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 id="2147483652" r:id="rId2"/>
    <p:sldMasterId id="2147483655" r:id="rId3"/>
  </p:sldMasterIdLst>
  <p:sldIdLst>
    <p:sldId id="256" r:id="rId4"/>
    <p:sldId id="257" r:id="rId5"/>
    <p:sldId id="258" r:id="rId6"/>
    <p:sldId id="259" r:id="rId7"/>
    <p:sldId id="260" r:id="rId8"/>
    <p:sldId id="261" r:id="rId9"/>
    <p:sldId id="262" r:id="rId10"/>
    <p:sldId id="263" r:id="rId11"/>
    <p:sldId id="266" r:id="rId12"/>
    <p:sldId id="265" r:id="rId13"/>
    <p:sldId id="264" r:id="rId14"/>
    <p:sldId id="267" r:id="rId15"/>
    <p:sldId id="268" r:id="rId16"/>
    <p:sldId id="269" r:id="rId17"/>
    <p:sldId id="270" r:id="rId18"/>
    <p:sldId id="271" r:id="rId19"/>
    <p:sldId id="273" r:id="rId20"/>
    <p:sldId id="274" r:id="rId21"/>
    <p:sldId id="275" r:id="rId22"/>
    <p:sldId id="276" r:id="rId23"/>
    <p:sldId id="277" r:id="rId24"/>
    <p:sldId id="278" r:id="rId25"/>
    <p:sldId id="279" r:id="rId26"/>
  </p:sldIdLst>
  <p:sldSz cx="12192000" cy="6858000"/>
  <p:notesSz cx="6858000" cy="9144000"/>
  <p:embeddedFontLst>
    <p:embeddedFont>
      <p:font typeface="微软雅黑" panose="020B0503020204020204" pitchFamily="34" charset="-122"/>
      <p:regular r:id="rId27"/>
      <p:bold r:id="rId28"/>
    </p:embeddedFont>
  </p:embeddedFont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dministrator" initials="A" lastIdx="1" clrIdx="0"/>
  <p:cmAuthor id="5" name="作者"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DCDCDC"/>
    <a:srgbClr val="F0F0F0"/>
    <a:srgbClr val="E6E6E6"/>
    <a:srgbClr val="C8C8C8"/>
    <a:srgbClr val="FAFAFA"/>
    <a:srgbClr val="BEBE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78" autoAdjust="0"/>
    <p:restoredTop sz="94660"/>
  </p:normalViewPr>
  <p:slideViewPr>
    <p:cSldViewPr snapToGrid="0" showGuides="1">
      <p:cViewPr varScale="1">
        <p:scale>
          <a:sx n="86" d="100"/>
          <a:sy n="86" d="100"/>
        </p:scale>
        <p:origin x="614" y="72"/>
      </p:cViewPr>
      <p:guideLst>
        <p:guide orient="horz" pos="2160"/>
        <p:guide pos="3840"/>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font" Target="fonts/font2.fntdata"/><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font" Target="fonts/font1.fntdata"/><Relationship Id="rId30" Type="http://schemas.openxmlformats.org/officeDocument/2006/relationships/presProps" Target="presProps.xml"/><Relationship Id="rId8"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木牍原创课件-封面">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263DB197-84B0-484E-9C0F-88358ECCB797}" type="datetimeFigureOut">
              <a:rPr lang="zh-CN" altLang="en-US" smtClean="0"/>
              <a:t>2025/2/26</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E077DA78-E013-4A8C-AD75-63A150561B10}" type="slidenum">
              <a:rPr lang="zh-CN" altLang="en-US" smtClean="0"/>
              <a:t>‹#›</a:t>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a:xfrm>
            <a:off x="838200" y="6356350"/>
            <a:ext cx="2743200" cy="365125"/>
          </a:xfrm>
        </p:spPr>
        <p:txBody>
          <a:bodyPr/>
          <a:lstStyle/>
          <a:p>
            <a:fld id="{82F288E0-7875-42C4-84C8-98DBBD3BF4D2}" type="datetimeFigureOut">
              <a:rPr lang="zh-CN" altLang="en-US" smtClean="0"/>
              <a:t>2025/2/26</a:t>
            </a:fld>
            <a:endParaRPr lang="zh-CN" altLang="en-US"/>
          </a:p>
        </p:txBody>
      </p:sp>
      <p:sp>
        <p:nvSpPr>
          <p:cNvPr id="3" name="页脚占位符 2"/>
          <p:cNvSpPr>
            <a:spLocks noGrp="1"/>
          </p:cNvSpPr>
          <p:nvPr>
            <p:ph type="ftr" sz="quarter" idx="11"/>
          </p:nvPr>
        </p:nvSpPr>
        <p:spPr>
          <a:xfrm>
            <a:off x="4038600" y="6356350"/>
            <a:ext cx="4114800" cy="365125"/>
          </a:xfrm>
        </p:spPr>
        <p:txBody>
          <a:bodyPr/>
          <a:lstStyle/>
          <a:p>
            <a:endParaRPr lang="zh-CN" altLang="en-US"/>
          </a:p>
        </p:txBody>
      </p:sp>
      <p:sp>
        <p:nvSpPr>
          <p:cNvPr id="4" name="灯片编号占位符 3"/>
          <p:cNvSpPr>
            <a:spLocks noGrp="1"/>
          </p:cNvSpPr>
          <p:nvPr>
            <p:ph type="sldNum" sz="quarter" idx="12"/>
          </p:nvPr>
        </p:nvSpPr>
        <p:spPr>
          <a:xfrm>
            <a:off x="8610600" y="6356350"/>
            <a:ext cx="2743200" cy="365125"/>
          </a:xfrm>
        </p:spPr>
        <p:txBody>
          <a:bodyPr/>
          <a:lstStyle/>
          <a:p>
            <a:fld id="{7D9BB5D0-35E4-459D-AEF3-FE4D7C45CC19}" type="slidenum">
              <a:rPr lang="zh-CN" altLang="en-US" smtClean="0"/>
              <a:t>‹#›</a:t>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数学">
    <p:spTree>
      <p:nvGrpSpPr>
        <p:cNvPr id="1" name=""/>
        <p:cNvGrpSpPr/>
        <p:nvPr/>
      </p:nvGrpSpPr>
      <p:grpSpPr>
        <a:xfrm>
          <a:off x="0" y="0"/>
          <a:ext cx="0" cy="0"/>
          <a:chOff x="0" y="0"/>
          <a:chExt cx="0" cy="0"/>
        </a:xfrm>
      </p:grpSpPr>
    </p:spTree>
    <p:extLst>
      <p:ext uri="{BB962C8B-B14F-4D97-AF65-F5344CB8AC3E}">
        <p14:creationId xmlns:p14="http://schemas.microsoft.com/office/powerpoint/2010/main" val="21078593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征稿">
    <p:spTree>
      <p:nvGrpSpPr>
        <p:cNvPr id="1" name=""/>
        <p:cNvGrpSpPr/>
        <p:nvPr/>
      </p:nvGrpSpPr>
      <p:grpSpPr>
        <a:xfrm>
          <a:off x="0" y="0"/>
          <a:ext cx="0" cy="0"/>
          <a:chOff x="0" y="0"/>
          <a:chExt cx="0" cy="0"/>
        </a:xfrm>
      </p:grpSpPr>
    </p:spTree>
    <p:extLst>
      <p:ext uri="{BB962C8B-B14F-4D97-AF65-F5344CB8AC3E}">
        <p14:creationId xmlns:p14="http://schemas.microsoft.com/office/powerpoint/2010/main" val="3451783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声明">
    <p:spTree>
      <p:nvGrpSpPr>
        <p:cNvPr id="1" name=""/>
        <p:cNvGrpSpPr/>
        <p:nvPr/>
      </p:nvGrpSpPr>
      <p:grpSpPr>
        <a:xfrm>
          <a:off x="0" y="0"/>
          <a:ext cx="0" cy="0"/>
          <a:chOff x="0" y="0"/>
          <a:chExt cx="0" cy="0"/>
        </a:xfrm>
      </p:grpSpPr>
    </p:spTree>
    <p:extLst>
      <p:ext uri="{BB962C8B-B14F-4D97-AF65-F5344CB8AC3E}">
        <p14:creationId xmlns:p14="http://schemas.microsoft.com/office/powerpoint/2010/main" val="39924105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木牍原创课件-目录">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a:xfrm>
            <a:off x="838200" y="6356350"/>
            <a:ext cx="2743200" cy="365125"/>
          </a:xfrm>
        </p:spPr>
        <p:txBody>
          <a:bodyPr/>
          <a:lstStyle/>
          <a:p>
            <a:fld id="{82F288E0-7875-42C4-84C8-98DBBD3BF4D2}" type="datetimeFigureOut">
              <a:rPr lang="zh-CN" altLang="en-US" smtClean="0"/>
              <a:t>2025/2/26</a:t>
            </a:fld>
            <a:endParaRPr lang="zh-CN" altLang="en-US"/>
          </a:p>
        </p:txBody>
      </p:sp>
      <p:sp>
        <p:nvSpPr>
          <p:cNvPr id="3" name="页脚占位符 2"/>
          <p:cNvSpPr>
            <a:spLocks noGrp="1"/>
          </p:cNvSpPr>
          <p:nvPr>
            <p:ph type="ftr" sz="quarter" idx="11"/>
          </p:nvPr>
        </p:nvSpPr>
        <p:spPr>
          <a:xfrm>
            <a:off x="4038600" y="6356350"/>
            <a:ext cx="4114800" cy="365125"/>
          </a:xfrm>
        </p:spPr>
        <p:txBody>
          <a:bodyPr/>
          <a:lstStyle/>
          <a:p>
            <a:endParaRPr lang="zh-CN" altLang="en-US"/>
          </a:p>
        </p:txBody>
      </p:sp>
      <p:sp>
        <p:nvSpPr>
          <p:cNvPr id="4" name="灯片编号占位符 3"/>
          <p:cNvSpPr>
            <a:spLocks noGrp="1"/>
          </p:cNvSpPr>
          <p:nvPr>
            <p:ph type="sldNum" sz="quarter" idx="12"/>
          </p:nvPr>
        </p:nvSpPr>
        <p:spPr>
          <a:xfrm>
            <a:off x="8610600" y="6356350"/>
            <a:ext cx="2743200" cy="365125"/>
          </a:xfrm>
        </p:spPr>
        <p:txBody>
          <a:bodyPr/>
          <a:lstStyle/>
          <a:p>
            <a:fld id="{7D9BB5D0-35E4-459D-AEF3-FE4D7C45CC19}" type="slidenum">
              <a:rPr lang="zh-CN" altLang="en-US" smtClean="0"/>
              <a:t>‹#›</a:t>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木牍原创课件-前言">
    <p:bg>
      <p:bgPr>
        <a:blipFill rotWithShape="1">
          <a:blip r:embed="rId2">
            <a:alphaModFix amt="14000"/>
          </a:blip>
          <a:tile tx="0" ty="0" sx="100000" sy="100000" flip="none" algn="tl"/>
        </a:blipFill>
        <a:effectLst/>
      </p:bgPr>
    </p:bg>
    <p:spTree>
      <p:nvGrpSpPr>
        <p:cNvPr id="1" name=""/>
        <p:cNvGrpSpPr/>
        <p:nvPr/>
      </p:nvGrpSpPr>
      <p:grpSpPr>
        <a:xfrm>
          <a:off x="0" y="0"/>
          <a:ext cx="0" cy="0"/>
          <a:chOff x="0" y="0"/>
          <a:chExt cx="0" cy="0"/>
        </a:xfrm>
      </p:grpSpPr>
      <p:sp>
        <p:nvSpPr>
          <p:cNvPr id="2" name="文本框 1"/>
          <p:cNvSpPr txBox="1"/>
          <p:nvPr userDrawn="1"/>
        </p:nvSpPr>
        <p:spPr>
          <a:xfrm>
            <a:off x="467982" y="28888"/>
            <a:ext cx="1398117" cy="542925"/>
          </a:xfrm>
          <a:prstGeom prst="rect">
            <a:avLst/>
          </a:prstGeom>
          <a:noFill/>
        </p:spPr>
        <p:txBody>
          <a:bodyPr wrap="square" rtlCol="0">
            <a:spAutoFit/>
          </a:bodyPr>
          <a:lstStyle/>
          <a:p>
            <a:pPr algn="ctr"/>
            <a:r>
              <a:rPr lang="zh-CN" altLang="en-US" sz="2935" b="1">
                <a:solidFill>
                  <a:schemeClr val="bg1"/>
                </a:solidFill>
              </a:rPr>
              <a:t>前</a:t>
            </a:r>
            <a:r>
              <a:rPr lang="en-US" altLang="zh-CN" sz="2935" b="1">
                <a:solidFill>
                  <a:schemeClr val="bg1"/>
                </a:solidFill>
              </a:rPr>
              <a:t>  </a:t>
            </a:r>
            <a:r>
              <a:rPr lang="zh-CN" altLang="en-US" sz="2935" b="1">
                <a:solidFill>
                  <a:schemeClr val="bg1"/>
                </a:solidFill>
              </a:rPr>
              <a:t>言</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木牍原创课件-导入新课">
    <p:bg>
      <p:bgPr>
        <a:blipFill rotWithShape="1">
          <a:blip r:embed="rId2">
            <a:alphaModFix amt="14000"/>
          </a:blip>
          <a:tile tx="0" ty="0" sx="100000" sy="100000" flip="none" algn="tl"/>
        </a:blipFill>
        <a:effectLst/>
      </p:bgPr>
    </p:bg>
    <p:spTree>
      <p:nvGrpSpPr>
        <p:cNvPr id="1" name=""/>
        <p:cNvGrpSpPr/>
        <p:nvPr/>
      </p:nvGrpSpPr>
      <p:grpSpPr>
        <a:xfrm>
          <a:off x="0" y="0"/>
          <a:ext cx="0" cy="0"/>
          <a:chOff x="0" y="0"/>
          <a:chExt cx="0" cy="0"/>
        </a:xfrm>
      </p:grpSpPr>
      <p:sp>
        <p:nvSpPr>
          <p:cNvPr id="2" name="文本框 1"/>
          <p:cNvSpPr txBox="1"/>
          <p:nvPr userDrawn="1"/>
        </p:nvSpPr>
        <p:spPr>
          <a:xfrm>
            <a:off x="-9907" y="28888"/>
            <a:ext cx="2343988" cy="542925"/>
          </a:xfrm>
          <a:prstGeom prst="rect">
            <a:avLst/>
          </a:prstGeom>
          <a:noFill/>
        </p:spPr>
        <p:txBody>
          <a:bodyPr wrap="square" rtlCol="0">
            <a:spAutoFit/>
          </a:bodyPr>
          <a:lstStyle/>
          <a:p>
            <a:pPr algn="ctr"/>
            <a:r>
              <a:rPr lang="zh-CN" sz="2935" b="1">
                <a:solidFill>
                  <a:schemeClr val="bg1"/>
                </a:solidFill>
              </a:rPr>
              <a:t>导入新课</a:t>
            </a:r>
            <a:endParaRPr lang="en-US" altLang="zh-CN" sz="2935" b="1">
              <a:solidFill>
                <a:schemeClr val="bg1"/>
              </a:solidFil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木牍原创课件-讲授新课">
    <p:bg>
      <p:bgPr>
        <a:blipFill rotWithShape="1">
          <a:blip r:embed="rId2">
            <a:alphaModFix amt="14000"/>
          </a:blip>
          <a:tile tx="0" ty="0" sx="100000" sy="100000" flip="none" algn="tl"/>
        </a:blipFill>
        <a:effectLst/>
      </p:bgPr>
    </p:bg>
    <p:spTree>
      <p:nvGrpSpPr>
        <p:cNvPr id="1" name=""/>
        <p:cNvGrpSpPr/>
        <p:nvPr/>
      </p:nvGrpSpPr>
      <p:grpSpPr>
        <a:xfrm>
          <a:off x="0" y="0"/>
          <a:ext cx="0" cy="0"/>
          <a:chOff x="0" y="0"/>
          <a:chExt cx="0" cy="0"/>
        </a:xfrm>
      </p:grpSpPr>
      <p:sp>
        <p:nvSpPr>
          <p:cNvPr id="3" name="文本框 2"/>
          <p:cNvSpPr txBox="1"/>
          <p:nvPr userDrawn="1"/>
        </p:nvSpPr>
        <p:spPr>
          <a:xfrm>
            <a:off x="-9907" y="28888"/>
            <a:ext cx="2343988" cy="542925"/>
          </a:xfrm>
          <a:prstGeom prst="rect">
            <a:avLst/>
          </a:prstGeom>
          <a:noFill/>
        </p:spPr>
        <p:txBody>
          <a:bodyPr wrap="square" rtlCol="0">
            <a:spAutoFit/>
          </a:bodyPr>
          <a:lstStyle/>
          <a:p>
            <a:pPr algn="ctr"/>
            <a:r>
              <a:rPr lang="zh-CN" sz="2935" b="1">
                <a:solidFill>
                  <a:schemeClr val="bg1"/>
                </a:solidFill>
              </a:rPr>
              <a:t>讲授新课</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木牍原创课件-习题解析">
    <p:bg>
      <p:bgPr>
        <a:blipFill rotWithShape="1">
          <a:blip r:embed="rId2">
            <a:alphaModFix amt="14000"/>
          </a:blip>
          <a:tile tx="0" ty="0" sx="100000" sy="100000" flip="none" algn="tl"/>
        </a:blipFill>
        <a:effectLst/>
      </p:bgPr>
    </p:bg>
    <p:spTree>
      <p:nvGrpSpPr>
        <p:cNvPr id="1" name=""/>
        <p:cNvGrpSpPr/>
        <p:nvPr/>
      </p:nvGrpSpPr>
      <p:grpSpPr>
        <a:xfrm>
          <a:off x="0" y="0"/>
          <a:ext cx="0" cy="0"/>
          <a:chOff x="0" y="0"/>
          <a:chExt cx="0" cy="0"/>
        </a:xfrm>
      </p:grpSpPr>
      <p:sp>
        <p:nvSpPr>
          <p:cNvPr id="3" name="文本框 2"/>
          <p:cNvSpPr txBox="1"/>
          <p:nvPr userDrawn="1"/>
        </p:nvSpPr>
        <p:spPr>
          <a:xfrm>
            <a:off x="-9907" y="28888"/>
            <a:ext cx="2343988" cy="542925"/>
          </a:xfrm>
          <a:prstGeom prst="rect">
            <a:avLst/>
          </a:prstGeom>
          <a:noFill/>
        </p:spPr>
        <p:txBody>
          <a:bodyPr wrap="square" rtlCol="0">
            <a:spAutoFit/>
          </a:bodyPr>
          <a:lstStyle/>
          <a:p>
            <a:pPr algn="ctr"/>
            <a:r>
              <a:rPr lang="zh-CN" sz="2935" b="1">
                <a:solidFill>
                  <a:schemeClr val="bg1"/>
                </a:solidFill>
              </a:rPr>
              <a:t>习题解析</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木牍原创课件-课堂小结">
    <p:bg>
      <p:bgPr>
        <a:blipFill rotWithShape="1">
          <a:blip r:embed="rId2">
            <a:alphaModFix amt="14000"/>
          </a:blip>
          <a:tile tx="0" ty="0" sx="100000" sy="100000" flip="none" algn="tl"/>
        </a:blipFill>
        <a:effectLst/>
      </p:bgPr>
    </p:bg>
    <p:spTree>
      <p:nvGrpSpPr>
        <p:cNvPr id="1" name=""/>
        <p:cNvGrpSpPr/>
        <p:nvPr/>
      </p:nvGrpSpPr>
      <p:grpSpPr>
        <a:xfrm>
          <a:off x="0" y="0"/>
          <a:ext cx="0" cy="0"/>
          <a:chOff x="0" y="0"/>
          <a:chExt cx="0" cy="0"/>
        </a:xfrm>
      </p:grpSpPr>
      <p:sp>
        <p:nvSpPr>
          <p:cNvPr id="3" name="文本框 2"/>
          <p:cNvSpPr txBox="1"/>
          <p:nvPr userDrawn="1"/>
        </p:nvSpPr>
        <p:spPr>
          <a:xfrm>
            <a:off x="-9907" y="28888"/>
            <a:ext cx="2343988" cy="542925"/>
          </a:xfrm>
          <a:prstGeom prst="rect">
            <a:avLst/>
          </a:prstGeom>
          <a:noFill/>
        </p:spPr>
        <p:txBody>
          <a:bodyPr wrap="square" rtlCol="0">
            <a:spAutoFit/>
          </a:bodyPr>
          <a:lstStyle/>
          <a:p>
            <a:pPr algn="ctr"/>
            <a:r>
              <a:rPr lang="zh-CN" sz="2935" b="1">
                <a:solidFill>
                  <a:schemeClr val="bg1"/>
                </a:solidFill>
              </a:rPr>
              <a:t>课堂小结</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木牍原创课件-课后作业">
    <p:bg>
      <p:bgPr>
        <a:blipFill rotWithShape="1">
          <a:blip r:embed="rId2">
            <a:alphaModFix amt="14000"/>
          </a:blip>
          <a:tile tx="0" ty="0" sx="100000" sy="100000" flip="none" algn="tl"/>
        </a:blipFill>
        <a:effectLst/>
      </p:bgPr>
    </p:bg>
    <p:spTree>
      <p:nvGrpSpPr>
        <p:cNvPr id="1" name=""/>
        <p:cNvGrpSpPr/>
        <p:nvPr/>
      </p:nvGrpSpPr>
      <p:grpSpPr>
        <a:xfrm>
          <a:off x="0" y="0"/>
          <a:ext cx="0" cy="0"/>
          <a:chOff x="0" y="0"/>
          <a:chExt cx="0" cy="0"/>
        </a:xfrm>
      </p:grpSpPr>
      <p:sp>
        <p:nvSpPr>
          <p:cNvPr id="3" name="文本框 2"/>
          <p:cNvSpPr txBox="1"/>
          <p:nvPr userDrawn="1"/>
        </p:nvSpPr>
        <p:spPr>
          <a:xfrm>
            <a:off x="-9907" y="28888"/>
            <a:ext cx="2343988" cy="542925"/>
          </a:xfrm>
          <a:prstGeom prst="rect">
            <a:avLst/>
          </a:prstGeom>
          <a:noFill/>
        </p:spPr>
        <p:txBody>
          <a:bodyPr wrap="square" rtlCol="0">
            <a:spAutoFit/>
          </a:bodyPr>
          <a:lstStyle/>
          <a:p>
            <a:pPr algn="ctr"/>
            <a:r>
              <a:rPr lang="zh-CN" altLang="en-US" sz="2935" b="1">
                <a:solidFill>
                  <a:schemeClr val="bg1"/>
                </a:solidFill>
              </a:rPr>
              <a:t>课后作业</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a:xfrm>
            <a:off x="838200" y="6356350"/>
            <a:ext cx="2743200" cy="365125"/>
          </a:xfrm>
        </p:spPr>
        <p:txBody>
          <a:bodyPr/>
          <a:lstStyle/>
          <a:p>
            <a:fld id="{82F288E0-7875-42C4-84C8-98DBBD3BF4D2}" type="datetimeFigureOut">
              <a:rPr lang="zh-CN" altLang="en-US" smtClean="0"/>
              <a:t>2025/2/26</a:t>
            </a:fld>
            <a:endParaRPr lang="zh-CN" altLang="en-US"/>
          </a:p>
        </p:txBody>
      </p:sp>
      <p:sp>
        <p:nvSpPr>
          <p:cNvPr id="3" name="页脚占位符 2"/>
          <p:cNvSpPr>
            <a:spLocks noGrp="1"/>
          </p:cNvSpPr>
          <p:nvPr>
            <p:ph type="ftr" sz="quarter" idx="11"/>
          </p:nvPr>
        </p:nvSpPr>
        <p:spPr>
          <a:xfrm>
            <a:off x="4038600" y="6356350"/>
            <a:ext cx="4114800" cy="365125"/>
          </a:xfrm>
        </p:spPr>
        <p:txBody>
          <a:bodyPr/>
          <a:lstStyle/>
          <a:p>
            <a:endParaRPr lang="zh-CN" altLang="en-US"/>
          </a:p>
        </p:txBody>
      </p:sp>
      <p:sp>
        <p:nvSpPr>
          <p:cNvPr id="4" name="灯片编号占位符 3"/>
          <p:cNvSpPr>
            <a:spLocks noGrp="1"/>
          </p:cNvSpPr>
          <p:nvPr>
            <p:ph type="sldNum" sz="quarter" idx="12"/>
          </p:nvPr>
        </p:nvSpPr>
        <p:spPr>
          <a:xfrm>
            <a:off x="8610600" y="6356350"/>
            <a:ext cx="2743200" cy="365125"/>
          </a:xfrm>
        </p:spPr>
        <p:txBody>
          <a:bodyPr/>
          <a:lstStyle/>
          <a:p>
            <a:fld id="{7D9BB5D0-35E4-459D-AEF3-FE4D7C45CC19}" type="slidenum">
              <a:rPr lang="zh-CN" altLang="en-US" smtClean="0"/>
              <a:t>‹#›</a:t>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theme" Target="../theme/theme2.xml"/><Relationship Id="rId7" Type="http://schemas.openxmlformats.org/officeDocument/2006/relationships/image" Target="../media/image4.png"/><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image" Target="../media/image2.jpeg"/></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1.xml"/><Relationship Id="rId7" Type="http://schemas.openxmlformats.org/officeDocument/2006/relationships/slideLayout" Target="../slideLayouts/slideLayout15.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 Id="rId9"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70" name="矩形 169"/>
          <p:cNvSpPr/>
          <p:nvPr userDrawn="1"/>
        </p:nvSpPr>
        <p:spPr>
          <a:xfrm>
            <a:off x="0" y="1303655"/>
            <a:ext cx="12192000" cy="4018280"/>
          </a:xfrm>
          <a:prstGeom prst="rect">
            <a:avLst/>
          </a:prstGeom>
          <a:solidFill>
            <a:srgbClr val="008D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50">
              <a:cs typeface="+mn-ea"/>
              <a:sym typeface="+mn-lt"/>
            </a:endParaRPr>
          </a:p>
        </p:txBody>
      </p:sp>
      <p:pic>
        <p:nvPicPr>
          <p:cNvPr id="227" name="图片 226" descr="C:/Users/Administrator/Desktop/依据新课标编写-02.png依据新课标编写-02"/>
          <p:cNvPicPr>
            <a:picLocks noChangeAspect="1"/>
          </p:cNvPicPr>
          <p:nvPr userDrawn="1"/>
        </p:nvPicPr>
        <p:blipFill>
          <a:blip r:embed="rId8"/>
          <a:srcRect/>
          <a:stretch>
            <a:fillRect/>
          </a:stretch>
        </p:blipFill>
        <p:spPr>
          <a:xfrm>
            <a:off x="8703310" y="196850"/>
            <a:ext cx="2861310" cy="687705"/>
          </a:xfrm>
          <a:prstGeom prst="rect">
            <a:avLst/>
          </a:prstGeom>
        </p:spPr>
      </p:pic>
      <p:sp>
        <p:nvSpPr>
          <p:cNvPr id="242" name="文本框 241"/>
          <p:cNvSpPr txBox="1"/>
          <p:nvPr userDrawn="1"/>
        </p:nvSpPr>
        <p:spPr>
          <a:xfrm>
            <a:off x="7773670" y="5741035"/>
            <a:ext cx="1131570" cy="542925"/>
          </a:xfrm>
          <a:prstGeom prst="rect">
            <a:avLst/>
          </a:prstGeom>
          <a:noFill/>
        </p:spPr>
        <p:txBody>
          <a:bodyPr wrap="square" rtlCol="0">
            <a:spAutoFit/>
          </a:bodyPr>
          <a:lstStyle/>
          <a:p>
            <a:pPr algn="ctr"/>
            <a:r>
              <a:rPr lang="zh-CN" altLang="en-US" sz="2935" b="1" dirty="0">
                <a:solidFill>
                  <a:schemeClr val="tx1"/>
                </a:solidFill>
                <a:latin typeface="微软雅黑" panose="020B0503020204020204" charset="-122"/>
                <a:ea typeface="微软雅黑" panose="020B0503020204020204" charset="-122"/>
              </a:rPr>
              <a:t>物理</a:t>
            </a:r>
          </a:p>
        </p:txBody>
      </p:sp>
      <p:grpSp>
        <p:nvGrpSpPr>
          <p:cNvPr id="247" name="组合 246"/>
          <p:cNvGrpSpPr/>
          <p:nvPr userDrawn="1"/>
        </p:nvGrpSpPr>
        <p:grpSpPr>
          <a:xfrm>
            <a:off x="8887411" y="5773420"/>
            <a:ext cx="636061" cy="514985"/>
            <a:chOff x="3561" y="9087"/>
            <a:chExt cx="1042" cy="815"/>
          </a:xfrm>
        </p:grpSpPr>
        <p:sp>
          <p:nvSpPr>
            <p:cNvPr id="245" name="椭圆 244"/>
            <p:cNvSpPr/>
            <p:nvPr userDrawn="1"/>
          </p:nvSpPr>
          <p:spPr>
            <a:xfrm>
              <a:off x="3590" y="9087"/>
              <a:ext cx="815" cy="815"/>
            </a:xfrm>
            <a:prstGeom prst="ellipse">
              <a:avLst/>
            </a:prstGeom>
            <a:solidFill>
              <a:srgbClr val="008D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285"/>
            </a:p>
          </p:txBody>
        </p:sp>
        <p:sp>
          <p:nvSpPr>
            <p:cNvPr id="246" name="文本框 245"/>
            <p:cNvSpPr txBox="1"/>
            <p:nvPr userDrawn="1"/>
          </p:nvSpPr>
          <p:spPr>
            <a:xfrm>
              <a:off x="3561" y="9130"/>
              <a:ext cx="1042" cy="682"/>
            </a:xfrm>
            <a:prstGeom prst="rect">
              <a:avLst/>
            </a:prstGeom>
            <a:noFill/>
          </p:spPr>
          <p:txBody>
            <a:bodyPr wrap="square" rtlCol="0">
              <a:spAutoFit/>
            </a:bodyPr>
            <a:lstStyle/>
            <a:p>
              <a:r>
                <a:rPr lang="en-US" altLang="zh-CN" sz="2205" b="1" dirty="0">
                  <a:solidFill>
                    <a:srgbClr val="FFFF00"/>
                  </a:solidFill>
                  <a:latin typeface="微软雅黑" panose="020B0503020204020204" charset="-122"/>
                  <a:ea typeface="微软雅黑" panose="020B0503020204020204" charset="-122"/>
                  <a:cs typeface="Times New Roman" panose="02020603050405020304" pitchFamily="18" charset="0"/>
                </a:rPr>
                <a:t>BS</a:t>
              </a:r>
            </a:p>
          </p:txBody>
        </p:sp>
      </p:grpSp>
      <p:sp>
        <p:nvSpPr>
          <p:cNvPr id="243" name="文本框 242"/>
          <p:cNvSpPr txBox="1"/>
          <p:nvPr userDrawn="1"/>
        </p:nvSpPr>
        <p:spPr>
          <a:xfrm>
            <a:off x="9469755" y="5741035"/>
            <a:ext cx="2279650" cy="542925"/>
          </a:xfrm>
          <a:prstGeom prst="rect">
            <a:avLst/>
          </a:prstGeom>
          <a:noFill/>
        </p:spPr>
        <p:txBody>
          <a:bodyPr wrap="square" rtlCol="0">
            <a:spAutoFit/>
          </a:bodyPr>
          <a:lstStyle/>
          <a:p>
            <a:r>
              <a:rPr lang="zh-CN" altLang="en-US" sz="2935" b="1" dirty="0">
                <a:solidFill>
                  <a:schemeClr val="tx1"/>
                </a:solidFill>
                <a:uFillTx/>
                <a:latin typeface="微软雅黑" panose="020B0503020204020204" charset="-122"/>
                <a:ea typeface="微软雅黑" panose="020B0503020204020204" charset="-122"/>
              </a:rPr>
              <a:t>八年级下册</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71" r:id="rId4"/>
    <p:sldLayoutId id="2147483672" r:id="rId5"/>
    <p:sldLayoutId id="214748367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4">
            <a:alphaModFix amt="14000"/>
            <a:lum/>
          </a:blip>
          <a:srcRect/>
          <a:tile tx="0" ty="0" sx="100000" sy="100000" flip="none" algn="tl"/>
        </a:blipFill>
        <a:effectLst/>
      </p:bgPr>
    </p:bg>
    <p:spTree>
      <p:nvGrpSpPr>
        <p:cNvPr id="1" name=""/>
        <p:cNvGrpSpPr/>
        <p:nvPr/>
      </p:nvGrpSpPr>
      <p:grpSpPr>
        <a:xfrm>
          <a:off x="0" y="0"/>
          <a:ext cx="0" cy="0"/>
          <a:chOff x="0" y="0"/>
          <a:chExt cx="0" cy="0"/>
        </a:xfrm>
      </p:grpSpPr>
      <p:pic>
        <p:nvPicPr>
          <p:cNvPr id="2" name="图片 1" descr="E:/LOGO/木牍中考logo/木牍中考logo效果图/木牍中考logo-5%蓝-11.png木牍中考logo-5%蓝-11"/>
          <p:cNvPicPr>
            <a:picLocks noChangeAspect="1"/>
          </p:cNvPicPr>
          <p:nvPr userDrawn="1"/>
        </p:nvPicPr>
        <p:blipFill>
          <a:blip r:embed="rId5"/>
          <a:srcRect r="25347" b="26975"/>
          <a:stretch>
            <a:fillRect/>
          </a:stretch>
        </p:blipFill>
        <p:spPr>
          <a:xfrm>
            <a:off x="8159750" y="2906395"/>
            <a:ext cx="4032250" cy="3945255"/>
          </a:xfrm>
          <a:prstGeom prst="rect">
            <a:avLst/>
          </a:prstGeom>
        </p:spPr>
      </p:pic>
      <p:sp>
        <p:nvSpPr>
          <p:cNvPr id="17" name="矩形 16"/>
          <p:cNvSpPr/>
          <p:nvPr userDrawn="1"/>
        </p:nvSpPr>
        <p:spPr>
          <a:xfrm>
            <a:off x="635" y="0"/>
            <a:ext cx="1428115" cy="6858000"/>
          </a:xfrm>
          <a:prstGeom prst="rect">
            <a:avLst/>
          </a:prstGeom>
          <a:solidFill>
            <a:srgbClr val="008DFF"/>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sz="1650"/>
          </a:p>
        </p:txBody>
      </p:sp>
      <p:sp>
        <p:nvSpPr>
          <p:cNvPr id="75" name="文本框 74"/>
          <p:cNvSpPr txBox="1"/>
          <p:nvPr userDrawn="1"/>
        </p:nvSpPr>
        <p:spPr>
          <a:xfrm>
            <a:off x="156210" y="1054735"/>
            <a:ext cx="1116965" cy="1108075"/>
          </a:xfrm>
          <a:prstGeom prst="rect">
            <a:avLst/>
          </a:prstGeom>
          <a:noFill/>
        </p:spPr>
        <p:txBody>
          <a:bodyPr wrap="square" rtlCol="0">
            <a:spAutoFit/>
          </a:bodyPr>
          <a:lstStyle/>
          <a:p>
            <a:r>
              <a:rPr lang="zh-CN" altLang="en-US" sz="6610" b="1" dirty="0">
                <a:solidFill>
                  <a:schemeClr val="bg1"/>
                </a:solidFill>
                <a:latin typeface="微软雅黑" panose="020B0503020204020204" charset="-122"/>
                <a:ea typeface="微软雅黑" panose="020B0503020204020204" charset="-122"/>
              </a:rPr>
              <a:t>目</a:t>
            </a:r>
          </a:p>
        </p:txBody>
      </p:sp>
      <p:sp>
        <p:nvSpPr>
          <p:cNvPr id="76" name="文本框 75"/>
          <p:cNvSpPr txBox="1"/>
          <p:nvPr userDrawn="1"/>
        </p:nvSpPr>
        <p:spPr>
          <a:xfrm>
            <a:off x="185420" y="2625090"/>
            <a:ext cx="1058545" cy="1108075"/>
          </a:xfrm>
          <a:prstGeom prst="rect">
            <a:avLst/>
          </a:prstGeom>
          <a:noFill/>
        </p:spPr>
        <p:txBody>
          <a:bodyPr wrap="square" rtlCol="0">
            <a:spAutoFit/>
          </a:bodyPr>
          <a:lstStyle/>
          <a:p>
            <a:r>
              <a:rPr lang="zh-CN" altLang="en-US" sz="6610" b="1" dirty="0">
                <a:solidFill>
                  <a:schemeClr val="bg1"/>
                </a:solidFill>
                <a:latin typeface="微软雅黑" panose="020B0503020204020204" charset="-122"/>
                <a:ea typeface="微软雅黑" panose="020B0503020204020204" charset="-122"/>
              </a:rPr>
              <a:t>录</a:t>
            </a:r>
          </a:p>
        </p:txBody>
      </p:sp>
      <p:pic>
        <p:nvPicPr>
          <p:cNvPr id="227" name="图片 226" descr="C:/Users/Administrator/Desktop/依据新课标编写-02.png依据新课标编写-02"/>
          <p:cNvPicPr>
            <a:picLocks noChangeAspect="1"/>
          </p:cNvPicPr>
          <p:nvPr userDrawn="1"/>
        </p:nvPicPr>
        <p:blipFill>
          <a:blip r:embed="rId6"/>
          <a:srcRect/>
          <a:stretch>
            <a:fillRect/>
          </a:stretch>
        </p:blipFill>
        <p:spPr>
          <a:xfrm>
            <a:off x="8703310" y="196850"/>
            <a:ext cx="2861310" cy="687705"/>
          </a:xfrm>
          <a:prstGeom prst="rect">
            <a:avLst/>
          </a:prstGeom>
        </p:spPr>
      </p:pic>
      <p:grpSp>
        <p:nvGrpSpPr>
          <p:cNvPr id="3" name="组合 2"/>
          <p:cNvGrpSpPr/>
          <p:nvPr userDrawn="1"/>
        </p:nvGrpSpPr>
        <p:grpSpPr>
          <a:xfrm>
            <a:off x="2756021" y="2327928"/>
            <a:ext cx="2936104" cy="607259"/>
            <a:chOff x="4408" y="1365"/>
            <a:chExt cx="5038" cy="1009"/>
          </a:xfrm>
        </p:grpSpPr>
        <p:sp>
          <p:nvSpPr>
            <p:cNvPr id="5" name="文本框 4"/>
            <p:cNvSpPr txBox="1"/>
            <p:nvPr userDrawn="1"/>
          </p:nvSpPr>
          <p:spPr>
            <a:xfrm>
              <a:off x="5966" y="1365"/>
              <a:ext cx="3480" cy="949"/>
            </a:xfrm>
            <a:prstGeom prst="rect">
              <a:avLst/>
            </a:prstGeom>
            <a:noFill/>
          </p:spPr>
          <p:txBody>
            <a:bodyPr wrap="square" rtlCol="0">
              <a:spAutoFit/>
            </a:bodyPr>
            <a:lstStyle/>
            <a:p>
              <a:r>
                <a:rPr lang="zh-CN" altLang="en-US" sz="3120" b="1" u="none" baseline="0" dirty="0">
                  <a:solidFill>
                    <a:srgbClr val="008DFF"/>
                  </a:solidFill>
                  <a:uFill>
                    <a:solidFill>
                      <a:srgbClr val="FE970E"/>
                    </a:solidFill>
                  </a:uFill>
                </a:rPr>
                <a:t>导入新课</a:t>
              </a:r>
              <a:endParaRPr lang="en-US" altLang="zh-CN" sz="3120" b="1" u="none" baseline="0" dirty="0">
                <a:solidFill>
                  <a:srgbClr val="008DFF"/>
                </a:solidFill>
                <a:uFill>
                  <a:solidFill>
                    <a:srgbClr val="FE970E"/>
                  </a:solidFill>
                </a:uFill>
              </a:endParaRPr>
            </a:p>
          </p:txBody>
        </p:sp>
        <p:sp>
          <p:nvSpPr>
            <p:cNvPr id="4" name="文本框 3"/>
            <p:cNvSpPr txBox="1"/>
            <p:nvPr userDrawn="1"/>
          </p:nvSpPr>
          <p:spPr>
            <a:xfrm>
              <a:off x="4408" y="1425"/>
              <a:ext cx="1221" cy="949"/>
            </a:xfrm>
            <a:prstGeom prst="rect">
              <a:avLst/>
            </a:prstGeom>
            <a:noFill/>
          </p:spPr>
          <p:txBody>
            <a:bodyPr wrap="square" rtlCol="0">
              <a:spAutoFit/>
            </a:bodyPr>
            <a:lstStyle/>
            <a:p>
              <a:r>
                <a:rPr lang="en-US" altLang="zh-CN" sz="3120" b="1">
                  <a:solidFill>
                    <a:srgbClr val="008DFF"/>
                  </a:solidFill>
                  <a:latin typeface="微软雅黑" panose="020B0503020204020204" charset="-122"/>
                  <a:ea typeface="微软雅黑" panose="020B0503020204020204" charset="-122"/>
                </a:rPr>
                <a:t>01</a:t>
              </a:r>
            </a:p>
          </p:txBody>
        </p:sp>
        <p:sp>
          <p:nvSpPr>
            <p:cNvPr id="6" name="矩形 5"/>
            <p:cNvSpPr/>
            <p:nvPr userDrawn="1"/>
          </p:nvSpPr>
          <p:spPr>
            <a:xfrm>
              <a:off x="5600" y="1564"/>
              <a:ext cx="85" cy="683"/>
            </a:xfrm>
            <a:prstGeom prst="rect">
              <a:avLst/>
            </a:prstGeom>
            <a:solidFill>
              <a:srgbClr val="FFC000"/>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sz="1650" b="1"/>
            </a:p>
          </p:txBody>
        </p:sp>
      </p:grpSp>
      <p:grpSp>
        <p:nvGrpSpPr>
          <p:cNvPr id="8" name="组合 7"/>
          <p:cNvGrpSpPr/>
          <p:nvPr userDrawn="1"/>
        </p:nvGrpSpPr>
        <p:grpSpPr>
          <a:xfrm>
            <a:off x="6464907" y="2345984"/>
            <a:ext cx="2936104" cy="571149"/>
            <a:chOff x="4408" y="2978"/>
            <a:chExt cx="5038" cy="949"/>
          </a:xfrm>
        </p:grpSpPr>
        <p:sp>
          <p:nvSpPr>
            <p:cNvPr id="10" name="文本框 9"/>
            <p:cNvSpPr txBox="1"/>
            <p:nvPr/>
          </p:nvSpPr>
          <p:spPr>
            <a:xfrm>
              <a:off x="5966" y="2978"/>
              <a:ext cx="3480" cy="949"/>
            </a:xfrm>
            <a:prstGeom prst="rect">
              <a:avLst/>
            </a:prstGeom>
            <a:noFill/>
          </p:spPr>
          <p:txBody>
            <a:bodyPr wrap="square" rtlCol="0">
              <a:spAutoFit/>
            </a:bodyPr>
            <a:lstStyle/>
            <a:p>
              <a:r>
                <a:rPr lang="zh-CN" sz="3120" b="1" u="none" baseline="0" dirty="0">
                  <a:solidFill>
                    <a:srgbClr val="008DFF"/>
                  </a:solidFill>
                  <a:uFill>
                    <a:solidFill>
                      <a:srgbClr val="FE970E"/>
                    </a:solidFill>
                  </a:uFill>
                </a:rPr>
                <a:t>讲授新课</a:t>
              </a:r>
            </a:p>
          </p:txBody>
        </p:sp>
        <p:sp>
          <p:nvSpPr>
            <p:cNvPr id="13" name="文本框 12"/>
            <p:cNvSpPr txBox="1"/>
            <p:nvPr userDrawn="1"/>
          </p:nvSpPr>
          <p:spPr>
            <a:xfrm>
              <a:off x="4408" y="2978"/>
              <a:ext cx="1221" cy="949"/>
            </a:xfrm>
            <a:prstGeom prst="rect">
              <a:avLst/>
            </a:prstGeom>
            <a:noFill/>
          </p:spPr>
          <p:txBody>
            <a:bodyPr wrap="square" rtlCol="0">
              <a:spAutoFit/>
            </a:bodyPr>
            <a:lstStyle/>
            <a:p>
              <a:r>
                <a:rPr lang="en-US" altLang="zh-CN" sz="3120" b="1">
                  <a:solidFill>
                    <a:srgbClr val="008DFF"/>
                  </a:solidFill>
                  <a:latin typeface="微软雅黑" panose="020B0503020204020204" charset="-122"/>
                  <a:ea typeface="微软雅黑" panose="020B0503020204020204" charset="-122"/>
                </a:rPr>
                <a:t>02</a:t>
              </a:r>
            </a:p>
          </p:txBody>
        </p:sp>
        <p:sp>
          <p:nvSpPr>
            <p:cNvPr id="46" name="矩形 45"/>
            <p:cNvSpPr/>
            <p:nvPr userDrawn="1"/>
          </p:nvSpPr>
          <p:spPr>
            <a:xfrm>
              <a:off x="5600" y="3120"/>
              <a:ext cx="85" cy="683"/>
            </a:xfrm>
            <a:prstGeom prst="rect">
              <a:avLst/>
            </a:prstGeom>
            <a:solidFill>
              <a:srgbClr val="FFC000"/>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sz="1650" b="1"/>
            </a:p>
          </p:txBody>
        </p:sp>
      </p:grpSp>
      <p:grpSp>
        <p:nvGrpSpPr>
          <p:cNvPr id="14" name="组合 13"/>
          <p:cNvGrpSpPr/>
          <p:nvPr userDrawn="1"/>
        </p:nvGrpSpPr>
        <p:grpSpPr>
          <a:xfrm>
            <a:off x="2756021" y="3678464"/>
            <a:ext cx="2936104" cy="571149"/>
            <a:chOff x="4408" y="5262"/>
            <a:chExt cx="5038" cy="949"/>
          </a:xfrm>
        </p:grpSpPr>
        <p:sp>
          <p:nvSpPr>
            <p:cNvPr id="15" name="文本框 14"/>
            <p:cNvSpPr txBox="1"/>
            <p:nvPr/>
          </p:nvSpPr>
          <p:spPr>
            <a:xfrm>
              <a:off x="5966" y="5262"/>
              <a:ext cx="3480" cy="949"/>
            </a:xfrm>
            <a:prstGeom prst="rect">
              <a:avLst/>
            </a:prstGeom>
            <a:noFill/>
          </p:spPr>
          <p:txBody>
            <a:bodyPr wrap="square" rtlCol="0">
              <a:spAutoFit/>
            </a:bodyPr>
            <a:lstStyle/>
            <a:p>
              <a:r>
                <a:rPr lang="zh-CN" altLang="en-US" sz="3120" b="1" u="none" baseline="0" dirty="0">
                  <a:solidFill>
                    <a:srgbClr val="008DFF"/>
                  </a:solidFill>
                  <a:uFill>
                    <a:solidFill>
                      <a:srgbClr val="FE970E"/>
                    </a:solidFill>
                  </a:uFill>
                </a:rPr>
                <a:t>习题解析</a:t>
              </a:r>
            </a:p>
          </p:txBody>
        </p:sp>
        <p:sp>
          <p:nvSpPr>
            <p:cNvPr id="44" name="文本框 43"/>
            <p:cNvSpPr txBox="1"/>
            <p:nvPr userDrawn="1"/>
          </p:nvSpPr>
          <p:spPr>
            <a:xfrm>
              <a:off x="4408" y="5262"/>
              <a:ext cx="1221" cy="949"/>
            </a:xfrm>
            <a:prstGeom prst="rect">
              <a:avLst/>
            </a:prstGeom>
            <a:noFill/>
          </p:spPr>
          <p:txBody>
            <a:bodyPr wrap="square" rtlCol="0">
              <a:spAutoFit/>
            </a:bodyPr>
            <a:lstStyle/>
            <a:p>
              <a:r>
                <a:rPr lang="en-US" altLang="zh-CN" sz="3120" b="1">
                  <a:solidFill>
                    <a:srgbClr val="008DFF"/>
                  </a:solidFill>
                  <a:latin typeface="微软雅黑" panose="020B0503020204020204" charset="-122"/>
                  <a:ea typeface="微软雅黑" panose="020B0503020204020204" charset="-122"/>
                </a:rPr>
                <a:t>03</a:t>
              </a:r>
            </a:p>
          </p:txBody>
        </p:sp>
        <p:sp>
          <p:nvSpPr>
            <p:cNvPr id="51" name="矩形 50"/>
            <p:cNvSpPr/>
            <p:nvPr userDrawn="1"/>
          </p:nvSpPr>
          <p:spPr>
            <a:xfrm>
              <a:off x="5600" y="5429"/>
              <a:ext cx="85" cy="683"/>
            </a:xfrm>
            <a:prstGeom prst="rect">
              <a:avLst/>
            </a:prstGeom>
            <a:solidFill>
              <a:srgbClr val="FFC000"/>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sz="1650" b="1"/>
            </a:p>
          </p:txBody>
        </p:sp>
      </p:grpSp>
      <p:grpSp>
        <p:nvGrpSpPr>
          <p:cNvPr id="16" name="组合 15"/>
          <p:cNvGrpSpPr/>
          <p:nvPr userDrawn="1"/>
        </p:nvGrpSpPr>
        <p:grpSpPr>
          <a:xfrm>
            <a:off x="6464907" y="3678464"/>
            <a:ext cx="2936104" cy="571149"/>
            <a:chOff x="4408" y="8000"/>
            <a:chExt cx="5038" cy="949"/>
          </a:xfrm>
        </p:grpSpPr>
        <p:sp>
          <p:nvSpPr>
            <p:cNvPr id="7" name="文本框 6"/>
            <p:cNvSpPr txBox="1"/>
            <p:nvPr userDrawn="1"/>
          </p:nvSpPr>
          <p:spPr>
            <a:xfrm>
              <a:off x="5966" y="8000"/>
              <a:ext cx="3480" cy="949"/>
            </a:xfrm>
            <a:prstGeom prst="rect">
              <a:avLst/>
            </a:prstGeom>
            <a:noFill/>
          </p:spPr>
          <p:txBody>
            <a:bodyPr wrap="square" rtlCol="0">
              <a:spAutoFit/>
            </a:bodyPr>
            <a:lstStyle/>
            <a:p>
              <a:r>
                <a:rPr lang="zh-CN" altLang="en-US" sz="3120" b="1" u="none" baseline="0" dirty="0">
                  <a:solidFill>
                    <a:srgbClr val="008DFF"/>
                  </a:solidFill>
                  <a:uFill>
                    <a:solidFill>
                      <a:srgbClr val="FE970E"/>
                    </a:solidFill>
                  </a:uFill>
                </a:rPr>
                <a:t>课堂小结</a:t>
              </a:r>
            </a:p>
          </p:txBody>
        </p:sp>
        <p:sp>
          <p:nvSpPr>
            <p:cNvPr id="45" name="文本框 44"/>
            <p:cNvSpPr txBox="1"/>
            <p:nvPr userDrawn="1"/>
          </p:nvSpPr>
          <p:spPr>
            <a:xfrm>
              <a:off x="4408" y="8000"/>
              <a:ext cx="1221" cy="949"/>
            </a:xfrm>
            <a:prstGeom prst="rect">
              <a:avLst/>
            </a:prstGeom>
            <a:noFill/>
          </p:spPr>
          <p:txBody>
            <a:bodyPr wrap="square" rtlCol="0">
              <a:spAutoFit/>
            </a:bodyPr>
            <a:lstStyle/>
            <a:p>
              <a:r>
                <a:rPr lang="en-US" altLang="zh-CN" sz="3120" b="1">
                  <a:solidFill>
                    <a:srgbClr val="008DFF"/>
                  </a:solidFill>
                  <a:latin typeface="微软雅黑" panose="020B0503020204020204" charset="-122"/>
                  <a:ea typeface="微软雅黑" panose="020B0503020204020204" charset="-122"/>
                </a:rPr>
                <a:t>04</a:t>
              </a:r>
            </a:p>
          </p:txBody>
        </p:sp>
        <p:sp>
          <p:nvSpPr>
            <p:cNvPr id="53" name="矩形 52"/>
            <p:cNvSpPr/>
            <p:nvPr userDrawn="1"/>
          </p:nvSpPr>
          <p:spPr>
            <a:xfrm>
              <a:off x="5600" y="8142"/>
              <a:ext cx="85" cy="683"/>
            </a:xfrm>
            <a:prstGeom prst="rect">
              <a:avLst/>
            </a:prstGeom>
            <a:solidFill>
              <a:srgbClr val="FFC000"/>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sz="1650" b="1"/>
            </a:p>
          </p:txBody>
        </p:sp>
      </p:grpSp>
      <p:pic>
        <p:nvPicPr>
          <p:cNvPr id="9" name="图片 8" descr="数学书"/>
          <p:cNvPicPr>
            <a:picLocks noChangeAspect="1"/>
          </p:cNvPicPr>
          <p:nvPr userDrawn="1"/>
        </p:nvPicPr>
        <p:blipFill>
          <a:blip r:embed="rId7">
            <a:extLst>
              <a:ext uri="{96DAC541-7B7A-43D3-8B79-37D633B846F1}">
                <asvg:svgBlip xmlns:asvg="http://schemas.microsoft.com/office/drawing/2016/SVG/main" r:embed="rId8"/>
              </a:ext>
            </a:extLst>
          </a:blip>
          <a:stretch>
            <a:fillRect/>
          </a:stretch>
        </p:blipFill>
        <p:spPr>
          <a:xfrm>
            <a:off x="268084" y="4436786"/>
            <a:ext cx="839220" cy="866654"/>
          </a:xfrm>
          <a:prstGeom prst="rect">
            <a:avLst/>
          </a:prstGeom>
        </p:spPr>
      </p:pic>
    </p:spTree>
  </p:cSld>
  <p:clrMap bg1="lt1" tx1="dk1" bg2="lt2" tx2="dk2" accent1="accent1" accent2="accent2" accent3="accent3" accent4="accent4" accent5="accent5" accent6="accent6" hlink="hlink" folHlink="folHlink"/>
  <p:sldLayoutIdLst>
    <p:sldLayoutId id="2147483653" r:id="rId1"/>
    <p:sldLayoutId id="214748365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rotWithShape="1">
          <a:blip r:embed="rId9">
            <a:alphaModFix amt="14000"/>
          </a:blip>
          <a:tile tx="0" ty="0" sx="100000" sy="100000" flip="none" algn="tl"/>
        </a:blipFill>
        <a:effectLst/>
      </p:bgPr>
    </p:bg>
    <p:spTree>
      <p:nvGrpSpPr>
        <p:cNvPr id="1" name=""/>
        <p:cNvGrpSpPr/>
        <p:nvPr/>
      </p:nvGrpSpPr>
      <p:grpSpPr>
        <a:xfrm>
          <a:off x="0" y="0"/>
          <a:ext cx="0" cy="0"/>
          <a:chOff x="0" y="0"/>
          <a:chExt cx="0" cy="0"/>
        </a:xfrm>
      </p:grpSpPr>
      <p:sp>
        <p:nvSpPr>
          <p:cNvPr id="20" name="矩形 19"/>
          <p:cNvSpPr/>
          <p:nvPr userDrawn="1"/>
        </p:nvSpPr>
        <p:spPr>
          <a:xfrm>
            <a:off x="0" y="0"/>
            <a:ext cx="12192000" cy="610870"/>
          </a:xfrm>
          <a:prstGeom prst="rect">
            <a:avLst/>
          </a:prstGeom>
          <a:solidFill>
            <a:srgbClr val="008DFF"/>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sz="1650"/>
          </a:p>
        </p:txBody>
      </p:sp>
      <p:sp>
        <p:nvSpPr>
          <p:cNvPr id="29" name="同侧圆角矩形 28"/>
          <p:cNvSpPr/>
          <p:nvPr userDrawn="1"/>
        </p:nvSpPr>
        <p:spPr>
          <a:xfrm rot="16200000">
            <a:off x="891272" y="-944880"/>
            <a:ext cx="619125" cy="2493645"/>
          </a:xfrm>
          <a:prstGeom prst="round2SameRect">
            <a:avLst>
              <a:gd name="adj1" fmla="val 0"/>
              <a:gd name="adj2" fmla="val 50000"/>
            </a:avLst>
          </a:prstGeom>
          <a:solidFill>
            <a:srgbClr val="FE970E"/>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sz="1650"/>
          </a:p>
        </p:txBody>
      </p:sp>
    </p:spTree>
  </p:cSld>
  <p:clrMap bg1="lt1" tx1="dk1" bg2="lt2" tx2="dk2" accent1="accent1" accent2="accent2" accent3="accent3" accent4="accent4" accent5="accent5" accent6="accent6" hlink="hlink" folHlink="folHlink"/>
  <p:sldLayoutIdLst>
    <p:sldLayoutId id="2147483656" r:id="rId1"/>
    <p:sldLayoutId id="2147483657" r:id="rId2"/>
    <p:sldLayoutId id="2147483658" r:id="rId3"/>
    <p:sldLayoutId id="2147483659" r:id="rId4"/>
    <p:sldLayoutId id="2147483660" r:id="rId5"/>
    <p:sldLayoutId id="2147483661" r:id="rId6"/>
    <p:sldLayoutId id="214748366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10.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10.xml"/><Relationship Id="rId1" Type="http://schemas.openxmlformats.org/officeDocument/2006/relationships/tags" Target="../tags/tag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11.xml"/><Relationship Id="rId1" Type="http://schemas.openxmlformats.org/officeDocument/2006/relationships/tags" Target="../tags/tag5.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11.xml"/><Relationship Id="rId1" Type="http://schemas.openxmlformats.org/officeDocument/2006/relationships/tags" Target="../tags/tag6.xml"/></Relationships>
</file>

<file path=ppt/slides/_rels/slide7.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tags" Target="../tags/tag9.xml"/><Relationship Id="rId7" Type="http://schemas.openxmlformats.org/officeDocument/2006/relationships/tags" Target="../tags/tag13.xml"/><Relationship Id="rId2" Type="http://schemas.openxmlformats.org/officeDocument/2006/relationships/tags" Target="../tags/tag8.xml"/><Relationship Id="rId1" Type="http://schemas.openxmlformats.org/officeDocument/2006/relationships/tags" Target="../tags/tag7.xml"/><Relationship Id="rId6" Type="http://schemas.openxmlformats.org/officeDocument/2006/relationships/tags" Target="../tags/tag12.xml"/><Relationship Id="rId5" Type="http://schemas.openxmlformats.org/officeDocument/2006/relationships/tags" Target="../tags/tag11.xml"/><Relationship Id="rId10" Type="http://schemas.openxmlformats.org/officeDocument/2006/relationships/image" Target="../media/image9.svg"/><Relationship Id="rId4" Type="http://schemas.openxmlformats.org/officeDocument/2006/relationships/tags" Target="../tags/tag10.xml"/><Relationship Id="rId9"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11.xml"/><Relationship Id="rId1" Type="http://schemas.openxmlformats.org/officeDocument/2006/relationships/tags" Target="../tags/tag14.xml"/></Relationships>
</file>

<file path=ppt/slides/_rels/slide9.xml.rels><?xml version="1.0" encoding="UTF-8" standalone="yes"?>
<Relationships xmlns="http://schemas.openxmlformats.org/package/2006/relationships"><Relationship Id="rId3" Type="http://schemas.openxmlformats.org/officeDocument/2006/relationships/video" Target="../media/media1.mp4"/><Relationship Id="rId2" Type="http://schemas.microsoft.com/office/2007/relationships/media" Target="../media/media1.mp4"/><Relationship Id="rId1" Type="http://schemas.openxmlformats.org/officeDocument/2006/relationships/tags" Target="../tags/tag15.xml"/><Relationship Id="rId5" Type="http://schemas.openxmlformats.org/officeDocument/2006/relationships/image" Target="../media/image11.png"/><Relationship Id="rId4"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tags" Target="../tags/tag17.xml"/><Relationship Id="rId1" Type="http://schemas.openxmlformats.org/officeDocument/2006/relationships/tags" Target="../tags/tag16.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11.xml"/><Relationship Id="rId1" Type="http://schemas.openxmlformats.org/officeDocument/2006/relationships/tags" Target="../tags/tag18.xml"/></Relationships>
</file>

<file path=ppt/slides/_rels/slide12.xml.rels><?xml version="1.0" encoding="UTF-8" standalone="yes"?>
<Relationships xmlns="http://schemas.openxmlformats.org/package/2006/relationships"><Relationship Id="rId3" Type="http://schemas.openxmlformats.org/officeDocument/2006/relationships/video" Target="../media/media2.mp4"/><Relationship Id="rId2" Type="http://schemas.microsoft.com/office/2007/relationships/media" Target="../media/media2.mp4"/><Relationship Id="rId1" Type="http://schemas.openxmlformats.org/officeDocument/2006/relationships/tags" Target="../tags/tag19.xml"/><Relationship Id="rId5" Type="http://schemas.openxmlformats.org/officeDocument/2006/relationships/image" Target="../media/image13.png"/><Relationship Id="rId4"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tags" Target="../tags/tag21.xml"/><Relationship Id="rId1" Type="http://schemas.openxmlformats.org/officeDocument/2006/relationships/tags" Target="../tags/tag20.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11.xml"/><Relationship Id="rId1" Type="http://schemas.openxmlformats.org/officeDocument/2006/relationships/tags" Target="../tags/tag22.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11.xml"/><Relationship Id="rId1" Type="http://schemas.openxmlformats.org/officeDocument/2006/relationships/tags" Target="../tags/tag23.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11.xml"/><Relationship Id="rId1" Type="http://schemas.openxmlformats.org/officeDocument/2006/relationships/tags" Target="../tags/tag24.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tags" Target="../tags/tag25.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tags" Target="../tags/tag26.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slideLayout" Target="../slideLayouts/slideLayout12.xml"/><Relationship Id="rId1" Type="http://schemas.openxmlformats.org/officeDocument/2006/relationships/tags" Target="../tags/tag27.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28.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29.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5.xml"/><Relationship Id="rId1" Type="http://schemas.openxmlformats.org/officeDocument/2006/relationships/tags" Target="../tags/tag30.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6.xml"/><Relationship Id="rId1" Type="http://schemas.openxmlformats.org/officeDocument/2006/relationships/tags" Target="../tags/tag3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 name="文本框 173"/>
          <p:cNvSpPr txBox="1"/>
          <p:nvPr userDrawn="1"/>
        </p:nvSpPr>
        <p:spPr>
          <a:xfrm>
            <a:off x="0" y="2001094"/>
            <a:ext cx="12192000" cy="2308324"/>
          </a:xfrm>
          <a:prstGeom prst="rect">
            <a:avLst/>
          </a:prstGeom>
          <a:noFill/>
          <a:effectLst/>
        </p:spPr>
        <p:txBody>
          <a:bodyPr wrap="square" rtlCol="0">
            <a:spAutoFit/>
            <a:scene3d>
              <a:camera prst="orthographicFront"/>
              <a:lightRig rig="threePt" dir="t"/>
            </a:scene3d>
            <a:sp3d contourW="12700"/>
          </a:bodyPr>
          <a:lstStyle/>
          <a:p>
            <a:pPr algn="ctr"/>
            <a:r>
              <a:rPr lang="en-US" sz="7200" b="1" dirty="0">
                <a:solidFill>
                  <a:schemeClr val="bg1">
                    <a:lumMod val="95000"/>
                  </a:schemeClr>
                </a:solidFill>
                <a:latin typeface="微软雅黑" panose="020B0503020204020204" charset="-122"/>
                <a:ea typeface="微软雅黑" panose="020B0503020204020204" charset="-122"/>
                <a:cs typeface="微软雅黑" panose="020B0503020204020204" charset="-122"/>
                <a:sym typeface="+mn-ea"/>
              </a:rPr>
              <a:t>7.4  </a:t>
            </a:r>
            <a:r>
              <a:rPr lang="zh-CN" altLang="en-US" sz="7200" b="1" dirty="0">
                <a:solidFill>
                  <a:schemeClr val="bg1">
                    <a:lumMod val="95000"/>
                  </a:schemeClr>
                </a:solidFill>
                <a:latin typeface="微软雅黑" panose="020B0503020204020204" charset="-122"/>
                <a:ea typeface="微软雅黑" panose="020B0503020204020204" charset="-122"/>
                <a:cs typeface="微软雅黑" panose="020B0503020204020204" charset="-122"/>
                <a:sym typeface="+mn-ea"/>
              </a:rPr>
              <a:t>同一直线上</a:t>
            </a:r>
          </a:p>
          <a:p>
            <a:pPr algn="ctr"/>
            <a:r>
              <a:rPr lang="zh-CN" altLang="en-US" sz="7200" b="1" dirty="0">
                <a:solidFill>
                  <a:schemeClr val="bg1">
                    <a:lumMod val="95000"/>
                  </a:schemeClr>
                </a:solidFill>
                <a:latin typeface="微软雅黑" panose="020B0503020204020204" charset="-122"/>
                <a:ea typeface="微软雅黑" panose="020B0503020204020204" charset="-122"/>
                <a:cs typeface="微软雅黑" panose="020B0503020204020204" charset="-122"/>
                <a:sym typeface="+mn-ea"/>
              </a:rPr>
              <a:t>二力的合成</a:t>
            </a:r>
          </a:p>
        </p:txBody>
      </p:sp>
    </p:spTree>
    <p:custDataLst>
      <p:tags r:id="rId1"/>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1956" name="Picture 8"/>
          <p:cNvPicPr>
            <a:picLocks noChangeAspect="1"/>
          </p:cNvPicPr>
          <p:nvPr/>
        </p:nvPicPr>
        <p:blipFill>
          <a:blip r:embed="rId3">
            <a:clrChange>
              <a:clrFrom>
                <a:srgbClr val="CEE8F5"/>
              </a:clrFrom>
              <a:clrTo>
                <a:srgbClr val="CEE8F5">
                  <a:alpha val="0"/>
                </a:srgbClr>
              </a:clrTo>
            </a:clrChange>
          </a:blip>
          <a:stretch>
            <a:fillRect/>
          </a:stretch>
        </p:blipFill>
        <p:spPr>
          <a:xfrm>
            <a:off x="2474278" y="2304733"/>
            <a:ext cx="7242175" cy="4089400"/>
          </a:xfrm>
          <a:prstGeom prst="rect">
            <a:avLst/>
          </a:prstGeom>
          <a:noFill/>
          <a:ln w="9525" cap="flat" cmpd="sng">
            <a:noFill/>
            <a:prstDash val="solid"/>
            <a:miter/>
            <a:headEnd type="none" w="med" len="med"/>
            <a:tailEnd type="none" w="med" len="med"/>
          </a:ln>
        </p:spPr>
      </p:pic>
      <p:grpSp>
        <p:nvGrpSpPr>
          <p:cNvPr id="10" name="组合 9"/>
          <p:cNvGrpSpPr/>
          <p:nvPr/>
        </p:nvGrpSpPr>
        <p:grpSpPr>
          <a:xfrm>
            <a:off x="3650386" y="2948024"/>
            <a:ext cx="523285" cy="1963384"/>
            <a:chOff x="2738466" y="2291209"/>
            <a:chExt cx="392112" cy="1471987"/>
          </a:xfrm>
        </p:grpSpPr>
        <p:grpSp>
          <p:nvGrpSpPr>
            <p:cNvPr id="381958" name="Group 11"/>
            <p:cNvGrpSpPr/>
            <p:nvPr/>
          </p:nvGrpSpPr>
          <p:grpSpPr>
            <a:xfrm>
              <a:off x="2738466" y="2291209"/>
              <a:ext cx="392112" cy="1431926"/>
              <a:chOff x="1945" y="874"/>
              <a:chExt cx="247" cy="902"/>
            </a:xfrm>
          </p:grpSpPr>
          <p:sp>
            <p:nvSpPr>
              <p:cNvPr id="381959" name="Line 5"/>
              <p:cNvSpPr/>
              <p:nvPr/>
            </p:nvSpPr>
            <p:spPr>
              <a:xfrm flipH="1" flipV="1">
                <a:off x="2112" y="1248"/>
                <a:ext cx="0" cy="528"/>
              </a:xfrm>
              <a:prstGeom prst="line">
                <a:avLst/>
              </a:prstGeom>
              <a:ln w="38100" cap="flat" cmpd="sng">
                <a:solidFill>
                  <a:srgbClr val="FF0000"/>
                </a:solidFill>
                <a:prstDash val="solid"/>
                <a:round/>
                <a:headEnd type="none" w="med" len="med"/>
                <a:tailEnd type="triangle" w="med" len="med"/>
              </a:ln>
            </p:spPr>
            <p:txBody>
              <a:bodyPr/>
              <a:lstStyle/>
              <a:p>
                <a:endParaRPr/>
              </a:p>
            </p:txBody>
          </p:sp>
          <p:sp>
            <p:nvSpPr>
              <p:cNvPr id="8212" name="Text Box 8"/>
              <p:cNvSpPr txBox="1"/>
              <p:nvPr/>
            </p:nvSpPr>
            <p:spPr>
              <a:xfrm>
                <a:off x="1945" y="874"/>
                <a:ext cx="247" cy="348"/>
              </a:xfrm>
              <a:prstGeom prst="rect">
                <a:avLst/>
              </a:prstGeom>
              <a:noFill/>
              <a:ln w="9525">
                <a:noFill/>
              </a:ln>
            </p:spPr>
            <p:txBody>
              <a:bodyPr wrap="none">
                <a:spAutoFit/>
              </a:bodyPr>
              <a:lstStyle/>
              <a:p>
                <a:pPr fontAlgn="auto">
                  <a:lnSpc>
                    <a:spcPct val="150000"/>
                  </a:lnSpc>
                </a:pPr>
                <a:r>
                  <a:rPr lang="en-US" altLang="zh-CN" sz="2800" b="1" i="1" noProof="1">
                    <a:latin typeface="微软雅黑" panose="020B0503020204020204" charset="-122"/>
                    <a:ea typeface="微软雅黑" panose="020B0503020204020204" charset="-122"/>
                    <a:cs typeface="+mn-cs"/>
                  </a:rPr>
                  <a:t>F</a:t>
                </a:r>
                <a:r>
                  <a:rPr lang="en-US" altLang="zh-CN" sz="2800" b="1" baseline="-25000" noProof="1">
                    <a:latin typeface="微软雅黑" panose="020B0503020204020204" charset="-122"/>
                    <a:ea typeface="微软雅黑" panose="020B0503020204020204" charset="-122"/>
                    <a:cs typeface="+mn-cs"/>
                  </a:rPr>
                  <a:t>1</a:t>
                </a:r>
                <a:endParaRPr lang="en-US" altLang="zh-CN" sz="2800" b="1" baseline="-25000" noProof="1">
                  <a:latin typeface="微软雅黑" panose="020B0503020204020204" charset="-122"/>
                  <a:ea typeface="微软雅黑" panose="020B0503020204020204" charset="-122"/>
                </a:endParaRPr>
              </a:p>
            </p:txBody>
          </p:sp>
        </p:grpSp>
        <p:sp>
          <p:nvSpPr>
            <p:cNvPr id="11" name="椭圆 10"/>
            <p:cNvSpPr/>
            <p:nvPr/>
          </p:nvSpPr>
          <p:spPr>
            <a:xfrm>
              <a:off x="2968571" y="3698178"/>
              <a:ext cx="65077" cy="65018"/>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2800" b="0" i="0" u="none" strike="noStrike" kern="1200" cap="none" spc="0" normalizeH="0" baseline="0" noProof="0">
                <a:ln>
                  <a:noFill/>
                </a:ln>
                <a:solidFill>
                  <a:schemeClr val="lt1"/>
                </a:solidFill>
                <a:effectLst/>
                <a:uLnTx/>
                <a:uFillTx/>
                <a:latin typeface="微软雅黑" panose="020B0503020204020204" charset="-122"/>
                <a:ea typeface="微软雅黑" panose="020B0503020204020204" charset="-122"/>
                <a:cs typeface="+mn-cs"/>
              </a:endParaRPr>
            </a:p>
          </p:txBody>
        </p:sp>
      </p:grpSp>
      <p:grpSp>
        <p:nvGrpSpPr>
          <p:cNvPr id="12" name="组合 11"/>
          <p:cNvGrpSpPr/>
          <p:nvPr/>
        </p:nvGrpSpPr>
        <p:grpSpPr>
          <a:xfrm>
            <a:off x="3957886" y="2881069"/>
            <a:ext cx="522910" cy="1944614"/>
            <a:chOff x="2969026" y="2241426"/>
            <a:chExt cx="392112" cy="1456870"/>
          </a:xfrm>
        </p:grpSpPr>
        <p:grpSp>
          <p:nvGrpSpPr>
            <p:cNvPr id="381963" name="Group 12"/>
            <p:cNvGrpSpPr/>
            <p:nvPr/>
          </p:nvGrpSpPr>
          <p:grpSpPr>
            <a:xfrm>
              <a:off x="2969026" y="2241426"/>
              <a:ext cx="392112" cy="1409701"/>
              <a:chOff x="2197" y="888"/>
              <a:chExt cx="247" cy="888"/>
            </a:xfrm>
          </p:grpSpPr>
          <p:sp>
            <p:nvSpPr>
              <p:cNvPr id="381964" name="Line 6"/>
              <p:cNvSpPr/>
              <p:nvPr/>
            </p:nvSpPr>
            <p:spPr>
              <a:xfrm flipH="1" flipV="1">
                <a:off x="2352" y="1248"/>
                <a:ext cx="0" cy="528"/>
              </a:xfrm>
              <a:prstGeom prst="line">
                <a:avLst/>
              </a:prstGeom>
              <a:ln w="38100" cap="flat" cmpd="sng">
                <a:solidFill>
                  <a:srgbClr val="FF0000"/>
                </a:solidFill>
                <a:prstDash val="solid"/>
                <a:round/>
                <a:headEnd type="none" w="med" len="med"/>
                <a:tailEnd type="triangle" w="med" len="med"/>
              </a:ln>
            </p:spPr>
            <p:txBody>
              <a:bodyPr/>
              <a:lstStyle/>
              <a:p>
                <a:endParaRPr/>
              </a:p>
            </p:txBody>
          </p:sp>
          <p:sp>
            <p:nvSpPr>
              <p:cNvPr id="8208" name="Text Box 9"/>
              <p:cNvSpPr txBox="1"/>
              <p:nvPr/>
            </p:nvSpPr>
            <p:spPr>
              <a:xfrm>
                <a:off x="2197" y="888"/>
                <a:ext cx="247" cy="348"/>
              </a:xfrm>
              <a:prstGeom prst="rect">
                <a:avLst/>
              </a:prstGeom>
              <a:noFill/>
              <a:ln w="9525">
                <a:noFill/>
              </a:ln>
            </p:spPr>
            <p:txBody>
              <a:bodyPr wrap="none">
                <a:spAutoFit/>
              </a:bodyPr>
              <a:lstStyle/>
              <a:p>
                <a:pPr fontAlgn="auto">
                  <a:lnSpc>
                    <a:spcPct val="150000"/>
                  </a:lnSpc>
                </a:pPr>
                <a:r>
                  <a:rPr lang="en-US" altLang="zh-CN" sz="2800" b="1" i="1" noProof="1">
                    <a:latin typeface="微软雅黑" panose="020B0503020204020204" charset="-122"/>
                    <a:ea typeface="微软雅黑" panose="020B0503020204020204" charset="-122"/>
                    <a:cs typeface="+mn-cs"/>
                  </a:rPr>
                  <a:t>F</a:t>
                </a:r>
                <a:r>
                  <a:rPr lang="en-US" altLang="zh-CN" sz="2800" b="1" baseline="-25000" noProof="1">
                    <a:latin typeface="微软雅黑" panose="020B0503020204020204" charset="-122"/>
                    <a:ea typeface="微软雅黑" panose="020B0503020204020204" charset="-122"/>
                    <a:cs typeface="+mn-cs"/>
                  </a:rPr>
                  <a:t>2</a:t>
                </a:r>
                <a:endParaRPr lang="en-US" altLang="zh-CN" sz="2800" b="1" baseline="-25000" noProof="1">
                  <a:latin typeface="微软雅黑" panose="020B0503020204020204" charset="-122"/>
                  <a:ea typeface="微软雅黑" panose="020B0503020204020204" charset="-122"/>
                </a:endParaRPr>
              </a:p>
            </p:txBody>
          </p:sp>
        </p:grpSp>
        <p:sp>
          <p:nvSpPr>
            <p:cNvPr id="22" name="椭圆 21"/>
            <p:cNvSpPr/>
            <p:nvPr/>
          </p:nvSpPr>
          <p:spPr>
            <a:xfrm>
              <a:off x="3182638" y="3633235"/>
              <a:ext cx="65166" cy="65061"/>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2800" b="0" i="0" u="none" strike="noStrike" kern="1200" cap="none" spc="0" normalizeH="0" baseline="0" noProof="0">
                <a:ln>
                  <a:noFill/>
                </a:ln>
                <a:solidFill>
                  <a:schemeClr val="lt1"/>
                </a:solidFill>
                <a:effectLst/>
                <a:uLnTx/>
                <a:uFillTx/>
                <a:latin typeface="微软雅黑" panose="020B0503020204020204" charset="-122"/>
                <a:ea typeface="微软雅黑" panose="020B0503020204020204" charset="-122"/>
                <a:cs typeface="+mn-cs"/>
              </a:endParaRPr>
            </a:p>
          </p:txBody>
        </p:sp>
      </p:grpSp>
      <p:grpSp>
        <p:nvGrpSpPr>
          <p:cNvPr id="13" name="组合 12"/>
          <p:cNvGrpSpPr/>
          <p:nvPr/>
        </p:nvGrpSpPr>
        <p:grpSpPr>
          <a:xfrm>
            <a:off x="8881428" y="2209483"/>
            <a:ext cx="598804" cy="2225675"/>
            <a:chOff x="6661695" y="1736358"/>
            <a:chExt cx="448375" cy="1670575"/>
          </a:xfrm>
        </p:grpSpPr>
        <p:grpSp>
          <p:nvGrpSpPr>
            <p:cNvPr id="381968" name="Group 13"/>
            <p:cNvGrpSpPr/>
            <p:nvPr/>
          </p:nvGrpSpPr>
          <p:grpSpPr>
            <a:xfrm>
              <a:off x="6694145" y="1736358"/>
              <a:ext cx="415925" cy="1635125"/>
              <a:chOff x="3840" y="602"/>
              <a:chExt cx="262" cy="1030"/>
            </a:xfrm>
          </p:grpSpPr>
          <p:sp>
            <p:nvSpPr>
              <p:cNvPr id="381969" name="Line 7"/>
              <p:cNvSpPr/>
              <p:nvPr/>
            </p:nvSpPr>
            <p:spPr>
              <a:xfrm flipH="1" flipV="1">
                <a:off x="3840" y="811"/>
                <a:ext cx="0" cy="821"/>
              </a:xfrm>
              <a:prstGeom prst="line">
                <a:avLst/>
              </a:prstGeom>
              <a:ln w="38100" cap="flat" cmpd="sng">
                <a:solidFill>
                  <a:srgbClr val="FF0000"/>
                </a:solidFill>
                <a:prstDash val="solid"/>
                <a:round/>
                <a:headEnd type="none" w="med" len="med"/>
                <a:tailEnd type="triangle" w="med" len="med"/>
              </a:ln>
            </p:spPr>
            <p:txBody>
              <a:bodyPr/>
              <a:lstStyle/>
              <a:p>
                <a:endParaRPr/>
              </a:p>
            </p:txBody>
          </p:sp>
          <p:sp>
            <p:nvSpPr>
              <p:cNvPr id="8204" name="Text Box 10"/>
              <p:cNvSpPr txBox="1"/>
              <p:nvPr/>
            </p:nvSpPr>
            <p:spPr>
              <a:xfrm>
                <a:off x="3855" y="602"/>
                <a:ext cx="247" cy="349"/>
              </a:xfrm>
              <a:prstGeom prst="rect">
                <a:avLst/>
              </a:prstGeom>
              <a:noFill/>
              <a:ln w="9525">
                <a:noFill/>
              </a:ln>
            </p:spPr>
            <p:txBody>
              <a:bodyPr wrap="none">
                <a:spAutoFit/>
              </a:bodyPr>
              <a:lstStyle/>
              <a:p>
                <a:pPr fontAlgn="auto">
                  <a:lnSpc>
                    <a:spcPct val="150000"/>
                  </a:lnSpc>
                </a:pPr>
                <a:r>
                  <a:rPr lang="en-US" altLang="zh-CN" sz="2800" b="1" i="1" noProof="1">
                    <a:latin typeface="微软雅黑" panose="020B0503020204020204" charset="-122"/>
                    <a:ea typeface="微软雅黑" panose="020B0503020204020204" charset="-122"/>
                    <a:cs typeface="+mn-cs"/>
                  </a:rPr>
                  <a:t>F</a:t>
                </a:r>
                <a:r>
                  <a:rPr lang="en-US" altLang="zh-CN" sz="2800" b="1" baseline="-25000" noProof="1">
                    <a:latin typeface="微软雅黑" panose="020B0503020204020204" charset="-122"/>
                    <a:ea typeface="微软雅黑" panose="020B0503020204020204" charset="-122"/>
                    <a:cs typeface="+mn-cs"/>
                  </a:rPr>
                  <a:t>3</a:t>
                </a:r>
                <a:endParaRPr lang="en-US" altLang="zh-CN" sz="2800" b="1" baseline="-25000" noProof="1">
                  <a:latin typeface="微软雅黑" panose="020B0503020204020204" charset="-122"/>
                  <a:ea typeface="微软雅黑" panose="020B0503020204020204" charset="-122"/>
                </a:endParaRPr>
              </a:p>
            </p:txBody>
          </p:sp>
        </p:grpSp>
        <p:sp>
          <p:nvSpPr>
            <p:cNvPr id="24" name="椭圆 23"/>
            <p:cNvSpPr/>
            <p:nvPr/>
          </p:nvSpPr>
          <p:spPr>
            <a:xfrm>
              <a:off x="6661695" y="3341826"/>
              <a:ext cx="64992" cy="65107"/>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2800" b="0" i="0" u="none" strike="noStrike" kern="1200" cap="none" spc="0" normalizeH="0" baseline="0" noProof="0">
                <a:ln>
                  <a:noFill/>
                </a:ln>
                <a:solidFill>
                  <a:schemeClr val="lt1"/>
                </a:solidFill>
                <a:effectLst/>
                <a:uLnTx/>
                <a:uFillTx/>
                <a:latin typeface="微软雅黑" panose="020B0503020204020204" charset="-122"/>
                <a:ea typeface="微软雅黑" panose="020B0503020204020204" charset="-122"/>
                <a:cs typeface="+mn-cs"/>
              </a:endParaRPr>
            </a:p>
          </p:txBody>
        </p:sp>
      </p:grpSp>
      <p:sp>
        <p:nvSpPr>
          <p:cNvPr id="14" name="文本框 13"/>
          <p:cNvSpPr txBox="1"/>
          <p:nvPr/>
        </p:nvSpPr>
        <p:spPr>
          <a:xfrm>
            <a:off x="3650615" y="6249670"/>
            <a:ext cx="993775" cy="472440"/>
          </a:xfrm>
          <a:prstGeom prst="rect">
            <a:avLst/>
          </a:prstGeom>
          <a:noFill/>
        </p:spPr>
        <p:txBody>
          <a:bodyPr wrap="square" rtlCol="0">
            <a:noAutofit/>
          </a:bodyPr>
          <a:lstStyle/>
          <a:p>
            <a:pPr>
              <a:lnSpc>
                <a:spcPct val="120000"/>
              </a:lnSpc>
            </a:pPr>
            <a:r>
              <a:rPr lang="zh-CN" altLang="en-US" sz="2800">
                <a:latin typeface="Times New Roman" panose="02020603050405020304" pitchFamily="18" charset="0"/>
                <a:cs typeface="Times New Roman" panose="02020603050405020304" pitchFamily="18" charset="0"/>
              </a:rPr>
              <a:t>（</a:t>
            </a:r>
            <a:r>
              <a:rPr lang="en-US" altLang="zh-CN" sz="2800">
                <a:latin typeface="Times New Roman" panose="02020603050405020304" pitchFamily="18" charset="0"/>
                <a:cs typeface="Times New Roman" panose="02020603050405020304" pitchFamily="18" charset="0"/>
              </a:rPr>
              <a:t>1</a:t>
            </a:r>
            <a:r>
              <a:rPr lang="zh-CN" altLang="en-US" sz="2800">
                <a:latin typeface="Times New Roman" panose="02020603050405020304" pitchFamily="18" charset="0"/>
                <a:cs typeface="Times New Roman" panose="02020603050405020304" pitchFamily="18" charset="0"/>
              </a:rPr>
              <a:t>）</a:t>
            </a:r>
          </a:p>
        </p:txBody>
      </p:sp>
      <p:sp>
        <p:nvSpPr>
          <p:cNvPr id="15" name="文本框 14"/>
          <p:cNvSpPr txBox="1"/>
          <p:nvPr/>
        </p:nvSpPr>
        <p:spPr>
          <a:xfrm>
            <a:off x="8075930" y="6249670"/>
            <a:ext cx="805815" cy="472440"/>
          </a:xfrm>
          <a:prstGeom prst="rect">
            <a:avLst/>
          </a:prstGeom>
          <a:noFill/>
        </p:spPr>
        <p:txBody>
          <a:bodyPr wrap="square" rtlCol="0">
            <a:noAutofit/>
          </a:bodyPr>
          <a:lstStyle/>
          <a:p>
            <a:pPr>
              <a:lnSpc>
                <a:spcPct val="120000"/>
              </a:lnSpc>
            </a:pPr>
            <a:r>
              <a:rPr lang="zh-CN" altLang="en-US" sz="2800">
                <a:latin typeface="Times New Roman" panose="02020603050405020304" pitchFamily="18" charset="0"/>
                <a:cs typeface="Times New Roman" panose="02020603050405020304" pitchFamily="18" charset="0"/>
              </a:rPr>
              <a:t>（</a:t>
            </a:r>
            <a:r>
              <a:rPr lang="en-US" altLang="zh-CN" sz="2800">
                <a:latin typeface="Times New Roman" panose="02020603050405020304" pitchFamily="18" charset="0"/>
                <a:cs typeface="Times New Roman" panose="02020603050405020304" pitchFamily="18" charset="0"/>
              </a:rPr>
              <a:t>2</a:t>
            </a:r>
            <a:r>
              <a:rPr lang="zh-CN" altLang="en-US" sz="2800">
                <a:latin typeface="Times New Roman" panose="02020603050405020304" pitchFamily="18" charset="0"/>
                <a:cs typeface="Times New Roman" panose="02020603050405020304" pitchFamily="18" charset="0"/>
              </a:rPr>
              <a:t>）</a:t>
            </a:r>
          </a:p>
        </p:txBody>
      </p:sp>
      <p:sp>
        <p:nvSpPr>
          <p:cNvPr id="16" name="文本框 15"/>
          <p:cNvSpPr txBox="1"/>
          <p:nvPr/>
        </p:nvSpPr>
        <p:spPr>
          <a:xfrm>
            <a:off x="3143250" y="1661160"/>
            <a:ext cx="6175375" cy="687070"/>
          </a:xfrm>
          <a:prstGeom prst="rect">
            <a:avLst/>
          </a:prstGeom>
          <a:noFill/>
        </p:spPr>
        <p:txBody>
          <a:bodyPr wrap="square" rtlCol="0">
            <a:noAutofit/>
          </a:bodyPr>
          <a:lstStyle/>
          <a:p>
            <a:pPr>
              <a:lnSpc>
                <a:spcPct val="120000"/>
              </a:lnSpc>
            </a:pPr>
            <a:r>
              <a:rPr lang="zh-CN" altLang="en-US" sz="2800">
                <a:latin typeface="微软雅黑" panose="020B0503020204020204" charset="-122"/>
                <a:ea typeface="微软雅黑" panose="020B0503020204020204" charset="-122"/>
              </a:rPr>
              <a:t>提起同样一桶水的力分别有几个？</a:t>
            </a:r>
          </a:p>
        </p:txBody>
      </p:sp>
      <p:sp>
        <p:nvSpPr>
          <p:cNvPr id="2" name="文本框 1"/>
          <p:cNvSpPr txBox="1"/>
          <p:nvPr/>
        </p:nvSpPr>
        <p:spPr>
          <a:xfrm>
            <a:off x="751205" y="908685"/>
            <a:ext cx="10342880" cy="953135"/>
          </a:xfrm>
          <a:prstGeom prst="rect">
            <a:avLst/>
          </a:prstGeom>
          <a:noFill/>
        </p:spPr>
        <p:txBody>
          <a:bodyPr wrap="square" rtlCol="0">
            <a:spAutoFit/>
          </a:bodyPr>
          <a:lstStyle/>
          <a:p>
            <a:r>
              <a:rPr lang="zh-CN" altLang="en-US" sz="2800">
                <a:latin typeface="宋体" panose="02010600030101010101" pitchFamily="2" charset="-122"/>
                <a:ea typeface="宋体" panose="02010600030101010101" pitchFamily="2" charset="-122"/>
              </a:rPr>
              <a:t>生活中常常会见到两个力或几个力的作用效果与一个力的作用效果相同的现象。</a:t>
            </a:r>
          </a:p>
        </p:txBody>
      </p:sp>
    </p:spTree>
    <p:custDataLst>
      <p:tags r:id="rId1"/>
    </p:custData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randombar(horizontal)">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wipe(down)">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down)">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wipe(down)">
                                      <p:cBhvr>
                                        <p:cTn id="2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p:cNvSpPr txBox="1"/>
          <p:nvPr/>
        </p:nvSpPr>
        <p:spPr>
          <a:xfrm>
            <a:off x="1783715" y="1054735"/>
            <a:ext cx="7733665" cy="737235"/>
          </a:xfrm>
          <a:prstGeom prst="rect">
            <a:avLst/>
          </a:prstGeom>
          <a:noFill/>
        </p:spPr>
        <p:txBody>
          <a:bodyPr wrap="square" rtlCol="0">
            <a:spAutoFit/>
          </a:bodyPr>
          <a:lstStyle/>
          <a:p>
            <a:pPr>
              <a:lnSpc>
                <a:spcPct val="150000"/>
              </a:lnSpc>
            </a:pPr>
            <a:r>
              <a:rPr lang="zh-CN" altLang="en-US" sz="2800">
                <a:latin typeface="宋体" panose="02010600030101010101" pitchFamily="2" charset="-122"/>
                <a:ea typeface="宋体" panose="02010600030101010101" pitchFamily="2" charset="-122"/>
              </a:rPr>
              <a:t>拉同一辆汽车匀速前进的力分别有几个？</a:t>
            </a:r>
          </a:p>
        </p:txBody>
      </p:sp>
      <p:pic>
        <p:nvPicPr>
          <p:cNvPr id="18" name="Picture 6"/>
          <p:cNvPicPr>
            <a:picLocks noChangeAspect="1"/>
          </p:cNvPicPr>
          <p:nvPr/>
        </p:nvPicPr>
        <p:blipFill>
          <a:blip r:embed="rId3">
            <a:clrChange>
              <a:clrFrom>
                <a:srgbClr val="FFFFFF">
                  <a:alpha val="100000"/>
                </a:srgbClr>
              </a:clrFrom>
              <a:clrTo>
                <a:srgbClr val="FFFFFF">
                  <a:alpha val="100000"/>
                  <a:alpha val="0"/>
                </a:srgbClr>
              </a:clrTo>
            </a:clrChange>
          </a:blip>
          <a:srcRect t="50573" b="8493"/>
          <a:stretch>
            <a:fillRect/>
          </a:stretch>
        </p:blipFill>
        <p:spPr>
          <a:xfrm>
            <a:off x="6527800" y="3228975"/>
            <a:ext cx="5481320" cy="1761490"/>
          </a:xfrm>
          <a:prstGeom prst="rect">
            <a:avLst/>
          </a:prstGeom>
          <a:noFill/>
          <a:ln w="9525">
            <a:noFill/>
          </a:ln>
        </p:spPr>
      </p:pic>
      <p:grpSp>
        <p:nvGrpSpPr>
          <p:cNvPr id="19" name="组合 18"/>
          <p:cNvGrpSpPr/>
          <p:nvPr/>
        </p:nvGrpSpPr>
        <p:grpSpPr>
          <a:xfrm rot="16200000">
            <a:off x="7446495" y="3030758"/>
            <a:ext cx="737796" cy="2287010"/>
            <a:chOff x="6303620" y="1690321"/>
            <a:chExt cx="552450" cy="1716613"/>
          </a:xfrm>
        </p:grpSpPr>
        <p:grpSp>
          <p:nvGrpSpPr>
            <p:cNvPr id="381968" name="Group 13"/>
            <p:cNvGrpSpPr/>
            <p:nvPr/>
          </p:nvGrpSpPr>
          <p:grpSpPr>
            <a:xfrm>
              <a:off x="6303620" y="1690321"/>
              <a:ext cx="552450" cy="1682750"/>
              <a:chOff x="3594" y="573"/>
              <a:chExt cx="348" cy="1060"/>
            </a:xfrm>
          </p:grpSpPr>
          <p:sp>
            <p:nvSpPr>
              <p:cNvPr id="381969" name="Line 7"/>
              <p:cNvSpPr/>
              <p:nvPr/>
            </p:nvSpPr>
            <p:spPr>
              <a:xfrm flipV="1">
                <a:off x="3837" y="579"/>
                <a:ext cx="2" cy="1054"/>
              </a:xfrm>
              <a:prstGeom prst="line">
                <a:avLst/>
              </a:prstGeom>
              <a:ln w="38100" cap="flat" cmpd="sng">
                <a:solidFill>
                  <a:srgbClr val="FF0000"/>
                </a:solidFill>
                <a:prstDash val="solid"/>
                <a:round/>
                <a:headEnd type="none" w="med" len="med"/>
                <a:tailEnd type="triangle" w="med" len="med"/>
              </a:ln>
            </p:spPr>
            <p:txBody>
              <a:bodyPr/>
              <a:lstStyle/>
              <a:p>
                <a:endParaRPr/>
              </a:p>
            </p:txBody>
          </p:sp>
          <p:sp>
            <p:nvSpPr>
              <p:cNvPr id="8204" name="Text Box 10"/>
              <p:cNvSpPr txBox="1"/>
              <p:nvPr/>
            </p:nvSpPr>
            <p:spPr>
              <a:xfrm rot="5400000">
                <a:off x="3644" y="523"/>
                <a:ext cx="248" cy="348"/>
              </a:xfrm>
              <a:prstGeom prst="rect">
                <a:avLst/>
              </a:prstGeom>
              <a:noFill/>
              <a:ln w="9525">
                <a:noFill/>
              </a:ln>
            </p:spPr>
            <p:txBody>
              <a:bodyPr wrap="none">
                <a:spAutoFit/>
              </a:bodyPr>
              <a:lstStyle/>
              <a:p>
                <a:pPr fontAlgn="auto">
                  <a:lnSpc>
                    <a:spcPct val="150000"/>
                  </a:lnSpc>
                </a:pPr>
                <a:r>
                  <a:rPr lang="en-US" altLang="zh-CN" sz="2800" b="1" i="1" noProof="1">
                    <a:solidFill>
                      <a:srgbClr val="036EB8"/>
                    </a:solidFill>
                    <a:latin typeface="微软雅黑" panose="020B0503020204020204" charset="-122"/>
                    <a:ea typeface="微软雅黑" panose="020B0503020204020204" charset="-122"/>
                    <a:cs typeface="+mn-cs"/>
                  </a:rPr>
                  <a:t>F</a:t>
                </a:r>
                <a:r>
                  <a:rPr lang="en-US" altLang="zh-CN" sz="2800" b="1" baseline="-25000" noProof="1">
                    <a:solidFill>
                      <a:srgbClr val="036EB8"/>
                    </a:solidFill>
                    <a:latin typeface="微软雅黑" panose="020B0503020204020204" charset="-122"/>
                    <a:ea typeface="微软雅黑" panose="020B0503020204020204" charset="-122"/>
                    <a:cs typeface="+mn-cs"/>
                  </a:rPr>
                  <a:t>3</a:t>
                </a:r>
              </a:p>
            </p:txBody>
          </p:sp>
        </p:grpSp>
        <p:sp>
          <p:nvSpPr>
            <p:cNvPr id="24" name="椭圆 23"/>
            <p:cNvSpPr/>
            <p:nvPr/>
          </p:nvSpPr>
          <p:spPr>
            <a:xfrm>
              <a:off x="6661695" y="3341826"/>
              <a:ext cx="64992" cy="65107"/>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2800" b="0" i="0" u="none" strike="noStrike" kern="1200" cap="none" spc="0" normalizeH="0" baseline="0" noProof="0">
                <a:ln>
                  <a:noFill/>
                </a:ln>
                <a:solidFill>
                  <a:schemeClr val="lt1"/>
                </a:solidFill>
                <a:effectLst/>
                <a:uLnTx/>
                <a:uFillTx/>
                <a:latin typeface="微软雅黑" panose="020B0503020204020204" charset="-122"/>
                <a:ea typeface="微软雅黑" panose="020B0503020204020204" charset="-122"/>
                <a:cs typeface="+mn-cs"/>
              </a:endParaRPr>
            </a:p>
          </p:txBody>
        </p:sp>
      </p:grpSp>
      <p:sp>
        <p:nvSpPr>
          <p:cNvPr id="20" name="文本框 19"/>
          <p:cNvSpPr txBox="1"/>
          <p:nvPr/>
        </p:nvSpPr>
        <p:spPr>
          <a:xfrm>
            <a:off x="3359785" y="4813300"/>
            <a:ext cx="645160" cy="472440"/>
          </a:xfrm>
          <a:prstGeom prst="rect">
            <a:avLst/>
          </a:prstGeom>
          <a:noFill/>
        </p:spPr>
        <p:txBody>
          <a:bodyPr wrap="square" rtlCol="0">
            <a:noAutofit/>
          </a:bodyPr>
          <a:lstStyle/>
          <a:p>
            <a:pPr>
              <a:lnSpc>
                <a:spcPct val="120000"/>
              </a:lnSpc>
            </a:pPr>
            <a:r>
              <a:rPr lang="en-US" altLang="zh-CN" sz="2800">
                <a:latin typeface="Times New Roman" panose="02020603050405020304" pitchFamily="18" charset="0"/>
                <a:cs typeface="Times New Roman" panose="02020603050405020304" pitchFamily="18" charset="0"/>
              </a:rPr>
              <a:t>(3)</a:t>
            </a:r>
          </a:p>
        </p:txBody>
      </p:sp>
      <p:sp>
        <p:nvSpPr>
          <p:cNvPr id="21" name="文本框 20"/>
          <p:cNvSpPr txBox="1"/>
          <p:nvPr/>
        </p:nvSpPr>
        <p:spPr>
          <a:xfrm>
            <a:off x="8872220" y="4813300"/>
            <a:ext cx="645160" cy="472440"/>
          </a:xfrm>
          <a:prstGeom prst="rect">
            <a:avLst/>
          </a:prstGeom>
          <a:noFill/>
        </p:spPr>
        <p:txBody>
          <a:bodyPr wrap="square" rtlCol="0">
            <a:noAutofit/>
          </a:bodyPr>
          <a:lstStyle/>
          <a:p>
            <a:pPr>
              <a:lnSpc>
                <a:spcPct val="120000"/>
              </a:lnSpc>
            </a:pPr>
            <a:r>
              <a:rPr lang="en-US" altLang="zh-CN" sz="2800">
                <a:latin typeface="Times New Roman" panose="02020603050405020304" pitchFamily="18" charset="0"/>
                <a:cs typeface="Times New Roman" panose="02020603050405020304" pitchFamily="18" charset="0"/>
              </a:rPr>
              <a:t>(4)</a:t>
            </a:r>
          </a:p>
        </p:txBody>
      </p:sp>
      <p:pic>
        <p:nvPicPr>
          <p:cNvPr id="3078" name="Picture 6"/>
          <p:cNvPicPr>
            <a:picLocks noChangeAspect="1"/>
          </p:cNvPicPr>
          <p:nvPr/>
        </p:nvPicPr>
        <p:blipFill>
          <a:blip r:embed="rId3">
            <a:clrChange>
              <a:clrFrom>
                <a:srgbClr val="FFFFFF">
                  <a:alpha val="100000"/>
                </a:srgbClr>
              </a:clrFrom>
              <a:clrTo>
                <a:srgbClr val="FFFFFF">
                  <a:alpha val="100000"/>
                  <a:alpha val="0"/>
                </a:srgbClr>
              </a:clrTo>
            </a:clrChange>
          </a:blip>
          <a:srcRect b="59066"/>
          <a:stretch>
            <a:fillRect/>
          </a:stretch>
        </p:blipFill>
        <p:spPr>
          <a:xfrm>
            <a:off x="706120" y="3373120"/>
            <a:ext cx="5546725" cy="1782445"/>
          </a:xfrm>
          <a:prstGeom prst="rect">
            <a:avLst/>
          </a:prstGeom>
          <a:noFill/>
          <a:ln w="9525">
            <a:noFill/>
          </a:ln>
        </p:spPr>
      </p:pic>
      <p:grpSp>
        <p:nvGrpSpPr>
          <p:cNvPr id="22" name="组合 21"/>
          <p:cNvGrpSpPr/>
          <p:nvPr/>
        </p:nvGrpSpPr>
        <p:grpSpPr>
          <a:xfrm rot="16200000">
            <a:off x="2745298" y="3817797"/>
            <a:ext cx="757073" cy="1453011"/>
            <a:chOff x="2680101" y="2609726"/>
            <a:chExt cx="567703" cy="1088570"/>
          </a:xfrm>
        </p:grpSpPr>
        <p:grpSp>
          <p:nvGrpSpPr>
            <p:cNvPr id="381963" name="Group 12"/>
            <p:cNvGrpSpPr/>
            <p:nvPr/>
          </p:nvGrpSpPr>
          <p:grpSpPr>
            <a:xfrm>
              <a:off x="2680101" y="2609726"/>
              <a:ext cx="552449" cy="1041401"/>
              <a:chOff x="2015" y="1120"/>
              <a:chExt cx="348" cy="656"/>
            </a:xfrm>
          </p:grpSpPr>
          <p:sp>
            <p:nvSpPr>
              <p:cNvPr id="381964" name="Line 6"/>
              <p:cNvSpPr/>
              <p:nvPr/>
            </p:nvSpPr>
            <p:spPr>
              <a:xfrm flipH="1" flipV="1">
                <a:off x="2352" y="1248"/>
                <a:ext cx="0" cy="528"/>
              </a:xfrm>
              <a:prstGeom prst="line">
                <a:avLst/>
              </a:prstGeom>
              <a:ln w="38100" cap="flat" cmpd="sng">
                <a:solidFill>
                  <a:srgbClr val="FF0000"/>
                </a:solidFill>
                <a:prstDash val="solid"/>
                <a:round/>
                <a:headEnd type="none" w="med" len="med"/>
                <a:tailEnd type="triangle" w="med" len="med"/>
              </a:ln>
            </p:spPr>
            <p:txBody>
              <a:bodyPr/>
              <a:lstStyle/>
              <a:p>
                <a:endParaRPr/>
              </a:p>
            </p:txBody>
          </p:sp>
          <p:sp>
            <p:nvSpPr>
              <p:cNvPr id="8208" name="Text Box 9"/>
              <p:cNvSpPr txBox="1"/>
              <p:nvPr/>
            </p:nvSpPr>
            <p:spPr>
              <a:xfrm rot="5400000">
                <a:off x="2065" y="1069"/>
                <a:ext cx="247" cy="348"/>
              </a:xfrm>
              <a:prstGeom prst="rect">
                <a:avLst/>
              </a:prstGeom>
              <a:noFill/>
              <a:ln w="9525">
                <a:noFill/>
              </a:ln>
            </p:spPr>
            <p:txBody>
              <a:bodyPr wrap="none">
                <a:spAutoFit/>
              </a:bodyPr>
              <a:lstStyle/>
              <a:p>
                <a:pPr fontAlgn="auto">
                  <a:lnSpc>
                    <a:spcPct val="150000"/>
                  </a:lnSpc>
                </a:pPr>
                <a:r>
                  <a:rPr lang="en-US" altLang="zh-CN" sz="2800" b="1" i="1" noProof="1">
                    <a:solidFill>
                      <a:srgbClr val="036EB8"/>
                    </a:solidFill>
                    <a:latin typeface="微软雅黑" panose="020B0503020204020204" charset="-122"/>
                    <a:ea typeface="微软雅黑" panose="020B0503020204020204" charset="-122"/>
                    <a:cs typeface="+mn-cs"/>
                  </a:rPr>
                  <a:t>F</a:t>
                </a:r>
                <a:r>
                  <a:rPr lang="en-US" altLang="zh-CN" sz="2800" b="1" baseline="-25000" noProof="1">
                    <a:solidFill>
                      <a:srgbClr val="036EB8"/>
                    </a:solidFill>
                    <a:latin typeface="微软雅黑" panose="020B0503020204020204" charset="-122"/>
                    <a:ea typeface="微软雅黑" panose="020B0503020204020204" charset="-122"/>
                    <a:cs typeface="+mn-cs"/>
                  </a:rPr>
                  <a:t>2</a:t>
                </a:r>
              </a:p>
            </p:txBody>
          </p:sp>
        </p:grpSp>
        <p:sp>
          <p:nvSpPr>
            <p:cNvPr id="23" name="椭圆 22"/>
            <p:cNvSpPr/>
            <p:nvPr/>
          </p:nvSpPr>
          <p:spPr>
            <a:xfrm>
              <a:off x="3182638" y="3633235"/>
              <a:ext cx="65166" cy="65061"/>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2800" b="0" i="0" u="none" strike="noStrike" kern="1200" cap="none" spc="0" normalizeH="0" baseline="0" noProof="0">
                <a:ln>
                  <a:noFill/>
                </a:ln>
                <a:solidFill>
                  <a:schemeClr val="lt1"/>
                </a:solidFill>
                <a:effectLst/>
                <a:uLnTx/>
                <a:uFillTx/>
                <a:latin typeface="微软雅黑" panose="020B0503020204020204" charset="-122"/>
                <a:ea typeface="微软雅黑" panose="020B0503020204020204" charset="-122"/>
                <a:cs typeface="+mn-cs"/>
              </a:endParaRPr>
            </a:p>
          </p:txBody>
        </p:sp>
      </p:grpSp>
      <p:grpSp>
        <p:nvGrpSpPr>
          <p:cNvPr id="25" name="组合 24"/>
          <p:cNvGrpSpPr/>
          <p:nvPr/>
        </p:nvGrpSpPr>
        <p:grpSpPr>
          <a:xfrm rot="16200000">
            <a:off x="2072579" y="2584596"/>
            <a:ext cx="991597" cy="1912565"/>
            <a:chOff x="2968571" y="2329309"/>
            <a:chExt cx="743031" cy="1433887"/>
          </a:xfrm>
        </p:grpSpPr>
        <p:grpSp>
          <p:nvGrpSpPr>
            <p:cNvPr id="26" name="Group 11"/>
            <p:cNvGrpSpPr/>
            <p:nvPr/>
          </p:nvGrpSpPr>
          <p:grpSpPr>
            <a:xfrm>
              <a:off x="3003578" y="2329309"/>
              <a:ext cx="708024" cy="1393826"/>
              <a:chOff x="2112" y="898"/>
              <a:chExt cx="446" cy="878"/>
            </a:xfrm>
          </p:grpSpPr>
          <p:sp>
            <p:nvSpPr>
              <p:cNvPr id="27" name="Line 5"/>
              <p:cNvSpPr/>
              <p:nvPr/>
            </p:nvSpPr>
            <p:spPr>
              <a:xfrm flipH="1" flipV="1">
                <a:off x="2112" y="1031"/>
                <a:ext cx="4" cy="745"/>
              </a:xfrm>
              <a:prstGeom prst="line">
                <a:avLst/>
              </a:prstGeom>
              <a:ln w="38100" cap="flat" cmpd="sng">
                <a:solidFill>
                  <a:srgbClr val="FF0000"/>
                </a:solidFill>
                <a:prstDash val="solid"/>
                <a:round/>
                <a:headEnd type="none" w="med" len="med"/>
                <a:tailEnd type="triangle" w="med" len="med"/>
              </a:ln>
            </p:spPr>
            <p:txBody>
              <a:bodyPr/>
              <a:lstStyle/>
              <a:p>
                <a:endParaRPr/>
              </a:p>
            </p:txBody>
          </p:sp>
          <p:sp>
            <p:nvSpPr>
              <p:cNvPr id="28" name="Text Box 8"/>
              <p:cNvSpPr txBox="1"/>
              <p:nvPr/>
            </p:nvSpPr>
            <p:spPr>
              <a:xfrm rot="5400000">
                <a:off x="2260" y="847"/>
                <a:ext cx="247" cy="348"/>
              </a:xfrm>
              <a:prstGeom prst="rect">
                <a:avLst/>
              </a:prstGeom>
              <a:noFill/>
              <a:ln w="9525">
                <a:noFill/>
              </a:ln>
            </p:spPr>
            <p:txBody>
              <a:bodyPr wrap="none">
                <a:spAutoFit/>
              </a:bodyPr>
              <a:lstStyle/>
              <a:p>
                <a:pPr fontAlgn="auto">
                  <a:lnSpc>
                    <a:spcPct val="150000"/>
                  </a:lnSpc>
                </a:pPr>
                <a:r>
                  <a:rPr lang="en-US" altLang="zh-CN" sz="2800" b="1" i="1" noProof="1">
                    <a:solidFill>
                      <a:srgbClr val="036EB8"/>
                    </a:solidFill>
                    <a:latin typeface="微软雅黑" panose="020B0503020204020204" charset="-122"/>
                    <a:ea typeface="微软雅黑" panose="020B0503020204020204" charset="-122"/>
                    <a:cs typeface="+mn-cs"/>
                  </a:rPr>
                  <a:t>F</a:t>
                </a:r>
                <a:r>
                  <a:rPr lang="en-US" altLang="zh-CN" sz="2800" b="1" baseline="-25000" noProof="1">
                    <a:solidFill>
                      <a:srgbClr val="036EB8"/>
                    </a:solidFill>
                    <a:latin typeface="微软雅黑" panose="020B0503020204020204" charset="-122"/>
                    <a:ea typeface="微软雅黑" panose="020B0503020204020204" charset="-122"/>
                    <a:cs typeface="+mn-cs"/>
                  </a:rPr>
                  <a:t>1</a:t>
                </a:r>
              </a:p>
            </p:txBody>
          </p:sp>
        </p:grpSp>
        <p:sp>
          <p:nvSpPr>
            <p:cNvPr id="29" name="椭圆 28"/>
            <p:cNvSpPr/>
            <p:nvPr/>
          </p:nvSpPr>
          <p:spPr>
            <a:xfrm>
              <a:off x="2968571" y="3698178"/>
              <a:ext cx="65077" cy="65018"/>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2800" b="0" i="0" u="none" strike="noStrike" kern="1200" cap="none" spc="0" normalizeH="0" baseline="0" noProof="0">
                <a:ln>
                  <a:noFill/>
                </a:ln>
                <a:solidFill>
                  <a:schemeClr val="lt1"/>
                </a:solidFill>
                <a:effectLst/>
                <a:uLnTx/>
                <a:uFillTx/>
                <a:latin typeface="微软雅黑" panose="020B0503020204020204" charset="-122"/>
                <a:ea typeface="微软雅黑" panose="020B0503020204020204" charset="-122"/>
                <a:cs typeface="+mn-cs"/>
              </a:endParaRPr>
            </a:p>
          </p:txBody>
        </p:sp>
      </p:grpSp>
    </p:spTree>
    <p:custDataLst>
      <p:tags r:id="rId1"/>
    </p:custData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2" fill="hold"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wipe(right)">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2" fill="hold" nodeType="clickEffect">
                                  <p:stCondLst>
                                    <p:cond delay="0"/>
                                  </p:stCondLst>
                                  <p:childTnLst>
                                    <p:set>
                                      <p:cBhvr>
                                        <p:cTn id="16" dur="1" fill="hold">
                                          <p:stCondLst>
                                            <p:cond delay="0"/>
                                          </p:stCondLst>
                                        </p:cTn>
                                        <p:tgtEl>
                                          <p:spTgt spid="22"/>
                                        </p:tgtEl>
                                        <p:attrNameLst>
                                          <p:attrName>style.visibility</p:attrName>
                                        </p:attrNameLst>
                                      </p:cBhvr>
                                      <p:to>
                                        <p:strVal val="visible"/>
                                      </p:to>
                                    </p:set>
                                    <p:animEffect transition="in" filter="wipe(right)">
                                      <p:cBhvr>
                                        <p:cTn id="17" dur="500"/>
                                        <p:tgtEl>
                                          <p:spTgt spid="22"/>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2" fill="hold"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wipe(right)">
                                      <p:cBhvr>
                                        <p:cTn id="22"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组合 5"/>
          <p:cNvGrpSpPr/>
          <p:nvPr/>
        </p:nvGrpSpPr>
        <p:grpSpPr>
          <a:xfrm>
            <a:off x="334900" y="1212562"/>
            <a:ext cx="295322" cy="210471"/>
            <a:chOff x="435463" y="1226414"/>
            <a:chExt cx="295380" cy="210512"/>
          </a:xfrm>
        </p:grpSpPr>
        <p:sp>
          <p:nvSpPr>
            <p:cNvPr id="7" name="矩形 6"/>
            <p:cNvSpPr/>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p:cNvSpPr/>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矩形 3"/>
          <p:cNvSpPr/>
          <p:nvPr/>
        </p:nvSpPr>
        <p:spPr>
          <a:xfrm>
            <a:off x="899795" y="1025525"/>
            <a:ext cx="2082165" cy="583565"/>
          </a:xfrm>
          <a:prstGeom prst="rect">
            <a:avLst/>
          </a:prstGeom>
        </p:spPr>
        <p:txBody>
          <a:bodyPr wrap="square">
            <a:spAutoFit/>
          </a:bodyPr>
          <a:lstStyle/>
          <a:p>
            <a:pPr algn="dist"/>
            <a:r>
              <a:rPr lang="zh-CN" altLang="en-US" sz="3200" b="1" dirty="0">
                <a:solidFill>
                  <a:srgbClr val="036EB8"/>
                </a:solidFill>
                <a:latin typeface="微软雅黑" panose="020B0503020204020204" charset="-122"/>
                <a:ea typeface="微软雅黑" panose="020B0503020204020204" charset="-122"/>
                <a:sym typeface="+mn-ea"/>
              </a:rPr>
              <a:t>力的合成</a:t>
            </a:r>
          </a:p>
        </p:txBody>
      </p:sp>
      <p:grpSp>
        <p:nvGrpSpPr>
          <p:cNvPr id="2" name="组合 1"/>
          <p:cNvGrpSpPr/>
          <p:nvPr/>
        </p:nvGrpSpPr>
        <p:grpSpPr>
          <a:xfrm>
            <a:off x="334900" y="1898997"/>
            <a:ext cx="295322" cy="210471"/>
            <a:chOff x="435463" y="1226414"/>
            <a:chExt cx="295380" cy="210512"/>
          </a:xfrm>
        </p:grpSpPr>
        <p:sp>
          <p:nvSpPr>
            <p:cNvPr id="3" name="矩形 2"/>
            <p:cNvSpPr/>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矩形 4"/>
            <p:cNvSpPr/>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6" name="文本框 15"/>
          <p:cNvSpPr txBox="1"/>
          <p:nvPr/>
        </p:nvSpPr>
        <p:spPr>
          <a:xfrm>
            <a:off x="899795" y="1743075"/>
            <a:ext cx="1497330" cy="521970"/>
          </a:xfrm>
          <a:prstGeom prst="rect">
            <a:avLst/>
          </a:prstGeom>
          <a:noFill/>
        </p:spPr>
        <p:txBody>
          <a:bodyPr wrap="square" rtlCol="0">
            <a:spAutoFit/>
          </a:bodyPr>
          <a:lstStyle/>
          <a:p>
            <a:r>
              <a:rPr lang="zh-CN" altLang="en-US" sz="2800"/>
              <a:t>合力</a:t>
            </a:r>
          </a:p>
        </p:txBody>
      </p:sp>
      <p:sp>
        <p:nvSpPr>
          <p:cNvPr id="9" name="文本框 8"/>
          <p:cNvSpPr txBox="1"/>
          <p:nvPr/>
        </p:nvSpPr>
        <p:spPr>
          <a:xfrm>
            <a:off x="899795" y="2280285"/>
            <a:ext cx="4627245" cy="3322955"/>
          </a:xfrm>
          <a:prstGeom prst="rect">
            <a:avLst/>
          </a:prstGeom>
          <a:noFill/>
        </p:spPr>
        <p:txBody>
          <a:bodyPr wrap="square" rtlCol="0">
            <a:spAutoFit/>
          </a:bodyPr>
          <a:lstStyle/>
          <a:p>
            <a:pPr>
              <a:lnSpc>
                <a:spcPct val="150000"/>
              </a:lnSpc>
            </a:pPr>
            <a:r>
              <a:rPr lang="zh-CN" altLang="en-US" sz="2800"/>
              <a:t>定义：</a:t>
            </a:r>
            <a:r>
              <a:rPr lang="zh-CN" altLang="en-US" sz="2800" b="1"/>
              <a:t>几个力</a:t>
            </a:r>
            <a:r>
              <a:rPr lang="zh-CN" altLang="en-US" sz="2800"/>
              <a:t>共同作用在一个物体上</a:t>
            </a:r>
            <a:r>
              <a:rPr lang="zh-CN" altLang="en-US" sz="2800" b="1"/>
              <a:t>产生的效果和一个力作用的效果相同</a:t>
            </a:r>
            <a:r>
              <a:rPr lang="zh-CN" altLang="en-US" sz="2800"/>
              <a:t>，可以用一个力来代替那几个力，这个力称为那几个力的</a:t>
            </a:r>
            <a:r>
              <a:rPr lang="zh-CN" altLang="en-US" sz="2800" b="1">
                <a:solidFill>
                  <a:schemeClr val="accent5"/>
                </a:solidFill>
              </a:rPr>
              <a:t>合力</a:t>
            </a:r>
            <a:r>
              <a:rPr lang="zh-CN" altLang="en-US" sz="2800"/>
              <a:t>。</a:t>
            </a:r>
          </a:p>
        </p:txBody>
      </p:sp>
      <p:grpSp>
        <p:nvGrpSpPr>
          <p:cNvPr id="20" name="组合 19"/>
          <p:cNvGrpSpPr/>
          <p:nvPr/>
        </p:nvGrpSpPr>
        <p:grpSpPr>
          <a:xfrm>
            <a:off x="334900" y="2624167"/>
            <a:ext cx="295322" cy="210471"/>
            <a:chOff x="435463" y="1226414"/>
            <a:chExt cx="295380" cy="210512"/>
          </a:xfrm>
        </p:grpSpPr>
        <p:sp>
          <p:nvSpPr>
            <p:cNvPr id="21" name="矩形 20"/>
            <p:cNvSpPr/>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 name="矩形 21"/>
            <p:cNvSpPr/>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pic>
        <p:nvPicPr>
          <p:cNvPr id="23" name="Picture 6"/>
          <p:cNvPicPr>
            <a:picLocks noChangeAspect="1"/>
          </p:cNvPicPr>
          <p:nvPr/>
        </p:nvPicPr>
        <p:blipFill>
          <a:blip r:embed="rId3">
            <a:clrChange>
              <a:clrFrom>
                <a:srgbClr val="FFFFFF">
                  <a:alpha val="100000"/>
                </a:srgbClr>
              </a:clrFrom>
              <a:clrTo>
                <a:srgbClr val="FFFFFF">
                  <a:alpha val="100000"/>
                  <a:alpha val="0"/>
                </a:srgbClr>
              </a:clrTo>
            </a:clrChange>
          </a:blip>
          <a:srcRect t="50573" b="8493"/>
          <a:stretch>
            <a:fillRect/>
          </a:stretch>
        </p:blipFill>
        <p:spPr>
          <a:xfrm>
            <a:off x="6475730" y="4064635"/>
            <a:ext cx="5481320" cy="1761490"/>
          </a:xfrm>
          <a:prstGeom prst="rect">
            <a:avLst/>
          </a:prstGeom>
          <a:noFill/>
          <a:ln w="9525">
            <a:noFill/>
          </a:ln>
        </p:spPr>
      </p:pic>
      <p:grpSp>
        <p:nvGrpSpPr>
          <p:cNvPr id="24" name="组合 23"/>
          <p:cNvGrpSpPr/>
          <p:nvPr/>
        </p:nvGrpSpPr>
        <p:grpSpPr>
          <a:xfrm rot="16200000">
            <a:off x="7394425" y="3866418"/>
            <a:ext cx="737796" cy="2287010"/>
            <a:chOff x="6303620" y="1690321"/>
            <a:chExt cx="552450" cy="1716613"/>
          </a:xfrm>
        </p:grpSpPr>
        <p:grpSp>
          <p:nvGrpSpPr>
            <p:cNvPr id="381968" name="Group 13"/>
            <p:cNvGrpSpPr/>
            <p:nvPr/>
          </p:nvGrpSpPr>
          <p:grpSpPr>
            <a:xfrm>
              <a:off x="6303620" y="1690321"/>
              <a:ext cx="552450" cy="1682750"/>
              <a:chOff x="3594" y="573"/>
              <a:chExt cx="348" cy="1060"/>
            </a:xfrm>
          </p:grpSpPr>
          <p:sp>
            <p:nvSpPr>
              <p:cNvPr id="381969" name="Line 7"/>
              <p:cNvSpPr/>
              <p:nvPr/>
            </p:nvSpPr>
            <p:spPr>
              <a:xfrm flipV="1">
                <a:off x="3837" y="579"/>
                <a:ext cx="2" cy="1054"/>
              </a:xfrm>
              <a:prstGeom prst="line">
                <a:avLst/>
              </a:prstGeom>
              <a:ln w="38100" cap="flat" cmpd="sng">
                <a:solidFill>
                  <a:srgbClr val="FF0000"/>
                </a:solidFill>
                <a:prstDash val="solid"/>
                <a:round/>
                <a:headEnd type="none" w="med" len="med"/>
                <a:tailEnd type="triangle" w="med" len="med"/>
              </a:ln>
            </p:spPr>
            <p:txBody>
              <a:bodyPr/>
              <a:lstStyle/>
              <a:p>
                <a:endParaRPr/>
              </a:p>
            </p:txBody>
          </p:sp>
          <p:sp>
            <p:nvSpPr>
              <p:cNvPr id="8204" name="Text Box 10"/>
              <p:cNvSpPr txBox="1"/>
              <p:nvPr/>
            </p:nvSpPr>
            <p:spPr>
              <a:xfrm rot="5400000">
                <a:off x="3644" y="523"/>
                <a:ext cx="248" cy="348"/>
              </a:xfrm>
              <a:prstGeom prst="rect">
                <a:avLst/>
              </a:prstGeom>
              <a:noFill/>
              <a:ln w="9525">
                <a:noFill/>
              </a:ln>
            </p:spPr>
            <p:txBody>
              <a:bodyPr wrap="none">
                <a:spAutoFit/>
              </a:bodyPr>
              <a:lstStyle/>
              <a:p>
                <a:pPr fontAlgn="auto">
                  <a:lnSpc>
                    <a:spcPct val="150000"/>
                  </a:lnSpc>
                </a:pPr>
                <a:r>
                  <a:rPr lang="en-US" altLang="zh-CN" sz="2800" b="1" i="1" noProof="1">
                    <a:solidFill>
                      <a:srgbClr val="036EB8"/>
                    </a:solidFill>
                    <a:latin typeface="微软雅黑" panose="020B0503020204020204" charset="-122"/>
                    <a:ea typeface="微软雅黑" panose="020B0503020204020204" charset="-122"/>
                    <a:cs typeface="+mn-cs"/>
                  </a:rPr>
                  <a:t>F</a:t>
                </a:r>
                <a:r>
                  <a:rPr lang="en-US" altLang="zh-CN" sz="2800" b="1" baseline="-25000" noProof="1">
                    <a:solidFill>
                      <a:srgbClr val="036EB8"/>
                    </a:solidFill>
                    <a:latin typeface="微软雅黑" panose="020B0503020204020204" charset="-122"/>
                    <a:ea typeface="微软雅黑" panose="020B0503020204020204" charset="-122"/>
                    <a:cs typeface="+mn-cs"/>
                  </a:rPr>
                  <a:t>3</a:t>
                </a:r>
              </a:p>
            </p:txBody>
          </p:sp>
        </p:grpSp>
        <p:sp>
          <p:nvSpPr>
            <p:cNvPr id="25" name="椭圆 24"/>
            <p:cNvSpPr/>
            <p:nvPr/>
          </p:nvSpPr>
          <p:spPr>
            <a:xfrm>
              <a:off x="6661695" y="3341826"/>
              <a:ext cx="64992" cy="65107"/>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2800" b="0" i="0" u="none" strike="noStrike" kern="1200" cap="none" spc="0" normalizeH="0" baseline="0" noProof="0">
                <a:ln>
                  <a:noFill/>
                </a:ln>
                <a:solidFill>
                  <a:schemeClr val="lt1"/>
                </a:solidFill>
                <a:effectLst/>
                <a:uLnTx/>
                <a:uFillTx/>
                <a:latin typeface="微软雅黑" panose="020B0503020204020204" charset="-122"/>
                <a:ea typeface="微软雅黑" panose="020B0503020204020204" charset="-122"/>
                <a:cs typeface="+mn-cs"/>
              </a:endParaRPr>
            </a:p>
          </p:txBody>
        </p:sp>
      </p:grpSp>
      <p:pic>
        <p:nvPicPr>
          <p:cNvPr id="3078" name="Picture 6"/>
          <p:cNvPicPr>
            <a:picLocks noChangeAspect="1"/>
          </p:cNvPicPr>
          <p:nvPr/>
        </p:nvPicPr>
        <p:blipFill>
          <a:blip r:embed="rId3">
            <a:clrChange>
              <a:clrFrom>
                <a:srgbClr val="FFFFFF">
                  <a:alpha val="100000"/>
                </a:srgbClr>
              </a:clrFrom>
              <a:clrTo>
                <a:srgbClr val="FFFFFF">
                  <a:alpha val="100000"/>
                  <a:alpha val="0"/>
                </a:srgbClr>
              </a:clrTo>
            </a:clrChange>
          </a:blip>
          <a:srcRect b="59066"/>
          <a:stretch>
            <a:fillRect/>
          </a:stretch>
        </p:blipFill>
        <p:spPr>
          <a:xfrm>
            <a:off x="6089650" y="2117725"/>
            <a:ext cx="5546725" cy="1782445"/>
          </a:xfrm>
          <a:prstGeom prst="rect">
            <a:avLst/>
          </a:prstGeom>
          <a:noFill/>
          <a:ln w="9525">
            <a:noFill/>
          </a:ln>
        </p:spPr>
      </p:pic>
      <p:grpSp>
        <p:nvGrpSpPr>
          <p:cNvPr id="28" name="组合 27"/>
          <p:cNvGrpSpPr/>
          <p:nvPr/>
        </p:nvGrpSpPr>
        <p:grpSpPr>
          <a:xfrm rot="16200000">
            <a:off x="8128828" y="2562402"/>
            <a:ext cx="757073" cy="1453011"/>
            <a:chOff x="2680101" y="2609726"/>
            <a:chExt cx="567703" cy="1088570"/>
          </a:xfrm>
        </p:grpSpPr>
        <p:grpSp>
          <p:nvGrpSpPr>
            <p:cNvPr id="381963" name="Group 12"/>
            <p:cNvGrpSpPr/>
            <p:nvPr/>
          </p:nvGrpSpPr>
          <p:grpSpPr>
            <a:xfrm>
              <a:off x="2680101" y="2609726"/>
              <a:ext cx="552449" cy="1041401"/>
              <a:chOff x="2015" y="1120"/>
              <a:chExt cx="348" cy="656"/>
            </a:xfrm>
          </p:grpSpPr>
          <p:sp>
            <p:nvSpPr>
              <p:cNvPr id="381964" name="Line 6"/>
              <p:cNvSpPr/>
              <p:nvPr/>
            </p:nvSpPr>
            <p:spPr>
              <a:xfrm flipH="1" flipV="1">
                <a:off x="2352" y="1248"/>
                <a:ext cx="0" cy="528"/>
              </a:xfrm>
              <a:prstGeom prst="line">
                <a:avLst/>
              </a:prstGeom>
              <a:ln w="38100" cap="flat" cmpd="sng">
                <a:solidFill>
                  <a:srgbClr val="FF0000"/>
                </a:solidFill>
                <a:prstDash val="solid"/>
                <a:round/>
                <a:headEnd type="none" w="med" len="med"/>
                <a:tailEnd type="triangle" w="med" len="med"/>
              </a:ln>
            </p:spPr>
            <p:txBody>
              <a:bodyPr/>
              <a:lstStyle/>
              <a:p>
                <a:endParaRPr/>
              </a:p>
            </p:txBody>
          </p:sp>
          <p:sp>
            <p:nvSpPr>
              <p:cNvPr id="8208" name="Text Box 9"/>
              <p:cNvSpPr txBox="1"/>
              <p:nvPr/>
            </p:nvSpPr>
            <p:spPr>
              <a:xfrm rot="5400000">
                <a:off x="2065" y="1069"/>
                <a:ext cx="247" cy="348"/>
              </a:xfrm>
              <a:prstGeom prst="rect">
                <a:avLst/>
              </a:prstGeom>
              <a:noFill/>
              <a:ln w="9525">
                <a:noFill/>
              </a:ln>
            </p:spPr>
            <p:txBody>
              <a:bodyPr wrap="none">
                <a:spAutoFit/>
              </a:bodyPr>
              <a:lstStyle/>
              <a:p>
                <a:pPr fontAlgn="auto">
                  <a:lnSpc>
                    <a:spcPct val="150000"/>
                  </a:lnSpc>
                </a:pPr>
                <a:r>
                  <a:rPr lang="en-US" altLang="zh-CN" sz="2800" b="1" i="1" noProof="1">
                    <a:solidFill>
                      <a:srgbClr val="036EB8"/>
                    </a:solidFill>
                    <a:latin typeface="微软雅黑" panose="020B0503020204020204" charset="-122"/>
                    <a:ea typeface="微软雅黑" panose="020B0503020204020204" charset="-122"/>
                    <a:cs typeface="+mn-cs"/>
                  </a:rPr>
                  <a:t>F</a:t>
                </a:r>
                <a:r>
                  <a:rPr lang="en-US" altLang="zh-CN" sz="2800" b="1" baseline="-25000" noProof="1">
                    <a:solidFill>
                      <a:srgbClr val="036EB8"/>
                    </a:solidFill>
                    <a:latin typeface="微软雅黑" panose="020B0503020204020204" charset="-122"/>
                    <a:ea typeface="微软雅黑" panose="020B0503020204020204" charset="-122"/>
                    <a:cs typeface="+mn-cs"/>
                  </a:rPr>
                  <a:t>2</a:t>
                </a:r>
              </a:p>
            </p:txBody>
          </p:sp>
        </p:grpSp>
        <p:sp>
          <p:nvSpPr>
            <p:cNvPr id="29" name="椭圆 28"/>
            <p:cNvSpPr/>
            <p:nvPr/>
          </p:nvSpPr>
          <p:spPr>
            <a:xfrm>
              <a:off x="3182638" y="3633235"/>
              <a:ext cx="65166" cy="65061"/>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2800" b="0" i="0" u="none" strike="noStrike" kern="1200" cap="none" spc="0" normalizeH="0" baseline="0" noProof="0">
                <a:ln>
                  <a:noFill/>
                </a:ln>
                <a:solidFill>
                  <a:schemeClr val="lt1"/>
                </a:solidFill>
                <a:effectLst/>
                <a:uLnTx/>
                <a:uFillTx/>
                <a:latin typeface="微软雅黑" panose="020B0503020204020204" charset="-122"/>
                <a:ea typeface="微软雅黑" panose="020B0503020204020204" charset="-122"/>
                <a:cs typeface="+mn-cs"/>
              </a:endParaRPr>
            </a:p>
          </p:txBody>
        </p:sp>
      </p:grpSp>
      <p:grpSp>
        <p:nvGrpSpPr>
          <p:cNvPr id="30" name="组合 29"/>
          <p:cNvGrpSpPr/>
          <p:nvPr/>
        </p:nvGrpSpPr>
        <p:grpSpPr>
          <a:xfrm rot="16200000">
            <a:off x="7456109" y="1329201"/>
            <a:ext cx="991597" cy="1912565"/>
            <a:chOff x="2968571" y="2329309"/>
            <a:chExt cx="743031" cy="1433887"/>
          </a:xfrm>
        </p:grpSpPr>
        <p:grpSp>
          <p:nvGrpSpPr>
            <p:cNvPr id="31" name="Group 11"/>
            <p:cNvGrpSpPr/>
            <p:nvPr/>
          </p:nvGrpSpPr>
          <p:grpSpPr>
            <a:xfrm>
              <a:off x="3003578" y="2329309"/>
              <a:ext cx="708024" cy="1393826"/>
              <a:chOff x="2112" y="898"/>
              <a:chExt cx="446" cy="878"/>
            </a:xfrm>
          </p:grpSpPr>
          <p:sp>
            <p:nvSpPr>
              <p:cNvPr id="32" name="Line 5"/>
              <p:cNvSpPr/>
              <p:nvPr/>
            </p:nvSpPr>
            <p:spPr>
              <a:xfrm flipH="1" flipV="1">
                <a:off x="2112" y="1031"/>
                <a:ext cx="4" cy="745"/>
              </a:xfrm>
              <a:prstGeom prst="line">
                <a:avLst/>
              </a:prstGeom>
              <a:ln w="38100" cap="flat" cmpd="sng">
                <a:solidFill>
                  <a:srgbClr val="FF0000"/>
                </a:solidFill>
                <a:prstDash val="solid"/>
                <a:round/>
                <a:headEnd type="none" w="med" len="med"/>
                <a:tailEnd type="triangle" w="med" len="med"/>
              </a:ln>
            </p:spPr>
            <p:txBody>
              <a:bodyPr/>
              <a:lstStyle/>
              <a:p>
                <a:endParaRPr/>
              </a:p>
            </p:txBody>
          </p:sp>
          <p:sp>
            <p:nvSpPr>
              <p:cNvPr id="33" name="Text Box 8"/>
              <p:cNvSpPr txBox="1"/>
              <p:nvPr/>
            </p:nvSpPr>
            <p:spPr>
              <a:xfrm rot="5400000">
                <a:off x="2260" y="847"/>
                <a:ext cx="247" cy="348"/>
              </a:xfrm>
              <a:prstGeom prst="rect">
                <a:avLst/>
              </a:prstGeom>
              <a:noFill/>
              <a:ln w="9525">
                <a:noFill/>
              </a:ln>
            </p:spPr>
            <p:txBody>
              <a:bodyPr wrap="none">
                <a:spAutoFit/>
              </a:bodyPr>
              <a:lstStyle/>
              <a:p>
                <a:pPr fontAlgn="auto">
                  <a:lnSpc>
                    <a:spcPct val="150000"/>
                  </a:lnSpc>
                </a:pPr>
                <a:r>
                  <a:rPr lang="en-US" altLang="zh-CN" sz="2800" b="1" i="1" noProof="1">
                    <a:solidFill>
                      <a:srgbClr val="036EB8"/>
                    </a:solidFill>
                    <a:latin typeface="微软雅黑" panose="020B0503020204020204" charset="-122"/>
                    <a:ea typeface="微软雅黑" panose="020B0503020204020204" charset="-122"/>
                    <a:cs typeface="+mn-cs"/>
                  </a:rPr>
                  <a:t>F</a:t>
                </a:r>
                <a:r>
                  <a:rPr lang="en-US" altLang="zh-CN" sz="2800" b="1" baseline="-25000" noProof="1">
                    <a:solidFill>
                      <a:srgbClr val="036EB8"/>
                    </a:solidFill>
                    <a:latin typeface="微软雅黑" panose="020B0503020204020204" charset="-122"/>
                    <a:ea typeface="微软雅黑" panose="020B0503020204020204" charset="-122"/>
                    <a:cs typeface="+mn-cs"/>
                  </a:rPr>
                  <a:t>1</a:t>
                </a:r>
              </a:p>
            </p:txBody>
          </p:sp>
        </p:grpSp>
        <p:sp>
          <p:nvSpPr>
            <p:cNvPr id="34" name="椭圆 33"/>
            <p:cNvSpPr/>
            <p:nvPr/>
          </p:nvSpPr>
          <p:spPr>
            <a:xfrm>
              <a:off x="2968571" y="3698178"/>
              <a:ext cx="65077" cy="65018"/>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2800" b="0" i="0" u="none" strike="noStrike" kern="1200" cap="none" spc="0" normalizeH="0" baseline="0" noProof="0">
                <a:ln>
                  <a:noFill/>
                </a:ln>
                <a:solidFill>
                  <a:schemeClr val="lt1"/>
                </a:solidFill>
                <a:effectLst/>
                <a:uLnTx/>
                <a:uFillTx/>
                <a:latin typeface="微软雅黑" panose="020B0503020204020204" charset="-122"/>
                <a:ea typeface="微软雅黑" panose="020B0503020204020204" charset="-122"/>
                <a:cs typeface="+mn-cs"/>
              </a:endParaRPr>
            </a:p>
          </p:txBody>
        </p:sp>
      </p:grpSp>
      <p:sp>
        <p:nvSpPr>
          <p:cNvPr id="35" name="文本框 34"/>
          <p:cNvSpPr txBox="1"/>
          <p:nvPr/>
        </p:nvSpPr>
        <p:spPr>
          <a:xfrm>
            <a:off x="6632575" y="3633470"/>
            <a:ext cx="3425190" cy="530225"/>
          </a:xfrm>
          <a:prstGeom prst="roundRect">
            <a:avLst/>
          </a:prstGeom>
          <a:noFill/>
          <a:ln w="34925" cmpd="dbl">
            <a:solidFill>
              <a:schemeClr val="accent2"/>
            </a:solidFill>
            <a:prstDash val="dashDot"/>
          </a:ln>
        </p:spPr>
        <p:txBody>
          <a:bodyPr wrap="square" rtlCol="0">
            <a:noAutofit/>
          </a:bodyPr>
          <a:lstStyle/>
          <a:p>
            <a:pPr algn="ctr"/>
            <a:r>
              <a:rPr lang="en-US" altLang="zh-CN" sz="2800" i="1"/>
              <a:t>F</a:t>
            </a:r>
            <a:r>
              <a:rPr lang="en-US" altLang="zh-CN" sz="2800" i="1" baseline="-25000"/>
              <a:t>3</a:t>
            </a:r>
            <a:r>
              <a:rPr lang="zh-CN" altLang="en-US" sz="2800"/>
              <a:t>是</a:t>
            </a:r>
            <a:r>
              <a:rPr lang="en-US" altLang="zh-CN" sz="2800" i="1"/>
              <a:t>F</a:t>
            </a:r>
            <a:r>
              <a:rPr lang="en-US" altLang="zh-CN" sz="2800" i="1" baseline="-25000"/>
              <a:t>1</a:t>
            </a:r>
            <a:r>
              <a:rPr lang="zh-CN" altLang="en-US" sz="2800"/>
              <a:t>和</a:t>
            </a:r>
            <a:r>
              <a:rPr lang="en-US" altLang="zh-CN" sz="2800" i="1"/>
              <a:t>F</a:t>
            </a:r>
            <a:r>
              <a:rPr lang="en-US" altLang="zh-CN" sz="2800" i="1" baseline="-25000"/>
              <a:t>2</a:t>
            </a:r>
            <a:r>
              <a:rPr lang="zh-CN" altLang="en-US" sz="2800"/>
              <a:t>的合力</a:t>
            </a:r>
          </a:p>
        </p:txBody>
      </p:sp>
      <p:sp>
        <p:nvSpPr>
          <p:cNvPr id="36" name="文本框 35"/>
          <p:cNvSpPr txBox="1"/>
          <p:nvPr/>
        </p:nvSpPr>
        <p:spPr>
          <a:xfrm>
            <a:off x="375920" y="5822950"/>
            <a:ext cx="6768465" cy="803910"/>
          </a:xfrm>
          <a:prstGeom prst="wedgeRoundRectCallout">
            <a:avLst>
              <a:gd name="adj1" fmla="val -6956"/>
              <a:gd name="adj2" fmla="val -248025"/>
              <a:gd name="adj3" fmla="val 16667"/>
            </a:avLst>
          </a:prstGeom>
          <a:ln w="25400" cap="flat" cmpd="sng" algn="ctr">
            <a:solidFill>
              <a:schemeClr val="accent1"/>
            </a:solidFill>
            <a:prstDash val="dash"/>
            <a:miter lim="800000"/>
          </a:ln>
        </p:spPr>
        <p:style>
          <a:lnRef idx="0">
            <a:schemeClr val="accent1"/>
          </a:lnRef>
          <a:fillRef idx="0">
            <a:srgbClr val="FFFFFF"/>
          </a:fillRef>
          <a:effectRef idx="0">
            <a:srgbClr val="FFFFFF"/>
          </a:effectRef>
          <a:fontRef idx="minor">
            <a:schemeClr val="tx1"/>
          </a:fontRef>
        </p:style>
        <p:txBody>
          <a:bodyPr wrap="square" rtlCol="0">
            <a:noAutofit/>
          </a:bodyPr>
          <a:lstStyle/>
          <a:p>
            <a:r>
              <a:rPr lang="zh-CN" altLang="en-US" sz="2400">
                <a:latin typeface="宋体" panose="02010600030101010101" pitchFamily="2" charset="-122"/>
                <a:ea typeface="宋体" panose="02010600030101010101" pitchFamily="2" charset="-122"/>
              </a:rPr>
              <a:t>这里所说的效果相同，在物理学中叫</a:t>
            </a:r>
            <a:r>
              <a:rPr lang="zh-CN" altLang="en-US" sz="2400" b="1">
                <a:latin typeface="微软雅黑" panose="020B0503020204020204" charset="-122"/>
                <a:ea typeface="微软雅黑" panose="020B0503020204020204" charset="-122"/>
              </a:rPr>
              <a:t>等效替代</a:t>
            </a:r>
            <a:r>
              <a:rPr lang="zh-CN" altLang="en-US" sz="2400">
                <a:latin typeface="宋体" panose="02010600030101010101" pitchFamily="2" charset="-122"/>
                <a:ea typeface="宋体" panose="02010600030101010101" pitchFamily="2" charset="-122"/>
              </a:rPr>
              <a:t>，也可以叫等效，这是物理学中常用的一种方法。</a:t>
            </a:r>
          </a:p>
        </p:txBody>
      </p:sp>
      <p:sp>
        <p:nvSpPr>
          <p:cNvPr id="37" name="圆角矩形 36"/>
          <p:cNvSpPr/>
          <p:nvPr/>
        </p:nvSpPr>
        <p:spPr>
          <a:xfrm>
            <a:off x="2397125" y="3810635"/>
            <a:ext cx="1504950" cy="409575"/>
          </a:xfrm>
          <a:prstGeom prst="roundRect">
            <a:avLst/>
          </a:prstGeom>
          <a:noFill/>
          <a:ln w="28575">
            <a:prstDash val="dash"/>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Tree>
    <p:custDataLst>
      <p:tags r:id="rId1"/>
    </p:custData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grpId="0" nodeType="clickEffect">
                                  <p:stCondLst>
                                    <p:cond delay="0"/>
                                  </p:stCondLst>
                                  <p:iterate type="lt">
                                    <p:tmPct val="50000"/>
                                  </p:iterate>
                                  <p:childTnLst>
                                    <p:set>
                                      <p:cBhvr>
                                        <p:cTn id="6" dur="1" fill="hold">
                                          <p:stCondLst>
                                            <p:cond delay="0"/>
                                          </p:stCondLst>
                                        </p:cTn>
                                        <p:tgtEl>
                                          <p:spTgt spid="9"/>
                                        </p:tgtEl>
                                        <p:attrNameLst>
                                          <p:attrName>style.visibility</p:attrName>
                                        </p:attrNameLst>
                                      </p:cBhvr>
                                      <p:to>
                                        <p:strVal val="visible"/>
                                      </p:to>
                                    </p:set>
                                    <p:anim calcmode="discrete" valueType="clr">
                                      <p:cBhvr override="childStyle">
                                        <p:cTn id="7" dur="80"/>
                                        <p:tgtEl>
                                          <p:spTgt spid="9"/>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9"/>
                                        </p:tgtEl>
                                        <p:attrNameLst>
                                          <p:attrName>fillcolor</p:attrName>
                                        </p:attrNameLst>
                                      </p:cBhvr>
                                      <p:tavLst>
                                        <p:tav tm="0">
                                          <p:val>
                                            <p:clrVal>
                                              <a:schemeClr val="accent2"/>
                                            </p:clrVal>
                                          </p:val>
                                        </p:tav>
                                        <p:tav tm="50000">
                                          <p:val>
                                            <p:clrVal>
                                              <a:schemeClr val="hlink"/>
                                            </p:clrVal>
                                          </p:val>
                                        </p:tav>
                                      </p:tavLst>
                                    </p:anim>
                                    <p:set>
                                      <p:cBhvr>
                                        <p:cTn id="9" dur="80"/>
                                        <p:tgtEl>
                                          <p:spTgt spid="9"/>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35"/>
                                        </p:tgtEl>
                                        <p:attrNameLst>
                                          <p:attrName>style.visibility</p:attrName>
                                        </p:attrNameLst>
                                      </p:cBhvr>
                                      <p:to>
                                        <p:strVal val="visible"/>
                                      </p:to>
                                    </p:set>
                                    <p:animEffect transition="in" filter="wipe(down)">
                                      <p:cBhvr>
                                        <p:cTn id="14" dur="500"/>
                                        <p:tgtEl>
                                          <p:spTgt spid="35"/>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37"/>
                                        </p:tgtEl>
                                        <p:attrNameLst>
                                          <p:attrName>style.visibility</p:attrName>
                                        </p:attrNameLst>
                                      </p:cBhvr>
                                      <p:to>
                                        <p:strVal val="visible"/>
                                      </p:to>
                                    </p:set>
                                    <p:animEffect transition="in" filter="wipe(down)">
                                      <p:cBhvr>
                                        <p:cTn id="19" dur="500"/>
                                        <p:tgtEl>
                                          <p:spTgt spid="37"/>
                                        </p:tgtEl>
                                      </p:cBhvr>
                                    </p:animEffect>
                                  </p:childTnLst>
                                </p:cTn>
                              </p:par>
                            </p:childTnLst>
                          </p:cTn>
                        </p:par>
                        <p:par>
                          <p:cTn id="20" fill="hold">
                            <p:stCondLst>
                              <p:cond delay="500"/>
                            </p:stCondLst>
                            <p:childTnLst>
                              <p:par>
                                <p:cTn id="21" presetID="22" presetClass="entr" presetSubtype="4" fill="hold" grpId="0" nodeType="afterEffect">
                                  <p:stCondLst>
                                    <p:cond delay="0"/>
                                  </p:stCondLst>
                                  <p:childTnLst>
                                    <p:set>
                                      <p:cBhvr>
                                        <p:cTn id="22" dur="1" fill="hold">
                                          <p:stCondLst>
                                            <p:cond delay="0"/>
                                          </p:stCondLst>
                                        </p:cTn>
                                        <p:tgtEl>
                                          <p:spTgt spid="36"/>
                                        </p:tgtEl>
                                        <p:attrNameLst>
                                          <p:attrName>style.visibility</p:attrName>
                                        </p:attrNameLst>
                                      </p:cBhvr>
                                      <p:to>
                                        <p:strVal val="visible"/>
                                      </p:to>
                                    </p:set>
                                    <p:animEffect transition="in" filter="wipe(down)">
                                      <p:cBhvr>
                                        <p:cTn id="23"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35" grpId="0" animBg="1"/>
      <p:bldP spid="36" grpId="0" bldLvl="0" animBg="1"/>
      <p:bldP spid="37" grpId="0" bldLvl="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组合 5"/>
          <p:cNvGrpSpPr/>
          <p:nvPr/>
        </p:nvGrpSpPr>
        <p:grpSpPr>
          <a:xfrm>
            <a:off x="334900" y="1212562"/>
            <a:ext cx="295322" cy="210471"/>
            <a:chOff x="435463" y="1226414"/>
            <a:chExt cx="295380" cy="210512"/>
          </a:xfrm>
        </p:grpSpPr>
        <p:sp>
          <p:nvSpPr>
            <p:cNvPr id="7" name="矩形 6"/>
            <p:cNvSpPr/>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p:cNvSpPr/>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矩形 3"/>
          <p:cNvSpPr/>
          <p:nvPr/>
        </p:nvSpPr>
        <p:spPr>
          <a:xfrm>
            <a:off x="899795" y="1025525"/>
            <a:ext cx="2082165" cy="583565"/>
          </a:xfrm>
          <a:prstGeom prst="rect">
            <a:avLst/>
          </a:prstGeom>
        </p:spPr>
        <p:txBody>
          <a:bodyPr wrap="square">
            <a:spAutoFit/>
          </a:bodyPr>
          <a:lstStyle/>
          <a:p>
            <a:pPr algn="dist"/>
            <a:r>
              <a:rPr lang="zh-CN" altLang="en-US" sz="3200" b="1" dirty="0">
                <a:solidFill>
                  <a:srgbClr val="036EB8"/>
                </a:solidFill>
                <a:latin typeface="微软雅黑" panose="020B0503020204020204" charset="-122"/>
                <a:ea typeface="微软雅黑" panose="020B0503020204020204" charset="-122"/>
                <a:sym typeface="+mn-ea"/>
              </a:rPr>
              <a:t>力的合成</a:t>
            </a:r>
          </a:p>
        </p:txBody>
      </p:sp>
      <p:grpSp>
        <p:nvGrpSpPr>
          <p:cNvPr id="2" name="组合 1"/>
          <p:cNvGrpSpPr/>
          <p:nvPr/>
        </p:nvGrpSpPr>
        <p:grpSpPr>
          <a:xfrm>
            <a:off x="334900" y="2060922"/>
            <a:ext cx="295322" cy="210471"/>
            <a:chOff x="435463" y="1226414"/>
            <a:chExt cx="295380" cy="210512"/>
          </a:xfrm>
        </p:grpSpPr>
        <p:sp>
          <p:nvSpPr>
            <p:cNvPr id="3" name="矩形 2"/>
            <p:cNvSpPr/>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矩形 4"/>
            <p:cNvSpPr/>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6" name="文本框 15"/>
          <p:cNvSpPr txBox="1"/>
          <p:nvPr/>
        </p:nvSpPr>
        <p:spPr>
          <a:xfrm>
            <a:off x="899795" y="1905000"/>
            <a:ext cx="1767840" cy="521970"/>
          </a:xfrm>
          <a:prstGeom prst="rect">
            <a:avLst/>
          </a:prstGeom>
          <a:noFill/>
        </p:spPr>
        <p:txBody>
          <a:bodyPr wrap="square" rtlCol="0">
            <a:spAutoFit/>
          </a:bodyPr>
          <a:lstStyle/>
          <a:p>
            <a:r>
              <a:rPr lang="zh-CN" altLang="en-US" sz="2800"/>
              <a:t>力的合成</a:t>
            </a:r>
          </a:p>
        </p:txBody>
      </p:sp>
      <p:sp>
        <p:nvSpPr>
          <p:cNvPr id="9" name="文本框 8"/>
          <p:cNvSpPr txBox="1"/>
          <p:nvPr/>
        </p:nvSpPr>
        <p:spPr>
          <a:xfrm>
            <a:off x="899795" y="2722880"/>
            <a:ext cx="3773805" cy="2030095"/>
          </a:xfrm>
          <a:prstGeom prst="rect">
            <a:avLst/>
          </a:prstGeom>
          <a:noFill/>
        </p:spPr>
        <p:txBody>
          <a:bodyPr wrap="square" rtlCol="0">
            <a:spAutoFit/>
          </a:bodyPr>
          <a:lstStyle/>
          <a:p>
            <a:pPr>
              <a:lnSpc>
                <a:spcPct val="150000"/>
              </a:lnSpc>
            </a:pPr>
            <a:r>
              <a:rPr lang="zh-CN" altLang="en-US" sz="2800"/>
              <a:t>定义：已知</a:t>
            </a:r>
            <a:r>
              <a:rPr lang="zh-CN" altLang="en-US" sz="2800" b="1"/>
              <a:t>几个力的大小和方向</a:t>
            </a:r>
            <a:r>
              <a:rPr lang="zh-CN" altLang="en-US" sz="2800"/>
              <a:t>，求</a:t>
            </a:r>
            <a:r>
              <a:rPr lang="zh-CN" altLang="en-US" sz="2800" b="1"/>
              <a:t>力的大小和方向</a:t>
            </a:r>
            <a:r>
              <a:rPr lang="zh-CN" altLang="en-US" sz="2800"/>
              <a:t>，称为</a:t>
            </a:r>
            <a:r>
              <a:rPr lang="zh-CN" altLang="en-US" sz="2800" b="1">
                <a:solidFill>
                  <a:schemeClr val="accent5"/>
                </a:solidFill>
              </a:rPr>
              <a:t>力的合成</a:t>
            </a:r>
            <a:r>
              <a:rPr lang="zh-CN" altLang="en-US" sz="2800"/>
              <a:t>。</a:t>
            </a:r>
          </a:p>
        </p:txBody>
      </p:sp>
      <p:grpSp>
        <p:nvGrpSpPr>
          <p:cNvPr id="10" name="组合 9"/>
          <p:cNvGrpSpPr/>
          <p:nvPr/>
        </p:nvGrpSpPr>
        <p:grpSpPr>
          <a:xfrm>
            <a:off x="334900" y="3041997"/>
            <a:ext cx="295322" cy="210471"/>
            <a:chOff x="435463" y="1226414"/>
            <a:chExt cx="295380" cy="210512"/>
          </a:xfrm>
        </p:grpSpPr>
        <p:sp>
          <p:nvSpPr>
            <p:cNvPr id="11" name="矩形 10"/>
            <p:cNvSpPr/>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矩形 11"/>
            <p:cNvSpPr/>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pic>
        <p:nvPicPr>
          <p:cNvPr id="23" name="Picture 6"/>
          <p:cNvPicPr>
            <a:picLocks noChangeAspect="1"/>
          </p:cNvPicPr>
          <p:nvPr/>
        </p:nvPicPr>
        <p:blipFill>
          <a:blip r:embed="rId3">
            <a:clrChange>
              <a:clrFrom>
                <a:srgbClr val="FFFFFF">
                  <a:alpha val="100000"/>
                </a:srgbClr>
              </a:clrFrom>
              <a:clrTo>
                <a:srgbClr val="FFFFFF">
                  <a:alpha val="100000"/>
                  <a:alpha val="0"/>
                </a:srgbClr>
              </a:clrTo>
            </a:clrChange>
          </a:blip>
          <a:srcRect t="50573" b="8493"/>
          <a:stretch>
            <a:fillRect/>
          </a:stretch>
        </p:blipFill>
        <p:spPr>
          <a:xfrm>
            <a:off x="6475730" y="4064635"/>
            <a:ext cx="5481320" cy="1761490"/>
          </a:xfrm>
          <a:prstGeom prst="rect">
            <a:avLst/>
          </a:prstGeom>
          <a:noFill/>
          <a:ln w="9525">
            <a:noFill/>
          </a:ln>
        </p:spPr>
      </p:pic>
      <p:grpSp>
        <p:nvGrpSpPr>
          <p:cNvPr id="24" name="组合 23"/>
          <p:cNvGrpSpPr/>
          <p:nvPr/>
        </p:nvGrpSpPr>
        <p:grpSpPr>
          <a:xfrm rot="16200000">
            <a:off x="7394425" y="3866418"/>
            <a:ext cx="737796" cy="2287010"/>
            <a:chOff x="6303620" y="1690321"/>
            <a:chExt cx="552450" cy="1716613"/>
          </a:xfrm>
        </p:grpSpPr>
        <p:grpSp>
          <p:nvGrpSpPr>
            <p:cNvPr id="381968" name="Group 13"/>
            <p:cNvGrpSpPr/>
            <p:nvPr/>
          </p:nvGrpSpPr>
          <p:grpSpPr>
            <a:xfrm>
              <a:off x="6303620" y="1690321"/>
              <a:ext cx="552450" cy="1682750"/>
              <a:chOff x="3594" y="573"/>
              <a:chExt cx="348" cy="1060"/>
            </a:xfrm>
          </p:grpSpPr>
          <p:sp>
            <p:nvSpPr>
              <p:cNvPr id="381969" name="Line 7"/>
              <p:cNvSpPr/>
              <p:nvPr/>
            </p:nvSpPr>
            <p:spPr>
              <a:xfrm flipV="1">
                <a:off x="3837" y="579"/>
                <a:ext cx="2" cy="1054"/>
              </a:xfrm>
              <a:prstGeom prst="line">
                <a:avLst/>
              </a:prstGeom>
              <a:ln w="38100" cap="flat" cmpd="sng">
                <a:solidFill>
                  <a:srgbClr val="FF0000"/>
                </a:solidFill>
                <a:prstDash val="solid"/>
                <a:round/>
                <a:headEnd type="none" w="med" len="med"/>
                <a:tailEnd type="triangle" w="med" len="med"/>
              </a:ln>
            </p:spPr>
            <p:txBody>
              <a:bodyPr/>
              <a:lstStyle/>
              <a:p>
                <a:endParaRPr/>
              </a:p>
            </p:txBody>
          </p:sp>
          <p:sp>
            <p:nvSpPr>
              <p:cNvPr id="8204" name="Text Box 10"/>
              <p:cNvSpPr txBox="1"/>
              <p:nvPr/>
            </p:nvSpPr>
            <p:spPr>
              <a:xfrm rot="5400000">
                <a:off x="3644" y="523"/>
                <a:ext cx="248" cy="348"/>
              </a:xfrm>
              <a:prstGeom prst="rect">
                <a:avLst/>
              </a:prstGeom>
              <a:noFill/>
              <a:ln w="9525">
                <a:noFill/>
              </a:ln>
            </p:spPr>
            <p:txBody>
              <a:bodyPr wrap="none">
                <a:spAutoFit/>
              </a:bodyPr>
              <a:lstStyle/>
              <a:p>
                <a:pPr fontAlgn="auto">
                  <a:lnSpc>
                    <a:spcPct val="150000"/>
                  </a:lnSpc>
                </a:pPr>
                <a:r>
                  <a:rPr lang="en-US" altLang="zh-CN" sz="2800" b="1" i="1" noProof="1">
                    <a:solidFill>
                      <a:srgbClr val="036EB8"/>
                    </a:solidFill>
                    <a:latin typeface="微软雅黑" panose="020B0503020204020204" charset="-122"/>
                    <a:ea typeface="微软雅黑" panose="020B0503020204020204" charset="-122"/>
                    <a:cs typeface="+mn-cs"/>
                  </a:rPr>
                  <a:t>F</a:t>
                </a:r>
                <a:r>
                  <a:rPr lang="en-US" altLang="zh-CN" sz="2800" b="1" baseline="-25000" noProof="1">
                    <a:solidFill>
                      <a:srgbClr val="036EB8"/>
                    </a:solidFill>
                    <a:latin typeface="微软雅黑" panose="020B0503020204020204" charset="-122"/>
                    <a:ea typeface="微软雅黑" panose="020B0503020204020204" charset="-122"/>
                    <a:cs typeface="+mn-cs"/>
                  </a:rPr>
                  <a:t>3</a:t>
                </a:r>
              </a:p>
            </p:txBody>
          </p:sp>
        </p:grpSp>
        <p:sp>
          <p:nvSpPr>
            <p:cNvPr id="25" name="椭圆 24"/>
            <p:cNvSpPr/>
            <p:nvPr/>
          </p:nvSpPr>
          <p:spPr>
            <a:xfrm>
              <a:off x="6661695" y="3341826"/>
              <a:ext cx="64992" cy="65107"/>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2800" b="0" i="0" u="none" strike="noStrike" kern="1200" cap="none" spc="0" normalizeH="0" baseline="0" noProof="0">
                <a:ln>
                  <a:noFill/>
                </a:ln>
                <a:solidFill>
                  <a:schemeClr val="lt1"/>
                </a:solidFill>
                <a:effectLst/>
                <a:uLnTx/>
                <a:uFillTx/>
                <a:latin typeface="微软雅黑" panose="020B0503020204020204" charset="-122"/>
                <a:ea typeface="微软雅黑" panose="020B0503020204020204" charset="-122"/>
                <a:cs typeface="+mn-cs"/>
              </a:endParaRPr>
            </a:p>
          </p:txBody>
        </p:sp>
      </p:grpSp>
      <p:pic>
        <p:nvPicPr>
          <p:cNvPr id="3078" name="Picture 6"/>
          <p:cNvPicPr>
            <a:picLocks noChangeAspect="1"/>
          </p:cNvPicPr>
          <p:nvPr/>
        </p:nvPicPr>
        <p:blipFill>
          <a:blip r:embed="rId3">
            <a:clrChange>
              <a:clrFrom>
                <a:srgbClr val="FFFFFF">
                  <a:alpha val="100000"/>
                </a:srgbClr>
              </a:clrFrom>
              <a:clrTo>
                <a:srgbClr val="FFFFFF">
                  <a:alpha val="100000"/>
                  <a:alpha val="0"/>
                </a:srgbClr>
              </a:clrTo>
            </a:clrChange>
          </a:blip>
          <a:srcRect b="59066"/>
          <a:stretch>
            <a:fillRect/>
          </a:stretch>
        </p:blipFill>
        <p:spPr>
          <a:xfrm>
            <a:off x="6089650" y="2117725"/>
            <a:ext cx="5546725" cy="1782445"/>
          </a:xfrm>
          <a:prstGeom prst="rect">
            <a:avLst/>
          </a:prstGeom>
          <a:noFill/>
          <a:ln w="9525">
            <a:noFill/>
          </a:ln>
        </p:spPr>
      </p:pic>
      <p:grpSp>
        <p:nvGrpSpPr>
          <p:cNvPr id="28" name="组合 27"/>
          <p:cNvGrpSpPr/>
          <p:nvPr/>
        </p:nvGrpSpPr>
        <p:grpSpPr>
          <a:xfrm rot="16200000">
            <a:off x="8128828" y="2562402"/>
            <a:ext cx="757073" cy="1453011"/>
            <a:chOff x="2680101" y="2609726"/>
            <a:chExt cx="567703" cy="1088570"/>
          </a:xfrm>
        </p:grpSpPr>
        <p:grpSp>
          <p:nvGrpSpPr>
            <p:cNvPr id="381963" name="Group 12"/>
            <p:cNvGrpSpPr/>
            <p:nvPr/>
          </p:nvGrpSpPr>
          <p:grpSpPr>
            <a:xfrm>
              <a:off x="2680101" y="2609726"/>
              <a:ext cx="552449" cy="1041401"/>
              <a:chOff x="2015" y="1120"/>
              <a:chExt cx="348" cy="656"/>
            </a:xfrm>
          </p:grpSpPr>
          <p:sp>
            <p:nvSpPr>
              <p:cNvPr id="381964" name="Line 6"/>
              <p:cNvSpPr/>
              <p:nvPr/>
            </p:nvSpPr>
            <p:spPr>
              <a:xfrm flipH="1" flipV="1">
                <a:off x="2352" y="1248"/>
                <a:ext cx="0" cy="528"/>
              </a:xfrm>
              <a:prstGeom prst="line">
                <a:avLst/>
              </a:prstGeom>
              <a:ln w="38100" cap="flat" cmpd="sng">
                <a:solidFill>
                  <a:srgbClr val="FF0000"/>
                </a:solidFill>
                <a:prstDash val="solid"/>
                <a:round/>
                <a:headEnd type="none" w="med" len="med"/>
                <a:tailEnd type="triangle" w="med" len="med"/>
              </a:ln>
            </p:spPr>
            <p:txBody>
              <a:bodyPr/>
              <a:lstStyle/>
              <a:p>
                <a:endParaRPr/>
              </a:p>
            </p:txBody>
          </p:sp>
          <p:sp>
            <p:nvSpPr>
              <p:cNvPr id="8208" name="Text Box 9"/>
              <p:cNvSpPr txBox="1"/>
              <p:nvPr/>
            </p:nvSpPr>
            <p:spPr>
              <a:xfrm rot="5400000">
                <a:off x="2065" y="1069"/>
                <a:ext cx="247" cy="348"/>
              </a:xfrm>
              <a:prstGeom prst="rect">
                <a:avLst/>
              </a:prstGeom>
              <a:noFill/>
              <a:ln w="9525">
                <a:noFill/>
              </a:ln>
            </p:spPr>
            <p:txBody>
              <a:bodyPr wrap="none">
                <a:spAutoFit/>
              </a:bodyPr>
              <a:lstStyle/>
              <a:p>
                <a:pPr fontAlgn="auto">
                  <a:lnSpc>
                    <a:spcPct val="150000"/>
                  </a:lnSpc>
                </a:pPr>
                <a:r>
                  <a:rPr lang="en-US" altLang="zh-CN" sz="2800" b="1" i="1" noProof="1">
                    <a:solidFill>
                      <a:srgbClr val="036EB8"/>
                    </a:solidFill>
                    <a:latin typeface="微软雅黑" panose="020B0503020204020204" charset="-122"/>
                    <a:ea typeface="微软雅黑" panose="020B0503020204020204" charset="-122"/>
                    <a:cs typeface="+mn-cs"/>
                  </a:rPr>
                  <a:t>F</a:t>
                </a:r>
                <a:r>
                  <a:rPr lang="en-US" altLang="zh-CN" sz="2800" b="1" baseline="-25000" noProof="1">
                    <a:solidFill>
                      <a:srgbClr val="036EB8"/>
                    </a:solidFill>
                    <a:latin typeface="微软雅黑" panose="020B0503020204020204" charset="-122"/>
                    <a:ea typeface="微软雅黑" panose="020B0503020204020204" charset="-122"/>
                    <a:cs typeface="+mn-cs"/>
                  </a:rPr>
                  <a:t>2</a:t>
                </a:r>
              </a:p>
            </p:txBody>
          </p:sp>
        </p:grpSp>
        <p:sp>
          <p:nvSpPr>
            <p:cNvPr id="29" name="椭圆 28"/>
            <p:cNvSpPr/>
            <p:nvPr/>
          </p:nvSpPr>
          <p:spPr>
            <a:xfrm>
              <a:off x="3182638" y="3633235"/>
              <a:ext cx="65166" cy="65061"/>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2800" b="0" i="0" u="none" strike="noStrike" kern="1200" cap="none" spc="0" normalizeH="0" baseline="0" noProof="0">
                <a:ln>
                  <a:noFill/>
                </a:ln>
                <a:solidFill>
                  <a:schemeClr val="lt1"/>
                </a:solidFill>
                <a:effectLst/>
                <a:uLnTx/>
                <a:uFillTx/>
                <a:latin typeface="微软雅黑" panose="020B0503020204020204" charset="-122"/>
                <a:ea typeface="微软雅黑" panose="020B0503020204020204" charset="-122"/>
                <a:cs typeface="+mn-cs"/>
              </a:endParaRPr>
            </a:p>
          </p:txBody>
        </p:sp>
      </p:grpSp>
      <p:grpSp>
        <p:nvGrpSpPr>
          <p:cNvPr id="30" name="组合 29"/>
          <p:cNvGrpSpPr/>
          <p:nvPr/>
        </p:nvGrpSpPr>
        <p:grpSpPr>
          <a:xfrm rot="16200000">
            <a:off x="7456109" y="1329201"/>
            <a:ext cx="991597" cy="1912565"/>
            <a:chOff x="2968571" y="2329309"/>
            <a:chExt cx="743031" cy="1433887"/>
          </a:xfrm>
        </p:grpSpPr>
        <p:grpSp>
          <p:nvGrpSpPr>
            <p:cNvPr id="31" name="Group 11"/>
            <p:cNvGrpSpPr/>
            <p:nvPr/>
          </p:nvGrpSpPr>
          <p:grpSpPr>
            <a:xfrm>
              <a:off x="3003578" y="2329309"/>
              <a:ext cx="708024" cy="1393826"/>
              <a:chOff x="2112" y="898"/>
              <a:chExt cx="446" cy="878"/>
            </a:xfrm>
          </p:grpSpPr>
          <p:sp>
            <p:nvSpPr>
              <p:cNvPr id="32" name="Line 5"/>
              <p:cNvSpPr/>
              <p:nvPr/>
            </p:nvSpPr>
            <p:spPr>
              <a:xfrm flipH="1" flipV="1">
                <a:off x="2112" y="1031"/>
                <a:ext cx="4" cy="745"/>
              </a:xfrm>
              <a:prstGeom prst="line">
                <a:avLst/>
              </a:prstGeom>
              <a:ln w="38100" cap="flat" cmpd="sng">
                <a:solidFill>
                  <a:srgbClr val="FF0000"/>
                </a:solidFill>
                <a:prstDash val="solid"/>
                <a:round/>
                <a:headEnd type="none" w="med" len="med"/>
                <a:tailEnd type="triangle" w="med" len="med"/>
              </a:ln>
            </p:spPr>
            <p:txBody>
              <a:bodyPr/>
              <a:lstStyle/>
              <a:p>
                <a:endParaRPr/>
              </a:p>
            </p:txBody>
          </p:sp>
          <p:sp>
            <p:nvSpPr>
              <p:cNvPr id="33" name="Text Box 8"/>
              <p:cNvSpPr txBox="1"/>
              <p:nvPr/>
            </p:nvSpPr>
            <p:spPr>
              <a:xfrm rot="5400000">
                <a:off x="2260" y="847"/>
                <a:ext cx="247" cy="348"/>
              </a:xfrm>
              <a:prstGeom prst="rect">
                <a:avLst/>
              </a:prstGeom>
              <a:noFill/>
              <a:ln w="9525">
                <a:noFill/>
              </a:ln>
            </p:spPr>
            <p:txBody>
              <a:bodyPr wrap="none">
                <a:spAutoFit/>
              </a:bodyPr>
              <a:lstStyle/>
              <a:p>
                <a:pPr fontAlgn="auto">
                  <a:lnSpc>
                    <a:spcPct val="150000"/>
                  </a:lnSpc>
                </a:pPr>
                <a:r>
                  <a:rPr lang="en-US" altLang="zh-CN" sz="2800" b="1" i="1" noProof="1">
                    <a:solidFill>
                      <a:srgbClr val="036EB8"/>
                    </a:solidFill>
                    <a:latin typeface="微软雅黑" panose="020B0503020204020204" charset="-122"/>
                    <a:ea typeface="微软雅黑" panose="020B0503020204020204" charset="-122"/>
                    <a:cs typeface="+mn-cs"/>
                  </a:rPr>
                  <a:t>F</a:t>
                </a:r>
                <a:r>
                  <a:rPr lang="en-US" altLang="zh-CN" sz="2800" b="1" baseline="-25000" noProof="1">
                    <a:solidFill>
                      <a:srgbClr val="036EB8"/>
                    </a:solidFill>
                    <a:latin typeface="微软雅黑" panose="020B0503020204020204" charset="-122"/>
                    <a:ea typeface="微软雅黑" panose="020B0503020204020204" charset="-122"/>
                    <a:cs typeface="+mn-cs"/>
                  </a:rPr>
                  <a:t>1</a:t>
                </a:r>
              </a:p>
            </p:txBody>
          </p:sp>
        </p:grpSp>
        <p:sp>
          <p:nvSpPr>
            <p:cNvPr id="34" name="椭圆 33"/>
            <p:cNvSpPr/>
            <p:nvPr/>
          </p:nvSpPr>
          <p:spPr>
            <a:xfrm>
              <a:off x="2968571" y="3698178"/>
              <a:ext cx="65077" cy="65018"/>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2800" b="0" i="0" u="none" strike="noStrike" kern="1200" cap="none" spc="0" normalizeH="0" baseline="0" noProof="0">
                <a:ln>
                  <a:noFill/>
                </a:ln>
                <a:solidFill>
                  <a:schemeClr val="lt1"/>
                </a:solidFill>
                <a:effectLst/>
                <a:uLnTx/>
                <a:uFillTx/>
                <a:latin typeface="微软雅黑" panose="020B0503020204020204" charset="-122"/>
                <a:ea typeface="微软雅黑" panose="020B0503020204020204" charset="-122"/>
                <a:cs typeface="+mn-cs"/>
              </a:endParaRPr>
            </a:p>
          </p:txBody>
        </p:sp>
      </p:grpSp>
    </p:spTree>
    <p:custDataLst>
      <p:tags r:id="rId1"/>
    </p:custData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grpId="0" nodeType="clickEffect">
                                  <p:stCondLst>
                                    <p:cond delay="0"/>
                                  </p:stCondLst>
                                  <p:iterate type="lt">
                                    <p:tmPct val="50000"/>
                                  </p:iterate>
                                  <p:childTnLst>
                                    <p:set>
                                      <p:cBhvr>
                                        <p:cTn id="6" dur="1" fill="hold">
                                          <p:stCondLst>
                                            <p:cond delay="0"/>
                                          </p:stCondLst>
                                        </p:cTn>
                                        <p:tgtEl>
                                          <p:spTgt spid="9"/>
                                        </p:tgtEl>
                                        <p:attrNameLst>
                                          <p:attrName>style.visibility</p:attrName>
                                        </p:attrNameLst>
                                      </p:cBhvr>
                                      <p:to>
                                        <p:strVal val="visible"/>
                                      </p:to>
                                    </p:set>
                                    <p:anim calcmode="discrete" valueType="clr">
                                      <p:cBhvr override="childStyle">
                                        <p:cTn id="7" dur="80"/>
                                        <p:tgtEl>
                                          <p:spTgt spid="9"/>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9"/>
                                        </p:tgtEl>
                                        <p:attrNameLst>
                                          <p:attrName>fillcolor</p:attrName>
                                        </p:attrNameLst>
                                      </p:cBhvr>
                                      <p:tavLst>
                                        <p:tav tm="0">
                                          <p:val>
                                            <p:clrVal>
                                              <a:schemeClr val="accent2"/>
                                            </p:clrVal>
                                          </p:val>
                                        </p:tav>
                                        <p:tav tm="50000">
                                          <p:val>
                                            <p:clrVal>
                                              <a:schemeClr val="hlink"/>
                                            </p:clrVal>
                                          </p:val>
                                        </p:tav>
                                      </p:tavLst>
                                    </p:anim>
                                    <p:set>
                                      <p:cBhvr>
                                        <p:cTn id="9" dur="80"/>
                                        <p:tgtEl>
                                          <p:spTgt spid="9"/>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组合 5"/>
          <p:cNvGrpSpPr/>
          <p:nvPr/>
        </p:nvGrpSpPr>
        <p:grpSpPr>
          <a:xfrm>
            <a:off x="334900" y="1212562"/>
            <a:ext cx="295322" cy="210471"/>
            <a:chOff x="435463" y="1226414"/>
            <a:chExt cx="295380" cy="210512"/>
          </a:xfrm>
        </p:grpSpPr>
        <p:sp>
          <p:nvSpPr>
            <p:cNvPr id="7" name="矩形 6"/>
            <p:cNvSpPr/>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p:cNvSpPr/>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矩形 3"/>
          <p:cNvSpPr/>
          <p:nvPr/>
        </p:nvSpPr>
        <p:spPr>
          <a:xfrm>
            <a:off x="899795" y="1025525"/>
            <a:ext cx="2082165" cy="583565"/>
          </a:xfrm>
          <a:prstGeom prst="rect">
            <a:avLst/>
          </a:prstGeom>
        </p:spPr>
        <p:txBody>
          <a:bodyPr wrap="square">
            <a:spAutoFit/>
          </a:bodyPr>
          <a:lstStyle/>
          <a:p>
            <a:pPr algn="dist"/>
            <a:r>
              <a:rPr lang="zh-CN" altLang="en-US" sz="3200" b="1" dirty="0">
                <a:solidFill>
                  <a:srgbClr val="036EB8"/>
                </a:solidFill>
                <a:latin typeface="微软雅黑" panose="020B0503020204020204" charset="-122"/>
                <a:ea typeface="微软雅黑" panose="020B0503020204020204" charset="-122"/>
                <a:sym typeface="+mn-ea"/>
              </a:rPr>
              <a:t>力的合成</a:t>
            </a:r>
          </a:p>
        </p:txBody>
      </p:sp>
      <p:sp>
        <p:nvSpPr>
          <p:cNvPr id="9" name="文本框 8"/>
          <p:cNvSpPr txBox="1"/>
          <p:nvPr/>
        </p:nvSpPr>
        <p:spPr>
          <a:xfrm>
            <a:off x="1294130" y="2350135"/>
            <a:ext cx="6482715" cy="618490"/>
          </a:xfrm>
          <a:prstGeom prst="rect">
            <a:avLst/>
          </a:prstGeom>
          <a:noFill/>
        </p:spPr>
        <p:txBody>
          <a:bodyPr wrap="square" rtlCol="0">
            <a:noAutofit/>
          </a:bodyPr>
          <a:lstStyle/>
          <a:p>
            <a:pPr>
              <a:lnSpc>
                <a:spcPct val="120000"/>
              </a:lnSpc>
            </a:pPr>
            <a:r>
              <a:rPr lang="zh-CN" altLang="en-US" sz="2800">
                <a:latin typeface="Times New Roman" panose="02020603050405020304" pitchFamily="18" charset="0"/>
                <a:ea typeface="宋体" panose="02010600030101010101" pitchFamily="2" charset="-122"/>
                <a:cs typeface="Times New Roman" panose="02020603050405020304" pitchFamily="18" charset="0"/>
              </a:rPr>
              <a:t>问题</a:t>
            </a:r>
            <a:r>
              <a:rPr lang="en-US" altLang="zh-CN" sz="2800">
                <a:latin typeface="Times New Roman" panose="02020603050405020304" pitchFamily="18" charset="0"/>
                <a:ea typeface="宋体" panose="02010600030101010101" pitchFamily="2" charset="-122"/>
                <a:cs typeface="Times New Roman" panose="02020603050405020304" pitchFamily="18" charset="0"/>
              </a:rPr>
              <a:t>1</a:t>
            </a:r>
            <a:r>
              <a:rPr lang="zh-CN" altLang="en-US" sz="2800">
                <a:latin typeface="Times New Roman" panose="02020603050405020304" pitchFamily="18" charset="0"/>
                <a:ea typeface="宋体" panose="02010600030101010101" pitchFamily="2" charset="-122"/>
                <a:cs typeface="Times New Roman" panose="02020603050405020304" pitchFamily="18" charset="0"/>
              </a:rPr>
              <a:t>：合力和分力之间有什么关系？</a:t>
            </a:r>
          </a:p>
        </p:txBody>
      </p:sp>
      <p:sp>
        <p:nvSpPr>
          <p:cNvPr id="10" name="文本框 9"/>
          <p:cNvSpPr txBox="1"/>
          <p:nvPr/>
        </p:nvSpPr>
        <p:spPr>
          <a:xfrm>
            <a:off x="1306830" y="2911475"/>
            <a:ext cx="4064000" cy="607695"/>
          </a:xfrm>
          <a:prstGeom prst="rect">
            <a:avLst/>
          </a:prstGeom>
          <a:noFill/>
        </p:spPr>
        <p:txBody>
          <a:bodyPr wrap="square" rtlCol="0">
            <a:spAutoFit/>
          </a:bodyPr>
          <a:lstStyle/>
          <a:p>
            <a:pPr>
              <a:lnSpc>
                <a:spcPct val="120000"/>
              </a:lnSpc>
            </a:pPr>
            <a:r>
              <a:rPr lang="zh-CN" altLang="en-US" sz="2800">
                <a:solidFill>
                  <a:schemeClr val="accent5"/>
                </a:solidFill>
                <a:latin typeface="微软雅黑" panose="020B0503020204020204" charset="-122"/>
                <a:ea typeface="微软雅黑" panose="020B0503020204020204" charset="-122"/>
              </a:rPr>
              <a:t>答：力的作用效果相同</a:t>
            </a:r>
          </a:p>
        </p:txBody>
      </p:sp>
      <p:sp>
        <p:nvSpPr>
          <p:cNvPr id="11" name="文本框 10"/>
          <p:cNvSpPr txBox="1"/>
          <p:nvPr/>
        </p:nvSpPr>
        <p:spPr>
          <a:xfrm>
            <a:off x="1306830" y="4688840"/>
            <a:ext cx="9879330" cy="973455"/>
          </a:xfrm>
          <a:prstGeom prst="rect">
            <a:avLst/>
          </a:prstGeom>
          <a:noFill/>
        </p:spPr>
        <p:txBody>
          <a:bodyPr wrap="square" rtlCol="0">
            <a:noAutofit/>
          </a:bodyPr>
          <a:lstStyle/>
          <a:p>
            <a:pPr>
              <a:lnSpc>
                <a:spcPct val="120000"/>
              </a:lnSpc>
            </a:pPr>
            <a:r>
              <a:rPr lang="zh-CN" altLang="en-US" sz="2800">
                <a:latin typeface="Times New Roman" panose="02020603050405020304" pitchFamily="18" charset="0"/>
                <a:ea typeface="宋体" panose="02010600030101010101" pitchFamily="2" charset="-122"/>
                <a:cs typeface="Times New Roman" panose="02020603050405020304" pitchFamily="18" charset="0"/>
              </a:rPr>
              <a:t>问题</a:t>
            </a:r>
            <a:r>
              <a:rPr lang="en-US" altLang="zh-CN" sz="2800">
                <a:latin typeface="Times New Roman" panose="02020603050405020304" pitchFamily="18" charset="0"/>
                <a:ea typeface="宋体" panose="02010600030101010101" pitchFamily="2" charset="-122"/>
                <a:cs typeface="Times New Roman" panose="02020603050405020304" pitchFamily="18" charset="0"/>
              </a:rPr>
              <a:t>3</a:t>
            </a:r>
            <a:r>
              <a:rPr lang="zh-CN" altLang="en-US" sz="2800">
                <a:latin typeface="Times New Roman" panose="02020603050405020304" pitchFamily="18" charset="0"/>
                <a:ea typeface="宋体" panose="02010600030101010101" pitchFamily="2" charset="-122"/>
                <a:cs typeface="Times New Roman" panose="02020603050405020304" pitchFamily="18" charset="0"/>
              </a:rPr>
              <a:t>：如果现在给你一个橡皮筋，怎样操作才能使两次力的作用效果相同？</a:t>
            </a:r>
          </a:p>
        </p:txBody>
      </p:sp>
      <p:sp>
        <p:nvSpPr>
          <p:cNvPr id="12" name="文本框 11"/>
          <p:cNvSpPr txBox="1"/>
          <p:nvPr/>
        </p:nvSpPr>
        <p:spPr>
          <a:xfrm>
            <a:off x="1226185" y="5786120"/>
            <a:ext cx="5414010" cy="553085"/>
          </a:xfrm>
          <a:prstGeom prst="rect">
            <a:avLst/>
          </a:prstGeom>
          <a:noFill/>
        </p:spPr>
        <p:txBody>
          <a:bodyPr wrap="square" rtlCol="0">
            <a:noAutofit/>
          </a:bodyPr>
          <a:lstStyle/>
          <a:p>
            <a:pPr>
              <a:lnSpc>
                <a:spcPct val="120000"/>
              </a:lnSpc>
            </a:pPr>
            <a:r>
              <a:rPr lang="zh-CN" altLang="en-US" sz="2800">
                <a:solidFill>
                  <a:schemeClr val="accent5"/>
                </a:solidFill>
                <a:latin typeface="微软雅黑" panose="020B0503020204020204" charset="-122"/>
                <a:ea typeface="微软雅黑" panose="020B0503020204020204" charset="-122"/>
              </a:rPr>
              <a:t>答：使两次橡皮筋的伸长量相同</a:t>
            </a:r>
          </a:p>
        </p:txBody>
      </p:sp>
      <p:pic>
        <p:nvPicPr>
          <p:cNvPr id="13" name="图片 12" descr="思考"/>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43915" y="1713865"/>
            <a:ext cx="648970" cy="648970"/>
          </a:xfrm>
          <a:prstGeom prst="rect">
            <a:avLst/>
          </a:prstGeom>
        </p:spPr>
      </p:pic>
      <p:sp>
        <p:nvSpPr>
          <p:cNvPr id="14" name="文本框 13"/>
          <p:cNvSpPr txBox="1"/>
          <p:nvPr/>
        </p:nvSpPr>
        <p:spPr>
          <a:xfrm>
            <a:off x="1424940" y="1792605"/>
            <a:ext cx="1357630" cy="557530"/>
          </a:xfrm>
          <a:prstGeom prst="rect">
            <a:avLst/>
          </a:prstGeom>
          <a:noFill/>
        </p:spPr>
        <p:txBody>
          <a:bodyPr wrap="square" rtlCol="0">
            <a:noAutofit/>
          </a:bodyPr>
          <a:lstStyle/>
          <a:p>
            <a:pPr>
              <a:lnSpc>
                <a:spcPct val="120000"/>
              </a:lnSpc>
            </a:pPr>
            <a:r>
              <a:rPr lang="zh-CN" altLang="en-US" sz="2800">
                <a:latin typeface="微软雅黑" panose="020B0503020204020204" charset="-122"/>
                <a:ea typeface="微软雅黑" panose="020B0503020204020204" charset="-122"/>
              </a:rPr>
              <a:t>想一想</a:t>
            </a:r>
          </a:p>
        </p:txBody>
      </p:sp>
      <p:grpSp>
        <p:nvGrpSpPr>
          <p:cNvPr id="15" name="组合 14"/>
          <p:cNvGrpSpPr/>
          <p:nvPr/>
        </p:nvGrpSpPr>
        <p:grpSpPr>
          <a:xfrm>
            <a:off x="959740" y="2562572"/>
            <a:ext cx="295322" cy="210471"/>
            <a:chOff x="435463" y="1226414"/>
            <a:chExt cx="295380" cy="210512"/>
          </a:xfrm>
        </p:grpSpPr>
        <p:sp>
          <p:nvSpPr>
            <p:cNvPr id="19" name="矩形 18"/>
            <p:cNvSpPr/>
            <p:nvPr>
              <p:custDataLst>
                <p:tags r:id="rId6"/>
              </p:custDataLst>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 name="矩形 19"/>
            <p:cNvSpPr/>
            <p:nvPr>
              <p:custDataLst>
                <p:tags r:id="rId7"/>
              </p:custDataLst>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21" name="组合 20"/>
          <p:cNvGrpSpPr/>
          <p:nvPr/>
        </p:nvGrpSpPr>
        <p:grpSpPr>
          <a:xfrm>
            <a:off x="967995" y="4948902"/>
            <a:ext cx="295322" cy="210471"/>
            <a:chOff x="435463" y="1226414"/>
            <a:chExt cx="295380" cy="210512"/>
          </a:xfrm>
        </p:grpSpPr>
        <p:sp>
          <p:nvSpPr>
            <p:cNvPr id="22" name="矩形 21"/>
            <p:cNvSpPr/>
            <p:nvPr>
              <p:custDataLst>
                <p:tags r:id="rId4"/>
              </p:custDataLst>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矩形 23"/>
            <p:cNvSpPr/>
            <p:nvPr>
              <p:custDataLst>
                <p:tags r:id="rId5"/>
              </p:custDataLst>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7" name="文本框 16"/>
          <p:cNvSpPr txBox="1"/>
          <p:nvPr/>
        </p:nvSpPr>
        <p:spPr>
          <a:xfrm>
            <a:off x="1221740" y="3519170"/>
            <a:ext cx="6482715" cy="618490"/>
          </a:xfrm>
          <a:prstGeom prst="rect">
            <a:avLst/>
          </a:prstGeom>
          <a:noFill/>
        </p:spPr>
        <p:txBody>
          <a:bodyPr wrap="square" rtlCol="0">
            <a:noAutofit/>
          </a:bodyPr>
          <a:lstStyle/>
          <a:p>
            <a:pPr>
              <a:lnSpc>
                <a:spcPct val="120000"/>
              </a:lnSpc>
            </a:pPr>
            <a:r>
              <a:rPr lang="zh-CN" altLang="en-US" sz="2800">
                <a:latin typeface="Times New Roman" panose="02020603050405020304" pitchFamily="18" charset="0"/>
                <a:ea typeface="宋体" panose="02010600030101010101" pitchFamily="2" charset="-122"/>
                <a:cs typeface="Times New Roman" panose="02020603050405020304" pitchFamily="18" charset="0"/>
              </a:rPr>
              <a:t>问题</a:t>
            </a:r>
            <a:r>
              <a:rPr lang="en-US" altLang="zh-CN" sz="2800">
                <a:latin typeface="Times New Roman" panose="02020603050405020304" pitchFamily="18" charset="0"/>
                <a:ea typeface="宋体" panose="02010600030101010101" pitchFamily="2" charset="-122"/>
                <a:cs typeface="Times New Roman" panose="02020603050405020304" pitchFamily="18" charset="0"/>
              </a:rPr>
              <a:t>2</a:t>
            </a:r>
            <a:r>
              <a:rPr lang="zh-CN" altLang="en-US" sz="2800">
                <a:latin typeface="Times New Roman" panose="02020603050405020304" pitchFamily="18" charset="0"/>
                <a:ea typeface="宋体" panose="02010600030101010101" pitchFamily="2" charset="-122"/>
                <a:cs typeface="Times New Roman" panose="02020603050405020304" pitchFamily="18" charset="0"/>
              </a:rPr>
              <a:t>：最简单的力的合成情况是什么？</a:t>
            </a:r>
          </a:p>
        </p:txBody>
      </p:sp>
      <p:sp>
        <p:nvSpPr>
          <p:cNvPr id="18" name="文本框 17"/>
          <p:cNvSpPr txBox="1"/>
          <p:nvPr/>
        </p:nvSpPr>
        <p:spPr>
          <a:xfrm>
            <a:off x="1226185" y="4131310"/>
            <a:ext cx="5808345" cy="607695"/>
          </a:xfrm>
          <a:prstGeom prst="rect">
            <a:avLst/>
          </a:prstGeom>
          <a:noFill/>
        </p:spPr>
        <p:txBody>
          <a:bodyPr wrap="square" rtlCol="0">
            <a:spAutoFit/>
          </a:bodyPr>
          <a:lstStyle/>
          <a:p>
            <a:pPr>
              <a:lnSpc>
                <a:spcPct val="120000"/>
              </a:lnSpc>
            </a:pPr>
            <a:r>
              <a:rPr lang="zh-CN" altLang="en-US" sz="2800">
                <a:solidFill>
                  <a:schemeClr val="accent5"/>
                </a:solidFill>
                <a:latin typeface="微软雅黑" panose="020B0503020204020204" charset="-122"/>
                <a:ea typeface="微软雅黑" panose="020B0503020204020204" charset="-122"/>
              </a:rPr>
              <a:t>答：同一条直线上的二力合成</a:t>
            </a:r>
          </a:p>
        </p:txBody>
      </p:sp>
      <p:grpSp>
        <p:nvGrpSpPr>
          <p:cNvPr id="23" name="组合 22"/>
          <p:cNvGrpSpPr/>
          <p:nvPr/>
        </p:nvGrpSpPr>
        <p:grpSpPr>
          <a:xfrm>
            <a:off x="887350" y="3731607"/>
            <a:ext cx="295322" cy="210471"/>
            <a:chOff x="435463" y="1226414"/>
            <a:chExt cx="295380" cy="210512"/>
          </a:xfrm>
        </p:grpSpPr>
        <p:sp>
          <p:nvSpPr>
            <p:cNvPr id="25" name="矩形 24"/>
            <p:cNvSpPr/>
            <p:nvPr>
              <p:custDataLst>
                <p:tags r:id="rId2"/>
              </p:custDataLst>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6" name="矩形 25"/>
            <p:cNvSpPr/>
            <p:nvPr>
              <p:custDataLst>
                <p:tags r:id="rId3"/>
              </p:custDataLst>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Tree>
    <p:custDataLst>
      <p:tags r:id="rId1"/>
    </p:custData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randombar(horizontal)">
                                      <p:cBhvr>
                                        <p:cTn id="7" dur="500"/>
                                        <p:tgtEl>
                                          <p:spTgt spid="13"/>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randombar(horizontal)">
                                      <p:cBhvr>
                                        <p:cTn id="10" dur="500"/>
                                        <p:tgtEl>
                                          <p:spTgt spid="14"/>
                                        </p:tgtEl>
                                      </p:cBhvr>
                                    </p:animEffect>
                                  </p:childTnLst>
                                </p:cTn>
                              </p:par>
                            </p:childTnLst>
                          </p:cTn>
                        </p:par>
                        <p:par>
                          <p:cTn id="11" fill="hold">
                            <p:stCondLst>
                              <p:cond delay="500"/>
                            </p:stCondLst>
                            <p:childTnLst>
                              <p:par>
                                <p:cTn id="12" presetID="22" presetClass="entr" presetSubtype="8" fill="hold" grpId="0" nodeType="after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wipe(left)">
                                      <p:cBhvr>
                                        <p:cTn id="14" dur="500"/>
                                        <p:tgtEl>
                                          <p:spTgt spid="9"/>
                                        </p:tgtEl>
                                      </p:cBhvr>
                                    </p:animEffect>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randombar(horizontal)">
                                      <p:cBhvr>
                                        <p:cTn id="19" dur="500"/>
                                        <p:tgtEl>
                                          <p:spTgt spid="10"/>
                                        </p:tgtEl>
                                      </p:cBhvr>
                                    </p:animEffect>
                                  </p:childTnLst>
                                </p:cTn>
                              </p:par>
                            </p:childTnLst>
                          </p:cTn>
                        </p:par>
                        <p:par>
                          <p:cTn id="20" fill="hold">
                            <p:stCondLst>
                              <p:cond delay="500"/>
                            </p:stCondLst>
                            <p:childTnLst>
                              <p:par>
                                <p:cTn id="21" presetID="22" presetClass="entr" presetSubtype="8" fill="hold" grpId="0" nodeType="afterEffect">
                                  <p:stCondLst>
                                    <p:cond delay="0"/>
                                  </p:stCondLst>
                                  <p:childTnLst>
                                    <p:set>
                                      <p:cBhvr>
                                        <p:cTn id="22" dur="1" fill="hold">
                                          <p:stCondLst>
                                            <p:cond delay="0"/>
                                          </p:stCondLst>
                                        </p:cTn>
                                        <p:tgtEl>
                                          <p:spTgt spid="17"/>
                                        </p:tgtEl>
                                        <p:attrNameLst>
                                          <p:attrName>style.visibility</p:attrName>
                                        </p:attrNameLst>
                                      </p:cBhvr>
                                      <p:to>
                                        <p:strVal val="visible"/>
                                      </p:to>
                                    </p:set>
                                    <p:animEffect transition="in" filter="wipe(left)">
                                      <p:cBhvr>
                                        <p:cTn id="23" dur="500"/>
                                        <p:tgtEl>
                                          <p:spTgt spid="17"/>
                                        </p:tgtEl>
                                      </p:cBhvr>
                                    </p:animEffect>
                                  </p:childTnLst>
                                </p:cTn>
                              </p:par>
                            </p:childTnLst>
                          </p:cTn>
                        </p:par>
                      </p:childTnLst>
                    </p:cTn>
                  </p:par>
                  <p:par>
                    <p:cTn id="24" fill="hold">
                      <p:stCondLst>
                        <p:cond delay="indefinite"/>
                      </p:stCondLst>
                      <p:childTnLst>
                        <p:par>
                          <p:cTn id="25" fill="hold">
                            <p:stCondLst>
                              <p:cond delay="0"/>
                            </p:stCondLst>
                            <p:childTnLst>
                              <p:par>
                                <p:cTn id="26" presetID="14" presetClass="entr" presetSubtype="10" fill="hold" grpId="0" nodeType="clickEffect">
                                  <p:stCondLst>
                                    <p:cond delay="0"/>
                                  </p:stCondLst>
                                  <p:childTnLst>
                                    <p:set>
                                      <p:cBhvr>
                                        <p:cTn id="27" dur="1" fill="hold">
                                          <p:stCondLst>
                                            <p:cond delay="0"/>
                                          </p:stCondLst>
                                        </p:cTn>
                                        <p:tgtEl>
                                          <p:spTgt spid="18"/>
                                        </p:tgtEl>
                                        <p:attrNameLst>
                                          <p:attrName>style.visibility</p:attrName>
                                        </p:attrNameLst>
                                      </p:cBhvr>
                                      <p:to>
                                        <p:strVal val="visible"/>
                                      </p:to>
                                    </p:set>
                                    <p:animEffect transition="in" filter="randombar(horizontal)">
                                      <p:cBhvr>
                                        <p:cTn id="28" dur="500"/>
                                        <p:tgtEl>
                                          <p:spTgt spid="18"/>
                                        </p:tgtEl>
                                      </p:cBhvr>
                                    </p:animEffect>
                                  </p:childTnLst>
                                </p:cTn>
                              </p:par>
                            </p:childTnLst>
                          </p:cTn>
                        </p:par>
                        <p:par>
                          <p:cTn id="29" fill="hold">
                            <p:stCondLst>
                              <p:cond delay="500"/>
                            </p:stCondLst>
                            <p:childTnLst>
                              <p:par>
                                <p:cTn id="30" presetID="22" presetClass="entr" presetSubtype="8" fill="hold" grpId="0" nodeType="after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wipe(left)">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randombar(horizontal)">
                                      <p:cBhvr>
                                        <p:cTn id="3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12" grpId="0"/>
      <p:bldP spid="14" grpId="0"/>
      <p:bldP spid="17" grpId="0"/>
      <p:bldP spid="1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组合 5"/>
          <p:cNvGrpSpPr/>
          <p:nvPr/>
        </p:nvGrpSpPr>
        <p:grpSpPr>
          <a:xfrm>
            <a:off x="334900" y="1212562"/>
            <a:ext cx="295322" cy="210471"/>
            <a:chOff x="435463" y="1226414"/>
            <a:chExt cx="295380" cy="210512"/>
          </a:xfrm>
        </p:grpSpPr>
        <p:sp>
          <p:nvSpPr>
            <p:cNvPr id="7" name="矩形 6"/>
            <p:cNvSpPr/>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p:cNvSpPr/>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矩形 3"/>
          <p:cNvSpPr/>
          <p:nvPr/>
        </p:nvSpPr>
        <p:spPr>
          <a:xfrm>
            <a:off x="899795" y="1025525"/>
            <a:ext cx="7315200" cy="583565"/>
          </a:xfrm>
          <a:prstGeom prst="rect">
            <a:avLst/>
          </a:prstGeom>
        </p:spPr>
        <p:txBody>
          <a:bodyPr wrap="square">
            <a:spAutoFit/>
          </a:bodyPr>
          <a:lstStyle/>
          <a:p>
            <a:pPr algn="dist"/>
            <a:r>
              <a:rPr lang="zh-CN" altLang="en-US" sz="3200" b="1" dirty="0">
                <a:solidFill>
                  <a:srgbClr val="036EB8"/>
                </a:solidFill>
                <a:latin typeface="微软雅黑" panose="020B0503020204020204" charset="-122"/>
                <a:ea typeface="微软雅黑" panose="020B0503020204020204" charset="-122"/>
                <a:sym typeface="+mn-ea"/>
              </a:rPr>
              <a:t>实验探究</a:t>
            </a:r>
            <a:r>
              <a:rPr lang="en-US" altLang="zh-CN" sz="3200" b="1" dirty="0">
                <a:solidFill>
                  <a:srgbClr val="036EB8"/>
                </a:solidFill>
                <a:latin typeface="微软雅黑" panose="020B0503020204020204" charset="-122"/>
                <a:ea typeface="微软雅黑" panose="020B0503020204020204" charset="-122"/>
                <a:sym typeface="+mn-ea"/>
              </a:rPr>
              <a:t>	</a:t>
            </a:r>
            <a:r>
              <a:rPr lang="zh-CN" altLang="en-US" sz="3200" b="1" dirty="0">
                <a:solidFill>
                  <a:srgbClr val="036EB8"/>
                </a:solidFill>
                <a:latin typeface="微软雅黑" panose="020B0503020204020204" charset="-122"/>
                <a:ea typeface="微软雅黑" panose="020B0503020204020204" charset="-122"/>
                <a:sym typeface="+mn-ea"/>
              </a:rPr>
              <a:t>探究同一直线上二力的合成</a:t>
            </a:r>
          </a:p>
        </p:txBody>
      </p:sp>
      <p:grpSp>
        <p:nvGrpSpPr>
          <p:cNvPr id="2" name="组合 1"/>
          <p:cNvGrpSpPr/>
          <p:nvPr/>
        </p:nvGrpSpPr>
        <p:grpSpPr>
          <a:xfrm>
            <a:off x="334900" y="1765012"/>
            <a:ext cx="295322" cy="210471"/>
            <a:chOff x="435463" y="1226414"/>
            <a:chExt cx="295380" cy="210512"/>
          </a:xfrm>
        </p:grpSpPr>
        <p:sp>
          <p:nvSpPr>
            <p:cNvPr id="3" name="矩形 2"/>
            <p:cNvSpPr/>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矩形 4"/>
            <p:cNvSpPr/>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6" name="文本框 15"/>
          <p:cNvSpPr txBox="1"/>
          <p:nvPr/>
        </p:nvSpPr>
        <p:spPr>
          <a:xfrm>
            <a:off x="899795" y="1609090"/>
            <a:ext cx="7000240" cy="521970"/>
          </a:xfrm>
          <a:prstGeom prst="rect">
            <a:avLst/>
          </a:prstGeom>
          <a:noFill/>
        </p:spPr>
        <p:txBody>
          <a:bodyPr wrap="square" rtlCol="0">
            <a:spAutoFit/>
          </a:bodyPr>
          <a:lstStyle/>
          <a:p>
            <a:r>
              <a:rPr lang="en-US" altLang="zh-CN" sz="2800"/>
              <a:t>1. </a:t>
            </a:r>
            <a:r>
              <a:rPr lang="zh-CN" altLang="en-US" sz="2800"/>
              <a:t>探究同一直线上方向相同的二力的合成</a:t>
            </a:r>
          </a:p>
        </p:txBody>
      </p:sp>
      <p:sp>
        <p:nvSpPr>
          <p:cNvPr id="10" name="文本框 9"/>
          <p:cNvSpPr txBox="1"/>
          <p:nvPr/>
        </p:nvSpPr>
        <p:spPr>
          <a:xfrm>
            <a:off x="508635" y="2091055"/>
            <a:ext cx="6131560" cy="3415030"/>
          </a:xfrm>
          <a:prstGeom prst="rect">
            <a:avLst/>
          </a:prstGeom>
          <a:noFill/>
        </p:spPr>
        <p:txBody>
          <a:bodyPr wrap="square" rtlCol="0">
            <a:spAutoFit/>
          </a:bodyPr>
          <a:lstStyle/>
          <a:p>
            <a:pPr indent="609600" fontAlgn="auto">
              <a:lnSpc>
                <a:spcPct val="150000"/>
              </a:lnSpc>
              <a:extLst>
                <a:ext uri="{35155182-B16C-46BC-9424-99874614C6A1}">
                  <wpsdc:indentchars xmlns:wpsdc="http://www.wps.cn/officeDocument/2017/drawingmlCustomData" xmlns="" val="200" checksum="4158780845"/>
                </a:ext>
              </a:extLst>
            </a:pPr>
            <a:r>
              <a:rPr lang="zh-CN" sz="2400">
                <a:latin typeface="Times New Roman" panose="02020603050405020304" pitchFamily="18" charset="0"/>
                <a:ea typeface="宋体" panose="02010600030101010101" pitchFamily="2" charset="-122"/>
                <a:cs typeface="Times New Roman" panose="02020603050405020304" pitchFamily="18" charset="0"/>
              </a:rPr>
              <a:t>把</a:t>
            </a:r>
            <a:r>
              <a:rPr lang="zh-CN" altLang="en-US" sz="2400">
                <a:latin typeface="Times New Roman" panose="02020603050405020304" pitchFamily="18" charset="0"/>
                <a:ea typeface="宋体" panose="02010600030101010101" pitchFamily="2" charset="-122"/>
                <a:cs typeface="Times New Roman" panose="02020603050405020304" pitchFamily="18" charset="0"/>
              </a:rPr>
              <a:t>橡皮筋的</a:t>
            </a:r>
            <a:r>
              <a:rPr lang="en-US" altLang="zh-CN" sz="2400" i="1">
                <a:latin typeface="Times New Roman" panose="02020603050405020304" pitchFamily="18" charset="0"/>
                <a:ea typeface="宋体" panose="02010600030101010101" pitchFamily="2" charset="-122"/>
                <a:cs typeface="Times New Roman" panose="02020603050405020304" pitchFamily="18" charset="0"/>
              </a:rPr>
              <a:t>A</a:t>
            </a:r>
            <a:r>
              <a:rPr lang="zh-CN" altLang="en-US" sz="2400">
                <a:latin typeface="Times New Roman" panose="02020603050405020304" pitchFamily="18" charset="0"/>
                <a:ea typeface="宋体" panose="02010600030101010101" pitchFamily="2" charset="-122"/>
                <a:cs typeface="Times New Roman" panose="02020603050405020304" pitchFamily="18" charset="0"/>
              </a:rPr>
              <a:t>端固定好，</a:t>
            </a:r>
            <a:r>
              <a:rPr lang="en-US" altLang="zh-CN" sz="2400" i="1">
                <a:latin typeface="Times New Roman" panose="02020603050405020304" pitchFamily="18" charset="0"/>
                <a:ea typeface="宋体" panose="02010600030101010101" pitchFamily="2" charset="-122"/>
                <a:cs typeface="Times New Roman" panose="02020603050405020304" pitchFamily="18" charset="0"/>
              </a:rPr>
              <a:t>B</a:t>
            </a:r>
            <a:r>
              <a:rPr lang="zh-CN" altLang="en-US" sz="2400">
                <a:latin typeface="Times New Roman" panose="02020603050405020304" pitchFamily="18" charset="0"/>
                <a:ea typeface="宋体" panose="02010600030101010101" pitchFamily="2" charset="-122"/>
                <a:cs typeface="Times New Roman" panose="02020603050405020304" pitchFamily="18" charset="0"/>
              </a:rPr>
              <a:t>端通过细线和两个测力计相连。先用两个测力计沿同一方向拉橡皮筋的</a:t>
            </a:r>
            <a:r>
              <a:rPr lang="en-US" altLang="zh-CN" sz="2400" i="1">
                <a:latin typeface="Times New Roman" panose="02020603050405020304" pitchFamily="18" charset="0"/>
                <a:ea typeface="宋体" panose="02010600030101010101" pitchFamily="2" charset="-122"/>
                <a:cs typeface="Times New Roman" panose="02020603050405020304" pitchFamily="18" charset="0"/>
              </a:rPr>
              <a:t>B</a:t>
            </a:r>
            <a:r>
              <a:rPr lang="zh-CN" altLang="en-US" sz="2400">
                <a:latin typeface="Times New Roman" panose="02020603050405020304" pitchFamily="18" charset="0"/>
                <a:ea typeface="宋体" panose="02010600030101010101" pitchFamily="2" charset="-122"/>
                <a:cs typeface="Times New Roman" panose="02020603050405020304" pitchFamily="18" charset="0"/>
              </a:rPr>
              <a:t>端，将</a:t>
            </a:r>
            <a:r>
              <a:rPr lang="en-US" altLang="zh-CN" sz="2400" i="1">
                <a:latin typeface="Times New Roman" panose="02020603050405020304" pitchFamily="18" charset="0"/>
                <a:ea typeface="宋体" panose="02010600030101010101" pitchFamily="2" charset="-122"/>
                <a:cs typeface="Times New Roman" panose="02020603050405020304" pitchFamily="18" charset="0"/>
              </a:rPr>
              <a:t>B</a:t>
            </a:r>
            <a:r>
              <a:rPr lang="zh-CN" altLang="en-US" sz="2400">
                <a:latin typeface="Times New Roman" panose="02020603050405020304" pitchFamily="18" charset="0"/>
                <a:ea typeface="宋体" panose="02010600030101010101" pitchFamily="2" charset="-122"/>
                <a:cs typeface="Times New Roman" panose="02020603050405020304" pitchFamily="18" charset="0"/>
              </a:rPr>
              <a:t>端拉到</a:t>
            </a:r>
            <a:r>
              <a:rPr lang="en-US" altLang="zh-CN" sz="2400" i="1">
                <a:latin typeface="Times New Roman" panose="02020603050405020304" pitchFamily="18" charset="0"/>
                <a:ea typeface="宋体" panose="02010600030101010101" pitchFamily="2" charset="-122"/>
                <a:cs typeface="Times New Roman" panose="02020603050405020304" pitchFamily="18" charset="0"/>
              </a:rPr>
              <a:t>O</a:t>
            </a:r>
            <a:r>
              <a:rPr lang="zh-CN" altLang="en-US" sz="2400">
                <a:latin typeface="Times New Roman" panose="02020603050405020304" pitchFamily="18" charset="0"/>
                <a:ea typeface="宋体" panose="02010600030101010101" pitchFamily="2" charset="-122"/>
                <a:cs typeface="Times New Roman" panose="02020603050405020304" pitchFamily="18" charset="0"/>
              </a:rPr>
              <a:t>点，记下</a:t>
            </a:r>
            <a:r>
              <a:rPr lang="en-US" altLang="zh-CN" sz="2400" i="1">
                <a:latin typeface="Times New Roman" panose="02020603050405020304" pitchFamily="18" charset="0"/>
                <a:ea typeface="宋体" panose="02010600030101010101" pitchFamily="2" charset="-122"/>
                <a:cs typeface="Times New Roman" panose="02020603050405020304" pitchFamily="18" charset="0"/>
              </a:rPr>
              <a:t>O</a:t>
            </a:r>
            <a:r>
              <a:rPr lang="zh-CN" altLang="en-US" sz="2400">
                <a:latin typeface="Times New Roman" panose="02020603050405020304" pitchFamily="18" charset="0"/>
                <a:ea typeface="宋体" panose="02010600030101010101" pitchFamily="2" charset="-122"/>
                <a:cs typeface="Times New Roman" panose="02020603050405020304" pitchFamily="18" charset="0"/>
              </a:rPr>
              <a:t>点位置，并记录拉力</a:t>
            </a:r>
            <a:r>
              <a:rPr lang="en-US" altLang="zh-CN" sz="2400" i="1">
                <a:latin typeface="Times New Roman" panose="02020603050405020304" pitchFamily="18" charset="0"/>
                <a:ea typeface="宋体" panose="02010600030101010101" pitchFamily="2" charset="-122"/>
                <a:cs typeface="Times New Roman" panose="02020603050405020304" pitchFamily="18" charset="0"/>
              </a:rPr>
              <a:t>F</a:t>
            </a:r>
            <a:r>
              <a:rPr lang="en-US" altLang="zh-CN" sz="2400" i="1" baseline="-25000">
                <a:latin typeface="Times New Roman" panose="02020603050405020304" pitchFamily="18" charset="0"/>
                <a:ea typeface="宋体" panose="02010600030101010101" pitchFamily="2" charset="-122"/>
                <a:cs typeface="Times New Roman" panose="02020603050405020304" pitchFamily="18" charset="0"/>
              </a:rPr>
              <a:t>1</a:t>
            </a:r>
            <a:r>
              <a:rPr lang="zh-CN" altLang="en-US" sz="2400">
                <a:latin typeface="Times New Roman" panose="02020603050405020304" pitchFamily="18" charset="0"/>
                <a:ea typeface="宋体" panose="02010600030101010101" pitchFamily="2" charset="-122"/>
                <a:cs typeface="Times New Roman" panose="02020603050405020304" pitchFamily="18" charset="0"/>
              </a:rPr>
              <a:t>、</a:t>
            </a:r>
            <a:r>
              <a:rPr lang="en-US" altLang="zh-CN" sz="2400" i="1">
                <a:latin typeface="Times New Roman" panose="02020603050405020304" pitchFamily="18" charset="0"/>
                <a:ea typeface="宋体" panose="02010600030101010101" pitchFamily="2" charset="-122"/>
                <a:cs typeface="Times New Roman" panose="02020603050405020304" pitchFamily="18" charset="0"/>
              </a:rPr>
              <a:t>F</a:t>
            </a:r>
            <a:r>
              <a:rPr lang="en-US" altLang="zh-CN" sz="2400" i="1" baseline="-25000">
                <a:latin typeface="Times New Roman" panose="02020603050405020304" pitchFamily="18" charset="0"/>
                <a:ea typeface="宋体" panose="02010600030101010101" pitchFamily="2" charset="-122"/>
                <a:cs typeface="Times New Roman" panose="02020603050405020304" pitchFamily="18" charset="0"/>
              </a:rPr>
              <a:t>2</a:t>
            </a:r>
            <a:r>
              <a:rPr lang="zh-CN" altLang="en-US" sz="2400">
                <a:latin typeface="Times New Roman" panose="02020603050405020304" pitchFamily="18" charset="0"/>
                <a:ea typeface="宋体" panose="02010600030101010101" pitchFamily="2" charset="-122"/>
                <a:cs typeface="Times New Roman" panose="02020603050405020304" pitchFamily="18" charset="0"/>
              </a:rPr>
              <a:t>的大小、方向。在用一个测力计对橡皮筋的</a:t>
            </a:r>
            <a:r>
              <a:rPr lang="en-US" altLang="zh-CN" sz="2400" i="1">
                <a:latin typeface="Times New Roman" panose="02020603050405020304" pitchFamily="18" charset="0"/>
                <a:ea typeface="宋体" panose="02010600030101010101" pitchFamily="2" charset="-122"/>
                <a:cs typeface="Times New Roman" panose="02020603050405020304" pitchFamily="18" charset="0"/>
              </a:rPr>
              <a:t>B</a:t>
            </a:r>
            <a:r>
              <a:rPr lang="zh-CN" altLang="en-US" sz="2400">
                <a:latin typeface="Times New Roman" panose="02020603050405020304" pitchFamily="18" charset="0"/>
                <a:ea typeface="宋体" panose="02010600030101010101" pitchFamily="2" charset="-122"/>
                <a:cs typeface="Times New Roman" panose="02020603050405020304" pitchFamily="18" charset="0"/>
              </a:rPr>
              <a:t>端施加一个力</a:t>
            </a:r>
            <a:r>
              <a:rPr lang="en-US" altLang="zh-CN" sz="2400" i="1">
                <a:latin typeface="Times New Roman" panose="02020603050405020304" pitchFamily="18" charset="0"/>
                <a:ea typeface="宋体" panose="02010600030101010101" pitchFamily="2" charset="-122"/>
                <a:cs typeface="Times New Roman" panose="02020603050405020304" pitchFamily="18" charset="0"/>
              </a:rPr>
              <a:t>F</a:t>
            </a:r>
            <a:r>
              <a:rPr lang="zh-CN" altLang="en-US" sz="2400">
                <a:latin typeface="Times New Roman" panose="02020603050405020304" pitchFamily="18" charset="0"/>
                <a:ea typeface="宋体" panose="02010600030101010101" pitchFamily="2" charset="-122"/>
                <a:cs typeface="Times New Roman" panose="02020603050405020304" pitchFamily="18" charset="0"/>
              </a:rPr>
              <a:t>，仍将橡皮筋的</a:t>
            </a:r>
            <a:r>
              <a:rPr lang="en-US" altLang="zh-CN" sz="2400" i="1">
                <a:latin typeface="Times New Roman" panose="02020603050405020304" pitchFamily="18" charset="0"/>
                <a:ea typeface="宋体" panose="02010600030101010101" pitchFamily="2" charset="-122"/>
                <a:cs typeface="Times New Roman" panose="02020603050405020304" pitchFamily="18" charset="0"/>
              </a:rPr>
              <a:t>B</a:t>
            </a:r>
            <a:r>
              <a:rPr lang="zh-CN" altLang="en-US" sz="2400">
                <a:latin typeface="Times New Roman" panose="02020603050405020304" pitchFamily="18" charset="0"/>
                <a:ea typeface="宋体" panose="02010600030101010101" pitchFamily="2" charset="-122"/>
                <a:cs typeface="Times New Roman" panose="02020603050405020304" pitchFamily="18" charset="0"/>
              </a:rPr>
              <a:t>端拉至</a:t>
            </a:r>
            <a:r>
              <a:rPr lang="en-US" altLang="zh-CN" sz="2400" i="1">
                <a:latin typeface="Times New Roman" panose="02020603050405020304" pitchFamily="18" charset="0"/>
                <a:ea typeface="宋体" panose="02010600030101010101" pitchFamily="2" charset="-122"/>
                <a:cs typeface="Times New Roman" panose="02020603050405020304" pitchFamily="18" charset="0"/>
              </a:rPr>
              <a:t>O</a:t>
            </a:r>
            <a:r>
              <a:rPr lang="zh-CN" altLang="en-US" sz="2400">
                <a:latin typeface="Times New Roman" panose="02020603050405020304" pitchFamily="18" charset="0"/>
                <a:ea typeface="宋体" panose="02010600030101010101" pitchFamily="2" charset="-122"/>
                <a:cs typeface="Times New Roman" panose="02020603050405020304" pitchFamily="18" charset="0"/>
              </a:rPr>
              <a:t>点。</a:t>
            </a:r>
          </a:p>
        </p:txBody>
      </p:sp>
      <p:sp>
        <p:nvSpPr>
          <p:cNvPr id="11" name="文本框 10"/>
          <p:cNvSpPr txBox="1"/>
          <p:nvPr/>
        </p:nvSpPr>
        <p:spPr>
          <a:xfrm>
            <a:off x="629920" y="5525135"/>
            <a:ext cx="10925810" cy="1198880"/>
          </a:xfrm>
          <a:prstGeom prst="rect">
            <a:avLst/>
          </a:prstGeom>
          <a:noFill/>
        </p:spPr>
        <p:txBody>
          <a:bodyPr wrap="square" rtlCol="0">
            <a:spAutoFit/>
          </a:bodyPr>
          <a:lstStyle/>
          <a:p>
            <a:pPr indent="609600" fontAlgn="auto">
              <a:lnSpc>
                <a:spcPct val="150000"/>
              </a:lnSpc>
              <a:extLst>
                <a:ext uri="{35155182-B16C-46BC-9424-99874614C6A1}">
                  <wpsdc:indentchars xmlns:wpsdc="http://www.wps.cn/officeDocument/2017/drawingmlCustomData" xmlns="" val="200" checksum="4158780845"/>
                </a:ext>
              </a:extLst>
            </a:pPr>
            <a:r>
              <a:rPr lang="zh-CN" altLang="en-US" sz="2400">
                <a:latin typeface="Times New Roman" panose="02020603050405020304" pitchFamily="18" charset="0"/>
                <a:ea typeface="宋体" panose="02010600030101010101" pitchFamily="2" charset="-122"/>
                <a:cs typeface="Times New Roman" panose="02020603050405020304" pitchFamily="18" charset="0"/>
                <a:sym typeface="+mn-ea"/>
              </a:rPr>
              <a:t>橡皮筋的</a:t>
            </a:r>
            <a:r>
              <a:rPr lang="en-US" altLang="zh-CN" sz="2400" i="1">
                <a:latin typeface="Times New Roman" panose="02020603050405020304" pitchFamily="18" charset="0"/>
                <a:ea typeface="宋体" panose="02010600030101010101" pitchFamily="2" charset="-122"/>
                <a:cs typeface="Times New Roman" panose="02020603050405020304" pitchFamily="18" charset="0"/>
                <a:sym typeface="+mn-ea"/>
              </a:rPr>
              <a:t>B</a:t>
            </a:r>
            <a:r>
              <a:rPr lang="zh-CN" altLang="en-US" sz="2400">
                <a:latin typeface="Times New Roman" panose="02020603050405020304" pitchFamily="18" charset="0"/>
                <a:ea typeface="宋体" panose="02010600030101010101" pitchFamily="2" charset="-122"/>
                <a:cs typeface="Times New Roman" panose="02020603050405020304" pitchFamily="18" charset="0"/>
                <a:sym typeface="+mn-ea"/>
              </a:rPr>
              <a:t>端两次都被拉到</a:t>
            </a:r>
            <a:r>
              <a:rPr lang="en-US" altLang="zh-CN" sz="2400" i="1">
                <a:latin typeface="Times New Roman" panose="02020603050405020304" pitchFamily="18" charset="0"/>
                <a:ea typeface="宋体" panose="02010600030101010101" pitchFamily="2" charset="-122"/>
                <a:cs typeface="Times New Roman" panose="02020603050405020304" pitchFamily="18" charset="0"/>
                <a:sym typeface="+mn-ea"/>
              </a:rPr>
              <a:t>O</a:t>
            </a:r>
            <a:r>
              <a:rPr lang="zh-CN" altLang="en-US" sz="2400">
                <a:latin typeface="Times New Roman" panose="02020603050405020304" pitchFamily="18" charset="0"/>
                <a:ea typeface="宋体" panose="02010600030101010101" pitchFamily="2" charset="-122"/>
                <a:cs typeface="Times New Roman" panose="02020603050405020304" pitchFamily="18" charset="0"/>
                <a:sym typeface="+mn-ea"/>
              </a:rPr>
              <a:t>点，说明</a:t>
            </a:r>
            <a:r>
              <a:rPr lang="en-US" altLang="zh-CN" sz="2400" i="1">
                <a:latin typeface="Times New Roman" panose="02020603050405020304" pitchFamily="18" charset="0"/>
                <a:ea typeface="宋体" panose="02010600030101010101" pitchFamily="2" charset="-122"/>
                <a:cs typeface="Times New Roman" panose="02020603050405020304" pitchFamily="18" charset="0"/>
                <a:sym typeface="+mn-ea"/>
              </a:rPr>
              <a:t>F</a:t>
            </a:r>
            <a:r>
              <a:rPr lang="zh-CN" altLang="en-US" sz="2400">
                <a:latin typeface="Times New Roman" panose="02020603050405020304" pitchFamily="18" charset="0"/>
                <a:ea typeface="宋体" panose="02010600030101010101" pitchFamily="2" charset="-122"/>
                <a:cs typeface="Times New Roman" panose="02020603050405020304" pitchFamily="18" charset="0"/>
                <a:sym typeface="+mn-ea"/>
              </a:rPr>
              <a:t>的作用效果与</a:t>
            </a:r>
            <a:r>
              <a:rPr lang="en-US" altLang="zh-CN" sz="2400" i="1">
                <a:latin typeface="Times New Roman" panose="02020603050405020304" pitchFamily="18" charset="0"/>
                <a:ea typeface="宋体" panose="02010600030101010101" pitchFamily="2" charset="-122"/>
                <a:cs typeface="Times New Roman" panose="02020603050405020304" pitchFamily="18" charset="0"/>
                <a:sym typeface="+mn-ea"/>
              </a:rPr>
              <a:t>F</a:t>
            </a:r>
            <a:r>
              <a:rPr lang="en-US" altLang="zh-CN" sz="2800" i="1" baseline="-25000">
                <a:latin typeface="Times New Roman" panose="02020603050405020304" pitchFamily="18" charset="0"/>
                <a:ea typeface="宋体" panose="02010600030101010101" pitchFamily="2" charset="-122"/>
                <a:cs typeface="Times New Roman" panose="02020603050405020304" pitchFamily="18" charset="0"/>
                <a:sym typeface="+mn-ea"/>
              </a:rPr>
              <a:t>1</a:t>
            </a:r>
            <a:r>
              <a:rPr lang="zh-CN" altLang="en-US" sz="2400">
                <a:latin typeface="Times New Roman" panose="02020603050405020304" pitchFamily="18" charset="0"/>
                <a:ea typeface="宋体" panose="02010600030101010101" pitchFamily="2" charset="-122"/>
                <a:cs typeface="Times New Roman" panose="02020603050405020304" pitchFamily="18" charset="0"/>
                <a:sym typeface="+mn-ea"/>
              </a:rPr>
              <a:t>、</a:t>
            </a:r>
            <a:r>
              <a:rPr lang="en-US" altLang="zh-CN" sz="2400" i="1">
                <a:latin typeface="Times New Roman" panose="02020603050405020304" pitchFamily="18" charset="0"/>
                <a:ea typeface="宋体" panose="02010600030101010101" pitchFamily="2" charset="-122"/>
                <a:cs typeface="Times New Roman" panose="02020603050405020304" pitchFamily="18" charset="0"/>
                <a:sym typeface="+mn-ea"/>
              </a:rPr>
              <a:t>F</a:t>
            </a:r>
            <a:r>
              <a:rPr lang="en-US" altLang="zh-CN" sz="2800" i="1" baseline="-25000">
                <a:latin typeface="Times New Roman" panose="02020603050405020304" pitchFamily="18" charset="0"/>
                <a:ea typeface="宋体" panose="02010600030101010101" pitchFamily="2" charset="-122"/>
                <a:cs typeface="Times New Roman" panose="02020603050405020304" pitchFamily="18" charset="0"/>
                <a:sym typeface="+mn-ea"/>
              </a:rPr>
              <a:t>2</a:t>
            </a:r>
            <a:r>
              <a:rPr lang="zh-CN" altLang="en-US" sz="2400">
                <a:latin typeface="Times New Roman" panose="02020603050405020304" pitchFamily="18" charset="0"/>
                <a:ea typeface="宋体" panose="02010600030101010101" pitchFamily="2" charset="-122"/>
                <a:cs typeface="Times New Roman" panose="02020603050405020304" pitchFamily="18" charset="0"/>
                <a:sym typeface="+mn-ea"/>
              </a:rPr>
              <a:t>共同作用的效果相同，</a:t>
            </a:r>
            <a:r>
              <a:rPr lang="zh-CN" sz="2400">
                <a:latin typeface="Times New Roman" panose="02020603050405020304" pitchFamily="18" charset="0"/>
                <a:ea typeface="宋体" panose="02010600030101010101" pitchFamily="2" charset="-122"/>
                <a:cs typeface="Times New Roman" panose="02020603050405020304" pitchFamily="18" charset="0"/>
                <a:sym typeface="+mn-ea"/>
              </a:rPr>
              <a:t>记录</a:t>
            </a:r>
            <a:r>
              <a:rPr lang="en-US" altLang="zh-CN" sz="2400" i="1">
                <a:latin typeface="Times New Roman" panose="02020603050405020304" pitchFamily="18" charset="0"/>
                <a:ea typeface="宋体" panose="02010600030101010101" pitchFamily="2" charset="-122"/>
                <a:cs typeface="Times New Roman" panose="02020603050405020304" pitchFamily="18" charset="0"/>
                <a:sym typeface="+mn-ea"/>
              </a:rPr>
              <a:t>F</a:t>
            </a:r>
            <a:r>
              <a:rPr lang="zh-CN" altLang="en-US" sz="2400">
                <a:latin typeface="Times New Roman" panose="02020603050405020304" pitchFamily="18" charset="0"/>
                <a:ea typeface="宋体" panose="02010600030101010101" pitchFamily="2" charset="-122"/>
                <a:cs typeface="Times New Roman" panose="02020603050405020304" pitchFamily="18" charset="0"/>
                <a:sym typeface="+mn-ea"/>
              </a:rPr>
              <a:t>的大小和方向。看一看，</a:t>
            </a:r>
            <a:r>
              <a:rPr lang="en-US" altLang="zh-CN" sz="2400" i="1">
                <a:latin typeface="Times New Roman" panose="02020603050405020304" pitchFamily="18" charset="0"/>
                <a:ea typeface="宋体" panose="02010600030101010101" pitchFamily="2" charset="-122"/>
                <a:cs typeface="Times New Roman" panose="02020603050405020304" pitchFamily="18" charset="0"/>
                <a:sym typeface="+mn-ea"/>
              </a:rPr>
              <a:t>F</a:t>
            </a:r>
            <a:r>
              <a:rPr lang="zh-CN" altLang="en-US" sz="2400">
                <a:latin typeface="Times New Roman" panose="02020603050405020304" pitchFamily="18" charset="0"/>
                <a:ea typeface="宋体" panose="02010600030101010101" pitchFamily="2" charset="-122"/>
                <a:cs typeface="Times New Roman" panose="02020603050405020304" pitchFamily="18" charset="0"/>
                <a:sym typeface="+mn-ea"/>
              </a:rPr>
              <a:t>与</a:t>
            </a:r>
            <a:r>
              <a:rPr lang="en-US" altLang="zh-CN" sz="2400" i="1">
                <a:latin typeface="Times New Roman" panose="02020603050405020304" pitchFamily="18" charset="0"/>
                <a:ea typeface="宋体" panose="02010600030101010101" pitchFamily="2" charset="-122"/>
                <a:cs typeface="Times New Roman" panose="02020603050405020304" pitchFamily="18" charset="0"/>
                <a:sym typeface="+mn-ea"/>
              </a:rPr>
              <a:t>F</a:t>
            </a:r>
            <a:r>
              <a:rPr lang="en-US" altLang="zh-CN" sz="2400" i="1" baseline="-25000">
                <a:latin typeface="Times New Roman" panose="02020603050405020304" pitchFamily="18" charset="0"/>
                <a:ea typeface="宋体" panose="02010600030101010101" pitchFamily="2" charset="-122"/>
                <a:cs typeface="Times New Roman" panose="02020603050405020304" pitchFamily="18" charset="0"/>
                <a:sym typeface="+mn-ea"/>
              </a:rPr>
              <a:t>1</a:t>
            </a:r>
            <a:r>
              <a:rPr lang="zh-CN" altLang="en-US" sz="2400" i="1">
                <a:latin typeface="Times New Roman" panose="02020603050405020304" pitchFamily="18" charset="0"/>
                <a:ea typeface="宋体" panose="02010600030101010101" pitchFamily="2" charset="-122"/>
                <a:cs typeface="Times New Roman" panose="02020603050405020304" pitchFamily="18" charset="0"/>
                <a:sym typeface="+mn-ea"/>
              </a:rPr>
              <a:t>、</a:t>
            </a:r>
            <a:r>
              <a:rPr lang="en-US" altLang="zh-CN" sz="2400" i="1">
                <a:latin typeface="Times New Roman" panose="02020603050405020304" pitchFamily="18" charset="0"/>
                <a:ea typeface="宋体" panose="02010600030101010101" pitchFamily="2" charset="-122"/>
                <a:cs typeface="Times New Roman" panose="02020603050405020304" pitchFamily="18" charset="0"/>
                <a:sym typeface="+mn-ea"/>
              </a:rPr>
              <a:t>F</a:t>
            </a:r>
            <a:r>
              <a:rPr lang="en-US" altLang="zh-CN" sz="2400" i="1" baseline="-25000">
                <a:latin typeface="Times New Roman" panose="02020603050405020304" pitchFamily="18" charset="0"/>
                <a:ea typeface="宋体" panose="02010600030101010101" pitchFamily="2" charset="-122"/>
                <a:cs typeface="Times New Roman" panose="02020603050405020304" pitchFamily="18" charset="0"/>
                <a:sym typeface="+mn-ea"/>
              </a:rPr>
              <a:t>2</a:t>
            </a:r>
            <a:r>
              <a:rPr lang="zh-CN" altLang="en-US" sz="2400">
                <a:latin typeface="Times New Roman" panose="02020603050405020304" pitchFamily="18" charset="0"/>
                <a:ea typeface="宋体" panose="02010600030101010101" pitchFamily="2" charset="-122"/>
                <a:cs typeface="Times New Roman" panose="02020603050405020304" pitchFamily="18" charset="0"/>
                <a:sym typeface="+mn-ea"/>
              </a:rPr>
              <a:t>有什么关系。</a:t>
            </a:r>
          </a:p>
        </p:txBody>
      </p:sp>
      <p:grpSp>
        <p:nvGrpSpPr>
          <p:cNvPr id="15" name="组合 14"/>
          <p:cNvGrpSpPr/>
          <p:nvPr/>
        </p:nvGrpSpPr>
        <p:grpSpPr>
          <a:xfrm>
            <a:off x="6640830" y="2439035"/>
            <a:ext cx="5445760" cy="2037080"/>
            <a:chOff x="10458" y="3293"/>
            <a:chExt cx="8576" cy="3208"/>
          </a:xfrm>
        </p:grpSpPr>
        <p:pic>
          <p:nvPicPr>
            <p:cNvPr id="390146" name="Picture 5"/>
            <p:cNvPicPr>
              <a:picLocks noChangeAspect="1"/>
            </p:cNvPicPr>
            <p:nvPr/>
          </p:nvPicPr>
          <p:blipFill>
            <a:blip r:embed="rId3">
              <a:clrChange>
                <a:clrFrom>
                  <a:srgbClr val="FDFDFD">
                    <a:alpha val="100000"/>
                  </a:srgbClr>
                </a:clrFrom>
                <a:clrTo>
                  <a:srgbClr val="FDFDFD">
                    <a:alpha val="100000"/>
                    <a:alpha val="0"/>
                  </a:srgbClr>
                </a:clrTo>
              </a:clrChange>
            </a:blip>
            <a:stretch>
              <a:fillRect/>
            </a:stretch>
          </p:blipFill>
          <p:spPr>
            <a:xfrm>
              <a:off x="10458" y="3841"/>
              <a:ext cx="8576" cy="2660"/>
            </a:xfrm>
            <a:prstGeom prst="rect">
              <a:avLst/>
            </a:prstGeom>
            <a:noFill/>
            <a:ln w="9525">
              <a:noFill/>
            </a:ln>
          </p:spPr>
        </p:pic>
        <p:sp>
          <p:nvSpPr>
            <p:cNvPr id="9" name="文本框 8"/>
            <p:cNvSpPr txBox="1"/>
            <p:nvPr/>
          </p:nvSpPr>
          <p:spPr>
            <a:xfrm>
              <a:off x="10458" y="3356"/>
              <a:ext cx="662" cy="725"/>
            </a:xfrm>
            <a:prstGeom prst="rect">
              <a:avLst/>
            </a:prstGeom>
            <a:noFill/>
          </p:spPr>
          <p:txBody>
            <a:bodyPr wrap="square" rtlCol="0">
              <a:spAutoFit/>
            </a:bodyPr>
            <a:lstStyle/>
            <a:p>
              <a:r>
                <a:rPr lang="en-US" altLang="zh-CN" sz="2400" i="1"/>
                <a:t>A</a:t>
              </a:r>
            </a:p>
          </p:txBody>
        </p:sp>
        <p:sp>
          <p:nvSpPr>
            <p:cNvPr id="12" name="文本框 11"/>
            <p:cNvSpPr txBox="1"/>
            <p:nvPr/>
          </p:nvSpPr>
          <p:spPr>
            <a:xfrm>
              <a:off x="12441" y="3293"/>
              <a:ext cx="662" cy="725"/>
            </a:xfrm>
            <a:prstGeom prst="rect">
              <a:avLst/>
            </a:prstGeom>
            <a:noFill/>
          </p:spPr>
          <p:txBody>
            <a:bodyPr wrap="square" rtlCol="0">
              <a:spAutoFit/>
            </a:bodyPr>
            <a:lstStyle/>
            <a:p>
              <a:r>
                <a:rPr lang="en-US" altLang="zh-CN" sz="2400" i="1"/>
                <a:t>B</a:t>
              </a:r>
            </a:p>
          </p:txBody>
        </p:sp>
        <p:sp>
          <p:nvSpPr>
            <p:cNvPr id="13" name="文本框 12"/>
            <p:cNvSpPr txBox="1"/>
            <p:nvPr/>
          </p:nvSpPr>
          <p:spPr>
            <a:xfrm>
              <a:off x="13588" y="3841"/>
              <a:ext cx="662" cy="725"/>
            </a:xfrm>
            <a:prstGeom prst="rect">
              <a:avLst/>
            </a:prstGeom>
            <a:noFill/>
          </p:spPr>
          <p:txBody>
            <a:bodyPr wrap="square" rtlCol="0">
              <a:spAutoFit/>
            </a:bodyPr>
            <a:lstStyle/>
            <a:p>
              <a:r>
                <a:rPr lang="en-US" altLang="zh-CN" sz="2400" i="1"/>
                <a:t>O</a:t>
              </a:r>
            </a:p>
          </p:txBody>
        </p:sp>
      </p:grpSp>
    </p:spTree>
    <p:custDataLst>
      <p:tags r:id="rId1"/>
    </p:custData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down)">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wipe(down)">
                                      <p:cBhvr>
                                        <p:cTn id="1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组合 5"/>
          <p:cNvGrpSpPr/>
          <p:nvPr/>
        </p:nvGrpSpPr>
        <p:grpSpPr>
          <a:xfrm>
            <a:off x="334900" y="1212562"/>
            <a:ext cx="295322" cy="210471"/>
            <a:chOff x="435463" y="1226414"/>
            <a:chExt cx="295380" cy="210512"/>
          </a:xfrm>
        </p:grpSpPr>
        <p:sp>
          <p:nvSpPr>
            <p:cNvPr id="7" name="矩形 6"/>
            <p:cNvSpPr/>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p:cNvSpPr/>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矩形 3"/>
          <p:cNvSpPr/>
          <p:nvPr/>
        </p:nvSpPr>
        <p:spPr>
          <a:xfrm>
            <a:off x="899795" y="1025525"/>
            <a:ext cx="7315200" cy="583565"/>
          </a:xfrm>
          <a:prstGeom prst="rect">
            <a:avLst/>
          </a:prstGeom>
        </p:spPr>
        <p:txBody>
          <a:bodyPr wrap="square">
            <a:spAutoFit/>
          </a:bodyPr>
          <a:lstStyle/>
          <a:p>
            <a:pPr algn="dist"/>
            <a:r>
              <a:rPr lang="zh-CN" altLang="en-US" sz="3200" b="1" dirty="0">
                <a:solidFill>
                  <a:srgbClr val="036EB8"/>
                </a:solidFill>
                <a:latin typeface="微软雅黑" panose="020B0503020204020204" charset="-122"/>
                <a:ea typeface="微软雅黑" panose="020B0503020204020204" charset="-122"/>
                <a:sym typeface="+mn-ea"/>
              </a:rPr>
              <a:t>实验探究</a:t>
            </a:r>
            <a:r>
              <a:rPr lang="en-US" altLang="zh-CN" sz="3200" b="1" dirty="0">
                <a:solidFill>
                  <a:srgbClr val="036EB8"/>
                </a:solidFill>
                <a:latin typeface="微软雅黑" panose="020B0503020204020204" charset="-122"/>
                <a:ea typeface="微软雅黑" panose="020B0503020204020204" charset="-122"/>
                <a:sym typeface="+mn-ea"/>
              </a:rPr>
              <a:t>	</a:t>
            </a:r>
            <a:r>
              <a:rPr lang="zh-CN" altLang="en-US" sz="3200" b="1" dirty="0">
                <a:solidFill>
                  <a:srgbClr val="036EB8"/>
                </a:solidFill>
                <a:latin typeface="微软雅黑" panose="020B0503020204020204" charset="-122"/>
                <a:ea typeface="微软雅黑" panose="020B0503020204020204" charset="-122"/>
                <a:sym typeface="+mn-ea"/>
              </a:rPr>
              <a:t>探究同一直线上二力的合成</a:t>
            </a:r>
          </a:p>
        </p:txBody>
      </p:sp>
      <p:grpSp>
        <p:nvGrpSpPr>
          <p:cNvPr id="2" name="组合 1"/>
          <p:cNvGrpSpPr/>
          <p:nvPr/>
        </p:nvGrpSpPr>
        <p:grpSpPr>
          <a:xfrm>
            <a:off x="334900" y="1765012"/>
            <a:ext cx="295322" cy="210471"/>
            <a:chOff x="435463" y="1226414"/>
            <a:chExt cx="295380" cy="210512"/>
          </a:xfrm>
        </p:grpSpPr>
        <p:sp>
          <p:nvSpPr>
            <p:cNvPr id="3" name="矩形 2"/>
            <p:cNvSpPr/>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矩形 4"/>
            <p:cNvSpPr/>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6" name="文本框 15"/>
          <p:cNvSpPr txBox="1"/>
          <p:nvPr/>
        </p:nvSpPr>
        <p:spPr>
          <a:xfrm>
            <a:off x="899795" y="1609090"/>
            <a:ext cx="7000240" cy="521970"/>
          </a:xfrm>
          <a:prstGeom prst="rect">
            <a:avLst/>
          </a:prstGeom>
          <a:noFill/>
        </p:spPr>
        <p:txBody>
          <a:bodyPr wrap="square" rtlCol="0">
            <a:spAutoFit/>
          </a:bodyPr>
          <a:lstStyle/>
          <a:p>
            <a:r>
              <a:rPr lang="en-US" altLang="zh-CN" sz="2800"/>
              <a:t>1. </a:t>
            </a:r>
            <a:r>
              <a:rPr lang="zh-CN" altLang="en-US" sz="2800"/>
              <a:t>探究同一直线上方向相同的二力的合成</a:t>
            </a:r>
          </a:p>
        </p:txBody>
      </p:sp>
      <p:pic>
        <p:nvPicPr>
          <p:cNvPr id="11" name="二力合成">
            <a:hlinkClick r:id="" action="ppaction://media"/>
          </p:cNvPr>
          <p:cNvPicPr/>
          <p:nvPr>
            <a:videoFile r:link="rId3"/>
            <p:extLst>
              <p:ext uri="{DAA4B4D4-6D71-4841-9C94-3DE7FCFB9230}">
                <p14:media xmlns:p14="http://schemas.microsoft.com/office/powerpoint/2010/main" r:embed="rId2"/>
              </p:ext>
            </p:extLst>
          </p:nvPr>
        </p:nvPicPr>
        <p:blipFill>
          <a:blip r:embed="rId5"/>
          <a:stretch>
            <a:fillRect/>
          </a:stretch>
        </p:blipFill>
        <p:spPr>
          <a:xfrm>
            <a:off x="2195195" y="2279650"/>
            <a:ext cx="7801610" cy="4388485"/>
          </a:xfrm>
          <a:prstGeom prst="rect">
            <a:avLst/>
          </a:prstGeom>
        </p:spPr>
      </p:pic>
    </p:spTree>
    <p:custDataLst>
      <p:tags r:id="rId1"/>
    </p:custData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video fullScrn="1">
              <p:cMediaNode>
                <p:cTn id="2" fill="hold" display="1">
                  <p:stCondLst>
                    <p:cond delay="indefinite"/>
                  </p:stCondLst>
                </p:cTn>
                <p:tgtEl>
                  <p:spTgt spid="11"/>
                </p:tgtEl>
              </p:cMediaNode>
            </p:video>
            <p:seq concurrent="1" nextAc="seek">
              <p:cTn id="3" restart="whenNotActive" fill="hold" evtFilter="cancelBubble" nodeType="interactiveSeq">
                <p:stCondLst>
                  <p:cond evt="onClick" delay="0">
                    <p:tgtEl>
                      <p:spTgt spid="11"/>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additive="base">
                                        <p:cTn id="7"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组合 5"/>
          <p:cNvGrpSpPr/>
          <p:nvPr/>
        </p:nvGrpSpPr>
        <p:grpSpPr>
          <a:xfrm>
            <a:off x="334900" y="1212562"/>
            <a:ext cx="295322" cy="210471"/>
            <a:chOff x="435463" y="1226414"/>
            <a:chExt cx="295380" cy="210512"/>
          </a:xfrm>
        </p:grpSpPr>
        <p:sp>
          <p:nvSpPr>
            <p:cNvPr id="7" name="矩形 6"/>
            <p:cNvSpPr/>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p:cNvSpPr/>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矩形 3"/>
          <p:cNvSpPr/>
          <p:nvPr/>
        </p:nvSpPr>
        <p:spPr>
          <a:xfrm>
            <a:off x="899795" y="1025525"/>
            <a:ext cx="7315200" cy="583565"/>
          </a:xfrm>
          <a:prstGeom prst="rect">
            <a:avLst/>
          </a:prstGeom>
        </p:spPr>
        <p:txBody>
          <a:bodyPr wrap="square">
            <a:spAutoFit/>
          </a:bodyPr>
          <a:lstStyle/>
          <a:p>
            <a:pPr algn="dist"/>
            <a:r>
              <a:rPr lang="zh-CN" altLang="en-US" sz="3200" b="1" dirty="0">
                <a:solidFill>
                  <a:srgbClr val="036EB8"/>
                </a:solidFill>
                <a:latin typeface="微软雅黑" panose="020B0503020204020204" charset="-122"/>
                <a:ea typeface="微软雅黑" panose="020B0503020204020204" charset="-122"/>
                <a:sym typeface="+mn-ea"/>
              </a:rPr>
              <a:t>实验探究</a:t>
            </a:r>
            <a:r>
              <a:rPr lang="en-US" altLang="zh-CN" sz="3200" b="1" dirty="0">
                <a:solidFill>
                  <a:srgbClr val="036EB8"/>
                </a:solidFill>
                <a:latin typeface="微软雅黑" panose="020B0503020204020204" charset="-122"/>
                <a:ea typeface="微软雅黑" panose="020B0503020204020204" charset="-122"/>
                <a:sym typeface="+mn-ea"/>
              </a:rPr>
              <a:t>	</a:t>
            </a:r>
            <a:r>
              <a:rPr lang="zh-CN" altLang="en-US" sz="3200" b="1" dirty="0">
                <a:solidFill>
                  <a:srgbClr val="036EB8"/>
                </a:solidFill>
                <a:latin typeface="微软雅黑" panose="020B0503020204020204" charset="-122"/>
                <a:ea typeface="微软雅黑" panose="020B0503020204020204" charset="-122"/>
                <a:sym typeface="+mn-ea"/>
              </a:rPr>
              <a:t>探究同一直线上二力的合成</a:t>
            </a:r>
          </a:p>
        </p:txBody>
      </p:sp>
      <p:grpSp>
        <p:nvGrpSpPr>
          <p:cNvPr id="2" name="组合 1"/>
          <p:cNvGrpSpPr/>
          <p:nvPr/>
        </p:nvGrpSpPr>
        <p:grpSpPr>
          <a:xfrm>
            <a:off x="334900" y="1765012"/>
            <a:ext cx="295322" cy="210471"/>
            <a:chOff x="435463" y="1226414"/>
            <a:chExt cx="295380" cy="210512"/>
          </a:xfrm>
        </p:grpSpPr>
        <p:sp>
          <p:nvSpPr>
            <p:cNvPr id="3" name="矩形 2"/>
            <p:cNvSpPr/>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矩形 4"/>
            <p:cNvSpPr/>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6" name="文本框 15"/>
          <p:cNvSpPr txBox="1"/>
          <p:nvPr/>
        </p:nvSpPr>
        <p:spPr>
          <a:xfrm>
            <a:off x="899795" y="1609090"/>
            <a:ext cx="7000240" cy="521970"/>
          </a:xfrm>
          <a:prstGeom prst="rect">
            <a:avLst/>
          </a:prstGeom>
          <a:noFill/>
        </p:spPr>
        <p:txBody>
          <a:bodyPr wrap="square" rtlCol="0">
            <a:spAutoFit/>
          </a:bodyPr>
          <a:lstStyle/>
          <a:p>
            <a:r>
              <a:rPr lang="en-US" altLang="zh-CN" sz="2800"/>
              <a:t>1. </a:t>
            </a:r>
            <a:r>
              <a:rPr lang="zh-CN" altLang="en-US" sz="2800"/>
              <a:t>探究同一直线上方向相同的二力的合成</a:t>
            </a:r>
          </a:p>
        </p:txBody>
      </p:sp>
      <p:grpSp>
        <p:nvGrpSpPr>
          <p:cNvPr id="9" name="组合 8"/>
          <p:cNvGrpSpPr/>
          <p:nvPr/>
        </p:nvGrpSpPr>
        <p:grpSpPr>
          <a:xfrm>
            <a:off x="334900" y="2386677"/>
            <a:ext cx="295322" cy="210471"/>
            <a:chOff x="435463" y="1226414"/>
            <a:chExt cx="295380" cy="210512"/>
          </a:xfrm>
        </p:grpSpPr>
        <p:sp>
          <p:nvSpPr>
            <p:cNvPr id="10" name="矩形 9"/>
            <p:cNvSpPr/>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矩形 10"/>
            <p:cNvSpPr/>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2" name="文本框 11"/>
          <p:cNvSpPr txBox="1"/>
          <p:nvPr/>
        </p:nvSpPr>
        <p:spPr>
          <a:xfrm>
            <a:off x="899795" y="2237105"/>
            <a:ext cx="1835785" cy="521970"/>
          </a:xfrm>
          <a:prstGeom prst="rect">
            <a:avLst/>
          </a:prstGeom>
          <a:noFill/>
        </p:spPr>
        <p:txBody>
          <a:bodyPr wrap="square" rtlCol="0">
            <a:spAutoFit/>
          </a:bodyPr>
          <a:lstStyle/>
          <a:p>
            <a:r>
              <a:rPr lang="zh-CN" altLang="en-US" sz="2800"/>
              <a:t>实验数据</a:t>
            </a:r>
          </a:p>
        </p:txBody>
      </p:sp>
      <p:graphicFrame>
        <p:nvGraphicFramePr>
          <p:cNvPr id="13" name="表格 12"/>
          <p:cNvGraphicFramePr/>
          <p:nvPr>
            <p:custDataLst>
              <p:tags r:id="rId2"/>
            </p:custDataLst>
          </p:nvPr>
        </p:nvGraphicFramePr>
        <p:xfrm>
          <a:off x="1014730" y="3006090"/>
          <a:ext cx="10160000" cy="2837180"/>
        </p:xfrm>
        <a:graphic>
          <a:graphicData uri="http://schemas.openxmlformats.org/drawingml/2006/table">
            <a:tbl>
              <a:tblPr firstRow="1" bandRow="1">
                <a:tableStyleId>{5C22544A-7EE6-4342-B048-85BDC9FD1C3A}</a:tableStyleId>
              </a:tblPr>
              <a:tblGrid>
                <a:gridCol w="2540000">
                  <a:extLst>
                    <a:ext uri="{9D8B030D-6E8A-4147-A177-3AD203B41FA5}">
                      <a16:colId xmlns:a16="http://schemas.microsoft.com/office/drawing/2014/main" val="20000"/>
                    </a:ext>
                  </a:extLst>
                </a:gridCol>
                <a:gridCol w="2540000">
                  <a:extLst>
                    <a:ext uri="{9D8B030D-6E8A-4147-A177-3AD203B41FA5}">
                      <a16:colId xmlns:a16="http://schemas.microsoft.com/office/drawing/2014/main" val="20001"/>
                    </a:ext>
                  </a:extLst>
                </a:gridCol>
                <a:gridCol w="2540000">
                  <a:extLst>
                    <a:ext uri="{9D8B030D-6E8A-4147-A177-3AD203B41FA5}">
                      <a16:colId xmlns:a16="http://schemas.microsoft.com/office/drawing/2014/main" val="20002"/>
                    </a:ext>
                  </a:extLst>
                </a:gridCol>
                <a:gridCol w="2540000">
                  <a:extLst>
                    <a:ext uri="{9D8B030D-6E8A-4147-A177-3AD203B41FA5}">
                      <a16:colId xmlns:a16="http://schemas.microsoft.com/office/drawing/2014/main" val="20003"/>
                    </a:ext>
                  </a:extLst>
                </a:gridCol>
              </a:tblGrid>
              <a:tr h="709295">
                <a:tc gridSpan="2">
                  <a:txBody>
                    <a:bodyPr/>
                    <a:lstStyle/>
                    <a:p>
                      <a:pPr algn="ctr">
                        <a:buNone/>
                      </a:pPr>
                      <a:r>
                        <a:rPr lang="zh-CN" altLang="en-US" sz="2800"/>
                        <a:t>施力情况</a:t>
                      </a:r>
                    </a:p>
                  </a:txBody>
                  <a:tcPr anchor="ctr"/>
                </a:tc>
                <a:tc hMerge="1">
                  <a:txBody>
                    <a:bodyPr/>
                    <a:lstStyle/>
                    <a:p>
                      <a:endParaRPr lang="zh-CN"/>
                    </a:p>
                  </a:txBody>
                  <a:tcPr anchor="ctr"/>
                </a:tc>
                <a:tc>
                  <a:txBody>
                    <a:bodyPr/>
                    <a:lstStyle/>
                    <a:p>
                      <a:pPr algn="ctr">
                        <a:buNone/>
                      </a:pPr>
                      <a:r>
                        <a:rPr lang="zh-CN" altLang="en-US" sz="2800"/>
                        <a:t>大小</a:t>
                      </a:r>
                    </a:p>
                  </a:txBody>
                  <a:tcPr anchor="ctr"/>
                </a:tc>
                <a:tc>
                  <a:txBody>
                    <a:bodyPr/>
                    <a:lstStyle/>
                    <a:p>
                      <a:pPr algn="ctr">
                        <a:buNone/>
                      </a:pPr>
                      <a:r>
                        <a:rPr lang="zh-CN" altLang="en-US" sz="2800"/>
                        <a:t>方向</a:t>
                      </a:r>
                    </a:p>
                  </a:txBody>
                  <a:tcPr anchor="ctr"/>
                </a:tc>
                <a:extLst>
                  <a:ext uri="{0D108BD9-81ED-4DB2-BD59-A6C34878D82A}">
                    <a16:rowId xmlns:a16="http://schemas.microsoft.com/office/drawing/2014/main" val="10000"/>
                  </a:ext>
                </a:extLst>
              </a:tr>
              <a:tr h="709295">
                <a:tc rowSpan="2">
                  <a:txBody>
                    <a:bodyPr/>
                    <a:lstStyle/>
                    <a:p>
                      <a:pPr algn="ctr">
                        <a:buNone/>
                      </a:pPr>
                      <a:r>
                        <a:rPr lang="zh-CN" altLang="en-US" sz="2800"/>
                        <a:t>用两个测力计</a:t>
                      </a:r>
                    </a:p>
                  </a:txBody>
                  <a:tcPr anchor="ctr"/>
                </a:tc>
                <a:tc>
                  <a:txBody>
                    <a:bodyPr/>
                    <a:lstStyle/>
                    <a:p>
                      <a:pPr algn="ctr">
                        <a:buNone/>
                      </a:pPr>
                      <a:r>
                        <a:rPr lang="en-US" altLang="zh-CN" sz="2800" i="1"/>
                        <a:t>F</a:t>
                      </a:r>
                      <a:r>
                        <a:rPr lang="en-US" altLang="zh-CN" sz="3200" i="1" baseline="-25000"/>
                        <a:t>1</a:t>
                      </a:r>
                      <a:r>
                        <a:rPr lang="en-US" altLang="zh-CN" sz="2800" i="1"/>
                        <a:t>/N</a:t>
                      </a:r>
                    </a:p>
                  </a:txBody>
                  <a:tcPr anchor="ctr"/>
                </a:tc>
                <a:tc>
                  <a:txBody>
                    <a:bodyPr/>
                    <a:lstStyle/>
                    <a:p>
                      <a:pPr algn="ctr">
                        <a:buNone/>
                      </a:pPr>
                      <a:r>
                        <a:rPr lang="en-US" altLang="zh-CN" sz="2800"/>
                        <a:t>0.78</a:t>
                      </a:r>
                    </a:p>
                  </a:txBody>
                  <a:tcPr anchor="ctr"/>
                </a:tc>
                <a:tc>
                  <a:txBody>
                    <a:bodyPr/>
                    <a:lstStyle/>
                    <a:p>
                      <a:pPr algn="ctr">
                        <a:buNone/>
                      </a:pPr>
                      <a:r>
                        <a:rPr lang="zh-CN" altLang="en-US" sz="2800"/>
                        <a:t>向右</a:t>
                      </a:r>
                    </a:p>
                  </a:txBody>
                  <a:tcPr anchor="ctr"/>
                </a:tc>
                <a:extLst>
                  <a:ext uri="{0D108BD9-81ED-4DB2-BD59-A6C34878D82A}">
                    <a16:rowId xmlns:a16="http://schemas.microsoft.com/office/drawing/2014/main" val="10001"/>
                  </a:ext>
                </a:extLst>
              </a:tr>
              <a:tr h="709295">
                <a:tc vMerge="1">
                  <a:txBody>
                    <a:bodyPr/>
                    <a:lstStyle/>
                    <a:p>
                      <a:endParaRPr lang="zh-CN"/>
                    </a:p>
                  </a:txBody>
                  <a:tcPr anchor="ctr"/>
                </a:tc>
                <a:tc>
                  <a:txBody>
                    <a:bodyPr/>
                    <a:lstStyle/>
                    <a:p>
                      <a:pPr algn="ctr">
                        <a:buNone/>
                      </a:pPr>
                      <a:r>
                        <a:rPr lang="en-US" altLang="zh-CN" sz="2800" i="1">
                          <a:sym typeface="+mn-ea"/>
                        </a:rPr>
                        <a:t>F</a:t>
                      </a:r>
                      <a:r>
                        <a:rPr lang="en-US" altLang="zh-CN" sz="2800" i="1" baseline="-25000">
                          <a:sym typeface="+mn-ea"/>
                        </a:rPr>
                        <a:t>2</a:t>
                      </a:r>
                      <a:r>
                        <a:rPr lang="en-US" altLang="zh-CN" sz="2800" i="1">
                          <a:sym typeface="+mn-ea"/>
                        </a:rPr>
                        <a:t>/N</a:t>
                      </a:r>
                      <a:endParaRPr lang="zh-CN" altLang="en-US" sz="2800"/>
                    </a:p>
                  </a:txBody>
                  <a:tcPr anchor="ctr"/>
                </a:tc>
                <a:tc>
                  <a:txBody>
                    <a:bodyPr/>
                    <a:lstStyle/>
                    <a:p>
                      <a:pPr algn="ctr">
                        <a:buNone/>
                      </a:pPr>
                      <a:r>
                        <a:rPr lang="en-US" altLang="zh-CN" sz="2800"/>
                        <a:t>0.7</a:t>
                      </a:r>
                    </a:p>
                  </a:txBody>
                  <a:tcPr anchor="ctr"/>
                </a:tc>
                <a:tc>
                  <a:txBody>
                    <a:bodyPr/>
                    <a:lstStyle/>
                    <a:p>
                      <a:pPr algn="ctr">
                        <a:buNone/>
                      </a:pPr>
                      <a:r>
                        <a:rPr lang="zh-CN" altLang="en-US" sz="2800"/>
                        <a:t>向右</a:t>
                      </a:r>
                    </a:p>
                  </a:txBody>
                  <a:tcPr anchor="ctr"/>
                </a:tc>
                <a:extLst>
                  <a:ext uri="{0D108BD9-81ED-4DB2-BD59-A6C34878D82A}">
                    <a16:rowId xmlns:a16="http://schemas.microsoft.com/office/drawing/2014/main" val="10002"/>
                  </a:ext>
                </a:extLst>
              </a:tr>
              <a:tr h="709295">
                <a:tc>
                  <a:txBody>
                    <a:bodyPr/>
                    <a:lstStyle/>
                    <a:p>
                      <a:pPr algn="ctr">
                        <a:buNone/>
                      </a:pPr>
                      <a:r>
                        <a:rPr lang="zh-CN" altLang="en-US" sz="2800"/>
                        <a:t>用一个测力计</a:t>
                      </a:r>
                    </a:p>
                  </a:txBody>
                  <a:tcPr anchor="ctr"/>
                </a:tc>
                <a:tc>
                  <a:txBody>
                    <a:bodyPr/>
                    <a:lstStyle/>
                    <a:p>
                      <a:pPr algn="ctr">
                        <a:buNone/>
                      </a:pPr>
                      <a:r>
                        <a:rPr lang="en-US" altLang="zh-CN" sz="2800" i="1">
                          <a:sym typeface="+mn-ea"/>
                        </a:rPr>
                        <a:t>F/N</a:t>
                      </a:r>
                      <a:endParaRPr lang="zh-CN" altLang="en-US" sz="2800"/>
                    </a:p>
                  </a:txBody>
                  <a:tcPr anchor="ctr"/>
                </a:tc>
                <a:tc>
                  <a:txBody>
                    <a:bodyPr/>
                    <a:lstStyle/>
                    <a:p>
                      <a:pPr algn="ctr">
                        <a:buNone/>
                      </a:pPr>
                      <a:r>
                        <a:rPr lang="en-US" altLang="zh-CN" sz="2800"/>
                        <a:t>1.5</a:t>
                      </a:r>
                    </a:p>
                  </a:txBody>
                  <a:tcPr anchor="ctr"/>
                </a:tc>
                <a:tc>
                  <a:txBody>
                    <a:bodyPr/>
                    <a:lstStyle/>
                    <a:p>
                      <a:pPr algn="ctr">
                        <a:buNone/>
                      </a:pPr>
                      <a:r>
                        <a:rPr lang="zh-CN" altLang="en-US" sz="2800"/>
                        <a:t>向右</a:t>
                      </a:r>
                    </a:p>
                  </a:txBody>
                  <a:tcPr anchor="ctr"/>
                </a:tc>
                <a:extLst>
                  <a:ext uri="{0D108BD9-81ED-4DB2-BD59-A6C34878D82A}">
                    <a16:rowId xmlns:a16="http://schemas.microsoft.com/office/drawing/2014/main" val="10003"/>
                  </a:ext>
                </a:extLst>
              </a:tr>
            </a:tbl>
          </a:graphicData>
        </a:graphic>
      </p:graphicFrame>
      <p:sp>
        <p:nvSpPr>
          <p:cNvPr id="14" name="文本框 13"/>
          <p:cNvSpPr txBox="1"/>
          <p:nvPr/>
        </p:nvSpPr>
        <p:spPr>
          <a:xfrm>
            <a:off x="1028700" y="6015990"/>
            <a:ext cx="7749540" cy="460375"/>
          </a:xfrm>
          <a:prstGeom prst="rect">
            <a:avLst/>
          </a:prstGeom>
          <a:noFill/>
        </p:spPr>
        <p:txBody>
          <a:bodyPr wrap="square" rtlCol="0">
            <a:spAutoFit/>
          </a:bodyPr>
          <a:lstStyle/>
          <a:p>
            <a:r>
              <a:rPr lang="zh-CN" altLang="en-US" sz="2400"/>
              <a:t>实验结论：</a:t>
            </a:r>
            <a:r>
              <a:rPr lang="en-US" altLang="zh-CN" sz="2400" i="1"/>
              <a:t>F</a:t>
            </a:r>
            <a:r>
              <a:rPr lang="en-US" altLang="zh-CN" sz="2400"/>
              <a:t> = </a:t>
            </a:r>
            <a:r>
              <a:rPr lang="en-US" altLang="zh-CN" sz="2400" i="1"/>
              <a:t>F</a:t>
            </a:r>
            <a:r>
              <a:rPr lang="en-US" altLang="zh-CN" sz="3200" i="1" baseline="-25000"/>
              <a:t>1</a:t>
            </a:r>
            <a:r>
              <a:rPr lang="en-US" altLang="zh-CN" sz="2400"/>
              <a:t> + </a:t>
            </a:r>
            <a:r>
              <a:rPr lang="en-US" altLang="zh-CN" sz="2400" i="1"/>
              <a:t>F</a:t>
            </a:r>
            <a:r>
              <a:rPr lang="en-US" altLang="zh-CN" sz="3200" i="1" baseline="-25000"/>
              <a:t>2</a:t>
            </a:r>
            <a:r>
              <a:rPr lang="zh-CN" altLang="en-US" sz="2400"/>
              <a:t>，</a:t>
            </a:r>
            <a:r>
              <a:rPr lang="en-US" altLang="zh-CN" sz="2400" i="1"/>
              <a:t>F</a:t>
            </a:r>
            <a:r>
              <a:rPr lang="zh-CN" altLang="en-US" sz="2400"/>
              <a:t>与</a:t>
            </a:r>
            <a:r>
              <a:rPr lang="en-US" altLang="zh-CN" sz="2400" i="1"/>
              <a:t>F</a:t>
            </a:r>
            <a:r>
              <a:rPr lang="en-US" altLang="zh-CN" sz="3200" i="1" baseline="-25000"/>
              <a:t>1</a:t>
            </a:r>
            <a:r>
              <a:rPr lang="zh-CN" altLang="en-US" sz="2400"/>
              <a:t>、</a:t>
            </a:r>
            <a:r>
              <a:rPr lang="en-US" altLang="zh-CN" sz="2400" i="1"/>
              <a:t>F</a:t>
            </a:r>
            <a:r>
              <a:rPr lang="en-US" altLang="zh-CN" sz="3200" i="1" baseline="-25000"/>
              <a:t>2</a:t>
            </a:r>
            <a:r>
              <a:rPr lang="zh-CN" altLang="en-US" sz="2400"/>
              <a:t>方向相同。</a:t>
            </a:r>
          </a:p>
        </p:txBody>
      </p:sp>
    </p:spTree>
    <p:custDataLst>
      <p:tags r:id="rId1"/>
    </p:custData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down)">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wipe(down)">
                                      <p:cBhvr>
                                        <p:cTn id="1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组合 5"/>
          <p:cNvGrpSpPr/>
          <p:nvPr/>
        </p:nvGrpSpPr>
        <p:grpSpPr>
          <a:xfrm>
            <a:off x="334900" y="1212562"/>
            <a:ext cx="295322" cy="210471"/>
            <a:chOff x="435463" y="1226414"/>
            <a:chExt cx="295380" cy="210512"/>
          </a:xfrm>
        </p:grpSpPr>
        <p:sp>
          <p:nvSpPr>
            <p:cNvPr id="7" name="矩形 6"/>
            <p:cNvSpPr/>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p:cNvSpPr/>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矩形 3"/>
          <p:cNvSpPr/>
          <p:nvPr/>
        </p:nvSpPr>
        <p:spPr>
          <a:xfrm>
            <a:off x="899795" y="1025525"/>
            <a:ext cx="7315200" cy="583565"/>
          </a:xfrm>
          <a:prstGeom prst="rect">
            <a:avLst/>
          </a:prstGeom>
        </p:spPr>
        <p:txBody>
          <a:bodyPr wrap="square">
            <a:spAutoFit/>
          </a:bodyPr>
          <a:lstStyle/>
          <a:p>
            <a:pPr algn="dist"/>
            <a:r>
              <a:rPr lang="zh-CN" altLang="en-US" sz="3200" b="1" dirty="0">
                <a:solidFill>
                  <a:srgbClr val="036EB8"/>
                </a:solidFill>
                <a:latin typeface="微软雅黑" panose="020B0503020204020204" charset="-122"/>
                <a:ea typeface="微软雅黑" panose="020B0503020204020204" charset="-122"/>
                <a:sym typeface="+mn-ea"/>
              </a:rPr>
              <a:t>实验探究</a:t>
            </a:r>
            <a:r>
              <a:rPr lang="en-US" altLang="zh-CN" sz="3200" b="1" dirty="0">
                <a:solidFill>
                  <a:srgbClr val="036EB8"/>
                </a:solidFill>
                <a:latin typeface="微软雅黑" panose="020B0503020204020204" charset="-122"/>
                <a:ea typeface="微软雅黑" panose="020B0503020204020204" charset="-122"/>
                <a:sym typeface="+mn-ea"/>
              </a:rPr>
              <a:t>	</a:t>
            </a:r>
            <a:r>
              <a:rPr lang="zh-CN" altLang="en-US" sz="3200" b="1" dirty="0">
                <a:solidFill>
                  <a:srgbClr val="036EB8"/>
                </a:solidFill>
                <a:latin typeface="微软雅黑" panose="020B0503020204020204" charset="-122"/>
                <a:ea typeface="微软雅黑" panose="020B0503020204020204" charset="-122"/>
                <a:sym typeface="+mn-ea"/>
              </a:rPr>
              <a:t>探究同一直线上二力的合成</a:t>
            </a:r>
          </a:p>
        </p:txBody>
      </p:sp>
      <p:grpSp>
        <p:nvGrpSpPr>
          <p:cNvPr id="2" name="组合 1"/>
          <p:cNvGrpSpPr/>
          <p:nvPr/>
        </p:nvGrpSpPr>
        <p:grpSpPr>
          <a:xfrm>
            <a:off x="334900" y="1765012"/>
            <a:ext cx="295322" cy="210471"/>
            <a:chOff x="435463" y="1226414"/>
            <a:chExt cx="295380" cy="210512"/>
          </a:xfrm>
        </p:grpSpPr>
        <p:sp>
          <p:nvSpPr>
            <p:cNvPr id="3" name="矩形 2"/>
            <p:cNvSpPr/>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矩形 4"/>
            <p:cNvSpPr/>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6" name="文本框 15"/>
          <p:cNvSpPr txBox="1"/>
          <p:nvPr/>
        </p:nvSpPr>
        <p:spPr>
          <a:xfrm>
            <a:off x="899795" y="1609090"/>
            <a:ext cx="7000240" cy="521970"/>
          </a:xfrm>
          <a:prstGeom prst="rect">
            <a:avLst/>
          </a:prstGeom>
          <a:noFill/>
        </p:spPr>
        <p:txBody>
          <a:bodyPr wrap="square" rtlCol="0">
            <a:spAutoFit/>
          </a:bodyPr>
          <a:lstStyle/>
          <a:p>
            <a:r>
              <a:rPr lang="en-US" altLang="zh-CN" sz="2800"/>
              <a:t>2. </a:t>
            </a:r>
            <a:r>
              <a:rPr lang="zh-CN" altLang="en-US" sz="2800"/>
              <a:t>探究同一直线上方向相反的二力的合成</a:t>
            </a:r>
          </a:p>
        </p:txBody>
      </p:sp>
      <p:grpSp>
        <p:nvGrpSpPr>
          <p:cNvPr id="11" name="组合 10"/>
          <p:cNvGrpSpPr/>
          <p:nvPr/>
        </p:nvGrpSpPr>
        <p:grpSpPr>
          <a:xfrm>
            <a:off x="7226935" y="2439035"/>
            <a:ext cx="4342130" cy="2211070"/>
            <a:chOff x="11381" y="3841"/>
            <a:chExt cx="6838" cy="3482"/>
          </a:xfrm>
        </p:grpSpPr>
        <p:pic>
          <p:nvPicPr>
            <p:cNvPr id="13" name="Picture 5"/>
            <p:cNvPicPr>
              <a:picLocks noChangeAspect="1"/>
            </p:cNvPicPr>
            <p:nvPr/>
          </p:nvPicPr>
          <p:blipFill>
            <a:blip r:embed="rId3">
              <a:clrChange>
                <a:clrFrom>
                  <a:srgbClr val="FDFDFD">
                    <a:alpha val="100000"/>
                  </a:srgbClr>
                </a:clrFrom>
                <a:clrTo>
                  <a:srgbClr val="FDFDFD">
                    <a:alpha val="100000"/>
                    <a:alpha val="0"/>
                  </a:srgbClr>
                </a:clrTo>
              </a:clrChange>
            </a:blip>
            <a:stretch>
              <a:fillRect/>
            </a:stretch>
          </p:blipFill>
          <p:spPr>
            <a:xfrm>
              <a:off x="11381" y="4369"/>
              <a:ext cx="6839" cy="2954"/>
            </a:xfrm>
            <a:prstGeom prst="rect">
              <a:avLst/>
            </a:prstGeom>
            <a:noFill/>
            <a:ln w="9525">
              <a:noFill/>
            </a:ln>
          </p:spPr>
        </p:pic>
        <p:sp>
          <p:nvSpPr>
            <p:cNvPr id="9" name="文本框 8"/>
            <p:cNvSpPr txBox="1"/>
            <p:nvPr/>
          </p:nvSpPr>
          <p:spPr>
            <a:xfrm>
              <a:off x="13159" y="3904"/>
              <a:ext cx="662" cy="725"/>
            </a:xfrm>
            <a:prstGeom prst="rect">
              <a:avLst/>
            </a:prstGeom>
            <a:noFill/>
          </p:spPr>
          <p:txBody>
            <a:bodyPr wrap="square" rtlCol="0">
              <a:spAutoFit/>
            </a:bodyPr>
            <a:lstStyle/>
            <a:p>
              <a:r>
                <a:rPr lang="en-US" altLang="zh-CN" sz="2400" i="1"/>
                <a:t>A</a:t>
              </a:r>
            </a:p>
          </p:txBody>
        </p:sp>
        <p:sp>
          <p:nvSpPr>
            <p:cNvPr id="12" name="文本框 11"/>
            <p:cNvSpPr txBox="1"/>
            <p:nvPr/>
          </p:nvSpPr>
          <p:spPr>
            <a:xfrm>
              <a:off x="14593" y="3841"/>
              <a:ext cx="662" cy="725"/>
            </a:xfrm>
            <a:prstGeom prst="rect">
              <a:avLst/>
            </a:prstGeom>
            <a:noFill/>
          </p:spPr>
          <p:txBody>
            <a:bodyPr wrap="square" rtlCol="0">
              <a:spAutoFit/>
            </a:bodyPr>
            <a:lstStyle/>
            <a:p>
              <a:r>
                <a:rPr lang="en-US" altLang="zh-CN" sz="2400" i="1"/>
                <a:t>B</a:t>
              </a:r>
            </a:p>
          </p:txBody>
        </p:sp>
        <p:sp>
          <p:nvSpPr>
            <p:cNvPr id="10" name="文本框 9"/>
            <p:cNvSpPr txBox="1"/>
            <p:nvPr/>
          </p:nvSpPr>
          <p:spPr>
            <a:xfrm>
              <a:off x="15255" y="4389"/>
              <a:ext cx="662" cy="725"/>
            </a:xfrm>
            <a:prstGeom prst="rect">
              <a:avLst/>
            </a:prstGeom>
            <a:noFill/>
          </p:spPr>
          <p:txBody>
            <a:bodyPr wrap="square" rtlCol="0">
              <a:spAutoFit/>
            </a:bodyPr>
            <a:lstStyle/>
            <a:p>
              <a:r>
                <a:rPr lang="en-US" altLang="zh-CN" sz="2400" i="1"/>
                <a:t>O</a:t>
              </a:r>
            </a:p>
          </p:txBody>
        </p:sp>
      </p:grpSp>
      <p:sp>
        <p:nvSpPr>
          <p:cNvPr id="14" name="文本框 13"/>
          <p:cNvSpPr txBox="1"/>
          <p:nvPr/>
        </p:nvSpPr>
        <p:spPr>
          <a:xfrm>
            <a:off x="949325" y="2333625"/>
            <a:ext cx="5750560" cy="3969385"/>
          </a:xfrm>
          <a:prstGeom prst="rect">
            <a:avLst/>
          </a:prstGeom>
          <a:noFill/>
        </p:spPr>
        <p:txBody>
          <a:bodyPr wrap="square" rtlCol="0">
            <a:spAutoFit/>
          </a:bodyPr>
          <a:lstStyle/>
          <a:p>
            <a:pPr indent="711200" fontAlgn="auto">
              <a:lnSpc>
                <a:spcPct val="150000"/>
              </a:lnSpc>
              <a:extLst>
                <a:ext uri="{35155182-B16C-46BC-9424-99874614C6A1}">
                  <wpsdc:indentchars xmlns:wpsdc="http://www.wps.cn/officeDocument/2017/drawingmlCustomData" xmlns="" val="200" checksum="3773799597"/>
                </a:ext>
              </a:extLst>
            </a:pPr>
            <a:r>
              <a:rPr lang="zh-CN" altLang="en-US" sz="2800">
                <a:latin typeface="Times New Roman" panose="02020603050405020304" pitchFamily="18" charset="0"/>
                <a:ea typeface="宋体" panose="02010600030101010101" pitchFamily="2" charset="-122"/>
                <a:cs typeface="Times New Roman" panose="02020603050405020304" pitchFamily="18" charset="0"/>
              </a:rPr>
              <a:t>按右图所示做实验。</a:t>
            </a:r>
            <a:r>
              <a:rPr lang="en-US" altLang="zh-CN" sz="2800" i="1">
                <a:latin typeface="Times New Roman" panose="02020603050405020304" pitchFamily="18" charset="0"/>
                <a:ea typeface="宋体" panose="02010600030101010101" pitchFamily="2" charset="-122"/>
                <a:cs typeface="Times New Roman" panose="02020603050405020304" pitchFamily="18" charset="0"/>
                <a:sym typeface="+mn-ea"/>
              </a:rPr>
              <a:t>F</a:t>
            </a:r>
            <a:r>
              <a:rPr lang="en-US" altLang="zh-CN" sz="2800" i="1" baseline="-25000">
                <a:latin typeface="Times New Roman" panose="02020603050405020304" pitchFamily="18" charset="0"/>
                <a:ea typeface="宋体" panose="02010600030101010101" pitchFamily="2" charset="-122"/>
                <a:cs typeface="Times New Roman" panose="02020603050405020304" pitchFamily="18" charset="0"/>
                <a:sym typeface="+mn-ea"/>
              </a:rPr>
              <a:t>1</a:t>
            </a:r>
            <a:r>
              <a:rPr lang="zh-CN" altLang="en-US" sz="2800">
                <a:latin typeface="Times New Roman" panose="02020603050405020304" pitchFamily="18" charset="0"/>
                <a:ea typeface="宋体" panose="02010600030101010101" pitchFamily="2" charset="-122"/>
                <a:cs typeface="Times New Roman" panose="02020603050405020304" pitchFamily="18" charset="0"/>
                <a:sym typeface="+mn-ea"/>
              </a:rPr>
              <a:t>＇、</a:t>
            </a:r>
            <a:r>
              <a:rPr lang="en-US" altLang="zh-CN" sz="2800" i="1">
                <a:latin typeface="Times New Roman" panose="02020603050405020304" pitchFamily="18" charset="0"/>
                <a:ea typeface="宋体" panose="02010600030101010101" pitchFamily="2" charset="-122"/>
                <a:cs typeface="Times New Roman" panose="02020603050405020304" pitchFamily="18" charset="0"/>
                <a:sym typeface="+mn-ea"/>
              </a:rPr>
              <a:t>F</a:t>
            </a:r>
            <a:r>
              <a:rPr lang="en-US" altLang="zh-CN" sz="2800" i="1" baseline="-25000">
                <a:latin typeface="Times New Roman" panose="02020603050405020304" pitchFamily="18" charset="0"/>
                <a:ea typeface="宋体" panose="02010600030101010101" pitchFamily="2" charset="-122"/>
                <a:cs typeface="Times New Roman" panose="02020603050405020304" pitchFamily="18" charset="0"/>
                <a:sym typeface="+mn-ea"/>
              </a:rPr>
              <a:t>2</a:t>
            </a:r>
            <a:r>
              <a:rPr lang="zh-CN" altLang="en-US" sz="2800">
                <a:latin typeface="Times New Roman" panose="02020603050405020304" pitchFamily="18" charset="0"/>
                <a:ea typeface="宋体" panose="02010600030101010101" pitchFamily="2" charset="-122"/>
                <a:cs typeface="Times New Roman" panose="02020603050405020304" pitchFamily="18" charset="0"/>
              </a:rPr>
              <a:t>＇是沿相反方向拉橡皮筋</a:t>
            </a:r>
            <a:r>
              <a:rPr lang="en-US" altLang="zh-CN" sz="2800">
                <a:latin typeface="Times New Roman" panose="02020603050405020304" pitchFamily="18" charset="0"/>
                <a:ea typeface="宋体" panose="02010600030101010101" pitchFamily="2" charset="-122"/>
                <a:cs typeface="Times New Roman" panose="02020603050405020304" pitchFamily="18" charset="0"/>
              </a:rPr>
              <a:t>B</a:t>
            </a:r>
            <a:r>
              <a:rPr lang="zh-CN" altLang="en-US" sz="2800">
                <a:latin typeface="Times New Roman" panose="02020603050405020304" pitchFamily="18" charset="0"/>
                <a:ea typeface="宋体" panose="02010600030101010101" pitchFamily="2" charset="-122"/>
                <a:cs typeface="Times New Roman" panose="02020603050405020304" pitchFamily="18" charset="0"/>
              </a:rPr>
              <a:t>端的两个力，同样可以用一个力</a:t>
            </a:r>
            <a:r>
              <a:rPr lang="en-US" altLang="zh-CN" sz="2800" i="1">
                <a:latin typeface="Times New Roman" panose="02020603050405020304" pitchFamily="18" charset="0"/>
                <a:ea typeface="宋体" panose="02010600030101010101" pitchFamily="2" charset="-122"/>
                <a:cs typeface="Times New Roman" panose="02020603050405020304" pitchFamily="18" charset="0"/>
                <a:sym typeface="+mn-ea"/>
              </a:rPr>
              <a:t>F</a:t>
            </a:r>
            <a:r>
              <a:rPr lang="zh-CN" altLang="en-US" sz="2800">
                <a:latin typeface="Times New Roman" panose="02020603050405020304" pitchFamily="18" charset="0"/>
                <a:ea typeface="宋体" panose="02010600030101010101" pitchFamily="2" charset="-122"/>
                <a:cs typeface="Times New Roman" panose="02020603050405020304" pitchFamily="18" charset="0"/>
                <a:sym typeface="+mn-ea"/>
              </a:rPr>
              <a:t>＇代替</a:t>
            </a:r>
            <a:r>
              <a:rPr lang="en-US" altLang="zh-CN" sz="2800" i="1">
                <a:latin typeface="Times New Roman" panose="02020603050405020304" pitchFamily="18" charset="0"/>
                <a:ea typeface="宋体" panose="02010600030101010101" pitchFamily="2" charset="-122"/>
                <a:cs typeface="Times New Roman" panose="02020603050405020304" pitchFamily="18" charset="0"/>
                <a:sym typeface="+mn-ea"/>
              </a:rPr>
              <a:t>F</a:t>
            </a:r>
            <a:r>
              <a:rPr lang="en-US" altLang="zh-CN" sz="2800" i="1" baseline="-25000">
                <a:latin typeface="Times New Roman" panose="02020603050405020304" pitchFamily="18" charset="0"/>
                <a:ea typeface="宋体" panose="02010600030101010101" pitchFamily="2" charset="-122"/>
                <a:cs typeface="Times New Roman" panose="02020603050405020304" pitchFamily="18" charset="0"/>
                <a:sym typeface="+mn-ea"/>
              </a:rPr>
              <a:t>1</a:t>
            </a:r>
            <a:r>
              <a:rPr lang="zh-CN" altLang="en-US" sz="2800">
                <a:latin typeface="Times New Roman" panose="02020603050405020304" pitchFamily="18" charset="0"/>
                <a:ea typeface="宋体" panose="02010600030101010101" pitchFamily="2" charset="-122"/>
                <a:cs typeface="Times New Roman" panose="02020603050405020304" pitchFamily="18" charset="0"/>
                <a:sym typeface="+mn-ea"/>
              </a:rPr>
              <a:t>＇和</a:t>
            </a:r>
            <a:r>
              <a:rPr lang="en-US" altLang="zh-CN" sz="2800" i="1">
                <a:latin typeface="Times New Roman" panose="02020603050405020304" pitchFamily="18" charset="0"/>
                <a:ea typeface="宋体" panose="02010600030101010101" pitchFamily="2" charset="-122"/>
                <a:cs typeface="Times New Roman" panose="02020603050405020304" pitchFamily="18" charset="0"/>
                <a:sym typeface="+mn-ea"/>
              </a:rPr>
              <a:t>F</a:t>
            </a:r>
            <a:r>
              <a:rPr lang="en-US" altLang="zh-CN" sz="2800" i="1" baseline="-25000">
                <a:latin typeface="Times New Roman" panose="02020603050405020304" pitchFamily="18" charset="0"/>
                <a:ea typeface="宋体" panose="02010600030101010101" pitchFamily="2" charset="-122"/>
                <a:cs typeface="Times New Roman" panose="02020603050405020304" pitchFamily="18" charset="0"/>
                <a:sym typeface="+mn-ea"/>
              </a:rPr>
              <a:t>2</a:t>
            </a:r>
            <a:r>
              <a:rPr lang="zh-CN" altLang="en-US" sz="2800">
                <a:latin typeface="Times New Roman" panose="02020603050405020304" pitchFamily="18" charset="0"/>
                <a:ea typeface="宋体" panose="02010600030101010101" pitchFamily="2" charset="-122"/>
                <a:cs typeface="Times New Roman" panose="02020603050405020304" pitchFamily="18" charset="0"/>
                <a:sym typeface="+mn-ea"/>
              </a:rPr>
              <a:t>＇共同作用的效果。将实验数据记录在表中。看一看这时的</a:t>
            </a:r>
            <a:r>
              <a:rPr lang="en-US" altLang="zh-CN" sz="2800" i="1">
                <a:latin typeface="Times New Roman" panose="02020603050405020304" pitchFamily="18" charset="0"/>
                <a:ea typeface="宋体" panose="02010600030101010101" pitchFamily="2" charset="-122"/>
                <a:cs typeface="Times New Roman" panose="02020603050405020304" pitchFamily="18" charset="0"/>
                <a:sym typeface="+mn-ea"/>
              </a:rPr>
              <a:t>F</a:t>
            </a:r>
            <a:r>
              <a:rPr lang="zh-CN" altLang="en-US" sz="2800">
                <a:latin typeface="Times New Roman" panose="02020603050405020304" pitchFamily="18" charset="0"/>
                <a:ea typeface="宋体" panose="02010600030101010101" pitchFamily="2" charset="-122"/>
                <a:cs typeface="Times New Roman" panose="02020603050405020304" pitchFamily="18" charset="0"/>
                <a:sym typeface="+mn-ea"/>
              </a:rPr>
              <a:t>＇</a:t>
            </a:r>
            <a:r>
              <a:rPr lang="zh-CN" sz="2800">
                <a:latin typeface="Times New Roman" panose="02020603050405020304" pitchFamily="18" charset="0"/>
                <a:ea typeface="宋体" panose="02010600030101010101" pitchFamily="2" charset="-122"/>
                <a:cs typeface="Times New Roman" panose="02020603050405020304" pitchFamily="18" charset="0"/>
                <a:sym typeface="+mn-ea"/>
              </a:rPr>
              <a:t>与</a:t>
            </a:r>
            <a:r>
              <a:rPr lang="en-US" altLang="zh-CN" sz="2800" i="1">
                <a:latin typeface="Times New Roman" panose="02020603050405020304" pitchFamily="18" charset="0"/>
                <a:ea typeface="宋体" panose="02010600030101010101" pitchFamily="2" charset="-122"/>
                <a:cs typeface="Times New Roman" panose="02020603050405020304" pitchFamily="18" charset="0"/>
                <a:sym typeface="+mn-ea"/>
              </a:rPr>
              <a:t>F</a:t>
            </a:r>
            <a:r>
              <a:rPr lang="en-US" altLang="zh-CN" sz="2800" i="1" baseline="-25000">
                <a:latin typeface="Times New Roman" panose="02020603050405020304" pitchFamily="18" charset="0"/>
                <a:ea typeface="宋体" panose="02010600030101010101" pitchFamily="2" charset="-122"/>
                <a:cs typeface="Times New Roman" panose="02020603050405020304" pitchFamily="18" charset="0"/>
                <a:sym typeface="+mn-ea"/>
              </a:rPr>
              <a:t>1</a:t>
            </a:r>
            <a:r>
              <a:rPr lang="zh-CN" altLang="en-US" sz="2800">
                <a:latin typeface="Times New Roman" panose="02020603050405020304" pitchFamily="18" charset="0"/>
                <a:ea typeface="宋体" panose="02010600030101010101" pitchFamily="2" charset="-122"/>
                <a:cs typeface="Times New Roman" panose="02020603050405020304" pitchFamily="18" charset="0"/>
                <a:sym typeface="+mn-ea"/>
              </a:rPr>
              <a:t>＇、</a:t>
            </a:r>
            <a:r>
              <a:rPr lang="en-US" altLang="zh-CN" sz="2800" i="1">
                <a:latin typeface="Times New Roman" panose="02020603050405020304" pitchFamily="18" charset="0"/>
                <a:ea typeface="宋体" panose="02010600030101010101" pitchFamily="2" charset="-122"/>
                <a:cs typeface="Times New Roman" panose="02020603050405020304" pitchFamily="18" charset="0"/>
                <a:sym typeface="+mn-ea"/>
              </a:rPr>
              <a:t>F</a:t>
            </a:r>
            <a:r>
              <a:rPr lang="en-US" altLang="zh-CN" sz="2800" i="1" baseline="-25000">
                <a:latin typeface="Times New Roman" panose="02020603050405020304" pitchFamily="18" charset="0"/>
                <a:ea typeface="宋体" panose="02010600030101010101" pitchFamily="2" charset="-122"/>
                <a:cs typeface="Times New Roman" panose="02020603050405020304" pitchFamily="18" charset="0"/>
                <a:sym typeface="+mn-ea"/>
              </a:rPr>
              <a:t>2</a:t>
            </a:r>
            <a:r>
              <a:rPr lang="zh-CN" altLang="en-US" sz="2800">
                <a:latin typeface="Times New Roman" panose="02020603050405020304" pitchFamily="18" charset="0"/>
                <a:ea typeface="宋体" panose="02010600030101010101" pitchFamily="2" charset="-122"/>
                <a:cs typeface="Times New Roman" panose="02020603050405020304" pitchFamily="18" charset="0"/>
                <a:sym typeface="+mn-ea"/>
              </a:rPr>
              <a:t>＇有什么关系。</a:t>
            </a:r>
          </a:p>
        </p:txBody>
      </p:sp>
    </p:spTree>
    <p:custDataLst>
      <p:tags r:id="rId1"/>
    </p:custData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组合 5"/>
          <p:cNvGrpSpPr/>
          <p:nvPr/>
        </p:nvGrpSpPr>
        <p:grpSpPr>
          <a:xfrm>
            <a:off x="334900" y="1212562"/>
            <a:ext cx="295322" cy="210471"/>
            <a:chOff x="435463" y="1226414"/>
            <a:chExt cx="295380" cy="210512"/>
          </a:xfrm>
        </p:grpSpPr>
        <p:sp>
          <p:nvSpPr>
            <p:cNvPr id="7" name="矩形 6"/>
            <p:cNvSpPr/>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p:cNvSpPr/>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矩形 3"/>
          <p:cNvSpPr/>
          <p:nvPr/>
        </p:nvSpPr>
        <p:spPr>
          <a:xfrm>
            <a:off x="899795" y="1025525"/>
            <a:ext cx="7315200" cy="583565"/>
          </a:xfrm>
          <a:prstGeom prst="rect">
            <a:avLst/>
          </a:prstGeom>
        </p:spPr>
        <p:txBody>
          <a:bodyPr wrap="square">
            <a:spAutoFit/>
          </a:bodyPr>
          <a:lstStyle/>
          <a:p>
            <a:pPr algn="dist"/>
            <a:r>
              <a:rPr lang="zh-CN" altLang="en-US" sz="3200" b="1" dirty="0">
                <a:solidFill>
                  <a:srgbClr val="036EB8"/>
                </a:solidFill>
                <a:latin typeface="微软雅黑" panose="020B0503020204020204" charset="-122"/>
                <a:ea typeface="微软雅黑" panose="020B0503020204020204" charset="-122"/>
                <a:sym typeface="+mn-ea"/>
              </a:rPr>
              <a:t>实验探究</a:t>
            </a:r>
            <a:r>
              <a:rPr lang="en-US" altLang="zh-CN" sz="3200" b="1" dirty="0">
                <a:solidFill>
                  <a:srgbClr val="036EB8"/>
                </a:solidFill>
                <a:latin typeface="微软雅黑" panose="020B0503020204020204" charset="-122"/>
                <a:ea typeface="微软雅黑" panose="020B0503020204020204" charset="-122"/>
                <a:sym typeface="+mn-ea"/>
              </a:rPr>
              <a:t>	</a:t>
            </a:r>
            <a:r>
              <a:rPr lang="zh-CN" altLang="en-US" sz="3200" b="1" dirty="0">
                <a:solidFill>
                  <a:srgbClr val="036EB8"/>
                </a:solidFill>
                <a:latin typeface="微软雅黑" panose="020B0503020204020204" charset="-122"/>
                <a:ea typeface="微软雅黑" panose="020B0503020204020204" charset="-122"/>
                <a:sym typeface="+mn-ea"/>
              </a:rPr>
              <a:t>探究同一直线上二力的合成</a:t>
            </a:r>
          </a:p>
        </p:txBody>
      </p:sp>
      <p:grpSp>
        <p:nvGrpSpPr>
          <p:cNvPr id="2" name="组合 1"/>
          <p:cNvGrpSpPr/>
          <p:nvPr/>
        </p:nvGrpSpPr>
        <p:grpSpPr>
          <a:xfrm>
            <a:off x="334900" y="1765012"/>
            <a:ext cx="295322" cy="210471"/>
            <a:chOff x="435463" y="1226414"/>
            <a:chExt cx="295380" cy="210512"/>
          </a:xfrm>
        </p:grpSpPr>
        <p:sp>
          <p:nvSpPr>
            <p:cNvPr id="3" name="矩形 2"/>
            <p:cNvSpPr/>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矩形 4"/>
            <p:cNvSpPr/>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6" name="文本框 15"/>
          <p:cNvSpPr txBox="1"/>
          <p:nvPr/>
        </p:nvSpPr>
        <p:spPr>
          <a:xfrm>
            <a:off x="899795" y="1609090"/>
            <a:ext cx="7000240" cy="521970"/>
          </a:xfrm>
          <a:prstGeom prst="rect">
            <a:avLst/>
          </a:prstGeom>
          <a:noFill/>
        </p:spPr>
        <p:txBody>
          <a:bodyPr wrap="square" rtlCol="0">
            <a:spAutoFit/>
          </a:bodyPr>
          <a:lstStyle/>
          <a:p>
            <a:r>
              <a:rPr lang="en-US" altLang="zh-CN" sz="2800"/>
              <a:t>2. </a:t>
            </a:r>
            <a:r>
              <a:rPr lang="zh-CN" altLang="en-US" sz="2800"/>
              <a:t>探究同一直线上方向相反的二力的合成</a:t>
            </a:r>
          </a:p>
        </p:txBody>
      </p:sp>
      <p:pic>
        <p:nvPicPr>
          <p:cNvPr id="9" name="MyVideo_2">
            <a:hlinkClick r:id="" action="ppaction://media"/>
          </p:cNvPr>
          <p:cNvPicPr/>
          <p:nvPr>
            <a:videoFile r:link="rId3"/>
            <p:extLst>
              <p:ext uri="{DAA4B4D4-6D71-4841-9C94-3DE7FCFB9230}">
                <p14:media xmlns:p14="http://schemas.microsoft.com/office/powerpoint/2010/main" r:embed="rId2"/>
              </p:ext>
            </p:extLst>
          </p:nvPr>
        </p:nvPicPr>
        <p:blipFill>
          <a:blip r:embed="rId5"/>
          <a:stretch>
            <a:fillRect/>
          </a:stretch>
        </p:blipFill>
        <p:spPr>
          <a:xfrm>
            <a:off x="2587625" y="2440940"/>
            <a:ext cx="6870065" cy="3864610"/>
          </a:xfrm>
          <a:prstGeom prst="rect">
            <a:avLst/>
          </a:prstGeom>
        </p:spPr>
      </p:pic>
    </p:spTree>
    <p:custDataLst>
      <p:tags r:id="rId1"/>
    </p:custData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video fullScrn="1">
              <p:cMediaNode>
                <p:cTn id="2" fill="hold" display="1">
                  <p:stCondLst>
                    <p:cond delay="indefinite"/>
                  </p:stCondLst>
                </p:cTn>
                <p:tgtEl>
                  <p:spTgt spid="9"/>
                </p:tgtEl>
              </p:cMediaNode>
            </p:video>
            <p:seq concurrent="1" nextAc="seek">
              <p:cTn id="3" restart="whenNotActive" fill="hold" evtFilter="cancelBubble" nodeType="interactiveSeq">
                <p:stCondLst>
                  <p:cond evt="onClick" delay="0">
                    <p:tgtEl>
                      <p:spTgt spid="9"/>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additive="base">
                                        <p:cTn id="7"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组合 5"/>
          <p:cNvGrpSpPr/>
          <p:nvPr/>
        </p:nvGrpSpPr>
        <p:grpSpPr>
          <a:xfrm>
            <a:off x="334900" y="1212562"/>
            <a:ext cx="295322" cy="210471"/>
            <a:chOff x="435463" y="1226414"/>
            <a:chExt cx="295380" cy="210512"/>
          </a:xfrm>
        </p:grpSpPr>
        <p:sp>
          <p:nvSpPr>
            <p:cNvPr id="7" name="矩形 6"/>
            <p:cNvSpPr/>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p:cNvSpPr/>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矩形 3"/>
          <p:cNvSpPr/>
          <p:nvPr/>
        </p:nvSpPr>
        <p:spPr>
          <a:xfrm>
            <a:off x="899795" y="1025525"/>
            <a:ext cx="7315200" cy="583565"/>
          </a:xfrm>
          <a:prstGeom prst="rect">
            <a:avLst/>
          </a:prstGeom>
        </p:spPr>
        <p:txBody>
          <a:bodyPr wrap="square">
            <a:spAutoFit/>
          </a:bodyPr>
          <a:lstStyle/>
          <a:p>
            <a:pPr algn="dist"/>
            <a:r>
              <a:rPr lang="zh-CN" altLang="en-US" sz="3200" b="1" dirty="0">
                <a:solidFill>
                  <a:srgbClr val="036EB8"/>
                </a:solidFill>
                <a:latin typeface="微软雅黑" panose="020B0503020204020204" charset="-122"/>
                <a:ea typeface="微软雅黑" panose="020B0503020204020204" charset="-122"/>
                <a:sym typeface="+mn-ea"/>
              </a:rPr>
              <a:t>实验探究</a:t>
            </a:r>
            <a:r>
              <a:rPr lang="en-US" altLang="zh-CN" sz="3200" b="1" dirty="0">
                <a:solidFill>
                  <a:srgbClr val="036EB8"/>
                </a:solidFill>
                <a:latin typeface="微软雅黑" panose="020B0503020204020204" charset="-122"/>
                <a:ea typeface="微软雅黑" panose="020B0503020204020204" charset="-122"/>
                <a:sym typeface="+mn-ea"/>
              </a:rPr>
              <a:t>	</a:t>
            </a:r>
            <a:r>
              <a:rPr lang="zh-CN" altLang="en-US" sz="3200" b="1" dirty="0">
                <a:solidFill>
                  <a:srgbClr val="036EB8"/>
                </a:solidFill>
                <a:latin typeface="微软雅黑" panose="020B0503020204020204" charset="-122"/>
                <a:ea typeface="微软雅黑" panose="020B0503020204020204" charset="-122"/>
                <a:sym typeface="+mn-ea"/>
              </a:rPr>
              <a:t>探究同一直线上二力的合成</a:t>
            </a:r>
          </a:p>
        </p:txBody>
      </p:sp>
      <p:grpSp>
        <p:nvGrpSpPr>
          <p:cNvPr id="2" name="组合 1"/>
          <p:cNvGrpSpPr/>
          <p:nvPr/>
        </p:nvGrpSpPr>
        <p:grpSpPr>
          <a:xfrm>
            <a:off x="334900" y="1765012"/>
            <a:ext cx="295322" cy="210471"/>
            <a:chOff x="435463" y="1226414"/>
            <a:chExt cx="295380" cy="210512"/>
          </a:xfrm>
        </p:grpSpPr>
        <p:sp>
          <p:nvSpPr>
            <p:cNvPr id="3" name="矩形 2"/>
            <p:cNvSpPr/>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矩形 4"/>
            <p:cNvSpPr/>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6" name="文本框 15"/>
          <p:cNvSpPr txBox="1"/>
          <p:nvPr/>
        </p:nvSpPr>
        <p:spPr>
          <a:xfrm>
            <a:off x="899795" y="1609090"/>
            <a:ext cx="7000240" cy="521970"/>
          </a:xfrm>
          <a:prstGeom prst="rect">
            <a:avLst/>
          </a:prstGeom>
          <a:noFill/>
        </p:spPr>
        <p:txBody>
          <a:bodyPr wrap="square" rtlCol="0">
            <a:spAutoFit/>
          </a:bodyPr>
          <a:lstStyle/>
          <a:p>
            <a:r>
              <a:rPr lang="en-US" altLang="zh-CN" sz="2800"/>
              <a:t>2. </a:t>
            </a:r>
            <a:r>
              <a:rPr lang="zh-CN" altLang="en-US" sz="2800"/>
              <a:t>探究同一直线上方向相反的二力的合成</a:t>
            </a:r>
          </a:p>
        </p:txBody>
      </p:sp>
      <p:grpSp>
        <p:nvGrpSpPr>
          <p:cNvPr id="9" name="组合 8"/>
          <p:cNvGrpSpPr/>
          <p:nvPr/>
        </p:nvGrpSpPr>
        <p:grpSpPr>
          <a:xfrm>
            <a:off x="334900" y="2386677"/>
            <a:ext cx="295322" cy="210471"/>
            <a:chOff x="435463" y="1226414"/>
            <a:chExt cx="295380" cy="210512"/>
          </a:xfrm>
        </p:grpSpPr>
        <p:sp>
          <p:nvSpPr>
            <p:cNvPr id="10" name="矩形 9"/>
            <p:cNvSpPr/>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矩形 10"/>
            <p:cNvSpPr/>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2" name="文本框 11"/>
          <p:cNvSpPr txBox="1"/>
          <p:nvPr/>
        </p:nvSpPr>
        <p:spPr>
          <a:xfrm>
            <a:off x="899795" y="2237105"/>
            <a:ext cx="1835785" cy="521970"/>
          </a:xfrm>
          <a:prstGeom prst="rect">
            <a:avLst/>
          </a:prstGeom>
          <a:noFill/>
        </p:spPr>
        <p:txBody>
          <a:bodyPr wrap="square" rtlCol="0">
            <a:spAutoFit/>
          </a:bodyPr>
          <a:lstStyle/>
          <a:p>
            <a:r>
              <a:rPr lang="zh-CN" altLang="en-US" sz="2800"/>
              <a:t>实验数据</a:t>
            </a:r>
          </a:p>
        </p:txBody>
      </p:sp>
      <p:graphicFrame>
        <p:nvGraphicFramePr>
          <p:cNvPr id="13" name="表格 12"/>
          <p:cNvGraphicFramePr/>
          <p:nvPr>
            <p:custDataLst>
              <p:tags r:id="rId2"/>
            </p:custDataLst>
          </p:nvPr>
        </p:nvGraphicFramePr>
        <p:xfrm>
          <a:off x="1014730" y="3006090"/>
          <a:ext cx="10160000" cy="2837180"/>
        </p:xfrm>
        <a:graphic>
          <a:graphicData uri="http://schemas.openxmlformats.org/drawingml/2006/table">
            <a:tbl>
              <a:tblPr firstRow="1" bandRow="1">
                <a:tableStyleId>{5C22544A-7EE6-4342-B048-85BDC9FD1C3A}</a:tableStyleId>
              </a:tblPr>
              <a:tblGrid>
                <a:gridCol w="2540000">
                  <a:extLst>
                    <a:ext uri="{9D8B030D-6E8A-4147-A177-3AD203B41FA5}">
                      <a16:colId xmlns:a16="http://schemas.microsoft.com/office/drawing/2014/main" val="20000"/>
                    </a:ext>
                  </a:extLst>
                </a:gridCol>
                <a:gridCol w="2540000">
                  <a:extLst>
                    <a:ext uri="{9D8B030D-6E8A-4147-A177-3AD203B41FA5}">
                      <a16:colId xmlns:a16="http://schemas.microsoft.com/office/drawing/2014/main" val="20001"/>
                    </a:ext>
                  </a:extLst>
                </a:gridCol>
                <a:gridCol w="2540000">
                  <a:extLst>
                    <a:ext uri="{9D8B030D-6E8A-4147-A177-3AD203B41FA5}">
                      <a16:colId xmlns:a16="http://schemas.microsoft.com/office/drawing/2014/main" val="20002"/>
                    </a:ext>
                  </a:extLst>
                </a:gridCol>
                <a:gridCol w="2540000">
                  <a:extLst>
                    <a:ext uri="{9D8B030D-6E8A-4147-A177-3AD203B41FA5}">
                      <a16:colId xmlns:a16="http://schemas.microsoft.com/office/drawing/2014/main" val="20003"/>
                    </a:ext>
                  </a:extLst>
                </a:gridCol>
              </a:tblGrid>
              <a:tr h="709295">
                <a:tc gridSpan="2">
                  <a:txBody>
                    <a:bodyPr/>
                    <a:lstStyle/>
                    <a:p>
                      <a:pPr algn="ctr">
                        <a:buNone/>
                      </a:pPr>
                      <a:r>
                        <a:rPr lang="zh-CN" altLang="en-US" sz="2800"/>
                        <a:t>施力情况</a:t>
                      </a:r>
                    </a:p>
                  </a:txBody>
                  <a:tcPr anchor="ctr"/>
                </a:tc>
                <a:tc hMerge="1">
                  <a:txBody>
                    <a:bodyPr/>
                    <a:lstStyle/>
                    <a:p>
                      <a:endParaRPr lang="zh-CN"/>
                    </a:p>
                  </a:txBody>
                  <a:tcPr anchor="ctr"/>
                </a:tc>
                <a:tc>
                  <a:txBody>
                    <a:bodyPr/>
                    <a:lstStyle/>
                    <a:p>
                      <a:pPr algn="ctr">
                        <a:buNone/>
                      </a:pPr>
                      <a:r>
                        <a:rPr lang="zh-CN" altLang="en-US" sz="2800"/>
                        <a:t>大小</a:t>
                      </a:r>
                    </a:p>
                  </a:txBody>
                  <a:tcPr anchor="ctr"/>
                </a:tc>
                <a:tc>
                  <a:txBody>
                    <a:bodyPr/>
                    <a:lstStyle/>
                    <a:p>
                      <a:pPr algn="ctr">
                        <a:buNone/>
                      </a:pPr>
                      <a:r>
                        <a:rPr lang="zh-CN" altLang="en-US" sz="2800"/>
                        <a:t>方向</a:t>
                      </a:r>
                    </a:p>
                  </a:txBody>
                  <a:tcPr anchor="ctr"/>
                </a:tc>
                <a:extLst>
                  <a:ext uri="{0D108BD9-81ED-4DB2-BD59-A6C34878D82A}">
                    <a16:rowId xmlns:a16="http://schemas.microsoft.com/office/drawing/2014/main" val="10000"/>
                  </a:ext>
                </a:extLst>
              </a:tr>
              <a:tr h="709295">
                <a:tc rowSpan="2">
                  <a:txBody>
                    <a:bodyPr/>
                    <a:lstStyle/>
                    <a:p>
                      <a:pPr algn="ctr">
                        <a:buNone/>
                      </a:pPr>
                      <a:r>
                        <a:rPr lang="zh-CN" altLang="en-US" sz="2800"/>
                        <a:t>用两个测力计</a:t>
                      </a:r>
                    </a:p>
                  </a:txBody>
                  <a:tcPr anchor="ctr"/>
                </a:tc>
                <a:tc>
                  <a:txBody>
                    <a:bodyPr/>
                    <a:lstStyle/>
                    <a:p>
                      <a:pPr algn="ctr">
                        <a:buNone/>
                      </a:pPr>
                      <a:r>
                        <a:rPr lang="en-US" altLang="zh-CN" sz="2800" i="1"/>
                        <a:t>F</a:t>
                      </a:r>
                      <a:r>
                        <a:rPr lang="en-US" altLang="zh-CN" sz="3200" i="1" baseline="-25000"/>
                        <a:t>1</a:t>
                      </a:r>
                      <a:r>
                        <a:rPr lang="en-US" altLang="en-US" sz="2800" i="1">
                          <a:sym typeface="+mn-ea"/>
                        </a:rPr>
                        <a:t>´</a:t>
                      </a:r>
                      <a:r>
                        <a:rPr lang="en-US" altLang="zh-CN" sz="2800">
                          <a:sym typeface="+mn-ea"/>
                        </a:rPr>
                        <a:t> </a:t>
                      </a:r>
                      <a:r>
                        <a:rPr lang="en-US" altLang="zh-CN" sz="2800" i="1"/>
                        <a:t>/N</a:t>
                      </a:r>
                    </a:p>
                  </a:txBody>
                  <a:tcPr anchor="ctr"/>
                </a:tc>
                <a:tc>
                  <a:txBody>
                    <a:bodyPr/>
                    <a:lstStyle/>
                    <a:p>
                      <a:pPr algn="ctr">
                        <a:buNone/>
                      </a:pPr>
                      <a:r>
                        <a:rPr lang="en-US" altLang="zh-CN" sz="2800"/>
                        <a:t>0.9</a:t>
                      </a:r>
                    </a:p>
                  </a:txBody>
                  <a:tcPr anchor="ctr"/>
                </a:tc>
                <a:tc>
                  <a:txBody>
                    <a:bodyPr/>
                    <a:lstStyle/>
                    <a:p>
                      <a:pPr algn="ctr">
                        <a:buNone/>
                      </a:pPr>
                      <a:r>
                        <a:rPr lang="zh-CN" altLang="en-US" sz="2800"/>
                        <a:t>向左</a:t>
                      </a:r>
                      <a:endParaRPr lang="en-US" altLang="zh-CN" sz="2800"/>
                    </a:p>
                  </a:txBody>
                  <a:tcPr anchor="ctr"/>
                </a:tc>
                <a:extLst>
                  <a:ext uri="{0D108BD9-81ED-4DB2-BD59-A6C34878D82A}">
                    <a16:rowId xmlns:a16="http://schemas.microsoft.com/office/drawing/2014/main" val="10001"/>
                  </a:ext>
                </a:extLst>
              </a:tr>
              <a:tr h="709295">
                <a:tc vMerge="1">
                  <a:txBody>
                    <a:bodyPr/>
                    <a:lstStyle/>
                    <a:p>
                      <a:endParaRPr lang="zh-CN"/>
                    </a:p>
                  </a:txBody>
                  <a:tcPr anchor="ctr"/>
                </a:tc>
                <a:tc>
                  <a:txBody>
                    <a:bodyPr/>
                    <a:lstStyle/>
                    <a:p>
                      <a:pPr algn="ctr">
                        <a:buNone/>
                      </a:pPr>
                      <a:r>
                        <a:rPr lang="en-US" altLang="zh-CN" sz="2800" i="1">
                          <a:sym typeface="+mn-ea"/>
                        </a:rPr>
                        <a:t>F</a:t>
                      </a:r>
                      <a:r>
                        <a:rPr lang="en-US" altLang="zh-CN" sz="2800" i="1" baseline="-25000">
                          <a:sym typeface="+mn-ea"/>
                        </a:rPr>
                        <a:t>2</a:t>
                      </a:r>
                      <a:r>
                        <a:rPr lang="en-US" altLang="en-US" sz="2800" i="1">
                          <a:sym typeface="+mn-ea"/>
                        </a:rPr>
                        <a:t>´</a:t>
                      </a:r>
                      <a:r>
                        <a:rPr lang="en-US" altLang="zh-CN" sz="2800">
                          <a:sym typeface="+mn-ea"/>
                        </a:rPr>
                        <a:t> </a:t>
                      </a:r>
                      <a:r>
                        <a:rPr lang="en-US" altLang="zh-CN" sz="2800" i="1">
                          <a:sym typeface="+mn-ea"/>
                        </a:rPr>
                        <a:t>/N</a:t>
                      </a:r>
                      <a:endParaRPr lang="zh-CN" altLang="en-US" sz="2800"/>
                    </a:p>
                  </a:txBody>
                  <a:tcPr anchor="ctr"/>
                </a:tc>
                <a:tc>
                  <a:txBody>
                    <a:bodyPr/>
                    <a:lstStyle/>
                    <a:p>
                      <a:pPr algn="ctr">
                        <a:buNone/>
                      </a:pPr>
                      <a:r>
                        <a:rPr lang="en-US" altLang="zh-CN" sz="2800"/>
                        <a:t>2.4</a:t>
                      </a:r>
                    </a:p>
                  </a:txBody>
                  <a:tcPr anchor="ctr"/>
                </a:tc>
                <a:tc>
                  <a:txBody>
                    <a:bodyPr/>
                    <a:lstStyle/>
                    <a:p>
                      <a:pPr algn="ctr">
                        <a:buNone/>
                      </a:pPr>
                      <a:r>
                        <a:rPr lang="zh-CN" altLang="en-US" sz="2800"/>
                        <a:t>向右</a:t>
                      </a:r>
                    </a:p>
                  </a:txBody>
                  <a:tcPr anchor="ctr"/>
                </a:tc>
                <a:extLst>
                  <a:ext uri="{0D108BD9-81ED-4DB2-BD59-A6C34878D82A}">
                    <a16:rowId xmlns:a16="http://schemas.microsoft.com/office/drawing/2014/main" val="10002"/>
                  </a:ext>
                </a:extLst>
              </a:tr>
              <a:tr h="709295">
                <a:tc>
                  <a:txBody>
                    <a:bodyPr/>
                    <a:lstStyle/>
                    <a:p>
                      <a:pPr algn="ctr">
                        <a:buNone/>
                      </a:pPr>
                      <a:r>
                        <a:rPr lang="zh-CN" altLang="en-US" sz="2800"/>
                        <a:t>用一个测力计</a:t>
                      </a:r>
                    </a:p>
                  </a:txBody>
                  <a:tcPr anchor="ctr"/>
                </a:tc>
                <a:tc>
                  <a:txBody>
                    <a:bodyPr/>
                    <a:lstStyle/>
                    <a:p>
                      <a:pPr algn="ctr">
                        <a:buNone/>
                      </a:pPr>
                      <a:r>
                        <a:rPr lang="en-US" altLang="zh-CN" sz="2800" i="1">
                          <a:sym typeface="+mn-ea"/>
                        </a:rPr>
                        <a:t>F</a:t>
                      </a:r>
                      <a:r>
                        <a:rPr lang="en-US" altLang="en-US" sz="2800" i="1">
                          <a:sym typeface="+mn-ea"/>
                        </a:rPr>
                        <a:t>´</a:t>
                      </a:r>
                      <a:r>
                        <a:rPr lang="en-US" altLang="zh-CN" sz="2800">
                          <a:sym typeface="+mn-ea"/>
                        </a:rPr>
                        <a:t> </a:t>
                      </a:r>
                      <a:r>
                        <a:rPr lang="en-US" altLang="zh-CN" sz="2800" i="1">
                          <a:sym typeface="+mn-ea"/>
                        </a:rPr>
                        <a:t>/N</a:t>
                      </a:r>
                      <a:endParaRPr lang="zh-CN" altLang="en-US" sz="2800"/>
                    </a:p>
                  </a:txBody>
                  <a:tcPr anchor="ctr"/>
                </a:tc>
                <a:tc>
                  <a:txBody>
                    <a:bodyPr/>
                    <a:lstStyle/>
                    <a:p>
                      <a:pPr algn="ctr">
                        <a:buNone/>
                      </a:pPr>
                      <a:r>
                        <a:rPr lang="en-US" altLang="zh-CN" sz="2800"/>
                        <a:t>1.5</a:t>
                      </a:r>
                    </a:p>
                  </a:txBody>
                  <a:tcPr anchor="ctr"/>
                </a:tc>
                <a:tc>
                  <a:txBody>
                    <a:bodyPr/>
                    <a:lstStyle/>
                    <a:p>
                      <a:pPr algn="ctr">
                        <a:buNone/>
                      </a:pPr>
                      <a:r>
                        <a:rPr lang="zh-CN" altLang="en-US" sz="2800"/>
                        <a:t>向右</a:t>
                      </a:r>
                    </a:p>
                  </a:txBody>
                  <a:tcPr anchor="ctr"/>
                </a:tc>
                <a:extLst>
                  <a:ext uri="{0D108BD9-81ED-4DB2-BD59-A6C34878D82A}">
                    <a16:rowId xmlns:a16="http://schemas.microsoft.com/office/drawing/2014/main" val="10003"/>
                  </a:ext>
                </a:extLst>
              </a:tr>
            </a:tbl>
          </a:graphicData>
        </a:graphic>
      </p:graphicFrame>
      <p:sp>
        <p:nvSpPr>
          <p:cNvPr id="14" name="文本框 13"/>
          <p:cNvSpPr txBox="1"/>
          <p:nvPr/>
        </p:nvSpPr>
        <p:spPr>
          <a:xfrm>
            <a:off x="1014730" y="6090285"/>
            <a:ext cx="10709910" cy="583565"/>
          </a:xfrm>
          <a:prstGeom prst="rect">
            <a:avLst/>
          </a:prstGeom>
          <a:noFill/>
        </p:spPr>
        <p:txBody>
          <a:bodyPr wrap="square" rtlCol="0">
            <a:spAutoFit/>
          </a:bodyPr>
          <a:lstStyle/>
          <a:p>
            <a:r>
              <a:rPr lang="zh-CN" altLang="en-US" sz="2400"/>
              <a:t>实验结论：</a:t>
            </a:r>
            <a:r>
              <a:rPr lang="en-US" altLang="zh-CN" sz="2400" i="1"/>
              <a:t>F</a:t>
            </a:r>
            <a:r>
              <a:rPr lang="en-US" altLang="en-US" sz="3200" i="1"/>
              <a:t>´</a:t>
            </a:r>
            <a:r>
              <a:rPr lang="en-US" altLang="zh-CN" sz="2400"/>
              <a:t> = </a:t>
            </a:r>
            <a:r>
              <a:rPr lang="en-US" altLang="zh-CN" sz="2400" i="1"/>
              <a:t>F</a:t>
            </a:r>
            <a:r>
              <a:rPr lang="en-US" altLang="en-US" sz="3200" i="1"/>
              <a:t>´</a:t>
            </a:r>
            <a:r>
              <a:rPr lang="en-US" altLang="zh-CN" sz="3200" i="1" baseline="-25000"/>
              <a:t>1</a:t>
            </a:r>
            <a:r>
              <a:rPr lang="en-US" altLang="zh-CN" sz="2400"/>
              <a:t> - </a:t>
            </a:r>
            <a:r>
              <a:rPr lang="en-US" altLang="zh-CN" sz="2400" i="1"/>
              <a:t>F</a:t>
            </a:r>
            <a:r>
              <a:rPr lang="en-US" altLang="en-US" sz="3200" i="1"/>
              <a:t>´</a:t>
            </a:r>
            <a:r>
              <a:rPr lang="en-US" altLang="zh-CN" sz="3200" i="1" baseline="-25000"/>
              <a:t>2</a:t>
            </a:r>
            <a:r>
              <a:rPr lang="zh-CN" altLang="en-US" sz="2400"/>
              <a:t>，</a:t>
            </a:r>
            <a:r>
              <a:rPr lang="en-US" altLang="zh-CN" sz="2400" i="1"/>
              <a:t>F</a:t>
            </a:r>
            <a:r>
              <a:rPr lang="en-US" altLang="en-US" sz="3200" i="1"/>
              <a:t>´</a:t>
            </a:r>
            <a:r>
              <a:rPr lang="zh-CN" altLang="en-US" sz="2400"/>
              <a:t>与较大的力方向相同，</a:t>
            </a:r>
            <a:r>
              <a:rPr lang="zh-CN" altLang="en-US" sz="2400">
                <a:sym typeface="+mn-ea"/>
              </a:rPr>
              <a:t>与较小的力方向相反</a:t>
            </a:r>
            <a:r>
              <a:rPr lang="zh-CN" altLang="en-US" sz="2400"/>
              <a:t>。</a:t>
            </a:r>
          </a:p>
        </p:txBody>
      </p:sp>
    </p:spTree>
    <p:custDataLst>
      <p:tags r:id="rId1"/>
    </p:custData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down)">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wipe(down)">
                                      <p:cBhvr>
                                        <p:cTn id="1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组合 5"/>
          <p:cNvGrpSpPr/>
          <p:nvPr/>
        </p:nvGrpSpPr>
        <p:grpSpPr>
          <a:xfrm>
            <a:off x="334900" y="1212562"/>
            <a:ext cx="295322" cy="210471"/>
            <a:chOff x="435463" y="1226414"/>
            <a:chExt cx="295380" cy="210512"/>
          </a:xfrm>
        </p:grpSpPr>
        <p:sp>
          <p:nvSpPr>
            <p:cNvPr id="7" name="矩形 6"/>
            <p:cNvSpPr/>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p:cNvSpPr/>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矩形 3"/>
          <p:cNvSpPr/>
          <p:nvPr/>
        </p:nvSpPr>
        <p:spPr>
          <a:xfrm>
            <a:off x="796925" y="1016000"/>
            <a:ext cx="7315200" cy="583565"/>
          </a:xfrm>
          <a:prstGeom prst="rect">
            <a:avLst/>
          </a:prstGeom>
        </p:spPr>
        <p:txBody>
          <a:bodyPr wrap="square">
            <a:spAutoFit/>
          </a:bodyPr>
          <a:lstStyle/>
          <a:p>
            <a:pPr algn="dist"/>
            <a:r>
              <a:rPr lang="zh-CN" altLang="en-US" sz="3200" b="1" dirty="0">
                <a:solidFill>
                  <a:srgbClr val="036EB8"/>
                </a:solidFill>
                <a:latin typeface="微软雅黑" panose="020B0503020204020204" charset="-122"/>
                <a:ea typeface="微软雅黑" panose="020B0503020204020204" charset="-122"/>
                <a:sym typeface="+mn-ea"/>
              </a:rPr>
              <a:t>实验探究</a:t>
            </a:r>
            <a:r>
              <a:rPr lang="en-US" altLang="zh-CN" sz="3200" b="1" dirty="0">
                <a:solidFill>
                  <a:srgbClr val="036EB8"/>
                </a:solidFill>
                <a:latin typeface="微软雅黑" panose="020B0503020204020204" charset="-122"/>
                <a:ea typeface="微软雅黑" panose="020B0503020204020204" charset="-122"/>
                <a:sym typeface="+mn-ea"/>
              </a:rPr>
              <a:t>	</a:t>
            </a:r>
            <a:r>
              <a:rPr lang="zh-CN" altLang="en-US" sz="3200" b="1" dirty="0">
                <a:solidFill>
                  <a:srgbClr val="036EB8"/>
                </a:solidFill>
                <a:latin typeface="微软雅黑" panose="020B0503020204020204" charset="-122"/>
                <a:ea typeface="微软雅黑" panose="020B0503020204020204" charset="-122"/>
                <a:sym typeface="+mn-ea"/>
              </a:rPr>
              <a:t>探究同一直线上二力的合成</a:t>
            </a:r>
          </a:p>
        </p:txBody>
      </p:sp>
      <p:grpSp>
        <p:nvGrpSpPr>
          <p:cNvPr id="9" name="组合 8"/>
          <p:cNvGrpSpPr/>
          <p:nvPr/>
        </p:nvGrpSpPr>
        <p:grpSpPr>
          <a:xfrm>
            <a:off x="334900" y="1916142"/>
            <a:ext cx="295322" cy="210471"/>
            <a:chOff x="435463" y="1226414"/>
            <a:chExt cx="295380" cy="210512"/>
          </a:xfrm>
        </p:grpSpPr>
        <p:sp>
          <p:nvSpPr>
            <p:cNvPr id="10" name="矩形 9"/>
            <p:cNvSpPr/>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矩形 10"/>
            <p:cNvSpPr/>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3" name="文本框 12"/>
          <p:cNvSpPr txBox="1"/>
          <p:nvPr/>
        </p:nvSpPr>
        <p:spPr>
          <a:xfrm>
            <a:off x="796925" y="1599565"/>
            <a:ext cx="6757670" cy="5262245"/>
          </a:xfrm>
          <a:prstGeom prst="rect">
            <a:avLst/>
          </a:prstGeom>
          <a:noFill/>
        </p:spPr>
        <p:txBody>
          <a:bodyPr wrap="square" rtlCol="0">
            <a:spAutoFit/>
          </a:bodyPr>
          <a:lstStyle/>
          <a:p>
            <a:pPr>
              <a:lnSpc>
                <a:spcPct val="150000"/>
              </a:lnSpc>
            </a:pPr>
            <a:r>
              <a:rPr lang="zh-CN" altLang="en-US" sz="2800">
                <a:sym typeface="+mn-ea"/>
              </a:rPr>
              <a:t>大量实验研究表明：</a:t>
            </a:r>
          </a:p>
          <a:p>
            <a:pPr>
              <a:lnSpc>
                <a:spcPct val="150000"/>
              </a:lnSpc>
            </a:pPr>
            <a:r>
              <a:rPr lang="zh-CN" altLang="en-US" sz="2800">
                <a:sym typeface="+mn-ea"/>
              </a:rPr>
              <a:t>作用在同一物体上的两个力，如果在同一直线上且</a:t>
            </a:r>
            <a:r>
              <a:rPr lang="zh-CN" altLang="en-US" sz="2800" b="1">
                <a:sym typeface="+mn-ea"/>
              </a:rPr>
              <a:t>方向相同</a:t>
            </a:r>
            <a:r>
              <a:rPr lang="zh-CN" altLang="en-US" sz="2800">
                <a:sym typeface="+mn-ea"/>
              </a:rPr>
              <a:t>，其合力的方向与这两个力的</a:t>
            </a:r>
            <a:r>
              <a:rPr lang="zh-CN" altLang="en-US" sz="2800" b="1">
                <a:sym typeface="+mn-ea"/>
              </a:rPr>
              <a:t>方向一致</a:t>
            </a:r>
            <a:r>
              <a:rPr lang="zh-CN" altLang="en-US" sz="2800">
                <a:sym typeface="+mn-ea"/>
              </a:rPr>
              <a:t>，大小等于这两个力的</a:t>
            </a:r>
            <a:r>
              <a:rPr lang="zh-CN" altLang="en-US" sz="2800" b="1">
                <a:sym typeface="+mn-ea"/>
              </a:rPr>
              <a:t>大小之和</a:t>
            </a:r>
            <a:r>
              <a:rPr lang="zh-CN" altLang="en-US" sz="2800">
                <a:sym typeface="+mn-ea"/>
              </a:rPr>
              <a:t>；</a:t>
            </a:r>
            <a:endParaRPr lang="zh-CN" altLang="en-US" sz="2800"/>
          </a:p>
          <a:p>
            <a:pPr>
              <a:lnSpc>
                <a:spcPct val="150000"/>
              </a:lnSpc>
            </a:pPr>
            <a:r>
              <a:rPr lang="zh-CN" altLang="en-US" sz="2800">
                <a:sym typeface="+mn-ea"/>
              </a:rPr>
              <a:t>如果这两个力在同一直线上但</a:t>
            </a:r>
            <a:r>
              <a:rPr lang="zh-CN" altLang="en-US" sz="2800" b="1">
                <a:sym typeface="+mn-ea"/>
              </a:rPr>
              <a:t>方向相反</a:t>
            </a:r>
            <a:r>
              <a:rPr lang="zh-CN" altLang="en-US" sz="2800">
                <a:sym typeface="+mn-ea"/>
              </a:rPr>
              <a:t>，其合力的方向与其中</a:t>
            </a:r>
            <a:r>
              <a:rPr lang="zh-CN" altLang="en-US" sz="2800" b="1">
                <a:sym typeface="+mn-ea"/>
              </a:rPr>
              <a:t>较大的力的方向一致</a:t>
            </a:r>
            <a:r>
              <a:rPr lang="zh-CN" altLang="en-US" sz="2800">
                <a:sym typeface="+mn-ea"/>
              </a:rPr>
              <a:t>，大小等于这两个力的</a:t>
            </a:r>
            <a:r>
              <a:rPr lang="zh-CN" altLang="en-US" sz="2800" b="1">
                <a:sym typeface="+mn-ea"/>
              </a:rPr>
              <a:t>大小之差的绝对值</a:t>
            </a:r>
            <a:r>
              <a:rPr lang="zh-CN" altLang="en-US" sz="2800">
                <a:sym typeface="+mn-ea"/>
              </a:rPr>
              <a:t>。</a:t>
            </a:r>
          </a:p>
        </p:txBody>
      </p:sp>
      <p:pic>
        <p:nvPicPr>
          <p:cNvPr id="18" name="https://docer-ks3.wpscdn.cn/picture/30785590/2e92fc58bee9944728b37a496a80ad0d_612.jpg" descr="龙舟赛,有序,水,桨,体育比赛,水平画幅,竞技运动,衬衫,船,鸭舌帽"/>
          <p:cNvPicPr>
            <a:picLocks noChangeAspect="1"/>
          </p:cNvPicPr>
          <p:nvPr/>
        </p:nvPicPr>
        <p:blipFill>
          <a:blip r:embed="rId3"/>
          <a:stretch>
            <a:fillRect/>
          </a:stretch>
        </p:blipFill>
        <p:spPr>
          <a:xfrm>
            <a:off x="8169275" y="1599565"/>
            <a:ext cx="3658235" cy="2438400"/>
          </a:xfrm>
          <a:prstGeom prst="rect">
            <a:avLst/>
          </a:prstGeom>
        </p:spPr>
      </p:pic>
      <p:pic>
        <p:nvPicPr>
          <p:cNvPr id="14" name="图片 13"/>
          <p:cNvPicPr>
            <a:picLocks noChangeAspect="1"/>
          </p:cNvPicPr>
          <p:nvPr/>
        </p:nvPicPr>
        <p:blipFill>
          <a:blip r:embed="rId4"/>
          <a:srcRect t="22236" b="23127"/>
          <a:stretch>
            <a:fillRect/>
          </a:stretch>
        </p:blipFill>
        <p:spPr>
          <a:xfrm>
            <a:off x="8181975" y="4170045"/>
            <a:ext cx="3645535" cy="1991995"/>
          </a:xfrm>
          <a:prstGeom prst="rect">
            <a:avLst/>
          </a:prstGeom>
        </p:spPr>
      </p:pic>
    </p:spTree>
    <p:custDataLst>
      <p:tags r:id="rId1"/>
    </p:custData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wipe(down)">
                                      <p:cBhvr>
                                        <p:cTn id="7" dur="500"/>
                                        <p:tgtEl>
                                          <p:spTgt spid="1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3">
                                            <p:txEl>
                                              <p:pRg st="1" end="1"/>
                                            </p:txEl>
                                          </p:spTgt>
                                        </p:tgtEl>
                                        <p:attrNameLst>
                                          <p:attrName>style.visibility</p:attrName>
                                        </p:attrNameLst>
                                      </p:cBhvr>
                                      <p:to>
                                        <p:strVal val="visible"/>
                                      </p:to>
                                    </p:set>
                                    <p:animEffect transition="in" filter="wipe(down)">
                                      <p:cBhvr>
                                        <p:cTn id="12" dur="500"/>
                                        <p:tgtEl>
                                          <p:spTgt spid="1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3">
                                            <p:txEl>
                                              <p:pRg st="2" end="2"/>
                                            </p:txEl>
                                          </p:spTgt>
                                        </p:tgtEl>
                                        <p:attrNameLst>
                                          <p:attrName>style.visibility</p:attrName>
                                        </p:attrNameLst>
                                      </p:cBhvr>
                                      <p:to>
                                        <p:strVal val="visible"/>
                                      </p:to>
                                    </p:set>
                                    <p:animEffect transition="in" filter="wipe(down)">
                                      <p:cBhvr>
                                        <p:cTn id="17" dur="500"/>
                                        <p:tgtEl>
                                          <p:spTgt spid="1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文本框 9"/>
          <p:cNvSpPr txBox="1"/>
          <p:nvPr/>
        </p:nvSpPr>
        <p:spPr>
          <a:xfrm>
            <a:off x="796925" y="2417445"/>
            <a:ext cx="10521315" cy="3969385"/>
          </a:xfrm>
          <a:prstGeom prst="rect">
            <a:avLst/>
          </a:prstGeom>
          <a:noFill/>
        </p:spPr>
        <p:txBody>
          <a:bodyPr wrap="square" rtlCol="0">
            <a:spAutoFit/>
          </a:bodyPr>
          <a:lstStyle/>
          <a:p>
            <a:r>
              <a:rPr lang="en-US" altLang="zh-CN" sz="2800">
                <a:latin typeface="Times New Roman" panose="02020603050405020304" pitchFamily="18" charset="0"/>
                <a:ea typeface="宋体" panose="02010600030101010101" pitchFamily="2" charset="-122"/>
                <a:cs typeface="Times New Roman" panose="02020603050405020304" pitchFamily="18" charset="0"/>
              </a:rPr>
              <a:t>1.  </a:t>
            </a:r>
            <a:r>
              <a:rPr lang="zh-CN" altLang="en-US" sz="2800">
                <a:latin typeface="Times New Roman" panose="02020603050405020304" pitchFamily="18" charset="0"/>
                <a:ea typeface="宋体" panose="02010600030101010101" pitchFamily="2" charset="-122"/>
                <a:cs typeface="Times New Roman" panose="02020603050405020304" pitchFamily="18" charset="0"/>
              </a:rPr>
              <a:t>为什么有时候计算出的合力数值大于实际测量的合力数值？</a:t>
            </a:r>
            <a:endParaRPr lang="zh-CN" altLang="en-US" sz="2800"/>
          </a:p>
          <a:p>
            <a:pPr indent="457200"/>
            <a:r>
              <a:rPr lang="zh-CN" altLang="en-US" sz="2800">
                <a:solidFill>
                  <a:schemeClr val="accent5"/>
                </a:solidFill>
              </a:rPr>
              <a:t>答：在试验过程中弹簧测力计未完全贴合水平方向的直线，存在夹角，导致测得的分力数值变大。</a:t>
            </a:r>
          </a:p>
          <a:p>
            <a:r>
              <a:rPr lang="en-US" altLang="zh-CN" sz="2800">
                <a:latin typeface="Times New Roman" panose="02020603050405020304" pitchFamily="18" charset="0"/>
                <a:ea typeface="宋体" panose="02010600030101010101" pitchFamily="2" charset="-122"/>
                <a:cs typeface="Times New Roman" panose="02020603050405020304" pitchFamily="18" charset="0"/>
              </a:rPr>
              <a:t>2.  </a:t>
            </a:r>
            <a:r>
              <a:rPr lang="zh-CN" altLang="en-US" sz="2800">
                <a:latin typeface="Times New Roman" panose="02020603050405020304" pitchFamily="18" charset="0"/>
                <a:ea typeface="宋体" panose="02010600030101010101" pitchFamily="2" charset="-122"/>
                <a:cs typeface="Times New Roman" panose="02020603050405020304" pitchFamily="18" charset="0"/>
              </a:rPr>
              <a:t>在同一条直线上的合力一定大于分力，分力一定小于合力吗？</a:t>
            </a:r>
          </a:p>
          <a:p>
            <a:pPr indent="457200"/>
            <a:r>
              <a:rPr lang="zh-CN" altLang="en-US" sz="2800">
                <a:solidFill>
                  <a:schemeClr val="accent5"/>
                </a:solidFill>
              </a:rPr>
              <a:t>答：若分力方向相反，则合力一定小于其中较大的分力，可能小于其中较小的分力。</a:t>
            </a:r>
            <a:endParaRPr lang="zh-CN" altLang="en-US" sz="2800"/>
          </a:p>
          <a:p>
            <a:r>
              <a:rPr lang="en-US" altLang="zh-CN" sz="2800">
                <a:latin typeface="Times New Roman" panose="02020603050405020304" pitchFamily="18" charset="0"/>
                <a:ea typeface="宋体" panose="02010600030101010101" pitchFamily="2" charset="-122"/>
                <a:cs typeface="Times New Roman" panose="02020603050405020304" pitchFamily="18" charset="0"/>
                <a:sym typeface="+mn-ea"/>
              </a:rPr>
              <a:t>3.  </a:t>
            </a:r>
            <a:r>
              <a:rPr lang="zh-CN" altLang="en-US" sz="2800">
                <a:latin typeface="Times New Roman" panose="02020603050405020304" pitchFamily="18" charset="0"/>
                <a:ea typeface="宋体" panose="02010600030101010101" pitchFamily="2" charset="-122"/>
                <a:cs typeface="Times New Roman" panose="02020603050405020304" pitchFamily="18" charset="0"/>
                <a:sym typeface="+mn-ea"/>
              </a:rPr>
              <a:t>在同一条直线上的合力一定小于分力，某个分力一定大于合力吗？</a:t>
            </a:r>
            <a:endParaRPr lang="zh-CN" altLang="en-US" sz="2800">
              <a:latin typeface="Times New Roman" panose="02020603050405020304" pitchFamily="18" charset="0"/>
              <a:ea typeface="宋体" panose="02010600030101010101" pitchFamily="2" charset="-122"/>
              <a:cs typeface="Times New Roman" panose="02020603050405020304" pitchFamily="18" charset="0"/>
            </a:endParaRPr>
          </a:p>
          <a:p>
            <a:pPr indent="457200"/>
            <a:r>
              <a:rPr lang="zh-CN" altLang="en-US" sz="2800">
                <a:solidFill>
                  <a:schemeClr val="accent5"/>
                </a:solidFill>
                <a:sym typeface="+mn-ea"/>
              </a:rPr>
              <a:t>答：若分力方向相同，则合力大于任一分力。</a:t>
            </a:r>
          </a:p>
        </p:txBody>
      </p:sp>
      <p:grpSp>
        <p:nvGrpSpPr>
          <p:cNvPr id="6" name="组合 5"/>
          <p:cNvGrpSpPr/>
          <p:nvPr/>
        </p:nvGrpSpPr>
        <p:grpSpPr>
          <a:xfrm>
            <a:off x="334900" y="1212562"/>
            <a:ext cx="295322" cy="210471"/>
            <a:chOff x="435463" y="1226414"/>
            <a:chExt cx="295380" cy="210512"/>
          </a:xfrm>
        </p:grpSpPr>
        <p:sp>
          <p:nvSpPr>
            <p:cNvPr id="7" name="矩形 6"/>
            <p:cNvSpPr/>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p:cNvSpPr/>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矩形 3"/>
          <p:cNvSpPr/>
          <p:nvPr/>
        </p:nvSpPr>
        <p:spPr>
          <a:xfrm>
            <a:off x="796925" y="1016000"/>
            <a:ext cx="7315200" cy="583565"/>
          </a:xfrm>
          <a:prstGeom prst="rect">
            <a:avLst/>
          </a:prstGeom>
        </p:spPr>
        <p:txBody>
          <a:bodyPr wrap="square">
            <a:spAutoFit/>
          </a:bodyPr>
          <a:lstStyle/>
          <a:p>
            <a:pPr algn="dist"/>
            <a:r>
              <a:rPr lang="zh-CN" altLang="en-US" sz="3200" b="1" dirty="0">
                <a:solidFill>
                  <a:srgbClr val="036EB8"/>
                </a:solidFill>
                <a:latin typeface="微软雅黑" panose="020B0503020204020204" charset="-122"/>
                <a:ea typeface="微软雅黑" panose="020B0503020204020204" charset="-122"/>
                <a:sym typeface="+mn-ea"/>
              </a:rPr>
              <a:t>实验探究</a:t>
            </a:r>
            <a:r>
              <a:rPr lang="en-US" altLang="zh-CN" sz="3200" b="1" dirty="0">
                <a:solidFill>
                  <a:srgbClr val="036EB8"/>
                </a:solidFill>
                <a:latin typeface="微软雅黑" panose="020B0503020204020204" charset="-122"/>
                <a:ea typeface="微软雅黑" panose="020B0503020204020204" charset="-122"/>
                <a:sym typeface="+mn-ea"/>
              </a:rPr>
              <a:t>	</a:t>
            </a:r>
            <a:r>
              <a:rPr lang="zh-CN" altLang="en-US" sz="3200" b="1" dirty="0">
                <a:solidFill>
                  <a:srgbClr val="036EB8"/>
                </a:solidFill>
                <a:latin typeface="微软雅黑" panose="020B0503020204020204" charset="-122"/>
                <a:ea typeface="微软雅黑" panose="020B0503020204020204" charset="-122"/>
                <a:sym typeface="+mn-ea"/>
              </a:rPr>
              <a:t>探究同一直线上二力的合成</a:t>
            </a:r>
          </a:p>
        </p:txBody>
      </p:sp>
      <p:sp>
        <p:nvSpPr>
          <p:cNvPr id="2" name="文本框 1"/>
          <p:cNvSpPr txBox="1"/>
          <p:nvPr/>
        </p:nvSpPr>
        <p:spPr>
          <a:xfrm>
            <a:off x="796925" y="1771650"/>
            <a:ext cx="2349500" cy="521970"/>
          </a:xfrm>
          <a:prstGeom prst="rect">
            <a:avLst/>
          </a:prstGeom>
          <a:noFill/>
        </p:spPr>
        <p:txBody>
          <a:bodyPr wrap="square" rtlCol="0">
            <a:spAutoFit/>
            <a:scene3d>
              <a:camera prst="orthographicFront"/>
              <a:lightRig rig="threePt" dir="t"/>
            </a:scene3d>
          </a:bodyPr>
          <a:lstStyle/>
          <a:p>
            <a:r>
              <a:rPr lang="zh-CN" altLang="en-US" sz="2800" b="1">
                <a:ln/>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思考与讨论</a:t>
            </a:r>
          </a:p>
        </p:txBody>
      </p:sp>
    </p:spTree>
    <p:custDataLst>
      <p:tags r:id="rId1"/>
    </p:custData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wipe(down)">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10">
                                            <p:txEl>
                                              <p:pRg st="1" end="1"/>
                                            </p:txEl>
                                          </p:spTgt>
                                        </p:tgtEl>
                                        <p:attrNameLst>
                                          <p:attrName>style.visibility</p:attrName>
                                        </p:attrNameLst>
                                      </p:cBhvr>
                                      <p:to>
                                        <p:strVal val="visible"/>
                                      </p:to>
                                    </p:set>
                                    <p:animEffect transition="in" filter="wipe(up)">
                                      <p:cBhvr>
                                        <p:cTn id="12" dur="500"/>
                                        <p:tgtEl>
                                          <p:spTgt spid="10">
                                            <p:txEl>
                                              <p:pRg st="1" end="1"/>
                                            </p:txEl>
                                          </p:spTgt>
                                        </p:tgtEl>
                                      </p:cBhvr>
                                    </p:animEffect>
                                  </p:childTnLst>
                                </p:cTn>
                              </p:par>
                            </p:childTnLst>
                          </p:cTn>
                        </p:par>
                        <p:par>
                          <p:cTn id="13" fill="hold">
                            <p:stCondLst>
                              <p:cond delay="500"/>
                            </p:stCondLst>
                            <p:childTnLst>
                              <p:par>
                                <p:cTn id="14" presetID="22" presetClass="entr" presetSubtype="1" fill="hold" nodeType="afterEffect">
                                  <p:stCondLst>
                                    <p:cond delay="0"/>
                                  </p:stCondLst>
                                  <p:childTnLst>
                                    <p:set>
                                      <p:cBhvr>
                                        <p:cTn id="15" dur="1" fill="hold">
                                          <p:stCondLst>
                                            <p:cond delay="0"/>
                                          </p:stCondLst>
                                        </p:cTn>
                                        <p:tgtEl>
                                          <p:spTgt spid="10">
                                            <p:txEl>
                                              <p:pRg st="2" end="2"/>
                                            </p:txEl>
                                          </p:spTgt>
                                        </p:tgtEl>
                                        <p:attrNameLst>
                                          <p:attrName>style.visibility</p:attrName>
                                        </p:attrNameLst>
                                      </p:cBhvr>
                                      <p:to>
                                        <p:strVal val="visible"/>
                                      </p:to>
                                    </p:set>
                                    <p:animEffect transition="in" filter="wipe(up)">
                                      <p:cBhvr>
                                        <p:cTn id="16" dur="500"/>
                                        <p:tgtEl>
                                          <p:spTgt spid="10">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1" fill="hold" nodeType="clickEffect">
                                  <p:stCondLst>
                                    <p:cond delay="0"/>
                                  </p:stCondLst>
                                  <p:childTnLst>
                                    <p:set>
                                      <p:cBhvr>
                                        <p:cTn id="20" dur="1" fill="hold">
                                          <p:stCondLst>
                                            <p:cond delay="0"/>
                                          </p:stCondLst>
                                        </p:cTn>
                                        <p:tgtEl>
                                          <p:spTgt spid="10">
                                            <p:txEl>
                                              <p:pRg st="3" end="3"/>
                                            </p:txEl>
                                          </p:spTgt>
                                        </p:tgtEl>
                                        <p:attrNameLst>
                                          <p:attrName>style.visibility</p:attrName>
                                        </p:attrNameLst>
                                      </p:cBhvr>
                                      <p:to>
                                        <p:strVal val="visible"/>
                                      </p:to>
                                    </p:set>
                                    <p:animEffect transition="in" filter="wipe(up)">
                                      <p:cBhvr>
                                        <p:cTn id="21" dur="500"/>
                                        <p:tgtEl>
                                          <p:spTgt spid="10">
                                            <p:txEl>
                                              <p:pRg st="3" end="3"/>
                                            </p:txEl>
                                          </p:spTgt>
                                        </p:tgtEl>
                                      </p:cBhvr>
                                    </p:animEffect>
                                  </p:childTnLst>
                                </p:cTn>
                              </p:par>
                            </p:childTnLst>
                          </p:cTn>
                        </p:par>
                        <p:par>
                          <p:cTn id="22" fill="hold">
                            <p:stCondLst>
                              <p:cond delay="500"/>
                            </p:stCondLst>
                            <p:childTnLst>
                              <p:par>
                                <p:cTn id="23" presetID="22" presetClass="entr" presetSubtype="1" fill="hold" nodeType="afterEffect">
                                  <p:stCondLst>
                                    <p:cond delay="0"/>
                                  </p:stCondLst>
                                  <p:childTnLst>
                                    <p:set>
                                      <p:cBhvr>
                                        <p:cTn id="24" dur="1" fill="hold">
                                          <p:stCondLst>
                                            <p:cond delay="0"/>
                                          </p:stCondLst>
                                        </p:cTn>
                                        <p:tgtEl>
                                          <p:spTgt spid="10">
                                            <p:txEl>
                                              <p:pRg st="4" end="4"/>
                                            </p:txEl>
                                          </p:spTgt>
                                        </p:tgtEl>
                                        <p:attrNameLst>
                                          <p:attrName>style.visibility</p:attrName>
                                        </p:attrNameLst>
                                      </p:cBhvr>
                                      <p:to>
                                        <p:strVal val="visible"/>
                                      </p:to>
                                    </p:set>
                                    <p:animEffect transition="in" filter="wipe(up)">
                                      <p:cBhvr>
                                        <p:cTn id="25" dur="500"/>
                                        <p:tgtEl>
                                          <p:spTgt spid="10">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1" fill="hold" nodeType="clickEffect">
                                  <p:stCondLst>
                                    <p:cond delay="0"/>
                                  </p:stCondLst>
                                  <p:childTnLst>
                                    <p:set>
                                      <p:cBhvr>
                                        <p:cTn id="29" dur="1" fill="hold">
                                          <p:stCondLst>
                                            <p:cond delay="0"/>
                                          </p:stCondLst>
                                        </p:cTn>
                                        <p:tgtEl>
                                          <p:spTgt spid="10">
                                            <p:txEl>
                                              <p:pRg st="5" end="5"/>
                                            </p:txEl>
                                          </p:spTgt>
                                        </p:tgtEl>
                                        <p:attrNameLst>
                                          <p:attrName>style.visibility</p:attrName>
                                        </p:attrNameLst>
                                      </p:cBhvr>
                                      <p:to>
                                        <p:strVal val="visible"/>
                                      </p:to>
                                    </p:set>
                                    <p:animEffect transition="in" filter="wipe(up)">
                                      <p:cBhvr>
                                        <p:cTn id="30" dur="500"/>
                                        <p:tgtEl>
                                          <p:spTgt spid="10">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椭圆 10"/>
          <p:cNvSpPr/>
          <p:nvPr/>
        </p:nvSpPr>
        <p:spPr>
          <a:xfrm>
            <a:off x="2579370" y="4363085"/>
            <a:ext cx="214630" cy="20066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FF0000"/>
              </a:solidFill>
              <a:latin typeface="Times New Roman" panose="02020603050405020304" pitchFamily="18" charset="0"/>
              <a:cs typeface="Times New Roman" panose="02020603050405020304" pitchFamily="18" charset="0"/>
            </a:endParaRPr>
          </a:p>
        </p:txBody>
      </p:sp>
      <p:sp>
        <p:nvSpPr>
          <p:cNvPr id="21" name="椭圆 20"/>
          <p:cNvSpPr/>
          <p:nvPr/>
        </p:nvSpPr>
        <p:spPr>
          <a:xfrm>
            <a:off x="2633345" y="4408170"/>
            <a:ext cx="106045" cy="1104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FF0000"/>
              </a:solidFill>
              <a:latin typeface="Times New Roman" panose="02020603050405020304" pitchFamily="18" charset="0"/>
              <a:cs typeface="Times New Roman" panose="02020603050405020304" pitchFamily="18" charset="0"/>
            </a:endParaRPr>
          </a:p>
        </p:txBody>
      </p:sp>
      <p:cxnSp>
        <p:nvCxnSpPr>
          <p:cNvPr id="24" name="直接箭头连接符 23"/>
          <p:cNvCxnSpPr/>
          <p:nvPr/>
        </p:nvCxnSpPr>
        <p:spPr>
          <a:xfrm flipH="1">
            <a:off x="2686685" y="4480560"/>
            <a:ext cx="0" cy="1018540"/>
          </a:xfrm>
          <a:prstGeom prst="straightConnector1">
            <a:avLst/>
          </a:prstGeom>
          <a:ln w="28575">
            <a:solidFill>
              <a:schemeClr val="accent2"/>
            </a:solidFill>
            <a:tailEnd type="arrow"/>
          </a:ln>
        </p:spPr>
        <p:style>
          <a:lnRef idx="1">
            <a:schemeClr val="accent1"/>
          </a:lnRef>
          <a:fillRef idx="0">
            <a:schemeClr val="accent1"/>
          </a:fillRef>
          <a:effectRef idx="0">
            <a:schemeClr val="accent1"/>
          </a:effectRef>
          <a:fontRef idx="minor">
            <a:schemeClr val="tx1"/>
          </a:fontRef>
        </p:style>
      </p:cxnSp>
      <p:sp>
        <p:nvSpPr>
          <p:cNvPr id="6" name="文本框 5"/>
          <p:cNvSpPr txBox="1"/>
          <p:nvPr/>
        </p:nvSpPr>
        <p:spPr>
          <a:xfrm>
            <a:off x="839470" y="1737360"/>
            <a:ext cx="10593070" cy="1880870"/>
          </a:xfrm>
          <a:prstGeom prst="rect">
            <a:avLst/>
          </a:prstGeom>
          <a:noFill/>
        </p:spPr>
        <p:txBody>
          <a:bodyPr wrap="square" rtlCol="0">
            <a:noAutofit/>
          </a:bodyPr>
          <a:lstStyle/>
          <a:p>
            <a:pPr>
              <a:lnSpc>
                <a:spcPct val="150000"/>
              </a:lnSpc>
            </a:pPr>
            <a:r>
              <a:rPr lang="zh-CN" altLang="en-US" sz="2800">
                <a:latin typeface="Times New Roman" panose="02020603050405020304" pitchFamily="18" charset="0"/>
                <a:ea typeface="宋体" panose="02010600030101010101" pitchFamily="2" charset="-122"/>
                <a:cs typeface="Times New Roman" panose="02020603050405020304" pitchFamily="18" charset="0"/>
              </a:rPr>
              <a:t>例</a:t>
            </a:r>
            <a:r>
              <a:rPr lang="en-US" altLang="zh-CN" sz="2800">
                <a:latin typeface="Times New Roman" panose="02020603050405020304" pitchFamily="18" charset="0"/>
                <a:ea typeface="宋体" panose="02010600030101010101" pitchFamily="2" charset="-122"/>
                <a:cs typeface="Times New Roman" panose="02020603050405020304" pitchFamily="18" charset="0"/>
              </a:rPr>
              <a:t> </a:t>
            </a:r>
            <a:r>
              <a:rPr lang="zh-CN" altLang="en-US" sz="2800">
                <a:latin typeface="Times New Roman" panose="02020603050405020304" pitchFamily="18" charset="0"/>
                <a:ea typeface="宋体" panose="02010600030101010101" pitchFamily="2" charset="-122"/>
                <a:cs typeface="Times New Roman" panose="02020603050405020304" pitchFamily="18" charset="0"/>
              </a:rPr>
              <a:t>将一个小球竖直向上抛出，已知小球所受重力大小为</a:t>
            </a:r>
            <a:r>
              <a:rPr lang="en-US" altLang="zh-CN" sz="2800">
                <a:latin typeface="Times New Roman" panose="02020603050405020304" pitchFamily="18" charset="0"/>
                <a:ea typeface="宋体" panose="02010600030101010101" pitchFamily="2" charset="-122"/>
                <a:cs typeface="Times New Roman" panose="02020603050405020304" pitchFamily="18" charset="0"/>
              </a:rPr>
              <a:t>10N</a:t>
            </a:r>
            <a:r>
              <a:rPr lang="zh-CN" altLang="en-US" sz="2800">
                <a:latin typeface="Times New Roman" panose="02020603050405020304" pitchFamily="18" charset="0"/>
                <a:ea typeface="宋体" panose="02010600030101010101" pitchFamily="2" charset="-122"/>
                <a:cs typeface="Times New Roman" panose="02020603050405020304" pitchFamily="18" charset="0"/>
              </a:rPr>
              <a:t>，假设小球在上升过程中所受的空气阻力大小恒为</a:t>
            </a:r>
            <a:r>
              <a:rPr lang="en-US" altLang="zh-CN" sz="2800">
                <a:latin typeface="Times New Roman" panose="02020603050405020304" pitchFamily="18" charset="0"/>
                <a:ea typeface="宋体" panose="02010600030101010101" pitchFamily="2" charset="-122"/>
                <a:cs typeface="Times New Roman" panose="02020603050405020304" pitchFamily="18" charset="0"/>
              </a:rPr>
              <a:t>2N</a:t>
            </a:r>
            <a:r>
              <a:rPr lang="zh-CN" altLang="en-US" sz="2800">
                <a:latin typeface="Times New Roman" panose="02020603050405020304" pitchFamily="18" charset="0"/>
                <a:ea typeface="宋体" panose="02010600030101010101" pitchFamily="2" charset="-122"/>
                <a:cs typeface="Times New Roman" panose="02020603050405020304" pitchFamily="18" charset="0"/>
              </a:rPr>
              <a:t>，求小球在上升过程中所受合力的大小和方向。</a:t>
            </a:r>
          </a:p>
          <a:p>
            <a:pPr>
              <a:lnSpc>
                <a:spcPct val="150000"/>
              </a:lnSpc>
            </a:pPr>
            <a:endParaRPr lang="zh-CN" altLang="en-US" sz="2800">
              <a:latin typeface="Times New Roman" panose="02020603050405020304" pitchFamily="18" charset="0"/>
              <a:ea typeface="宋体" panose="02010600030101010101" pitchFamily="2" charset="-122"/>
              <a:cs typeface="Times New Roman" panose="02020603050405020304" pitchFamily="18" charset="0"/>
            </a:endParaRPr>
          </a:p>
        </p:txBody>
      </p:sp>
      <p:sp>
        <p:nvSpPr>
          <p:cNvPr id="18" name="文本框 17"/>
          <p:cNvSpPr txBox="1"/>
          <p:nvPr/>
        </p:nvSpPr>
        <p:spPr>
          <a:xfrm>
            <a:off x="911225" y="3717290"/>
            <a:ext cx="784225" cy="619125"/>
          </a:xfrm>
          <a:prstGeom prst="rect">
            <a:avLst/>
          </a:prstGeom>
          <a:noFill/>
        </p:spPr>
        <p:txBody>
          <a:bodyPr wrap="square" rtlCol="0">
            <a:noAutofit/>
          </a:bodyPr>
          <a:lstStyle/>
          <a:p>
            <a:r>
              <a:rPr lang="zh-CN" altLang="en-US" sz="2800">
                <a:solidFill>
                  <a:srgbClr val="FF0000"/>
                </a:solidFill>
                <a:latin typeface="微软雅黑" panose="020B0503020204020204" charset="-122"/>
                <a:ea typeface="微软雅黑" panose="020B0503020204020204" charset="-122"/>
              </a:rPr>
              <a:t>解：</a:t>
            </a:r>
          </a:p>
        </p:txBody>
      </p:sp>
      <p:sp>
        <p:nvSpPr>
          <p:cNvPr id="7" name="矩形 6"/>
          <p:cNvSpPr/>
          <p:nvPr/>
        </p:nvSpPr>
        <p:spPr>
          <a:xfrm>
            <a:off x="1631624" y="3717584"/>
            <a:ext cx="3521306" cy="521970"/>
          </a:xfrm>
          <a:prstGeom prst="rect">
            <a:avLst/>
          </a:prstGeom>
        </p:spPr>
        <p:txBody>
          <a:bodyPr wrap="square">
            <a:spAutoFit/>
          </a:bodyPr>
          <a:lstStyle/>
          <a:p>
            <a:r>
              <a:rPr lang="zh-CN" altLang="en-US" sz="2800">
                <a:solidFill>
                  <a:srgbClr val="FF0000"/>
                </a:solidFill>
                <a:latin typeface="微软雅黑" panose="020B0503020204020204" charset="-122"/>
                <a:ea typeface="微软雅黑" panose="020B0503020204020204" charset="-122"/>
                <a:cs typeface="Times New Roman" panose="02020603050405020304" pitchFamily="18" charset="0"/>
              </a:rPr>
              <a:t>小球在上升过程受力：</a:t>
            </a:r>
          </a:p>
        </p:txBody>
      </p:sp>
      <p:sp>
        <p:nvSpPr>
          <p:cNvPr id="14" name="椭圆 13"/>
          <p:cNvSpPr/>
          <p:nvPr/>
        </p:nvSpPr>
        <p:spPr>
          <a:xfrm>
            <a:off x="2633345" y="4407535"/>
            <a:ext cx="106045" cy="110490"/>
          </a:xfrm>
          <a:prstGeom prst="ellipse">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FF0000"/>
              </a:solidFill>
              <a:latin typeface="Times New Roman" panose="02020603050405020304" pitchFamily="18" charset="0"/>
              <a:cs typeface="Times New Roman" panose="02020603050405020304" pitchFamily="18" charset="0"/>
            </a:endParaRPr>
          </a:p>
        </p:txBody>
      </p:sp>
      <p:cxnSp>
        <p:nvCxnSpPr>
          <p:cNvPr id="16" name="直接箭头连接符 15"/>
          <p:cNvCxnSpPr/>
          <p:nvPr/>
        </p:nvCxnSpPr>
        <p:spPr>
          <a:xfrm flipH="1">
            <a:off x="2686685" y="4482465"/>
            <a:ext cx="0" cy="339725"/>
          </a:xfrm>
          <a:prstGeom prst="straightConnector1">
            <a:avLst/>
          </a:prstGeom>
          <a:ln w="28575">
            <a:solidFill>
              <a:srgbClr val="7030A0"/>
            </a:solidFill>
            <a:tailEnd type="arrow"/>
          </a:ln>
        </p:spPr>
        <p:style>
          <a:lnRef idx="1">
            <a:schemeClr val="accent1"/>
          </a:lnRef>
          <a:fillRef idx="0">
            <a:schemeClr val="accent1"/>
          </a:fillRef>
          <a:effectRef idx="0">
            <a:schemeClr val="accent1"/>
          </a:effectRef>
          <a:fontRef idx="minor">
            <a:schemeClr val="tx1"/>
          </a:fontRef>
        </p:style>
      </p:cxnSp>
      <p:sp>
        <p:nvSpPr>
          <p:cNvPr id="19" name="矩形 18"/>
          <p:cNvSpPr/>
          <p:nvPr/>
        </p:nvSpPr>
        <p:spPr>
          <a:xfrm>
            <a:off x="2686685" y="5200650"/>
            <a:ext cx="387985" cy="431165"/>
          </a:xfrm>
          <a:prstGeom prst="rect">
            <a:avLst/>
          </a:prstGeom>
        </p:spPr>
        <p:txBody>
          <a:bodyPr wrap="none">
            <a:spAutoFit/>
          </a:bodyPr>
          <a:lstStyle/>
          <a:p>
            <a:r>
              <a:rPr lang="en-US" altLang="zh-CN" sz="2200" b="1" i="1" kern="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G</a:t>
            </a:r>
            <a:endParaRPr lang="zh-CN" altLang="en-US" sz="2200" baseline="-25000">
              <a:solidFill>
                <a:srgbClr val="FF0000"/>
              </a:solidFill>
              <a:latin typeface="Times New Roman" panose="02020603050405020304" pitchFamily="18" charset="0"/>
              <a:ea typeface="黑体" panose="02010600030101010101" pitchFamily="49" charset="-122"/>
              <a:cs typeface="Times New Roman" panose="02020603050405020304" pitchFamily="18" charset="0"/>
            </a:endParaRPr>
          </a:p>
        </p:txBody>
      </p:sp>
      <p:sp>
        <p:nvSpPr>
          <p:cNvPr id="27" name="矩形 26"/>
          <p:cNvSpPr/>
          <p:nvPr/>
        </p:nvSpPr>
        <p:spPr>
          <a:xfrm>
            <a:off x="2336165" y="4518025"/>
            <a:ext cx="279400" cy="430530"/>
          </a:xfrm>
          <a:prstGeom prst="rect">
            <a:avLst/>
          </a:prstGeom>
        </p:spPr>
        <p:txBody>
          <a:bodyPr wrap="none">
            <a:spAutoFit/>
          </a:bodyPr>
          <a:lstStyle/>
          <a:p>
            <a:r>
              <a:rPr lang="en-US" altLang="zh-CN" sz="2200" b="1" i="1" kern="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f</a:t>
            </a:r>
            <a:endParaRPr lang="zh-CN" altLang="en-US" sz="2200" baseline="-25000">
              <a:solidFill>
                <a:srgbClr val="FF0000"/>
              </a:solidFill>
              <a:latin typeface="Times New Roman" panose="02020603050405020304" pitchFamily="18" charset="0"/>
              <a:ea typeface="黑体" panose="02010600030101010101" pitchFamily="49" charset="-122"/>
              <a:cs typeface="Times New Roman" panose="02020603050405020304" pitchFamily="18" charset="0"/>
            </a:endParaRPr>
          </a:p>
        </p:txBody>
      </p:sp>
      <p:sp>
        <p:nvSpPr>
          <p:cNvPr id="37" name="矩形 36"/>
          <p:cNvSpPr/>
          <p:nvPr/>
        </p:nvSpPr>
        <p:spPr>
          <a:xfrm>
            <a:off x="3575685" y="4239260"/>
            <a:ext cx="6657340" cy="1448435"/>
          </a:xfrm>
          <a:prstGeom prst="rect">
            <a:avLst/>
          </a:prstGeom>
        </p:spPr>
        <p:txBody>
          <a:bodyPr wrap="square">
            <a:noAutofit/>
          </a:bodyPr>
          <a:lstStyle/>
          <a:p>
            <a:pPr>
              <a:lnSpc>
                <a:spcPct val="150000"/>
              </a:lnSpc>
            </a:pPr>
            <a:r>
              <a:rPr lang="zh-CN" altLang="en-US" sz="2800">
                <a:solidFill>
                  <a:srgbClr val="FF0000"/>
                </a:solidFill>
                <a:latin typeface="微软雅黑" panose="020B0503020204020204" charset="-122"/>
                <a:ea typeface="微软雅黑" panose="020B0503020204020204" charset="-122"/>
                <a:cs typeface="微软雅黑" panose="020B0503020204020204" charset="-122"/>
              </a:rPr>
              <a:t>合力大小：</a:t>
            </a:r>
            <a:r>
              <a:rPr lang="en-US" altLang="zh-CN" sz="2800" i="1">
                <a:solidFill>
                  <a:srgbClr val="FF0000"/>
                </a:solidFill>
                <a:latin typeface="微软雅黑" panose="020B0503020204020204" charset="-122"/>
                <a:ea typeface="微软雅黑" panose="020B0503020204020204" charset="-122"/>
                <a:cs typeface="微软雅黑" panose="020B0503020204020204" charset="-122"/>
              </a:rPr>
              <a:t>F</a:t>
            </a:r>
            <a:r>
              <a:rPr lang="zh-CN" altLang="en-US" sz="2800" baseline="-25000">
                <a:solidFill>
                  <a:srgbClr val="FF0000"/>
                </a:solidFill>
                <a:latin typeface="微软雅黑" panose="020B0503020204020204" charset="-122"/>
                <a:ea typeface="微软雅黑" panose="020B0503020204020204" charset="-122"/>
                <a:cs typeface="微软雅黑" panose="020B0503020204020204" charset="-122"/>
              </a:rPr>
              <a:t>合</a:t>
            </a:r>
            <a:r>
              <a:rPr lang="en-US" altLang="zh-CN" sz="2800">
                <a:solidFill>
                  <a:srgbClr val="FF0000"/>
                </a:solidFill>
                <a:latin typeface="微软雅黑" panose="020B0503020204020204" charset="-122"/>
                <a:ea typeface="微软雅黑" panose="020B0503020204020204" charset="-122"/>
                <a:cs typeface="微软雅黑" panose="020B0503020204020204" charset="-122"/>
              </a:rPr>
              <a:t>= </a:t>
            </a:r>
            <a:r>
              <a:rPr lang="en-US" altLang="zh-CN" sz="2800" i="1" err="1">
                <a:solidFill>
                  <a:srgbClr val="FF0000"/>
                </a:solidFill>
                <a:latin typeface="微软雅黑" panose="020B0503020204020204" charset="-122"/>
                <a:ea typeface="微软雅黑" panose="020B0503020204020204" charset="-122"/>
                <a:cs typeface="微软雅黑" panose="020B0503020204020204" charset="-122"/>
              </a:rPr>
              <a:t>G</a:t>
            </a:r>
            <a:r>
              <a:rPr lang="en-US" altLang="zh-CN" sz="2800" err="1">
                <a:solidFill>
                  <a:srgbClr val="FF0000"/>
                </a:solidFill>
                <a:latin typeface="微软雅黑" panose="020B0503020204020204" charset="-122"/>
                <a:ea typeface="微软雅黑" panose="020B0503020204020204" charset="-122"/>
                <a:cs typeface="微软雅黑" panose="020B0503020204020204" charset="-122"/>
              </a:rPr>
              <a:t>+</a:t>
            </a:r>
            <a:r>
              <a:rPr lang="en-US" altLang="zh-CN" sz="2800" i="1" err="1">
                <a:solidFill>
                  <a:srgbClr val="FF0000"/>
                </a:solidFill>
                <a:latin typeface="微软雅黑" panose="020B0503020204020204" charset="-122"/>
                <a:ea typeface="微软雅黑" panose="020B0503020204020204" charset="-122"/>
                <a:cs typeface="微软雅黑" panose="020B0503020204020204" charset="-122"/>
              </a:rPr>
              <a:t>f </a:t>
            </a:r>
            <a:r>
              <a:rPr lang="en-US" altLang="zh-CN" sz="2800" err="1">
                <a:solidFill>
                  <a:srgbClr val="FF0000"/>
                </a:solidFill>
                <a:latin typeface="微软雅黑" panose="020B0503020204020204" charset="-122"/>
                <a:ea typeface="微软雅黑" panose="020B0503020204020204" charset="-122"/>
                <a:cs typeface="微软雅黑" panose="020B0503020204020204" charset="-122"/>
              </a:rPr>
              <a:t>=</a:t>
            </a:r>
            <a:r>
              <a:rPr lang="en-US" altLang="zh-CN" sz="2800">
                <a:solidFill>
                  <a:srgbClr val="FF0000"/>
                </a:solidFill>
                <a:latin typeface="微软雅黑" panose="020B0503020204020204" charset="-122"/>
                <a:ea typeface="微软雅黑" panose="020B0503020204020204" charset="-122"/>
                <a:cs typeface="微软雅黑" panose="020B0503020204020204" charset="-122"/>
              </a:rPr>
              <a:t>10+2N=12N</a:t>
            </a:r>
          </a:p>
          <a:p>
            <a:pPr>
              <a:lnSpc>
                <a:spcPct val="150000"/>
              </a:lnSpc>
            </a:pPr>
            <a:r>
              <a:rPr lang="zh-CN" altLang="en-US" sz="2800">
                <a:solidFill>
                  <a:srgbClr val="FF0000"/>
                </a:solidFill>
                <a:latin typeface="微软雅黑" panose="020B0503020204020204" charset="-122"/>
                <a:ea typeface="微软雅黑" panose="020B0503020204020204" charset="-122"/>
                <a:cs typeface="微软雅黑" panose="020B0503020204020204" charset="-122"/>
              </a:rPr>
              <a:t>合力方向：竖直向下</a:t>
            </a:r>
          </a:p>
        </p:txBody>
      </p:sp>
      <p:sp>
        <p:nvSpPr>
          <p:cNvPr id="38" name="文本框 37"/>
          <p:cNvSpPr txBox="1"/>
          <p:nvPr/>
        </p:nvSpPr>
        <p:spPr>
          <a:xfrm>
            <a:off x="911225" y="5848350"/>
            <a:ext cx="10224770" cy="838200"/>
          </a:xfrm>
          <a:prstGeom prst="rect">
            <a:avLst/>
          </a:prstGeom>
          <a:noFill/>
        </p:spPr>
        <p:txBody>
          <a:bodyPr wrap="square" rtlCol="0">
            <a:noAutofit/>
          </a:bodyPr>
          <a:lstStyle/>
          <a:p>
            <a:r>
              <a:rPr lang="zh-CN" altLang="en-US" sz="2800">
                <a:solidFill>
                  <a:srgbClr val="FF0000"/>
                </a:solidFill>
                <a:latin typeface="微软雅黑" panose="020B0503020204020204" charset="-122"/>
                <a:ea typeface="微软雅黑" panose="020B0503020204020204" charset="-122"/>
              </a:rPr>
              <a:t>答：小球在上升过程中所受合力大小为</a:t>
            </a:r>
            <a:r>
              <a:rPr lang="en-US" altLang="zh-CN" sz="2800">
                <a:solidFill>
                  <a:srgbClr val="FF0000"/>
                </a:solidFill>
                <a:latin typeface="微软雅黑" panose="020B0503020204020204" charset="-122"/>
                <a:ea typeface="微软雅黑" panose="020B0503020204020204" charset="-122"/>
              </a:rPr>
              <a:t>12N</a:t>
            </a:r>
            <a:r>
              <a:rPr lang="zh-CN" altLang="en-US" sz="2800">
                <a:solidFill>
                  <a:srgbClr val="FF0000"/>
                </a:solidFill>
                <a:latin typeface="微软雅黑" panose="020B0503020204020204" charset="-122"/>
                <a:ea typeface="微软雅黑" panose="020B0503020204020204" charset="-122"/>
              </a:rPr>
              <a:t>，方向竖直向下。</a:t>
            </a:r>
          </a:p>
        </p:txBody>
      </p:sp>
      <p:grpSp>
        <p:nvGrpSpPr>
          <p:cNvPr id="2" name="组合 1"/>
          <p:cNvGrpSpPr/>
          <p:nvPr/>
        </p:nvGrpSpPr>
        <p:grpSpPr>
          <a:xfrm>
            <a:off x="276480" y="873472"/>
            <a:ext cx="295322" cy="210471"/>
            <a:chOff x="435463" y="1226414"/>
            <a:chExt cx="295380" cy="210512"/>
          </a:xfrm>
        </p:grpSpPr>
        <p:sp>
          <p:nvSpPr>
            <p:cNvPr id="3" name="矩形 2"/>
            <p:cNvSpPr/>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p:cNvSpPr/>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矩形 3"/>
          <p:cNvSpPr/>
          <p:nvPr/>
        </p:nvSpPr>
        <p:spPr>
          <a:xfrm>
            <a:off x="738505" y="676910"/>
            <a:ext cx="7315200" cy="583565"/>
          </a:xfrm>
          <a:prstGeom prst="rect">
            <a:avLst/>
          </a:prstGeom>
        </p:spPr>
        <p:txBody>
          <a:bodyPr wrap="square">
            <a:spAutoFit/>
          </a:bodyPr>
          <a:lstStyle/>
          <a:p>
            <a:pPr algn="dist"/>
            <a:r>
              <a:rPr lang="zh-CN" altLang="en-US" sz="3200" b="1" dirty="0">
                <a:solidFill>
                  <a:srgbClr val="036EB8"/>
                </a:solidFill>
                <a:latin typeface="微软雅黑" panose="020B0503020204020204" charset="-122"/>
                <a:ea typeface="微软雅黑" panose="020B0503020204020204" charset="-122"/>
                <a:sym typeface="+mn-ea"/>
              </a:rPr>
              <a:t>实验探究</a:t>
            </a:r>
            <a:r>
              <a:rPr lang="en-US" altLang="zh-CN" sz="3200" b="1" dirty="0">
                <a:solidFill>
                  <a:srgbClr val="036EB8"/>
                </a:solidFill>
                <a:latin typeface="微软雅黑" panose="020B0503020204020204" charset="-122"/>
                <a:ea typeface="微软雅黑" panose="020B0503020204020204" charset="-122"/>
                <a:sym typeface="+mn-ea"/>
              </a:rPr>
              <a:t>	</a:t>
            </a:r>
            <a:r>
              <a:rPr lang="zh-CN" altLang="en-US" sz="3200" b="1" dirty="0">
                <a:solidFill>
                  <a:srgbClr val="036EB8"/>
                </a:solidFill>
                <a:latin typeface="微软雅黑" panose="020B0503020204020204" charset="-122"/>
                <a:ea typeface="微软雅黑" panose="020B0503020204020204" charset="-122"/>
                <a:sym typeface="+mn-ea"/>
              </a:rPr>
              <a:t>探究同一直线上二力的合成</a:t>
            </a:r>
          </a:p>
        </p:txBody>
      </p:sp>
      <p:grpSp>
        <p:nvGrpSpPr>
          <p:cNvPr id="5" name="组合 4"/>
          <p:cNvGrpSpPr/>
          <p:nvPr/>
        </p:nvGrpSpPr>
        <p:grpSpPr>
          <a:xfrm>
            <a:off x="276480" y="1528792"/>
            <a:ext cx="295322" cy="210471"/>
            <a:chOff x="435463" y="1226414"/>
            <a:chExt cx="295380" cy="210512"/>
          </a:xfrm>
        </p:grpSpPr>
        <p:sp>
          <p:nvSpPr>
            <p:cNvPr id="9" name="矩形 8"/>
            <p:cNvSpPr/>
            <p:nvPr/>
          </p:nvSpPr>
          <p:spPr>
            <a:xfrm rot="18900000">
              <a:off x="435463" y="1226414"/>
              <a:ext cx="210511" cy="21051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矩形 9"/>
            <p:cNvSpPr/>
            <p:nvPr/>
          </p:nvSpPr>
          <p:spPr>
            <a:xfrm rot="18900000">
              <a:off x="520332" y="1226415"/>
              <a:ext cx="210511" cy="210511"/>
            </a:xfrm>
            <a:prstGeom prst="rect">
              <a:avLst/>
            </a:prstGeom>
            <a:solidFill>
              <a:srgbClr val="00A0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2" name="文本框 11"/>
          <p:cNvSpPr txBox="1"/>
          <p:nvPr/>
        </p:nvSpPr>
        <p:spPr>
          <a:xfrm>
            <a:off x="738505" y="1372870"/>
            <a:ext cx="5982335" cy="521970"/>
          </a:xfrm>
          <a:prstGeom prst="rect">
            <a:avLst/>
          </a:prstGeom>
          <a:noFill/>
        </p:spPr>
        <p:txBody>
          <a:bodyPr wrap="square" rtlCol="0">
            <a:spAutoFit/>
          </a:bodyPr>
          <a:lstStyle/>
          <a:p>
            <a:r>
              <a:rPr lang="zh-CN" sz="2800"/>
              <a:t>同一直线上二力合成的规律的应用</a:t>
            </a:r>
          </a:p>
        </p:txBody>
      </p:sp>
    </p:spTree>
    <p:custDataLst>
      <p:tags r:id="rId1"/>
    </p:custData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childTnLst>
                                </p:cTn>
                              </p:par>
                              <p:par>
                                <p:cTn id="12" presetID="10" presetClass="entr" presetSubtype="0" fill="hold" grpId="0" nodeType="with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500"/>
                                        <p:tgtEl>
                                          <p:spTgt spid="7"/>
                                        </p:tgtEl>
                                      </p:cBhvr>
                                    </p:animEffec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1"/>
                                        </p:tgtEl>
                                        <p:attrNameLst>
                                          <p:attrName>style.visibility</p:attrName>
                                        </p:attrNameLst>
                                      </p:cBhvr>
                                      <p:to>
                                        <p:strVal val="visible"/>
                                      </p:to>
                                    </p:set>
                                    <p:animEffect transition="in" filter="fade">
                                      <p:cBhvr>
                                        <p:cTn id="23" dur="500"/>
                                        <p:tgtEl>
                                          <p:spTgt spid="21"/>
                                        </p:tgtEl>
                                      </p:cBhvr>
                                    </p:animEffect>
                                  </p:childTnLst>
                                </p:cTn>
                              </p:par>
                            </p:childTnLst>
                          </p:cTn>
                        </p:par>
                        <p:par>
                          <p:cTn id="24" fill="hold">
                            <p:stCondLst>
                              <p:cond delay="500"/>
                            </p:stCondLst>
                            <p:childTnLst>
                              <p:par>
                                <p:cTn id="25" presetID="22" presetClass="entr" presetSubtype="1" fill="hold" nodeType="afterEffect">
                                  <p:stCondLst>
                                    <p:cond delay="0"/>
                                  </p:stCondLst>
                                  <p:childTnLst>
                                    <p:set>
                                      <p:cBhvr>
                                        <p:cTn id="26" dur="1" fill="hold">
                                          <p:stCondLst>
                                            <p:cond delay="0"/>
                                          </p:stCondLst>
                                        </p:cTn>
                                        <p:tgtEl>
                                          <p:spTgt spid="24"/>
                                        </p:tgtEl>
                                        <p:attrNameLst>
                                          <p:attrName>style.visibility</p:attrName>
                                        </p:attrNameLst>
                                      </p:cBhvr>
                                      <p:to>
                                        <p:strVal val="visible"/>
                                      </p:to>
                                    </p:set>
                                    <p:animEffect transition="in" filter="wipe(up)">
                                      <p:cBhvr>
                                        <p:cTn id="27" dur="500"/>
                                        <p:tgtEl>
                                          <p:spTgt spid="24"/>
                                        </p:tgtEl>
                                      </p:cBhvr>
                                    </p:animEffect>
                                  </p:childTnLst>
                                </p:cTn>
                              </p:par>
                            </p:childTnLst>
                          </p:cTn>
                        </p:par>
                        <p:par>
                          <p:cTn id="28" fill="hold">
                            <p:stCondLst>
                              <p:cond delay="1000"/>
                            </p:stCondLst>
                            <p:childTnLst>
                              <p:par>
                                <p:cTn id="29" presetID="14" presetClass="entr" presetSubtype="10" fill="hold" grpId="0" nodeType="afterEffect">
                                  <p:stCondLst>
                                    <p:cond delay="0"/>
                                  </p:stCondLst>
                                  <p:childTnLst>
                                    <p:set>
                                      <p:cBhvr>
                                        <p:cTn id="30" dur="1" fill="hold">
                                          <p:stCondLst>
                                            <p:cond delay="0"/>
                                          </p:stCondLst>
                                        </p:cTn>
                                        <p:tgtEl>
                                          <p:spTgt spid="19"/>
                                        </p:tgtEl>
                                        <p:attrNameLst>
                                          <p:attrName>style.visibility</p:attrName>
                                        </p:attrNameLst>
                                      </p:cBhvr>
                                      <p:to>
                                        <p:strVal val="visible"/>
                                      </p:to>
                                    </p:set>
                                    <p:animEffect transition="in" filter="randombar(horizontal)">
                                      <p:cBhvr>
                                        <p:cTn id="31" dur="500"/>
                                        <p:tgtEl>
                                          <p:spTgt spid="19"/>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4"/>
                                        </p:tgtEl>
                                        <p:attrNameLst>
                                          <p:attrName>style.visibility</p:attrName>
                                        </p:attrNameLst>
                                      </p:cBhvr>
                                      <p:to>
                                        <p:strVal val="visible"/>
                                      </p:to>
                                    </p:set>
                                    <p:animEffect transition="in" filter="fade">
                                      <p:cBhvr>
                                        <p:cTn id="36" dur="500"/>
                                        <p:tgtEl>
                                          <p:spTgt spid="14"/>
                                        </p:tgtEl>
                                      </p:cBhvr>
                                    </p:animEffect>
                                  </p:childTnLst>
                                </p:cTn>
                              </p:par>
                            </p:childTnLst>
                          </p:cTn>
                        </p:par>
                        <p:par>
                          <p:cTn id="37" fill="hold">
                            <p:stCondLst>
                              <p:cond delay="500"/>
                            </p:stCondLst>
                            <p:childTnLst>
                              <p:par>
                                <p:cTn id="38" presetID="22" presetClass="entr" presetSubtype="1" fill="hold" nodeType="afterEffect">
                                  <p:stCondLst>
                                    <p:cond delay="0"/>
                                  </p:stCondLst>
                                  <p:childTnLst>
                                    <p:set>
                                      <p:cBhvr>
                                        <p:cTn id="39" dur="1" fill="hold">
                                          <p:stCondLst>
                                            <p:cond delay="0"/>
                                          </p:stCondLst>
                                        </p:cTn>
                                        <p:tgtEl>
                                          <p:spTgt spid="16"/>
                                        </p:tgtEl>
                                        <p:attrNameLst>
                                          <p:attrName>style.visibility</p:attrName>
                                        </p:attrNameLst>
                                      </p:cBhvr>
                                      <p:to>
                                        <p:strVal val="visible"/>
                                      </p:to>
                                    </p:set>
                                    <p:animEffect transition="in" filter="wipe(up)">
                                      <p:cBhvr>
                                        <p:cTn id="40" dur="500"/>
                                        <p:tgtEl>
                                          <p:spTgt spid="16"/>
                                        </p:tgtEl>
                                      </p:cBhvr>
                                    </p:animEffect>
                                  </p:childTnLst>
                                </p:cTn>
                              </p:par>
                            </p:childTnLst>
                          </p:cTn>
                        </p:par>
                        <p:par>
                          <p:cTn id="41" fill="hold">
                            <p:stCondLst>
                              <p:cond delay="1000"/>
                            </p:stCondLst>
                            <p:childTnLst>
                              <p:par>
                                <p:cTn id="42" presetID="14" presetClass="entr" presetSubtype="10" fill="hold" grpId="0" nodeType="afterEffect">
                                  <p:stCondLst>
                                    <p:cond delay="0"/>
                                  </p:stCondLst>
                                  <p:childTnLst>
                                    <p:set>
                                      <p:cBhvr>
                                        <p:cTn id="43" dur="1" fill="hold">
                                          <p:stCondLst>
                                            <p:cond delay="0"/>
                                          </p:stCondLst>
                                        </p:cTn>
                                        <p:tgtEl>
                                          <p:spTgt spid="27"/>
                                        </p:tgtEl>
                                        <p:attrNameLst>
                                          <p:attrName>style.visibility</p:attrName>
                                        </p:attrNameLst>
                                      </p:cBhvr>
                                      <p:to>
                                        <p:strVal val="visible"/>
                                      </p:to>
                                    </p:set>
                                    <p:animEffect transition="in" filter="randombar(horizontal)">
                                      <p:cBhvr>
                                        <p:cTn id="44" dur="500"/>
                                        <p:tgtEl>
                                          <p:spTgt spid="27"/>
                                        </p:tgtEl>
                                      </p:cBhvr>
                                    </p:animEffect>
                                  </p:childTnLst>
                                </p:cTn>
                              </p:par>
                            </p:childTnLst>
                          </p:cTn>
                        </p:par>
                      </p:childTnLst>
                    </p:cTn>
                  </p:par>
                  <p:par>
                    <p:cTn id="45" fill="hold">
                      <p:stCondLst>
                        <p:cond delay="indefinite"/>
                      </p:stCondLst>
                      <p:childTnLst>
                        <p:par>
                          <p:cTn id="46" fill="hold">
                            <p:stCondLst>
                              <p:cond delay="0"/>
                            </p:stCondLst>
                            <p:childTnLst>
                              <p:par>
                                <p:cTn id="47" presetID="27" presetClass="entr" presetSubtype="0" fill="hold" nodeType="clickEffect">
                                  <p:stCondLst>
                                    <p:cond delay="0"/>
                                  </p:stCondLst>
                                  <p:iterate type="lt">
                                    <p:tmPct val="50000"/>
                                  </p:iterate>
                                  <p:childTnLst>
                                    <p:set>
                                      <p:cBhvr>
                                        <p:cTn id="48" dur="1" fill="hold">
                                          <p:stCondLst>
                                            <p:cond delay="0"/>
                                          </p:stCondLst>
                                        </p:cTn>
                                        <p:tgtEl>
                                          <p:spTgt spid="37">
                                            <p:txEl>
                                              <p:pRg st="0" end="0"/>
                                            </p:txEl>
                                          </p:spTgt>
                                        </p:tgtEl>
                                        <p:attrNameLst>
                                          <p:attrName>style.visibility</p:attrName>
                                        </p:attrNameLst>
                                      </p:cBhvr>
                                      <p:to>
                                        <p:strVal val="visible"/>
                                      </p:to>
                                    </p:set>
                                    <p:anim calcmode="discrete" valueType="clr">
                                      <p:cBhvr override="childStyle">
                                        <p:cTn id="49" dur="80"/>
                                        <p:tgtEl>
                                          <p:spTgt spid="37">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50" dur="80"/>
                                        <p:tgtEl>
                                          <p:spTgt spid="37">
                                            <p:txEl>
                                              <p:pRg st="0" end="0"/>
                                            </p:txEl>
                                          </p:spTgt>
                                        </p:tgtEl>
                                        <p:attrNameLst>
                                          <p:attrName>fillcolor</p:attrName>
                                        </p:attrNameLst>
                                      </p:cBhvr>
                                      <p:tavLst>
                                        <p:tav tm="0">
                                          <p:val>
                                            <p:clrVal>
                                              <a:schemeClr val="accent2"/>
                                            </p:clrVal>
                                          </p:val>
                                        </p:tav>
                                        <p:tav tm="50000">
                                          <p:val>
                                            <p:clrVal>
                                              <a:schemeClr val="hlink"/>
                                            </p:clrVal>
                                          </p:val>
                                        </p:tav>
                                      </p:tavLst>
                                    </p:anim>
                                    <p:set>
                                      <p:cBhvr>
                                        <p:cTn id="51" dur="80"/>
                                        <p:tgtEl>
                                          <p:spTgt spid="37">
                                            <p:txEl>
                                              <p:pRg st="0" end="0"/>
                                            </p:txEl>
                                          </p:spTgt>
                                        </p:tgtEl>
                                        <p:attrNameLst>
                                          <p:attrName>fill.type</p:attrName>
                                        </p:attrNameLst>
                                      </p:cBhvr>
                                      <p:to>
                                        <p:strVal val="solid"/>
                                      </p:to>
                                    </p:set>
                                  </p:childTnLst>
                                </p:cTn>
                              </p:par>
                            </p:childTnLst>
                          </p:cTn>
                        </p:par>
                      </p:childTnLst>
                    </p:cTn>
                  </p:par>
                  <p:par>
                    <p:cTn id="52" fill="hold">
                      <p:stCondLst>
                        <p:cond delay="indefinite"/>
                      </p:stCondLst>
                      <p:childTnLst>
                        <p:par>
                          <p:cTn id="53" fill="hold">
                            <p:stCondLst>
                              <p:cond delay="0"/>
                            </p:stCondLst>
                            <p:childTnLst>
                              <p:par>
                                <p:cTn id="54" presetID="27" presetClass="entr" presetSubtype="0" fill="hold" nodeType="clickEffect">
                                  <p:stCondLst>
                                    <p:cond delay="0"/>
                                  </p:stCondLst>
                                  <p:iterate type="lt">
                                    <p:tmPct val="50000"/>
                                  </p:iterate>
                                  <p:childTnLst>
                                    <p:set>
                                      <p:cBhvr>
                                        <p:cTn id="55" dur="1" fill="hold">
                                          <p:stCondLst>
                                            <p:cond delay="0"/>
                                          </p:stCondLst>
                                        </p:cTn>
                                        <p:tgtEl>
                                          <p:spTgt spid="37">
                                            <p:txEl>
                                              <p:pRg st="1" end="1"/>
                                            </p:txEl>
                                          </p:spTgt>
                                        </p:tgtEl>
                                        <p:attrNameLst>
                                          <p:attrName>style.visibility</p:attrName>
                                        </p:attrNameLst>
                                      </p:cBhvr>
                                      <p:to>
                                        <p:strVal val="visible"/>
                                      </p:to>
                                    </p:set>
                                    <p:anim calcmode="discrete" valueType="clr">
                                      <p:cBhvr override="childStyle">
                                        <p:cTn id="56" dur="80"/>
                                        <p:tgtEl>
                                          <p:spTgt spid="37">
                                            <p:txEl>
                                              <p:pRg st="1" end="1"/>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57" dur="80"/>
                                        <p:tgtEl>
                                          <p:spTgt spid="37">
                                            <p:txEl>
                                              <p:pRg st="1" end="1"/>
                                            </p:txEl>
                                          </p:spTgt>
                                        </p:tgtEl>
                                        <p:attrNameLst>
                                          <p:attrName>fillcolor</p:attrName>
                                        </p:attrNameLst>
                                      </p:cBhvr>
                                      <p:tavLst>
                                        <p:tav tm="0">
                                          <p:val>
                                            <p:clrVal>
                                              <a:schemeClr val="accent2"/>
                                            </p:clrVal>
                                          </p:val>
                                        </p:tav>
                                        <p:tav tm="50000">
                                          <p:val>
                                            <p:clrVal>
                                              <a:schemeClr val="hlink"/>
                                            </p:clrVal>
                                          </p:val>
                                        </p:tav>
                                      </p:tavLst>
                                    </p:anim>
                                    <p:set>
                                      <p:cBhvr>
                                        <p:cTn id="58" dur="80"/>
                                        <p:tgtEl>
                                          <p:spTgt spid="37">
                                            <p:txEl>
                                              <p:pRg st="1" end="1"/>
                                            </p:txEl>
                                          </p:spTgt>
                                        </p:tgtEl>
                                        <p:attrNameLst>
                                          <p:attrName>fill.type</p:attrName>
                                        </p:attrNameLst>
                                      </p:cBhvr>
                                      <p:to>
                                        <p:strVal val="solid"/>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ldLvl="0" animBg="1"/>
      <p:bldP spid="21" grpId="0" bldLvl="0" animBg="1"/>
      <p:bldP spid="6" grpId="0"/>
      <p:bldP spid="18" grpId="0"/>
      <p:bldP spid="7" grpId="0"/>
      <p:bldP spid="14" grpId="0" bldLvl="0" animBg="1"/>
      <p:bldP spid="19" grpId="0"/>
      <p:bldP spid="27" grpId="0"/>
      <p:bldP spid="3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1123315" y="1742440"/>
            <a:ext cx="9374505" cy="3322955"/>
          </a:xfrm>
          <a:prstGeom prst="rect">
            <a:avLst/>
          </a:prstGeom>
          <a:noFill/>
        </p:spPr>
        <p:txBody>
          <a:bodyPr wrap="square" rtlCol="0">
            <a:spAutoFit/>
          </a:bodyPr>
          <a:lstStyle/>
          <a:p>
            <a:pPr>
              <a:lnSpc>
                <a:spcPct val="150000"/>
              </a:lnSpc>
            </a:pPr>
            <a:r>
              <a:rPr lang="en-US" altLang="zh-CN" sz="2800"/>
              <a:t>1</a:t>
            </a:r>
            <a:r>
              <a:rPr lang="zh-CN" altLang="en-US" sz="2800"/>
              <a:t>．一个物体受到同一直线上两个力的作用，其中</a:t>
            </a:r>
            <a:r>
              <a:rPr lang="en-US" altLang="zh-CN" sz="2800"/>
              <a:t>F</a:t>
            </a:r>
            <a:r>
              <a:rPr lang="en-US" altLang="zh-CN" sz="2800" baseline="-25000"/>
              <a:t>1</a:t>
            </a:r>
            <a:r>
              <a:rPr lang="en-US" altLang="zh-CN" sz="2800"/>
              <a:t>=3N</a:t>
            </a:r>
            <a:r>
              <a:rPr lang="zh-CN" altLang="en-US" sz="2800"/>
              <a:t>，</a:t>
            </a:r>
            <a:r>
              <a:rPr lang="en-US" altLang="zh-CN" sz="2800"/>
              <a:t>F</a:t>
            </a:r>
            <a:r>
              <a:rPr lang="en-US" altLang="zh-CN" sz="2800" baseline="-25000"/>
              <a:t>2</a:t>
            </a:r>
            <a:r>
              <a:rPr lang="en-US" altLang="zh-CN" sz="2800"/>
              <a:t>=4N</a:t>
            </a:r>
            <a:r>
              <a:rPr lang="zh-CN" altLang="en-US" sz="2800"/>
              <a:t>，若用一个力等效代替这两个力，则这个力的大小可能是（　　）</a:t>
            </a:r>
          </a:p>
          <a:p>
            <a:pPr indent="457200">
              <a:lnSpc>
                <a:spcPct val="150000"/>
              </a:lnSpc>
            </a:pPr>
            <a:r>
              <a:rPr lang="en-US" altLang="zh-CN" sz="2800"/>
              <a:t>A</a:t>
            </a:r>
            <a:r>
              <a:rPr lang="zh-CN" altLang="en-US" sz="2800"/>
              <a:t>．</a:t>
            </a:r>
            <a:r>
              <a:rPr lang="en-US" altLang="zh-CN" sz="2800"/>
              <a:t>1N				B</a:t>
            </a:r>
            <a:r>
              <a:rPr lang="zh-CN" altLang="en-US" sz="2800"/>
              <a:t>．</a:t>
            </a:r>
            <a:r>
              <a:rPr lang="en-US" altLang="zh-CN" sz="2800"/>
              <a:t>7N	</a:t>
            </a:r>
          </a:p>
          <a:p>
            <a:pPr indent="457200">
              <a:lnSpc>
                <a:spcPct val="150000"/>
              </a:lnSpc>
            </a:pPr>
            <a:r>
              <a:rPr lang="en-US" altLang="zh-CN" sz="2800"/>
              <a:t>C</a:t>
            </a:r>
            <a:r>
              <a:rPr lang="zh-CN" altLang="en-US" sz="2800"/>
              <a:t>．</a:t>
            </a:r>
            <a:r>
              <a:rPr lang="en-US" altLang="zh-CN" sz="2800"/>
              <a:t>1N</a:t>
            </a:r>
            <a:r>
              <a:rPr lang="zh-CN" altLang="en-US" sz="2800"/>
              <a:t>或</a:t>
            </a:r>
            <a:r>
              <a:rPr lang="en-US" altLang="zh-CN" sz="2800"/>
              <a:t>7N			D</a:t>
            </a:r>
            <a:r>
              <a:rPr lang="zh-CN" altLang="en-US" sz="2800"/>
              <a:t>．无法确定</a:t>
            </a:r>
          </a:p>
        </p:txBody>
      </p:sp>
      <p:sp>
        <p:nvSpPr>
          <p:cNvPr id="3" name="文本框 2"/>
          <p:cNvSpPr txBox="1"/>
          <p:nvPr/>
        </p:nvSpPr>
        <p:spPr>
          <a:xfrm>
            <a:off x="2143760" y="3195320"/>
            <a:ext cx="991870" cy="583565"/>
          </a:xfrm>
          <a:prstGeom prst="rect">
            <a:avLst/>
          </a:prstGeom>
          <a:noFill/>
        </p:spPr>
        <p:txBody>
          <a:bodyPr wrap="square" rtlCol="0">
            <a:spAutoFit/>
          </a:bodyPr>
          <a:lstStyle/>
          <a:p>
            <a:pPr algn="ctr"/>
            <a:r>
              <a:rPr lang="en-US" altLang="zh-CN" sz="3200">
                <a:solidFill>
                  <a:srgbClr val="FF0000"/>
                </a:solidFill>
              </a:rPr>
              <a:t>C</a:t>
            </a:r>
          </a:p>
        </p:txBody>
      </p:sp>
    </p:spTree>
    <p:custDataLst>
      <p:tags r:id="rId1"/>
    </p:custData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1036320" y="1587500"/>
            <a:ext cx="10119995" cy="3969385"/>
          </a:xfrm>
          <a:prstGeom prst="rect">
            <a:avLst/>
          </a:prstGeom>
          <a:noFill/>
        </p:spPr>
        <p:txBody>
          <a:bodyPr wrap="square" rtlCol="0">
            <a:spAutoFit/>
          </a:bodyPr>
          <a:lstStyle/>
          <a:p>
            <a:pPr>
              <a:lnSpc>
                <a:spcPct val="150000"/>
              </a:lnSpc>
            </a:pPr>
            <a:r>
              <a:rPr lang="en-US" altLang="zh-CN" sz="2800"/>
              <a:t>2</a:t>
            </a:r>
            <a:r>
              <a:rPr lang="zh-CN" altLang="en-US" sz="2800"/>
              <a:t>．同学们学了</a:t>
            </a:r>
            <a:r>
              <a:rPr lang="en-US" altLang="zh-CN" sz="2800"/>
              <a:t>“</a:t>
            </a:r>
            <a:r>
              <a:rPr lang="zh-CN" altLang="en-US" sz="2800"/>
              <a:t>同一直线上二力的合成</a:t>
            </a:r>
            <a:r>
              <a:rPr lang="en-US" altLang="zh-CN" sz="2800"/>
              <a:t>”</a:t>
            </a:r>
            <a:r>
              <a:rPr lang="zh-CN" altLang="en-US" sz="2800"/>
              <a:t>后开展讨论，下面说法中正确的是（　　）</a:t>
            </a:r>
          </a:p>
          <a:p>
            <a:pPr indent="457200">
              <a:lnSpc>
                <a:spcPct val="150000"/>
              </a:lnSpc>
            </a:pPr>
            <a:r>
              <a:rPr lang="en-US" altLang="zh-CN" sz="2800"/>
              <a:t>A</a:t>
            </a:r>
            <a:r>
              <a:rPr lang="zh-CN" altLang="en-US" sz="2800"/>
              <a:t>．同一直线上两个力的合力可能小于其中任何一个力</a:t>
            </a:r>
          </a:p>
          <a:p>
            <a:pPr indent="457200">
              <a:lnSpc>
                <a:spcPct val="150000"/>
              </a:lnSpc>
            </a:pPr>
            <a:r>
              <a:rPr lang="en-US" altLang="zh-CN" sz="2800"/>
              <a:t>B</a:t>
            </a:r>
            <a:r>
              <a:rPr lang="zh-CN" altLang="en-US" sz="2800"/>
              <a:t>．同一直线上两个力的合力一定大于其中任何一个力</a:t>
            </a:r>
          </a:p>
          <a:p>
            <a:pPr indent="457200">
              <a:lnSpc>
                <a:spcPct val="150000"/>
              </a:lnSpc>
            </a:pPr>
            <a:r>
              <a:rPr lang="en-US" altLang="zh-CN" sz="2800"/>
              <a:t>C</a:t>
            </a:r>
            <a:r>
              <a:rPr lang="zh-CN" altLang="en-US" sz="2800"/>
              <a:t>．同一直线上两个力的合力一定小于其中任何一个力</a:t>
            </a:r>
          </a:p>
          <a:p>
            <a:pPr indent="457200">
              <a:lnSpc>
                <a:spcPct val="150000"/>
              </a:lnSpc>
            </a:pPr>
            <a:r>
              <a:rPr lang="en-US" altLang="zh-CN" sz="2800"/>
              <a:t>D</a:t>
            </a:r>
            <a:r>
              <a:rPr lang="zh-CN" altLang="en-US" sz="2800"/>
              <a:t>．同一直线上两个力的合力一定不为零</a:t>
            </a:r>
          </a:p>
        </p:txBody>
      </p:sp>
      <p:sp>
        <p:nvSpPr>
          <p:cNvPr id="3" name="文本框 2"/>
          <p:cNvSpPr txBox="1"/>
          <p:nvPr/>
        </p:nvSpPr>
        <p:spPr>
          <a:xfrm>
            <a:off x="3135630" y="2372360"/>
            <a:ext cx="991870" cy="583565"/>
          </a:xfrm>
          <a:prstGeom prst="rect">
            <a:avLst/>
          </a:prstGeom>
          <a:noFill/>
        </p:spPr>
        <p:txBody>
          <a:bodyPr wrap="square" rtlCol="0">
            <a:spAutoFit/>
          </a:bodyPr>
          <a:lstStyle/>
          <a:p>
            <a:pPr algn="ctr"/>
            <a:r>
              <a:rPr lang="en-US" altLang="zh-CN" sz="3200">
                <a:solidFill>
                  <a:srgbClr val="FF0000"/>
                </a:solidFill>
              </a:rPr>
              <a:t>A</a:t>
            </a:r>
          </a:p>
        </p:txBody>
      </p:sp>
    </p:spTree>
    <p:custDataLst>
      <p:tags r:id="rId1"/>
    </p:custData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937895" y="1595755"/>
            <a:ext cx="10315575" cy="2030095"/>
          </a:xfrm>
          <a:prstGeom prst="rect">
            <a:avLst/>
          </a:prstGeom>
          <a:noFill/>
        </p:spPr>
        <p:txBody>
          <a:bodyPr wrap="square" rtlCol="0">
            <a:spAutoFit/>
          </a:bodyPr>
          <a:lstStyle/>
          <a:p>
            <a:pPr>
              <a:lnSpc>
                <a:spcPct val="150000"/>
              </a:lnSpc>
            </a:pPr>
            <a:r>
              <a:rPr lang="en-US" altLang="zh-CN" sz="2800"/>
              <a:t>3. </a:t>
            </a:r>
            <a:r>
              <a:rPr lang="zh-CN" altLang="en-US" sz="2800"/>
              <a:t>如图所示，一木块放在水平桌面上，在水平方向受到</a:t>
            </a:r>
            <a:r>
              <a:rPr lang="en-US" altLang="zh-CN" sz="2800"/>
              <a:t>F</a:t>
            </a:r>
            <a:r>
              <a:rPr lang="en-US" altLang="zh-CN" sz="2800" baseline="-25000"/>
              <a:t>1</a:t>
            </a:r>
            <a:r>
              <a:rPr lang="zh-CN" altLang="en-US" sz="2800"/>
              <a:t>、</a:t>
            </a:r>
            <a:r>
              <a:rPr lang="en-US" altLang="zh-CN" sz="2800"/>
              <a:t>F</a:t>
            </a:r>
            <a:r>
              <a:rPr lang="en-US" altLang="zh-CN" sz="2800" baseline="-25000"/>
              <a:t>2</a:t>
            </a:r>
            <a:r>
              <a:rPr lang="zh-CN" altLang="en-US" sz="2800"/>
              <a:t>作用，木块恰好处于静止状态，其中</a:t>
            </a:r>
            <a:r>
              <a:rPr lang="en-US" altLang="zh-CN" sz="2800"/>
              <a:t>F</a:t>
            </a:r>
            <a:r>
              <a:rPr lang="en-US" altLang="zh-CN" sz="2800" baseline="-25000"/>
              <a:t>1</a:t>
            </a:r>
            <a:r>
              <a:rPr lang="en-US" altLang="zh-CN" sz="2800"/>
              <a:t> = 15N</a:t>
            </a:r>
            <a:r>
              <a:rPr lang="zh-CN" altLang="en-US" sz="2800"/>
              <a:t>，</a:t>
            </a:r>
            <a:r>
              <a:rPr lang="en-US" altLang="zh-CN" sz="2800"/>
              <a:t>F</a:t>
            </a:r>
            <a:r>
              <a:rPr lang="en-US" altLang="zh-CN" sz="2800" baseline="-25000"/>
              <a:t>2</a:t>
            </a:r>
            <a:r>
              <a:rPr lang="en-US" altLang="zh-CN" sz="2800"/>
              <a:t>=7N</a:t>
            </a:r>
            <a:r>
              <a:rPr lang="zh-CN" altLang="en-US" sz="2800"/>
              <a:t>，</a:t>
            </a:r>
            <a:r>
              <a:rPr lang="en-US" altLang="zh-CN" sz="2800"/>
              <a:t>F</a:t>
            </a:r>
            <a:r>
              <a:rPr lang="en-US" altLang="zh-CN" sz="2800" baseline="-25000"/>
              <a:t>1</a:t>
            </a:r>
            <a:r>
              <a:rPr lang="zh-CN" altLang="en-US" sz="2800"/>
              <a:t>、</a:t>
            </a:r>
            <a:r>
              <a:rPr lang="en-US" altLang="zh-CN" sz="2800"/>
              <a:t>F</a:t>
            </a:r>
            <a:r>
              <a:rPr lang="en-US" altLang="zh-CN" sz="2800" baseline="-25000"/>
              <a:t>2</a:t>
            </a:r>
            <a:r>
              <a:rPr lang="zh-CN" altLang="en-US" sz="2800"/>
              <a:t>的合力为</a:t>
            </a:r>
            <a:r>
              <a:rPr lang="en-US" altLang="zh-CN" sz="2800" u="sng"/>
              <a:t>            </a:t>
            </a:r>
            <a:r>
              <a:rPr lang="en-US" altLang="zh-CN" sz="2800"/>
              <a:t>N</a:t>
            </a:r>
            <a:r>
              <a:rPr lang="zh-CN" altLang="en-US" sz="2800"/>
              <a:t>，木块所受的摩擦力为</a:t>
            </a:r>
            <a:r>
              <a:rPr lang="en-US" altLang="zh-CN" sz="2800" u="sng"/>
              <a:t>          </a:t>
            </a:r>
            <a:r>
              <a:rPr lang="en-US" altLang="zh-CN" sz="2800"/>
              <a:t>N</a:t>
            </a:r>
            <a:r>
              <a:rPr lang="zh-CN" altLang="en-US" sz="2800"/>
              <a:t>，方向</a:t>
            </a:r>
            <a:r>
              <a:rPr lang="en-US" altLang="zh-CN" sz="2800" u="sng"/>
              <a:t>                      </a:t>
            </a:r>
            <a:r>
              <a:rPr lang="zh-CN" altLang="en-US" sz="2800"/>
              <a:t>。</a:t>
            </a:r>
          </a:p>
        </p:txBody>
      </p:sp>
      <p:pic>
        <p:nvPicPr>
          <p:cNvPr id="100013" name="图片 100013" descr="@@@02785625-e28c-41e5-857a-a8ffcf94bedc"/>
          <p:cNvPicPr>
            <a:picLocks noChangeAspect="1"/>
          </p:cNvPicPr>
          <p:nvPr/>
        </p:nvPicPr>
        <p:blipFill>
          <a:blip r:embed="rId3"/>
          <a:stretch>
            <a:fillRect/>
          </a:stretch>
        </p:blipFill>
        <p:spPr>
          <a:xfrm>
            <a:off x="2298065" y="4445635"/>
            <a:ext cx="7596505" cy="1532255"/>
          </a:xfrm>
          <a:prstGeom prst="rect">
            <a:avLst/>
          </a:prstGeom>
        </p:spPr>
      </p:pic>
      <p:sp>
        <p:nvSpPr>
          <p:cNvPr id="3" name="文本框 2"/>
          <p:cNvSpPr txBox="1"/>
          <p:nvPr/>
        </p:nvSpPr>
        <p:spPr>
          <a:xfrm>
            <a:off x="1807845" y="2955925"/>
            <a:ext cx="991870" cy="583565"/>
          </a:xfrm>
          <a:prstGeom prst="rect">
            <a:avLst/>
          </a:prstGeom>
          <a:noFill/>
        </p:spPr>
        <p:txBody>
          <a:bodyPr wrap="square" rtlCol="0">
            <a:spAutoFit/>
          </a:bodyPr>
          <a:lstStyle/>
          <a:p>
            <a:pPr algn="ctr"/>
            <a:r>
              <a:rPr lang="en-US" altLang="zh-CN" sz="3200">
                <a:solidFill>
                  <a:srgbClr val="FF0000"/>
                </a:solidFill>
              </a:rPr>
              <a:t>8</a:t>
            </a:r>
          </a:p>
        </p:txBody>
      </p:sp>
      <p:sp>
        <p:nvSpPr>
          <p:cNvPr id="4" name="文本框 3"/>
          <p:cNvSpPr txBox="1"/>
          <p:nvPr/>
        </p:nvSpPr>
        <p:spPr>
          <a:xfrm>
            <a:off x="6565900" y="2955925"/>
            <a:ext cx="991870" cy="583565"/>
          </a:xfrm>
          <a:prstGeom prst="rect">
            <a:avLst/>
          </a:prstGeom>
          <a:noFill/>
        </p:spPr>
        <p:txBody>
          <a:bodyPr wrap="square" rtlCol="0">
            <a:spAutoFit/>
          </a:bodyPr>
          <a:lstStyle/>
          <a:p>
            <a:pPr algn="ctr"/>
            <a:r>
              <a:rPr lang="en-US" altLang="zh-CN" sz="3200">
                <a:solidFill>
                  <a:srgbClr val="FF0000"/>
                </a:solidFill>
              </a:rPr>
              <a:t>8</a:t>
            </a:r>
          </a:p>
        </p:txBody>
      </p:sp>
      <p:sp>
        <p:nvSpPr>
          <p:cNvPr id="5" name="文本框 4"/>
          <p:cNvSpPr txBox="1"/>
          <p:nvPr/>
        </p:nvSpPr>
        <p:spPr>
          <a:xfrm>
            <a:off x="8669655" y="2955925"/>
            <a:ext cx="2212340" cy="583565"/>
          </a:xfrm>
          <a:prstGeom prst="rect">
            <a:avLst/>
          </a:prstGeom>
          <a:noFill/>
        </p:spPr>
        <p:txBody>
          <a:bodyPr wrap="square" rtlCol="0">
            <a:spAutoFit/>
          </a:bodyPr>
          <a:lstStyle/>
          <a:p>
            <a:pPr algn="ctr"/>
            <a:r>
              <a:rPr lang="zh-CN" altLang="en-US" sz="3200">
                <a:solidFill>
                  <a:srgbClr val="FF0000"/>
                </a:solidFill>
              </a:rPr>
              <a:t>水平向左</a:t>
            </a:r>
          </a:p>
        </p:txBody>
      </p:sp>
    </p:spTree>
    <p:custDataLst>
      <p:tags r:id="rId1"/>
    </p:custData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down)">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ipe(down)">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1679575" y="1270000"/>
            <a:ext cx="585470" cy="5073025"/>
          </a:xfrm>
          <a:prstGeom prst="roundRect">
            <a:avLst/>
          </a:prstGeom>
        </p:spPr>
        <p:style>
          <a:lnRef idx="0">
            <a:srgbClr val="FFFFFF"/>
          </a:lnRef>
          <a:fillRef idx="1">
            <a:schemeClr val="accent1"/>
          </a:fillRef>
          <a:effectRef idx="0">
            <a:srgbClr val="FFFFFF"/>
          </a:effectRef>
          <a:fontRef idx="minor">
            <a:schemeClr val="lt1"/>
          </a:fontRef>
        </p:style>
        <p:txBody>
          <a:bodyPr wrap="square" rtlCol="0">
            <a:spAutoFit/>
          </a:bodyPr>
          <a:lstStyle/>
          <a:p>
            <a:pPr algn="ctr"/>
            <a:r>
              <a:rPr lang="zh-CN" altLang="en-US" sz="3200"/>
              <a:t>同一直线上二力的合成</a:t>
            </a:r>
          </a:p>
        </p:txBody>
      </p:sp>
      <p:sp>
        <p:nvSpPr>
          <p:cNvPr id="3" name="左大括号 2"/>
          <p:cNvSpPr/>
          <p:nvPr/>
        </p:nvSpPr>
        <p:spPr>
          <a:xfrm>
            <a:off x="2354580" y="1970405"/>
            <a:ext cx="591185" cy="2917190"/>
          </a:xfrm>
          <a:prstGeom prst="leftBrace">
            <a:avLst>
              <a:gd name="adj1" fmla="val 106659"/>
              <a:gd name="adj2" fmla="val 50000"/>
            </a:avLst>
          </a:prstGeom>
          <a:ln w="28575"/>
        </p:spPr>
        <p:style>
          <a:lnRef idx="2">
            <a:schemeClr val="accent1"/>
          </a:lnRef>
          <a:fillRef idx="0">
            <a:srgbClr val="FFFFFF"/>
          </a:fillRef>
          <a:effectRef idx="0">
            <a:srgbClr val="FFFFFF"/>
          </a:effectRef>
          <a:fontRef idx="minor">
            <a:schemeClr val="tx1"/>
          </a:fontRef>
        </p:style>
        <p:txBody>
          <a:bodyPr rtlCol="0" anchor="ctr"/>
          <a:lstStyle/>
          <a:p>
            <a:pPr algn="ctr"/>
            <a:endParaRPr lang="zh-CN" altLang="en-US"/>
          </a:p>
        </p:txBody>
      </p:sp>
      <p:sp>
        <p:nvSpPr>
          <p:cNvPr id="4" name="文本框 3"/>
          <p:cNvSpPr txBox="1"/>
          <p:nvPr/>
        </p:nvSpPr>
        <p:spPr>
          <a:xfrm>
            <a:off x="3035300" y="1762125"/>
            <a:ext cx="1979295" cy="582500"/>
          </a:xfrm>
          <a:prstGeom prst="roundRect">
            <a:avLst/>
          </a:prstGeom>
          <a:ln w="15875"/>
        </p:spPr>
        <p:style>
          <a:lnRef idx="2">
            <a:schemeClr val="accent1"/>
          </a:lnRef>
          <a:fillRef idx="0">
            <a:srgbClr val="FFFFFF"/>
          </a:fillRef>
          <a:effectRef idx="0">
            <a:srgbClr val="FFFFFF"/>
          </a:effectRef>
          <a:fontRef idx="minor">
            <a:schemeClr val="tx1"/>
          </a:fontRef>
        </p:style>
        <p:txBody>
          <a:bodyPr wrap="square" rtlCol="0">
            <a:spAutoFit/>
          </a:bodyPr>
          <a:lstStyle/>
          <a:p>
            <a:pPr algn="ctr"/>
            <a:r>
              <a:rPr lang="zh-CN" altLang="en-US" sz="2800"/>
              <a:t>力的合成</a:t>
            </a:r>
          </a:p>
        </p:txBody>
      </p:sp>
      <p:sp>
        <p:nvSpPr>
          <p:cNvPr id="5" name="文本框 4"/>
          <p:cNvSpPr txBox="1"/>
          <p:nvPr/>
        </p:nvSpPr>
        <p:spPr>
          <a:xfrm>
            <a:off x="3035300" y="4215130"/>
            <a:ext cx="2588895" cy="1537923"/>
          </a:xfrm>
          <a:prstGeom prst="roundRect">
            <a:avLst/>
          </a:prstGeom>
          <a:ln w="15875"/>
        </p:spPr>
        <p:style>
          <a:lnRef idx="2">
            <a:schemeClr val="accent1"/>
          </a:lnRef>
          <a:fillRef idx="0">
            <a:srgbClr val="FFFFFF"/>
          </a:fillRef>
          <a:effectRef idx="0">
            <a:srgbClr val="FFFFFF"/>
          </a:effectRef>
          <a:fontRef idx="minor">
            <a:schemeClr val="tx1"/>
          </a:fontRef>
        </p:style>
        <p:txBody>
          <a:bodyPr wrap="square" rtlCol="0">
            <a:spAutoFit/>
          </a:bodyPr>
          <a:lstStyle/>
          <a:p>
            <a:pPr algn="ctr"/>
            <a:r>
              <a:rPr lang="zh-CN" altLang="en-US" sz="2800"/>
              <a:t>实验探究</a:t>
            </a:r>
          </a:p>
          <a:p>
            <a:pPr algn="ctr"/>
            <a:r>
              <a:rPr lang="zh-CN" altLang="en-US" sz="2800"/>
              <a:t>探究同一直线上二力的合成</a:t>
            </a:r>
          </a:p>
        </p:txBody>
      </p:sp>
      <p:sp>
        <p:nvSpPr>
          <p:cNvPr id="6" name="左大括号 5"/>
          <p:cNvSpPr/>
          <p:nvPr/>
        </p:nvSpPr>
        <p:spPr>
          <a:xfrm>
            <a:off x="5237480" y="1176020"/>
            <a:ext cx="387985" cy="1754505"/>
          </a:xfrm>
          <a:prstGeom prst="leftBrace">
            <a:avLst>
              <a:gd name="adj1" fmla="val 73322"/>
              <a:gd name="adj2" fmla="val 50000"/>
            </a:avLst>
          </a:prstGeom>
          <a:ln w="28575"/>
        </p:spPr>
        <p:style>
          <a:lnRef idx="2">
            <a:schemeClr val="accent1"/>
          </a:lnRef>
          <a:fillRef idx="0">
            <a:srgbClr val="FFFFFF"/>
          </a:fillRef>
          <a:effectRef idx="0">
            <a:srgbClr val="FFFFFF"/>
          </a:effectRef>
          <a:fontRef idx="minor">
            <a:schemeClr val="tx1"/>
          </a:fontRef>
        </p:style>
        <p:txBody>
          <a:bodyPr rtlCol="0" anchor="ctr"/>
          <a:lstStyle/>
          <a:p>
            <a:pPr algn="ctr"/>
            <a:endParaRPr lang="zh-CN" altLang="en-US"/>
          </a:p>
        </p:txBody>
      </p:sp>
      <p:sp>
        <p:nvSpPr>
          <p:cNvPr id="8" name="文本框 7"/>
          <p:cNvSpPr txBox="1"/>
          <p:nvPr/>
        </p:nvSpPr>
        <p:spPr>
          <a:xfrm>
            <a:off x="5686425" y="927100"/>
            <a:ext cx="1611630" cy="521970"/>
          </a:xfrm>
          <a:prstGeom prst="rect">
            <a:avLst/>
          </a:prstGeom>
          <a:ln w="19050"/>
        </p:spPr>
        <p:style>
          <a:lnRef idx="2">
            <a:schemeClr val="accent1"/>
          </a:lnRef>
          <a:fillRef idx="0">
            <a:srgbClr val="FFFFFF"/>
          </a:fillRef>
          <a:effectRef idx="0">
            <a:srgbClr val="FFFFFF"/>
          </a:effectRef>
          <a:fontRef idx="minor">
            <a:schemeClr val="tx1"/>
          </a:fontRef>
        </p:style>
        <p:txBody>
          <a:bodyPr wrap="square" rtlCol="0">
            <a:spAutoFit/>
          </a:bodyPr>
          <a:lstStyle/>
          <a:p>
            <a:pPr algn="ctr"/>
            <a:r>
              <a:rPr lang="zh-CN" altLang="en-US" sz="2800"/>
              <a:t>合力</a:t>
            </a:r>
          </a:p>
        </p:txBody>
      </p:sp>
      <p:sp>
        <p:nvSpPr>
          <p:cNvPr id="9" name="文本框 8"/>
          <p:cNvSpPr txBox="1"/>
          <p:nvPr/>
        </p:nvSpPr>
        <p:spPr>
          <a:xfrm>
            <a:off x="5676900" y="2662555"/>
            <a:ext cx="2028190" cy="521970"/>
          </a:xfrm>
          <a:prstGeom prst="rect">
            <a:avLst/>
          </a:prstGeom>
          <a:ln w="19050"/>
        </p:spPr>
        <p:style>
          <a:lnRef idx="2">
            <a:schemeClr val="accent1"/>
          </a:lnRef>
          <a:fillRef idx="0">
            <a:srgbClr val="FFFFFF"/>
          </a:fillRef>
          <a:effectRef idx="0">
            <a:srgbClr val="FFFFFF"/>
          </a:effectRef>
          <a:fontRef idx="minor">
            <a:schemeClr val="tx1"/>
          </a:fontRef>
        </p:style>
        <p:txBody>
          <a:bodyPr wrap="square" rtlCol="0">
            <a:spAutoFit/>
          </a:bodyPr>
          <a:lstStyle/>
          <a:p>
            <a:pPr algn="ctr"/>
            <a:r>
              <a:rPr lang="zh-CN" altLang="en-US" sz="2800"/>
              <a:t>力的合成</a:t>
            </a:r>
          </a:p>
        </p:txBody>
      </p:sp>
      <p:sp>
        <p:nvSpPr>
          <p:cNvPr id="10" name="左大括号 9"/>
          <p:cNvSpPr/>
          <p:nvPr/>
        </p:nvSpPr>
        <p:spPr>
          <a:xfrm>
            <a:off x="5897880" y="3648075"/>
            <a:ext cx="387985" cy="2239010"/>
          </a:xfrm>
          <a:prstGeom prst="leftBrace">
            <a:avLst>
              <a:gd name="adj1" fmla="val 73322"/>
              <a:gd name="adj2" fmla="val 50000"/>
            </a:avLst>
          </a:prstGeom>
          <a:ln w="28575"/>
        </p:spPr>
        <p:style>
          <a:lnRef idx="2">
            <a:schemeClr val="accent1"/>
          </a:lnRef>
          <a:fillRef idx="0">
            <a:srgbClr val="FFFFFF"/>
          </a:fillRef>
          <a:effectRef idx="0">
            <a:srgbClr val="FFFFFF"/>
          </a:effectRef>
          <a:fontRef idx="minor">
            <a:schemeClr val="tx1"/>
          </a:fontRef>
        </p:style>
        <p:txBody>
          <a:bodyPr rtlCol="0" anchor="ctr"/>
          <a:lstStyle/>
          <a:p>
            <a:pPr algn="ctr"/>
            <a:endParaRPr lang="zh-CN" altLang="en-US"/>
          </a:p>
        </p:txBody>
      </p:sp>
      <p:sp>
        <p:nvSpPr>
          <p:cNvPr id="11" name="文本框 10"/>
          <p:cNvSpPr txBox="1"/>
          <p:nvPr/>
        </p:nvSpPr>
        <p:spPr>
          <a:xfrm>
            <a:off x="6318250" y="3300095"/>
            <a:ext cx="5099685" cy="953135"/>
          </a:xfrm>
          <a:prstGeom prst="rect">
            <a:avLst/>
          </a:prstGeom>
          <a:ln w="19050"/>
        </p:spPr>
        <p:style>
          <a:lnRef idx="2">
            <a:schemeClr val="accent1"/>
          </a:lnRef>
          <a:fillRef idx="0">
            <a:srgbClr val="FFFFFF"/>
          </a:fillRef>
          <a:effectRef idx="0">
            <a:srgbClr val="FFFFFF"/>
          </a:effectRef>
          <a:fontRef idx="minor">
            <a:schemeClr val="tx1"/>
          </a:fontRef>
        </p:style>
        <p:txBody>
          <a:bodyPr wrap="square" rtlCol="0">
            <a:spAutoFit/>
          </a:bodyPr>
          <a:lstStyle/>
          <a:p>
            <a:pPr algn="ctr"/>
            <a:r>
              <a:rPr lang="zh-CN" altLang="en-US" sz="2800"/>
              <a:t>二力方向相同，合力等于二力之和，方向与二力方向相同</a:t>
            </a:r>
          </a:p>
        </p:txBody>
      </p:sp>
      <p:sp>
        <p:nvSpPr>
          <p:cNvPr id="13" name="文本框 12"/>
          <p:cNvSpPr txBox="1"/>
          <p:nvPr/>
        </p:nvSpPr>
        <p:spPr>
          <a:xfrm>
            <a:off x="6318250" y="5261610"/>
            <a:ext cx="5796915" cy="953135"/>
          </a:xfrm>
          <a:prstGeom prst="rect">
            <a:avLst/>
          </a:prstGeom>
          <a:ln w="19050"/>
        </p:spPr>
        <p:style>
          <a:lnRef idx="2">
            <a:schemeClr val="accent1"/>
          </a:lnRef>
          <a:fillRef idx="0">
            <a:srgbClr val="FFFFFF"/>
          </a:fillRef>
          <a:effectRef idx="0">
            <a:srgbClr val="FFFFFF"/>
          </a:effectRef>
          <a:fontRef idx="minor">
            <a:schemeClr val="tx1"/>
          </a:fontRef>
        </p:style>
        <p:txBody>
          <a:bodyPr wrap="square" rtlCol="0">
            <a:spAutoFit/>
          </a:bodyPr>
          <a:lstStyle/>
          <a:p>
            <a:pPr algn="ctr"/>
            <a:r>
              <a:rPr lang="zh-CN" altLang="en-US" sz="2800"/>
              <a:t>二力方向相反，合力等于二力之差，方向与较大的力方向相同</a:t>
            </a:r>
          </a:p>
        </p:txBody>
      </p:sp>
    </p:spTree>
    <p:custDataLst>
      <p:tags r:id="rId1"/>
    </p:custData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left)">
                                      <p:cBhvr>
                                        <p:cTn id="11" dur="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wipe(left)">
                                      <p:cBhvr>
                                        <p:cTn id="16" dur="500"/>
                                        <p:tgtEl>
                                          <p:spTgt spid="4"/>
                                        </p:tgtEl>
                                      </p:cBhvr>
                                    </p:animEffect>
                                  </p:childTnLst>
                                </p:cTn>
                              </p:par>
                            </p:childTnLst>
                          </p:cTn>
                        </p:par>
                        <p:par>
                          <p:cTn id="17" fill="hold">
                            <p:stCondLst>
                              <p:cond delay="500"/>
                            </p:stCondLst>
                            <p:childTnLst>
                              <p:par>
                                <p:cTn id="18" presetID="22" presetClass="entr" presetSubtype="8" fill="hold" grpId="0" nodeType="after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wipe(left)">
                                      <p:cBhvr>
                                        <p:cTn id="20" dur="500"/>
                                        <p:tgtEl>
                                          <p:spTgt spid="6"/>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wipe(left)">
                                      <p:cBhvr>
                                        <p:cTn id="23" dur="500"/>
                                        <p:tgtEl>
                                          <p:spTgt spid="5"/>
                                        </p:tgtEl>
                                      </p:cBhvr>
                                    </p:animEffect>
                                  </p:childTnLst>
                                </p:cTn>
                              </p:par>
                            </p:childTnLst>
                          </p:cTn>
                        </p:par>
                        <p:par>
                          <p:cTn id="24" fill="hold">
                            <p:stCondLst>
                              <p:cond delay="1000"/>
                            </p:stCondLst>
                            <p:childTnLst>
                              <p:par>
                                <p:cTn id="25" presetID="22" presetClass="entr" presetSubtype="8" fill="hold" grpId="0" nodeType="after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wipe(left)">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wipe(down)">
                                      <p:cBhvr>
                                        <p:cTn id="32" dur="500"/>
                                        <p:tgtEl>
                                          <p:spTgt spid="8"/>
                                        </p:tgtEl>
                                      </p:cBhvr>
                                    </p:animEffect>
                                  </p:childTnLst>
                                </p:cTn>
                              </p:par>
                              <p:par>
                                <p:cTn id="33" presetID="22" presetClass="entr" presetSubtype="4" fill="hold" grpId="0" nodeType="with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wipe(down)">
                                      <p:cBhvr>
                                        <p:cTn id="35" dur="500"/>
                                        <p:tgtEl>
                                          <p:spTgt spid="9"/>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4" fill="hold" grpId="0" nodeType="clickEffect">
                                  <p:stCondLst>
                                    <p:cond delay="0"/>
                                  </p:stCondLst>
                                  <p:childTnLst>
                                    <p:set>
                                      <p:cBhvr>
                                        <p:cTn id="39" dur="1" fill="hold">
                                          <p:stCondLst>
                                            <p:cond delay="0"/>
                                          </p:stCondLst>
                                        </p:cTn>
                                        <p:tgtEl>
                                          <p:spTgt spid="11"/>
                                        </p:tgtEl>
                                        <p:attrNameLst>
                                          <p:attrName>style.visibility</p:attrName>
                                        </p:attrNameLst>
                                      </p:cBhvr>
                                      <p:to>
                                        <p:strVal val="visible"/>
                                      </p:to>
                                    </p:set>
                                    <p:animEffect transition="in" filter="wipe(down)">
                                      <p:cBhvr>
                                        <p:cTn id="40" dur="500"/>
                                        <p:tgtEl>
                                          <p:spTgt spid="11"/>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ntr" presetSubtype="4" fill="hold" grpId="0" nodeType="clickEffect">
                                  <p:stCondLst>
                                    <p:cond delay="0"/>
                                  </p:stCondLst>
                                  <p:childTnLst>
                                    <p:set>
                                      <p:cBhvr>
                                        <p:cTn id="44" dur="1" fill="hold">
                                          <p:stCondLst>
                                            <p:cond delay="0"/>
                                          </p:stCondLst>
                                        </p:cTn>
                                        <p:tgtEl>
                                          <p:spTgt spid="13"/>
                                        </p:tgtEl>
                                        <p:attrNameLst>
                                          <p:attrName>style.visibility</p:attrName>
                                        </p:attrNameLst>
                                      </p:cBhvr>
                                      <p:to>
                                        <p:strVal val="visible"/>
                                      </p:to>
                                    </p:set>
                                    <p:animEffect transition="in" filter="wipe(down)">
                                      <p:cBhvr>
                                        <p:cTn id="4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ldLvl="0" animBg="1"/>
      <p:bldP spid="3" grpId="0" bldLvl="0" animBg="1"/>
      <p:bldP spid="4" grpId="0" bldLvl="0" animBg="1"/>
      <p:bldP spid="5" grpId="0" bldLvl="0" animBg="1"/>
      <p:bldP spid="6" grpId="0" bldLvl="0" animBg="1"/>
      <p:bldP spid="8" grpId="0" bldLvl="0" animBg="1"/>
      <p:bldP spid="9" grpId="0" bldLvl="0" animBg="1"/>
      <p:bldP spid="10" grpId="0" bldLvl="0" animBg="1"/>
      <p:bldP spid="11" grpId="0" bldLvl="0" animBg="1"/>
      <p:bldP spid="13" grpId="0" bldLvl="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2.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Lst>
</file>

<file path=ppt/tags/tag3.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Lst>
</file>

<file path=ppt/tags/tag4.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Lst>
</file>

<file path=ppt/tags/tag5.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Lst>
</file>

<file path=ppt/tags/tag6.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Lst>
</file>

<file path=ppt/tags/tag7.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Lst>
</file>

<file path=ppt/tags/tag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4.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Lst>
</file>

<file path=ppt/tags/tag15.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Lst>
</file>

<file path=ppt/tags/tag16.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Lst>
</file>

<file path=ppt/tags/tag17.xml><?xml version="1.0" encoding="utf-8"?>
<p:tagLst xmlns:a="http://schemas.openxmlformats.org/drawingml/2006/main" xmlns:r="http://schemas.openxmlformats.org/officeDocument/2006/relationships" xmlns:p="http://schemas.openxmlformats.org/presentationml/2006/main">
  <p:tag name="TABLE_ENDDRAG_ORIGIN_RECT" val="799*223"/>
  <p:tag name="TABLE_ENDDRAG_RECT" val="79*236*799*223"/>
</p:tagLst>
</file>

<file path=ppt/tags/tag18.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Lst>
</file>

<file path=ppt/tags/tag19.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Lst>
</file>

<file path=ppt/tags/tag20.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Lst>
</file>

<file path=ppt/tags/tag21.xml><?xml version="1.0" encoding="utf-8"?>
<p:tagLst xmlns:a="http://schemas.openxmlformats.org/drawingml/2006/main" xmlns:r="http://schemas.openxmlformats.org/officeDocument/2006/relationships" xmlns:p="http://schemas.openxmlformats.org/presentationml/2006/main">
  <p:tag name="TABLE_ENDDRAG_ORIGIN_RECT" val="799*223"/>
  <p:tag name="TABLE_ENDDRAG_RECT" val="79*236*799*223"/>
</p:tagLst>
</file>

<file path=ppt/tags/tag22.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Lst>
</file>

<file path=ppt/tags/tag23.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Lst>
</file>

<file path=ppt/tags/tag24.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Lst>
</file>

<file path=ppt/tags/tag25.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Lst>
</file>

<file path=ppt/tags/tag26.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Lst>
</file>

<file path=ppt/tags/tag27.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Lst>
</file>

<file path=ppt/tags/tag28.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Lst>
</file>

<file path=ppt/tags/tag29.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Lst>
</file>

<file path=ppt/tags/tag30.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Lst>
</file>

<file path=ppt/tags/tag31.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Lst>
</file>

<file path=ppt/theme/theme1.xml><?xml version="1.0" encoding="utf-8"?>
<a:theme xmlns:a="http://schemas.openxmlformats.org/drawingml/2006/main" name="木牍原创课件-封面">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木牍原创课件-目录">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字体">
      <a:majorFont>
        <a:latin typeface="Arial"/>
        <a:ea typeface="微软雅黑"/>
        <a:cs typeface=""/>
      </a:majorFont>
      <a:minorFont>
        <a:latin typeface="Times New Roman"/>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木牍原创课件-内文">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字体">
      <a:majorFont>
        <a:latin typeface="Arial"/>
        <a:ea typeface="微软雅黑"/>
        <a:cs typeface=""/>
      </a:majorFont>
      <a:minorFont>
        <a:latin typeface="Times New Roman"/>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1332</Words>
  <PresentationFormat>宽屏</PresentationFormat>
  <Paragraphs>134</Paragraphs>
  <Slides>23</Slides>
  <Notes>0</Notes>
  <HiddenSlides>0</HiddenSlides>
  <MMClips>2</MMClips>
  <ScaleCrop>false</ScaleCrop>
  <HeadingPairs>
    <vt:vector size="6" baseType="variant">
      <vt:variant>
        <vt:lpstr>已用的字体</vt:lpstr>
      </vt:variant>
      <vt:variant>
        <vt:i4>5</vt:i4>
      </vt:variant>
      <vt:variant>
        <vt:lpstr>主题</vt:lpstr>
      </vt:variant>
      <vt:variant>
        <vt:i4>3</vt:i4>
      </vt:variant>
      <vt:variant>
        <vt:lpstr>幻灯片标题</vt:lpstr>
      </vt:variant>
      <vt:variant>
        <vt:i4>23</vt:i4>
      </vt:variant>
    </vt:vector>
  </HeadingPairs>
  <TitlesOfParts>
    <vt:vector size="31" baseType="lpstr">
      <vt:lpstr>Times New Roman</vt:lpstr>
      <vt:lpstr>Arial</vt:lpstr>
      <vt:lpstr>Calibri</vt:lpstr>
      <vt:lpstr>宋体</vt:lpstr>
      <vt:lpstr>微软雅黑</vt:lpstr>
      <vt:lpstr>木牍原创课件-封面</vt:lpstr>
      <vt:lpstr>木牍原创课件-目录</vt:lpstr>
      <vt:lpstr>木牍原创课件-内文</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dcterms:created xsi:type="dcterms:W3CDTF">2019-06-19T02:08:00Z</dcterms:created>
  <dcterms:modified xsi:type="dcterms:W3CDTF">2025-02-26T12:16:16Z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2052-12.1.0.19770</vt:lpwstr>
  </property>
  <property fmtid="{D5CDD505-2E9C-101B-9397-08002B2CF9AE}" pid="3" name="ICV">
    <vt:lpwstr>BDCA6CC7CC9A40ECAF8CDAC1377E0517_11</vt:lpwstr>
  </property>
</Properties>
</file>