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52" r:id="rId2"/>
    <p:sldMasterId id="2147483655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4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</p:sldIdLst>
  <p:sldSz cx="12192000" cy="6858000"/>
  <p:notesSz cx="6858000" cy="9144000"/>
  <p:embeddedFontLst>
    <p:embeddedFont>
      <p:font typeface="方正教材规范楷体_GBK" panose="02010600030101010101" charset="-122"/>
      <p:regular r:id="rId27"/>
    </p:embeddedFont>
    <p:embeddedFont>
      <p:font typeface="Cambria Math" panose="02040503050406030204" pitchFamily="18" charset="0"/>
      <p:regular r:id="rId28"/>
    </p:embeddedFont>
    <p:embeddedFont>
      <p:font typeface="黑体" panose="02010609060101010101" pitchFamily="49" charset="-122"/>
      <p:regular r:id="rId29"/>
    </p:embeddedFont>
    <p:embeddedFont>
      <p:font typeface="微软雅黑" panose="020B0503020204020204" pitchFamily="34" charset="-122"/>
      <p:regular r:id="rId30"/>
      <p:bold r:id="rId31"/>
    </p:embeddedFont>
  </p:embeddedFontLst>
  <p:custDataLst>
    <p:tags r:id="rId3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9" userDrawn="1">
          <p15:clr>
            <a:srgbClr val="A4A3A4"/>
          </p15:clr>
        </p15:guide>
        <p15:guide id="2" pos="381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/>
  <p:cmAuthor id="5" name="作者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418" y="72"/>
      </p:cViewPr>
      <p:guideLst>
        <p:guide orient="horz" pos="2169"/>
        <p:guide pos="3819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33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gs" Target="tags/tag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font" Target="fonts/font2.fntdata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5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前言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467982" y="28888"/>
            <a:ext cx="1398117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前</a:t>
            </a:r>
            <a:r>
              <a:rPr lang="en-US" altLang="zh-CN" sz="2935" b="1">
                <a:solidFill>
                  <a:schemeClr val="bg1"/>
                </a:solidFill>
              </a:rPr>
              <a:t>  </a:t>
            </a:r>
            <a:r>
              <a:rPr lang="zh-CN" altLang="en-US" sz="2935" b="1">
                <a:solidFill>
                  <a:schemeClr val="bg1"/>
                </a:solidFill>
              </a:rPr>
              <a:t>言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导入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导入新课</a:t>
            </a:r>
            <a:endParaRPr lang="en-US" altLang="zh-CN" sz="2935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讲授新课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讲授新课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习题解析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习题解析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课堂小结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935" b="1">
                <a:solidFill>
                  <a:schemeClr val="bg1"/>
                </a:solidFill>
              </a:rPr>
              <a:t>课堂小结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空白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木牍原创课件-本节要点">
    <p:bg>
      <p:bgPr>
        <a:blipFill rotWithShape="1">
          <a:blip r:embed="rId2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-9907" y="28888"/>
            <a:ext cx="2343988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>
                <a:solidFill>
                  <a:schemeClr val="bg1"/>
                </a:solidFill>
              </a:rPr>
              <a:t>本节要点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82F288E0-7875-42C4-84C8-98DBBD3BF4D2}" type="datetimeFigureOut">
              <a:rPr lang="zh-CN" altLang="en-US" smtClean="0"/>
              <a:t>2025/4/16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7" Type="http://schemas.openxmlformats.org/officeDocument/2006/relationships/image" Target="../media/image4.sv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10" Type="http://schemas.openxmlformats.org/officeDocument/2006/relationships/image" Target="../media/image2.jpeg"/><Relationship Id="rId4" Type="http://schemas.openxmlformats.org/officeDocument/2006/relationships/slideLayout" Target="../slideLayouts/slideLayout9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矩形 169"/>
          <p:cNvSpPr/>
          <p:nvPr userDrawn="1"/>
        </p:nvSpPr>
        <p:spPr>
          <a:xfrm>
            <a:off x="0" y="1303655"/>
            <a:ext cx="12192000" cy="4018280"/>
          </a:xfrm>
          <a:prstGeom prst="rect">
            <a:avLst/>
          </a:prstGeom>
          <a:solidFill>
            <a:srgbClr val="008D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>
              <a:cs typeface="+mn-ea"/>
              <a:sym typeface="+mn-lt"/>
            </a:endParaRP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sp>
        <p:nvSpPr>
          <p:cNvPr id="242" name="文本框 241"/>
          <p:cNvSpPr txBox="1"/>
          <p:nvPr userDrawn="1"/>
        </p:nvSpPr>
        <p:spPr>
          <a:xfrm>
            <a:off x="7773670" y="5741035"/>
            <a:ext cx="113157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9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物理</a:t>
            </a:r>
          </a:p>
        </p:txBody>
      </p:sp>
      <p:grpSp>
        <p:nvGrpSpPr>
          <p:cNvPr id="247" name="组合 246"/>
          <p:cNvGrpSpPr/>
          <p:nvPr userDrawn="1"/>
        </p:nvGrpSpPr>
        <p:grpSpPr>
          <a:xfrm>
            <a:off x="8858111" y="5773420"/>
            <a:ext cx="636061" cy="514985"/>
            <a:chOff x="3513" y="9087"/>
            <a:chExt cx="1042" cy="815"/>
          </a:xfrm>
        </p:grpSpPr>
        <p:sp>
          <p:nvSpPr>
            <p:cNvPr id="245" name="椭圆 244"/>
            <p:cNvSpPr/>
            <p:nvPr userDrawn="1"/>
          </p:nvSpPr>
          <p:spPr>
            <a:xfrm>
              <a:off x="3590" y="9087"/>
              <a:ext cx="815" cy="815"/>
            </a:xfrm>
            <a:prstGeom prst="ellipse">
              <a:avLst/>
            </a:prstGeom>
            <a:solidFill>
              <a:srgbClr val="008D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85"/>
            </a:p>
          </p:txBody>
        </p:sp>
        <p:sp>
          <p:nvSpPr>
            <p:cNvPr id="246" name="文本框 245"/>
            <p:cNvSpPr txBox="1"/>
            <p:nvPr userDrawn="1"/>
          </p:nvSpPr>
          <p:spPr>
            <a:xfrm>
              <a:off x="3513" y="9130"/>
              <a:ext cx="1042" cy="6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205" b="1" dirty="0">
                  <a:solidFill>
                    <a:srgbClr val="FFFF00"/>
                  </a:solidFill>
                  <a:latin typeface="微软雅黑" panose="020B0503020204020204" charset="-122"/>
                  <a:ea typeface="微软雅黑" panose="020B0503020204020204" charset="-122"/>
                  <a:cs typeface="Times New Roman" panose="02020603050405020304" pitchFamily="18" charset="0"/>
                </a:rPr>
                <a:t>HK</a:t>
              </a:r>
            </a:p>
          </p:txBody>
        </p:sp>
      </p:grpSp>
      <p:sp>
        <p:nvSpPr>
          <p:cNvPr id="243" name="文本框 242"/>
          <p:cNvSpPr txBox="1"/>
          <p:nvPr userDrawn="1"/>
        </p:nvSpPr>
        <p:spPr>
          <a:xfrm>
            <a:off x="9469755" y="5741035"/>
            <a:ext cx="227965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935" b="1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八年级下册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alphaModFix amt="1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/>
          <p:cNvSpPr/>
          <p:nvPr userDrawn="1"/>
        </p:nvSpPr>
        <p:spPr>
          <a:xfrm>
            <a:off x="635" y="0"/>
            <a:ext cx="1428115" cy="685800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75" name="文本框 74"/>
          <p:cNvSpPr txBox="1"/>
          <p:nvPr userDrawn="1"/>
        </p:nvSpPr>
        <p:spPr>
          <a:xfrm>
            <a:off x="156210" y="1054735"/>
            <a:ext cx="111696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目</a:t>
            </a:r>
          </a:p>
        </p:txBody>
      </p:sp>
      <p:sp>
        <p:nvSpPr>
          <p:cNvPr id="76" name="文本框 75"/>
          <p:cNvSpPr txBox="1"/>
          <p:nvPr userDrawn="1"/>
        </p:nvSpPr>
        <p:spPr>
          <a:xfrm>
            <a:off x="185420" y="2625090"/>
            <a:ext cx="1058545" cy="1108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1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录</a:t>
            </a:r>
          </a:p>
        </p:txBody>
      </p:sp>
      <p:pic>
        <p:nvPicPr>
          <p:cNvPr id="227" name="图片 226" descr="C:/Users/Administrator/Desktop/依据新课标编写-02.png依据新课标编写-02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8703310" y="196850"/>
            <a:ext cx="2861310" cy="687705"/>
          </a:xfrm>
          <a:prstGeom prst="rect">
            <a:avLst/>
          </a:prstGeom>
        </p:spPr>
      </p:pic>
      <p:grpSp>
        <p:nvGrpSpPr>
          <p:cNvPr id="3" name="组合 2"/>
          <p:cNvGrpSpPr/>
          <p:nvPr userDrawn="1"/>
        </p:nvGrpSpPr>
        <p:grpSpPr>
          <a:xfrm>
            <a:off x="2756021" y="2327928"/>
            <a:ext cx="2936104" cy="607259"/>
            <a:chOff x="4408" y="1365"/>
            <a:chExt cx="5038" cy="1009"/>
          </a:xfrm>
        </p:grpSpPr>
        <p:sp>
          <p:nvSpPr>
            <p:cNvPr id="5" name="文本框 4"/>
            <p:cNvSpPr txBox="1"/>
            <p:nvPr userDrawn="1"/>
          </p:nvSpPr>
          <p:spPr>
            <a:xfrm>
              <a:off x="5966" y="1365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导入新课</a:t>
              </a:r>
              <a:endParaRPr lang="en-US" altLang="zh-CN" sz="3120" b="1" u="none" baseline="0" dirty="0">
                <a:solidFill>
                  <a:srgbClr val="008DFF"/>
                </a:solidFill>
                <a:uFill>
                  <a:solidFill>
                    <a:srgbClr val="FE970E"/>
                  </a:solidFill>
                </a:uFill>
              </a:endParaRPr>
            </a:p>
          </p:txBody>
        </p:sp>
        <p:sp>
          <p:nvSpPr>
            <p:cNvPr id="4" name="文本框 3"/>
            <p:cNvSpPr txBox="1"/>
            <p:nvPr userDrawn="1"/>
          </p:nvSpPr>
          <p:spPr>
            <a:xfrm>
              <a:off x="4408" y="1425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01</a:t>
              </a:r>
            </a:p>
          </p:txBody>
        </p:sp>
        <p:sp>
          <p:nvSpPr>
            <p:cNvPr id="6" name="矩形 5"/>
            <p:cNvSpPr/>
            <p:nvPr userDrawn="1"/>
          </p:nvSpPr>
          <p:spPr>
            <a:xfrm>
              <a:off x="5600" y="1564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8" name="组合 7"/>
          <p:cNvGrpSpPr/>
          <p:nvPr userDrawn="1"/>
        </p:nvGrpSpPr>
        <p:grpSpPr>
          <a:xfrm>
            <a:off x="6464907" y="2345984"/>
            <a:ext cx="2936104" cy="571149"/>
            <a:chOff x="4408" y="2978"/>
            <a:chExt cx="5038" cy="949"/>
          </a:xfrm>
        </p:grpSpPr>
        <p:sp>
          <p:nvSpPr>
            <p:cNvPr id="10" name="文本框 9"/>
            <p:cNvSpPr txBox="1"/>
            <p:nvPr/>
          </p:nvSpPr>
          <p:spPr>
            <a:xfrm>
              <a:off x="5966" y="2978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讲授新课</a:t>
              </a:r>
            </a:p>
          </p:txBody>
        </p:sp>
        <p:sp>
          <p:nvSpPr>
            <p:cNvPr id="13" name="文本框 12"/>
            <p:cNvSpPr txBox="1"/>
            <p:nvPr userDrawn="1"/>
          </p:nvSpPr>
          <p:spPr>
            <a:xfrm>
              <a:off x="4408" y="2978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02</a:t>
              </a:r>
            </a:p>
          </p:txBody>
        </p:sp>
        <p:sp>
          <p:nvSpPr>
            <p:cNvPr id="46" name="矩形 45"/>
            <p:cNvSpPr/>
            <p:nvPr userDrawn="1"/>
          </p:nvSpPr>
          <p:spPr>
            <a:xfrm>
              <a:off x="5600" y="3120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4" name="组合 13"/>
          <p:cNvGrpSpPr/>
          <p:nvPr userDrawn="1"/>
        </p:nvGrpSpPr>
        <p:grpSpPr>
          <a:xfrm>
            <a:off x="2756021" y="3678464"/>
            <a:ext cx="2936104" cy="571149"/>
            <a:chOff x="4408" y="5262"/>
            <a:chExt cx="5038" cy="949"/>
          </a:xfrm>
        </p:grpSpPr>
        <p:sp>
          <p:nvSpPr>
            <p:cNvPr id="15" name="文本框 14"/>
            <p:cNvSpPr txBox="1"/>
            <p:nvPr/>
          </p:nvSpPr>
          <p:spPr>
            <a:xfrm>
              <a:off x="5966" y="5262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习题解析</a:t>
              </a:r>
            </a:p>
          </p:txBody>
        </p:sp>
        <p:sp>
          <p:nvSpPr>
            <p:cNvPr id="44" name="文本框 43"/>
            <p:cNvSpPr txBox="1"/>
            <p:nvPr userDrawn="1"/>
          </p:nvSpPr>
          <p:spPr>
            <a:xfrm>
              <a:off x="4408" y="5262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03</a:t>
              </a:r>
            </a:p>
          </p:txBody>
        </p:sp>
        <p:sp>
          <p:nvSpPr>
            <p:cNvPr id="51" name="矩形 50"/>
            <p:cNvSpPr/>
            <p:nvPr userDrawn="1"/>
          </p:nvSpPr>
          <p:spPr>
            <a:xfrm>
              <a:off x="5600" y="5429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grpSp>
        <p:nvGrpSpPr>
          <p:cNvPr id="16" name="组合 15"/>
          <p:cNvGrpSpPr/>
          <p:nvPr userDrawn="1"/>
        </p:nvGrpSpPr>
        <p:grpSpPr>
          <a:xfrm>
            <a:off x="6464907" y="3678464"/>
            <a:ext cx="2936104" cy="571149"/>
            <a:chOff x="4408" y="8000"/>
            <a:chExt cx="5038" cy="949"/>
          </a:xfrm>
        </p:grpSpPr>
        <p:sp>
          <p:nvSpPr>
            <p:cNvPr id="7" name="文本框 6"/>
            <p:cNvSpPr txBox="1"/>
            <p:nvPr userDrawn="1"/>
          </p:nvSpPr>
          <p:spPr>
            <a:xfrm>
              <a:off x="5966" y="8000"/>
              <a:ext cx="3480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120" b="1" u="none" baseline="0" dirty="0">
                  <a:solidFill>
                    <a:srgbClr val="008DFF"/>
                  </a:solidFill>
                  <a:uFill>
                    <a:solidFill>
                      <a:srgbClr val="FE970E"/>
                    </a:solidFill>
                  </a:uFill>
                </a:rPr>
                <a:t>课堂小结</a:t>
              </a:r>
            </a:p>
          </p:txBody>
        </p:sp>
        <p:sp>
          <p:nvSpPr>
            <p:cNvPr id="45" name="文本框 44"/>
            <p:cNvSpPr txBox="1"/>
            <p:nvPr userDrawn="1"/>
          </p:nvSpPr>
          <p:spPr>
            <a:xfrm>
              <a:off x="4408" y="8000"/>
              <a:ext cx="1221" cy="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120" b="1">
                  <a:solidFill>
                    <a:srgbClr val="008DFF"/>
                  </a:solidFill>
                  <a:latin typeface="微软雅黑" panose="020B0503020204020204" charset="-122"/>
                  <a:ea typeface="微软雅黑" panose="020B0503020204020204" charset="-122"/>
                </a:rPr>
                <a:t>04</a:t>
              </a:r>
            </a:p>
          </p:txBody>
        </p:sp>
        <p:sp>
          <p:nvSpPr>
            <p:cNvPr id="53" name="矩形 52"/>
            <p:cNvSpPr/>
            <p:nvPr userDrawn="1"/>
          </p:nvSpPr>
          <p:spPr>
            <a:xfrm>
              <a:off x="5600" y="8142"/>
              <a:ext cx="85" cy="68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50" b="1"/>
            </a:p>
          </p:txBody>
        </p:sp>
      </p:grpSp>
      <p:pic>
        <p:nvPicPr>
          <p:cNvPr id="9" name="图片 8" descr="数学书"/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8084" y="4436786"/>
            <a:ext cx="839220" cy="86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rotWithShape="1">
          <a:blip r:embed="rId10">
            <a:alphaModFix amt="14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矩形 19"/>
          <p:cNvSpPr/>
          <p:nvPr userDrawn="1"/>
        </p:nvSpPr>
        <p:spPr>
          <a:xfrm>
            <a:off x="0" y="0"/>
            <a:ext cx="12192000" cy="610870"/>
          </a:xfrm>
          <a:prstGeom prst="rect">
            <a:avLst/>
          </a:prstGeom>
          <a:solidFill>
            <a:srgbClr val="008D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  <p:sp>
        <p:nvSpPr>
          <p:cNvPr id="29" name="同侧圆角矩形 28"/>
          <p:cNvSpPr/>
          <p:nvPr userDrawn="1"/>
        </p:nvSpPr>
        <p:spPr>
          <a:xfrm rot="16200000">
            <a:off x="891272" y="-944880"/>
            <a:ext cx="619125" cy="2493645"/>
          </a:xfrm>
          <a:prstGeom prst="round2SameRect">
            <a:avLst>
              <a:gd name="adj1" fmla="val 0"/>
              <a:gd name="adj2" fmla="val 50000"/>
            </a:avLst>
          </a:prstGeom>
          <a:solidFill>
            <a:srgbClr val="FE970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.xml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8.xml"/><Relationship Id="rId5" Type="http://schemas.openxmlformats.org/officeDocument/2006/relationships/image" Target="../media/image13.png"/><Relationship Id="rId4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9.xml"/><Relationship Id="rId5" Type="http://schemas.openxmlformats.org/officeDocument/2006/relationships/image" Target="../media/image14.png"/><Relationship Id="rId4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2" Type="http://schemas.openxmlformats.org/officeDocument/2006/relationships/video" Target="NULL" TargetMode="External"/><Relationship Id="rId1" Type="http://schemas.openxmlformats.org/officeDocument/2006/relationships/tags" Target="../tags/tag10.xml"/><Relationship Id="rId5" Type="http://schemas.openxmlformats.org/officeDocument/2006/relationships/image" Target="../media/image15.png"/><Relationship Id="rId4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video" Target="NULL" TargetMode="External"/><Relationship Id="rId1" Type="http://schemas.openxmlformats.org/officeDocument/2006/relationships/tags" Target="../tags/tag13.xml"/><Relationship Id="rId5" Type="http://schemas.openxmlformats.org/officeDocument/2006/relationships/image" Target="../media/image17.png"/><Relationship Id="rId4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2" Type="http://schemas.microsoft.com/office/2007/relationships/media" Target="../media/media5.mp4"/><Relationship Id="rId1" Type="http://schemas.openxmlformats.org/officeDocument/2006/relationships/tags" Target="../tags/tag14.xml"/><Relationship Id="rId5" Type="http://schemas.openxmlformats.org/officeDocument/2006/relationships/image" Target="../media/image18.png"/><Relationship Id="rId4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18.xml"/><Relationship Id="rId5" Type="http://schemas.openxmlformats.org/officeDocument/2006/relationships/image" Target="../media/image22.png"/><Relationship Id="rId4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文本框 43"/>
          <p:cNvSpPr txBox="1"/>
          <p:nvPr/>
        </p:nvSpPr>
        <p:spPr>
          <a:xfrm>
            <a:off x="2680970" y="3877310"/>
            <a:ext cx="7108825" cy="750173"/>
          </a:xfrm>
          <a:prstGeom prst="rect">
            <a:avLst/>
          </a:prstGeom>
          <a:noFill/>
        </p:spPr>
        <p:txBody>
          <a:bodyPr wrap="square" lIns="72358" tIns="36179" rIns="72358" bIns="36179" rtlCol="0">
            <a:spAutoFit/>
          </a:bodyPr>
          <a:lstStyle/>
          <a:p>
            <a:pPr algn="ctr"/>
            <a:r>
              <a:rPr lang="zh-CN" altLang="en-US" sz="4400" b="1" dirty="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第二课时</a:t>
            </a:r>
            <a:r>
              <a:rPr lang="en-US" altLang="zh-CN" sz="4400" b="1" dirty="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  </a:t>
            </a:r>
            <a:r>
              <a:rPr lang="zh-CN" altLang="en-US" sz="4400" b="1" dirty="0">
                <a:solidFill>
                  <a:srgbClr val="FFFF00"/>
                </a:solidFill>
                <a:latin typeface="Cambria Math" panose="02040503050406030204" pitchFamily="18" charset="0"/>
                <a:ea typeface="微软雅黑" panose="020B0503020204020204" charset="-122"/>
                <a:cs typeface="Cambria Math" panose="02040503050406030204" pitchFamily="18" charset="0"/>
                <a:sym typeface="微软雅黑" panose="020B0503020204020204" charset="-122"/>
              </a:rPr>
              <a:t>浮沉条件的应用</a:t>
            </a:r>
          </a:p>
        </p:txBody>
      </p:sp>
      <p:sp>
        <p:nvSpPr>
          <p:cNvPr id="174" name="文本框 173"/>
          <p:cNvSpPr txBox="1"/>
          <p:nvPr userDrawn="1"/>
        </p:nvSpPr>
        <p:spPr>
          <a:xfrm>
            <a:off x="0" y="2121535"/>
            <a:ext cx="12192000" cy="1322070"/>
          </a:xfrm>
          <a:prstGeom prst="rect">
            <a:avLst/>
          </a:prstGeom>
          <a:noFill/>
          <a:effectLst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9.4  </a:t>
            </a:r>
            <a:r>
              <a:rPr lang="zh-CN" altLang="en-US" sz="8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物体的浮与沉</a:t>
            </a:r>
            <a:endParaRPr lang="en-US" altLang="zh-CN" sz="8000" b="1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ttps://docer-ks3.wpscdn.cn/picture/202584719/329e514c1500dcb48971fbf26e978970_612.jpg" descr="做梦"/>
          <p:cNvPicPr>
            <a:picLocks noChangeAspect="1"/>
          </p:cNvPicPr>
          <p:nvPr/>
        </p:nvPicPr>
        <p:blipFill>
          <a:blip r:embed="rId3">
            <a:alphaModFix amt="80000"/>
          </a:blip>
          <a:srcRect t="15441" b="7799"/>
          <a:stretch>
            <a:fillRect/>
          </a:stretch>
        </p:blipFill>
        <p:spPr>
          <a:xfrm>
            <a:off x="-635" y="610870"/>
            <a:ext cx="12192635" cy="6247765"/>
          </a:xfrm>
          <a:prstGeom prst="rect">
            <a:avLst/>
          </a:prstGeom>
        </p:spPr>
      </p:pic>
      <p:pic>
        <p:nvPicPr>
          <p:cNvPr id="3" name="图片 2" descr="研究目标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1720" y="1668145"/>
            <a:ext cx="781050" cy="71310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910080" y="1668145"/>
            <a:ext cx="528002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1. </a:t>
            </a:r>
            <a:r>
              <a:rPr lang="zh-CN" altLang="en-US" sz="2800"/>
              <a:t>能通过实例说明物体的浮沉条件在生产生活中的应用；</a:t>
            </a:r>
          </a:p>
          <a:p>
            <a:pPr>
              <a:lnSpc>
                <a:spcPct val="150000"/>
              </a:lnSpc>
            </a:pPr>
            <a:r>
              <a:rPr lang="en-US" altLang="zh-CN" sz="2800"/>
              <a:t>2. </a:t>
            </a:r>
            <a:r>
              <a:rPr lang="zh-CN" altLang="en-US" sz="2800"/>
              <a:t>能关心我国在深潜方面的成就。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图片 99"/>
          <p:cNvPicPr/>
          <p:nvPr/>
        </p:nvPicPr>
        <p:blipFill>
          <a:blip r:embed="rId3">
            <a:alphaModFix amt="90000"/>
            <a:lum contrast="6000"/>
          </a:blip>
          <a:srcRect t="8907"/>
          <a:stretch>
            <a:fillRect/>
          </a:stretch>
        </p:blipFill>
        <p:spPr>
          <a:xfrm>
            <a:off x="0" y="610870"/>
            <a:ext cx="12184380" cy="62471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6534150" y="922020"/>
            <a:ext cx="5065395" cy="25019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40000"/>
              </a:lnSpc>
            </a:pPr>
            <a:r>
              <a:rPr lang="zh-CN" altLang="en-US" sz="2800">
                <a:solidFill>
                  <a:srgbClr val="036EB8"/>
                </a:solidFill>
              </a:rPr>
              <a:t>我国海军潜艇正在某海域执行任务。</a:t>
            </a:r>
          </a:p>
          <a:p>
            <a:pPr>
              <a:lnSpc>
                <a:spcPct val="140000"/>
              </a:lnSpc>
            </a:pPr>
            <a:r>
              <a:rPr lang="zh-CN" altLang="en-US" sz="2800">
                <a:solidFill>
                  <a:srgbClr val="036EB8"/>
                </a:solidFill>
              </a:rPr>
              <a:t>潜艇为什么既可以上浮在海面，又可以沉入海底？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密度计</a:t>
            </a:r>
          </a:p>
        </p:txBody>
      </p:sp>
      <p:pic>
        <p:nvPicPr>
          <p:cNvPr id="103" name="图片 102"/>
          <p:cNvPicPr/>
          <p:nvPr/>
        </p:nvPicPr>
        <p:blipFill>
          <a:blip r:embed="rId3"/>
          <a:srcRect l="21495" r="27600"/>
          <a:stretch>
            <a:fillRect/>
          </a:stretch>
        </p:blipFill>
        <p:spPr>
          <a:xfrm>
            <a:off x="7739380" y="1854200"/>
            <a:ext cx="2404745" cy="45275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899795" y="2545715"/>
            <a:ext cx="6339205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400" dirty="0">
                <a:solidFill>
                  <a:srgbClr val="111111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0030101010101" charset="-122"/>
              </a:rPr>
              <a:t>密度计是</a:t>
            </a:r>
            <a:r>
              <a:rPr lang="zh-CN" altLang="en-US" sz="2400" b="1" dirty="0">
                <a:solidFill>
                  <a:srgbClr val="111111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0030101010101" charset="-122"/>
              </a:rPr>
              <a:t>测量</a:t>
            </a:r>
            <a:r>
              <a:rPr lang="zh-CN" altLang="en-US" sz="2400" b="1" dirty="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0030101010101" charset="-122"/>
              </a:rPr>
              <a:t>液体密度</a:t>
            </a:r>
            <a:r>
              <a:rPr lang="zh-CN" altLang="en-US" sz="2400" dirty="0">
                <a:solidFill>
                  <a:srgbClr val="111111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0030101010101" charset="-122"/>
              </a:rPr>
              <a:t>的工具。</a:t>
            </a:r>
          </a:p>
          <a:p>
            <a:pPr>
              <a:lnSpc>
                <a:spcPct val="150000"/>
              </a:lnSpc>
            </a:pPr>
            <a:r>
              <a:rPr lang="zh-CN" altLang="en-US" sz="2400" dirty="0">
                <a:solidFill>
                  <a:srgbClr val="111111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0030101010101" charset="-122"/>
              </a:rPr>
              <a:t>密度计的结构：</a:t>
            </a:r>
          </a:p>
          <a:p>
            <a:pPr>
              <a:lnSpc>
                <a:spcPct val="150000"/>
              </a:lnSpc>
            </a:pPr>
            <a:r>
              <a:rPr lang="zh-CN" altLang="en-US" sz="2400" dirty="0">
                <a:solidFill>
                  <a:srgbClr val="111111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0030101010101" charset="-122"/>
              </a:rPr>
              <a:t>它是一根上部标有刻度、形状特殊的玻璃管，管下部的玻璃泡内封装小铅丸。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密度计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545715"/>
            <a:ext cx="6681470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111111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0030101010101" charset="-122"/>
              </a:rPr>
              <a:t>使用方式：</a:t>
            </a: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111111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0030101010101" charset="-122"/>
              </a:rPr>
              <a:t>测量时，将密度计插入液体，它静止后漂浮在液体中，此时密度计所受的浮力大小等于其重力大小。根据密度计进入液体的深度就可以从刻度上读出液体的密度。</a:t>
            </a:r>
          </a:p>
        </p:txBody>
      </p:sp>
      <p:grpSp>
        <p:nvGrpSpPr>
          <p:cNvPr id="77" name="组合 76" descr="7b0a202020202274657874626f78223a2022220a7d0a"/>
          <p:cNvGrpSpPr/>
          <p:nvPr/>
        </p:nvGrpSpPr>
        <p:grpSpPr>
          <a:xfrm>
            <a:off x="3989070" y="1169035"/>
            <a:ext cx="3860165" cy="2440305"/>
            <a:chOff x="7934" y="3633"/>
            <a:chExt cx="3454" cy="3837"/>
          </a:xfrm>
        </p:grpSpPr>
        <p:pic>
          <p:nvPicPr>
            <p:cNvPr id="78" name="图片 77" descr="资源 4"/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934" y="3633"/>
              <a:ext cx="3454" cy="3837"/>
            </a:xfrm>
            <a:prstGeom prst="rect">
              <a:avLst/>
            </a:prstGeom>
            <a:pattFill>
              <a:fgClr>
                <a:srgbClr val="FFFFFF"/>
              </a:fgClr>
              <a:bgClr>
                <a:srgbClr val="FFFFFF"/>
              </a:bgClr>
            </a:pattFill>
          </p:spPr>
        </p:pic>
        <p:sp>
          <p:nvSpPr>
            <p:cNvPr id="79" name="文本框 78"/>
            <p:cNvSpPr txBox="1"/>
            <p:nvPr/>
          </p:nvSpPr>
          <p:spPr>
            <a:xfrm>
              <a:off x="8303" y="4508"/>
              <a:ext cx="2715" cy="14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zh-CN" sz="2800">
                  <a:solidFill>
                    <a:srgbClr val="020000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你能说出其中的道理吗？</a:t>
              </a:r>
            </a:p>
          </p:txBody>
        </p:sp>
      </p:grpSp>
      <p:pic>
        <p:nvPicPr>
          <p:cNvPr id="11" name="https://img8.file.cache.docer.com/storage/1643101634669541800/75ce3383e3a60574edc4263f5143a48b.png" descr="自制密度计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7830" y="723900"/>
            <a:ext cx="3601085" cy="60769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密度计</a:t>
            </a:r>
          </a:p>
        </p:txBody>
      </p:sp>
      <p:pic>
        <p:nvPicPr>
          <p:cNvPr id="11" name="20250320_162321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79015" y="2205990"/>
            <a:ext cx="8144510" cy="455041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7945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盐水选种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381885"/>
            <a:ext cx="626237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zh-CN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   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在农业生产中，通过盐水选种可选出饱满、结实的种子，从而促进农作物产量的提高。农民采用盐水浸泡法来选种时，把种子放入浓度适宜的盐水中，</a:t>
            </a:r>
            <a:r>
              <a:rPr lang="zh-CN" altLang="en-US" sz="2800" b="1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干瘪、虫蛀的种子就会上浮直至漂浮，而饱满的种子则下沉到容器底部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  <a:cs typeface="方正教材规范楷体_GBK" panose="02000000000000000000" charset="-122"/>
              </a:rPr>
              <a:t>。</a:t>
            </a:r>
          </a:p>
        </p:txBody>
      </p:sp>
      <p:pic>
        <p:nvPicPr>
          <p:cNvPr id="11" name="盐水选种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2165" y="2375535"/>
            <a:ext cx="4862195" cy="397573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10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5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潜水艇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388870"/>
            <a:ext cx="93560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黑体" panose="02010600030101010101" charset="-122"/>
                <a:ea typeface="黑体" panose="02010600030101010101" charset="-122"/>
              </a:rPr>
              <a:t>工作原理：潜水艇就是靠</a:t>
            </a:r>
            <a:r>
              <a:rPr lang="zh-CN" altLang="en-US" sz="2800" b="1">
                <a:solidFill>
                  <a:schemeClr val="accent5"/>
                </a:solidFill>
                <a:latin typeface="黑体" panose="02010600030101010101" charset="-122"/>
                <a:ea typeface="黑体" panose="02010600030101010101" charset="-122"/>
              </a:rPr>
              <a:t>改变自身重力</a:t>
            </a:r>
            <a:r>
              <a:rPr lang="zh-CN" altLang="en-US" sz="2800">
                <a:latin typeface="黑体" panose="02010600030101010101" charset="-122"/>
                <a:ea typeface="黑体" panose="02010600030101010101" charset="-122"/>
              </a:rPr>
              <a:t>实现</a:t>
            </a:r>
            <a:r>
              <a:rPr lang="zh-CN" altLang="en-US" sz="2800" b="1">
                <a:solidFill>
                  <a:schemeClr val="accent5"/>
                </a:solidFill>
                <a:latin typeface="黑体" panose="02010600030101010101" charset="-122"/>
                <a:ea typeface="黑体" panose="02010600030101010101" charset="-122"/>
              </a:rPr>
              <a:t>下潜</a:t>
            </a:r>
            <a:r>
              <a:rPr lang="zh-CN" altLang="en-US" sz="2800">
                <a:latin typeface="黑体" panose="02010600030101010101" charset="-122"/>
                <a:ea typeface="黑体" panose="02010600030101010101" charset="-122"/>
              </a:rPr>
              <a:t>和</a:t>
            </a:r>
            <a:r>
              <a:rPr lang="zh-CN" altLang="en-US" sz="2800" b="1">
                <a:solidFill>
                  <a:schemeClr val="accent5"/>
                </a:solidFill>
                <a:latin typeface="黑体" panose="02010600030101010101" charset="-122"/>
                <a:ea typeface="黑体" panose="02010600030101010101" charset="-122"/>
              </a:rPr>
              <a:t>上浮</a:t>
            </a:r>
            <a:r>
              <a:rPr lang="zh-CN" altLang="en-US" sz="2800">
                <a:latin typeface="黑体" panose="02010600030101010101" charset="-122"/>
                <a:ea typeface="黑体" panose="02010600030101010101" charset="-122"/>
              </a:rPr>
              <a:t>的。</a:t>
            </a:r>
          </a:p>
        </p:txBody>
      </p:sp>
      <p:pic>
        <p:nvPicPr>
          <p:cNvPr id="11" name="核潜艇的基本工作原理以及内部构造,军事,武器装备,好看视频1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end="1168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48915" y="2915920"/>
            <a:ext cx="6693535" cy="365188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潜水艇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90600" y="2318385"/>
            <a:ext cx="1014476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/>
              <a:t>潜水艇是能够在</a:t>
            </a:r>
            <a:r>
              <a:rPr lang="zh-CN" altLang="en-US" sz="2400" b="1"/>
              <a:t>水下运行</a:t>
            </a:r>
            <a:r>
              <a:rPr lang="zh-CN" altLang="en-US" sz="2400"/>
              <a:t>的舰艇。</a:t>
            </a:r>
          </a:p>
          <a:p>
            <a:r>
              <a:rPr lang="zh-CN" altLang="en-US" sz="2400"/>
              <a:t>潜水艇的压力舱</a:t>
            </a:r>
            <a:r>
              <a:rPr lang="zh-CN" altLang="en-US" sz="2400" b="1">
                <a:solidFill>
                  <a:schemeClr val="accent5"/>
                </a:solidFill>
              </a:rPr>
              <a:t>充水</a:t>
            </a:r>
            <a:r>
              <a:rPr lang="zh-CN" altLang="en-US" sz="2400"/>
              <a:t>时，自重增加，</a:t>
            </a:r>
            <a:r>
              <a:rPr lang="zh-CN" altLang="en-US" sz="2400" b="1">
                <a:solidFill>
                  <a:schemeClr val="accent5"/>
                </a:solidFill>
              </a:rPr>
              <a:t>重力大于浮力</a:t>
            </a:r>
            <a:r>
              <a:rPr lang="zh-CN" altLang="en-US" sz="2400"/>
              <a:t>，潜水艇</a:t>
            </a:r>
            <a:r>
              <a:rPr lang="zh-CN" altLang="en-US" sz="2400" b="1">
                <a:solidFill>
                  <a:schemeClr val="accent5"/>
                </a:solidFill>
              </a:rPr>
              <a:t>下潜</a:t>
            </a:r>
            <a:r>
              <a:rPr lang="zh-CN" altLang="en-US" sz="2400"/>
              <a:t>；</a:t>
            </a:r>
          </a:p>
          <a:p>
            <a:r>
              <a:rPr lang="zh-CN" altLang="en-US" sz="2400"/>
              <a:t>潜水艇的压力舱</a:t>
            </a:r>
            <a:r>
              <a:rPr lang="zh-CN" altLang="en-US" sz="2400" b="1">
                <a:solidFill>
                  <a:schemeClr val="accent5"/>
                </a:solidFill>
              </a:rPr>
              <a:t>排出一部分水</a:t>
            </a:r>
            <a:r>
              <a:rPr lang="zh-CN" altLang="en-US" sz="2400"/>
              <a:t>时，自重减轻，</a:t>
            </a:r>
            <a:r>
              <a:rPr lang="zh-CN" altLang="en-US" sz="2400" b="1">
                <a:solidFill>
                  <a:schemeClr val="accent5"/>
                </a:solidFill>
              </a:rPr>
              <a:t>重力小于浮力</a:t>
            </a:r>
            <a:r>
              <a:rPr lang="zh-CN" altLang="en-US" sz="2400"/>
              <a:t>，潜水艇</a:t>
            </a:r>
            <a:r>
              <a:rPr lang="zh-CN" altLang="en-US" sz="2400" b="1">
                <a:solidFill>
                  <a:schemeClr val="accent5"/>
                </a:solidFill>
              </a:rPr>
              <a:t>上浮</a:t>
            </a:r>
            <a:r>
              <a:rPr lang="zh-CN" altLang="en-US" sz="2400"/>
              <a:t>。</a:t>
            </a: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4"/>
          <a:srcRect r="454" b="2029"/>
          <a:stretch>
            <a:fillRect/>
          </a:stretch>
        </p:blipFill>
        <p:spPr>
          <a:xfrm>
            <a:off x="1485900" y="3516630"/>
            <a:ext cx="8648065" cy="322008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热气球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21055" y="2505710"/>
            <a:ext cx="556831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热气球的巨大气袋中充满空气，从燃气装置中喷出的火焰加热气袋中的空气，热气球内部</a:t>
            </a:r>
            <a:r>
              <a:rPr lang="zh-CN" altLang="en-US" sz="280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</a:rPr>
              <a:t>气体的温度升高、密度减小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。当热气球内部气体的密度比其外部气体的</a:t>
            </a:r>
            <a:r>
              <a:rPr lang="zh-CN" altLang="en-US" sz="280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</a:rPr>
              <a:t>密度小到一定程度时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，热气球便</a:t>
            </a:r>
            <a:r>
              <a:rPr lang="zh-CN" altLang="en-US" sz="2800">
                <a:solidFill>
                  <a:schemeClr val="accent5"/>
                </a:solidFill>
                <a:latin typeface="微软雅黑" panose="020B0503020204020204" charset="-122"/>
                <a:ea typeface="微软雅黑" panose="020B0503020204020204" charset="-122"/>
              </a:rPr>
              <a:t>上浮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了。</a:t>
            </a:r>
          </a:p>
        </p:txBody>
      </p:sp>
      <p:pic>
        <p:nvPicPr>
          <p:cNvPr id="11" name="20250320_154248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>
                  <p14:trim end="461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89370" y="2317750"/>
            <a:ext cx="5532755" cy="329755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8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孔明灯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777240" y="2505710"/>
            <a:ext cx="4523105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我国早在汉武帝时，就利用质地极轻的材料制成薄壳灯笼。当在灯笼下面点燃烛火后，它便会腾空而起。</a:t>
            </a:r>
          </a:p>
          <a:p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这是</a:t>
            </a:r>
            <a:r>
              <a:rPr lang="zh-CN" altLang="en-US" sz="2800" b="1">
                <a:latin typeface="方正教材规范楷体_GBK" panose="02000000000000000000" charset="-122"/>
                <a:ea typeface="方正教材规范楷体_GBK" panose="02000000000000000000" charset="-122"/>
              </a:rPr>
              <a:t>历史上最早的热气球</a:t>
            </a:r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。</a:t>
            </a:r>
          </a:p>
          <a:p>
            <a:r>
              <a:rPr lang="zh-CN" altLang="en-US" sz="2800">
                <a:latin typeface="方正教材规范楷体_GBK" panose="02000000000000000000" charset="-122"/>
                <a:ea typeface="方正教材规范楷体_GBK" panose="02000000000000000000" charset="-122"/>
              </a:rPr>
              <a:t>如今，热气球在气象探测、通信传播、运输、旅游、探险等方面都得到了广泛应用。</a:t>
            </a:r>
          </a:p>
        </p:txBody>
      </p:sp>
      <p:pic>
        <p:nvPicPr>
          <p:cNvPr id="11" name="热气球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00345" y="1908175"/>
            <a:ext cx="6697345" cy="394208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>
                <p:cTn id="8" fill="hold" display="1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3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轮船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99795" y="2419350"/>
            <a:ext cx="479742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/>
              <a:t>设计原理：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 物体所受重力不变的前提下，通过</a:t>
            </a:r>
            <a:r>
              <a:rPr lang="zh-CN" altLang="en-US" sz="2800" b="1">
                <a:solidFill>
                  <a:schemeClr val="accent5"/>
                </a:solidFill>
              </a:rPr>
              <a:t>增大物体排开水的体积使物体受到更大的浮力</a:t>
            </a:r>
            <a:r>
              <a:rPr lang="zh-CN" altLang="en-US" sz="2800"/>
              <a:t>。</a:t>
            </a:r>
          </a:p>
        </p:txBody>
      </p:sp>
      <p:pic>
        <p:nvPicPr>
          <p:cNvPr id="11" name="https://docer-ks3.wpscdn.cn/picture/49817047/38f799db4c4ad6caa66f4c7c9dc9e28e_612.jpg" descr="LNG tanker is passing by Singapore Strait.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315" y="1971040"/>
            <a:ext cx="5988685" cy="399224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轮船</a:t>
            </a:r>
          </a:p>
        </p:txBody>
      </p:sp>
      <p:pic>
        <p:nvPicPr>
          <p:cNvPr id="101" name="图片 100"/>
          <p:cNvPicPr/>
          <p:nvPr/>
        </p:nvPicPr>
        <p:blipFill>
          <a:blip r:embed="rId3"/>
          <a:stretch>
            <a:fillRect/>
          </a:stretch>
        </p:blipFill>
        <p:spPr>
          <a:xfrm>
            <a:off x="7547610" y="1609090"/>
            <a:ext cx="3075305" cy="47663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Text Box 3"/>
          <p:cNvSpPr txBox="1"/>
          <p:nvPr/>
        </p:nvSpPr>
        <p:spPr>
          <a:xfrm>
            <a:off x="978535" y="2186305"/>
            <a:ext cx="629539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 noProof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轮船的大小通常用排水量（</a:t>
            </a:r>
            <a:r>
              <a:rPr lang="en-US" altLang="zh-CN" sz="2800" b="1" i="1" noProof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m</a:t>
            </a:r>
            <a:r>
              <a:rPr lang="zh-CN" altLang="en-US" sz="2800" b="1" baseline="-25000" noProof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排</a:t>
            </a:r>
            <a:r>
              <a:rPr lang="zh-CN" altLang="en-US" sz="2800" b="1" noProof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）表示：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2800" noProof="1">
                <a:latin typeface="微软雅黑" panose="020B0503020204020204" charset="-122"/>
                <a:ea typeface="微软雅黑" panose="020B0503020204020204" charset="-122"/>
              </a:rPr>
              <a:t>排水量即轮船</a:t>
            </a:r>
            <a:r>
              <a:rPr lang="zh-CN" altLang="en-US" sz="2800" noProof="1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</a:rPr>
              <a:t>装满货物</a:t>
            </a:r>
            <a:r>
              <a:rPr lang="zh-CN" altLang="en-US" sz="2800" noProof="1">
                <a:latin typeface="微软雅黑" panose="020B0503020204020204" charset="-122"/>
                <a:ea typeface="微软雅黑" panose="020B0503020204020204" charset="-122"/>
              </a:rPr>
              <a:t>时排开水的</a:t>
            </a:r>
            <a:r>
              <a:rPr lang="zh-CN" altLang="en-US" sz="2800" noProof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质量</a:t>
            </a:r>
            <a:r>
              <a:rPr lang="zh-CN" altLang="en-US" sz="2800" noProof="1">
                <a:latin typeface="微软雅黑" panose="020B0503020204020204" charset="-122"/>
                <a:ea typeface="微软雅黑" panose="020B0503020204020204" charset="-122"/>
              </a:rPr>
              <a:t>：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800" b="1" i="1" noProof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F</a:t>
            </a:r>
            <a:r>
              <a:rPr lang="zh-CN" altLang="en-US" sz="2800" b="1" baseline="-25000" noProof="1">
                <a:latin typeface="微软雅黑" panose="020B0503020204020204" charset="-122"/>
                <a:ea typeface="微软雅黑" panose="020B0503020204020204" charset="-122"/>
              </a:rPr>
              <a:t>浮</a:t>
            </a:r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= </a:t>
            </a:r>
            <a:r>
              <a:rPr lang="en-US" altLang="zh-CN" sz="2800" b="1" i="1" noProof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m</a:t>
            </a:r>
            <a:r>
              <a:rPr lang="zh-CN" altLang="en-US" sz="2800" b="1" baseline="-25000" noProof="1">
                <a:latin typeface="微软雅黑" panose="020B0503020204020204" charset="-122"/>
                <a:ea typeface="微软雅黑" panose="020B0503020204020204" charset="-122"/>
              </a:rPr>
              <a:t>排</a:t>
            </a:r>
            <a:r>
              <a:rPr lang="en-US" altLang="zh-CN" sz="2800" b="1" i="1" noProof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g</a:t>
            </a:r>
            <a:r>
              <a:rPr lang="en-US" altLang="zh-CN" sz="2800" noProof="1">
                <a:latin typeface="微软雅黑" panose="020B0503020204020204" charset="-122"/>
                <a:ea typeface="微软雅黑" panose="020B0503020204020204" charset="-122"/>
              </a:rPr>
              <a:t>  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2800" noProof="1">
                <a:latin typeface="微软雅黑" panose="020B0503020204020204" charset="-122"/>
                <a:ea typeface="微软雅黑" panose="020B0503020204020204" charset="-122"/>
              </a:rPr>
              <a:t>∵船只漂浮</a:t>
            </a:r>
            <a:r>
              <a:rPr lang="en-US" altLang="zh-CN" sz="2800" noProof="1">
                <a:latin typeface="微软雅黑" panose="020B0503020204020204" charset="-122"/>
                <a:ea typeface="微软雅黑" panose="020B0503020204020204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800" b="1" i="1" noProof="1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∴</a:t>
            </a:r>
            <a:r>
              <a:rPr lang="en-US" altLang="zh-CN" sz="2800" b="1" i="1" noProof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F</a:t>
            </a:r>
            <a:r>
              <a:rPr lang="zh-CN" altLang="en-US" sz="2800" b="1" baseline="-25000" noProof="1">
                <a:latin typeface="微软雅黑" panose="020B0503020204020204" charset="-122"/>
                <a:ea typeface="微软雅黑" panose="020B0503020204020204" charset="-122"/>
              </a:rPr>
              <a:t>浮</a:t>
            </a:r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=</a:t>
            </a:r>
            <a:r>
              <a:rPr lang="en-US" altLang="zh-CN" sz="2800" b="1" i="1" noProof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G</a:t>
            </a:r>
            <a:r>
              <a:rPr lang="en-US" altLang="zh-CN" sz="2800" noProof="1">
                <a:latin typeface="微软雅黑" panose="020B0503020204020204" charset="-122"/>
                <a:ea typeface="微软雅黑" panose="020B0503020204020204" charset="-122"/>
              </a:rPr>
              <a:t>    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800" b="1" i="1" noProof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m</a:t>
            </a:r>
            <a:r>
              <a:rPr lang="zh-CN" altLang="en-US" sz="2800" b="1" baseline="-25000" noProof="1">
                <a:latin typeface="微软雅黑" panose="020B0503020204020204" charset="-122"/>
                <a:ea typeface="微软雅黑" panose="020B0503020204020204" charset="-122"/>
              </a:rPr>
              <a:t>船</a:t>
            </a:r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en-US" altLang="zh-CN" sz="2800" b="1" i="1" noProof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m</a:t>
            </a:r>
            <a:r>
              <a:rPr lang="zh-CN" altLang="en-US" sz="2800" b="1" baseline="-25000" noProof="1">
                <a:latin typeface="微软雅黑" panose="020B0503020204020204" charset="-122"/>
                <a:ea typeface="微软雅黑" panose="020B0503020204020204" charset="-122"/>
              </a:rPr>
              <a:t>货</a:t>
            </a:r>
            <a:r>
              <a:rPr lang="en-US" altLang="zh-CN" sz="2800" b="1" noProof="1">
                <a:latin typeface="微软雅黑" panose="020B0503020204020204" charset="-122"/>
                <a:ea typeface="微软雅黑" panose="020B0503020204020204" charset="-122"/>
              </a:rPr>
              <a:t>= </a:t>
            </a:r>
            <a:r>
              <a:rPr lang="en-US" altLang="zh-CN" sz="2800" b="1" i="1" noProof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m</a:t>
            </a:r>
            <a:r>
              <a:rPr lang="zh-CN" altLang="en-US" sz="2800" b="1" baseline="-25000" noProof="1">
                <a:latin typeface="微软雅黑" panose="020B0503020204020204" charset="-122"/>
                <a:ea typeface="微软雅黑" panose="020B0503020204020204" charset="-122"/>
              </a:rPr>
              <a:t>排</a:t>
            </a:r>
            <a:endParaRPr lang="en-US" altLang="zh-CN" sz="2800" b="1" baseline="-25000" noProof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13011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轮船</a:t>
            </a: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015" y="2334895"/>
            <a:ext cx="6271895" cy="406082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899795" y="2540000"/>
            <a:ext cx="406400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   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我国首艘航空母舰辽宁舰的排水量约为</a:t>
            </a:r>
            <a:r>
              <a:rPr lang="en-US" altLang="zh-CN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6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万吨，表示辽宁舰满载时，舰载机和舰身的质量之和约为</a:t>
            </a:r>
            <a:r>
              <a:rPr lang="en-US" altLang="zh-CN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6</a:t>
            </a:r>
            <a:r>
              <a:rPr lang="zh-CN" altLang="en-US" sz="2800">
                <a:latin typeface="Times New Roman" panose="02020603050405020304" pitchFamily="18" charset="0"/>
                <a:ea typeface="方正教材规范楷体_GBK" panose="02000000000000000000" charset="-122"/>
                <a:cs typeface="Times New Roman" panose="02020603050405020304" pitchFamily="18" charset="0"/>
              </a:rPr>
              <a:t>万吨。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334900" y="1212562"/>
            <a:ext cx="295322" cy="210471"/>
            <a:chOff x="435463" y="1226414"/>
            <a:chExt cx="295380" cy="210512"/>
          </a:xfrm>
        </p:grpSpPr>
        <p:sp>
          <p:nvSpPr>
            <p:cNvPr id="7" name="矩形 6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899795" y="1025525"/>
            <a:ext cx="3923030" cy="583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zh-CN" altLang="en-US" sz="3200" b="1" dirty="0">
                <a:solidFill>
                  <a:srgbClr val="036EB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34900" y="1951702"/>
            <a:ext cx="295322" cy="210471"/>
            <a:chOff x="435463" y="1226414"/>
            <a:chExt cx="295380" cy="210512"/>
          </a:xfrm>
        </p:grpSpPr>
        <p:sp>
          <p:nvSpPr>
            <p:cNvPr id="9" name="矩形 8"/>
            <p:cNvSpPr/>
            <p:nvPr/>
          </p:nvSpPr>
          <p:spPr>
            <a:xfrm rot="18900000">
              <a:off x="435463" y="1226414"/>
              <a:ext cx="210511" cy="21051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 rot="18900000">
              <a:off x="520332" y="1226415"/>
              <a:ext cx="210511" cy="210511"/>
            </a:xfrm>
            <a:prstGeom prst="rect">
              <a:avLst/>
            </a:prstGeom>
            <a:solidFill>
              <a:srgbClr val="00A0E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99795" y="1796415"/>
            <a:ext cx="62534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科学书屋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	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奋斗者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号深潜器</a:t>
            </a:r>
          </a:p>
        </p:txBody>
      </p:sp>
      <p:pic>
        <p:nvPicPr>
          <p:cNvPr id="3" name="奋斗者号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79245" y="2318385"/>
            <a:ext cx="8665210" cy="444563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1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775335" y="1104900"/>
            <a:ext cx="10497820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zh-CN" altLang="en-US" sz="2800" dirty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．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下列不属于利用浮沉条件工作的是（　　）</a:t>
            </a:r>
          </a:p>
          <a:p>
            <a:pPr>
              <a:lnSpc>
                <a:spcPct val="150000"/>
              </a:lnSpc>
            </a:pP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．轮船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					B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．潜水艇</a:t>
            </a:r>
          </a:p>
          <a:p>
            <a:pPr>
              <a:lnSpc>
                <a:spcPct val="150000"/>
              </a:lnSpc>
            </a:pP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．飞机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					D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．热气球</a:t>
            </a:r>
          </a:p>
        </p:txBody>
      </p:sp>
      <p:sp>
        <p:nvSpPr>
          <p:cNvPr id="7" name="TextBox 4"/>
          <p:cNvSpPr txBox="1"/>
          <p:nvPr/>
        </p:nvSpPr>
        <p:spPr>
          <a:xfrm>
            <a:off x="7245350" y="1238885"/>
            <a:ext cx="4044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C</a:t>
            </a:r>
          </a:p>
        </p:txBody>
      </p:sp>
      <p:pic>
        <p:nvPicPr>
          <p:cNvPr id="100003" name="图片 100003" descr="@@@1a7c9bd6-68be-41fe-b289-aded3b299a6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3030" y="1924685"/>
            <a:ext cx="2011045" cy="1895475"/>
          </a:xfrm>
          <a:prstGeom prst="rect">
            <a:avLst/>
          </a:prstGeom>
        </p:spPr>
      </p:pic>
      <p:pic>
        <p:nvPicPr>
          <p:cNvPr id="100005" name="图片 100005" descr="@@@4c2a6313-fab2-4311-88fb-3141b707be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0230" y="2475865"/>
            <a:ext cx="3157855" cy="1164590"/>
          </a:xfrm>
          <a:prstGeom prst="rect">
            <a:avLst/>
          </a:prstGeom>
        </p:spPr>
      </p:pic>
      <p:pic>
        <p:nvPicPr>
          <p:cNvPr id="100007" name="图片 100007" descr="@@@854c21d6-fdef-4d41-8748-bb2e7e68286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3030" y="4556760"/>
            <a:ext cx="3002280" cy="1408430"/>
          </a:xfrm>
          <a:prstGeom prst="rect">
            <a:avLst/>
          </a:prstGeom>
        </p:spPr>
      </p:pic>
      <p:pic>
        <p:nvPicPr>
          <p:cNvPr id="100009" name="图片 100009" descr="@@@bad3934c-09b2-4d57-82d5-af703486ae6a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0230" y="3900805"/>
            <a:ext cx="1711960" cy="23704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96595" y="1092835"/>
            <a:ext cx="1020826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/>
              <a:t>2. </a:t>
            </a:r>
            <a:r>
              <a:rPr lang="zh-CN" altLang="en-US" sz="2800"/>
              <a:t>先把一揉成球状的橡皮泥轻轻放入清水中，小球下沉（如图</a:t>
            </a:r>
            <a:r>
              <a:rPr lang="en-US" altLang="zh-CN" sz="2800"/>
              <a:t>a</a:t>
            </a:r>
            <a:r>
              <a:rPr lang="zh-CN" altLang="en-US" sz="2800"/>
              <a:t>）；再将该橡皮泥取出捏成一小船，放入水中则可以漂浮在水面上（如图</a:t>
            </a:r>
            <a:r>
              <a:rPr lang="en-US" altLang="zh-CN" sz="2800"/>
              <a:t>b</a:t>
            </a:r>
            <a:r>
              <a:rPr lang="zh-CN" altLang="en-US" sz="2800"/>
              <a:t>）。则橡皮泥前后所受浮力大小（　　）</a:t>
            </a:r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>
              <a:lnSpc>
                <a:spcPct val="150000"/>
              </a:lnSpc>
            </a:pPr>
            <a:endParaRPr lang="en-US" altLang="zh-CN" sz="2800"/>
          </a:p>
          <a:p>
            <a:pPr indent="457200">
              <a:lnSpc>
                <a:spcPct val="150000"/>
              </a:lnSpc>
            </a:pPr>
            <a:r>
              <a:rPr lang="en-US" altLang="zh-CN" sz="2800"/>
              <a:t>A</a:t>
            </a:r>
            <a:r>
              <a:rPr lang="zh-CN" altLang="en-US" sz="2800"/>
              <a:t>．变小</a:t>
            </a:r>
            <a:r>
              <a:rPr lang="en-US" altLang="zh-CN" sz="2800"/>
              <a:t>		B</a:t>
            </a:r>
            <a:r>
              <a:rPr lang="zh-CN" altLang="en-US" sz="2800"/>
              <a:t>．不变</a:t>
            </a:r>
            <a:r>
              <a:rPr lang="en-US" altLang="zh-CN" sz="2800"/>
              <a:t>	C</a:t>
            </a:r>
            <a:r>
              <a:rPr lang="zh-CN" altLang="en-US" sz="2800"/>
              <a:t>．变大</a:t>
            </a:r>
            <a:r>
              <a:rPr lang="en-US" altLang="zh-CN" sz="2800"/>
              <a:t>	D</a:t>
            </a:r>
            <a:r>
              <a:rPr lang="zh-CN" altLang="en-US" sz="2800"/>
              <a:t>．无法判断</a:t>
            </a:r>
          </a:p>
        </p:txBody>
      </p:sp>
      <p:sp>
        <p:nvSpPr>
          <p:cNvPr id="7" name="TextBox 4"/>
          <p:cNvSpPr txBox="1"/>
          <p:nvPr/>
        </p:nvSpPr>
        <p:spPr>
          <a:xfrm>
            <a:off x="7991475" y="2527935"/>
            <a:ext cx="8883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C</a:t>
            </a:r>
          </a:p>
        </p:txBody>
      </p:sp>
      <p:pic>
        <p:nvPicPr>
          <p:cNvPr id="100023" name="图片 1000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3520" y="3179445"/>
            <a:ext cx="4599940" cy="24796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文本框 104"/>
          <p:cNvSpPr txBox="1"/>
          <p:nvPr/>
        </p:nvSpPr>
        <p:spPr>
          <a:xfrm>
            <a:off x="775335" y="1035050"/>
            <a:ext cx="9945370" cy="28898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266700" indent="-266700">
              <a:lnSpc>
                <a:spcPct val="130000"/>
              </a:lnSpc>
            </a:pPr>
            <a:r>
              <a:rPr lang="en-US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zh-CN" sz="2800" b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．</a:t>
            </a: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体积为</a:t>
            </a:r>
            <a:r>
              <a:rPr lang="en-US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120 cm</a:t>
            </a:r>
            <a:r>
              <a:rPr lang="en-US" sz="2800" b="0" baseline="30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的一块固体，重为1.8 N，放在足量的水中。（已知：</a:t>
            </a:r>
            <a:r>
              <a:rPr lang="en-US" sz="2800" b="0" i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ρ</a:t>
            </a:r>
            <a:r>
              <a:rPr lang="zh-CN" sz="2800" b="0" baseline="-25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水</a:t>
            </a:r>
            <a:r>
              <a:rPr lang="en-US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=1.0×10</a:t>
            </a:r>
            <a:r>
              <a:rPr lang="en-US" sz="2800" b="0" baseline="30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en-US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kg/m</a:t>
            </a:r>
            <a:r>
              <a:rPr lang="en-US" sz="2800" b="0" baseline="30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，</a:t>
            </a:r>
            <a:r>
              <a:rPr lang="en-US" sz="2800" b="0" i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g</a:t>
            </a: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=10N/kg）</a:t>
            </a:r>
          </a:p>
          <a:p>
            <a:pPr marL="266700" indent="-266700">
              <a:lnSpc>
                <a:spcPct val="130000"/>
              </a:lnSpc>
            </a:pP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（1）求固体浸没在水中时所受浮力多大？</a:t>
            </a:r>
          </a:p>
          <a:p>
            <a:pPr marL="266700" indent="-266700">
              <a:lnSpc>
                <a:spcPct val="130000"/>
              </a:lnSpc>
            </a:pP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（2）说明在水中的固体为什么会下沉？</a:t>
            </a:r>
          </a:p>
          <a:p>
            <a:pPr marL="266700" indent="-266700">
              <a:lnSpc>
                <a:spcPct val="130000"/>
              </a:lnSpc>
            </a:pP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（3）求固体最终静止在容器底部时，它所受的支持力多大？</a:t>
            </a:r>
            <a:endParaRPr lang="zh-CN" altLang="en-US" sz="2800" b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172210" y="3666490"/>
            <a:ext cx="9847580" cy="28486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266700" indent="-266700">
              <a:lnSpc>
                <a:spcPct val="160000"/>
              </a:lnSpc>
            </a:pPr>
            <a:r>
              <a:rPr lang="zh-CN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解：</a:t>
            </a:r>
          </a:p>
          <a:p>
            <a:pPr marL="266700" indent="-266700">
              <a:lnSpc>
                <a:spcPct val="160000"/>
              </a:lnSpc>
            </a:pPr>
            <a:r>
              <a:rPr lang="zh-CN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（1）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∵</a:t>
            </a:r>
            <a:r>
              <a:rPr lang="zh-CN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固体浸没，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∴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V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排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V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物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=120 cm</a:t>
            </a:r>
            <a:r>
              <a:rPr lang="en-US" sz="2800" b="0" baseline="30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=1.2×10</a:t>
            </a:r>
            <a:r>
              <a:rPr lang="en-US" sz="2800" b="0" baseline="30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-4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m</a:t>
            </a:r>
            <a:r>
              <a:rPr lang="en-US" sz="2800" b="0" baseline="30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endParaRPr lang="en-US" sz="2800" b="0" i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60000"/>
              </a:lnSpc>
            </a:pP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F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浮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ρ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水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gV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排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=1.0×10</a:t>
            </a:r>
            <a:r>
              <a:rPr lang="en-US" sz="2800" b="0" baseline="30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kg/m</a:t>
            </a:r>
            <a:r>
              <a:rPr lang="en-US" sz="2800" b="0" baseline="30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×1.2×10</a:t>
            </a:r>
            <a:r>
              <a:rPr lang="en-US" sz="2800" b="0" baseline="30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-4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m</a:t>
            </a:r>
            <a:r>
              <a:rPr lang="en-US" sz="2800" b="0" baseline="30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×10N/kg=1.2N </a:t>
            </a:r>
          </a:p>
          <a:p>
            <a:pPr marL="266700" indent="-266700">
              <a:lnSpc>
                <a:spcPct val="160000"/>
              </a:lnSpc>
            </a:pPr>
            <a:r>
              <a:rPr lang="zh-CN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（2）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∵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G</a:t>
            </a:r>
            <a:r>
              <a:rPr lang="zh-CN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=1.8 N根据物体浮沉条件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F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浮</a:t>
            </a:r>
            <a:r>
              <a:rPr lang="zh-CN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＜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G</a:t>
            </a:r>
            <a:r>
              <a:rPr lang="zh-CN" alt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，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∴物体下沉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文本框 104"/>
          <p:cNvSpPr txBox="1"/>
          <p:nvPr/>
        </p:nvSpPr>
        <p:spPr>
          <a:xfrm>
            <a:off x="775335" y="1035050"/>
            <a:ext cx="9945370" cy="28898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266700" indent="-266700">
              <a:lnSpc>
                <a:spcPct val="130000"/>
              </a:lnSpc>
            </a:pPr>
            <a:r>
              <a:rPr lang="en-US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zh-CN" sz="2800" b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．</a:t>
            </a: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体积为</a:t>
            </a:r>
            <a:r>
              <a:rPr lang="en-US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120 cm</a:t>
            </a:r>
            <a:r>
              <a:rPr lang="en-US" sz="2800" b="0" baseline="30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的一块固体，重为1.8 N，放在足量的水中。（已知：</a:t>
            </a:r>
            <a:r>
              <a:rPr lang="en-US" sz="2800" b="0" i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ρ</a:t>
            </a:r>
            <a:r>
              <a:rPr lang="zh-CN" sz="2800" b="0" baseline="-25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水</a:t>
            </a:r>
            <a:r>
              <a:rPr lang="en-US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=1.0×10</a:t>
            </a:r>
            <a:r>
              <a:rPr lang="en-US" sz="2800" b="0" baseline="30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en-US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kg/m</a:t>
            </a:r>
            <a:r>
              <a:rPr lang="en-US" sz="2800" b="0" baseline="30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，</a:t>
            </a:r>
            <a:r>
              <a:rPr lang="en-US" sz="2800" b="0" i="1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g</a:t>
            </a: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=10N/kg）</a:t>
            </a:r>
          </a:p>
          <a:p>
            <a:pPr marL="266700" indent="-266700">
              <a:lnSpc>
                <a:spcPct val="130000"/>
              </a:lnSpc>
            </a:pP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（1）求固体浸没在水中时所受浮力多大？</a:t>
            </a:r>
          </a:p>
          <a:p>
            <a:pPr marL="266700" indent="-266700">
              <a:lnSpc>
                <a:spcPct val="130000"/>
              </a:lnSpc>
            </a:pP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（2）说明在水中的固体为什么会下沉？</a:t>
            </a:r>
          </a:p>
          <a:p>
            <a:pPr marL="266700" indent="-266700">
              <a:lnSpc>
                <a:spcPct val="130000"/>
              </a:lnSpc>
            </a:pPr>
            <a:r>
              <a:rPr lang="zh-CN" sz="2800" b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（3）求固体最终静止在容器底部时，它所受的支持力多大？</a:t>
            </a:r>
            <a:endParaRPr lang="zh-CN" altLang="en-US" sz="2800" b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74445" y="3816350"/>
            <a:ext cx="8947785" cy="25019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266700" indent="-266700">
              <a:lnSpc>
                <a:spcPct val="140000"/>
              </a:lnSpc>
            </a:pPr>
            <a:r>
              <a:rPr lang="zh-CN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解：</a:t>
            </a:r>
          </a:p>
          <a:p>
            <a:pPr marL="266700" indent="-266700">
              <a:lnSpc>
                <a:spcPct val="140000"/>
              </a:lnSpc>
            </a:pPr>
            <a:r>
              <a:rPr lang="zh-CN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（3）固体最终静止在容器底部时，受到三个力平衡，</a:t>
            </a:r>
          </a:p>
          <a:p>
            <a:pPr marL="266700" indent="-266700">
              <a:lnSpc>
                <a:spcPct val="140000"/>
              </a:lnSpc>
            </a:pP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F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浮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+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F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支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G  </a:t>
            </a:r>
          </a:p>
          <a:p>
            <a:pPr marL="266700" indent="-266700">
              <a:lnSpc>
                <a:spcPct val="140000"/>
              </a:lnSpc>
            </a:pP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∴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F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支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G- F</a:t>
            </a:r>
            <a:r>
              <a:rPr lang="zh-CN" sz="2800" b="0" baseline="-250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浮</a:t>
            </a:r>
            <a:r>
              <a:rPr lang="en-US" sz="2800" b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=1.8N-1.2N=0.6N</a:t>
            </a:r>
            <a:endParaRPr lang="en-US" altLang="en-US" sz="2800" b="0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1323340" y="1552575"/>
            <a:ext cx="716280" cy="4358640"/>
          </a:xfrm>
          <a:prstGeom prst="roundRect">
            <a:avLst/>
          </a:prstGeom>
          <a:solidFill>
            <a:srgbClr val="036EB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/>
              <a:t>物体的浮与沉</a:t>
            </a:r>
          </a:p>
        </p:txBody>
      </p:sp>
      <p:sp>
        <p:nvSpPr>
          <p:cNvPr id="14" name="右箭头 13"/>
          <p:cNvSpPr/>
          <p:nvPr/>
        </p:nvSpPr>
        <p:spPr>
          <a:xfrm>
            <a:off x="2152015" y="3493770"/>
            <a:ext cx="906145" cy="316230"/>
          </a:xfrm>
          <a:prstGeom prst="rightArrow">
            <a:avLst>
              <a:gd name="adj1" fmla="val 50000"/>
              <a:gd name="adj2" fmla="val 81124"/>
            </a:avLst>
          </a:prstGeom>
          <a:ln w="28575">
            <a:solidFill>
              <a:srgbClr val="036EB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3169920" y="3362325"/>
            <a:ext cx="2830195" cy="620540"/>
          </a:xfrm>
          <a:prstGeom prst="round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浮沉条件的应用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左大括号 5"/>
          <p:cNvSpPr/>
          <p:nvPr/>
        </p:nvSpPr>
        <p:spPr>
          <a:xfrm>
            <a:off x="6162040" y="1684020"/>
            <a:ext cx="806450" cy="3935730"/>
          </a:xfrm>
          <a:prstGeom prst="leftBrace">
            <a:avLst/>
          </a:prstGeom>
          <a:noFill/>
          <a:ln w="28575">
            <a:solidFill>
              <a:srgbClr val="036EB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BDD7EE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7130415" y="5334635"/>
            <a:ext cx="1446530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轮船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7130415" y="3383280"/>
            <a:ext cx="1438275" cy="521970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潜水艇</a:t>
            </a:r>
            <a:endParaRPr lang="zh-CN" altLang="en-US" sz="2800" dirty="0">
              <a:latin typeface="微软雅黑" panose="020B0503020204020204" charset="-122"/>
              <a:ea typeface="微软雅黑" panose="020B0503020204020204" charset="-122"/>
              <a:sym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130415" y="4453255"/>
            <a:ext cx="1435735" cy="478155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zh-CN" altLang="en-US" sz="2800" dirty="0">
                <a:sym typeface="宋体" panose="02010600030101010101" pitchFamily="2" charset="-122"/>
              </a:rPr>
              <a:t>热气球</a:t>
            </a:r>
            <a:endParaRPr lang="zh-CN" altLang="en-US" sz="2800" baseline="-25000" dirty="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130415" y="1475740"/>
            <a:ext cx="1438275" cy="478155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zh-CN" sz="2800">
                <a:sym typeface="+mn-ea"/>
              </a:rPr>
              <a:t>密度计</a:t>
            </a:r>
            <a:endParaRPr lang="zh-CN" sz="2800" baseline="-25000" dirty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130415" y="2357120"/>
            <a:ext cx="1923415" cy="478155"/>
          </a:xfrm>
          <a:prstGeom prst="rect">
            <a:avLst/>
          </a:prstGeom>
          <a:noFill/>
          <a:ln>
            <a:solidFill>
              <a:srgbClr val="036EB8"/>
            </a:solidFill>
          </a:ln>
        </p:spPr>
        <p:txBody>
          <a:bodyPr wrap="square" rtlCol="0">
            <a:spAutoFit/>
          </a:bodyPr>
          <a:lstStyle/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zh-CN" sz="2800">
                <a:sym typeface="+mn-ea"/>
              </a:rPr>
              <a:t>盐水选种</a:t>
            </a:r>
            <a:endParaRPr lang="zh-CN" sz="2800" baseline="-25000" dirty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6" grpId="0" bldLvl="0" animBg="1"/>
      <p:bldP spid="7" grpId="0" bldLvl="0" animBg="1"/>
      <p:bldP spid="11" grpId="0" bldLvl="0" animBg="1"/>
      <p:bldP spid="9" grpId="0" bldLvl="0" animBg="1"/>
      <p:bldP spid="4" grpId="0" bldLvl="0" animBg="1"/>
      <p:bldP spid="8" grpId="0" bldLvl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OURCE_RECORD_KEY" val="{&quot;10&quot;:[21601187],&quot;19&quot;:[20346277],&quot;65&quot;:[20205081]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0&quot;:[21601187],&quot;65&quot;:[20205081]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  <p:tag name="RESOURCE_RECORD_KEY" val="{&quot;19&quot;:[20346277],&quot;65&quot;:[20205081]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19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木牍原创课件-封面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木牍原创课件-目录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木牍原创课件-内文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字体">
      <a:majorFont>
        <a:latin typeface="Arial"/>
        <a:ea typeface="微软雅黑"/>
        <a:cs typeface=""/>
      </a:majorFont>
      <a:minorFont>
        <a:latin typeface="Times New Roman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982</Words>
  <Application>Microsoft Office PowerPoint</Application>
  <PresentationFormat>宽屏</PresentationFormat>
  <Paragraphs>92</Paragraphs>
  <Slides>21</Slides>
  <Notes>3</Notes>
  <HiddenSlides>0</HiddenSlides>
  <MMClips>6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21</vt:i4>
      </vt:variant>
    </vt:vector>
  </HeadingPairs>
  <TitlesOfParts>
    <vt:vector size="32" baseType="lpstr">
      <vt:lpstr>方正教材规范楷体_GBK</vt:lpstr>
      <vt:lpstr>Cambria Math</vt:lpstr>
      <vt:lpstr>Arial</vt:lpstr>
      <vt:lpstr>微软雅黑</vt:lpstr>
      <vt:lpstr>宋体</vt:lpstr>
      <vt:lpstr>黑体</vt:lpstr>
      <vt:lpstr>Calibri</vt:lpstr>
      <vt:lpstr>Times New Roman</vt:lpstr>
      <vt:lpstr>木牍原创课件-封面</vt:lpstr>
      <vt:lpstr>木牍原创课件-目录</vt:lpstr>
      <vt:lpstr>木牍原创课件-内文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Administrator</cp:lastModifiedBy>
  <cp:revision>1</cp:revision>
  <dcterms:created xsi:type="dcterms:W3CDTF">2019-06-19T02:08:00Z</dcterms:created>
  <dcterms:modified xsi:type="dcterms:W3CDTF">2025-04-16T02:37:59Z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2052-12.1.0.20305</vt:lpwstr>
  </property>
  <property fmtid="{D5CDD505-2E9C-101B-9397-08002B2CF9AE}" pid="3" name="ICV">
    <vt:lpwstr>BDCA6CC7CC9A40ECAF8CDAC1377E0517_11</vt:lpwstr>
  </property>
</Properties>
</file>