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handoutMasterIdLst>
    <p:handoutMasterId r:id="rId4"/>
  </p:handoutMasterIdLst>
  <p:sldIdLst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1" r:id="rId23"/>
    <p:sldId id="362" r:id="rId24"/>
    <p:sldId id="363" r:id="rId25"/>
    <p:sldId id="364" r:id="rId26"/>
    <p:sldId id="365" r:id="rId27"/>
    <p:sldId id="366" r:id="rId28"/>
    <p:sldId id="367" r:id="rId29"/>
    <p:sldId id="368" r:id="rId30"/>
    <p:sldId id="369" r:id="rId31"/>
    <p:sldId id="370" r:id="rId32"/>
    <p:sldId id="371" r:id="rId33"/>
    <p:sldId id="372" r:id="rId34"/>
    <p:sldId id="373" r:id="rId35"/>
    <p:sldId id="374" r:id="rId36"/>
    <p:sldId id="375" r:id="rId37"/>
    <p:sldId id="376" r:id="rId38"/>
    <p:sldId id="377" r:id="rId39"/>
    <p:sldId id="378" r:id="rId40"/>
    <p:sldId id="379" r:id="rId41"/>
    <p:sldId id="380" r:id="rId42"/>
    <p:sldId id="381" r:id="rId43"/>
    <p:sldId id="382" r:id="rId44"/>
    <p:sldId id="383" r:id="rId45"/>
    <p:sldId id="384" r:id="rId46"/>
    <p:sldId id="385" r:id="rId47"/>
    <p:sldId id="386" r:id="rId48"/>
    <p:sldId id="387" r:id="rId49"/>
    <p:sldId id="388" r:id="rId50"/>
    <p:sldId id="389" r:id="rId51"/>
  </p:sldIdLst>
  <p:sldSz cx="9144000" cy="6858000" type="screen4x3"/>
  <p:notesSz cx="6858000" cy="9144000"/>
  <p:custDataLst>
    <p:tags r:id="rId52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47" autoAdjust="0"/>
    <p:restoredTop sz="95401" autoAdjust="0"/>
  </p:normalViewPr>
  <p:slideViewPr>
    <p:cSldViewPr>
      <p:cViewPr varScale="1">
        <p:scale>
          <a:sx n="84" d="100"/>
          <a:sy n="84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slide" Target="slides/slide30.xml" /><Relationship Id="rId35" Type="http://schemas.openxmlformats.org/officeDocument/2006/relationships/slide" Target="slides/slide31.xml" /><Relationship Id="rId36" Type="http://schemas.openxmlformats.org/officeDocument/2006/relationships/slide" Target="slides/slide32.xml" /><Relationship Id="rId37" Type="http://schemas.openxmlformats.org/officeDocument/2006/relationships/slide" Target="slides/slide33.xml" /><Relationship Id="rId38" Type="http://schemas.openxmlformats.org/officeDocument/2006/relationships/slide" Target="slides/slide34.xml" /><Relationship Id="rId39" Type="http://schemas.openxmlformats.org/officeDocument/2006/relationships/slide" Target="slides/slide35.xml" /><Relationship Id="rId4" Type="http://schemas.openxmlformats.org/officeDocument/2006/relationships/handoutMaster" Target="handoutMasters/handoutMaster1.xml" /><Relationship Id="rId40" Type="http://schemas.openxmlformats.org/officeDocument/2006/relationships/slide" Target="slides/slide36.xml" /><Relationship Id="rId41" Type="http://schemas.openxmlformats.org/officeDocument/2006/relationships/slide" Target="slides/slide37.xml" /><Relationship Id="rId42" Type="http://schemas.openxmlformats.org/officeDocument/2006/relationships/slide" Target="slides/slide38.xml" /><Relationship Id="rId43" Type="http://schemas.openxmlformats.org/officeDocument/2006/relationships/slide" Target="slides/slide39.xml" /><Relationship Id="rId44" Type="http://schemas.openxmlformats.org/officeDocument/2006/relationships/slide" Target="slides/slide40.xml" /><Relationship Id="rId45" Type="http://schemas.openxmlformats.org/officeDocument/2006/relationships/slide" Target="slides/slide41.xml" /><Relationship Id="rId46" Type="http://schemas.openxmlformats.org/officeDocument/2006/relationships/slide" Target="slides/slide42.xml" /><Relationship Id="rId47" Type="http://schemas.openxmlformats.org/officeDocument/2006/relationships/slide" Target="slides/slide43.xml" /><Relationship Id="rId48" Type="http://schemas.openxmlformats.org/officeDocument/2006/relationships/slide" Target="slides/slide44.xml" /><Relationship Id="rId49" Type="http://schemas.openxmlformats.org/officeDocument/2006/relationships/slide" Target="slides/slide45.xml" /><Relationship Id="rId5" Type="http://schemas.openxmlformats.org/officeDocument/2006/relationships/slide" Target="slides/slide1.xml" /><Relationship Id="rId50" Type="http://schemas.openxmlformats.org/officeDocument/2006/relationships/slide" Target="slides/slide46.xml" /><Relationship Id="rId51" Type="http://schemas.openxmlformats.org/officeDocument/2006/relationships/slide" Target="slides/slide47.xml" /><Relationship Id="rId52" Type="http://schemas.openxmlformats.org/officeDocument/2006/relationships/tags" Target="tags/tag1.xml" /><Relationship Id="rId53" Type="http://schemas.openxmlformats.org/officeDocument/2006/relationships/presProps" Target="presProps.xml" /><Relationship Id="rId54" Type="http://schemas.openxmlformats.org/officeDocument/2006/relationships/viewProps" Target="viewProps.xml" /><Relationship Id="rId55" Type="http://schemas.openxmlformats.org/officeDocument/2006/relationships/theme" Target="theme/theme1.xml" /><Relationship Id="rId56" Type="http://schemas.openxmlformats.org/officeDocument/2006/relationships/tableStyles" Target="tableStyles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52226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52227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05662A94-D258-40A6-80E3-B4CBAAE45773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52228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52229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7BBBA493-563F-4B92-922C-638574335643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50178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50179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FE250CB9-F3C7-4D38-A3C7-873ACECE081F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50180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0181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50182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50183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FF184363-851D-4D4F-803E-07B8422B291F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02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51203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51204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CB5749D3-4AA3-47F3-961B-D72D9083746D}" type="slidenum">
              <a:rPr lang="zh-CN" altLang="en-US" sz="1200">
                <a:latin typeface="Calibri" pitchFamily="34" charset="0"/>
              </a:rPr>
              <a:t>1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目录页"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  <p:sp>
        <p:nvSpPr>
          <p:cNvPr id="1026" name="矩形 1"/>
          <p:cNvSpPr/>
          <p:nvPr/>
        </p:nvSpPr>
        <p:spPr>
          <a:xfrm>
            <a:off x="0" y="0"/>
            <a:ext cx="9144000" cy="5143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1600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7" name="矩形 2"/>
          <p:cNvSpPr/>
          <p:nvPr/>
        </p:nvSpPr>
        <p:spPr>
          <a:xfrm>
            <a:off x="0" y="6734175"/>
            <a:ext cx="5410200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8" name="矩形 3"/>
          <p:cNvSpPr/>
          <p:nvPr/>
        </p:nvSpPr>
        <p:spPr>
          <a:xfrm>
            <a:off x="3733800" y="6686550"/>
            <a:ext cx="5410200" cy="4603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9" name="五边形 4"/>
          <p:cNvSpPr/>
          <p:nvPr/>
        </p:nvSpPr>
        <p:spPr>
          <a:xfrm rot="5400000">
            <a:off x="4314031" y="-600868"/>
            <a:ext cx="681037" cy="1841500"/>
          </a:xfrm>
          <a:prstGeom prst="homePlate">
            <a:avLst>
              <a:gd name="adj" fmla="val 31583"/>
            </a:avLst>
          </a:prstGeom>
          <a:solidFill>
            <a:srgbClr val="C2E088"/>
          </a:solidFill>
          <a:ln w="1905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>
          <a:xfrm>
            <a:off x="500633" y="882651"/>
            <a:ext cx="8127429" cy="1302448"/>
          </a:xfrm>
          <a:prstGeom prst="rect">
            <a:avLst/>
          </a:prstGeom>
        </p:spPr>
        <p:txBody>
          <a:bodyPr/>
          <a:lstStyle>
            <a:lvl1pPr eaLnBrk="1" hangingPunct="0">
              <a:lnSpc>
                <a:spcPct val="150000"/>
              </a:lnSpc>
              <a:defRPr sz="2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30" name="日期占位符 2"/>
          <p:cNvSpPr>
            <a:spLocks noGrp="1"/>
          </p:cNvSpPr>
          <p:nvPr>
            <p:ph type="dt" sz="half" idx="10"/>
          </p:nvPr>
        </p:nvSpPr>
        <p:spPr>
          <a:xfrm>
            <a:off x="3905250" y="0"/>
            <a:ext cx="1514475" cy="552450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19FA5452-1144-4A75-8623-533E1EA10C13}" type="datetime1">
              <a:t>*</a:t>
            </a:fld>
          </a:p>
        </p:txBody>
      </p:sp>
      <p:sp>
        <p:nvSpPr>
          <p:cNvPr id="1031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/>
        </p:txBody>
      </p:sp>
      <p:sp>
        <p:nvSpPr>
          <p:cNvPr id="1032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620D4538-0EB4-4C84-8B3D-85022AFA60F4}" type="slidenum"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目录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版权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信息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Layout" Target="../slideLayouts/slideLayout8.xml" /><Relationship Id="rId3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44" r:id="rId1"/>
    <p:sldLayoutId id="2147484746" r:id="rId2"/>
    <p:sldLayoutId id="2147484747" r:id="rId3"/>
    <p:sldLayoutId id="2147484748" r:id="rId4"/>
    <p:sldLayoutId id="2147484749" r:id="rId5"/>
    <p:sldLayoutId id="2147484750" r:id="rId6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Times New Roman" pitchFamily="18" charset="0"/>
          <a:ea typeface="黑体" pitchFamily="49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E2F0D9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51" r:id="rId1"/>
    <p:sldLayoutId id="2147484752" r:id="rId2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slide" Target="slide3.xml" TargetMode="Internal" /><Relationship Id="rId3" Type="http://schemas.openxmlformats.org/officeDocument/2006/relationships/slide" Target="slide4.xml" TargetMode="Internal" /><Relationship Id="rId4" Type="http://schemas.openxmlformats.org/officeDocument/2006/relationships/slide" Target="slide15.xml" TargetMode="Internal" /><Relationship Id="rId5" Type="http://schemas.openxmlformats.org/officeDocument/2006/relationships/slide" Target="slide30.xml" TargetMode="Internal" /><Relationship Id="rId6" Type="http://schemas.openxmlformats.org/officeDocument/2006/relationships/slide" Target="slide41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png" /><Relationship Id="rId3" Type="http://schemas.openxmlformats.org/officeDocument/2006/relationships/image" Target="../media/image4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png" /><Relationship Id="rId3" Type="http://schemas.openxmlformats.org/officeDocument/2006/relationships/image" Target="../media/image7.pn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0.png" /><Relationship Id="rId3" Type="http://schemas.openxmlformats.org/officeDocument/2006/relationships/image" Target="../media/image11.png" /><Relationship Id="rId4" Type="http://schemas.openxmlformats.org/officeDocument/2006/relationships/image" Target="../media/image12.pn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pn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emf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emf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6.emf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7.emf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8.emf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9.emf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0.png" /><Relationship Id="rId3" Type="http://schemas.openxmlformats.org/officeDocument/2006/relationships/image" Target="../media/image21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50" name="文本框 14"/>
          <p:cNvSpPr txBox="1"/>
          <p:nvPr/>
        </p:nvSpPr>
        <p:spPr>
          <a:xfrm>
            <a:off x="0" y="0"/>
            <a:ext cx="239395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400" spc="0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t>中</a:t>
            </a:r>
            <a:r>
              <a:rPr lang="zh-CN" altLang="en-US" sz="2400" spc="0">
                <a:solidFill>
                  <a:srgbClr val="7F7F7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考总复习</a:t>
            </a:r>
            <a:endParaRPr lang="zh-CN" altLang="en-US" sz="2400">
              <a:solidFill>
                <a:srgbClr val="7F7F7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1" name="Oval 12"/>
          <p:cNvSpPr/>
          <p:nvPr/>
        </p:nvSpPr>
        <p:spPr bwMode="gray">
          <a:xfrm>
            <a:off x="1971675" y="5705475"/>
            <a:ext cx="314325" cy="519113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7C63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2" name="Oval 10"/>
          <p:cNvSpPr/>
          <p:nvPr/>
        </p:nvSpPr>
        <p:spPr bwMode="gray">
          <a:xfrm>
            <a:off x="428625" y="6559550"/>
            <a:ext cx="298450" cy="298450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FFCC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3" name="Oval 39"/>
          <p:cNvSpPr/>
          <p:nvPr/>
        </p:nvSpPr>
        <p:spPr bwMode="gray">
          <a:xfrm>
            <a:off x="1466850" y="639762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4" name="Oval 30"/>
          <p:cNvSpPr/>
          <p:nvPr/>
        </p:nvSpPr>
        <p:spPr bwMode="gray">
          <a:xfrm>
            <a:off x="2800350" y="6446838"/>
            <a:ext cx="258763" cy="25876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5" name="Oval 21"/>
          <p:cNvSpPr/>
          <p:nvPr/>
        </p:nvSpPr>
        <p:spPr bwMode="gray">
          <a:xfrm>
            <a:off x="4229100" y="6338888"/>
            <a:ext cx="428625" cy="519112"/>
          </a:xfrm>
          <a:prstGeom prst="ellipse">
            <a:avLst/>
          </a:prstGeom>
          <a:gradFill rotWithShape="1">
            <a:gsLst>
              <a:gs pos="0">
                <a:srgbClr val="48BE67"/>
              </a:gs>
              <a:gs pos="100000">
                <a:srgbClr val="235C32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6" name="Oval 39"/>
          <p:cNvSpPr/>
          <p:nvPr/>
        </p:nvSpPr>
        <p:spPr bwMode="gray">
          <a:xfrm>
            <a:off x="0" y="5418138"/>
            <a:ext cx="200025" cy="519112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7" name="Oval 30"/>
          <p:cNvSpPr/>
          <p:nvPr/>
        </p:nvSpPr>
        <p:spPr bwMode="gray">
          <a:xfrm>
            <a:off x="638175" y="5815013"/>
            <a:ext cx="371475" cy="51911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8" name="Oval 39"/>
          <p:cNvSpPr/>
          <p:nvPr/>
        </p:nvSpPr>
        <p:spPr bwMode="gray">
          <a:xfrm>
            <a:off x="3371850" y="595947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9" name="文本框 14"/>
          <p:cNvSpPr txBox="1">
            <a:spLocks noChangeArrowheads="1"/>
          </p:cNvSpPr>
          <p:nvPr/>
        </p:nvSpPr>
        <p:spPr bwMode="auto">
          <a:xfrm>
            <a:off x="1728788" y="3811764"/>
            <a:ext cx="5889625" cy="52387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ctr" eaLnBrk="1" hangingPunct="1"/>
            <a:r>
              <a:rPr lang="zh-CN" altLang="en-US" sz="28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8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20</a:t>
            </a:r>
            <a:r>
              <a:rPr lang="zh-CN" altLang="en-US" sz="28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课时　内能</a:t>
            </a:r>
            <a:endParaRPr lang="zh-CN" altLang="en-US" sz="28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60" name="文本框 5"/>
          <p:cNvSpPr txBox="1">
            <a:spLocks noChangeArrowheads="1"/>
          </p:cNvSpPr>
          <p:nvPr/>
        </p:nvSpPr>
        <p:spPr bwMode="auto">
          <a:xfrm>
            <a:off x="1998133" y="2185811"/>
            <a:ext cx="5204178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第三板块 能量</a:t>
            </a:r>
            <a:endParaRPr lang="zh-CN" altLang="en-US" sz="40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mb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074" name="组合 5"/>
          <p:cNvGrpSpPr/>
          <p:nvPr/>
        </p:nvGrpSpPr>
        <p:grpSpPr>
          <a:xfrm>
            <a:off x="3781425" y="3894138"/>
            <a:ext cx="676275" cy="744537"/>
            <a:chOff x="3703637" y="4502150"/>
            <a:chExt cx="676275" cy="744538"/>
          </a:xfrm>
        </p:grpSpPr>
        <p:sp>
          <p:nvSpPr>
            <p:cNvPr id="3093" name="立方体 13"/>
            <p:cNvSpPr/>
            <p:nvPr/>
          </p:nvSpPr>
          <p:spPr>
            <a:xfrm rot="18420000">
              <a:off x="3706812" y="4498975"/>
              <a:ext cx="669926" cy="676275"/>
            </a:xfrm>
            <a:prstGeom prst="cube">
              <a:avLst>
                <a:gd name="adj" fmla="val 25000"/>
              </a:avLst>
            </a:prstGeom>
            <a:solidFill>
              <a:srgbClr val="6E9FEE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4" name="Text Box 9"/>
            <p:cNvSpPr/>
            <p:nvPr/>
          </p:nvSpPr>
          <p:spPr bwMode="gray">
            <a:xfrm>
              <a:off x="3870325" y="4600575"/>
              <a:ext cx="377825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3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5" name="组合 1"/>
          <p:cNvGrpSpPr/>
          <p:nvPr/>
        </p:nvGrpSpPr>
        <p:grpSpPr>
          <a:xfrm>
            <a:off x="2524125" y="2109788"/>
            <a:ext cx="676275" cy="754062"/>
            <a:chOff x="2446338" y="2438400"/>
            <a:chExt cx="676275" cy="754063"/>
          </a:xfrm>
        </p:grpSpPr>
        <p:sp>
          <p:nvSpPr>
            <p:cNvPr id="3091" name="立方体 18"/>
            <p:cNvSpPr/>
            <p:nvPr/>
          </p:nvSpPr>
          <p:spPr>
            <a:xfrm rot="18420000">
              <a:off x="2450307" y="2434431"/>
              <a:ext cx="668338" cy="676275"/>
            </a:xfrm>
            <a:prstGeom prst="cube">
              <a:avLst>
                <a:gd name="adj" fmla="val 25000"/>
              </a:avLst>
            </a:prstGeom>
            <a:solidFill>
              <a:srgbClr val="FFC00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2" name="Text Box 9"/>
            <p:cNvSpPr/>
            <p:nvPr/>
          </p:nvSpPr>
          <p:spPr bwMode="gray">
            <a:xfrm>
              <a:off x="2600325" y="2546350"/>
              <a:ext cx="379413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1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76" name="矩形 40"/>
          <p:cNvSpPr>
            <a:spLocks noChangeArrowheads="1"/>
          </p:cNvSpPr>
          <p:nvPr/>
        </p:nvSpPr>
        <p:spPr bwMode="auto">
          <a:xfrm>
            <a:off x="0" y="-33338"/>
            <a:ext cx="4802188" cy="83185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4800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中考总复习</a:t>
            </a:r>
            <a:endParaRPr lang="zh-CN" altLang="en-US" sz="4800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7" name="文本框 18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163888" y="2154238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考情分析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078" name="组合 6"/>
          <p:cNvGrpSpPr/>
          <p:nvPr/>
        </p:nvGrpSpPr>
        <p:grpSpPr>
          <a:xfrm>
            <a:off x="4637088" y="4824413"/>
            <a:ext cx="676275" cy="754062"/>
            <a:chOff x="4543425" y="5634038"/>
            <a:chExt cx="676275" cy="754062"/>
          </a:xfrm>
        </p:grpSpPr>
        <p:sp>
          <p:nvSpPr>
            <p:cNvPr id="3089" name="立方体 35"/>
            <p:cNvSpPr/>
            <p:nvPr/>
          </p:nvSpPr>
          <p:spPr>
            <a:xfrm rot="18420000">
              <a:off x="4546600" y="5630863"/>
              <a:ext cx="669925" cy="676275"/>
            </a:xfrm>
            <a:prstGeom prst="cube">
              <a:avLst>
                <a:gd name="adj" fmla="val 25000"/>
              </a:avLst>
            </a:prstGeom>
            <a:solidFill>
              <a:srgbClr val="92D05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0" name="Text Box 9"/>
            <p:cNvSpPr/>
            <p:nvPr/>
          </p:nvSpPr>
          <p:spPr bwMode="gray">
            <a:xfrm>
              <a:off x="4708525" y="5741988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4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9" name="组合 3"/>
          <p:cNvGrpSpPr/>
          <p:nvPr/>
        </p:nvGrpSpPr>
        <p:grpSpPr>
          <a:xfrm>
            <a:off x="3273425" y="3003550"/>
            <a:ext cx="676275" cy="773113"/>
            <a:chOff x="3195638" y="3535363"/>
            <a:chExt cx="676275" cy="773112"/>
          </a:xfrm>
        </p:grpSpPr>
        <p:sp>
          <p:nvSpPr>
            <p:cNvPr id="3087" name="立方体 11"/>
            <p:cNvSpPr/>
            <p:nvPr/>
          </p:nvSpPr>
          <p:spPr>
            <a:xfrm rot="18420000">
              <a:off x="3199607" y="3531394"/>
              <a:ext cx="668337" cy="676275"/>
            </a:xfrm>
            <a:prstGeom prst="cube">
              <a:avLst>
                <a:gd name="adj" fmla="val 25000"/>
              </a:avLst>
            </a:prstGeom>
            <a:solidFill>
              <a:srgbClr val="AFC5B9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8" name="Text Box 9"/>
            <p:cNvSpPr/>
            <p:nvPr/>
          </p:nvSpPr>
          <p:spPr bwMode="gray">
            <a:xfrm>
              <a:off x="3349625" y="3662363"/>
              <a:ext cx="379413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2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80" name="组合 40"/>
          <p:cNvGrpSpPr/>
          <p:nvPr/>
        </p:nvGrpSpPr>
        <p:grpSpPr>
          <a:xfrm>
            <a:off x="5399088" y="5678488"/>
            <a:ext cx="676275" cy="723900"/>
            <a:chOff x="5306402" y="5631420"/>
            <a:chExt cx="676410" cy="723398"/>
          </a:xfrm>
        </p:grpSpPr>
        <p:sp>
          <p:nvSpPr>
            <p:cNvPr id="3085" name="立方体 43"/>
            <p:cNvSpPr/>
            <p:nvPr/>
          </p:nvSpPr>
          <p:spPr>
            <a:xfrm rot="18420000">
              <a:off x="5309877" y="5627945"/>
              <a:ext cx="669460" cy="676410"/>
            </a:xfrm>
            <a:prstGeom prst="cube">
              <a:avLst>
                <a:gd name="adj" fmla="val 25000"/>
              </a:avLst>
            </a:prstGeom>
            <a:solidFill>
              <a:srgbClr val="7030A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6" name="Text Box 9"/>
            <p:cNvSpPr/>
            <p:nvPr/>
          </p:nvSpPr>
          <p:spPr bwMode="gray">
            <a:xfrm>
              <a:off x="5455761" y="5708706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5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81" name="文本框 1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948113" y="3048000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知识梳理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2" name="文本框 18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462463" y="3905250"/>
            <a:ext cx="2370137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重难点突破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3" name="文本框 1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5391150" y="4805363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中考特训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4" name="文本框 18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6046788" y="5776913"/>
            <a:ext cx="2003425" cy="7064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广东中考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考情分析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4099" name="表格 2"/>
          <p:cNvGraphicFramePr>
            <a:graphicFrameLocks noGrp="1"/>
          </p:cNvGraphicFramePr>
          <p:nvPr/>
        </p:nvGraphicFramePr>
        <p:xfrm>
          <a:off x="493712" y="1058863"/>
          <a:ext cx="8129588" cy="5120641"/>
        </p:xfrm>
        <a:graphic>
          <a:graphicData uri="http://schemas.openxmlformats.org/drawingml/2006/table">
            <a:tbl>
              <a:tblPr/>
              <a:tblGrid>
                <a:gridCol w="2032000"/>
                <a:gridCol w="2033588"/>
                <a:gridCol w="2032000"/>
                <a:gridCol w="2032000"/>
              </a:tblGrid>
              <a:tr h="184150">
                <a:tc rowSpan="2"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课程标准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3"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近三年考到的知识点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184150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2018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2019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2020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368300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1.3.1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知道常见的物质是由分子、原子构成的．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分子动理论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（填空题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——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——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368300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3.3.1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了解内能和热量．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内能的改变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（选择题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1.5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——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冰熔化的内能变化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（填空题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735012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3.3.2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通过实验，了解比热容，尝试用比热容说明简单的自然现象．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冰和水的比热容大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（选择题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水吸热的热量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（综合题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比热容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（选择题）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热量计算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（综合能力题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热量计算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（实验题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箭头: 五边形 3"/>
          <p:cNvSpPr/>
          <p:nvPr/>
        </p:nvSpPr>
        <p:spPr>
          <a:xfrm>
            <a:off x="527050" y="720725"/>
            <a:ext cx="2967038" cy="558800"/>
          </a:xfrm>
          <a:prstGeom prst="homePlate">
            <a:avLst>
              <a:gd name="adj" fmla="val 49999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　分子热运动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3" name="矩形 9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4" name="标题 2"/>
          <p:cNvSpPr>
            <a:spLocks noGrp="1"/>
          </p:cNvSpPr>
          <p:nvPr>
            <p:ph type="title" idx="4294967295"/>
          </p:nvPr>
        </p:nvSpPr>
        <p:spPr>
          <a:xfrm>
            <a:off x="527050" y="12795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物质是由</a:t>
            </a:r>
            <a:r>
              <a:rPr lang="zh-CN" altLang="zh-CN" sz="2800" u="sng"/>
              <a:t>　　　　　</a:t>
            </a:r>
            <a:r>
              <a:rPr lang="zh-CN" altLang="zh-CN" sz="2800"/>
              <a:t>和原子组成的．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一切物体的分子都在不停地做</a:t>
            </a:r>
            <a:r>
              <a:rPr lang="zh-CN" altLang="zh-CN" sz="2800" u="sng"/>
              <a:t>　　　</a:t>
            </a:r>
            <a:r>
              <a:rPr lang="en-US" altLang="zh-CN" sz="2800" u="sng"/>
              <a:t>      </a:t>
            </a:r>
            <a:r>
              <a:rPr lang="zh-CN" altLang="zh-CN" sz="2800" u="sng"/>
              <a:t>　</a:t>
            </a:r>
            <a:r>
              <a:rPr lang="zh-CN" altLang="zh-CN" sz="2800"/>
              <a:t>运动．</a:t>
            </a:r>
            <a:br>
              <a:rPr lang="en-US" altLang="zh-CN" sz="2800"/>
            </a:br>
            <a:r>
              <a:rPr lang="zh-CN" altLang="zh-CN" sz="2800"/>
              <a:t>温度越高，分子热运动越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扩散现象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）定义：不同物质在相互接触时，彼此进入对方的现象．如</a:t>
            </a:r>
            <a:r>
              <a:rPr lang="en-US" altLang="zh-CN" sz="2800"/>
              <a:t>“</a:t>
            </a:r>
            <a:r>
              <a:rPr lang="zh-CN" altLang="zh-CN" sz="2800"/>
              <a:t>桂花飘香</a:t>
            </a:r>
            <a:r>
              <a:rPr lang="en-US" altLang="zh-CN" sz="2800"/>
              <a:t>”</a:t>
            </a:r>
            <a:r>
              <a:rPr lang="zh-CN" altLang="zh-CN" sz="2800"/>
              <a:t>等．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）说明：</a:t>
            </a:r>
            <a:r>
              <a:rPr lang="en-US" altLang="zh-CN" sz="2800"/>
              <a:t>①</a:t>
            </a:r>
            <a:r>
              <a:rPr lang="zh-CN" altLang="zh-CN" sz="2800"/>
              <a:t>分子之间有</a:t>
            </a:r>
            <a:r>
              <a:rPr lang="zh-CN" altLang="zh-CN" sz="2800" u="sng"/>
              <a:t>　　　　　</a:t>
            </a:r>
            <a:r>
              <a:rPr lang="zh-CN" altLang="zh-CN" sz="2800"/>
              <a:t>； </a:t>
            </a:r>
            <a:r>
              <a:rPr lang="en-US" altLang="zh-CN" sz="2800"/>
              <a:t>②</a:t>
            </a:r>
            <a:r>
              <a:rPr lang="zh-CN" altLang="zh-CN" sz="2800"/>
              <a:t>分子在做不停的无规则的运动．</a:t>
            </a:r>
            <a:endParaRPr lang="zh-CN" altLang="zh-CN" sz="2800"/>
          </a:p>
        </p:txBody>
      </p:sp>
      <p:sp>
        <p:nvSpPr>
          <p:cNvPr id="5125" name="矩形 5"/>
          <p:cNvSpPr/>
          <p:nvPr/>
        </p:nvSpPr>
        <p:spPr>
          <a:xfrm>
            <a:off x="2728913" y="1368425"/>
            <a:ext cx="901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分子</a:t>
            </a:r>
            <a:endParaRPr lang="zh-CN" altLang="en-US" sz="2800"/>
          </a:p>
        </p:txBody>
      </p:sp>
      <p:sp>
        <p:nvSpPr>
          <p:cNvPr id="5126" name="矩形 6"/>
          <p:cNvSpPr/>
          <p:nvPr/>
        </p:nvSpPr>
        <p:spPr>
          <a:xfrm>
            <a:off x="5808663" y="2012950"/>
            <a:ext cx="1620837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无规则　</a:t>
            </a:r>
            <a:endParaRPr lang="zh-CN" altLang="en-US" sz="2800"/>
          </a:p>
        </p:txBody>
      </p:sp>
      <p:sp>
        <p:nvSpPr>
          <p:cNvPr id="5127" name="矩形 7"/>
          <p:cNvSpPr/>
          <p:nvPr/>
        </p:nvSpPr>
        <p:spPr>
          <a:xfrm>
            <a:off x="4905375" y="2617788"/>
            <a:ext cx="903288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剧烈</a:t>
            </a:r>
            <a:endParaRPr lang="zh-CN" altLang="en-US" sz="2800"/>
          </a:p>
        </p:txBody>
      </p:sp>
      <p:sp>
        <p:nvSpPr>
          <p:cNvPr id="5128" name="矩形 10"/>
          <p:cNvSpPr/>
          <p:nvPr/>
        </p:nvSpPr>
        <p:spPr>
          <a:xfrm>
            <a:off x="5116513" y="5194300"/>
            <a:ext cx="901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间隙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4" grpId="0"/>
      <p:bldP spid="5125" grpId="0"/>
      <p:bldP spid="5126" grpId="0"/>
      <p:bldP spid="5127" grpId="0"/>
      <p:bldP spid="51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47" name="标题 5"/>
          <p:cNvSpPr>
            <a:spLocks noGrp="1"/>
          </p:cNvSpPr>
          <p:nvPr>
            <p:ph type="title" idx="4294967295"/>
          </p:nvPr>
        </p:nvSpPr>
        <p:spPr>
          <a:xfrm>
            <a:off x="508000" y="93980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5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）注意：扩散、蒸发等是分子运动的结果，而飞扬的灰尘，液、气体对流是物体运动的结果．</a:t>
            </a:r>
            <a:br>
              <a:rPr lang="zh-CN" altLang="zh-CN" sz="2800"/>
            </a:br>
            <a:r>
              <a:rPr lang="en-US" altLang="zh-CN" sz="2800"/>
              <a:t>  3.</a:t>
            </a:r>
            <a:r>
              <a:rPr lang="zh-CN" altLang="zh-CN" sz="2800"/>
              <a:t>分子间有相互作用的引力和斥力．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）分子间的距离很小时，作用力表现为</a:t>
            </a:r>
            <a:r>
              <a:rPr lang="zh-CN" altLang="zh-CN" sz="2800" u="sng"/>
              <a:t>　　　　　</a:t>
            </a:r>
            <a:r>
              <a:rPr lang="zh-CN" altLang="zh-CN" sz="2800"/>
              <a:t>；如固体和液体很难被压缩．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）当分子间的距离稍大时，作用力表现为</a:t>
            </a:r>
            <a:r>
              <a:rPr lang="zh-CN" altLang="zh-CN" sz="2800" u="sng"/>
              <a:t>　　　　　</a:t>
            </a:r>
            <a:r>
              <a:rPr lang="zh-CN" altLang="zh-CN" sz="2800"/>
              <a:t>；如固体很难被拉断，胶水粘东西．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）通常情况下，固态分子间作用力最</a:t>
            </a:r>
            <a:r>
              <a:rPr lang="zh-CN" altLang="zh-CN" sz="2800" u="sng"/>
              <a:t>　　　　　</a:t>
            </a:r>
            <a:r>
              <a:rPr lang="zh-CN" altLang="zh-CN" sz="2800"/>
              <a:t>，气态分子间作用力最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endParaRPr lang="zh-CN" altLang="en-US" sz="2800"/>
          </a:p>
        </p:txBody>
      </p:sp>
      <p:sp>
        <p:nvSpPr>
          <p:cNvPr id="6148" name="矩形 6"/>
          <p:cNvSpPr/>
          <p:nvPr/>
        </p:nvSpPr>
        <p:spPr>
          <a:xfrm>
            <a:off x="6916738" y="5532438"/>
            <a:ext cx="54451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小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6149" name="矩形 7"/>
          <p:cNvSpPr/>
          <p:nvPr/>
        </p:nvSpPr>
        <p:spPr>
          <a:xfrm>
            <a:off x="1370013" y="3232150"/>
            <a:ext cx="903287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斥力</a:t>
            </a:r>
            <a:endParaRPr lang="zh-CN" altLang="en-US" sz="2800"/>
          </a:p>
        </p:txBody>
      </p:sp>
      <p:sp>
        <p:nvSpPr>
          <p:cNvPr id="6150" name="矩形 8"/>
          <p:cNvSpPr/>
          <p:nvPr/>
        </p:nvSpPr>
        <p:spPr>
          <a:xfrm>
            <a:off x="1379538" y="4383088"/>
            <a:ext cx="901700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引力</a:t>
            </a:r>
            <a:endParaRPr lang="zh-CN" altLang="en-US" sz="2800"/>
          </a:p>
        </p:txBody>
      </p:sp>
      <p:sp>
        <p:nvSpPr>
          <p:cNvPr id="6151" name="矩形 9"/>
          <p:cNvSpPr/>
          <p:nvPr/>
        </p:nvSpPr>
        <p:spPr>
          <a:xfrm>
            <a:off x="1433513" y="5532438"/>
            <a:ext cx="54292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大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8" grpId="0"/>
      <p:bldP spid="6149" grpId="0"/>
      <p:bldP spid="6150" grpId="0"/>
      <p:bldP spid="615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71" name="标题 5"/>
          <p:cNvSpPr>
            <a:spLocks noGrp="1"/>
          </p:cNvSpPr>
          <p:nvPr>
            <p:ph type="title" idx="4294967295"/>
          </p:nvPr>
        </p:nvSpPr>
        <p:spPr>
          <a:xfrm>
            <a:off x="479425" y="115411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定义：物体内部所有分子做无规则运动的</a:t>
            </a:r>
            <a:r>
              <a:rPr lang="zh-CN" altLang="zh-CN" sz="2800" u="sng"/>
              <a:t>　　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　　　　　　</a:t>
            </a:r>
            <a:r>
              <a:rPr lang="zh-CN" altLang="zh-CN" sz="2800"/>
              <a:t>和</a:t>
            </a:r>
            <a:r>
              <a:rPr lang="zh-CN" altLang="zh-CN" sz="2800" u="sng"/>
              <a:t>　　　　　　</a:t>
            </a:r>
            <a:r>
              <a:rPr lang="zh-CN" altLang="zh-CN" sz="2800"/>
              <a:t>的总和，叫做物体的内能．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影响因素：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</a:t>
            </a:r>
            <a:r>
              <a:rPr lang="zh-CN" altLang="zh-CN" sz="2800" u="sng"/>
              <a:t>　　　　　　　</a:t>
            </a:r>
            <a:r>
              <a:rPr lang="zh-CN" altLang="zh-CN" sz="2800"/>
              <a:t>；（</a:t>
            </a:r>
            <a:r>
              <a:rPr lang="en-US" altLang="zh-CN" sz="2800"/>
              <a:t>2</a:t>
            </a:r>
            <a:r>
              <a:rPr lang="zh-CN" altLang="zh-CN" sz="2800"/>
              <a:t>）</a:t>
            </a:r>
            <a:r>
              <a:rPr lang="zh-CN" altLang="zh-CN" sz="2800" u="sng"/>
              <a:t>　　　　　　　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</a:t>
            </a:r>
            <a:r>
              <a:rPr lang="zh-CN" altLang="zh-CN" sz="2800" u="sng"/>
              <a:t>　　　　　　　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一切物体在任何情况下都有内能，同一物体，在相同物态下，温度越高，分子热运动越</a:t>
            </a:r>
            <a:r>
              <a:rPr lang="zh-CN" altLang="zh-CN" sz="2800" u="sng"/>
              <a:t>　　　　　</a:t>
            </a:r>
            <a:r>
              <a:rPr lang="zh-CN" altLang="zh-CN" sz="2800"/>
              <a:t>，内能</a:t>
            </a:r>
            <a:r>
              <a:rPr lang="zh-CN" altLang="zh-CN" sz="2800" u="sng"/>
              <a:t>　　　　　</a:t>
            </a:r>
            <a:r>
              <a:rPr lang="zh-CN" altLang="zh-CN" sz="2800"/>
              <a:t>；温度降低时，内能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endParaRPr lang="zh-CN" altLang="en-US" sz="2800"/>
          </a:p>
        </p:txBody>
      </p:sp>
      <p:sp>
        <p:nvSpPr>
          <p:cNvPr id="7172" name="箭头: 五边形 3"/>
          <p:cNvSpPr/>
          <p:nvPr/>
        </p:nvSpPr>
        <p:spPr>
          <a:xfrm>
            <a:off x="517525" y="673100"/>
            <a:ext cx="2052638" cy="558800"/>
          </a:xfrm>
          <a:prstGeom prst="homePlate">
            <a:avLst>
              <a:gd name="adj" fmla="val 49998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　内能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73" name="矩形 2"/>
          <p:cNvSpPr/>
          <p:nvPr/>
        </p:nvSpPr>
        <p:spPr>
          <a:xfrm>
            <a:off x="7348538" y="1231900"/>
            <a:ext cx="901700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动能</a:t>
            </a:r>
            <a:endParaRPr lang="zh-CN" altLang="en-US" sz="2800"/>
          </a:p>
        </p:txBody>
      </p:sp>
      <p:sp>
        <p:nvSpPr>
          <p:cNvPr id="7174" name="矩形 4"/>
          <p:cNvSpPr/>
          <p:nvPr/>
        </p:nvSpPr>
        <p:spPr>
          <a:xfrm>
            <a:off x="1219200" y="1882775"/>
            <a:ext cx="1620838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分子势能</a:t>
            </a:r>
            <a:endParaRPr lang="zh-CN" altLang="en-US" sz="2800"/>
          </a:p>
        </p:txBody>
      </p:sp>
      <p:sp>
        <p:nvSpPr>
          <p:cNvPr id="7175" name="矩形 6"/>
          <p:cNvSpPr/>
          <p:nvPr/>
        </p:nvSpPr>
        <p:spPr>
          <a:xfrm>
            <a:off x="2119313" y="3133725"/>
            <a:ext cx="901700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温度</a:t>
            </a:r>
            <a:endParaRPr lang="zh-CN" altLang="en-US" sz="2800"/>
          </a:p>
        </p:txBody>
      </p:sp>
      <p:sp>
        <p:nvSpPr>
          <p:cNvPr id="7176" name="矩形 7"/>
          <p:cNvSpPr/>
          <p:nvPr/>
        </p:nvSpPr>
        <p:spPr>
          <a:xfrm>
            <a:off x="5938838" y="3133725"/>
            <a:ext cx="903287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质量</a:t>
            </a:r>
            <a:endParaRPr lang="zh-CN" altLang="en-US" sz="2800"/>
          </a:p>
        </p:txBody>
      </p:sp>
      <p:sp>
        <p:nvSpPr>
          <p:cNvPr id="7177" name="矩形 8"/>
          <p:cNvSpPr/>
          <p:nvPr/>
        </p:nvSpPr>
        <p:spPr>
          <a:xfrm>
            <a:off x="2119313" y="3810000"/>
            <a:ext cx="901700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状态</a:t>
            </a:r>
            <a:endParaRPr lang="zh-CN" altLang="en-US" sz="2800"/>
          </a:p>
        </p:txBody>
      </p:sp>
      <p:sp>
        <p:nvSpPr>
          <p:cNvPr id="7178" name="矩形 9"/>
          <p:cNvSpPr/>
          <p:nvPr/>
        </p:nvSpPr>
        <p:spPr>
          <a:xfrm>
            <a:off x="6718300" y="5064125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剧烈</a:t>
            </a:r>
            <a:endParaRPr lang="zh-CN" altLang="en-US" sz="2800"/>
          </a:p>
        </p:txBody>
      </p:sp>
      <p:sp>
        <p:nvSpPr>
          <p:cNvPr id="7179" name="矩形 10"/>
          <p:cNvSpPr/>
          <p:nvPr/>
        </p:nvSpPr>
        <p:spPr>
          <a:xfrm>
            <a:off x="1666875" y="5703888"/>
            <a:ext cx="903288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越大</a:t>
            </a:r>
            <a:endParaRPr lang="zh-CN" altLang="en-US" sz="2800"/>
          </a:p>
        </p:txBody>
      </p:sp>
      <p:sp>
        <p:nvSpPr>
          <p:cNvPr id="7180" name="矩形 11"/>
          <p:cNvSpPr/>
          <p:nvPr/>
        </p:nvSpPr>
        <p:spPr>
          <a:xfrm>
            <a:off x="6718300" y="5702300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减小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2" grpId="0"/>
      <p:bldP spid="7173" grpId="0"/>
      <p:bldP spid="7174" grpId="0"/>
      <p:bldP spid="7175" grpId="0"/>
      <p:bldP spid="7176" grpId="0"/>
      <p:bldP spid="7177" grpId="0"/>
      <p:bldP spid="7178" grpId="0"/>
      <p:bldP spid="7179" grpId="0"/>
      <p:bldP spid="718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195" name="标题 5"/>
          <p:cNvSpPr>
            <a:spLocks noGrp="1"/>
          </p:cNvSpPr>
          <p:nvPr>
            <p:ph type="title" idx="4294967295"/>
          </p:nvPr>
        </p:nvSpPr>
        <p:spPr>
          <a:xfrm>
            <a:off x="450850" y="1008063"/>
            <a:ext cx="8391525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改变：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）做功</a:t>
            </a:r>
            <a:br>
              <a:rPr lang="zh-CN" altLang="zh-CN" sz="2800"/>
            </a:br>
            <a:r>
              <a:rPr lang="en-US" altLang="zh-CN" sz="2800"/>
              <a:t>①</a:t>
            </a:r>
            <a:r>
              <a:rPr lang="zh-CN" altLang="zh-CN" sz="2800"/>
              <a:t>实质是</a:t>
            </a:r>
            <a:r>
              <a:rPr lang="en-US" altLang="zh-CN" sz="2800"/>
              <a:t>____________________________________</a:t>
            </a:r>
            <a:r>
              <a:rPr lang="zh-CN" altLang="zh-CN" sz="2800"/>
              <a:t>；条件是有力的作用．</a:t>
            </a:r>
            <a:br>
              <a:rPr lang="zh-CN" altLang="zh-CN" sz="2800"/>
            </a:br>
            <a:r>
              <a:rPr lang="en-US" altLang="zh-CN" sz="2800"/>
              <a:t>②</a:t>
            </a:r>
            <a:r>
              <a:rPr lang="zh-CN" altLang="zh-CN" sz="2800"/>
              <a:t>规律：外界对物体做功，物体内能会增加；物体对外界做功，物体内能会减少．</a:t>
            </a:r>
            <a:br>
              <a:rPr lang="zh-CN" altLang="zh-CN" sz="2800"/>
            </a:br>
            <a:r>
              <a:rPr lang="en-US" altLang="zh-CN" sz="2800"/>
              <a:t>③</a:t>
            </a:r>
            <a:r>
              <a:rPr lang="zh-CN" altLang="zh-CN" sz="2800"/>
              <a:t>举例：摩擦生热、流星、给打气筒打气气筒变热．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8196" name="矩形 1"/>
          <p:cNvSpPr/>
          <p:nvPr/>
        </p:nvSpPr>
        <p:spPr>
          <a:xfrm>
            <a:off x="2228850" y="2417763"/>
            <a:ext cx="6038850" cy="522287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内能和其他形式的能的相互转化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19" name="标题 5"/>
          <p:cNvSpPr>
            <a:spLocks noGrp="1"/>
          </p:cNvSpPr>
          <p:nvPr>
            <p:ph type="title" idx="4294967295"/>
          </p:nvPr>
        </p:nvSpPr>
        <p:spPr>
          <a:xfrm>
            <a:off x="508000" y="6905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）热传递</a:t>
            </a:r>
            <a:br>
              <a:rPr lang="zh-CN" altLang="zh-CN" sz="2800"/>
            </a:br>
            <a:r>
              <a:rPr lang="en-US" altLang="zh-CN" sz="2800"/>
              <a:t>①</a:t>
            </a:r>
            <a:r>
              <a:rPr lang="zh-CN" altLang="zh-CN" sz="2800"/>
              <a:t>实质：</a:t>
            </a:r>
            <a:r>
              <a:rPr lang="zh-CN" altLang="zh-CN" sz="2800" u="sng"/>
              <a:t>　　　　　　　　</a:t>
            </a:r>
            <a:r>
              <a:rPr lang="zh-CN" altLang="zh-CN" sz="2800"/>
              <a:t>；条件是有</a:t>
            </a:r>
            <a:r>
              <a:rPr lang="zh-CN" altLang="zh-CN" sz="2800" u="sng"/>
              <a:t>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②</a:t>
            </a:r>
            <a:r>
              <a:rPr lang="zh-CN" altLang="zh-CN" sz="2800"/>
              <a:t>定义：</a:t>
            </a:r>
            <a:r>
              <a:rPr lang="zh-CN" altLang="zh-CN" sz="2800" u="sng"/>
              <a:t>　　　　　</a:t>
            </a:r>
            <a:r>
              <a:rPr lang="zh-CN" altLang="zh-CN" sz="2800"/>
              <a:t>从高温物体传递低温物体或从同一物体的高温部分传递低温部分．</a:t>
            </a:r>
            <a:br>
              <a:rPr lang="zh-CN" altLang="zh-CN" sz="2800"/>
            </a:br>
            <a:r>
              <a:rPr lang="en-US" altLang="zh-CN" sz="2800"/>
              <a:t>③</a:t>
            </a:r>
            <a:r>
              <a:rPr lang="zh-CN" altLang="zh-CN" sz="2800"/>
              <a:t>规律：物体吸热，内能增加；物体放热，内能减少．</a:t>
            </a:r>
            <a:br>
              <a:rPr lang="zh-CN" altLang="zh-CN" sz="2800"/>
            </a:br>
            <a:r>
              <a:rPr lang="en-US" altLang="zh-CN" sz="2800"/>
              <a:t>④</a:t>
            </a:r>
            <a:r>
              <a:rPr lang="zh-CN" altLang="zh-CN" sz="2800"/>
              <a:t>注意：热量是一个过程量；物体具有内能，不能说物体</a:t>
            </a:r>
            <a:r>
              <a:rPr lang="en-US" altLang="zh-CN" sz="2800"/>
              <a:t>“</a:t>
            </a:r>
            <a:r>
              <a:rPr lang="zh-CN" altLang="zh-CN" sz="2800"/>
              <a:t>具有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含有</a:t>
            </a:r>
            <a:r>
              <a:rPr lang="en-US" altLang="zh-CN" sz="2800"/>
              <a:t>”</a:t>
            </a:r>
            <a:r>
              <a:rPr lang="zh-CN" altLang="zh-CN" sz="2800"/>
              <a:t>热量，只能说物体</a:t>
            </a:r>
            <a:r>
              <a:rPr lang="en-US" altLang="zh-CN" sz="2800"/>
              <a:t>“</a:t>
            </a:r>
            <a:r>
              <a:rPr lang="zh-CN" altLang="zh-CN" sz="2800"/>
              <a:t>吸收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放出</a:t>
            </a:r>
            <a:r>
              <a:rPr lang="en-US" altLang="zh-CN" sz="2800"/>
              <a:t>”</a:t>
            </a:r>
            <a:r>
              <a:rPr lang="zh-CN" altLang="zh-CN" sz="2800"/>
              <a:t>热量．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9220" name="矩形 1"/>
          <p:cNvSpPr/>
          <p:nvPr/>
        </p:nvSpPr>
        <p:spPr>
          <a:xfrm>
            <a:off x="2470150" y="2041525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热量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9221" name="矩形 2"/>
          <p:cNvSpPr/>
          <p:nvPr/>
        </p:nvSpPr>
        <p:spPr>
          <a:xfrm>
            <a:off x="2470150" y="1400175"/>
            <a:ext cx="233997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内能的转移　</a:t>
            </a:r>
            <a:endParaRPr lang="zh-CN" altLang="en-US" sz="2800"/>
          </a:p>
        </p:txBody>
      </p:sp>
      <p:sp>
        <p:nvSpPr>
          <p:cNvPr id="9222" name="矩形 3"/>
          <p:cNvSpPr/>
          <p:nvPr/>
        </p:nvSpPr>
        <p:spPr>
          <a:xfrm>
            <a:off x="6770688" y="1390650"/>
            <a:ext cx="126206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温度差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  <p:bldP spid="9220" grpId="0"/>
      <p:bldP spid="9221" grpId="0"/>
      <p:bldP spid="922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243" name="标题 5"/>
          <p:cNvSpPr>
            <a:spLocks noGrp="1"/>
          </p:cNvSpPr>
          <p:nvPr>
            <p:ph type="title" idx="4294967295"/>
          </p:nvPr>
        </p:nvSpPr>
        <p:spPr>
          <a:xfrm>
            <a:off x="498475" y="12319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定义：吸收（放出）的热量与物质的质量和升高温度升高（降低）的乘积的比值．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特性：与物体的</a:t>
            </a:r>
            <a:r>
              <a:rPr lang="zh-CN" altLang="zh-CN" sz="2800" u="sng"/>
              <a:t>　　　　　</a:t>
            </a:r>
            <a:r>
              <a:rPr lang="zh-CN" altLang="zh-CN" sz="2800"/>
              <a:t>、</a:t>
            </a:r>
            <a:r>
              <a:rPr lang="zh-CN" altLang="zh-CN" sz="2800" u="sng"/>
              <a:t>　　　　　</a:t>
            </a:r>
            <a:r>
              <a:rPr lang="zh-CN" altLang="zh-CN" sz="2800"/>
              <a:t>有关，与质量、体积、温度、密度、吸热放热、形状等无关．</a:t>
            </a:r>
            <a:br>
              <a:rPr lang="zh-CN" altLang="zh-CN" sz="2800"/>
            </a:br>
            <a:r>
              <a:rPr lang="en-US" altLang="zh-CN" sz="2800"/>
              <a:t>3.</a:t>
            </a:r>
            <a:r>
              <a:rPr lang="zh-CN" altLang="zh-CN" sz="2800"/>
              <a:t>水的比热容为</a:t>
            </a:r>
            <a:r>
              <a:rPr lang="en-US" altLang="zh-CN" sz="2800"/>
              <a:t>4.2×10</a:t>
            </a:r>
            <a:r>
              <a:rPr lang="en-US" altLang="zh-CN" sz="2800" baseline="30000"/>
              <a:t>3</a:t>
            </a:r>
            <a:r>
              <a:rPr lang="en-US" altLang="zh-CN" sz="2800"/>
              <a:t> J/</a:t>
            </a:r>
            <a:r>
              <a:rPr lang="zh-CN" altLang="zh-CN" sz="2800"/>
              <a:t>（</a:t>
            </a:r>
            <a:r>
              <a:rPr lang="en-US" altLang="zh-CN" sz="2800"/>
              <a:t>kg·℃</a:t>
            </a:r>
            <a:r>
              <a:rPr lang="zh-CN" altLang="zh-CN" sz="2800"/>
              <a:t>）表示：</a:t>
            </a:r>
            <a:r>
              <a:rPr lang="en-US" altLang="zh-CN" sz="2800"/>
              <a:t>1  kg</a:t>
            </a:r>
            <a:r>
              <a:rPr lang="zh-CN" altLang="zh-CN" sz="2800"/>
              <a:t>的水温度升高（降低）</a:t>
            </a:r>
            <a:r>
              <a:rPr lang="en-US" altLang="zh-CN" sz="2800"/>
              <a:t>1 ℃</a:t>
            </a:r>
            <a:r>
              <a:rPr lang="zh-CN" altLang="zh-CN" sz="2800"/>
              <a:t>吸收（放出）的热量为</a:t>
            </a:r>
            <a:r>
              <a:rPr lang="en-US" altLang="zh-CN" sz="2800"/>
              <a:t>4.2×10</a:t>
            </a:r>
            <a:r>
              <a:rPr lang="en-US" altLang="zh-CN" sz="2800" baseline="30000"/>
              <a:t>3</a:t>
            </a:r>
            <a:r>
              <a:rPr lang="en-US" altLang="zh-CN" sz="2800"/>
              <a:t> J.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0244" name="箭头: 五边形 3"/>
          <p:cNvSpPr/>
          <p:nvPr/>
        </p:nvSpPr>
        <p:spPr>
          <a:xfrm>
            <a:off x="517525" y="673100"/>
            <a:ext cx="2254250" cy="558800"/>
          </a:xfrm>
          <a:prstGeom prst="homePlate">
            <a:avLst>
              <a:gd name="adj" fmla="val 49997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　比热容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245" name="矩形 1"/>
          <p:cNvSpPr/>
          <p:nvPr/>
        </p:nvSpPr>
        <p:spPr>
          <a:xfrm>
            <a:off x="5567363" y="2605088"/>
            <a:ext cx="1262062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状态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10246" name="矩形 2"/>
          <p:cNvSpPr/>
          <p:nvPr/>
        </p:nvSpPr>
        <p:spPr>
          <a:xfrm>
            <a:off x="3743325" y="2586038"/>
            <a:ext cx="903288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种类</a:t>
            </a:r>
            <a:endParaRPr lang="zh-CN" altLang="en-US" sz="28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  <p:bldP spid="10245" grpId="0"/>
      <p:bldP spid="1024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1267" name="标题 5"/>
          <p:cNvSpPr>
            <a:spLocks noGrp="1"/>
          </p:cNvSpPr>
          <p:nvPr>
            <p:ph type="title" idx="4294967295"/>
          </p:nvPr>
        </p:nvSpPr>
        <p:spPr>
          <a:xfrm>
            <a:off x="582613" y="170973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水的比热容大的应用：（</a:t>
            </a:r>
            <a:r>
              <a:rPr lang="en-US" altLang="zh-CN" sz="2800"/>
              <a:t>1</a:t>
            </a:r>
            <a:r>
              <a:rPr lang="zh-CN" altLang="zh-CN" sz="2800"/>
              <a:t>）作冷却剂；（</a:t>
            </a:r>
            <a:r>
              <a:rPr lang="en-US" altLang="zh-CN" sz="2800"/>
              <a:t>2</a:t>
            </a:r>
            <a:r>
              <a:rPr lang="zh-CN" altLang="zh-CN" sz="2800"/>
              <a:t>）沿海地区温差小；（</a:t>
            </a:r>
            <a:r>
              <a:rPr lang="en-US" altLang="zh-CN" sz="2800"/>
              <a:t>3</a:t>
            </a:r>
            <a:r>
              <a:rPr lang="zh-CN" altLang="zh-CN" sz="2800"/>
              <a:t>）调节气候；（</a:t>
            </a:r>
            <a:r>
              <a:rPr lang="en-US" altLang="zh-CN" sz="2800"/>
              <a:t>4</a:t>
            </a:r>
            <a:r>
              <a:rPr lang="zh-CN" altLang="zh-CN" sz="2800"/>
              <a:t>）</a:t>
            </a:r>
            <a:r>
              <a:rPr lang="en-US" altLang="zh-CN" sz="2800"/>
              <a:t>“</a:t>
            </a:r>
            <a:r>
              <a:rPr lang="zh-CN" altLang="zh-CN" sz="2800"/>
              <a:t>暖气</a:t>
            </a:r>
            <a:r>
              <a:rPr lang="en-US" altLang="zh-CN" sz="2800"/>
              <a:t>”</a:t>
            </a:r>
            <a:r>
              <a:rPr lang="zh-CN" altLang="zh-CN" sz="2800"/>
              <a:t>用水作介质等．</a:t>
            </a:r>
            <a:br>
              <a:rPr lang="zh-CN" altLang="zh-CN" sz="2800"/>
            </a:br>
            <a:r>
              <a:rPr lang="en-US" altLang="zh-CN" sz="2800"/>
              <a:t>4.</a:t>
            </a:r>
            <a:r>
              <a:rPr lang="zh-CN" altLang="zh-CN" sz="2800"/>
              <a:t>热量的计算公式：</a:t>
            </a:r>
            <a:r>
              <a:rPr lang="en-US" altLang="zh-CN" sz="2800"/>
              <a:t>Q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1268" name="矩形 1"/>
          <p:cNvSpPr/>
          <p:nvPr/>
        </p:nvSpPr>
        <p:spPr>
          <a:xfrm>
            <a:off x="4830763" y="3657600"/>
            <a:ext cx="106203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cm</a:t>
            </a:r>
            <a:r>
              <a:rPr lang="zh-CN" altLang="zh-CN" sz="2800">
                <a:solidFill>
                  <a:srgbClr val="FF0000"/>
                </a:solidFill>
              </a:rPr>
              <a:t>△</a:t>
            </a:r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t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291" name="标题 5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5.</a:t>
            </a:r>
            <a:r>
              <a:rPr lang="zh-CN" altLang="zh-CN" sz="2800"/>
              <a:t>比较水和食用油的吸热能力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）加热相同时间的目的：</a:t>
            </a:r>
            <a:r>
              <a:rPr lang="en-US" altLang="zh-CN" sz="2800"/>
              <a:t>__________________________________________</a:t>
            </a:r>
            <a:r>
              <a:rPr lang="zh-CN" altLang="zh-CN" sz="2800"/>
              <a:t>； 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）步骤：采用质量和吸收热量相同时，看物体升高的温度；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）结论：升高温度小的物体吸</a:t>
            </a:r>
            <a:br>
              <a:rPr lang="en-US" altLang="zh-CN" sz="2800"/>
            </a:br>
            <a:r>
              <a:rPr lang="zh-CN" altLang="zh-CN" sz="2800"/>
              <a:t>热能力强（即比热容大）</a:t>
            </a:r>
            <a:r>
              <a:rPr lang="en-US" altLang="zh-CN" sz="2800"/>
              <a:t>.</a:t>
            </a:r>
            <a:endParaRPr lang="zh-CN" altLang="en-US" sz="2800"/>
          </a:p>
        </p:txBody>
      </p:sp>
      <p:pic>
        <p:nvPicPr>
          <p:cNvPr id="1229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7725" y="3533775"/>
            <a:ext cx="2797175" cy="162401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3" name="矩形 1"/>
          <p:cNvSpPr/>
          <p:nvPr/>
        </p:nvSpPr>
        <p:spPr>
          <a:xfrm>
            <a:off x="736600" y="2252663"/>
            <a:ext cx="44942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使水和食用油吸收热量相等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标题 2"/>
          <p:cNvSpPr>
            <a:spLocks noGrp="1"/>
          </p:cNvSpPr>
          <p:nvPr>
            <p:ph type="title" idx="4294967295"/>
          </p:nvPr>
        </p:nvSpPr>
        <p:spPr>
          <a:xfrm>
            <a:off x="508000" y="5651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一　  分子热运动</a:t>
            </a:r>
            <a:br>
              <a:rPr lang="en-US" altLang="zh-CN" sz="2800"/>
            </a:br>
            <a:r>
              <a:rPr lang="en-US" altLang="zh-CN" sz="2800"/>
              <a:t>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仙桃）关于分子动理论，下列说法不正确的是（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．分子间同时存在着相互作用的引力和斥力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．温度越低，分子的热运动越缓慢，当温度低到一定程度，分子的热运动会停止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．通常液体分子之间的距离比气体的小，比固体的大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．常见的物质是由大量的分子、原子构成的</a:t>
            </a:r>
            <a:br>
              <a:rPr lang="zh-CN" altLang="zh-CN" sz="2800"/>
            </a:br>
            <a:r>
              <a:rPr lang="zh-CN" altLang="en-US" sz="2800"/>
              <a:t>　 </a:t>
            </a:r>
            <a:endParaRPr lang="zh-CN" altLang="en-US" sz="2800"/>
          </a:p>
        </p:txBody>
      </p:sp>
      <p:pic>
        <p:nvPicPr>
          <p:cNvPr id="13315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875" y="1390650"/>
            <a:ext cx="792163" cy="3952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6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17" name="矩形 3"/>
          <p:cNvSpPr/>
          <p:nvPr/>
        </p:nvSpPr>
        <p:spPr>
          <a:xfrm>
            <a:off x="2522538" y="1905000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33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39" name="标题 1"/>
          <p:cNvSpPr>
            <a:spLocks noGrp="1"/>
          </p:cNvSpPr>
          <p:nvPr>
            <p:ph type="title" idx="4294967295"/>
          </p:nvPr>
        </p:nvSpPr>
        <p:spPr>
          <a:xfrm>
            <a:off x="508000" y="1089025"/>
            <a:ext cx="8128000" cy="467995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【点拔】分子动理论的内容：一切物质由分子、原子组成；分子不停做无规则运动，温度越高，分子运动越剧烈；分子间同时存在引力和斥力．分子直径以</a:t>
            </a:r>
            <a:r>
              <a:rPr lang="en-US" altLang="zh-CN" sz="2800"/>
              <a:t>10</a:t>
            </a:r>
            <a:r>
              <a:rPr lang="zh-CN" altLang="zh-CN" sz="2800" baseline="30000"/>
              <a:t>－</a:t>
            </a:r>
            <a:r>
              <a:rPr lang="en-US" altLang="zh-CN" sz="2800" baseline="30000"/>
              <a:t>10</a:t>
            </a:r>
            <a:r>
              <a:rPr lang="en-US" altLang="zh-CN" sz="2800"/>
              <a:t> m</a:t>
            </a:r>
            <a:r>
              <a:rPr lang="zh-CN" altLang="zh-CN" sz="2800"/>
              <a:t>为单位；分子间有间距；固态分子排列紧密，分子间距最小，分子作用力最大；气体分子排列散乱，分子间距最大，分子作用力可以忽略，容易压缩．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无锡）下列现象，不能用分子动理论解释的是（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．水和酒精混合后总体积变小</a:t>
            </a:r>
            <a:r>
              <a:rPr lang="en-US" altLang="zh-CN" sz="2800"/>
              <a:t>	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．红墨水在水中散开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．铅块紧压后粘在一起</a:t>
            </a:r>
            <a:r>
              <a:rPr lang="en-US" altLang="zh-CN" sz="2800"/>
              <a:t>	            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．丝绸摩擦过的玻璃棒吸引纸屑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536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9775" y="958850"/>
            <a:ext cx="1323975" cy="4873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4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5365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6588" y="4826000"/>
            <a:ext cx="7854950" cy="15192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5366" name="矩形 8"/>
          <p:cNvSpPr/>
          <p:nvPr/>
        </p:nvSpPr>
        <p:spPr>
          <a:xfrm>
            <a:off x="2859088" y="1600200"/>
            <a:ext cx="4810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536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标题 1"/>
          <p:cNvSpPr>
            <a:spLocks noGrp="1"/>
          </p:cNvSpPr>
          <p:nvPr>
            <p:ph type="title" idx="4294967295"/>
          </p:nvPr>
        </p:nvSpPr>
        <p:spPr>
          <a:xfrm>
            <a:off x="500063" y="876300"/>
            <a:ext cx="8128000" cy="13081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二　  内能及其改变　 </a:t>
            </a:r>
            <a:br>
              <a:rPr lang="en-US" altLang="zh-CN" sz="2800"/>
            </a:br>
            <a:r>
              <a:rPr lang="en-US" altLang="zh-CN" sz="2800"/>
              <a:t>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安徽）关于温度、热量和内能，下列说法正确的是（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</a:t>
            </a:r>
            <a:r>
              <a:rPr lang="en-US" altLang="zh-CN" sz="2800"/>
              <a:t>0 ℃</a:t>
            </a:r>
            <a:r>
              <a:rPr lang="zh-CN" altLang="zh-CN" sz="2800"/>
              <a:t>的物体也具有内能</a:t>
            </a:r>
            <a:r>
              <a:rPr lang="en-US" altLang="zh-CN" sz="2800"/>
              <a:t>           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．只要物体放出热量，温度就一定降低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．物体温度越高，含有的热量越多</a:t>
            </a:r>
            <a:r>
              <a:rPr lang="en-US" altLang="zh-CN" sz="2800"/>
              <a:t>        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．热量总是从内能大的物体传递给内能小的物体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6387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4850" y="1700213"/>
            <a:ext cx="811213" cy="4048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8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89" name="矩形 7"/>
          <p:cNvSpPr/>
          <p:nvPr/>
        </p:nvSpPr>
        <p:spPr>
          <a:xfrm>
            <a:off x="3225800" y="2233613"/>
            <a:ext cx="48101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11" name="标题 1"/>
          <p:cNvSpPr>
            <a:spLocks noGrp="1"/>
          </p:cNvSpPr>
          <p:nvPr>
            <p:ph type="title" idx="4294967295"/>
          </p:nvPr>
        </p:nvSpPr>
        <p:spPr>
          <a:xfrm>
            <a:off x="447675" y="1074738"/>
            <a:ext cx="8248650" cy="470852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【点拔】（</a:t>
            </a:r>
            <a:r>
              <a:rPr lang="en-US" altLang="zh-CN" sz="2800"/>
              <a:t>1</a:t>
            </a:r>
            <a:r>
              <a:rPr lang="zh-CN" altLang="zh-CN" sz="2800"/>
              <a:t>）一切物体任何温度下都有内能，内能主要与物体的温度、质量、状态有关，改变物体的内能有做功和热传递两种方式；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）外界对物体做功，物体内能增加，物体对外界做功，物体内能减少；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）热传递要有温度差，温度高的物体放出热量，内能减少；温度低的物体吸收热量，内能增加；</a:t>
            </a:r>
            <a:br>
              <a:rPr lang="zh-CN" altLang="zh-CN" sz="2800"/>
            </a:br>
            <a:r>
              <a:rPr lang="en-US" altLang="zh-CN" sz="2800"/>
              <a:t> 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8435" name="标题 1"/>
          <p:cNvSpPr>
            <a:spLocks noGrp="1"/>
          </p:cNvSpPr>
          <p:nvPr>
            <p:ph type="title" idx="4294967295"/>
          </p:nvPr>
        </p:nvSpPr>
        <p:spPr>
          <a:xfrm>
            <a:off x="508000" y="1887538"/>
            <a:ext cx="8128000" cy="283210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）热量是过程量，不能说</a:t>
            </a:r>
            <a:r>
              <a:rPr lang="en-US" altLang="zh-CN" sz="2800"/>
              <a:t>“</a:t>
            </a:r>
            <a:r>
              <a:rPr lang="zh-CN" altLang="zh-CN" sz="2800"/>
              <a:t>含有热量</a:t>
            </a:r>
            <a:r>
              <a:rPr lang="en-US" altLang="zh-CN" sz="2800"/>
              <a:t>”</a:t>
            </a:r>
            <a:r>
              <a:rPr lang="zh-CN" altLang="zh-CN" sz="2800"/>
              <a:t>，热量从高温物体传给低温物体，与内能多少无关；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5</a:t>
            </a:r>
            <a:r>
              <a:rPr lang="zh-CN" altLang="zh-CN" sz="2800"/>
              <a:t>）物体温度升高，内能一定增加，不一定吸热；物体吸热，内能一定增加，温度不一定升高．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59" name="标题 1"/>
          <p:cNvSpPr>
            <a:spLocks noGrp="1"/>
          </p:cNvSpPr>
          <p:nvPr>
            <p:ph type="title" idx="4294967295"/>
          </p:nvPr>
        </p:nvSpPr>
        <p:spPr>
          <a:xfrm>
            <a:off x="500063" y="104616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</a:t>
            </a:r>
            <a:r>
              <a:rPr lang="zh-CN" altLang="zh-CN" sz="2800"/>
              <a:t>如右图是某物质由固态变为液态过程中，温度随时间变化的图象，下列说法正确的是（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．物体在</a:t>
            </a:r>
            <a:r>
              <a:rPr lang="en-US" altLang="zh-CN" sz="2800"/>
              <a:t>A</a:t>
            </a:r>
            <a:r>
              <a:rPr lang="zh-CN" altLang="zh-CN" sz="2800"/>
              <a:t>点时不具有内能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．物体在</a:t>
            </a:r>
            <a:r>
              <a:rPr lang="en-US" altLang="zh-CN" sz="2800"/>
              <a:t>B</a:t>
            </a:r>
            <a:r>
              <a:rPr lang="zh-CN" altLang="zh-CN" sz="2800"/>
              <a:t>、</a:t>
            </a:r>
            <a:r>
              <a:rPr lang="en-US" altLang="zh-CN" sz="2800"/>
              <a:t>C</a:t>
            </a:r>
            <a:r>
              <a:rPr lang="zh-CN" altLang="zh-CN" sz="2800"/>
              <a:t>两点具有的内能相等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．物体在</a:t>
            </a:r>
            <a:r>
              <a:rPr lang="en-US" altLang="zh-CN" sz="2800"/>
              <a:t>B</a:t>
            </a:r>
            <a:r>
              <a:rPr lang="zh-CN" altLang="zh-CN" sz="2800"/>
              <a:t>点的分子动能大于在</a:t>
            </a:r>
            <a:r>
              <a:rPr lang="en-US" altLang="zh-CN" sz="2800"/>
              <a:t>C</a:t>
            </a:r>
            <a:r>
              <a:rPr lang="zh-CN" altLang="zh-CN" sz="2800"/>
              <a:t>的分子动能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．在</a:t>
            </a:r>
            <a:r>
              <a:rPr lang="en-US" altLang="zh-CN" sz="2800"/>
              <a:t>A</a:t>
            </a:r>
            <a:r>
              <a:rPr lang="zh-CN" altLang="zh-CN" sz="2800"/>
              <a:t>、</a:t>
            </a:r>
            <a:r>
              <a:rPr lang="en-US" altLang="zh-CN" sz="2800"/>
              <a:t>B</a:t>
            </a:r>
            <a:r>
              <a:rPr lang="zh-CN" altLang="zh-CN" sz="2800"/>
              <a:t>、</a:t>
            </a:r>
            <a:r>
              <a:rPr lang="en-US" altLang="zh-CN" sz="2800"/>
              <a:t>C</a:t>
            </a:r>
            <a:r>
              <a:rPr lang="zh-CN" altLang="zh-CN" sz="2800"/>
              <a:t>、</a:t>
            </a:r>
            <a:r>
              <a:rPr lang="en-US" altLang="zh-CN" sz="2800"/>
              <a:t>D</a:t>
            </a:r>
            <a:r>
              <a:rPr lang="zh-CN" altLang="zh-CN" sz="2800"/>
              <a:t>四个点中，</a:t>
            </a:r>
            <a:br>
              <a:rPr lang="en-US" altLang="zh-CN" sz="2800"/>
            </a:br>
            <a:r>
              <a:rPr lang="zh-CN" altLang="zh-CN" sz="2800"/>
              <a:t>物体在</a:t>
            </a:r>
            <a:r>
              <a:rPr lang="en-US" altLang="zh-CN" sz="2800"/>
              <a:t>D</a:t>
            </a:r>
            <a:r>
              <a:rPr lang="zh-CN" altLang="zh-CN" sz="2800"/>
              <a:t>点具有的内能最大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9460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73688" y="4457700"/>
            <a:ext cx="3094037" cy="168116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9461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0525" y="1250950"/>
            <a:ext cx="1149350" cy="4079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62" name="矩形 9"/>
          <p:cNvSpPr/>
          <p:nvPr/>
        </p:nvSpPr>
        <p:spPr>
          <a:xfrm>
            <a:off x="7459663" y="1763713"/>
            <a:ext cx="481012" cy="5857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  <p:bldP spid="1946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标题 1"/>
          <p:cNvSpPr>
            <a:spLocks noGrp="1"/>
          </p:cNvSpPr>
          <p:nvPr>
            <p:ph type="title" idx="4294967295"/>
          </p:nvPr>
        </p:nvSpPr>
        <p:spPr>
          <a:xfrm>
            <a:off x="484188" y="622300"/>
            <a:ext cx="832485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三　  比热容　 </a:t>
            </a:r>
            <a:br>
              <a:rPr lang="en-US" altLang="zh-CN" sz="2800"/>
            </a:br>
            <a:r>
              <a:rPr lang="en-US" altLang="zh-CN" sz="2800"/>
              <a:t>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郴州）质量相等的甲、乙两种液体吸收相同的热量后，甲升高的温度高于乙升高的温度．由此可知（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．甲液体的比热容大于乙液体的比热容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．降低相同的温度，质量相等的甲液体放出的热量比乙液体放出的热量多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．甲、乙两种液体相比较，乙液体更适合作冷却剂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．甲物质的熔点高于乙物质的熔点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0483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0484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988" y="1438275"/>
            <a:ext cx="730250" cy="3905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5" name="矩形 7"/>
          <p:cNvSpPr/>
          <p:nvPr/>
        </p:nvSpPr>
        <p:spPr>
          <a:xfrm>
            <a:off x="3176588" y="2617788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507" name="标题 1"/>
          <p:cNvSpPr>
            <a:spLocks noGrp="1"/>
          </p:cNvSpPr>
          <p:nvPr>
            <p:ph type="title" idx="4294967295"/>
          </p:nvPr>
        </p:nvSpPr>
        <p:spPr>
          <a:xfrm>
            <a:off x="508000" y="1633538"/>
            <a:ext cx="8128000" cy="282257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【点拔】比热容反应物质的吸热能力，比热容大的物体吸热能力强，温度改变慢；比热容与物质的种类和状态有关，与质量、升高的温度多少，吸热多少无关，吸收（放出）热量</a:t>
            </a:r>
            <a:r>
              <a:rPr lang="en-US" altLang="zh-CN" sz="2800"/>
              <a:t>Q</a:t>
            </a:r>
            <a:r>
              <a:rPr lang="zh-CN" altLang="zh-CN" sz="2800"/>
              <a:t>＝</a:t>
            </a:r>
            <a:r>
              <a:rPr lang="en-US" altLang="zh-CN" sz="2800" i="1"/>
              <a:t>cm</a:t>
            </a:r>
            <a:r>
              <a:rPr lang="en-US" altLang="zh-CN" sz="2800"/>
              <a:t>△</a:t>
            </a:r>
            <a:r>
              <a:rPr lang="en-US" altLang="zh-CN" sz="2800" i="1"/>
              <a:t>t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标题 5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500"/>
              </a:lnSpc>
            </a:pPr>
            <a:r>
              <a:rPr lang="en-US" altLang="zh-CN" sz="2800"/>
              <a:t>   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北京）依据表格中的数据，下列说法正确的是（　　）</a:t>
            </a:r>
            <a:br>
              <a:rPr lang="zh-CN" altLang="zh-CN" sz="2800"/>
            </a:br>
            <a:r>
              <a:rPr lang="en-US" altLang="zh-CN" sz="2800"/>
              <a:t>A.</a:t>
            </a:r>
            <a:r>
              <a:rPr lang="zh-CN" altLang="zh-CN" sz="2800"/>
              <a:t>一杯水倒出一半，杯内剩余水的比热容变小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．水和砂石放出相等热量，水的温度降低得较多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．水的比热容表示水的温度升高</a:t>
            </a:r>
            <a:r>
              <a:rPr lang="en-US" altLang="zh-CN" sz="2800"/>
              <a:t>1 ℃</a:t>
            </a:r>
            <a:r>
              <a:rPr lang="zh-CN" altLang="zh-CN" sz="2800"/>
              <a:t>吸收的热量是</a:t>
            </a:r>
            <a:r>
              <a:rPr lang="en-US" altLang="zh-CN" sz="2800"/>
              <a:t>4.2×10</a:t>
            </a:r>
            <a:r>
              <a:rPr lang="en-US" altLang="zh-CN" sz="2800" baseline="30000"/>
              <a:t>3</a:t>
            </a:r>
            <a:r>
              <a:rPr lang="en-US" altLang="zh-CN" sz="2800"/>
              <a:t> J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．质量相等的水和</a:t>
            </a:r>
            <a:br>
              <a:rPr lang="en-US" altLang="zh-CN" sz="2800"/>
            </a:br>
            <a:r>
              <a:rPr lang="zh-CN" altLang="zh-CN" sz="2800"/>
              <a:t>煤油，吸收相等热量，</a:t>
            </a:r>
            <a:br>
              <a:rPr lang="en-US" altLang="zh-CN" sz="2800"/>
            </a:br>
            <a:r>
              <a:rPr lang="zh-CN" altLang="zh-CN" sz="2800"/>
              <a:t>煤油温度升高得较多</a:t>
            </a:r>
            <a:endParaRPr lang="zh-CN" altLang="en-US" sz="2800"/>
          </a:p>
        </p:txBody>
      </p:sp>
      <p:sp>
        <p:nvSpPr>
          <p:cNvPr id="22531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253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2625" y="1009650"/>
            <a:ext cx="1403350" cy="466725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22533" name="表格 6"/>
          <p:cNvGraphicFramePr>
            <a:graphicFrameLocks noGrp="1"/>
          </p:cNvGraphicFramePr>
          <p:nvPr/>
        </p:nvGraphicFramePr>
        <p:xfrm>
          <a:off x="4206875" y="3925888"/>
          <a:ext cx="4605338" cy="2184400"/>
        </p:xfrm>
        <a:graphic>
          <a:graphicData uri="http://schemas.openxmlformats.org/drawingml/2006/table">
            <a:tbl>
              <a:tblPr/>
              <a:tblGrid>
                <a:gridCol w="876300"/>
                <a:gridCol w="3729038"/>
              </a:tblGrid>
              <a:tr h="546100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物质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比热容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c/[J/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kg·℃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</a:t>
                      </a:r>
                      <a:r>
                        <a:rPr sz="2400" baseline="30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－</a:t>
                      </a:r>
                      <a:r>
                        <a:rPr lang="en-US" altLang="zh-CN" sz="2400" baseline="30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]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546100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水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4.2×10</a:t>
                      </a:r>
                      <a:r>
                        <a:rPr lang="en-US" altLang="zh-CN" sz="2400" baseline="30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546100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煤油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2.1×10</a:t>
                      </a:r>
                      <a:r>
                        <a:rPr lang="en-US" altLang="zh-CN" sz="2400" baseline="30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546100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砂石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约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0.92×10</a:t>
                      </a:r>
                      <a:r>
                        <a:rPr lang="en-US" altLang="zh-CN" sz="2400" baseline="30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sp>
        <p:nvSpPr>
          <p:cNvPr id="22550" name="矩形 11"/>
          <p:cNvSpPr/>
          <p:nvPr/>
        </p:nvSpPr>
        <p:spPr>
          <a:xfrm>
            <a:off x="2868613" y="1476375"/>
            <a:ext cx="4810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5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5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5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标题 2"/>
          <p:cNvSpPr>
            <a:spLocks noGrp="1"/>
          </p:cNvSpPr>
          <p:nvPr>
            <p:ph type="title" idx="4294967295"/>
          </p:nvPr>
        </p:nvSpPr>
        <p:spPr>
          <a:xfrm>
            <a:off x="409575" y="147002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 比较不同物质的吸热情况　 </a:t>
            </a:r>
            <a:br>
              <a:rPr lang="en-US" altLang="zh-CN" sz="2800"/>
            </a:br>
            <a:r>
              <a:rPr lang="en-US" altLang="zh-CN" sz="2800"/>
              <a:t>           </a:t>
            </a:r>
            <a:r>
              <a:rPr lang="zh-CN" altLang="zh-CN" sz="2800"/>
              <a:t>为研究水和食用油的吸热能力，小组同学用如下图所示两套完全相同的装置进行实验探究．</a:t>
            </a: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）实验前，小明同学取</a:t>
            </a:r>
            <a:r>
              <a:rPr lang="zh-CN" altLang="zh-CN" sz="2800" u="sng"/>
              <a:t>　　　　</a:t>
            </a:r>
            <a:r>
              <a:rPr lang="zh-CN" altLang="zh-CN" sz="2800"/>
              <a:t>和质量</a:t>
            </a:r>
            <a:r>
              <a:rPr lang="zh-CN" altLang="zh-CN" sz="2800" u="sng"/>
              <a:t>　</a:t>
            </a:r>
            <a:r>
              <a:rPr lang="en-US" altLang="zh-CN" sz="2800" u="sng"/>
              <a:t>      </a:t>
            </a:r>
            <a:r>
              <a:rPr lang="zh-CN" altLang="zh-CN" sz="2800" u="sng"/>
              <a:t>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　　</a:t>
            </a:r>
            <a:r>
              <a:rPr lang="zh-CN" altLang="zh-CN" sz="2800"/>
              <a:t>的水和食用油进行实验．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3555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3556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425" y="2286000"/>
            <a:ext cx="766763" cy="4095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3557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2175" y="974725"/>
            <a:ext cx="2428875" cy="4667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3558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6425" y="3448050"/>
            <a:ext cx="7939088" cy="18669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3559" name="矩形 3"/>
          <p:cNvSpPr/>
          <p:nvPr/>
        </p:nvSpPr>
        <p:spPr>
          <a:xfrm>
            <a:off x="7246938" y="5407025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相等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23560" name="矩形 4"/>
          <p:cNvSpPr/>
          <p:nvPr/>
        </p:nvSpPr>
        <p:spPr>
          <a:xfrm>
            <a:off x="4841875" y="5387975"/>
            <a:ext cx="1262063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初温　</a:t>
            </a:r>
            <a:endParaRPr lang="zh-CN" altLang="en-US" sz="28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5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  <p:bldP spid="23559" grpId="0"/>
      <p:bldP spid="2356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79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874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）小明同学用相同的酒精灯进行加热的目的是</a:t>
            </a:r>
            <a:r>
              <a:rPr lang="en-US" altLang="zh-CN" sz="2800"/>
              <a:t>__________________________________________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）在加热过程中，用玻璃棒不断地搅拌的目的是</a:t>
            </a:r>
            <a:r>
              <a:rPr lang="en-US" altLang="zh-CN" sz="2800"/>
              <a:t>________________________________________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）写出图乙所示的装置中的一处错误：</a:t>
            </a:r>
            <a:r>
              <a:rPr lang="en-US" altLang="zh-CN" sz="2800"/>
              <a:t>__________________________________________.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4580" name="矩形 2"/>
          <p:cNvSpPr/>
          <p:nvPr/>
        </p:nvSpPr>
        <p:spPr>
          <a:xfrm>
            <a:off x="693738" y="4578350"/>
            <a:ext cx="4572000" cy="52228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温度计的玻璃泡碰到容器底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24581" name="矩形 3"/>
          <p:cNvSpPr/>
          <p:nvPr/>
        </p:nvSpPr>
        <p:spPr>
          <a:xfrm>
            <a:off x="693738" y="2039938"/>
            <a:ext cx="7007225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使水和食用油在相同时间内吸收的热量相等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24582" name="矩形 4"/>
          <p:cNvSpPr/>
          <p:nvPr/>
        </p:nvSpPr>
        <p:spPr>
          <a:xfrm>
            <a:off x="1116013" y="3316288"/>
            <a:ext cx="2698750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使液体受热均匀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5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  <p:bldP spid="24580" grpId="0"/>
      <p:bldP spid="24581" grpId="0"/>
      <p:bldP spid="2458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603" name="标题 1"/>
          <p:cNvSpPr>
            <a:spLocks noGrp="1"/>
          </p:cNvSpPr>
          <p:nvPr>
            <p:ph type="title" idx="4294967295"/>
          </p:nvPr>
        </p:nvSpPr>
        <p:spPr>
          <a:xfrm>
            <a:off x="388938" y="863600"/>
            <a:ext cx="8366125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5</a:t>
            </a:r>
            <a:r>
              <a:rPr lang="zh-CN" altLang="zh-CN" sz="2800"/>
              <a:t>）小明每隔</a:t>
            </a:r>
            <a:r>
              <a:rPr lang="en-US" altLang="zh-CN" sz="2800"/>
              <a:t>2 min</a:t>
            </a:r>
            <a:r>
              <a:rPr lang="zh-CN" altLang="zh-CN" sz="2800"/>
              <a:t>测量一次水和食用油的温度，一段时间后，撤去酒精灯，将实验数据记录在下表中．</a:t>
            </a: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en-US" altLang="zh-CN" sz="2800"/>
              <a:t>①</a:t>
            </a:r>
            <a:r>
              <a:rPr lang="zh-CN" altLang="zh-CN" sz="2800"/>
              <a:t>第</a:t>
            </a:r>
            <a:r>
              <a:rPr lang="en-US" altLang="zh-CN" sz="2800"/>
              <a:t>6 min </a:t>
            </a:r>
            <a:r>
              <a:rPr lang="zh-CN" altLang="zh-CN" sz="2800"/>
              <a:t>时测得水温如图丙所示，示数为</a:t>
            </a:r>
            <a:r>
              <a:rPr lang="zh-CN" altLang="zh-CN" sz="2800" u="sng"/>
              <a:t>　</a:t>
            </a:r>
            <a:r>
              <a:rPr lang="en-US" altLang="zh-CN" sz="2800" u="sng"/>
              <a:t>    </a:t>
            </a:r>
            <a:r>
              <a:rPr lang="zh-CN" altLang="zh-CN" sz="2800" u="sng"/>
              <a:t>　</a:t>
            </a:r>
            <a:r>
              <a:rPr lang="en-US" altLang="zh-CN" sz="2800"/>
              <a:t>℃.</a:t>
            </a:r>
            <a:br>
              <a:rPr lang="zh-CN" altLang="zh-CN" sz="2800"/>
            </a:br>
            <a:r>
              <a:rPr lang="en-US" altLang="zh-CN" sz="2800"/>
              <a:t>②</a:t>
            </a:r>
            <a:r>
              <a:rPr lang="zh-CN" altLang="zh-CN" sz="2800"/>
              <a:t>实验中水和食用油吸收的热量由</a:t>
            </a:r>
            <a:r>
              <a:rPr lang="zh-CN" altLang="zh-CN" sz="2800" u="sng"/>
              <a:t>　　　　　</a:t>
            </a:r>
            <a:r>
              <a:rPr lang="en-US" altLang="zh-CN" sz="2800" u="sng"/>
              <a:t>  </a:t>
            </a:r>
            <a:r>
              <a:rPr lang="zh-CN" altLang="zh-CN" sz="2800" u="sng"/>
              <a:t>　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加热时间的长短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液体的种类</a:t>
            </a:r>
            <a:r>
              <a:rPr lang="en-US" altLang="zh-CN" sz="2800"/>
              <a:t>”</a:t>
            </a:r>
            <a:r>
              <a:rPr lang="zh-CN" altLang="zh-CN" sz="2800"/>
              <a:t>）来决定；</a:t>
            </a:r>
            <a:br>
              <a:rPr lang="zh-CN" altLang="zh-CN" sz="2800"/>
            </a:br>
            <a:endParaRPr lang="zh-CN" altLang="en-US" sz="2800"/>
          </a:p>
        </p:txBody>
      </p:sp>
      <p:graphicFrame>
        <p:nvGraphicFramePr>
          <p:cNvPr id="25604" name="表格 2"/>
          <p:cNvGraphicFramePr>
            <a:graphicFrameLocks noGrp="1"/>
          </p:cNvGraphicFramePr>
          <p:nvPr/>
        </p:nvGraphicFramePr>
        <p:xfrm>
          <a:off x="633412" y="2274888"/>
          <a:ext cx="7637462" cy="1643062"/>
        </p:xfrm>
        <a:graphic>
          <a:graphicData uri="http://schemas.openxmlformats.org/drawingml/2006/table">
            <a:tbl>
              <a:tblPr/>
              <a:tblGrid>
                <a:gridCol w="1939925"/>
                <a:gridCol w="808038"/>
                <a:gridCol w="977900"/>
                <a:gridCol w="977900"/>
                <a:gridCol w="977900"/>
                <a:gridCol w="977900"/>
                <a:gridCol w="977900"/>
              </a:tblGrid>
              <a:tr h="547688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时间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/min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6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8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10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547688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T</a:t>
                      </a:r>
                      <a:r>
                        <a:rPr sz="28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水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/℃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5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10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15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25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30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547688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T</a:t>
                      </a:r>
                      <a:r>
                        <a:rPr sz="2800" baseline="-250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油</a:t>
                      </a:r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/℃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5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15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25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35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45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8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55</a:t>
                      </a:r>
                      <a:endParaRPr lang="zh-CN" altLang="zh-CN" sz="28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sp>
        <p:nvSpPr>
          <p:cNvPr id="25638" name="矩形 3"/>
          <p:cNvSpPr/>
          <p:nvPr/>
        </p:nvSpPr>
        <p:spPr>
          <a:xfrm>
            <a:off x="5822950" y="4772025"/>
            <a:ext cx="30575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加热时间的长短　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25639" name="矩形 4"/>
          <p:cNvSpPr/>
          <p:nvPr/>
        </p:nvSpPr>
        <p:spPr>
          <a:xfrm>
            <a:off x="7361238" y="4141788"/>
            <a:ext cx="544512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20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5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5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6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6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3" grpId="0"/>
      <p:bldP spid="25638" grpId="0"/>
      <p:bldP spid="2563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627" name="标题 1"/>
          <p:cNvSpPr>
            <a:spLocks noGrp="1"/>
          </p:cNvSpPr>
          <p:nvPr>
            <p:ph type="title" idx="4294967295"/>
          </p:nvPr>
        </p:nvSpPr>
        <p:spPr>
          <a:xfrm>
            <a:off x="508000" y="6715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③</a:t>
            </a:r>
            <a:r>
              <a:rPr lang="zh-CN" altLang="zh-CN" sz="2800"/>
              <a:t>根据表格记录，实验中小明是通过对两种物质加热相同时间，比较</a:t>
            </a:r>
            <a:r>
              <a:rPr lang="zh-CN" altLang="zh-CN" sz="2800" u="sng"/>
              <a:t>　　　　　　　</a:t>
            </a:r>
            <a:r>
              <a:rPr lang="zh-CN" altLang="zh-CN" sz="2800"/>
              <a:t>的方法来判断物质吸热能力的；</a:t>
            </a:r>
            <a:br>
              <a:rPr lang="zh-CN" altLang="zh-CN" sz="2800"/>
            </a:br>
            <a:r>
              <a:rPr lang="en-US" altLang="zh-CN" sz="2800"/>
              <a:t>④</a:t>
            </a:r>
            <a:r>
              <a:rPr lang="zh-CN" altLang="zh-CN" sz="2800"/>
              <a:t>分析表格数据可知，吸收相同热量，升温较快的是</a:t>
            </a:r>
            <a:r>
              <a:rPr lang="zh-CN" altLang="zh-CN" sz="2800" u="sng"/>
              <a:t>　　　　　</a:t>
            </a:r>
            <a:r>
              <a:rPr lang="zh-CN" altLang="zh-CN" sz="2800"/>
              <a:t>；若使两者升高相同的温度，则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吸收的热量较多，由此可见，</a:t>
            </a:r>
            <a:r>
              <a:rPr lang="zh-CN" altLang="zh-CN" sz="2800" u="sng"/>
              <a:t>　　　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</a:t>
            </a:r>
            <a:r>
              <a:rPr lang="zh-CN" altLang="zh-CN" sz="2800"/>
              <a:t>的比热容较大；若在食用油和水中选择一种作为汽车发动机的冷却剂，</a:t>
            </a:r>
            <a:r>
              <a:rPr lang="zh-CN" altLang="zh-CN" sz="2800" u="sng"/>
              <a:t>　　　　　</a:t>
            </a:r>
            <a:r>
              <a:rPr lang="zh-CN" altLang="zh-CN" sz="2800"/>
              <a:t>的冷却效果更好（均选填</a:t>
            </a:r>
            <a:r>
              <a:rPr lang="en-US" altLang="zh-CN" sz="2800"/>
              <a:t>“</a:t>
            </a:r>
            <a:r>
              <a:rPr lang="zh-CN" altLang="zh-CN" sz="2800"/>
              <a:t>水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食用油</a:t>
            </a:r>
            <a:r>
              <a:rPr lang="en-US" altLang="zh-CN" sz="2800"/>
              <a:t>”</a:t>
            </a:r>
            <a:r>
              <a:rPr lang="zh-CN" altLang="zh-CN" sz="2800"/>
              <a:t>）；</a:t>
            </a:r>
            <a:endParaRPr lang="zh-CN" altLang="en-US" sz="2800"/>
          </a:p>
        </p:txBody>
      </p:sp>
      <p:sp>
        <p:nvSpPr>
          <p:cNvPr id="26628" name="矩形 3"/>
          <p:cNvSpPr/>
          <p:nvPr/>
        </p:nvSpPr>
        <p:spPr>
          <a:xfrm>
            <a:off x="3617913" y="1406525"/>
            <a:ext cx="197961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升高的温度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26629" name="矩形 4"/>
          <p:cNvSpPr/>
          <p:nvPr/>
        </p:nvSpPr>
        <p:spPr>
          <a:xfrm>
            <a:off x="1193800" y="3308350"/>
            <a:ext cx="1262063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食用油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26630" name="矩形 6"/>
          <p:cNvSpPr/>
          <p:nvPr/>
        </p:nvSpPr>
        <p:spPr>
          <a:xfrm>
            <a:off x="1244600" y="3935413"/>
            <a:ext cx="544513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水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26631" name="矩形 7"/>
          <p:cNvSpPr/>
          <p:nvPr/>
        </p:nvSpPr>
        <p:spPr>
          <a:xfrm>
            <a:off x="7531100" y="3935413"/>
            <a:ext cx="542925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水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26632" name="矩形 8"/>
          <p:cNvSpPr/>
          <p:nvPr/>
        </p:nvSpPr>
        <p:spPr>
          <a:xfrm>
            <a:off x="4389438" y="5229225"/>
            <a:ext cx="544512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水</a:t>
            </a:r>
            <a:endParaRPr lang="zh-CN" altLang="en-US" sz="28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6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6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  <p:bldP spid="26628" grpId="0"/>
      <p:bldP spid="26629" grpId="0"/>
      <p:bldP spid="26630" grpId="0"/>
      <p:bldP spid="26631" grpId="0"/>
      <p:bldP spid="2663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50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1" name="标题 1"/>
          <p:cNvSpPr>
            <a:spLocks noGrp="1"/>
          </p:cNvSpPr>
          <p:nvPr>
            <p:ph type="title" idx="4294967295"/>
          </p:nvPr>
        </p:nvSpPr>
        <p:spPr>
          <a:xfrm>
            <a:off x="508000" y="11620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⑤</a:t>
            </a:r>
            <a:r>
              <a:rPr lang="zh-CN" altLang="zh-CN" sz="2800"/>
              <a:t>根据表格数据进一步可知食用油的比热容是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en-US" altLang="zh-CN" sz="2800"/>
              <a:t>J/</a:t>
            </a:r>
            <a:r>
              <a:rPr lang="zh-CN" altLang="zh-CN" sz="2800"/>
              <a:t>（</a:t>
            </a:r>
            <a:r>
              <a:rPr lang="en-US" altLang="zh-CN" sz="2800"/>
              <a:t>kg·℃</a:t>
            </a:r>
            <a:r>
              <a:rPr lang="zh-CN" altLang="zh-CN" sz="2800"/>
              <a:t>）</a:t>
            </a:r>
            <a:r>
              <a:rPr lang="en-US" altLang="zh-CN" sz="2800"/>
              <a:t>[</a:t>
            </a:r>
            <a:r>
              <a:rPr lang="zh-CN" altLang="zh-CN" sz="2800"/>
              <a:t>已知</a:t>
            </a:r>
            <a:r>
              <a:rPr lang="en-US" altLang="zh-CN" sz="2800" i="1"/>
              <a:t>c</a:t>
            </a:r>
            <a:r>
              <a:rPr lang="zh-CN" altLang="zh-CN" sz="2800" baseline="-25000"/>
              <a:t>水</a:t>
            </a:r>
            <a:r>
              <a:rPr lang="zh-CN" altLang="zh-CN" sz="2800"/>
              <a:t>＝</a:t>
            </a:r>
            <a:r>
              <a:rPr lang="en-US" altLang="zh-CN" sz="2800"/>
              <a:t>4.2×10</a:t>
            </a:r>
            <a:r>
              <a:rPr lang="en-US" altLang="zh-CN" sz="2800" baseline="30000"/>
              <a:t>3</a:t>
            </a:r>
            <a:r>
              <a:rPr lang="en-US" altLang="zh-CN" sz="2800"/>
              <a:t> J/</a:t>
            </a:r>
            <a:r>
              <a:rPr lang="zh-CN" altLang="zh-CN" sz="2800"/>
              <a:t>（</a:t>
            </a:r>
            <a:r>
              <a:rPr lang="en-US" altLang="zh-CN" sz="2800"/>
              <a:t>kg·℃</a:t>
            </a:r>
            <a:r>
              <a:rPr lang="zh-CN" altLang="zh-CN" sz="2800"/>
              <a:t>）</a:t>
            </a:r>
            <a:r>
              <a:rPr lang="en-US" altLang="zh-CN" sz="2800"/>
              <a:t>].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6</a:t>
            </a:r>
            <a:r>
              <a:rPr lang="zh-CN" altLang="zh-CN" sz="2800"/>
              <a:t>）另一小组的小华选用同种规格的电加热器，按如图丁的装置也完成了本实验，并根据收集的数据绘制了</a:t>
            </a:r>
            <a:r>
              <a:rPr lang="en-US" altLang="zh-CN" sz="2800" i="1"/>
              <a:t>T</a:t>
            </a:r>
            <a:r>
              <a:rPr lang="zh-CN" altLang="zh-CN" sz="2800"/>
              <a:t>－</a:t>
            </a:r>
            <a:r>
              <a:rPr lang="en-US" altLang="zh-CN" sz="2800" i="1"/>
              <a:t>t</a:t>
            </a:r>
            <a:r>
              <a:rPr lang="zh-CN" altLang="zh-CN" sz="2800"/>
              <a:t>图像，但她忘记在</a:t>
            </a:r>
            <a:r>
              <a:rPr lang="en-US" altLang="zh-CN" sz="2800" i="1"/>
              <a:t>T</a:t>
            </a:r>
            <a:r>
              <a:rPr lang="zh-CN" altLang="zh-CN" sz="2800"/>
              <a:t>－</a:t>
            </a:r>
            <a:r>
              <a:rPr lang="en-US" altLang="zh-CN" sz="2800" i="1"/>
              <a:t>t</a:t>
            </a:r>
            <a:r>
              <a:rPr lang="zh-CN" altLang="zh-CN" sz="2800"/>
              <a:t>图像上标记物质的种类．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7652" name="矩形 3"/>
          <p:cNvSpPr/>
          <p:nvPr/>
        </p:nvSpPr>
        <p:spPr>
          <a:xfrm>
            <a:off x="749300" y="1892300"/>
            <a:ext cx="1471613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2.1×10</a:t>
            </a:r>
            <a:r>
              <a:rPr lang="en-US" altLang="zh-CN" sz="280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75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224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①</a:t>
            </a:r>
            <a:r>
              <a:rPr lang="zh-CN" altLang="zh-CN" sz="2800"/>
              <a:t>采用电加热器作为热源的优点是</a:t>
            </a:r>
            <a:r>
              <a:rPr lang="en-US" altLang="zh-CN" sz="2800"/>
              <a:t>__________________________________________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en-US" altLang="zh-CN" sz="2800"/>
              <a:t>②</a:t>
            </a:r>
            <a:r>
              <a:rPr lang="zh-CN" altLang="zh-CN" sz="2800"/>
              <a:t>请你帮小华分析一下，图像中</a:t>
            </a:r>
            <a:r>
              <a:rPr lang="zh-CN" altLang="zh-CN" sz="2800" u="sng"/>
              <a:t>　　　　　</a:t>
            </a:r>
            <a:r>
              <a:rPr lang="zh-CN" altLang="zh-CN" sz="2800"/>
              <a:t>是水的温度随时间变化的图像，相同条件下，要使水和食用油升高相同的温度，对水的加热时间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8676" name="矩形 2"/>
          <p:cNvSpPr/>
          <p:nvPr/>
        </p:nvSpPr>
        <p:spPr>
          <a:xfrm>
            <a:off x="620713" y="2139950"/>
            <a:ext cx="7512050" cy="523875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更容易控制相同时间内液体吸收的热量相等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28677" name="矩形 3"/>
          <p:cNvSpPr/>
          <p:nvPr/>
        </p:nvSpPr>
        <p:spPr>
          <a:xfrm>
            <a:off x="1155700" y="4684713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长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28678" name="矩形 4"/>
          <p:cNvSpPr/>
          <p:nvPr/>
        </p:nvSpPr>
        <p:spPr>
          <a:xfrm>
            <a:off x="6240463" y="2797175"/>
            <a:ext cx="36512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86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6" grpId="0"/>
      <p:bldP spid="28677" grpId="0"/>
      <p:bldP spid="2867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9698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5863" y="717550"/>
            <a:ext cx="1698625" cy="527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9699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700" name="标题 1"/>
          <p:cNvSpPr>
            <a:spLocks noGrp="1"/>
          </p:cNvSpPr>
          <p:nvPr>
            <p:ph type="title" idx="4294967295"/>
          </p:nvPr>
        </p:nvSpPr>
        <p:spPr>
          <a:xfrm>
            <a:off x="508000" y="1350963"/>
            <a:ext cx="8128000" cy="512762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人眼能直接观察到的运动均是机械运动，不属于分子运动．</a:t>
            </a:r>
            <a:br>
              <a:rPr lang="zh-CN" altLang="zh-CN" sz="2800"/>
            </a:br>
            <a:r>
              <a:rPr lang="en-US" altLang="zh-CN" sz="2800"/>
              <a:t>2.</a:t>
            </a:r>
            <a:r>
              <a:rPr lang="zh-CN" altLang="zh-CN" sz="2800"/>
              <a:t>内能是物体本身的一种属性，一切物体都有内能，</a:t>
            </a:r>
            <a:r>
              <a:rPr lang="en-US" altLang="zh-CN" sz="2800"/>
              <a:t>0 ℃</a:t>
            </a:r>
            <a:r>
              <a:rPr lang="zh-CN" altLang="zh-CN" sz="2800"/>
              <a:t>的物体内能不为零．</a:t>
            </a:r>
            <a:br>
              <a:rPr lang="zh-CN" altLang="zh-CN" sz="2800"/>
            </a:br>
            <a:r>
              <a:rPr lang="en-US" altLang="zh-CN" sz="2800"/>
              <a:t>3.</a:t>
            </a:r>
            <a:r>
              <a:rPr lang="zh-CN" altLang="zh-CN" sz="2800"/>
              <a:t>物体内能的大小跟温度、质量等因素都有关，所以物体温度高时内能不一定大．</a:t>
            </a:r>
            <a:br>
              <a:rPr lang="zh-CN" altLang="zh-CN" sz="2800"/>
            </a:br>
            <a:r>
              <a:rPr lang="en-US" altLang="zh-CN" sz="2800"/>
              <a:t>4.</a:t>
            </a:r>
            <a:r>
              <a:rPr lang="zh-CN" altLang="zh-CN" sz="2800"/>
              <a:t>物体内能增加时，温度不一定升高，如晶体的熔化过程．</a:t>
            </a:r>
            <a:endParaRPr lang="zh-CN" altLang="zh-CN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072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2688" y="812800"/>
            <a:ext cx="1698625" cy="527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23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4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55738"/>
            <a:ext cx="8128000" cy="4608512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5.</a:t>
            </a:r>
            <a:r>
              <a:rPr lang="zh-CN" altLang="zh-CN" sz="2800"/>
              <a:t>热量只存在于热传递过程中，离开热传递说热量没有意义，不能说物体</a:t>
            </a:r>
            <a:r>
              <a:rPr lang="en-US" altLang="zh-CN" sz="2800"/>
              <a:t>“</a:t>
            </a:r>
            <a:r>
              <a:rPr lang="zh-CN" altLang="zh-CN" sz="2800"/>
              <a:t>具有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含有</a:t>
            </a:r>
            <a:r>
              <a:rPr lang="en-US" altLang="zh-CN" sz="2800"/>
              <a:t>”</a:t>
            </a:r>
            <a:r>
              <a:rPr lang="zh-CN" altLang="zh-CN" sz="2800"/>
              <a:t>热量．</a:t>
            </a:r>
            <a:br>
              <a:rPr lang="zh-CN" altLang="zh-CN" sz="2800"/>
            </a:br>
            <a:r>
              <a:rPr lang="en-US" altLang="zh-CN" sz="2800"/>
              <a:t>6.</a:t>
            </a:r>
            <a:r>
              <a:rPr lang="zh-CN" altLang="zh-CN" sz="2800"/>
              <a:t>比热容是物质的一种属性，与质量、体积、温度、密度、吸热放热、形状等无关，只与物质的种类和状态有关．</a:t>
            </a:r>
            <a:br>
              <a:rPr lang="zh-CN" altLang="zh-CN" sz="2800"/>
            </a:br>
            <a:r>
              <a:rPr lang="en-US" altLang="zh-CN" sz="2800"/>
              <a:t>7.</a:t>
            </a:r>
            <a:r>
              <a:rPr lang="zh-CN" altLang="zh-CN" sz="2800"/>
              <a:t>比较物体的吸热能力实验中，用相同的热源加热相同的时间，物体吸热相等．</a:t>
            </a:r>
            <a:endParaRPr lang="zh-CN" altLang="zh-CN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747" name="标题 2"/>
          <p:cNvSpPr>
            <a:spLocks noGrp="1"/>
          </p:cNvSpPr>
          <p:nvPr>
            <p:ph type="title" idx="4294967295"/>
          </p:nvPr>
        </p:nvSpPr>
        <p:spPr>
          <a:xfrm>
            <a:off x="508000" y="14525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南通）</a:t>
            </a:r>
            <a:r>
              <a:rPr lang="en-US" altLang="zh-CN" sz="2800"/>
              <a:t>“</a:t>
            </a:r>
            <a:r>
              <a:rPr lang="zh-CN" altLang="zh-CN" sz="2800"/>
              <a:t>遥知不是雪，为有暗香来”，诗人能远远感知是梅不是雪，是因为闻到梅花香味，“暗香来”说明（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．分子间有空隙</a:t>
            </a:r>
            <a:r>
              <a:rPr lang="en-US" altLang="zh-CN" sz="2800"/>
              <a:t>        	B</a:t>
            </a:r>
            <a:r>
              <a:rPr lang="zh-CN" altLang="zh-CN" sz="2800"/>
              <a:t>．分子间有引力</a:t>
            </a:r>
            <a:r>
              <a:rPr lang="en-US" altLang="zh-CN" sz="2800"/>
              <a:t>	         C</a:t>
            </a:r>
            <a:r>
              <a:rPr lang="zh-CN" altLang="zh-CN" sz="2800"/>
              <a:t>．分子间有斥力</a:t>
            </a:r>
            <a:r>
              <a:rPr lang="en-US" altLang="zh-CN" sz="2800"/>
              <a:t>	      	D</a:t>
            </a:r>
            <a:r>
              <a:rPr lang="zh-CN" altLang="zh-CN" sz="2800"/>
              <a:t>．分子是运动的</a:t>
            </a:r>
            <a:endParaRPr lang="zh-CN" altLang="zh-CN" sz="2800"/>
          </a:p>
        </p:txBody>
      </p:sp>
      <p:sp>
        <p:nvSpPr>
          <p:cNvPr id="31748" name="矩形 5"/>
          <p:cNvSpPr/>
          <p:nvPr/>
        </p:nvSpPr>
        <p:spPr>
          <a:xfrm>
            <a:off x="3570288" y="2825750"/>
            <a:ext cx="4826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7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771" name="标题 1"/>
          <p:cNvSpPr>
            <a:spLocks noGrp="1"/>
          </p:cNvSpPr>
          <p:nvPr>
            <p:ph type="title" idx="4294967295"/>
          </p:nvPr>
        </p:nvSpPr>
        <p:spPr>
          <a:xfrm>
            <a:off x="438150" y="1133475"/>
            <a:ext cx="82677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益阳）关于分子热运动的一些现象，下列说法正确的是（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．水的流速越快，水分子的热运动就越剧烈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．水凝固成冰后，水分子仍然在做无规则的热运动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．水很难被压缩，说明水分子间只有斥力没有引力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．只有气体和液体才能发生扩散现象，固体不能发生扩散现象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2772" name="矩形 6"/>
          <p:cNvSpPr/>
          <p:nvPr/>
        </p:nvSpPr>
        <p:spPr>
          <a:xfrm>
            <a:off x="3108325" y="1851025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  <p:bldP spid="32772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3795" name="标题 1"/>
          <p:cNvSpPr>
            <a:spLocks noGrp="1"/>
          </p:cNvSpPr>
          <p:nvPr>
            <p:ph type="title" idx="4294967295"/>
          </p:nvPr>
        </p:nvSpPr>
        <p:spPr>
          <a:xfrm>
            <a:off x="466725" y="998538"/>
            <a:ext cx="821055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扬州）分子很小，看不见摸不着，但我们可以通过一些现象来认识分子．对于分子的认识，下列说法正确的是（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．固体很难被压缩，说明固体分子间无空隙</a:t>
            </a:r>
            <a:r>
              <a:rPr lang="en-US" altLang="zh-CN" sz="2800"/>
              <a:t>	    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．塑料吸盘能</a:t>
            </a:r>
            <a:r>
              <a:rPr lang="en-US" altLang="zh-CN" sz="2800"/>
              <a:t>“</a:t>
            </a:r>
            <a:r>
              <a:rPr lang="zh-CN" altLang="zh-CN" sz="2800"/>
              <a:t>吸</a:t>
            </a:r>
            <a:r>
              <a:rPr lang="en-US" altLang="zh-CN" sz="2800"/>
              <a:t>”</a:t>
            </a:r>
            <a:r>
              <a:rPr lang="zh-CN" altLang="zh-CN" sz="2800"/>
              <a:t>在墙壁上，说明分子间存在引力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．液体可以流动，说明液体分子间无作用力</a:t>
            </a:r>
            <a:r>
              <a:rPr lang="en-US" altLang="zh-CN" sz="2800"/>
              <a:t>     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．闻到远处的花香，说明分子在不停地做无规则运动</a:t>
            </a:r>
            <a:endParaRPr lang="zh-CN" altLang="en-US" sz="2800"/>
          </a:p>
        </p:txBody>
      </p:sp>
      <p:sp>
        <p:nvSpPr>
          <p:cNvPr id="33796" name="矩形 3"/>
          <p:cNvSpPr/>
          <p:nvPr/>
        </p:nvSpPr>
        <p:spPr>
          <a:xfrm>
            <a:off x="3878263" y="2359025"/>
            <a:ext cx="4826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6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819" name="标题 1"/>
          <p:cNvSpPr>
            <a:spLocks noGrp="1"/>
          </p:cNvSpPr>
          <p:nvPr>
            <p:ph type="title" idx="4294967295"/>
          </p:nvPr>
        </p:nvSpPr>
        <p:spPr>
          <a:xfrm>
            <a:off x="582613" y="14509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大连）下列实例中，通过做功改变内能的是（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．盛夏时，吃雪糕解暑</a:t>
            </a:r>
            <a:r>
              <a:rPr lang="en-US" altLang="zh-CN" sz="2800"/>
              <a:t>	       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．搓手时，手感到热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．天冷时，用热水袋取暖</a:t>
            </a:r>
            <a:r>
              <a:rPr lang="en-US" altLang="zh-CN" sz="2800"/>
              <a:t>	         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．发烧时，用湿毛巾给头部降温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4820" name="矩形 3"/>
          <p:cNvSpPr/>
          <p:nvPr/>
        </p:nvSpPr>
        <p:spPr>
          <a:xfrm>
            <a:off x="1558925" y="2168525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  <p:bldP spid="34820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43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0015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鄂州）关于热学知识，下列说法正确的是（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．物体放出热量时，温度一定降低</a:t>
            </a:r>
            <a:r>
              <a:rPr lang="en-US" altLang="zh-CN" sz="2800"/>
              <a:t>         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．物体的内能增加，一定是从外界吸收了热量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．一桶水的比热容比一杯水的大</a:t>
            </a:r>
            <a:r>
              <a:rPr lang="en-US" altLang="zh-CN" sz="2800"/>
              <a:t>              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</a:t>
            </a:r>
            <a:r>
              <a:rPr lang="en-US" altLang="zh-CN" sz="2800"/>
              <a:t>“</a:t>
            </a:r>
            <a:r>
              <a:rPr lang="zh-CN" altLang="zh-CN" sz="2800"/>
              <a:t>酒香不怕巷子深</a:t>
            </a:r>
            <a:r>
              <a:rPr lang="en-US" altLang="zh-CN" sz="2800"/>
              <a:t>”</a:t>
            </a:r>
            <a:r>
              <a:rPr lang="zh-CN" altLang="zh-CN" sz="2800"/>
              <a:t>说明分子在不停地做无规则运动</a:t>
            </a:r>
            <a:endParaRPr lang="zh-CN" altLang="en-US" sz="2800"/>
          </a:p>
        </p:txBody>
      </p:sp>
      <p:sp>
        <p:nvSpPr>
          <p:cNvPr id="35844" name="矩形 3"/>
          <p:cNvSpPr/>
          <p:nvPr/>
        </p:nvSpPr>
        <p:spPr>
          <a:xfrm>
            <a:off x="1087438" y="1917700"/>
            <a:ext cx="481012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  <p:bldP spid="3584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867" name="标题 1"/>
          <p:cNvSpPr>
            <a:spLocks noGrp="1"/>
          </p:cNvSpPr>
          <p:nvPr>
            <p:ph type="title" idx="4294967295"/>
          </p:nvPr>
        </p:nvSpPr>
        <p:spPr>
          <a:xfrm>
            <a:off x="508000" y="17494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6.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福建）用冷水冷却汽车发动机，主要是利用水的（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．比热容大</a:t>
            </a:r>
            <a:r>
              <a:rPr lang="en-US" altLang="zh-CN" sz="2800"/>
              <a:t>	    	B</a:t>
            </a:r>
            <a:r>
              <a:rPr lang="zh-CN" altLang="zh-CN" sz="2800"/>
              <a:t>．密度大</a:t>
            </a:r>
            <a:r>
              <a:rPr lang="en-US" altLang="zh-CN" sz="2800"/>
              <a:t>	    </a:t>
            </a:r>
            <a:br>
              <a:rPr lang="en-US" altLang="zh-CN" sz="2800"/>
            </a:br>
            <a:r>
              <a:rPr lang="en-US" altLang="zh-CN" sz="2800"/>
              <a:t>C</a:t>
            </a:r>
            <a:r>
              <a:rPr lang="zh-CN" altLang="zh-CN" sz="2800"/>
              <a:t>．凝固点低</a:t>
            </a:r>
            <a:r>
              <a:rPr lang="en-US" altLang="zh-CN" sz="2800"/>
              <a:t>	    	D</a:t>
            </a:r>
            <a:r>
              <a:rPr lang="zh-CN" altLang="zh-CN" sz="2800"/>
              <a:t>．沸点高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6868" name="矩形 3"/>
          <p:cNvSpPr/>
          <p:nvPr/>
        </p:nvSpPr>
        <p:spPr>
          <a:xfrm>
            <a:off x="2127250" y="2447925"/>
            <a:ext cx="48101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  <p:bldP spid="3686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9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1" name="标题 1"/>
          <p:cNvSpPr>
            <a:spLocks noGrp="1"/>
          </p:cNvSpPr>
          <p:nvPr>
            <p:ph type="title" idx="4294967295"/>
          </p:nvPr>
        </p:nvSpPr>
        <p:spPr>
          <a:xfrm>
            <a:off x="508000" y="107473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7.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本溪）进入</a:t>
            </a:r>
            <a:r>
              <a:rPr lang="en-US" altLang="zh-CN" sz="2800"/>
              <a:t>7</a:t>
            </a:r>
            <a:r>
              <a:rPr lang="zh-CN" altLang="zh-CN" sz="2800"/>
              <a:t>月，辽宁多地出现高温天气．如图中是人们在烫脚的地面上用锅煎鸡蛋的情景．下列有关说法不正确的是（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．地面烫脚是因为含有的热量多</a:t>
            </a:r>
            <a:r>
              <a:rPr lang="en-US" altLang="zh-CN" sz="2800"/>
              <a:t>	  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．煎鸡蛋是通过热传递的方式增大了鸡蛋内能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．能闻到煎鸡蛋的香味属于扩散现象</a:t>
            </a:r>
            <a:r>
              <a:rPr lang="en-US" altLang="zh-CN" sz="2800"/>
              <a:t>	         D</a:t>
            </a:r>
            <a:r>
              <a:rPr lang="zh-CN" altLang="zh-CN" sz="2800"/>
              <a:t>．蛋液粘在锅壁上是分子间引力的作</a:t>
            </a:r>
            <a:br>
              <a:rPr lang="en-US" altLang="zh-CN" sz="2800"/>
            </a:br>
            <a:r>
              <a:rPr lang="zh-CN" altLang="zh-CN" sz="2800"/>
              <a:t>用</a:t>
            </a:r>
            <a:endParaRPr lang="zh-CN" altLang="zh-CN" sz="2800"/>
          </a:p>
        </p:txBody>
      </p:sp>
      <p:pic>
        <p:nvPicPr>
          <p:cNvPr id="37892" name="图片 2"/>
          <p:cNvPicPr>
            <a:picLocks noChangeAspect="1"/>
          </p:cNvPicPr>
          <p:nvPr/>
        </p:nvPicPr>
        <p:blipFill>
          <a:blip r:embed="rId2"/>
          <a:srcRect r="84948"/>
          <a:stretch>
            <a:fillRect/>
          </a:stretch>
        </p:blipFill>
        <p:spPr>
          <a:xfrm>
            <a:off x="6638925" y="4303713"/>
            <a:ext cx="2079625" cy="17494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7893" name="矩形 5"/>
          <p:cNvSpPr/>
          <p:nvPr/>
        </p:nvSpPr>
        <p:spPr>
          <a:xfrm>
            <a:off x="5686425" y="2444750"/>
            <a:ext cx="481013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  <p:bldP spid="37893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15" name="标题 1"/>
          <p:cNvSpPr>
            <a:spLocks noGrp="1"/>
          </p:cNvSpPr>
          <p:nvPr>
            <p:ph type="title" idx="4294967295"/>
          </p:nvPr>
        </p:nvSpPr>
        <p:spPr>
          <a:xfrm>
            <a:off x="508000" y="124777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8.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衢州）将冰块放在泡沫箱中可制成简易</a:t>
            </a:r>
            <a:r>
              <a:rPr lang="en-US" altLang="zh-CN" sz="2800"/>
              <a:t>“</a:t>
            </a:r>
            <a:r>
              <a:rPr lang="zh-CN" altLang="zh-CN" sz="2800"/>
              <a:t>冰箱</a:t>
            </a:r>
            <a:r>
              <a:rPr lang="en-US" altLang="zh-CN" sz="2800"/>
              <a:t>”</a:t>
            </a:r>
            <a:r>
              <a:rPr lang="zh-CN" altLang="zh-CN" sz="2800"/>
              <a:t>，把一瓶饮料放入</a:t>
            </a:r>
            <a:r>
              <a:rPr lang="en-US" altLang="zh-CN" sz="2800"/>
              <a:t>“</a:t>
            </a:r>
            <a:r>
              <a:rPr lang="zh-CN" altLang="zh-CN" sz="2800"/>
              <a:t>冰箱</a:t>
            </a:r>
            <a:r>
              <a:rPr lang="en-US" altLang="zh-CN" sz="2800"/>
              <a:t>”</a:t>
            </a:r>
            <a:r>
              <a:rPr lang="zh-CN" altLang="zh-CN" sz="2800"/>
              <a:t>后，冰块和饮料的温度随时间变化的曲线如上图所示，在两物体温度达到相同之前，下列说法正确的是（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．甲是冰块</a:t>
            </a:r>
            <a:r>
              <a:rPr lang="en-US" altLang="zh-CN" sz="2800"/>
              <a:t>	    B</a:t>
            </a:r>
            <a:r>
              <a:rPr lang="zh-CN" altLang="zh-CN" sz="2800"/>
              <a:t>．乙吸收热量</a:t>
            </a:r>
            <a:r>
              <a:rPr lang="en-US" altLang="zh-CN" sz="2800"/>
              <a:t>	    </a:t>
            </a:r>
            <a:br>
              <a:rPr lang="en-US" altLang="zh-CN" sz="2800"/>
            </a:br>
            <a:r>
              <a:rPr lang="en-US" altLang="zh-CN" sz="2800"/>
              <a:t>C</a:t>
            </a:r>
            <a:r>
              <a:rPr lang="zh-CN" altLang="zh-CN" sz="2800"/>
              <a:t>．甲内能增加</a:t>
            </a:r>
            <a:r>
              <a:rPr lang="en-US" altLang="zh-CN" sz="2800"/>
              <a:t>	    D</a:t>
            </a:r>
            <a:r>
              <a:rPr lang="zh-CN" altLang="zh-CN" sz="2800"/>
              <a:t>．乙内能减少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8916" name="图片 2"/>
          <p:cNvPicPr>
            <a:picLocks noChangeAspect="1"/>
          </p:cNvPicPr>
          <p:nvPr/>
        </p:nvPicPr>
        <p:blipFill>
          <a:blip r:embed="rId2"/>
          <a:srcRect r="85791"/>
          <a:stretch>
            <a:fillRect/>
          </a:stretch>
        </p:blipFill>
        <p:spPr>
          <a:xfrm>
            <a:off x="6391275" y="3879850"/>
            <a:ext cx="2244725" cy="200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8917" name="矩形 5"/>
          <p:cNvSpPr/>
          <p:nvPr/>
        </p:nvSpPr>
        <p:spPr>
          <a:xfrm>
            <a:off x="6400800" y="3248025"/>
            <a:ext cx="458788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89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  <p:bldP spid="38917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9939" name="标题 1"/>
          <p:cNvSpPr>
            <a:spLocks noGrp="1"/>
          </p:cNvSpPr>
          <p:nvPr>
            <p:ph type="title" idx="4294967295"/>
          </p:nvPr>
        </p:nvSpPr>
        <p:spPr>
          <a:xfrm>
            <a:off x="582613" y="170973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9.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天津）端午佳节，粽香万里．煮粽子是通过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做功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热传递</a:t>
            </a:r>
            <a:r>
              <a:rPr lang="en-US" altLang="zh-CN" sz="2800"/>
              <a:t>”</a:t>
            </a:r>
            <a:r>
              <a:rPr lang="zh-CN" altLang="zh-CN" sz="2800"/>
              <a:t>）的方式来增大粽子的内能；煮熟的粽子散发出香味，这是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现象．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9940" name="矩形 2"/>
          <p:cNvSpPr/>
          <p:nvPr/>
        </p:nvSpPr>
        <p:spPr>
          <a:xfrm>
            <a:off x="1123950" y="3713163"/>
            <a:ext cx="901700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扩散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39941" name="矩形 3"/>
          <p:cNvSpPr/>
          <p:nvPr/>
        </p:nvSpPr>
        <p:spPr>
          <a:xfrm>
            <a:off x="1235075" y="2420938"/>
            <a:ext cx="1620838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热传递　</a:t>
            </a:r>
            <a:endParaRPr lang="zh-CN" altLang="en-US" sz="28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  <p:bldP spid="39940" grpId="0"/>
      <p:bldP spid="39941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0963" name="标题 1"/>
          <p:cNvSpPr>
            <a:spLocks noGrp="1"/>
          </p:cNvSpPr>
          <p:nvPr>
            <p:ph type="title" idx="4294967295"/>
          </p:nvPr>
        </p:nvSpPr>
        <p:spPr>
          <a:xfrm>
            <a:off x="508000" y="152717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10.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雅安）小红在实验室用酒精灯把质量是</a:t>
            </a:r>
            <a:r>
              <a:rPr lang="en-US" altLang="zh-CN" sz="2800"/>
              <a:t>0.1 kg</a:t>
            </a:r>
            <a:r>
              <a:rPr lang="zh-CN" altLang="zh-CN" sz="2800"/>
              <a:t>，初温是</a:t>
            </a:r>
            <a:r>
              <a:rPr lang="en-US" altLang="zh-CN" sz="2800"/>
              <a:t>60 ℃</a:t>
            </a:r>
            <a:r>
              <a:rPr lang="zh-CN" altLang="zh-CN" sz="2800"/>
              <a:t>的水加热到</a:t>
            </a:r>
            <a:r>
              <a:rPr lang="en-US" altLang="zh-CN" sz="2800"/>
              <a:t>100 ℃</a:t>
            </a:r>
            <a:r>
              <a:rPr lang="zh-CN" altLang="zh-CN" sz="2800"/>
              <a:t>，则水吸收的热量是</a:t>
            </a:r>
            <a:r>
              <a:rPr lang="zh-CN" altLang="zh-CN" sz="2800" u="sng"/>
              <a:t>　　　　　</a:t>
            </a:r>
            <a:r>
              <a:rPr lang="en-US" altLang="zh-CN" sz="2800"/>
              <a:t>J</a:t>
            </a:r>
            <a:r>
              <a:rPr lang="zh-CN" altLang="zh-CN" sz="2800"/>
              <a:t>；该过程中是利用了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方式使水的内能增加．</a:t>
            </a:r>
            <a:r>
              <a:rPr lang="en-US" altLang="zh-CN" sz="2800"/>
              <a:t>[</a:t>
            </a:r>
            <a:r>
              <a:rPr lang="en-US" altLang="zh-CN" sz="2800" i="1"/>
              <a:t>c</a:t>
            </a:r>
            <a:r>
              <a:rPr lang="zh-CN" altLang="zh-CN" sz="2800" baseline="-25000"/>
              <a:t>水</a:t>
            </a:r>
            <a:r>
              <a:rPr lang="zh-CN" altLang="zh-CN" sz="2800"/>
              <a:t>＝</a:t>
            </a:r>
            <a:r>
              <a:rPr lang="en-US" altLang="zh-CN" sz="2800"/>
              <a:t>4.2×10</a:t>
            </a:r>
            <a:r>
              <a:rPr lang="en-US" altLang="zh-CN" sz="2800" baseline="30000"/>
              <a:t>3</a:t>
            </a:r>
            <a:r>
              <a:rPr lang="en-US" altLang="zh-CN" sz="2800"/>
              <a:t> J/</a:t>
            </a:r>
            <a:r>
              <a:rPr lang="zh-CN" altLang="zh-CN" sz="2800"/>
              <a:t>（</a:t>
            </a:r>
            <a:r>
              <a:rPr lang="en-US" altLang="zh-CN" sz="2800"/>
              <a:t>kg·℃</a:t>
            </a:r>
            <a:r>
              <a:rPr lang="zh-CN" altLang="zh-CN" sz="2800"/>
              <a:t>）</a:t>
            </a:r>
            <a:r>
              <a:rPr lang="en-US" altLang="zh-CN" sz="2800"/>
              <a:t>].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40964" name="矩形 2"/>
          <p:cNvSpPr/>
          <p:nvPr/>
        </p:nvSpPr>
        <p:spPr>
          <a:xfrm>
            <a:off x="900113" y="3524250"/>
            <a:ext cx="1262062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热传递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40965" name="矩形 3"/>
          <p:cNvSpPr/>
          <p:nvPr/>
        </p:nvSpPr>
        <p:spPr>
          <a:xfrm>
            <a:off x="2162175" y="2905125"/>
            <a:ext cx="200977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1.68×10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4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  <p:bldP spid="40964" grpId="0"/>
      <p:bldP spid="4096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987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11.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朝阳）如上图，在一个厚壁玻璃筒里放一块有少量乙醚的棉花，用力把活塞迅速下压，棉花就会立即燃烧．因为空气分子间的间隔较大，分子间作用力较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大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小</a:t>
            </a:r>
            <a:r>
              <a:rPr lang="en-US" altLang="zh-CN" sz="2800"/>
              <a:t>”</a:t>
            </a:r>
            <a:r>
              <a:rPr lang="zh-CN" altLang="zh-CN" sz="2800"/>
              <a:t>），所以容易被压缩．这是通过</a:t>
            </a:r>
            <a:r>
              <a:rPr lang="zh-CN" altLang="zh-CN" sz="2800" u="sng"/>
              <a:t>　　　　　</a:t>
            </a:r>
            <a:r>
              <a:rPr lang="zh-CN" altLang="zh-CN" sz="2800"/>
              <a:t>的方式使筒内气体内能增加的，温度越高，分子无规</a:t>
            </a:r>
            <a:br>
              <a:rPr lang="en-US" altLang="zh-CN" sz="2800"/>
            </a:br>
            <a:r>
              <a:rPr lang="zh-CN" altLang="zh-CN" sz="2800"/>
              <a:t>则运动越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endParaRPr lang="zh-CN" altLang="en-US" sz="2800"/>
          </a:p>
        </p:txBody>
      </p:sp>
      <p:pic>
        <p:nvPicPr>
          <p:cNvPr id="41988" name="图片 3"/>
          <p:cNvPicPr>
            <a:picLocks noChangeAspect="1"/>
          </p:cNvPicPr>
          <p:nvPr/>
        </p:nvPicPr>
        <p:blipFill>
          <a:blip r:embed="rId2"/>
          <a:srcRect r="93475"/>
          <a:stretch>
            <a:fillRect/>
          </a:stretch>
        </p:blipFill>
        <p:spPr>
          <a:xfrm>
            <a:off x="7094538" y="4111625"/>
            <a:ext cx="1154112" cy="22415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1989" name="矩形 5"/>
          <p:cNvSpPr/>
          <p:nvPr/>
        </p:nvSpPr>
        <p:spPr>
          <a:xfrm>
            <a:off x="1730375" y="4791075"/>
            <a:ext cx="1620838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　剧烈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41990" name="矩形 6"/>
          <p:cNvSpPr/>
          <p:nvPr/>
        </p:nvSpPr>
        <p:spPr>
          <a:xfrm>
            <a:off x="3181350" y="2886075"/>
            <a:ext cx="5445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小</a:t>
            </a:r>
            <a:endParaRPr lang="zh-CN" altLang="en-US" sz="2800"/>
          </a:p>
        </p:txBody>
      </p:sp>
      <p:sp>
        <p:nvSpPr>
          <p:cNvPr id="41991" name="矩形 7"/>
          <p:cNvSpPr/>
          <p:nvPr/>
        </p:nvSpPr>
        <p:spPr>
          <a:xfrm>
            <a:off x="5008563" y="3511550"/>
            <a:ext cx="903287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做功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19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  <p:bldP spid="41989" grpId="0"/>
      <p:bldP spid="41990" grpId="0"/>
      <p:bldP spid="41991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1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3011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1.</a:t>
            </a:r>
            <a:r>
              <a:rPr lang="zh-CN" altLang="zh-CN" sz="2800"/>
              <a:t>（</a:t>
            </a:r>
            <a:r>
              <a:rPr lang="en-US" altLang="zh-CN" sz="2800"/>
              <a:t>2010·</a:t>
            </a:r>
            <a:r>
              <a:rPr lang="zh-CN" altLang="zh-CN" sz="2800"/>
              <a:t>广东）</a:t>
            </a:r>
            <a:r>
              <a:rPr lang="en-US" altLang="zh-CN" sz="2800"/>
              <a:t>5</a:t>
            </a:r>
            <a:r>
              <a:rPr lang="zh-CN" altLang="zh-CN" sz="2800"/>
              <a:t>月</a:t>
            </a:r>
            <a:r>
              <a:rPr lang="en-US" altLang="zh-CN" sz="2800"/>
              <a:t>31</a:t>
            </a:r>
            <a:r>
              <a:rPr lang="zh-CN" altLang="zh-CN" sz="2800"/>
              <a:t>日是</a:t>
            </a:r>
            <a:r>
              <a:rPr lang="en-US" altLang="zh-CN" sz="2800"/>
              <a:t>“</a:t>
            </a:r>
            <a:r>
              <a:rPr lang="zh-CN" altLang="zh-CN" sz="2800"/>
              <a:t>世界无烟日</a:t>
            </a:r>
            <a:r>
              <a:rPr lang="en-US" altLang="zh-CN" sz="2800"/>
              <a:t>”</a:t>
            </a:r>
            <a:r>
              <a:rPr lang="zh-CN" altLang="zh-CN" sz="2800"/>
              <a:t>，很多公共场所贴了如下图所示的标志，这主要是考虑到在空气不流通的房间里，只要有一个人吸烟，整个房间就会充满烟味，这是因为（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．物质是分子组成的</a:t>
            </a:r>
            <a:r>
              <a:rPr lang="en-US" altLang="zh-CN" sz="2800"/>
              <a:t>		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．分子间有引力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．分子间有斥力</a:t>
            </a:r>
            <a:r>
              <a:rPr lang="en-US" altLang="zh-CN" sz="2800"/>
              <a:t>			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．分子在不停地运动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3012" name="图片 5"/>
          <p:cNvPicPr>
            <a:picLocks noChangeAspect="1"/>
          </p:cNvPicPr>
          <p:nvPr/>
        </p:nvPicPr>
        <p:blipFill>
          <a:blip r:embed="rId2"/>
          <a:srcRect r="90422"/>
          <a:stretch>
            <a:fillRect/>
          </a:stretch>
        </p:blipFill>
        <p:spPr>
          <a:xfrm>
            <a:off x="5967413" y="3452813"/>
            <a:ext cx="1746250" cy="1924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3013" name="矩形 6"/>
          <p:cNvSpPr/>
          <p:nvPr/>
        </p:nvSpPr>
        <p:spPr>
          <a:xfrm>
            <a:off x="5326063" y="2867025"/>
            <a:ext cx="482600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  <p:bldP spid="4301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4035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224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（</a:t>
            </a:r>
            <a:r>
              <a:rPr lang="en-US" altLang="zh-CN" sz="2800"/>
              <a:t>2014·</a:t>
            </a:r>
            <a:r>
              <a:rPr lang="zh-CN" altLang="zh-CN" sz="2800"/>
              <a:t>广东）如上图所示，两表面磨平的铅块紧密接触后可吊起台灯，这说明（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．分子间存在斥力</a:t>
            </a:r>
            <a:r>
              <a:rPr lang="en-US" altLang="zh-CN" sz="2800"/>
              <a:t>         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．分子间存在引力</a:t>
            </a:r>
            <a:r>
              <a:rPr lang="en-US" altLang="zh-CN" sz="2800"/>
              <a:t>        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．分子间存在间隙</a:t>
            </a:r>
            <a:r>
              <a:rPr lang="en-US" altLang="zh-CN" sz="2800"/>
              <a:t>                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．分子在不停地做无规则运动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4036" name="图片 2"/>
          <p:cNvPicPr>
            <a:picLocks noChangeAspect="1"/>
          </p:cNvPicPr>
          <p:nvPr/>
        </p:nvPicPr>
        <p:blipFill>
          <a:blip r:embed="rId2"/>
          <a:srcRect r="93159"/>
          <a:stretch>
            <a:fillRect/>
          </a:stretch>
        </p:blipFill>
        <p:spPr>
          <a:xfrm>
            <a:off x="6419850" y="2724150"/>
            <a:ext cx="1414463" cy="26193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4037" name="矩形 5"/>
          <p:cNvSpPr/>
          <p:nvPr/>
        </p:nvSpPr>
        <p:spPr>
          <a:xfrm>
            <a:off x="5702300" y="2139950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  <p:bldP spid="4403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505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5059" name="标题 1"/>
          <p:cNvSpPr>
            <a:spLocks noGrp="1"/>
          </p:cNvSpPr>
          <p:nvPr>
            <p:ph type="title" idx="4294967295"/>
          </p:nvPr>
        </p:nvSpPr>
        <p:spPr>
          <a:xfrm>
            <a:off x="582613" y="125730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3.</a:t>
            </a:r>
            <a:r>
              <a:rPr lang="zh-CN" altLang="zh-CN" sz="2800"/>
              <a:t>（</a:t>
            </a:r>
            <a:r>
              <a:rPr lang="en-US" altLang="zh-CN" sz="2800"/>
              <a:t>2014·</a:t>
            </a:r>
            <a:r>
              <a:rPr lang="zh-CN" altLang="zh-CN" sz="2800"/>
              <a:t>广东）关于温度、内能、热量和做功，下列说法正确的是（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．物体的内能增加，一定是从外界吸收了热量</a:t>
            </a:r>
            <a:r>
              <a:rPr lang="en-US" altLang="zh-CN" sz="2800"/>
              <a:t>           B</a:t>
            </a:r>
            <a:r>
              <a:rPr lang="zh-CN" altLang="zh-CN" sz="2800"/>
              <a:t>．</a:t>
            </a:r>
            <a:r>
              <a:rPr lang="en-US" altLang="zh-CN" sz="2800"/>
              <a:t>0 ℃</a:t>
            </a:r>
            <a:r>
              <a:rPr lang="zh-CN" altLang="zh-CN" sz="2800"/>
              <a:t>的冰没有内能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．做功可以改变物体的内能</a:t>
            </a:r>
            <a:r>
              <a:rPr lang="en-US" altLang="zh-CN" sz="2800"/>
              <a:t>                              D</a:t>
            </a:r>
            <a:r>
              <a:rPr lang="zh-CN" altLang="zh-CN" sz="2800"/>
              <a:t>．物体放出热量时，温度一定降低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45060" name="矩形 3"/>
          <p:cNvSpPr/>
          <p:nvPr/>
        </p:nvSpPr>
        <p:spPr>
          <a:xfrm>
            <a:off x="3632200" y="1976438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/>
      <p:bldP spid="4506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608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6083" name="标题 1"/>
          <p:cNvSpPr>
            <a:spLocks noGrp="1"/>
          </p:cNvSpPr>
          <p:nvPr>
            <p:ph type="title" idx="4294967295"/>
          </p:nvPr>
        </p:nvSpPr>
        <p:spPr>
          <a:xfrm>
            <a:off x="508000" y="106521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400"/>
              <a:t>4.</a:t>
            </a:r>
            <a:r>
              <a:rPr lang="zh-CN" altLang="zh-CN" sz="2400"/>
              <a:t>（</a:t>
            </a:r>
            <a:r>
              <a:rPr lang="en-US" altLang="zh-CN" sz="2400"/>
              <a:t>2018·</a:t>
            </a:r>
            <a:r>
              <a:rPr lang="zh-CN" altLang="zh-CN" sz="2400"/>
              <a:t>广东改编）如图</a:t>
            </a:r>
            <a:r>
              <a:rPr lang="en-US" altLang="zh-CN" sz="2400"/>
              <a:t>1</a:t>
            </a:r>
            <a:r>
              <a:rPr lang="zh-CN" altLang="zh-CN" sz="2400"/>
              <a:t>是加热－</a:t>
            </a:r>
            <a:r>
              <a:rPr lang="en-US" altLang="zh-CN" sz="2400"/>
              <a:t>40 ℃</a:t>
            </a:r>
            <a:r>
              <a:rPr lang="zh-CN" altLang="zh-CN" sz="2400"/>
              <a:t>的冰的温度随时间的变化图像，图</a:t>
            </a:r>
            <a:r>
              <a:rPr lang="en-US" altLang="zh-CN" sz="2400"/>
              <a:t>2</a:t>
            </a:r>
            <a:r>
              <a:rPr lang="zh-CN" altLang="zh-CN" sz="2400"/>
              <a:t>是</a:t>
            </a:r>
            <a:r>
              <a:rPr lang="en-US" altLang="zh-CN" sz="2400"/>
              <a:t>70 kg</a:t>
            </a:r>
            <a:r>
              <a:rPr lang="zh-CN" altLang="zh-CN" sz="2400"/>
              <a:t>的消防员沿着钢管匀速下滑时的情景，消防员感到手心发烫下列说法正确的是（　　）</a:t>
            </a:r>
            <a:br>
              <a:rPr lang="zh-CN" altLang="zh-CN" sz="2400"/>
            </a:br>
            <a:r>
              <a:rPr lang="en-US" altLang="zh-CN" sz="2400"/>
              <a:t>A</a:t>
            </a:r>
            <a:r>
              <a:rPr lang="zh-CN" altLang="zh-CN" sz="2400"/>
              <a:t>．水的沸腾过程温度不变，说明它的内能不变</a:t>
            </a:r>
            <a:br>
              <a:rPr lang="zh-CN" altLang="zh-CN" sz="2400"/>
            </a:br>
            <a:r>
              <a:rPr lang="en-US" altLang="zh-CN" sz="2400"/>
              <a:t>B</a:t>
            </a:r>
            <a:r>
              <a:rPr lang="zh-CN" altLang="zh-CN" sz="2400"/>
              <a:t>．由图可判断，加热时间相同时冰升温比水快，说明冰的比热容比水小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．钢管对消防员的摩擦力是</a:t>
            </a:r>
            <a:r>
              <a:rPr lang="en-US" altLang="zh-CN" sz="2400"/>
              <a:t>70 N</a:t>
            </a:r>
            <a:br>
              <a:rPr lang="zh-CN" altLang="zh-CN" sz="2400"/>
            </a:br>
            <a:r>
              <a:rPr lang="en-US" altLang="zh-CN" sz="2400"/>
              <a:t>D</a:t>
            </a:r>
            <a:r>
              <a:rPr lang="zh-CN" altLang="zh-CN" sz="2400"/>
              <a:t>．消防员手心内能改变的方式是</a:t>
            </a:r>
            <a:br>
              <a:rPr lang="en-US" altLang="zh-CN" sz="2400"/>
            </a:br>
            <a:r>
              <a:rPr lang="zh-CN" altLang="zh-CN" sz="2400"/>
              <a:t>热传递</a:t>
            </a:r>
            <a:endParaRPr lang="zh-CN" altLang="en-US" sz="2400"/>
          </a:p>
        </p:txBody>
      </p:sp>
      <p:pic>
        <p:nvPicPr>
          <p:cNvPr id="46084" name="图片 3"/>
          <p:cNvPicPr>
            <a:picLocks noChangeAspect="1"/>
          </p:cNvPicPr>
          <p:nvPr/>
        </p:nvPicPr>
        <p:blipFill>
          <a:blip r:embed="rId2"/>
          <a:srcRect r="72212"/>
          <a:stretch>
            <a:fillRect/>
          </a:stretch>
        </p:blipFill>
        <p:spPr>
          <a:xfrm>
            <a:off x="5284788" y="3941763"/>
            <a:ext cx="3511550" cy="18669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6085" name="矩形 5"/>
          <p:cNvSpPr/>
          <p:nvPr/>
        </p:nvSpPr>
        <p:spPr>
          <a:xfrm>
            <a:off x="6810375" y="2184400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  <p:bldP spid="46085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710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7107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5.</a:t>
            </a:r>
            <a:r>
              <a:rPr lang="zh-CN" altLang="zh-CN" sz="2800"/>
              <a:t>（</a:t>
            </a:r>
            <a:r>
              <a:rPr lang="en-US" altLang="zh-CN" sz="2800"/>
              <a:t>2018·</a:t>
            </a:r>
            <a:r>
              <a:rPr lang="zh-CN" altLang="zh-CN" sz="2800"/>
              <a:t>广东）常见的物质由分子组成，分子由</a:t>
            </a:r>
            <a:br>
              <a:rPr lang="en-US" altLang="zh-CN" sz="2800"/>
            </a:br>
            <a:r>
              <a:rPr lang="zh-CN" altLang="zh-CN" sz="2800" u="sng"/>
              <a:t>　　 　　</a:t>
            </a:r>
            <a:r>
              <a:rPr lang="zh-CN" altLang="zh-CN" sz="2800"/>
              <a:t>组成；夏日荷花盛开飘来阵阵花香，这是</a:t>
            </a:r>
            <a:br>
              <a:rPr lang="en-US" altLang="zh-CN" sz="2800"/>
            </a:br>
            <a:r>
              <a:rPr lang="zh-CN" altLang="zh-CN" sz="2800" u="sng"/>
              <a:t>　　 　　</a:t>
            </a:r>
            <a:r>
              <a:rPr lang="zh-CN" altLang="zh-CN" sz="2800"/>
              <a:t>现象；清晨荷叶上的两颗露珠接触后成为了更大的一颗水珠，表明分子之间存在</a:t>
            </a:r>
            <a:r>
              <a:rPr lang="zh-CN" altLang="zh-CN" sz="2800" u="sng"/>
              <a:t>　</a:t>
            </a:r>
            <a:r>
              <a:rPr lang="en-US" altLang="zh-CN" sz="2800" u="sng"/>
              <a:t>         </a:t>
            </a:r>
            <a:r>
              <a:rPr lang="zh-CN" altLang="zh-CN" sz="2800"/>
              <a:t>力．</a:t>
            </a:r>
            <a:br>
              <a:rPr lang="en-US" altLang="zh-CN" sz="2800"/>
            </a:br>
            <a:r>
              <a:rPr lang="en-US" altLang="zh-CN" sz="2800"/>
              <a:t> “</a:t>
            </a:r>
            <a:r>
              <a:rPr lang="zh-CN" altLang="zh-CN" sz="2800"/>
              <a:t>喷水降温降噪系统</a:t>
            </a:r>
            <a:r>
              <a:rPr lang="en-US" altLang="zh-CN" sz="2800"/>
              <a:t>”</a:t>
            </a:r>
            <a:r>
              <a:rPr lang="zh-CN" altLang="zh-CN" sz="2800"/>
              <a:t>喷出</a:t>
            </a:r>
            <a:r>
              <a:rPr lang="en-US" altLang="zh-CN" sz="2800"/>
              <a:t>400 t</a:t>
            </a:r>
            <a:r>
              <a:rPr lang="zh-CN" altLang="zh-CN" sz="2800"/>
              <a:t>水的初温为</a:t>
            </a:r>
            <a:r>
              <a:rPr lang="en-US" altLang="zh-CN" sz="2800"/>
              <a:t>20 ℃</a:t>
            </a:r>
            <a:r>
              <a:rPr lang="zh-CN" altLang="zh-CN" sz="2800"/>
              <a:t>，在喷水</a:t>
            </a:r>
            <a:r>
              <a:rPr lang="en-US" altLang="zh-CN" sz="2800"/>
              <a:t>20</a:t>
            </a:r>
            <a:r>
              <a:rPr lang="zh-CN" altLang="zh-CN" sz="2800"/>
              <a:t>秒内全部变成</a:t>
            </a:r>
            <a:r>
              <a:rPr lang="en-US" altLang="zh-CN" sz="2800"/>
              <a:t>100 ℃</a:t>
            </a:r>
            <a:r>
              <a:rPr lang="zh-CN" altLang="zh-CN" sz="2800"/>
              <a:t>的水，则水带走的热量为</a:t>
            </a:r>
            <a:r>
              <a:rPr lang="zh-CN" altLang="zh-CN" sz="2800" u="sng"/>
              <a:t>　　　　　　</a:t>
            </a:r>
            <a:r>
              <a:rPr lang="en-US" altLang="zh-CN" sz="2800"/>
              <a:t>J</a:t>
            </a:r>
            <a:r>
              <a:rPr lang="zh-CN" altLang="zh-CN" sz="2800"/>
              <a:t>．</a:t>
            </a:r>
            <a:r>
              <a:rPr lang="en-US" altLang="zh-CN" sz="2800"/>
              <a:t>[</a:t>
            </a:r>
            <a:r>
              <a:rPr lang="en-US" altLang="zh-CN" sz="2800" i="1"/>
              <a:t>c</a:t>
            </a:r>
            <a:r>
              <a:rPr lang="zh-CN" altLang="zh-CN" sz="2800" baseline="-25000"/>
              <a:t>水</a:t>
            </a:r>
            <a:r>
              <a:rPr lang="zh-CN" altLang="zh-CN" sz="2800"/>
              <a:t>＝</a:t>
            </a:r>
            <a:r>
              <a:rPr lang="en-US" altLang="zh-CN" sz="2800"/>
              <a:t>4.2×10</a:t>
            </a:r>
            <a:r>
              <a:rPr lang="en-US" altLang="zh-CN" sz="2800" baseline="30000"/>
              <a:t>3</a:t>
            </a:r>
            <a:r>
              <a:rPr lang="zh-CN" altLang="zh-CN" sz="2800"/>
              <a:t>（</a:t>
            </a:r>
            <a:r>
              <a:rPr lang="en-US" altLang="zh-CN" sz="2800"/>
              <a:t>J/kg·℃</a:t>
            </a:r>
            <a:r>
              <a:rPr lang="zh-CN" altLang="zh-CN" sz="2800"/>
              <a:t>）</a:t>
            </a:r>
            <a:r>
              <a:rPr lang="en-US" altLang="zh-CN" sz="2800"/>
              <a:t>]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47108" name="矩形 2"/>
          <p:cNvSpPr/>
          <p:nvPr/>
        </p:nvSpPr>
        <p:spPr>
          <a:xfrm>
            <a:off x="1023938" y="4845050"/>
            <a:ext cx="2301875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1.344×10</a:t>
            </a:r>
            <a:r>
              <a:rPr lang="en-US" altLang="zh-CN" sz="2800" spc="0" baseline="30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11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47109" name="矩形 3"/>
          <p:cNvSpPr/>
          <p:nvPr/>
        </p:nvSpPr>
        <p:spPr>
          <a:xfrm>
            <a:off x="965200" y="1592263"/>
            <a:ext cx="901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原子</a:t>
            </a:r>
            <a:endParaRPr lang="zh-CN" altLang="en-US" sz="2800"/>
          </a:p>
        </p:txBody>
      </p:sp>
      <p:sp>
        <p:nvSpPr>
          <p:cNvPr id="47110" name="矩形 5"/>
          <p:cNvSpPr/>
          <p:nvPr/>
        </p:nvSpPr>
        <p:spPr>
          <a:xfrm>
            <a:off x="973138" y="2222500"/>
            <a:ext cx="901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扩散</a:t>
            </a:r>
            <a:endParaRPr lang="zh-CN" altLang="en-US" sz="2800"/>
          </a:p>
        </p:txBody>
      </p:sp>
      <p:sp>
        <p:nvSpPr>
          <p:cNvPr id="47111" name="矩形 6"/>
          <p:cNvSpPr/>
          <p:nvPr/>
        </p:nvSpPr>
        <p:spPr>
          <a:xfrm>
            <a:off x="6573838" y="2886075"/>
            <a:ext cx="126047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引　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7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7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7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/>
      <p:bldP spid="47108" grpId="0"/>
      <p:bldP spid="47109" grpId="0"/>
      <p:bldP spid="47110" grpId="0"/>
      <p:bldP spid="47111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813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8131" name="标题 1"/>
          <p:cNvSpPr>
            <a:spLocks noGrp="1"/>
          </p:cNvSpPr>
          <p:nvPr>
            <p:ph type="title" idx="4294967295"/>
          </p:nvPr>
        </p:nvSpPr>
        <p:spPr>
          <a:xfrm>
            <a:off x="508000" y="14319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6.</a:t>
            </a:r>
            <a:r>
              <a:rPr lang="zh-CN" altLang="zh-CN" sz="2800"/>
              <a:t>（</a:t>
            </a:r>
            <a:r>
              <a:rPr lang="en-US" altLang="zh-CN" sz="2800"/>
              <a:t>2008·</a:t>
            </a:r>
            <a:r>
              <a:rPr lang="zh-CN" altLang="zh-CN" sz="2800"/>
              <a:t>广东）已知水的比热容为</a:t>
            </a:r>
            <a:r>
              <a:rPr lang="en-US" altLang="zh-CN" sz="2800"/>
              <a:t>4.2×10</a:t>
            </a:r>
            <a:r>
              <a:rPr lang="en-US" altLang="zh-CN" sz="2800" baseline="30000"/>
              <a:t>3</a:t>
            </a:r>
            <a:r>
              <a:rPr lang="en-US" altLang="zh-CN" sz="2800"/>
              <a:t> J/</a:t>
            </a:r>
            <a:r>
              <a:rPr lang="zh-CN" altLang="zh-CN" sz="2800"/>
              <a:t>（</a:t>
            </a:r>
            <a:r>
              <a:rPr lang="en-US" altLang="zh-CN" sz="2800"/>
              <a:t>kg·℃</a:t>
            </a:r>
            <a:r>
              <a:rPr lang="zh-CN" altLang="zh-CN" sz="2800"/>
              <a:t>），</a:t>
            </a:r>
            <a:r>
              <a:rPr lang="en-US" altLang="zh-CN" sz="2800"/>
              <a:t>1 kg</a:t>
            </a:r>
            <a:r>
              <a:rPr lang="zh-CN" altLang="zh-CN" sz="2800"/>
              <a:t>、</a:t>
            </a:r>
            <a:r>
              <a:rPr lang="en-US" altLang="zh-CN" sz="2800"/>
              <a:t>20 ℃</a:t>
            </a:r>
            <a:r>
              <a:rPr lang="zh-CN" altLang="zh-CN" sz="2800"/>
              <a:t>的水吸收了</a:t>
            </a:r>
            <a:r>
              <a:rPr lang="en-US" altLang="zh-CN" sz="2800"/>
              <a:t>2.1×10</a:t>
            </a:r>
            <a:r>
              <a:rPr lang="en-US" altLang="zh-CN" sz="2800" baseline="30000"/>
              <a:t>5</a:t>
            </a:r>
            <a:r>
              <a:rPr lang="en-US" altLang="zh-CN" sz="2800"/>
              <a:t> J</a:t>
            </a:r>
            <a:r>
              <a:rPr lang="zh-CN" altLang="zh-CN" sz="2800"/>
              <a:t>的热量后，温度升高到</a:t>
            </a:r>
            <a:r>
              <a:rPr lang="zh-CN" altLang="zh-CN" sz="2800" u="sng"/>
              <a:t>　　　　　</a:t>
            </a:r>
            <a:r>
              <a:rPr lang="en-US" altLang="zh-CN" sz="2800"/>
              <a:t>℃.</a:t>
            </a:r>
            <a:r>
              <a:rPr lang="zh-CN" altLang="zh-CN" sz="2800"/>
              <a:t>生活中我们经常看到司机往汽车发动机的水箱里灌水，这是因为水的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大，所以在相同条件下水能带走较多的</a:t>
            </a:r>
            <a:r>
              <a:rPr lang="zh-CN" altLang="zh-CN" sz="2800" u="sng"/>
              <a:t>　　　　</a:t>
            </a:r>
            <a:r>
              <a:rPr lang="zh-CN" altLang="zh-CN" sz="2800"/>
              <a:t>，冷却效果好。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48132" name="矩形 2"/>
          <p:cNvSpPr/>
          <p:nvPr/>
        </p:nvSpPr>
        <p:spPr>
          <a:xfrm>
            <a:off x="1182688" y="4721225"/>
            <a:ext cx="90328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热量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48133" name="矩形 3"/>
          <p:cNvSpPr/>
          <p:nvPr/>
        </p:nvSpPr>
        <p:spPr>
          <a:xfrm>
            <a:off x="3911600" y="2817813"/>
            <a:ext cx="5445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70</a:t>
            </a:r>
            <a:endParaRPr lang="zh-CN" altLang="en-US" sz="2800"/>
          </a:p>
        </p:txBody>
      </p:sp>
      <p:sp>
        <p:nvSpPr>
          <p:cNvPr id="48134" name="矩形 5"/>
          <p:cNvSpPr/>
          <p:nvPr/>
        </p:nvSpPr>
        <p:spPr>
          <a:xfrm>
            <a:off x="823913" y="4040188"/>
            <a:ext cx="1262062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比热容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8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8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8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/>
      <p:bldP spid="48132" grpId="0"/>
      <p:bldP spid="48133" grpId="0"/>
      <p:bldP spid="48134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915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9155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7.</a:t>
            </a:r>
            <a:r>
              <a:rPr lang="zh-CN" altLang="zh-CN" sz="2800"/>
              <a:t>（</a:t>
            </a:r>
            <a:r>
              <a:rPr lang="en-US" altLang="zh-CN" sz="2800"/>
              <a:t>2010·</a:t>
            </a:r>
            <a:r>
              <a:rPr lang="zh-CN" altLang="zh-CN" sz="2800"/>
              <a:t>广东）改变内能有不同的方式，图（甲）是在一个配有活塞的厚壁玻璃筒里放一小团蘸了乙醚的棉花，当迅速压下活塞时，可看见筒内棉花燃烧起来。这是通过</a:t>
            </a:r>
            <a:r>
              <a:rPr lang="zh-CN" altLang="zh-CN" sz="2800" u="sng"/>
              <a:t>　　　　　</a:t>
            </a:r>
            <a:r>
              <a:rPr lang="zh-CN" altLang="zh-CN" sz="2800"/>
              <a:t>方式使玻璃筒内的空气</a:t>
            </a:r>
            <a:r>
              <a:rPr lang="zh-CN" altLang="zh-CN" sz="2800" u="sng"/>
              <a:t>　　　　　</a:t>
            </a:r>
            <a:r>
              <a:rPr lang="zh-CN" altLang="zh-CN" sz="2800"/>
              <a:t>增加，温度升高，达到棉花的燃点，使棉花燃烧。图（乙）是通过</a:t>
            </a:r>
            <a:r>
              <a:rPr lang="zh-CN" altLang="zh-CN" sz="2800" u="sng"/>
              <a:t>　　　　　</a:t>
            </a:r>
            <a:r>
              <a:rPr lang="zh-CN" altLang="zh-CN" sz="2800"/>
              <a:t>方式把试管里的水加热至沸腾。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9156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94263" y="4795838"/>
            <a:ext cx="3113087" cy="15382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9157" name="矩形 2"/>
          <p:cNvSpPr/>
          <p:nvPr/>
        </p:nvSpPr>
        <p:spPr>
          <a:xfrm>
            <a:off x="5426075" y="4149725"/>
            <a:ext cx="126206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热传递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49158" name="矩形 3"/>
          <p:cNvSpPr/>
          <p:nvPr/>
        </p:nvSpPr>
        <p:spPr>
          <a:xfrm>
            <a:off x="3743325" y="2876550"/>
            <a:ext cx="903288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做功</a:t>
            </a:r>
            <a:endParaRPr lang="zh-CN" altLang="en-US" sz="2800"/>
          </a:p>
        </p:txBody>
      </p:sp>
      <p:sp>
        <p:nvSpPr>
          <p:cNvPr id="49159" name="矩形 5"/>
          <p:cNvSpPr/>
          <p:nvPr/>
        </p:nvSpPr>
        <p:spPr>
          <a:xfrm>
            <a:off x="1330325" y="3521075"/>
            <a:ext cx="903288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内能</a:t>
            </a:r>
            <a:endParaRPr lang="zh-CN" altLang="en-US" sz="2800"/>
          </a:p>
        </p:txBody>
      </p:sp>
      <p:pic>
        <p:nvPicPr>
          <p:cNvPr id="49160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0871200" y="11709400"/>
            <a:ext cx="317500" cy="2286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9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57" grpId="0"/>
      <p:bldP spid="49158" grpId="0"/>
      <p:bldP spid="49159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版式">
  <a:themeElements>
    <a:clrScheme name="黄绿色">
      <a:dk1>
        <a:sysClr val="windowText" lastClr="000000"/>
      </a:dk1>
      <a:lt1>
        <a:sysClr val="window" lastClr="CCE8C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自定义 2">
      <a:majorFont>
        <a:latin typeface="Times New Roman"/>
        <a:ea typeface="黑体"/>
        <a:cs typeface="Arial"/>
      </a:majorFont>
      <a:minorFont>
        <a:latin typeface="Times New Roman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E28F0A38-01FB-4156-90D8-19868590B595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版权信息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946EB1CC-30E4-4E07-9E5E-700DB6834A7C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186</Paragraphs>
  <Slides>47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baseType="lpstr" size="56">
      <vt:lpstr>Arial</vt:lpstr>
      <vt:lpstr>宋体</vt:lpstr>
      <vt:lpstr>Times New Roman</vt:lpstr>
      <vt:lpstr>黑体</vt:lpstr>
      <vt:lpstr>Calibri</vt:lpstr>
      <vt:lpstr>Wingdings</vt:lpstr>
      <vt:lpstr>微软雅黑</vt:lpstr>
      <vt:lpstr>等线</vt:lpstr>
      <vt:lpstr>版式</vt:lpstr>
      <vt:lpstr>PowerPoint Presentation</vt:lpstr>
      <vt:lpstr>PowerPoint Presentation</vt:lpstr>
      <vt:lpstr>PowerPoint Presentation</vt:lpstr>
      <vt:lpstr>1.物质是由　　　　　和原子组成的．2.一切物体的分子都在不停地做　　　      　运动．温度越高，分子热运动越　　　　　．扩散现象（1）定义：不同物质在相互接触时，彼此进入对方的现象．如“桂花飘香”等．（2）说明：①分子之间有　　　　　； ②分子在做不停的无规则的运动．</vt:lpstr>
      <vt:lpstr>（3）注意：扩散、蒸发等是分子运动的结果，而飞扬的灰尘，液、气体对流是物体运动的结果．  3.分子间有相互作用的引力和斥力．（1）分子间的距离很小时，作用力表现为　　　　　；如固体和液体很难被压缩．（2）当分子间的距离稍大时，作用力表现为　　　　　；如固体很难被拉断，胶水粘东西．（3）通常情况下，固态分子间作用力最　　　　　，气态分子间作用力最　　　　　．</vt:lpstr>
      <vt:lpstr>1.定义：物体内部所有分子做无规则运动的　　　.　　　　　　　和　　　　　　的总和，叫做物体的内能．2.影响因素：（1）　　　　　　　；（2）　　　　　　　；（3）　　　　　　　；一切物体在任何情况下都有内能，同一物体，在相同物态下，温度越高，分子热运动越　　　　　，内能　　　　　；温度降低时，内能　　　　　．</vt:lpstr>
      <vt:lpstr>3.改变：（1）做功①实质是____________________________________；条件是有力的作用．②规律：外界对物体做功，物体内能会增加；物体对外界做功，物体内能会减少．③举例：摩擦生热、流星、给打气筒打气气筒变热．</vt:lpstr>
      <vt:lpstr>（2）热传递①实质：　　　　　　　　；条件是有　　　　．②定义：　　　　　从高温物体传递低温物体或从同一物体的高温部分传递低温部分．③规律：物体吸热，内能增加；物体放热，内能减少．④注意：热量是一个过程量；物体具有内能，不能说物体“具有”或“含有”热量，只能说物体“吸收”或“放出”热量．</vt:lpstr>
      <vt:lpstr>1.定义：吸收（放出）的热量与物质的质量和升高温度升高（降低）的乘积的比值．2.特性：与物体的　　　　　、　　　　　有关，与质量、体积、温度、密度、吸热放热、形状等无关．3.水的比热容为4.2×103 J/（kg·℃）表示：1  kg的水温度升高（降低）1 ℃吸收（放出）的热量为4.2×103 J.</vt:lpstr>
      <vt:lpstr>水的比热容大的应用：（1）作冷却剂；（2）沿海地区温差小；（3）调节气候；（4）“暖气”用水作介质等．4.热量的计算公式：Q＝　　　　　．</vt:lpstr>
      <vt:lpstr>5.比较水和食用油的吸热能力（1）加热相同时间的目的：__________________________________________； （2）步骤：采用质量和吸收热量相同时，看物体升高的温度；（3）结论：升高温度小的物体吸热能力强（即比热容大）.</vt:lpstr>
      <vt:lpstr>一　  分子热运动          （2020·仙桃）关于分子动理论，下列说法不正确的是（　　）A．分子间同时存在着相互作用的引力和斥力	B．温度越低，分子的热运动越缓慢，当温度低到一定程度，分子的热运动会停止	C．通常液体分子之间的距离比气体的小，比固体的大	D．常见的物质是由大量的分子、原子构成的　 </vt:lpstr>
      <vt:lpstr>【点拔】分子动理论的内容：一切物质由分子、原子组成；分子不停做无规则运动，温度越高，分子运动越剧烈；分子间同时存在引力和斥力．分子直径以10－10 m为单位；分子间有间距；固态分子排列紧密，分子间距最小，分子作用力最大；气体分子排列散乱，分子间距最大，分子作用力可以忽略，容易压缩．</vt:lpstr>
      <vt:lpstr>               （2020·无锡）下列现象，不能用分子动理论解释的是（　　）A．水和酒精混合后总体积变小	      B．红墨水在水中散开	C．铅块紧压后粘在一起	                 D．丝绸摩擦过的玻璃棒吸引纸屑</vt:lpstr>
      <vt:lpstr>二　  内能及其改变　           （2020·安徽）关于温度、热量和内能，下列说法正确的是（　　）A．0 ℃的物体也具有内能                   B．只要物体放出热量，温度就一定降低C．物体温度越高，含有的热量越多             D．热量总是从内能大的物体传递给内能小的物体</vt:lpstr>
      <vt:lpstr>【点拔】（1）一切物体任何温度下都有内能，内能主要与物体的温度、质量、状态有关，改变物体的内能有做功和热传递两种方式；（2）外界对物体做功，物体内能增加，物体对外界做功，物体内能减少；（3）热传递要有温度差，温度高的物体放出热量，内能减少；温度低的物体吸收热量，内能增加； </vt:lpstr>
      <vt:lpstr>（4）热量是过程量，不能说“含有热量”，热量从高温物体传给低温物体，与内能多少无关；（5）物体温度升高，内能一定增加，不一定吸热；物体吸热，内能一定增加，温度不一定升高．</vt:lpstr>
      <vt:lpstr>           如右图是某物质由固态变为液态过程中，温度随时间变化的图象，下列说法正确的是（　　）A．物体在A点时不具有内能B．物体在B、C两点具有的内能相等C．物体在B点的分子动能大于在C的分子动能D．在A、B、C、D四个点中，物体在D点具有的内能最大</vt:lpstr>
      <vt:lpstr>三　  比热容　         （2020·郴州）质量相等的甲、乙两种液体吸收相同的热量后，甲升高的温度高于乙升高的温度．由此可知（　　）A．甲液体的比热容大于乙液体的比热容B．降低相同的温度，质量相等的甲液体放出的热量比乙液体放出的热量多C．甲、乙两种液体相比较，乙液体更适合作冷却剂D．甲物质的熔点高于乙物质的熔点</vt:lpstr>
      <vt:lpstr>【点拔】比热容反应物质的吸热能力，比热容大的物体吸热能力强，温度改变慢；比热容与物质的种类和状态有关，与质量、升高的温度多少，吸热多少无关，吸收（放出）热量Q＝cm△t.</vt:lpstr>
      <vt:lpstr>                （2020·北京）依据表格中的数据，下列说法正确的是（　　）A.一杯水倒出一半，杯内剩余水的比热容变小B．水和砂石放出相等热量，水的温度降低得较多C．水的比热容表示水的温度升高1 ℃吸收的热量是4.2×103 JD．质量相等的水和煤油，吸收相等热量，煤油温度升高得较多</vt:lpstr>
      <vt:lpstr> 比较不同物质的吸热情况　            为研究水和食用油的吸热能力，小组同学用如下图所示两套完全相同的装置进行实验探究．（1）实验前，小明同学取　　　　和质量　      　.　　　的水和食用油进行实验．</vt:lpstr>
      <vt:lpstr>（2）小明同学用相同的酒精灯进行加热的目的是__________________________________________．（3）在加热过程中，用玻璃棒不断地搅拌的目的是________________________________________．（4）写出图乙所示的装置中的一处错误：__________________________________________.</vt:lpstr>
      <vt:lpstr>（5）小明每隔2 min测量一次水和食用油的温度，一段时间后，撤去酒精灯，将实验数据记录在下表中．①第6 min 时测得水温如图丙所示，示数为　    　℃.②实验中水和食用油吸收的热量由　　　　　  　　.　　　（选填“加热时间的长短”或“液体的种类”）来决定；</vt:lpstr>
      <vt:lpstr>③根据表格记录，实验中小明是通过对两种物质加热相同时间，比较　　　　　　　的方法来判断物质吸热能力的；④分析表格数据可知，吸收相同热量，升温较快的是　　　　　；若使两者升高相同的温度，则　　　　　吸收的热量较多，由此可见，　　　　.　的比热容较大；若在食用油和水中选择一种作为汽车发动机的冷却剂，　　　　　的冷却效果更好（均选填“水”或“食用油”）；</vt:lpstr>
      <vt:lpstr>⑤根据表格数据进一步可知食用油的比热容是　　　　　J/（kg·℃）[已知c水＝4.2×103 J/（kg·℃）].（6）另一小组的小华选用同种规格的电加热器，按如图丁的装置也完成了本实验，并根据收集的数据绘制了T－t图像，但她忘记在T－t图像上标记物质的种类．</vt:lpstr>
      <vt:lpstr>①采用电加热器作为热源的优点是__________________________________________；②请你帮小华分析一下，图像中　　　　　是水的温度随时间变化的图像，相同条件下，要使水和食用油升高相同的温度，对水的加热时间　　　　　．</vt:lpstr>
      <vt:lpstr>1.人眼能直接观察到的运动均是机械运动，不属于分子运动．2.内能是物体本身的一种属性，一切物体都有内能，0 ℃的物体内能不为零．3.物体内能的大小跟温度、质量等因素都有关，所以物体温度高时内能不一定大．4.物体内能增加时，温度不一定升高，如晶体的熔化过程．</vt:lpstr>
      <vt:lpstr>5.热量只存在于热传递过程中，离开热传递说热量没有意义，不能说物体“具有”或“含有”热量．6.比热容是物质的一种属性，与质量、体积、温度、密度、吸热放热、形状等无关，只与物质的种类和状态有关．7.比较物体的吸热能力实验中，用相同的热源加热相同的时间，物体吸热相等．</vt:lpstr>
      <vt:lpstr>1.（2020·南通）“遥知不是雪，为有暗香来”，诗人能远远感知是梅不是雪，是因为闻到梅花香味，“暗香来”说明（　　）A．分子间有空隙        	B．分子间有引力	         C．分子间有斥力	      	D．分子是运动的</vt:lpstr>
      <vt:lpstr>2.（2020·益阳）关于分子热运动的一些现象，下列说法正确的是（　　）A．水的流速越快，水分子的热运动就越剧烈	B．水凝固成冰后，水分子仍然在做无规则的热运动C．水很难被压缩，说明水分子间只有斥力没有引力D．只有气体和液体才能发生扩散现象，固体不能发生扩散现象</vt:lpstr>
      <vt:lpstr>3.（2020·扬州）分子很小，看不见摸不着，但我们可以通过一些现象来认识分子．对于分子的认识，下列说法正确的是（　　）A．固体很难被压缩，说明固体分子间无空隙	    B．塑料吸盘能“吸”在墙壁上，说明分子间存在引力C．液体可以流动，说明液体分子间无作用力     D．闻到远处的花香，说明分子在不停地做无规则运动</vt:lpstr>
      <vt:lpstr>4.（2020·大连）下列实例中，通过做功改变内能的是（　　）A．盛夏时，吃雪糕解暑	               B．搓手时，手感到热	C．天冷时，用热水袋取暖	              D．发烧时，用湿毛巾给头部降温</vt:lpstr>
      <vt:lpstr>5.（2020·鄂州）关于热学知识，下列说法正确的是（　　）A．物体放出热量时，温度一定降低         B．物体的内能增加，一定是从外界吸收了热量C．一桶水的比热容比一杯水的大              D．“酒香不怕巷子深”说明分子在不停地做无规则运动</vt:lpstr>
      <vt:lpstr>6.（2020·福建）用冷水冷却汽车发动机，主要是利用水的（　　）A．比热容大	    	B．密度大	    C．凝固点低	    	D．沸点高</vt:lpstr>
      <vt:lpstr>7.（2020·本溪）进入7月，辽宁多地出现高温天气．如图中是人们在烫脚的地面上用锅煎鸡蛋的情景．下列有关说法不正确的是（　　）A．地面烫脚是因为含有的热量多	          B．煎鸡蛋是通过热传递的方式增大了鸡蛋内能C．能闻到煎鸡蛋的香味属于扩散现象	         D．蛋液粘在锅壁上是分子间引力的作用</vt:lpstr>
      <vt:lpstr>8.（2020·衢州）将冰块放在泡沫箱中可制成简易“冰箱”，把一瓶饮料放入“冰箱”后，冰块和饮料的温度随时间变化的曲线如上图所示，在两物体温度达到相同之前，下列说法正确的是（　　）A．甲是冰块	    B．乙吸收热量	    C．甲内能增加	    D．乙内能减少</vt:lpstr>
      <vt:lpstr>9.（2020·天津）端午佳节，粽香万里．煮粽子是通过　　　　　（选填“做功”或“热传递”）的方式来增大粽子的内能；煮熟的粽子散发出香味，这是　　　　　现象．</vt:lpstr>
      <vt:lpstr>10.（2020·雅安）小红在实验室用酒精灯把质量是0.1 kg，初温是60 ℃的水加热到100 ℃，则水吸收的热量是　　　　　J；该过程中是利用了　　　　　方式使水的内能增加．[c水＝4.2×103 J/（kg·℃）].</vt:lpstr>
      <vt:lpstr>11.（2020·朝阳）如上图，在一个厚壁玻璃筒里放一块有少量乙醚的棉花，用力把活塞迅速下压，棉花就会立即燃烧．因为空气分子间的间隔较大，分子间作用力较　　　　　（选填“大”或“小”），所以容易被压缩．这是通过　　　　　的方式使筒内气体内能增加的，温度越高，分子无规则运动越　　　　　．</vt:lpstr>
      <vt:lpstr>1.（2010·广东）5月31日是“世界无烟日”，很多公共场所贴了如下图所示的标志，这主要是考虑到在空气不流通的房间里，只要有一个人吸烟，整个房间就会充满烟味，这是因为（　　）A．物质是分子组成的		    B．分子间有引力C．分子间有斥力			    D．分子在不停地运动</vt:lpstr>
      <vt:lpstr>2.（2014·广东）如上图所示，两表面磨平的铅块紧密接触后可吊起台灯，这说明（　　）A．分子间存在斥力                 B．分子间存在引力        C．分子间存在间隙                    D．分子在不停地做无规则运动</vt:lpstr>
      <vt:lpstr>3.（2014·广东）关于温度、内能、热量和做功，下列说法正确的是（　　）A．物体的内能增加，一定是从外界吸收了热量           B．0 ℃的冰没有内能C．做功可以改变物体的内能                              D．物体放出热量时，温度一定降低</vt:lpstr>
      <vt:lpstr>4.（2018·广东改编）如图1是加热－40 ℃的冰的温度随时间的变化图像，图2是70 kg的消防员沿着钢管匀速下滑时的情景，消防员感到手心发烫下列说法正确的是（　　）A．水的沸腾过程温度不变，说明它的内能不变B．由图可判断，加热时间相同时冰升温比水快，说明冰的比热容比水小C．钢管对消防员的摩擦力是70 ND．消防员手心内能改变的方式是热传递</vt:lpstr>
      <vt:lpstr>5.（2018·广东）常见的物质由分子组成，分子由　　 　　组成；夏日荷花盛开飘来阵阵花香，这是　　 　　现象；清晨荷叶上的两颗露珠接触后成为了更大的一颗水珠，表明分子之间存在　         力． “喷水降温降噪系统”喷出400 t水的初温为20 ℃，在喷水20秒内全部变成100 ℃的水，则水带走的热量为　　　　　　J．[c水＝4.2×103（J/kg·℃）]</vt:lpstr>
      <vt:lpstr>6.（2008·广东）已知水的比热容为4.2×103 J/（kg·℃），1 kg、20 ℃的水吸收了2.1×105 J的热量后，温度升高到　　　　　℃.生活中我们经常看到司机往汽车发动机的水箱里灌水，这是因为水的　　　　　大，所以在相同条件下水能带走较多的　　　　，冷却效果好。</vt:lpstr>
      <vt:lpstr>7.（2010·广东）改变内能有不同的方式，图（甲）是在一个配有活塞的厚壁玻璃筒里放一小团蘸了乙醚的棉花，当迅速压下活塞时，可看见筒内棉花燃烧起来。这是通过　　　　　方式使玻璃筒内的空气　　　　　增加，温度升高，达到棉花的燃点，使棉花燃烧。图（乙）是通过　　　　　方式把试管里的水加热至沸腾。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2021-03-04T22:47:40.402</cp:lastPrinted>
  <dcterms:created xsi:type="dcterms:W3CDTF">2021-03-04T22:47:40Z</dcterms:created>
  <dcterms:modified xsi:type="dcterms:W3CDTF">2021-03-04T14:47:45Z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