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</p:sldMasterIdLst>
  <p:sldIdLst>
    <p:sldId id="285" r:id="rId3"/>
    <p:sldId id="261" r:id="rId4"/>
    <p:sldId id="275" r:id="rId5"/>
    <p:sldId id="281" r:id="rId6"/>
    <p:sldId id="265" r:id="rId7"/>
    <p:sldId id="272" r:id="rId8"/>
    <p:sldId id="273" r:id="rId9"/>
    <p:sldId id="286" r:id="rId10"/>
    <p:sldId id="287" r:id="rId11"/>
    <p:sldId id="288" r:id="rId12"/>
    <p:sldId id="294" r:id="rId13"/>
    <p:sldId id="293" r:id="rId14"/>
    <p:sldId id="295" r:id="rId15"/>
    <p:sldId id="296" r:id="rId16"/>
    <p:sldId id="297" r:id="rId17"/>
    <p:sldId id="298" r:id="rId18"/>
    <p:sldId id="300" r:id="rId19"/>
    <p:sldId id="299" r:id="rId20"/>
    <p:sldId id="301" r:id="rId21"/>
    <p:sldId id="302" r:id="rId22"/>
    <p:sldId id="303" r:id="rId23"/>
    <p:sldId id="304" r:id="rId24"/>
    <p:sldId id="283" r:id="rId25"/>
  </p:sldIdLst>
  <p:sldSz cx="9144000" cy="6858000" type="screen4x3"/>
  <p:notesSz cx="6858000" cy="9144000"/>
  <p:custDataLst>
    <p:tags r:id="rId26"/>
  </p:custDataLst>
  <p:defaultTextStyle>
    <a:defPPr algn="l" rtl="0" eaLnBrk="1" hangingPunct="1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tags" Target="tags/tag1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" Target="slides/slide1.xml" /><Relationship Id="rId30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>
  <p:cSld name="Title Slide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9938" name="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39" name="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40" name="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39941" name=""/>
          <p:cNvSpPr/>
          <p:nvPr>
            <p:ph type="ctrTitle"/>
          </p:nvPr>
        </p:nvSpPr>
        <p:spPr>
          <a:xfrm>
            <a:off x="685800" y="857250"/>
            <a:ext cx="7772400" cy="2266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1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00" b="0" i="1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9942" name=""/>
          <p:cNvSpPr/>
          <p:nvPr>
            <p:ph type="subTitle" idx="1"/>
          </p:nvPr>
        </p:nvSpPr>
        <p:spPr>
          <a:xfrm>
            <a:off x="1752600" y="3567112"/>
            <a:ext cx="5410200" cy="1905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 kumimoji="0" lang="zh-CN" altLang="en-US" sz="33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None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单击此处编辑母版副标题样式</a:t>
            </a:r>
          </a:p>
        </p:txBody>
      </p:sp>
      <p:sp>
        <p:nvSpPr>
          <p:cNvPr id="39943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0671159F-F13E-440E-A14A-3EAC97B558B7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9944" name=""/>
          <p:cNvSpPr/>
          <p:nvPr>
            <p:ph type="ftr" sz="quarter" idx="3"/>
          </p:nvPr>
        </p:nvSpPr>
        <p:spPr>
          <a:xfrm>
            <a:off x="3352800" y="63912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883985FC-756C-457F-A719-84419FD8CF65}" type="footer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9945" name=""/>
          <p:cNvSpPr/>
          <p:nvPr>
            <p:ph type="sldNum" sz="quarter" idx="4"/>
          </p:nvPr>
        </p:nvSpPr>
        <p:spPr>
          <a:xfrm>
            <a:off x="6858000" y="6391275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4F759DCE-101E-494F-9A66-4C0F7CB31A56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9767D39-78D3-478A-A5C4-566CC67DB5B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F446B31-8CC7-477B-B30B-4FE2C33F3F79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8914" name="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8915" name="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8916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86FC18B4-92E1-4EE6-AC57-3ED902DB015B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8917" name=""/>
          <p:cNvSpPr/>
          <p:nvPr>
            <p:ph type="ftr" sz="quarter" idx="3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B7D8CB63-E8DD-4996-8E78-79551427ED8A}" type="footer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8918" name=""/>
          <p:cNvSpPr/>
          <p:nvPr>
            <p:ph type="sldNum" sz="quarter" idx="4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5B7623D4-D3A5-4332-84B6-C4883BEFF128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grpSp>
        <p:nvGrpSpPr>
          <p:cNvPr id="38919" name="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38920" name="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endParaRPr lang="zh-CN" altLang="en-US" sz="2400">
                <a:latin typeface="Times New Roman" pitchFamily="18" charset="0"/>
              </a:endParaRPr>
            </a:p>
          </p:txBody>
        </p:sp>
        <p:cxnSp>
          <p:nvCxnSpPr>
            <p:cNvPr id="38921" name="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</p:sldLayoutIdLst>
  <p:transition/>
  <p:timing/>
  <p:txStyles>
    <p:title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baseline="0">
          <a:solidFill>
            <a:schemeClr val="tx2"/>
          </a:solidFill>
          <a:latin typeface="Arial Black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/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Relationship Id="rId3" Type="http://schemas.openxmlformats.org/officeDocument/2006/relationships/image" Target="../media/image1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Relationship Id="rId3" Type="http://schemas.openxmlformats.org/officeDocument/2006/relationships/image" Target="../media/image15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"/>
          <p:cNvSpPr/>
          <p:nvPr/>
        </p:nvSpPr>
        <p:spPr>
          <a:xfrm>
            <a:off x="1905000" y="1905000"/>
            <a:ext cx="52578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4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第二章 声现象</a:t>
            </a:r>
            <a:endParaRPr lang="zh-CN" altLang="en-US" sz="4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7" name="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2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 name="">
    <p:bg>
      <p:bgPr>
        <a:blipFill rotWithShape="0"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7170" name="Rectangle 4"/>
          <p:cNvSpPr/>
          <p:nvPr/>
        </p:nvSpPr>
        <p:spPr>
          <a:xfrm>
            <a:off x="684212" y="476250"/>
            <a:ext cx="7086600" cy="86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spcBef>
                <a:spcPct val="20000"/>
              </a:spcBef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一、声音的产生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173" name="Rectangle 4"/>
          <p:cNvSpPr/>
          <p:nvPr/>
        </p:nvSpPr>
        <p:spPr>
          <a:xfrm>
            <a:off x="611188" y="1700212"/>
            <a:ext cx="8281988" cy="1223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20000"/>
              </a:spcBef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一切发声的物体都在</a:t>
            </a: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振动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，振动停止，发声停止。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174" name="AutoShape 14" descr="u=426973400,3315336906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7175" name="AutoShape 16" descr="常摸男人这器官有助长寿(5)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pic>
        <p:nvPicPr>
          <p:cNvPr id="7176" name="Picture 20" descr="1434271901_2cda0419_10_600"/>
          <p:cNvPicPr/>
          <p:nvPr/>
        </p:nvPicPr>
        <p:blipFill>
          <a:blip r:embed="rId2"/>
          <a:srcRect l="10083"/>
          <a:stretch>
            <a:fillRect/>
          </a:stretch>
        </p:blipFill>
        <p:spPr>
          <a:xfrm>
            <a:off x="7092950" y="333375"/>
            <a:ext cx="1250950" cy="12239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7" name="Rectangle 4"/>
          <p:cNvSpPr/>
          <p:nvPr/>
        </p:nvSpPr>
        <p:spPr>
          <a:xfrm>
            <a:off x="611188" y="2852738"/>
            <a:ext cx="4752975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20000"/>
              </a:spcBef>
            </a:pP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、人说话，是</a:t>
            </a: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声带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的振动。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178" name="Rectangle 4"/>
          <p:cNvSpPr/>
          <p:nvPr/>
        </p:nvSpPr>
        <p:spPr>
          <a:xfrm>
            <a:off x="684212" y="3860800"/>
            <a:ext cx="7777162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20000"/>
              </a:spcBef>
            </a:pP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、吹笛子，是笛管内的</a:t>
            </a: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空气柱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的振动。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179" name="Rectangle 4"/>
          <p:cNvSpPr/>
          <p:nvPr/>
        </p:nvSpPr>
        <p:spPr>
          <a:xfrm>
            <a:off x="684212" y="5013325"/>
            <a:ext cx="7777162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20000"/>
              </a:spcBef>
            </a:pP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、弹琴，是</a:t>
            </a: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琴弦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的振动。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7" grpId="1"/>
      <p:bldP spid="7178" grpId="2"/>
      <p:bldP spid="7179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Text Box 6"/>
          <p:cNvSpPr/>
          <p:nvPr/>
        </p:nvSpPr>
        <p:spPr>
          <a:xfrm>
            <a:off x="323850" y="1628775"/>
            <a:ext cx="8424862" cy="1466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将锣面敲响，并用手将锣面按住，锣面还能发出声音吗？</a:t>
            </a:r>
            <a:r>
              <a:rPr lang="zh-CN" altLang="en-US" sz="360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6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5" name="Text Box 6"/>
          <p:cNvSpPr/>
          <p:nvPr/>
        </p:nvSpPr>
        <p:spPr>
          <a:xfrm>
            <a:off x="539750" y="3789362"/>
            <a:ext cx="8353425" cy="2305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答：锣面肯定不能发出声音，因为用手按住锣面后，锣面停止振动，振动停止，发声就停止。</a:t>
            </a:r>
            <a:r>
              <a:rPr lang="zh-CN" altLang="en-US" sz="440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4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6" name="Text Box 6"/>
          <p:cNvSpPr/>
          <p:nvPr/>
        </p:nvSpPr>
        <p:spPr>
          <a:xfrm>
            <a:off x="3419475" y="549275"/>
            <a:ext cx="2447925" cy="930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4400" b="1">
                <a:solidFill>
                  <a:srgbClr val="F94615"/>
                </a:solidFill>
                <a:latin typeface="黑体" pitchFamily="49" charset="-122"/>
                <a:ea typeface="黑体" pitchFamily="49" charset="-122"/>
              </a:rPr>
              <a:t>思 考</a:t>
            </a:r>
            <a:r>
              <a:rPr lang="zh-CN" altLang="en-US" sz="440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440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Rectangle 6"/>
          <p:cNvSpPr/>
          <p:nvPr/>
        </p:nvSpPr>
        <p:spPr>
          <a:xfrm>
            <a:off x="684212" y="473075"/>
            <a:ext cx="6096000" cy="868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spcBef>
                <a:spcPct val="20000"/>
              </a:spcBef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二、声音的传播需要介质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13315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Rectangle 1"/>
          <p:cNvSpPr/>
          <p:nvPr/>
        </p:nvSpPr>
        <p:spPr>
          <a:xfrm>
            <a:off x="539750" y="1700212"/>
            <a:ext cx="8137525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气体、液体、固体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都可以做为传播声音的媒介物质。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7" name="Rectangle 1"/>
          <p:cNvSpPr/>
          <p:nvPr/>
        </p:nvSpPr>
        <p:spPr>
          <a:xfrm>
            <a:off x="539750" y="3671888"/>
            <a:ext cx="81375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、真空不能传声。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8" name="Rectangle 3"/>
          <p:cNvSpPr/>
          <p:nvPr/>
        </p:nvSpPr>
        <p:spPr>
          <a:xfrm>
            <a:off x="468312" y="5300662"/>
            <a:ext cx="8208962" cy="649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spcBef>
                <a:spcPct val="20000"/>
              </a:spcBef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、在介质中，声音以波的形式传播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3319" name="Picture 9" descr="暴风截屏20120424012809"/>
          <p:cNvPicPr/>
          <p:nvPr/>
        </p:nvPicPr>
        <p:blipFill>
          <a:blip r:embed="rId3"/>
          <a:stretch>
            <a:fillRect/>
          </a:stretch>
        </p:blipFill>
        <p:spPr>
          <a:xfrm>
            <a:off x="4716462" y="2636838"/>
            <a:ext cx="3240088" cy="2644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1"/>
      <p:bldP spid="13318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 name="">
    <p:bg>
      <p:bgPr>
        <a:blipFill rotWithShape="0"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pic>
        <p:nvPicPr>
          <p:cNvPr id="15362" name="Picture 7" descr="1"/>
          <p:cNvPicPr/>
          <p:nvPr/>
        </p:nvPicPr>
        <p:blipFill>
          <a:blip r:embed="rId2"/>
          <a:stretch>
            <a:fillRect/>
          </a:stretch>
        </p:blipFill>
        <p:spPr>
          <a:xfrm>
            <a:off x="250825" y="260350"/>
            <a:ext cx="8424862" cy="3889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3" name="Rectangle 6"/>
          <p:cNvSpPr/>
          <p:nvPr/>
        </p:nvSpPr>
        <p:spPr>
          <a:xfrm>
            <a:off x="755650" y="1773238"/>
            <a:ext cx="3311525" cy="1008062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15364" name="Rectangle 3"/>
          <p:cNvSpPr/>
          <p:nvPr/>
        </p:nvSpPr>
        <p:spPr>
          <a:xfrm>
            <a:off x="468312" y="4005262"/>
            <a:ext cx="6481762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spcBef>
                <a:spcPct val="20000"/>
              </a:spcBef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、声音的传播速度与 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温度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有关。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5" name="Rectangle 3"/>
          <p:cNvSpPr/>
          <p:nvPr/>
        </p:nvSpPr>
        <p:spPr>
          <a:xfrm>
            <a:off x="468312" y="4868862"/>
            <a:ext cx="7777162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spcBef>
                <a:spcPct val="20000"/>
              </a:spcBef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、声音的传播速度与 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介质种类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有关。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6" name="Rectangle 3"/>
          <p:cNvSpPr/>
          <p:nvPr/>
        </p:nvSpPr>
        <p:spPr>
          <a:xfrm>
            <a:off x="468312" y="5661025"/>
            <a:ext cx="8424862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20000"/>
              </a:spcBef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、一般情况下，声音在固体中传播最快，在气体中传播最慢。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7" name="Rectangle 11"/>
          <p:cNvSpPr/>
          <p:nvPr/>
        </p:nvSpPr>
        <p:spPr>
          <a:xfrm>
            <a:off x="755650" y="2781300"/>
            <a:ext cx="3311525" cy="287338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15368" name="Rectangle 3"/>
          <p:cNvSpPr/>
          <p:nvPr/>
        </p:nvSpPr>
        <p:spPr>
          <a:xfrm>
            <a:off x="323850" y="260350"/>
            <a:ext cx="6553200" cy="792162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  <a:buNone/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三、</a:t>
            </a:r>
            <a:r>
              <a:rPr lang="zh-CN" altLang="en-US" sz="3600" b="1">
                <a:latin typeface="宋体" pitchFamily="2" charset="-122"/>
                <a:ea typeface="黑体" pitchFamily="49" charset="-122"/>
              </a:rPr>
              <a:t>声音的传播速度叫声速。</a:t>
            </a:r>
            <a:endParaRPr lang="zh-CN" altLang="en-US" sz="3600" b="1">
              <a:latin typeface="宋体" pitchFamily="2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1"/>
      <p:bldP spid="15365" grpId="2"/>
      <p:bldP spid="15366" grpId="3"/>
      <p:bldP spid="15367" grpId="4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Text Box 2"/>
          <p:cNvSpPr/>
          <p:nvPr/>
        </p:nvSpPr>
        <p:spPr>
          <a:xfrm>
            <a:off x="395288" y="1844675"/>
            <a:ext cx="8107362" cy="1189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solidFill>
                  <a:srgbClr val="008000"/>
                </a:solidFill>
                <a:latin typeface="华文细黑" pitchFamily="2" charset="-122"/>
                <a:ea typeface="华文细黑" pitchFamily="2" charset="-122"/>
              </a:rPr>
              <a:t>  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在一根装满水的长铁管一端敲一下，在另一端会听到几次响声？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7" name="圆角矩形 4"/>
          <p:cNvSpPr/>
          <p:nvPr/>
        </p:nvSpPr>
        <p:spPr>
          <a:xfrm>
            <a:off x="3492500" y="476250"/>
            <a:ext cx="1935162" cy="714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思 考</a:t>
            </a:r>
            <a:endParaRPr lang="zh-CN" altLang="en-US" sz="36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8" name="Text Box 2"/>
          <p:cNvSpPr/>
          <p:nvPr/>
        </p:nvSpPr>
        <p:spPr>
          <a:xfrm>
            <a:off x="468312" y="3644900"/>
            <a:ext cx="8280400" cy="2651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solidFill>
                  <a:srgbClr val="008000"/>
                </a:solidFill>
                <a:latin typeface="华文细黑" pitchFamily="2" charset="-122"/>
                <a:ea typeface="华文细黑" pitchFamily="2" charset="-122"/>
              </a:rPr>
              <a:t>   </a:t>
            </a:r>
            <a:r>
              <a:rPr lang="zh-CN" altLang="en-US" sz="3200" b="1">
                <a:latin typeface="华文细黑" pitchFamily="2" charset="-122"/>
                <a:ea typeface="黑体" pitchFamily="49" charset="-122"/>
              </a:rPr>
              <a:t>答：听到</a:t>
            </a:r>
            <a:r>
              <a:rPr lang="zh-CN" altLang="en-US" sz="3200" b="1">
                <a:solidFill>
                  <a:srgbClr val="A50021"/>
                </a:solidFill>
                <a:latin typeface="华文细黑" pitchFamily="2" charset="-122"/>
                <a:ea typeface="黑体" pitchFamily="49" charset="-122"/>
              </a:rPr>
              <a:t>三</a:t>
            </a:r>
            <a:r>
              <a:rPr lang="zh-CN" altLang="en-US" sz="3200" b="1">
                <a:latin typeface="华文细黑" pitchFamily="2" charset="-122"/>
                <a:ea typeface="黑体" pitchFamily="49" charset="-122"/>
              </a:rPr>
              <a:t>次响声。根据</a:t>
            </a:r>
            <a:r>
              <a:rPr lang="zh-CN" altLang="en-US" sz="3200" b="1">
                <a:ea typeface="黑体" pitchFamily="49" charset="-122"/>
              </a:rPr>
              <a:t>一般情况下，声音在固体中传播最快，在气体中传播最慢，第</a:t>
            </a:r>
            <a:r>
              <a:rPr lang="zh-CN" altLang="en-US" sz="3200" b="1">
                <a:solidFill>
                  <a:srgbClr val="A50021"/>
                </a:solidFill>
                <a:ea typeface="黑体" pitchFamily="49" charset="-122"/>
              </a:rPr>
              <a:t>一次</a:t>
            </a:r>
            <a:r>
              <a:rPr lang="zh-CN" altLang="en-US" sz="3200" b="1">
                <a:ea typeface="黑体" pitchFamily="49" charset="-122"/>
              </a:rPr>
              <a:t>响声是沿</a:t>
            </a:r>
            <a:r>
              <a:rPr lang="zh-CN" altLang="en-US" sz="3200" b="1">
                <a:solidFill>
                  <a:srgbClr val="A50021"/>
                </a:solidFill>
                <a:ea typeface="黑体" pitchFamily="49" charset="-122"/>
              </a:rPr>
              <a:t>铁管</a:t>
            </a:r>
            <a:r>
              <a:rPr lang="zh-CN" altLang="en-US" sz="3200" b="1">
                <a:ea typeface="黑体" pitchFamily="49" charset="-122"/>
              </a:rPr>
              <a:t>传播的，第</a:t>
            </a:r>
            <a:r>
              <a:rPr lang="zh-CN" altLang="en-US" sz="3200" b="1">
                <a:solidFill>
                  <a:srgbClr val="A50021"/>
                </a:solidFill>
                <a:ea typeface="黑体" pitchFamily="49" charset="-122"/>
              </a:rPr>
              <a:t>二次</a:t>
            </a:r>
            <a:r>
              <a:rPr lang="zh-CN" altLang="en-US" sz="3200" b="1">
                <a:ea typeface="黑体" pitchFamily="49" charset="-122"/>
              </a:rPr>
              <a:t>响声是沿</a:t>
            </a:r>
            <a:r>
              <a:rPr lang="zh-CN" altLang="en-US" sz="3200" b="1">
                <a:solidFill>
                  <a:srgbClr val="A50021"/>
                </a:solidFill>
                <a:ea typeface="黑体" pitchFamily="49" charset="-122"/>
              </a:rPr>
              <a:t>水</a:t>
            </a:r>
            <a:r>
              <a:rPr lang="zh-CN" altLang="en-US" sz="3200" b="1">
                <a:ea typeface="黑体" pitchFamily="49" charset="-122"/>
              </a:rPr>
              <a:t>传播的，第</a:t>
            </a:r>
            <a:r>
              <a:rPr lang="zh-CN" altLang="en-US" sz="3200" b="1">
                <a:solidFill>
                  <a:srgbClr val="A50021"/>
                </a:solidFill>
                <a:ea typeface="黑体" pitchFamily="49" charset="-122"/>
              </a:rPr>
              <a:t>三次</a:t>
            </a:r>
            <a:r>
              <a:rPr lang="zh-CN" altLang="en-US" sz="3200" b="1">
                <a:ea typeface="黑体" pitchFamily="49" charset="-122"/>
              </a:rPr>
              <a:t>响声是沿</a:t>
            </a:r>
            <a:r>
              <a:rPr lang="zh-CN" altLang="en-US" sz="3200" b="1">
                <a:solidFill>
                  <a:srgbClr val="A50021"/>
                </a:solidFill>
                <a:ea typeface="黑体" pitchFamily="49" charset="-122"/>
              </a:rPr>
              <a:t>空气</a:t>
            </a:r>
            <a:r>
              <a:rPr lang="zh-CN" altLang="en-US" sz="3200" b="1">
                <a:ea typeface="黑体" pitchFamily="49" charset="-122"/>
              </a:rPr>
              <a:t>传播的。</a:t>
            </a:r>
            <a:endParaRPr lang="zh-CN" altLang="en-US" sz="3200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Rectangle 2"/>
          <p:cNvSpPr/>
          <p:nvPr>
            <p:ph type="title" idx="4294967295"/>
          </p:nvPr>
        </p:nvSpPr>
        <p:spPr>
          <a:xfrm>
            <a:off x="2627312" y="620712"/>
            <a:ext cx="3455988" cy="9223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600" b="1">
                <a:ea typeface="黑体" pitchFamily="49" charset="-122"/>
              </a:rPr>
              <a:t>四、回声</a:t>
            </a:r>
            <a:endParaRPr lang="zh-CN" altLang="en-US" sz="3600" b="1">
              <a:ea typeface="黑体" pitchFamily="49" charset="-122"/>
            </a:endParaRPr>
          </a:p>
        </p:txBody>
      </p:sp>
      <p:sp>
        <p:nvSpPr>
          <p:cNvPr id="18435" name="Rectangle 3"/>
          <p:cNvSpPr/>
          <p:nvPr>
            <p:ph type="body" idx="4294967295"/>
          </p:nvPr>
        </p:nvSpPr>
        <p:spPr>
          <a:xfrm>
            <a:off x="468312" y="1628775"/>
            <a:ext cx="1377950" cy="5334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r>
              <a:rPr lang="zh-CN" altLang="en-US" sz="2800" b="1">
                <a:ea typeface="黑体" pitchFamily="49" charset="-122"/>
              </a:rPr>
              <a:t>定义：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18436" name="Rectangle 4"/>
          <p:cNvSpPr/>
          <p:nvPr/>
        </p:nvSpPr>
        <p:spPr>
          <a:xfrm>
            <a:off x="1619250" y="1628775"/>
            <a:ext cx="6840538" cy="1223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20000"/>
              </a:spcBef>
              <a:buFont typeface=""/>
            </a:pPr>
            <a:r>
              <a:rPr lang="zh-CN" altLang="en-US" sz="2800" b="1">
                <a:ea typeface="黑体" pitchFamily="49" charset="-122"/>
              </a:rPr>
              <a:t>声音在传播过程中，如果遇到障碍物，被反射回来的声音叫回声。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18437" name="Rectangle 5"/>
          <p:cNvSpPr/>
          <p:nvPr/>
        </p:nvSpPr>
        <p:spPr>
          <a:xfrm>
            <a:off x="468312" y="3141662"/>
            <a:ext cx="137795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  <a:buFont typeface=""/>
            </a:pPr>
            <a:r>
              <a:rPr lang="zh-CN" altLang="en-US" sz="2800" b="1">
                <a:ea typeface="黑体" pitchFamily="49" charset="-122"/>
              </a:rPr>
              <a:t>作用：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18438" name="Rectangle 7"/>
          <p:cNvSpPr/>
          <p:nvPr/>
        </p:nvSpPr>
        <p:spPr>
          <a:xfrm>
            <a:off x="1619250" y="3141662"/>
            <a:ext cx="752475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  <a:buFont typeface=""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、加强原声（回声与原声时间间隔小于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0.1S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9" name="Rectangle 8"/>
          <p:cNvSpPr/>
          <p:nvPr/>
        </p:nvSpPr>
        <p:spPr>
          <a:xfrm>
            <a:off x="1619250" y="4076700"/>
            <a:ext cx="752475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  <a:buFont typeface=""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、测定距离（回声与原声时间间隔大于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0.1S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1"/>
      <p:bldP spid="18439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"/>
          <p:cNvSpPr/>
          <p:nvPr>
            <p:ph type="ctrTitle"/>
          </p:nvPr>
        </p:nvSpPr>
        <p:spPr>
          <a:xfrm>
            <a:off x="395288" y="692150"/>
            <a:ext cx="8137525" cy="295275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 algn="l"/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例：一辆汽车匀速驶向一座高山，司机鸣笛后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秒听到回声，若汽车行驶时的速度为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米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秒，则汽车听到回声时距高山多远？汽车鸣笛时距高山多远？</a:t>
            </a:r>
            <a:r>
              <a:rPr lang="zh-CN" altLang="en-US" sz="4000"/>
              <a:t> </a:t>
            </a:r>
            <a:endParaRPr lang="zh-CN" altLang="en-US" sz="4000"/>
          </a:p>
        </p:txBody>
      </p:sp>
      <p:sp>
        <p:nvSpPr>
          <p:cNvPr id="43011" name=""/>
          <p:cNvSpPr/>
          <p:nvPr/>
        </p:nvSpPr>
        <p:spPr>
          <a:xfrm>
            <a:off x="1908175" y="4365625"/>
            <a:ext cx="45275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6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答案： </a:t>
            </a:r>
            <a:r>
              <a:rPr lang="en-US" altLang="zh-CN" sz="36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330</a:t>
            </a:r>
            <a:r>
              <a:rPr lang="zh-CN" altLang="en-US" sz="36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米  </a:t>
            </a:r>
            <a:r>
              <a:rPr lang="en-US" altLang="zh-CN" sz="36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350</a:t>
            </a:r>
            <a:r>
              <a:rPr lang="zh-CN" altLang="en-US" sz="36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米</a:t>
            </a:r>
            <a:endParaRPr lang="zh-CN" altLang="en-US" sz="36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"/>
          <p:cNvSpPr/>
          <p:nvPr>
            <p:ph type="title"/>
          </p:nvPr>
        </p:nvSpPr>
        <p:spPr>
          <a:xfrm>
            <a:off x="457200" y="274638"/>
            <a:ext cx="8362950" cy="2794000"/>
          </a:xfrm>
          <a:prstGeom prst="rect">
            <a:avLst/>
          </a:prstGeom>
          <a:noFill/>
          <a:ln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例：在钢管一端敲一下，在管的另一端听到两次响声，管长为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1020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米，求两次响声的时间间隔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4035" name=""/>
          <p:cNvSpPr/>
          <p:nvPr/>
        </p:nvSpPr>
        <p:spPr>
          <a:xfrm>
            <a:off x="539750" y="3789362"/>
            <a:ext cx="36718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答案：</a:t>
            </a:r>
            <a:r>
              <a:rPr lang="en-US" altLang="zh-CN" sz="36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2.8s</a:t>
            </a:r>
            <a:r>
              <a:rPr lang="en-US" altLang="zh-CN">
                <a:latin typeface="Arial" pitchFamily="34" charset="0"/>
              </a:rPr>
              <a:t> </a:t>
            </a:r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Rectangle 3"/>
          <p:cNvSpPr/>
          <p:nvPr>
            <p:ph type="body" idx="4294967295"/>
          </p:nvPr>
        </p:nvSpPr>
        <p:spPr>
          <a:xfrm>
            <a:off x="539750" y="1557338"/>
            <a:ext cx="2159000" cy="7921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None/>
            </a:pPr>
            <a:r>
              <a:rPr lang="zh-CN" altLang="en-US" sz="2800" b="1">
                <a:ea typeface="黑体" pitchFamily="49" charset="-122"/>
              </a:rPr>
              <a:t>（一）音调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45059" name="Rectangle 12"/>
          <p:cNvSpPr/>
          <p:nvPr/>
        </p:nvSpPr>
        <p:spPr>
          <a:xfrm>
            <a:off x="611188" y="2349500"/>
            <a:ext cx="74882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、定义：声音的高低叫音调。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5060" name="Rectangle 12"/>
          <p:cNvSpPr/>
          <p:nvPr/>
        </p:nvSpPr>
        <p:spPr>
          <a:xfrm>
            <a:off x="611188" y="3068638"/>
            <a:ext cx="74882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、影响音调的因素：振动频率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5061" name="Rectangle 12"/>
          <p:cNvSpPr/>
          <p:nvPr/>
        </p:nvSpPr>
        <p:spPr>
          <a:xfrm>
            <a:off x="827088" y="3860800"/>
            <a:ext cx="70580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物体振动快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振动频率大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音调高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5063" name="Rectangle 2"/>
          <p:cNvSpPr/>
          <p:nvPr/>
        </p:nvSpPr>
        <p:spPr>
          <a:xfrm>
            <a:off x="2627312" y="620712"/>
            <a:ext cx="3455988" cy="922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600" b="1">
                <a:ea typeface="黑体" pitchFamily="49" charset="-122"/>
              </a:rPr>
              <a:t>五、声音的特性</a:t>
            </a:r>
            <a:endParaRPr lang="zh-CN" altLang="en-US" sz="3600" b="1">
              <a:ea typeface="黑体" pitchFamily="49" charset="-122"/>
            </a:endParaRPr>
          </a:p>
        </p:txBody>
      </p:sp>
      <p:sp>
        <p:nvSpPr>
          <p:cNvPr id="45064" name="Rectangle 12"/>
          <p:cNvSpPr/>
          <p:nvPr/>
        </p:nvSpPr>
        <p:spPr>
          <a:xfrm>
            <a:off x="755650" y="4724400"/>
            <a:ext cx="70580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物体振动慢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振动频率小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音调低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5061" grpId="1"/>
      <p:bldP spid="45064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1202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623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3" name="Rectangle 12"/>
          <p:cNvSpPr/>
          <p:nvPr/>
        </p:nvSpPr>
        <p:spPr>
          <a:xfrm>
            <a:off x="1258888" y="549275"/>
            <a:ext cx="7056438" cy="955675"/>
          </a:xfrm>
          <a:prstGeom prst="rect">
            <a:avLst/>
          </a:prstGeom>
          <a:solidFill>
            <a:schemeClr val="bg1"/>
          </a:solidFill>
          <a:ln>
            <a:solidFill>
              <a:srgbClr val="800000"/>
            </a:solidFill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、人的发声频率范围是：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85Hz-1100Hz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人的听声频率范围是：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20Hz-20000Hz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Rectangle 12"/>
          <p:cNvSpPr/>
          <p:nvPr/>
        </p:nvSpPr>
        <p:spPr>
          <a:xfrm>
            <a:off x="395288" y="801688"/>
            <a:ext cx="76327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、音调与发声体关系：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0179" name="Rectangle 12"/>
          <p:cNvSpPr/>
          <p:nvPr/>
        </p:nvSpPr>
        <p:spPr>
          <a:xfrm>
            <a:off x="827088" y="1593850"/>
            <a:ext cx="61928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发声体越长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音调越低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0180" name="Rectangle 12"/>
          <p:cNvSpPr/>
          <p:nvPr/>
        </p:nvSpPr>
        <p:spPr>
          <a:xfrm>
            <a:off x="827088" y="2314575"/>
            <a:ext cx="61928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发声体越粗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音调越低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0181" name="Rectangle 12"/>
          <p:cNvSpPr/>
          <p:nvPr/>
        </p:nvSpPr>
        <p:spPr>
          <a:xfrm>
            <a:off x="827088" y="3033712"/>
            <a:ext cx="61928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发声体拉得越紧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音调越高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0182" name="Rectangle 12"/>
          <p:cNvSpPr/>
          <p:nvPr/>
        </p:nvSpPr>
        <p:spPr>
          <a:xfrm>
            <a:off x="468312" y="3825875"/>
            <a:ext cx="92170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、大多数人能听到的声音频率范围是：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20Hz-20000Hz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0183" name="Rectangle 12"/>
          <p:cNvSpPr/>
          <p:nvPr/>
        </p:nvSpPr>
        <p:spPr>
          <a:xfrm>
            <a:off x="539750" y="4618038"/>
            <a:ext cx="6769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、超声：高于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20000Hz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的声音叫超声。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0184" name="Rectangle 12"/>
          <p:cNvSpPr/>
          <p:nvPr/>
        </p:nvSpPr>
        <p:spPr>
          <a:xfrm>
            <a:off x="539750" y="5410200"/>
            <a:ext cx="6769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、次声：低于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20Hz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的声音叫次声。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1"/>
      <p:bldP spid="50181" grpId="2"/>
      <p:bldP spid="50182" grpId="3"/>
      <p:bldP spid="50183" grpId="4"/>
      <p:bldP spid="50184" grpId="5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2226" name="Group 18"/>
          <p:cNvGrpSpPr/>
          <p:nvPr/>
        </p:nvGrpSpPr>
        <p:grpSpPr>
          <a:xfrm>
            <a:off x="1258888" y="3573462"/>
            <a:ext cx="5373688" cy="519112"/>
            <a:chOff x="793" y="2251"/>
            <a:chExt cx="3385" cy="327"/>
          </a:xfrm>
        </p:grpSpPr>
        <p:sp>
          <p:nvSpPr>
            <p:cNvPr id="52227" name="TextBox 6"/>
            <p:cNvSpPr/>
            <p:nvPr/>
          </p:nvSpPr>
          <p:spPr>
            <a:xfrm>
              <a:off x="793" y="2251"/>
              <a:ext cx="86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振幅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52228" name="TextBox 7"/>
            <p:cNvSpPr/>
            <p:nvPr/>
          </p:nvSpPr>
          <p:spPr>
            <a:xfrm>
              <a:off x="2018" y="2251"/>
              <a:ext cx="216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离发声体的远近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</p:grpSp>
      <p:sp>
        <p:nvSpPr>
          <p:cNvPr id="52229" name="TextBox 6"/>
          <p:cNvSpPr/>
          <p:nvPr/>
        </p:nvSpPr>
        <p:spPr>
          <a:xfrm>
            <a:off x="971550" y="5445125"/>
            <a:ext cx="66008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Arial" pitchFamily="34" charset="0"/>
                <a:ea typeface="黑体" pitchFamily="49" charset="-122"/>
              </a:rPr>
              <a:t>物体偏离平衡位置的最大距离叫</a:t>
            </a:r>
            <a:r>
              <a:rPr lang="zh-CN" altLang="en-US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振幅。</a:t>
            </a:r>
            <a:endParaRPr lang="zh-CN" altLang="en-US" sz="2800" b="1">
              <a:solidFill>
                <a:srgbClr val="A5002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52230" name="Rectangle 3"/>
          <p:cNvSpPr/>
          <p:nvPr/>
        </p:nvSpPr>
        <p:spPr>
          <a:xfrm>
            <a:off x="827088" y="404812"/>
            <a:ext cx="3960812" cy="792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spcBef>
                <a:spcPct val="20000"/>
              </a:spcBef>
            </a:pPr>
            <a:r>
              <a:rPr lang="zh-CN" altLang="en-US" sz="3200" b="1">
                <a:latin typeface="Arial" pitchFamily="34" charset="0"/>
                <a:ea typeface="黑体" pitchFamily="49" charset="-122"/>
              </a:rPr>
              <a:t>（二）响度</a:t>
            </a:r>
            <a:endParaRPr lang="zh-CN" altLang="en-US" sz="32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52231" name="Rectangle 12"/>
          <p:cNvSpPr/>
          <p:nvPr/>
        </p:nvSpPr>
        <p:spPr>
          <a:xfrm>
            <a:off x="827088" y="1412875"/>
            <a:ext cx="76327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、定义：声音的强弱叫响度。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2232" name="Rectangle 12"/>
          <p:cNvSpPr/>
          <p:nvPr/>
        </p:nvSpPr>
        <p:spPr>
          <a:xfrm>
            <a:off x="827088" y="2565400"/>
            <a:ext cx="43211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、影响响度的因素：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2233" name="Rectangle 12"/>
          <p:cNvSpPr/>
          <p:nvPr/>
        </p:nvSpPr>
        <p:spPr>
          <a:xfrm>
            <a:off x="755650" y="4437062"/>
            <a:ext cx="43211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、振幅：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52234" name="Group 17"/>
          <p:cNvGrpSpPr/>
          <p:nvPr/>
        </p:nvGrpSpPr>
        <p:grpSpPr>
          <a:xfrm>
            <a:off x="5975350" y="333375"/>
            <a:ext cx="3168650" cy="4119562"/>
            <a:chOff x="3764" y="210"/>
            <a:chExt cx="1996" cy="2595"/>
          </a:xfrm>
        </p:grpSpPr>
        <p:pic>
          <p:nvPicPr>
            <p:cNvPr id="52235" name="Picture 5"/>
            <p:cNvPicPr/>
            <p:nvPr/>
          </p:nvPicPr>
          <p:blipFill>
            <a:blip r:embed="rId2"/>
            <a:srcRect l="8858" t="20069" r="52204" b="50417"/>
            <a:stretch>
              <a:fillRect/>
            </a:stretch>
          </p:blipFill>
          <p:spPr>
            <a:xfrm>
              <a:off x="3764" y="210"/>
              <a:ext cx="1996" cy="113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52236" name="Picture 5"/>
            <p:cNvPicPr/>
            <p:nvPr/>
          </p:nvPicPr>
          <p:blipFill>
            <a:blip r:embed="rId2"/>
            <a:srcRect l="9287" t="49584" r="51775" b="13822"/>
            <a:stretch>
              <a:fillRect/>
            </a:stretch>
          </p:blipFill>
          <p:spPr>
            <a:xfrm>
              <a:off x="3764" y="1207"/>
              <a:ext cx="1996" cy="140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2237" name="TextBox 7"/>
            <p:cNvSpPr/>
            <p:nvPr/>
          </p:nvSpPr>
          <p:spPr>
            <a:xfrm>
              <a:off x="4468" y="2478"/>
              <a:ext cx="499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800" b="1">
                  <a:latin typeface="Arial" pitchFamily="34" charset="0"/>
                  <a:ea typeface="黑体" pitchFamily="49" charset="-122"/>
                </a:rPr>
                <a:t>B</a:t>
              </a:r>
              <a:endParaRPr lang="en-US" altLang="zh-CN" sz="2800" b="1">
                <a:latin typeface="Arial" pitchFamily="34" charset="0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  <p:bldP spid="52231" grpId="1"/>
      <p:bldP spid="52232" grpId="2"/>
      <p:bldP spid="52233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Text Box 2"/>
          <p:cNvSpPr/>
          <p:nvPr/>
        </p:nvSpPr>
        <p:spPr>
          <a:xfrm>
            <a:off x="684212" y="549275"/>
            <a:ext cx="28797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（三 ）音色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3251" name="Text Box 5"/>
          <p:cNvSpPr/>
          <p:nvPr/>
        </p:nvSpPr>
        <p:spPr>
          <a:xfrm>
            <a:off x="755650" y="1341438"/>
            <a:ext cx="73453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不同发声体发出声音的音色是一般是不同的。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53252" name="Text Box 5"/>
          <p:cNvSpPr/>
          <p:nvPr/>
        </p:nvSpPr>
        <p:spPr>
          <a:xfrm>
            <a:off x="827088" y="2133600"/>
            <a:ext cx="73453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音色与发声体的</a:t>
            </a:r>
            <a:r>
              <a:rPr lang="zh-CN" altLang="en-US" sz="2800" b="1" u="sng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材料、结构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有关。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grpSp>
        <p:nvGrpSpPr>
          <p:cNvPr id="53253" name="组合 6"/>
          <p:cNvGrpSpPr/>
          <p:nvPr/>
        </p:nvGrpSpPr>
        <p:grpSpPr>
          <a:xfrm>
            <a:off x="1116012" y="2997200"/>
            <a:ext cx="6788150" cy="2989262"/>
            <a:chOff x="1116013" y="2997200"/>
            <a:chExt cx="6788150" cy="2989263"/>
          </a:xfrm>
        </p:grpSpPr>
        <p:pic>
          <p:nvPicPr>
            <p:cNvPr id="53254" name="Picture 6" descr="Wang-Guowei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116013" y="3068638"/>
              <a:ext cx="2414587" cy="290512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53255" name="Picture 7" descr="图文：2007中国地产慈善之夜嘉宾陈曦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5580063" y="2997200"/>
              <a:ext cx="2324100" cy="298926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Rectangle 2"/>
          <p:cNvSpPr/>
          <p:nvPr>
            <p:ph type="title" idx="4294967295"/>
          </p:nvPr>
        </p:nvSpPr>
        <p:spPr>
          <a:xfrm>
            <a:off x="3635375" y="765175"/>
            <a:ext cx="1943100" cy="5762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4000" b="1">
                <a:ea typeface="黑体" pitchFamily="49" charset="-122"/>
              </a:rPr>
              <a:t>思考</a:t>
            </a:r>
            <a:endParaRPr lang="zh-CN" altLang="en-US" sz="4000">
              <a:ea typeface="黑体" pitchFamily="49" charset="-122"/>
            </a:endParaRPr>
          </a:p>
        </p:txBody>
      </p:sp>
      <p:sp>
        <p:nvSpPr>
          <p:cNvPr id="54275" name="Rectangle 3"/>
          <p:cNvSpPr/>
          <p:nvPr>
            <p:ph type="body" idx="4294967295"/>
          </p:nvPr>
        </p:nvSpPr>
        <p:spPr>
          <a:xfrm>
            <a:off x="684212" y="1916112"/>
            <a:ext cx="7796212" cy="11525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6462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1445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2438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0425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None/>
            </a:pPr>
            <a:r>
              <a:rPr lang="zh-CN" altLang="en-US" b="1">
                <a:ea typeface="黑体" pitchFamily="49" charset="-122"/>
              </a:rPr>
              <a:t>往水瓶里倒水，随着水的增加，听到的声音音调有何变化？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54276" name="Rectangle 3"/>
          <p:cNvSpPr/>
          <p:nvPr/>
        </p:nvSpPr>
        <p:spPr>
          <a:xfrm>
            <a:off x="611188" y="3789362"/>
            <a:ext cx="7993062" cy="20161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20000"/>
              </a:spcBef>
            </a:pPr>
            <a:r>
              <a:rPr lang="zh-CN" altLang="en-US" sz="3200" b="1">
                <a:latin typeface="Arial" pitchFamily="34" charset="0"/>
                <a:ea typeface="黑体" pitchFamily="49" charset="-122"/>
              </a:rPr>
              <a:t>答：听到的声音音调应该越来越高。因为往水瓶里倒水，是瓶内空气柱振动发声，随着水的增加，瓶内空气柱越短，而发声体越短，音调越高。</a:t>
            </a:r>
            <a:endParaRPr lang="zh-CN" altLang="en-US" sz="32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54277" name=""/>
          <p:cNvSpPr/>
          <p:nvPr/>
        </p:nvSpPr>
        <p:spPr>
          <a:xfrm>
            <a:off x="611188" y="1916112"/>
            <a:ext cx="8208962" cy="1225550"/>
          </a:xfrm>
          <a:prstGeom prst="rect">
            <a:avLst/>
          </a:prstGeom>
          <a:noFill/>
          <a:ln>
            <a:noFill/>
            <a:miter lim="800000"/>
          </a:ln>
          <a:effectLst/>
        </p:spPr>
      </p:sp>
      <p:sp>
        <p:nvSpPr>
          <p:cNvPr id="54278" name=""/>
          <p:cNvSpPr/>
          <p:nvPr/>
        </p:nvSpPr>
        <p:spPr>
          <a:xfrm>
            <a:off x="323850" y="1700212"/>
            <a:ext cx="8496300" cy="1512888"/>
          </a:xfrm>
          <a:prstGeom prst="rect">
            <a:avLst/>
          </a:prstGeom>
          <a:noFill/>
          <a:ln>
            <a:noFill/>
            <a:miter lim="800000"/>
          </a:ln>
          <a:effectLst/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Text Box 3"/>
          <p:cNvSpPr/>
          <p:nvPr/>
        </p:nvSpPr>
        <p:spPr>
          <a:xfrm>
            <a:off x="395288" y="1196975"/>
            <a:ext cx="8367712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en-US" altLang="zh-CN" sz="3200" b="1">
                <a:latin typeface="黑体" pitchFamily="49" charset="-122"/>
                <a:ea typeface="黑体" pitchFamily="49" charset="-122"/>
              </a:rPr>
              <a:t>1.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日常生活中我们常说声音“震耳欲聋”，这是指它的</a:t>
            </a:r>
            <a:r>
              <a:rPr kumimoji="1" lang="zh-CN" altLang="en-US" sz="3200" b="1" u="sng">
                <a:latin typeface="黑体" pitchFamily="49" charset="-122"/>
                <a:ea typeface="黑体" pitchFamily="49" charset="-122"/>
              </a:rPr>
              <a:t>            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很大；</a:t>
            </a:r>
            <a:endParaRPr kumimoji="1"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5299" name="Text Box 4"/>
          <p:cNvSpPr/>
          <p:nvPr/>
        </p:nvSpPr>
        <p:spPr>
          <a:xfrm>
            <a:off x="2843212" y="1628775"/>
            <a:ext cx="13716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响度</a:t>
            </a:r>
            <a:endParaRPr kumimoji="1" lang="zh-CN" altLang="en-US" sz="32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5300" name="Text Box 5"/>
          <p:cNvSpPr/>
          <p:nvPr/>
        </p:nvSpPr>
        <p:spPr>
          <a:xfrm>
            <a:off x="3132138" y="3860800"/>
            <a:ext cx="12192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蚊子</a:t>
            </a:r>
            <a:endParaRPr kumimoji="1"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5301" name="Text Box 6"/>
          <p:cNvSpPr/>
          <p:nvPr/>
        </p:nvSpPr>
        <p:spPr>
          <a:xfrm>
            <a:off x="7235825" y="3860800"/>
            <a:ext cx="1524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水牛</a:t>
            </a:r>
            <a:endParaRPr kumimoji="1"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5302" name="Rectangle 2"/>
          <p:cNvSpPr/>
          <p:nvPr/>
        </p:nvSpPr>
        <p:spPr>
          <a:xfrm>
            <a:off x="3571875" y="285750"/>
            <a:ext cx="1360488" cy="695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练习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5303" name="Text Box 3"/>
          <p:cNvSpPr/>
          <p:nvPr/>
        </p:nvSpPr>
        <p:spPr>
          <a:xfrm>
            <a:off x="611188" y="3357562"/>
            <a:ext cx="8280400" cy="2286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en-US" altLang="zh-CN" sz="3200" b="1">
                <a:latin typeface="黑体" pitchFamily="49" charset="-122"/>
                <a:ea typeface="黑体" pitchFamily="49" charset="-122"/>
              </a:rPr>
              <a:t>2.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水牛“哞哞”的叫声和蚊子“嗡嗡”的叫声相比较，</a:t>
            </a:r>
            <a:r>
              <a:rPr kumimoji="1" lang="en-US" altLang="zh-CN" sz="3200" b="1">
                <a:latin typeface="黑体" pitchFamily="49" charset="-122"/>
                <a:ea typeface="黑体" pitchFamily="49" charset="-122"/>
              </a:rPr>
              <a:t>________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叫声音调高，</a:t>
            </a:r>
            <a:r>
              <a:rPr kumimoji="1" lang="en-US" altLang="zh-CN" sz="3200" b="1">
                <a:latin typeface="黑体" pitchFamily="49" charset="-122"/>
                <a:ea typeface="黑体" pitchFamily="49" charset="-122"/>
              </a:rPr>
              <a:t>_________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叫声响度大。</a:t>
            </a:r>
            <a:endParaRPr kumimoji="1" lang="zh-CN" altLang="en-US" sz="32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spcBef>
                <a:spcPct val="50000"/>
              </a:spcBef>
            </a:pPr>
            <a:endParaRPr kumimoji="1" lang="en-US" altLang="zh-CN" sz="3200" b="1">
              <a:solidFill>
                <a:srgbClr val="FF0066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base">
                                        <p:cTn id="19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1"/>
      <p:bldP spid="55301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72" name="Rectangle 3"/>
          <p:cNvSpPr/>
          <p:nvPr/>
        </p:nvSpPr>
        <p:spPr>
          <a:xfrm>
            <a:off x="1403350" y="908050"/>
            <a:ext cx="5905500" cy="1071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b="1">
                <a:latin typeface="黑体" pitchFamily="49" charset="-122"/>
                <a:ea typeface="黑体" pitchFamily="49" charset="-122"/>
              </a:rPr>
              <a:t>六、声的利用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8373" name="Rectangle 3"/>
          <p:cNvSpPr/>
          <p:nvPr/>
        </p:nvSpPr>
        <p:spPr>
          <a:xfrm>
            <a:off x="755650" y="2636838"/>
            <a:ext cx="6983412" cy="1071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（一）声音可以传递信息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8374" name="Rectangle 3"/>
          <p:cNvSpPr/>
          <p:nvPr/>
        </p:nvSpPr>
        <p:spPr>
          <a:xfrm>
            <a:off x="827088" y="4292600"/>
            <a:ext cx="6983412" cy="1071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（二）声音可以传递能量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Rectangle 6"/>
          <p:cNvSpPr/>
          <p:nvPr/>
        </p:nvSpPr>
        <p:spPr>
          <a:xfrm>
            <a:off x="1828800" y="228600"/>
            <a:ext cx="5410200" cy="6699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spcBef>
                <a:spcPct val="20000"/>
              </a:spcBef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（一）声音可以传递信息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7348" name="Rectangle 4"/>
          <p:cNvSpPr/>
          <p:nvPr/>
        </p:nvSpPr>
        <p:spPr>
          <a:xfrm>
            <a:off x="304800" y="1371600"/>
            <a:ext cx="8610600" cy="990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、使用灵敏声学仪器接收地震、火山爆发等产生的次声波，处理这些信息，可以确定这些活动发生的方位和强度。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7349" name="Rectangle 5"/>
          <p:cNvSpPr/>
          <p:nvPr/>
        </p:nvSpPr>
        <p:spPr>
          <a:xfrm>
            <a:off x="304800" y="4267200"/>
            <a:ext cx="50069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、医生通过听诊器诊断疾病。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7350" name="Text Box 6"/>
          <p:cNvSpPr/>
          <p:nvPr/>
        </p:nvSpPr>
        <p:spPr>
          <a:xfrm>
            <a:off x="304800" y="5105400"/>
            <a:ext cx="8305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、医生用</a:t>
            </a:r>
            <a:r>
              <a:rPr lang="en-US" altLang="zh-CN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型超声波诊断仪查看胎儿的发育情况。</a:t>
            </a:r>
            <a:endParaRPr lang="zh-CN" altLang="en-US" sz="2800" b="1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7351" name="Rectangle 7"/>
          <p:cNvSpPr/>
          <p:nvPr/>
        </p:nvSpPr>
        <p:spPr>
          <a:xfrm>
            <a:off x="304800" y="5867400"/>
            <a:ext cx="66151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、利用超声可以检查锅炉有没有裂纹。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7352" name="Text Box 8"/>
          <p:cNvSpPr/>
          <p:nvPr/>
        </p:nvSpPr>
        <p:spPr>
          <a:xfrm>
            <a:off x="287338" y="2667000"/>
            <a:ext cx="8628062" cy="138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、根据回声定位制成的声呐系统，人们可以探知海洋的深度；捕鱼时还可以利用声呐来获得水中鱼群的信息。</a:t>
            </a:r>
            <a:endParaRPr lang="zh-CN" altLang="en-US" sz="2800" b="1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57354" name="Picture 9" descr="res03_attpic_brief"/>
          <p:cNvPicPr/>
          <p:nvPr/>
        </p:nvPicPr>
        <p:blipFill>
          <a:blip r:embed="rId2"/>
          <a:srcRect b="33335"/>
          <a:stretch>
            <a:fillRect/>
          </a:stretch>
        </p:blipFill>
        <p:spPr>
          <a:xfrm>
            <a:off x="6588125" y="3716338"/>
            <a:ext cx="1655762" cy="10810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Rectangle 2"/>
          <p:cNvSpPr/>
          <p:nvPr>
            <p:ph type="title" idx="4294967295"/>
          </p:nvPr>
        </p:nvSpPr>
        <p:spPr>
          <a:xfrm>
            <a:off x="0" y="0"/>
            <a:ext cx="5943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4000" b="1">
                <a:solidFill>
                  <a:schemeClr val="tx1"/>
                </a:solidFill>
                <a:ea typeface="黑体" pitchFamily="49" charset="-122"/>
              </a:rPr>
              <a:t>（二）声音可以传递能量</a:t>
            </a:r>
            <a:endParaRPr lang="zh-CN" altLang="en-US" sz="40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59395" name="Rectangle 3"/>
          <p:cNvSpPr/>
          <p:nvPr>
            <p:ph type="body" idx="4294967295"/>
          </p:nvPr>
        </p:nvSpPr>
        <p:spPr>
          <a:xfrm>
            <a:off x="533400" y="1447800"/>
            <a:ext cx="4343400" cy="1752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、利用超声波产生的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  <a:p>
            <a:pPr lvl="0" eaLnBrk="1" hangingPunct="1"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振动来清洗物体。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59396" name="Picture 5" descr="%E5%B0%8F%E5%9E%8B%E8%B6%85%E5%A3%B0%E6%B3%A2%E6%B8%85%E6%B4%97%E6%9C%BA+%28VGT-1730QT%29"/>
          <p:cNvPicPr/>
          <p:nvPr/>
        </p:nvPicPr>
        <p:blipFill>
          <a:blip r:embed="rId2"/>
          <a:stretch>
            <a:fillRect/>
          </a:stretch>
        </p:blipFill>
        <p:spPr>
          <a:xfrm>
            <a:off x="5105400" y="1066800"/>
            <a:ext cx="3575050" cy="298767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</a:ln>
        </p:spPr>
      </p:pic>
      <p:grpSp>
        <p:nvGrpSpPr>
          <p:cNvPr id="59397" name="Group 11"/>
          <p:cNvGrpSpPr/>
          <p:nvPr/>
        </p:nvGrpSpPr>
        <p:grpSpPr>
          <a:xfrm>
            <a:off x="457200" y="3886200"/>
            <a:ext cx="8458200" cy="2744788"/>
            <a:chOff x="288" y="2448"/>
            <a:chExt cx="5328" cy="1729"/>
          </a:xfrm>
        </p:grpSpPr>
        <p:pic>
          <p:nvPicPr>
            <p:cNvPr id="59398" name="Picture 6" descr="ss33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88" y="2448"/>
              <a:ext cx="2880" cy="1729"/>
            </a:xfrm>
            <a:prstGeom prst="rect">
              <a:avLst/>
            </a:prstGeom>
            <a:noFill/>
            <a:ln>
              <a:solidFill>
                <a:schemeClr val="accent2"/>
              </a:solidFill>
              <a:miter lim="800000"/>
            </a:ln>
          </p:spPr>
        </p:pic>
        <p:sp>
          <p:nvSpPr>
            <p:cNvPr id="59399" name="Rectangle 9"/>
            <p:cNvSpPr/>
            <p:nvPr/>
          </p:nvSpPr>
          <p:spPr>
            <a:xfrm>
              <a:off x="3312" y="2880"/>
              <a:ext cx="2304" cy="110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342900" lvl="0" indent="-342900" eaLnBrk="1" hangingPunct="1">
                <a:spcBef>
                  <a:spcPct val="20000"/>
                </a:spcBef>
              </a:pPr>
              <a:r>
                <a:rPr lang="en-US" altLang="zh-CN" sz="32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3200" b="1">
                  <a:latin typeface="黑体" pitchFamily="49" charset="-122"/>
                  <a:ea typeface="黑体" pitchFamily="49" charset="-122"/>
                </a:rPr>
                <a:t>、利用超声波</a:t>
              </a:r>
              <a:endParaRPr lang="zh-CN" altLang="en-US" sz="3200" b="1">
                <a:latin typeface="黑体" pitchFamily="49" charset="-122"/>
                <a:ea typeface="黑体" pitchFamily="49" charset="-122"/>
              </a:endParaRPr>
            </a:p>
            <a:p>
              <a:pPr marL="342900" lvl="0" indent="-342900" eaLnBrk="1" hangingPunct="1">
                <a:spcBef>
                  <a:spcPct val="20000"/>
                </a:spcBef>
              </a:pPr>
              <a:r>
                <a:rPr lang="zh-CN" altLang="en-US" sz="3200" b="1">
                  <a:latin typeface="黑体" pitchFamily="49" charset="-122"/>
                  <a:ea typeface="黑体" pitchFamily="49" charset="-122"/>
                </a:rPr>
                <a:t>振动除去人体</a:t>
              </a:r>
              <a:endParaRPr lang="zh-CN" altLang="en-US" sz="3200" b="1">
                <a:latin typeface="黑体" pitchFamily="49" charset="-122"/>
                <a:ea typeface="黑体" pitchFamily="49" charset="-122"/>
              </a:endParaRPr>
            </a:p>
            <a:p>
              <a:pPr marL="342900" lvl="0" indent="-342900" eaLnBrk="1" hangingPunct="1">
                <a:spcBef>
                  <a:spcPct val="20000"/>
                </a:spcBef>
              </a:pPr>
              <a:r>
                <a:rPr lang="zh-CN" altLang="en-US" sz="3200" b="1">
                  <a:latin typeface="黑体" pitchFamily="49" charset="-122"/>
                  <a:ea typeface="黑体" pitchFamily="49" charset="-122"/>
                </a:rPr>
                <a:t>内的结石。</a:t>
              </a:r>
              <a:endParaRPr lang="zh-CN" altLang="en-US" sz="3200" b="1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 spd="slow"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8" name="Text Box 4"/>
          <p:cNvSpPr/>
          <p:nvPr/>
        </p:nvSpPr>
        <p:spPr>
          <a:xfrm>
            <a:off x="900112" y="476250"/>
            <a:ext cx="2354262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七、噪声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0419" name="Text Box 4"/>
          <p:cNvSpPr/>
          <p:nvPr/>
        </p:nvSpPr>
        <p:spPr>
          <a:xfrm>
            <a:off x="539750" y="2276475"/>
            <a:ext cx="329406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从物理学角度来看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0420" name="Rectangle 4"/>
          <p:cNvSpPr/>
          <p:nvPr/>
        </p:nvSpPr>
        <p:spPr>
          <a:xfrm>
            <a:off x="485775" y="3025775"/>
            <a:ext cx="8382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噪声是发声体做无规则振动时发出的声音。</a:t>
            </a:r>
            <a:endParaRPr lang="zh-CN" altLang="en-US" sz="2800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60421" name="Rectangle 4"/>
          <p:cNvSpPr/>
          <p:nvPr/>
        </p:nvSpPr>
        <p:spPr>
          <a:xfrm>
            <a:off x="561975" y="5006975"/>
            <a:ext cx="83820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凡是妨碍人们正常休息、学习和工作的声音，以及对人们要听的声音产生干扰的声音都叫噪声。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60422" name="Text Box 4"/>
          <p:cNvSpPr/>
          <p:nvPr/>
        </p:nvSpPr>
        <p:spPr>
          <a:xfrm>
            <a:off x="611188" y="4365625"/>
            <a:ext cx="3429000" cy="725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从环保角度来看</a:t>
            </a:r>
            <a:endParaRPr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60423" name="Group 29"/>
          <p:cNvGrpSpPr/>
          <p:nvPr/>
        </p:nvGrpSpPr>
        <p:grpSpPr>
          <a:xfrm>
            <a:off x="4067175" y="1196975"/>
            <a:ext cx="4572000" cy="2057400"/>
            <a:chOff x="2544" y="1104"/>
            <a:chExt cx="2880" cy="1296"/>
          </a:xfrm>
        </p:grpSpPr>
        <p:grpSp>
          <p:nvGrpSpPr>
            <p:cNvPr id="60424" name="Group 15"/>
            <p:cNvGrpSpPr/>
            <p:nvPr/>
          </p:nvGrpSpPr>
          <p:grpSpPr>
            <a:xfrm>
              <a:off x="2544" y="1104"/>
              <a:ext cx="2880" cy="1296"/>
              <a:chOff x="2496" y="1104"/>
              <a:chExt cx="2928" cy="1296"/>
            </a:xfrm>
          </p:grpSpPr>
          <p:sp>
            <p:nvSpPr>
              <p:cNvPr id="60425" name="Rectangle 14"/>
              <p:cNvSpPr/>
              <p:nvPr/>
            </p:nvSpPr>
            <p:spPr>
              <a:xfrm>
                <a:off x="2496" y="1104"/>
                <a:ext cx="2928" cy="1152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Tahoma" pitchFamily="34" charset="0"/>
                </a:endParaRPr>
              </a:p>
            </p:txBody>
          </p:sp>
          <p:pic>
            <p:nvPicPr>
              <p:cNvPr id="60426" name="Picture 11"/>
              <p:cNvPicPr/>
              <p:nvPr/>
            </p:nvPicPr>
            <p:blipFill>
              <a:blip r:embed="rId2"/>
              <a:srcRect b="23568"/>
              <a:stretch>
                <a:fillRect/>
              </a:stretch>
            </p:blipFill>
            <p:spPr>
              <a:xfrm>
                <a:off x="2640" y="1248"/>
                <a:ext cx="2736" cy="86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60427" name="Text Box 4"/>
              <p:cNvSpPr/>
              <p:nvPr/>
            </p:nvSpPr>
            <p:spPr>
              <a:xfrm>
                <a:off x="3168" y="1920"/>
                <a:ext cx="336" cy="48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2000" b="1">
                    <a:latin typeface="Times New Roman" pitchFamily="18" charset="0"/>
                    <a:ea typeface="黑体" pitchFamily="49" charset="-122"/>
                  </a:rPr>
                  <a:t>甲</a:t>
                </a:r>
                <a:endParaRPr lang="zh-CN" altLang="en-US" sz="2000" b="1">
                  <a:latin typeface="Times New Roman" pitchFamily="18" charset="0"/>
                  <a:ea typeface="黑体" pitchFamily="49" charset="-122"/>
                </a:endParaRPr>
              </a:p>
            </p:txBody>
          </p:sp>
          <p:sp>
            <p:nvSpPr>
              <p:cNvPr id="60428" name="Text Box 4"/>
              <p:cNvSpPr/>
              <p:nvPr/>
            </p:nvSpPr>
            <p:spPr>
              <a:xfrm>
                <a:off x="4560" y="1872"/>
                <a:ext cx="336" cy="48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2000" b="1">
                    <a:latin typeface="Times New Roman" pitchFamily="18" charset="0"/>
                    <a:ea typeface="黑体" pitchFamily="49" charset="-122"/>
                  </a:rPr>
                  <a:t>乙</a:t>
                </a:r>
                <a:endParaRPr lang="zh-CN" altLang="en-US" sz="2000" b="1">
                  <a:latin typeface="Times New Roman" pitchFamily="18" charset="0"/>
                  <a:ea typeface="黑体" pitchFamily="49" charset="-122"/>
                </a:endParaRPr>
              </a:p>
            </p:txBody>
          </p:sp>
        </p:grpSp>
        <p:cxnSp>
          <p:nvCxnSpPr>
            <p:cNvPr id="60429" name="Line 16"/>
            <p:cNvCxnSpPr/>
            <p:nvPr/>
          </p:nvCxnSpPr>
          <p:spPr>
            <a:xfrm flipH="1">
              <a:off x="3110" y="1227"/>
              <a:ext cx="0" cy="912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</p:spPr>
        </p:cxnSp>
        <p:cxnSp>
          <p:nvCxnSpPr>
            <p:cNvPr id="60430" name="Line 17"/>
            <p:cNvCxnSpPr/>
            <p:nvPr/>
          </p:nvCxnSpPr>
          <p:spPr>
            <a:xfrm flipH="1">
              <a:off x="3504" y="1200"/>
              <a:ext cx="0" cy="912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</p:spPr>
        </p:cxnSp>
        <p:cxnSp>
          <p:nvCxnSpPr>
            <p:cNvPr id="60431" name="Line 18"/>
            <p:cNvCxnSpPr/>
            <p:nvPr/>
          </p:nvCxnSpPr>
          <p:spPr>
            <a:xfrm>
              <a:off x="3867" y="1224"/>
              <a:ext cx="21" cy="888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</p:spPr>
        </p:cxnSp>
        <p:cxnSp>
          <p:nvCxnSpPr>
            <p:cNvPr id="60432" name="Line 19"/>
            <p:cNvCxnSpPr/>
            <p:nvPr/>
          </p:nvCxnSpPr>
          <p:spPr>
            <a:xfrm flipH="1">
              <a:off x="2716" y="1248"/>
              <a:ext cx="0" cy="912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</p:spPr>
        </p:cxnSp>
        <p:sp>
          <p:nvSpPr>
            <p:cNvPr id="60433" name="Rectangle 26"/>
            <p:cNvSpPr/>
            <p:nvPr/>
          </p:nvSpPr>
          <p:spPr>
            <a:xfrm>
              <a:off x="3888" y="1104"/>
              <a:ext cx="144" cy="1104"/>
            </a:xfrm>
            <a:prstGeom prst="rect">
              <a:avLst/>
            </a:prstGeom>
            <a:solidFill>
              <a:srgbClr val="FFFF99"/>
            </a:solidFill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Tahoma" pitchFamily="34" charset="0"/>
              </a:endParaRPr>
            </a:p>
          </p:txBody>
        </p:sp>
        <p:sp>
          <p:nvSpPr>
            <p:cNvPr id="60434" name="Rectangle 24"/>
            <p:cNvSpPr/>
            <p:nvPr/>
          </p:nvSpPr>
          <p:spPr>
            <a:xfrm>
              <a:off x="2544" y="1104"/>
              <a:ext cx="1392" cy="1152"/>
            </a:xfrm>
            <a:prstGeom prst="rect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Tahoma" pitchFamily="34" charset="0"/>
              </a:endParaRPr>
            </a:p>
          </p:txBody>
        </p:sp>
        <p:sp>
          <p:nvSpPr>
            <p:cNvPr id="60435" name="Rectangle 25"/>
            <p:cNvSpPr/>
            <p:nvPr/>
          </p:nvSpPr>
          <p:spPr>
            <a:xfrm>
              <a:off x="3984" y="1104"/>
              <a:ext cx="1440" cy="1152"/>
            </a:xfrm>
            <a:prstGeom prst="rect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Tahoma" pitchFamily="34" charset="0"/>
              </a:endParaRPr>
            </a:p>
          </p:txBody>
        </p:sp>
      </p:grpSp>
      <p:sp>
        <p:nvSpPr>
          <p:cNvPr id="60436" name="Text Box 4"/>
          <p:cNvSpPr/>
          <p:nvPr/>
        </p:nvSpPr>
        <p:spPr>
          <a:xfrm>
            <a:off x="755650" y="1125538"/>
            <a:ext cx="2354262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（一）定义</a:t>
            </a:r>
            <a:endParaRPr lang="zh-CN" altLang="en-US" sz="32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2" name="Text Box 2"/>
          <p:cNvSpPr/>
          <p:nvPr/>
        </p:nvSpPr>
        <p:spPr>
          <a:xfrm>
            <a:off x="827088" y="1268412"/>
            <a:ext cx="64198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600" b="1">
                <a:latin typeface="Arial" pitchFamily="34" charset="0"/>
                <a:ea typeface="黑体" pitchFamily="49" charset="-122"/>
              </a:rPr>
              <a:t>（二）记住以下几个噪声等级</a:t>
            </a:r>
            <a:endParaRPr lang="zh-CN" altLang="en-US" sz="36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61443" name="Text Box 3"/>
          <p:cNvSpPr/>
          <p:nvPr/>
        </p:nvSpPr>
        <p:spPr>
          <a:xfrm>
            <a:off x="685800" y="2667000"/>
            <a:ext cx="69342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为了保护听力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声音不能超过</a:t>
            </a:r>
            <a:r>
              <a:rPr lang="en-US" altLang="zh-CN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90dB</a:t>
            </a:r>
            <a:endParaRPr lang="en-US" altLang="zh-CN" sz="32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44" name="Text Box 4"/>
          <p:cNvSpPr/>
          <p:nvPr/>
        </p:nvSpPr>
        <p:spPr>
          <a:xfrm>
            <a:off x="609600" y="3810000"/>
            <a:ext cx="83058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为了保证工作和学习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声音不能超过</a:t>
            </a:r>
            <a:r>
              <a:rPr lang="en-US" altLang="zh-CN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70dB</a:t>
            </a:r>
            <a:endParaRPr lang="en-US" altLang="zh-CN" sz="32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45" name="Text Box 5"/>
          <p:cNvSpPr/>
          <p:nvPr/>
        </p:nvSpPr>
        <p:spPr>
          <a:xfrm>
            <a:off x="609600" y="5105400"/>
            <a:ext cx="84248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为了保证休息和睡眠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声音不能超过</a:t>
            </a:r>
            <a:r>
              <a:rPr lang="en-US" altLang="zh-CN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50dB</a:t>
            </a:r>
            <a:endParaRPr lang="en-US" altLang="zh-CN" sz="32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6" name="Rectangle 2"/>
          <p:cNvSpPr/>
          <p:nvPr/>
        </p:nvSpPr>
        <p:spPr>
          <a:xfrm>
            <a:off x="685800" y="685800"/>
            <a:ext cx="18415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endParaRPr lang="zh-CN" altLang="zh-CN" sz="4000" b="1">
              <a:latin typeface="Times New Roman" pitchFamily="18" charset="0"/>
            </a:endParaRPr>
          </a:p>
        </p:txBody>
      </p:sp>
      <p:sp>
        <p:nvSpPr>
          <p:cNvPr id="62467" name="Text Box 4"/>
          <p:cNvSpPr/>
          <p:nvPr/>
        </p:nvSpPr>
        <p:spPr>
          <a:xfrm>
            <a:off x="1258888" y="836612"/>
            <a:ext cx="66294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（三）减弱噪声的方法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2468" name="Text Box 5"/>
          <p:cNvSpPr/>
          <p:nvPr/>
        </p:nvSpPr>
        <p:spPr>
          <a:xfrm>
            <a:off x="1066800" y="2057400"/>
            <a:ext cx="5257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人听到声音的三个环节：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2469" name="Group 27"/>
          <p:cNvGrpSpPr/>
          <p:nvPr/>
        </p:nvGrpSpPr>
        <p:grpSpPr>
          <a:xfrm>
            <a:off x="1219200" y="3200400"/>
            <a:ext cx="6477000" cy="595312"/>
            <a:chOff x="768" y="2016"/>
            <a:chExt cx="4080" cy="375"/>
          </a:xfrm>
        </p:grpSpPr>
        <p:sp>
          <p:nvSpPr>
            <p:cNvPr id="62470" name="Text Box 5"/>
            <p:cNvSpPr/>
            <p:nvPr/>
          </p:nvSpPr>
          <p:spPr>
            <a:xfrm>
              <a:off x="768" y="2064"/>
              <a:ext cx="8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"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产生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62471" name="Text Box 5"/>
            <p:cNvSpPr/>
            <p:nvPr/>
          </p:nvSpPr>
          <p:spPr>
            <a:xfrm>
              <a:off x="2352" y="2064"/>
              <a:ext cx="8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"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传播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62472" name="Text Box 5"/>
            <p:cNvSpPr/>
            <p:nvPr/>
          </p:nvSpPr>
          <p:spPr>
            <a:xfrm>
              <a:off x="3984" y="2016"/>
              <a:ext cx="8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"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耳朵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62473" name="Line 17"/>
            <p:cNvCxnSpPr/>
            <p:nvPr/>
          </p:nvCxnSpPr>
          <p:spPr>
            <a:xfrm>
              <a:off x="1296" y="2208"/>
              <a:ext cx="960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  <a:tailEnd type="triangle"/>
            </a:ln>
          </p:spPr>
        </p:cxnSp>
        <p:cxnSp>
          <p:nvCxnSpPr>
            <p:cNvPr id="62474" name="Line 18"/>
            <p:cNvCxnSpPr/>
            <p:nvPr/>
          </p:nvCxnSpPr>
          <p:spPr>
            <a:xfrm>
              <a:off x="2976" y="2208"/>
              <a:ext cx="960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  <a:tailEnd type="triangle"/>
            </a:ln>
          </p:spPr>
        </p:cxnSp>
      </p:grpSp>
      <p:sp>
        <p:nvSpPr>
          <p:cNvPr id="62475" name="Text Box 5"/>
          <p:cNvSpPr/>
          <p:nvPr/>
        </p:nvSpPr>
        <p:spPr>
          <a:xfrm>
            <a:off x="1066800" y="4343400"/>
            <a:ext cx="5257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减弱噪声的方法：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2476" name="组合 19"/>
          <p:cNvGrpSpPr/>
          <p:nvPr/>
        </p:nvGrpSpPr>
        <p:grpSpPr>
          <a:xfrm>
            <a:off x="1143000" y="3886200"/>
            <a:ext cx="1371600" cy="2470150"/>
            <a:chOff x="1143000" y="3886200"/>
            <a:chExt cx="1371600" cy="2470150"/>
          </a:xfrm>
        </p:grpSpPr>
        <p:sp>
          <p:nvSpPr>
            <p:cNvPr id="62477" name="Text Box 5"/>
            <p:cNvSpPr/>
            <p:nvPr/>
          </p:nvSpPr>
          <p:spPr>
            <a:xfrm>
              <a:off x="1143000" y="5410200"/>
              <a:ext cx="1371600" cy="9461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"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在声源处减弱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62478" name="Line 24"/>
            <p:cNvCxnSpPr/>
            <p:nvPr/>
          </p:nvCxnSpPr>
          <p:spPr>
            <a:xfrm flipH="1">
              <a:off x="1752600" y="3886200"/>
              <a:ext cx="0" cy="152400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miter lim="800000"/>
            </a:ln>
          </p:spPr>
        </p:cxnSp>
      </p:grpSp>
      <p:grpSp>
        <p:nvGrpSpPr>
          <p:cNvPr id="62479" name="组合 20"/>
          <p:cNvGrpSpPr/>
          <p:nvPr/>
        </p:nvGrpSpPr>
        <p:grpSpPr>
          <a:xfrm>
            <a:off x="3581400" y="3886200"/>
            <a:ext cx="1981200" cy="2470150"/>
            <a:chOff x="3581400" y="3886200"/>
            <a:chExt cx="1981200" cy="2470150"/>
          </a:xfrm>
        </p:grpSpPr>
        <p:sp>
          <p:nvSpPr>
            <p:cNvPr id="62480" name="Text Box 5"/>
            <p:cNvSpPr/>
            <p:nvPr/>
          </p:nvSpPr>
          <p:spPr>
            <a:xfrm>
              <a:off x="3581400" y="5410200"/>
              <a:ext cx="1981200" cy="9461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"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在传播过程中减弱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62481" name="Line 28"/>
            <p:cNvCxnSpPr/>
            <p:nvPr/>
          </p:nvCxnSpPr>
          <p:spPr>
            <a:xfrm flipH="1">
              <a:off x="4191000" y="3886200"/>
              <a:ext cx="0" cy="152400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miter lim="800000"/>
            </a:ln>
          </p:spPr>
        </p:cxnSp>
      </p:grpSp>
      <p:grpSp>
        <p:nvGrpSpPr>
          <p:cNvPr id="62482" name="组合 21"/>
          <p:cNvGrpSpPr/>
          <p:nvPr/>
        </p:nvGrpSpPr>
        <p:grpSpPr>
          <a:xfrm>
            <a:off x="6172200" y="3886200"/>
            <a:ext cx="1600200" cy="2393950"/>
            <a:chOff x="6172200" y="3886200"/>
            <a:chExt cx="1600200" cy="2393950"/>
          </a:xfrm>
        </p:grpSpPr>
        <p:sp>
          <p:nvSpPr>
            <p:cNvPr id="62483" name="Text Box 5"/>
            <p:cNvSpPr/>
            <p:nvPr/>
          </p:nvSpPr>
          <p:spPr>
            <a:xfrm>
              <a:off x="6172200" y="5334000"/>
              <a:ext cx="1600200" cy="9461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"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在人耳处减弱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62484" name="Line 29"/>
            <p:cNvCxnSpPr/>
            <p:nvPr/>
          </p:nvCxnSpPr>
          <p:spPr>
            <a:xfrm flipH="1">
              <a:off x="6781800" y="3886200"/>
              <a:ext cx="0" cy="152400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miter lim="800000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62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6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62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30723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0724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3072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34700" y="104648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">
      <a:dk1>
        <a:srgbClr val="FFFFFF"/>
      </a:dk1>
      <a:lt1>
        <a:srgbClr val="000000"/>
      </a:lt1>
      <a:dk2>
        <a:srgbClr val="CCCC99"/>
      </a:dk2>
      <a:lt2>
        <a:srgbClr val="336666"/>
      </a:lt2>
      <a:accent1>
        <a:srgbClr val="97CDCC"/>
      </a:accent1>
      <a:accent2>
        <a:srgbClr val="D6E0E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9CC00"/>
      </a:hlink>
      <a:folHlink>
        <a:srgbClr val="336666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CCC99"/>
        </a:dk2>
        <a:lt2>
          <a:srgbClr val="336666"/>
        </a:lt2>
        <a:accent1>
          <a:srgbClr val="97CD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336666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666699"/>
        </a:dk2>
        <a:lt2>
          <a:srgbClr val="3732A0"/>
        </a:lt2>
        <a:accent1>
          <a:srgbClr val="CCCCFF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9094B8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5F5F5F"/>
        </a:dk2>
        <a:lt2>
          <a:srgbClr val="CD0505"/>
        </a:lt2>
        <a:accent1>
          <a:srgbClr val="D2D5DE"/>
        </a:accent1>
        <a:accent2>
          <a:srgbClr val="D557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42D1E"/>
        </a:hlink>
        <a:folHlink>
          <a:srgbClr val="7C849E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CC3300"/>
        </a:dk2>
        <a:lt2>
          <a:srgbClr val="551A07"/>
        </a:lt2>
        <a:accent1>
          <a:srgbClr val="F4B400"/>
        </a:accent1>
        <a:accent2>
          <a:srgbClr val="99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CC00"/>
        </a:dk2>
        <a:lt2>
          <a:srgbClr val="FF0000"/>
        </a:lt2>
        <a:accent1>
          <a:srgbClr val="66CC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00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6600"/>
        </a:hlink>
        <a:folHlink>
          <a:srgbClr val="434B1F"/>
        </a:folHlink>
      </a:clrScheme>
    </a:extraClrScheme>
    <a:extraClrScheme>
      <a:clrScheme name="">
        <a:dk1>
          <a:srgbClr val="530901"/>
        </a:dk1>
        <a:lt1>
          <a:srgbClr val="FFFFFF"/>
        </a:lt1>
        <a:dk2>
          <a:srgbClr val="766997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993300"/>
        </a:folHlink>
      </a:clrScheme>
    </a:extraClrScheme>
    <a:extraClrScheme>
      <a:clrScheme name="">
        <a:dk1>
          <a:srgbClr val="4C004C"/>
        </a:dk1>
        <a:lt1>
          <a:srgbClr val="FFFFFF"/>
        </a:lt1>
        <a:dk2>
          <a:srgbClr val="666699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6699"/>
        </a:folHlink>
      </a:clrScheme>
    </a:extraClrScheme>
    <a:extraClrScheme>
      <a:clrScheme name="">
        <a:dk1>
          <a:srgbClr val="1E1551"/>
        </a:dk1>
        <a:lt1>
          <a:srgbClr val="FFFFFF"/>
        </a:lt1>
        <a:dk2>
          <a:srgbClr val="565682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005986"/>
        </a:folHlink>
      </a:clrScheme>
    </a:extraClrScheme>
    <a:extraClrScheme>
      <a:clrScheme name="">
        <a:dk1>
          <a:srgbClr val="2E5D5C"/>
        </a:dk1>
        <a:lt1>
          <a:srgbClr val="FFFFFF"/>
        </a:lt1>
        <a:dk2>
          <a:srgbClr val="CCCC99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99"/>
        </a:hlink>
        <a:folHlink>
          <a:srgbClr val="428A8C"/>
        </a:folHlink>
      </a:clrScheme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103</Paragraphs>
  <Slides>23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24">
      <vt:lpstr>Office 主题</vt:lpstr>
      <vt:lpstr>Slide 1</vt:lpstr>
      <vt:lpstr>Slide 2</vt:lpstr>
      <vt:lpstr>Slide 3</vt:lpstr>
      <vt:lpstr>Slide 4</vt:lpstr>
      <vt:lpstr>Slide 5</vt:lpstr>
      <vt:lpstr>Slide 6</vt:lpstr>
      <vt:lpstr>四、回声</vt:lpstr>
      <vt:lpstr>例：一辆汽车匀速驶向一座高山，司机鸣笛后2秒听到回声，若汽车行驶时的速度为10米/秒，则汽车听到回声时距高山多远？汽车鸣笛时距高山多远？ </vt:lpstr>
      <vt:lpstr>例：在钢管一端敲一下，在管的另一端听到两次响声，管长为1020米，求两次响声的时间间隔 </vt:lpstr>
      <vt:lpstr>Slide 10</vt:lpstr>
      <vt:lpstr>Slide 11</vt:lpstr>
      <vt:lpstr>Slide 12</vt:lpstr>
      <vt:lpstr>Slide 13</vt:lpstr>
      <vt:lpstr>Slide 14</vt:lpstr>
      <vt:lpstr>思考</vt:lpstr>
      <vt:lpstr>Slide 16</vt:lpstr>
      <vt:lpstr>Slide 17</vt:lpstr>
      <vt:lpstr>Slide 18</vt:lpstr>
      <vt:lpstr>（二）声音可以传递能量</vt:lpstr>
      <vt:lpstr>Slide 20</vt:lpstr>
      <vt:lpstr>Slide 21</vt:lpstr>
      <vt:lpstr>Slide 22</vt:lpstr>
      <vt:lpstr>Slide 23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2020-12-02T13:14:51.059</cp:lastPrinted>
  <dcterms:created xsi:type="dcterms:W3CDTF">2020-12-02T13:14:51Z</dcterms:created>
  <dcterms:modified xsi:type="dcterms:W3CDTF">2020-12-02T05:14:52Z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