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3"/>
    <p:sldId id="312" r:id="rId4"/>
    <p:sldId id="313" r:id="rId5"/>
    <p:sldId id="314" r:id="rId7"/>
    <p:sldId id="277" r:id="rId8"/>
    <p:sldId id="315" r:id="rId9"/>
    <p:sldId id="316" r:id="rId10"/>
    <p:sldId id="317" r:id="rId11"/>
    <p:sldId id="318" r:id="rId12"/>
    <p:sldId id="282" r:id="rId13"/>
    <p:sldId id="319" r:id="rId14"/>
    <p:sldId id="278" r:id="rId15"/>
    <p:sldId id="296" r:id="rId16"/>
    <p:sldId id="320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sng" kern="1200" baseline="0">
        <a:solidFill>
          <a:srgbClr val="0000FF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E1F0"/>
    <a:srgbClr val="9B7959"/>
    <a:srgbClr val="339966"/>
    <a:srgbClr val="0000FF"/>
    <a:srgbClr val="339933"/>
    <a:srgbClr val="000066"/>
    <a:srgbClr val="FF9900"/>
    <a:srgbClr val="FFCCCC"/>
    <a:srgbClr val="FF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-4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43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3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43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3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3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en-US" altLang="zh-CN" sz="12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u="none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0242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0243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46899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indent="0" algn="l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1625" y="1600200"/>
            <a:ext cx="8540750" cy="44989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1600200"/>
            <a:ext cx="8540750" cy="44989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Ovr>
    <a:masterClrMapping/>
  </p:clrMapOvr>
  <p:transition spd="slow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 noRot="1"/>
          </p:cNvSpPr>
          <p:nvPr>
            <p:ph type="title"/>
          </p:nvPr>
        </p:nvSpPr>
        <p:spPr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679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79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7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en-US" altLang="zh-CN" sz="1400" b="0" u="none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b="0" u="none" strike="noStrike" noProof="1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anose="05000000000000000000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ª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w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ª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.xml"/><Relationship Id="rId3" Type="http://schemas.openxmlformats.org/officeDocument/2006/relationships/image" Target="../media/image21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2732088" y="1963738"/>
            <a:ext cx="4830763" cy="1995488"/>
          </a:xfrm>
        </p:spPr>
        <p:txBody>
          <a:bodyPr vert="horz" wrap="square" lIns="91440" tIns="45720" rIns="91440" bIns="45720" numCol="1" anchor="t" anchorCtr="0" compatLnSpc="1"/>
          <a:p>
            <a:pPr eaLnBrk="1" fontAlgn="base" hangingPunct="1">
              <a:buSzPct val="95000"/>
            </a:pPr>
            <a:r>
              <a:rPr lang="zh-CN" altLang="en-US" sz="9600" b="1" strike="noStrike" noProof="1" dirty="0">
                <a:solidFill>
                  <a:schemeClr val="accent4">
                    <a:lumMod val="10000"/>
                  </a:schemeClr>
                </a:solidFill>
                <a:effectLst/>
                <a:latin typeface="+mn-lt"/>
                <a:ea typeface="华文新魏" pitchFamily="2" charset="-122"/>
                <a:cs typeface="+mn-cs"/>
              </a:rPr>
              <a:t>弹力</a:t>
            </a:r>
            <a:endParaRPr lang="zh-CN" altLang="en-US" sz="9600" b="1" strike="noStrike" noProof="1" dirty="0">
              <a:solidFill>
                <a:schemeClr val="accent4">
                  <a:lumMod val="10000"/>
                </a:schemeClr>
              </a:solidFill>
              <a:effectLst/>
              <a:latin typeface="+mn-lt"/>
              <a:ea typeface="华文新魏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122" name="组合 4121"/>
          <p:cNvGrpSpPr/>
          <p:nvPr/>
        </p:nvGrpSpPr>
        <p:grpSpPr>
          <a:xfrm>
            <a:off x="323850" y="188913"/>
            <a:ext cx="8424863" cy="6273800"/>
            <a:chOff x="204" y="119"/>
            <a:chExt cx="5307" cy="3952"/>
          </a:xfrm>
        </p:grpSpPr>
        <p:grpSp>
          <p:nvGrpSpPr>
            <p:cNvPr id="7170" name="组合 4119"/>
            <p:cNvGrpSpPr/>
            <p:nvPr/>
          </p:nvGrpSpPr>
          <p:grpSpPr>
            <a:xfrm>
              <a:off x="204" y="2296"/>
              <a:ext cx="2449" cy="1775"/>
              <a:chOff x="204" y="2296"/>
              <a:chExt cx="2449" cy="1775"/>
            </a:xfrm>
          </p:grpSpPr>
          <p:pic>
            <p:nvPicPr>
              <p:cNvPr id="7171" name="图片 4111" descr="3"/>
              <p:cNvPicPr>
                <a:picLocks noChangeAspect="1"/>
              </p:cNvPicPr>
              <p:nvPr/>
            </p:nvPicPr>
            <p:blipFill>
              <a:blip r:embed="rId1"/>
              <a:srcRect l="10698" t="55077" r="53951" b="6067"/>
              <a:stretch>
                <a:fillRect/>
              </a:stretch>
            </p:blipFill>
            <p:spPr>
              <a:xfrm>
                <a:off x="703" y="2296"/>
                <a:ext cx="1497" cy="145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7172" name="文本框 4112"/>
              <p:cNvSpPr txBox="1"/>
              <p:nvPr/>
            </p:nvSpPr>
            <p:spPr>
              <a:xfrm>
                <a:off x="204" y="3821"/>
                <a:ext cx="2449" cy="250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</a:ln>
            </p:spPr>
            <p:txBody>
              <a:bodyPr anchor="t">
                <a:spAutoFit/>
              </a:bodyPr>
              <a:p>
                <a:pPr lvl="0"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FFFF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运动员能被弯曲的撑杆弹向高空</a:t>
                </a:r>
                <a:endPara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173" name="组合 4117"/>
            <p:cNvGrpSpPr/>
            <p:nvPr/>
          </p:nvGrpSpPr>
          <p:grpSpPr>
            <a:xfrm>
              <a:off x="476" y="119"/>
              <a:ext cx="1996" cy="2064"/>
              <a:chOff x="476" y="119"/>
              <a:chExt cx="1996" cy="2064"/>
            </a:xfrm>
          </p:grpSpPr>
          <p:pic>
            <p:nvPicPr>
              <p:cNvPr id="7174" name="图片 4104" descr="弯弓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76" y="119"/>
                <a:ext cx="1996" cy="173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7175" name="文本框 4113"/>
              <p:cNvSpPr txBox="1"/>
              <p:nvPr/>
            </p:nvSpPr>
            <p:spPr>
              <a:xfrm>
                <a:off x="884" y="1933"/>
                <a:ext cx="997" cy="250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</a:ln>
            </p:spPr>
            <p:txBody>
              <a:bodyPr anchor="t">
                <a:spAutoFit/>
              </a:bodyPr>
              <a:p>
                <a:pPr lvl="0"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FFFF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拉弯的弓</a:t>
                </a:r>
                <a:endPara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176" name="组合 4118"/>
            <p:cNvGrpSpPr/>
            <p:nvPr/>
          </p:nvGrpSpPr>
          <p:grpSpPr>
            <a:xfrm>
              <a:off x="3243" y="119"/>
              <a:ext cx="2268" cy="2064"/>
              <a:chOff x="3243" y="119"/>
              <a:chExt cx="2268" cy="2064"/>
            </a:xfrm>
          </p:grpSpPr>
          <p:pic>
            <p:nvPicPr>
              <p:cNvPr id="7177" name="图片 4102" descr="蹦极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43" y="119"/>
                <a:ext cx="2268" cy="170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7178" name="文本框 4114"/>
              <p:cNvSpPr txBox="1"/>
              <p:nvPr/>
            </p:nvSpPr>
            <p:spPr>
              <a:xfrm>
                <a:off x="3379" y="1933"/>
                <a:ext cx="1633" cy="250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</a:ln>
            </p:spPr>
            <p:txBody>
              <a:bodyPr anchor="t">
                <a:spAutoFit/>
              </a:bodyPr>
              <a:p>
                <a:pPr lvl="0"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FFFF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蹦极运动中的弹力绳</a:t>
                </a:r>
                <a:endPara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179" name="组合 4120"/>
            <p:cNvGrpSpPr/>
            <p:nvPr/>
          </p:nvGrpSpPr>
          <p:grpSpPr>
            <a:xfrm>
              <a:off x="3243" y="2296"/>
              <a:ext cx="1996" cy="1775"/>
              <a:chOff x="3243" y="2296"/>
              <a:chExt cx="1996" cy="1775"/>
            </a:xfrm>
          </p:grpSpPr>
          <p:pic>
            <p:nvPicPr>
              <p:cNvPr id="7180" name="图片 4115" descr="3"/>
              <p:cNvPicPr>
                <a:picLocks noChangeAspect="1"/>
              </p:cNvPicPr>
              <p:nvPr/>
            </p:nvPicPr>
            <p:blipFill>
              <a:blip r:embed="rId1"/>
              <a:srcRect l="54691" t="50325" b="5492"/>
              <a:stretch>
                <a:fillRect/>
              </a:stretch>
            </p:blipFill>
            <p:spPr>
              <a:xfrm>
                <a:off x="3288" y="2296"/>
                <a:ext cx="1879" cy="145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7181" name="文本框 4116"/>
              <p:cNvSpPr txBox="1"/>
              <p:nvPr/>
            </p:nvSpPr>
            <p:spPr>
              <a:xfrm>
                <a:off x="3243" y="3821"/>
                <a:ext cx="1996" cy="250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</a:ln>
            </p:spPr>
            <p:txBody>
              <a:bodyPr anchor="t">
                <a:spAutoFit/>
              </a:bodyPr>
              <a:p>
                <a:pPr lvl="0"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FFFF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人能被形变的蹦床弹起来  </a:t>
                </a:r>
                <a:endPara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133" name="组合 4132"/>
          <p:cNvGrpSpPr/>
          <p:nvPr/>
        </p:nvGrpSpPr>
        <p:grpSpPr>
          <a:xfrm>
            <a:off x="2987675" y="2205038"/>
            <a:ext cx="2447925" cy="2736850"/>
            <a:chOff x="1882" y="1389"/>
            <a:chExt cx="1542" cy="1724"/>
          </a:xfrm>
        </p:grpSpPr>
        <p:sp>
          <p:nvSpPr>
            <p:cNvPr id="7183" name="云形标注 4122"/>
            <p:cNvSpPr/>
            <p:nvPr/>
          </p:nvSpPr>
          <p:spPr>
            <a:xfrm>
              <a:off x="2290" y="1979"/>
              <a:ext cx="1134" cy="544"/>
            </a:xfrm>
            <a:prstGeom prst="cloudCallout">
              <a:avLst>
                <a:gd name="adj1" fmla="val -18519"/>
                <a:gd name="adj2" fmla="val 3860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lvl="0" algn="ctr"/>
              <a:r>
                <a:rPr lang="zh-CN" altLang="en-US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形变</a:t>
              </a:r>
              <a:endPara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7184" name="组合 4131"/>
            <p:cNvGrpSpPr/>
            <p:nvPr/>
          </p:nvGrpSpPr>
          <p:grpSpPr>
            <a:xfrm>
              <a:off x="1882" y="1389"/>
              <a:ext cx="1451" cy="1724"/>
              <a:chOff x="1882" y="1389"/>
              <a:chExt cx="1451" cy="1724"/>
            </a:xfrm>
          </p:grpSpPr>
          <p:sp>
            <p:nvSpPr>
              <p:cNvPr id="7185" name="直接连接符 4127"/>
              <p:cNvSpPr/>
              <p:nvPr/>
            </p:nvSpPr>
            <p:spPr>
              <a:xfrm>
                <a:off x="1882" y="2024"/>
                <a:ext cx="408" cy="136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p>
                <a:pPr lvl="0"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6" name="直接连接符 4128"/>
              <p:cNvSpPr/>
              <p:nvPr/>
            </p:nvSpPr>
            <p:spPr>
              <a:xfrm flipV="1">
                <a:off x="2245" y="2523"/>
                <a:ext cx="226" cy="590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p>
                <a:pPr lvl="0"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7" name="直接连接符 4129"/>
              <p:cNvSpPr/>
              <p:nvPr/>
            </p:nvSpPr>
            <p:spPr>
              <a:xfrm flipH="1" flipV="1">
                <a:off x="2925" y="2523"/>
                <a:ext cx="408" cy="453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p>
                <a:pPr lvl="0"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8" name="直接连接符 4130"/>
              <p:cNvSpPr/>
              <p:nvPr/>
            </p:nvSpPr>
            <p:spPr>
              <a:xfrm flipH="1">
                <a:off x="3016" y="1389"/>
                <a:ext cx="182" cy="544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t"/>
              <a:p>
                <a:pPr lvl="0"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Text Box 2"/>
          <p:cNvSpPr txBox="1"/>
          <p:nvPr/>
        </p:nvSpPr>
        <p:spPr>
          <a:xfrm>
            <a:off x="5795963" y="1844675"/>
            <a:ext cx="25209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/>
            <a:r>
              <a:rPr lang="zh-CN" altLang="en-US" sz="3600" b="1" dirty="0">
                <a:solidFill>
                  <a:srgbClr val="001E1D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手压气球</a:t>
            </a:r>
            <a:endParaRPr lang="zh-CN" altLang="en-US" sz="3600" b="1" dirty="0">
              <a:solidFill>
                <a:srgbClr val="001E1D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8" name="WordArt 3"/>
          <p:cNvSpPr>
            <a:spLocks noTextEdit="1"/>
          </p:cNvSpPr>
          <p:nvPr/>
        </p:nvSpPr>
        <p:spPr>
          <a:xfrm rot="5400000">
            <a:off x="-790575" y="2750185"/>
            <a:ext cx="3611880" cy="811530"/>
          </a:xfrm>
          <a:prstGeom prst="rect">
            <a:avLst/>
          </a:prstGeom>
        </p:spPr>
        <p:txBody>
          <a:bodyPr vert="eaVert"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20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感受一下</a:t>
            </a:r>
            <a:endParaRPr lang="zh-CN" altLang="en-US" sz="20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219" name="Picture 4" descr="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35150" y="1268413"/>
            <a:ext cx="3529013" cy="2160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Text Box 5"/>
          <p:cNvSpPr txBox="1"/>
          <p:nvPr/>
        </p:nvSpPr>
        <p:spPr>
          <a:xfrm>
            <a:off x="197485" y="340360"/>
            <a:ext cx="4114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/>
            <a:r>
              <a:rPr lang="zh-CN" altLang="en-US" sz="36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一、形变和弹力</a:t>
            </a:r>
            <a:endParaRPr lang="zh-CN" altLang="en-US" sz="3600" b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8342" name="Text Box 6"/>
          <p:cNvSpPr txBox="1"/>
          <p:nvPr/>
        </p:nvSpPr>
        <p:spPr>
          <a:xfrm>
            <a:off x="0" y="5562600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/>
            <a:r>
              <a:rPr lang="zh-CN" altLang="en-US" sz="3600" b="1" dirty="0">
                <a:solidFill>
                  <a:srgbClr val="001E1D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物体发生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弹性形变</a:t>
            </a:r>
            <a:r>
              <a:rPr lang="zh-CN" altLang="en-US" sz="3600" b="1" dirty="0">
                <a:solidFill>
                  <a:srgbClr val="001E1D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能产生力，这个力叫弹力。</a:t>
            </a:r>
            <a:endParaRPr lang="zh-CN" altLang="en-US" sz="3600" b="1" dirty="0">
              <a:solidFill>
                <a:srgbClr val="001E1D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5635625" y="4003358"/>
            <a:ext cx="360521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/>
            <a:r>
              <a:rPr lang="zh-CN" altLang="en-US" sz="3600" b="1" dirty="0">
                <a:solidFill>
                  <a:srgbClr val="001E1D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手拉橡皮筋</a:t>
            </a:r>
            <a:endParaRPr lang="zh-CN" altLang="en-US" sz="3600" b="1" dirty="0">
              <a:solidFill>
                <a:srgbClr val="001E1D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98344" name="Picture 8" descr="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150" y="3500438"/>
            <a:ext cx="3529013" cy="201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8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8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8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8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342" grpId="0"/>
      <p:bldP spid="194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标题 35841"/>
          <p:cNvSpPr>
            <a:spLocks noGrp="1"/>
          </p:cNvSpPr>
          <p:nvPr>
            <p:ph type="title"/>
          </p:nvPr>
        </p:nvSpPr>
        <p:spPr>
          <a:xfrm>
            <a:off x="395605" y="254635"/>
            <a:ext cx="8540750" cy="1143000"/>
          </a:xfrm>
        </p:spPr>
        <p:txBody>
          <a:bodyPr anchor="ctr"/>
          <a:p>
            <a:pPr algn="l"/>
            <a:r>
              <a:rPr lang="zh-CN" altLang="en-US" sz="4000" dirty="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一、弹力</a:t>
            </a:r>
            <a:endParaRPr lang="zh-CN" altLang="en-US" sz="4000" dirty="0">
              <a:solidFill>
                <a:schemeClr val="accent5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843" name="内容占位符 35842"/>
          <p:cNvSpPr>
            <a:spLocks noGrp="1"/>
          </p:cNvSpPr>
          <p:nvPr>
            <p:ph idx="1"/>
          </p:nvPr>
        </p:nvSpPr>
        <p:spPr>
          <a:xfrm>
            <a:off x="539750" y="1196975"/>
            <a:ext cx="7632700" cy="647700"/>
          </a:xfrm>
        </p:spPr>
        <p:txBody>
          <a:bodyPr anchor="t"/>
          <a:p>
            <a:r>
              <a:rPr lang="zh-CN" altLang="en-US" b="1" dirty="0"/>
              <a:t>物体因形变而产生的力叫做弹力 </a:t>
            </a:r>
            <a:endParaRPr lang="zh-CN" altLang="en-US" b="1" dirty="0"/>
          </a:p>
        </p:txBody>
      </p:sp>
      <p:sp>
        <p:nvSpPr>
          <p:cNvPr id="35844" name="文本框 35843"/>
          <p:cNvSpPr txBox="1"/>
          <p:nvPr/>
        </p:nvSpPr>
        <p:spPr>
          <a:xfrm>
            <a:off x="5219700" y="4365625"/>
            <a:ext cx="3014663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你能用你桌面上的东西来创造出一个弹力吗？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8" name="矩形 35847"/>
          <p:cNvSpPr/>
          <p:nvPr/>
        </p:nvSpPr>
        <p:spPr>
          <a:xfrm>
            <a:off x="1403350" y="1915160"/>
            <a:ext cx="6553200" cy="155448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ctr" defTabSz="0">
              <a:tabLst>
                <a:tab pos="800100" algn="l"/>
              </a:tabLst>
            </a:pPr>
            <a:r>
              <a:rPr lang="en-US" altLang="zh-CN" sz="2400" b="1" u="none" dirty="0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u="none" dirty="0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、力消失后，物体可以恢复到原来的的形状，称为</a:t>
            </a:r>
            <a:r>
              <a:rPr lang="zh-CN" altLang="en-US" sz="2400" b="1" u="none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弹性形变</a:t>
            </a:r>
            <a:endParaRPr lang="zh-CN" altLang="en-US" sz="2400" b="1" u="none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ctr" defTabSz="0">
              <a:tabLst>
                <a:tab pos="800100" algn="l"/>
              </a:tabLst>
            </a:pPr>
            <a:r>
              <a:rPr lang="en-US" altLang="zh-CN" sz="2400" b="1" u="none" dirty="0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u="none" dirty="0">
                <a:solidFill>
                  <a:schemeClr val="accent5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、力消失后，物体不能恢复到原来的的形状，称为</a:t>
            </a:r>
            <a:r>
              <a:rPr lang="zh-CN" altLang="en-US" sz="2400" b="1" u="none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非弹性形变</a:t>
            </a:r>
            <a:r>
              <a:rPr lang="zh-CN" altLang="en-US" b="1" u="none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b="1" u="none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852" name="组合 35851"/>
          <p:cNvGrpSpPr/>
          <p:nvPr/>
        </p:nvGrpSpPr>
        <p:grpSpPr>
          <a:xfrm>
            <a:off x="0" y="3429000"/>
            <a:ext cx="6661150" cy="2925763"/>
            <a:chOff x="0" y="2160"/>
            <a:chExt cx="4196" cy="1843"/>
          </a:xfrm>
        </p:grpSpPr>
        <p:sp>
          <p:nvSpPr>
            <p:cNvPr id="11270" name="矩形 35848"/>
            <p:cNvSpPr/>
            <p:nvPr/>
          </p:nvSpPr>
          <p:spPr>
            <a:xfrm>
              <a:off x="2971" y="2387"/>
              <a:ext cx="1225" cy="288"/>
            </a:xfrm>
            <a:prstGeom prst="rect">
              <a:avLst/>
            </a:prstGeom>
          </p:spPr>
          <p:txBody>
            <a:bodyPr wrap="none" fromWordArt="1">
              <a:prstTxWarp prst="textArchUp">
                <a:avLst>
                  <a:gd name="adj" fmla="val 1080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小活动：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11271" name="图片 35850" descr="图像00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-5400000">
              <a:off x="485" y="1673"/>
              <a:ext cx="1843" cy="2813"/>
            </a:xfrm>
            <a:prstGeom prst="rect">
              <a:avLst/>
            </a:prstGeom>
            <a:noFill/>
            <a:ln w="9525">
              <a:noFill/>
            </a:ln>
          </p:spPr>
        </p:pic>
      </p:grpSp>
      <p:sp useBgFill="1">
        <p:nvSpPr>
          <p:cNvPr id="35853" name="文本框 35852"/>
          <p:cNvSpPr txBox="1"/>
          <p:nvPr/>
        </p:nvSpPr>
        <p:spPr>
          <a:xfrm>
            <a:off x="395288" y="1196975"/>
            <a:ext cx="7777162" cy="613410"/>
          </a:xfrm>
          <a:prstGeom prst="rect">
            <a:avLst/>
          </a:prstGeom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20000"/>
              </a:spcBef>
            </a:pPr>
            <a:r>
              <a:rPr lang="zh-CN" altLang="en-US" sz="3200" b="0" u="none" dirty="0">
                <a:solidFill>
                  <a:schemeClr val="accent5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物体因弹性形变而产生的力叫做弹力</a:t>
            </a:r>
            <a:endParaRPr lang="zh-CN" altLang="en-US" sz="3200" b="0" u="none" dirty="0">
              <a:solidFill>
                <a:schemeClr val="accent5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  <p:bldP spid="35844" grpId="0"/>
      <p:bldP spid="35848" grpId="0"/>
      <p:bldP spid="3585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38860" y="1475740"/>
            <a:ext cx="6857365" cy="518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indent="0" eaLnBrk="0" hangingPunct="0"/>
            <a:r>
              <a:rPr lang="zh-CN" altLang="en-US" sz="2800" u="none" dirty="0">
                <a:solidFill>
                  <a:srgbClr val="003300"/>
                </a:solidFill>
                <a:sym typeface="+mn-ea"/>
              </a:rPr>
              <a:t>拉力、压力、推力、支持力等都属于弹力</a:t>
            </a:r>
            <a:endParaRPr lang="zh-CN" altLang="en-US" sz="2800" u="none" dirty="0">
              <a:solidFill>
                <a:srgbClr val="00330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4380" y="568325"/>
            <a:ext cx="3213100" cy="6134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indent="0" eaLnBrk="0" hangingPunct="0"/>
            <a:r>
              <a:rPr lang="zh-CN" altLang="en-US" sz="3200" b="0" u="none" dirty="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生活中的弹力</a:t>
            </a:r>
            <a:endParaRPr lang="zh-CN" altLang="en-US" sz="3200" b="0" u="none" dirty="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5122" name="图片 8"/>
          <p:cNvPicPr>
            <a:picLocks noChangeAspect="1"/>
          </p:cNvPicPr>
          <p:nvPr/>
        </p:nvPicPr>
        <p:blipFill>
          <a:blip r:embed="rId1"/>
          <a:srcRect l="537" t="1037" r="1591" b="1314"/>
          <a:stretch>
            <a:fillRect/>
          </a:stretch>
        </p:blipFill>
        <p:spPr>
          <a:xfrm>
            <a:off x="2472690" y="2483485"/>
            <a:ext cx="5097780" cy="35344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9" name="文本框 8198"/>
          <p:cNvSpPr txBox="1"/>
          <p:nvPr/>
        </p:nvSpPr>
        <p:spPr>
          <a:xfrm>
            <a:off x="1203008" y="4871085"/>
            <a:ext cx="6696075" cy="11887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 i="1" dirty="0">
                <a:latin typeface="Arial" panose="020B0604020202020204" pitchFamily="34" charset="0"/>
                <a:ea typeface="宋体" panose="02010600030101010101" pitchFamily="2" charset="-122"/>
              </a:rPr>
              <a:t>压力、支持力和拉力等其实质上都是弹力。</a:t>
            </a:r>
            <a:endParaRPr lang="zh-CN" altLang="en-US" sz="3600" b="1" i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19" name="组合 8218"/>
          <p:cNvGrpSpPr/>
          <p:nvPr/>
        </p:nvGrpSpPr>
        <p:grpSpPr>
          <a:xfrm>
            <a:off x="1476058" y="1495425"/>
            <a:ext cx="2305050" cy="2952750"/>
            <a:chOff x="129" y="892"/>
            <a:chExt cx="1452" cy="1860"/>
          </a:xfrm>
        </p:grpSpPr>
        <p:pic>
          <p:nvPicPr>
            <p:cNvPr id="12291" name="图片 8199" descr="拍桌子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9" y="892"/>
              <a:ext cx="1452" cy="18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2" name="下箭头 8201"/>
            <p:cNvSpPr/>
            <p:nvPr/>
          </p:nvSpPr>
          <p:spPr>
            <a:xfrm>
              <a:off x="409" y="2049"/>
              <a:ext cx="81" cy="352"/>
            </a:xfrm>
            <a:prstGeom prst="downArrow">
              <a:avLst>
                <a:gd name="adj1" fmla="val 50000"/>
                <a:gd name="adj2" fmla="val 108601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 algn="ctr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3" name="文本框 8202"/>
            <p:cNvSpPr txBox="1"/>
            <p:nvPr/>
          </p:nvSpPr>
          <p:spPr>
            <a:xfrm>
              <a:off x="158" y="2205"/>
              <a:ext cx="401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压力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213" name="组合 8212"/>
          <p:cNvGrpSpPr/>
          <p:nvPr/>
        </p:nvGrpSpPr>
        <p:grpSpPr>
          <a:xfrm>
            <a:off x="5092700" y="1942783"/>
            <a:ext cx="2232025" cy="2632075"/>
            <a:chOff x="3107" y="164"/>
            <a:chExt cx="2404" cy="1741"/>
          </a:xfrm>
        </p:grpSpPr>
        <p:pic>
          <p:nvPicPr>
            <p:cNvPr id="12295" name="图片 8196" descr="G101000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07" y="164"/>
              <a:ext cx="2404" cy="1476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2296" name="组合 8206"/>
            <p:cNvGrpSpPr/>
            <p:nvPr/>
          </p:nvGrpSpPr>
          <p:grpSpPr>
            <a:xfrm>
              <a:off x="3969" y="1071"/>
              <a:ext cx="590" cy="834"/>
              <a:chOff x="3651" y="1797"/>
              <a:chExt cx="590" cy="834"/>
            </a:xfrm>
          </p:grpSpPr>
          <p:sp>
            <p:nvSpPr>
              <p:cNvPr id="12297" name="上箭头 8204"/>
              <p:cNvSpPr/>
              <p:nvPr/>
            </p:nvSpPr>
            <p:spPr>
              <a:xfrm>
                <a:off x="3878" y="1797"/>
                <a:ext cx="91" cy="272"/>
              </a:xfrm>
              <a:prstGeom prst="upArrow">
                <a:avLst>
                  <a:gd name="adj1" fmla="val 50000"/>
                  <a:gd name="adj2" fmla="val 74697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pPr lvl="0"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298" name="文本框 8205"/>
              <p:cNvSpPr txBox="1"/>
              <p:nvPr/>
            </p:nvSpPr>
            <p:spPr>
              <a:xfrm>
                <a:off x="3651" y="2024"/>
                <a:ext cx="590" cy="6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lvl="0"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支持力</a:t>
                </a:r>
                <a:endPara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218" name="圆角矩形标注 8217"/>
          <p:cNvSpPr/>
          <p:nvPr/>
        </p:nvSpPr>
        <p:spPr>
          <a:xfrm>
            <a:off x="2550795" y="1113155"/>
            <a:ext cx="3105150" cy="558800"/>
          </a:xfrm>
          <a:prstGeom prst="wedgeRoundRectCallout">
            <a:avLst>
              <a:gd name="adj1" fmla="val -37157"/>
              <a:gd name="adj2" fmla="val 90528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lvl="0" algn="ctr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我们都是弹力哦。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4975" y="352425"/>
            <a:ext cx="3213100" cy="6134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indent="0" eaLnBrk="0" hangingPunct="0"/>
            <a:r>
              <a:rPr lang="zh-CN" altLang="en-US" sz="3200" b="0" u="none" dirty="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生活中的弹力</a:t>
            </a:r>
            <a:endParaRPr lang="zh-CN" altLang="en-US" sz="3200" b="0" u="none" dirty="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8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  <p:bldP spid="821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5" name="图片 21509" descr="拉力计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46818" y="2509520"/>
            <a:ext cx="2808287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图片 21510" descr="e-olj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3429000"/>
            <a:ext cx="2808287" cy="2405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9" name="文本框 21516"/>
          <p:cNvSpPr txBox="1"/>
          <p:nvPr/>
        </p:nvSpPr>
        <p:spPr>
          <a:xfrm>
            <a:off x="-69215" y="95250"/>
            <a:ext cx="3816350" cy="6788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600" b="0" dirty="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二、测力计 </a:t>
            </a:r>
            <a:endParaRPr lang="zh-CN" altLang="en-US" sz="3600" b="0" dirty="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0" name="文本框 21517"/>
          <p:cNvSpPr txBox="1"/>
          <p:nvPr/>
        </p:nvSpPr>
        <p:spPr>
          <a:xfrm>
            <a:off x="1835150" y="5949950"/>
            <a:ext cx="532923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200" b="1" i="1" dirty="0">
                <a:latin typeface="Arial" panose="020B0604020202020204" pitchFamily="34" charset="0"/>
                <a:ea typeface="宋体" panose="02010600030101010101" pitchFamily="2" charset="-122"/>
              </a:rPr>
              <a:t>各种各样的测力器</a:t>
            </a:r>
            <a:endParaRPr lang="zh-CN" altLang="en-US" sz="3200" b="1" i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图片 9217" descr="6189085798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887413"/>
            <a:ext cx="3903662" cy="4629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文本框 9219"/>
          <p:cNvSpPr txBox="1"/>
          <p:nvPr/>
        </p:nvSpPr>
        <p:spPr>
          <a:xfrm>
            <a:off x="4787900" y="3716338"/>
            <a:ext cx="36718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测量原理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文本框 9220"/>
          <p:cNvSpPr txBox="1"/>
          <p:nvPr/>
        </p:nvSpPr>
        <p:spPr>
          <a:xfrm>
            <a:off x="4827588" y="2492375"/>
            <a:ext cx="36718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主要构造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0" name="文本框 9221"/>
          <p:cNvSpPr txBox="1"/>
          <p:nvPr/>
        </p:nvSpPr>
        <p:spPr>
          <a:xfrm>
            <a:off x="4787900" y="5300663"/>
            <a:ext cx="36718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正确的使用方法</a:t>
            </a:r>
            <a:endParaRPr lang="zh-CN" altLang="en-US" sz="3200" b="1" u="sng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1" name="矩形 9222"/>
          <p:cNvSpPr/>
          <p:nvPr/>
        </p:nvSpPr>
        <p:spPr>
          <a:xfrm>
            <a:off x="5121275" y="1035685"/>
            <a:ext cx="3005455" cy="11176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789172"/>
              </a:avLst>
            </a:prstTxWarp>
            <a:normAutofit/>
          </a:bodyPr>
          <a:p>
            <a:pPr algn="ctr"/>
            <a:r>
              <a:rPr lang="zh-CN" altLang="en-US" sz="28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介绍弹簧测力计</a:t>
            </a:r>
            <a:endParaRPr lang="zh-CN" altLang="en-US" sz="28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4643438" y="3141663"/>
            <a:ext cx="475297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刻度盘、弹簧、指针、挂钩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5" name="矩形 9224"/>
          <p:cNvSpPr/>
          <p:nvPr/>
        </p:nvSpPr>
        <p:spPr>
          <a:xfrm>
            <a:off x="4840288" y="4160838"/>
            <a:ext cx="4248150" cy="11874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弹簧要在一定的弹性范围内弹簧受到的拉力越大，伸长就越长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4" name="动作按钮: 帮助 9225">
            <a:hlinkClick r:id="" action="ppaction://hlinkshowjump?jump=nextslide"/>
          </p:cNvPr>
          <p:cNvSpPr/>
          <p:nvPr/>
        </p:nvSpPr>
        <p:spPr>
          <a:xfrm>
            <a:off x="8243888" y="5373688"/>
            <a:ext cx="431800" cy="431800"/>
          </a:xfrm>
          <a:prstGeom prst="actionButtonHelp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p>
            <a:pPr lvl="0"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5" name="动作按钮: 帮助 9226">
            <a:hlinkClick r:id="" action="ppaction://hlinkshowjump?jump=lastslideviewed"/>
          </p:cNvPr>
          <p:cNvSpPr/>
          <p:nvPr/>
        </p:nvSpPr>
        <p:spPr>
          <a:xfrm>
            <a:off x="7164388" y="2565400"/>
            <a:ext cx="431800" cy="503238"/>
          </a:xfrm>
          <a:prstGeom prst="actionButtonHelp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p>
            <a:pPr lvl="0"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动作按钮: 帮助 9227"/>
          <p:cNvSpPr/>
          <p:nvPr/>
        </p:nvSpPr>
        <p:spPr>
          <a:xfrm>
            <a:off x="7092950" y="3716338"/>
            <a:ext cx="431800" cy="503237"/>
          </a:xfrm>
          <a:prstGeom prst="actionButtonHelp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p>
            <a:pPr lvl="0"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/>
      <p:bldP spid="92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标题 3891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algn="l"/>
            <a:r>
              <a:rPr lang="zh-CN" altLang="en-US" b="1" u="sng" dirty="0">
                <a:solidFill>
                  <a:schemeClr val="accent4">
                    <a:lumMod val="10000"/>
                  </a:schemeClr>
                </a:solidFill>
              </a:rPr>
              <a:t>使用方法</a:t>
            </a:r>
            <a:endParaRPr lang="zh-CN" altLang="en-US" b="1" u="sng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15362" name="文本占位符 38914"/>
          <p:cNvSpPr>
            <a:spLocks noGrp="1"/>
          </p:cNvSpPr>
          <p:nvPr>
            <p:ph idx="1"/>
          </p:nvPr>
        </p:nvSpPr>
        <p:spPr>
          <a:xfrm>
            <a:off x="301625" y="1371600"/>
            <a:ext cx="8540750" cy="4498975"/>
          </a:xfrm>
        </p:spPr>
        <p:txBody>
          <a:bodyPr anchor="t"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1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、了解弹簧测力计的测量范围</a:t>
            </a: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(</a:t>
            </a:r>
            <a:r>
              <a:rPr lang="zh-CN" altLang="en-US" sz="2800" b="1" dirty="0">
                <a:solidFill>
                  <a:srgbClr val="C00000"/>
                </a:solidFill>
              </a:rPr>
              <a:t>量程</a:t>
            </a: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)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，不要测量超过它量程的力；</a:t>
            </a:r>
            <a:endParaRPr lang="zh-CN" altLang="en-US" sz="280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2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、</a:t>
            </a: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 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明确</a:t>
            </a:r>
            <a:r>
              <a:rPr lang="zh-CN" altLang="en-US" sz="2800" b="1" dirty="0">
                <a:solidFill>
                  <a:srgbClr val="C00000"/>
                </a:solidFill>
              </a:rPr>
              <a:t>分度值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：了解弹簧测力计的刻度。每一大格表示多少牛，每一小格表示多少牛；</a:t>
            </a:r>
            <a:endParaRPr lang="zh-CN" altLang="en-US" sz="280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3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、</a:t>
            </a: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 </a:t>
            </a:r>
            <a:r>
              <a:rPr lang="zh-CN" altLang="en-US" sz="2800" b="1" dirty="0">
                <a:solidFill>
                  <a:srgbClr val="C00000"/>
                </a:solidFill>
              </a:rPr>
              <a:t>校零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：测力前要使指针对准零刻度线，如果有偏差，要调节到两者对准为止；</a:t>
            </a:r>
            <a:endParaRPr lang="zh-CN" altLang="en-US" sz="280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4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、</a:t>
            </a: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 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测力时：要使测力计内的弹簧轴线方向跟所测力的</a:t>
            </a:r>
            <a:r>
              <a:rPr lang="zh-CN" altLang="en-US" sz="2800" b="1" dirty="0">
                <a:solidFill>
                  <a:srgbClr val="C00000"/>
                </a:solidFill>
              </a:rPr>
              <a:t>方向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一致，弹簧不要靠到刻度盘上。</a:t>
            </a:r>
            <a:endParaRPr lang="zh-CN" altLang="en-US" sz="280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chemeClr val="accent4">
                    <a:lumMod val="10000"/>
                  </a:schemeClr>
                </a:solidFill>
              </a:rPr>
              <a:t>5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、</a:t>
            </a:r>
            <a:r>
              <a:rPr lang="zh-CN" altLang="en-US" sz="2800" b="1" dirty="0">
                <a:solidFill>
                  <a:srgbClr val="C00000"/>
                </a:solidFill>
              </a:rPr>
              <a:t>读数</a:t>
            </a:r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</a:rPr>
              <a:t>时，视线要与刻度盘垂直。</a:t>
            </a:r>
            <a:endParaRPr lang="zh-CN" altLang="en-US" sz="28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8196" name="Picture 20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37923" y="462915"/>
            <a:ext cx="2520950" cy="50641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8208" name="Line 37"/>
          <p:cNvSpPr/>
          <p:nvPr/>
        </p:nvSpPr>
        <p:spPr>
          <a:xfrm>
            <a:off x="3496628" y="3002598"/>
            <a:ext cx="11509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19" name="Text Box 13"/>
          <p:cNvSpPr txBox="1"/>
          <p:nvPr/>
        </p:nvSpPr>
        <p:spPr>
          <a:xfrm>
            <a:off x="472440" y="1850073"/>
            <a:ext cx="1008063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3600" u="none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看：</a:t>
            </a:r>
            <a:endParaRPr lang="zh-CN" altLang="en-US" sz="3600" u="none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ctr"/>
            <a:r>
              <a:rPr lang="zh-CN" altLang="en-US" sz="3600" u="none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调：</a:t>
            </a:r>
            <a:endParaRPr lang="zh-CN" altLang="en-US" sz="3600" u="none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ctr"/>
            <a:r>
              <a:rPr lang="zh-CN" altLang="en-US" sz="3600" u="none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测：</a:t>
            </a:r>
            <a:endParaRPr lang="zh-CN" altLang="en-US" sz="3600" u="none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ctr"/>
            <a:r>
              <a:rPr lang="zh-CN" altLang="en-US" sz="3600" u="none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读：</a:t>
            </a:r>
            <a:endParaRPr lang="zh-CN" altLang="en-US" sz="3600" u="none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0895" name="Text Box 15"/>
          <p:cNvSpPr txBox="1"/>
          <p:nvPr/>
        </p:nvSpPr>
        <p:spPr>
          <a:xfrm>
            <a:off x="1767840" y="1914208"/>
            <a:ext cx="22367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u="none" dirty="0">
                <a:latin typeface="Times New Roman" panose="02020603050405020304" pitchFamily="18" charset="0"/>
                <a:ea typeface="仿宋_GB2312" pitchFamily="49" charset="-122"/>
              </a:rPr>
              <a:t>量程   分度值</a:t>
            </a:r>
            <a:endParaRPr lang="zh-CN" altLang="en-US" sz="2800" u="none" dirty="0"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250897" name="Text Box 17"/>
          <p:cNvSpPr txBox="1"/>
          <p:nvPr/>
        </p:nvSpPr>
        <p:spPr>
          <a:xfrm>
            <a:off x="1767840" y="3002915"/>
            <a:ext cx="464312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2800" u="none" dirty="0">
                <a:latin typeface="仿宋_GB2312" pitchFamily="49" charset="-122"/>
                <a:ea typeface="仿宋_GB2312" pitchFamily="49" charset="-122"/>
              </a:rPr>
              <a:t>受力方向沿弹簧的轴线方向</a:t>
            </a:r>
            <a:endParaRPr lang="zh-CN" altLang="en-US" sz="4400" u="none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en-US" altLang="zh-CN" sz="4400" u="none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0898" name="Text Box 18"/>
          <p:cNvSpPr txBox="1"/>
          <p:nvPr/>
        </p:nvSpPr>
        <p:spPr>
          <a:xfrm>
            <a:off x="1767840" y="3578860"/>
            <a:ext cx="3756025" cy="11890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u="none" dirty="0">
                <a:latin typeface="Times New Roman" panose="02020603050405020304" pitchFamily="18" charset="0"/>
                <a:ea typeface="仿宋_GB2312" pitchFamily="49" charset="-122"/>
              </a:rPr>
              <a:t>视线必须与刻度盘垂直</a:t>
            </a:r>
            <a:endParaRPr lang="zh-CN" altLang="en-US" sz="2800" u="none" dirty="0">
              <a:latin typeface="Times New Roman" panose="02020603050405020304" pitchFamily="18" charset="0"/>
              <a:ea typeface="仿宋_GB2312" pitchFamily="49" charset="-122"/>
            </a:endParaRPr>
          </a:p>
          <a:p>
            <a:pPr lvl="0" indent="0"/>
            <a:endParaRPr lang="en-US" altLang="zh-CN" sz="4400" u="none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0896" name="Text Box 16"/>
          <p:cNvSpPr txBox="1"/>
          <p:nvPr/>
        </p:nvSpPr>
        <p:spPr>
          <a:xfrm>
            <a:off x="1767840" y="2483485"/>
            <a:ext cx="53276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u="none" dirty="0">
                <a:latin typeface="仿宋_GB2312" pitchFamily="49" charset="-122"/>
                <a:ea typeface="仿宋_GB2312" pitchFamily="49" charset="-122"/>
              </a:rPr>
              <a:t>调零</a:t>
            </a:r>
            <a:endParaRPr lang="zh-CN" altLang="en-US" sz="2800" u="none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5361" name="标题 38913"/>
          <p:cNvSpPr>
            <a:spLocks noGrp="1"/>
          </p:cNvSpPr>
          <p:nvPr/>
        </p:nvSpPr>
        <p:spPr>
          <a:xfrm>
            <a:off x="301625" y="30607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b="1" u="sng" dirty="0">
                <a:solidFill>
                  <a:schemeClr val="accent4">
                    <a:lumMod val="10000"/>
                  </a:schemeClr>
                </a:solidFill>
              </a:rPr>
              <a:t>使用方法</a:t>
            </a:r>
            <a:endParaRPr lang="zh-CN" altLang="en-US" b="1" u="sng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5089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0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0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250897" grpId="0"/>
      <p:bldP spid="250898" grpId="0"/>
      <p:bldP spid="2508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图片 27651" descr="Image2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rcRect l="26253" t="5942" r="52739" b="4695"/>
          <a:stretch>
            <a:fillRect/>
          </a:stretch>
        </p:blipFill>
        <p:spPr>
          <a:xfrm>
            <a:off x="1763713" y="333375"/>
            <a:ext cx="1728787" cy="4321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0" name="图片 27652" descr="Image2"/>
          <p:cNvPicPr>
            <a:picLocks noChangeAspect="1"/>
          </p:cNvPicPr>
          <p:nvPr/>
        </p:nvPicPr>
        <p:blipFill>
          <a:blip r:embed="rId2"/>
          <a:srcRect l="70872" t="8929" r="2180" b="3185"/>
          <a:stretch>
            <a:fillRect/>
          </a:stretch>
        </p:blipFill>
        <p:spPr>
          <a:xfrm>
            <a:off x="6372225" y="333375"/>
            <a:ext cx="2217738" cy="42497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1" name="图片 27653" descr="Image2"/>
          <p:cNvPicPr>
            <a:picLocks noChangeAspect="1"/>
          </p:cNvPicPr>
          <p:nvPr/>
        </p:nvPicPr>
        <p:blipFill>
          <a:blip r:embed="rId2"/>
          <a:srcRect l="45505" t="7452" r="29129" b="3185"/>
          <a:stretch>
            <a:fillRect/>
          </a:stretch>
        </p:blipFill>
        <p:spPr>
          <a:xfrm>
            <a:off x="3779838" y="260350"/>
            <a:ext cx="2087562" cy="43211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655" name="组合 27654"/>
          <p:cNvGrpSpPr/>
          <p:nvPr/>
        </p:nvGrpSpPr>
        <p:grpSpPr>
          <a:xfrm>
            <a:off x="1619250" y="4797425"/>
            <a:ext cx="1728788" cy="1584325"/>
            <a:chOff x="1338" y="2976"/>
            <a:chExt cx="1406" cy="998"/>
          </a:xfrm>
        </p:grpSpPr>
        <p:sp>
          <p:nvSpPr>
            <p:cNvPr id="17413" name="云形标注 27655"/>
            <p:cNvSpPr/>
            <p:nvPr/>
          </p:nvSpPr>
          <p:spPr>
            <a:xfrm rot="361465">
              <a:off x="1338" y="2976"/>
              <a:ext cx="1315" cy="998"/>
            </a:xfrm>
            <a:prstGeom prst="cloudCallout">
              <a:avLst>
                <a:gd name="adj1" fmla="val -6199"/>
                <a:gd name="adj2" fmla="val -47495"/>
              </a:avLst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lvl="0" algn="ctr"/>
              <a:endParaRPr sz="3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4" name="文本框 27656"/>
            <p:cNvSpPr txBox="1"/>
            <p:nvPr/>
          </p:nvSpPr>
          <p:spPr>
            <a:xfrm>
              <a:off x="1518" y="3067"/>
              <a:ext cx="1226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弹簧测力计倒拉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7658" name="组合 27657"/>
          <p:cNvGrpSpPr/>
          <p:nvPr/>
        </p:nvGrpSpPr>
        <p:grpSpPr>
          <a:xfrm>
            <a:off x="3995738" y="4868863"/>
            <a:ext cx="2089150" cy="1368425"/>
            <a:chOff x="2925" y="3067"/>
            <a:chExt cx="1316" cy="862"/>
          </a:xfrm>
        </p:grpSpPr>
        <p:sp>
          <p:nvSpPr>
            <p:cNvPr id="17416" name="圆角矩形标注 27658"/>
            <p:cNvSpPr/>
            <p:nvPr/>
          </p:nvSpPr>
          <p:spPr>
            <a:xfrm>
              <a:off x="2925" y="3067"/>
              <a:ext cx="1316" cy="862"/>
            </a:xfrm>
            <a:prstGeom prst="wedgeRoundRectCallout">
              <a:avLst>
                <a:gd name="adj1" fmla="val -16718"/>
                <a:gd name="adj2" fmla="val -63690"/>
                <a:gd name="adj3" fmla="val 16667"/>
              </a:avLst>
            </a:prstGeom>
            <a:solidFill>
              <a:srgbClr val="D60093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 algn="ctr"/>
              <a:endParaRPr sz="3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7" name="文本框 27659"/>
            <p:cNvSpPr txBox="1"/>
            <p:nvPr/>
          </p:nvSpPr>
          <p:spPr>
            <a:xfrm>
              <a:off x="3015" y="3090"/>
              <a:ext cx="1226" cy="7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拉力方向与弹簧轴线不在一直线上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7661" name="组合 27660"/>
          <p:cNvGrpSpPr/>
          <p:nvPr/>
        </p:nvGrpSpPr>
        <p:grpSpPr>
          <a:xfrm>
            <a:off x="6732588" y="5157788"/>
            <a:ext cx="2016125" cy="1008062"/>
            <a:chOff x="4377" y="3022"/>
            <a:chExt cx="1270" cy="635"/>
          </a:xfrm>
        </p:grpSpPr>
        <p:sp>
          <p:nvSpPr>
            <p:cNvPr id="17419" name="矩形标注 27661"/>
            <p:cNvSpPr/>
            <p:nvPr/>
          </p:nvSpPr>
          <p:spPr>
            <a:xfrm>
              <a:off x="4377" y="3022"/>
              <a:ext cx="1180" cy="635"/>
            </a:xfrm>
            <a:prstGeom prst="wedgeRectCallout">
              <a:avLst>
                <a:gd name="adj1" fmla="val -20000"/>
                <a:gd name="adj2" fmla="val -70472"/>
              </a:avLst>
            </a:prstGeom>
            <a:solidFill>
              <a:srgbClr val="80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 algn="ctr"/>
              <a:endParaRPr sz="3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20" name="文本框 27662"/>
            <p:cNvSpPr txBox="1"/>
            <p:nvPr/>
          </p:nvSpPr>
          <p:spPr>
            <a:xfrm>
              <a:off x="4421" y="3067"/>
              <a:ext cx="1226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指针未指零就使用</a:t>
              </a:r>
              <a:endParaRPr lang="zh-CN" altLang="en-US" sz="2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421" name="文本框 27663"/>
          <p:cNvSpPr txBox="1"/>
          <p:nvPr/>
        </p:nvSpPr>
        <p:spPr>
          <a:xfrm>
            <a:off x="2124075" y="4149725"/>
            <a:ext cx="576263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240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2" name="文本框 27666"/>
          <p:cNvSpPr txBox="1"/>
          <p:nvPr/>
        </p:nvSpPr>
        <p:spPr>
          <a:xfrm>
            <a:off x="4356100" y="4076700"/>
            <a:ext cx="576263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240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3" name="文本框 27667"/>
          <p:cNvSpPr txBox="1"/>
          <p:nvPr/>
        </p:nvSpPr>
        <p:spPr>
          <a:xfrm>
            <a:off x="6877050" y="4149725"/>
            <a:ext cx="576263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240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40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4" name="文本框 27669"/>
          <p:cNvSpPr txBox="1"/>
          <p:nvPr/>
        </p:nvSpPr>
        <p:spPr>
          <a:xfrm>
            <a:off x="468313" y="692150"/>
            <a:ext cx="574675" cy="4478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评一评指出不当之处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5" name="动作按钮: 后退或前一项 27670">
            <a:hlinkClick r:id="" action="ppaction://hlinkshowjump?jump=previousslide"/>
          </p:cNvPr>
          <p:cNvSpPr/>
          <p:nvPr/>
        </p:nvSpPr>
        <p:spPr>
          <a:xfrm>
            <a:off x="395288" y="6092825"/>
            <a:ext cx="504825" cy="504825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p>
            <a:pPr lvl="0"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89" name="Rectangle 4"/>
          <p:cNvSpPr/>
          <p:nvPr/>
        </p:nvSpPr>
        <p:spPr>
          <a:xfrm>
            <a:off x="611188" y="528638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sz="3200" u="none" dirty="0"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12290" name="Text Box 6"/>
          <p:cNvSpPr txBox="1"/>
          <p:nvPr/>
        </p:nvSpPr>
        <p:spPr>
          <a:xfrm>
            <a:off x="680403" y="281940"/>
            <a:ext cx="1808480" cy="61341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0" u="none" dirty="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课堂练习</a:t>
            </a:r>
            <a:endParaRPr lang="zh-CN" altLang="en-US" sz="3200" b="0" u="none" dirty="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1" name="Rectangle 7"/>
          <p:cNvSpPr/>
          <p:nvPr/>
        </p:nvSpPr>
        <p:spPr>
          <a:xfrm>
            <a:off x="539750" y="2790190"/>
            <a:ext cx="8223250" cy="1041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30000"/>
              </a:lnSpc>
            </a:pP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、能直接测量力的工具是下列的（    ）</a:t>
            </a:r>
            <a:endParaRPr lang="zh-CN" altLang="en-US" b="0" u="none" dirty="0">
              <a:solidFill>
                <a:schemeClr val="accent4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>
              <a:lnSpc>
                <a:spcPct val="130000"/>
              </a:lnSpc>
            </a:pP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A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、刻度尺  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、弹簧测力计  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C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、天平  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D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、磅秤</a:t>
            </a:r>
            <a:endParaRPr lang="zh-CN" altLang="en-US" b="0" u="none" dirty="0">
              <a:solidFill>
                <a:schemeClr val="accent4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292" name="Rectangle 8"/>
          <p:cNvSpPr/>
          <p:nvPr/>
        </p:nvSpPr>
        <p:spPr>
          <a:xfrm>
            <a:off x="539433" y="4070350"/>
            <a:ext cx="8424862" cy="15163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30000"/>
              </a:lnSpc>
            </a:pP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、使用弹簧测力计时，若指针在“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0”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刻度的下方就开始测量，则所测得的力的大小将比实际的力 （      ）</a:t>
            </a:r>
            <a:endParaRPr lang="zh-CN" altLang="en-US" b="0" u="none" dirty="0">
              <a:solidFill>
                <a:schemeClr val="accent4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indent="0">
              <a:lnSpc>
                <a:spcPct val="130000"/>
              </a:lnSpc>
            </a:pP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A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、相同    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、偏小    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C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、偏大       </a:t>
            </a: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D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、无法确定</a:t>
            </a:r>
            <a:endParaRPr lang="zh-CN" altLang="en-US" b="0" u="none" dirty="0">
              <a:solidFill>
                <a:schemeClr val="accent4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121" name="图片 3" descr="2345截图20170130165143"/>
          <p:cNvPicPr>
            <a:picLocks noChangeAspect="1"/>
          </p:cNvPicPr>
          <p:nvPr/>
        </p:nvPicPr>
        <p:blipFill>
          <a:blip r:embed="rId1"/>
          <a:srcRect t="11701" r="30062" b="59201"/>
          <a:stretch>
            <a:fillRect/>
          </a:stretch>
        </p:blipFill>
        <p:spPr>
          <a:xfrm>
            <a:off x="923290" y="1398905"/>
            <a:ext cx="5963285" cy="1268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Rectangle 7"/>
          <p:cNvSpPr/>
          <p:nvPr/>
        </p:nvSpPr>
        <p:spPr>
          <a:xfrm>
            <a:off x="594995" y="1266825"/>
            <a:ext cx="406400" cy="5664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lnSpc>
                <a:spcPct val="130000"/>
              </a:lnSpc>
            </a:pPr>
            <a:r>
              <a:rPr lang="en-US" altLang="zh-CN" b="0" u="none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b="0" u="none" dirty="0">
                <a:solidFill>
                  <a:schemeClr val="accent4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endParaRPr lang="zh-CN" altLang="en-US" b="0" u="none" dirty="0">
              <a:solidFill>
                <a:schemeClr val="accent4">
                  <a:lumMod val="1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3" name="Rectangle 4"/>
          <p:cNvSpPr/>
          <p:nvPr/>
        </p:nvSpPr>
        <p:spPr>
          <a:xfrm>
            <a:off x="468313" y="2636520"/>
            <a:ext cx="5183187" cy="11887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u="none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u="none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、在使用弹簧测力计之前，最好把它的挂钩轻轻来回拉动几次．这样做      有什么好处？</a:t>
            </a:r>
            <a:endParaRPr lang="zh-CN" altLang="en-US" u="none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4" name="Rectangle 7"/>
          <p:cNvSpPr/>
          <p:nvPr/>
        </p:nvSpPr>
        <p:spPr>
          <a:xfrm>
            <a:off x="468313" y="682308"/>
            <a:ext cx="5543550" cy="20034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marL="342900" lvl="0" indent="-342900"/>
            <a:r>
              <a:rPr lang="en-US" altLang="zh-CN" u="none">
                <a:solidFill>
                  <a:schemeClr val="accent4">
                    <a:lumMod val="10000"/>
                  </a:schemeClr>
                </a:solidFill>
                <a:latin typeface="ˎ̥"/>
                <a:ea typeface="宋体" panose="02010600030101010101" pitchFamily="2" charset="-122"/>
              </a:rPr>
              <a:t>4</a:t>
            </a:r>
            <a:r>
              <a:rPr lang="zh-CN" altLang="en-US" u="none" dirty="0">
                <a:solidFill>
                  <a:schemeClr val="accent4">
                    <a:lumMod val="10000"/>
                  </a:schemeClr>
                </a:solidFill>
                <a:latin typeface="ˎ̥"/>
                <a:ea typeface="宋体" panose="02010600030101010101" pitchFamily="2" charset="-122"/>
              </a:rPr>
              <a:t>、如图所示的弹簧秤，它的量程是</a:t>
            </a:r>
            <a:r>
              <a:rPr lang="en-US" altLang="zh-CN" u="none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ˎ̥"/>
              </a:rPr>
              <a:t>__</a:t>
            </a:r>
            <a:r>
              <a:rPr lang="en-US" altLang="zh-CN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ˎ̥"/>
              </a:rPr>
              <a:t>      </a:t>
            </a:r>
            <a:r>
              <a:rPr lang="en-US" altLang="zh-CN" u="none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ˎ̥"/>
              </a:rPr>
              <a:t> </a:t>
            </a:r>
            <a:r>
              <a:rPr lang="zh-CN" altLang="en-US" u="none" dirty="0">
                <a:solidFill>
                  <a:schemeClr val="accent4">
                    <a:lumMod val="10000"/>
                  </a:schemeClr>
                </a:solidFill>
                <a:latin typeface="ˎ̥"/>
                <a:ea typeface="宋体" panose="02010600030101010101" pitchFamily="2" charset="-122"/>
              </a:rPr>
              <a:t>，它的分度值是</a:t>
            </a:r>
            <a:r>
              <a:rPr lang="en-US" altLang="zh-CN" u="none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ˎ̥"/>
              </a:rPr>
              <a:t>_____</a:t>
            </a:r>
            <a:r>
              <a:rPr lang="zh-CN" altLang="en-US" u="none" dirty="0">
                <a:solidFill>
                  <a:schemeClr val="accent4">
                    <a:lumMod val="10000"/>
                  </a:schemeClr>
                </a:solidFill>
                <a:latin typeface="ˎ̥"/>
                <a:ea typeface="宋体" panose="02010600030101010101" pitchFamily="2" charset="-122"/>
              </a:rPr>
              <a:t>。</a:t>
            </a:r>
            <a:endParaRPr lang="zh-CN" altLang="en-US" u="none" dirty="0">
              <a:solidFill>
                <a:schemeClr val="accent4">
                  <a:lumMod val="10000"/>
                </a:schemeClr>
              </a:solidFill>
              <a:latin typeface="ˎ̥"/>
              <a:ea typeface="宋体" panose="02010600030101010101" pitchFamily="2" charset="-122"/>
            </a:endParaRPr>
          </a:p>
          <a:p>
            <a:pPr marL="342900" lvl="0" indent="-342900"/>
            <a:r>
              <a:rPr lang="zh-CN" altLang="en-US" u="none" dirty="0">
                <a:solidFill>
                  <a:schemeClr val="accent4">
                    <a:lumMod val="10000"/>
                  </a:schemeClr>
                </a:solidFill>
                <a:latin typeface="ˎ̥"/>
                <a:ea typeface="宋体" panose="02010600030101010101" pitchFamily="2" charset="-122"/>
              </a:rPr>
              <a:t>    用这个弹簧秤测得小猪向下施加的拉力的示数是</a:t>
            </a:r>
            <a:r>
              <a:rPr lang="zh-CN" altLang="en-US" dirty="0">
                <a:solidFill>
                  <a:schemeClr val="accent4">
                    <a:lumMod val="10000"/>
                  </a:schemeClr>
                </a:solidFill>
                <a:latin typeface="ˎ̥"/>
                <a:ea typeface="宋体" panose="02010600030101010101" pitchFamily="2" charset="-122"/>
              </a:rPr>
              <a:t>            </a:t>
            </a:r>
            <a:r>
              <a:rPr lang="zh-CN" altLang="en-US" u="none" dirty="0">
                <a:solidFill>
                  <a:schemeClr val="accent4">
                    <a:lumMod val="10000"/>
                  </a:schemeClr>
                </a:solidFill>
                <a:latin typeface="ˎ̥"/>
                <a:ea typeface="宋体" panose="02010600030101010101" pitchFamily="2" charset="-122"/>
              </a:rPr>
              <a:t>。</a:t>
            </a:r>
            <a:endParaRPr lang="zh-CN" altLang="en-US" u="none" dirty="0">
              <a:solidFill>
                <a:schemeClr val="accent4">
                  <a:lumMod val="10000"/>
                </a:schemeClr>
              </a:solidFill>
              <a:latin typeface="ˎ̥"/>
              <a:ea typeface="宋体" panose="02010600030101010101" pitchFamily="2" charset="-122"/>
            </a:endParaRPr>
          </a:p>
          <a:p>
            <a:pPr marL="342900" lvl="0" indent="-342900" eaLnBrk="0" hangingPunct="0"/>
            <a:endParaRPr lang="zh-CN" altLang="en-US" u="none" dirty="0">
              <a:solidFill>
                <a:schemeClr val="accent4">
                  <a:lumMod val="10000"/>
                </a:schemeClr>
              </a:solidFill>
              <a:latin typeface="ˎ̥"/>
              <a:ea typeface="宋体" panose="02010600030101010101" pitchFamily="2" charset="-122"/>
            </a:endParaRPr>
          </a:p>
        </p:txBody>
      </p:sp>
      <p:pic>
        <p:nvPicPr>
          <p:cNvPr id="13315" name="Picture 8" descr="image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7763" y="260350"/>
            <a:ext cx="2195512" cy="4681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2858" name="Text Box 10"/>
          <p:cNvSpPr txBox="1"/>
          <p:nvPr/>
        </p:nvSpPr>
        <p:spPr>
          <a:xfrm>
            <a:off x="971550" y="1123633"/>
            <a:ext cx="9223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u="none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0~5N</a:t>
            </a:r>
            <a:endParaRPr lang="en-US" altLang="zh-CN" u="none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2859" name="Text Box 11"/>
          <p:cNvSpPr txBox="1"/>
          <p:nvPr/>
        </p:nvSpPr>
        <p:spPr>
          <a:xfrm>
            <a:off x="4067175" y="1052195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u="none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0.2N</a:t>
            </a:r>
            <a:endParaRPr lang="en-US" altLang="zh-CN" u="none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8" name="Text Box 13"/>
          <p:cNvSpPr txBox="1"/>
          <p:nvPr/>
        </p:nvSpPr>
        <p:spPr>
          <a:xfrm>
            <a:off x="2319338" y="1417320"/>
            <a:ext cx="668337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endParaRPr lang="zh-CN" altLang="zh-CN" sz="1800" b="0" u="none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2863" name="Text Box 15"/>
          <p:cNvSpPr txBox="1"/>
          <p:nvPr/>
        </p:nvSpPr>
        <p:spPr>
          <a:xfrm>
            <a:off x="2555875" y="1844358"/>
            <a:ext cx="88423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2.4N</a:t>
            </a:r>
            <a:endParaRPr lang="en-US" altLang="zh-CN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2864" name="Text Box 16"/>
          <p:cNvSpPr txBox="1"/>
          <p:nvPr/>
        </p:nvSpPr>
        <p:spPr>
          <a:xfrm>
            <a:off x="1908175" y="4292283"/>
            <a:ext cx="2971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u="none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防止弹簧被卡住</a:t>
            </a:r>
            <a:endParaRPr lang="zh-CN" altLang="en-US" sz="2800" u="none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21" name="图片 13325" descr="猪猪"/>
          <p:cNvPicPr>
            <a:picLocks noChangeAspect="1"/>
          </p:cNvPicPr>
          <p:nvPr/>
        </p:nvPicPr>
        <p:blipFill>
          <a:blip r:embed="rId2"/>
          <a:srcRect t="38071"/>
          <a:stretch>
            <a:fillRect/>
          </a:stretch>
        </p:blipFill>
        <p:spPr>
          <a:xfrm>
            <a:off x="6227763" y="4149725"/>
            <a:ext cx="2127250" cy="201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285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6285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628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62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28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3265" y="1191895"/>
            <a:ext cx="6063615" cy="537845"/>
          </a:xfrm>
        </p:spPr>
        <p:txBody>
          <a:bodyPr/>
          <a:p>
            <a:pPr algn="l"/>
            <a:r>
              <a:rPr lang="zh-CN" altLang="en-US" sz="2800" b="1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一、弹力</a:t>
            </a:r>
            <a:endParaRPr lang="zh-CN" altLang="en-US" sz="2800" b="1" dirty="0">
              <a:solidFill>
                <a:schemeClr val="accent4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0" name="内容占位符 8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696595" y="2530558"/>
            <a:ext cx="8229599" cy="4172185"/>
          </a:xfrm>
        </p:spPr>
        <p:txBody>
          <a:bodyPr/>
          <a:lstStyle>
            <a:lvl1pPr marL="285750" indent="-285750" algn="l" rt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1pPr>
            <a:lvl2pPr marL="742950" indent="-285750" algn="l" rt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2pPr>
            <a:lvl3pPr marL="1200150" indent="-285750" algn="l" rt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3pPr>
            <a:lvl4pPr marL="1657350" indent="-285750" algn="l" rt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4pPr>
            <a:lvl5pPr marL="2114550" indent="-285750" algn="l" rt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chemeClr val="tx2"/>
              </a:buClr>
              <a:buSzTx/>
              <a:buFont typeface="Wingdings" panose="05000000000000000000" pitchFamily="2" charset="2"/>
              <a:buChar char="l"/>
            </a:pPr>
            <a:r>
              <a:rPr lang="zh-CN" altLang="en-US" dirty="0" smtClean="0">
                <a:latin typeface="+mn-lt"/>
              </a:rPr>
              <a:t>在物理学中，力用符号F表示，</a:t>
            </a:r>
            <a:endParaRPr lang="zh-CN" altLang="en-US" dirty="0" smtClean="0">
              <a:latin typeface="+mn-lt"/>
            </a:endParaRPr>
          </a:p>
          <a:p>
            <a:pPr marL="342900" indent="-342900">
              <a:buClr>
                <a:schemeClr val="tx2"/>
              </a:buClr>
              <a:buSzTx/>
              <a:buFont typeface="Wingdings" panose="05000000000000000000" pitchFamily="2" charset="2"/>
              <a:buChar char="l"/>
            </a:pPr>
            <a:r>
              <a:rPr lang="zh-CN" altLang="en-US" dirty="0" smtClean="0">
                <a:latin typeface="+mn-lt"/>
              </a:rPr>
              <a:t>力的单位牛顿，简称牛，符号是N</a:t>
            </a:r>
            <a:endParaRPr lang="zh-CN" altLang="en-US" dirty="0" smtClean="0">
              <a:latin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86130" y="1945005"/>
            <a:ext cx="2316480" cy="84899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概念、产生条件</a:t>
            </a:r>
            <a:endParaRPr lang="zh-CN" altLang="en-US" sz="240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 sz="240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170" name="文本框 7169"/>
          <p:cNvSpPr txBox="1"/>
          <p:nvPr/>
        </p:nvSpPr>
        <p:spPr>
          <a:xfrm>
            <a:off x="1543685" y="193675"/>
            <a:ext cx="4758055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zh-CN" sz="3200" b="1">
                <a:solidFill>
                  <a:srgbClr val="9B7959"/>
                </a:solidFill>
                <a:latin typeface="Times New Roman" panose="02020603050405020304" pitchFamily="18" charset="0"/>
                <a:ea typeface="幼圆" pitchFamily="1" charset="-122"/>
              </a:rPr>
              <a:t>学了什么？</a:t>
            </a:r>
            <a:r>
              <a:rPr lang="en-US" altLang="zh-CN" sz="3200" b="1">
                <a:solidFill>
                  <a:srgbClr val="9B7959"/>
                </a:solidFill>
                <a:latin typeface="Times New Roman" panose="02020603050405020304" pitchFamily="18" charset="0"/>
                <a:ea typeface="幼圆" pitchFamily="1" charset="-122"/>
              </a:rPr>
              <a:t> </a:t>
            </a:r>
            <a:endParaRPr lang="zh-CN" altLang="en-US" sz="3200" b="1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ea typeface="楷体_GB2312" pitchFamily="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9610" y="3283585"/>
            <a:ext cx="3469640" cy="13411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40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、弹簧测力计的原理</a:t>
            </a:r>
            <a:r>
              <a:rPr lang="zh-CN" altLang="en-US" sz="280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ea typeface="隶书" pitchFamily="1" charset="-122"/>
                <a:sym typeface="+mn-ea"/>
              </a:rPr>
              <a:t>。</a:t>
            </a:r>
            <a:endParaRPr lang="zh-CN" altLang="en-US" sz="280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隶书" pitchFamily="1" charset="-122"/>
              <a:sym typeface="+mn-ea"/>
            </a:endParaRPr>
          </a:p>
          <a:p>
            <a:pPr algn="l"/>
            <a:endParaRPr lang="zh-CN" altLang="en-US" sz="280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ea typeface="隶书" pitchFamily="1" charset="-122"/>
              <a:sym typeface="+mn-ea"/>
            </a:endParaRPr>
          </a:p>
          <a:p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9610" y="3964305"/>
            <a:ext cx="4638040" cy="84899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40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、弹簧测力计的使用注意事项</a:t>
            </a:r>
            <a:r>
              <a:rPr lang="zh-CN" altLang="en-US" sz="2400">
                <a:solidFill>
                  <a:schemeClr val="accent4">
                    <a:lumMod val="1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sz="240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 sz="2400">
              <a:solidFill>
                <a:schemeClr val="accent4">
                  <a:lumMod val="1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78180" y="2621915"/>
            <a:ext cx="232791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>
                <a:solidFill>
                  <a:schemeClr val="accent4">
                    <a:lumMod val="10000"/>
                  </a:schemeClr>
                </a:solidFill>
                <a:latin typeface="+mj-ea"/>
                <a:ea typeface="+mj-ea"/>
              </a:rPr>
              <a:t>二、力的测量</a:t>
            </a:r>
            <a:endParaRPr lang="zh-CN" altLang="en-US" sz="2800">
              <a:solidFill>
                <a:schemeClr val="accent4">
                  <a:lumMod val="1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5" name="图片 4" descr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3820" y="-42545"/>
            <a:ext cx="1544955" cy="105156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5" grpId="2"/>
      <p:bldP spid="15" grpId="3"/>
      <p:bldP spid="15" grpId="4"/>
      <p:bldP spid="15" grpId="5"/>
      <p:bldP spid="15" grpId="6"/>
      <p:bldP spid="15" grpId="7"/>
      <p:bldP spid="15" grpId="8"/>
      <p:bldP spid="15" grpId="9"/>
      <p:bldP spid="15" grpId="10"/>
      <p:bldP spid="15" grpId="11"/>
      <p:bldP spid="15" grpId="12"/>
      <p:bldP spid="15" grpId="13"/>
      <p:bldP spid="2" grpId="0"/>
      <p:bldP spid="2" grpId="1"/>
      <p:bldP spid="2" grpId="2"/>
      <p:bldP spid="2" grpId="3"/>
      <p:bldP spid="2" grpId="4"/>
      <p:bldP spid="2" grpId="5"/>
      <p:bldP spid="2" grpId="6"/>
      <p:bldP spid="2" grpId="7"/>
      <p:bldP spid="2" grpId="8"/>
      <p:bldP spid="2" grpId="9"/>
      <p:bldP spid="2" grpId="10"/>
      <p:bldP spid="2" grpId="11"/>
      <p:bldP spid="2" grpId="12"/>
      <p:bldP spid="2" grpId="13"/>
      <p:bldP spid="3" grpId="0"/>
      <p:bldP spid="8" grpId="0"/>
      <p:bldP spid="4" grpId="0"/>
    </p:bld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1"/>
  <p:tag name="KSO_WM_UNIT_TYPE" val="a"/>
  <p:tag name="KSO_WM_UNIT_INDEX" val="1"/>
  <p:tag name="KSO_WM_UNIT_ID" val="custom51_2*a*1"/>
  <p:tag name="KSO_WM_UNIT_CLEAR" val="1"/>
  <p:tag name="KSO_WM_UNIT_LAYERLEVEL" val="1"/>
  <p:tag name="KSO_WM_UNIT_VALUE" val="34"/>
  <p:tag name="KSO_WM_UNIT_ISCONTENTSTITLE" val="0"/>
  <p:tag name="KSO_WM_UNIT_HIGHLIGHT" val="0"/>
  <p:tag name="KSO_WM_UNIT_COMPATIBLE" val="0"/>
  <p:tag name="KSO_WM_UNIT_PRESET_TEXT_INDEX" val="0"/>
  <p:tag name="KSO_WM_UNIT_PRESET_TEXT_LEN" val="9"/>
</p:tagLst>
</file>

<file path=ppt/tags/tag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51"/>
  <p:tag name="KSO_WM_UNIT_TYPE" val="f"/>
  <p:tag name="KSO_WM_UNIT_INDEX" val="1"/>
  <p:tag name="KSO_WM_UNIT_ID" val="custom51_2*f*1"/>
  <p:tag name="KSO_WM_UNIT_CLEAR" val="1"/>
  <p:tag name="KSO_WM_UNIT_LAYERLEVEL" val="1"/>
  <p:tag name="KSO_WM_UNIT_VALUE" val="364"/>
  <p:tag name="KSO_WM_UNIT_HIGHLIGHT" val="0"/>
  <p:tag name="KSO_WM_UNIT_COMPATIBLE" val="0"/>
  <p:tag name="KSO_WM_UNIT_PRESET_TEXT_INDEX" val="6"/>
  <p:tag name="KSO_WM_UNIT_PRESET_TEXT_LEN" val="50"/>
</p:tagLst>
</file>

<file path=ppt/tags/tag3.xml><?xml version="1.0" encoding="utf-8"?>
<p:tagLst xmlns:p="http://schemas.openxmlformats.org/presentationml/2006/main">
  <p:tag name="KSO_WM_TEMPLATE_CATEGORY" val="custom"/>
  <p:tag name="KSO_WM_TEMPLATE_INDEX" val="51"/>
  <p:tag name="KSO_WM_TAG_VERSION" val="1.0"/>
  <p:tag name="KSO_WM_SLIDE_ID" val="custom51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36*154"/>
  <p:tag name="KSO_WM_SLIDE_SIZE" val="648*329"/>
</p:tagLst>
</file>

<file path=ppt/theme/theme1.xml><?xml version="1.0" encoding="utf-8"?>
<a:theme xmlns:a="http://schemas.openxmlformats.org/drawingml/2006/main" name="欢天喜地">
  <a:themeElements>
    <a:clrScheme name="欢天喜地 1">
      <a:dk1>
        <a:srgbClr val="C0C0C0"/>
      </a:dk1>
      <a:lt1>
        <a:srgbClr val="FFFFFF"/>
      </a:lt1>
      <a:dk2>
        <a:srgbClr val="FFA679"/>
      </a:dk2>
      <a:lt2>
        <a:srgbClr val="FFFF66"/>
      </a:lt2>
      <a:accent1>
        <a:srgbClr val="9C9CBE"/>
      </a:accent1>
      <a:accent2>
        <a:srgbClr val="FFFFCC"/>
      </a:accent2>
      <a:accent3>
        <a:srgbClr val="FFD0BE"/>
      </a:accent3>
      <a:accent4>
        <a:srgbClr val="DADADA"/>
      </a:accent4>
      <a:accent5>
        <a:srgbClr val="CBCBDB"/>
      </a:accent5>
      <a:accent6>
        <a:srgbClr val="E7E7B9"/>
      </a:accent6>
      <a:hlink>
        <a:srgbClr val="CCECFF"/>
      </a:hlink>
      <a:folHlink>
        <a:srgbClr val="99FF66"/>
      </a:folHlink>
    </a:clrScheme>
    <a:fontScheme name="欢天喜地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欢天喜地 1">
        <a:dk1>
          <a:srgbClr val="C0C0C0"/>
        </a:dk1>
        <a:lt1>
          <a:srgbClr val="FFFFFF"/>
        </a:lt1>
        <a:dk2>
          <a:srgbClr val="FFA679"/>
        </a:dk2>
        <a:lt2>
          <a:srgbClr val="FFFF66"/>
        </a:lt2>
        <a:accent1>
          <a:srgbClr val="9C9CBE"/>
        </a:accent1>
        <a:accent2>
          <a:srgbClr val="FFFFCC"/>
        </a:accent2>
        <a:accent3>
          <a:srgbClr val="FFD0BE"/>
        </a:accent3>
        <a:accent4>
          <a:srgbClr val="DADADA"/>
        </a:accent4>
        <a:accent5>
          <a:srgbClr val="CBCBDB"/>
        </a:accent5>
        <a:accent6>
          <a:srgbClr val="E7E7B9"/>
        </a:accent6>
        <a:hlink>
          <a:srgbClr val="CCECFF"/>
        </a:hlink>
        <a:folHlink>
          <a:srgbClr val="99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2">
        <a:dk1>
          <a:srgbClr val="B2B2B2"/>
        </a:dk1>
        <a:lt1>
          <a:srgbClr val="FFFFFF"/>
        </a:lt1>
        <a:dk2>
          <a:srgbClr val="EBA18D"/>
        </a:dk2>
        <a:lt2>
          <a:srgbClr val="FFFFFF"/>
        </a:lt2>
        <a:accent1>
          <a:srgbClr val="C97F94"/>
        </a:accent1>
        <a:accent2>
          <a:srgbClr val="CC99FF"/>
        </a:accent2>
        <a:accent3>
          <a:srgbClr val="F3CDC5"/>
        </a:accent3>
        <a:accent4>
          <a:srgbClr val="DADADA"/>
        </a:accent4>
        <a:accent5>
          <a:srgbClr val="E1C0C8"/>
        </a:accent5>
        <a:accent6>
          <a:srgbClr val="B98AE7"/>
        </a:accent6>
        <a:hlink>
          <a:srgbClr val="FFFF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3">
        <a:dk1>
          <a:srgbClr val="000000"/>
        </a:dk1>
        <a:lt1>
          <a:srgbClr val="FFFFFF"/>
        </a:lt1>
        <a:dk2>
          <a:srgbClr val="FFFF00"/>
        </a:dk2>
        <a:lt2>
          <a:srgbClr val="C0C0C0"/>
        </a:lt2>
        <a:accent1>
          <a:srgbClr val="FEE2E2"/>
        </a:accent1>
        <a:accent2>
          <a:srgbClr val="FFFFFF"/>
        </a:accent2>
        <a:accent3>
          <a:srgbClr val="FFFFFF"/>
        </a:accent3>
        <a:accent4>
          <a:srgbClr val="000000"/>
        </a:accent4>
        <a:accent5>
          <a:srgbClr val="FEEEEE"/>
        </a:accent5>
        <a:accent6>
          <a:srgbClr val="E7E7E7"/>
        </a:accent6>
        <a:hlink>
          <a:srgbClr val="FFFFCC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欢天喜地 4">
        <a:dk1>
          <a:srgbClr val="C0C0C0"/>
        </a:dk1>
        <a:lt1>
          <a:srgbClr val="FFFFFF"/>
        </a:lt1>
        <a:dk2>
          <a:srgbClr val="E0A172"/>
        </a:dk2>
        <a:lt2>
          <a:srgbClr val="FFFF99"/>
        </a:lt2>
        <a:accent1>
          <a:srgbClr val="89A3AB"/>
        </a:accent1>
        <a:accent2>
          <a:srgbClr val="CCCCFF"/>
        </a:accent2>
        <a:accent3>
          <a:srgbClr val="EDCDBC"/>
        </a:accent3>
        <a:accent4>
          <a:srgbClr val="DADADA"/>
        </a:accent4>
        <a:accent5>
          <a:srgbClr val="C4CED2"/>
        </a:accent5>
        <a:accent6>
          <a:srgbClr val="B9B9E7"/>
        </a:accent6>
        <a:hlink>
          <a:srgbClr val="4D4D4D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5">
        <a:dk1>
          <a:srgbClr val="B2B2B2"/>
        </a:dk1>
        <a:lt1>
          <a:srgbClr val="FFFF66"/>
        </a:lt1>
        <a:dk2>
          <a:srgbClr val="D5E2CC"/>
        </a:dk2>
        <a:lt2>
          <a:srgbClr val="FFFFFF"/>
        </a:lt2>
        <a:accent1>
          <a:srgbClr val="859AC3"/>
        </a:accent1>
        <a:accent2>
          <a:srgbClr val="66CCFF"/>
        </a:accent2>
        <a:accent3>
          <a:srgbClr val="E7EEE2"/>
        </a:accent3>
        <a:accent4>
          <a:srgbClr val="DADA56"/>
        </a:accent4>
        <a:accent5>
          <a:srgbClr val="C2CADE"/>
        </a:accent5>
        <a:accent6>
          <a:srgbClr val="5CB9E7"/>
        </a:accent6>
        <a:hlink>
          <a:srgbClr val="0000CC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6">
        <a:dk1>
          <a:srgbClr val="C0C0C0"/>
        </a:dk1>
        <a:lt1>
          <a:srgbClr val="FFFFCC"/>
        </a:lt1>
        <a:dk2>
          <a:srgbClr val="FFCC99"/>
        </a:dk2>
        <a:lt2>
          <a:srgbClr val="000000"/>
        </a:lt2>
        <a:accent1>
          <a:srgbClr val="73A78D"/>
        </a:accent1>
        <a:accent2>
          <a:srgbClr val="CC3399"/>
        </a:accent2>
        <a:accent3>
          <a:srgbClr val="FFE2CA"/>
        </a:accent3>
        <a:accent4>
          <a:srgbClr val="DADAAE"/>
        </a:accent4>
        <a:accent5>
          <a:srgbClr val="BCD0C5"/>
        </a:accent5>
        <a:accent6>
          <a:srgbClr val="B92D8A"/>
        </a:accent6>
        <a:hlink>
          <a:srgbClr val="CCECFF"/>
        </a:hlink>
        <a:folHlink>
          <a:srgbClr val="00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欢天喜地 7">
        <a:dk1>
          <a:srgbClr val="000066"/>
        </a:dk1>
        <a:lt1>
          <a:srgbClr val="F48E6E"/>
        </a:lt1>
        <a:dk2>
          <a:srgbClr val="FFFF99"/>
        </a:dk2>
        <a:lt2>
          <a:srgbClr val="C0C0C0"/>
        </a:lt2>
        <a:accent1>
          <a:srgbClr val="E8E8CE"/>
        </a:accent1>
        <a:accent2>
          <a:srgbClr val="3333CC"/>
        </a:accent2>
        <a:accent3>
          <a:srgbClr val="F8C6BA"/>
        </a:accent3>
        <a:accent4>
          <a:srgbClr val="000056"/>
        </a:accent4>
        <a:accent5>
          <a:srgbClr val="F2F2E3"/>
        </a:accent5>
        <a:accent6>
          <a:srgbClr val="2D2DB9"/>
        </a:accent6>
        <a:hlink>
          <a:srgbClr val="FFFF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欢天喜地 8">
        <a:dk1>
          <a:srgbClr val="B2B2B2"/>
        </a:dk1>
        <a:lt1>
          <a:srgbClr val="66FFFF"/>
        </a:lt1>
        <a:dk2>
          <a:srgbClr val="FFCCCC"/>
        </a:dk2>
        <a:lt2>
          <a:srgbClr val="660066"/>
        </a:lt2>
        <a:accent1>
          <a:srgbClr val="7592B1"/>
        </a:accent1>
        <a:accent2>
          <a:srgbClr val="008080"/>
        </a:accent2>
        <a:accent3>
          <a:srgbClr val="FFE2E2"/>
        </a:accent3>
        <a:accent4>
          <a:srgbClr val="56DADA"/>
        </a:accent4>
        <a:accent5>
          <a:srgbClr val="BDC7D5"/>
        </a:accent5>
        <a:accent6>
          <a:srgbClr val="007373"/>
        </a:accent6>
        <a:hlink>
          <a:srgbClr val="FFFF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964</Words>
  <Application>WPS 演示</Application>
  <PresentationFormat/>
  <Paragraphs>147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31" baseType="lpstr">
      <vt:lpstr>Arial</vt:lpstr>
      <vt:lpstr>宋体</vt:lpstr>
      <vt:lpstr>Wingdings</vt:lpstr>
      <vt:lpstr>华文新魏</vt:lpstr>
      <vt:lpstr>微软雅黑</vt:lpstr>
      <vt:lpstr>Times New Roman</vt:lpstr>
      <vt:lpstr>仿宋_GB2312</vt:lpstr>
      <vt:lpstr>黑体</vt:lpstr>
      <vt:lpstr>ˎ̥</vt:lpstr>
      <vt:lpstr>幼圆</vt:lpstr>
      <vt:lpstr>楷体_GB2312</vt:lpstr>
      <vt:lpstr>隶书</vt:lpstr>
      <vt:lpstr>Arial Unicode MS</vt:lpstr>
      <vt:lpstr>仿宋</vt:lpstr>
      <vt:lpstr>Segoe Print</vt:lpstr>
      <vt:lpstr>新宋体</vt:lpstr>
      <vt:lpstr>欢天喜地</vt:lpstr>
      <vt:lpstr>PowerPoint 演示文稿</vt:lpstr>
      <vt:lpstr>PowerPoint 演示文稿</vt:lpstr>
      <vt:lpstr>PowerPoint 演示文稿</vt:lpstr>
      <vt:lpstr>一、弹力</vt:lpstr>
      <vt:lpstr>PowerPoint 演示文稿</vt:lpstr>
      <vt:lpstr>PowerPoint 演示文稿</vt:lpstr>
      <vt:lpstr>PowerPoint 演示文稿</vt:lpstr>
      <vt:lpstr>PowerPoint 演示文稿</vt:lpstr>
      <vt:lpstr>使用方法</vt:lpstr>
      <vt:lpstr>PowerPoint 演示文稿</vt:lpstr>
      <vt:lpstr>PowerPoint 演示文稿</vt:lpstr>
      <vt:lpstr>PowerPoint 演示文稿</vt:lpstr>
      <vt:lpstr>PowerPoint 演示文稿</vt:lpstr>
      <vt:lpstr>一、弹力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www.dearedu.com</dc:title>
  <dc:creator>www.dearedu.com</dc:creator>
  <cp:keywords>www.dearedu.com</cp:keywords>
  <dc:description>www.dearedu.com</dc:description>
  <dc:subject>www.dearedu.com</dc:subject>
  <cp:lastModifiedBy>小慕</cp:lastModifiedBy>
  <cp:revision>21</cp:revision>
  <dcterms:created xsi:type="dcterms:W3CDTF">2004-03-24T12:35:00Z</dcterms:created>
  <dcterms:modified xsi:type="dcterms:W3CDTF">2018-03-09T06:29:04Z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