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  <p:sldId id="1440" r:id="rId21"/>
    <p:sldId id="1441" r:id="rId22"/>
    <p:sldId id="1442" r:id="rId23"/>
    <p:sldId id="1443" r:id="rId24"/>
    <p:sldId id="1444" r:id="rId25"/>
    <p:sldId id="1445" r:id="rId26"/>
    <p:sldId id="1446" r:id="rId27"/>
    <p:sldId id="1447" r:id="rId28"/>
    <p:sldId id="1448" r:id="rId29"/>
    <p:sldId id="1449" r:id="rId30"/>
    <p:sldId id="1450" r:id="rId31"/>
    <p:sldId id="1451" r:id="rId32"/>
    <p:sldId id="1452" r:id="rId33"/>
    <p:sldId id="1453" r:id="rId34"/>
    <p:sldId id="1454" r:id="rId35"/>
    <p:sldId id="1455" r:id="rId36"/>
    <p:sldId id="1456" r:id="rId37"/>
    <p:sldId id="1457" r:id="rId38"/>
    <p:sldId id="1458" r:id="rId39"/>
    <p:sldId id="1459" r:id="rId40"/>
    <p:sldId id="1460" r:id="rId41"/>
    <p:sldId id="1461" r:id="rId42"/>
    <p:sldId id="1462" r:id="rId43"/>
    <p:sldId id="1463" r:id="rId44"/>
    <p:sldId id="1464" r:id="rId45"/>
    <p:sldId id="1465" r:id="rId46"/>
    <p:sldId id="1466" r:id="rId47"/>
    <p:sldId id="1467" r:id="rId48"/>
    <p:sldId id="1468" r:id="rId49"/>
    <p:sldId id="1469" r:id="rId50"/>
    <p:sldId id="1470" r:id="rId51"/>
    <p:sldId id="1471" r:id="rId52"/>
    <p:sldId id="1472" r:id="rId53"/>
    <p:sldId id="1473" r:id="rId54"/>
  </p:sldIdLst>
  <p:sldSz cx="9144000" cy="6858000" type="screen4x3"/>
  <p:notesSz cx="6858000" cy="9144000"/>
  <p:custDataLst>
    <p:tags r:id="rId55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tags" Target="tags/tag1.xml" /><Relationship Id="rId56" Type="http://schemas.openxmlformats.org/officeDocument/2006/relationships/presProps" Target="presProps.xml" /><Relationship Id="rId57" Type="http://schemas.openxmlformats.org/officeDocument/2006/relationships/viewProps" Target="viewProps.xml" /><Relationship Id="rId58" Type="http://schemas.openxmlformats.org/officeDocument/2006/relationships/theme" Target="theme/theme1.xml" /><Relationship Id="rId59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632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632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C8117F2-3071-49FE-B158-0F91A475C126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632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632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A8D1F33-4DDE-4B9B-B375-5A4C755AE21C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325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325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5FF5FD5-3CEE-46D3-B60B-B0E2C60179E2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325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325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325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325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93472C6-435D-433D-B2A0-33B12DBAF1A7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427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C34D589-C11F-4252-AA62-DFBDE23CD3D5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529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530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EED13FD-16AE-4E9F-9936-4317014D8A8A}" type="slidenum">
              <a:rPr lang="zh-CN" altLang="en-US" sz="1200">
                <a:latin typeface="Calibri" pitchFamily="34" charset="0"/>
              </a:rPr>
              <a:t>2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DF0A5BC6-400B-41D6-A2FF-D747443D333B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1E162E43-17FA-454B-8DE7-6E96DD0C0639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9" r:id="rId1"/>
    <p:sldLayoutId id="2147485211" r:id="rId2"/>
    <p:sldLayoutId id="2147485212" r:id="rId3"/>
    <p:sldLayoutId id="2147485213" r:id="rId4"/>
    <p:sldLayoutId id="2147485214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15" r:id="rId1"/>
    <p:sldLayoutId id="2147485216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emf" /><Relationship Id="rId3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emf" /><Relationship Id="rId3" Type="http://schemas.openxmlformats.org/officeDocument/2006/relationships/image" Target="../media/image8.emf" /><Relationship Id="rId4" Type="http://schemas.openxmlformats.org/officeDocument/2006/relationships/image" Target="../media/image9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emf" /><Relationship Id="rId3" Type="http://schemas.openxmlformats.org/officeDocument/2006/relationships/image" Target="../media/image1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emf" /><Relationship Id="rId3" Type="http://schemas.openxmlformats.org/officeDocument/2006/relationships/image" Target="../media/image1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emf" /><Relationship Id="rId3" Type="http://schemas.openxmlformats.org/officeDocument/2006/relationships/image" Target="../media/image1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emf" /><Relationship Id="rId3" Type="http://schemas.openxmlformats.org/officeDocument/2006/relationships/image" Target="../media/image18.em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emf" /><Relationship Id="rId3" Type="http://schemas.openxmlformats.org/officeDocument/2006/relationships/image" Target="../media/image20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emf" /><Relationship Id="rId3" Type="http://schemas.openxmlformats.org/officeDocument/2006/relationships/image" Target="../media/image22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emf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736600" y="2541588"/>
            <a:ext cx="7473950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实验题专项复习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(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二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)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常规实验与探究性实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验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en-US" altLang="zh-CN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电学实验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箭头: 五边形 3"/>
          <p:cNvSpPr/>
          <p:nvPr/>
        </p:nvSpPr>
        <p:spPr>
          <a:xfrm>
            <a:off x="484188" y="1038225"/>
            <a:ext cx="6918325" cy="577850"/>
          </a:xfrm>
          <a:prstGeom prst="homePlate">
            <a:avLst>
              <a:gd name="adj" fmla="val 49996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探究串并联电路中电流、电压的规律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5" name="标题 2"/>
          <p:cNvSpPr>
            <a:spLocks noGrp="1"/>
          </p:cNvSpPr>
          <p:nvPr>
            <p:ph type="title" idx="4294967295"/>
          </p:nvPr>
        </p:nvSpPr>
        <p:spPr>
          <a:xfrm>
            <a:off x="484188" y="1876425"/>
            <a:ext cx="8285162" cy="40528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画电路图或连接实物图．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．连接电路时的注意事项（开关断开）；电流表、电压表接线柱的连接（正进负出）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．电路故障分析．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．更换不同类型的小灯泡多次测量的目的（避免偶然性，使探究规律具有普遍性）</a:t>
            </a:r>
            <a:r>
              <a:rPr lang="en-US" altLang="zh-CN" sz="2800"/>
              <a:t>.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标题 1"/>
          <p:cNvSpPr>
            <a:spLocks noGrp="1"/>
          </p:cNvSpPr>
          <p:nvPr>
            <p:ph type="title" idx="4294967295"/>
          </p:nvPr>
        </p:nvSpPr>
        <p:spPr>
          <a:xfrm>
            <a:off x="508000" y="882650"/>
            <a:ext cx="8128000" cy="53546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．电表异常的分析：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）闭合开关前，电流表或电压表指针不在</a:t>
            </a:r>
            <a:r>
              <a:rPr lang="en-US" altLang="zh-CN" sz="2800"/>
              <a:t>0</a:t>
            </a:r>
            <a:r>
              <a:rPr lang="zh-CN" altLang="zh-CN" sz="2800"/>
              <a:t>刻度（需要机械调</a:t>
            </a:r>
            <a:r>
              <a:rPr lang="en-US" altLang="zh-CN" sz="2800"/>
              <a:t>0</a:t>
            </a:r>
            <a:r>
              <a:rPr lang="zh-CN" altLang="zh-CN" sz="2800"/>
              <a:t>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）闭合开关后，电流表或电压表指针反偏（正负接线柱接反了）；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）闭合开关后，电流表或电压表指针偏转的角度小（量程太大了）；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）闭合开关后，电流表或电压表指针偏转超出右侧刻度（量程太小了）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747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深圳）小明进行</a:t>
            </a:r>
            <a:r>
              <a:rPr lang="en-US" altLang="zh-CN" sz="2800"/>
              <a:t>“</a:t>
            </a:r>
            <a:r>
              <a:rPr lang="zh-CN" altLang="zh-CN" sz="2800"/>
              <a:t>探究并联电路的电流规律</a:t>
            </a:r>
            <a:r>
              <a:rPr lang="en-US" altLang="zh-CN" sz="2800"/>
              <a:t>”</a:t>
            </a:r>
            <a:r>
              <a:rPr lang="zh-CN" altLang="zh-CN" sz="2800"/>
              <a:t>的实验．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）连接如图甲所示电路时，还剩一根导线没连接，请你用笔画线代替导线，将电路实物图补充完整，要求电流表测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的电流；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3" name="图片 2"/>
          <p:cNvPicPr>
            <a:picLocks noChangeAspect="1"/>
          </p:cNvPicPr>
          <p:nvPr/>
        </p:nvPicPr>
        <p:blipFill>
          <a:blip r:embed="rId2"/>
          <a:srcRect l="20107" r="21157"/>
          <a:stretch>
            <a:fillRect/>
          </a:stretch>
        </p:blipFill>
        <p:spPr>
          <a:xfrm>
            <a:off x="576263" y="2232025"/>
            <a:ext cx="7991475" cy="1724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50" y="2174875"/>
            <a:ext cx="2474913" cy="14970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78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）在实验中，小乐试触时电流表的指</a:t>
            </a:r>
            <a:br>
              <a:rPr lang="en-US" altLang="zh-CN" sz="2800"/>
            </a:br>
            <a:r>
              <a:rPr lang="zh-CN" altLang="zh-CN" sz="2800"/>
              <a:t>针偏转情况如图乙所示，根据你的分析，</a:t>
            </a:r>
            <a:br>
              <a:rPr lang="en-US" altLang="zh-CN" sz="2800"/>
            </a:br>
            <a:r>
              <a:rPr lang="zh-CN" altLang="zh-CN" sz="2800"/>
              <a:t>你认为原因可能是</a:t>
            </a:r>
            <a:r>
              <a:rPr lang="en-US" altLang="zh-CN" sz="2800"/>
              <a:t>___________________________________________.</a:t>
            </a:r>
            <a:endParaRPr lang="zh-CN" altLang="en-US" sz="2800"/>
          </a:p>
        </p:txBody>
      </p:sp>
      <p:pic>
        <p:nvPicPr>
          <p:cNvPr id="6147" name="图片 2"/>
          <p:cNvPicPr>
            <a:picLocks noChangeAspect="1"/>
          </p:cNvPicPr>
          <p:nvPr/>
        </p:nvPicPr>
        <p:blipFill>
          <a:blip r:embed="rId2"/>
          <a:srcRect r="89264"/>
          <a:stretch>
            <a:fillRect/>
          </a:stretch>
        </p:blipFill>
        <p:spPr>
          <a:xfrm>
            <a:off x="6953250" y="1970088"/>
            <a:ext cx="1682750" cy="1654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1"/>
          <p:cNvSpPr/>
          <p:nvPr/>
        </p:nvSpPr>
        <p:spPr>
          <a:xfrm>
            <a:off x="641350" y="3787775"/>
            <a:ext cx="44926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电流表的正负接线柱接反了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81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）小明分别测量图丙中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三点的电流，数据如下：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图丁是电流表在</a:t>
            </a:r>
            <a:r>
              <a:rPr lang="en-US" altLang="zh-CN" sz="2800" i="1"/>
              <a:t>C</a:t>
            </a:r>
            <a:r>
              <a:rPr lang="zh-CN" altLang="zh-CN" sz="2800"/>
              <a:t>点时的示数，则</a:t>
            </a:r>
            <a:r>
              <a:rPr lang="en-US" altLang="zh-CN" sz="2800" i="1"/>
              <a:t>I</a:t>
            </a:r>
            <a:r>
              <a:rPr lang="en-US" altLang="zh-CN" sz="2800" i="1" baseline="-25000"/>
              <a:t>C</a:t>
            </a:r>
            <a:r>
              <a:rPr lang="zh-CN" altLang="zh-CN" sz="2800"/>
              <a:t>为</a:t>
            </a:r>
            <a:r>
              <a:rPr lang="zh-CN" altLang="zh-CN" sz="2800" u="sng"/>
              <a:t>　　　　</a:t>
            </a:r>
            <a:r>
              <a:rPr lang="en-US" altLang="zh-CN" sz="2800"/>
              <a:t>A</a:t>
            </a:r>
            <a:r>
              <a:rPr lang="zh-CN" altLang="zh-CN" sz="2800"/>
              <a:t>；</a:t>
            </a:r>
            <a:endParaRPr lang="zh-CN" altLang="en-US" sz="2800"/>
          </a:p>
        </p:txBody>
      </p:sp>
      <p:graphicFrame>
        <p:nvGraphicFramePr>
          <p:cNvPr id="7171" name="表格 2"/>
          <p:cNvGraphicFramePr>
            <a:graphicFrameLocks noGrp="1"/>
          </p:cNvGraphicFramePr>
          <p:nvPr/>
        </p:nvGraphicFramePr>
        <p:xfrm>
          <a:off x="515938" y="2079625"/>
          <a:ext cx="8112125" cy="1712912"/>
        </p:xfrm>
        <a:graphic>
          <a:graphicData uri="http://schemas.openxmlformats.org/drawingml/2006/table">
            <a:tbl>
              <a:tblPr/>
              <a:tblGrid>
                <a:gridCol w="2592388"/>
                <a:gridCol w="1633538"/>
                <a:gridCol w="1931988"/>
                <a:gridCol w="1954212"/>
              </a:tblGrid>
              <a:tr h="109061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A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点电流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A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B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点电流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B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点电流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223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灯泡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L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、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L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并联</a:t>
                      </a:r>
                      <a:endParaRPr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7188" name="图片 3"/>
          <p:cNvPicPr>
            <a:picLocks noChangeAspect="1"/>
          </p:cNvPicPr>
          <p:nvPr/>
        </p:nvPicPr>
        <p:blipFill>
          <a:blip r:embed="rId2"/>
          <a:srcRect r="72422"/>
          <a:stretch>
            <a:fillRect/>
          </a:stretch>
        </p:blipFill>
        <p:spPr>
          <a:xfrm>
            <a:off x="2592388" y="4611688"/>
            <a:ext cx="4167187" cy="1914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89" name="矩形 1"/>
          <p:cNvSpPr/>
          <p:nvPr/>
        </p:nvSpPr>
        <p:spPr>
          <a:xfrm>
            <a:off x="6759575" y="3989388"/>
            <a:ext cx="8128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0.48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8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748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）接下来他选用规格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相同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不同</a:t>
            </a:r>
            <a:r>
              <a:rPr lang="en-US" altLang="zh-CN" sz="2800"/>
              <a:t>”</a:t>
            </a:r>
            <a:r>
              <a:rPr lang="zh-CN" altLang="zh-CN" sz="2800"/>
              <a:t>）的小灯泡，再次测量各点电流，这样操作的目的是</a:t>
            </a:r>
            <a:r>
              <a:rPr lang="en-US" altLang="zh-CN" sz="2800"/>
              <a:t>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5" name="矩形 1"/>
          <p:cNvSpPr/>
          <p:nvPr/>
        </p:nvSpPr>
        <p:spPr>
          <a:xfrm>
            <a:off x="4740275" y="1982788"/>
            <a:ext cx="1217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不同　</a:t>
            </a:r>
            <a:endParaRPr lang="zh-CN" altLang="zh-CN" sz="1000">
              <a:latin typeface="等线"/>
            </a:endParaRPr>
          </a:p>
        </p:txBody>
      </p:sp>
      <p:sp>
        <p:nvSpPr>
          <p:cNvPr id="8196" name="矩形 3"/>
          <p:cNvSpPr/>
          <p:nvPr/>
        </p:nvSpPr>
        <p:spPr>
          <a:xfrm>
            <a:off x="2930525" y="3249613"/>
            <a:ext cx="4572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避免偶然性，寻找普遍规律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扬州）在</a:t>
            </a:r>
            <a:r>
              <a:rPr lang="en-US" altLang="zh-CN" sz="2800"/>
              <a:t>“</a:t>
            </a:r>
            <a:r>
              <a:rPr lang="zh-CN" altLang="zh-CN" sz="2800"/>
              <a:t>探究串联电路电压的特点</a:t>
            </a:r>
            <a:r>
              <a:rPr lang="en-US" altLang="zh-CN" sz="2800"/>
              <a:t>”</a:t>
            </a:r>
            <a:r>
              <a:rPr lang="zh-CN" altLang="zh-CN" sz="2800"/>
              <a:t>实验中，某实验小组分别测量了串联电路两端的总电压</a:t>
            </a:r>
            <a:r>
              <a:rPr lang="en-US" altLang="zh-CN" sz="2800" i="1"/>
              <a:t>U</a:t>
            </a:r>
            <a:r>
              <a:rPr lang="zh-CN" altLang="zh-CN" sz="2800"/>
              <a:t>和灯泡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两端的电压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数据如下表：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9219" name="表格 2"/>
          <p:cNvGraphicFramePr>
            <a:graphicFrameLocks noGrp="1"/>
          </p:cNvGraphicFramePr>
          <p:nvPr/>
        </p:nvGraphicFramePr>
        <p:xfrm>
          <a:off x="4276725" y="3810000"/>
          <a:ext cx="4154488" cy="1157288"/>
        </p:xfrm>
        <a:graphic>
          <a:graphicData uri="http://schemas.openxmlformats.org/drawingml/2006/table">
            <a:tbl>
              <a:tblPr/>
              <a:tblGrid>
                <a:gridCol w="1304925"/>
                <a:gridCol w="1423988"/>
                <a:gridCol w="1425575"/>
              </a:tblGrid>
              <a:tr h="693738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/V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/V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63550"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2.6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1.3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9" tIns="0" rIns="6857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1.3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79" marR="6857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9233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863" y="3017838"/>
            <a:ext cx="2730500" cy="2430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28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）该小组由此得出串联电路的总电压与各部分电压的关系是</a:t>
            </a:r>
            <a:r>
              <a:rPr lang="en-US" altLang="zh-CN" sz="2800"/>
              <a:t>_______________________________</a:t>
            </a:r>
            <a:r>
              <a:rPr lang="zh-CN" altLang="zh-CN" sz="2800"/>
              <a:t>（用题中物理量符号表示）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）实验过程中，若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灯丝断了，观察到电压表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示数为</a:t>
            </a:r>
            <a:r>
              <a:rPr lang="zh-CN" altLang="zh-CN" sz="2800" u="sng"/>
              <a:t>　　　　</a:t>
            </a:r>
            <a:r>
              <a:rPr lang="zh-CN" altLang="zh-CN" sz="2800"/>
              <a:t>，电压表</a:t>
            </a:r>
            <a:r>
              <a:rPr lang="en-US" altLang="zh-CN" sz="2800"/>
              <a:t>V</a:t>
            </a:r>
            <a:r>
              <a:rPr lang="en-US" altLang="zh-CN" sz="2800" baseline="-25000"/>
              <a:t>2</a:t>
            </a:r>
            <a:r>
              <a:rPr lang="zh-CN" altLang="zh-CN" sz="2800"/>
              <a:t>示数为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）该实验还有待改进，请写出其中一点：</a:t>
            </a:r>
            <a:r>
              <a:rPr lang="en-US" altLang="zh-CN" sz="2800"/>
              <a:t>____________________________________________.</a:t>
            </a:r>
            <a:endParaRPr lang="zh-CN" altLang="en-US" sz="2800"/>
          </a:p>
        </p:txBody>
      </p:sp>
      <p:sp>
        <p:nvSpPr>
          <p:cNvPr id="10243" name="矩形 1"/>
          <p:cNvSpPr/>
          <p:nvPr/>
        </p:nvSpPr>
        <p:spPr>
          <a:xfrm>
            <a:off x="749300" y="5176838"/>
            <a:ext cx="73834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换不同规格的小灯泡再进行多次实验</a:t>
            </a:r>
            <a:endParaRPr lang="zh-CN" altLang="zh-CN" sz="1000">
              <a:latin typeface="等线"/>
            </a:endParaRPr>
          </a:p>
        </p:txBody>
      </p:sp>
      <p:sp>
        <p:nvSpPr>
          <p:cNvPr id="10244" name="矩形 2"/>
          <p:cNvSpPr/>
          <p:nvPr/>
        </p:nvSpPr>
        <p:spPr>
          <a:xfrm>
            <a:off x="3027363" y="1931988"/>
            <a:ext cx="22812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0245" name="矩形 3"/>
          <p:cNvSpPr/>
          <p:nvPr/>
        </p:nvSpPr>
        <p:spPr>
          <a:xfrm>
            <a:off x="2244725" y="3898900"/>
            <a:ext cx="9763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2.6 V</a:t>
            </a:r>
            <a:endParaRPr lang="zh-CN" altLang="en-US"/>
          </a:p>
        </p:txBody>
      </p:sp>
      <p:sp>
        <p:nvSpPr>
          <p:cNvPr id="10246" name="矩形 4"/>
          <p:cNvSpPr/>
          <p:nvPr/>
        </p:nvSpPr>
        <p:spPr>
          <a:xfrm>
            <a:off x="6691313" y="3890963"/>
            <a:ext cx="7080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 V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4" grpId="0"/>
      <p:bldP spid="10245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2055813"/>
            <a:ext cx="8128000" cy="27463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通过灯的亮度或电流表的示数反映电阻的大小（转换法）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．控制变量法：电阻的大小与导体的材料、长度、横截面积和温度有关．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7" name="箭头: 五边形 2"/>
          <p:cNvSpPr/>
          <p:nvPr/>
        </p:nvSpPr>
        <p:spPr>
          <a:xfrm>
            <a:off x="508000" y="1239838"/>
            <a:ext cx="5194300" cy="577850"/>
          </a:xfrm>
          <a:prstGeom prst="homePlate">
            <a:avLst>
              <a:gd name="adj" fmla="val 49981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探究影响电阻大小的因素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在探究</a:t>
            </a:r>
            <a:r>
              <a:rPr lang="en-US" altLang="zh-CN" sz="2800"/>
              <a:t>“</a:t>
            </a:r>
            <a:r>
              <a:rPr lang="zh-CN" altLang="zh-CN" sz="2800"/>
              <a:t>电阻的大小与哪些因素有关</a:t>
            </a:r>
            <a:r>
              <a:rPr lang="en-US" altLang="zh-CN" sz="2800"/>
              <a:t>”</a:t>
            </a:r>
            <a:r>
              <a:rPr lang="zh-CN" altLang="zh-CN" sz="2800"/>
              <a:t>的实验中，采用如图甲所示的实验装置，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是镍铬合金制成的三根导线，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长度相同，横截面积</a:t>
            </a:r>
            <a:r>
              <a:rPr lang="en-US" altLang="zh-CN" sz="2800" i="1"/>
              <a:t>S</a:t>
            </a:r>
            <a:r>
              <a:rPr lang="en-US" altLang="zh-CN" sz="2800" i="1" baseline="-25000"/>
              <a:t>a</a:t>
            </a:r>
            <a:r>
              <a:rPr lang="en-US" altLang="zh-CN" sz="2800"/>
              <a:t>&lt;</a:t>
            </a:r>
            <a:r>
              <a:rPr lang="en-US" altLang="zh-CN" sz="2800" i="1"/>
              <a:t>S</a:t>
            </a:r>
            <a:r>
              <a:rPr lang="en-US" altLang="zh-CN" sz="2800" i="1" baseline="-25000"/>
              <a:t>b</a:t>
            </a:r>
            <a:r>
              <a:rPr lang="zh-CN" altLang="zh-CN" sz="2800"/>
              <a:t>，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横截面积相同而长短不同，导线</a:t>
            </a:r>
            <a:r>
              <a:rPr lang="en-US" altLang="zh-CN" sz="2800" i="1"/>
              <a:t>d</a:t>
            </a:r>
            <a:r>
              <a:rPr lang="zh-CN" altLang="zh-CN" sz="2800"/>
              <a:t>由锰铜合金制成，长短、横截面积与导线</a:t>
            </a:r>
            <a:r>
              <a:rPr lang="en-US" altLang="zh-CN" sz="2800" i="1"/>
              <a:t>b</a:t>
            </a:r>
            <a:r>
              <a:rPr lang="zh-CN" altLang="zh-CN" sz="2800"/>
              <a:t>相同．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2291" name="表格 2"/>
          <p:cNvGraphicFramePr>
            <a:graphicFrameLocks noGrp="1"/>
          </p:cNvGraphicFramePr>
          <p:nvPr/>
        </p:nvGraphicFramePr>
        <p:xfrm>
          <a:off x="3779838" y="4462462"/>
          <a:ext cx="4978400" cy="1281112"/>
        </p:xfrm>
        <a:graphic>
          <a:graphicData uri="http://schemas.openxmlformats.org/drawingml/2006/table">
            <a:tbl>
              <a:tblPr/>
              <a:tblGrid>
                <a:gridCol w="1717675"/>
                <a:gridCol w="519112"/>
                <a:gridCol w="914400"/>
                <a:gridCol w="912812"/>
                <a:gridCol w="914400"/>
              </a:tblGrid>
              <a:tr h="427038"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导线代号</a:t>
                      </a:r>
                      <a:endParaRPr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a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b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d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854075"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电流表的示数</a:t>
                      </a:r>
                      <a:endParaRPr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1.3 A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2.2 A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5" tIns="0" rIns="6856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2.7 A</a:t>
                      </a:r>
                      <a:endParaRPr lang="zh-CN" altLang="zh-CN" sz="11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8565" marR="6856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2311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3" y="4343400"/>
            <a:ext cx="3149600" cy="15176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97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 实验中电流表的示数越大，对应的导线电阻越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 将导线</a:t>
            </a:r>
            <a:r>
              <a:rPr lang="en-US" altLang="zh-CN" sz="2800" i="1"/>
              <a:t>a</a:t>
            </a:r>
            <a:r>
              <a:rPr lang="zh-CN" altLang="zh-CN" sz="2800"/>
              <a:t>接在</a:t>
            </a:r>
            <a:r>
              <a:rPr lang="en-US" altLang="zh-CN" sz="2800" i="1"/>
              <a:t>M</a:t>
            </a:r>
            <a:r>
              <a:rPr lang="zh-CN" altLang="zh-CN" sz="2800"/>
              <a:t>、</a:t>
            </a:r>
            <a:r>
              <a:rPr lang="en-US" altLang="zh-CN" sz="2800" i="1"/>
              <a:t>N</a:t>
            </a:r>
            <a:r>
              <a:rPr lang="zh-CN" altLang="zh-CN" sz="2800"/>
              <a:t>之间，闭合开关，电流表示数如图乙所示，此时电流为</a:t>
            </a:r>
            <a:r>
              <a:rPr lang="zh-CN" altLang="zh-CN" sz="2800" u="sng"/>
              <a:t>　　　　　</a:t>
            </a:r>
            <a:r>
              <a:rPr lang="en-US" altLang="zh-CN" sz="2800"/>
              <a:t>A.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5" name="矩形 1"/>
          <p:cNvSpPr/>
          <p:nvPr/>
        </p:nvSpPr>
        <p:spPr>
          <a:xfrm>
            <a:off x="5757863" y="3797300"/>
            <a:ext cx="6334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1.1</a:t>
            </a:r>
            <a:endParaRPr lang="zh-CN" altLang="en-US"/>
          </a:p>
        </p:txBody>
      </p:sp>
      <p:sp>
        <p:nvSpPr>
          <p:cNvPr id="13316" name="矩形 2"/>
          <p:cNvSpPr/>
          <p:nvPr/>
        </p:nvSpPr>
        <p:spPr>
          <a:xfrm>
            <a:off x="1465263" y="248761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　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438150" y="593725"/>
            <a:ext cx="82677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）依次将导线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、</a:t>
            </a:r>
            <a:r>
              <a:rPr lang="en-US" altLang="zh-CN" sz="2800" i="1"/>
              <a:t>d</a:t>
            </a:r>
            <a:r>
              <a:rPr lang="zh-CN" altLang="zh-CN" sz="2800"/>
              <a:t>替换导线</a:t>
            </a:r>
            <a:r>
              <a:rPr lang="en-US" altLang="zh-CN" sz="2800" i="1"/>
              <a:t>a</a:t>
            </a:r>
            <a:r>
              <a:rPr lang="zh-CN" altLang="zh-CN" sz="2800"/>
              <a:t>接入电路，电流表对应的示数如表所示：</a:t>
            </a:r>
            <a:br>
              <a:rPr lang="zh-CN" altLang="zh-CN" sz="2800"/>
            </a:br>
            <a:r>
              <a:rPr lang="zh-CN" altLang="zh-CN" sz="2800"/>
              <a:t>①选导线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比较是为了探究导线电阻的大小与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的关系；探究导线电阻的大小与材料的关系，应选用的两根导线是</a:t>
            </a:r>
            <a:r>
              <a:rPr lang="zh-CN" altLang="zh-CN" sz="2800" u="sng"/>
              <a:t>　　　　　</a:t>
            </a:r>
            <a:r>
              <a:rPr lang="zh-CN" altLang="zh-CN" sz="2800"/>
              <a:t>（填写导线代号）；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由此可知：导线电阻的大小与导线的长度和横截面积都有关，用相同材料制成的导线长度越</a:t>
            </a:r>
            <a:r>
              <a:rPr lang="zh-CN" altLang="zh-CN" sz="2800" u="sng"/>
              <a:t>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zh-CN" altLang="zh-CN" sz="2800"/>
              <a:t>，横截面积越</a:t>
            </a:r>
            <a:r>
              <a:rPr lang="zh-CN" altLang="zh-CN" sz="2800" u="sng"/>
              <a:t>　　　　</a:t>
            </a:r>
            <a:r>
              <a:rPr lang="zh-CN" altLang="zh-CN" sz="2800"/>
              <a:t>，电阻越大．</a:t>
            </a:r>
            <a:endParaRPr lang="zh-CN" altLang="en-US" sz="2800"/>
          </a:p>
        </p:txBody>
      </p:sp>
      <p:sp>
        <p:nvSpPr>
          <p:cNvPr id="14339" name="矩形 2"/>
          <p:cNvSpPr/>
          <p:nvPr/>
        </p:nvSpPr>
        <p:spPr>
          <a:xfrm>
            <a:off x="530225" y="2587625"/>
            <a:ext cx="19812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横截面积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4340" name="矩形 3"/>
          <p:cNvSpPr/>
          <p:nvPr/>
        </p:nvSpPr>
        <p:spPr>
          <a:xfrm>
            <a:off x="5218113" y="32273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/>
          </a:p>
        </p:txBody>
      </p:sp>
      <p:sp>
        <p:nvSpPr>
          <p:cNvPr id="14341" name="矩形 4"/>
          <p:cNvSpPr/>
          <p:nvPr/>
        </p:nvSpPr>
        <p:spPr>
          <a:xfrm>
            <a:off x="7477125" y="516890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长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4342" name="矩形 5"/>
          <p:cNvSpPr/>
          <p:nvPr/>
        </p:nvSpPr>
        <p:spPr>
          <a:xfrm>
            <a:off x="2701925" y="5811838"/>
            <a:ext cx="544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55775"/>
            <a:ext cx="8128000" cy="40576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画电路图或连接实物图．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．连接电路前，断开开关；开关闭合前，滑动变阻器滑片移动到最大阻值处．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．电压表及电流表的使用和读数．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．不能用小灯泡进行电流与电压的关系探究（小灯泡电阻随温度变化，不是定值电阻）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3" name="箭头: 五边形 2"/>
          <p:cNvSpPr/>
          <p:nvPr/>
        </p:nvSpPr>
        <p:spPr>
          <a:xfrm>
            <a:off x="508000" y="901700"/>
            <a:ext cx="3322638" cy="577850"/>
          </a:xfrm>
          <a:prstGeom prst="homePlate">
            <a:avLst>
              <a:gd name="adj" fmla="val 4999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探究欧姆定律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52600"/>
            <a:ext cx="8128000" cy="33528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．探究电流与电阻的关系时，接入不同阻值的电阻时要调整滑动变阻器的滑片，使电压不变（换大调大）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6</a:t>
            </a:r>
            <a:r>
              <a:rPr lang="zh-CN" altLang="zh-CN" sz="2800"/>
              <a:t>．数据处理．</a:t>
            </a:r>
            <a:br>
              <a:rPr lang="zh-CN" altLang="zh-CN" sz="2800"/>
            </a:br>
            <a:r>
              <a:rPr lang="en-US" altLang="zh-CN" sz="2800"/>
              <a:t>7</a:t>
            </a:r>
            <a:r>
              <a:rPr lang="zh-CN" altLang="zh-CN" sz="2800"/>
              <a:t>．变阻器的选择．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 idx="4294967295"/>
          </p:nvPr>
        </p:nvSpPr>
        <p:spPr>
          <a:xfrm>
            <a:off x="508000" y="59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大连）在探究</a:t>
            </a:r>
            <a:r>
              <a:rPr lang="en-US" altLang="zh-CN" sz="2800"/>
              <a:t>“</a:t>
            </a:r>
            <a:r>
              <a:rPr lang="zh-CN" altLang="zh-CN" sz="2800"/>
              <a:t>电阻一定时，通过导体的电流与导体两端电压的关系</a:t>
            </a:r>
            <a:r>
              <a:rPr lang="en-US" altLang="zh-CN" sz="2800"/>
              <a:t>”</a:t>
            </a:r>
            <a:r>
              <a:rPr lang="zh-CN" altLang="zh-CN" sz="2800"/>
              <a:t>的实验中，所用的实验器材有：电流表、电压表、</a:t>
            </a:r>
            <a:r>
              <a:rPr lang="en-US" altLang="zh-CN" sz="2800"/>
              <a:t>10 Ω</a:t>
            </a:r>
            <a:r>
              <a:rPr lang="zh-CN" altLang="zh-CN" sz="2800"/>
              <a:t>的定值电阻、滑动变阻器、开关各一个，</a:t>
            </a:r>
            <a:r>
              <a:rPr lang="en-US" altLang="zh-CN" sz="2800"/>
              <a:t>1.5 V</a:t>
            </a:r>
            <a:r>
              <a:rPr lang="zh-CN" altLang="zh-CN" sz="2800"/>
              <a:t>的干电池两节，导线若干．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）用笔画线，将图</a:t>
            </a:r>
            <a:r>
              <a:rPr lang="en-US" altLang="zh-CN" sz="2800"/>
              <a:t>1</a:t>
            </a:r>
            <a:r>
              <a:rPr lang="zh-CN" altLang="zh-CN" sz="2800"/>
              <a:t>所示的电路补充完整．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图片 2"/>
          <p:cNvPicPr>
            <a:picLocks noChangeAspect="1"/>
          </p:cNvPicPr>
          <p:nvPr/>
        </p:nvPicPr>
        <p:blipFill>
          <a:blip r:embed="rId2"/>
          <a:srcRect r="78001"/>
          <a:stretch>
            <a:fillRect/>
          </a:stretch>
        </p:blipFill>
        <p:spPr>
          <a:xfrm>
            <a:off x="817563" y="3860800"/>
            <a:ext cx="3376612" cy="1943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2" name="图片 4"/>
          <p:cNvPicPr>
            <a:picLocks noChangeAspect="1"/>
          </p:cNvPicPr>
          <p:nvPr/>
        </p:nvPicPr>
        <p:blipFill>
          <a:blip r:embed="rId3"/>
          <a:srcRect r="82106"/>
          <a:stretch>
            <a:fillRect/>
          </a:stretch>
        </p:blipFill>
        <p:spPr>
          <a:xfrm>
            <a:off x="5360988" y="3455988"/>
            <a:ext cx="2360612" cy="2225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3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563" y="3860800"/>
            <a:ext cx="3205162" cy="15509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17525" y="747713"/>
            <a:ext cx="827087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400"/>
              <a:t>（</a:t>
            </a:r>
            <a:r>
              <a:rPr lang="en-US" altLang="zh-CN" sz="2400"/>
              <a:t>2</a:t>
            </a:r>
            <a:r>
              <a:rPr lang="zh-CN" altLang="zh-CN" sz="2400"/>
              <a:t>）闭合开关前，应将滑动变阻器的滑片移动到</a:t>
            </a:r>
            <a:r>
              <a:rPr lang="zh-CN" altLang="zh-CN" sz="2400" u="sng"/>
              <a:t>　　　　</a:t>
            </a:r>
            <a:r>
              <a:rPr lang="zh-CN" altLang="zh-CN" sz="2400"/>
              <a:t>端（选填</a:t>
            </a:r>
            <a:r>
              <a:rPr lang="en-US" altLang="zh-CN" sz="2400"/>
              <a:t>“</a:t>
            </a:r>
            <a:r>
              <a:rPr lang="en-US" altLang="zh-CN" sz="2400" i="1"/>
              <a:t>a</a:t>
            </a:r>
            <a:r>
              <a:rPr lang="en-US" altLang="zh-CN" sz="2400"/>
              <a:t>”</a:t>
            </a:r>
            <a:r>
              <a:rPr lang="zh-CN" altLang="zh-CN" sz="2400"/>
              <a:t>或</a:t>
            </a:r>
            <a:r>
              <a:rPr lang="en-US" altLang="zh-CN" sz="2400"/>
              <a:t>“</a:t>
            </a:r>
            <a:r>
              <a:rPr lang="en-US" altLang="zh-CN" sz="2400" i="1"/>
              <a:t>b</a:t>
            </a:r>
            <a:r>
              <a:rPr lang="en-US" altLang="zh-CN" sz="2400"/>
              <a:t>”</a:t>
            </a:r>
            <a:r>
              <a:rPr lang="zh-CN" altLang="zh-CN" sz="2400"/>
              <a:t>）</a:t>
            </a:r>
            <a:r>
              <a:rPr lang="en-US" altLang="zh-CN" sz="2400"/>
              <a:t>.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3</a:t>
            </a:r>
            <a:r>
              <a:rPr lang="zh-CN" altLang="zh-CN" sz="2400"/>
              <a:t>）用开关</a:t>
            </a:r>
            <a:r>
              <a:rPr lang="en-US" altLang="zh-CN" sz="2400"/>
              <a:t>“</a:t>
            </a:r>
            <a:r>
              <a:rPr lang="zh-CN" altLang="zh-CN" sz="2400"/>
              <a:t>试触</a:t>
            </a:r>
            <a:r>
              <a:rPr lang="en-US" altLang="zh-CN" sz="2400"/>
              <a:t>”</a:t>
            </a:r>
            <a:r>
              <a:rPr lang="zh-CN" altLang="zh-CN" sz="2400"/>
              <a:t>时，电压表和电流表均无示数，这说明电路中存在故障．若故障是某一个元件发生了断路，则发生断路的元件可能是</a:t>
            </a:r>
            <a:r>
              <a:rPr lang="zh-CN" altLang="zh-CN" sz="2400" u="sng"/>
              <a:t>　　　　　</a:t>
            </a:r>
            <a:r>
              <a:rPr lang="zh-CN" altLang="zh-CN" sz="2400"/>
              <a:t>（只有一个选项正确，请将正确选项的宇母填在横线上）</a:t>
            </a:r>
            <a:r>
              <a:rPr lang="en-US" altLang="zh-CN" sz="2400"/>
              <a:t>.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．开关或定值电阻</a:t>
            </a:r>
            <a:r>
              <a:rPr lang="en-US" altLang="zh-CN" sz="2400"/>
              <a:t>                            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．定值电阻或电流表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．开关、滑动变阻器或电流表</a:t>
            </a:r>
            <a:r>
              <a:rPr lang="en-US" altLang="zh-CN" sz="2400"/>
              <a:t>             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．滑动变阻器、电压表或电流表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18435" name="矩形 1"/>
          <p:cNvSpPr/>
          <p:nvPr/>
        </p:nvSpPr>
        <p:spPr>
          <a:xfrm>
            <a:off x="3211513" y="293687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sp>
        <p:nvSpPr>
          <p:cNvPr id="18436" name="矩形 3"/>
          <p:cNvSpPr/>
          <p:nvPr/>
        </p:nvSpPr>
        <p:spPr>
          <a:xfrm>
            <a:off x="7616825" y="757238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/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438150" y="747713"/>
            <a:ext cx="82677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）排除故障后，继续进行实验，并将实验数据记录在下表．请在图</a:t>
            </a:r>
            <a:r>
              <a:rPr lang="en-US" altLang="zh-CN" sz="2800"/>
              <a:t>2</a:t>
            </a:r>
            <a:r>
              <a:rPr lang="zh-CN" altLang="zh-CN" sz="2800"/>
              <a:t>画出电流</a:t>
            </a:r>
            <a:r>
              <a:rPr lang="en-US" altLang="zh-CN" sz="2800" i="1"/>
              <a:t>I</a:t>
            </a:r>
            <a:r>
              <a:rPr lang="zh-CN" altLang="zh-CN" sz="2800"/>
              <a:t>与电压</a:t>
            </a:r>
            <a:r>
              <a:rPr lang="en-US" altLang="zh-CN" sz="2800" i="1"/>
              <a:t>U</a:t>
            </a:r>
            <a:r>
              <a:rPr lang="zh-CN" altLang="zh-CN" sz="2800"/>
              <a:t>的关系图象．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9459" name="表格 4"/>
          <p:cNvGraphicFramePr>
            <a:graphicFrameLocks noGrp="1"/>
          </p:cNvGraphicFramePr>
          <p:nvPr/>
        </p:nvGraphicFramePr>
        <p:xfrm>
          <a:off x="622300" y="2165350"/>
          <a:ext cx="7896225" cy="1571625"/>
        </p:xfrm>
        <a:graphic>
          <a:graphicData uri="http://schemas.openxmlformats.org/drawingml/2006/table">
            <a:tbl>
              <a:tblPr/>
              <a:tblGrid>
                <a:gridCol w="1676400"/>
                <a:gridCol w="1036638"/>
                <a:gridCol w="1036638"/>
                <a:gridCol w="1036638"/>
                <a:gridCol w="1036638"/>
                <a:gridCol w="1036638"/>
                <a:gridCol w="1036638"/>
              </a:tblGrid>
              <a:tr h="409575"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87350"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电阻</a:t>
                      </a:r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R/Ω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6"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87350"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电压</a:t>
                      </a:r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0.4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0.8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1.2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1.6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2.0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2.4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87350"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0.04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0.08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0.12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0.16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0.20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53799" tIns="0" rIns="5379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2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0.24</a:t>
                      </a:r>
                      <a:endParaRPr lang="zh-CN" altLang="zh-CN" sz="8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53799" marR="5379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9501" name="图片 5"/>
          <p:cNvPicPr>
            <a:picLocks noChangeAspect="1"/>
          </p:cNvPicPr>
          <p:nvPr/>
        </p:nvPicPr>
        <p:blipFill>
          <a:blip r:embed="rId2"/>
          <a:srcRect r="82106"/>
          <a:stretch>
            <a:fillRect/>
          </a:stretch>
        </p:blipFill>
        <p:spPr>
          <a:xfrm>
            <a:off x="6248400" y="3933825"/>
            <a:ext cx="2606675" cy="24590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50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7750" y="3929063"/>
            <a:ext cx="2847975" cy="23733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503" name="标题 1"/>
          <p:cNvSpPr/>
          <p:nvPr/>
        </p:nvSpPr>
        <p:spPr>
          <a:xfrm>
            <a:off x="438150" y="38496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5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）根据图象，可得出的探究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结论是：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_______________________________.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19504" name="矩形 6"/>
          <p:cNvSpPr/>
          <p:nvPr/>
        </p:nvSpPr>
        <p:spPr>
          <a:xfrm>
            <a:off x="438150" y="5267325"/>
            <a:ext cx="61452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在电阻一定时，电流与电压成正比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9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503" grpId="0"/>
      <p:bldP spid="195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6508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盐城）小明和小华一起探究电流与电阻的关系．器材有新干电池两节，</a:t>
            </a:r>
            <a:r>
              <a:rPr lang="en-US" altLang="zh-CN" sz="2800"/>
              <a:t>5 Ω</a:t>
            </a:r>
            <a:r>
              <a:rPr lang="zh-CN" altLang="zh-CN" sz="2800"/>
              <a:t>、</a:t>
            </a:r>
            <a:r>
              <a:rPr lang="en-US" altLang="zh-CN" sz="2800"/>
              <a:t>10 Ω</a:t>
            </a:r>
            <a:r>
              <a:rPr lang="zh-CN" altLang="zh-CN" sz="2800"/>
              <a:t>、</a:t>
            </a:r>
            <a:r>
              <a:rPr lang="en-US" altLang="zh-CN" sz="2800"/>
              <a:t>20 Ω</a:t>
            </a:r>
            <a:r>
              <a:rPr lang="zh-CN" altLang="zh-CN" sz="2800"/>
              <a:t>的定值电阻各一只，</a:t>
            </a:r>
            <a:r>
              <a:rPr lang="en-US" altLang="zh-CN" sz="2800"/>
              <a:t>“20 Ω</a:t>
            </a:r>
            <a:r>
              <a:rPr lang="zh-CN" altLang="zh-CN" sz="2800"/>
              <a:t>　</a:t>
            </a:r>
            <a:r>
              <a:rPr lang="en-US" altLang="zh-CN" sz="2800"/>
              <a:t>1 A”</a:t>
            </a:r>
            <a:r>
              <a:rPr lang="zh-CN" altLang="zh-CN" sz="2800"/>
              <a:t>的滑动变阻器、电压表、电流表、开关各一只，导线若干．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）用笔画线代帯导线将甲图中电路补充完整，使滑动变阻器滑片向左移动时电阻减小．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图片 2"/>
          <p:cNvPicPr>
            <a:picLocks noChangeAspect="1"/>
          </p:cNvPicPr>
          <p:nvPr/>
        </p:nvPicPr>
        <p:blipFill>
          <a:blip r:embed="rId2"/>
          <a:srcRect l="32842" r="32316"/>
          <a:stretch>
            <a:fillRect/>
          </a:stretch>
        </p:blipFill>
        <p:spPr>
          <a:xfrm>
            <a:off x="2098675" y="3321050"/>
            <a:ext cx="5149850" cy="18732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013" y="3238500"/>
            <a:ext cx="2439987" cy="16652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35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）将滑动变阻器滑片移动到最</a:t>
            </a:r>
            <a:r>
              <a:rPr lang="zh-CN" altLang="zh-CN" sz="2800" u="sng"/>
              <a:t>　　　　</a:t>
            </a:r>
            <a:r>
              <a:rPr lang="zh-CN" altLang="zh-CN" sz="2800"/>
              <a:t>端．闭合开关，小明发现电压表示数接近电源电压，可能是定值电阻</a:t>
            </a:r>
            <a:r>
              <a:rPr lang="en-US" altLang="zh-CN" sz="2800" i="1"/>
              <a:t>R</a:t>
            </a:r>
            <a:r>
              <a:rPr lang="zh-CN" altLang="zh-CN" sz="2800"/>
              <a:t>出现了</a:t>
            </a:r>
            <a:r>
              <a:rPr lang="zh-CN" altLang="zh-CN" sz="2800" u="sng"/>
              <a:t>　　　　　</a:t>
            </a:r>
            <a:r>
              <a:rPr lang="zh-CN" altLang="zh-CN" sz="2800"/>
              <a:t>故障．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 排除故障后，移动滑动变阻器滑片，直至电压表示数为</a:t>
            </a:r>
            <a:r>
              <a:rPr lang="en-US" altLang="zh-CN" sz="2800"/>
              <a:t>1 V</a:t>
            </a:r>
            <a:r>
              <a:rPr lang="zh-CN" altLang="zh-CN" sz="2800"/>
              <a:t>，此时电流表示数如图乙所示，大小为</a:t>
            </a:r>
            <a:r>
              <a:rPr lang="zh-CN" altLang="zh-CN" sz="2800" u="sng"/>
              <a:t>　　　　　</a:t>
            </a:r>
            <a:r>
              <a:rPr lang="en-US" altLang="zh-CN" sz="2800"/>
              <a:t>A.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1507" name="矩形 1"/>
          <p:cNvSpPr/>
          <p:nvPr/>
        </p:nvSpPr>
        <p:spPr>
          <a:xfrm>
            <a:off x="1760538" y="4621213"/>
            <a:ext cx="8128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0.24</a:t>
            </a:r>
            <a:endParaRPr lang="zh-CN" altLang="en-US"/>
          </a:p>
        </p:txBody>
      </p:sp>
      <p:sp>
        <p:nvSpPr>
          <p:cNvPr id="21508" name="矩形 2"/>
          <p:cNvSpPr/>
          <p:nvPr/>
        </p:nvSpPr>
        <p:spPr>
          <a:xfrm>
            <a:off x="6273800" y="1403350"/>
            <a:ext cx="5429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21509" name="矩形 3"/>
          <p:cNvSpPr/>
          <p:nvPr/>
        </p:nvSpPr>
        <p:spPr>
          <a:xfrm>
            <a:off x="4194175" y="269398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断路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/>
      <p:bldP spid="21508" grpId="0"/>
      <p:bldP spid="215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335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）小明逐一将</a:t>
            </a:r>
            <a:r>
              <a:rPr lang="en-US" altLang="zh-CN" sz="2800"/>
              <a:t>10 Ω</a:t>
            </a:r>
            <a:r>
              <a:rPr lang="zh-CN" altLang="zh-CN" sz="2800"/>
              <a:t>和</a:t>
            </a:r>
            <a:r>
              <a:rPr lang="en-US" altLang="zh-CN" sz="2800"/>
              <a:t>20 Ω</a:t>
            </a:r>
            <a:r>
              <a:rPr lang="zh-CN" altLang="zh-CN" sz="2800"/>
              <a:t>的电阻接入电路，继续进行实验．当</a:t>
            </a: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的电阻接入电路后，无法将电压表示数调节到</a:t>
            </a:r>
            <a:r>
              <a:rPr lang="en-US" altLang="zh-CN" sz="2800"/>
              <a:t>1 V</a:t>
            </a:r>
            <a:r>
              <a:rPr lang="zh-CN" altLang="zh-CN" sz="2800"/>
              <a:t>．于是，他改变定值电阻两端电压，重新依次进行实验．调节后的电压值应该不低于</a:t>
            </a:r>
            <a:r>
              <a:rPr lang="zh-CN" altLang="zh-CN" sz="2800" u="sng"/>
              <a:t>　　　　　</a:t>
            </a:r>
            <a:r>
              <a:rPr lang="en-US" altLang="zh-CN" sz="2800"/>
              <a:t>V.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1" name="矩形 1"/>
          <p:cNvSpPr/>
          <p:nvPr/>
        </p:nvSpPr>
        <p:spPr>
          <a:xfrm>
            <a:off x="3668713" y="2373313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22532" name="矩形 3"/>
          <p:cNvSpPr/>
          <p:nvPr/>
        </p:nvSpPr>
        <p:spPr>
          <a:xfrm>
            <a:off x="3352800" y="4298950"/>
            <a:ext cx="6334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1.5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/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）实验结束后，小华觉得可以通过调整顺序来避免实验中存在的问题．合理的顺序是</a:t>
            </a:r>
            <a:r>
              <a:rPr lang="en-US" altLang="zh-CN" sz="2800"/>
              <a:t>___________________________________________________________________________________________________________________________________________________________________________.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1"/>
          <p:cNvSpPr/>
          <p:nvPr/>
        </p:nvSpPr>
        <p:spPr>
          <a:xfrm>
            <a:off x="676275" y="2735263"/>
            <a:ext cx="7791450" cy="26050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先后将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和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和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的定值电阻接入电路，变阻器的滑片从阻值最大处向阻值较小处滑动，控制定值电阻两端的电压不变，进行实验，可以避免实验中存在的问题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517525" y="1458913"/>
            <a:ext cx="8128000" cy="49784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实验原理：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/>
              <a:t>    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．画电路图或连接实物图．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．连接电路时的注意事项（开关断开，滑动变阻器的滑片移到最大阻值处）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．需要测量的量：电压和电流．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．测定值电阻的阻值时，多次测量求平均值，以减小实验误差；测量小灯泡的电阻不能取平均值（小灯泡的额电阻受到温度的影响）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6</a:t>
            </a:r>
            <a:r>
              <a:rPr lang="zh-CN" altLang="zh-CN" sz="2800"/>
              <a:t>．实验</a:t>
            </a:r>
            <a:r>
              <a:rPr lang="en-US" altLang="zh-CN" sz="2800" i="1"/>
              <a:t>I</a:t>
            </a:r>
            <a:r>
              <a:rPr lang="zh-CN" altLang="zh-CN" sz="2800"/>
              <a:t>与</a:t>
            </a:r>
            <a:r>
              <a:rPr lang="en-US" altLang="zh-CN" sz="2800" i="1"/>
              <a:t>U</a:t>
            </a:r>
            <a:r>
              <a:rPr lang="zh-CN" altLang="zh-CN" sz="2800"/>
              <a:t>的图像和实验电路故障．</a:t>
            </a:r>
            <a:endParaRPr lang="zh-CN" altLang="zh-CN" sz="2800"/>
          </a:p>
        </p:txBody>
      </p:sp>
      <p:sp>
        <p:nvSpPr>
          <p:cNvPr id="24579" name="箭头: 五边形 2"/>
          <p:cNvSpPr/>
          <p:nvPr/>
        </p:nvSpPr>
        <p:spPr>
          <a:xfrm>
            <a:off x="517525" y="709613"/>
            <a:ext cx="3322638" cy="577850"/>
          </a:xfrm>
          <a:prstGeom prst="homePlate">
            <a:avLst>
              <a:gd name="adj" fmla="val 4999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　伏安法测电阻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4580" name="图片 3"/>
          <p:cNvPicPr>
            <a:picLocks noChangeAspect="1"/>
          </p:cNvPicPr>
          <p:nvPr/>
        </p:nvPicPr>
        <p:blipFill>
          <a:blip r:embed="rId2"/>
          <a:srcRect r="95790"/>
          <a:stretch>
            <a:fillRect/>
          </a:stretch>
        </p:blipFill>
        <p:spPr>
          <a:xfrm>
            <a:off x="5005388" y="1366838"/>
            <a:ext cx="384175" cy="9667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508000" y="709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巴中）某学习小组测量未知电阻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的阻值，他们分成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两组用不同方法进行实验．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/>
              <a:t>A</a:t>
            </a:r>
            <a:r>
              <a:rPr lang="zh-CN" altLang="zh-CN" sz="2800"/>
              <a:t>组设计了如图甲所示的电路图．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请用笔画线代替导线将实物电路图乙连接完整，要求滑动变阻器的滑片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向左滑动时电路中的电流变大．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2"/>
          <a:srcRect l="19684" r="19684"/>
          <a:stretch>
            <a:fillRect/>
          </a:stretch>
        </p:blipFill>
        <p:spPr>
          <a:xfrm>
            <a:off x="614363" y="2073275"/>
            <a:ext cx="7858125" cy="1914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4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0788" y="2124075"/>
            <a:ext cx="2522537" cy="1492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17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②</a:t>
            </a:r>
            <a:r>
              <a:rPr lang="zh-CN" altLang="zh-CN" sz="2800"/>
              <a:t>在开关闭合之前，滑动变阻器的滑片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应滑至最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端（选填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r>
              <a:rPr lang="zh-CN" altLang="zh-CN" sz="2800"/>
              <a:t>这样做的目的是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闭合开关</a:t>
            </a:r>
            <a:r>
              <a:rPr lang="en-US" altLang="zh-CN" sz="2800"/>
              <a:t>S</a:t>
            </a:r>
            <a:r>
              <a:rPr lang="zh-CN" altLang="zh-CN" sz="2800"/>
              <a:t>，将滑动变阻器的滑片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滑至某一位置后，电压表的示数为</a:t>
            </a:r>
            <a:r>
              <a:rPr lang="en-US" altLang="zh-CN" sz="2800"/>
              <a:t>2.4 V</a:t>
            </a:r>
            <a:r>
              <a:rPr lang="zh-CN" altLang="zh-CN" sz="2800"/>
              <a:t>．电流表的示数</a:t>
            </a:r>
            <a:r>
              <a:rPr lang="en-US" altLang="zh-CN" sz="2800" i="1"/>
              <a:t>I</a:t>
            </a:r>
            <a:r>
              <a:rPr lang="zh-CN" altLang="zh-CN" sz="2800"/>
              <a:t>如图丙所示，则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en-US" altLang="zh-CN" sz="2800"/>
              <a:t>A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待测电阻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7" name="图片 2"/>
          <p:cNvPicPr>
            <a:picLocks noChangeAspect="1"/>
          </p:cNvPicPr>
          <p:nvPr/>
        </p:nvPicPr>
        <p:blipFill>
          <a:blip r:embed="rId2"/>
          <a:srcRect r="88634"/>
          <a:stretch>
            <a:fillRect/>
          </a:stretch>
        </p:blipFill>
        <p:spPr>
          <a:xfrm>
            <a:off x="6199188" y="4235450"/>
            <a:ext cx="1914525" cy="1779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矩形 1"/>
          <p:cNvSpPr/>
          <p:nvPr/>
        </p:nvSpPr>
        <p:spPr>
          <a:xfrm>
            <a:off x="3159125" y="4964113"/>
            <a:ext cx="8032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endParaRPr lang="zh-CN" altLang="zh-CN" sz="1000">
              <a:latin typeface="等线"/>
            </a:endParaRPr>
          </a:p>
        </p:txBody>
      </p:sp>
      <p:sp>
        <p:nvSpPr>
          <p:cNvPr id="26629" name="矩形 2"/>
          <p:cNvSpPr/>
          <p:nvPr/>
        </p:nvSpPr>
        <p:spPr>
          <a:xfrm>
            <a:off x="1171575" y="1719263"/>
            <a:ext cx="544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/>
          </a:p>
        </p:txBody>
      </p:sp>
      <p:sp>
        <p:nvSpPr>
          <p:cNvPr id="26630" name="矩形 3"/>
          <p:cNvSpPr/>
          <p:nvPr/>
        </p:nvSpPr>
        <p:spPr>
          <a:xfrm>
            <a:off x="1277938" y="2376488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保护电路</a:t>
            </a:r>
            <a:endParaRPr lang="zh-CN" altLang="en-US"/>
          </a:p>
        </p:txBody>
      </p:sp>
      <p:sp>
        <p:nvSpPr>
          <p:cNvPr id="26631" name="矩形 4"/>
          <p:cNvSpPr/>
          <p:nvPr/>
        </p:nvSpPr>
        <p:spPr>
          <a:xfrm>
            <a:off x="2789238" y="4276725"/>
            <a:ext cx="8128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0.24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8" grpId="0"/>
      <p:bldP spid="26629" grpId="0"/>
      <p:bldP spid="26630" grpId="0"/>
      <p:bldP spid="266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Grp="1"/>
          </p:cNvSpPr>
          <p:nvPr>
            <p:ph type="title" idx="4294967295"/>
          </p:nvPr>
        </p:nvSpPr>
        <p:spPr>
          <a:xfrm>
            <a:off x="508000" y="6127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20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/>
              <a:t>B</a:t>
            </a:r>
            <a:r>
              <a:rPr lang="zh-CN" altLang="zh-CN" sz="2800"/>
              <a:t>组设计了如图丁所示的电路图，其中电源电压未知且不变，另一定值电阻的阻值为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闭合</a:t>
            </a:r>
            <a:r>
              <a:rPr lang="en-US" altLang="zh-CN" sz="2800"/>
              <a:t>S</a:t>
            </a:r>
            <a:r>
              <a:rPr lang="en-US" altLang="zh-CN" sz="2800" baseline="-25000"/>
              <a:t>1, </a:t>
            </a:r>
            <a:r>
              <a:rPr lang="zh-CN" altLang="zh-CN" sz="2800"/>
              <a:t>断开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时，电压表的示数为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闭合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时，电压表的示数为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（用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zh-CN" altLang="zh-CN" sz="2800"/>
              <a:t> 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表示）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27651" name="图片 2"/>
          <p:cNvPicPr>
            <a:picLocks noChangeAspect="1"/>
          </p:cNvPicPr>
          <p:nvPr/>
        </p:nvPicPr>
        <p:blipFill>
          <a:blip r:embed="rId2"/>
          <a:srcRect r="88948"/>
          <a:stretch>
            <a:fillRect/>
          </a:stretch>
        </p:blipFill>
        <p:spPr>
          <a:xfrm>
            <a:off x="6413500" y="3984625"/>
            <a:ext cx="1971675" cy="2260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图片 1"/>
          <p:cNvPicPr>
            <a:picLocks noChangeAspect="1"/>
          </p:cNvPicPr>
          <p:nvPr/>
        </p:nvPicPr>
        <p:blipFill>
          <a:blip r:embed="rId3"/>
          <a:srcRect r="79580"/>
          <a:stretch>
            <a:fillRect/>
          </a:stretch>
        </p:blipFill>
        <p:spPr>
          <a:xfrm>
            <a:off x="2532063" y="3867150"/>
            <a:ext cx="1866900" cy="9667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Grp="1"/>
          </p:cNvSpPr>
          <p:nvPr>
            <p:ph type="title" idx="4294967295"/>
          </p:nvPr>
        </p:nvSpPr>
        <p:spPr>
          <a:xfrm>
            <a:off x="508000" y="23066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 评估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两组实验，使用</a:t>
            </a:r>
            <a:r>
              <a:rPr lang="en-US" altLang="zh-CN" sz="2800"/>
              <a:t>A</a:t>
            </a:r>
            <a:r>
              <a:rPr lang="zh-CN" altLang="zh-CN" sz="2800"/>
              <a:t>组实验的优点是</a:t>
            </a:r>
            <a:r>
              <a:rPr lang="en-US" altLang="zh-CN" sz="2800"/>
              <a:t>________________________________________________________________________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5" name="矩形 1"/>
          <p:cNvSpPr/>
          <p:nvPr/>
        </p:nvSpPr>
        <p:spPr>
          <a:xfrm>
            <a:off x="620713" y="2895600"/>
            <a:ext cx="7734300" cy="13128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组实验，通过移动变阻器的滑片可多次测量取平均值，达到减小误差的目的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027987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聊城）小明做</a:t>
            </a:r>
            <a:r>
              <a:rPr lang="en-US" altLang="zh-CN" sz="2800"/>
              <a:t>“</a:t>
            </a:r>
            <a:r>
              <a:rPr lang="zh-CN" altLang="zh-CN" sz="2800"/>
              <a:t>测量小灯泡的电阻</a:t>
            </a:r>
            <a:r>
              <a:rPr lang="en-US" altLang="zh-CN" sz="2800"/>
              <a:t>”</a:t>
            </a:r>
            <a:r>
              <a:rPr lang="zh-CN" altLang="zh-CN" sz="2800"/>
              <a:t>实验时，使用的小灯泡额定电压为</a:t>
            </a:r>
            <a:r>
              <a:rPr lang="en-US" altLang="zh-CN" sz="2800"/>
              <a:t>2.5 V</a:t>
            </a:r>
            <a:r>
              <a:rPr lang="zh-CN" altLang="zh-CN" sz="2800"/>
              <a:t>，电源电压为</a:t>
            </a:r>
            <a:br>
              <a:rPr lang="en-US" altLang="zh-CN" sz="2800"/>
            </a:br>
            <a:r>
              <a:rPr lang="en-US" altLang="zh-CN" sz="2800"/>
              <a:t>3 V</a:t>
            </a:r>
            <a:r>
              <a:rPr lang="zh-CN" altLang="zh-CN" sz="2800"/>
              <a:t>．小明现已连接了部分电路，如图甲所示．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29699" name="表格 2"/>
          <p:cNvGraphicFramePr>
            <a:graphicFrameLocks noGrp="1"/>
          </p:cNvGraphicFramePr>
          <p:nvPr/>
        </p:nvGraphicFramePr>
        <p:xfrm>
          <a:off x="4252912" y="3054350"/>
          <a:ext cx="4391025" cy="2577465"/>
        </p:xfrm>
        <a:graphic>
          <a:graphicData uri="http://schemas.openxmlformats.org/drawingml/2006/table">
            <a:tbl>
              <a:tblPr/>
              <a:tblGrid>
                <a:gridCol w="814388"/>
                <a:gridCol w="809625"/>
                <a:gridCol w="757238"/>
                <a:gridCol w="796925"/>
                <a:gridCol w="1212850"/>
              </a:tblGrid>
              <a:tr h="1096962"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实验序号</a:t>
                      </a:r>
                      <a:endParaRPr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电压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电阻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R/Ω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电阻平均值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R/Ω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5125"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2.5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4"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71475"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2.1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0.26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8.1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371475"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1.7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0.24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7.1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371475"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1.3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0.21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3576" tIns="0" rIns="6357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6.2</a:t>
                      </a:r>
                      <a:endParaRPr lang="zh-CN" altLang="zh-CN" sz="900">
                        <a:solidFill>
                          <a:srgbClr val="000000"/>
                        </a:solidFill>
                        <a:latin typeface="等线"/>
                      </a:endParaRPr>
                    </a:p>
                  </a:txBody>
                  <a:tcPr marL="63576" marR="6357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</a:tbl>
          </a:graphicData>
        </a:graphic>
      </p:graphicFrame>
      <p:pic>
        <p:nvPicPr>
          <p:cNvPr id="29734" name="图片 3"/>
          <p:cNvPicPr>
            <a:picLocks noChangeAspect="1"/>
          </p:cNvPicPr>
          <p:nvPr/>
        </p:nvPicPr>
        <p:blipFill>
          <a:blip r:embed="rId2"/>
          <a:srcRect r="70211"/>
          <a:stretch>
            <a:fillRect/>
          </a:stretch>
        </p:blipFill>
        <p:spPr>
          <a:xfrm>
            <a:off x="423863" y="3676650"/>
            <a:ext cx="3751262" cy="15954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）在已连接的电路中，有一不当之处是</a:t>
            </a:r>
            <a:r>
              <a:rPr lang="en-US" altLang="zh-CN" sz="2800"/>
              <a:t>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）请用笔画线代答导线．将图甲中的电路连接完整．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3" name="图片 2"/>
          <p:cNvPicPr>
            <a:picLocks noChangeAspect="1"/>
          </p:cNvPicPr>
          <p:nvPr/>
        </p:nvPicPr>
        <p:blipFill>
          <a:blip r:embed="rId2"/>
          <a:srcRect r="70211"/>
          <a:stretch>
            <a:fillRect/>
          </a:stretch>
        </p:blipFill>
        <p:spPr>
          <a:xfrm>
            <a:off x="2098675" y="3429000"/>
            <a:ext cx="5207000" cy="22145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4" name="矩形 1"/>
          <p:cNvSpPr/>
          <p:nvPr/>
        </p:nvSpPr>
        <p:spPr>
          <a:xfrm>
            <a:off x="893763" y="1639888"/>
            <a:ext cx="16208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开关闭合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3072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675" y="3429000"/>
            <a:ext cx="2906713" cy="18367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854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）当小灯泡正常发光时，电流表的示数如图乙所示，电流大小为</a:t>
            </a: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．小灯泡正常发光时的电阻为</a:t>
            </a: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（电阻的计算结果保留一位小数）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）小明的实验记录和有关计算如下表所示．从表格设计看，小明计划把四次电阻的平均值作为小灯泡的电阻值．他认为这样可以减小误差．你认为小明的做法是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正确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错误</a:t>
            </a:r>
            <a:r>
              <a:rPr lang="en-US" altLang="zh-CN" sz="2800"/>
              <a:t>”</a:t>
            </a:r>
            <a:r>
              <a:rPr lang="zh-CN" altLang="zh-CN" sz="2800"/>
              <a:t>）的．从表中数据看，不同电压下小灯泡的电阻值不同，这是灯丝电阻受到</a:t>
            </a:r>
            <a:r>
              <a:rPr lang="zh-CN" altLang="zh-CN" sz="2800" u="sng"/>
              <a:t>　　　　　</a:t>
            </a:r>
            <a:r>
              <a:rPr lang="zh-CN" altLang="zh-CN" sz="2800"/>
              <a:t>影响导致的．</a:t>
            </a:r>
            <a:endParaRPr lang="zh-CN" altLang="en-US" sz="2800"/>
          </a:p>
        </p:txBody>
      </p:sp>
      <p:sp>
        <p:nvSpPr>
          <p:cNvPr id="31747" name="矩形 1"/>
          <p:cNvSpPr/>
          <p:nvPr/>
        </p:nvSpPr>
        <p:spPr>
          <a:xfrm>
            <a:off x="4699000" y="5651500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温度</a:t>
            </a:r>
            <a:endParaRPr lang="zh-CN" altLang="zh-CN" sz="1000">
              <a:latin typeface="等线"/>
            </a:endParaRPr>
          </a:p>
        </p:txBody>
      </p:sp>
      <p:sp>
        <p:nvSpPr>
          <p:cNvPr id="31748" name="矩形 2"/>
          <p:cNvSpPr/>
          <p:nvPr/>
        </p:nvSpPr>
        <p:spPr>
          <a:xfrm>
            <a:off x="3914775" y="1366838"/>
            <a:ext cx="8128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0.28</a:t>
            </a:r>
            <a:endParaRPr lang="zh-CN" altLang="en-US"/>
          </a:p>
        </p:txBody>
      </p:sp>
      <p:sp>
        <p:nvSpPr>
          <p:cNvPr id="31749" name="矩形 3"/>
          <p:cNvSpPr/>
          <p:nvPr/>
        </p:nvSpPr>
        <p:spPr>
          <a:xfrm>
            <a:off x="2892425" y="1931988"/>
            <a:ext cx="9921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8.9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1750" name="矩形 4"/>
          <p:cNvSpPr/>
          <p:nvPr/>
        </p:nvSpPr>
        <p:spPr>
          <a:xfrm>
            <a:off x="3206750" y="457200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错误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8" grpId="0"/>
      <p:bldP spid="31749" grpId="0"/>
      <p:bldP spid="3175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标题 1"/>
          <p:cNvSpPr>
            <a:spLocks noGrp="1"/>
          </p:cNvSpPr>
          <p:nvPr>
            <p:ph type="title" idx="4294967295"/>
          </p:nvPr>
        </p:nvSpPr>
        <p:spPr>
          <a:xfrm>
            <a:off x="268288" y="1392238"/>
            <a:ext cx="8634412" cy="497046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原理：</a:t>
            </a:r>
            <a:r>
              <a:rPr lang="en-US" altLang="zh-CN" sz="2800" i="1"/>
              <a:t>P</a:t>
            </a:r>
            <a:r>
              <a:rPr lang="zh-CN" altLang="zh-CN" sz="2800"/>
              <a:t>＝</a:t>
            </a:r>
            <a:r>
              <a:rPr lang="en-US" altLang="zh-CN" sz="2800" i="1"/>
              <a:t>UI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．根据数据选择合适的电压表、电流表的量程．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．滑动变阻器的作用：调节滑片使小灯泡两端的电压达到额定电压．</a:t>
            </a:r>
            <a:br>
              <a:rPr lang="zh-CN" altLang="zh-CN" sz="2800"/>
            </a:br>
            <a:r>
              <a:rPr lang="en-US" altLang="zh-CN" sz="2800"/>
              <a:t>4</a:t>
            </a:r>
            <a:r>
              <a:rPr lang="zh-CN" altLang="zh-CN" sz="2800"/>
              <a:t>．根据</a:t>
            </a:r>
            <a:r>
              <a:rPr lang="en-US" altLang="zh-CN" sz="2800" i="1"/>
              <a:t>U</a:t>
            </a:r>
            <a:r>
              <a:rPr lang="zh-CN" altLang="zh-CN" sz="2800"/>
              <a:t>－</a:t>
            </a:r>
            <a:r>
              <a:rPr lang="en-US" altLang="zh-CN" sz="2800" i="1"/>
              <a:t>I</a:t>
            </a:r>
            <a:r>
              <a:rPr lang="zh-CN" altLang="zh-CN" sz="2800"/>
              <a:t>图像的绘制，读出某点电流和电压值，得出该点灯泡的电功率．</a:t>
            </a:r>
            <a:br>
              <a:rPr lang="zh-CN" altLang="zh-CN" sz="2800"/>
            </a:br>
            <a:r>
              <a:rPr lang="en-US" altLang="zh-CN" sz="2800"/>
              <a:t>5</a:t>
            </a:r>
            <a:r>
              <a:rPr lang="zh-CN" altLang="zh-CN" sz="2800"/>
              <a:t>．表格设计．</a:t>
            </a:r>
            <a:br>
              <a:rPr lang="zh-CN" altLang="zh-CN" sz="2800"/>
            </a:br>
            <a:r>
              <a:rPr lang="en-US" altLang="zh-CN" sz="2800"/>
              <a:t>6</a:t>
            </a:r>
            <a:r>
              <a:rPr lang="zh-CN" altLang="zh-CN" sz="2800"/>
              <a:t>．多次测量的目的（探究不同电压下的实际电功率）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7</a:t>
            </a:r>
            <a:r>
              <a:rPr lang="zh-CN" altLang="zh-CN" sz="2800"/>
              <a:t>．灯的亮度由实际电功率决定．</a:t>
            </a:r>
            <a:endParaRPr lang="zh-CN" altLang="en-US" sz="2800"/>
          </a:p>
        </p:txBody>
      </p:sp>
      <p:sp>
        <p:nvSpPr>
          <p:cNvPr id="32771" name="箭头: 五边形 2"/>
          <p:cNvSpPr/>
          <p:nvPr/>
        </p:nvSpPr>
        <p:spPr>
          <a:xfrm>
            <a:off x="268288" y="709613"/>
            <a:ext cx="4535487" cy="503237"/>
          </a:xfrm>
          <a:prstGeom prst="homePlate">
            <a:avLst>
              <a:gd name="adj" fmla="val 49987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   测量小灯泡的电功率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标题 1"/>
          <p:cNvSpPr>
            <a:spLocks noGrp="1"/>
          </p:cNvSpPr>
          <p:nvPr>
            <p:ph type="title" idx="4294967295"/>
          </p:nvPr>
        </p:nvSpPr>
        <p:spPr>
          <a:xfrm>
            <a:off x="461963" y="6143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阜新）在</a:t>
            </a:r>
            <a:r>
              <a:rPr lang="en-US" altLang="zh-CN" sz="2800"/>
              <a:t>“</a:t>
            </a:r>
            <a:r>
              <a:rPr lang="zh-CN" altLang="zh-CN" sz="2800"/>
              <a:t>测量小灯泡额定功率</a:t>
            </a:r>
            <a:r>
              <a:rPr lang="en-US" altLang="zh-CN" sz="2800"/>
              <a:t>”</a:t>
            </a:r>
            <a:r>
              <a:rPr lang="zh-CN" altLang="zh-CN" sz="2800"/>
              <a:t>的实验中，器材有：电源（电压恒为</a:t>
            </a:r>
            <a:r>
              <a:rPr lang="en-US" altLang="zh-CN" sz="2800"/>
              <a:t>3 V</a:t>
            </a:r>
            <a:r>
              <a:rPr lang="zh-CN" altLang="zh-CN" sz="2800"/>
              <a:t>）、开关、电压表和电流表各一只、额定电压为</a:t>
            </a:r>
            <a:r>
              <a:rPr lang="en-US" altLang="zh-CN" sz="2800"/>
              <a:t>2.5 V</a:t>
            </a:r>
            <a:r>
              <a:rPr lang="zh-CN" altLang="zh-CN" sz="2800"/>
              <a:t>的灯泡、滑动变阻器（</a:t>
            </a:r>
            <a:r>
              <a:rPr lang="en-US" altLang="zh-CN" sz="2800"/>
              <a:t>20 Ω</a:t>
            </a:r>
            <a:r>
              <a:rPr lang="zh-CN" altLang="zh-CN" sz="2800"/>
              <a:t>、</a:t>
            </a:r>
            <a:r>
              <a:rPr lang="en-US" altLang="zh-CN" sz="2800"/>
              <a:t>1 A</a:t>
            </a:r>
            <a:r>
              <a:rPr lang="zh-CN" altLang="zh-CN" sz="2800"/>
              <a:t>）、导线若干．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）以画线代替导线，将图甲中的实物图连接完整．（要求：滑片向左移动时小灯泡变亮）</a:t>
            </a:r>
            <a:endParaRPr lang="zh-CN" altLang="en-US" sz="2800"/>
          </a:p>
        </p:txBody>
      </p:sp>
      <p:pic>
        <p:nvPicPr>
          <p:cNvPr id="33795" name="图片 1"/>
          <p:cNvPicPr>
            <a:picLocks noChangeAspect="1"/>
          </p:cNvPicPr>
          <p:nvPr/>
        </p:nvPicPr>
        <p:blipFill>
          <a:blip r:embed="rId2"/>
          <a:srcRect l="16947" r="17684"/>
          <a:stretch>
            <a:fillRect/>
          </a:stretch>
        </p:blipFill>
        <p:spPr>
          <a:xfrm>
            <a:off x="461963" y="3386138"/>
            <a:ext cx="8301037" cy="16081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6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963" y="3227388"/>
            <a:ext cx="2214562" cy="14954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14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）闭合开关前，发现电流表的指针如图乙所示，其原因是</a:t>
            </a:r>
            <a:r>
              <a:rPr lang="en-US" altLang="zh-CN" sz="2800"/>
              <a:t>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）问题解决后，第一小组的同学通过改变滑动变阻器的阻值，得到了小灯泡的电流随其两端电压变化的图像，如图丙所示，则小灯泡的额定功率为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W.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19" name="图片 1"/>
          <p:cNvPicPr>
            <a:picLocks noChangeAspect="1"/>
          </p:cNvPicPr>
          <p:nvPr/>
        </p:nvPicPr>
        <p:blipFill>
          <a:blip r:embed="rId2"/>
          <a:srcRect r="72001"/>
          <a:stretch>
            <a:fillRect/>
          </a:stretch>
        </p:blipFill>
        <p:spPr>
          <a:xfrm>
            <a:off x="4138613" y="4559300"/>
            <a:ext cx="4092575" cy="1851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矩形 2"/>
          <p:cNvSpPr/>
          <p:nvPr/>
        </p:nvSpPr>
        <p:spPr>
          <a:xfrm>
            <a:off x="3073400" y="1854200"/>
            <a:ext cx="41338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没有将电流表的指针调零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34821" name="矩形 3"/>
          <p:cNvSpPr/>
          <p:nvPr/>
        </p:nvSpPr>
        <p:spPr>
          <a:xfrm>
            <a:off x="1146175" y="4391025"/>
            <a:ext cx="6334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0.5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20" grpId="0"/>
      <p:bldP spid="348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）第一小组的同学在实验中还发现，电压表与电流表示数的比值变大，原因是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）第二小组的同学在准备进行实验时，发现电压表坏了，他们找到了一个阻值为</a:t>
            </a:r>
            <a:r>
              <a:rPr lang="en-US" altLang="zh-CN" sz="2800"/>
              <a:t>10 Ω</a:t>
            </a:r>
            <a:r>
              <a:rPr lang="zh-CN" altLang="zh-CN" sz="2800"/>
              <a:t>的定值电阻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，设计了如图丁所示的电路，也</a:t>
            </a:r>
            <a:br>
              <a:rPr lang="en-US" altLang="zh-CN" sz="2800"/>
            </a:br>
            <a:r>
              <a:rPr lang="zh-CN" altLang="zh-CN" sz="2800"/>
              <a:t>顺利的完成了实验：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3" name="图片 1"/>
          <p:cNvPicPr>
            <a:picLocks noChangeAspect="1"/>
          </p:cNvPicPr>
          <p:nvPr/>
        </p:nvPicPr>
        <p:blipFill>
          <a:blip r:embed="rId2"/>
          <a:srcRect r="87915"/>
          <a:stretch>
            <a:fillRect/>
          </a:stretch>
        </p:blipFill>
        <p:spPr>
          <a:xfrm>
            <a:off x="6127750" y="4191000"/>
            <a:ext cx="2297113" cy="2008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4" name="矩形 2"/>
          <p:cNvSpPr/>
          <p:nvPr/>
        </p:nvSpPr>
        <p:spPr>
          <a:xfrm>
            <a:off x="784225" y="2271713"/>
            <a:ext cx="62992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灯丝电阻随着温度的升高而增大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399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①</a:t>
            </a:r>
            <a:r>
              <a:rPr lang="zh-CN" altLang="zh-CN" sz="2800"/>
              <a:t>先闭合开关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1, </a:t>
            </a:r>
            <a:r>
              <a:rPr lang="zh-CN" altLang="zh-CN" sz="2800"/>
              <a:t>断开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，调节滑动变阻器，使电流表的示数为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，则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保持滑片</a:t>
            </a:r>
            <a:r>
              <a:rPr lang="en-US" altLang="zh-CN" sz="2800" i="1"/>
              <a:t>P</a:t>
            </a:r>
            <a:r>
              <a:rPr lang="zh-CN" altLang="zh-CN" sz="2800"/>
              <a:t>的位置不变，闭合开关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2, </a:t>
            </a:r>
            <a:r>
              <a:rPr lang="zh-CN" altLang="zh-CN" sz="2800"/>
              <a:t>断开</a:t>
            </a:r>
            <a:r>
              <a:rPr lang="en-US" altLang="zh-CN" sz="2800"/>
              <a:t>S</a:t>
            </a:r>
            <a:r>
              <a:rPr lang="en-US" altLang="zh-CN" sz="2800" baseline="-25000"/>
              <a:t>1, </a:t>
            </a:r>
            <a:r>
              <a:rPr lang="zh-CN" altLang="zh-CN" sz="2800"/>
              <a:t>读出电流表的示数为</a:t>
            </a:r>
            <a:r>
              <a:rPr lang="en-US" altLang="zh-CN" sz="2800" i="1"/>
              <a:t>I</a:t>
            </a:r>
            <a:r>
              <a:rPr lang="en-US" altLang="zh-CN" sz="2800" baseline="-25000"/>
              <a:t>2, </a:t>
            </a:r>
            <a:r>
              <a:rPr lang="zh-CN" altLang="zh-CN" sz="2800"/>
              <a:t>则小灯泡的额定功率</a:t>
            </a:r>
            <a:r>
              <a:rPr lang="en-US" altLang="zh-CN" sz="2800" i="1"/>
              <a:t>P</a:t>
            </a:r>
            <a:r>
              <a:rPr lang="zh-CN" altLang="zh-CN" sz="2800" baseline="-25000"/>
              <a:t>额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en-US" altLang="zh-CN" sz="2800" u="sng"/>
              <a:t>        </a:t>
            </a:r>
            <a:r>
              <a:rPr lang="zh-CN" altLang="zh-CN" sz="2800" u="sng"/>
              <a:t>　</a:t>
            </a:r>
            <a:r>
              <a:rPr lang="zh-CN" altLang="zh-CN" sz="2800"/>
              <a:t>．（用</a:t>
            </a:r>
            <a:r>
              <a:rPr lang="en-US" altLang="zh-CN" sz="2800" i="1"/>
              <a:t>U</a:t>
            </a:r>
            <a:r>
              <a:rPr lang="zh-CN" altLang="zh-CN" sz="2800" baseline="-25000"/>
              <a:t>额</a:t>
            </a:r>
            <a:r>
              <a:rPr lang="zh-CN" altLang="zh-CN" sz="2800"/>
              <a:t>、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表示）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6867" name="矩形 1"/>
          <p:cNvSpPr/>
          <p:nvPr/>
        </p:nvSpPr>
        <p:spPr>
          <a:xfrm>
            <a:off x="5146675" y="2470150"/>
            <a:ext cx="8143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0.25</a:t>
            </a:r>
            <a:endParaRPr lang="zh-CN" altLang="en-US"/>
          </a:p>
        </p:txBody>
      </p:sp>
      <p:sp>
        <p:nvSpPr>
          <p:cNvPr id="36868" name="矩形 2"/>
          <p:cNvSpPr/>
          <p:nvPr/>
        </p:nvSpPr>
        <p:spPr>
          <a:xfrm>
            <a:off x="1293813" y="4308475"/>
            <a:ext cx="17637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zh-CN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额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  <p:bldP spid="3686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84363"/>
            <a:ext cx="8128000" cy="3938587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 b="1"/>
              <a:t>相关考点</a:t>
            </a:r>
            <a:r>
              <a:rPr lang="zh-CN" altLang="zh-CN" sz="2800"/>
              <a:t>：</a:t>
            </a:r>
            <a:r>
              <a:rPr lang="en-US" altLang="zh-CN" sz="2800"/>
              <a:t>1.</a:t>
            </a:r>
            <a:r>
              <a:rPr lang="zh-CN" altLang="zh-CN" sz="2800"/>
              <a:t>通过</a:t>
            </a:r>
            <a:r>
              <a:rPr lang="en-US" altLang="zh-CN" sz="2800"/>
              <a:t>U</a:t>
            </a:r>
            <a:r>
              <a:rPr lang="zh-CN" altLang="zh-CN" sz="2800"/>
              <a:t>形管液面高度的变化反映产生电热的多少（转换法）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．控制变量法的应用：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）探究电热与电流大小的关系时，电阻并联后再与阻值相同的电阻串联（控制电阻丝阻值和通电时间相同），改变通过两电阻丝的电流大小；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7891" name="箭头: 五边形 2"/>
          <p:cNvSpPr/>
          <p:nvPr/>
        </p:nvSpPr>
        <p:spPr>
          <a:xfrm>
            <a:off x="508000" y="1162050"/>
            <a:ext cx="3370263" cy="503238"/>
          </a:xfrm>
          <a:prstGeom prst="homePlate">
            <a:avLst>
              <a:gd name="adj" fmla="val 5001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六　探究焦耳定律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38250"/>
            <a:ext cx="8128000" cy="4652963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）探究电热与电阻的关系时，选择两个电阻不同的电阻丝串联（控制电阻丝的电流和通电时间相同）；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）探究电热与通电时间的关系时，控制电阻丝的阻值和通过的电流相同，改变通电时间．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．焦耳定律在生活中的应用：电饭锅、电熨斗等，超导体材料不会发热．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标题 1"/>
          <p:cNvSpPr>
            <a:spLocks noGrp="1"/>
          </p:cNvSpPr>
          <p:nvPr>
            <p:ph type="title" idx="4294967295"/>
          </p:nvPr>
        </p:nvSpPr>
        <p:spPr>
          <a:xfrm>
            <a:off x="508000" y="5842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．某物理实验小组采用如下图的电路装置探究</a:t>
            </a:r>
            <a:r>
              <a:rPr lang="en-US" altLang="zh-CN" sz="2800"/>
              <a:t>“</a:t>
            </a:r>
            <a:r>
              <a:rPr lang="zh-CN" altLang="zh-CN" sz="2800"/>
              <a:t>电流产生的热量跟什么因素有关</a:t>
            </a:r>
            <a:r>
              <a:rPr lang="en-US" altLang="zh-CN" sz="2800"/>
              <a:t>”</a:t>
            </a:r>
            <a:r>
              <a:rPr lang="zh-CN" altLang="zh-CN" sz="2800"/>
              <a:t>，两个透明容器中封闭着等量的空气，将两个容器</a:t>
            </a:r>
            <a:br>
              <a:rPr lang="en-US" altLang="zh-CN" sz="2800"/>
            </a:br>
            <a:r>
              <a:rPr lang="zh-CN" altLang="zh-CN" sz="2800"/>
              <a:t>中的电阻丝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串联接到电源</a:t>
            </a:r>
            <a:br>
              <a:rPr lang="en-US" altLang="zh-CN" sz="2800"/>
            </a:br>
            <a:r>
              <a:rPr lang="zh-CN" altLang="zh-CN" sz="2800"/>
              <a:t>两端，将容器外部的电阻丝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zh-CN" altLang="zh-CN" sz="2800"/>
              <a:t>和</a:t>
            </a:r>
            <a:br>
              <a:rPr lang="en-US" altLang="zh-CN" sz="2800"/>
            </a:b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并联．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）接通电源，瓶内的空气被加热后膨胀，实验中通过观察</a:t>
            </a:r>
            <a:r>
              <a:rPr lang="zh-CN" altLang="zh-CN" sz="2800" u="sng"/>
              <a:t>　　　　　　　　　　　</a:t>
            </a:r>
            <a:r>
              <a:rPr lang="en-US" altLang="zh-CN" sz="2800" u="sng"/>
              <a:t>        </a:t>
            </a:r>
            <a:r>
              <a:rPr lang="zh-CN" altLang="zh-CN" sz="2800" u="sng"/>
              <a:t>　　</a:t>
            </a:r>
            <a:r>
              <a:rPr lang="zh-CN" altLang="zh-CN" sz="2800"/>
              <a:t>来比较瓶内电阻丝产生热量的多少．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993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0075" y="1966913"/>
            <a:ext cx="2622550" cy="2327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9940" name="矩形 1"/>
          <p:cNvSpPr/>
          <p:nvPr/>
        </p:nvSpPr>
        <p:spPr>
          <a:xfrm>
            <a:off x="2760663" y="5130800"/>
            <a:ext cx="43942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形管中液面高度差的变化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4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标题 1"/>
          <p:cNvSpPr>
            <a:spLocks noGrp="1"/>
          </p:cNvSpPr>
          <p:nvPr>
            <p:ph type="title" idx="4294967295"/>
          </p:nvPr>
        </p:nvSpPr>
        <p:spPr>
          <a:xfrm>
            <a:off x="422275" y="1133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）该装置是探究电流通过导体产生的热量与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的关系，通电一段时间</a:t>
            </a:r>
            <a:r>
              <a:rPr lang="zh-CN" altLang="zh-CN" sz="2800" u="sng"/>
              <a:t>　　　　　</a:t>
            </a:r>
            <a:r>
              <a:rPr lang="zh-CN" altLang="zh-CN" sz="2800"/>
              <a:t>瓶（选填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）内的电阻丝产生的热量多．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）某小组在实验中观察到左侧</a:t>
            </a:r>
            <a:r>
              <a:rPr lang="en-US" altLang="zh-CN" sz="2800"/>
              <a:t>U</a:t>
            </a:r>
            <a:r>
              <a:rPr lang="zh-CN" altLang="zh-CN" sz="2800"/>
              <a:t>型管中液面很快出现高度差，右侧</a:t>
            </a:r>
            <a:r>
              <a:rPr lang="en-US" altLang="zh-CN" sz="2800"/>
              <a:t>U</a:t>
            </a:r>
            <a:r>
              <a:rPr lang="zh-CN" altLang="zh-CN" sz="2800"/>
              <a:t>型管中液面高度差为零，原因可能是电阻丝</a:t>
            </a:r>
            <a:r>
              <a:rPr lang="zh-CN" altLang="zh-CN" sz="2800" u="sng"/>
              <a:t>　　　　　</a:t>
            </a:r>
            <a:r>
              <a:rPr lang="zh-CN" altLang="zh-CN" sz="2800"/>
              <a:t>断路．（选填</a:t>
            </a:r>
            <a:r>
              <a:rPr lang="en-US" altLang="zh-CN" sz="2800"/>
              <a:t>“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en-US" altLang="zh-CN" sz="2800"/>
              <a:t>”“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endParaRPr lang="zh-CN" altLang="en-US" sz="2800"/>
          </a:p>
        </p:txBody>
      </p:sp>
      <p:sp>
        <p:nvSpPr>
          <p:cNvPr id="40963" name="矩形 1"/>
          <p:cNvSpPr/>
          <p:nvPr/>
        </p:nvSpPr>
        <p:spPr>
          <a:xfrm>
            <a:off x="941388" y="1828800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40964" name="矩形 3"/>
          <p:cNvSpPr/>
          <p:nvPr/>
        </p:nvSpPr>
        <p:spPr>
          <a:xfrm>
            <a:off x="6459538" y="18383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40965" name="矩形 4"/>
          <p:cNvSpPr/>
          <p:nvPr/>
        </p:nvSpPr>
        <p:spPr>
          <a:xfrm>
            <a:off x="3206750" y="4356100"/>
            <a:ext cx="5238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/>
      <p:bldP spid="40964" grpId="0"/>
      <p:bldP spid="4096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875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）让实验装置冷却到初始状态，把右瓶并联的两根电阻丝都放入瓶内，接通电源比较两瓶内电阻丝发热多少，此时该装置是探究电流产生的热量跟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的关系，一段时间后电阻丝产生的热量</a:t>
            </a:r>
            <a:br>
              <a:rPr lang="en-US" altLang="zh-CN" sz="2800"/>
            </a:br>
            <a:r>
              <a:rPr lang="zh-CN" altLang="zh-CN" sz="2800" u="sng"/>
              <a:t>　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左瓶</a:t>
            </a:r>
            <a:r>
              <a:rPr lang="en-US" altLang="zh-CN" sz="2800"/>
              <a:t>”“</a:t>
            </a:r>
            <a:r>
              <a:rPr lang="zh-CN" altLang="zh-CN" sz="2800"/>
              <a:t>右瓶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两瓶一样</a:t>
            </a:r>
            <a:r>
              <a:rPr lang="en-US" altLang="zh-CN" sz="2800"/>
              <a:t>”</a:t>
            </a:r>
            <a:r>
              <a:rPr lang="zh-CN" altLang="zh-CN" sz="2800"/>
              <a:t>）多．</a:t>
            </a:r>
            <a:endParaRPr lang="zh-CN" altLang="en-US" sz="2800"/>
          </a:p>
        </p:txBody>
      </p:sp>
      <p:sp>
        <p:nvSpPr>
          <p:cNvPr id="41987" name="矩形 1"/>
          <p:cNvSpPr/>
          <p:nvPr/>
        </p:nvSpPr>
        <p:spPr>
          <a:xfrm>
            <a:off x="1147763" y="37687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</a:t>
            </a:r>
            <a:endParaRPr lang="zh-CN" altLang="zh-CN" sz="1000">
              <a:latin typeface="等线"/>
            </a:endParaRPr>
          </a:p>
        </p:txBody>
      </p:sp>
      <p:sp>
        <p:nvSpPr>
          <p:cNvPr id="41988" name="矩形 3"/>
          <p:cNvSpPr/>
          <p:nvPr/>
        </p:nvSpPr>
        <p:spPr>
          <a:xfrm>
            <a:off x="1147763" y="44291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左瓶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  <p:bldP spid="4198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标题 1"/>
          <p:cNvSpPr>
            <a:spLocks noGrp="1"/>
          </p:cNvSpPr>
          <p:nvPr>
            <p:ph type="title" idx="4294967295"/>
          </p:nvPr>
        </p:nvSpPr>
        <p:spPr>
          <a:xfrm>
            <a:off x="374650" y="1730375"/>
            <a:ext cx="8404225" cy="432435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600" b="1"/>
              <a:t>相关考点</a:t>
            </a:r>
            <a:r>
              <a:rPr lang="zh-CN" altLang="zh-CN" sz="2600"/>
              <a:t>：</a:t>
            </a:r>
            <a:r>
              <a:rPr lang="en-US" altLang="zh-CN" sz="2600"/>
              <a:t>1.</a:t>
            </a:r>
            <a:r>
              <a:rPr lang="zh-CN" altLang="zh-CN" sz="2600"/>
              <a:t>通电导体周围有磁场．</a:t>
            </a:r>
            <a:br>
              <a:rPr lang="zh-CN" altLang="zh-CN" sz="2600"/>
            </a:br>
            <a:r>
              <a:rPr lang="en-US" altLang="zh-CN" sz="2600"/>
              <a:t>2</a:t>
            </a:r>
            <a:r>
              <a:rPr lang="zh-CN" altLang="zh-CN" sz="2600"/>
              <a:t>．通过电磁铁吸引大头针的数目反映磁性的强弱（转换法）</a:t>
            </a:r>
            <a:r>
              <a:rPr lang="en-US" altLang="zh-CN" sz="2600"/>
              <a:t>.</a:t>
            </a:r>
            <a:br>
              <a:rPr lang="zh-CN" altLang="zh-CN" sz="2600"/>
            </a:br>
            <a:r>
              <a:rPr lang="en-US" altLang="zh-CN" sz="2600"/>
              <a:t>3</a:t>
            </a:r>
            <a:r>
              <a:rPr lang="zh-CN" altLang="zh-CN" sz="2600"/>
              <a:t>．电磁铁的磁性强弱的影响因素：</a:t>
            </a:r>
            <a:br>
              <a:rPr lang="zh-CN" altLang="zh-CN" sz="2600"/>
            </a:br>
            <a:r>
              <a:rPr lang="zh-CN" altLang="zh-CN" sz="2600"/>
              <a:t>（</a:t>
            </a:r>
            <a:r>
              <a:rPr lang="en-US" altLang="zh-CN" sz="2600"/>
              <a:t>1</a:t>
            </a:r>
            <a:r>
              <a:rPr lang="zh-CN" altLang="zh-CN" sz="2600"/>
              <a:t>）电流的大小（滑动变阻器来改变）；</a:t>
            </a:r>
            <a:br>
              <a:rPr lang="zh-CN" altLang="zh-CN" sz="2600"/>
            </a:br>
            <a:r>
              <a:rPr lang="zh-CN" altLang="zh-CN" sz="2600"/>
              <a:t>（</a:t>
            </a:r>
            <a:r>
              <a:rPr lang="en-US" altLang="zh-CN" sz="2600"/>
              <a:t>2</a:t>
            </a:r>
            <a:r>
              <a:rPr lang="zh-CN" altLang="zh-CN" sz="2600"/>
              <a:t>）线圈的匝数（匝数不同的线圈串联，使电流相等）</a:t>
            </a:r>
            <a:br>
              <a:rPr lang="zh-CN" altLang="zh-CN" sz="2600"/>
            </a:br>
            <a:r>
              <a:rPr lang="en-US" altLang="zh-CN" sz="2600"/>
              <a:t>4</a:t>
            </a:r>
            <a:r>
              <a:rPr lang="zh-CN" altLang="zh-CN" sz="2600"/>
              <a:t>．电磁铁的磁极方向和电流方向有关（右手定则判断）</a:t>
            </a:r>
            <a:r>
              <a:rPr lang="en-US" altLang="zh-CN" sz="2600"/>
              <a:t>.</a:t>
            </a:r>
            <a:endParaRPr lang="zh-CN" altLang="en-US" sz="2600"/>
          </a:p>
        </p:txBody>
      </p:sp>
      <p:sp>
        <p:nvSpPr>
          <p:cNvPr id="43011" name="箭头: 五边形 2"/>
          <p:cNvSpPr/>
          <p:nvPr/>
        </p:nvSpPr>
        <p:spPr>
          <a:xfrm>
            <a:off x="374650" y="1017588"/>
            <a:ext cx="6056313" cy="503237"/>
          </a:xfrm>
          <a:prstGeom prst="homePlate">
            <a:avLst>
              <a:gd name="adj" fmla="val 49977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七　探究影响电磁铁磁性强弱的因素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700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．如下图是小明探究</a:t>
            </a:r>
            <a:r>
              <a:rPr lang="en-US" altLang="zh-CN" sz="2800"/>
              <a:t>“</a:t>
            </a:r>
            <a:r>
              <a:rPr lang="zh-CN" altLang="zh-CN" sz="2800"/>
              <a:t>影响电磁铁磁性强弱因素</a:t>
            </a:r>
            <a:r>
              <a:rPr lang="en-US" altLang="zh-CN" sz="2800"/>
              <a:t>”</a:t>
            </a:r>
            <a:r>
              <a:rPr lang="zh-CN" altLang="zh-CN" sz="2800"/>
              <a:t>的装置图（</a:t>
            </a:r>
            <a:r>
              <a:rPr lang="en-US" altLang="zh-CN" sz="2800" i="1"/>
              <a:t>A</a:t>
            </a:r>
            <a:r>
              <a:rPr lang="zh-CN" altLang="zh-CN" sz="2800"/>
              <a:t>为指针下方固定的铁块；线圈电阻忽略不计）</a:t>
            </a:r>
            <a:r>
              <a:rPr lang="en-US" altLang="zh-CN" sz="2800"/>
              <a:t>.</a:t>
            </a:r>
            <a:r>
              <a:rPr lang="zh-CN" altLang="zh-CN" sz="2800"/>
              <a:t>小明通过观察指针</a:t>
            </a:r>
            <a:r>
              <a:rPr lang="en-US" altLang="zh-CN" sz="2800" i="1"/>
              <a:t>B</a:t>
            </a:r>
            <a:r>
              <a:rPr lang="zh-CN" altLang="zh-CN" sz="2800"/>
              <a:t>偏转角度的大小来判断电磁铁磁性的强弱．开始时导线</a:t>
            </a:r>
            <a:r>
              <a:rPr lang="en-US" altLang="zh-CN" sz="2800" i="1"/>
              <a:t>a</a:t>
            </a:r>
            <a:r>
              <a:rPr lang="zh-CN" altLang="zh-CN" sz="2800"/>
              <a:t>与接线柱</a:t>
            </a:r>
            <a:r>
              <a:rPr lang="en-US" altLang="zh-CN" sz="2800"/>
              <a:t>1</a:t>
            </a:r>
            <a:r>
              <a:rPr lang="zh-CN" altLang="zh-CN" sz="2800"/>
              <a:t>相连，闭合开关，指针</a:t>
            </a:r>
            <a:r>
              <a:rPr lang="en-US" altLang="zh-CN" sz="2800" i="1"/>
              <a:t>B</a:t>
            </a:r>
            <a:r>
              <a:rPr lang="zh-CN" altLang="zh-CN" sz="2800"/>
              <a:t>绕固定点</a:t>
            </a:r>
            <a:r>
              <a:rPr lang="en-US" altLang="zh-CN" sz="2800"/>
              <a:t>0</a:t>
            </a:r>
            <a:r>
              <a:rPr lang="zh-CN" altLang="zh-CN" sz="2800"/>
              <a:t>点发生偏转．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40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9888" y="3963988"/>
            <a:ext cx="2854325" cy="2301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标题 1"/>
          <p:cNvSpPr>
            <a:spLocks noGrp="1"/>
          </p:cNvSpPr>
          <p:nvPr>
            <p:ph type="title" idx="4294967295"/>
          </p:nvPr>
        </p:nvSpPr>
        <p:spPr>
          <a:xfrm>
            <a:off x="508000" y="5937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）实验前，应将导线</a:t>
            </a:r>
            <a:r>
              <a:rPr lang="en-US" altLang="zh-CN" sz="2800" i="1"/>
              <a:t>b</a:t>
            </a:r>
            <a:r>
              <a:rPr lang="zh-CN" altLang="zh-CN" sz="2800"/>
              <a:t>与滑动变阻器的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c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d</a:t>
            </a:r>
            <a:r>
              <a:rPr lang="en-US" altLang="zh-CN" sz="2800"/>
              <a:t>”</a:t>
            </a:r>
            <a:r>
              <a:rPr lang="zh-CN" altLang="zh-CN" sz="2800"/>
              <a:t>）接线柱连接．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）闭合开关，电磁铁的左端为</a:t>
            </a:r>
            <a:r>
              <a:rPr lang="zh-CN" altLang="zh-CN" sz="2800" u="sng"/>
              <a:t>　　　　　</a:t>
            </a:r>
            <a:r>
              <a:rPr lang="zh-CN" altLang="zh-CN" sz="2800"/>
              <a:t>极；使滑片</a:t>
            </a:r>
            <a:r>
              <a:rPr lang="en-US" altLang="zh-CN" sz="2800" i="1"/>
              <a:t>P</a:t>
            </a:r>
            <a:r>
              <a:rPr lang="zh-CN" altLang="zh-CN" sz="2800"/>
              <a:t>向左移动时，指针的偏转角度变大，说明电磁铁磁性强弱与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有关．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）断开开关，将导线</a:t>
            </a:r>
            <a:r>
              <a:rPr lang="en-US" altLang="zh-CN" sz="2800" i="1"/>
              <a:t>a</a:t>
            </a:r>
            <a:r>
              <a:rPr lang="zh-CN" altLang="zh-CN" sz="2800"/>
              <a:t>与接线柱</a:t>
            </a:r>
            <a:r>
              <a:rPr lang="en-US" altLang="zh-CN" sz="2800"/>
              <a:t>1</a:t>
            </a:r>
            <a:r>
              <a:rPr lang="zh-CN" altLang="zh-CN" sz="2800"/>
              <a:t>相连改为与接线柱</a:t>
            </a:r>
            <a:r>
              <a:rPr lang="en-US" altLang="zh-CN" sz="2800"/>
              <a:t>2</a:t>
            </a:r>
            <a:r>
              <a:rPr lang="zh-CN" altLang="zh-CN" sz="2800"/>
              <a:t>相连，保持滑动变阻器的滑片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的位置不变再闭合开关，此时指针偏转角度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</a:t>
            </a:r>
            <a:r>
              <a:rPr lang="zh-CN" altLang="zh-CN" sz="2800"/>
              <a:t>、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59" name="矩形 1"/>
          <p:cNvSpPr/>
          <p:nvPr/>
        </p:nvSpPr>
        <p:spPr>
          <a:xfrm>
            <a:off x="5767388" y="5138738"/>
            <a:ext cx="122713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45060" name="矩形 2"/>
          <p:cNvSpPr/>
          <p:nvPr/>
        </p:nvSpPr>
        <p:spPr>
          <a:xfrm>
            <a:off x="7527925" y="593725"/>
            <a:ext cx="3683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sp>
        <p:nvSpPr>
          <p:cNvPr id="45061" name="矩形 3"/>
          <p:cNvSpPr/>
          <p:nvPr/>
        </p:nvSpPr>
        <p:spPr>
          <a:xfrm>
            <a:off x="6429375" y="1982788"/>
            <a:ext cx="4445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endParaRPr lang="zh-CN" altLang="en-US"/>
          </a:p>
        </p:txBody>
      </p:sp>
      <p:sp>
        <p:nvSpPr>
          <p:cNvPr id="45062" name="矩形 4"/>
          <p:cNvSpPr/>
          <p:nvPr/>
        </p:nvSpPr>
        <p:spPr>
          <a:xfrm>
            <a:off x="4448175" y="3213100"/>
            <a:ext cx="19812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电流大小　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/>
      <p:bldP spid="45060" grpId="0"/>
      <p:bldP spid="45061" grpId="0"/>
      <p:bldP spid="4506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）下图所示的装置中应用电磁铁工作的是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．（选填序号）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325" y="3168650"/>
            <a:ext cx="8277225" cy="2111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4" name="矩形 2"/>
          <p:cNvSpPr/>
          <p:nvPr/>
        </p:nvSpPr>
        <p:spPr>
          <a:xfrm flipH="1">
            <a:off x="1501775" y="2166938"/>
            <a:ext cx="6540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④</a:t>
            </a:r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标题 1"/>
          <p:cNvSpPr>
            <a:spLocks noGrp="1"/>
          </p:cNvSpPr>
          <p:nvPr>
            <p:ph type="title" idx="4294967295"/>
          </p:nvPr>
        </p:nvSpPr>
        <p:spPr>
          <a:xfrm>
            <a:off x="412750" y="1479550"/>
            <a:ext cx="8318500" cy="4757738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600"/>
              </a:lnSpc>
            </a:pPr>
            <a:r>
              <a:rPr lang="zh-CN" altLang="zh-CN" sz="2400" b="1"/>
              <a:t>相关考点</a:t>
            </a:r>
            <a:r>
              <a:rPr lang="zh-CN" altLang="zh-CN" sz="2400"/>
              <a:t>：</a:t>
            </a:r>
            <a:r>
              <a:rPr lang="en-US" altLang="zh-CN" sz="2400"/>
              <a:t>1.</a:t>
            </a:r>
            <a:r>
              <a:rPr lang="zh-CN" altLang="zh-CN" sz="2400"/>
              <a:t>产生感应电流的条件：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1</a:t>
            </a:r>
            <a:r>
              <a:rPr lang="zh-CN" altLang="zh-CN" sz="2400"/>
              <a:t>）闭合电路；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2</a:t>
            </a:r>
            <a:r>
              <a:rPr lang="zh-CN" altLang="zh-CN" sz="2400"/>
              <a:t>）部分导体在磁场中做切割磁感线运动．</a:t>
            </a:r>
            <a:br>
              <a:rPr lang="zh-CN" altLang="zh-CN" sz="2400"/>
            </a:br>
            <a:r>
              <a:rPr lang="en-US" altLang="zh-CN" sz="2400"/>
              <a:t>2</a:t>
            </a:r>
            <a:r>
              <a:rPr lang="zh-CN" altLang="zh-CN" sz="2400"/>
              <a:t>．转换法的应用（通过观察灵敏电流计指针的偏转判断电路中是否产生感应电流）</a:t>
            </a:r>
            <a:r>
              <a:rPr lang="en-US" altLang="zh-CN" sz="2400"/>
              <a:t>.</a:t>
            </a:r>
            <a:br>
              <a:rPr lang="zh-CN" altLang="zh-CN" sz="2400"/>
            </a:br>
            <a:r>
              <a:rPr lang="en-US" altLang="zh-CN" sz="2400"/>
              <a:t>3</a:t>
            </a:r>
            <a:r>
              <a:rPr lang="zh-CN" altLang="zh-CN" sz="2400"/>
              <a:t>．感应电流的大小、方向与什么因素有关：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1</a:t>
            </a:r>
            <a:r>
              <a:rPr lang="zh-CN" altLang="zh-CN" sz="2400"/>
              <a:t>）导体运动的速度大小和方向；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2</a:t>
            </a:r>
            <a:r>
              <a:rPr lang="zh-CN" altLang="zh-CN" sz="2400"/>
              <a:t>）磁场的强弱和方向．</a:t>
            </a:r>
            <a:br>
              <a:rPr lang="zh-CN" altLang="zh-CN" sz="2400"/>
            </a:br>
            <a:r>
              <a:rPr lang="en-US" altLang="zh-CN" sz="2400"/>
              <a:t>4</a:t>
            </a:r>
            <a:r>
              <a:rPr lang="zh-CN" altLang="zh-CN" sz="2400"/>
              <a:t>．应用：发电机、话筒．</a:t>
            </a:r>
            <a:br>
              <a:rPr lang="zh-CN" altLang="zh-CN" sz="2400"/>
            </a:br>
            <a:r>
              <a:rPr lang="en-US" altLang="zh-CN" sz="2400"/>
              <a:t>5</a:t>
            </a:r>
            <a:r>
              <a:rPr lang="zh-CN" altLang="zh-CN" sz="2400"/>
              <a:t>．能量转化的方向：机械能转化为电能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47107" name="箭头: 五边形 2"/>
          <p:cNvSpPr/>
          <p:nvPr/>
        </p:nvSpPr>
        <p:spPr>
          <a:xfrm>
            <a:off x="412750" y="806450"/>
            <a:ext cx="4092575" cy="503238"/>
          </a:xfrm>
          <a:prstGeom prst="homePlate">
            <a:avLst>
              <a:gd name="adj" fmla="val 5000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八　探究电磁感应现象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  <p:bldP spid="4710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747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</a:t>
            </a:r>
            <a:r>
              <a:rPr lang="zh-CN" altLang="zh-CN" sz="2800"/>
              <a:t>．小明在探究</a:t>
            </a:r>
            <a:r>
              <a:rPr lang="en-US" altLang="zh-CN" sz="2800"/>
              <a:t>“</a:t>
            </a:r>
            <a:r>
              <a:rPr lang="zh-CN" altLang="zh-CN" sz="2800"/>
              <a:t>怎样产生感应电流</a:t>
            </a:r>
            <a:r>
              <a:rPr lang="en-US" altLang="zh-CN" sz="2800"/>
              <a:t>”</a:t>
            </a:r>
            <a:r>
              <a:rPr lang="zh-CN" altLang="zh-CN" sz="2800"/>
              <a:t>的实验中，用导线将金属棒、开关、灵敏电流计连接成如下图所示的电路．请你参与探究并回答下列问题．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1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975" y="3233738"/>
            <a:ext cx="3365500" cy="2743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96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）悬挂金属棒静置于</a:t>
            </a:r>
            <a:r>
              <a:rPr lang="en-US" altLang="zh-CN" sz="2800"/>
              <a:t>U</a:t>
            </a:r>
            <a:r>
              <a:rPr lang="zh-CN" altLang="zh-CN" sz="2800"/>
              <a:t>形磁铁的磁场中，此时两极正对区域磁感线的箭头方向是竖直向</a:t>
            </a:r>
            <a:r>
              <a:rPr lang="zh-CN" altLang="zh-CN" sz="2800" u="sng"/>
              <a:t>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（选填：</a:t>
            </a:r>
            <a:r>
              <a:rPr lang="en-US" altLang="zh-CN" sz="2800"/>
              <a:t>“</a:t>
            </a:r>
            <a:r>
              <a:rPr lang="zh-CN" altLang="zh-CN" sz="2800"/>
              <a:t>上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下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）灵敏电流计的作用是用来检测</a:t>
            </a:r>
            <a:r>
              <a:rPr lang="zh-CN" altLang="zh-CN" sz="2800" u="sng"/>
              <a:t>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zh-CN" altLang="zh-CN" sz="2800"/>
              <a:t>的；若闭合开关后并未发现电流计指针偏转，经检查器材均完好，各器材间连接无误，那么接下来你认为最应该关注的器材是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9155" name="矩形 1"/>
          <p:cNvSpPr/>
          <p:nvPr/>
        </p:nvSpPr>
        <p:spPr>
          <a:xfrm>
            <a:off x="7169150" y="192087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下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49156" name="矩形 3"/>
          <p:cNvSpPr/>
          <p:nvPr/>
        </p:nvSpPr>
        <p:spPr>
          <a:xfrm>
            <a:off x="6180138" y="3206750"/>
            <a:ext cx="19796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感应电流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49157" name="矩形 4"/>
          <p:cNvSpPr/>
          <p:nvPr/>
        </p:nvSpPr>
        <p:spPr>
          <a:xfrm>
            <a:off x="4154488" y="5124450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金属棒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  <p:bldP spid="49155" grpId="0"/>
      <p:bldP spid="49156" grpId="0"/>
      <p:bldP spid="4915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081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）小明认为是原来磁铁的磁性太弱所致，他提出更换磁性更强的磁铁，就在他移动原磁铁时，你发现电流计的指针出现了晃动 ，你认为接下来最应该做什么来找到让电流计指针偏转的原因</a:t>
            </a:r>
            <a:br>
              <a:rPr lang="en-US" altLang="zh-CN" sz="2800"/>
            </a:br>
            <a:r>
              <a:rPr lang="zh-CN" altLang="zh-CN" sz="2800" u="sng"/>
              <a:t>　　　　　　　　　　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zh-CN" altLang="zh-CN" sz="2800"/>
              <a:t>．（仅写出最应该进行的一步操作）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0179" name="矩形 1"/>
          <p:cNvSpPr/>
          <p:nvPr/>
        </p:nvSpPr>
        <p:spPr>
          <a:xfrm>
            <a:off x="650875" y="4140200"/>
            <a:ext cx="44926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让金属棒向不同的方向运动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859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）就根据上述探究过程，小明就说：</a:t>
            </a:r>
            <a:r>
              <a:rPr lang="en-US" altLang="zh-CN" sz="2800"/>
              <a:t>“</a:t>
            </a:r>
            <a:r>
              <a:rPr lang="zh-CN" altLang="zh-CN" sz="2800"/>
              <a:t>我们找到产生感应电流的秘密了！</a:t>
            </a:r>
            <a:r>
              <a:rPr lang="en-US" altLang="zh-CN" sz="2800"/>
              <a:t>”</a:t>
            </a:r>
            <a:r>
              <a:rPr lang="zh-CN" altLang="zh-CN" sz="2800"/>
              <a:t>此时你对小明的</a:t>
            </a:r>
            <a:r>
              <a:rPr lang="en-US" altLang="zh-CN" sz="2800"/>
              <a:t>“</a:t>
            </a:r>
            <a:r>
              <a:rPr lang="zh-CN" altLang="zh-CN" sz="2800"/>
              <a:t>成果发布</a:t>
            </a:r>
            <a:r>
              <a:rPr lang="en-US" altLang="zh-CN" sz="2800"/>
              <a:t>”</a:t>
            </a:r>
            <a:r>
              <a:rPr lang="zh-CN" altLang="zh-CN" sz="2800"/>
              <a:t>作何评价？</a:t>
            </a:r>
            <a:r>
              <a:rPr lang="en-US" altLang="zh-CN" sz="2800"/>
              <a:t>________________________________________________________________________________________________________________________________.</a:t>
            </a:r>
            <a:endParaRPr lang="zh-CN" altLang="en-US" sz="2800"/>
          </a:p>
        </p:txBody>
      </p:sp>
      <p:sp>
        <p:nvSpPr>
          <p:cNvPr id="51203" name="矩形 1"/>
          <p:cNvSpPr/>
          <p:nvPr/>
        </p:nvSpPr>
        <p:spPr>
          <a:xfrm>
            <a:off x="690563" y="3476625"/>
            <a:ext cx="7666037" cy="19589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>
              <a:lnSpc>
                <a:spcPct val="150000"/>
              </a:lnSpc>
            </a:pP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不合理的，因为只做了一次实验，得出的结论具有偶然性，不具有普遍性，应该用不同种类的金属棒，还要使金属棒朝各个方向运动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62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）利用上述实验装置可以制作</a:t>
            </a:r>
            <a:r>
              <a:rPr lang="zh-CN" altLang="zh-CN" sz="2800" u="sng"/>
              <a:t>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）如果将电流计换成</a:t>
            </a:r>
            <a:r>
              <a:rPr lang="zh-CN" altLang="zh-CN" sz="2800" u="sng"/>
              <a:t>　　　　　</a:t>
            </a:r>
            <a:r>
              <a:rPr lang="zh-CN" altLang="zh-CN" sz="2800"/>
              <a:t>，可以观察磁场对电流的作用，通过实验发现，通电导体在磁场中受力的方向不仅与电流方向有关，而且与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有关．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52227" name="矩形 1"/>
          <p:cNvSpPr/>
          <p:nvPr/>
        </p:nvSpPr>
        <p:spPr>
          <a:xfrm>
            <a:off x="4702175" y="2382838"/>
            <a:ext cx="11255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电源　</a:t>
            </a:r>
            <a:endParaRPr lang="zh-CN" altLang="zh-CN" sz="1000">
              <a:latin typeface="等线"/>
            </a:endParaRPr>
          </a:p>
        </p:txBody>
      </p:sp>
      <p:sp>
        <p:nvSpPr>
          <p:cNvPr id="52228" name="矩形 3"/>
          <p:cNvSpPr/>
          <p:nvPr/>
        </p:nvSpPr>
        <p:spPr>
          <a:xfrm>
            <a:off x="6318250" y="1731963"/>
            <a:ext cx="14779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发电机　</a:t>
            </a:r>
            <a:endParaRPr lang="zh-CN" altLang="zh-CN" sz="1000">
              <a:latin typeface="等线"/>
            </a:endParaRPr>
          </a:p>
        </p:txBody>
      </p:sp>
      <p:sp>
        <p:nvSpPr>
          <p:cNvPr id="52229" name="矩形 4"/>
          <p:cNvSpPr/>
          <p:nvPr/>
        </p:nvSpPr>
        <p:spPr>
          <a:xfrm>
            <a:off x="727075" y="4284663"/>
            <a:ext cx="174625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磁场方向</a:t>
            </a:r>
            <a:endParaRPr lang="zh-CN" altLang="zh-CN" sz="1000">
              <a:latin typeface="等线"/>
            </a:endParaRPr>
          </a:p>
        </p:txBody>
      </p:sp>
      <p:pic>
        <p:nvPicPr>
          <p:cNvPr id="5223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061700" y="107569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7" grpId="0"/>
      <p:bldP spid="52228" grpId="0"/>
      <p:bldP spid="5222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121</Paragraphs>
  <Slides>50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baseType="lpstr" size="59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相关考点：1.画电路图或连接实物图．2．连接电路时的注意事项（开关断开）；电流表、电压表接线柱的连接（正进负出）.3．电路故障分析．4．更换不同类型的小灯泡多次测量的目的（避免偶然性，使探究规律具有普遍性）.</vt:lpstr>
      <vt:lpstr>5．电表异常的分析：（1）闭合开关前，电流表或电压表指针不在0刻度（需要机械调0）；（2）闭合开关后，电流表或电压表指针反偏（正负接线柱接反了）；（3）闭合开关后，电流表或电压表指针偏转的角度小（量程太大了）；（4）闭合开关后，电流表或电压表指针偏转超出右侧刻度（量程太小了）.</vt:lpstr>
      <vt:lpstr>1．（2020·深圳）小明进行“探究并联电路的电流规律”的实验．（1）连接如图甲所示电路时，还剩一根导线没连接，请你用笔画线代替导线，将电路实物图补充完整，要求电流表测L1的电流；</vt:lpstr>
      <vt:lpstr>（2）在实验中，小乐试触时电流表的指针偏转情况如图乙所示，根据你的分析，你认为原因可能是___________________________________________.</vt:lpstr>
      <vt:lpstr>（3）小明分别测量图丙中A、B、C三点的电流，数据如下：图丁是电流表在C点时的示数，则IC为　　　　A；</vt:lpstr>
      <vt:lpstr>（4）接下来他选用规格　　　　　（选填“相同”或“不同”）的小灯泡，再次测量各点电流，这样操作的目的是________________________________．</vt:lpstr>
      <vt:lpstr>2．（2020·扬州）在“探究串联电路电压的特点”实验中，某实验小组分别测量了串联电路两端的总电压U和灯泡L1、L2两端的电压U1、U2数据如下表：</vt:lpstr>
      <vt:lpstr>（1）该小组由此得出串联电路的总电压与各部分电压的关系是_______________________________（用题中物理量符号表示）.（2）实验过程中，若L1灯丝断了，观察到电压表V1示数为　　　　，电压表V2示数为　　　　．（3）该实验还有待改进，请写出其中一点：____________________________________________.</vt:lpstr>
      <vt:lpstr>相关考点：1.通过灯的亮度或电流表的示数反映电阻的大小（转换法）.2．控制变量法：电阻的大小与导体的材料、长度、横截面积和温度有关．</vt:lpstr>
      <vt:lpstr>3.在探究“电阻的大小与哪些因素有关”的实验中，采用如图甲所示的实验装置，a、b、c是镍铬合金制成的三根导线，a、b长度相同，横截面积Sa&lt;Sb，a、c横截面积相同而长短不同，导线d由锰铜合金制成，长短、横截面积与导线b相同．</vt:lpstr>
      <vt:lpstr>（1） 实验中电流表的示数越大，对应的导线电阻越　　　　　．（2） 将导线a接在M、N之间，闭合开关，电流表示数如图乙所示，此时电流为　　　　　A.</vt:lpstr>
      <vt:lpstr>（3）依次将导线b、c、d替换导线a接入电路，电流表对应的示数如表所示：①选导线a、b比较是为了探究导线电阻的大小与　　　　　的关系；探究导线电阻的大小与材料的关系，应选用的两根导线是　　　　　（填写导线代号）；②由此可知：导线电阻的大小与导线的长度和横截面积都有关，用相同材料制成的导线长度越　  　，横截面积越　　　　，电阻越大．</vt:lpstr>
      <vt:lpstr>相关考点：1.画电路图或连接实物图．2．连接电路前，断开开关；开关闭合前，滑动变阻器滑片移动到最大阻值处．3．电压表及电流表的使用和读数．4．不能用小灯泡进行电流与电压的关系探究（小灯泡电阻随温度变化，不是定值电阻）.</vt:lpstr>
      <vt:lpstr>5．探究电流与电阻的关系时，接入不同阻值的电阻时要调整滑动变阻器的滑片，使电压不变（换大调大）.6．数据处理．7．变阻器的选择．</vt:lpstr>
      <vt:lpstr>4．（2020·大连）在探究“电阻一定时，通过导体的电流与导体两端电压的关系”的实验中，所用的实验器材有：电流表、电压表、10 Ω的定值电阻、滑动变阻器、开关各一个，1.5 V的干电池两节，导线若干．（1）用笔画线，将图1所示的电路补充完整．</vt:lpstr>
      <vt:lpstr>（2）闭合开关前，应将滑动变阻器的滑片移动到　　　　端（选填“a”或“b”）.（3）用开关“试触”时，电压表和电流表均无示数，这说明电路中存在故障．若故障是某一个元件发生了断路，则发生断路的元件可能是　　　　　（只有一个选项正确，请将正确选项的宇母填在横线上）.A．开关或定值电阻                            B．定值电阻或电流表C．开关、滑动变阻器或电流表             D．滑动变阻器、电压表或电流表</vt:lpstr>
      <vt:lpstr>（4）排除故障后，继续进行实验，并将实验数据记录在下表．请在图2画出电流I与电压U的关系图象．</vt:lpstr>
      <vt:lpstr>5．（2020·盐城）小明和小华一起探究电流与电阻的关系．器材有新干电池两节，5 Ω、10 Ω、20 Ω的定值电阻各一只，“20 Ω　1 A”的滑动变阻器、电压表、电流表、开关各一只，导线若干．（1）用笔画线代帯导线将甲图中电路补充完整，使滑动变阻器滑片向左移动时电阻减小．</vt:lpstr>
      <vt:lpstr>（2）将滑动变阻器滑片移动到最　　　　端．闭合开关，小明发现电压表示数接近电源电压，可能是定值电阻R出现了　　　　　故障．（3） 排除故障后，移动滑动变阻器滑片，直至电压表示数为1 V，此时电流表示数如图乙所示，大小为　　　　　A.</vt:lpstr>
      <vt:lpstr>（4）小明逐一将10 Ω和20 Ω的电阻接入电路，继续进行实验．当　　　　　Ω的电阻接入电路后，无法将电压表示数调节到1 V．于是，他改变定值电阻两端电压，重新依次进行实验．调节后的电压值应该不低于　　　　　V.</vt:lpstr>
      <vt:lpstr>（5）实验结束后，小华觉得可以通过调整顺序来避免实验中存在的问题．合理的顺序是___________________________________________________________________________________________________________________________________________________________________________.</vt:lpstr>
      <vt:lpstr>相关考点：1.实验原理：R＝    .2．画电路图或连接实物图．3．连接电路时的注意事项（开关断开，滑动变阻器的滑片移到最大阻值处）.4．需要测量的量：电压和电流．5．测定值电阻的阻值时，多次测量求平均值，以减小实验误差；测量小灯泡的电阻不能取平均值（小灯泡的额电阻受到温度的影响）.6．实验I与U的图像和实验电路故障．</vt:lpstr>
      <vt:lpstr>6．（2020·巴中）某学习小组测量未知电阻Rx的阻值，他们分成A、B两组用不同方法进行实验．（1）A组设计了如图甲所示的电路图．①请用笔画线代替导线将实物电路图乙连接完整，要求滑动变阻器的滑片P向左滑动时电路中的电流变大．</vt:lpstr>
      <vt:lpstr>②在开关闭合之前，滑动变阻器的滑片P应滑至最　　　　　端（选填“左”或“右”）.这样做的目的是　　　　　　　．③闭合开关S，将滑动变阻器的滑片P滑至某一位置后，电压表的示数为2.4 V．电流表的示数I如图丙所示，则I＝　　　　A．待测电阻Rx＝　　　　Ω.</vt:lpstr>
      <vt:lpstr>（2）B组设计了如图丁所示的电路图，其中电源电压未知且不变，另一定值电阻的阻值为R0.①闭合S1, 断开S2时，电压表的示数为U1；②闭合S1、S2时，电压表的示数为U2；③电阻Rx＝　　　　　（用U1、U2、 R0表示）.</vt:lpstr>
      <vt:lpstr>（3） 评估A、B两组实验，使用A组实验的优点是________________________________________________________________________．</vt:lpstr>
      <vt:lpstr>7．（2020·聊城）小明做“测量小灯泡的电阻”实验时，使用的小灯泡额定电压为2.5 V，电源电压为3 V．小明现已连接了部分电路，如图甲所示．</vt:lpstr>
      <vt:lpstr>（1）在已连接的电路中，有一不当之处是________________．（2）请用笔画线代答导线．将图甲中的电路连接完整．</vt:lpstr>
      <vt:lpstr>（3）当小灯泡正常发光时，电流表的示数如图乙所示，电流大小为　　　　　A．小灯泡正常发光时的电阻为　　　　　Ω（电阻的计算结果保留一位小数）.（4）小明的实验记录和有关计算如下表所示．从表格设计看，小明计划把四次电阻的平均值作为小灯泡的电阻值．他认为这样可以减小误差．你认为小明的做法是　　　　　（选填“正确”或“错误”）的．从表中数据看，不同电压下小灯泡的电阻值不同，这是灯丝电阻受到　　　　　影响导致的．</vt:lpstr>
      <vt:lpstr>相关考点：1.原理：P＝UI.2．根据数据选择合适的电压表、电流表的量程．3．滑动变阻器的作用：调节滑片使小灯泡两端的电压达到额定电压．4．根据U－I图像的绘制，读出某点电流和电压值，得出该点灯泡的电功率．5．表格设计．6．多次测量的目的（探究不同电压下的实际电功率）.7．灯的亮度由实际电功率决定．</vt:lpstr>
      <vt:lpstr>8．（2020·阜新）在“测量小灯泡额定功率”的实验中，器材有：电源（电压恒为3 V）、开关、电压表和电流表各一只、额定电压为2.5 V的灯泡、滑动变阻器（20 Ω、1 A）、导线若干．（1）以画线代替导线，将图甲中的实物图连接完整．（要求：滑片向左移动时小灯泡变亮）</vt:lpstr>
      <vt:lpstr>（2）闭合开关前，发现电流表的指针如图乙所示，其原因是______________________________．（3）问题解决后，第一小组的同学通过改变滑动变阻器的阻值，得到了小灯泡的电流随其两端电压变化的图像，如图丙所示，则小灯泡的额定功率为　　　　　W.</vt:lpstr>
      <vt:lpstr>（4）第一小组的同学在实验中还发现，电压表与电流表示数的比值变大，原因是__________________________________________．（5）第二小组的同学在准备进行实验时，发现电压表坏了，他们找到了一个阻值为10 Ω的定值电阻R0，设计了如图丁所示的电路，也顺利的完成了实验：</vt:lpstr>
      <vt:lpstr>①先闭合开关S、S1, 断开S2，调节滑动变阻器，使电流表的示数为I1，则I1＝　　　　　A；②保持滑片P的位置不变，闭合开关S、S2, 断开S1, 读出电流表的示数为I2, 则小灯泡的额定功率P额＝　　　　        　．（用U额、I1、I2表示）</vt:lpstr>
      <vt:lpstr>相关考点：1.通过U形管液面高度的变化反映产生电热的多少（转换法）.2．控制变量法的应用：（1）探究电热与电流大小的关系时，电阻并联后再与阻值相同的电阻串联（控制电阻丝阻值和通电时间相同），改变通过两电阻丝的电流大小；</vt:lpstr>
      <vt:lpstr>（2）探究电热与电阻的关系时，选择两个电阻不同的电阻丝串联（控制电阻丝的电流和通电时间相同）；（3）探究电热与通电时间的关系时，控制电阻丝的阻值和通过的电流相同，改变通电时间．3．焦耳定律在生活中的应用：电饭锅、电熨斗等，超导体材料不会发热．</vt:lpstr>
      <vt:lpstr>9．某物理实验小组采用如下图的电路装置探究“电流产生的热量跟什么因素有关”，两个透明容器中封闭着等量的空气，将两个容器中的电阻丝R1和R2串联接到电源两端，将容器外部的电阻丝R3和R2并联．（1）接通电源，瓶内的空气被加热后膨胀，实验中通过观察　　　　　　　　　　　        　　来比较瓶内电阻丝产生热量的多少．</vt:lpstr>
      <vt:lpstr>（2）该装置是探究电流通过导体产生的热量与　　　　　的关系，通电一段时间　　　　　瓶（选填“左”或“右”）内的电阻丝产生的热量多．（3）某小组在实验中观察到左侧U型管中液面很快出现高度差，右侧U型管中液面高度差为零，原因可能是电阻丝　　　　　断路．（选填“R1”“R2”或“R3”）</vt:lpstr>
      <vt:lpstr>（4）让实验装置冷却到初始状态，把右瓶并联的两根电阻丝都放入瓶内，接通电源比较两瓶内电阻丝发热多少，此时该装置是探究电流产生的热量跟　　　　　的关系，一段时间后电阻丝产生的热量　　　　　　（选填“左瓶”“右瓶”或“两瓶一样”）多．</vt:lpstr>
      <vt:lpstr>相关考点：1.通电导体周围有磁场．2．通过电磁铁吸引大头针的数目反映磁性的强弱（转换法）.3．电磁铁的磁性强弱的影响因素：（1）电流的大小（滑动变阻器来改变）；（2）线圈的匝数（匝数不同的线圈串联，使电流相等）4．电磁铁的磁极方向和电流方向有关（右手定则判断）.</vt:lpstr>
      <vt:lpstr>10．如下图是小明探究“影响电磁铁磁性强弱因素”的装置图（A为指针下方固定的铁块；线圈电阻忽略不计）.小明通过观察指针B偏转角度的大小来判断电磁铁磁性的强弱．开始时导线a与接线柱1相连，闭合开关，指针B绕固定点0点发生偏转．</vt:lpstr>
      <vt:lpstr>（1）实验前，应将导线b与滑动变阻器的　　　　.　（选填“c”或“d”）接线柱连接．（2）闭合开关，电磁铁的左端为　　　　　极；使滑片P向左移动时，指针的偏转角度变大，说明电磁铁磁性强弱与　　　　　　　　　　有关．（3）断开开关，将导线a与接线柱1相连改为与接线柱2相连，保持滑动变阻器的滑片P的位置不变再闭合开关，此时指针偏转角度　　　　　（选填“变大”、“变小”或“不变”）.</vt:lpstr>
      <vt:lpstr>（4）下图所示的装置中应用电磁铁工作的是　　　　　．（选填序号）</vt:lpstr>
      <vt:lpstr>相关考点：1.产生感应电流的条件：（1）闭合电路；（2）部分导体在磁场中做切割磁感线运动．2．转换法的应用（通过观察灵敏电流计指针的偏转判断电路中是否产生感应电流）.3．感应电流的大小、方向与什么因素有关：（1）导体运动的速度大小和方向；（2）磁场的强弱和方向．4．应用：发电机、话筒．5．能量转化的方向：机械能转化为电能</vt:lpstr>
      <vt:lpstr>11．小明在探究“怎样产生感应电流”的实验中，用导线将金属棒、开关、灵敏电流计连接成如下图所示的电路．请你参与探究并回答下列问题．</vt:lpstr>
      <vt:lpstr>（1）悬挂金属棒静置于U形磁铁的磁场中，此时两极正对区域磁感线的箭头方向是竖直向　　　   　.　（选填：“上”或“下”）.（2）灵敏电流计的作用是用来检测　　　   　的；若闭合开关后并未发现电流计指针偏转，经检查器材均完好，各器材间连接无误，那么接下来你认为最应该关注的器材是　　　　　．</vt:lpstr>
      <vt:lpstr>（3）小明认为是原来磁铁的磁性太弱所致，他提出更换磁性更强的磁铁，就在他移动原磁铁时，你发现电流计的指针出现了晃动 ，你认为接下来最应该做什么来找到让电流计指针偏转的原因　　　　　　　　　　　　　   　．（仅写出最应该进行的一步操作）</vt:lpstr>
      <vt:lpstr>（4）就根据上述探究过程，小明就说：“我们找到产生感应电流的秘密了！”此时你对小明的“成果发布”作何评价？________________________________________________________________________________________________________________________________.</vt:lpstr>
      <vt:lpstr>（5）利用上述实验装置可以制作　　　　　　．（6）如果将电流计换成　　　　　，可以观察磁场对电流的作用，通过实验发现，通电导体在磁场中受力的方向不仅与电流方向有关，而且与　　　　　有关．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2021-03-04T22:53:06.968</cp:lastPrinted>
  <dcterms:created xsi:type="dcterms:W3CDTF">2021-03-04T22:53:06Z</dcterms:created>
  <dcterms:modified xsi:type="dcterms:W3CDTF">2021-03-04T14:53:18Z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