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1424" r:id="rId5"/>
    <p:sldId id="1425" r:id="rId6"/>
    <p:sldId id="1426" r:id="rId7"/>
    <p:sldId id="1427" r:id="rId8"/>
    <p:sldId id="1428" r:id="rId9"/>
    <p:sldId id="1429" r:id="rId10"/>
    <p:sldId id="1430" r:id="rId11"/>
    <p:sldId id="1431" r:id="rId12"/>
    <p:sldId id="1432" r:id="rId13"/>
    <p:sldId id="1433" r:id="rId14"/>
    <p:sldId id="1434" r:id="rId15"/>
    <p:sldId id="1435" r:id="rId16"/>
    <p:sldId id="1436" r:id="rId17"/>
    <p:sldId id="1437" r:id="rId18"/>
    <p:sldId id="1438" r:id="rId19"/>
    <p:sldId id="1439" r:id="rId20"/>
    <p:sldId id="1440" r:id="rId21"/>
    <p:sldId id="1441" r:id="rId22"/>
    <p:sldId id="1442" r:id="rId23"/>
    <p:sldId id="1443" r:id="rId24"/>
    <p:sldId id="1444" r:id="rId25"/>
    <p:sldId id="1445" r:id="rId26"/>
    <p:sldId id="1446" r:id="rId27"/>
    <p:sldId id="1447" r:id="rId28"/>
    <p:sldId id="1448" r:id="rId29"/>
    <p:sldId id="1449" r:id="rId30"/>
    <p:sldId id="1450" r:id="rId31"/>
    <p:sldId id="1451" r:id="rId32"/>
    <p:sldId id="1452" r:id="rId33"/>
    <p:sldId id="1453" r:id="rId34"/>
    <p:sldId id="1454" r:id="rId35"/>
    <p:sldId id="1455" r:id="rId36"/>
  </p:sldIdLst>
  <p:sldSz cx="9144000" cy="6858000" type="screen4x3"/>
  <p:notesSz cx="6858000" cy="9144000"/>
  <p:custDataLst>
    <p:tags r:id="rId37"/>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21"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tags" Target="tags/tag1.xml" /><Relationship Id="rId38" Type="http://schemas.openxmlformats.org/officeDocument/2006/relationships/presProps" Target="presProps.xml" /><Relationship Id="rId39" Type="http://schemas.openxmlformats.org/officeDocument/2006/relationships/viewProps" Target="viewProps.xml" /><Relationship Id="rId4" Type="http://schemas.openxmlformats.org/officeDocument/2006/relationships/handoutMaster" Target="handoutMasters/handoutMaster1.xml" /><Relationship Id="rId40" Type="http://schemas.openxmlformats.org/officeDocument/2006/relationships/theme" Target="theme/theme1.xml" /><Relationship Id="rId41"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6866"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36867"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F3320D58-2CED-4485-BE2C-50E752E477B9}" type="datetime1">
              <a:rPr lang="zh-CN" altLang="en-US" sz="1200">
                <a:latin typeface="Calibri" pitchFamily="34" charset="0"/>
              </a:rPr>
              <a:t>*</a:t>
            </a:fld>
            <a:endParaRPr lang="zh-CN" altLang="en-US" sz="1200">
              <a:latin typeface="Calibri" pitchFamily="34" charset="0"/>
            </a:endParaRPr>
          </a:p>
        </p:txBody>
      </p:sp>
      <p:sp>
        <p:nvSpPr>
          <p:cNvPr id="36868"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36869"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5D4DEC7F-237D-4209-9630-0DF4FDAE0B8F}"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481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34819"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076ACA7-46E9-4FFD-B857-7FF695FA3148}" type="datetime1">
              <a:rPr lang="zh-CN" altLang="en-US" sz="1200">
                <a:latin typeface="Calibri" pitchFamily="34" charset="0"/>
              </a:rPr>
              <a:t>*</a:t>
            </a:fld>
            <a:endParaRPr lang="zh-CN" altLang="en-US" sz="1200">
              <a:latin typeface="Calibri" pitchFamily="34" charset="0"/>
            </a:endParaRPr>
          </a:p>
        </p:txBody>
      </p:sp>
      <p:sp>
        <p:nvSpPr>
          <p:cNvPr id="34820"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34821"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34822"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34823"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9736BF41-14C7-4981-800C-86FB677FD985}"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5842"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35843"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35844"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1579F527-06C1-466C-9FA0-F6FF2BEEB3BD}"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27"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9C140513-F264-489F-A6DC-CE9CF750AECA}" type="datetime1">
              <a:t>*</a:t>
            </a:fld>
          </a:p>
        </p:txBody>
      </p:sp>
      <p:sp>
        <p:nvSpPr>
          <p:cNvPr id="1028"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29"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51373514-2776-41A8-980C-A650A0D3D10D}"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201" r:id="rId1"/>
    <p:sldLayoutId id="2147485203" r:id="rId2"/>
    <p:sldLayoutId id="2147485204" r:id="rId3"/>
    <p:sldLayoutId id="2147485205" r:id="rId4"/>
    <p:sldLayoutId id="2147485206" r:id="rId5"/>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207" r:id="rId1"/>
    <p:sldLayoutId id="2147485208"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emf"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em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emf"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emf"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emf"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emf"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emf"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emf"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emf"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emf"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emf"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emf"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emf"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em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emf"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emf"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emf"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emf" /><Relationship Id="rId3" Type="http://schemas.openxmlformats.org/officeDocument/2006/relationships/image" Target="../media/image2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anose="02010609060101010101" pitchFamily="49" charset="-122"/>
                <a:ea typeface="黑体" panose="02010609060101010101" pitchFamily="49" charset="-122"/>
              </a:rPr>
              <a:t>中考总复习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962025" y="2225675"/>
            <a:ext cx="7473950" cy="1323975"/>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itchFamily="49" charset="-122"/>
                <a:ea typeface="黑体" pitchFamily="49" charset="-122"/>
              </a:rPr>
              <a:t>计</a:t>
            </a:r>
            <a:r>
              <a:rPr lang="zh-CN" altLang="en-US" sz="4000" b="1" spc="0">
                <a:solidFill>
                  <a:srgbClr val="1B5337"/>
                </a:solidFill>
                <a:latin typeface="黑体" pitchFamily="49" charset="-122"/>
                <a:ea typeface="黑体" pitchFamily="49" charset="-122"/>
              </a:rPr>
              <a:t>算</a:t>
            </a:r>
            <a:r>
              <a:rPr lang="zh-CN" altLang="en-US" sz="4000" b="1" spc="0">
                <a:solidFill>
                  <a:srgbClr val="1B5337"/>
                </a:solidFill>
                <a:latin typeface="黑体" pitchFamily="49" charset="-122"/>
                <a:ea typeface="黑体" pitchFamily="49" charset="-122"/>
              </a:rPr>
              <a:t>题</a:t>
            </a:r>
            <a:r>
              <a:rPr lang="zh-CN" altLang="en-US" sz="4000" b="1" spc="0">
                <a:solidFill>
                  <a:srgbClr val="31521B"/>
                </a:solidFill>
                <a:latin typeface="黑体" panose="02010609060101010101" pitchFamily="49" charset="-122"/>
                <a:ea typeface="黑体" panose="02010609060101010101" pitchFamily="49" charset="-122"/>
              </a:rPr>
              <a:t>专项复习</a:t>
            </a:r>
            <a:endParaRPr lang="en-US" altLang="zh-CN" sz="4000" b="1">
              <a:solidFill>
                <a:srgbClr val="1B5337"/>
              </a:solidFill>
              <a:latin typeface="黑体" pitchFamily="49" charset="-122"/>
              <a:ea typeface="黑体" pitchFamily="49" charset="-122"/>
            </a:endParaRPr>
          </a:p>
          <a:p>
            <a:pPr marL="0" marR="0" lvl="0" indent="0" algn="ctr" eaLnBrk="1" hangingPunct="1"/>
            <a:r>
              <a:rPr lang="zh-CN" altLang="en-US" sz="4000" b="1" spc="0">
                <a:solidFill>
                  <a:srgbClr val="1B5337"/>
                </a:solidFill>
                <a:latin typeface="黑体" pitchFamily="49" charset="-122"/>
                <a:ea typeface="黑体" pitchFamily="49" charset="-122"/>
              </a:rPr>
              <a:t>第</a:t>
            </a:r>
            <a:r>
              <a:rPr lang="en-US" altLang="zh-CN" sz="4000" b="1" spc="0">
                <a:solidFill>
                  <a:srgbClr val="1B5337"/>
                </a:solidFill>
                <a:latin typeface="黑体" pitchFamily="49" charset="-122"/>
                <a:ea typeface="黑体" pitchFamily="49" charset="-122"/>
              </a:rPr>
              <a:t>5</a:t>
            </a:r>
            <a:r>
              <a:rPr lang="zh-CN" altLang="en-US" sz="4000" b="1" spc="0">
                <a:solidFill>
                  <a:srgbClr val="1B5337"/>
                </a:solidFill>
                <a:latin typeface="黑体" panose="02010609060101010101" pitchFamily="49" charset="-122"/>
                <a:ea typeface="黑体" panose="02010609060101010101" pitchFamily="49" charset="-122"/>
              </a:rPr>
              <a:t>课时　力热电综合计算</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4" name="标题 1"/>
          <p:cNvSpPr>
            <a:spLocks noGrp="1"/>
          </p:cNvSpPr>
          <p:nvPr>
            <p:ph type="title" idx="4294967295"/>
          </p:nvPr>
        </p:nvSpPr>
        <p:spPr>
          <a:xfrm>
            <a:off x="508000" y="12096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如图甲所示是小明家的自动电热水器，其电路图如图乙所示，它具有自动加水、加热、保温等功能．电热水壶空置时的质量为</a:t>
            </a:r>
            <a:r>
              <a:rPr lang="en-US" altLang="zh-CN" sz="2800"/>
              <a:t>0.5 kg</a:t>
            </a:r>
            <a:r>
              <a:rPr lang="zh-CN" altLang="zh-CN" sz="2800"/>
              <a:t>，容量为</a:t>
            </a:r>
            <a:r>
              <a:rPr lang="en-US" altLang="zh-CN" sz="2800"/>
              <a:t>1.5 L</a:t>
            </a:r>
            <a:r>
              <a:rPr lang="zh-CN" altLang="zh-CN" sz="2800"/>
              <a:t>，水泵提升水的高度为</a:t>
            </a:r>
            <a:r>
              <a:rPr lang="en-US" altLang="zh-CN" sz="2800"/>
              <a:t>0.4 m</a:t>
            </a:r>
            <a:r>
              <a:rPr lang="zh-CN" altLang="zh-CN" sz="2800"/>
              <a:t>．当壶内水位达到规定容量时，小明关闭了家里的其他用电器，按下电热水壶的加热按钮</a:t>
            </a:r>
            <a:r>
              <a:rPr lang="en-US" altLang="zh-CN" sz="2800"/>
              <a:t>S</a:t>
            </a:r>
            <a:r>
              <a:rPr lang="en-US" altLang="zh-CN" sz="2800" baseline="-25000"/>
              <a:t>1</a:t>
            </a:r>
            <a:r>
              <a:rPr lang="zh-CN" altLang="zh-CN" sz="2800"/>
              <a:t>和温控开关</a:t>
            </a:r>
            <a:r>
              <a:rPr lang="en-US" altLang="zh-CN" sz="2800"/>
              <a:t>S</a:t>
            </a:r>
            <a:r>
              <a:rPr lang="en-US" altLang="zh-CN" sz="2800" baseline="-25000"/>
              <a:t>2</a:t>
            </a:r>
            <a:r>
              <a:rPr lang="en-US" altLang="zh-CN" sz="2800"/>
              <a:t>.</a:t>
            </a:r>
            <a:r>
              <a:rPr lang="zh-CN" altLang="zh-CN" sz="2800"/>
              <a:t>已知水的初温为</a:t>
            </a:r>
            <a:r>
              <a:rPr lang="en-US" altLang="zh-CN" sz="2800"/>
              <a:t>20 ℃</a:t>
            </a:r>
            <a:r>
              <a:rPr lang="zh-CN" altLang="zh-CN" sz="2800"/>
              <a:t>，每分钟水温升高</a:t>
            </a:r>
            <a:r>
              <a:rPr lang="en-US" altLang="zh-CN" sz="2800"/>
              <a:t>8 ℃</a:t>
            </a:r>
            <a:r>
              <a:rPr lang="zh-CN" altLang="zh-CN" sz="2800"/>
              <a:t>，电能表的转盘转</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标题 1"/>
          <p:cNvSpPr>
            <a:spLocks noGrp="1"/>
          </p:cNvSpPr>
          <p:nvPr>
            <p:ph type="title" idx="4294967295"/>
          </p:nvPr>
        </p:nvSpPr>
        <p:spPr>
          <a:xfrm>
            <a:off x="530225" y="1065213"/>
            <a:ext cx="8412163"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20</a:t>
            </a:r>
            <a:r>
              <a:rPr lang="zh-CN" altLang="zh-CN" sz="2800"/>
              <a:t>转，水烧开时温控开关断开，电热水壶自动转入保温状态．</a:t>
            </a:r>
            <a:r>
              <a:rPr lang="en-US" altLang="zh-CN" sz="2800"/>
              <a:t>[</a:t>
            </a:r>
            <a:r>
              <a:rPr lang="en-US" altLang="zh-CN" sz="2800" i="1"/>
              <a:t>g</a:t>
            </a:r>
            <a:r>
              <a:rPr lang="zh-CN" altLang="zh-CN" sz="2800"/>
              <a:t>取</a:t>
            </a:r>
            <a:r>
              <a:rPr lang="en-US" altLang="zh-CN" sz="2800"/>
              <a:t>10 N/kg</a:t>
            </a:r>
            <a:r>
              <a:rPr lang="zh-CN" altLang="zh-CN" sz="2800"/>
              <a:t>，</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a:t>
            </a:r>
            <a:br>
              <a:rPr lang="en-US" altLang="zh-CN" sz="2800"/>
            </a:br>
            <a:r>
              <a:rPr lang="en-US" altLang="zh-CN" sz="2800" i="1"/>
              <a:t>ρ</a:t>
            </a:r>
            <a:r>
              <a:rPr lang="zh-CN" altLang="zh-CN" sz="2800" baseline="-25000"/>
              <a:t>水</a:t>
            </a:r>
            <a:r>
              <a:rPr lang="zh-CN" altLang="zh-CN" sz="2800"/>
              <a:t>＝</a:t>
            </a:r>
            <a:r>
              <a:rPr lang="en-US" altLang="zh-CN" sz="2800"/>
              <a:t>1.0×10</a:t>
            </a:r>
            <a:r>
              <a:rPr lang="en-US" altLang="zh-CN" sz="2800" baseline="30000"/>
              <a:t>3</a:t>
            </a:r>
            <a:r>
              <a:rPr lang="en-US" altLang="zh-CN" sz="2800"/>
              <a:t> kg/m</a:t>
            </a:r>
            <a:r>
              <a:rPr lang="en-US" altLang="zh-CN" sz="2800" baseline="30000"/>
              <a:t>3</a:t>
            </a:r>
            <a:r>
              <a:rPr lang="en-US" altLang="zh-CN" sz="2800"/>
              <a:t>]</a:t>
            </a:r>
            <a:br>
              <a:rPr lang="zh-CN" altLang="zh-CN" sz="2800"/>
            </a:br>
            <a:endParaRPr lang="zh-CN" altLang="en-US" sz="2800"/>
          </a:p>
        </p:txBody>
      </p:sp>
      <p:pic>
        <p:nvPicPr>
          <p:cNvPr id="4099" name="Picture 2"/>
          <p:cNvPicPr>
            <a:picLocks noChangeAspect="1"/>
          </p:cNvPicPr>
          <p:nvPr/>
        </p:nvPicPr>
        <p:blipFill>
          <a:blip r:embed="rId2"/>
          <a:stretch>
            <a:fillRect/>
          </a:stretch>
        </p:blipFill>
        <p:spPr>
          <a:xfrm>
            <a:off x="1350963" y="3151188"/>
            <a:ext cx="5916612" cy="21812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par>
                                <p:cTn id="8" presetID="10" presetClass="entr" presetSubtype="0"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fade">
                                      <p:cBhvr>
                                        <p:cTn id="10"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标题 1"/>
          <p:cNvSpPr>
            <a:spLocks noGrp="1"/>
          </p:cNvSpPr>
          <p:nvPr>
            <p:ph type="title" idx="4294967295"/>
          </p:nvPr>
        </p:nvSpPr>
        <p:spPr>
          <a:xfrm>
            <a:off x="508000" y="7953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结合图丙中电能表提供的有关参数解决以下问题：</a:t>
            </a:r>
            <a:br>
              <a:rPr lang="zh-CN" altLang="zh-CN" sz="2800"/>
            </a:br>
            <a:r>
              <a:rPr lang="zh-CN" altLang="zh-CN" sz="2800"/>
              <a:t>（</a:t>
            </a:r>
            <a:r>
              <a:rPr lang="en-US" altLang="zh-CN" sz="2800"/>
              <a:t>1</a:t>
            </a:r>
            <a:r>
              <a:rPr lang="zh-CN" altLang="zh-CN" sz="2800"/>
              <a:t>）若电热水壶平放时与水平台面的接触面积是</a:t>
            </a:r>
            <a:r>
              <a:rPr lang="en-US" altLang="zh-CN" sz="2800"/>
              <a:t>100 cm</a:t>
            </a:r>
            <a:r>
              <a:rPr lang="en-US" altLang="zh-CN" sz="2800" baseline="30000"/>
              <a:t>2</a:t>
            </a:r>
            <a:r>
              <a:rPr lang="zh-CN" altLang="zh-CN" sz="2800"/>
              <a:t>，当该热水壶盛满水时对水平台面的压强是多少？</a:t>
            </a:r>
            <a:endParaRPr lang="zh-CN" altLang="zh-CN" sz="2800"/>
          </a:p>
        </p:txBody>
      </p:sp>
      <p:grpSp>
        <p:nvGrpSpPr>
          <p:cNvPr id="5123" name="组合 4"/>
          <p:cNvGrpSpPr/>
          <p:nvPr/>
        </p:nvGrpSpPr>
        <p:grpSpPr>
          <a:xfrm>
            <a:off x="508000" y="3008313"/>
            <a:ext cx="8212138" cy="3416300"/>
            <a:chOff x="614163" y="2710081"/>
            <a:chExt cx="8212204" cy="3415996"/>
          </a:xfrm>
        </p:grpSpPr>
        <p:sp>
          <p:nvSpPr>
            <p:cNvPr id="5124" name="矩形 2"/>
            <p:cNvSpPr/>
            <p:nvPr/>
          </p:nvSpPr>
          <p:spPr>
            <a:xfrm>
              <a:off x="614163" y="2710081"/>
              <a:ext cx="8128065" cy="327789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4200"/>
                </a:lnSpc>
              </a:pPr>
              <a:r>
                <a:rPr lang="zh-CN" altLang="zh-CN" sz="2800">
                  <a:solidFill>
                    <a:srgbClr val="FF0000"/>
                  </a:solidFill>
                  <a:latin typeface="Times New Roman" pitchFamily="18" charset="0"/>
                  <a:ea typeface="黑体" pitchFamily="49" charset="-122"/>
                </a:rPr>
                <a:t>解：</a:t>
              </a:r>
              <a:r>
                <a:rPr lang="en-US" altLang="zh-CN" sz="2800">
                  <a:solidFill>
                    <a:srgbClr val="FF0000"/>
                  </a:solidFill>
                  <a:latin typeface="Times New Roman" pitchFamily="18" charset="0"/>
                  <a:ea typeface="黑体" pitchFamily="49" charset="-122"/>
                </a:rPr>
                <a:t>(1)</a:t>
              </a:r>
              <a:r>
                <a:rPr lang="zh-CN" altLang="zh-CN" sz="2800">
                  <a:solidFill>
                    <a:srgbClr val="FF0000"/>
                  </a:solidFill>
                  <a:latin typeface="Times New Roman" pitchFamily="18" charset="0"/>
                  <a:ea typeface="黑体" pitchFamily="49" charset="-122"/>
                </a:rPr>
                <a:t>盛满水时水的质量为：</a:t>
              </a:r>
              <a:endParaRPr lang="zh-CN" altLang="zh-CN" sz="1000">
                <a:latin typeface="等线"/>
              </a:endParaRPr>
            </a:p>
            <a:p>
              <a:pPr marL="0" lvl="0" indent="0">
                <a:lnSpc>
                  <a:spcPts val="4200"/>
                </a:lnSpc>
              </a:pPr>
              <a:r>
                <a:rPr lang="en-US" altLang="zh-CN" sz="2800" i="1">
                  <a:solidFill>
                    <a:srgbClr val="FF0000"/>
                  </a:solidFill>
                  <a:latin typeface="Times New Roman" pitchFamily="18" charset="0"/>
                  <a:ea typeface="黑体" pitchFamily="49" charset="-122"/>
                </a:rPr>
                <a:t>m</a:t>
              </a:r>
              <a:r>
                <a:rPr lang="zh-CN" altLang="zh-CN" sz="2800" baseline="-25000">
                  <a:solidFill>
                    <a:srgbClr val="FF0000"/>
                  </a:solidFill>
                  <a:latin typeface="Times New Roman" pitchFamily="18" charset="0"/>
                  <a:ea typeface="黑体" pitchFamily="49" charset="-122"/>
                </a:rPr>
                <a:t>水</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ρ</a:t>
              </a:r>
              <a:r>
                <a:rPr lang="zh-CN" altLang="zh-CN" sz="2800" baseline="-25000">
                  <a:solidFill>
                    <a:srgbClr val="FF0000"/>
                  </a:solidFill>
                  <a:latin typeface="Times New Roman" pitchFamily="18" charset="0"/>
                  <a:ea typeface="黑体" pitchFamily="49" charset="-122"/>
                </a:rPr>
                <a:t>水</a:t>
              </a:r>
              <a:r>
                <a:rPr lang="en-US" altLang="zh-CN" sz="2800" i="1">
                  <a:solidFill>
                    <a:srgbClr val="FF0000"/>
                  </a:solidFill>
                  <a:latin typeface="Times New Roman" pitchFamily="18" charset="0"/>
                  <a:ea typeface="黑体" pitchFamily="49" charset="-122"/>
                </a:rPr>
                <a:t>V</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1.0×10</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 kg/m</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×1.5×10</a:t>
              </a:r>
              <a:r>
                <a:rPr lang="zh-CN" altLang="zh-CN" sz="2800" baseline="30000">
                  <a:solidFill>
                    <a:srgbClr val="FF0000"/>
                  </a:solidFill>
                  <a:latin typeface="Times New Roman" pitchFamily="18" charset="0"/>
                  <a:ea typeface="黑体" pitchFamily="49" charset="-122"/>
                </a:rPr>
                <a:t>－</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 m</a:t>
              </a:r>
              <a:r>
                <a:rPr lang="en-US" altLang="zh-CN" sz="2800" baseline="30000">
                  <a:solidFill>
                    <a:srgbClr val="FF0000"/>
                  </a:solidFill>
                  <a:latin typeface="Times New Roman" pitchFamily="18" charset="0"/>
                  <a:ea typeface="黑体" pitchFamily="49" charset="-122"/>
                </a:rPr>
                <a:t>3</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1.5 kg</a:t>
              </a:r>
              <a:endParaRPr lang="zh-CN" altLang="zh-CN" sz="1000">
                <a:latin typeface="等线"/>
              </a:endParaRPr>
            </a:p>
            <a:p>
              <a:pPr marL="0" lvl="0" indent="0">
                <a:lnSpc>
                  <a:spcPts val="4200"/>
                </a:lnSpc>
              </a:pPr>
              <a:r>
                <a:rPr lang="zh-CN" altLang="zh-CN" sz="2800">
                  <a:solidFill>
                    <a:srgbClr val="FF0000"/>
                  </a:solidFill>
                  <a:latin typeface="Times New Roman" pitchFamily="18" charset="0"/>
                  <a:ea typeface="黑体" pitchFamily="49" charset="-122"/>
                </a:rPr>
                <a:t>电热水壶盛满水时，对水平台面的压力：</a:t>
              </a:r>
              <a:endParaRPr lang="zh-CN" altLang="zh-CN" sz="1000">
                <a:latin typeface="等线"/>
              </a:endParaRPr>
            </a:p>
            <a:p>
              <a:pPr marL="0" lvl="0" indent="0">
                <a:lnSpc>
                  <a:spcPts val="4200"/>
                </a:lnSpc>
              </a:pPr>
              <a:r>
                <a:rPr lang="en-US" altLang="zh-CN" sz="2800" i="1">
                  <a:solidFill>
                    <a:srgbClr val="FF0000"/>
                  </a:solidFill>
                  <a:latin typeface="Times New Roman" pitchFamily="18" charset="0"/>
                  <a:ea typeface="黑体" pitchFamily="49" charset="-122"/>
                </a:rPr>
                <a:t>F</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G</a:t>
              </a:r>
              <a:r>
                <a:rPr lang="zh-CN" altLang="zh-CN" sz="2800" baseline="-25000">
                  <a:solidFill>
                    <a:srgbClr val="FF0000"/>
                  </a:solidFill>
                  <a:latin typeface="Times New Roman" pitchFamily="18" charset="0"/>
                  <a:ea typeface="黑体" pitchFamily="49" charset="-122"/>
                </a:rPr>
                <a:t>总</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m</a:t>
              </a:r>
              <a:r>
                <a:rPr lang="zh-CN" altLang="zh-CN" sz="2800" baseline="-25000">
                  <a:solidFill>
                    <a:srgbClr val="FF0000"/>
                  </a:solidFill>
                  <a:latin typeface="Times New Roman" pitchFamily="18" charset="0"/>
                  <a:ea typeface="黑体" pitchFamily="49" charset="-122"/>
                </a:rPr>
                <a:t>水</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m</a:t>
              </a:r>
              <a:r>
                <a:rPr lang="zh-CN" altLang="zh-CN" sz="2800" baseline="-25000">
                  <a:solidFill>
                    <a:srgbClr val="FF0000"/>
                  </a:solidFill>
                  <a:latin typeface="Times New Roman" pitchFamily="18" charset="0"/>
                  <a:ea typeface="黑体" pitchFamily="49" charset="-122"/>
                </a:rPr>
                <a:t>壶</a:t>
              </a:r>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g</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(1.5 kg</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0.5 kg)×10 N/kg</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20 N</a:t>
              </a:r>
              <a:endParaRPr lang="zh-CN" altLang="zh-CN" sz="1000">
                <a:latin typeface="等线"/>
              </a:endParaRPr>
            </a:p>
            <a:p>
              <a:pPr marL="0" lvl="0" indent="0">
                <a:lnSpc>
                  <a:spcPts val="4200"/>
                </a:lnSpc>
              </a:pPr>
              <a:r>
                <a:rPr lang="zh-CN" altLang="zh-CN" sz="2800">
                  <a:solidFill>
                    <a:srgbClr val="FF0000"/>
                  </a:solidFill>
                  <a:latin typeface="Times New Roman" pitchFamily="18" charset="0"/>
                  <a:ea typeface="黑体" pitchFamily="49" charset="-122"/>
                </a:rPr>
                <a:t>对水平台面的压强：</a:t>
              </a:r>
              <a:endParaRPr lang="zh-CN" altLang="zh-CN" sz="1000">
                <a:latin typeface="等线"/>
              </a:endParaRPr>
            </a:p>
          </p:txBody>
        </p:sp>
        <p:pic>
          <p:nvPicPr>
            <p:cNvPr id="5125" name="图片 3"/>
            <p:cNvPicPr>
              <a:picLocks noChangeAspect="1"/>
            </p:cNvPicPr>
            <p:nvPr/>
          </p:nvPicPr>
          <p:blipFill>
            <a:blip r:embed="rId2"/>
            <a:srcRect r="45684"/>
            <a:stretch>
              <a:fillRect/>
            </a:stretch>
          </p:blipFill>
          <p:spPr>
            <a:xfrm>
              <a:off x="3859731" y="5160322"/>
              <a:ext cx="4966636" cy="965755"/>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5123"/>
                                        </p:tgtEl>
                                        <p:attrNameLst>
                                          <p:attrName>style.visibility</p:attrName>
                                        </p:attrNameLst>
                                      </p:cBhvr>
                                      <p:to>
                                        <p:strVal val="visible"/>
                                      </p:to>
                                    </p:set>
                                    <p:anim calcmode="lin" valueType="num">
                                      <p:cBhvr additive="base">
                                        <p:cTn id="12" dur="500" fill="hold"/>
                                        <p:tgtEl>
                                          <p:spTgt spid="5123"/>
                                        </p:tgtEl>
                                        <p:attrNameLst>
                                          <p:attrName>ppt_x</p:attrName>
                                        </p:attrNameLst>
                                      </p:cBhvr>
                                      <p:tavLst>
                                        <p:tav tm="0">
                                          <p:val>
                                            <p:strVal val="#ppt_x"/>
                                          </p:val>
                                        </p:tav>
                                        <p:tav tm="100000">
                                          <p:val>
                                            <p:strVal val="#ppt_x"/>
                                          </p:val>
                                        </p:tav>
                                      </p:tavLst>
                                    </p:anim>
                                    <p:anim calcmode="lin" valueType="num">
                                      <p:cBhvr additive="base">
                                        <p:cTn id="13"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标题 1"/>
          <p:cNvSpPr>
            <a:spLocks noGrp="1"/>
          </p:cNvSpPr>
          <p:nvPr>
            <p:ph type="title" idx="4294967295"/>
          </p:nvPr>
        </p:nvSpPr>
        <p:spPr>
          <a:xfrm>
            <a:off x="508000" y="16716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）水泵将电热水壶加满水，水泵提升水做的功是多少？</a:t>
            </a:r>
            <a:br>
              <a:rPr lang="zh-CN" altLang="zh-CN" sz="2800"/>
            </a:br>
            <a:endParaRPr lang="zh-CN" altLang="en-US" sz="2800"/>
          </a:p>
        </p:txBody>
      </p:sp>
      <p:sp>
        <p:nvSpPr>
          <p:cNvPr id="6147" name="矩形 3"/>
          <p:cNvSpPr/>
          <p:nvPr/>
        </p:nvSpPr>
        <p:spPr>
          <a:xfrm>
            <a:off x="508000" y="3062288"/>
            <a:ext cx="8128000" cy="19589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ct val="150000"/>
              </a:lnSpc>
            </a:pPr>
            <a:r>
              <a:rPr lang="en-US" altLang="zh-CN" sz="28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水泵提升的水受到的重力：</a:t>
            </a:r>
            <a:endParaRPr lang="zh-CN" altLang="zh-CN" sz="1000">
              <a:latin typeface="等线"/>
            </a:endParaRPr>
          </a:p>
          <a:p>
            <a:pPr marL="0" lvl="0" indent="0">
              <a:lnSpc>
                <a:spcPct val="150000"/>
              </a:lnSpc>
            </a:pPr>
            <a:r>
              <a:rPr lang="en-US" altLang="zh-CN" sz="2800" i="1">
                <a:solidFill>
                  <a:srgbClr val="FF0000"/>
                </a:solidFill>
                <a:latin typeface="Times New Roman" pitchFamily="18" charset="0"/>
                <a:ea typeface="黑体" pitchFamily="49" charset="-122"/>
              </a:rPr>
              <a:t>G</a:t>
            </a:r>
            <a:r>
              <a:rPr lang="zh-CN" altLang="zh-CN" sz="2800" baseline="-25000">
                <a:solidFill>
                  <a:srgbClr val="FF0000"/>
                </a:solidFill>
                <a:latin typeface="Times New Roman" pitchFamily="18" charset="0"/>
                <a:ea typeface="黑体" pitchFamily="49" charset="-122"/>
              </a:rPr>
              <a:t>水</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m</a:t>
            </a:r>
            <a:r>
              <a:rPr lang="zh-CN" altLang="zh-CN" sz="2800" baseline="-25000">
                <a:solidFill>
                  <a:srgbClr val="FF0000"/>
                </a:solidFill>
                <a:latin typeface="Times New Roman" pitchFamily="18" charset="0"/>
                <a:ea typeface="黑体" pitchFamily="49" charset="-122"/>
              </a:rPr>
              <a:t>水</a:t>
            </a:r>
            <a:r>
              <a:rPr lang="en-US" altLang="zh-CN" sz="2800" i="1">
                <a:solidFill>
                  <a:srgbClr val="FF0000"/>
                </a:solidFill>
                <a:latin typeface="Times New Roman" pitchFamily="18" charset="0"/>
                <a:ea typeface="黑体" pitchFamily="49" charset="-122"/>
              </a:rPr>
              <a:t>g</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1.5 kg×10 N/kg</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15 N</a:t>
            </a:r>
            <a:endParaRPr lang="zh-CN" altLang="zh-CN" sz="1000">
              <a:latin typeface="等线"/>
            </a:endParaRPr>
          </a:p>
          <a:p>
            <a:pPr marL="0" lvl="0" indent="0">
              <a:lnSpc>
                <a:spcPct val="150000"/>
              </a:lnSpc>
            </a:pPr>
            <a:r>
              <a:rPr lang="zh-CN" altLang="zh-CN" sz="2800">
                <a:solidFill>
                  <a:srgbClr val="FF0000"/>
                </a:solidFill>
                <a:latin typeface="Times New Roman" pitchFamily="18" charset="0"/>
                <a:ea typeface="黑体" pitchFamily="49" charset="-122"/>
              </a:rPr>
              <a:t>水泵提升水时做的功：</a:t>
            </a:r>
            <a:r>
              <a:rPr lang="en-US" altLang="zh-CN" sz="2800" i="1">
                <a:solidFill>
                  <a:srgbClr val="FF0000"/>
                </a:solidFill>
                <a:latin typeface="Times New Roman" pitchFamily="18" charset="0"/>
                <a:ea typeface="黑体" pitchFamily="49" charset="-122"/>
              </a:rPr>
              <a:t>W</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G</a:t>
            </a:r>
            <a:r>
              <a:rPr lang="zh-CN" altLang="zh-CN" sz="2800" baseline="-25000">
                <a:solidFill>
                  <a:srgbClr val="FF0000"/>
                </a:solidFill>
                <a:latin typeface="Times New Roman" pitchFamily="18" charset="0"/>
                <a:ea typeface="黑体" pitchFamily="49" charset="-122"/>
              </a:rPr>
              <a:t>水</a:t>
            </a:r>
            <a:r>
              <a:rPr lang="en-US" altLang="zh-CN" sz="2800" i="1">
                <a:solidFill>
                  <a:srgbClr val="FF0000"/>
                </a:solidFill>
                <a:latin typeface="Times New Roman" pitchFamily="18" charset="0"/>
                <a:ea typeface="黑体" pitchFamily="49" charset="-122"/>
              </a:rPr>
              <a:t>h</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15 N×0.4 m</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6 J</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7"/>
                                        </p:tgtEl>
                                        <p:attrNameLst>
                                          <p:attrName>style.visibility</p:attrName>
                                        </p:attrNameLst>
                                      </p:cBhvr>
                                      <p:to>
                                        <p:strVal val="visible"/>
                                      </p:to>
                                    </p:set>
                                    <p:anim calcmode="lin" valueType="num">
                                      <p:cBhvr additive="base">
                                        <p:cTn id="12" dur="500" fill="hold"/>
                                        <p:tgtEl>
                                          <p:spTgt spid="6147"/>
                                        </p:tgtEl>
                                        <p:attrNameLst>
                                          <p:attrName>ppt_x</p:attrName>
                                        </p:attrNameLst>
                                      </p:cBhvr>
                                      <p:tavLst>
                                        <p:tav tm="0">
                                          <p:val>
                                            <p:strVal val="#ppt_x"/>
                                          </p:val>
                                        </p:tav>
                                        <p:tav tm="100000">
                                          <p:val>
                                            <p:strVal val="#ppt_x"/>
                                          </p:val>
                                        </p:tav>
                                      </p:tavLst>
                                    </p:anim>
                                    <p:anim calcmode="lin" valueType="num">
                                      <p:cBhvr additive="base">
                                        <p:cTn id="13"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）将水烧开的过程中，电热水壶的加热效率是多少？（外界大气压为标准大气压）</a:t>
            </a:r>
            <a:br>
              <a:rPr lang="zh-CN" altLang="zh-CN" sz="2800"/>
            </a:br>
            <a:endParaRPr lang="zh-CN" altLang="en-US" sz="2800"/>
          </a:p>
        </p:txBody>
      </p:sp>
      <p:sp>
        <p:nvSpPr>
          <p:cNvPr id="7171" name="矩形 2"/>
          <p:cNvSpPr/>
          <p:nvPr/>
        </p:nvSpPr>
        <p:spPr>
          <a:xfrm>
            <a:off x="508000" y="2195513"/>
            <a:ext cx="8128000" cy="38973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ct val="150000"/>
              </a:lnSpc>
            </a:pPr>
            <a:r>
              <a:rPr lang="en-US" altLang="zh-CN" sz="2800">
                <a:solidFill>
                  <a:srgbClr val="FF0000"/>
                </a:solidFill>
                <a:latin typeface="Times New Roman" pitchFamily="18" charset="0"/>
                <a:ea typeface="黑体" pitchFamily="49" charset="-122"/>
              </a:rPr>
              <a:t>(3)</a:t>
            </a:r>
            <a:r>
              <a:rPr lang="zh-CN" altLang="zh-CN" sz="2800">
                <a:solidFill>
                  <a:srgbClr val="FF0000"/>
                </a:solidFill>
                <a:latin typeface="Times New Roman" pitchFamily="18" charset="0"/>
                <a:ea typeface="黑体" pitchFamily="49" charset="-122"/>
              </a:rPr>
              <a:t>将水烧开的过程中，水吸收的热量：</a:t>
            </a:r>
            <a:endParaRPr lang="zh-CN" altLang="zh-CN" sz="1000">
              <a:latin typeface="等线"/>
            </a:endParaRPr>
          </a:p>
          <a:p>
            <a:pPr marL="0" lvl="0" indent="0">
              <a:lnSpc>
                <a:spcPct val="150000"/>
              </a:lnSpc>
            </a:pPr>
            <a:r>
              <a:rPr lang="en-US" altLang="zh-CN" sz="2800">
                <a:solidFill>
                  <a:srgbClr val="FF0000"/>
                </a:solidFill>
                <a:latin typeface="Times New Roman" pitchFamily="18" charset="0"/>
                <a:ea typeface="黑体" pitchFamily="49" charset="-122"/>
              </a:rPr>
              <a:t>Q</a:t>
            </a:r>
            <a:r>
              <a:rPr lang="zh-CN" altLang="zh-CN" sz="2800" baseline="-25000">
                <a:solidFill>
                  <a:srgbClr val="FF0000"/>
                </a:solidFill>
                <a:latin typeface="Times New Roman" pitchFamily="18" charset="0"/>
                <a:ea typeface="黑体" pitchFamily="49" charset="-122"/>
              </a:rPr>
              <a:t>吸</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c</a:t>
            </a:r>
            <a:r>
              <a:rPr lang="zh-CN" altLang="zh-CN" sz="2800" baseline="-25000">
                <a:solidFill>
                  <a:srgbClr val="FF0000"/>
                </a:solidFill>
                <a:latin typeface="Times New Roman" pitchFamily="18" charset="0"/>
                <a:ea typeface="黑体" pitchFamily="49" charset="-122"/>
              </a:rPr>
              <a:t>水</a:t>
            </a:r>
            <a:r>
              <a:rPr lang="en-US" altLang="zh-CN" sz="2800" i="1">
                <a:solidFill>
                  <a:srgbClr val="FF0000"/>
                </a:solidFill>
                <a:latin typeface="Times New Roman" pitchFamily="18" charset="0"/>
                <a:ea typeface="黑体" pitchFamily="49" charset="-122"/>
              </a:rPr>
              <a:t>m</a:t>
            </a:r>
            <a:r>
              <a:rPr lang="zh-CN" altLang="zh-CN" sz="2800" baseline="-25000">
                <a:solidFill>
                  <a:srgbClr val="FF0000"/>
                </a:solidFill>
                <a:latin typeface="Times New Roman" pitchFamily="18" charset="0"/>
                <a:ea typeface="黑体" pitchFamily="49" charset="-122"/>
              </a:rPr>
              <a:t>水</a:t>
            </a:r>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t</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t</a:t>
            </a:r>
            <a:r>
              <a:rPr lang="en-US" altLang="zh-CN" sz="2800" baseline="-25000">
                <a:solidFill>
                  <a:srgbClr val="FF0000"/>
                </a:solidFill>
                <a:latin typeface="Times New Roman" pitchFamily="18" charset="0"/>
                <a:ea typeface="黑体" pitchFamily="49" charset="-122"/>
              </a:rPr>
              <a:t>0</a:t>
            </a:r>
            <a:r>
              <a:rPr lang="en-US" altLang="zh-CN" sz="2800">
                <a:solidFill>
                  <a:srgbClr val="FF0000"/>
                </a:solidFill>
                <a:latin typeface="Times New Roman" pitchFamily="18" charset="0"/>
                <a:ea typeface="黑体" pitchFamily="49" charset="-122"/>
              </a:rPr>
              <a: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4.2×10</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 J/(kg·</a:t>
            </a:r>
            <a:r>
              <a:rPr lang="zh-CN" altLang="zh-CN" sz="2800">
                <a:solidFill>
                  <a:srgbClr val="FF0000"/>
                </a:solidFill>
                <a:latin typeface="等线"/>
              </a:rPr>
              <a:t>℃</a:t>
            </a:r>
            <a:r>
              <a:rPr lang="en-US" altLang="zh-CN" sz="2800">
                <a:solidFill>
                  <a:srgbClr val="FF0000"/>
                </a:solidFill>
                <a:latin typeface="Times New Roman" pitchFamily="18" charset="0"/>
                <a:ea typeface="黑体" pitchFamily="49" charset="-122"/>
              </a:rPr>
              <a:t>)×1.5 kg×(100 </a:t>
            </a:r>
            <a:r>
              <a:rPr lang="zh-CN" altLang="zh-CN" sz="2800">
                <a:solidFill>
                  <a:srgbClr val="FF0000"/>
                </a:solidFill>
                <a:latin typeface="等线"/>
              </a:rPr>
              <a: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20 </a:t>
            </a:r>
            <a:r>
              <a:rPr lang="zh-CN" altLang="zh-CN" sz="2800">
                <a:solidFill>
                  <a:srgbClr val="FF0000"/>
                </a:solidFill>
                <a:latin typeface="等线"/>
              </a:rPr>
              <a:t>℃</a:t>
            </a:r>
            <a:r>
              <a:rPr lang="en-US" altLang="zh-CN" sz="2800">
                <a:solidFill>
                  <a:srgbClr val="FF0000"/>
                </a:solidFill>
                <a:latin typeface="Times New Roman" pitchFamily="18" charset="0"/>
                <a:ea typeface="黑体" pitchFamily="49" charset="-122"/>
              </a:rPr>
              <a: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5.04×10</a:t>
            </a:r>
            <a:r>
              <a:rPr lang="en-US" altLang="zh-CN" sz="2800" baseline="30000">
                <a:solidFill>
                  <a:srgbClr val="FF0000"/>
                </a:solidFill>
                <a:latin typeface="Times New Roman" pitchFamily="18" charset="0"/>
                <a:ea typeface="黑体" pitchFamily="49" charset="-122"/>
              </a:rPr>
              <a:t>5</a:t>
            </a:r>
            <a:r>
              <a:rPr lang="en-US" altLang="zh-CN" sz="2800">
                <a:solidFill>
                  <a:srgbClr val="FF0000"/>
                </a:solidFill>
                <a:latin typeface="Times New Roman" pitchFamily="18" charset="0"/>
                <a:ea typeface="黑体" pitchFamily="49" charset="-122"/>
              </a:rPr>
              <a:t> J</a:t>
            </a:r>
            <a:endParaRPr lang="zh-CN" altLang="zh-CN" sz="1000">
              <a:latin typeface="等线"/>
              <a:ea typeface="等线"/>
            </a:endParaRPr>
          </a:p>
          <a:p>
            <a:pPr marL="0" lvl="0" indent="0">
              <a:lnSpc>
                <a:spcPct val="150000"/>
              </a:lnSpc>
            </a:pPr>
            <a:r>
              <a:rPr lang="zh-CN" altLang="zh-CN" sz="2800">
                <a:solidFill>
                  <a:srgbClr val="FF0000"/>
                </a:solidFill>
                <a:latin typeface="Times New Roman" pitchFamily="18" charset="0"/>
                <a:ea typeface="黑体" pitchFamily="49" charset="-122"/>
              </a:rPr>
              <a:t>已知每分钟水温升高</a:t>
            </a:r>
            <a:r>
              <a:rPr lang="en-US" altLang="zh-CN" sz="2800">
                <a:solidFill>
                  <a:srgbClr val="FF0000"/>
                </a:solidFill>
                <a:latin typeface="Times New Roman" pitchFamily="18" charset="0"/>
                <a:ea typeface="黑体" pitchFamily="49" charset="-122"/>
              </a:rPr>
              <a:t>8 </a:t>
            </a:r>
            <a:r>
              <a:rPr lang="zh-CN" altLang="zh-CN" sz="2800">
                <a:solidFill>
                  <a:srgbClr val="FF0000"/>
                </a:solidFill>
                <a:latin typeface="等线"/>
              </a:rPr>
              <a:t>℃</a:t>
            </a:r>
            <a:r>
              <a:rPr lang="zh-CN" altLang="zh-CN" sz="2800">
                <a:solidFill>
                  <a:srgbClr val="FF0000"/>
                </a:solidFill>
                <a:latin typeface="Times New Roman" pitchFamily="18" charset="0"/>
                <a:ea typeface="黑体" pitchFamily="49" charset="-122"/>
              </a:rPr>
              <a:t>，电能表的转盘转</a:t>
            </a:r>
            <a:r>
              <a:rPr lang="en-US" altLang="zh-CN" sz="2800">
                <a:solidFill>
                  <a:srgbClr val="FF0000"/>
                </a:solidFill>
                <a:latin typeface="Times New Roman" pitchFamily="18" charset="0"/>
                <a:ea typeface="黑体" pitchFamily="49" charset="-122"/>
              </a:rPr>
              <a:t>20</a:t>
            </a:r>
            <a:r>
              <a:rPr lang="zh-CN" altLang="zh-CN" sz="2800">
                <a:solidFill>
                  <a:srgbClr val="FF0000"/>
                </a:solidFill>
                <a:latin typeface="Times New Roman" pitchFamily="18" charset="0"/>
                <a:ea typeface="黑体" pitchFamily="49" charset="-122"/>
              </a:rPr>
              <a:t>转，则水温升高</a:t>
            </a:r>
            <a:r>
              <a:rPr lang="en-US" altLang="zh-CN" sz="2800">
                <a:solidFill>
                  <a:srgbClr val="FF0000"/>
                </a:solidFill>
                <a:latin typeface="Times New Roman" pitchFamily="18" charset="0"/>
                <a:ea typeface="黑体" pitchFamily="49" charset="-122"/>
              </a:rPr>
              <a:t>(100 </a:t>
            </a:r>
            <a:r>
              <a:rPr lang="zh-CN" altLang="zh-CN" sz="2800">
                <a:solidFill>
                  <a:srgbClr val="FF0000"/>
                </a:solidFill>
                <a:latin typeface="等线"/>
              </a:rPr>
              <a: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20 </a:t>
            </a:r>
            <a:r>
              <a:rPr lang="zh-CN" altLang="zh-CN" sz="2800">
                <a:solidFill>
                  <a:srgbClr val="FF0000"/>
                </a:solidFill>
                <a:latin typeface="等线"/>
              </a:rPr>
              <a:t>℃</a:t>
            </a:r>
            <a:r>
              <a:rPr lang="en-US" altLang="zh-CN" sz="2800">
                <a:solidFill>
                  <a:srgbClr val="FF0000"/>
                </a:solidFill>
                <a:latin typeface="Times New Roman" pitchFamily="18" charset="0"/>
                <a:ea typeface="黑体" pitchFamily="49" charset="-122"/>
              </a:rPr>
              <a:t>)</a:t>
            </a:r>
            <a:r>
              <a:rPr lang="zh-CN" altLang="zh-CN" sz="2800">
                <a:solidFill>
                  <a:srgbClr val="FF0000"/>
                </a:solidFill>
                <a:latin typeface="Times New Roman" pitchFamily="18" charset="0"/>
                <a:ea typeface="黑体" pitchFamily="49" charset="-122"/>
              </a:rPr>
              <a:t>时，电能表的转盘转了</a:t>
            </a:r>
            <a:r>
              <a:rPr lang="en-US" altLang="zh-CN" sz="2800">
                <a:solidFill>
                  <a:srgbClr val="FF0000"/>
                </a:solidFill>
                <a:latin typeface="Times New Roman" pitchFamily="18" charset="0"/>
                <a:ea typeface="黑体" pitchFamily="49" charset="-122"/>
              </a:rPr>
              <a:t>200</a:t>
            </a:r>
            <a:r>
              <a:rPr lang="zh-CN" altLang="zh-CN" sz="2800">
                <a:solidFill>
                  <a:srgbClr val="FF0000"/>
                </a:solidFill>
                <a:latin typeface="Times New Roman" pitchFamily="18" charset="0"/>
                <a:ea typeface="黑体" pitchFamily="49" charset="-122"/>
              </a:rPr>
              <a:t>转，电热水壶消耗的电能：</a:t>
            </a:r>
            <a:endParaRPr lang="zh-CN" altLang="zh-CN" sz="1000">
              <a:latin typeface="等线"/>
              <a:ea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171"/>
                                        </p:tgtEl>
                                        <p:attrNameLst>
                                          <p:attrName>style.visibility</p:attrName>
                                        </p:attrNameLst>
                                      </p:cBhvr>
                                      <p:to>
                                        <p:strVal val="visible"/>
                                      </p:to>
                                    </p:set>
                                    <p:animEffect transition="in" filter="barn(inVertical)">
                                      <p:cBhvr>
                                        <p:cTn id="12"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8194" name="图片 2"/>
          <p:cNvPicPr>
            <a:picLocks noChangeAspect="1"/>
          </p:cNvPicPr>
          <p:nvPr/>
        </p:nvPicPr>
        <p:blipFill>
          <a:blip r:embed="rId2"/>
          <a:srcRect r="29580"/>
          <a:stretch>
            <a:fillRect/>
          </a:stretch>
        </p:blipFill>
        <p:spPr>
          <a:xfrm>
            <a:off x="1352550" y="2174875"/>
            <a:ext cx="6438900" cy="25082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ppt_x"/>
                                          </p:val>
                                        </p:tav>
                                        <p:tav tm="100000">
                                          <p:val>
                                            <p:strVal val="#ppt_x"/>
                                          </p:val>
                                        </p:tav>
                                      </p:tavLst>
                                    </p:anim>
                                    <p:anim calcmode="lin" valueType="num">
                                      <p:cBhvr additive="base">
                                        <p:cTn id="8"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1"/>
          <p:cNvSpPr>
            <a:spLocks noGrp="1"/>
          </p:cNvSpPr>
          <p:nvPr>
            <p:ph type="title" idx="4294967295"/>
          </p:nvPr>
        </p:nvSpPr>
        <p:spPr>
          <a:xfrm>
            <a:off x="587375" y="15271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）若电热水壶的保温功率是</a:t>
            </a:r>
            <a:r>
              <a:rPr lang="en-US" altLang="zh-CN" sz="2800"/>
              <a:t>40 W</a:t>
            </a:r>
            <a:r>
              <a:rPr lang="zh-CN" altLang="zh-CN" sz="2800"/>
              <a:t>，电热丝</a:t>
            </a:r>
            <a:r>
              <a:rPr lang="en-US" altLang="zh-CN" sz="2800" i="1"/>
              <a:t>R</a:t>
            </a:r>
            <a:r>
              <a:rPr lang="en-US" altLang="zh-CN" sz="2800" baseline="-25000"/>
              <a:t>1</a:t>
            </a:r>
            <a:r>
              <a:rPr lang="zh-CN" altLang="zh-CN" sz="2800"/>
              <a:t>的阻值是多少？（忽略温度对电阻的影响）</a:t>
            </a:r>
            <a:br>
              <a:rPr lang="zh-CN" altLang="zh-CN" sz="2800"/>
            </a:br>
            <a:endParaRPr lang="zh-CN" altLang="en-US" sz="2800"/>
          </a:p>
        </p:txBody>
      </p:sp>
      <p:grpSp>
        <p:nvGrpSpPr>
          <p:cNvPr id="9219" name="组合 4"/>
          <p:cNvGrpSpPr/>
          <p:nvPr/>
        </p:nvGrpSpPr>
        <p:grpSpPr>
          <a:xfrm>
            <a:off x="595313" y="2925763"/>
            <a:ext cx="8112125" cy="3017837"/>
            <a:chOff x="515938" y="2185099"/>
            <a:chExt cx="8112124" cy="3016563"/>
          </a:xfrm>
        </p:grpSpPr>
        <p:sp>
          <p:nvSpPr>
            <p:cNvPr id="9220" name="矩形 2"/>
            <p:cNvSpPr/>
            <p:nvPr/>
          </p:nvSpPr>
          <p:spPr>
            <a:xfrm>
              <a:off x="515938" y="2185099"/>
              <a:ext cx="8112124" cy="195814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ct val="150000"/>
                </a:lnSpc>
              </a:pPr>
              <a:r>
                <a:rPr lang="en-US" altLang="zh-CN" sz="2800">
                  <a:solidFill>
                    <a:srgbClr val="FF0000"/>
                  </a:solidFill>
                  <a:latin typeface="Times New Roman" pitchFamily="18" charset="0"/>
                  <a:ea typeface="黑体" pitchFamily="49" charset="-122"/>
                </a:rPr>
                <a:t>(4)</a:t>
              </a:r>
              <a:r>
                <a:rPr lang="zh-CN" altLang="zh-CN" sz="2800">
                  <a:solidFill>
                    <a:srgbClr val="FF0000"/>
                  </a:solidFill>
                  <a:latin typeface="Times New Roman" pitchFamily="18" charset="0"/>
                  <a:ea typeface="黑体" pitchFamily="49" charset="-122"/>
                </a:rPr>
                <a:t>由题图乙可知，当开关</a:t>
              </a:r>
              <a:r>
                <a:rPr lang="en-US" altLang="zh-CN" sz="2800">
                  <a:solidFill>
                    <a:srgbClr val="FF0000"/>
                  </a:solidFill>
                  <a:latin typeface="Times New Roman" pitchFamily="18" charset="0"/>
                  <a:ea typeface="黑体" pitchFamily="49" charset="-122"/>
                </a:rPr>
                <a:t>S</a:t>
              </a:r>
              <a:r>
                <a:rPr lang="en-US" altLang="zh-CN" sz="2800" baseline="-25000">
                  <a:solidFill>
                    <a:srgbClr val="FF0000"/>
                  </a:solidFill>
                  <a:latin typeface="Times New Roman" pitchFamily="18" charset="0"/>
                  <a:ea typeface="黑体" pitchFamily="49" charset="-122"/>
                </a:rPr>
                <a:t>1</a:t>
              </a:r>
              <a:r>
                <a:rPr lang="zh-CN" altLang="zh-CN" sz="2800">
                  <a:solidFill>
                    <a:srgbClr val="FF0000"/>
                  </a:solidFill>
                  <a:latin typeface="Times New Roman" pitchFamily="18" charset="0"/>
                  <a:ea typeface="黑体" pitchFamily="49" charset="-122"/>
                </a:rPr>
                <a:t>闭合，开关</a:t>
              </a:r>
              <a:r>
                <a:rPr lang="en-US" altLang="zh-CN" sz="2800">
                  <a:solidFill>
                    <a:srgbClr val="FF0000"/>
                  </a:solidFill>
                  <a:latin typeface="Times New Roman" pitchFamily="18" charset="0"/>
                  <a:ea typeface="黑体" pitchFamily="49" charset="-122"/>
                </a:rPr>
                <a:t>S</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断开时，只有电阻</a:t>
              </a:r>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1</a:t>
              </a:r>
              <a:r>
                <a:rPr lang="zh-CN" altLang="zh-CN" sz="2800">
                  <a:solidFill>
                    <a:srgbClr val="FF0000"/>
                  </a:solidFill>
                  <a:latin typeface="Times New Roman" pitchFamily="18" charset="0"/>
                  <a:ea typeface="黑体" pitchFamily="49" charset="-122"/>
                </a:rPr>
                <a:t>接入电路，此时电热水壶处于保温状</a:t>
              </a:r>
              <a:endParaRPr lang="en-US" altLang="zh-CN" sz="2800">
                <a:solidFill>
                  <a:srgbClr val="FF0000"/>
                </a:solidFill>
                <a:latin typeface="Times New Roman" pitchFamily="18" charset="0"/>
                <a:ea typeface="黑体" pitchFamily="49" charset="-122"/>
              </a:endParaRPr>
            </a:p>
            <a:p>
              <a:pPr marL="0" lvl="0" indent="0">
                <a:lnSpc>
                  <a:spcPct val="150000"/>
                </a:lnSpc>
              </a:pPr>
              <a:r>
                <a:rPr lang="zh-CN" altLang="zh-CN" sz="2800">
                  <a:solidFill>
                    <a:srgbClr val="FF0000"/>
                  </a:solidFill>
                  <a:latin typeface="Times New Roman" pitchFamily="18" charset="0"/>
                  <a:ea typeface="黑体" pitchFamily="49" charset="-122"/>
                </a:rPr>
                <a:t>态，已知</a:t>
              </a:r>
              <a:r>
                <a:rPr lang="en-US" altLang="zh-CN" sz="2800" i="1">
                  <a:solidFill>
                    <a:srgbClr val="FF0000"/>
                  </a:solidFill>
                  <a:latin typeface="Times New Roman" pitchFamily="18" charset="0"/>
                  <a:ea typeface="黑体" pitchFamily="49" charset="-122"/>
                </a:rPr>
                <a:t>P</a:t>
              </a:r>
              <a:r>
                <a:rPr lang="zh-CN" altLang="zh-CN" sz="2800" baseline="-25000">
                  <a:solidFill>
                    <a:srgbClr val="FF0000"/>
                  </a:solidFill>
                  <a:latin typeface="Times New Roman" pitchFamily="18" charset="0"/>
                  <a:ea typeface="黑体" pitchFamily="49" charset="-122"/>
                </a:rPr>
                <a:t>保温</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40 W</a:t>
              </a:r>
              <a:r>
                <a:rPr lang="zh-CN" altLang="zh-CN" sz="2800">
                  <a:solidFill>
                    <a:srgbClr val="FF0000"/>
                  </a:solidFill>
                  <a:latin typeface="Times New Roman" pitchFamily="18" charset="0"/>
                  <a:ea typeface="黑体" pitchFamily="49" charset="-122"/>
                </a:rPr>
                <a:t>，得电热丝</a:t>
              </a:r>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1</a:t>
              </a:r>
              <a:r>
                <a:rPr lang="zh-CN" altLang="zh-CN" sz="2800">
                  <a:solidFill>
                    <a:srgbClr val="FF0000"/>
                  </a:solidFill>
                  <a:latin typeface="Times New Roman" pitchFamily="18" charset="0"/>
                  <a:ea typeface="黑体" pitchFamily="49" charset="-122"/>
                </a:rPr>
                <a:t>的阻值：</a:t>
              </a:r>
              <a:endParaRPr lang="zh-CN" altLang="zh-CN" sz="1000">
                <a:latin typeface="等线"/>
              </a:endParaRPr>
            </a:p>
          </p:txBody>
        </p:sp>
        <p:pic>
          <p:nvPicPr>
            <p:cNvPr id="9221" name="图片 3"/>
            <p:cNvPicPr>
              <a:picLocks noChangeAspect="1"/>
            </p:cNvPicPr>
            <p:nvPr/>
          </p:nvPicPr>
          <p:blipFill>
            <a:blip r:embed="rId2"/>
            <a:srcRect r="44001"/>
            <a:stretch>
              <a:fillRect/>
            </a:stretch>
          </p:blipFill>
          <p:spPr>
            <a:xfrm>
              <a:off x="587141" y="4235907"/>
              <a:ext cx="5120640" cy="965755"/>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标题 1"/>
          <p:cNvSpPr>
            <a:spLocks noGrp="1"/>
          </p:cNvSpPr>
          <p:nvPr>
            <p:ph type="title" idx="4294967295"/>
          </p:nvPr>
        </p:nvSpPr>
        <p:spPr>
          <a:xfrm>
            <a:off x="508000" y="1152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2019·</a:t>
            </a:r>
            <a:r>
              <a:rPr lang="zh-CN" altLang="zh-CN" sz="2800"/>
              <a:t>玉林）某物理研究小组设计了一个压力报警装置，工作原理如图甲所示．</a:t>
            </a:r>
            <a:r>
              <a:rPr lang="en-US" altLang="zh-CN" sz="2800" i="1"/>
              <a:t>OBA</a:t>
            </a:r>
            <a:r>
              <a:rPr lang="zh-CN" altLang="zh-CN" sz="2800"/>
              <a:t>为水平杠杆，</a:t>
            </a:r>
            <a:r>
              <a:rPr lang="en-US" altLang="zh-CN" sz="2800" i="1"/>
              <a:t>OA</a:t>
            </a:r>
            <a:r>
              <a:rPr lang="zh-CN" altLang="zh-CN" sz="2800"/>
              <a:t>长</a:t>
            </a:r>
            <a:r>
              <a:rPr lang="en-US" altLang="zh-CN" sz="2800"/>
              <a:t>100 cm</a:t>
            </a:r>
            <a:r>
              <a:rPr lang="zh-CN" altLang="zh-CN" sz="2800"/>
              <a:t>，</a:t>
            </a:r>
            <a:r>
              <a:rPr lang="en-US" altLang="zh-CN" sz="2800" i="1"/>
              <a:t>O</a:t>
            </a:r>
            <a:r>
              <a:rPr lang="zh-CN" altLang="zh-CN" sz="2800"/>
              <a:t>为支点，</a:t>
            </a:r>
            <a:r>
              <a:rPr lang="en-US" altLang="zh-CN" sz="2800" i="1"/>
              <a:t>OB</a:t>
            </a:r>
            <a:r>
              <a:rPr lang="en-US" altLang="zh-CN" sz="2800"/>
              <a:t>∶</a:t>
            </a:r>
            <a:r>
              <a:rPr lang="en-US" altLang="zh-CN" sz="2800" i="1"/>
              <a:t>BA</a:t>
            </a:r>
            <a:r>
              <a:rPr lang="zh-CN" altLang="zh-CN" sz="2800"/>
              <a:t>＝</a:t>
            </a:r>
            <a:r>
              <a:rPr lang="en-US" altLang="zh-CN" sz="2800"/>
              <a:t>1∶4</a:t>
            </a:r>
            <a:r>
              <a:rPr lang="zh-CN" altLang="zh-CN" sz="2800"/>
              <a:t>；已知报警器</a:t>
            </a:r>
            <a:r>
              <a:rPr lang="en-US" altLang="zh-CN" sz="2800" i="1"/>
              <a:t>R</a:t>
            </a:r>
            <a:r>
              <a:rPr lang="en-US" altLang="zh-CN" sz="2800" baseline="-25000"/>
              <a:t>0</a:t>
            </a:r>
            <a:r>
              <a:rPr lang="zh-CN" altLang="zh-CN" sz="2800"/>
              <a:t>的阻值恒为</a:t>
            </a:r>
            <a:r>
              <a:rPr lang="en-US" altLang="zh-CN" sz="2800"/>
              <a:t>10 Ω</a:t>
            </a:r>
            <a:r>
              <a:rPr lang="zh-CN" altLang="zh-CN" sz="2800"/>
              <a:t>，压力传感器</a:t>
            </a:r>
            <a:r>
              <a:rPr lang="en-US" altLang="zh-CN" sz="2800" i="1"/>
              <a:t>R</a:t>
            </a:r>
            <a:r>
              <a:rPr lang="zh-CN" altLang="zh-CN" sz="2800"/>
              <a:t>固定放置，压力传感器受到的压力</a:t>
            </a:r>
            <a:r>
              <a:rPr lang="en-US" altLang="zh-CN" sz="2800" i="1"/>
              <a:t>F</a:t>
            </a:r>
            <a:r>
              <a:rPr lang="zh-CN" altLang="zh-CN" sz="2800"/>
              <a:t>与</a:t>
            </a:r>
            <a:r>
              <a:rPr lang="en-US" altLang="zh-CN" sz="2800" i="1"/>
              <a:t>R</a:t>
            </a:r>
            <a:r>
              <a:rPr lang="zh-CN" altLang="zh-CN" sz="2800"/>
              <a:t>的阻值变化的关系如图乙所示．当托盘空载时，闭合开关</a:t>
            </a:r>
            <a:r>
              <a:rPr lang="en-US" altLang="zh-CN" sz="2800"/>
              <a:t>S</a:t>
            </a:r>
            <a:r>
              <a:rPr lang="zh-CN" altLang="zh-CN" sz="2800"/>
              <a:t>，电压表的示数为</a:t>
            </a:r>
            <a:r>
              <a:rPr lang="en-US" altLang="zh-CN" sz="2800"/>
              <a:t>1 V</a:t>
            </a:r>
            <a:r>
              <a:rPr lang="zh-CN" altLang="zh-CN" sz="2800"/>
              <a:t>：当托盘所受的压力增大，电压表的示数</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inVertical)">
                                      <p:cBhvr>
                                        <p:cTn id="7"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达到</a:t>
            </a:r>
            <a:r>
              <a:rPr lang="en-US" altLang="zh-CN" sz="2800"/>
              <a:t>2 V</a:t>
            </a:r>
            <a:r>
              <a:rPr lang="zh-CN" altLang="zh-CN" sz="2800"/>
              <a:t>时，报警器</a:t>
            </a:r>
            <a:r>
              <a:rPr lang="en-US" altLang="zh-CN" sz="2800" i="1"/>
              <a:t>R</a:t>
            </a:r>
            <a:r>
              <a:rPr lang="en-US" altLang="zh-CN" sz="2800" baseline="-25000"/>
              <a:t>0</a:t>
            </a:r>
            <a:r>
              <a:rPr lang="zh-CN" altLang="zh-CN" sz="2800"/>
              <a:t>开始发出报警信号．托盘、压杆和杠杆的质量均忽略不计，电压表的量程为</a:t>
            </a:r>
            <a:r>
              <a:rPr lang="en-US" altLang="zh-CN" sz="2800"/>
              <a:t>0</a:t>
            </a:r>
            <a:r>
              <a:rPr lang="zh-CN" altLang="zh-CN" sz="2800"/>
              <a:t>～</a:t>
            </a:r>
            <a:r>
              <a:rPr lang="en-US" altLang="zh-CN" sz="2800"/>
              <a:t>3 V</a:t>
            </a:r>
            <a:r>
              <a:rPr lang="zh-CN" altLang="zh-CN" sz="2800"/>
              <a:t>．求：</a:t>
            </a:r>
            <a:br>
              <a:rPr lang="zh-CN" altLang="zh-CN" sz="2800"/>
            </a:br>
            <a:endParaRPr lang="zh-CN" altLang="en-US" sz="2800"/>
          </a:p>
        </p:txBody>
      </p:sp>
      <p:pic>
        <p:nvPicPr>
          <p:cNvPr id="11267" name="Picture 2"/>
          <p:cNvPicPr>
            <a:picLocks noChangeAspect="1"/>
          </p:cNvPicPr>
          <p:nvPr/>
        </p:nvPicPr>
        <p:blipFill>
          <a:blip r:embed="rId2"/>
          <a:stretch>
            <a:fillRect/>
          </a:stretch>
        </p:blipFill>
        <p:spPr>
          <a:xfrm>
            <a:off x="1325563" y="2892425"/>
            <a:ext cx="6011862" cy="30051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childTnLst>
                                </p:cTn>
                              </p:par>
                              <p:par>
                                <p:cTn id="8" presetID="10" presetClass="entr" presetSubtype="0"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Effect transition="in" filter="fade">
                                      <p:cBhvr>
                                        <p:cTn id="10"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1"/>
          <p:cNvSpPr>
            <a:spLocks noGrp="1"/>
          </p:cNvSpPr>
          <p:nvPr>
            <p:ph type="title" idx="4294967295"/>
          </p:nvPr>
        </p:nvSpPr>
        <p:spPr>
          <a:xfrm>
            <a:off x="828675" y="1123950"/>
            <a:ext cx="8126413"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）电源电压；</a:t>
            </a:r>
            <a:br>
              <a:rPr lang="zh-CN" altLang="zh-CN" sz="2800"/>
            </a:br>
            <a:endParaRPr lang="zh-CN" altLang="en-US" sz="2800"/>
          </a:p>
        </p:txBody>
      </p:sp>
      <p:grpSp>
        <p:nvGrpSpPr>
          <p:cNvPr id="12291" name="组合 4"/>
          <p:cNvGrpSpPr/>
          <p:nvPr/>
        </p:nvGrpSpPr>
        <p:grpSpPr>
          <a:xfrm>
            <a:off x="1063625" y="1860550"/>
            <a:ext cx="6357938" cy="3803650"/>
            <a:chOff x="832584" y="2265395"/>
            <a:chExt cx="6357487" cy="3802640"/>
          </a:xfrm>
        </p:grpSpPr>
        <p:pic>
          <p:nvPicPr>
            <p:cNvPr id="12292" name="图片 2"/>
            <p:cNvPicPr>
              <a:picLocks noChangeAspect="1"/>
            </p:cNvPicPr>
            <p:nvPr/>
          </p:nvPicPr>
          <p:blipFill>
            <a:blip r:embed="rId2"/>
            <a:srcRect r="30843"/>
            <a:stretch>
              <a:fillRect/>
            </a:stretch>
          </p:blipFill>
          <p:spPr>
            <a:xfrm>
              <a:off x="866273" y="2265395"/>
              <a:ext cx="6323798" cy="3279420"/>
            </a:xfrm>
            <a:prstGeom prst="rect">
              <a:avLst/>
            </a:prstGeom>
            <a:noFill/>
            <a:ln>
              <a:noFill/>
              <a:miter lim="800000"/>
            </a:ln>
          </p:spPr>
        </p:pic>
        <p:sp>
          <p:nvSpPr>
            <p:cNvPr id="12293" name="矩形 3"/>
            <p:cNvSpPr/>
            <p:nvPr/>
          </p:nvSpPr>
          <p:spPr>
            <a:xfrm>
              <a:off x="832584" y="5544299"/>
              <a:ext cx="3700201" cy="523736"/>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答：电源电压为</a:t>
              </a:r>
              <a:r>
                <a:rPr lang="en-US" altLang="zh-CN" sz="2800">
                  <a:solidFill>
                    <a:srgbClr val="FF0000"/>
                  </a:solidFill>
                  <a:latin typeface="Times New Roman" pitchFamily="18" charset="0"/>
                  <a:ea typeface="黑体" pitchFamily="49" charset="-122"/>
                </a:rPr>
                <a:t>4 V</a:t>
              </a:r>
              <a:r>
                <a:rPr lang="zh-CN" altLang="zh-CN" sz="2800">
                  <a:solidFill>
                    <a:srgbClr val="FF0000"/>
                  </a:solidFill>
                  <a:latin typeface="Times New Roman" pitchFamily="18" charset="0"/>
                  <a:ea typeface="黑体" pitchFamily="49" charset="-122"/>
                </a:rPr>
                <a:t>；</a:t>
              </a:r>
              <a:endParaRPr lang="zh-CN" altLang="zh-CN" sz="1000">
                <a:latin typeface="等线"/>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barn(inVertical)">
                                      <p:cBhvr>
                                        <p:cTn id="12"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标题 1"/>
          <p:cNvSpPr>
            <a:spLocks noGrp="1"/>
          </p:cNvSpPr>
          <p:nvPr>
            <p:ph type="title" idx="4294967295"/>
          </p:nvPr>
        </p:nvSpPr>
        <p:spPr>
          <a:xfrm>
            <a:off x="355600" y="1268413"/>
            <a:ext cx="8567738"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）当报警器开始报警时，压力传感器受到的压力；</a:t>
            </a:r>
            <a:br>
              <a:rPr lang="zh-CN" altLang="zh-CN" sz="2800"/>
            </a:br>
            <a:endParaRPr lang="zh-CN" altLang="en-US" sz="2800"/>
          </a:p>
        </p:txBody>
      </p:sp>
      <p:pic>
        <p:nvPicPr>
          <p:cNvPr id="13315" name="图片 2"/>
          <p:cNvPicPr>
            <a:picLocks noChangeAspect="1"/>
          </p:cNvPicPr>
          <p:nvPr/>
        </p:nvPicPr>
        <p:blipFill>
          <a:blip r:embed="rId2"/>
          <a:srcRect r="12633"/>
          <a:stretch>
            <a:fillRect/>
          </a:stretch>
        </p:blipFill>
        <p:spPr>
          <a:xfrm>
            <a:off x="490538" y="2060575"/>
            <a:ext cx="7989887" cy="36639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barn(inVertical)">
                                      <p:cBhvr>
                                        <p:cTn id="12"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139700" y="917575"/>
            <a:ext cx="88646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）当托盘受到的压力为</a:t>
            </a:r>
            <a:r>
              <a:rPr lang="en-US" altLang="zh-CN" sz="2800"/>
              <a:t>120 N</a:t>
            </a:r>
            <a:r>
              <a:rPr lang="zh-CN" altLang="zh-CN" sz="2800"/>
              <a:t>时，报警器是否报警；</a:t>
            </a:r>
            <a:br>
              <a:rPr lang="zh-CN" altLang="zh-CN" sz="2800"/>
            </a:br>
            <a:endParaRPr lang="zh-CN" altLang="en-US" sz="2800"/>
          </a:p>
        </p:txBody>
      </p:sp>
      <p:pic>
        <p:nvPicPr>
          <p:cNvPr id="14339" name="图片 3"/>
          <p:cNvPicPr>
            <a:picLocks noChangeAspect="1"/>
          </p:cNvPicPr>
          <p:nvPr/>
        </p:nvPicPr>
        <p:blipFill>
          <a:blip r:embed="rId2"/>
          <a:srcRect r="8232"/>
          <a:stretch>
            <a:fillRect/>
          </a:stretch>
        </p:blipFill>
        <p:spPr>
          <a:xfrm>
            <a:off x="409575" y="1693863"/>
            <a:ext cx="8391525" cy="443706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barn(inVertical)">
                                      <p:cBhvr>
                                        <p:cTn id="12"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1"/>
          <p:cNvSpPr>
            <a:spLocks noGrp="1"/>
          </p:cNvSpPr>
          <p:nvPr>
            <p:ph type="title" idx="4294967295"/>
          </p:nvPr>
        </p:nvSpPr>
        <p:spPr>
          <a:xfrm>
            <a:off x="452438" y="719138"/>
            <a:ext cx="82391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）当电路输出的电功率与电路在安全状态下输出的最大电功率的比值为</a:t>
            </a:r>
            <a:r>
              <a:rPr lang="en-US" altLang="zh-CN" sz="2800"/>
              <a:t>5∶6</a:t>
            </a:r>
            <a:r>
              <a:rPr lang="zh-CN" altLang="zh-CN" sz="2800"/>
              <a:t>时，托盘受到的压力．</a:t>
            </a:r>
            <a:br>
              <a:rPr lang="zh-CN" altLang="zh-CN" sz="2800"/>
            </a:br>
            <a:endParaRPr lang="zh-CN" altLang="en-US" sz="2800"/>
          </a:p>
        </p:txBody>
      </p:sp>
      <p:pic>
        <p:nvPicPr>
          <p:cNvPr id="15363" name="图片 2"/>
          <p:cNvPicPr>
            <a:picLocks noChangeAspect="1"/>
          </p:cNvPicPr>
          <p:nvPr/>
        </p:nvPicPr>
        <p:blipFill>
          <a:blip r:embed="rId2"/>
          <a:srcRect r="20526"/>
          <a:stretch>
            <a:fillRect/>
          </a:stretch>
        </p:blipFill>
        <p:spPr>
          <a:xfrm>
            <a:off x="808038" y="2195513"/>
            <a:ext cx="7267575" cy="40497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barn(inVertical)">
                                      <p:cBhvr>
                                        <p:cTn id="12"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6386" name="图片 2"/>
          <p:cNvPicPr>
            <a:picLocks noChangeAspect="1"/>
          </p:cNvPicPr>
          <p:nvPr/>
        </p:nvPicPr>
        <p:blipFill>
          <a:blip r:embed="rId2"/>
          <a:srcRect r="23474"/>
          <a:stretch>
            <a:fillRect/>
          </a:stretch>
        </p:blipFill>
        <p:spPr>
          <a:xfrm>
            <a:off x="981075" y="1789113"/>
            <a:ext cx="6997700" cy="32797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1"/>
          <p:cNvSpPr>
            <a:spLocks noGrp="1"/>
          </p:cNvSpPr>
          <p:nvPr>
            <p:ph type="title" idx="4294967295"/>
          </p:nvPr>
        </p:nvSpPr>
        <p:spPr>
          <a:xfrm>
            <a:off x="500063" y="661988"/>
            <a:ext cx="83169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沈阳）康康家有一台家用电水壶如图甲，他发现电水壶有加热和保温两种功能．如图乙所示是其内部电路的简图，</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均为加热电阻，通过旋转旋钮开关可以实现加热和保温两种功能的切换．电水壶加热功率为</a:t>
            </a:r>
            <a:r>
              <a:rPr lang="en-US" altLang="zh-CN" sz="2800"/>
              <a:t>1 000 W</a:t>
            </a:r>
            <a:r>
              <a:rPr lang="zh-CN" altLang="zh-CN" sz="2800"/>
              <a:t>，保温功率为</a:t>
            </a:r>
            <a:r>
              <a:rPr lang="en-US" altLang="zh-CN" sz="2800"/>
              <a:t>44 W</a:t>
            </a:r>
            <a:r>
              <a:rPr lang="zh-CN" altLang="zh-CN" sz="2800"/>
              <a:t>．</a:t>
            </a:r>
            <a:br>
              <a:rPr lang="en-US" altLang="zh-CN" sz="2800"/>
            </a:br>
            <a:r>
              <a:rPr lang="en-US" altLang="zh-CN" sz="2800"/>
              <a:t>[</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a:t>
            </a:r>
            <a:r>
              <a:rPr lang="en-US" altLang="zh-CN" sz="2800" i="1"/>
              <a:t>ρ</a:t>
            </a:r>
            <a:r>
              <a:rPr lang="zh-CN" altLang="zh-CN" sz="2800" baseline="-25000"/>
              <a:t>水</a:t>
            </a:r>
            <a:r>
              <a:rPr lang="zh-CN" altLang="zh-CN" sz="2800"/>
              <a:t>＝</a:t>
            </a:r>
            <a:r>
              <a:rPr lang="en-US" altLang="zh-CN" sz="2800"/>
              <a:t>1.0×10</a:t>
            </a:r>
            <a:r>
              <a:rPr lang="en-US" altLang="zh-CN" sz="2800" baseline="30000"/>
              <a:t>3</a:t>
            </a:r>
            <a:r>
              <a:rPr lang="en-US" altLang="zh-CN" sz="2800"/>
              <a:t> kg/m</a:t>
            </a:r>
            <a:r>
              <a:rPr lang="en-US" altLang="zh-CN" sz="2800" baseline="30000"/>
              <a:t>3</a:t>
            </a:r>
            <a:r>
              <a:rPr lang="en-US" altLang="zh-CN" sz="2800"/>
              <a:t>]</a:t>
            </a:r>
            <a:r>
              <a:rPr lang="zh-CN" altLang="zh-CN" sz="2800"/>
              <a:t>，求：</a:t>
            </a:r>
            <a:br>
              <a:rPr lang="zh-CN" altLang="zh-CN" sz="2800"/>
            </a:br>
            <a:endParaRPr lang="zh-CN" altLang="en-US" sz="2800"/>
          </a:p>
        </p:txBody>
      </p:sp>
      <p:pic>
        <p:nvPicPr>
          <p:cNvPr id="17411" name="Picture 2"/>
          <p:cNvPicPr>
            <a:picLocks noChangeAspect="1"/>
          </p:cNvPicPr>
          <p:nvPr/>
        </p:nvPicPr>
        <p:blipFill>
          <a:blip r:embed="rId2"/>
          <a:stretch>
            <a:fillRect/>
          </a:stretch>
        </p:blipFill>
        <p:spPr>
          <a:xfrm>
            <a:off x="2544763" y="4645025"/>
            <a:ext cx="3846512" cy="1727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
                                        <p:tgtEl>
                                          <p:spTgt spid="17410"/>
                                        </p:tgtEl>
                                      </p:cBhvr>
                                    </p:animEffect>
                                  </p:childTnLst>
                                </p:cTn>
                              </p:par>
                              <p:par>
                                <p:cTn id="8" presetID="10" presetClass="entr" presetSubtype="0" fill="hold" nodeType="withEffect">
                                  <p:stCondLst>
                                    <p:cond delay="0"/>
                                  </p:stCondLst>
                                  <p:childTnLst>
                                    <p:set>
                                      <p:cBhvr>
                                        <p:cTn id="9" dur="1" fill="hold">
                                          <p:stCondLst>
                                            <p:cond delay="0"/>
                                          </p:stCondLst>
                                        </p:cTn>
                                        <p:tgtEl>
                                          <p:spTgt spid="17411"/>
                                        </p:tgtEl>
                                        <p:attrNameLst>
                                          <p:attrName>style.visibility</p:attrName>
                                        </p:attrNameLst>
                                      </p:cBhvr>
                                      <p:to>
                                        <p:strVal val="visible"/>
                                      </p:to>
                                    </p:set>
                                    <p:animEffect transition="in" filter="fade">
                                      <p:cBhvr>
                                        <p:cTn id="10"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标题 1"/>
          <p:cNvSpPr>
            <a:spLocks noGrp="1"/>
          </p:cNvSpPr>
          <p:nvPr>
            <p:ph type="title" idx="4294967295"/>
          </p:nvPr>
        </p:nvSpPr>
        <p:spPr>
          <a:xfrm>
            <a:off x="508000" y="15859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）把</a:t>
            </a:r>
            <a:r>
              <a:rPr lang="en-US" altLang="zh-CN" sz="2800"/>
              <a:t>500 g</a:t>
            </a:r>
            <a:r>
              <a:rPr lang="zh-CN" altLang="zh-CN" sz="2800"/>
              <a:t>的水从</a:t>
            </a:r>
            <a:r>
              <a:rPr lang="en-US" altLang="zh-CN" sz="2800"/>
              <a:t>40 ℃</a:t>
            </a:r>
            <a:r>
              <a:rPr lang="zh-CN" altLang="zh-CN" sz="2800"/>
              <a:t>加热到</a:t>
            </a:r>
            <a:r>
              <a:rPr lang="en-US" altLang="zh-CN" sz="2800"/>
              <a:t>100 ℃</a:t>
            </a:r>
            <a:r>
              <a:rPr lang="zh-CN" altLang="zh-CN" sz="2800"/>
              <a:t>，水壶要吸收的热量；</a:t>
            </a:r>
            <a:br>
              <a:rPr lang="zh-CN" altLang="zh-CN" sz="2800"/>
            </a:br>
            <a:endParaRPr lang="zh-CN" altLang="en-US" sz="2800"/>
          </a:p>
        </p:txBody>
      </p:sp>
      <p:sp>
        <p:nvSpPr>
          <p:cNvPr id="18435" name="矩形 2"/>
          <p:cNvSpPr/>
          <p:nvPr/>
        </p:nvSpPr>
        <p:spPr>
          <a:xfrm>
            <a:off x="600075" y="2887663"/>
            <a:ext cx="7732713" cy="19589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ct val="150000"/>
              </a:lnSpc>
            </a:pPr>
            <a:r>
              <a:rPr lang="zh-CN" altLang="zh-CN" sz="2800">
                <a:solidFill>
                  <a:srgbClr val="FF0000"/>
                </a:solidFill>
                <a:latin typeface="Times New Roman" pitchFamily="18" charset="0"/>
                <a:ea typeface="黑体" pitchFamily="49" charset="-122"/>
              </a:rPr>
              <a:t>解：</a:t>
            </a:r>
            <a:r>
              <a:rPr lang="en-US" altLang="zh-CN" sz="2800">
                <a:solidFill>
                  <a:srgbClr val="FF0000"/>
                </a:solidFill>
                <a:latin typeface="Times New Roman" pitchFamily="18" charset="0"/>
                <a:ea typeface="黑体" pitchFamily="49" charset="-122"/>
              </a:rPr>
              <a:t>(1)</a:t>
            </a:r>
            <a:r>
              <a:rPr lang="zh-CN" altLang="zh-CN" sz="2800">
                <a:solidFill>
                  <a:srgbClr val="FF0000"/>
                </a:solidFill>
                <a:latin typeface="Times New Roman" pitchFamily="18" charset="0"/>
                <a:ea typeface="黑体" pitchFamily="49" charset="-122"/>
              </a:rPr>
              <a:t>水壶要吸收的热量：</a:t>
            </a:r>
            <a:r>
              <a:rPr lang="en-US" altLang="zh-CN" sz="2800">
                <a:solidFill>
                  <a:srgbClr val="FF0000"/>
                </a:solidFill>
                <a:latin typeface="Times New Roman" pitchFamily="18" charset="0"/>
                <a:ea typeface="黑体" pitchFamily="49" charset="-122"/>
              </a:rPr>
              <a:t>Q</a:t>
            </a:r>
            <a:r>
              <a:rPr lang="zh-CN" altLang="zh-CN" sz="2800" baseline="-25000">
                <a:solidFill>
                  <a:srgbClr val="FF0000"/>
                </a:solidFill>
                <a:latin typeface="Times New Roman" pitchFamily="18" charset="0"/>
                <a:ea typeface="黑体" pitchFamily="49" charset="-122"/>
              </a:rPr>
              <a:t>吸</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cm</a:t>
            </a:r>
            <a:r>
              <a:rPr lang="zh-CN" altLang="zh-CN" sz="2800">
                <a:solidFill>
                  <a:srgbClr val="FF0000"/>
                </a:solidFill>
                <a:latin typeface="等线"/>
              </a:rPr>
              <a:t>△</a:t>
            </a:r>
            <a:r>
              <a:rPr lang="en-US" altLang="zh-CN" sz="2800" i="1">
                <a:solidFill>
                  <a:srgbClr val="FF0000"/>
                </a:solidFill>
                <a:latin typeface="Times New Roman" pitchFamily="18" charset="0"/>
                <a:ea typeface="黑体" pitchFamily="49" charset="-122"/>
              </a:rPr>
              <a:t>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4.2×10</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 J/(kg·</a:t>
            </a:r>
            <a:r>
              <a:rPr lang="zh-CN" altLang="zh-CN" sz="2800">
                <a:solidFill>
                  <a:srgbClr val="FF0000"/>
                </a:solidFill>
                <a:latin typeface="等线"/>
              </a:rPr>
              <a:t>℃</a:t>
            </a:r>
            <a:r>
              <a:rPr lang="en-US" altLang="zh-CN" sz="2800">
                <a:solidFill>
                  <a:srgbClr val="FF0000"/>
                </a:solidFill>
                <a:latin typeface="Times New Roman" pitchFamily="18" charset="0"/>
                <a:ea typeface="黑体" pitchFamily="49" charset="-122"/>
              </a:rPr>
              <a:t>)×0.5 kg×(100 </a:t>
            </a:r>
            <a:r>
              <a:rPr lang="zh-CN" altLang="zh-CN" sz="2800">
                <a:solidFill>
                  <a:srgbClr val="FF0000"/>
                </a:solidFill>
                <a:latin typeface="等线"/>
              </a:rPr>
              <a: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40</a:t>
            </a:r>
            <a:r>
              <a:rPr lang="zh-CN" altLang="zh-CN" sz="2800">
                <a:solidFill>
                  <a:srgbClr val="FF0000"/>
                </a:solidFill>
                <a:latin typeface="等线"/>
              </a:rPr>
              <a:t>℃</a:t>
            </a:r>
            <a:r>
              <a:rPr lang="en-US" altLang="zh-CN" sz="2800">
                <a:solidFill>
                  <a:srgbClr val="FF0000"/>
                </a:solidFill>
                <a:latin typeface="Times New Roman" pitchFamily="18" charset="0"/>
                <a:ea typeface="黑体" pitchFamily="49" charset="-122"/>
              </a:rPr>
              <a: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1.26×10</a:t>
            </a:r>
            <a:r>
              <a:rPr lang="en-US" altLang="zh-CN" sz="2800" baseline="30000">
                <a:solidFill>
                  <a:srgbClr val="FF0000"/>
                </a:solidFill>
                <a:latin typeface="Times New Roman" pitchFamily="18" charset="0"/>
                <a:ea typeface="黑体" pitchFamily="49" charset="-122"/>
              </a:rPr>
              <a:t>5</a:t>
            </a:r>
            <a:r>
              <a:rPr lang="en-US" altLang="zh-CN" sz="2800">
                <a:solidFill>
                  <a:srgbClr val="FF0000"/>
                </a:solidFill>
                <a:latin typeface="Times New Roman" pitchFamily="18" charset="0"/>
                <a:ea typeface="黑体" pitchFamily="49" charset="-122"/>
              </a:rPr>
              <a:t> J</a:t>
            </a:r>
            <a:r>
              <a:rPr lang="zh-CN" altLang="zh-CN" sz="2800">
                <a:solidFill>
                  <a:srgbClr val="FF0000"/>
                </a:solidFill>
                <a:latin typeface="Times New Roman" pitchFamily="18" charset="0"/>
                <a:ea typeface="黑体" pitchFamily="49" charset="-122"/>
              </a:rPr>
              <a:t>；</a:t>
            </a:r>
            <a:endParaRPr lang="zh-CN" altLang="zh-CN" sz="1000">
              <a:latin typeface="等线"/>
              <a:ea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35"/>
                                        </p:tgtEl>
                                        <p:attrNameLst>
                                          <p:attrName>style.visibility</p:attrName>
                                        </p:attrNameLst>
                                      </p:cBhvr>
                                      <p:to>
                                        <p:strVal val="visible"/>
                                      </p:to>
                                    </p:set>
                                    <p:anim calcmode="lin" valueType="num">
                                      <p:cBhvr additive="base">
                                        <p:cTn id="12" dur="500" fill="hold"/>
                                        <p:tgtEl>
                                          <p:spTgt spid="18435"/>
                                        </p:tgtEl>
                                        <p:attrNameLst>
                                          <p:attrName>ppt_x</p:attrName>
                                        </p:attrNameLst>
                                      </p:cBhvr>
                                      <p:tavLst>
                                        <p:tav tm="0">
                                          <p:val>
                                            <p:strVal val="#ppt_x"/>
                                          </p:val>
                                        </p:tav>
                                        <p:tav tm="100000">
                                          <p:val>
                                            <p:strVal val="#ppt_x"/>
                                          </p:val>
                                        </p:tav>
                                      </p:tavLst>
                                    </p:anim>
                                    <p:anim calcmode="lin" valueType="num">
                                      <p:cBhvr additive="base">
                                        <p:cTn id="13"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标题 1"/>
          <p:cNvSpPr>
            <a:spLocks noGrp="1"/>
          </p:cNvSpPr>
          <p:nvPr>
            <p:ph type="title" idx="4294967295"/>
          </p:nvPr>
        </p:nvSpPr>
        <p:spPr>
          <a:xfrm>
            <a:off x="606425" y="14319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）不计热量损失，使用电水壶的加热档完成问题（</a:t>
            </a:r>
            <a:r>
              <a:rPr lang="en-US" altLang="zh-CN" sz="2800"/>
              <a:t>1</a:t>
            </a:r>
            <a:r>
              <a:rPr lang="zh-CN" altLang="zh-CN" sz="2800"/>
              <a:t>）中的加热过程需要的时间；</a:t>
            </a:r>
            <a:br>
              <a:rPr lang="zh-CN" altLang="zh-CN" sz="2800"/>
            </a:br>
            <a:endParaRPr lang="zh-CN" altLang="en-US" sz="2800"/>
          </a:p>
        </p:txBody>
      </p:sp>
      <p:pic>
        <p:nvPicPr>
          <p:cNvPr id="19459" name="图片 2"/>
          <p:cNvPicPr>
            <a:picLocks noChangeAspect="1"/>
          </p:cNvPicPr>
          <p:nvPr/>
        </p:nvPicPr>
        <p:blipFill>
          <a:blip r:embed="rId2"/>
          <a:srcRect r="35579"/>
          <a:stretch>
            <a:fillRect/>
          </a:stretch>
        </p:blipFill>
        <p:spPr>
          <a:xfrm>
            <a:off x="836613" y="2819400"/>
            <a:ext cx="5891212" cy="30861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500"/>
                                        <p:tgtEl>
                                          <p:spTgt spid="1945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19459"/>
                                        </p:tgtEl>
                                        <p:attrNameLst>
                                          <p:attrName>style.visibility</p:attrName>
                                        </p:attrNameLst>
                                      </p:cBhvr>
                                      <p:to>
                                        <p:strVal val="visible"/>
                                      </p:to>
                                    </p:set>
                                    <p:anim calcmode="lin" valueType="num">
                                      <p:cBhvr additive="base">
                                        <p:cTn id="12" dur="500" fill="hold"/>
                                        <p:tgtEl>
                                          <p:spTgt spid="19459"/>
                                        </p:tgtEl>
                                        <p:attrNameLst>
                                          <p:attrName>ppt_x</p:attrName>
                                        </p:attrNameLst>
                                      </p:cBhvr>
                                      <p:tavLst>
                                        <p:tav tm="0">
                                          <p:val>
                                            <p:strVal val="#ppt_x"/>
                                          </p:val>
                                        </p:tav>
                                        <p:tav tm="100000">
                                          <p:val>
                                            <p:strVal val="#ppt_x"/>
                                          </p:val>
                                        </p:tav>
                                      </p:tavLst>
                                    </p:anim>
                                    <p:anim calcmode="lin" valueType="num">
                                      <p:cBhvr additive="base">
                                        <p:cTn id="13" dur="500" fill="hold"/>
                                        <p:tgtEl>
                                          <p:spTgt spid="194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）忽略温度对电阻阻值的影响，加热电阻</a:t>
            </a:r>
            <a:r>
              <a:rPr lang="en-US" altLang="zh-CN" sz="2800" i="1"/>
              <a:t>R</a:t>
            </a:r>
            <a:r>
              <a:rPr lang="en-US" altLang="zh-CN" sz="2800" baseline="-25000"/>
              <a:t>1</a:t>
            </a:r>
            <a:r>
              <a:rPr lang="zh-CN" altLang="zh-CN" sz="2800"/>
              <a:t>的阻值．</a:t>
            </a:r>
            <a:br>
              <a:rPr lang="zh-CN" altLang="zh-CN" sz="2800"/>
            </a:br>
            <a:endParaRPr lang="zh-CN" altLang="en-US" sz="2800"/>
          </a:p>
        </p:txBody>
      </p:sp>
      <p:pic>
        <p:nvPicPr>
          <p:cNvPr id="20483" name="图片 2"/>
          <p:cNvPicPr>
            <a:picLocks noChangeAspect="1"/>
          </p:cNvPicPr>
          <p:nvPr/>
        </p:nvPicPr>
        <p:blipFill>
          <a:blip r:embed="rId2"/>
          <a:srcRect r="16315"/>
          <a:stretch>
            <a:fillRect/>
          </a:stretch>
        </p:blipFill>
        <p:spPr>
          <a:xfrm>
            <a:off x="663575" y="2366963"/>
            <a:ext cx="7653338" cy="30861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500"/>
                                        <p:tgtEl>
                                          <p:spTgt spid="2048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0483"/>
                                        </p:tgtEl>
                                        <p:attrNameLst>
                                          <p:attrName>style.visibility</p:attrName>
                                        </p:attrNameLst>
                                      </p:cBhvr>
                                      <p:to>
                                        <p:strVal val="visible"/>
                                      </p:to>
                                    </p:set>
                                    <p:anim calcmode="lin" valueType="num">
                                      <p:cBhvr additive="base">
                                        <p:cTn id="12" dur="500" fill="hold"/>
                                        <p:tgtEl>
                                          <p:spTgt spid="20483"/>
                                        </p:tgtEl>
                                        <p:attrNameLst>
                                          <p:attrName>ppt_x</p:attrName>
                                        </p:attrNameLst>
                                      </p:cBhvr>
                                      <p:tavLst>
                                        <p:tav tm="0">
                                          <p:val>
                                            <p:strVal val="#ppt_x"/>
                                          </p:val>
                                        </p:tav>
                                        <p:tav tm="100000">
                                          <p:val>
                                            <p:strVal val="#ppt_x"/>
                                          </p:val>
                                        </p:tav>
                                      </p:tavLst>
                                    </p:anim>
                                    <p:anim calcmode="lin" valueType="num">
                                      <p:cBhvr additive="base">
                                        <p:cTn id="13" dur="500" fill="hold"/>
                                        <p:tgtEl>
                                          <p:spTgt spid="204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1506" name="图片 2"/>
          <p:cNvPicPr>
            <a:picLocks noChangeAspect="1"/>
          </p:cNvPicPr>
          <p:nvPr/>
        </p:nvPicPr>
        <p:blipFill>
          <a:blip r:embed="rId2"/>
          <a:srcRect r="19054"/>
          <a:stretch>
            <a:fillRect/>
          </a:stretch>
        </p:blipFill>
        <p:spPr>
          <a:xfrm>
            <a:off x="871538" y="1673225"/>
            <a:ext cx="7400925" cy="36655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inVertical)">
                                      <p:cBhvr>
                                        <p:cTn id="7"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2018·</a:t>
            </a:r>
            <a:r>
              <a:rPr lang="zh-CN" altLang="zh-CN" sz="2800"/>
              <a:t>河南）豆浆机主要由电动机和电热管组成．下表为某型号豆浆机的主要技术参数．如下图是用豆浆机在额定电压下做一次豆浆的过程中电热管和电动机的</a:t>
            </a:r>
            <a:r>
              <a:rPr lang="en-US" altLang="zh-CN" sz="2800" i="1"/>
              <a:t>P</a:t>
            </a:r>
            <a:r>
              <a:rPr lang="en-US" altLang="zh-CN" sz="2800"/>
              <a:t>—</a:t>
            </a:r>
            <a:r>
              <a:rPr lang="en-US" altLang="zh-CN" sz="2800" i="1"/>
              <a:t>t</a:t>
            </a:r>
            <a:r>
              <a:rPr lang="zh-CN" altLang="zh-CN" sz="2800"/>
              <a:t>图象．</a:t>
            </a:r>
            <a:br>
              <a:rPr lang="zh-CN" altLang="zh-CN" sz="2800"/>
            </a:br>
            <a:endParaRPr lang="zh-CN" altLang="en-US" sz="2800"/>
          </a:p>
        </p:txBody>
      </p:sp>
      <p:graphicFrame>
        <p:nvGraphicFramePr>
          <p:cNvPr id="22531" name="表格 2"/>
          <p:cNvGraphicFramePr>
            <a:graphicFrameLocks noGrp="1"/>
          </p:cNvGraphicFramePr>
          <p:nvPr/>
        </p:nvGraphicFramePr>
        <p:xfrm>
          <a:off x="668338" y="3749675"/>
          <a:ext cx="4548188" cy="2222500"/>
        </p:xfrm>
        <a:graphic>
          <a:graphicData uri="http://schemas.openxmlformats.org/drawingml/2006/table">
            <a:tbl>
              <a:tblPr/>
              <a:tblGrid>
                <a:gridCol w="2922588"/>
                <a:gridCol w="1625600"/>
              </a:tblGrid>
              <a:tr h="444500">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额定容量</a:t>
                      </a:r>
                      <a:endParaRPr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 L</a:t>
                      </a:r>
                      <a:endParaRPr lang="zh-CN" altLang="zh-CN"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44500">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额定电压</a:t>
                      </a:r>
                      <a:endParaRPr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220 V</a:t>
                      </a:r>
                      <a:endParaRPr lang="zh-CN" altLang="zh-CN"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44500">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电动机的额定功率</a:t>
                      </a:r>
                      <a:endParaRPr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120 W</a:t>
                      </a:r>
                      <a:endParaRPr lang="zh-CN" altLang="zh-CN"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44500">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电热管的额定功率</a:t>
                      </a:r>
                      <a:endParaRPr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1 000 W</a:t>
                      </a:r>
                      <a:endParaRPr lang="zh-CN" altLang="zh-CN"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44500">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频率</a:t>
                      </a:r>
                      <a:endParaRPr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50 Hz</a:t>
                      </a:r>
                      <a:endParaRPr lang="zh-CN" altLang="zh-CN" sz="9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22551" name="Picture 1"/>
          <p:cNvPicPr>
            <a:picLocks noChangeAspect="1"/>
          </p:cNvPicPr>
          <p:nvPr/>
        </p:nvPicPr>
        <p:blipFill>
          <a:blip r:embed="rId2"/>
          <a:stretch>
            <a:fillRect/>
          </a:stretch>
        </p:blipFill>
        <p:spPr>
          <a:xfrm>
            <a:off x="5392738" y="4056063"/>
            <a:ext cx="3443287" cy="15271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
                                        <p:tgtEl>
                                          <p:spTgt spid="22530"/>
                                        </p:tgtEl>
                                      </p:cBhvr>
                                    </p:animEffect>
                                  </p:childTnLst>
                                </p:cTn>
                              </p:par>
                              <p:par>
                                <p:cTn id="8" presetID="10" presetClass="entr" presetSubtype="0" fill="hold" nodeType="withEffect">
                                  <p:stCondLst>
                                    <p:cond delay="0"/>
                                  </p:stCondLst>
                                  <p:childTnLst>
                                    <p:set>
                                      <p:cBhvr>
                                        <p:cTn id="9" dur="1" fill="hold">
                                          <p:stCondLst>
                                            <p:cond delay="0"/>
                                          </p:stCondLst>
                                        </p:cTn>
                                        <p:tgtEl>
                                          <p:spTgt spid="22531"/>
                                        </p:tgtEl>
                                        <p:attrNameLst>
                                          <p:attrName>style.visibility</p:attrName>
                                        </p:attrNameLst>
                                      </p:cBhvr>
                                      <p:to>
                                        <p:strVal val="visible"/>
                                      </p:to>
                                    </p:set>
                                    <p:animEffect transition="in" filter="fade">
                                      <p:cBhvr>
                                        <p:cTn id="10" dur="500"/>
                                        <p:tgtEl>
                                          <p:spTgt spid="22531"/>
                                        </p:tgtEl>
                                      </p:cBhvr>
                                    </p:animEffect>
                                  </p:childTnLst>
                                </p:cTn>
                              </p:par>
                              <p:par>
                                <p:cTn id="11" presetID="10" presetClass="entr" presetSubtype="0" fill="hold" nodeType="withEffect">
                                  <p:stCondLst>
                                    <p:cond delay="0"/>
                                  </p:stCondLst>
                                  <p:childTnLst>
                                    <p:set>
                                      <p:cBhvr>
                                        <p:cTn id="12" dur="1" fill="hold">
                                          <p:stCondLst>
                                            <p:cond delay="0"/>
                                          </p:stCondLst>
                                        </p:cTn>
                                        <p:tgtEl>
                                          <p:spTgt spid="22551"/>
                                        </p:tgtEl>
                                        <p:attrNameLst>
                                          <p:attrName>style.visibility</p:attrName>
                                        </p:attrNameLst>
                                      </p:cBhvr>
                                      <p:to>
                                        <p:strVal val="visible"/>
                                      </p:to>
                                    </p:set>
                                    <p:animEffect transition="in" filter="fade">
                                      <p:cBhvr>
                                        <p:cTn id="13" dur="500"/>
                                        <p:tgtEl>
                                          <p:spTgt spid="225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标题 1"/>
          <p:cNvSpPr>
            <a:spLocks noGrp="1"/>
          </p:cNvSpPr>
          <p:nvPr>
            <p:ph type="title" idx="4294967295"/>
          </p:nvPr>
        </p:nvSpPr>
        <p:spPr>
          <a:xfrm>
            <a:off x="508000" y="671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）豆浆机中电热管和电动机是</a:t>
            </a:r>
            <a:r>
              <a:rPr lang="zh-CN" altLang="zh-CN" sz="2800" u="sng"/>
              <a:t>　　　　　</a:t>
            </a:r>
            <a:r>
              <a:rPr lang="zh-CN" altLang="zh-CN" sz="2800"/>
              <a:t>（选填</a:t>
            </a:r>
            <a:r>
              <a:rPr lang="en-US" altLang="zh-CN" sz="2800"/>
              <a:t>“</a:t>
            </a:r>
            <a:r>
              <a:rPr lang="zh-CN" altLang="zh-CN" sz="2800"/>
              <a:t>串联</a:t>
            </a:r>
            <a:r>
              <a:rPr lang="en-US" altLang="zh-CN" sz="2800"/>
              <a:t>”</a:t>
            </a:r>
            <a:r>
              <a:rPr lang="zh-CN" altLang="zh-CN" sz="2800"/>
              <a:t>或</a:t>
            </a:r>
            <a:r>
              <a:rPr lang="en-US" altLang="zh-CN" sz="2800"/>
              <a:t>“</a:t>
            </a:r>
            <a:r>
              <a:rPr lang="zh-CN" altLang="zh-CN" sz="2800"/>
              <a:t>并联</a:t>
            </a:r>
            <a:r>
              <a:rPr lang="en-US" altLang="zh-CN" sz="2800"/>
              <a:t>”</a:t>
            </a:r>
            <a:r>
              <a:rPr lang="zh-CN" altLang="zh-CN" sz="2800"/>
              <a:t>）关系，电动机将电能转化为</a:t>
            </a:r>
            <a:br>
              <a:rPr lang="en-US" altLang="zh-CN" sz="2800"/>
            </a:br>
            <a:r>
              <a:rPr lang="zh-CN" altLang="zh-CN" sz="2800" u="sng"/>
              <a:t>　　　　　</a:t>
            </a:r>
            <a:r>
              <a:rPr lang="zh-CN" altLang="zh-CN" sz="2800"/>
              <a:t>能．</a:t>
            </a:r>
            <a:br>
              <a:rPr lang="zh-CN" altLang="zh-CN" sz="2800"/>
            </a:br>
            <a:r>
              <a:rPr lang="zh-CN" altLang="zh-CN" sz="2800"/>
              <a:t>（</a:t>
            </a:r>
            <a:r>
              <a:rPr lang="en-US" altLang="zh-CN" sz="2800"/>
              <a:t>2</a:t>
            </a:r>
            <a:r>
              <a:rPr lang="zh-CN" altLang="zh-CN" sz="2800"/>
              <a:t>）豆浆机正常工作时，通过电热管的电流是多少？（结果保留两位小数）</a:t>
            </a:r>
            <a:br>
              <a:rPr lang="zh-CN" altLang="zh-CN" sz="2800"/>
            </a:br>
            <a:endParaRPr lang="zh-CN" altLang="en-US" sz="2800"/>
          </a:p>
        </p:txBody>
      </p:sp>
      <p:sp>
        <p:nvSpPr>
          <p:cNvPr id="23555" name="矩形 3"/>
          <p:cNvSpPr/>
          <p:nvPr/>
        </p:nvSpPr>
        <p:spPr>
          <a:xfrm>
            <a:off x="6286500" y="750888"/>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并联</a:t>
            </a:r>
            <a:endParaRPr lang="zh-CN" altLang="en-US">
              <a:ea typeface="Times New Roman" pitchFamily="18" charset="0"/>
            </a:endParaRPr>
          </a:p>
        </p:txBody>
      </p:sp>
      <p:sp>
        <p:nvSpPr>
          <p:cNvPr id="23556" name="矩形 4"/>
          <p:cNvSpPr/>
          <p:nvPr/>
        </p:nvSpPr>
        <p:spPr>
          <a:xfrm>
            <a:off x="995363" y="2032000"/>
            <a:ext cx="9032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机械</a:t>
            </a:r>
            <a:endParaRPr lang="zh-CN" altLang="en-US">
              <a:ea typeface="Times New Roman" pitchFamily="18" charset="0"/>
            </a:endParaRPr>
          </a:p>
        </p:txBody>
      </p:sp>
      <p:pic>
        <p:nvPicPr>
          <p:cNvPr id="23557" name="图片 5"/>
          <p:cNvPicPr>
            <a:picLocks noChangeAspect="1"/>
          </p:cNvPicPr>
          <p:nvPr/>
        </p:nvPicPr>
        <p:blipFill>
          <a:blip r:embed="rId2"/>
          <a:srcRect r="17684"/>
          <a:stretch>
            <a:fillRect/>
          </a:stretch>
        </p:blipFill>
        <p:spPr>
          <a:xfrm>
            <a:off x="625475" y="3984625"/>
            <a:ext cx="7526338" cy="21224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500"/>
                                        <p:tgtEl>
                                          <p:spTgt spid="2355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555"/>
                                        </p:tgtEl>
                                        <p:attrNameLst>
                                          <p:attrName>style.visibility</p:attrName>
                                        </p:attrNameLst>
                                      </p:cBhvr>
                                      <p:to>
                                        <p:strVal val="visible"/>
                                      </p:to>
                                    </p:set>
                                    <p:anim calcmode="lin" valueType="num">
                                      <p:cBhvr additive="base">
                                        <p:cTn id="12" dur="500" fill="hold"/>
                                        <p:tgtEl>
                                          <p:spTgt spid="23555"/>
                                        </p:tgtEl>
                                        <p:attrNameLst>
                                          <p:attrName>ppt_x</p:attrName>
                                        </p:attrNameLst>
                                      </p:cBhvr>
                                      <p:tavLst>
                                        <p:tav tm="0">
                                          <p:val>
                                            <p:strVal val="#ppt_x"/>
                                          </p:val>
                                        </p:tav>
                                        <p:tav tm="100000">
                                          <p:val>
                                            <p:strVal val="#ppt_x"/>
                                          </p:val>
                                        </p:tav>
                                      </p:tavLst>
                                    </p:anim>
                                    <p:anim calcmode="lin" valueType="num">
                                      <p:cBhvr additive="base">
                                        <p:cTn id="13" dur="500" fill="hold"/>
                                        <p:tgtEl>
                                          <p:spTgt spid="2355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6"/>
                                        </p:tgtEl>
                                        <p:attrNameLst>
                                          <p:attrName>style.visibility</p:attrName>
                                        </p:attrNameLst>
                                      </p:cBhvr>
                                      <p:to>
                                        <p:strVal val="visible"/>
                                      </p:to>
                                    </p:set>
                                    <p:anim calcmode="lin" valueType="num">
                                      <p:cBhvr additive="base">
                                        <p:cTn id="18" dur="500" fill="hold"/>
                                        <p:tgtEl>
                                          <p:spTgt spid="23556"/>
                                        </p:tgtEl>
                                        <p:attrNameLst>
                                          <p:attrName>ppt_x</p:attrName>
                                        </p:attrNameLst>
                                      </p:cBhvr>
                                      <p:tavLst>
                                        <p:tav tm="0">
                                          <p:val>
                                            <p:strVal val="#ppt_x"/>
                                          </p:val>
                                        </p:tav>
                                        <p:tav tm="100000">
                                          <p:val>
                                            <p:strVal val="#ppt_x"/>
                                          </p:val>
                                        </p:tav>
                                      </p:tavLst>
                                    </p:anim>
                                    <p:anim calcmode="lin" valueType="num">
                                      <p:cBhvr additive="base">
                                        <p:cTn id="19"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23557"/>
                                        </p:tgtEl>
                                        <p:attrNameLst>
                                          <p:attrName>style.visibility</p:attrName>
                                        </p:attrNameLst>
                                      </p:cBhvr>
                                      <p:to>
                                        <p:strVal val="visible"/>
                                      </p:to>
                                    </p:set>
                                    <p:anim calcmode="lin" valueType="num">
                                      <p:cBhvr additive="base">
                                        <p:cTn id="24" dur="500" fill="hold"/>
                                        <p:tgtEl>
                                          <p:spTgt spid="23557"/>
                                        </p:tgtEl>
                                        <p:attrNameLst>
                                          <p:attrName>ppt_x</p:attrName>
                                        </p:attrNameLst>
                                      </p:cBhvr>
                                      <p:tavLst>
                                        <p:tav tm="0">
                                          <p:val>
                                            <p:strVal val="#ppt_x"/>
                                          </p:val>
                                        </p:tav>
                                        <p:tav tm="100000">
                                          <p:val>
                                            <p:strVal val="#ppt_x"/>
                                          </p:val>
                                        </p:tav>
                                      </p:tavLst>
                                    </p:anim>
                                    <p:anim calcmode="lin" valueType="num">
                                      <p:cBhvr additive="base">
                                        <p:cTn id="25"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p:bldP spid="2355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标题 1"/>
          <p:cNvSpPr>
            <a:spLocks noGrp="1"/>
          </p:cNvSpPr>
          <p:nvPr>
            <p:ph type="title" idx="4294967295"/>
          </p:nvPr>
        </p:nvSpPr>
        <p:spPr>
          <a:xfrm>
            <a:off x="355600" y="6318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3</a:t>
            </a:r>
            <a:r>
              <a:rPr lang="zh-CN" altLang="zh-CN" sz="2800"/>
              <a:t>）豆浆机正常工作，做一次豆浆消耗的电能是多少？</a:t>
            </a:r>
            <a:br>
              <a:rPr lang="zh-CN" altLang="zh-CN" sz="2800"/>
            </a:br>
            <a:endParaRPr lang="zh-CN" altLang="en-US" sz="2800"/>
          </a:p>
        </p:txBody>
      </p:sp>
      <p:grpSp>
        <p:nvGrpSpPr>
          <p:cNvPr id="24579" name="组合 4"/>
          <p:cNvGrpSpPr/>
          <p:nvPr/>
        </p:nvGrpSpPr>
        <p:grpSpPr>
          <a:xfrm>
            <a:off x="396875" y="1646238"/>
            <a:ext cx="8350250" cy="4894262"/>
            <a:chOff x="397042" y="1646085"/>
            <a:chExt cx="8349916" cy="4893840"/>
          </a:xfrm>
        </p:grpSpPr>
        <p:sp>
          <p:nvSpPr>
            <p:cNvPr id="24580" name="矩形 2"/>
            <p:cNvSpPr/>
            <p:nvPr/>
          </p:nvSpPr>
          <p:spPr>
            <a:xfrm>
              <a:off x="397042" y="1646085"/>
              <a:ext cx="8349916" cy="489384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lnSpc>
                  <a:spcPts val="4200"/>
                </a:lnSpc>
              </a:pPr>
              <a:r>
                <a:rPr lang="en-US" altLang="zh-CN" sz="2800">
                  <a:solidFill>
                    <a:srgbClr val="FF0000"/>
                  </a:solidFill>
                  <a:latin typeface="Times New Roman" pitchFamily="18" charset="0"/>
                  <a:ea typeface="黑体" pitchFamily="49" charset="-122"/>
                </a:rPr>
                <a:t>(3)</a:t>
              </a:r>
              <a:r>
                <a:rPr lang="zh-CN" altLang="zh-CN" sz="2800">
                  <a:solidFill>
                    <a:srgbClr val="FF0000"/>
                  </a:solidFill>
                  <a:latin typeface="Times New Roman" pitchFamily="18" charset="0"/>
                  <a:ea typeface="黑体" pitchFamily="49" charset="-122"/>
                </a:rPr>
                <a:t>由上图可知，加热的功率为</a:t>
              </a:r>
              <a:r>
                <a:rPr lang="en-US" altLang="zh-CN" sz="2800">
                  <a:solidFill>
                    <a:srgbClr val="FF0000"/>
                  </a:solidFill>
                  <a:latin typeface="Times New Roman" pitchFamily="18" charset="0"/>
                  <a:ea typeface="黑体" pitchFamily="49" charset="-122"/>
                </a:rPr>
                <a:t>1 000 W</a:t>
              </a:r>
              <a:r>
                <a:rPr lang="zh-CN" altLang="zh-CN" sz="2800">
                  <a:solidFill>
                    <a:srgbClr val="FF0000"/>
                  </a:solidFill>
                  <a:latin typeface="Times New Roman" pitchFamily="18" charset="0"/>
                  <a:ea typeface="黑体" pitchFamily="49" charset="-122"/>
                </a:rPr>
                <a:t>，对应的加热时间：</a:t>
              </a:r>
              <a:r>
                <a:rPr lang="en-US" altLang="zh-CN" sz="2800" i="1">
                  <a:solidFill>
                    <a:srgbClr val="FF0000"/>
                  </a:solidFill>
                  <a:latin typeface="Times New Roman" pitchFamily="18" charset="0"/>
                  <a:ea typeface="黑体" pitchFamily="49" charset="-122"/>
                </a:rPr>
                <a:t>t</a:t>
              </a:r>
              <a:r>
                <a:rPr lang="en-US" altLang="zh-CN" sz="2800" i="1" baseline="-25000">
                  <a:solidFill>
                    <a:srgbClr val="FF0000"/>
                  </a:solidFill>
                  <a:latin typeface="Times New Roman" pitchFamily="18" charset="0"/>
                  <a:ea typeface="黑体" pitchFamily="49" charset="-122"/>
                </a:rPr>
                <a:t>R</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 min×2</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2 min</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10 min</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600 s</a:t>
              </a:r>
              <a:r>
                <a:rPr lang="zh-CN" altLang="zh-CN" sz="2800">
                  <a:solidFill>
                    <a:srgbClr val="FF0000"/>
                  </a:solidFill>
                  <a:latin typeface="Times New Roman" pitchFamily="18" charset="0"/>
                  <a:ea typeface="黑体" pitchFamily="49" charset="-122"/>
                </a:rPr>
                <a:t>；</a:t>
              </a:r>
              <a:endParaRPr lang="zh-CN" altLang="zh-CN" sz="1000">
                <a:latin typeface="等线"/>
              </a:endParaRPr>
            </a:p>
            <a:p>
              <a:pPr marL="0" lvl="0" indent="0" algn="just">
                <a:lnSpc>
                  <a:spcPts val="4200"/>
                </a:lnSpc>
              </a:pPr>
              <a:r>
                <a:rPr lang="zh-CN" altLang="zh-CN" sz="2800">
                  <a:solidFill>
                    <a:srgbClr val="FF0000"/>
                  </a:solidFill>
                  <a:latin typeface="Times New Roman" pitchFamily="18" charset="0"/>
                  <a:ea typeface="黑体" pitchFamily="49" charset="-122"/>
                </a:rPr>
                <a:t>电动机工作时间：</a:t>
              </a:r>
              <a:r>
                <a:rPr lang="en-US" altLang="zh-CN" sz="2800" i="1">
                  <a:solidFill>
                    <a:srgbClr val="FF0000"/>
                  </a:solidFill>
                  <a:latin typeface="Times New Roman" pitchFamily="18" charset="0"/>
                  <a:ea typeface="黑体" pitchFamily="49" charset="-122"/>
                </a:rPr>
                <a:t>t</a:t>
              </a:r>
              <a:r>
                <a:rPr lang="en-US" altLang="zh-CN" sz="2800" i="1" baseline="-25000">
                  <a:solidFill>
                    <a:srgbClr val="FF0000"/>
                  </a:solidFill>
                  <a:latin typeface="Times New Roman" pitchFamily="18" charset="0"/>
                  <a:ea typeface="黑体" pitchFamily="49" charset="-122"/>
                </a:rPr>
                <a:t>M</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2 min</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 min</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360 s</a:t>
              </a:r>
              <a:r>
                <a:rPr lang="zh-CN" altLang="zh-CN" sz="2800">
                  <a:solidFill>
                    <a:srgbClr val="FF0000"/>
                  </a:solidFill>
                  <a:latin typeface="Times New Roman" pitchFamily="18" charset="0"/>
                  <a:ea typeface="黑体" pitchFamily="49" charset="-122"/>
                </a:rPr>
                <a:t>，</a:t>
              </a:r>
              <a:endParaRPr lang="zh-CN" altLang="zh-CN" sz="1000">
                <a:latin typeface="等线"/>
              </a:endParaRPr>
            </a:p>
            <a:p>
              <a:pPr marL="0" lvl="0" indent="0" algn="just">
                <a:lnSpc>
                  <a:spcPts val="4200"/>
                </a:lnSpc>
              </a:pPr>
              <a:r>
                <a:rPr lang="zh-CN" altLang="zh-CN" sz="2800">
                  <a:solidFill>
                    <a:srgbClr val="FF0000"/>
                  </a:solidFill>
                  <a:latin typeface="Times New Roman" pitchFamily="18" charset="0"/>
                  <a:ea typeface="黑体" pitchFamily="49" charset="-122"/>
                </a:rPr>
                <a:t>由</a:t>
              </a:r>
              <a:r>
                <a:rPr lang="en-US" altLang="zh-CN" sz="2800" i="1">
                  <a:solidFill>
                    <a:srgbClr val="FF0000"/>
                  </a:solidFill>
                  <a:latin typeface="Times New Roman" pitchFamily="18" charset="0"/>
                  <a:ea typeface="黑体" pitchFamily="49" charset="-122"/>
                </a:rPr>
                <a:t>P</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    </a:t>
              </a:r>
              <a:r>
                <a:rPr lang="zh-CN" altLang="zh-CN" sz="2800">
                  <a:solidFill>
                    <a:srgbClr val="FF0000"/>
                  </a:solidFill>
                  <a:latin typeface="Times New Roman" pitchFamily="18" charset="0"/>
                  <a:ea typeface="黑体" pitchFamily="49" charset="-122"/>
                </a:rPr>
                <a:t>可得，加热消耗的电能：</a:t>
              </a:r>
              <a:endParaRPr lang="zh-CN" altLang="zh-CN" sz="1000">
                <a:latin typeface="等线"/>
              </a:endParaRPr>
            </a:p>
            <a:p>
              <a:pPr marL="0" lvl="0" indent="0" algn="just">
                <a:lnSpc>
                  <a:spcPts val="4200"/>
                </a:lnSpc>
              </a:pPr>
              <a:r>
                <a:rPr lang="en-US" altLang="zh-CN" sz="2800" i="1">
                  <a:solidFill>
                    <a:srgbClr val="FF0000"/>
                  </a:solidFill>
                  <a:latin typeface="Times New Roman" pitchFamily="18" charset="0"/>
                  <a:ea typeface="黑体" pitchFamily="49" charset="-122"/>
                </a:rPr>
                <a:t>W</a:t>
              </a:r>
              <a:r>
                <a:rPr lang="en-US" altLang="zh-CN" sz="2800" i="1" baseline="-25000">
                  <a:solidFill>
                    <a:srgbClr val="FF0000"/>
                  </a:solidFill>
                  <a:latin typeface="Times New Roman" pitchFamily="18" charset="0"/>
                  <a:ea typeface="黑体" pitchFamily="49" charset="-122"/>
                </a:rPr>
                <a:t>R</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P</a:t>
              </a:r>
              <a:r>
                <a:rPr lang="en-US" altLang="zh-CN" sz="2800" i="1" baseline="-25000">
                  <a:solidFill>
                    <a:srgbClr val="FF0000"/>
                  </a:solidFill>
                  <a:latin typeface="Times New Roman" pitchFamily="18" charset="0"/>
                  <a:ea typeface="黑体" pitchFamily="49" charset="-122"/>
                </a:rPr>
                <a:t>R</a:t>
              </a:r>
              <a:r>
                <a:rPr lang="en-US" altLang="zh-CN" sz="2800" i="1">
                  <a:solidFill>
                    <a:srgbClr val="FF0000"/>
                  </a:solidFill>
                  <a:latin typeface="Times New Roman" pitchFamily="18" charset="0"/>
                  <a:ea typeface="黑体" pitchFamily="49" charset="-122"/>
                </a:rPr>
                <a:t>t</a:t>
              </a:r>
              <a:r>
                <a:rPr lang="en-US" altLang="zh-CN" sz="2800" i="1" baseline="-25000">
                  <a:solidFill>
                    <a:srgbClr val="FF0000"/>
                  </a:solidFill>
                  <a:latin typeface="Times New Roman" pitchFamily="18" charset="0"/>
                  <a:ea typeface="黑体" pitchFamily="49" charset="-122"/>
                </a:rPr>
                <a:t>R</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1 000 W</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600 s</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6×10</a:t>
              </a:r>
              <a:r>
                <a:rPr lang="en-US" altLang="zh-CN" sz="2800" baseline="30000">
                  <a:solidFill>
                    <a:srgbClr val="FF0000"/>
                  </a:solidFill>
                  <a:latin typeface="Times New Roman" pitchFamily="18" charset="0"/>
                  <a:ea typeface="黑体" pitchFamily="49" charset="-122"/>
                </a:rPr>
                <a:t>5</a:t>
              </a:r>
              <a:r>
                <a:rPr lang="en-US" altLang="zh-CN" sz="2800">
                  <a:solidFill>
                    <a:srgbClr val="FF0000"/>
                  </a:solidFill>
                  <a:latin typeface="Times New Roman" pitchFamily="18" charset="0"/>
                  <a:ea typeface="黑体" pitchFamily="49" charset="-122"/>
                </a:rPr>
                <a:t> J</a:t>
              </a:r>
              <a:r>
                <a:rPr lang="zh-CN" altLang="zh-CN" sz="2800">
                  <a:solidFill>
                    <a:srgbClr val="FF0000"/>
                  </a:solidFill>
                  <a:latin typeface="Times New Roman" pitchFamily="18" charset="0"/>
                  <a:ea typeface="黑体" pitchFamily="49" charset="-122"/>
                </a:rPr>
                <a:t>，</a:t>
              </a:r>
              <a:endParaRPr lang="zh-CN" altLang="zh-CN" sz="1000">
                <a:latin typeface="等线"/>
              </a:endParaRPr>
            </a:p>
            <a:p>
              <a:pPr marL="0" lvl="0" indent="0" algn="just">
                <a:lnSpc>
                  <a:spcPts val="4200"/>
                </a:lnSpc>
              </a:pPr>
              <a:r>
                <a:rPr lang="zh-CN" altLang="zh-CN" sz="2800">
                  <a:solidFill>
                    <a:srgbClr val="FF0000"/>
                  </a:solidFill>
                  <a:latin typeface="Times New Roman" pitchFamily="18" charset="0"/>
                  <a:ea typeface="黑体" pitchFamily="49" charset="-122"/>
                </a:rPr>
                <a:t>电动机工作消耗的电能：</a:t>
              </a:r>
              <a:endParaRPr lang="zh-CN" altLang="zh-CN" sz="1000">
                <a:latin typeface="等线"/>
              </a:endParaRPr>
            </a:p>
            <a:p>
              <a:pPr marL="0" lvl="0" indent="0" algn="just">
                <a:lnSpc>
                  <a:spcPts val="4200"/>
                </a:lnSpc>
              </a:pPr>
              <a:r>
                <a:rPr lang="en-US" altLang="zh-CN" sz="2800" i="1">
                  <a:solidFill>
                    <a:srgbClr val="FF0000"/>
                  </a:solidFill>
                  <a:latin typeface="Times New Roman" pitchFamily="18" charset="0"/>
                  <a:ea typeface="黑体" pitchFamily="49" charset="-122"/>
                </a:rPr>
                <a:t>W</a:t>
              </a:r>
              <a:r>
                <a:rPr lang="en-US" altLang="zh-CN" sz="2800" i="1" baseline="-25000">
                  <a:solidFill>
                    <a:srgbClr val="FF0000"/>
                  </a:solidFill>
                  <a:latin typeface="Times New Roman" pitchFamily="18" charset="0"/>
                  <a:ea typeface="黑体" pitchFamily="49" charset="-122"/>
                </a:rPr>
                <a:t>M</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P</a:t>
              </a:r>
              <a:r>
                <a:rPr lang="en-US" altLang="zh-CN" sz="2800" i="1" baseline="-25000">
                  <a:solidFill>
                    <a:srgbClr val="FF0000"/>
                  </a:solidFill>
                  <a:latin typeface="Times New Roman" pitchFamily="18" charset="0"/>
                  <a:ea typeface="黑体" pitchFamily="49" charset="-122"/>
                </a:rPr>
                <a:t>M</a:t>
              </a:r>
              <a:r>
                <a:rPr lang="en-US" altLang="zh-CN" sz="2800" i="1">
                  <a:solidFill>
                    <a:srgbClr val="FF0000"/>
                  </a:solidFill>
                  <a:latin typeface="Times New Roman" pitchFamily="18" charset="0"/>
                  <a:ea typeface="黑体" pitchFamily="49" charset="-122"/>
                </a:rPr>
                <a:t>t</a:t>
              </a:r>
              <a:r>
                <a:rPr lang="en-US" altLang="zh-CN" sz="2800" i="1" baseline="-25000">
                  <a:solidFill>
                    <a:srgbClr val="FF0000"/>
                  </a:solidFill>
                  <a:latin typeface="Times New Roman" pitchFamily="18" charset="0"/>
                  <a:ea typeface="黑体" pitchFamily="49" charset="-122"/>
                </a:rPr>
                <a:t>M</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120 W×360 s</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4.32×10</a:t>
              </a:r>
              <a:r>
                <a:rPr lang="en-US" altLang="zh-CN" sz="2800" baseline="30000">
                  <a:solidFill>
                    <a:srgbClr val="FF0000"/>
                  </a:solidFill>
                  <a:latin typeface="Times New Roman" pitchFamily="18" charset="0"/>
                  <a:ea typeface="黑体" pitchFamily="49" charset="-122"/>
                </a:rPr>
                <a:t>4</a:t>
              </a:r>
              <a:r>
                <a:rPr lang="en-US" altLang="zh-CN" sz="2800">
                  <a:solidFill>
                    <a:srgbClr val="FF0000"/>
                  </a:solidFill>
                  <a:latin typeface="Times New Roman" pitchFamily="18" charset="0"/>
                  <a:ea typeface="黑体" pitchFamily="49" charset="-122"/>
                </a:rPr>
                <a:t> J</a:t>
              </a:r>
              <a:r>
                <a:rPr lang="zh-CN" altLang="zh-CN" sz="2800">
                  <a:solidFill>
                    <a:srgbClr val="FF0000"/>
                  </a:solidFill>
                  <a:latin typeface="Times New Roman" pitchFamily="18" charset="0"/>
                  <a:ea typeface="黑体" pitchFamily="49" charset="-122"/>
                </a:rPr>
                <a:t>，</a:t>
              </a:r>
              <a:endParaRPr lang="zh-CN" altLang="zh-CN" sz="1000">
                <a:latin typeface="等线"/>
              </a:endParaRPr>
            </a:p>
            <a:p>
              <a:pPr marL="0" lvl="0" indent="0" algn="just">
                <a:lnSpc>
                  <a:spcPts val="4200"/>
                </a:lnSpc>
              </a:pPr>
              <a:r>
                <a:rPr lang="zh-CN" altLang="zh-CN" sz="2800">
                  <a:solidFill>
                    <a:srgbClr val="FF0000"/>
                  </a:solidFill>
                  <a:latin typeface="Times New Roman" pitchFamily="18" charset="0"/>
                  <a:ea typeface="黑体" pitchFamily="49" charset="-122"/>
                </a:rPr>
                <a:t>豆浆机正常工作做一次豆浆总共消耗的电能：</a:t>
              </a:r>
              <a:endParaRPr lang="zh-CN" altLang="zh-CN" sz="1000">
                <a:latin typeface="等线"/>
              </a:endParaRPr>
            </a:p>
            <a:p>
              <a:pPr marL="0" lvl="0" indent="0" algn="just">
                <a:lnSpc>
                  <a:spcPts val="4200"/>
                </a:lnSpc>
              </a:pPr>
              <a:r>
                <a:rPr lang="en-US" altLang="zh-CN" sz="2800" i="1">
                  <a:solidFill>
                    <a:srgbClr val="FF0000"/>
                  </a:solidFill>
                  <a:latin typeface="Times New Roman" pitchFamily="18" charset="0"/>
                  <a:ea typeface="黑体" pitchFamily="49" charset="-122"/>
                </a:rPr>
                <a:t>W</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W</a:t>
              </a:r>
              <a:r>
                <a:rPr lang="en-US" altLang="zh-CN" sz="2800" i="1" baseline="-25000">
                  <a:solidFill>
                    <a:srgbClr val="FF0000"/>
                  </a:solidFill>
                  <a:latin typeface="Times New Roman" pitchFamily="18" charset="0"/>
                  <a:ea typeface="黑体" pitchFamily="49" charset="-122"/>
                </a:rPr>
                <a:t>R</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W</a:t>
              </a:r>
              <a:r>
                <a:rPr lang="en-US" altLang="zh-CN" sz="2800" i="1" baseline="-25000">
                  <a:solidFill>
                    <a:srgbClr val="FF0000"/>
                  </a:solidFill>
                  <a:latin typeface="Times New Roman" pitchFamily="18" charset="0"/>
                  <a:ea typeface="黑体" pitchFamily="49" charset="-122"/>
                </a:rPr>
                <a:t>M</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6×10</a:t>
              </a:r>
              <a:r>
                <a:rPr lang="en-US" altLang="zh-CN" sz="2800" baseline="30000">
                  <a:solidFill>
                    <a:srgbClr val="FF0000"/>
                  </a:solidFill>
                  <a:latin typeface="Times New Roman" pitchFamily="18" charset="0"/>
                  <a:ea typeface="黑体" pitchFamily="49" charset="-122"/>
                </a:rPr>
                <a:t>5</a:t>
              </a:r>
              <a:r>
                <a:rPr lang="en-US" altLang="zh-CN" sz="2800">
                  <a:solidFill>
                    <a:srgbClr val="FF0000"/>
                  </a:solidFill>
                  <a:latin typeface="Times New Roman" pitchFamily="18" charset="0"/>
                  <a:ea typeface="黑体" pitchFamily="49" charset="-122"/>
                </a:rPr>
                <a:t> J</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4.32×10</a:t>
              </a:r>
              <a:r>
                <a:rPr lang="en-US" altLang="zh-CN" sz="2800" baseline="30000">
                  <a:solidFill>
                    <a:srgbClr val="FF0000"/>
                  </a:solidFill>
                  <a:latin typeface="Times New Roman" pitchFamily="18" charset="0"/>
                  <a:ea typeface="黑体" pitchFamily="49" charset="-122"/>
                </a:rPr>
                <a:t>4</a:t>
              </a:r>
              <a:r>
                <a:rPr lang="en-US" altLang="zh-CN" sz="2800">
                  <a:solidFill>
                    <a:srgbClr val="FF0000"/>
                  </a:solidFill>
                  <a:latin typeface="Times New Roman" pitchFamily="18" charset="0"/>
                  <a:ea typeface="黑体" pitchFamily="49" charset="-122"/>
                </a:rPr>
                <a:t> J</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6.432×10</a:t>
              </a:r>
              <a:r>
                <a:rPr lang="en-US" altLang="zh-CN" sz="2800" baseline="30000">
                  <a:solidFill>
                    <a:srgbClr val="FF0000"/>
                  </a:solidFill>
                  <a:latin typeface="Times New Roman" pitchFamily="18" charset="0"/>
                  <a:ea typeface="黑体" pitchFamily="49" charset="-122"/>
                </a:rPr>
                <a:t>5</a:t>
              </a:r>
              <a:r>
                <a:rPr lang="en-US" altLang="zh-CN" sz="2800">
                  <a:solidFill>
                    <a:srgbClr val="FF0000"/>
                  </a:solidFill>
                  <a:latin typeface="Times New Roman" pitchFamily="18" charset="0"/>
                  <a:ea typeface="黑体" pitchFamily="49" charset="-122"/>
                </a:rPr>
                <a:t> J</a:t>
              </a:r>
              <a:r>
                <a:rPr lang="zh-CN" altLang="zh-CN" sz="2800">
                  <a:solidFill>
                    <a:srgbClr val="FF0000"/>
                  </a:solidFill>
                  <a:latin typeface="Times New Roman" pitchFamily="18" charset="0"/>
                  <a:ea typeface="黑体" pitchFamily="49" charset="-122"/>
                </a:rPr>
                <a:t>；</a:t>
              </a:r>
              <a:endParaRPr lang="zh-CN" altLang="zh-CN" sz="1000">
                <a:latin typeface="等线"/>
              </a:endParaRPr>
            </a:p>
          </p:txBody>
        </p:sp>
        <p:pic>
          <p:nvPicPr>
            <p:cNvPr id="24581" name="图片 3"/>
            <p:cNvPicPr>
              <a:picLocks noChangeAspect="1"/>
            </p:cNvPicPr>
            <p:nvPr/>
          </p:nvPicPr>
          <p:blipFill>
            <a:blip r:embed="rId2"/>
            <a:srcRect r="95659"/>
            <a:stretch>
              <a:fillRect/>
            </a:stretch>
          </p:blipFill>
          <p:spPr>
            <a:xfrm>
              <a:off x="1443790" y="3108000"/>
              <a:ext cx="397042" cy="965755"/>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
                                        <p:tgtEl>
                                          <p:spTgt spid="2457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4579"/>
                                        </p:tgtEl>
                                        <p:attrNameLst>
                                          <p:attrName>style.visibility</p:attrName>
                                        </p:attrNameLst>
                                      </p:cBhvr>
                                      <p:to>
                                        <p:strVal val="visible"/>
                                      </p:to>
                                    </p:set>
                                    <p:animEffect transition="in" filter="barn(inVertical)">
                                      <p:cBhvr>
                                        <p:cTn id="12" dur="5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）豆浆机正常工作时，若在第一个加热阶段消耗的电能有</a:t>
            </a:r>
            <a:r>
              <a:rPr lang="en-US" altLang="zh-CN" sz="2800"/>
              <a:t>87.5%</a:t>
            </a:r>
            <a:r>
              <a:rPr lang="zh-CN" altLang="zh-CN" sz="2800"/>
              <a:t>被豆浆吸收，则能使额定容量的豆浆温度升高多少？</a:t>
            </a:r>
            <a:r>
              <a:rPr lang="en-US" altLang="zh-CN" sz="2800"/>
              <a:t>[</a:t>
            </a:r>
            <a:r>
              <a:rPr lang="zh-CN" altLang="zh-CN" sz="2800"/>
              <a:t>豆浆的比热容取</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），密度与水相同，</a:t>
            </a:r>
            <a:r>
              <a:rPr lang="en-US" altLang="zh-CN" sz="2800" i="1"/>
              <a:t>ρ</a:t>
            </a:r>
            <a:r>
              <a:rPr lang="zh-CN" altLang="zh-CN" sz="2800" baseline="-25000"/>
              <a:t>水</a:t>
            </a:r>
            <a:r>
              <a:rPr lang="zh-CN" altLang="zh-CN" sz="2800"/>
              <a:t>＝</a:t>
            </a:r>
            <a:r>
              <a:rPr lang="en-US" altLang="zh-CN" sz="2800"/>
              <a:t>1.0×10</a:t>
            </a:r>
            <a:r>
              <a:rPr lang="en-US" altLang="zh-CN" sz="2800" baseline="30000"/>
              <a:t>3</a:t>
            </a:r>
            <a:r>
              <a:rPr lang="en-US" altLang="zh-CN" sz="2800"/>
              <a:t> kg/m</a:t>
            </a:r>
            <a:r>
              <a:rPr lang="en-US" altLang="zh-CN" sz="2800" baseline="30000"/>
              <a:t>3</a:t>
            </a:r>
            <a:r>
              <a:rPr lang="zh-CN" altLang="zh-CN" sz="2800"/>
              <a:t>．</a:t>
            </a:r>
            <a:r>
              <a:rPr lang="en-US" altLang="zh-CN" sz="2800"/>
              <a:t>]</a:t>
            </a:r>
            <a:br>
              <a:rPr lang="zh-CN" altLang="zh-CN" sz="2800"/>
            </a:br>
            <a:endParaRPr lang="zh-CN" altLang="en-US" sz="2800"/>
          </a:p>
        </p:txBody>
      </p:sp>
      <p:sp>
        <p:nvSpPr>
          <p:cNvPr id="25603" name="矩形 2"/>
          <p:cNvSpPr/>
          <p:nvPr/>
        </p:nvSpPr>
        <p:spPr>
          <a:xfrm>
            <a:off x="630238" y="3549650"/>
            <a:ext cx="7997825" cy="260508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ct val="150000"/>
              </a:lnSpc>
            </a:pPr>
            <a:r>
              <a:rPr lang="en-US" altLang="zh-CN" sz="2800">
                <a:solidFill>
                  <a:srgbClr val="FF0000"/>
                </a:solidFill>
                <a:latin typeface="Times New Roman" pitchFamily="18" charset="0"/>
                <a:ea typeface="黑体" pitchFamily="49" charset="-122"/>
              </a:rPr>
              <a:t>(4)</a:t>
            </a:r>
            <a:r>
              <a:rPr lang="zh-CN" altLang="zh-CN" sz="2800">
                <a:solidFill>
                  <a:srgbClr val="FF0000"/>
                </a:solidFill>
                <a:latin typeface="Times New Roman" pitchFamily="18" charset="0"/>
                <a:ea typeface="黑体" pitchFamily="49" charset="-122"/>
              </a:rPr>
              <a:t>由表知，额定容量的豆浆为</a:t>
            </a:r>
            <a:r>
              <a:rPr lang="en-US" altLang="zh-CN" sz="2800">
                <a:solidFill>
                  <a:srgbClr val="FF0000"/>
                </a:solidFill>
                <a:latin typeface="Times New Roman" pitchFamily="18" charset="0"/>
                <a:ea typeface="黑体" pitchFamily="49" charset="-122"/>
              </a:rPr>
              <a:t>1 L</a:t>
            </a:r>
            <a:r>
              <a:rPr lang="zh-CN" altLang="zh-CN" sz="2800">
                <a:solidFill>
                  <a:srgbClr val="FF0000"/>
                </a:solidFill>
                <a:latin typeface="Times New Roman" pitchFamily="18" charset="0"/>
                <a:ea typeface="黑体" pitchFamily="49" charset="-122"/>
              </a:rPr>
              <a:t>，由密度公式可得，其质量为：</a:t>
            </a:r>
            <a:endParaRPr lang="zh-CN" altLang="zh-CN" sz="1000">
              <a:latin typeface="等线"/>
            </a:endParaRPr>
          </a:p>
          <a:p>
            <a:pPr marL="0" lvl="0" indent="0">
              <a:lnSpc>
                <a:spcPct val="150000"/>
              </a:lnSpc>
            </a:pPr>
            <a:r>
              <a:rPr lang="en-US" altLang="zh-CN" sz="2800" i="1">
                <a:solidFill>
                  <a:srgbClr val="FF0000"/>
                </a:solidFill>
                <a:latin typeface="Times New Roman" pitchFamily="18" charset="0"/>
                <a:ea typeface="黑体" pitchFamily="49" charset="-122"/>
              </a:rPr>
              <a:t>m</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ρ</a:t>
            </a:r>
            <a:r>
              <a:rPr lang="zh-CN" altLang="zh-CN" sz="2800" baseline="-25000">
                <a:solidFill>
                  <a:srgbClr val="FF0000"/>
                </a:solidFill>
                <a:latin typeface="Times New Roman" pitchFamily="18" charset="0"/>
                <a:ea typeface="黑体" pitchFamily="49" charset="-122"/>
              </a:rPr>
              <a:t>豆浆</a:t>
            </a:r>
            <a:r>
              <a:rPr lang="en-US" altLang="zh-CN" sz="2800" i="1">
                <a:solidFill>
                  <a:srgbClr val="FF0000"/>
                </a:solidFill>
                <a:latin typeface="Times New Roman" pitchFamily="18" charset="0"/>
                <a:ea typeface="黑体" pitchFamily="49" charset="-122"/>
              </a:rPr>
              <a:t>V</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ρ</a:t>
            </a:r>
            <a:r>
              <a:rPr lang="zh-CN" altLang="zh-CN" sz="2800" baseline="-25000">
                <a:solidFill>
                  <a:srgbClr val="FF0000"/>
                </a:solidFill>
                <a:latin typeface="Times New Roman" pitchFamily="18" charset="0"/>
                <a:ea typeface="黑体" pitchFamily="49" charset="-122"/>
              </a:rPr>
              <a:t>水</a:t>
            </a:r>
            <a:r>
              <a:rPr lang="en-US" altLang="zh-CN" sz="2800" i="1">
                <a:solidFill>
                  <a:srgbClr val="FF0000"/>
                </a:solidFill>
                <a:latin typeface="Times New Roman" pitchFamily="18" charset="0"/>
                <a:ea typeface="黑体" pitchFamily="49" charset="-122"/>
              </a:rPr>
              <a:t>V</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1.0×10</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 kg/m</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×1×10</a:t>
            </a:r>
            <a:r>
              <a:rPr lang="zh-CN" altLang="zh-CN" sz="2800" baseline="30000">
                <a:solidFill>
                  <a:srgbClr val="FF0000"/>
                </a:solidFill>
                <a:latin typeface="Times New Roman" pitchFamily="18" charset="0"/>
                <a:ea typeface="黑体" pitchFamily="49" charset="-122"/>
              </a:rPr>
              <a:t>－</a:t>
            </a:r>
            <a:r>
              <a:rPr lang="en-US" altLang="zh-CN" sz="2800" baseline="30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 m</a:t>
            </a:r>
            <a:r>
              <a:rPr lang="en-US" altLang="zh-CN" sz="2800" baseline="30000">
                <a:solidFill>
                  <a:srgbClr val="FF0000"/>
                </a:solidFill>
                <a:latin typeface="Times New Roman" pitchFamily="18" charset="0"/>
                <a:ea typeface="黑体" pitchFamily="49" charset="-122"/>
              </a:rPr>
              <a:t>3</a:t>
            </a:r>
            <a:r>
              <a:rPr lang="zh-CN" altLang="zh-CN" sz="2800">
                <a:solidFill>
                  <a:srgbClr val="FF0000"/>
                </a:solidFill>
                <a:latin typeface="Times New Roman" pitchFamily="18" charset="0"/>
                <a:ea typeface="黑体" pitchFamily="49" charset="-122"/>
              </a:rPr>
              <a:t>＝</a:t>
            </a:r>
            <a:endParaRPr lang="en-US" altLang="zh-CN" sz="2800">
              <a:solidFill>
                <a:srgbClr val="FF0000"/>
              </a:solidFill>
              <a:latin typeface="Times New Roman" pitchFamily="18" charset="0"/>
              <a:ea typeface="黑体" pitchFamily="49" charset="-122"/>
            </a:endParaRPr>
          </a:p>
          <a:p>
            <a:pPr marL="0" lvl="0" indent="0">
              <a:lnSpc>
                <a:spcPct val="150000"/>
              </a:lnSpc>
            </a:pPr>
            <a:r>
              <a:rPr lang="en-US" altLang="zh-CN" sz="2800">
                <a:solidFill>
                  <a:srgbClr val="FF0000"/>
                </a:solidFill>
                <a:latin typeface="Times New Roman" pitchFamily="18" charset="0"/>
                <a:ea typeface="黑体" pitchFamily="49" charset="-122"/>
              </a:rPr>
              <a:t>1 kg</a:t>
            </a:r>
            <a:r>
              <a:rPr lang="zh-CN" altLang="zh-CN" sz="2800">
                <a:solidFill>
                  <a:srgbClr val="FF0000"/>
                </a:solidFill>
                <a:latin typeface="Times New Roman" pitchFamily="18" charset="0"/>
                <a:ea typeface="黑体" pitchFamily="49" charset="-122"/>
              </a:rPr>
              <a:t>；</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500"/>
                                        <p:tgtEl>
                                          <p:spTgt spid="2560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603"/>
                                        </p:tgtEl>
                                        <p:attrNameLst>
                                          <p:attrName>style.visibility</p:attrName>
                                        </p:attrNameLst>
                                      </p:cBhvr>
                                      <p:to>
                                        <p:strVal val="visible"/>
                                      </p:to>
                                    </p:set>
                                    <p:anim calcmode="lin" valueType="num">
                                      <p:cBhvr additive="base">
                                        <p:cTn id="12" dur="500" fill="hold"/>
                                        <p:tgtEl>
                                          <p:spTgt spid="25603"/>
                                        </p:tgtEl>
                                        <p:attrNameLst>
                                          <p:attrName>ppt_x</p:attrName>
                                        </p:attrNameLst>
                                      </p:cBhvr>
                                      <p:tavLst>
                                        <p:tav tm="0">
                                          <p:val>
                                            <p:strVal val="#ppt_x"/>
                                          </p:val>
                                        </p:tav>
                                        <p:tav tm="100000">
                                          <p:val>
                                            <p:strVal val="#ppt_x"/>
                                          </p:val>
                                        </p:tav>
                                      </p:tavLst>
                                    </p:anim>
                                    <p:anim calcmode="lin" valueType="num">
                                      <p:cBhvr additive="base">
                                        <p:cTn id="13"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6626" name="图片 2"/>
          <p:cNvPicPr>
            <a:picLocks noChangeAspect="1"/>
          </p:cNvPicPr>
          <p:nvPr/>
        </p:nvPicPr>
        <p:blipFill>
          <a:blip r:embed="rId2"/>
          <a:srcRect r="20421"/>
          <a:stretch>
            <a:fillRect/>
          </a:stretch>
        </p:blipFill>
        <p:spPr>
          <a:xfrm>
            <a:off x="788988" y="1760538"/>
            <a:ext cx="7277100" cy="36639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inVertic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标题 1"/>
          <p:cNvSpPr>
            <a:spLocks noGrp="1"/>
          </p:cNvSpPr>
          <p:nvPr>
            <p:ph type="title" idx="4294967295"/>
          </p:nvPr>
        </p:nvSpPr>
        <p:spPr>
          <a:xfrm>
            <a:off x="433388" y="11239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重庆）小明家用电火锅烹饪烤肉，肉烤熟后立即将电火锅调至</a:t>
            </a:r>
            <a:r>
              <a:rPr lang="en-US" altLang="zh-CN" sz="2800"/>
              <a:t>“</a:t>
            </a:r>
            <a:r>
              <a:rPr lang="zh-CN" altLang="zh-CN" sz="2800"/>
              <a:t>低温档</a:t>
            </a:r>
            <a:r>
              <a:rPr lang="en-US" altLang="zh-CN" sz="2800"/>
              <a:t>”</a:t>
            </a:r>
            <a:r>
              <a:rPr lang="zh-CN" altLang="zh-CN" sz="2800"/>
              <a:t>，一段时间后锅内热油仍向外飞溅，容易烫伤家人．小明断开电源，看到电火锅铭牌的主要参数如图甲所示；打开底盖，发现其工作电路原理如图乙所示，</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为阻值未知的电热丝．为了对烤熟的食物保温，同时避免锅内热油向外飞溅，小明对电火锅的工作电路进行了</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inVertical)">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标题 1"/>
          <p:cNvSpPr>
            <a:spLocks noGrp="1"/>
          </p:cNvSpPr>
          <p:nvPr>
            <p:ph type="title" idx="4294967295"/>
          </p:nvPr>
        </p:nvSpPr>
        <p:spPr>
          <a:xfrm>
            <a:off x="508000" y="14890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改进，可以分别实现</a:t>
            </a:r>
            <a:r>
              <a:rPr lang="en-US" altLang="zh-CN" sz="2800"/>
              <a:t>“</a:t>
            </a:r>
            <a:r>
              <a:rPr lang="zh-CN" altLang="zh-CN" sz="2800"/>
              <a:t>高温档</a:t>
            </a:r>
            <a:r>
              <a:rPr lang="en-US" altLang="zh-CN" sz="2800"/>
              <a:t>”“</a:t>
            </a:r>
            <a:r>
              <a:rPr lang="zh-CN" altLang="zh-CN" sz="2800"/>
              <a:t>低温档</a:t>
            </a:r>
            <a:r>
              <a:rPr lang="en-US" altLang="zh-CN" sz="2800"/>
              <a:t>”</a:t>
            </a:r>
            <a:r>
              <a:rPr lang="zh-CN" altLang="zh-CN" sz="2800"/>
              <a:t>或</a:t>
            </a:r>
            <a:r>
              <a:rPr lang="en-US" altLang="zh-CN" sz="2800"/>
              <a:t>“</a:t>
            </a:r>
            <a:r>
              <a:rPr lang="zh-CN" altLang="zh-CN" sz="2800"/>
              <a:t>保温档</a:t>
            </a:r>
            <a:r>
              <a:rPr lang="en-US" altLang="zh-CN" sz="2800"/>
              <a:t>”</a:t>
            </a:r>
            <a:r>
              <a:rPr lang="zh-CN" altLang="zh-CN" sz="2800"/>
              <a:t>功能，改进后的电路原理如图丙所示．求：</a:t>
            </a:r>
            <a:br>
              <a:rPr lang="zh-CN" altLang="zh-CN" sz="2800"/>
            </a:br>
            <a:endParaRPr lang="zh-CN" altLang="en-US" sz="2800"/>
          </a:p>
        </p:txBody>
      </p:sp>
      <p:pic>
        <p:nvPicPr>
          <p:cNvPr id="28675" name="图片 4"/>
          <p:cNvPicPr>
            <a:picLocks noChangeAspect="1"/>
          </p:cNvPicPr>
          <p:nvPr/>
        </p:nvPicPr>
        <p:blipFill>
          <a:blip r:embed="rId2"/>
          <a:stretch>
            <a:fillRect/>
          </a:stretch>
        </p:blipFill>
        <p:spPr>
          <a:xfrm>
            <a:off x="415925" y="3008313"/>
            <a:ext cx="8220075" cy="18573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fade">
                                      <p:cBhvr>
                                        <p:cTn id="7" dur="500"/>
                                        <p:tgtEl>
                                          <p:spTgt spid="28674"/>
                                        </p:tgtEl>
                                      </p:cBhvr>
                                    </p:animEffect>
                                  </p:childTnLst>
                                </p:cTn>
                              </p:par>
                              <p:par>
                                <p:cTn id="8" presetID="10" presetClass="entr" presetSubtype="0" fill="hold" nodeType="withEffect">
                                  <p:stCondLst>
                                    <p:cond delay="0"/>
                                  </p:stCondLst>
                                  <p:childTnLst>
                                    <p:set>
                                      <p:cBhvr>
                                        <p:cTn id="9" dur="1" fill="hold">
                                          <p:stCondLst>
                                            <p:cond delay="0"/>
                                          </p:stCondLst>
                                        </p:cTn>
                                        <p:tgtEl>
                                          <p:spTgt spid="28675"/>
                                        </p:tgtEl>
                                        <p:attrNameLst>
                                          <p:attrName>style.visibility</p:attrName>
                                        </p:attrNameLst>
                                      </p:cBhvr>
                                      <p:to>
                                        <p:strVal val="visible"/>
                                      </p:to>
                                    </p:set>
                                    <p:animEffect transition="in" filter="fade">
                                      <p:cBhvr>
                                        <p:cTn id="10"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标题 1"/>
          <p:cNvSpPr>
            <a:spLocks noGrp="1"/>
          </p:cNvSpPr>
          <p:nvPr>
            <p:ph type="title" idx="4294967295"/>
          </p:nvPr>
        </p:nvSpPr>
        <p:spPr>
          <a:xfrm>
            <a:off x="635000" y="10842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）电火锅使用</a:t>
            </a:r>
            <a:r>
              <a:rPr lang="en-US" altLang="zh-CN" sz="2800"/>
              <a:t>“</a:t>
            </a:r>
            <a:r>
              <a:rPr lang="zh-CN" altLang="zh-CN" sz="2800"/>
              <a:t>高温档</a:t>
            </a:r>
            <a:r>
              <a:rPr lang="en-US" altLang="zh-CN" sz="2800"/>
              <a:t>”</a:t>
            </a:r>
            <a:r>
              <a:rPr lang="zh-CN" altLang="zh-CN" sz="2800"/>
              <a:t>正常工作时电路中的电流；</a:t>
            </a:r>
            <a:br>
              <a:rPr lang="zh-CN" altLang="zh-CN" sz="2800"/>
            </a:br>
            <a:endParaRPr lang="zh-CN" altLang="en-US" sz="2800"/>
          </a:p>
        </p:txBody>
      </p:sp>
      <p:grpSp>
        <p:nvGrpSpPr>
          <p:cNvPr id="29699" name="组合 4"/>
          <p:cNvGrpSpPr/>
          <p:nvPr/>
        </p:nvGrpSpPr>
        <p:grpSpPr>
          <a:xfrm>
            <a:off x="676275" y="2570163"/>
            <a:ext cx="7829550" cy="3362325"/>
            <a:chOff x="656924" y="2993348"/>
            <a:chExt cx="7830152" cy="3362597"/>
          </a:xfrm>
        </p:grpSpPr>
        <p:pic>
          <p:nvPicPr>
            <p:cNvPr id="29700" name="图片 2"/>
            <p:cNvPicPr>
              <a:picLocks noChangeAspect="1"/>
            </p:cNvPicPr>
            <p:nvPr/>
          </p:nvPicPr>
          <p:blipFill>
            <a:blip r:embed="rId2"/>
            <a:srcRect r="18105"/>
            <a:stretch>
              <a:fillRect/>
            </a:stretch>
          </p:blipFill>
          <p:spPr>
            <a:xfrm>
              <a:off x="789272" y="2993348"/>
              <a:ext cx="7488455" cy="2122588"/>
            </a:xfrm>
            <a:prstGeom prst="rect">
              <a:avLst/>
            </a:prstGeom>
            <a:noFill/>
            <a:ln>
              <a:noFill/>
              <a:miter lim="800000"/>
            </a:ln>
          </p:spPr>
        </p:pic>
        <p:sp>
          <p:nvSpPr>
            <p:cNvPr id="29701" name="矩形 3"/>
            <p:cNvSpPr/>
            <p:nvPr/>
          </p:nvSpPr>
          <p:spPr>
            <a:xfrm>
              <a:off x="656924" y="5044564"/>
              <a:ext cx="7830152" cy="1311381"/>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lnSpc>
                  <a:spcPct val="150000"/>
                </a:lnSpc>
              </a:pPr>
              <a:r>
                <a:rPr lang="zh-CN" altLang="zh-CN" sz="2800">
                  <a:solidFill>
                    <a:srgbClr val="FF0000"/>
                  </a:solidFill>
                  <a:latin typeface="Times New Roman" pitchFamily="18" charset="0"/>
                  <a:ea typeface="黑体" pitchFamily="49" charset="-122"/>
                </a:rPr>
                <a:t>答：电火锅使用</a:t>
              </a:r>
              <a:r>
                <a:rPr lang="en-US" altLang="zh-CN" sz="2800">
                  <a:solidFill>
                    <a:srgbClr val="FF0000"/>
                  </a:solidFill>
                  <a:latin typeface="Times New Roman" pitchFamily="18" charset="0"/>
                  <a:ea typeface="黑体" pitchFamily="49" charset="-122"/>
                </a:rPr>
                <a:t>“</a:t>
              </a:r>
              <a:r>
                <a:rPr lang="zh-CN" altLang="zh-CN" sz="2800">
                  <a:solidFill>
                    <a:srgbClr val="FF0000"/>
                  </a:solidFill>
                  <a:latin typeface="Times New Roman" pitchFamily="18" charset="0"/>
                  <a:ea typeface="黑体" pitchFamily="49" charset="-122"/>
                </a:rPr>
                <a:t>高温档</a:t>
              </a:r>
              <a:r>
                <a:rPr lang="en-US" altLang="zh-CN" sz="2800">
                  <a:solidFill>
                    <a:srgbClr val="FF0000"/>
                  </a:solidFill>
                  <a:latin typeface="Times New Roman" pitchFamily="18" charset="0"/>
                  <a:ea typeface="黑体" pitchFamily="49" charset="-122"/>
                </a:rPr>
                <a:t>”</a:t>
              </a:r>
              <a:r>
                <a:rPr lang="zh-CN" altLang="zh-CN" sz="2800">
                  <a:solidFill>
                    <a:srgbClr val="FF0000"/>
                  </a:solidFill>
                  <a:latin typeface="Times New Roman" pitchFamily="18" charset="0"/>
                  <a:ea typeface="黑体" pitchFamily="49" charset="-122"/>
                </a:rPr>
                <a:t>正常工作时电路中的电流为</a:t>
              </a:r>
              <a:r>
                <a:rPr lang="en-US" altLang="zh-CN" sz="2800">
                  <a:solidFill>
                    <a:srgbClr val="FF0000"/>
                  </a:solidFill>
                  <a:latin typeface="Times New Roman" pitchFamily="18" charset="0"/>
                  <a:ea typeface="黑体" pitchFamily="49" charset="-122"/>
                </a:rPr>
                <a:t>5 A</a:t>
              </a:r>
              <a:r>
                <a:rPr lang="zh-CN" altLang="zh-CN" sz="2800">
                  <a:solidFill>
                    <a:srgbClr val="FF0000"/>
                  </a:solidFill>
                  <a:latin typeface="Times New Roman" pitchFamily="18" charset="0"/>
                  <a:ea typeface="黑体" pitchFamily="49" charset="-122"/>
                </a:rPr>
                <a:t>；</a:t>
              </a:r>
              <a:endParaRPr lang="zh-CN" altLang="zh-CN" sz="1000">
                <a:latin typeface="等线"/>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fade">
                                      <p:cBhvr>
                                        <p:cTn id="7" dur="500"/>
                                        <p:tgtEl>
                                          <p:spTgt spid="2969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9699"/>
                                        </p:tgtEl>
                                        <p:attrNameLst>
                                          <p:attrName>style.visibility</p:attrName>
                                        </p:attrNameLst>
                                      </p:cBhvr>
                                      <p:to>
                                        <p:strVal val="visible"/>
                                      </p:to>
                                    </p:set>
                                    <p:anim calcmode="lin" valueType="num">
                                      <p:cBhvr additive="base">
                                        <p:cTn id="12" dur="500" fill="hold"/>
                                        <p:tgtEl>
                                          <p:spTgt spid="29699"/>
                                        </p:tgtEl>
                                        <p:attrNameLst>
                                          <p:attrName>ppt_x</p:attrName>
                                        </p:attrNameLst>
                                      </p:cBhvr>
                                      <p:tavLst>
                                        <p:tav tm="0">
                                          <p:val>
                                            <p:strVal val="#ppt_x"/>
                                          </p:val>
                                        </p:tav>
                                        <p:tav tm="100000">
                                          <p:val>
                                            <p:strVal val="#ppt_x"/>
                                          </p:val>
                                        </p:tav>
                                      </p:tavLst>
                                    </p:anim>
                                    <p:anim calcmode="lin" valueType="num">
                                      <p:cBhvr additive="base">
                                        <p:cTn id="13" dur="500" fill="hold"/>
                                        <p:tgtEl>
                                          <p:spTgt spid="296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标题 1"/>
          <p:cNvSpPr>
            <a:spLocks noGrp="1"/>
          </p:cNvSpPr>
          <p:nvPr>
            <p:ph type="title" idx="4294967295"/>
          </p:nvPr>
        </p:nvSpPr>
        <p:spPr>
          <a:xfrm>
            <a:off x="508000" y="6810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）在图丙中，当</a:t>
            </a:r>
            <a:r>
              <a:rPr lang="en-US" altLang="zh-CN" sz="2800"/>
              <a:t>S</a:t>
            </a:r>
            <a:r>
              <a:rPr lang="zh-CN" altLang="zh-CN" sz="2800"/>
              <a:t>闭合，</a:t>
            </a:r>
            <a:r>
              <a:rPr lang="en-US" altLang="zh-CN" sz="2800"/>
              <a:t>S</a:t>
            </a:r>
            <a:r>
              <a:rPr lang="en-US" altLang="zh-CN" sz="2800" baseline="-25000"/>
              <a:t>1</a:t>
            </a:r>
            <a:r>
              <a:rPr lang="zh-CN" altLang="zh-CN" sz="2800"/>
              <a:t>断开，</a:t>
            </a:r>
            <a:r>
              <a:rPr lang="en-US" altLang="zh-CN" sz="2800"/>
              <a:t>S</a:t>
            </a:r>
            <a:r>
              <a:rPr lang="en-US" altLang="zh-CN" sz="2800" baseline="-25000"/>
              <a:t>2</a:t>
            </a:r>
            <a:r>
              <a:rPr lang="zh-CN" altLang="zh-CN" sz="2800"/>
              <a:t>接</a:t>
            </a:r>
            <a:r>
              <a:rPr lang="en-US" altLang="zh-CN" sz="2800" i="1"/>
              <a:t>b</a:t>
            </a:r>
            <a:r>
              <a:rPr lang="zh-CN" altLang="zh-CN" sz="2800"/>
              <a:t>，电火锅处于</a:t>
            </a:r>
            <a:r>
              <a:rPr lang="en-US" altLang="zh-CN" sz="2800"/>
              <a:t>“</a:t>
            </a:r>
            <a:r>
              <a:rPr lang="zh-CN" altLang="zh-CN" sz="2800"/>
              <a:t>保温档</a:t>
            </a:r>
            <a:r>
              <a:rPr lang="en-US" altLang="zh-CN" sz="2800"/>
              <a:t>”</a:t>
            </a:r>
            <a:r>
              <a:rPr lang="zh-CN" altLang="zh-CN" sz="2800"/>
              <a:t>，该状态下电火锅正常工作时消耗的电功率；</a:t>
            </a:r>
            <a:br>
              <a:rPr lang="zh-CN" altLang="zh-CN" sz="2800"/>
            </a:br>
            <a:endParaRPr lang="zh-CN" altLang="en-US" sz="2800"/>
          </a:p>
        </p:txBody>
      </p:sp>
      <p:pic>
        <p:nvPicPr>
          <p:cNvPr id="30723" name="图片 2"/>
          <p:cNvPicPr>
            <a:picLocks noChangeAspect="1"/>
          </p:cNvPicPr>
          <p:nvPr/>
        </p:nvPicPr>
        <p:blipFill>
          <a:blip r:embed="rId2"/>
          <a:srcRect r="22422"/>
          <a:stretch>
            <a:fillRect/>
          </a:stretch>
        </p:blipFill>
        <p:spPr>
          <a:xfrm>
            <a:off x="700088" y="2619375"/>
            <a:ext cx="7094537" cy="38576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500"/>
                                        <p:tgtEl>
                                          <p:spTgt spid="307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30723"/>
                                        </p:tgtEl>
                                        <p:attrNameLst>
                                          <p:attrName>style.visibility</p:attrName>
                                        </p:attrNameLst>
                                      </p:cBhvr>
                                      <p:to>
                                        <p:strVal val="visible"/>
                                      </p:to>
                                    </p:set>
                                    <p:anim calcmode="lin" valueType="num">
                                      <p:cBhvr additive="base">
                                        <p:cTn id="12" dur="500" fill="hold"/>
                                        <p:tgtEl>
                                          <p:spTgt spid="30723"/>
                                        </p:tgtEl>
                                        <p:attrNameLst>
                                          <p:attrName>ppt_x</p:attrName>
                                        </p:attrNameLst>
                                      </p:cBhvr>
                                      <p:tavLst>
                                        <p:tav tm="0">
                                          <p:val>
                                            <p:strVal val="#ppt_x"/>
                                          </p:val>
                                        </p:tav>
                                        <p:tav tm="100000">
                                          <p:val>
                                            <p:strVal val="#ppt_x"/>
                                          </p:val>
                                        </p:tav>
                                      </p:tavLst>
                                    </p:anim>
                                    <p:anim calcmode="lin" valueType="num">
                                      <p:cBhvr additive="base">
                                        <p:cTn id="13" dur="500" fill="hold"/>
                                        <p:tgtEl>
                                          <p:spTgt spid="307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1746" name="组合 4"/>
          <p:cNvGrpSpPr/>
          <p:nvPr/>
        </p:nvGrpSpPr>
        <p:grpSpPr>
          <a:xfrm>
            <a:off x="757238" y="798513"/>
            <a:ext cx="7629525" cy="5553075"/>
            <a:chOff x="678581" y="605250"/>
            <a:chExt cx="7628021" cy="5554302"/>
          </a:xfrm>
        </p:grpSpPr>
        <p:pic>
          <p:nvPicPr>
            <p:cNvPr id="31747" name="图片 2"/>
            <p:cNvPicPr>
              <a:picLocks noChangeAspect="1"/>
            </p:cNvPicPr>
            <p:nvPr/>
          </p:nvPicPr>
          <p:blipFill>
            <a:blip r:embed="rId2"/>
            <a:srcRect r="22843"/>
            <a:stretch>
              <a:fillRect/>
            </a:stretch>
          </p:blipFill>
          <p:spPr>
            <a:xfrm>
              <a:off x="822961" y="605250"/>
              <a:ext cx="7055318" cy="4242212"/>
            </a:xfrm>
            <a:prstGeom prst="rect">
              <a:avLst/>
            </a:prstGeom>
            <a:noFill/>
            <a:ln>
              <a:noFill/>
              <a:miter lim="800000"/>
            </a:ln>
          </p:spPr>
        </p:pic>
        <p:sp>
          <p:nvSpPr>
            <p:cNvPr id="31748" name="矩形 3"/>
            <p:cNvSpPr/>
            <p:nvPr/>
          </p:nvSpPr>
          <p:spPr>
            <a:xfrm>
              <a:off x="678581" y="4847987"/>
              <a:ext cx="7628021" cy="131156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lnSpc>
                  <a:spcPct val="150000"/>
                </a:lnSpc>
              </a:pPr>
              <a:r>
                <a:rPr lang="zh-CN" altLang="zh-CN" sz="2800">
                  <a:solidFill>
                    <a:srgbClr val="FF0000"/>
                  </a:solidFill>
                  <a:latin typeface="Times New Roman" pitchFamily="18" charset="0"/>
                  <a:ea typeface="黑体" pitchFamily="49" charset="-122"/>
                </a:rPr>
                <a:t>答：该状态下电火锅正常工作时消耗的电功率为</a:t>
              </a:r>
              <a:r>
                <a:rPr lang="en-US" altLang="zh-CN" sz="2800">
                  <a:solidFill>
                    <a:srgbClr val="FF0000"/>
                  </a:solidFill>
                  <a:latin typeface="Times New Roman" pitchFamily="18" charset="0"/>
                  <a:ea typeface="黑体" pitchFamily="49" charset="-122"/>
                </a:rPr>
                <a:t>176 W</a:t>
              </a:r>
              <a:r>
                <a:rPr lang="zh-CN" altLang="zh-CN" sz="2800">
                  <a:solidFill>
                    <a:srgbClr val="FF0000"/>
                  </a:solidFill>
                  <a:latin typeface="Times New Roman" pitchFamily="18" charset="0"/>
                  <a:ea typeface="黑体" pitchFamily="49" charset="-122"/>
                </a:rPr>
                <a:t>；</a:t>
              </a:r>
              <a:endParaRPr lang="zh-CN" altLang="zh-CN" sz="1000">
                <a:latin typeface="等线"/>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inVertical)">
                                      <p:cBhvr>
                                        <p:cTn id="7" dur="5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标题 1"/>
          <p:cNvSpPr>
            <a:spLocks noGrp="1"/>
          </p:cNvSpPr>
          <p:nvPr>
            <p:ph type="title" idx="4294967295"/>
          </p:nvPr>
        </p:nvSpPr>
        <p:spPr>
          <a:xfrm>
            <a:off x="466725" y="1411288"/>
            <a:ext cx="821055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）用电高峰时电路的实际电压降为</a:t>
            </a:r>
            <a:r>
              <a:rPr lang="en-US" altLang="zh-CN" sz="2800"/>
              <a:t>198 V</a:t>
            </a:r>
            <a:r>
              <a:rPr lang="zh-CN" altLang="zh-CN" sz="2800"/>
              <a:t>．向锅内装</a:t>
            </a:r>
            <a:r>
              <a:rPr lang="en-US" altLang="zh-CN" sz="2800"/>
              <a:t>2 kg</a:t>
            </a:r>
            <a:r>
              <a:rPr lang="zh-CN" altLang="zh-CN" sz="2800"/>
              <a:t>温度为</a:t>
            </a:r>
            <a:r>
              <a:rPr lang="en-US" altLang="zh-CN" sz="2800"/>
              <a:t>25 ℃</a:t>
            </a:r>
            <a:r>
              <a:rPr lang="zh-CN" altLang="zh-CN" sz="2800"/>
              <a:t>的水，用</a:t>
            </a:r>
            <a:r>
              <a:rPr lang="en-US" altLang="zh-CN" sz="2800"/>
              <a:t>“</a:t>
            </a:r>
            <a:r>
              <a:rPr lang="zh-CN" altLang="zh-CN" sz="2800"/>
              <a:t>高温档</a:t>
            </a:r>
            <a:r>
              <a:rPr lang="en-US" altLang="zh-CN" sz="2800"/>
              <a:t>”</a:t>
            </a:r>
            <a:r>
              <a:rPr lang="zh-CN" altLang="zh-CN" sz="2800"/>
              <a:t>连续工作</a:t>
            </a:r>
            <a:r>
              <a:rPr lang="en-US" altLang="zh-CN" sz="2800"/>
              <a:t>100 s</a:t>
            </a:r>
            <a:r>
              <a:rPr lang="zh-CN" altLang="zh-CN" sz="2800"/>
              <a:t>，水温升高到</a:t>
            </a:r>
            <a:r>
              <a:rPr lang="en-US" altLang="zh-CN" sz="2800"/>
              <a:t>35 ℃</a:t>
            </a:r>
            <a:r>
              <a:rPr lang="zh-CN" altLang="zh-CN" sz="2800"/>
              <a:t>，这时电火锅的加热效率</a:t>
            </a:r>
            <a:r>
              <a:rPr lang="en-US" altLang="zh-CN" sz="2800" i="1"/>
              <a:t>η</a:t>
            </a:r>
            <a:r>
              <a:rPr lang="zh-CN" altLang="zh-CN" sz="2800"/>
              <a:t>是多少？</a:t>
            </a:r>
            <a:r>
              <a:rPr lang="en-US" altLang="zh-CN" sz="2800"/>
              <a:t>[</a:t>
            </a:r>
            <a:r>
              <a:rPr lang="zh-CN" altLang="zh-CN" sz="2800"/>
              <a:t>已知水的比热容</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），电热丝的电阻不随温度变化，水吸收的热量跟电火锅消耗的电能的比值叫做加热效率</a:t>
            </a:r>
            <a:r>
              <a:rPr lang="en-US" altLang="zh-CN" sz="2800"/>
              <a:t>]</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fade">
                                      <p:cBhvr>
                                        <p:cTn id="7" dur="5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3794" name="图片 2"/>
          <p:cNvPicPr>
            <a:picLocks noChangeAspect="1"/>
          </p:cNvPicPr>
          <p:nvPr/>
        </p:nvPicPr>
        <p:blipFill>
          <a:blip r:embed="rId2"/>
          <a:srcRect r="23264"/>
          <a:stretch>
            <a:fillRect/>
          </a:stretch>
        </p:blipFill>
        <p:spPr>
          <a:xfrm>
            <a:off x="1357313" y="661988"/>
            <a:ext cx="6429375" cy="5830887"/>
          </a:xfrm>
          <a:prstGeom prst="rect">
            <a:avLst/>
          </a:prstGeom>
          <a:noFill/>
          <a:ln>
            <a:noFill/>
            <a:miter lim="800000"/>
          </a:ln>
        </p:spPr>
      </p:pic>
      <p:pic>
        <p:nvPicPr>
          <p:cNvPr id="33795" name="New picture"/>
          <p:cNvPicPr/>
          <p:nvPr/>
        </p:nvPicPr>
        <p:blipFill>
          <a:blip r:embed="rId3"/>
          <a:stretch>
            <a:fillRect/>
          </a:stretch>
        </p:blipFill>
        <p:spPr>
          <a:xfrm>
            <a:off x="11747500" y="11214100"/>
            <a:ext cx="3302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barn(inVertical)">
                                      <p:cBhvr>
                                        <p:cTn id="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58</Paragraphs>
  <Slides>32</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32</vt:i4>
      </vt:variant>
    </vt:vector>
  </HeadingPairs>
  <TitlesOfParts>
    <vt:vector baseType="lpstr" size="41">
      <vt:lpstr>Arial</vt:lpstr>
      <vt:lpstr>宋体</vt:lpstr>
      <vt:lpstr>Times New Roman</vt:lpstr>
      <vt:lpstr>黑体</vt:lpstr>
      <vt:lpstr>Calibri</vt:lpstr>
      <vt:lpstr>Wingdings</vt:lpstr>
      <vt:lpstr>微软雅黑</vt:lpstr>
      <vt:lpstr>等线</vt:lpstr>
      <vt:lpstr>版式</vt:lpstr>
      <vt:lpstr>PowerPoint Presentation</vt:lpstr>
      <vt:lpstr>1.如图甲所示是小明家的自动电热水器，其电路图如图乙所示，它具有自动加水、加热、保温等功能．电热水壶空置时的质量为0.5 kg，容量为1.5 L，水泵提升水的高度为0.4 m．当壶内水位达到规定容量时，小明关闭了家里的其他用电器，按下电热水壶的加热按钮S1和温控开关S2.已知水的初温为20 ℃，每分钟水温升高8 ℃，电能表的转盘转</vt:lpstr>
      <vt:lpstr>20转，水烧开时温控开关断开，电热水壶自动转入保温状态．[g取10 N/kg，C水＝4.2×103 J/（kg·℃），ρ水＝1.0×103 kg/m3]</vt:lpstr>
      <vt:lpstr>结合图丙中电能表提供的有关参数解决以下问题：（1）若电热水壶平放时与水平台面的接触面积是100 cm2，当该热水壶盛满水时对水平台面的压强是多少？</vt:lpstr>
      <vt:lpstr>（2）水泵将电热水壶加满水，水泵提升水做的功是多少？</vt:lpstr>
      <vt:lpstr>（3）将水烧开的过程中，电热水壶的加热效率是多少？（外界大气压为标准大气压）</vt:lpstr>
      <vt:lpstr>PowerPoint Presentation</vt:lpstr>
      <vt:lpstr>（4）若电热水壶的保温功率是40 W，电热丝R1的阻值是多少？（忽略温度对电阻的影响）</vt:lpstr>
      <vt:lpstr>2.（2019·玉林）某物理研究小组设计了一个压力报警装置，工作原理如图甲所示．OBA为水平杠杆，OA长100 cm，O为支点，OB∶BA＝1∶4；已知报警器R0的阻值恒为10 Ω，压力传感器R固定放置，压力传感器受到的压力F与R的阻值变化的关系如图乙所示．当托盘空载时，闭合开关S，电压表的示数为1 V：当托盘所受的压力增大，电压表的示数</vt:lpstr>
      <vt:lpstr>达到2 V时，报警器R0开始发出报警信号．托盘、压杆和杠杆的质量均忽略不计，电压表的量程为0～3 V．求：</vt:lpstr>
      <vt:lpstr>（1）电源电压；</vt:lpstr>
      <vt:lpstr>（2）当报警器开始报警时，压力传感器受到的压力；</vt:lpstr>
      <vt:lpstr>（3）当托盘受到的压力为120 N时，报警器是否报警；</vt:lpstr>
      <vt:lpstr>（4）当电路输出的电功率与电路在安全状态下输出的最大电功率的比值为5∶6时，托盘受到的压力．</vt:lpstr>
      <vt:lpstr>PowerPoint Presentation</vt:lpstr>
      <vt:lpstr>3.（2020·沈阳）康康家有一台家用电水壶如图甲，他发现电水壶有加热和保温两种功能．如图乙所示是其内部电路的简图，R1、R2均为加热电阻，通过旋转旋钮开关可以实现加热和保温两种功能的切换．电水壶加热功率为1 000 W，保温功率为44 W．[c水＝4.2×103 J/（kg·℃）；ρ水＝1.0×103 kg/m3]，求：</vt:lpstr>
      <vt:lpstr>（1）把500 g的水从40 ℃加热到100 ℃，水壶要吸收的热量；</vt:lpstr>
      <vt:lpstr>（2）不计热量损失，使用电水壶的加热档完成问题（1）中的加热过程需要的时间；</vt:lpstr>
      <vt:lpstr>（3）忽略温度对电阻阻值的影响，加热电阻R1的阻值．</vt:lpstr>
      <vt:lpstr>PowerPoint Presentation</vt:lpstr>
      <vt:lpstr>4.（2018·河南）豆浆机主要由电动机和电热管组成．下表为某型号豆浆机的主要技术参数．如下图是用豆浆机在额定电压下做一次豆浆的过程中电热管和电动机的P—t图象．</vt:lpstr>
      <vt:lpstr>（1）豆浆机中电热管和电动机是　　　　　（选填“串联”或“并联”）关系，电动机将电能转化为　　　　　能．（2）豆浆机正常工作时，通过电热管的电流是多少？（结果保留两位小数）</vt:lpstr>
      <vt:lpstr>（3）豆浆机正常工作，做一次豆浆消耗的电能是多少？</vt:lpstr>
      <vt:lpstr>（4）豆浆机正常工作时，若在第一个加热阶段消耗的电能有87.5%被豆浆吸收，则能使额定容量的豆浆温度升高多少？[豆浆的比热容取4.2×103 J/（kg·℃），密度与水相同，ρ水＝1.0×103 kg/m3．]</vt:lpstr>
      <vt:lpstr>PowerPoint Presentation</vt:lpstr>
      <vt:lpstr>5.（2020·重庆）小明家用电火锅烹饪烤肉，肉烤熟后立即将电火锅调至“低温档”，一段时间后锅内热油仍向外飞溅，容易烫伤家人．小明断开电源，看到电火锅铭牌的主要参数如图甲所示；打开底盖，发现其工作电路原理如图乙所示，R1、R2为阻值未知的电热丝．为了对烤熟的食物保温，同时避免锅内热油向外飞溅，小明对电火锅的工作电路进行了</vt:lpstr>
      <vt:lpstr>改进，可以分别实现“高温档”“低温档”或“保温档”功能，改进后的电路原理如图丙所示．求：</vt:lpstr>
      <vt:lpstr>（1）电火锅使用“高温档”正常工作时电路中的电流；</vt:lpstr>
      <vt:lpstr>（2）在图丙中，当S闭合，S1断开，S2接b，电火锅处于“保温档”，该状态下电火锅正常工作时消耗的电功率；</vt:lpstr>
      <vt:lpstr>PowerPoint Presentation</vt:lpstr>
      <vt:lpstr>（3）用电高峰时电路的实际电压降为198 V．向锅内装2 kg温度为25 ℃的水，用“高温档”连续工作100 s，水温升高到35 ℃，这时电火锅的加热效率η是多少？[已知水的比热容c水＝4.2×103 J/（kg·℃），电热丝的电阻不随温度变化，水吸收的热量跟电火锅消耗的电能的比值叫做加热效率]</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2021-03-04T22:58:46.149</cp:lastPrinted>
  <dcterms:created xsi:type="dcterms:W3CDTF">2021-03-04T22:58:46Z</dcterms:created>
  <dcterms:modified xsi:type="dcterms:W3CDTF">2021-03-04T14:59:11Z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