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</p:sldMasterIdLst>
  <p:notesMasterIdLst>
    <p:notesMasterId r:id="rId3"/>
  </p:notesMasterIdLst>
  <p:sldIdLst>
    <p:sldId id="285" r:id="rId4"/>
    <p:sldId id="319" r:id="rId5"/>
    <p:sldId id="318" r:id="rId6"/>
    <p:sldId id="320" r:id="rId7"/>
    <p:sldId id="321" r:id="rId8"/>
    <p:sldId id="323" r:id="rId9"/>
    <p:sldId id="322" r:id="rId10"/>
    <p:sldId id="325" r:id="rId11"/>
    <p:sldId id="326" r:id="rId12"/>
    <p:sldId id="327" r:id="rId13"/>
    <p:sldId id="324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283" r:id="rId28"/>
  </p:sldIdLst>
  <p:sldSz cx="9144000" cy="6858000" type="screen4x3"/>
  <p:notesSz cx="6858000" cy="9144000"/>
  <p:custDataLst>
    <p:tags r:id="rId29"/>
  </p:custDataLst>
  <p:defaultTextStyle>
    <a:defPPr algn="l" rtl="0" eaLnBrk="1" hangingPunct="1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0" autoAdjust="0"/>
    <p:restoredTop sz="94660"/>
  </p:normalViewPr>
  <p:slideViewPr>
    <p:cSldViewPr>
      <p:cViewPr varScale="1">
        <p:scale>
          <a:sx n="58" d="100"/>
          <a:sy n="5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tags" Target="tags/tag1.xml" /><Relationship Id="rId3" Type="http://schemas.openxmlformats.org/officeDocument/2006/relationships/notesMaster" Target="notesMasters/notesMaster1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67938" name=""/>
          <p:cNvSpPr/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10818F8E-7BB7-4C4F-B178-9E07F01B22FE}" type="header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167939" name=""/>
          <p:cNvSpPr/>
          <p:nvPr>
            <p:ph type="dt" idx="1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F2399BA-4F43-4AF2-8C6F-60A8C05DB4FD}" type="datetime1">
              <a:rPr lang="zh-CN" altLang="en-US" sz="1200"/>
              <a:t>*</a:t>
            </a:fld>
            <a:endParaRPr lang="en-US" altLang="zh-CN" sz="1200"/>
          </a:p>
        </p:txBody>
      </p:sp>
      <p:sp>
        <p:nvSpPr>
          <p:cNvPr id="167940" name="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prstClr val="black"/>
            </a:solidFill>
            <a:miter lim="800000"/>
          </a:ln>
        </p:spPr>
      </p:sp>
      <p:sp>
        <p:nvSpPr>
          <p:cNvPr id="167941" name=""/>
          <p:cNvSpPr/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67942" name=""/>
          <p:cNvSpPr/>
          <p:nvPr>
            <p:ph type="ftr" sz="quarter" idx="4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fld id="{298C3278-3100-46B3-89FB-A9DF7F2A1C70}" type="footer">
              <a:rPr lang="zh-CN" altLang="en-US" sz="1200"/>
              <a:t>*</a:t>
            </a:fld>
            <a:endParaRPr lang="en-US" altLang="zh-CN" sz="1200"/>
          </a:p>
        </p:txBody>
      </p:sp>
      <p:sp>
        <p:nvSpPr>
          <p:cNvPr id="167943" name=""/>
          <p:cNvSpPr/>
          <p:nvPr>
            <p:ph type="sldNum" sz="quarter" idx="5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E578AE8-900B-4F39-A750-CE641B785560}" type="slidenum">
              <a:rPr lang="zh-CN" altLang="en-US" sz="1200"/>
              <a:t>*</a:t>
            </a:fld>
            <a:endParaRPr lang="en-US" altLang="zh-CN" sz="120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8418" name="幻灯片图像占位符 1"/>
          <p:cNvSpPr/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round/>
          </a:ln>
        </p:spPr>
      </p:sp>
      <p:sp>
        <p:nvSpPr>
          <p:cNvPr id="188419" name="备注占位符 2"/>
          <p:cNvSpPr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88420" name="灯片编号占位符 3"/>
          <p:cNvSpPr txBox="1">
            <a:spLocks noGrp="1"/>
          </p:cNvSpPr>
          <p:nvPr/>
        </p:nvSpPr>
        <p:spPr bwMode="auto">
          <a:xfrm>
            <a:off x="3884612" y="8685212"/>
            <a:ext cx="2971800" cy="457200"/>
          </a:xfrm>
          <a:prstGeom prst="rect">
            <a:avLst/>
          </a:prstGeom>
          <a:noFill/>
          <a:ln>
            <a:miter lim="800000"/>
          </a:ln>
        </p:spPr>
        <p:txBody>
          <a:bodyPr numCol="1" rtlCol="0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979AECC-216A-4E3A-A9E4-3AF3A4520E48}" type="slidenum">
              <a:rPr lang="zh-CN" altLang="en-US" sz="1200"/>
              <a:t>7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2514" name="幻灯片图像占位符 1"/>
          <p:cNvSpPr/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round/>
          </a:ln>
        </p:spPr>
      </p:sp>
      <p:sp>
        <p:nvSpPr>
          <p:cNvPr id="192515" name="备注占位符 2"/>
          <p:cNvSpPr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r>
              <a:rPr lang="zh-CN" altLang="en-US"/>
              <a:t>此处实验也可用书上实验</a:t>
            </a:r>
            <a:endParaRPr lang="zh-CN" altLang="en-US"/>
          </a:p>
        </p:txBody>
      </p:sp>
      <p:sp>
        <p:nvSpPr>
          <p:cNvPr id="192516" name="灯片编号占位符 3"/>
          <p:cNvSpPr txBox="1">
            <a:spLocks noGrp="1"/>
          </p:cNvSpPr>
          <p:nvPr/>
        </p:nvSpPr>
        <p:spPr bwMode="auto">
          <a:xfrm>
            <a:off x="3884612" y="8685212"/>
            <a:ext cx="2971800" cy="457200"/>
          </a:xfrm>
          <a:prstGeom prst="rect">
            <a:avLst/>
          </a:prstGeom>
          <a:noFill/>
          <a:ln>
            <a:miter lim="800000"/>
          </a:ln>
        </p:spPr>
        <p:txBody>
          <a:bodyPr numCol="1" rtlCol="0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702DAF8-A075-4122-9709-E39FBC81A091}" type="slidenum">
              <a:rPr lang="zh-CN" altLang="en-US" sz="1200"/>
              <a:t>8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8658" name="幻灯片图像占位符 1"/>
          <p:cNvSpPr/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round/>
          </a:ln>
        </p:spPr>
      </p:sp>
      <p:sp>
        <p:nvSpPr>
          <p:cNvPr id="198659" name="备注占位符 2"/>
          <p:cNvSpPr/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1" fontAlgn="base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r>
              <a:rPr lang="zh-CN" altLang="en-US"/>
              <a:t>此处插入视频  弹簧受力逐渐增加形变逐渐增加  最后破坏</a:t>
            </a:r>
            <a:endParaRPr lang="zh-CN" altLang="en-US"/>
          </a:p>
        </p:txBody>
      </p:sp>
      <p:sp>
        <p:nvSpPr>
          <p:cNvPr id="198660" name="灯片编号占位符 3"/>
          <p:cNvSpPr txBox="1">
            <a:spLocks noGrp="1"/>
          </p:cNvSpPr>
          <p:nvPr/>
        </p:nvSpPr>
        <p:spPr bwMode="auto">
          <a:xfrm>
            <a:off x="3884612" y="8685212"/>
            <a:ext cx="2971800" cy="457200"/>
          </a:xfrm>
          <a:prstGeom prst="rect">
            <a:avLst/>
          </a:prstGeom>
          <a:noFill/>
          <a:ln>
            <a:miter lim="800000"/>
          </a:ln>
        </p:spPr>
        <p:txBody>
          <a:bodyPr numCol="1" rtlCol="0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22F8C74B-8E5F-4D9E-8F15-44B5B5A5E110}" type="slidenum">
              <a:rPr lang="zh-CN" altLang="en-US" sz="1200"/>
              <a:t>14</a:t>
            </a:fld>
            <a:endParaRPr lang="en-US" altLang="zh-CN" sz="120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>
  <p:cSld name="Title Slide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9938" name="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39" name="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40" name="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>
              <a:latin typeface="Arial"/>
            </a:endParaRPr>
          </a:p>
        </p:txBody>
      </p:sp>
      <p:sp>
        <p:nvSpPr>
          <p:cNvPr id="39941" name=""/>
          <p:cNvSpPr/>
          <p:nvPr>
            <p:ph type="ctrTitle"/>
          </p:nvPr>
        </p:nvSpPr>
        <p:spPr>
          <a:xfrm>
            <a:off x="685800" y="857250"/>
            <a:ext cx="7772400" cy="2266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1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00" b="0" i="1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9942" name=""/>
          <p:cNvSpPr/>
          <p:nvPr>
            <p:ph type="subTitle" idx="1"/>
          </p:nvPr>
        </p:nvSpPr>
        <p:spPr>
          <a:xfrm>
            <a:off x="1752600" y="3567112"/>
            <a:ext cx="5410200" cy="1905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 kumimoji="0" lang="zh-CN" altLang="en-US" sz="33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  <a:defRPr kumimoji="0" lang="zh-CN" altLang="en-US" sz="26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None/>
              <a:defRPr kumimoji="0" lang="zh-CN" altLang="en-US" sz="22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t>单击此处编辑母版副标题样式</a:t>
            </a:r>
          </a:p>
        </p:txBody>
      </p:sp>
      <p:sp>
        <p:nvSpPr>
          <p:cNvPr id="39943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8D2F2578-D2BA-4D08-ACAD-BB04ACCE1628}" type="datetime1">
              <a:rPr lang="zh-CN" altLang="en-US" sz="1400">
                <a:latin typeface="Arial"/>
              </a:rPr>
              <a:t>*</a:t>
            </a:fld>
            <a:endParaRPr lang="en-US" altLang="zh-CN" sz="1400">
              <a:latin typeface="Arial"/>
            </a:endParaRPr>
          </a:p>
        </p:txBody>
      </p:sp>
      <p:sp>
        <p:nvSpPr>
          <p:cNvPr id="39944" name=""/>
          <p:cNvSpPr/>
          <p:nvPr>
            <p:ph type="ftr" sz="quarter" idx="3"/>
          </p:nvPr>
        </p:nvSpPr>
        <p:spPr>
          <a:xfrm>
            <a:off x="3352800" y="63912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8B8AF031-B030-4412-AEB6-43D88ECC7B03}" type="footer">
              <a:rPr lang="zh-CN" altLang="en-US" sz="1400">
                <a:latin typeface="Arial"/>
              </a:rPr>
              <a:t>*</a:t>
            </a:fld>
            <a:endParaRPr lang="en-US" altLang="zh-CN" sz="1400">
              <a:latin typeface="Arial"/>
            </a:endParaRPr>
          </a:p>
        </p:txBody>
      </p:sp>
      <p:sp>
        <p:nvSpPr>
          <p:cNvPr id="39945" name=""/>
          <p:cNvSpPr/>
          <p:nvPr>
            <p:ph type="sldNum" sz="quarter" idx="4"/>
          </p:nvPr>
        </p:nvSpPr>
        <p:spPr>
          <a:xfrm>
            <a:off x="6858000" y="6391275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276E626B-A97F-4333-9424-26B4C2EA2A17}" type="slidenum">
              <a:rPr lang="zh-CN" altLang="en-US" sz="1400">
                <a:latin typeface="Arial"/>
              </a:rPr>
              <a:t>*</a:t>
            </a:fld>
            <a:endParaRPr lang="en-US" altLang="zh-CN" sz="1400">
              <a:latin typeface="Arial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1B0C3431-5C09-4F1C-BC87-4040CB47311A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191A9E7A-1102-418D-81C1-728E1755ADD7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8914" name="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8915" name="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8916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F96AAE7F-FD85-43C1-9D08-A0F576F3A93E}" type="datetime1">
              <a:rPr lang="zh-CN" altLang="en-US" sz="1400">
                <a:latin typeface="Arial"/>
              </a:rPr>
              <a:t>*</a:t>
            </a:fld>
            <a:endParaRPr lang="en-US" altLang="zh-CN" sz="1400">
              <a:latin typeface="Arial"/>
            </a:endParaRPr>
          </a:p>
        </p:txBody>
      </p:sp>
      <p:sp>
        <p:nvSpPr>
          <p:cNvPr id="38917" name=""/>
          <p:cNvSpPr/>
          <p:nvPr>
            <p:ph type="ftr" sz="quarter" idx="3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2D70B901-736D-4049-B3CB-D40C0E822094}" type="footer">
              <a:rPr lang="zh-CN" altLang="en-US" sz="1400">
                <a:latin typeface="Arial"/>
              </a:rPr>
              <a:t>*</a:t>
            </a:fld>
            <a:endParaRPr lang="en-US" altLang="zh-CN" sz="1400">
              <a:latin typeface="Arial"/>
            </a:endParaRPr>
          </a:p>
        </p:txBody>
      </p:sp>
      <p:sp>
        <p:nvSpPr>
          <p:cNvPr id="38918" name=""/>
          <p:cNvSpPr/>
          <p:nvPr>
            <p:ph type="sldNum" sz="quarter" idx="4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46605E42-D7FA-48E8-89AB-B067B215439F}" type="slidenum">
              <a:rPr lang="zh-CN" altLang="en-US" sz="1400">
                <a:latin typeface="Arial"/>
              </a:rPr>
              <a:t>*</a:t>
            </a:fld>
            <a:endParaRPr lang="en-US" altLang="zh-CN" sz="1400">
              <a:latin typeface="Arial"/>
            </a:endParaRPr>
          </a:p>
        </p:txBody>
      </p:sp>
      <p:grpSp>
        <p:nvGrpSpPr>
          <p:cNvPr id="38919" name="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38920" name="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endParaRPr lang="zh-CN" altLang="en-US" sz="2400">
                <a:latin typeface="Times New Roman" pitchFamily="18" charset="0"/>
              </a:endParaRPr>
            </a:p>
          </p:txBody>
        </p:sp>
        <p:cxnSp>
          <p:nvCxnSpPr>
            <p:cNvPr id="38921" name="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</p:sldLayoutIdLst>
  <p:transition/>
  <p:timing/>
  <p:txStyles>
    <p:title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baseline="0">
          <a:solidFill>
            <a:schemeClr val="tx2"/>
          </a:solidFill>
          <a:latin typeface="Arial Black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baseline="0">
          <a:solidFill>
            <a:schemeClr val="tx1"/>
          </a:solidFill>
          <a:latin typeface="Arial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baseline="0">
          <a:solidFill>
            <a:schemeClr val="tx1"/>
          </a:solidFill>
          <a:latin typeface="Arial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baseline="0">
          <a:solidFill>
            <a:schemeClr val="tx1"/>
          </a:solidFill>
          <a:latin typeface="Arial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/>
          <a:ea typeface="宋体" pitchFamily="2" charset="-122"/>
        </a:defRPr>
      </a:lvl5pPr>
    </p:bodyStyle>
    <p:otherStyle/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Relationship Id="rId3" Type="http://schemas.openxmlformats.org/officeDocument/2006/relationships/image" Target="../media/image2.png" /><Relationship Id="rId4" Type="http://schemas.openxmlformats.org/officeDocument/2006/relationships/image" Target="../media/image3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7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Relationship Id="rId4" Type="http://schemas.openxmlformats.org/officeDocument/2006/relationships/hyperlink" Target="&#31532;&#19968;&#33410; &#21147;/&#21152;&#36895;.swf" TargetMode="Ex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jpeg" /><Relationship Id="rId4" Type="http://schemas.openxmlformats.org/officeDocument/2006/relationships/image" Target="../media/image2.png" /><Relationship Id="rId5" Type="http://schemas.openxmlformats.org/officeDocument/2006/relationships/image" Target="../media/image12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openxmlformats.org/officeDocument/2006/relationships/image" Target="../media/image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Relationship Id="rId3" Type="http://schemas.openxmlformats.org/officeDocument/2006/relationships/image" Target="../media/image2.png" /><Relationship Id="rId4" Type="http://schemas.openxmlformats.org/officeDocument/2006/relationships/image" Target="../media/image17.png" /><Relationship Id="rId5" Type="http://schemas.openxmlformats.org/officeDocument/2006/relationships/image" Target="../media/image18.png" /><Relationship Id="rId6" Type="http://schemas.openxmlformats.org/officeDocument/2006/relationships/image" Target="../media/image1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0.jpeg" /><Relationship Id="rId4" Type="http://schemas.openxmlformats.org/officeDocument/2006/relationships/image" Target="../media/image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hyperlink" Target="&#27979;&#21147;&#35745;&#20351;&#29992;.flv" TargetMode="External" /><Relationship Id="rId4" Type="http://schemas.openxmlformats.org/officeDocument/2006/relationships/image" Target="../media/image2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Relationship Id="rId3" Type="http://schemas.openxmlformats.org/officeDocument/2006/relationships/image" Target="../media/image2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Relationship Id="rId3" Type="http://schemas.openxmlformats.org/officeDocument/2006/relationships/image" Target="../media/image24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6.jpeg" /><Relationship Id="rId4" Type="http://schemas.openxmlformats.org/officeDocument/2006/relationships/image" Target="../media/image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Relationship Id="rId3" Type="http://schemas.openxmlformats.org/officeDocument/2006/relationships/image" Target="../media/image2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28.wmf" /><Relationship Id="rId4" Type="http://schemas.openxmlformats.org/officeDocument/2006/relationships/image" Target="../media/image2.png" /><Relationship Id="rId5" Type="http://schemas.openxmlformats.org/officeDocument/2006/relationships/vmlDrawing" Target="../drawings/vmlDrawing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jpeg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Relationship Id="rId5" Type="http://schemas.openxmlformats.org/officeDocument/2006/relationships/image" Target="../media/image2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jpeg" /><Relationship Id="rId3" Type="http://schemas.openxmlformats.org/officeDocument/2006/relationships/image" Target="../media/image33.jpeg" /><Relationship Id="rId4" Type="http://schemas.openxmlformats.org/officeDocument/2006/relationships/image" Target="../media/image34.jpeg" /><Relationship Id="rId5" Type="http://schemas.openxmlformats.org/officeDocument/2006/relationships/image" Target="../media/image2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jpeg" /><Relationship Id="rId3" Type="http://schemas.openxmlformats.org/officeDocument/2006/relationships/image" Target="../media/image36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"/>
          <p:cNvSpPr/>
          <p:nvPr/>
        </p:nvSpPr>
        <p:spPr>
          <a:xfrm>
            <a:off x="2411412" y="1989138"/>
            <a:ext cx="4103688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4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第七章 力</a:t>
            </a:r>
            <a:endParaRPr lang="zh-CN" altLang="en-US" sz="4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7" name="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2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22" name="TextBox 1"/>
          <p:cNvSpPr txBox="1"/>
          <p:nvPr/>
        </p:nvSpPr>
        <p:spPr>
          <a:xfrm>
            <a:off x="357188" y="1000125"/>
            <a:ext cx="5613400" cy="6048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一、力</a:t>
            </a:r>
            <a:endParaRPr lang="zh-CN" altLang="en-US" sz="3600" b="1">
              <a:solidFill>
                <a:srgbClr val="FFFFFF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84323" name=""/>
          <p:cNvGrpSpPr/>
          <p:nvPr/>
        </p:nvGrpSpPr>
        <p:grpSpPr>
          <a:xfrm>
            <a:off x="4786312" y="1928812"/>
            <a:ext cx="3924300" cy="4287838"/>
            <a:chOff x="3015" y="1215"/>
            <a:chExt cx="2472" cy="2701"/>
          </a:xfrm>
        </p:grpSpPr>
        <p:sp>
          <p:nvSpPr>
            <p:cNvPr id="184324" name="TextBox 6"/>
            <p:cNvSpPr/>
            <p:nvPr/>
          </p:nvSpPr>
          <p:spPr>
            <a:xfrm>
              <a:off x="3061" y="2931"/>
              <a:ext cx="2426" cy="985"/>
            </a:xfrm>
            <a:prstGeom prst="rect">
              <a:avLst/>
            </a:prstGeom>
            <a:gradFill rotWithShape="1">
              <a:gsLst>
                <a:gs pos="0">
                  <a:srgbClr val="FFBE86"/>
                </a:gs>
                <a:gs pos="35001">
                  <a:srgbClr val="FFD0AA"/>
                </a:gs>
                <a:gs pos="100000">
                  <a:srgbClr val="FFEBDB"/>
                </a:gs>
              </a:gsLst>
              <a:lin ang="16200000" scaled="1"/>
            </a:gradFill>
            <a:ln>
              <a:solidFill>
                <a:srgbClr val="F69240"/>
              </a:solidFill>
              <a:miter lim="800000"/>
            </a:ln>
            <a:effectLst>
              <a:outerShdw dist="20000" dir="5400000">
                <a:srgbClr val="000000">
                  <a:alpha val="37999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3200" b="1">
                  <a:solidFill>
                    <a:srgbClr val="000000"/>
                  </a:solidFill>
                  <a:latin typeface="宋体" pitchFamily="2" charset="-122"/>
                </a:rPr>
                <a:t>双手</a:t>
              </a:r>
              <a:r>
                <a:rPr lang="zh-CN" altLang="en-US" sz="3200" b="1">
                  <a:solidFill>
                    <a:srgbClr val="FF0000"/>
                  </a:solidFill>
                  <a:latin typeface="宋体" pitchFamily="2" charset="-122"/>
                </a:rPr>
                <a:t>拉</a:t>
              </a:r>
              <a:r>
                <a:rPr lang="zh-CN" altLang="en-US" sz="3200" b="1">
                  <a:solidFill>
                    <a:srgbClr val="000000"/>
                  </a:solidFill>
                  <a:latin typeface="宋体" pitchFamily="2" charset="-122"/>
                </a:rPr>
                <a:t>弹簧</a:t>
              </a:r>
              <a:endParaRPr lang="en-US" altLang="zh-CN" sz="3200" b="1">
                <a:solidFill>
                  <a:srgbClr val="000000"/>
                </a:solidFill>
                <a:latin typeface="宋体" pitchFamily="2" charset="-122"/>
              </a:endParaRPr>
            </a:p>
            <a:p>
              <a:pPr marL="0" marR="0" lvl="0" indent="0" eaLnBrk="1" hangingPunct="1"/>
              <a:r>
                <a:rPr lang="zh-CN" altLang="en-US" sz="3200" b="1">
                  <a:solidFill>
                    <a:srgbClr val="000000"/>
                  </a:solidFill>
                  <a:latin typeface="宋体" pitchFamily="2" charset="-122"/>
                </a:rPr>
                <a:t>人对弹簧施加了</a:t>
              </a:r>
              <a:r>
                <a:rPr lang="zh-CN" altLang="en-US" sz="3200" b="1">
                  <a:solidFill>
                    <a:srgbClr val="FF0000"/>
                  </a:solidFill>
                  <a:latin typeface="宋体" pitchFamily="2" charset="-122"/>
                </a:rPr>
                <a:t>拉力</a:t>
              </a:r>
              <a:endParaRPr lang="en-US" altLang="zh-CN" sz="3200" b="1">
                <a:solidFill>
                  <a:srgbClr val="FF0000"/>
                </a:solidFill>
                <a:latin typeface="宋体" pitchFamily="2" charset="-122"/>
              </a:endParaRPr>
            </a:p>
            <a:p>
              <a:pPr marL="0" marR="0" lvl="0" indent="0" eaLnBrk="1" hangingPunct="1"/>
              <a:r>
                <a:rPr lang="zh-CN" altLang="en-US" sz="3200" b="1">
                  <a:solidFill>
                    <a:srgbClr val="000000"/>
                  </a:solidFill>
                  <a:latin typeface="宋体" pitchFamily="2" charset="-122"/>
                </a:rPr>
                <a:t>弹簧受到了</a:t>
              </a:r>
              <a:r>
                <a:rPr lang="zh-CN" altLang="en-US" sz="3200" b="1">
                  <a:solidFill>
                    <a:srgbClr val="FF0000"/>
                  </a:solidFill>
                  <a:latin typeface="宋体" pitchFamily="2" charset="-122"/>
                </a:rPr>
                <a:t>拉力</a:t>
              </a:r>
              <a:endParaRPr lang="zh-CN" altLang="en-US" sz="3200" b="1">
                <a:solidFill>
                  <a:srgbClr val="FF0000"/>
                </a:solidFill>
                <a:latin typeface="宋体" pitchFamily="2" charset="-122"/>
              </a:endParaRPr>
            </a:p>
          </p:txBody>
        </p:sp>
        <p:pic>
          <p:nvPicPr>
            <p:cNvPr id="184325" name="图片 7" descr="IMG_0725.jp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015" y="1215"/>
              <a:ext cx="2367" cy="1544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</p:grpSp>
      <p:pic>
        <p:nvPicPr>
          <p:cNvPr id="184326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84327" name=""/>
          <p:cNvGrpSpPr/>
          <p:nvPr/>
        </p:nvGrpSpPr>
        <p:grpSpPr>
          <a:xfrm>
            <a:off x="539750" y="1919288"/>
            <a:ext cx="3444875" cy="4297362"/>
            <a:chOff x="340" y="1209"/>
            <a:chExt cx="2170" cy="2707"/>
          </a:xfrm>
        </p:grpSpPr>
        <p:sp>
          <p:nvSpPr>
            <p:cNvPr id="184328" name="TextBox 3"/>
            <p:cNvSpPr/>
            <p:nvPr/>
          </p:nvSpPr>
          <p:spPr>
            <a:xfrm>
              <a:off x="340" y="2931"/>
              <a:ext cx="2170" cy="985"/>
            </a:xfrm>
            <a:prstGeom prst="rect">
              <a:avLst/>
            </a:prstGeom>
            <a:gradFill rotWithShape="1">
              <a:gsLst>
                <a:gs pos="0">
                  <a:srgbClr val="FFBE86"/>
                </a:gs>
                <a:gs pos="35001">
                  <a:srgbClr val="FFD0AA"/>
                </a:gs>
                <a:gs pos="100000">
                  <a:srgbClr val="FFEBDB"/>
                </a:gs>
              </a:gsLst>
              <a:lin ang="16200000" scaled="1"/>
            </a:gradFill>
            <a:ln>
              <a:solidFill>
                <a:srgbClr val="F69240"/>
              </a:solidFill>
              <a:miter lim="800000"/>
            </a:ln>
            <a:effectLst>
              <a:outerShdw dist="20000" dir="5400000">
                <a:srgbClr val="000000">
                  <a:alpha val="37999"/>
                </a:srgbClr>
              </a:outerShdw>
            </a:effectLst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3200" b="1">
                  <a:solidFill>
                    <a:srgbClr val="000000"/>
                  </a:solidFill>
                  <a:latin typeface="宋体" pitchFamily="2" charset="-122"/>
                </a:rPr>
                <a:t>人</a:t>
              </a:r>
              <a:r>
                <a:rPr lang="zh-CN" altLang="en-US" sz="3200" b="1">
                  <a:solidFill>
                    <a:srgbClr val="FF0000"/>
                  </a:solidFill>
                  <a:latin typeface="宋体" pitchFamily="2" charset="-122"/>
                </a:rPr>
                <a:t>推</a:t>
              </a:r>
              <a:r>
                <a:rPr lang="zh-CN" altLang="en-US" sz="3200" b="1">
                  <a:solidFill>
                    <a:srgbClr val="000000"/>
                  </a:solidFill>
                  <a:latin typeface="宋体" pitchFamily="2" charset="-122"/>
                </a:rPr>
                <a:t>车</a:t>
              </a:r>
              <a:endParaRPr lang="en-US" altLang="zh-CN" sz="3200" b="1">
                <a:solidFill>
                  <a:srgbClr val="000000"/>
                </a:solidFill>
                <a:latin typeface="宋体" pitchFamily="2" charset="-122"/>
              </a:endParaRPr>
            </a:p>
            <a:p>
              <a:pPr marL="0" marR="0" lvl="0" indent="0" eaLnBrk="1" hangingPunct="1"/>
              <a:r>
                <a:rPr lang="zh-CN" altLang="en-US" sz="3200" b="1">
                  <a:solidFill>
                    <a:srgbClr val="000000"/>
                  </a:solidFill>
                  <a:latin typeface="宋体" pitchFamily="2" charset="-122"/>
                </a:rPr>
                <a:t>人对车施加了</a:t>
              </a:r>
              <a:r>
                <a:rPr lang="zh-CN" altLang="en-US" sz="3200" b="1">
                  <a:solidFill>
                    <a:srgbClr val="FF0000"/>
                  </a:solidFill>
                  <a:latin typeface="宋体" pitchFamily="2" charset="-122"/>
                </a:rPr>
                <a:t>推力</a:t>
              </a:r>
              <a:endParaRPr lang="en-US" altLang="zh-CN" sz="3200" b="1">
                <a:solidFill>
                  <a:srgbClr val="FF0000"/>
                </a:solidFill>
                <a:latin typeface="宋体" pitchFamily="2" charset="-122"/>
              </a:endParaRPr>
            </a:p>
            <a:p>
              <a:pPr marL="0" marR="0" lvl="0" indent="0" eaLnBrk="1" hangingPunct="1"/>
              <a:r>
                <a:rPr lang="zh-CN" altLang="en-US" sz="3200" b="1">
                  <a:solidFill>
                    <a:srgbClr val="000000"/>
                  </a:solidFill>
                  <a:latin typeface="宋体" pitchFamily="2" charset="-122"/>
                </a:rPr>
                <a:t>车受到了</a:t>
              </a:r>
              <a:r>
                <a:rPr lang="zh-CN" altLang="en-US" sz="3200" b="1">
                  <a:solidFill>
                    <a:srgbClr val="FF0000"/>
                  </a:solidFill>
                  <a:latin typeface="宋体" pitchFamily="2" charset="-122"/>
                </a:rPr>
                <a:t>推力</a:t>
              </a:r>
              <a:endParaRPr lang="zh-CN" altLang="en-US" sz="3200" b="1">
                <a:solidFill>
                  <a:srgbClr val="FF0000"/>
                </a:solidFill>
                <a:latin typeface="宋体" pitchFamily="2" charset="-122"/>
              </a:endParaRPr>
            </a:p>
          </p:txBody>
        </p:sp>
        <p:pic>
          <p:nvPicPr>
            <p:cNvPr id="184329" name="Picture 8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567" y="1209"/>
              <a:ext cx="1723" cy="1586"/>
            </a:xfrm>
            <a:prstGeom prst="rect">
              <a:avLst/>
            </a:prstGeom>
            <a:noFill/>
            <a:ln>
              <a:solidFill>
                <a:schemeClr val="tx1"/>
              </a:solidFill>
              <a:miter lim="800000"/>
            </a:ln>
            <a:effectLst>
              <a:outerShdw dist="139700" dir="2700000" algn="tl">
                <a:srgbClr val="333333">
                  <a:alpha val="64998"/>
                </a:srgbClr>
              </a:outerShdw>
            </a:effec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4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3298" name="矩形 1"/>
          <p:cNvSpPr/>
          <p:nvPr/>
        </p:nvSpPr>
        <p:spPr>
          <a:xfrm>
            <a:off x="3851275" y="1484312"/>
            <a:ext cx="4535488" cy="4789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推力</a:t>
            </a:r>
            <a:r>
              <a:rPr lang="zh-CN" altLang="en-US" sz="2800" b="1">
                <a:latin typeface="宋体" pitchFamily="2" charset="-122"/>
              </a:rPr>
              <a:t>     人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          </a:t>
            </a:r>
            <a:r>
              <a:rPr lang="zh-CN" altLang="en-US" sz="2800" b="1">
                <a:latin typeface="宋体" pitchFamily="2" charset="-122"/>
              </a:rPr>
              <a:t>车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</a:t>
            </a:r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拉力</a:t>
            </a:r>
            <a:r>
              <a:rPr lang="zh-CN" altLang="en-US" sz="2800" b="1">
                <a:latin typeface="宋体" pitchFamily="2" charset="-122"/>
              </a:rPr>
              <a:t>     双手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       </a:t>
            </a:r>
            <a:r>
              <a:rPr lang="zh-CN" altLang="en-US" sz="2800" b="1">
                <a:latin typeface="宋体" pitchFamily="2" charset="-122"/>
              </a:rPr>
              <a:t>弹簧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 </a:t>
            </a:r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拉力</a:t>
            </a:r>
            <a:r>
              <a:rPr lang="zh-CN" altLang="en-US" sz="2800" b="1">
                <a:latin typeface="宋体" pitchFamily="2" charset="-122"/>
              </a:rPr>
              <a:t>     人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         </a:t>
            </a:r>
            <a:r>
              <a:rPr lang="zh-CN" altLang="en-US" sz="2800" b="1">
                <a:latin typeface="宋体" pitchFamily="2" charset="-122"/>
              </a:rPr>
              <a:t>水桶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 </a:t>
            </a:r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举力</a:t>
            </a:r>
            <a:r>
              <a:rPr lang="zh-CN" altLang="en-US" sz="2800" b="1">
                <a:latin typeface="宋体" pitchFamily="2" charset="-122"/>
              </a:rPr>
              <a:t>     人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         </a:t>
            </a:r>
            <a:r>
              <a:rPr lang="zh-CN" altLang="en-US" sz="2800" b="1">
                <a:latin typeface="宋体" pitchFamily="2" charset="-122"/>
              </a:rPr>
              <a:t>杠铃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推力</a:t>
            </a:r>
            <a:r>
              <a:rPr lang="zh-CN" altLang="en-US" sz="2800" b="1">
                <a:latin typeface="宋体" pitchFamily="2" charset="-122"/>
              </a:rPr>
              <a:t>    推土机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       </a:t>
            </a:r>
            <a:r>
              <a:rPr lang="zh-CN" altLang="en-US" sz="2800" b="1">
                <a:latin typeface="宋体" pitchFamily="2" charset="-122"/>
              </a:rPr>
              <a:t>土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</a:t>
            </a:r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吸引力  </a:t>
            </a:r>
            <a:r>
              <a:rPr lang="zh-CN" altLang="en-US" sz="2800" b="1">
                <a:latin typeface="宋体" pitchFamily="2" charset="-122"/>
              </a:rPr>
              <a:t>磁铁        铁钉</a:t>
            </a:r>
            <a:endParaRPr lang="en-US" altLang="zh-CN" sz="2800" b="1">
              <a:latin typeface="宋体" pitchFamily="2" charset="-122"/>
            </a:endParaRPr>
          </a:p>
        </p:txBody>
      </p:sp>
      <p:sp>
        <p:nvSpPr>
          <p:cNvPr id="183299" name="矩形 1"/>
          <p:cNvSpPr/>
          <p:nvPr/>
        </p:nvSpPr>
        <p:spPr>
          <a:xfrm>
            <a:off x="468312" y="1484312"/>
            <a:ext cx="3311525" cy="47894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人  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推    </a:t>
            </a:r>
            <a:r>
              <a:rPr lang="zh-CN" altLang="en-US" sz="2800" b="1">
                <a:latin typeface="宋体" pitchFamily="2" charset="-122"/>
              </a:rPr>
              <a:t>车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</a:t>
            </a:r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双手 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拉   </a:t>
            </a:r>
            <a:r>
              <a:rPr lang="zh-CN" altLang="en-US" sz="2800" b="1">
                <a:latin typeface="宋体" pitchFamily="2" charset="-122"/>
              </a:rPr>
              <a:t>弹簧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 </a:t>
            </a:r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人  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提   </a:t>
            </a:r>
            <a:r>
              <a:rPr lang="zh-CN" altLang="en-US" sz="2800" b="1">
                <a:latin typeface="宋体" pitchFamily="2" charset="-122"/>
              </a:rPr>
              <a:t>水桶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 </a:t>
            </a:r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人  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举   </a:t>
            </a:r>
            <a:r>
              <a:rPr lang="zh-CN" altLang="en-US" sz="2800" b="1">
                <a:latin typeface="宋体" pitchFamily="2" charset="-122"/>
              </a:rPr>
              <a:t>杠铃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推土机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推    </a:t>
            </a:r>
            <a:r>
              <a:rPr lang="zh-CN" altLang="en-US" sz="2800" b="1">
                <a:latin typeface="宋体" pitchFamily="2" charset="-122"/>
              </a:rPr>
              <a:t>土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</a:t>
            </a:r>
            <a:endParaRPr lang="zh-CN" altLang="en-US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磁铁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吸引  </a:t>
            </a:r>
            <a:r>
              <a:rPr lang="zh-CN" altLang="en-US" sz="2800" b="1">
                <a:latin typeface="宋体" pitchFamily="2" charset="-122"/>
              </a:rPr>
              <a:t>铁钉</a:t>
            </a:r>
            <a:endParaRPr lang="en-US" altLang="zh-CN" sz="2800" b="1">
              <a:latin typeface="宋体" pitchFamily="2" charset="-122"/>
            </a:endParaRPr>
          </a:p>
        </p:txBody>
      </p:sp>
      <p:sp>
        <p:nvSpPr>
          <p:cNvPr id="183300" name="圆角矩形 10"/>
          <p:cNvSpPr/>
          <p:nvPr/>
        </p:nvSpPr>
        <p:spPr>
          <a:xfrm>
            <a:off x="5364162" y="1412875"/>
            <a:ext cx="1150938" cy="48958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83301" name="圆角矩形 11"/>
          <p:cNvSpPr/>
          <p:nvPr/>
        </p:nvSpPr>
        <p:spPr>
          <a:xfrm>
            <a:off x="7451725" y="1412875"/>
            <a:ext cx="1079500" cy="48958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83302" name="TextBox 14"/>
          <p:cNvSpPr/>
          <p:nvPr/>
        </p:nvSpPr>
        <p:spPr>
          <a:xfrm>
            <a:off x="250825" y="404812"/>
            <a:ext cx="53292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、力是物体对物体的作用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83303" name=""/>
          <p:cNvGrpSpPr/>
          <p:nvPr/>
        </p:nvGrpSpPr>
        <p:grpSpPr>
          <a:xfrm>
            <a:off x="6877050" y="836612"/>
            <a:ext cx="1979612" cy="630238"/>
            <a:chOff x="4377" y="981"/>
            <a:chExt cx="1247" cy="397"/>
          </a:xfrm>
        </p:grpSpPr>
        <p:pic>
          <p:nvPicPr>
            <p:cNvPr id="183304" name="TextBox 1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377" y="981"/>
              <a:ext cx="1247" cy="397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83305" name=""/>
            <p:cNvSpPr/>
            <p:nvPr/>
          </p:nvSpPr>
          <p:spPr>
            <a:xfrm>
              <a:off x="4513" y="1026"/>
              <a:ext cx="1089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受力物体</a:t>
              </a:r>
              <a:endPara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83306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83307" name="Line 24"/>
          <p:cNvCxnSpPr/>
          <p:nvPr/>
        </p:nvCxnSpPr>
        <p:spPr>
          <a:xfrm>
            <a:off x="468312" y="2997200"/>
            <a:ext cx="8064500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3308" name="Line 25"/>
          <p:cNvCxnSpPr/>
          <p:nvPr/>
        </p:nvCxnSpPr>
        <p:spPr>
          <a:xfrm>
            <a:off x="468312" y="5445125"/>
            <a:ext cx="8064500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3309" name="Line 26"/>
          <p:cNvCxnSpPr/>
          <p:nvPr/>
        </p:nvCxnSpPr>
        <p:spPr>
          <a:xfrm flipV="1">
            <a:off x="539750" y="3789362"/>
            <a:ext cx="7993062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3310" name="Line 27"/>
          <p:cNvCxnSpPr/>
          <p:nvPr/>
        </p:nvCxnSpPr>
        <p:spPr>
          <a:xfrm>
            <a:off x="468312" y="6308725"/>
            <a:ext cx="7993062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3311" name="Line 28"/>
          <p:cNvCxnSpPr/>
          <p:nvPr/>
        </p:nvCxnSpPr>
        <p:spPr>
          <a:xfrm flipV="1">
            <a:off x="539750" y="4581525"/>
            <a:ext cx="7993062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grpSp>
        <p:nvGrpSpPr>
          <p:cNvPr id="183312" name=""/>
          <p:cNvGrpSpPr/>
          <p:nvPr/>
        </p:nvGrpSpPr>
        <p:grpSpPr>
          <a:xfrm>
            <a:off x="4787900" y="836612"/>
            <a:ext cx="1979612" cy="630238"/>
            <a:chOff x="4377" y="981"/>
            <a:chExt cx="1247" cy="397"/>
          </a:xfrm>
        </p:grpSpPr>
        <p:pic>
          <p:nvPicPr>
            <p:cNvPr id="183313" name="TextBox 1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377" y="981"/>
              <a:ext cx="1247" cy="397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83314" name=""/>
            <p:cNvSpPr/>
            <p:nvPr/>
          </p:nvSpPr>
          <p:spPr>
            <a:xfrm>
              <a:off x="4513" y="1026"/>
              <a:ext cx="1089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施力物体</a:t>
              </a:r>
              <a:endParaRPr lang="zh-CN" altLang="en-US"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cxnSp>
        <p:nvCxnSpPr>
          <p:cNvPr id="183315" name="Line 24"/>
          <p:cNvCxnSpPr/>
          <p:nvPr/>
        </p:nvCxnSpPr>
        <p:spPr>
          <a:xfrm>
            <a:off x="468312" y="2205038"/>
            <a:ext cx="7993062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3316" name="Line 24"/>
          <p:cNvCxnSpPr/>
          <p:nvPr/>
        </p:nvCxnSpPr>
        <p:spPr>
          <a:xfrm>
            <a:off x="468312" y="2205038"/>
            <a:ext cx="8064500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3317" name="Line 24"/>
          <p:cNvCxnSpPr/>
          <p:nvPr/>
        </p:nvCxnSpPr>
        <p:spPr>
          <a:xfrm>
            <a:off x="539750" y="1412875"/>
            <a:ext cx="7993062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sp>
        <p:nvSpPr>
          <p:cNvPr id="183318" name="圆角矩形 10"/>
          <p:cNvSpPr/>
          <p:nvPr/>
        </p:nvSpPr>
        <p:spPr>
          <a:xfrm>
            <a:off x="3779838" y="1412875"/>
            <a:ext cx="1150938" cy="48958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5346" name="矩形 1"/>
          <p:cNvSpPr/>
          <p:nvPr/>
        </p:nvSpPr>
        <p:spPr>
          <a:xfrm>
            <a:off x="566738" y="1557338"/>
            <a:ext cx="3225800" cy="265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 人  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推    </a:t>
            </a:r>
            <a:r>
              <a:rPr lang="zh-CN" altLang="en-US" sz="2800" b="1">
                <a:latin typeface="宋体" pitchFamily="2" charset="-122"/>
              </a:rPr>
              <a:t>车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双手 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拉   </a:t>
            </a:r>
            <a:r>
              <a:rPr lang="zh-CN" altLang="en-US" sz="2800" b="1">
                <a:latin typeface="宋体" pitchFamily="2" charset="-122"/>
              </a:rPr>
              <a:t>弹簧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 人  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提   </a:t>
            </a:r>
            <a:r>
              <a:rPr lang="zh-CN" altLang="en-US" sz="2800" b="1">
                <a:latin typeface="宋体" pitchFamily="2" charset="-122"/>
              </a:rPr>
              <a:t>水桶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 人  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举   </a:t>
            </a:r>
            <a:r>
              <a:rPr lang="zh-CN" altLang="en-US" sz="2800" b="1">
                <a:latin typeface="宋体" pitchFamily="2" charset="-122"/>
              </a:rPr>
              <a:t>杠铃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推土机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推    </a:t>
            </a:r>
            <a:r>
              <a:rPr lang="zh-CN" altLang="en-US" sz="2800" b="1">
                <a:latin typeface="宋体" pitchFamily="2" charset="-122"/>
              </a:rPr>
              <a:t>土</a:t>
            </a:r>
            <a:endParaRPr lang="en-US" altLang="zh-CN" sz="2800" b="1">
              <a:latin typeface="宋体" pitchFamily="2" charset="-122"/>
            </a:endParaRPr>
          </a:p>
          <a:p>
            <a:pPr marL="0" lvl="0" indent="0" eaLnBrk="1" hangingPunct="1"/>
            <a:r>
              <a:rPr lang="zh-CN" altLang="en-US" sz="2800" b="1">
                <a:latin typeface="宋体" pitchFamily="2" charset="-122"/>
              </a:rPr>
              <a:t> 磁铁  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吸引  </a:t>
            </a:r>
            <a:r>
              <a:rPr lang="zh-CN" altLang="en-US" sz="2800" b="1">
                <a:latin typeface="宋体" pitchFamily="2" charset="-122"/>
              </a:rPr>
              <a:t>铁钉</a:t>
            </a:r>
            <a:endParaRPr lang="en-US" altLang="zh-CN" sz="2800" b="1">
              <a:latin typeface="宋体" pitchFamily="2" charset="-122"/>
            </a:endParaRPr>
          </a:p>
        </p:txBody>
      </p:sp>
      <p:grpSp>
        <p:nvGrpSpPr>
          <p:cNvPr id="185347" name="组合 12"/>
          <p:cNvGrpSpPr/>
          <p:nvPr/>
        </p:nvGrpSpPr>
        <p:grpSpPr>
          <a:xfrm>
            <a:off x="1936750" y="1628775"/>
            <a:ext cx="792162" cy="3071812"/>
            <a:chOff x="6215074" y="1071546"/>
            <a:chExt cx="1000132" cy="3143272"/>
          </a:xfrm>
        </p:grpSpPr>
        <p:sp>
          <p:nvSpPr>
            <p:cNvPr id="185348" name="圆角矩形 7"/>
            <p:cNvSpPr/>
            <p:nvPr/>
          </p:nvSpPr>
          <p:spPr>
            <a:xfrm>
              <a:off x="6215074" y="1071546"/>
              <a:ext cx="1000132" cy="264320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80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185349" name="下箭头 8"/>
            <p:cNvSpPr/>
            <p:nvPr/>
          </p:nvSpPr>
          <p:spPr>
            <a:xfrm>
              <a:off x="6500826" y="3786190"/>
              <a:ext cx="357189" cy="428628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 sz="280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185350" name="TextBox 9"/>
          <p:cNvGrpSpPr/>
          <p:nvPr/>
        </p:nvGrpSpPr>
        <p:grpSpPr>
          <a:xfrm>
            <a:off x="1647825" y="4724400"/>
            <a:ext cx="1255712" cy="682625"/>
            <a:chOff x="3848" y="2692"/>
            <a:chExt cx="791" cy="430"/>
          </a:xfrm>
        </p:grpSpPr>
        <p:pic>
          <p:nvPicPr>
            <p:cNvPr id="185351" name="TextBox 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848" y="2692"/>
              <a:ext cx="791" cy="430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85352" name=""/>
            <p:cNvSpPr/>
            <p:nvPr/>
          </p:nvSpPr>
          <p:spPr>
            <a:xfrm>
              <a:off x="3960" y="2745"/>
              <a:ext cx="5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latin typeface="华文新魏" pitchFamily="2" charset="-122"/>
                  <a:ea typeface="华文新魏" pitchFamily="2" charset="-122"/>
                </a:rPr>
                <a:t>作用</a:t>
              </a:r>
              <a:endParaRPr lang="zh-CN" altLang="en-US" sz="2800" b="1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185353" name="圆角矩形 10"/>
          <p:cNvSpPr/>
          <p:nvPr/>
        </p:nvSpPr>
        <p:spPr>
          <a:xfrm>
            <a:off x="568325" y="1628775"/>
            <a:ext cx="1150938" cy="25717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85354" name="圆角矩形 11"/>
          <p:cNvSpPr/>
          <p:nvPr/>
        </p:nvSpPr>
        <p:spPr>
          <a:xfrm>
            <a:off x="2800350" y="1628775"/>
            <a:ext cx="1079500" cy="25003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85356" name="下箭头 15"/>
          <p:cNvSpPr/>
          <p:nvPr/>
        </p:nvSpPr>
        <p:spPr>
          <a:xfrm>
            <a:off x="852488" y="4271962"/>
            <a:ext cx="428625" cy="12144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5357" name="下箭头 16"/>
          <p:cNvSpPr/>
          <p:nvPr/>
        </p:nvSpPr>
        <p:spPr>
          <a:xfrm>
            <a:off x="3160712" y="4149725"/>
            <a:ext cx="428625" cy="12144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85358" name="TextBox 17"/>
          <p:cNvGrpSpPr/>
          <p:nvPr/>
        </p:nvGrpSpPr>
        <p:grpSpPr>
          <a:xfrm>
            <a:off x="0" y="5422900"/>
            <a:ext cx="2232025" cy="774700"/>
            <a:chOff x="2703" y="3110"/>
            <a:chExt cx="1406" cy="488"/>
          </a:xfrm>
        </p:grpSpPr>
        <p:pic>
          <p:nvPicPr>
            <p:cNvPr id="185359" name="TextBox 17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703" y="3110"/>
              <a:ext cx="1406" cy="488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85360" name=""/>
            <p:cNvSpPr/>
            <p:nvPr/>
          </p:nvSpPr>
          <p:spPr>
            <a:xfrm>
              <a:off x="2835" y="3182"/>
              <a:ext cx="1140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>
                  <a:solidFill>
                    <a:srgbClr val="FFFFFF"/>
                  </a:solidFill>
                  <a:latin typeface="宋体" pitchFamily="2" charset="-122"/>
                </a:rPr>
                <a:t>施力物体</a:t>
              </a:r>
              <a:endParaRPr lang="zh-CN" altLang="en-US" sz="3200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grpSp>
        <p:nvGrpSpPr>
          <p:cNvPr id="185361" name="TextBox 18"/>
          <p:cNvGrpSpPr/>
          <p:nvPr/>
        </p:nvGrpSpPr>
        <p:grpSpPr>
          <a:xfrm>
            <a:off x="2295525" y="5445125"/>
            <a:ext cx="2230438" cy="774700"/>
            <a:chOff x="4278" y="3110"/>
            <a:chExt cx="1405" cy="488"/>
          </a:xfrm>
        </p:grpSpPr>
        <p:pic>
          <p:nvPicPr>
            <p:cNvPr id="185362" name="TextBox 18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4278" y="3110"/>
              <a:ext cx="1405" cy="488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85363" name=""/>
            <p:cNvSpPr/>
            <p:nvPr/>
          </p:nvSpPr>
          <p:spPr>
            <a:xfrm>
              <a:off x="4410" y="3182"/>
              <a:ext cx="1140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>
                  <a:solidFill>
                    <a:srgbClr val="FFFFFF"/>
                  </a:solidFill>
                  <a:latin typeface="宋体" pitchFamily="2" charset="-122"/>
                </a:rPr>
                <a:t>受力物体</a:t>
              </a:r>
              <a:endParaRPr lang="zh-CN" altLang="en-US" sz="3200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cxnSp>
        <p:nvCxnSpPr>
          <p:cNvPr id="185365" name="Line 24"/>
          <p:cNvCxnSpPr/>
          <p:nvPr/>
        </p:nvCxnSpPr>
        <p:spPr>
          <a:xfrm>
            <a:off x="568325" y="2060575"/>
            <a:ext cx="3311525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5366" name="Line 25"/>
          <p:cNvCxnSpPr/>
          <p:nvPr/>
        </p:nvCxnSpPr>
        <p:spPr>
          <a:xfrm>
            <a:off x="568325" y="2492375"/>
            <a:ext cx="3311525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5367" name="Line 26"/>
          <p:cNvCxnSpPr/>
          <p:nvPr/>
        </p:nvCxnSpPr>
        <p:spPr>
          <a:xfrm flipV="1">
            <a:off x="568325" y="2924175"/>
            <a:ext cx="3240088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5368" name="Line 27"/>
          <p:cNvCxnSpPr/>
          <p:nvPr/>
        </p:nvCxnSpPr>
        <p:spPr>
          <a:xfrm>
            <a:off x="568325" y="3357562"/>
            <a:ext cx="3311525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cxnSp>
        <p:nvCxnSpPr>
          <p:cNvPr id="185369" name="Line 28"/>
          <p:cNvCxnSpPr/>
          <p:nvPr/>
        </p:nvCxnSpPr>
        <p:spPr>
          <a:xfrm>
            <a:off x="568325" y="3789362"/>
            <a:ext cx="3311525" cy="0"/>
          </a:xfrm>
          <a:prstGeom prst="line">
            <a:avLst/>
          </a:prstGeom>
          <a:noFill/>
          <a:ln w="28575">
            <a:solidFill>
              <a:srgbClr val="3366FF"/>
            </a:solidFill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</p:cxnSp>
      <p:grpSp>
        <p:nvGrpSpPr>
          <p:cNvPr id="185370" name=""/>
          <p:cNvGrpSpPr/>
          <p:nvPr/>
        </p:nvGrpSpPr>
        <p:grpSpPr>
          <a:xfrm>
            <a:off x="4286250" y="1557338"/>
            <a:ext cx="4525962" cy="4662488"/>
            <a:chOff x="2909" y="618"/>
            <a:chExt cx="2851" cy="2937"/>
          </a:xfrm>
        </p:grpSpPr>
        <p:sp>
          <p:nvSpPr>
            <p:cNvPr id="185371" name="矩形 1"/>
            <p:cNvSpPr/>
            <p:nvPr/>
          </p:nvSpPr>
          <p:spPr>
            <a:xfrm>
              <a:off x="3266" y="618"/>
              <a:ext cx="2144" cy="167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</a:rPr>
                <a:t>  车    </a:t>
              </a: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推    </a:t>
              </a:r>
              <a:r>
                <a:rPr lang="zh-CN" altLang="en-US" sz="2800" b="1">
                  <a:latin typeface="宋体" pitchFamily="2" charset="-122"/>
                </a:rPr>
                <a:t>人</a:t>
              </a:r>
              <a:endParaRPr lang="en-US" altLang="zh-CN" sz="2800" b="1">
                <a:latin typeface="宋体" pitchFamily="2" charset="-122"/>
              </a:endParaRPr>
            </a:p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</a:rPr>
                <a:t> 弹簧   </a:t>
              </a: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拉   </a:t>
              </a:r>
              <a:r>
                <a:rPr lang="zh-CN" altLang="en-US" sz="2800" b="1">
                  <a:latin typeface="宋体" pitchFamily="2" charset="-122"/>
                </a:rPr>
                <a:t>双手</a:t>
              </a:r>
              <a:endParaRPr lang="en-US" altLang="zh-CN" sz="2800" b="1">
                <a:latin typeface="宋体" pitchFamily="2" charset="-122"/>
              </a:endParaRPr>
            </a:p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</a:rPr>
                <a:t> 水桶   </a:t>
              </a: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拉   </a:t>
              </a:r>
              <a:r>
                <a:rPr lang="zh-CN" altLang="en-US" sz="2800" b="1">
                  <a:latin typeface="宋体" pitchFamily="2" charset="-122"/>
                </a:rPr>
                <a:t>人</a:t>
              </a:r>
              <a:endParaRPr lang="en-US" altLang="zh-CN" sz="2800" b="1">
                <a:latin typeface="宋体" pitchFamily="2" charset="-122"/>
              </a:endParaRPr>
            </a:p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</a:rPr>
                <a:t> 杠铃   </a:t>
              </a: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压   </a:t>
              </a:r>
              <a:r>
                <a:rPr lang="zh-CN" altLang="en-US" sz="2800" b="1">
                  <a:latin typeface="宋体" pitchFamily="2" charset="-122"/>
                </a:rPr>
                <a:t>人</a:t>
              </a:r>
              <a:endParaRPr lang="en-US" altLang="zh-CN" sz="2800" b="1">
                <a:latin typeface="宋体" pitchFamily="2" charset="-122"/>
              </a:endParaRPr>
            </a:p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</a:rPr>
                <a:t>  土   </a:t>
              </a: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阻碍 </a:t>
              </a:r>
              <a:r>
                <a:rPr lang="zh-CN" altLang="en-US" sz="2800" b="1">
                  <a:latin typeface="宋体" pitchFamily="2" charset="-122"/>
                </a:rPr>
                <a:t>推土机</a:t>
              </a:r>
              <a:endParaRPr lang="en-US" altLang="zh-CN" sz="2800" b="1">
                <a:latin typeface="宋体" pitchFamily="2" charset="-122"/>
              </a:endParaRPr>
            </a:p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</a:rPr>
                <a:t> 铁钉  </a:t>
              </a: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</a:rPr>
                <a:t>吸引  </a:t>
              </a:r>
              <a:r>
                <a:rPr lang="zh-CN" altLang="en-US" sz="2800" b="1">
                  <a:latin typeface="宋体" pitchFamily="2" charset="-122"/>
                </a:rPr>
                <a:t>磁铁</a:t>
              </a:r>
              <a:endParaRPr lang="en-US" altLang="zh-CN" sz="2800" b="1">
                <a:latin typeface="宋体" pitchFamily="2" charset="-122"/>
              </a:endParaRPr>
            </a:p>
          </p:txBody>
        </p:sp>
        <p:grpSp>
          <p:nvGrpSpPr>
            <p:cNvPr id="185372" name="组合 12"/>
            <p:cNvGrpSpPr/>
            <p:nvPr/>
          </p:nvGrpSpPr>
          <p:grpSpPr>
            <a:xfrm>
              <a:off x="4129" y="663"/>
              <a:ext cx="499" cy="1935"/>
              <a:chOff x="6215074" y="1071546"/>
              <a:chExt cx="1000132" cy="3143272"/>
            </a:xfrm>
          </p:grpSpPr>
          <p:sp>
            <p:nvSpPr>
              <p:cNvPr id="185373" name="圆角矩形 7"/>
              <p:cNvSpPr/>
              <p:nvPr/>
            </p:nvSpPr>
            <p:spPr>
              <a:xfrm>
                <a:off x="6215074" y="1071546"/>
                <a:ext cx="1000132" cy="2643205"/>
              </a:xfrm>
              <a:prstGeom prst="round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800">
                  <a:solidFill>
                    <a:srgbClr val="FFFFFF"/>
                  </a:solidFill>
                  <a:latin typeface="华文新魏" pitchFamily="2" charset="-122"/>
                  <a:ea typeface="华文新魏" pitchFamily="2" charset="-122"/>
                </a:endParaRPr>
              </a:p>
            </p:txBody>
          </p:sp>
          <p:sp>
            <p:nvSpPr>
              <p:cNvPr id="185374" name="下箭头 8"/>
              <p:cNvSpPr/>
              <p:nvPr/>
            </p:nvSpPr>
            <p:spPr>
              <a:xfrm>
                <a:off x="6500826" y="3786190"/>
                <a:ext cx="357189" cy="428628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 eaLnBrk="1" hangingPunct="1"/>
                <a:endParaRPr lang="zh-CN" altLang="en-US" sz="2800">
                  <a:solidFill>
                    <a:srgbClr val="FFFFFF"/>
                  </a:solidFill>
                  <a:latin typeface="华文新魏" pitchFamily="2" charset="-122"/>
                  <a:ea typeface="华文新魏" pitchFamily="2" charset="-122"/>
                </a:endParaRPr>
              </a:p>
            </p:txBody>
          </p:sp>
        </p:grpSp>
        <p:grpSp>
          <p:nvGrpSpPr>
            <p:cNvPr id="185375" name="TextBox 9"/>
            <p:cNvGrpSpPr/>
            <p:nvPr/>
          </p:nvGrpSpPr>
          <p:grpSpPr>
            <a:xfrm>
              <a:off x="3947" y="2613"/>
              <a:ext cx="791" cy="430"/>
              <a:chOff x="3848" y="2692"/>
              <a:chExt cx="791" cy="430"/>
            </a:xfrm>
          </p:grpSpPr>
          <p:pic>
            <p:nvPicPr>
              <p:cNvPr id="185376" name="TextBox 9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848" y="2692"/>
                <a:ext cx="791" cy="430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185377" name=""/>
              <p:cNvSpPr/>
              <p:nvPr/>
            </p:nvSpPr>
            <p:spPr>
              <a:xfrm>
                <a:off x="3960" y="2745"/>
                <a:ext cx="564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2800" b="1">
                    <a:solidFill>
                      <a:srgbClr val="FFFFFF"/>
                    </a:solidFill>
                    <a:latin typeface="华文新魏" pitchFamily="2" charset="-122"/>
                    <a:ea typeface="华文新魏" pitchFamily="2" charset="-122"/>
                  </a:rPr>
                  <a:t>作用</a:t>
                </a:r>
                <a:endParaRPr lang="zh-CN" altLang="en-US" sz="2800" b="1">
                  <a:solidFill>
                    <a:srgbClr val="FFFFFF"/>
                  </a:solidFill>
                  <a:latin typeface="华文新魏" pitchFamily="2" charset="-122"/>
                  <a:ea typeface="华文新魏" pitchFamily="2" charset="-122"/>
                </a:endParaRPr>
              </a:p>
            </p:txBody>
          </p:sp>
        </p:grpSp>
        <p:sp>
          <p:nvSpPr>
            <p:cNvPr id="185378" name="圆角矩形 10"/>
            <p:cNvSpPr/>
            <p:nvPr/>
          </p:nvSpPr>
          <p:spPr>
            <a:xfrm>
              <a:off x="3267" y="663"/>
              <a:ext cx="725" cy="162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185379" name="圆角矩形 11"/>
            <p:cNvSpPr/>
            <p:nvPr/>
          </p:nvSpPr>
          <p:spPr>
            <a:xfrm>
              <a:off x="4673" y="663"/>
              <a:ext cx="680" cy="1575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185380" name="下箭头 15"/>
            <p:cNvSpPr/>
            <p:nvPr/>
          </p:nvSpPr>
          <p:spPr>
            <a:xfrm>
              <a:off x="3446" y="2328"/>
              <a:ext cx="270" cy="76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5381" name="下箭头 16"/>
            <p:cNvSpPr/>
            <p:nvPr/>
          </p:nvSpPr>
          <p:spPr>
            <a:xfrm>
              <a:off x="4900" y="2251"/>
              <a:ext cx="270" cy="76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grpSp>
          <p:nvGrpSpPr>
            <p:cNvPr id="185382" name="TextBox 17"/>
            <p:cNvGrpSpPr/>
            <p:nvPr/>
          </p:nvGrpSpPr>
          <p:grpSpPr>
            <a:xfrm>
              <a:off x="2909" y="3053"/>
              <a:ext cx="1406" cy="488"/>
              <a:chOff x="2703" y="3110"/>
              <a:chExt cx="1406" cy="488"/>
            </a:xfrm>
          </p:grpSpPr>
          <p:pic>
            <p:nvPicPr>
              <p:cNvPr id="185383" name="TextBox 1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03" y="3110"/>
                <a:ext cx="1406" cy="488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185384" name=""/>
              <p:cNvSpPr/>
              <p:nvPr/>
            </p:nvSpPr>
            <p:spPr>
              <a:xfrm>
                <a:off x="2835" y="3182"/>
                <a:ext cx="1140" cy="36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3200">
                    <a:solidFill>
                      <a:srgbClr val="FFFFFF"/>
                    </a:solidFill>
                    <a:latin typeface="宋体" pitchFamily="2" charset="-122"/>
                  </a:rPr>
                  <a:t>施力物体</a:t>
                </a:r>
                <a:endParaRPr lang="zh-CN" altLang="en-US" sz="3200">
                  <a:solidFill>
                    <a:srgbClr val="FFFFFF"/>
                  </a:solidFill>
                  <a:latin typeface="宋体" pitchFamily="2" charset="-122"/>
                </a:endParaRPr>
              </a:p>
            </p:txBody>
          </p:sp>
        </p:grpSp>
        <p:grpSp>
          <p:nvGrpSpPr>
            <p:cNvPr id="185385" name="TextBox 18"/>
            <p:cNvGrpSpPr/>
            <p:nvPr/>
          </p:nvGrpSpPr>
          <p:grpSpPr>
            <a:xfrm>
              <a:off x="4355" y="3067"/>
              <a:ext cx="1405" cy="488"/>
              <a:chOff x="4278" y="3110"/>
              <a:chExt cx="1405" cy="488"/>
            </a:xfrm>
          </p:grpSpPr>
          <p:pic>
            <p:nvPicPr>
              <p:cNvPr id="185386" name="TextBox 1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78" y="3110"/>
                <a:ext cx="1405" cy="488"/>
              </a:xfrm>
              <a:prstGeom prst="rect">
                <a:avLst/>
              </a:prstGeom>
              <a:noFill/>
              <a:ln>
                <a:miter lim="800000"/>
              </a:ln>
            </p:spPr>
          </p:pic>
          <p:sp>
            <p:nvSpPr>
              <p:cNvPr id="185387" name=""/>
              <p:cNvSpPr/>
              <p:nvPr/>
            </p:nvSpPr>
            <p:spPr>
              <a:xfrm>
                <a:off x="4410" y="3182"/>
                <a:ext cx="1140" cy="36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3200">
                    <a:solidFill>
                      <a:srgbClr val="FFFFFF"/>
                    </a:solidFill>
                    <a:latin typeface="宋体" pitchFamily="2" charset="-122"/>
                  </a:rPr>
                  <a:t>受力物体</a:t>
                </a:r>
                <a:endParaRPr lang="zh-CN" altLang="en-US" sz="3200">
                  <a:solidFill>
                    <a:srgbClr val="FFFFFF"/>
                  </a:solidFill>
                  <a:latin typeface="宋体" pitchFamily="2" charset="-122"/>
                </a:endParaRPr>
              </a:p>
            </p:txBody>
          </p:sp>
        </p:grpSp>
        <p:cxnSp>
          <p:nvCxnSpPr>
            <p:cNvPr id="185388" name="Line 24"/>
            <p:cNvCxnSpPr/>
            <p:nvPr/>
          </p:nvCxnSpPr>
          <p:spPr>
            <a:xfrm>
              <a:off x="3267" y="935"/>
              <a:ext cx="2086" cy="0"/>
            </a:xfrm>
            <a:prstGeom prst="line">
              <a:avLst/>
            </a:prstGeom>
            <a:noFill/>
            <a:ln w="28575">
              <a:solidFill>
                <a:srgbClr val="3366FF"/>
              </a:solidFill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  <p:cxnSp>
          <p:nvCxnSpPr>
            <p:cNvPr id="185389" name="Line 25"/>
            <p:cNvCxnSpPr/>
            <p:nvPr/>
          </p:nvCxnSpPr>
          <p:spPr>
            <a:xfrm>
              <a:off x="3267" y="1207"/>
              <a:ext cx="2086" cy="0"/>
            </a:xfrm>
            <a:prstGeom prst="line">
              <a:avLst/>
            </a:prstGeom>
            <a:noFill/>
            <a:ln w="28575">
              <a:solidFill>
                <a:srgbClr val="3366FF"/>
              </a:solidFill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  <p:cxnSp>
          <p:nvCxnSpPr>
            <p:cNvPr id="185390" name="Line 26"/>
            <p:cNvCxnSpPr/>
            <p:nvPr/>
          </p:nvCxnSpPr>
          <p:spPr>
            <a:xfrm flipV="1">
              <a:off x="3288" y="1480"/>
              <a:ext cx="2087" cy="0"/>
            </a:xfrm>
            <a:prstGeom prst="line">
              <a:avLst/>
            </a:prstGeom>
            <a:noFill/>
            <a:ln w="28575">
              <a:solidFill>
                <a:srgbClr val="3366FF"/>
              </a:solidFill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  <p:cxnSp>
          <p:nvCxnSpPr>
            <p:cNvPr id="185391" name="Line 27"/>
            <p:cNvCxnSpPr/>
            <p:nvPr/>
          </p:nvCxnSpPr>
          <p:spPr>
            <a:xfrm>
              <a:off x="3267" y="1752"/>
              <a:ext cx="2086" cy="0"/>
            </a:xfrm>
            <a:prstGeom prst="line">
              <a:avLst/>
            </a:prstGeom>
            <a:noFill/>
            <a:ln w="28575">
              <a:solidFill>
                <a:srgbClr val="3366FF"/>
              </a:solidFill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  <p:cxnSp>
          <p:nvCxnSpPr>
            <p:cNvPr id="185392" name="Line 28"/>
            <p:cNvCxnSpPr/>
            <p:nvPr/>
          </p:nvCxnSpPr>
          <p:spPr>
            <a:xfrm>
              <a:off x="3267" y="2024"/>
              <a:ext cx="2086" cy="0"/>
            </a:xfrm>
            <a:prstGeom prst="line">
              <a:avLst/>
            </a:prstGeom>
            <a:noFill/>
            <a:ln w="28575">
              <a:solidFill>
                <a:srgbClr val="3366FF"/>
              </a:solidFill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</p:grpSp>
      <p:sp>
        <p:nvSpPr>
          <p:cNvPr id="185393" name="TextBox 14"/>
          <p:cNvSpPr/>
          <p:nvPr/>
        </p:nvSpPr>
        <p:spPr>
          <a:xfrm>
            <a:off x="468312" y="476250"/>
            <a:ext cx="57610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、物体间力的作用是相互的。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6370" name="TextBox 19"/>
          <p:cNvSpPr/>
          <p:nvPr/>
        </p:nvSpPr>
        <p:spPr>
          <a:xfrm>
            <a:off x="468312" y="476250"/>
            <a:ext cx="38877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、力的物理量符号：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6371" name="TextBox 20"/>
          <p:cNvSpPr/>
          <p:nvPr/>
        </p:nvSpPr>
        <p:spPr>
          <a:xfrm>
            <a:off x="1042988" y="2276475"/>
            <a:ext cx="6769100" cy="604838"/>
          </a:xfrm>
          <a:prstGeom prst="rect">
            <a:avLst/>
          </a:prstGeom>
          <a:solidFill>
            <a:schemeClr val="bg1"/>
          </a:solidFill>
          <a:ln w="25400">
            <a:solidFill>
              <a:srgbClr val="4BACC6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托起两个鸡蛋所用的力大约是</a:t>
            </a:r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1 N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lang="zh-CN" altLang="en-US" sz="3200" b="1">
              <a:solidFill>
                <a:srgbClr val="000000"/>
              </a:solidFill>
              <a:latin typeface="宋体" pitchFamily="2" charset="-122"/>
            </a:endParaRPr>
          </a:p>
        </p:txBody>
      </p:sp>
      <p:pic>
        <p:nvPicPr>
          <p:cNvPr id="186372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6373" name="TextBox 19"/>
          <p:cNvSpPr/>
          <p:nvPr/>
        </p:nvSpPr>
        <p:spPr>
          <a:xfrm>
            <a:off x="4067175" y="476250"/>
            <a:ext cx="9350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86374" name=""/>
          <p:cNvGrpSpPr/>
          <p:nvPr/>
        </p:nvGrpSpPr>
        <p:grpSpPr>
          <a:xfrm>
            <a:off x="468312" y="1196975"/>
            <a:ext cx="8459788" cy="519112"/>
            <a:chOff x="295" y="754"/>
            <a:chExt cx="5329" cy="327"/>
          </a:xfrm>
        </p:grpSpPr>
        <p:sp>
          <p:nvSpPr>
            <p:cNvPr id="186375" name="TextBox 19"/>
            <p:cNvSpPr/>
            <p:nvPr/>
          </p:nvSpPr>
          <p:spPr>
            <a:xfrm>
              <a:off x="1701" y="754"/>
              <a:ext cx="3923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“</a:t>
              </a:r>
              <a:r>
                <a:rPr lang="zh-CN" altLang="en-US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牛顿”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，简称“</a:t>
              </a:r>
              <a:r>
                <a:rPr lang="zh-CN" altLang="en-US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牛”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，符号“</a:t>
              </a:r>
              <a:r>
                <a:rPr lang="en-US" altLang="zh-CN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N”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。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86376" name="TextBox 19"/>
            <p:cNvSpPr/>
            <p:nvPr/>
          </p:nvSpPr>
          <p:spPr>
            <a:xfrm>
              <a:off x="295" y="754"/>
              <a:ext cx="2449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、力的单位：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86377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4932362" y="3213100"/>
            <a:ext cx="3635375" cy="3062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6378" name="TextBox 19"/>
          <p:cNvSpPr/>
          <p:nvPr/>
        </p:nvSpPr>
        <p:spPr>
          <a:xfrm>
            <a:off x="684212" y="4292600"/>
            <a:ext cx="49672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力可以改变物体的形状；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6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86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86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86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1" grpId="0"/>
      <p:bldP spid="18637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9442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9443" name="TextBox 19"/>
          <p:cNvSpPr/>
          <p:nvPr/>
        </p:nvSpPr>
        <p:spPr>
          <a:xfrm>
            <a:off x="611188" y="1484312"/>
            <a:ext cx="38877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、力的作用效果：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89444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5508625" y="1268412"/>
            <a:ext cx="3635375" cy="3062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9445" name="TextBox 19"/>
          <p:cNvSpPr/>
          <p:nvPr/>
        </p:nvSpPr>
        <p:spPr>
          <a:xfrm>
            <a:off x="684212" y="2492375"/>
            <a:ext cx="49672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一是可以改变物体的形状；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9446" name="TextBox 19"/>
          <p:cNvSpPr/>
          <p:nvPr/>
        </p:nvSpPr>
        <p:spPr>
          <a:xfrm>
            <a:off x="611188" y="3500438"/>
            <a:ext cx="54006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二是可以改变物体的运动状态。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7397" name="TextBox 7"/>
          <p:cNvSpPr/>
          <p:nvPr/>
        </p:nvSpPr>
        <p:spPr>
          <a:xfrm>
            <a:off x="1619250" y="1125538"/>
            <a:ext cx="5702300" cy="588962"/>
          </a:xfrm>
          <a:prstGeom prst="rect">
            <a:avLst/>
          </a:prstGeom>
          <a:solidFill>
            <a:srgbClr val="C0C0C0"/>
          </a:solidFill>
          <a:ln>
            <a:solidFill>
              <a:schemeClr val="tx1"/>
            </a:solidFill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力可以改变物体的 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运动状态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87399" name="Picture 10"/>
          <p:cNvPicPr/>
          <p:nvPr/>
        </p:nvPicPr>
        <p:blipFill>
          <a:blip r:embed="rId3"/>
          <a:srcRect l="48702"/>
          <a:stretch>
            <a:fillRect/>
          </a:stretch>
        </p:blipFill>
        <p:spPr>
          <a:xfrm>
            <a:off x="3203575" y="4149725"/>
            <a:ext cx="2952750" cy="1871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7400" name="TextBox 3"/>
          <p:cNvSpPr txBox="1"/>
          <p:nvPr/>
        </p:nvSpPr>
        <p:spPr>
          <a:xfrm>
            <a:off x="323850" y="4470400"/>
            <a:ext cx="4319588" cy="18256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静止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变为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运动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7401" name="TextBox 3"/>
          <p:cNvSpPr txBox="1"/>
          <p:nvPr/>
        </p:nvSpPr>
        <p:spPr>
          <a:xfrm>
            <a:off x="323850" y="4470400"/>
            <a:ext cx="4319588" cy="18256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运动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变为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静止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7402" name="TextBox 3">
            <a:hlinkClick r:id="rId4"/>
          </p:cNvPr>
          <p:cNvSpPr txBox="1"/>
          <p:nvPr/>
        </p:nvSpPr>
        <p:spPr>
          <a:xfrm>
            <a:off x="323850" y="4470400"/>
            <a:ext cx="4319588" cy="18256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运动速度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变快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7403" name="TextBox 3"/>
          <p:cNvSpPr txBox="1"/>
          <p:nvPr/>
        </p:nvSpPr>
        <p:spPr>
          <a:xfrm>
            <a:off x="323850" y="4470400"/>
            <a:ext cx="4319588" cy="18256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运动速度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变慢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7404" name="TextBox 3"/>
          <p:cNvSpPr txBox="1"/>
          <p:nvPr/>
        </p:nvSpPr>
        <p:spPr>
          <a:xfrm>
            <a:off x="323850" y="4470400"/>
            <a:ext cx="4319588" cy="18256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改变运动方向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7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87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87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87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87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0" grpId="0"/>
      <p:bldP spid="187401" grpId="1"/>
      <p:bldP spid="187402" grpId="2"/>
      <p:bldP spid="187403" grpId="3"/>
      <p:bldP spid="187404" grpId="4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1490" name="TextBox 9"/>
          <p:cNvSpPr/>
          <p:nvPr/>
        </p:nvSpPr>
        <p:spPr>
          <a:xfrm>
            <a:off x="250825" y="5013325"/>
            <a:ext cx="8358188" cy="1373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、力的三要素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力的大小、方向和作用点叫做力的三要素，它们会影响力的作用效果。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91491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1493" name="矩形 3"/>
          <p:cNvSpPr/>
          <p:nvPr/>
        </p:nvSpPr>
        <p:spPr>
          <a:xfrm>
            <a:off x="611188" y="260350"/>
            <a:ext cx="6659562" cy="588962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>
            <a:solidFill>
              <a:srgbClr val="F6924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  <a:ea typeface="华文楷体" pitchFamily="2" charset="-122"/>
              </a:rPr>
              <a:t>力的作用效果与哪些因素有关？</a:t>
            </a:r>
            <a:endParaRPr lang="zh-CN" altLang="en-US" sz="3200" b="1">
              <a:solidFill>
                <a:srgbClr val="000000"/>
              </a:solidFill>
              <a:latin typeface="宋体" pitchFamily="2" charset="-122"/>
              <a:ea typeface="华文楷体" pitchFamily="2" charset="-122"/>
            </a:endParaRPr>
          </a:p>
        </p:txBody>
      </p:sp>
      <p:sp>
        <p:nvSpPr>
          <p:cNvPr id="191494" name="矩形 10"/>
          <p:cNvSpPr/>
          <p:nvPr/>
        </p:nvSpPr>
        <p:spPr>
          <a:xfrm>
            <a:off x="857250" y="1282700"/>
            <a:ext cx="6715125" cy="71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2800">
              <a:solidFill>
                <a:srgbClr val="FFFFFF"/>
              </a:solidFill>
            </a:endParaRPr>
          </a:p>
        </p:txBody>
      </p:sp>
      <p:sp>
        <p:nvSpPr>
          <p:cNvPr id="191495" name="任意多边形 15"/>
          <p:cNvSpPr/>
          <p:nvPr/>
        </p:nvSpPr>
        <p:spPr>
          <a:xfrm>
            <a:off x="785812" y="1354138"/>
            <a:ext cx="1012825" cy="1592262"/>
          </a:xfrm>
          <a:custGeom>
            <a:gdLst>
              <a:gd name="GT0" fmla="+- l w 0"/>
              <a:gd name="GT1" fmla="+- t h 0"/>
            </a:gdLst>
            <a:cxnLst>
              <a:cxn ang="0">
                <a:pos x="266689" y="0"/>
              </a:cxn>
              <a:cxn ang="0">
                <a:pos x="507978" y="17121"/>
              </a:cxn>
              <a:cxn ang="0">
                <a:pos x="800066" y="34242"/>
              </a:cxn>
              <a:cxn ang="0">
                <a:pos x="812766" y="59924"/>
              </a:cxn>
              <a:cxn ang="0">
                <a:pos x="774667" y="119848"/>
              </a:cxn>
              <a:cxn ang="0">
                <a:pos x="736569" y="145529"/>
              </a:cxn>
              <a:cxn ang="0">
                <a:pos x="711170" y="171211"/>
              </a:cxn>
              <a:cxn ang="0">
                <a:pos x="596875" y="205453"/>
              </a:cxn>
              <a:cxn ang="0">
                <a:pos x="546077" y="222574"/>
              </a:cxn>
              <a:cxn ang="0">
                <a:pos x="495279" y="231135"/>
              </a:cxn>
              <a:cxn ang="0">
                <a:pos x="444481" y="248256"/>
              </a:cxn>
              <a:cxn ang="0">
                <a:pos x="355585" y="256816"/>
              </a:cxn>
              <a:cxn ang="0">
                <a:pos x="279388" y="282498"/>
              </a:cxn>
              <a:cxn ang="0">
                <a:pos x="241290" y="291059"/>
              </a:cxn>
              <a:cxn ang="0">
                <a:pos x="203191" y="308180"/>
              </a:cxn>
              <a:cxn ang="0">
                <a:pos x="165093" y="316740"/>
              </a:cxn>
              <a:cxn ang="0">
                <a:pos x="114295" y="333861"/>
              </a:cxn>
              <a:cxn ang="0">
                <a:pos x="634973" y="342422"/>
              </a:cxn>
              <a:cxn ang="0">
                <a:pos x="673072" y="350982"/>
              </a:cxn>
              <a:cxn ang="0">
                <a:pos x="812766" y="368104"/>
              </a:cxn>
              <a:cxn ang="0">
                <a:pos x="850864" y="393785"/>
              </a:cxn>
              <a:cxn ang="0">
                <a:pos x="888962" y="410906"/>
              </a:cxn>
              <a:cxn ang="0">
                <a:pos x="914361" y="462270"/>
              </a:cxn>
              <a:cxn ang="0">
                <a:pos x="901662" y="522193"/>
              </a:cxn>
              <a:cxn ang="0">
                <a:pos x="800066" y="582117"/>
              </a:cxn>
              <a:cxn ang="0">
                <a:pos x="749268" y="590678"/>
              </a:cxn>
              <a:cxn ang="0">
                <a:pos x="507978" y="667723"/>
              </a:cxn>
              <a:cxn ang="0">
                <a:pos x="469880" y="684844"/>
              </a:cxn>
              <a:cxn ang="0">
                <a:pos x="342885" y="710526"/>
              </a:cxn>
              <a:cxn ang="0">
                <a:pos x="241290" y="719086"/>
              </a:cxn>
              <a:cxn ang="0">
                <a:pos x="215891" y="744768"/>
              </a:cxn>
              <a:cxn ang="0">
                <a:pos x="139694" y="779010"/>
              </a:cxn>
              <a:cxn ang="0">
                <a:pos x="0" y="804692"/>
              </a:cxn>
              <a:cxn ang="0">
                <a:pos x="38098" y="787570"/>
              </a:cxn>
              <a:cxn ang="0">
                <a:pos x="76197" y="796131"/>
              </a:cxn>
              <a:cxn ang="0">
                <a:pos x="203191" y="804692"/>
              </a:cxn>
              <a:cxn ang="0">
                <a:pos x="355585" y="813252"/>
              </a:cxn>
              <a:cxn ang="0">
                <a:pos x="393683" y="830373"/>
              </a:cxn>
              <a:cxn ang="0">
                <a:pos x="927061" y="856055"/>
              </a:cxn>
              <a:cxn ang="0">
                <a:pos x="990558" y="890297"/>
              </a:cxn>
              <a:cxn ang="0">
                <a:pos x="939760" y="915979"/>
              </a:cxn>
              <a:cxn ang="0">
                <a:pos x="901662" y="950221"/>
              </a:cxn>
              <a:cxn ang="0">
                <a:pos x="825465" y="967342"/>
              </a:cxn>
              <a:cxn ang="0">
                <a:pos x="647673" y="1001584"/>
              </a:cxn>
              <a:cxn ang="0">
                <a:pos x="507978" y="1010145"/>
              </a:cxn>
              <a:cxn ang="0">
                <a:pos x="406383" y="1018705"/>
              </a:cxn>
              <a:cxn ang="0">
                <a:pos x="266689" y="1070068"/>
              </a:cxn>
              <a:cxn ang="0">
                <a:pos x="228590" y="1095750"/>
              </a:cxn>
              <a:cxn ang="0">
                <a:pos x="190492" y="1104311"/>
              </a:cxn>
              <a:cxn ang="0">
                <a:pos x="165093" y="1129992"/>
              </a:cxn>
              <a:cxn ang="0">
                <a:pos x="152394" y="1164234"/>
              </a:cxn>
              <a:cxn ang="0">
                <a:pos x="177792" y="1189916"/>
              </a:cxn>
              <a:cxn ang="0">
                <a:pos x="660372" y="1198477"/>
              </a:cxn>
              <a:cxn ang="0">
                <a:pos x="812766" y="1224158"/>
              </a:cxn>
              <a:cxn ang="0">
                <a:pos x="888962" y="1258400"/>
              </a:cxn>
              <a:cxn ang="0">
                <a:pos x="863563" y="1292643"/>
              </a:cxn>
              <a:cxn ang="0">
                <a:pos x="825465" y="1309764"/>
              </a:cxn>
              <a:cxn ang="0">
                <a:pos x="622274" y="1361127"/>
              </a:cxn>
              <a:cxn ang="0">
                <a:pos x="571476" y="1369687"/>
              </a:cxn>
              <a:cxn ang="0">
                <a:pos x="507978" y="1386809"/>
              </a:cxn>
              <a:cxn ang="0">
                <a:pos x="355585" y="1395369"/>
              </a:cxn>
              <a:cxn ang="0">
                <a:pos x="317487" y="1403930"/>
              </a:cxn>
              <a:cxn ang="0">
                <a:pos x="304787" y="1429612"/>
              </a:cxn>
              <a:cxn ang="0">
                <a:pos x="241290" y="1472414"/>
              </a:cxn>
              <a:cxn ang="0">
                <a:pos x="228590" y="1506657"/>
              </a:cxn>
              <a:cxn ang="0">
                <a:pos x="165093" y="1540899"/>
              </a:cxn>
              <a:cxn ang="0">
                <a:pos x="177792" y="1566580"/>
              </a:cxn>
              <a:cxn ang="0">
                <a:pos x="266689" y="1592262"/>
              </a:cxn>
              <a:cxn ang="0">
                <a:pos x="673072" y="1583701"/>
              </a:cxn>
              <a:cxn ang="0">
                <a:pos x="736569" y="1566580"/>
              </a:cxn>
              <a:cxn ang="0">
                <a:pos x="838164" y="1558020"/>
              </a:cxn>
              <a:cxn ang="0">
                <a:pos x="901662" y="1540899"/>
              </a:cxn>
              <a:cxn ang="0">
                <a:pos x="939760" y="1532338"/>
              </a:cxn>
              <a:cxn ang="0">
                <a:pos x="927061" y="1489535"/>
              </a:cxn>
            </a:cxnLst>
            <a:rect l="l" t="t" r="GT0" b="GT1"/>
            <a:pathLst>
              <a:path w="1012868" h="2362200">
                <a:moveTo>
                  <a:pt x="266700" y="0"/>
                </a:moveTo>
                <a:cubicBezTo>
                  <a:pt x="347133" y="8467"/>
                  <a:pt x="427361" y="19197"/>
                  <a:pt x="508000" y="25400"/>
                </a:cubicBezTo>
                <a:cubicBezTo>
                  <a:pt x="803444" y="48126"/>
                  <a:pt x="677144" y="9815"/>
                  <a:pt x="800100" y="50800"/>
                </a:cubicBezTo>
                <a:cubicBezTo>
                  <a:pt x="804333" y="63500"/>
                  <a:pt x="812800" y="75513"/>
                  <a:pt x="812800" y="88900"/>
                </a:cubicBezTo>
                <a:cubicBezTo>
                  <a:pt x="812800" y="122790"/>
                  <a:pt x="795439" y="152913"/>
                  <a:pt x="774700" y="177800"/>
                </a:cubicBezTo>
                <a:cubicBezTo>
                  <a:pt x="763202" y="191598"/>
                  <a:pt x="748098" y="202102"/>
                  <a:pt x="736600" y="215900"/>
                </a:cubicBezTo>
                <a:cubicBezTo>
                  <a:pt x="726829" y="227626"/>
                  <a:pt x="721993" y="243207"/>
                  <a:pt x="711200" y="254000"/>
                </a:cubicBezTo>
                <a:cubicBezTo>
                  <a:pt x="678622" y="286578"/>
                  <a:pt x="638818" y="288033"/>
                  <a:pt x="596900" y="304800"/>
                </a:cubicBezTo>
                <a:cubicBezTo>
                  <a:pt x="579322" y="311831"/>
                  <a:pt x="563827" y="323553"/>
                  <a:pt x="546100" y="330200"/>
                </a:cubicBezTo>
                <a:cubicBezTo>
                  <a:pt x="529757" y="336329"/>
                  <a:pt x="511643" y="336771"/>
                  <a:pt x="495300" y="342900"/>
                </a:cubicBezTo>
                <a:cubicBezTo>
                  <a:pt x="477573" y="349547"/>
                  <a:pt x="462765" y="363319"/>
                  <a:pt x="444500" y="368300"/>
                </a:cubicBezTo>
                <a:cubicBezTo>
                  <a:pt x="415621" y="376176"/>
                  <a:pt x="385233" y="376767"/>
                  <a:pt x="355600" y="381000"/>
                </a:cubicBezTo>
                <a:cubicBezTo>
                  <a:pt x="259835" y="412922"/>
                  <a:pt x="377877" y="369861"/>
                  <a:pt x="279400" y="419100"/>
                </a:cubicBezTo>
                <a:cubicBezTo>
                  <a:pt x="267426" y="425087"/>
                  <a:pt x="253274" y="425813"/>
                  <a:pt x="241300" y="431800"/>
                </a:cubicBezTo>
                <a:cubicBezTo>
                  <a:pt x="227648" y="438626"/>
                  <a:pt x="216852" y="450374"/>
                  <a:pt x="203200" y="457200"/>
                </a:cubicBezTo>
                <a:cubicBezTo>
                  <a:pt x="191226" y="463187"/>
                  <a:pt x="177405" y="464627"/>
                  <a:pt x="165100" y="469900"/>
                </a:cubicBezTo>
                <a:cubicBezTo>
                  <a:pt x="147699" y="477358"/>
                  <a:pt x="131233" y="486833"/>
                  <a:pt x="114300" y="495300"/>
                </a:cubicBezTo>
                <a:cubicBezTo>
                  <a:pt x="287867" y="499533"/>
                  <a:pt x="461561" y="500116"/>
                  <a:pt x="635000" y="508000"/>
                </a:cubicBezTo>
                <a:cubicBezTo>
                  <a:pt x="648373" y="508608"/>
                  <a:pt x="660010" y="517895"/>
                  <a:pt x="673100" y="520700"/>
                </a:cubicBezTo>
                <a:cubicBezTo>
                  <a:pt x="719379" y="530617"/>
                  <a:pt x="766233" y="537633"/>
                  <a:pt x="812800" y="546100"/>
                </a:cubicBezTo>
                <a:cubicBezTo>
                  <a:pt x="825500" y="558800"/>
                  <a:pt x="837102" y="572702"/>
                  <a:pt x="850900" y="584200"/>
                </a:cubicBezTo>
                <a:cubicBezTo>
                  <a:pt x="862626" y="593971"/>
                  <a:pt x="880910" y="596657"/>
                  <a:pt x="889000" y="609600"/>
                </a:cubicBezTo>
                <a:cubicBezTo>
                  <a:pt x="903190" y="632304"/>
                  <a:pt x="914400" y="685800"/>
                  <a:pt x="914400" y="685800"/>
                </a:cubicBezTo>
                <a:cubicBezTo>
                  <a:pt x="910167" y="715433"/>
                  <a:pt x="911930" y="746568"/>
                  <a:pt x="901700" y="774700"/>
                </a:cubicBezTo>
                <a:cubicBezTo>
                  <a:pt x="886025" y="817807"/>
                  <a:pt x="838327" y="846610"/>
                  <a:pt x="800100" y="863600"/>
                </a:cubicBezTo>
                <a:cubicBezTo>
                  <a:pt x="784150" y="870689"/>
                  <a:pt x="765307" y="869340"/>
                  <a:pt x="749300" y="876300"/>
                </a:cubicBezTo>
                <a:cubicBezTo>
                  <a:pt x="667680" y="911787"/>
                  <a:pt x="582053" y="941231"/>
                  <a:pt x="508000" y="990600"/>
                </a:cubicBezTo>
                <a:cubicBezTo>
                  <a:pt x="495300" y="999067"/>
                  <a:pt x="483848" y="1009801"/>
                  <a:pt x="469900" y="1016000"/>
                </a:cubicBezTo>
                <a:cubicBezTo>
                  <a:pt x="449575" y="1025033"/>
                  <a:pt x="372454" y="1049174"/>
                  <a:pt x="342900" y="1054100"/>
                </a:cubicBezTo>
                <a:cubicBezTo>
                  <a:pt x="309234" y="1059711"/>
                  <a:pt x="275167" y="1062567"/>
                  <a:pt x="241300" y="1066800"/>
                </a:cubicBezTo>
                <a:cubicBezTo>
                  <a:pt x="232833" y="1079500"/>
                  <a:pt x="227387" y="1094849"/>
                  <a:pt x="215900" y="1104900"/>
                </a:cubicBezTo>
                <a:cubicBezTo>
                  <a:pt x="192926" y="1125002"/>
                  <a:pt x="167417" y="1142907"/>
                  <a:pt x="139700" y="1155700"/>
                </a:cubicBezTo>
                <a:cubicBezTo>
                  <a:pt x="121857" y="1163935"/>
                  <a:pt x="30950" y="1186062"/>
                  <a:pt x="0" y="1193800"/>
                </a:cubicBezTo>
                <a:cubicBezTo>
                  <a:pt x="12700" y="1185333"/>
                  <a:pt x="23044" y="1170909"/>
                  <a:pt x="38100" y="1168400"/>
                </a:cubicBezTo>
                <a:cubicBezTo>
                  <a:pt x="51305" y="1166199"/>
                  <a:pt x="62969" y="1179064"/>
                  <a:pt x="76200" y="1181100"/>
                </a:cubicBezTo>
                <a:cubicBezTo>
                  <a:pt x="118250" y="1187569"/>
                  <a:pt x="160830" y="1189948"/>
                  <a:pt x="203200" y="1193800"/>
                </a:cubicBezTo>
                <a:lnTo>
                  <a:pt x="355600" y="1206500"/>
                </a:lnTo>
                <a:cubicBezTo>
                  <a:pt x="368300" y="1214967"/>
                  <a:pt x="379111" y="1227411"/>
                  <a:pt x="393700" y="1231900"/>
                </a:cubicBezTo>
                <a:cubicBezTo>
                  <a:pt x="552353" y="1280716"/>
                  <a:pt x="795407" y="1265885"/>
                  <a:pt x="927100" y="1270000"/>
                </a:cubicBezTo>
                <a:cubicBezTo>
                  <a:pt x="938097" y="1272749"/>
                  <a:pt x="1012868" y="1276263"/>
                  <a:pt x="990600" y="1320800"/>
                </a:cubicBezTo>
                <a:cubicBezTo>
                  <a:pt x="981134" y="1339732"/>
                  <a:pt x="954767" y="1343933"/>
                  <a:pt x="939800" y="1358900"/>
                </a:cubicBezTo>
                <a:cubicBezTo>
                  <a:pt x="924833" y="1373867"/>
                  <a:pt x="919312" y="1397959"/>
                  <a:pt x="901700" y="1409700"/>
                </a:cubicBezTo>
                <a:cubicBezTo>
                  <a:pt x="879423" y="1424552"/>
                  <a:pt x="847777" y="1420248"/>
                  <a:pt x="825500" y="1435100"/>
                </a:cubicBezTo>
                <a:cubicBezTo>
                  <a:pt x="752296" y="1483903"/>
                  <a:pt x="789156" y="1466611"/>
                  <a:pt x="647700" y="1485900"/>
                </a:cubicBezTo>
                <a:cubicBezTo>
                  <a:pt x="601370" y="1492218"/>
                  <a:pt x="554502" y="1493705"/>
                  <a:pt x="508000" y="1498600"/>
                </a:cubicBezTo>
                <a:cubicBezTo>
                  <a:pt x="474057" y="1502173"/>
                  <a:pt x="440267" y="1507067"/>
                  <a:pt x="406400" y="1511300"/>
                </a:cubicBezTo>
                <a:cubicBezTo>
                  <a:pt x="311232" y="1574746"/>
                  <a:pt x="358544" y="1550763"/>
                  <a:pt x="266700" y="1587500"/>
                </a:cubicBezTo>
                <a:cubicBezTo>
                  <a:pt x="254000" y="1600200"/>
                  <a:pt x="243544" y="1615637"/>
                  <a:pt x="228600" y="1625600"/>
                </a:cubicBezTo>
                <a:cubicBezTo>
                  <a:pt x="217461" y="1633026"/>
                  <a:pt x="200953" y="1629937"/>
                  <a:pt x="190500" y="1638300"/>
                </a:cubicBezTo>
                <a:cubicBezTo>
                  <a:pt x="178581" y="1647835"/>
                  <a:pt x="173567" y="1663700"/>
                  <a:pt x="165100" y="1676400"/>
                </a:cubicBezTo>
                <a:cubicBezTo>
                  <a:pt x="160867" y="1693333"/>
                  <a:pt x="149932" y="1709921"/>
                  <a:pt x="152400" y="1727200"/>
                </a:cubicBezTo>
                <a:cubicBezTo>
                  <a:pt x="154559" y="1742310"/>
                  <a:pt x="162612" y="1763781"/>
                  <a:pt x="177800" y="1765300"/>
                </a:cubicBezTo>
                <a:cubicBezTo>
                  <a:pt x="337924" y="1781312"/>
                  <a:pt x="499533" y="1773767"/>
                  <a:pt x="660400" y="1778000"/>
                </a:cubicBezTo>
                <a:cubicBezTo>
                  <a:pt x="749920" y="1789190"/>
                  <a:pt x="748594" y="1777577"/>
                  <a:pt x="812800" y="1816100"/>
                </a:cubicBezTo>
                <a:cubicBezTo>
                  <a:pt x="838977" y="1831806"/>
                  <a:pt x="889000" y="1866900"/>
                  <a:pt x="889000" y="1866900"/>
                </a:cubicBezTo>
                <a:cubicBezTo>
                  <a:pt x="880533" y="1883833"/>
                  <a:pt x="875720" y="1903156"/>
                  <a:pt x="863600" y="1917700"/>
                </a:cubicBezTo>
                <a:cubicBezTo>
                  <a:pt x="853829" y="1929426"/>
                  <a:pt x="838939" y="1935864"/>
                  <a:pt x="825500" y="1943100"/>
                </a:cubicBezTo>
                <a:cubicBezTo>
                  <a:pt x="670273" y="2026684"/>
                  <a:pt x="748013" y="1994157"/>
                  <a:pt x="622300" y="2019300"/>
                </a:cubicBezTo>
                <a:cubicBezTo>
                  <a:pt x="605184" y="2022723"/>
                  <a:pt x="588059" y="2026480"/>
                  <a:pt x="571500" y="2032000"/>
                </a:cubicBezTo>
                <a:cubicBezTo>
                  <a:pt x="549873" y="2039209"/>
                  <a:pt x="530450" y="2053438"/>
                  <a:pt x="508000" y="2057400"/>
                </a:cubicBezTo>
                <a:cubicBezTo>
                  <a:pt x="457800" y="2066259"/>
                  <a:pt x="406400" y="2065867"/>
                  <a:pt x="355600" y="2070100"/>
                </a:cubicBezTo>
                <a:cubicBezTo>
                  <a:pt x="342900" y="2074333"/>
                  <a:pt x="326966" y="2073334"/>
                  <a:pt x="317500" y="2082800"/>
                </a:cubicBezTo>
                <a:cubicBezTo>
                  <a:pt x="308034" y="2092266"/>
                  <a:pt x="310787" y="2108926"/>
                  <a:pt x="304800" y="2120900"/>
                </a:cubicBezTo>
                <a:cubicBezTo>
                  <a:pt x="283633" y="2163233"/>
                  <a:pt x="279400" y="2159000"/>
                  <a:pt x="241300" y="2184400"/>
                </a:cubicBezTo>
                <a:cubicBezTo>
                  <a:pt x="237067" y="2201333"/>
                  <a:pt x="240942" y="2222858"/>
                  <a:pt x="228600" y="2235200"/>
                </a:cubicBezTo>
                <a:cubicBezTo>
                  <a:pt x="140892" y="2322908"/>
                  <a:pt x="201666" y="2176303"/>
                  <a:pt x="165100" y="2286000"/>
                </a:cubicBezTo>
                <a:cubicBezTo>
                  <a:pt x="169333" y="2298700"/>
                  <a:pt x="169437" y="2313647"/>
                  <a:pt x="177800" y="2324100"/>
                </a:cubicBezTo>
                <a:cubicBezTo>
                  <a:pt x="199726" y="2351508"/>
                  <a:pt x="236195" y="2354574"/>
                  <a:pt x="266700" y="2362200"/>
                </a:cubicBezTo>
                <a:cubicBezTo>
                  <a:pt x="402167" y="2357967"/>
                  <a:pt x="538011" y="2360453"/>
                  <a:pt x="673100" y="2349500"/>
                </a:cubicBezTo>
                <a:cubicBezTo>
                  <a:pt x="695823" y="2347658"/>
                  <a:pt x="714387" y="2329226"/>
                  <a:pt x="736600" y="2324100"/>
                </a:cubicBezTo>
                <a:cubicBezTo>
                  <a:pt x="769856" y="2316425"/>
                  <a:pt x="804333" y="2315633"/>
                  <a:pt x="838200" y="2311400"/>
                </a:cubicBezTo>
                <a:cubicBezTo>
                  <a:pt x="859367" y="2302933"/>
                  <a:pt x="880354" y="2294005"/>
                  <a:pt x="901700" y="2286000"/>
                </a:cubicBezTo>
                <a:cubicBezTo>
                  <a:pt x="914235" y="2281300"/>
                  <a:pt x="935567" y="2286000"/>
                  <a:pt x="939800" y="2273300"/>
                </a:cubicBezTo>
                <a:cubicBezTo>
                  <a:pt x="946626" y="2252822"/>
                  <a:pt x="927100" y="2209800"/>
                  <a:pt x="927100" y="2209800"/>
                </a:cubicBezTo>
              </a:path>
            </a:pathLst>
          </a:custGeom>
          <a:noFill/>
          <a:ln w="25400">
            <a:solidFill>
              <a:srgbClr val="4A7EBB"/>
            </a:solidFill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2800"/>
          </a:p>
        </p:txBody>
      </p:sp>
      <p:cxnSp>
        <p:nvCxnSpPr>
          <p:cNvPr id="191496" name="直接箭头连接符 17"/>
          <p:cNvCxnSpPr/>
          <p:nvPr/>
        </p:nvCxnSpPr>
        <p:spPr>
          <a:xfrm rot="5400000">
            <a:off x="962819" y="3247231"/>
            <a:ext cx="644525" cy="1588"/>
          </a:xfrm>
          <a:prstGeom prst="line">
            <a:avLst/>
          </a:prstGeom>
          <a:noFill/>
          <a:ln w="25400">
            <a:solidFill>
              <a:srgbClr val="4A7EBB"/>
            </a:solidFill>
            <a:miter lim="800000"/>
            <a:tailEnd type="arrow"/>
          </a:ln>
        </p:spPr>
      </p:cxnSp>
      <p:sp>
        <p:nvSpPr>
          <p:cNvPr id="191497" name="任意多边形 18"/>
          <p:cNvSpPr/>
          <p:nvPr/>
        </p:nvSpPr>
        <p:spPr>
          <a:xfrm>
            <a:off x="4000500" y="1354138"/>
            <a:ext cx="1012825" cy="1592262"/>
          </a:xfrm>
          <a:custGeom>
            <a:gdLst>
              <a:gd name="GT0" fmla="+- l w 0"/>
              <a:gd name="GT1" fmla="+- t h 0"/>
            </a:gdLst>
            <a:cxnLst>
              <a:cxn ang="0">
                <a:pos x="266689" y="0"/>
              </a:cxn>
              <a:cxn ang="0">
                <a:pos x="507978" y="17121"/>
              </a:cxn>
              <a:cxn ang="0">
                <a:pos x="800066" y="34242"/>
              </a:cxn>
              <a:cxn ang="0">
                <a:pos x="812766" y="59924"/>
              </a:cxn>
              <a:cxn ang="0">
                <a:pos x="774667" y="119848"/>
              </a:cxn>
              <a:cxn ang="0">
                <a:pos x="736569" y="145529"/>
              </a:cxn>
              <a:cxn ang="0">
                <a:pos x="711170" y="171211"/>
              </a:cxn>
              <a:cxn ang="0">
                <a:pos x="596875" y="205453"/>
              </a:cxn>
              <a:cxn ang="0">
                <a:pos x="546077" y="222574"/>
              </a:cxn>
              <a:cxn ang="0">
                <a:pos x="495279" y="231135"/>
              </a:cxn>
              <a:cxn ang="0">
                <a:pos x="444481" y="248256"/>
              </a:cxn>
              <a:cxn ang="0">
                <a:pos x="355585" y="256816"/>
              </a:cxn>
              <a:cxn ang="0">
                <a:pos x="279388" y="282498"/>
              </a:cxn>
              <a:cxn ang="0">
                <a:pos x="241290" y="291059"/>
              </a:cxn>
              <a:cxn ang="0">
                <a:pos x="203191" y="308180"/>
              </a:cxn>
              <a:cxn ang="0">
                <a:pos x="165093" y="316740"/>
              </a:cxn>
              <a:cxn ang="0">
                <a:pos x="114295" y="333861"/>
              </a:cxn>
              <a:cxn ang="0">
                <a:pos x="634973" y="342422"/>
              </a:cxn>
              <a:cxn ang="0">
                <a:pos x="673072" y="350982"/>
              </a:cxn>
              <a:cxn ang="0">
                <a:pos x="812766" y="368104"/>
              </a:cxn>
              <a:cxn ang="0">
                <a:pos x="850864" y="393785"/>
              </a:cxn>
              <a:cxn ang="0">
                <a:pos x="888962" y="410906"/>
              </a:cxn>
              <a:cxn ang="0">
                <a:pos x="914361" y="462270"/>
              </a:cxn>
              <a:cxn ang="0">
                <a:pos x="901662" y="522193"/>
              </a:cxn>
              <a:cxn ang="0">
                <a:pos x="800066" y="582117"/>
              </a:cxn>
              <a:cxn ang="0">
                <a:pos x="749268" y="590678"/>
              </a:cxn>
              <a:cxn ang="0">
                <a:pos x="507978" y="667723"/>
              </a:cxn>
              <a:cxn ang="0">
                <a:pos x="469880" y="684844"/>
              </a:cxn>
              <a:cxn ang="0">
                <a:pos x="342885" y="710526"/>
              </a:cxn>
              <a:cxn ang="0">
                <a:pos x="241290" y="719086"/>
              </a:cxn>
              <a:cxn ang="0">
                <a:pos x="215891" y="744768"/>
              </a:cxn>
              <a:cxn ang="0">
                <a:pos x="139694" y="779010"/>
              </a:cxn>
              <a:cxn ang="0">
                <a:pos x="0" y="804692"/>
              </a:cxn>
              <a:cxn ang="0">
                <a:pos x="38098" y="787570"/>
              </a:cxn>
              <a:cxn ang="0">
                <a:pos x="76197" y="796131"/>
              </a:cxn>
              <a:cxn ang="0">
                <a:pos x="203191" y="804692"/>
              </a:cxn>
              <a:cxn ang="0">
                <a:pos x="355585" y="813252"/>
              </a:cxn>
              <a:cxn ang="0">
                <a:pos x="393683" y="830373"/>
              </a:cxn>
              <a:cxn ang="0">
                <a:pos x="927061" y="856055"/>
              </a:cxn>
              <a:cxn ang="0">
                <a:pos x="990558" y="890297"/>
              </a:cxn>
              <a:cxn ang="0">
                <a:pos x="939760" y="915979"/>
              </a:cxn>
              <a:cxn ang="0">
                <a:pos x="901662" y="950221"/>
              </a:cxn>
              <a:cxn ang="0">
                <a:pos x="825465" y="967342"/>
              </a:cxn>
              <a:cxn ang="0">
                <a:pos x="647673" y="1001584"/>
              </a:cxn>
              <a:cxn ang="0">
                <a:pos x="507978" y="1010145"/>
              </a:cxn>
              <a:cxn ang="0">
                <a:pos x="406383" y="1018705"/>
              </a:cxn>
              <a:cxn ang="0">
                <a:pos x="266689" y="1070068"/>
              </a:cxn>
              <a:cxn ang="0">
                <a:pos x="228590" y="1095750"/>
              </a:cxn>
              <a:cxn ang="0">
                <a:pos x="190492" y="1104311"/>
              </a:cxn>
              <a:cxn ang="0">
                <a:pos x="165093" y="1129992"/>
              </a:cxn>
              <a:cxn ang="0">
                <a:pos x="152394" y="1164234"/>
              </a:cxn>
              <a:cxn ang="0">
                <a:pos x="177792" y="1189916"/>
              </a:cxn>
              <a:cxn ang="0">
                <a:pos x="660372" y="1198477"/>
              </a:cxn>
              <a:cxn ang="0">
                <a:pos x="812766" y="1224158"/>
              </a:cxn>
              <a:cxn ang="0">
                <a:pos x="888962" y="1258400"/>
              </a:cxn>
              <a:cxn ang="0">
                <a:pos x="863563" y="1292643"/>
              </a:cxn>
              <a:cxn ang="0">
                <a:pos x="825465" y="1309764"/>
              </a:cxn>
              <a:cxn ang="0">
                <a:pos x="622274" y="1361127"/>
              </a:cxn>
              <a:cxn ang="0">
                <a:pos x="571476" y="1369687"/>
              </a:cxn>
              <a:cxn ang="0">
                <a:pos x="507978" y="1386809"/>
              </a:cxn>
              <a:cxn ang="0">
                <a:pos x="355585" y="1395369"/>
              </a:cxn>
              <a:cxn ang="0">
                <a:pos x="317487" y="1403930"/>
              </a:cxn>
              <a:cxn ang="0">
                <a:pos x="304787" y="1429612"/>
              </a:cxn>
              <a:cxn ang="0">
                <a:pos x="241290" y="1472414"/>
              </a:cxn>
              <a:cxn ang="0">
                <a:pos x="228590" y="1506657"/>
              </a:cxn>
              <a:cxn ang="0">
                <a:pos x="165093" y="1540899"/>
              </a:cxn>
              <a:cxn ang="0">
                <a:pos x="177792" y="1566580"/>
              </a:cxn>
              <a:cxn ang="0">
                <a:pos x="266689" y="1592262"/>
              </a:cxn>
              <a:cxn ang="0">
                <a:pos x="673072" y="1583701"/>
              </a:cxn>
              <a:cxn ang="0">
                <a:pos x="736569" y="1566580"/>
              </a:cxn>
              <a:cxn ang="0">
                <a:pos x="838164" y="1558020"/>
              </a:cxn>
              <a:cxn ang="0">
                <a:pos x="901662" y="1540899"/>
              </a:cxn>
              <a:cxn ang="0">
                <a:pos x="939760" y="1532338"/>
              </a:cxn>
              <a:cxn ang="0">
                <a:pos x="927061" y="1489535"/>
              </a:cxn>
            </a:cxnLst>
            <a:rect l="l" t="t" r="GT0" b="GT1"/>
            <a:pathLst>
              <a:path w="1012868" h="2362200">
                <a:moveTo>
                  <a:pt x="266700" y="0"/>
                </a:moveTo>
                <a:cubicBezTo>
                  <a:pt x="347133" y="8467"/>
                  <a:pt x="427361" y="19197"/>
                  <a:pt x="508000" y="25400"/>
                </a:cubicBezTo>
                <a:cubicBezTo>
                  <a:pt x="803444" y="48126"/>
                  <a:pt x="677144" y="9815"/>
                  <a:pt x="800100" y="50800"/>
                </a:cubicBezTo>
                <a:cubicBezTo>
                  <a:pt x="804333" y="63500"/>
                  <a:pt x="812800" y="75513"/>
                  <a:pt x="812800" y="88900"/>
                </a:cubicBezTo>
                <a:cubicBezTo>
                  <a:pt x="812800" y="122790"/>
                  <a:pt x="795439" y="152913"/>
                  <a:pt x="774700" y="177800"/>
                </a:cubicBezTo>
                <a:cubicBezTo>
                  <a:pt x="763202" y="191598"/>
                  <a:pt x="748098" y="202102"/>
                  <a:pt x="736600" y="215900"/>
                </a:cubicBezTo>
                <a:cubicBezTo>
                  <a:pt x="726829" y="227626"/>
                  <a:pt x="721993" y="243207"/>
                  <a:pt x="711200" y="254000"/>
                </a:cubicBezTo>
                <a:cubicBezTo>
                  <a:pt x="678622" y="286578"/>
                  <a:pt x="638818" y="288033"/>
                  <a:pt x="596900" y="304800"/>
                </a:cubicBezTo>
                <a:cubicBezTo>
                  <a:pt x="579322" y="311831"/>
                  <a:pt x="563827" y="323553"/>
                  <a:pt x="546100" y="330200"/>
                </a:cubicBezTo>
                <a:cubicBezTo>
                  <a:pt x="529757" y="336329"/>
                  <a:pt x="511643" y="336771"/>
                  <a:pt x="495300" y="342900"/>
                </a:cubicBezTo>
                <a:cubicBezTo>
                  <a:pt x="477573" y="349547"/>
                  <a:pt x="462765" y="363319"/>
                  <a:pt x="444500" y="368300"/>
                </a:cubicBezTo>
                <a:cubicBezTo>
                  <a:pt x="415621" y="376176"/>
                  <a:pt x="385233" y="376767"/>
                  <a:pt x="355600" y="381000"/>
                </a:cubicBezTo>
                <a:cubicBezTo>
                  <a:pt x="259835" y="412922"/>
                  <a:pt x="377877" y="369861"/>
                  <a:pt x="279400" y="419100"/>
                </a:cubicBezTo>
                <a:cubicBezTo>
                  <a:pt x="267426" y="425087"/>
                  <a:pt x="253274" y="425813"/>
                  <a:pt x="241300" y="431800"/>
                </a:cubicBezTo>
                <a:cubicBezTo>
                  <a:pt x="227648" y="438626"/>
                  <a:pt x="216852" y="450374"/>
                  <a:pt x="203200" y="457200"/>
                </a:cubicBezTo>
                <a:cubicBezTo>
                  <a:pt x="191226" y="463187"/>
                  <a:pt x="177405" y="464627"/>
                  <a:pt x="165100" y="469900"/>
                </a:cubicBezTo>
                <a:cubicBezTo>
                  <a:pt x="147699" y="477358"/>
                  <a:pt x="131233" y="486833"/>
                  <a:pt x="114300" y="495300"/>
                </a:cubicBezTo>
                <a:cubicBezTo>
                  <a:pt x="287867" y="499533"/>
                  <a:pt x="461561" y="500116"/>
                  <a:pt x="635000" y="508000"/>
                </a:cubicBezTo>
                <a:cubicBezTo>
                  <a:pt x="648373" y="508608"/>
                  <a:pt x="660010" y="517895"/>
                  <a:pt x="673100" y="520700"/>
                </a:cubicBezTo>
                <a:cubicBezTo>
                  <a:pt x="719379" y="530617"/>
                  <a:pt x="766233" y="537633"/>
                  <a:pt x="812800" y="546100"/>
                </a:cubicBezTo>
                <a:cubicBezTo>
                  <a:pt x="825500" y="558800"/>
                  <a:pt x="837102" y="572702"/>
                  <a:pt x="850900" y="584200"/>
                </a:cubicBezTo>
                <a:cubicBezTo>
                  <a:pt x="862626" y="593971"/>
                  <a:pt x="880910" y="596657"/>
                  <a:pt x="889000" y="609600"/>
                </a:cubicBezTo>
                <a:cubicBezTo>
                  <a:pt x="903190" y="632304"/>
                  <a:pt x="914400" y="685800"/>
                  <a:pt x="914400" y="685800"/>
                </a:cubicBezTo>
                <a:cubicBezTo>
                  <a:pt x="910167" y="715433"/>
                  <a:pt x="911930" y="746568"/>
                  <a:pt x="901700" y="774700"/>
                </a:cubicBezTo>
                <a:cubicBezTo>
                  <a:pt x="886025" y="817807"/>
                  <a:pt x="838327" y="846610"/>
                  <a:pt x="800100" y="863600"/>
                </a:cubicBezTo>
                <a:cubicBezTo>
                  <a:pt x="784150" y="870689"/>
                  <a:pt x="765307" y="869340"/>
                  <a:pt x="749300" y="876300"/>
                </a:cubicBezTo>
                <a:cubicBezTo>
                  <a:pt x="667680" y="911787"/>
                  <a:pt x="582053" y="941231"/>
                  <a:pt x="508000" y="990600"/>
                </a:cubicBezTo>
                <a:cubicBezTo>
                  <a:pt x="495300" y="999067"/>
                  <a:pt x="483848" y="1009801"/>
                  <a:pt x="469900" y="1016000"/>
                </a:cubicBezTo>
                <a:cubicBezTo>
                  <a:pt x="449575" y="1025033"/>
                  <a:pt x="372454" y="1049174"/>
                  <a:pt x="342900" y="1054100"/>
                </a:cubicBezTo>
                <a:cubicBezTo>
                  <a:pt x="309234" y="1059711"/>
                  <a:pt x="275167" y="1062567"/>
                  <a:pt x="241300" y="1066800"/>
                </a:cubicBezTo>
                <a:cubicBezTo>
                  <a:pt x="232833" y="1079500"/>
                  <a:pt x="227387" y="1094849"/>
                  <a:pt x="215900" y="1104900"/>
                </a:cubicBezTo>
                <a:cubicBezTo>
                  <a:pt x="192926" y="1125002"/>
                  <a:pt x="167417" y="1142907"/>
                  <a:pt x="139700" y="1155700"/>
                </a:cubicBezTo>
                <a:cubicBezTo>
                  <a:pt x="121857" y="1163935"/>
                  <a:pt x="30950" y="1186062"/>
                  <a:pt x="0" y="1193800"/>
                </a:cubicBezTo>
                <a:cubicBezTo>
                  <a:pt x="12700" y="1185333"/>
                  <a:pt x="23044" y="1170909"/>
                  <a:pt x="38100" y="1168400"/>
                </a:cubicBezTo>
                <a:cubicBezTo>
                  <a:pt x="51305" y="1166199"/>
                  <a:pt x="62969" y="1179064"/>
                  <a:pt x="76200" y="1181100"/>
                </a:cubicBezTo>
                <a:cubicBezTo>
                  <a:pt x="118250" y="1187569"/>
                  <a:pt x="160830" y="1189948"/>
                  <a:pt x="203200" y="1193800"/>
                </a:cubicBezTo>
                <a:lnTo>
                  <a:pt x="355600" y="1206500"/>
                </a:lnTo>
                <a:cubicBezTo>
                  <a:pt x="368300" y="1214967"/>
                  <a:pt x="379111" y="1227411"/>
                  <a:pt x="393700" y="1231900"/>
                </a:cubicBezTo>
                <a:cubicBezTo>
                  <a:pt x="552353" y="1280716"/>
                  <a:pt x="795407" y="1265885"/>
                  <a:pt x="927100" y="1270000"/>
                </a:cubicBezTo>
                <a:cubicBezTo>
                  <a:pt x="938097" y="1272749"/>
                  <a:pt x="1012868" y="1276263"/>
                  <a:pt x="990600" y="1320800"/>
                </a:cubicBezTo>
                <a:cubicBezTo>
                  <a:pt x="981134" y="1339732"/>
                  <a:pt x="954767" y="1343933"/>
                  <a:pt x="939800" y="1358900"/>
                </a:cubicBezTo>
                <a:cubicBezTo>
                  <a:pt x="924833" y="1373867"/>
                  <a:pt x="919312" y="1397959"/>
                  <a:pt x="901700" y="1409700"/>
                </a:cubicBezTo>
                <a:cubicBezTo>
                  <a:pt x="879423" y="1424552"/>
                  <a:pt x="847777" y="1420248"/>
                  <a:pt x="825500" y="1435100"/>
                </a:cubicBezTo>
                <a:cubicBezTo>
                  <a:pt x="752296" y="1483903"/>
                  <a:pt x="789156" y="1466611"/>
                  <a:pt x="647700" y="1485900"/>
                </a:cubicBezTo>
                <a:cubicBezTo>
                  <a:pt x="601370" y="1492218"/>
                  <a:pt x="554502" y="1493705"/>
                  <a:pt x="508000" y="1498600"/>
                </a:cubicBezTo>
                <a:cubicBezTo>
                  <a:pt x="474057" y="1502173"/>
                  <a:pt x="440267" y="1507067"/>
                  <a:pt x="406400" y="1511300"/>
                </a:cubicBezTo>
                <a:cubicBezTo>
                  <a:pt x="311232" y="1574746"/>
                  <a:pt x="358544" y="1550763"/>
                  <a:pt x="266700" y="1587500"/>
                </a:cubicBezTo>
                <a:cubicBezTo>
                  <a:pt x="254000" y="1600200"/>
                  <a:pt x="243544" y="1615637"/>
                  <a:pt x="228600" y="1625600"/>
                </a:cubicBezTo>
                <a:cubicBezTo>
                  <a:pt x="217461" y="1633026"/>
                  <a:pt x="200953" y="1629937"/>
                  <a:pt x="190500" y="1638300"/>
                </a:cubicBezTo>
                <a:cubicBezTo>
                  <a:pt x="178581" y="1647835"/>
                  <a:pt x="173567" y="1663700"/>
                  <a:pt x="165100" y="1676400"/>
                </a:cubicBezTo>
                <a:cubicBezTo>
                  <a:pt x="160867" y="1693333"/>
                  <a:pt x="149932" y="1709921"/>
                  <a:pt x="152400" y="1727200"/>
                </a:cubicBezTo>
                <a:cubicBezTo>
                  <a:pt x="154559" y="1742310"/>
                  <a:pt x="162612" y="1763781"/>
                  <a:pt x="177800" y="1765300"/>
                </a:cubicBezTo>
                <a:cubicBezTo>
                  <a:pt x="337924" y="1781312"/>
                  <a:pt x="499533" y="1773767"/>
                  <a:pt x="660400" y="1778000"/>
                </a:cubicBezTo>
                <a:cubicBezTo>
                  <a:pt x="749920" y="1789190"/>
                  <a:pt x="748594" y="1777577"/>
                  <a:pt x="812800" y="1816100"/>
                </a:cubicBezTo>
                <a:cubicBezTo>
                  <a:pt x="838977" y="1831806"/>
                  <a:pt x="889000" y="1866900"/>
                  <a:pt x="889000" y="1866900"/>
                </a:cubicBezTo>
                <a:cubicBezTo>
                  <a:pt x="880533" y="1883833"/>
                  <a:pt x="875720" y="1903156"/>
                  <a:pt x="863600" y="1917700"/>
                </a:cubicBezTo>
                <a:cubicBezTo>
                  <a:pt x="853829" y="1929426"/>
                  <a:pt x="838939" y="1935864"/>
                  <a:pt x="825500" y="1943100"/>
                </a:cubicBezTo>
                <a:cubicBezTo>
                  <a:pt x="670273" y="2026684"/>
                  <a:pt x="748013" y="1994157"/>
                  <a:pt x="622300" y="2019300"/>
                </a:cubicBezTo>
                <a:cubicBezTo>
                  <a:pt x="605184" y="2022723"/>
                  <a:pt x="588059" y="2026480"/>
                  <a:pt x="571500" y="2032000"/>
                </a:cubicBezTo>
                <a:cubicBezTo>
                  <a:pt x="549873" y="2039209"/>
                  <a:pt x="530450" y="2053438"/>
                  <a:pt x="508000" y="2057400"/>
                </a:cubicBezTo>
                <a:cubicBezTo>
                  <a:pt x="457800" y="2066259"/>
                  <a:pt x="406400" y="2065867"/>
                  <a:pt x="355600" y="2070100"/>
                </a:cubicBezTo>
                <a:cubicBezTo>
                  <a:pt x="342900" y="2074333"/>
                  <a:pt x="326966" y="2073334"/>
                  <a:pt x="317500" y="2082800"/>
                </a:cubicBezTo>
                <a:cubicBezTo>
                  <a:pt x="308034" y="2092266"/>
                  <a:pt x="310787" y="2108926"/>
                  <a:pt x="304800" y="2120900"/>
                </a:cubicBezTo>
                <a:cubicBezTo>
                  <a:pt x="283633" y="2163233"/>
                  <a:pt x="279400" y="2159000"/>
                  <a:pt x="241300" y="2184400"/>
                </a:cubicBezTo>
                <a:cubicBezTo>
                  <a:pt x="237067" y="2201333"/>
                  <a:pt x="240942" y="2222858"/>
                  <a:pt x="228600" y="2235200"/>
                </a:cubicBezTo>
                <a:cubicBezTo>
                  <a:pt x="140892" y="2322908"/>
                  <a:pt x="201666" y="2176303"/>
                  <a:pt x="165100" y="2286000"/>
                </a:cubicBezTo>
                <a:cubicBezTo>
                  <a:pt x="169333" y="2298700"/>
                  <a:pt x="169437" y="2313647"/>
                  <a:pt x="177800" y="2324100"/>
                </a:cubicBezTo>
                <a:cubicBezTo>
                  <a:pt x="199726" y="2351508"/>
                  <a:pt x="236195" y="2354574"/>
                  <a:pt x="266700" y="2362200"/>
                </a:cubicBezTo>
                <a:cubicBezTo>
                  <a:pt x="402167" y="2357967"/>
                  <a:pt x="538011" y="2360453"/>
                  <a:pt x="673100" y="2349500"/>
                </a:cubicBezTo>
                <a:cubicBezTo>
                  <a:pt x="695823" y="2347658"/>
                  <a:pt x="714387" y="2329226"/>
                  <a:pt x="736600" y="2324100"/>
                </a:cubicBezTo>
                <a:cubicBezTo>
                  <a:pt x="769856" y="2316425"/>
                  <a:pt x="804333" y="2315633"/>
                  <a:pt x="838200" y="2311400"/>
                </a:cubicBezTo>
                <a:cubicBezTo>
                  <a:pt x="859367" y="2302933"/>
                  <a:pt x="880354" y="2294005"/>
                  <a:pt x="901700" y="2286000"/>
                </a:cubicBezTo>
                <a:cubicBezTo>
                  <a:pt x="914235" y="2281300"/>
                  <a:pt x="935567" y="2286000"/>
                  <a:pt x="939800" y="2273300"/>
                </a:cubicBezTo>
                <a:cubicBezTo>
                  <a:pt x="946626" y="2252822"/>
                  <a:pt x="927100" y="2209800"/>
                  <a:pt x="927100" y="2209800"/>
                </a:cubicBezTo>
              </a:path>
            </a:pathLst>
          </a:custGeom>
          <a:noFill/>
          <a:ln w="25400">
            <a:solidFill>
              <a:srgbClr val="4A7EBB"/>
            </a:solidFill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2800"/>
          </a:p>
        </p:txBody>
      </p:sp>
      <p:cxnSp>
        <p:nvCxnSpPr>
          <p:cNvPr id="191498" name="直接箭头连接符 20"/>
          <p:cNvCxnSpPr/>
          <p:nvPr/>
        </p:nvCxnSpPr>
        <p:spPr>
          <a:xfrm rot="5400000">
            <a:off x="5679281" y="2818606"/>
            <a:ext cx="1216025" cy="1588"/>
          </a:xfrm>
          <a:prstGeom prst="line">
            <a:avLst/>
          </a:prstGeom>
          <a:noFill/>
          <a:ln w="25400">
            <a:solidFill>
              <a:srgbClr val="4A7EBB"/>
            </a:solidFill>
            <a:miter lim="800000"/>
            <a:tailEnd type="arrow"/>
          </a:ln>
        </p:spPr>
      </p:cxnSp>
      <p:sp>
        <p:nvSpPr>
          <p:cNvPr id="191499" name="任意多边形 21"/>
          <p:cNvSpPr/>
          <p:nvPr/>
        </p:nvSpPr>
        <p:spPr>
          <a:xfrm>
            <a:off x="2071688" y="1354138"/>
            <a:ext cx="1012825" cy="1592262"/>
          </a:xfrm>
          <a:custGeom>
            <a:gdLst>
              <a:gd name="GT0" fmla="+- l w 0"/>
              <a:gd name="GT1" fmla="+- t h 0"/>
            </a:gdLst>
            <a:cxnLst>
              <a:cxn ang="0">
                <a:pos x="266689" y="0"/>
              </a:cxn>
              <a:cxn ang="0">
                <a:pos x="507978" y="17121"/>
              </a:cxn>
              <a:cxn ang="0">
                <a:pos x="800066" y="34242"/>
              </a:cxn>
              <a:cxn ang="0">
                <a:pos x="812766" y="59924"/>
              </a:cxn>
              <a:cxn ang="0">
                <a:pos x="774667" y="119848"/>
              </a:cxn>
              <a:cxn ang="0">
                <a:pos x="736569" y="145529"/>
              </a:cxn>
              <a:cxn ang="0">
                <a:pos x="711170" y="171211"/>
              </a:cxn>
              <a:cxn ang="0">
                <a:pos x="596875" y="205453"/>
              </a:cxn>
              <a:cxn ang="0">
                <a:pos x="546077" y="222574"/>
              </a:cxn>
              <a:cxn ang="0">
                <a:pos x="495279" y="231135"/>
              </a:cxn>
              <a:cxn ang="0">
                <a:pos x="444481" y="248256"/>
              </a:cxn>
              <a:cxn ang="0">
                <a:pos x="355585" y="256816"/>
              </a:cxn>
              <a:cxn ang="0">
                <a:pos x="279388" y="282498"/>
              </a:cxn>
              <a:cxn ang="0">
                <a:pos x="241290" y="291059"/>
              </a:cxn>
              <a:cxn ang="0">
                <a:pos x="203191" y="308180"/>
              </a:cxn>
              <a:cxn ang="0">
                <a:pos x="165093" y="316740"/>
              </a:cxn>
              <a:cxn ang="0">
                <a:pos x="114295" y="333861"/>
              </a:cxn>
              <a:cxn ang="0">
                <a:pos x="634973" y="342422"/>
              </a:cxn>
              <a:cxn ang="0">
                <a:pos x="673072" y="350982"/>
              </a:cxn>
              <a:cxn ang="0">
                <a:pos x="812766" y="368104"/>
              </a:cxn>
              <a:cxn ang="0">
                <a:pos x="850864" y="393785"/>
              </a:cxn>
              <a:cxn ang="0">
                <a:pos x="888962" y="410906"/>
              </a:cxn>
              <a:cxn ang="0">
                <a:pos x="914361" y="462270"/>
              </a:cxn>
              <a:cxn ang="0">
                <a:pos x="901662" y="522193"/>
              </a:cxn>
              <a:cxn ang="0">
                <a:pos x="800066" y="582117"/>
              </a:cxn>
              <a:cxn ang="0">
                <a:pos x="749268" y="590678"/>
              </a:cxn>
              <a:cxn ang="0">
                <a:pos x="507978" y="667723"/>
              </a:cxn>
              <a:cxn ang="0">
                <a:pos x="469880" y="684844"/>
              </a:cxn>
              <a:cxn ang="0">
                <a:pos x="342885" y="710526"/>
              </a:cxn>
              <a:cxn ang="0">
                <a:pos x="241290" y="719086"/>
              </a:cxn>
              <a:cxn ang="0">
                <a:pos x="215891" y="744768"/>
              </a:cxn>
              <a:cxn ang="0">
                <a:pos x="139694" y="779010"/>
              </a:cxn>
              <a:cxn ang="0">
                <a:pos x="0" y="804692"/>
              </a:cxn>
              <a:cxn ang="0">
                <a:pos x="38098" y="787570"/>
              </a:cxn>
              <a:cxn ang="0">
                <a:pos x="76197" y="796131"/>
              </a:cxn>
              <a:cxn ang="0">
                <a:pos x="203191" y="804692"/>
              </a:cxn>
              <a:cxn ang="0">
                <a:pos x="355585" y="813252"/>
              </a:cxn>
              <a:cxn ang="0">
                <a:pos x="393683" y="830373"/>
              </a:cxn>
              <a:cxn ang="0">
                <a:pos x="927061" y="856055"/>
              </a:cxn>
              <a:cxn ang="0">
                <a:pos x="990558" y="890297"/>
              </a:cxn>
              <a:cxn ang="0">
                <a:pos x="939760" y="915979"/>
              </a:cxn>
              <a:cxn ang="0">
                <a:pos x="901662" y="950221"/>
              </a:cxn>
              <a:cxn ang="0">
                <a:pos x="825465" y="967342"/>
              </a:cxn>
              <a:cxn ang="0">
                <a:pos x="647673" y="1001584"/>
              </a:cxn>
              <a:cxn ang="0">
                <a:pos x="507978" y="1010145"/>
              </a:cxn>
              <a:cxn ang="0">
                <a:pos x="406383" y="1018705"/>
              </a:cxn>
              <a:cxn ang="0">
                <a:pos x="266689" y="1070068"/>
              </a:cxn>
              <a:cxn ang="0">
                <a:pos x="228590" y="1095750"/>
              </a:cxn>
              <a:cxn ang="0">
                <a:pos x="190492" y="1104311"/>
              </a:cxn>
              <a:cxn ang="0">
                <a:pos x="165093" y="1129992"/>
              </a:cxn>
              <a:cxn ang="0">
                <a:pos x="152394" y="1164234"/>
              </a:cxn>
              <a:cxn ang="0">
                <a:pos x="177792" y="1189916"/>
              </a:cxn>
              <a:cxn ang="0">
                <a:pos x="660372" y="1198477"/>
              </a:cxn>
              <a:cxn ang="0">
                <a:pos x="812766" y="1224158"/>
              </a:cxn>
              <a:cxn ang="0">
                <a:pos x="888962" y="1258400"/>
              </a:cxn>
              <a:cxn ang="0">
                <a:pos x="863563" y="1292643"/>
              </a:cxn>
              <a:cxn ang="0">
                <a:pos x="825465" y="1309764"/>
              </a:cxn>
              <a:cxn ang="0">
                <a:pos x="622274" y="1361127"/>
              </a:cxn>
              <a:cxn ang="0">
                <a:pos x="571476" y="1369687"/>
              </a:cxn>
              <a:cxn ang="0">
                <a:pos x="507978" y="1386809"/>
              </a:cxn>
              <a:cxn ang="0">
                <a:pos x="355585" y="1395369"/>
              </a:cxn>
              <a:cxn ang="0">
                <a:pos x="317487" y="1403930"/>
              </a:cxn>
              <a:cxn ang="0">
                <a:pos x="304787" y="1429612"/>
              </a:cxn>
              <a:cxn ang="0">
                <a:pos x="241290" y="1472414"/>
              </a:cxn>
              <a:cxn ang="0">
                <a:pos x="228590" y="1506657"/>
              </a:cxn>
              <a:cxn ang="0">
                <a:pos x="165093" y="1540899"/>
              </a:cxn>
              <a:cxn ang="0">
                <a:pos x="177792" y="1566580"/>
              </a:cxn>
              <a:cxn ang="0">
                <a:pos x="266689" y="1592262"/>
              </a:cxn>
              <a:cxn ang="0">
                <a:pos x="673072" y="1583701"/>
              </a:cxn>
              <a:cxn ang="0">
                <a:pos x="736569" y="1566580"/>
              </a:cxn>
              <a:cxn ang="0">
                <a:pos x="838164" y="1558020"/>
              </a:cxn>
              <a:cxn ang="0">
                <a:pos x="901662" y="1540899"/>
              </a:cxn>
              <a:cxn ang="0">
                <a:pos x="939760" y="1532338"/>
              </a:cxn>
              <a:cxn ang="0">
                <a:pos x="927061" y="1489535"/>
              </a:cxn>
            </a:cxnLst>
            <a:rect l="l" t="t" r="GT0" b="GT1"/>
            <a:pathLst>
              <a:path w="1012868" h="2362200">
                <a:moveTo>
                  <a:pt x="266700" y="0"/>
                </a:moveTo>
                <a:cubicBezTo>
                  <a:pt x="347133" y="8467"/>
                  <a:pt x="427361" y="19197"/>
                  <a:pt x="508000" y="25400"/>
                </a:cubicBezTo>
                <a:cubicBezTo>
                  <a:pt x="803444" y="48126"/>
                  <a:pt x="677144" y="9815"/>
                  <a:pt x="800100" y="50800"/>
                </a:cubicBezTo>
                <a:cubicBezTo>
                  <a:pt x="804333" y="63500"/>
                  <a:pt x="812800" y="75513"/>
                  <a:pt x="812800" y="88900"/>
                </a:cubicBezTo>
                <a:cubicBezTo>
                  <a:pt x="812800" y="122790"/>
                  <a:pt x="795439" y="152913"/>
                  <a:pt x="774700" y="177800"/>
                </a:cubicBezTo>
                <a:cubicBezTo>
                  <a:pt x="763202" y="191598"/>
                  <a:pt x="748098" y="202102"/>
                  <a:pt x="736600" y="215900"/>
                </a:cubicBezTo>
                <a:cubicBezTo>
                  <a:pt x="726829" y="227626"/>
                  <a:pt x="721993" y="243207"/>
                  <a:pt x="711200" y="254000"/>
                </a:cubicBezTo>
                <a:cubicBezTo>
                  <a:pt x="678622" y="286578"/>
                  <a:pt x="638818" y="288033"/>
                  <a:pt x="596900" y="304800"/>
                </a:cubicBezTo>
                <a:cubicBezTo>
                  <a:pt x="579322" y="311831"/>
                  <a:pt x="563827" y="323553"/>
                  <a:pt x="546100" y="330200"/>
                </a:cubicBezTo>
                <a:cubicBezTo>
                  <a:pt x="529757" y="336329"/>
                  <a:pt x="511643" y="336771"/>
                  <a:pt x="495300" y="342900"/>
                </a:cubicBezTo>
                <a:cubicBezTo>
                  <a:pt x="477573" y="349547"/>
                  <a:pt x="462765" y="363319"/>
                  <a:pt x="444500" y="368300"/>
                </a:cubicBezTo>
                <a:cubicBezTo>
                  <a:pt x="415621" y="376176"/>
                  <a:pt x="385233" y="376767"/>
                  <a:pt x="355600" y="381000"/>
                </a:cubicBezTo>
                <a:cubicBezTo>
                  <a:pt x="259835" y="412922"/>
                  <a:pt x="377877" y="369861"/>
                  <a:pt x="279400" y="419100"/>
                </a:cubicBezTo>
                <a:cubicBezTo>
                  <a:pt x="267426" y="425087"/>
                  <a:pt x="253274" y="425813"/>
                  <a:pt x="241300" y="431800"/>
                </a:cubicBezTo>
                <a:cubicBezTo>
                  <a:pt x="227648" y="438626"/>
                  <a:pt x="216852" y="450374"/>
                  <a:pt x="203200" y="457200"/>
                </a:cubicBezTo>
                <a:cubicBezTo>
                  <a:pt x="191226" y="463187"/>
                  <a:pt x="177405" y="464627"/>
                  <a:pt x="165100" y="469900"/>
                </a:cubicBezTo>
                <a:cubicBezTo>
                  <a:pt x="147699" y="477358"/>
                  <a:pt x="131233" y="486833"/>
                  <a:pt x="114300" y="495300"/>
                </a:cubicBezTo>
                <a:cubicBezTo>
                  <a:pt x="287867" y="499533"/>
                  <a:pt x="461561" y="500116"/>
                  <a:pt x="635000" y="508000"/>
                </a:cubicBezTo>
                <a:cubicBezTo>
                  <a:pt x="648373" y="508608"/>
                  <a:pt x="660010" y="517895"/>
                  <a:pt x="673100" y="520700"/>
                </a:cubicBezTo>
                <a:cubicBezTo>
                  <a:pt x="719379" y="530617"/>
                  <a:pt x="766233" y="537633"/>
                  <a:pt x="812800" y="546100"/>
                </a:cubicBezTo>
                <a:cubicBezTo>
                  <a:pt x="825500" y="558800"/>
                  <a:pt x="837102" y="572702"/>
                  <a:pt x="850900" y="584200"/>
                </a:cubicBezTo>
                <a:cubicBezTo>
                  <a:pt x="862626" y="593971"/>
                  <a:pt x="880910" y="596657"/>
                  <a:pt x="889000" y="609600"/>
                </a:cubicBezTo>
                <a:cubicBezTo>
                  <a:pt x="903190" y="632304"/>
                  <a:pt x="914400" y="685800"/>
                  <a:pt x="914400" y="685800"/>
                </a:cubicBezTo>
                <a:cubicBezTo>
                  <a:pt x="910167" y="715433"/>
                  <a:pt x="911930" y="746568"/>
                  <a:pt x="901700" y="774700"/>
                </a:cubicBezTo>
                <a:cubicBezTo>
                  <a:pt x="886025" y="817807"/>
                  <a:pt x="838327" y="846610"/>
                  <a:pt x="800100" y="863600"/>
                </a:cubicBezTo>
                <a:cubicBezTo>
                  <a:pt x="784150" y="870689"/>
                  <a:pt x="765307" y="869340"/>
                  <a:pt x="749300" y="876300"/>
                </a:cubicBezTo>
                <a:cubicBezTo>
                  <a:pt x="667680" y="911787"/>
                  <a:pt x="582053" y="941231"/>
                  <a:pt x="508000" y="990600"/>
                </a:cubicBezTo>
                <a:cubicBezTo>
                  <a:pt x="495300" y="999067"/>
                  <a:pt x="483848" y="1009801"/>
                  <a:pt x="469900" y="1016000"/>
                </a:cubicBezTo>
                <a:cubicBezTo>
                  <a:pt x="449575" y="1025033"/>
                  <a:pt x="372454" y="1049174"/>
                  <a:pt x="342900" y="1054100"/>
                </a:cubicBezTo>
                <a:cubicBezTo>
                  <a:pt x="309234" y="1059711"/>
                  <a:pt x="275167" y="1062567"/>
                  <a:pt x="241300" y="1066800"/>
                </a:cubicBezTo>
                <a:cubicBezTo>
                  <a:pt x="232833" y="1079500"/>
                  <a:pt x="227387" y="1094849"/>
                  <a:pt x="215900" y="1104900"/>
                </a:cubicBezTo>
                <a:cubicBezTo>
                  <a:pt x="192926" y="1125002"/>
                  <a:pt x="167417" y="1142907"/>
                  <a:pt x="139700" y="1155700"/>
                </a:cubicBezTo>
                <a:cubicBezTo>
                  <a:pt x="121857" y="1163935"/>
                  <a:pt x="30950" y="1186062"/>
                  <a:pt x="0" y="1193800"/>
                </a:cubicBezTo>
                <a:cubicBezTo>
                  <a:pt x="12700" y="1185333"/>
                  <a:pt x="23044" y="1170909"/>
                  <a:pt x="38100" y="1168400"/>
                </a:cubicBezTo>
                <a:cubicBezTo>
                  <a:pt x="51305" y="1166199"/>
                  <a:pt x="62969" y="1179064"/>
                  <a:pt x="76200" y="1181100"/>
                </a:cubicBezTo>
                <a:cubicBezTo>
                  <a:pt x="118250" y="1187569"/>
                  <a:pt x="160830" y="1189948"/>
                  <a:pt x="203200" y="1193800"/>
                </a:cubicBezTo>
                <a:lnTo>
                  <a:pt x="355600" y="1206500"/>
                </a:lnTo>
                <a:cubicBezTo>
                  <a:pt x="368300" y="1214967"/>
                  <a:pt x="379111" y="1227411"/>
                  <a:pt x="393700" y="1231900"/>
                </a:cubicBezTo>
                <a:cubicBezTo>
                  <a:pt x="552353" y="1280716"/>
                  <a:pt x="795407" y="1265885"/>
                  <a:pt x="927100" y="1270000"/>
                </a:cubicBezTo>
                <a:cubicBezTo>
                  <a:pt x="938097" y="1272749"/>
                  <a:pt x="1012868" y="1276263"/>
                  <a:pt x="990600" y="1320800"/>
                </a:cubicBezTo>
                <a:cubicBezTo>
                  <a:pt x="981134" y="1339732"/>
                  <a:pt x="954767" y="1343933"/>
                  <a:pt x="939800" y="1358900"/>
                </a:cubicBezTo>
                <a:cubicBezTo>
                  <a:pt x="924833" y="1373867"/>
                  <a:pt x="919312" y="1397959"/>
                  <a:pt x="901700" y="1409700"/>
                </a:cubicBezTo>
                <a:cubicBezTo>
                  <a:pt x="879423" y="1424552"/>
                  <a:pt x="847777" y="1420248"/>
                  <a:pt x="825500" y="1435100"/>
                </a:cubicBezTo>
                <a:cubicBezTo>
                  <a:pt x="752296" y="1483903"/>
                  <a:pt x="789156" y="1466611"/>
                  <a:pt x="647700" y="1485900"/>
                </a:cubicBezTo>
                <a:cubicBezTo>
                  <a:pt x="601370" y="1492218"/>
                  <a:pt x="554502" y="1493705"/>
                  <a:pt x="508000" y="1498600"/>
                </a:cubicBezTo>
                <a:cubicBezTo>
                  <a:pt x="474057" y="1502173"/>
                  <a:pt x="440267" y="1507067"/>
                  <a:pt x="406400" y="1511300"/>
                </a:cubicBezTo>
                <a:cubicBezTo>
                  <a:pt x="311232" y="1574746"/>
                  <a:pt x="358544" y="1550763"/>
                  <a:pt x="266700" y="1587500"/>
                </a:cubicBezTo>
                <a:cubicBezTo>
                  <a:pt x="254000" y="1600200"/>
                  <a:pt x="243544" y="1615637"/>
                  <a:pt x="228600" y="1625600"/>
                </a:cubicBezTo>
                <a:cubicBezTo>
                  <a:pt x="217461" y="1633026"/>
                  <a:pt x="200953" y="1629937"/>
                  <a:pt x="190500" y="1638300"/>
                </a:cubicBezTo>
                <a:cubicBezTo>
                  <a:pt x="178581" y="1647835"/>
                  <a:pt x="173567" y="1663700"/>
                  <a:pt x="165100" y="1676400"/>
                </a:cubicBezTo>
                <a:cubicBezTo>
                  <a:pt x="160867" y="1693333"/>
                  <a:pt x="149932" y="1709921"/>
                  <a:pt x="152400" y="1727200"/>
                </a:cubicBezTo>
                <a:cubicBezTo>
                  <a:pt x="154559" y="1742310"/>
                  <a:pt x="162612" y="1763781"/>
                  <a:pt x="177800" y="1765300"/>
                </a:cubicBezTo>
                <a:cubicBezTo>
                  <a:pt x="337924" y="1781312"/>
                  <a:pt x="499533" y="1773767"/>
                  <a:pt x="660400" y="1778000"/>
                </a:cubicBezTo>
                <a:cubicBezTo>
                  <a:pt x="749920" y="1789190"/>
                  <a:pt x="748594" y="1777577"/>
                  <a:pt x="812800" y="1816100"/>
                </a:cubicBezTo>
                <a:cubicBezTo>
                  <a:pt x="838977" y="1831806"/>
                  <a:pt x="889000" y="1866900"/>
                  <a:pt x="889000" y="1866900"/>
                </a:cubicBezTo>
                <a:cubicBezTo>
                  <a:pt x="880533" y="1883833"/>
                  <a:pt x="875720" y="1903156"/>
                  <a:pt x="863600" y="1917700"/>
                </a:cubicBezTo>
                <a:cubicBezTo>
                  <a:pt x="853829" y="1929426"/>
                  <a:pt x="838939" y="1935864"/>
                  <a:pt x="825500" y="1943100"/>
                </a:cubicBezTo>
                <a:cubicBezTo>
                  <a:pt x="670273" y="2026684"/>
                  <a:pt x="748013" y="1994157"/>
                  <a:pt x="622300" y="2019300"/>
                </a:cubicBezTo>
                <a:cubicBezTo>
                  <a:pt x="605184" y="2022723"/>
                  <a:pt x="588059" y="2026480"/>
                  <a:pt x="571500" y="2032000"/>
                </a:cubicBezTo>
                <a:cubicBezTo>
                  <a:pt x="549873" y="2039209"/>
                  <a:pt x="530450" y="2053438"/>
                  <a:pt x="508000" y="2057400"/>
                </a:cubicBezTo>
                <a:cubicBezTo>
                  <a:pt x="457800" y="2066259"/>
                  <a:pt x="406400" y="2065867"/>
                  <a:pt x="355600" y="2070100"/>
                </a:cubicBezTo>
                <a:cubicBezTo>
                  <a:pt x="342900" y="2074333"/>
                  <a:pt x="326966" y="2073334"/>
                  <a:pt x="317500" y="2082800"/>
                </a:cubicBezTo>
                <a:cubicBezTo>
                  <a:pt x="308034" y="2092266"/>
                  <a:pt x="310787" y="2108926"/>
                  <a:pt x="304800" y="2120900"/>
                </a:cubicBezTo>
                <a:cubicBezTo>
                  <a:pt x="283633" y="2163233"/>
                  <a:pt x="279400" y="2159000"/>
                  <a:pt x="241300" y="2184400"/>
                </a:cubicBezTo>
                <a:cubicBezTo>
                  <a:pt x="237067" y="2201333"/>
                  <a:pt x="240942" y="2222858"/>
                  <a:pt x="228600" y="2235200"/>
                </a:cubicBezTo>
                <a:cubicBezTo>
                  <a:pt x="140892" y="2322908"/>
                  <a:pt x="201666" y="2176303"/>
                  <a:pt x="165100" y="2286000"/>
                </a:cubicBezTo>
                <a:cubicBezTo>
                  <a:pt x="169333" y="2298700"/>
                  <a:pt x="169437" y="2313647"/>
                  <a:pt x="177800" y="2324100"/>
                </a:cubicBezTo>
                <a:cubicBezTo>
                  <a:pt x="199726" y="2351508"/>
                  <a:pt x="236195" y="2354574"/>
                  <a:pt x="266700" y="2362200"/>
                </a:cubicBezTo>
                <a:cubicBezTo>
                  <a:pt x="402167" y="2357967"/>
                  <a:pt x="538011" y="2360453"/>
                  <a:pt x="673100" y="2349500"/>
                </a:cubicBezTo>
                <a:cubicBezTo>
                  <a:pt x="695823" y="2347658"/>
                  <a:pt x="714387" y="2329226"/>
                  <a:pt x="736600" y="2324100"/>
                </a:cubicBezTo>
                <a:cubicBezTo>
                  <a:pt x="769856" y="2316425"/>
                  <a:pt x="804333" y="2315633"/>
                  <a:pt x="838200" y="2311400"/>
                </a:cubicBezTo>
                <a:cubicBezTo>
                  <a:pt x="859367" y="2302933"/>
                  <a:pt x="880354" y="2294005"/>
                  <a:pt x="901700" y="2286000"/>
                </a:cubicBezTo>
                <a:cubicBezTo>
                  <a:pt x="914235" y="2281300"/>
                  <a:pt x="935567" y="2286000"/>
                  <a:pt x="939800" y="2273300"/>
                </a:cubicBezTo>
                <a:cubicBezTo>
                  <a:pt x="946626" y="2252822"/>
                  <a:pt x="927100" y="2209800"/>
                  <a:pt x="927100" y="2209800"/>
                </a:cubicBezTo>
              </a:path>
            </a:pathLst>
          </a:custGeom>
          <a:noFill/>
          <a:ln w="25400">
            <a:solidFill>
              <a:srgbClr val="4A7EBB"/>
            </a:solidFill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2800"/>
          </a:p>
        </p:txBody>
      </p:sp>
      <p:cxnSp>
        <p:nvCxnSpPr>
          <p:cNvPr id="191500" name="直接箭头连接符 22"/>
          <p:cNvCxnSpPr/>
          <p:nvPr/>
        </p:nvCxnSpPr>
        <p:spPr>
          <a:xfrm rot="5400000">
            <a:off x="2179638" y="3460750"/>
            <a:ext cx="1071562" cy="1588"/>
          </a:xfrm>
          <a:prstGeom prst="line">
            <a:avLst/>
          </a:prstGeom>
          <a:noFill/>
          <a:ln w="25400">
            <a:solidFill>
              <a:srgbClr val="4A7EBB"/>
            </a:solidFill>
            <a:miter lim="800000"/>
            <a:tailEnd type="arrow"/>
          </a:ln>
        </p:spPr>
      </p:cxnSp>
      <p:cxnSp>
        <p:nvCxnSpPr>
          <p:cNvPr id="191501" name="直接箭头连接符 23"/>
          <p:cNvCxnSpPr/>
          <p:nvPr/>
        </p:nvCxnSpPr>
        <p:spPr>
          <a:xfrm rot="5400000" flipH="1" flipV="1">
            <a:off x="4215606" y="3282156"/>
            <a:ext cx="714375" cy="1588"/>
          </a:xfrm>
          <a:prstGeom prst="line">
            <a:avLst/>
          </a:prstGeom>
          <a:noFill/>
          <a:ln w="25400">
            <a:solidFill>
              <a:srgbClr val="4A7EBB"/>
            </a:solidFill>
            <a:miter lim="800000"/>
            <a:tailEnd type="arrow"/>
          </a:ln>
        </p:spPr>
      </p:cxnSp>
      <p:sp>
        <p:nvSpPr>
          <p:cNvPr id="191502" name="任意多边形 24"/>
          <p:cNvSpPr/>
          <p:nvPr/>
        </p:nvSpPr>
        <p:spPr>
          <a:xfrm>
            <a:off x="5643562" y="1354138"/>
            <a:ext cx="1012825" cy="1592262"/>
          </a:xfrm>
          <a:custGeom>
            <a:gdLst>
              <a:gd name="GT0" fmla="+- l w 0"/>
              <a:gd name="GT1" fmla="+- t h 0"/>
            </a:gdLst>
            <a:cxnLst>
              <a:cxn ang="0">
                <a:pos x="266689" y="0"/>
              </a:cxn>
              <a:cxn ang="0">
                <a:pos x="507978" y="17121"/>
              </a:cxn>
              <a:cxn ang="0">
                <a:pos x="800066" y="34242"/>
              </a:cxn>
              <a:cxn ang="0">
                <a:pos x="812766" y="59924"/>
              </a:cxn>
              <a:cxn ang="0">
                <a:pos x="774667" y="119848"/>
              </a:cxn>
              <a:cxn ang="0">
                <a:pos x="736569" y="145529"/>
              </a:cxn>
              <a:cxn ang="0">
                <a:pos x="711170" y="171211"/>
              </a:cxn>
              <a:cxn ang="0">
                <a:pos x="596875" y="205453"/>
              </a:cxn>
              <a:cxn ang="0">
                <a:pos x="546077" y="222574"/>
              </a:cxn>
              <a:cxn ang="0">
                <a:pos x="495279" y="231135"/>
              </a:cxn>
              <a:cxn ang="0">
                <a:pos x="444481" y="248256"/>
              </a:cxn>
              <a:cxn ang="0">
                <a:pos x="355585" y="256816"/>
              </a:cxn>
              <a:cxn ang="0">
                <a:pos x="279388" y="282498"/>
              </a:cxn>
              <a:cxn ang="0">
                <a:pos x="241290" y="291059"/>
              </a:cxn>
              <a:cxn ang="0">
                <a:pos x="203191" y="308180"/>
              </a:cxn>
              <a:cxn ang="0">
                <a:pos x="165093" y="316740"/>
              </a:cxn>
              <a:cxn ang="0">
                <a:pos x="114295" y="333861"/>
              </a:cxn>
              <a:cxn ang="0">
                <a:pos x="634973" y="342422"/>
              </a:cxn>
              <a:cxn ang="0">
                <a:pos x="673072" y="350982"/>
              </a:cxn>
              <a:cxn ang="0">
                <a:pos x="812766" y="368104"/>
              </a:cxn>
              <a:cxn ang="0">
                <a:pos x="850864" y="393785"/>
              </a:cxn>
              <a:cxn ang="0">
                <a:pos x="888962" y="410906"/>
              </a:cxn>
              <a:cxn ang="0">
                <a:pos x="914361" y="462270"/>
              </a:cxn>
              <a:cxn ang="0">
                <a:pos x="901662" y="522193"/>
              </a:cxn>
              <a:cxn ang="0">
                <a:pos x="800066" y="582117"/>
              </a:cxn>
              <a:cxn ang="0">
                <a:pos x="749268" y="590678"/>
              </a:cxn>
              <a:cxn ang="0">
                <a:pos x="507978" y="667723"/>
              </a:cxn>
              <a:cxn ang="0">
                <a:pos x="469880" y="684844"/>
              </a:cxn>
              <a:cxn ang="0">
                <a:pos x="342885" y="710526"/>
              </a:cxn>
              <a:cxn ang="0">
                <a:pos x="241290" y="719086"/>
              </a:cxn>
              <a:cxn ang="0">
                <a:pos x="215891" y="744768"/>
              </a:cxn>
              <a:cxn ang="0">
                <a:pos x="139694" y="779010"/>
              </a:cxn>
              <a:cxn ang="0">
                <a:pos x="0" y="804692"/>
              </a:cxn>
              <a:cxn ang="0">
                <a:pos x="38098" y="787570"/>
              </a:cxn>
              <a:cxn ang="0">
                <a:pos x="76197" y="796131"/>
              </a:cxn>
              <a:cxn ang="0">
                <a:pos x="203191" y="804692"/>
              </a:cxn>
              <a:cxn ang="0">
                <a:pos x="355585" y="813252"/>
              </a:cxn>
              <a:cxn ang="0">
                <a:pos x="393683" y="830373"/>
              </a:cxn>
              <a:cxn ang="0">
                <a:pos x="927061" y="856055"/>
              </a:cxn>
              <a:cxn ang="0">
                <a:pos x="990558" y="890297"/>
              </a:cxn>
              <a:cxn ang="0">
                <a:pos x="939760" y="915979"/>
              </a:cxn>
              <a:cxn ang="0">
                <a:pos x="901662" y="950221"/>
              </a:cxn>
              <a:cxn ang="0">
                <a:pos x="825465" y="967342"/>
              </a:cxn>
              <a:cxn ang="0">
                <a:pos x="647673" y="1001584"/>
              </a:cxn>
              <a:cxn ang="0">
                <a:pos x="507978" y="1010145"/>
              </a:cxn>
              <a:cxn ang="0">
                <a:pos x="406383" y="1018705"/>
              </a:cxn>
              <a:cxn ang="0">
                <a:pos x="266689" y="1070068"/>
              </a:cxn>
              <a:cxn ang="0">
                <a:pos x="228590" y="1095750"/>
              </a:cxn>
              <a:cxn ang="0">
                <a:pos x="190492" y="1104311"/>
              </a:cxn>
              <a:cxn ang="0">
                <a:pos x="165093" y="1129992"/>
              </a:cxn>
              <a:cxn ang="0">
                <a:pos x="152394" y="1164234"/>
              </a:cxn>
              <a:cxn ang="0">
                <a:pos x="177792" y="1189916"/>
              </a:cxn>
              <a:cxn ang="0">
                <a:pos x="660372" y="1198477"/>
              </a:cxn>
              <a:cxn ang="0">
                <a:pos x="812766" y="1224158"/>
              </a:cxn>
              <a:cxn ang="0">
                <a:pos x="888962" y="1258400"/>
              </a:cxn>
              <a:cxn ang="0">
                <a:pos x="863563" y="1292643"/>
              </a:cxn>
              <a:cxn ang="0">
                <a:pos x="825465" y="1309764"/>
              </a:cxn>
              <a:cxn ang="0">
                <a:pos x="622274" y="1361127"/>
              </a:cxn>
              <a:cxn ang="0">
                <a:pos x="571476" y="1369687"/>
              </a:cxn>
              <a:cxn ang="0">
                <a:pos x="507978" y="1386809"/>
              </a:cxn>
              <a:cxn ang="0">
                <a:pos x="355585" y="1395369"/>
              </a:cxn>
              <a:cxn ang="0">
                <a:pos x="317487" y="1403930"/>
              </a:cxn>
              <a:cxn ang="0">
                <a:pos x="304787" y="1429612"/>
              </a:cxn>
              <a:cxn ang="0">
                <a:pos x="241290" y="1472414"/>
              </a:cxn>
              <a:cxn ang="0">
                <a:pos x="228590" y="1506657"/>
              </a:cxn>
              <a:cxn ang="0">
                <a:pos x="165093" y="1540899"/>
              </a:cxn>
              <a:cxn ang="0">
                <a:pos x="177792" y="1566580"/>
              </a:cxn>
              <a:cxn ang="0">
                <a:pos x="266689" y="1592262"/>
              </a:cxn>
              <a:cxn ang="0">
                <a:pos x="673072" y="1583701"/>
              </a:cxn>
              <a:cxn ang="0">
                <a:pos x="736569" y="1566580"/>
              </a:cxn>
              <a:cxn ang="0">
                <a:pos x="838164" y="1558020"/>
              </a:cxn>
              <a:cxn ang="0">
                <a:pos x="901662" y="1540899"/>
              </a:cxn>
              <a:cxn ang="0">
                <a:pos x="939760" y="1532338"/>
              </a:cxn>
              <a:cxn ang="0">
                <a:pos x="927061" y="1489535"/>
              </a:cxn>
            </a:cxnLst>
            <a:rect l="l" t="t" r="GT0" b="GT1"/>
            <a:pathLst>
              <a:path w="1012868" h="2362200">
                <a:moveTo>
                  <a:pt x="266700" y="0"/>
                </a:moveTo>
                <a:cubicBezTo>
                  <a:pt x="347133" y="8467"/>
                  <a:pt x="427361" y="19197"/>
                  <a:pt x="508000" y="25400"/>
                </a:cubicBezTo>
                <a:cubicBezTo>
                  <a:pt x="803444" y="48126"/>
                  <a:pt x="677144" y="9815"/>
                  <a:pt x="800100" y="50800"/>
                </a:cubicBezTo>
                <a:cubicBezTo>
                  <a:pt x="804333" y="63500"/>
                  <a:pt x="812800" y="75513"/>
                  <a:pt x="812800" y="88900"/>
                </a:cubicBezTo>
                <a:cubicBezTo>
                  <a:pt x="812800" y="122790"/>
                  <a:pt x="795439" y="152913"/>
                  <a:pt x="774700" y="177800"/>
                </a:cubicBezTo>
                <a:cubicBezTo>
                  <a:pt x="763202" y="191598"/>
                  <a:pt x="748098" y="202102"/>
                  <a:pt x="736600" y="215900"/>
                </a:cubicBezTo>
                <a:cubicBezTo>
                  <a:pt x="726829" y="227626"/>
                  <a:pt x="721993" y="243207"/>
                  <a:pt x="711200" y="254000"/>
                </a:cubicBezTo>
                <a:cubicBezTo>
                  <a:pt x="678622" y="286578"/>
                  <a:pt x="638818" y="288033"/>
                  <a:pt x="596900" y="304800"/>
                </a:cubicBezTo>
                <a:cubicBezTo>
                  <a:pt x="579322" y="311831"/>
                  <a:pt x="563827" y="323553"/>
                  <a:pt x="546100" y="330200"/>
                </a:cubicBezTo>
                <a:cubicBezTo>
                  <a:pt x="529757" y="336329"/>
                  <a:pt x="511643" y="336771"/>
                  <a:pt x="495300" y="342900"/>
                </a:cubicBezTo>
                <a:cubicBezTo>
                  <a:pt x="477573" y="349547"/>
                  <a:pt x="462765" y="363319"/>
                  <a:pt x="444500" y="368300"/>
                </a:cubicBezTo>
                <a:cubicBezTo>
                  <a:pt x="415621" y="376176"/>
                  <a:pt x="385233" y="376767"/>
                  <a:pt x="355600" y="381000"/>
                </a:cubicBezTo>
                <a:cubicBezTo>
                  <a:pt x="259835" y="412922"/>
                  <a:pt x="377877" y="369861"/>
                  <a:pt x="279400" y="419100"/>
                </a:cubicBezTo>
                <a:cubicBezTo>
                  <a:pt x="267426" y="425087"/>
                  <a:pt x="253274" y="425813"/>
                  <a:pt x="241300" y="431800"/>
                </a:cubicBezTo>
                <a:cubicBezTo>
                  <a:pt x="227648" y="438626"/>
                  <a:pt x="216852" y="450374"/>
                  <a:pt x="203200" y="457200"/>
                </a:cubicBezTo>
                <a:cubicBezTo>
                  <a:pt x="191226" y="463187"/>
                  <a:pt x="177405" y="464627"/>
                  <a:pt x="165100" y="469900"/>
                </a:cubicBezTo>
                <a:cubicBezTo>
                  <a:pt x="147699" y="477358"/>
                  <a:pt x="131233" y="486833"/>
                  <a:pt x="114300" y="495300"/>
                </a:cubicBezTo>
                <a:cubicBezTo>
                  <a:pt x="287867" y="499533"/>
                  <a:pt x="461561" y="500116"/>
                  <a:pt x="635000" y="508000"/>
                </a:cubicBezTo>
                <a:cubicBezTo>
                  <a:pt x="648373" y="508608"/>
                  <a:pt x="660010" y="517895"/>
                  <a:pt x="673100" y="520700"/>
                </a:cubicBezTo>
                <a:cubicBezTo>
                  <a:pt x="719379" y="530617"/>
                  <a:pt x="766233" y="537633"/>
                  <a:pt x="812800" y="546100"/>
                </a:cubicBezTo>
                <a:cubicBezTo>
                  <a:pt x="825500" y="558800"/>
                  <a:pt x="837102" y="572702"/>
                  <a:pt x="850900" y="584200"/>
                </a:cubicBezTo>
                <a:cubicBezTo>
                  <a:pt x="862626" y="593971"/>
                  <a:pt x="880910" y="596657"/>
                  <a:pt x="889000" y="609600"/>
                </a:cubicBezTo>
                <a:cubicBezTo>
                  <a:pt x="903190" y="632304"/>
                  <a:pt x="914400" y="685800"/>
                  <a:pt x="914400" y="685800"/>
                </a:cubicBezTo>
                <a:cubicBezTo>
                  <a:pt x="910167" y="715433"/>
                  <a:pt x="911930" y="746568"/>
                  <a:pt x="901700" y="774700"/>
                </a:cubicBezTo>
                <a:cubicBezTo>
                  <a:pt x="886025" y="817807"/>
                  <a:pt x="838327" y="846610"/>
                  <a:pt x="800100" y="863600"/>
                </a:cubicBezTo>
                <a:cubicBezTo>
                  <a:pt x="784150" y="870689"/>
                  <a:pt x="765307" y="869340"/>
                  <a:pt x="749300" y="876300"/>
                </a:cubicBezTo>
                <a:cubicBezTo>
                  <a:pt x="667680" y="911787"/>
                  <a:pt x="582053" y="941231"/>
                  <a:pt x="508000" y="990600"/>
                </a:cubicBezTo>
                <a:cubicBezTo>
                  <a:pt x="495300" y="999067"/>
                  <a:pt x="483848" y="1009801"/>
                  <a:pt x="469900" y="1016000"/>
                </a:cubicBezTo>
                <a:cubicBezTo>
                  <a:pt x="449575" y="1025033"/>
                  <a:pt x="372454" y="1049174"/>
                  <a:pt x="342900" y="1054100"/>
                </a:cubicBezTo>
                <a:cubicBezTo>
                  <a:pt x="309234" y="1059711"/>
                  <a:pt x="275167" y="1062567"/>
                  <a:pt x="241300" y="1066800"/>
                </a:cubicBezTo>
                <a:cubicBezTo>
                  <a:pt x="232833" y="1079500"/>
                  <a:pt x="227387" y="1094849"/>
                  <a:pt x="215900" y="1104900"/>
                </a:cubicBezTo>
                <a:cubicBezTo>
                  <a:pt x="192926" y="1125002"/>
                  <a:pt x="167417" y="1142907"/>
                  <a:pt x="139700" y="1155700"/>
                </a:cubicBezTo>
                <a:cubicBezTo>
                  <a:pt x="121857" y="1163935"/>
                  <a:pt x="30950" y="1186062"/>
                  <a:pt x="0" y="1193800"/>
                </a:cubicBezTo>
                <a:cubicBezTo>
                  <a:pt x="12700" y="1185333"/>
                  <a:pt x="23044" y="1170909"/>
                  <a:pt x="38100" y="1168400"/>
                </a:cubicBezTo>
                <a:cubicBezTo>
                  <a:pt x="51305" y="1166199"/>
                  <a:pt x="62969" y="1179064"/>
                  <a:pt x="76200" y="1181100"/>
                </a:cubicBezTo>
                <a:cubicBezTo>
                  <a:pt x="118250" y="1187569"/>
                  <a:pt x="160830" y="1189948"/>
                  <a:pt x="203200" y="1193800"/>
                </a:cubicBezTo>
                <a:lnTo>
                  <a:pt x="355600" y="1206500"/>
                </a:lnTo>
                <a:cubicBezTo>
                  <a:pt x="368300" y="1214967"/>
                  <a:pt x="379111" y="1227411"/>
                  <a:pt x="393700" y="1231900"/>
                </a:cubicBezTo>
                <a:cubicBezTo>
                  <a:pt x="552353" y="1280716"/>
                  <a:pt x="795407" y="1265885"/>
                  <a:pt x="927100" y="1270000"/>
                </a:cubicBezTo>
                <a:cubicBezTo>
                  <a:pt x="938097" y="1272749"/>
                  <a:pt x="1012868" y="1276263"/>
                  <a:pt x="990600" y="1320800"/>
                </a:cubicBezTo>
                <a:cubicBezTo>
                  <a:pt x="981134" y="1339732"/>
                  <a:pt x="954767" y="1343933"/>
                  <a:pt x="939800" y="1358900"/>
                </a:cubicBezTo>
                <a:cubicBezTo>
                  <a:pt x="924833" y="1373867"/>
                  <a:pt x="919312" y="1397959"/>
                  <a:pt x="901700" y="1409700"/>
                </a:cubicBezTo>
                <a:cubicBezTo>
                  <a:pt x="879423" y="1424552"/>
                  <a:pt x="847777" y="1420248"/>
                  <a:pt x="825500" y="1435100"/>
                </a:cubicBezTo>
                <a:cubicBezTo>
                  <a:pt x="752296" y="1483903"/>
                  <a:pt x="789156" y="1466611"/>
                  <a:pt x="647700" y="1485900"/>
                </a:cubicBezTo>
                <a:cubicBezTo>
                  <a:pt x="601370" y="1492218"/>
                  <a:pt x="554502" y="1493705"/>
                  <a:pt x="508000" y="1498600"/>
                </a:cubicBezTo>
                <a:cubicBezTo>
                  <a:pt x="474057" y="1502173"/>
                  <a:pt x="440267" y="1507067"/>
                  <a:pt x="406400" y="1511300"/>
                </a:cubicBezTo>
                <a:cubicBezTo>
                  <a:pt x="311232" y="1574746"/>
                  <a:pt x="358544" y="1550763"/>
                  <a:pt x="266700" y="1587500"/>
                </a:cubicBezTo>
                <a:cubicBezTo>
                  <a:pt x="254000" y="1600200"/>
                  <a:pt x="243544" y="1615637"/>
                  <a:pt x="228600" y="1625600"/>
                </a:cubicBezTo>
                <a:cubicBezTo>
                  <a:pt x="217461" y="1633026"/>
                  <a:pt x="200953" y="1629937"/>
                  <a:pt x="190500" y="1638300"/>
                </a:cubicBezTo>
                <a:cubicBezTo>
                  <a:pt x="178581" y="1647835"/>
                  <a:pt x="173567" y="1663700"/>
                  <a:pt x="165100" y="1676400"/>
                </a:cubicBezTo>
                <a:cubicBezTo>
                  <a:pt x="160867" y="1693333"/>
                  <a:pt x="149932" y="1709921"/>
                  <a:pt x="152400" y="1727200"/>
                </a:cubicBezTo>
                <a:cubicBezTo>
                  <a:pt x="154559" y="1742310"/>
                  <a:pt x="162612" y="1763781"/>
                  <a:pt x="177800" y="1765300"/>
                </a:cubicBezTo>
                <a:cubicBezTo>
                  <a:pt x="337924" y="1781312"/>
                  <a:pt x="499533" y="1773767"/>
                  <a:pt x="660400" y="1778000"/>
                </a:cubicBezTo>
                <a:cubicBezTo>
                  <a:pt x="749920" y="1789190"/>
                  <a:pt x="748594" y="1777577"/>
                  <a:pt x="812800" y="1816100"/>
                </a:cubicBezTo>
                <a:cubicBezTo>
                  <a:pt x="838977" y="1831806"/>
                  <a:pt x="889000" y="1866900"/>
                  <a:pt x="889000" y="1866900"/>
                </a:cubicBezTo>
                <a:cubicBezTo>
                  <a:pt x="880533" y="1883833"/>
                  <a:pt x="875720" y="1903156"/>
                  <a:pt x="863600" y="1917700"/>
                </a:cubicBezTo>
                <a:cubicBezTo>
                  <a:pt x="853829" y="1929426"/>
                  <a:pt x="838939" y="1935864"/>
                  <a:pt x="825500" y="1943100"/>
                </a:cubicBezTo>
                <a:cubicBezTo>
                  <a:pt x="670273" y="2026684"/>
                  <a:pt x="748013" y="1994157"/>
                  <a:pt x="622300" y="2019300"/>
                </a:cubicBezTo>
                <a:cubicBezTo>
                  <a:pt x="605184" y="2022723"/>
                  <a:pt x="588059" y="2026480"/>
                  <a:pt x="571500" y="2032000"/>
                </a:cubicBezTo>
                <a:cubicBezTo>
                  <a:pt x="549873" y="2039209"/>
                  <a:pt x="530450" y="2053438"/>
                  <a:pt x="508000" y="2057400"/>
                </a:cubicBezTo>
                <a:cubicBezTo>
                  <a:pt x="457800" y="2066259"/>
                  <a:pt x="406400" y="2065867"/>
                  <a:pt x="355600" y="2070100"/>
                </a:cubicBezTo>
                <a:cubicBezTo>
                  <a:pt x="342900" y="2074333"/>
                  <a:pt x="326966" y="2073334"/>
                  <a:pt x="317500" y="2082800"/>
                </a:cubicBezTo>
                <a:cubicBezTo>
                  <a:pt x="308034" y="2092266"/>
                  <a:pt x="310787" y="2108926"/>
                  <a:pt x="304800" y="2120900"/>
                </a:cubicBezTo>
                <a:cubicBezTo>
                  <a:pt x="283633" y="2163233"/>
                  <a:pt x="279400" y="2159000"/>
                  <a:pt x="241300" y="2184400"/>
                </a:cubicBezTo>
                <a:cubicBezTo>
                  <a:pt x="237067" y="2201333"/>
                  <a:pt x="240942" y="2222858"/>
                  <a:pt x="228600" y="2235200"/>
                </a:cubicBezTo>
                <a:cubicBezTo>
                  <a:pt x="140892" y="2322908"/>
                  <a:pt x="201666" y="2176303"/>
                  <a:pt x="165100" y="2286000"/>
                </a:cubicBezTo>
                <a:cubicBezTo>
                  <a:pt x="169333" y="2298700"/>
                  <a:pt x="169437" y="2313647"/>
                  <a:pt x="177800" y="2324100"/>
                </a:cubicBezTo>
                <a:cubicBezTo>
                  <a:pt x="199726" y="2351508"/>
                  <a:pt x="236195" y="2354574"/>
                  <a:pt x="266700" y="2362200"/>
                </a:cubicBezTo>
                <a:cubicBezTo>
                  <a:pt x="402167" y="2357967"/>
                  <a:pt x="538011" y="2360453"/>
                  <a:pt x="673100" y="2349500"/>
                </a:cubicBezTo>
                <a:cubicBezTo>
                  <a:pt x="695823" y="2347658"/>
                  <a:pt x="714387" y="2329226"/>
                  <a:pt x="736600" y="2324100"/>
                </a:cubicBezTo>
                <a:cubicBezTo>
                  <a:pt x="769856" y="2316425"/>
                  <a:pt x="804333" y="2315633"/>
                  <a:pt x="838200" y="2311400"/>
                </a:cubicBezTo>
                <a:cubicBezTo>
                  <a:pt x="859367" y="2302933"/>
                  <a:pt x="880354" y="2294005"/>
                  <a:pt x="901700" y="2286000"/>
                </a:cubicBezTo>
                <a:cubicBezTo>
                  <a:pt x="914235" y="2281300"/>
                  <a:pt x="935567" y="2286000"/>
                  <a:pt x="939800" y="2273300"/>
                </a:cubicBezTo>
                <a:cubicBezTo>
                  <a:pt x="946626" y="2252822"/>
                  <a:pt x="927100" y="2209800"/>
                  <a:pt x="927100" y="2209800"/>
                </a:cubicBezTo>
              </a:path>
            </a:pathLst>
          </a:custGeom>
          <a:noFill/>
          <a:ln w="25400">
            <a:solidFill>
              <a:srgbClr val="4A7EBB"/>
            </a:solidFill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2800"/>
          </a:p>
        </p:txBody>
      </p:sp>
      <p:sp>
        <p:nvSpPr>
          <p:cNvPr id="191503" name="椭圆 27"/>
          <p:cNvSpPr/>
          <p:nvPr/>
        </p:nvSpPr>
        <p:spPr>
          <a:xfrm>
            <a:off x="6286500" y="2139950"/>
            <a:ext cx="46038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2800">
              <a:solidFill>
                <a:srgbClr val="FFFFFF"/>
              </a:solidFill>
            </a:endParaRPr>
          </a:p>
        </p:txBody>
      </p:sp>
      <p:sp>
        <p:nvSpPr>
          <p:cNvPr id="191504" name="椭圆 28"/>
          <p:cNvSpPr/>
          <p:nvPr/>
        </p:nvSpPr>
        <p:spPr>
          <a:xfrm>
            <a:off x="2714625" y="2925762"/>
            <a:ext cx="46038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2800">
              <a:solidFill>
                <a:srgbClr val="FFFFFF"/>
              </a:solidFill>
            </a:endParaRPr>
          </a:p>
        </p:txBody>
      </p:sp>
      <p:sp>
        <p:nvSpPr>
          <p:cNvPr id="191505" name="椭圆 29"/>
          <p:cNvSpPr/>
          <p:nvPr/>
        </p:nvSpPr>
        <p:spPr>
          <a:xfrm>
            <a:off x="1285875" y="2925762"/>
            <a:ext cx="46038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2800">
              <a:solidFill>
                <a:srgbClr val="FFFFFF"/>
              </a:solidFill>
            </a:endParaRPr>
          </a:p>
        </p:txBody>
      </p:sp>
      <p:sp>
        <p:nvSpPr>
          <p:cNvPr id="191506" name="矩形 31"/>
          <p:cNvSpPr/>
          <p:nvPr/>
        </p:nvSpPr>
        <p:spPr>
          <a:xfrm>
            <a:off x="1000125" y="3568700"/>
            <a:ext cx="1143000" cy="6429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2800">
              <a:solidFill>
                <a:srgbClr val="FFFFFF"/>
              </a:solidFill>
            </a:endParaRPr>
          </a:p>
        </p:txBody>
      </p:sp>
      <p:sp>
        <p:nvSpPr>
          <p:cNvPr id="191507" name="矩形 32"/>
          <p:cNvSpPr/>
          <p:nvPr/>
        </p:nvSpPr>
        <p:spPr>
          <a:xfrm>
            <a:off x="714348" y="4000504"/>
            <a:ext cx="1428760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solidFill>
                    <a:sysClr val="windowText" lastClr="000000"/>
                  </a:solidFill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F=10N</a:t>
            </a:r>
            <a:endParaRPr kumimoji="0" lang="zh-CN" altLang="en-US" sz="2800" b="0" i="0" u="none" strike="noStrike" kern="1200" cap="none" spc="0" normalizeH="0" baseline="0" noProof="0">
              <a:ln>
                <a:solidFill>
                  <a:sysClr val="windowText" lastClr="00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1508" name="矩形 33"/>
          <p:cNvSpPr/>
          <p:nvPr/>
        </p:nvSpPr>
        <p:spPr>
          <a:xfrm>
            <a:off x="2643174" y="4071942"/>
            <a:ext cx="1428760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solidFill>
                    <a:sysClr val="windowText" lastClr="000000"/>
                  </a:solidFill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F=20N</a:t>
            </a:r>
            <a:endParaRPr kumimoji="0" lang="zh-CN" altLang="en-US" sz="2800" b="0" i="0" u="none" strike="noStrike" kern="1200" cap="none" spc="0" normalizeH="0" baseline="0" noProof="0">
              <a:ln>
                <a:solidFill>
                  <a:sysClr val="windowText" lastClr="00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1509" name="矩形 34"/>
          <p:cNvSpPr/>
          <p:nvPr/>
        </p:nvSpPr>
        <p:spPr>
          <a:xfrm>
            <a:off x="4143372" y="4071942"/>
            <a:ext cx="1428760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solidFill>
                    <a:sysClr val="windowText" lastClr="000000"/>
                  </a:solidFill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F=10N</a:t>
            </a:r>
            <a:endParaRPr kumimoji="0" lang="zh-CN" altLang="en-US" sz="2800" b="0" i="0" u="none" strike="noStrike" kern="1200" cap="none" spc="0" normalizeH="0" baseline="0" noProof="0">
              <a:ln>
                <a:solidFill>
                  <a:sysClr val="windowText" lastClr="00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1510" name="矩形 35"/>
          <p:cNvSpPr/>
          <p:nvPr/>
        </p:nvSpPr>
        <p:spPr>
          <a:xfrm>
            <a:off x="5857884" y="3929066"/>
            <a:ext cx="1428760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solidFill>
                    <a:sysClr val="windowText" lastClr="000000"/>
                  </a:solidFill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F=10N</a:t>
            </a:r>
            <a:endParaRPr kumimoji="0" lang="zh-CN" altLang="en-US" sz="2800" b="0" i="0" u="none" strike="noStrike" kern="1200" cap="none" spc="0" normalizeH="0" baseline="0" noProof="0">
              <a:ln>
                <a:solidFill>
                  <a:sysClr val="windowText" lastClr="000000"/>
                </a:solidFill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1511" name="矩形 37"/>
          <p:cNvSpPr/>
          <p:nvPr/>
        </p:nvSpPr>
        <p:spPr>
          <a:xfrm>
            <a:off x="857224" y="1214422"/>
            <a:ext cx="857256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solidFill>
                    <a:sysClr val="windowText" lastClr="000000"/>
                  </a:solidFill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甲</a:t>
            </a:r>
          </a:p>
        </p:txBody>
      </p:sp>
      <p:sp>
        <p:nvSpPr>
          <p:cNvPr id="191512" name="矩形 38"/>
          <p:cNvSpPr/>
          <p:nvPr/>
        </p:nvSpPr>
        <p:spPr>
          <a:xfrm>
            <a:off x="2357422" y="1214422"/>
            <a:ext cx="857256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solidFill>
                    <a:sysClr val="windowText" lastClr="000000"/>
                  </a:solidFill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乙</a:t>
            </a:r>
          </a:p>
        </p:txBody>
      </p:sp>
      <p:sp>
        <p:nvSpPr>
          <p:cNvPr id="191513" name="矩形 39"/>
          <p:cNvSpPr/>
          <p:nvPr/>
        </p:nvSpPr>
        <p:spPr>
          <a:xfrm>
            <a:off x="4214810" y="1214422"/>
            <a:ext cx="857256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solidFill>
                    <a:sysClr val="windowText" lastClr="000000"/>
                  </a:solidFill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丙</a:t>
            </a:r>
          </a:p>
        </p:txBody>
      </p:sp>
      <p:sp>
        <p:nvSpPr>
          <p:cNvPr id="191514" name="矩形 40"/>
          <p:cNvSpPr/>
          <p:nvPr/>
        </p:nvSpPr>
        <p:spPr>
          <a:xfrm>
            <a:off x="5786446" y="1214422"/>
            <a:ext cx="857256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solidFill>
                    <a:sysClr val="windowText" lastClr="000000"/>
                  </a:solidFill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丁 </a:t>
            </a:r>
          </a:p>
        </p:txBody>
      </p:sp>
      <p:sp>
        <p:nvSpPr>
          <p:cNvPr id="191515" name="TextBox 9"/>
          <p:cNvSpPr/>
          <p:nvPr/>
        </p:nvSpPr>
        <p:spPr>
          <a:xfrm>
            <a:off x="5292725" y="4322762"/>
            <a:ext cx="23050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力的作用点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1516" name="TextBox 9"/>
          <p:cNvSpPr/>
          <p:nvPr/>
        </p:nvSpPr>
        <p:spPr>
          <a:xfrm>
            <a:off x="395288" y="4365625"/>
            <a:ext cx="18367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力的大小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1517" name="TextBox 9"/>
          <p:cNvSpPr/>
          <p:nvPr/>
        </p:nvSpPr>
        <p:spPr>
          <a:xfrm>
            <a:off x="3059112" y="4365625"/>
            <a:ext cx="18732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力的方向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9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9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91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/>
      <p:bldP spid="191515" grpId="1"/>
      <p:bldP spid="191516" grpId="2"/>
      <p:bldP spid="191517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3538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1692275" y="1844675"/>
            <a:ext cx="6704012" cy="3960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3543" name="TextBox 6"/>
          <p:cNvSpPr/>
          <p:nvPr/>
        </p:nvSpPr>
        <p:spPr>
          <a:xfrm>
            <a:off x="371475" y="1571625"/>
            <a:ext cx="28368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、力的示意</a:t>
            </a:r>
            <a:r>
              <a:rPr lang="zh-CN" altLang="en-US" sz="3200" b="1">
                <a:latin typeface="仿宋" pitchFamily="49" charset="-122"/>
                <a:ea typeface="仿宋" pitchFamily="49" charset="-122"/>
              </a:rPr>
              <a:t>图</a:t>
            </a:r>
            <a:endParaRPr lang="zh-CN" altLang="en-US" sz="3200" b="1"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94562" name="Group 9"/>
          <p:cNvGrpSpPr/>
          <p:nvPr/>
        </p:nvGrpSpPr>
        <p:grpSpPr>
          <a:xfrm>
            <a:off x="0" y="0"/>
            <a:ext cx="2195512" cy="720725"/>
            <a:chOff x="0" y="572"/>
            <a:chExt cx="1383" cy="454"/>
          </a:xfrm>
        </p:grpSpPr>
        <p:pic>
          <p:nvPicPr>
            <p:cNvPr id="194563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572"/>
              <a:ext cx="1383" cy="45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94564" name="Text Box 2"/>
            <p:cNvSpPr/>
            <p:nvPr/>
          </p:nvSpPr>
          <p:spPr>
            <a:xfrm>
              <a:off x="113" y="616"/>
              <a:ext cx="1144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rgbClr val="FFFFFF"/>
                  </a:solidFill>
                  <a:latin typeface="宋体" pitchFamily="2" charset="-122"/>
                </a:rPr>
                <a:t>讨论一下</a:t>
              </a:r>
              <a:endParaRPr lang="zh-CN" altLang="en-US" sz="32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194565" name="TextBox 2"/>
          <p:cNvSpPr txBox="1"/>
          <p:nvPr/>
        </p:nvSpPr>
        <p:spPr>
          <a:xfrm>
            <a:off x="500063" y="928688"/>
            <a:ext cx="7756525" cy="6048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．单独一个物体也可以产生力的作用吗？</a:t>
            </a:r>
            <a:endParaRPr lang="zh-CN" altLang="en-US" sz="32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94566" name="TextBox 3"/>
          <p:cNvSpPr txBox="1"/>
          <p:nvPr/>
        </p:nvSpPr>
        <p:spPr>
          <a:xfrm>
            <a:off x="500063" y="1785938"/>
            <a:ext cx="7756525" cy="60483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．不接触的物体间一定没有力的作用吗？</a:t>
            </a:r>
            <a:endParaRPr lang="zh-CN" altLang="en-US" sz="3200" b="1">
              <a:solidFill>
                <a:srgbClr val="000000"/>
              </a:solidFill>
              <a:latin typeface="宋体" pitchFamily="2" charset="-122"/>
            </a:endParaRPr>
          </a:p>
        </p:txBody>
      </p:sp>
      <p:pic>
        <p:nvPicPr>
          <p:cNvPr id="194567" name="图片 6" descr="540629924144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1979612" y="1700212"/>
            <a:ext cx="1785938" cy="1981200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194568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569" name="图片 9" descr="get (1)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4500562" y="1628775"/>
            <a:ext cx="1928812" cy="2024062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  <p:sp>
        <p:nvSpPr>
          <p:cNvPr id="194570" name="TextBox 10"/>
          <p:cNvSpPr/>
          <p:nvPr/>
        </p:nvSpPr>
        <p:spPr>
          <a:xfrm>
            <a:off x="571500" y="5013325"/>
            <a:ext cx="7888288" cy="1092200"/>
          </a:xfrm>
          <a:prstGeom prst="rect">
            <a:avLst/>
          </a:prstGeom>
          <a:solidFill>
            <a:schemeClr val="bg1"/>
          </a:solidFill>
          <a:ln w="25400">
            <a:solidFill>
              <a:srgbClr val="4BACC6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3200" b="1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宋体" pitchFamily="2" charset="-122"/>
              </a:rPr>
              <a:t>．船要想前进，桨是向后划水还是向前划水？</a:t>
            </a:r>
            <a:endParaRPr lang="zh-CN" altLang="en-US" sz="3200" b="1">
              <a:solidFill>
                <a:srgbClr val="00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4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9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6" grpId="0"/>
      <p:bldP spid="19457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90466" name="TextBox 1"/>
          <p:cNvGrpSpPr/>
          <p:nvPr/>
        </p:nvGrpSpPr>
        <p:grpSpPr>
          <a:xfrm>
            <a:off x="323850" y="333375"/>
            <a:ext cx="2087562" cy="863600"/>
            <a:chOff x="246" y="691"/>
            <a:chExt cx="1244" cy="449"/>
          </a:xfrm>
        </p:grpSpPr>
        <p:pic>
          <p:nvPicPr>
            <p:cNvPr id="190467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46" y="691"/>
              <a:ext cx="1244" cy="44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90468" name=""/>
            <p:cNvSpPr/>
            <p:nvPr/>
          </p:nvSpPr>
          <p:spPr>
            <a:xfrm>
              <a:off x="360" y="765"/>
              <a:ext cx="791" cy="27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FFFFFF"/>
                  </a:solidFill>
                  <a:ea typeface="黑体" pitchFamily="49" charset="-122"/>
                </a:rPr>
                <a:t>练一练</a:t>
              </a:r>
              <a:endParaRPr lang="zh-CN" altLang="en-US" sz="2800" b="1">
                <a:solidFill>
                  <a:srgbClr val="FFFFFF"/>
                </a:solidFill>
                <a:ea typeface="黑体" pitchFamily="49" charset="-122"/>
              </a:endParaRPr>
            </a:p>
          </p:txBody>
        </p:sp>
      </p:grpSp>
      <p:sp>
        <p:nvSpPr>
          <p:cNvPr id="190469" name="Rectangle 2"/>
          <p:cNvSpPr/>
          <p:nvPr/>
        </p:nvSpPr>
        <p:spPr>
          <a:xfrm>
            <a:off x="468312" y="1628775"/>
            <a:ext cx="8439150" cy="31686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1.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手击排球，施力物体是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，受力物体是 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，手也感到痛，这是因为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___________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2.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下列力的作用效果分别是什么？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守门运动员接住足球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_____________________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手压弹簧，弹簧变弯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_____________________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800" b="1" u="sng">
                <a:latin typeface="宋体" pitchFamily="2" charset="-122"/>
              </a:rPr>
              <a:t>              </a:t>
            </a:r>
            <a:endParaRPr lang="zh-CN" altLang="en-US" sz="2800" b="1" u="sng">
              <a:latin typeface="宋体" pitchFamily="2" charset="-122"/>
            </a:endParaRPr>
          </a:p>
        </p:txBody>
      </p:sp>
      <p:sp>
        <p:nvSpPr>
          <p:cNvPr id="190470" name="Text Box 3"/>
          <p:cNvSpPr/>
          <p:nvPr/>
        </p:nvSpPr>
        <p:spPr>
          <a:xfrm>
            <a:off x="5508625" y="1616075"/>
            <a:ext cx="6635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手</a:t>
            </a:r>
            <a:endParaRPr kumimoji="1"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90471" name="Text Box 4"/>
          <p:cNvSpPr/>
          <p:nvPr/>
        </p:nvSpPr>
        <p:spPr>
          <a:xfrm>
            <a:off x="827088" y="2176462"/>
            <a:ext cx="11668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排球</a:t>
            </a:r>
            <a:endParaRPr kumimoji="1"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90472" name="Text Box 5"/>
          <p:cNvSpPr/>
          <p:nvPr/>
        </p:nvSpPr>
        <p:spPr>
          <a:xfrm>
            <a:off x="4643438" y="3719512"/>
            <a:ext cx="3657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改变物体的运动状态</a:t>
            </a:r>
            <a:endParaRPr kumimoji="1"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90473" name="Text Box 6"/>
          <p:cNvSpPr/>
          <p:nvPr/>
        </p:nvSpPr>
        <p:spPr>
          <a:xfrm>
            <a:off x="4322762" y="4294188"/>
            <a:ext cx="4281488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solidFill>
                  <a:srgbClr val="0000FF"/>
                </a:solidFill>
                <a:latin typeface="Times New Roman" pitchFamily="18" charset="0"/>
              </a:rPr>
              <a:t>　</a:t>
            </a: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改变物体的形状</a:t>
            </a:r>
            <a:endParaRPr kumimoji="1"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  <a:p>
            <a:pPr marL="0" lvl="0" indent="0" eaLnBrk="1" hangingPunct="1"/>
            <a:r>
              <a:rPr kumimoji="1" lang="zh-CN" altLang="en-US" sz="2800" b="1">
                <a:solidFill>
                  <a:srgbClr val="0000FF"/>
                </a:solidFill>
                <a:latin typeface="Times New Roman" pitchFamily="18" charset="0"/>
              </a:rPr>
              <a:t>　</a:t>
            </a:r>
            <a:endParaRPr kumimoji="1" lang="zh-CN" altLang="en-US" sz="28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90474" name="Text Box 7"/>
          <p:cNvSpPr/>
          <p:nvPr/>
        </p:nvSpPr>
        <p:spPr>
          <a:xfrm>
            <a:off x="596900" y="2711450"/>
            <a:ext cx="21034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是相互的</a:t>
            </a:r>
            <a:endParaRPr kumimoji="1"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90475" name="Text Box 7"/>
          <p:cNvSpPr/>
          <p:nvPr/>
        </p:nvSpPr>
        <p:spPr>
          <a:xfrm>
            <a:off x="6732588" y="2192338"/>
            <a:ext cx="1512888" cy="488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6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力的作用</a:t>
            </a:r>
            <a:endParaRPr kumimoji="1" lang="zh-CN" altLang="en-US" sz="26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190476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190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9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2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8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4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70" grpId="0"/>
      <p:bldP spid="190471" grpId="1"/>
      <p:bldP spid="190472" grpId="2"/>
      <p:bldP spid="190473" grpId="3"/>
      <p:bldP spid="190474" grpId="4"/>
      <p:bldP spid="190475" grpId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5586" name="TextBox 3"/>
          <p:cNvSpPr/>
          <p:nvPr/>
        </p:nvSpPr>
        <p:spPr>
          <a:xfrm>
            <a:off x="395288" y="260350"/>
            <a:ext cx="23764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二、弹力：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5587" name="TextBox 6"/>
          <p:cNvSpPr/>
          <p:nvPr/>
        </p:nvSpPr>
        <p:spPr>
          <a:xfrm>
            <a:off x="827088" y="2636838"/>
            <a:ext cx="8066088" cy="544512"/>
          </a:xfrm>
          <a:prstGeom prst="rect">
            <a:avLst/>
          </a:prstGeom>
          <a:solidFill>
            <a:schemeClr val="bg1"/>
          </a:solidFill>
          <a:ln w="25400">
            <a:solidFill>
              <a:srgbClr val="4BACC6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这种形变称弹性形变</a:t>
            </a:r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物体的弹性有一定的限度。</a:t>
            </a:r>
            <a:endParaRPr lang="zh-CN" altLang="en-US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95588" name=""/>
          <p:cNvGrpSpPr/>
          <p:nvPr/>
        </p:nvGrpSpPr>
        <p:grpSpPr>
          <a:xfrm>
            <a:off x="2268538" y="4076700"/>
            <a:ext cx="6119812" cy="1192212"/>
            <a:chOff x="1429" y="2568"/>
            <a:chExt cx="3855" cy="751"/>
          </a:xfrm>
        </p:grpSpPr>
        <p:pic>
          <p:nvPicPr>
            <p:cNvPr id="195589" name="Picture 6"/>
            <p:cNvPicPr/>
            <p:nvPr/>
          </p:nvPicPr>
          <p:blipFill>
            <a:blip r:embed="rId2">
              <a:lum contrast="40000"/>
            </a:blip>
            <a:srcRect l="23258" t="7778" r="49384" b="22394"/>
            <a:stretch>
              <a:fillRect/>
            </a:stretch>
          </p:blipFill>
          <p:spPr>
            <a:xfrm>
              <a:off x="4513" y="2568"/>
              <a:ext cx="771" cy="694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195590" name="TextBox 7"/>
            <p:cNvSpPr/>
            <p:nvPr/>
          </p:nvSpPr>
          <p:spPr>
            <a:xfrm>
              <a:off x="1429" y="2976"/>
              <a:ext cx="2767" cy="343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BACC6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990000"/>
                  </a:solidFill>
                  <a:latin typeface="黑体" pitchFamily="49" charset="-122"/>
                  <a:ea typeface="黑体" pitchFamily="49" charset="-122"/>
                </a:rPr>
                <a:t>这种形变称塑性形变。</a:t>
              </a:r>
              <a:endPara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95591" name=""/>
          <p:cNvGrpSpPr/>
          <p:nvPr/>
        </p:nvGrpSpPr>
        <p:grpSpPr>
          <a:xfrm>
            <a:off x="395288" y="3500438"/>
            <a:ext cx="8247062" cy="946150"/>
            <a:chOff x="249" y="2205"/>
            <a:chExt cx="5195" cy="596"/>
          </a:xfrm>
        </p:grpSpPr>
        <p:sp>
          <p:nvSpPr>
            <p:cNvPr id="195592" name="TextBox 5"/>
            <p:cNvSpPr/>
            <p:nvPr/>
          </p:nvSpPr>
          <p:spPr>
            <a:xfrm>
              <a:off x="1383" y="2205"/>
              <a:ext cx="4061" cy="59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物体形变后</a:t>
              </a:r>
              <a:r>
                <a:rPr lang="zh-CN" altLang="en-US" sz="2800" b="1">
                  <a:solidFill>
                    <a:srgbClr val="C00000"/>
                  </a:solidFill>
                  <a:latin typeface="宋体" pitchFamily="2" charset="-122"/>
                  <a:ea typeface="黑体" pitchFamily="49" charset="-122"/>
                </a:rPr>
                <a:t>不能自动</a:t>
              </a:r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恢复到原来的形状的性质。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195593" name="矩形 8"/>
            <p:cNvSpPr/>
            <p:nvPr/>
          </p:nvSpPr>
          <p:spPr>
            <a:xfrm>
              <a:off x="249" y="2205"/>
              <a:ext cx="1134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、塑性：</a:t>
              </a:r>
              <a:endParaRPr lang="zh-CN" altLang="en-US" sz="2800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95594" name=""/>
          <p:cNvGrpSpPr/>
          <p:nvPr/>
        </p:nvGrpSpPr>
        <p:grpSpPr>
          <a:xfrm>
            <a:off x="468312" y="1052512"/>
            <a:ext cx="8424862" cy="1481138"/>
            <a:chOff x="295" y="709"/>
            <a:chExt cx="5307" cy="933"/>
          </a:xfrm>
        </p:grpSpPr>
        <p:pic>
          <p:nvPicPr>
            <p:cNvPr id="195595" name="Picture 4"/>
            <p:cNvPicPr/>
            <p:nvPr/>
          </p:nvPicPr>
          <p:blipFill>
            <a:blip r:embed="rId3">
              <a:lum contrast="30000"/>
            </a:blip>
            <a:srcRect l="24295" t="32267" r="50115" b="19379"/>
            <a:stretch>
              <a:fillRect/>
            </a:stretch>
          </p:blipFill>
          <p:spPr>
            <a:xfrm>
              <a:off x="4513" y="1026"/>
              <a:ext cx="771" cy="616"/>
            </a:xfrm>
            <a:prstGeom prst="rect">
              <a:avLst/>
            </a:prstGeom>
            <a:noFill/>
            <a:ln>
              <a:noFill/>
              <a:miter lim="800000"/>
            </a:ln>
            <a:effectLst>
              <a:outerShdw dist="139700" dir="2700000" algn="tl">
                <a:srgbClr val="333333">
                  <a:alpha val="64999"/>
                </a:srgbClr>
              </a:outerShdw>
            </a:effectLst>
          </p:spPr>
        </p:pic>
        <p:sp>
          <p:nvSpPr>
            <p:cNvPr id="195596" name="TextBox 4"/>
            <p:cNvSpPr/>
            <p:nvPr/>
          </p:nvSpPr>
          <p:spPr>
            <a:xfrm>
              <a:off x="1383" y="709"/>
              <a:ext cx="4219" cy="59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受力时发生形变，不受力时，又自动恢复到原来的形状的性质。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195597" name="矩形 8"/>
            <p:cNvSpPr/>
            <p:nvPr/>
          </p:nvSpPr>
          <p:spPr>
            <a:xfrm>
              <a:off x="295" y="709"/>
              <a:ext cx="1224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、弹性：</a:t>
              </a:r>
              <a:endParaRPr lang="zh-CN" altLang="en-US" sz="2800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95598" name=""/>
          <p:cNvGrpSpPr/>
          <p:nvPr/>
        </p:nvGrpSpPr>
        <p:grpSpPr>
          <a:xfrm>
            <a:off x="539750" y="5373688"/>
            <a:ext cx="7688262" cy="1166812"/>
            <a:chOff x="340" y="3385"/>
            <a:chExt cx="4843" cy="735"/>
          </a:xfrm>
        </p:grpSpPr>
        <p:sp>
          <p:nvSpPr>
            <p:cNvPr id="195599" name="矩形 8"/>
            <p:cNvSpPr/>
            <p:nvPr/>
          </p:nvSpPr>
          <p:spPr>
            <a:xfrm>
              <a:off x="340" y="3385"/>
              <a:ext cx="1134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3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、弹力：</a:t>
              </a:r>
              <a:endParaRPr lang="zh-CN" altLang="en-US" sz="28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95600" name="TextBox 5"/>
            <p:cNvSpPr/>
            <p:nvPr/>
          </p:nvSpPr>
          <p:spPr>
            <a:xfrm>
              <a:off x="567" y="3793"/>
              <a:ext cx="461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物体由于发生弹性形变而产生的力叫做弹力。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5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95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95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95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95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6610" name="Picture 2" descr="http://pica.nipic.com/2008-03-15/2008315144735728_2.jpg"/>
          <p:cNvPicPr/>
          <p:nvPr/>
        </p:nvPicPr>
        <p:blipFill>
          <a:blip r:embed="rId2"/>
          <a:srcRect l="-340" r="16114" b="10246"/>
          <a:stretch>
            <a:fillRect/>
          </a:stretch>
        </p:blipFill>
        <p:spPr>
          <a:xfrm>
            <a:off x="3348038" y="1557338"/>
            <a:ext cx="2376488" cy="1998662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196611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96612" name=""/>
          <p:cNvGrpSpPr/>
          <p:nvPr/>
        </p:nvGrpSpPr>
        <p:grpSpPr>
          <a:xfrm>
            <a:off x="323850" y="404812"/>
            <a:ext cx="6769100" cy="519112"/>
            <a:chOff x="204" y="255"/>
            <a:chExt cx="4264" cy="327"/>
          </a:xfrm>
        </p:grpSpPr>
        <p:sp>
          <p:nvSpPr>
            <p:cNvPr id="196613" name="矩形 8"/>
            <p:cNvSpPr/>
            <p:nvPr/>
          </p:nvSpPr>
          <p:spPr>
            <a:xfrm>
              <a:off x="204" y="255"/>
              <a:ext cx="1814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、常见弹力：</a:t>
              </a:r>
              <a:endParaRPr lang="zh-CN" altLang="en-US" sz="28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96614" name="矩形 8"/>
            <p:cNvSpPr/>
            <p:nvPr/>
          </p:nvSpPr>
          <p:spPr>
            <a:xfrm>
              <a:off x="2064" y="255"/>
              <a:ext cx="2404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压力、推力、拉力等。</a:t>
              </a:r>
              <a:endParaRPr lang="zh-CN" altLang="en-US" sz="2800"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96615" name="Picture 3" descr="8-1-5"/>
          <p:cNvPicPr/>
          <p:nvPr/>
        </p:nvPicPr>
        <p:blipFill>
          <a:blip r:embed="rId4"/>
          <a:stretch>
            <a:fillRect/>
          </a:stretch>
        </p:blipFill>
        <p:spPr>
          <a:xfrm>
            <a:off x="395288" y="1916112"/>
            <a:ext cx="2663825" cy="197326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96616" name="Picture 10" descr="01"/>
          <p:cNvPicPr/>
          <p:nvPr/>
        </p:nvPicPr>
        <p:blipFill>
          <a:blip r:embed="rId5"/>
          <a:stretch>
            <a:fillRect/>
          </a:stretch>
        </p:blipFill>
        <p:spPr>
          <a:xfrm>
            <a:off x="6372225" y="1341438"/>
            <a:ext cx="2225675" cy="231298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96617" name=""/>
          <p:cNvPicPr/>
          <p:nvPr/>
        </p:nvPicPr>
        <p:blipFill>
          <a:blip r:embed="rId6"/>
          <a:srcRect l="22568" t="37778" r="20076"/>
          <a:stretch>
            <a:fillRect/>
          </a:stretch>
        </p:blipFill>
        <p:spPr>
          <a:xfrm>
            <a:off x="6372225" y="4005262"/>
            <a:ext cx="2376488" cy="1778000"/>
          </a:xfrm>
          <a:prstGeom prst="rect">
            <a:avLst/>
          </a:prstGeom>
          <a:noFill/>
          <a:ln>
            <a:miter lim="800000"/>
          </a:ln>
        </p:spPr>
      </p:pic>
      <p:grpSp>
        <p:nvGrpSpPr>
          <p:cNvPr id="196618" name=""/>
          <p:cNvGrpSpPr/>
          <p:nvPr/>
        </p:nvGrpSpPr>
        <p:grpSpPr>
          <a:xfrm>
            <a:off x="468312" y="4221162"/>
            <a:ext cx="4319588" cy="1954212"/>
            <a:chOff x="295" y="2659"/>
            <a:chExt cx="2721" cy="1231"/>
          </a:xfrm>
        </p:grpSpPr>
        <p:sp>
          <p:nvSpPr>
            <p:cNvPr id="196619" name="矩形 8"/>
            <p:cNvSpPr/>
            <p:nvPr/>
          </p:nvSpPr>
          <p:spPr>
            <a:xfrm>
              <a:off x="295" y="2659"/>
              <a:ext cx="2721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5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、弹力产生条件：</a:t>
              </a:r>
              <a:endParaRPr lang="zh-CN" altLang="en-US" sz="28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96620" name="矩形 8"/>
            <p:cNvSpPr/>
            <p:nvPr/>
          </p:nvSpPr>
          <p:spPr>
            <a:xfrm>
              <a:off x="431" y="3294"/>
              <a:ext cx="2404" cy="596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342900" lvl="0" indent="-342900" eaLnBrk="1" hangingPunct="1"/>
              <a:r>
                <a:rPr lang="zh-CN" altLang="en-US" sz="2800" b="1">
                  <a:latin typeface="Arial"/>
                  <a:ea typeface="黑体" pitchFamily="49" charset="-122"/>
                </a:rPr>
                <a:t>一是要直接接触，</a:t>
              </a:r>
              <a:endParaRPr lang="zh-CN" altLang="en-US" sz="2800" b="1">
                <a:latin typeface="Arial"/>
                <a:ea typeface="黑体" pitchFamily="49" charset="-122"/>
              </a:endParaRPr>
            </a:p>
            <a:p>
              <a:pPr marL="342900" lvl="0" indent="-342900" eaLnBrk="1" hangingPunct="1"/>
              <a:r>
                <a:rPr lang="zh-CN" altLang="en-US" sz="2800" b="1">
                  <a:latin typeface="Arial"/>
                  <a:ea typeface="黑体" pitchFamily="49" charset="-122"/>
                </a:rPr>
                <a:t>二是要发生弹性形变。</a:t>
              </a:r>
              <a:endParaRPr lang="zh-CN" altLang="en-US" sz="2800" b="1">
                <a:latin typeface="Arial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6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97634" name=""/>
          <p:cNvGrpSpPr/>
          <p:nvPr/>
        </p:nvGrpSpPr>
        <p:grpSpPr>
          <a:xfrm>
            <a:off x="5651500" y="3213100"/>
            <a:ext cx="2565400" cy="3294062"/>
            <a:chOff x="3606" y="1979"/>
            <a:chExt cx="1616" cy="2075"/>
          </a:xfrm>
        </p:grpSpPr>
        <p:pic>
          <p:nvPicPr>
            <p:cNvPr id="197635" name="Picture 8" descr="http://flash.360edu.com/chuzhong/17/jujiaoxinkechen/jiaoxuesheji/images/tanhuangcheng.jpg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606" y="1979"/>
              <a:ext cx="1616" cy="207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97636" name=""/>
            <p:cNvSpPr/>
            <p:nvPr/>
          </p:nvSpPr>
          <p:spPr>
            <a:xfrm>
              <a:off x="4286" y="2886"/>
              <a:ext cx="228" cy="45"/>
            </a:xfrm>
            <a:prstGeom prst="leftRightArrow">
              <a:avLst>
                <a:gd name="adj1" fmla="val 50000"/>
                <a:gd name="adj2" fmla="val 100864"/>
              </a:avLst>
            </a:prstGeom>
            <a:solidFill>
              <a:srgbClr val="800000"/>
            </a:solidFill>
            <a:ln>
              <a:solidFill>
                <a:srgbClr val="800000"/>
              </a:solidFill>
              <a:miter lim="800000"/>
            </a:ln>
          </p:spPr>
        </p:sp>
      </p:grpSp>
      <p:sp>
        <p:nvSpPr>
          <p:cNvPr id="197637" name=""/>
          <p:cNvSpPr/>
          <p:nvPr/>
        </p:nvSpPr>
        <p:spPr>
          <a:xfrm>
            <a:off x="7596188" y="3357562"/>
            <a:ext cx="431800" cy="2873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  <a:miter lim="800000"/>
          </a:ln>
        </p:spPr>
      </p:sp>
      <p:pic>
        <p:nvPicPr>
          <p:cNvPr id="197638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7639" name="TextBox 3"/>
          <p:cNvSpPr/>
          <p:nvPr/>
        </p:nvSpPr>
        <p:spPr>
          <a:xfrm>
            <a:off x="395288" y="404812"/>
            <a:ext cx="42481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三、弹簧测力计：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97640" name=""/>
          <p:cNvGrpSpPr/>
          <p:nvPr/>
        </p:nvGrpSpPr>
        <p:grpSpPr>
          <a:xfrm>
            <a:off x="684212" y="1484312"/>
            <a:ext cx="8064500" cy="946150"/>
            <a:chOff x="431" y="935"/>
            <a:chExt cx="5080" cy="596"/>
          </a:xfrm>
        </p:grpSpPr>
        <p:sp>
          <p:nvSpPr>
            <p:cNvPr id="197641" name="Text Box 14"/>
            <p:cNvSpPr/>
            <p:nvPr/>
          </p:nvSpPr>
          <p:spPr>
            <a:xfrm>
              <a:off x="1519" y="935"/>
              <a:ext cx="3992" cy="596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在弹性限度内，弹簧受到的拉力越大</a:t>
              </a:r>
              <a:r>
                <a:rPr lang="en-US" altLang="zh-CN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,</a:t>
              </a:r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弹簧的伸长量就越长。</a:t>
              </a:r>
              <a:endPara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97642" name="矩形 8"/>
            <p:cNvSpPr/>
            <p:nvPr/>
          </p:nvSpPr>
          <p:spPr>
            <a:xfrm>
              <a:off x="431" y="935"/>
              <a:ext cx="1224" cy="327"/>
            </a:xfrm>
            <a:prstGeom prst="rect">
              <a:avLst/>
            </a:prstGeom>
            <a:noFill/>
            <a:ln w="25400"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、原理：</a:t>
              </a:r>
              <a:endParaRPr lang="zh-CN" altLang="en-US" sz="28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97643" name="TextBox 4"/>
          <p:cNvSpPr/>
          <p:nvPr/>
        </p:nvSpPr>
        <p:spPr>
          <a:xfrm>
            <a:off x="323850" y="2636838"/>
            <a:ext cx="8459788" cy="528638"/>
          </a:xfrm>
          <a:prstGeom prst="rect">
            <a:avLst/>
          </a:prstGeom>
          <a:noFill/>
          <a:ln>
            <a:solidFill>
              <a:srgbClr val="993300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宋体" pitchFamily="2" charset="-122"/>
                <a:ea typeface="黑体" pitchFamily="49" charset="-122"/>
              </a:rPr>
              <a:t>在弹性限度范围内，弹簧的伸长与所受拉力成正比。</a:t>
            </a:r>
            <a:endParaRPr lang="zh-CN" altLang="en-US" sz="2800" b="1"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197644" name="矩形 8"/>
          <p:cNvSpPr/>
          <p:nvPr/>
        </p:nvSpPr>
        <p:spPr>
          <a:xfrm>
            <a:off x="611188" y="3716338"/>
            <a:ext cx="1943100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、结构：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97645" name=""/>
          <p:cNvGrpSpPr/>
          <p:nvPr/>
        </p:nvGrpSpPr>
        <p:grpSpPr>
          <a:xfrm>
            <a:off x="7019925" y="4221162"/>
            <a:ext cx="1903412" cy="519112"/>
            <a:chOff x="4422" y="2659"/>
            <a:chExt cx="1199" cy="327"/>
          </a:xfrm>
        </p:grpSpPr>
        <p:cxnSp>
          <p:nvCxnSpPr>
            <p:cNvPr id="197646" name="直接箭头连接符 16"/>
            <p:cNvCxnSpPr/>
            <p:nvPr/>
          </p:nvCxnSpPr>
          <p:spPr>
            <a:xfrm>
              <a:off x="4422" y="2795"/>
              <a:ext cx="630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arrow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97647" name="TextBox 23"/>
            <p:cNvSpPr/>
            <p:nvPr/>
          </p:nvSpPr>
          <p:spPr>
            <a:xfrm>
              <a:off x="5057" y="2659"/>
              <a:ext cx="5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990000"/>
                  </a:solidFill>
                  <a:latin typeface="宋体" pitchFamily="2" charset="-122"/>
                </a:rPr>
                <a:t>弹簧</a:t>
              </a:r>
              <a:endParaRPr lang="zh-CN" altLang="en-US" sz="2800" b="1">
                <a:solidFill>
                  <a:srgbClr val="990000"/>
                </a:solidFill>
                <a:latin typeface="宋体" pitchFamily="2" charset="-122"/>
              </a:endParaRPr>
            </a:p>
          </p:txBody>
        </p:sp>
      </p:grpSp>
      <p:grpSp>
        <p:nvGrpSpPr>
          <p:cNvPr id="197648" name=""/>
          <p:cNvGrpSpPr/>
          <p:nvPr/>
        </p:nvGrpSpPr>
        <p:grpSpPr>
          <a:xfrm>
            <a:off x="4859338" y="4437062"/>
            <a:ext cx="1849438" cy="519112"/>
            <a:chOff x="3026" y="2786"/>
            <a:chExt cx="1165" cy="327"/>
          </a:xfrm>
        </p:grpSpPr>
        <p:cxnSp>
          <p:nvCxnSpPr>
            <p:cNvPr id="197649" name="直接箭头连接符 18"/>
            <p:cNvCxnSpPr/>
            <p:nvPr/>
          </p:nvCxnSpPr>
          <p:spPr>
            <a:xfrm rot="10800000">
              <a:off x="3606" y="2931"/>
              <a:ext cx="585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arrow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97650" name="TextBox 25"/>
            <p:cNvSpPr/>
            <p:nvPr/>
          </p:nvSpPr>
          <p:spPr>
            <a:xfrm>
              <a:off x="3026" y="2786"/>
              <a:ext cx="5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990000"/>
                  </a:solidFill>
                  <a:latin typeface="宋体" pitchFamily="2" charset="-122"/>
                </a:rPr>
                <a:t>指针</a:t>
              </a:r>
              <a:endParaRPr lang="zh-CN" altLang="en-US" sz="2800" b="1">
                <a:solidFill>
                  <a:srgbClr val="990000"/>
                </a:solidFill>
                <a:latin typeface="宋体" pitchFamily="2" charset="-122"/>
              </a:endParaRPr>
            </a:p>
          </p:txBody>
        </p:sp>
      </p:grpSp>
      <p:grpSp>
        <p:nvGrpSpPr>
          <p:cNvPr id="197651" name=""/>
          <p:cNvGrpSpPr/>
          <p:nvPr/>
        </p:nvGrpSpPr>
        <p:grpSpPr>
          <a:xfrm>
            <a:off x="7164388" y="3357562"/>
            <a:ext cx="1624012" cy="519112"/>
            <a:chOff x="4513" y="2115"/>
            <a:chExt cx="1023" cy="327"/>
          </a:xfrm>
        </p:grpSpPr>
        <p:cxnSp>
          <p:nvCxnSpPr>
            <p:cNvPr id="197652" name="直接箭头连接符 20"/>
            <p:cNvCxnSpPr/>
            <p:nvPr/>
          </p:nvCxnSpPr>
          <p:spPr>
            <a:xfrm>
              <a:off x="4513" y="2251"/>
              <a:ext cx="495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arrow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97653" name="TextBox 24"/>
            <p:cNvSpPr/>
            <p:nvPr/>
          </p:nvSpPr>
          <p:spPr>
            <a:xfrm>
              <a:off x="4972" y="2115"/>
              <a:ext cx="5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990000"/>
                  </a:solidFill>
                  <a:latin typeface="宋体" pitchFamily="2" charset="-122"/>
                </a:rPr>
                <a:t>拉环</a:t>
              </a:r>
              <a:endParaRPr lang="zh-CN" altLang="en-US" sz="2800" b="1">
                <a:solidFill>
                  <a:srgbClr val="990000"/>
                </a:solidFill>
                <a:latin typeface="宋体" pitchFamily="2" charset="-122"/>
              </a:endParaRPr>
            </a:p>
          </p:txBody>
        </p:sp>
      </p:grpSp>
      <p:grpSp>
        <p:nvGrpSpPr>
          <p:cNvPr id="197654" name=""/>
          <p:cNvGrpSpPr/>
          <p:nvPr/>
        </p:nvGrpSpPr>
        <p:grpSpPr>
          <a:xfrm>
            <a:off x="7164388" y="5084762"/>
            <a:ext cx="1979612" cy="519112"/>
            <a:chOff x="4513" y="3249"/>
            <a:chExt cx="1247" cy="327"/>
          </a:xfrm>
        </p:grpSpPr>
        <p:cxnSp>
          <p:nvCxnSpPr>
            <p:cNvPr id="197655" name="直接箭头连接符 20"/>
            <p:cNvCxnSpPr/>
            <p:nvPr/>
          </p:nvCxnSpPr>
          <p:spPr>
            <a:xfrm>
              <a:off x="4513" y="3385"/>
              <a:ext cx="495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arrow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97656" name="TextBox 24"/>
            <p:cNvSpPr/>
            <p:nvPr/>
          </p:nvSpPr>
          <p:spPr>
            <a:xfrm>
              <a:off x="4972" y="3249"/>
              <a:ext cx="78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990000"/>
                  </a:solidFill>
                  <a:latin typeface="宋体" pitchFamily="2" charset="-122"/>
                </a:rPr>
                <a:t>刻度盘</a:t>
              </a:r>
              <a:endParaRPr lang="zh-CN" altLang="en-US" sz="2800" b="1">
                <a:solidFill>
                  <a:srgbClr val="990000"/>
                </a:solidFill>
                <a:latin typeface="宋体" pitchFamily="2" charset="-122"/>
              </a:endParaRPr>
            </a:p>
          </p:txBody>
        </p:sp>
      </p:grpSp>
      <p:grpSp>
        <p:nvGrpSpPr>
          <p:cNvPr id="197657" name=""/>
          <p:cNvGrpSpPr/>
          <p:nvPr/>
        </p:nvGrpSpPr>
        <p:grpSpPr>
          <a:xfrm>
            <a:off x="4932362" y="6021388"/>
            <a:ext cx="1719262" cy="519112"/>
            <a:chOff x="3198" y="3793"/>
            <a:chExt cx="1083" cy="327"/>
          </a:xfrm>
        </p:grpSpPr>
        <p:cxnSp>
          <p:nvCxnSpPr>
            <p:cNvPr id="197658" name="直接箭头连接符 22"/>
            <p:cNvCxnSpPr/>
            <p:nvPr/>
          </p:nvCxnSpPr>
          <p:spPr>
            <a:xfrm rot="10800000">
              <a:off x="3696" y="3974"/>
              <a:ext cx="585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arrow"/>
            </a:ln>
            <a:effectLst>
              <a:outerShdw dist="23000" dir="5400000">
                <a:srgbClr val="000000">
                  <a:alpha val="34999"/>
                </a:srgbClr>
              </a:outerShdw>
            </a:effectLst>
          </p:spPr>
        </p:cxnSp>
        <p:sp>
          <p:nvSpPr>
            <p:cNvPr id="197659" name="TextBox 26"/>
            <p:cNvSpPr/>
            <p:nvPr/>
          </p:nvSpPr>
          <p:spPr>
            <a:xfrm>
              <a:off x="3198" y="3793"/>
              <a:ext cx="56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990000"/>
                  </a:solidFill>
                  <a:latin typeface="宋体" pitchFamily="2" charset="-122"/>
                </a:rPr>
                <a:t>挂钩</a:t>
              </a:r>
              <a:endParaRPr lang="zh-CN" altLang="en-US" sz="2800" b="1">
                <a:solidFill>
                  <a:srgbClr val="990000"/>
                </a:solidFill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97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97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97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97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9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9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19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43" grpId="0"/>
      <p:bldP spid="19764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9682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9683" name="TextBox 5">
            <a:hlinkClick r:id="rId3"/>
          </p:cNvPr>
          <p:cNvSpPr/>
          <p:nvPr/>
        </p:nvSpPr>
        <p:spPr>
          <a:xfrm>
            <a:off x="468312" y="476250"/>
            <a:ext cx="33115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．正确使用：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99684" name=""/>
          <p:cNvGrpSpPr/>
          <p:nvPr/>
        </p:nvGrpSpPr>
        <p:grpSpPr>
          <a:xfrm>
            <a:off x="684212" y="1412875"/>
            <a:ext cx="3671888" cy="1738312"/>
            <a:chOff x="431" y="890"/>
            <a:chExt cx="2313" cy="1095"/>
          </a:xfrm>
        </p:grpSpPr>
        <p:sp>
          <p:nvSpPr>
            <p:cNvPr id="199685" name="TextBox 5">
              <a:hlinkClick r:id="rId3"/>
            </p:cNvPr>
            <p:cNvSpPr/>
            <p:nvPr/>
          </p:nvSpPr>
          <p:spPr>
            <a:xfrm>
              <a:off x="521" y="890"/>
              <a:ext cx="138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使用前：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99686" name="TextBox 5">
              <a:hlinkClick r:id="rId3"/>
            </p:cNvPr>
            <p:cNvSpPr/>
            <p:nvPr/>
          </p:nvSpPr>
          <p:spPr>
            <a:xfrm>
              <a:off x="431" y="1389"/>
              <a:ext cx="2313" cy="59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观察量程、分度值、指针是否指零。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99687" name="Picture 2" descr="http://res.tongyi.com/resources/article/student/others/0108/c2/21.files/image047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5940425" y="404812"/>
            <a:ext cx="1928812" cy="53228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9688" name="TextBox 5"/>
          <p:cNvSpPr/>
          <p:nvPr/>
        </p:nvSpPr>
        <p:spPr>
          <a:xfrm>
            <a:off x="684212" y="3429000"/>
            <a:ext cx="5092700" cy="155416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量  程：</a:t>
            </a:r>
            <a:r>
              <a:rPr lang="zh-CN" altLang="en-US" sz="32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        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；</a:t>
            </a:r>
            <a:endParaRPr lang="en-US" altLang="zh-CN"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/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分度值：</a:t>
            </a:r>
            <a:r>
              <a:rPr lang="zh-CN" altLang="en-US" sz="32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        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；</a:t>
            </a:r>
            <a:endParaRPr lang="en-US" altLang="zh-CN"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/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测量值：</a:t>
            </a:r>
            <a:r>
              <a:rPr lang="zh-CN" altLang="en-US" sz="32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        </a:t>
            </a: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9689" name="TextBox 6"/>
          <p:cNvSpPr/>
          <p:nvPr/>
        </p:nvSpPr>
        <p:spPr>
          <a:xfrm>
            <a:off x="2627312" y="3357562"/>
            <a:ext cx="14414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Times New Roman" pitchFamily="18" charset="0"/>
              </a:rPr>
              <a:t>      </a:t>
            </a:r>
            <a:r>
              <a:rPr lang="en-US" altLang="zh-CN" sz="3200" b="1">
                <a:latin typeface="Times New Roman" pitchFamily="18" charset="0"/>
              </a:rPr>
              <a:t>5 N</a:t>
            </a:r>
            <a:endParaRPr lang="zh-CN" altLang="en-US" sz="3200" b="1">
              <a:latin typeface="Times New Roman" pitchFamily="18" charset="0"/>
            </a:endParaRPr>
          </a:p>
        </p:txBody>
      </p:sp>
      <p:sp>
        <p:nvSpPr>
          <p:cNvPr id="199690" name="TextBox 7"/>
          <p:cNvSpPr/>
          <p:nvPr/>
        </p:nvSpPr>
        <p:spPr>
          <a:xfrm>
            <a:off x="2916238" y="3860800"/>
            <a:ext cx="10874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Times New Roman" pitchFamily="18" charset="0"/>
              </a:rPr>
              <a:t>0.2 N</a:t>
            </a:r>
            <a:endParaRPr lang="zh-CN" altLang="en-US" sz="3200" b="1">
              <a:latin typeface="Times New Roman" pitchFamily="18" charset="0"/>
            </a:endParaRPr>
          </a:p>
        </p:txBody>
      </p:sp>
      <p:sp>
        <p:nvSpPr>
          <p:cNvPr id="199691" name="TextBox 8"/>
          <p:cNvSpPr/>
          <p:nvPr/>
        </p:nvSpPr>
        <p:spPr>
          <a:xfrm>
            <a:off x="3059112" y="4437062"/>
            <a:ext cx="10874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Times New Roman" pitchFamily="18" charset="0"/>
              </a:rPr>
              <a:t>1.4 N</a:t>
            </a:r>
            <a:endParaRPr lang="zh-CN" altLang="en-US" sz="3200" b="1">
              <a:latin typeface="Times New Roman" pitchFamily="18" charset="0"/>
            </a:endParaRPr>
          </a:p>
        </p:txBody>
      </p:sp>
      <p:grpSp>
        <p:nvGrpSpPr>
          <p:cNvPr id="199692" name=""/>
          <p:cNvGrpSpPr/>
          <p:nvPr/>
        </p:nvGrpSpPr>
        <p:grpSpPr>
          <a:xfrm>
            <a:off x="827088" y="5876925"/>
            <a:ext cx="7850188" cy="519112"/>
            <a:chOff x="521" y="3702"/>
            <a:chExt cx="4945" cy="327"/>
          </a:xfrm>
        </p:grpSpPr>
        <p:sp>
          <p:nvSpPr>
            <p:cNvPr id="199693" name="TextBox 5">
              <a:hlinkClick r:id="rId3"/>
            </p:cNvPr>
            <p:cNvSpPr/>
            <p:nvPr/>
          </p:nvSpPr>
          <p:spPr>
            <a:xfrm>
              <a:off x="521" y="3702"/>
              <a:ext cx="138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使用时：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99694" name="TextBox 5">
              <a:hlinkClick r:id="rId3"/>
            </p:cNvPr>
            <p:cNvSpPr/>
            <p:nvPr/>
          </p:nvSpPr>
          <p:spPr>
            <a:xfrm>
              <a:off x="1474" y="3702"/>
              <a:ext cx="399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注意拉力方向与弹簧轴线方向一致。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9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99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8" grpId="0"/>
      <p:bldP spid="199689" grpId="1"/>
      <p:bldP spid="199690" grpId="2"/>
      <p:bldP spid="199691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0706" name=""/>
          <p:cNvSpPr/>
          <p:nvPr>
            <p:ph type="title"/>
          </p:nvPr>
        </p:nvSpPr>
        <p:spPr>
          <a:xfrm>
            <a:off x="3203575" y="404812"/>
            <a:ext cx="2962275" cy="993775"/>
          </a:xfrm>
          <a:prstGeom prst="rect">
            <a:avLst/>
          </a:prstGeom>
          <a:noFill/>
          <a:ln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b="1">
                <a:ea typeface="黑体" pitchFamily="49" charset="-122"/>
              </a:rPr>
              <a:t>讨论：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200707" name=""/>
          <p:cNvSpPr/>
          <p:nvPr>
            <p:ph type="body" idx="1"/>
          </p:nvPr>
        </p:nvSpPr>
        <p:spPr>
          <a:xfrm>
            <a:off x="755650" y="1844675"/>
            <a:ext cx="7416800" cy="1397000"/>
          </a:xfrm>
          <a:prstGeom prst="rect">
            <a:avLst/>
          </a:prstGeom>
          <a:noFill/>
          <a:ln>
            <a:miter lim="800000"/>
          </a:ln>
        </p:spPr>
        <p:txBody>
          <a:bodyPr/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8675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6662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465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r>
              <a:rPr lang="en-US" altLang="zh-CN" b="1">
                <a:ea typeface="黑体" pitchFamily="49" charset="-122"/>
              </a:rPr>
              <a:t>1</a:t>
            </a:r>
            <a:r>
              <a:rPr lang="zh-CN" altLang="en-US" b="1">
                <a:ea typeface="黑体" pitchFamily="49" charset="-122"/>
              </a:rPr>
              <a:t>、把弹簧测力计颠倒过来使用，所测力比实际大还是小？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200708" name=""/>
          <p:cNvSpPr/>
          <p:nvPr/>
        </p:nvSpPr>
        <p:spPr>
          <a:xfrm>
            <a:off x="827088" y="4221162"/>
            <a:ext cx="7561262" cy="1397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en-US" altLang="zh-CN" b="1">
                <a:ea typeface="黑体" pitchFamily="49" charset="-122"/>
              </a:rPr>
              <a:t>2</a:t>
            </a:r>
            <a:r>
              <a:rPr lang="zh-CN" altLang="en-US" b="1">
                <a:ea typeface="黑体" pitchFamily="49" charset="-122"/>
              </a:rPr>
              <a:t>、弹簧测力计测量之前没有调零，指针指的是</a:t>
            </a:r>
            <a:r>
              <a:rPr lang="en-US" altLang="zh-CN" b="1">
                <a:ea typeface="黑体" pitchFamily="49" charset="-122"/>
              </a:rPr>
              <a:t>0.2N</a:t>
            </a:r>
            <a:r>
              <a:rPr lang="zh-CN" altLang="en-US" b="1">
                <a:ea typeface="黑体" pitchFamily="49" charset="-122"/>
              </a:rPr>
              <a:t>，用该弹簧测力计测力，测量值比实际大还是小？</a:t>
            </a:r>
            <a:endParaRPr lang="zh-CN" altLang="en-US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0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01730" name=""/>
          <p:cNvGrpSpPr/>
          <p:nvPr/>
        </p:nvGrpSpPr>
        <p:grpSpPr>
          <a:xfrm>
            <a:off x="692150" y="2852738"/>
            <a:ext cx="7889875" cy="3619500"/>
            <a:chOff x="436" y="1797"/>
            <a:chExt cx="4970" cy="2280"/>
          </a:xfrm>
        </p:grpSpPr>
        <p:sp>
          <p:nvSpPr>
            <p:cNvPr id="201731" name="TextBox 2"/>
            <p:cNvSpPr txBox="1"/>
            <p:nvPr/>
          </p:nvSpPr>
          <p:spPr>
            <a:xfrm>
              <a:off x="660400" y="2673350"/>
              <a:ext cx="4929188" cy="110490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zh-CN" altLang="en-US" sz="32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地球附近的所有物体都受到重力的作用。</a:t>
              </a:r>
              <a:endParaRPr lang="zh-CN" altLang="en-US" sz="32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201732" name="Picture 6" descr="失重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696" y="1797"/>
              <a:ext cx="1710" cy="22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pic>
        <p:nvPicPr>
          <p:cNvPr id="201733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1734" name="TextBox 1"/>
          <p:cNvSpPr/>
          <p:nvPr/>
        </p:nvSpPr>
        <p:spPr>
          <a:xfrm>
            <a:off x="341312" y="279400"/>
            <a:ext cx="25209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宋体" pitchFamily="2" charset="-122"/>
                <a:ea typeface="黑体" pitchFamily="49" charset="-122"/>
              </a:rPr>
              <a:t>四、重力</a:t>
            </a:r>
            <a:endParaRPr lang="zh-CN" altLang="en-US" sz="3200" b="1">
              <a:latin typeface="宋体" pitchFamily="2" charset="-122"/>
              <a:ea typeface="黑体" pitchFamily="49" charset="-122"/>
            </a:endParaRPr>
          </a:p>
        </p:txBody>
      </p:sp>
      <p:grpSp>
        <p:nvGrpSpPr>
          <p:cNvPr id="201735" name=""/>
          <p:cNvGrpSpPr/>
          <p:nvPr/>
        </p:nvGrpSpPr>
        <p:grpSpPr>
          <a:xfrm>
            <a:off x="385762" y="1133475"/>
            <a:ext cx="3916362" cy="579438"/>
            <a:chOff x="243" y="714"/>
            <a:chExt cx="2467" cy="365"/>
          </a:xfrm>
        </p:grpSpPr>
        <p:sp>
          <p:nvSpPr>
            <p:cNvPr id="201736" name="TextBox 1"/>
            <p:cNvSpPr/>
            <p:nvPr/>
          </p:nvSpPr>
          <p:spPr>
            <a:xfrm>
              <a:off x="243" y="714"/>
              <a:ext cx="187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、物理量符号：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01737" name="TextBox 1"/>
            <p:cNvSpPr/>
            <p:nvPr/>
          </p:nvSpPr>
          <p:spPr>
            <a:xfrm>
              <a:off x="2086" y="714"/>
              <a:ext cx="624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3200" b="1" i="1">
                  <a:latin typeface="黑体" pitchFamily="49" charset="-122"/>
                  <a:ea typeface="黑体" pitchFamily="49" charset="-122"/>
                </a:rPr>
                <a:t>G</a:t>
              </a:r>
              <a:endParaRPr lang="zh-CN" altLang="en-US" sz="32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01738" name=""/>
          <p:cNvGrpSpPr/>
          <p:nvPr/>
        </p:nvGrpSpPr>
        <p:grpSpPr>
          <a:xfrm>
            <a:off x="431800" y="2124075"/>
            <a:ext cx="9485312" cy="519112"/>
            <a:chOff x="272" y="1338"/>
            <a:chExt cx="5975" cy="327"/>
          </a:xfrm>
        </p:grpSpPr>
        <p:sp>
          <p:nvSpPr>
            <p:cNvPr id="201739" name="TextBox 1"/>
            <p:cNvSpPr/>
            <p:nvPr/>
          </p:nvSpPr>
          <p:spPr>
            <a:xfrm>
              <a:off x="1207" y="1338"/>
              <a:ext cx="504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latin typeface="宋体" pitchFamily="2" charset="-122"/>
                  <a:ea typeface="黑体" pitchFamily="49" charset="-122"/>
                </a:rPr>
                <a:t>由于地球的吸引而使物体受到的力叫做重力。</a:t>
              </a:r>
              <a:endParaRPr lang="zh-CN" altLang="en-US" sz="2800" b="1">
                <a:latin typeface="宋体" pitchFamily="2" charset="-122"/>
                <a:ea typeface="黑体" pitchFamily="49" charset="-122"/>
              </a:endParaRPr>
            </a:p>
          </p:txBody>
        </p:sp>
        <p:sp>
          <p:nvSpPr>
            <p:cNvPr id="201740" name="TextBox 1"/>
            <p:cNvSpPr/>
            <p:nvPr/>
          </p:nvSpPr>
          <p:spPr>
            <a:xfrm>
              <a:off x="272" y="1338"/>
              <a:ext cx="130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、定义：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01741" name=""/>
          <p:cNvGrpSpPr/>
          <p:nvPr/>
        </p:nvGrpSpPr>
        <p:grpSpPr>
          <a:xfrm>
            <a:off x="522288" y="5454650"/>
            <a:ext cx="4005262" cy="519112"/>
            <a:chOff x="329" y="3436"/>
            <a:chExt cx="2523" cy="327"/>
          </a:xfrm>
        </p:grpSpPr>
        <p:sp>
          <p:nvSpPr>
            <p:cNvPr id="201742" name="TextBox 1"/>
            <p:cNvSpPr/>
            <p:nvPr/>
          </p:nvSpPr>
          <p:spPr>
            <a:xfrm>
              <a:off x="329" y="3436"/>
              <a:ext cx="1615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3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、施力物体：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01743" name="TextBox 1"/>
            <p:cNvSpPr/>
            <p:nvPr/>
          </p:nvSpPr>
          <p:spPr>
            <a:xfrm>
              <a:off x="2030" y="3436"/>
              <a:ext cx="82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990000"/>
                  </a:solidFill>
                  <a:latin typeface="黑体" pitchFamily="49" charset="-122"/>
                  <a:ea typeface="黑体" pitchFamily="49" charset="-122"/>
                </a:rPr>
                <a:t>地球</a:t>
              </a:r>
              <a:endPara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01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01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2754" name="矩形 5"/>
          <p:cNvSpPr/>
          <p:nvPr/>
        </p:nvSpPr>
        <p:spPr>
          <a:xfrm>
            <a:off x="657225" y="4284662"/>
            <a:ext cx="3779838" cy="946150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如果没有重力我们的生活会是什么样子？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2755" name="Picture 5" descr="图片1"/>
          <p:cNvPicPr/>
          <p:nvPr/>
        </p:nvPicPr>
        <p:blipFill>
          <a:blip r:embed="rId2"/>
          <a:stretch>
            <a:fillRect/>
          </a:stretch>
        </p:blipFill>
        <p:spPr>
          <a:xfrm>
            <a:off x="701675" y="549275"/>
            <a:ext cx="4005262" cy="3330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2756" name="Picture 11" descr="W020100825345604459042"/>
          <p:cNvPicPr/>
          <p:nvPr/>
        </p:nvPicPr>
        <p:blipFill>
          <a:blip r:embed="rId3"/>
          <a:srcRect b="17891"/>
          <a:stretch>
            <a:fillRect/>
          </a:stretch>
        </p:blipFill>
        <p:spPr>
          <a:xfrm>
            <a:off x="4751388" y="2663825"/>
            <a:ext cx="4078288" cy="32654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2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03778" name="Group 11"/>
          <p:cNvGrpSpPr/>
          <p:nvPr/>
        </p:nvGrpSpPr>
        <p:grpSpPr>
          <a:xfrm>
            <a:off x="296862" y="188912"/>
            <a:ext cx="2160588" cy="736600"/>
            <a:chOff x="139" y="607"/>
            <a:chExt cx="972" cy="464"/>
          </a:xfrm>
        </p:grpSpPr>
        <p:pic>
          <p:nvPicPr>
            <p:cNvPr id="203779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39" y="607"/>
              <a:ext cx="972" cy="46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03780" name="Text Box 2"/>
            <p:cNvSpPr/>
            <p:nvPr/>
          </p:nvSpPr>
          <p:spPr>
            <a:xfrm>
              <a:off x="300" y="661"/>
              <a:ext cx="450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rgbClr val="FFFFFF"/>
                  </a:solidFill>
                  <a:latin typeface="宋体" pitchFamily="2" charset="-122"/>
                </a:rPr>
                <a:t>实验</a:t>
              </a:r>
              <a:endParaRPr lang="zh-CN" altLang="en-US" sz="32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sp>
        <p:nvSpPr>
          <p:cNvPr id="203781" name="TextBox 2"/>
          <p:cNvSpPr/>
          <p:nvPr/>
        </p:nvSpPr>
        <p:spPr>
          <a:xfrm>
            <a:off x="1476375" y="981075"/>
            <a:ext cx="5832475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（一）探究重力大小跟质量的关系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3782" name="TextBox 3"/>
          <p:cNvSpPr/>
          <p:nvPr/>
        </p:nvSpPr>
        <p:spPr>
          <a:xfrm>
            <a:off x="522288" y="2214562"/>
            <a:ext cx="305911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．测重力工具：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3783" name="TextBox 4"/>
          <p:cNvSpPr/>
          <p:nvPr/>
        </p:nvSpPr>
        <p:spPr>
          <a:xfrm>
            <a:off x="3419475" y="2205038"/>
            <a:ext cx="27003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弹簧测力计</a:t>
            </a:r>
            <a:endParaRPr lang="zh-CN" altLang="en-US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3784" name="Picture 2" descr="3"/>
          <p:cNvPicPr/>
          <p:nvPr/>
        </p:nvPicPr>
        <p:blipFill>
          <a:blip r:embed="rId3"/>
          <a:stretch>
            <a:fillRect/>
          </a:stretch>
        </p:blipFill>
        <p:spPr>
          <a:xfrm>
            <a:off x="6507162" y="1763712"/>
            <a:ext cx="1258888" cy="4187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3785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3786" name="TextBox 3"/>
          <p:cNvSpPr/>
          <p:nvPr/>
        </p:nvSpPr>
        <p:spPr>
          <a:xfrm>
            <a:off x="611188" y="3338512"/>
            <a:ext cx="305911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．测质量工具：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3787" name="TextBox 4"/>
          <p:cNvSpPr/>
          <p:nvPr/>
        </p:nvSpPr>
        <p:spPr>
          <a:xfrm>
            <a:off x="3536950" y="3384550"/>
            <a:ext cx="13954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天平</a:t>
            </a:r>
            <a:endParaRPr lang="zh-CN" altLang="en-US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3788" name="TextBox 3"/>
          <p:cNvSpPr/>
          <p:nvPr/>
        </p:nvSpPr>
        <p:spPr>
          <a:xfrm>
            <a:off x="657225" y="4643438"/>
            <a:ext cx="3330575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．量程：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3789" name="TextBox 3"/>
          <p:cNvSpPr/>
          <p:nvPr/>
        </p:nvSpPr>
        <p:spPr>
          <a:xfrm>
            <a:off x="3492500" y="4643438"/>
            <a:ext cx="292576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分度值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：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3790" name="TextBox 3"/>
          <p:cNvSpPr/>
          <p:nvPr/>
        </p:nvSpPr>
        <p:spPr>
          <a:xfrm>
            <a:off x="1108075" y="5364162"/>
            <a:ext cx="3330575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测量值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：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3791" name="TextBox 4"/>
          <p:cNvSpPr/>
          <p:nvPr/>
        </p:nvSpPr>
        <p:spPr>
          <a:xfrm>
            <a:off x="2501900" y="4508500"/>
            <a:ext cx="8540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5N</a:t>
            </a:r>
            <a:endParaRPr lang="en-US" altLang="zh-CN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3792" name="TextBox 4"/>
          <p:cNvSpPr/>
          <p:nvPr/>
        </p:nvSpPr>
        <p:spPr>
          <a:xfrm>
            <a:off x="5021262" y="4508500"/>
            <a:ext cx="1081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0.2N</a:t>
            </a:r>
            <a:endParaRPr lang="en-US" altLang="zh-CN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3793" name="TextBox 4"/>
          <p:cNvSpPr/>
          <p:nvPr/>
        </p:nvSpPr>
        <p:spPr>
          <a:xfrm>
            <a:off x="2727325" y="5273675"/>
            <a:ext cx="1081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0.4N</a:t>
            </a:r>
            <a:endParaRPr lang="en-US" altLang="zh-CN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3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03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03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03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0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83" grpId="0"/>
      <p:bldP spid="203787" grpId="1"/>
      <p:bldP spid="203791" grpId="2"/>
      <p:bldP spid="203792" grpId="3"/>
      <p:bldP spid="203793" grpId="4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02" name="TextBox 2"/>
          <p:cNvSpPr/>
          <p:nvPr/>
        </p:nvSpPr>
        <p:spPr>
          <a:xfrm>
            <a:off x="3536950" y="684212"/>
            <a:ext cx="2386012" cy="579438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记录表格</a:t>
            </a:r>
            <a:endParaRPr lang="zh-CN" altLang="en-US"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204803" name="Group 62"/>
          <p:cNvGraphicFramePr>
            <a:graphicFrameLocks noGrp="1"/>
          </p:cNvGraphicFramePr>
          <p:nvPr/>
        </p:nvGraphicFramePr>
        <p:xfrm>
          <a:off x="657225" y="1493838"/>
          <a:ext cx="7791450" cy="1169988"/>
        </p:xfrm>
        <a:graphic>
          <a:graphicData uri="http://schemas.openxmlformats.org/drawingml/2006/table">
            <a:tbl>
              <a:tblPr/>
              <a:tblGrid>
                <a:gridCol w="2211388"/>
                <a:gridCol w="900112"/>
                <a:gridCol w="900112"/>
                <a:gridCol w="944562"/>
                <a:gridCol w="944562"/>
                <a:gridCol w="946150"/>
                <a:gridCol w="944562"/>
              </a:tblGrid>
              <a:tr h="576262"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 b="1">
                          <a:latin typeface="黑体" pitchFamily="49" charset="-122"/>
                          <a:ea typeface="黑体" pitchFamily="49" charset="-122"/>
                        </a:rPr>
                        <a:t>质量 </a:t>
                      </a:r>
                      <a:r>
                        <a:rPr lang="en-US" altLang="zh-CN" b="1" i="1">
                          <a:latin typeface="黑体" pitchFamily="49" charset="-122"/>
                          <a:ea typeface="黑体" pitchFamily="49" charset="-122"/>
                        </a:rPr>
                        <a:t>m</a:t>
                      </a:r>
                      <a:r>
                        <a:rPr lang="en-US" altLang="zh-CN" b="1">
                          <a:latin typeface="黑体" pitchFamily="49" charset="-122"/>
                          <a:ea typeface="黑体" pitchFamily="49" charset="-122"/>
                        </a:rPr>
                        <a:t>/kg</a:t>
                      </a:r>
                      <a:endParaRPr lang="en-US" altLang="zh-CN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0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.5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1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.0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1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.5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2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.0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2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.5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3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.0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</a:tr>
              <a:tr h="593725"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 b="1">
                          <a:latin typeface="黑体" pitchFamily="49" charset="-122"/>
                          <a:ea typeface="黑体" pitchFamily="49" charset="-122"/>
                        </a:rPr>
                        <a:t>重力 </a:t>
                      </a:r>
                      <a:r>
                        <a:rPr lang="en-US" altLang="zh-CN" b="1" i="1">
                          <a:latin typeface="黑体" pitchFamily="49" charset="-122"/>
                          <a:ea typeface="黑体" pitchFamily="49" charset="-122"/>
                        </a:rPr>
                        <a:t>G</a:t>
                      </a:r>
                      <a:r>
                        <a:rPr lang="en-US" altLang="zh-CN" b="1">
                          <a:latin typeface="黑体" pitchFamily="49" charset="-122"/>
                          <a:ea typeface="黑体" pitchFamily="49" charset="-122"/>
                        </a:rPr>
                        <a:t>/N</a:t>
                      </a:r>
                      <a:endParaRPr lang="en-US" altLang="zh-CN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endParaRPr lang="zh-CN" altLang="zh-CN">
                        <a:latin typeface="Arial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endParaRPr lang="zh-CN" altLang="zh-CN">
                        <a:latin typeface="Arial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endParaRPr lang="zh-CN" altLang="zh-CN">
                        <a:latin typeface="Arial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endParaRPr lang="zh-CN" altLang="zh-CN">
                        <a:latin typeface="Arial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endParaRPr lang="zh-CN" altLang="zh-CN">
                        <a:latin typeface="Arial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endParaRPr lang="zh-CN" altLang="zh-CN">
                        <a:latin typeface="Arial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204829" name="TextBox 6"/>
          <p:cNvGrpSpPr/>
          <p:nvPr/>
        </p:nvGrpSpPr>
        <p:grpSpPr>
          <a:xfrm>
            <a:off x="522288" y="3608388"/>
            <a:ext cx="3386138" cy="768350"/>
            <a:chOff x="407" y="2945"/>
            <a:chExt cx="1932" cy="484"/>
          </a:xfrm>
        </p:grpSpPr>
        <p:pic>
          <p:nvPicPr>
            <p:cNvPr id="204830" name="TextBox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07" y="2945"/>
              <a:ext cx="1932" cy="484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4831" name=""/>
            <p:cNvSpPr/>
            <p:nvPr/>
          </p:nvSpPr>
          <p:spPr>
            <a:xfrm>
              <a:off x="540" y="3015"/>
              <a:ext cx="1667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rgbClr val="FFFFFF"/>
                  </a:solidFill>
                  <a:latin typeface="宋体" pitchFamily="2" charset="-122"/>
                </a:rPr>
                <a:t>进行实验</a:t>
              </a:r>
              <a:r>
                <a:rPr lang="en-US" altLang="zh-CN" sz="3200" b="1">
                  <a:solidFill>
                    <a:srgbClr val="FFFFFF"/>
                  </a:solidFill>
                  <a:latin typeface="宋体" pitchFamily="2" charset="-122"/>
                </a:rPr>
                <a:t>……</a:t>
              </a:r>
              <a:endParaRPr lang="zh-CN" altLang="en-US" sz="3200" b="1">
                <a:solidFill>
                  <a:srgbClr val="FFFFFF"/>
                </a:solidFill>
                <a:latin typeface="宋体" pitchFamily="2" charset="-122"/>
              </a:endParaRPr>
            </a:p>
          </p:txBody>
        </p:sp>
      </p:grpSp>
      <p:pic>
        <p:nvPicPr>
          <p:cNvPr id="204832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04833" name=""/>
          <p:cNvGraphicFramePr/>
          <p:nvPr/>
        </p:nvGraphicFramePr>
        <p:xfrm>
          <a:off x="657225" y="2754312"/>
          <a:ext cx="7791450" cy="822960"/>
        </p:xfrm>
        <a:graphic>
          <a:graphicData uri="http://schemas.openxmlformats.org/drawingml/2006/table">
            <a:tbl>
              <a:tblPr/>
              <a:tblGrid>
                <a:gridCol w="2211388"/>
                <a:gridCol w="900112"/>
                <a:gridCol w="900112"/>
                <a:gridCol w="944562"/>
                <a:gridCol w="944562"/>
                <a:gridCol w="946150"/>
                <a:gridCol w="944562"/>
              </a:tblGrid>
              <a:tr h="593725"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重力 </a:t>
                      </a:r>
                      <a:r>
                        <a:rPr lang="en-US" altLang="zh-CN" sz="2400" b="1" i="1">
                          <a:latin typeface="黑体" pitchFamily="49" charset="-122"/>
                          <a:ea typeface="黑体" pitchFamily="49" charset="-122"/>
                        </a:rPr>
                        <a:t>G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/m(N/kg)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9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.8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9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.8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9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.8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9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.8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9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.8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342900" indent="-3429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742950" indent="-28575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24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11430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•"/>
                        <a:defRPr kumimoji="0" lang="zh-CN" altLang="en-US" sz="20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6002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–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2057400" indent="-22860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/>
                        <a:buChar char="»"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FontTx/>
                        <a:buNone/>
                      </a:pPr>
                      <a:r>
                        <a:rPr lang="zh-CN" altLang="en-US">
                          <a:latin typeface="黑体" pitchFamily="49" charset="-122"/>
                          <a:ea typeface="黑体" pitchFamily="49" charset="-122"/>
                        </a:rPr>
                        <a:t>9</a:t>
                      </a:r>
                      <a:r>
                        <a:rPr lang="en-US" altLang="zh-CN">
                          <a:latin typeface="黑体" pitchFamily="49" charset="-122"/>
                          <a:ea typeface="黑体" pitchFamily="49" charset="-122"/>
                        </a:rPr>
                        <a:t>.8</a:t>
                      </a:r>
                      <a:endParaRPr lang="zh-CN" altLang="zh-CN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003300"/>
                      </a:solidFill>
                      <a:round/>
                    </a:lnL>
                    <a:lnR w="28575">
                      <a:solidFill>
                        <a:srgbClr val="003300"/>
                      </a:solidFill>
                      <a:round/>
                    </a:lnR>
                    <a:lnT w="28575">
                      <a:solidFill>
                        <a:srgbClr val="003300"/>
                      </a:solidFill>
                      <a:round/>
                    </a:lnT>
                    <a:lnB w="28575">
                      <a:solidFill>
                        <a:srgbClr val="003300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4851" name="TextBox 2"/>
          <p:cNvSpPr/>
          <p:nvPr/>
        </p:nvSpPr>
        <p:spPr>
          <a:xfrm>
            <a:off x="2906712" y="2079625"/>
            <a:ext cx="85566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4.9</a:t>
            </a:r>
            <a:endParaRPr lang="en-US" altLang="zh-CN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52" name="TextBox 2"/>
          <p:cNvSpPr/>
          <p:nvPr/>
        </p:nvSpPr>
        <p:spPr>
          <a:xfrm>
            <a:off x="3762375" y="2124075"/>
            <a:ext cx="85566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9.8</a:t>
            </a:r>
            <a:endParaRPr lang="en-US" altLang="zh-CN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53" name="TextBox 2"/>
          <p:cNvSpPr/>
          <p:nvPr/>
        </p:nvSpPr>
        <p:spPr>
          <a:xfrm>
            <a:off x="4662488" y="2079625"/>
            <a:ext cx="98901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14.7</a:t>
            </a:r>
            <a:endParaRPr lang="en-US" altLang="zh-CN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54" name="TextBox 2"/>
          <p:cNvSpPr/>
          <p:nvPr/>
        </p:nvSpPr>
        <p:spPr>
          <a:xfrm>
            <a:off x="5607050" y="2124075"/>
            <a:ext cx="98901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19.6</a:t>
            </a:r>
            <a:endParaRPr lang="en-US" altLang="zh-CN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55" name="TextBox 2"/>
          <p:cNvSpPr/>
          <p:nvPr/>
        </p:nvSpPr>
        <p:spPr>
          <a:xfrm>
            <a:off x="6551612" y="2079625"/>
            <a:ext cx="98901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24.5</a:t>
            </a:r>
            <a:endParaRPr lang="en-US" altLang="zh-CN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56" name="TextBox 2"/>
          <p:cNvSpPr/>
          <p:nvPr/>
        </p:nvSpPr>
        <p:spPr>
          <a:xfrm>
            <a:off x="7497762" y="2079625"/>
            <a:ext cx="98901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29.4</a:t>
            </a:r>
            <a:endParaRPr lang="en-US" altLang="zh-CN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57" name="TextBox 3"/>
          <p:cNvSpPr/>
          <p:nvPr/>
        </p:nvSpPr>
        <p:spPr>
          <a:xfrm>
            <a:off x="701675" y="4778375"/>
            <a:ext cx="1395412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结论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58" name="TextBox 3"/>
          <p:cNvSpPr/>
          <p:nvPr/>
        </p:nvSpPr>
        <p:spPr>
          <a:xfrm>
            <a:off x="836612" y="5678488"/>
            <a:ext cx="6975475" cy="519112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物体所受的重力跟它的质量成正比。</a:t>
            </a:r>
            <a:endParaRPr lang="zh-CN" altLang="en-US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4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826" name="TextBox 1"/>
          <p:cNvSpPr/>
          <p:nvPr/>
        </p:nvSpPr>
        <p:spPr>
          <a:xfrm>
            <a:off x="539750" y="333375"/>
            <a:ext cx="4667250" cy="579438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重力跟质量关系的图象</a:t>
            </a:r>
            <a:endParaRPr lang="en-US" altLang="zh-CN"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5827" name="Text Box 10"/>
          <p:cNvSpPr/>
          <p:nvPr/>
        </p:nvSpPr>
        <p:spPr>
          <a:xfrm>
            <a:off x="522288" y="5949950"/>
            <a:ext cx="8010525" cy="561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10000"/>
              </a:lnSpc>
            </a:pPr>
            <a:r>
              <a:rPr kumimoji="1" lang="zh-CN" altLang="en-US" sz="2800" b="1">
                <a:solidFill>
                  <a:srgbClr val="003300"/>
                </a:solidFill>
                <a:latin typeface="黑体" pitchFamily="49" charset="-122"/>
                <a:ea typeface="黑体" pitchFamily="49" charset="-122"/>
              </a:rPr>
              <a:t>物体受到的重力大小跟它的质量成</a:t>
            </a:r>
            <a:r>
              <a:rPr kumimoji="1" lang="zh-CN" altLang="en-US" sz="2800" b="1" u="sng">
                <a:solidFill>
                  <a:srgbClr val="003300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kumimoji="1" lang="zh-CN" altLang="en-US" sz="2800" b="1">
                <a:solidFill>
                  <a:srgbClr val="003300"/>
                </a:solidFill>
                <a:latin typeface="黑体" pitchFamily="49" charset="-122"/>
                <a:ea typeface="黑体" pitchFamily="49" charset="-122"/>
              </a:rPr>
              <a:t>关系。</a:t>
            </a:r>
            <a:endParaRPr kumimoji="1" lang="zh-CN" altLang="en-US" sz="2800" b="1">
              <a:solidFill>
                <a:srgbClr val="0033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5828" name="Text Box 12"/>
          <p:cNvSpPr/>
          <p:nvPr/>
        </p:nvSpPr>
        <p:spPr>
          <a:xfrm>
            <a:off x="5967412" y="5815012"/>
            <a:ext cx="11509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solidFill>
                  <a:srgbClr val="990000"/>
                </a:solidFill>
                <a:latin typeface="宋体" pitchFamily="2" charset="-122"/>
              </a:rPr>
              <a:t>正比</a:t>
            </a:r>
            <a:endParaRPr kumimoji="1" lang="zh-CN" altLang="en-US" sz="2800" b="1">
              <a:solidFill>
                <a:srgbClr val="990000"/>
              </a:solidFill>
              <a:latin typeface="宋体" pitchFamily="2" charset="-122"/>
            </a:endParaRPr>
          </a:p>
        </p:txBody>
      </p:sp>
      <p:cxnSp>
        <p:nvCxnSpPr>
          <p:cNvPr id="205829" name="直接连接符 4"/>
          <p:cNvCxnSpPr/>
          <p:nvPr/>
        </p:nvCxnSpPr>
        <p:spPr>
          <a:xfrm rot="5400000" flipH="1" flipV="1">
            <a:off x="2798762" y="1903412"/>
            <a:ext cx="3175000" cy="343535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grpSp>
        <p:nvGrpSpPr>
          <p:cNvPr id="205830" name="Group 65"/>
          <p:cNvGrpSpPr/>
          <p:nvPr/>
        </p:nvGrpSpPr>
        <p:grpSpPr>
          <a:xfrm>
            <a:off x="2457450" y="1268412"/>
            <a:ext cx="4860925" cy="4214812"/>
            <a:chOff x="385" y="1366"/>
            <a:chExt cx="3062" cy="2655"/>
          </a:xfrm>
        </p:grpSpPr>
        <p:grpSp>
          <p:nvGrpSpPr>
            <p:cNvPr id="205831" name="Group 60"/>
            <p:cNvGrpSpPr/>
            <p:nvPr/>
          </p:nvGrpSpPr>
          <p:grpSpPr>
            <a:xfrm>
              <a:off x="517" y="1420"/>
              <a:ext cx="2611" cy="2428"/>
              <a:chOff x="583" y="1253"/>
              <a:chExt cx="2779" cy="2585"/>
            </a:xfrm>
          </p:grpSpPr>
          <p:cxnSp>
            <p:nvCxnSpPr>
              <p:cNvPr id="205832" name="Line 16"/>
              <p:cNvCxnSpPr/>
              <p:nvPr/>
            </p:nvCxnSpPr>
            <p:spPr>
              <a:xfrm flipV="1">
                <a:off x="583" y="1253"/>
                <a:ext cx="1" cy="258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  <a:tailEnd type="arrow" len="lg"/>
              </a:ln>
            </p:spPr>
          </p:cxnSp>
          <p:cxnSp>
            <p:nvCxnSpPr>
              <p:cNvPr id="205833" name="Line 17"/>
              <p:cNvCxnSpPr/>
              <p:nvPr/>
            </p:nvCxnSpPr>
            <p:spPr>
              <a:xfrm rot="5400000" flipH="1" flipV="1">
                <a:off x="1973" y="2449"/>
                <a:ext cx="0" cy="277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  <a:tailEnd type="arrow" len="lg"/>
              </a:ln>
            </p:spPr>
          </p:cxnSp>
          <p:grpSp>
            <p:nvGrpSpPr>
              <p:cNvPr id="205834" name="Group 59"/>
              <p:cNvGrpSpPr/>
              <p:nvPr/>
            </p:nvGrpSpPr>
            <p:grpSpPr>
              <a:xfrm>
                <a:off x="583" y="1423"/>
                <a:ext cx="2580" cy="2268"/>
                <a:chOff x="583" y="1423"/>
                <a:chExt cx="2580" cy="2268"/>
              </a:xfrm>
            </p:grpSpPr>
            <p:cxnSp>
              <p:nvCxnSpPr>
                <p:cNvPr id="205835" name="Line 18"/>
                <p:cNvCxnSpPr/>
                <p:nvPr/>
              </p:nvCxnSpPr>
              <p:spPr>
                <a:xfrm>
                  <a:off x="583" y="1423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36" name="Line 19"/>
                <p:cNvCxnSpPr/>
                <p:nvPr/>
              </p:nvCxnSpPr>
              <p:spPr>
                <a:xfrm>
                  <a:off x="583" y="1565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37" name="Line 20"/>
                <p:cNvCxnSpPr/>
                <p:nvPr/>
              </p:nvCxnSpPr>
              <p:spPr>
                <a:xfrm>
                  <a:off x="583" y="1706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38" name="Line 21"/>
                <p:cNvCxnSpPr/>
                <p:nvPr/>
              </p:nvCxnSpPr>
              <p:spPr>
                <a:xfrm>
                  <a:off x="583" y="1848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39" name="Line 22"/>
                <p:cNvCxnSpPr/>
                <p:nvPr/>
              </p:nvCxnSpPr>
              <p:spPr>
                <a:xfrm>
                  <a:off x="583" y="1990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0" name="Line 23"/>
                <p:cNvCxnSpPr/>
                <p:nvPr/>
              </p:nvCxnSpPr>
              <p:spPr>
                <a:xfrm>
                  <a:off x="583" y="2132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1" name="Line 24"/>
                <p:cNvCxnSpPr/>
                <p:nvPr/>
              </p:nvCxnSpPr>
              <p:spPr>
                <a:xfrm>
                  <a:off x="583" y="2273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2" name="Line 25"/>
                <p:cNvCxnSpPr/>
                <p:nvPr/>
              </p:nvCxnSpPr>
              <p:spPr>
                <a:xfrm>
                  <a:off x="583" y="2415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3" name="Line 26"/>
                <p:cNvCxnSpPr/>
                <p:nvPr/>
              </p:nvCxnSpPr>
              <p:spPr>
                <a:xfrm>
                  <a:off x="583" y="2557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4" name="Line 27"/>
                <p:cNvCxnSpPr/>
                <p:nvPr/>
              </p:nvCxnSpPr>
              <p:spPr>
                <a:xfrm>
                  <a:off x="583" y="2699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5" name="Line 28"/>
                <p:cNvCxnSpPr/>
                <p:nvPr/>
              </p:nvCxnSpPr>
              <p:spPr>
                <a:xfrm>
                  <a:off x="583" y="2840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6" name="Line 29"/>
                <p:cNvCxnSpPr/>
                <p:nvPr/>
              </p:nvCxnSpPr>
              <p:spPr>
                <a:xfrm>
                  <a:off x="583" y="2982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7" name="Line 30"/>
                <p:cNvCxnSpPr/>
                <p:nvPr/>
              </p:nvCxnSpPr>
              <p:spPr>
                <a:xfrm>
                  <a:off x="583" y="3124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8" name="Line 32"/>
                <p:cNvCxnSpPr/>
                <p:nvPr/>
              </p:nvCxnSpPr>
              <p:spPr>
                <a:xfrm>
                  <a:off x="583" y="3266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49" name="Line 33"/>
                <p:cNvCxnSpPr/>
                <p:nvPr/>
              </p:nvCxnSpPr>
              <p:spPr>
                <a:xfrm>
                  <a:off x="583" y="3407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50" name="Line 34"/>
                <p:cNvCxnSpPr/>
                <p:nvPr/>
              </p:nvCxnSpPr>
              <p:spPr>
                <a:xfrm>
                  <a:off x="583" y="3549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51" name="Line 35"/>
                <p:cNvCxnSpPr/>
                <p:nvPr/>
              </p:nvCxnSpPr>
              <p:spPr>
                <a:xfrm>
                  <a:off x="583" y="3691"/>
                  <a:ext cx="2580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205852" name="Group 56"/>
              <p:cNvGrpSpPr/>
              <p:nvPr/>
            </p:nvGrpSpPr>
            <p:grpSpPr>
              <a:xfrm>
                <a:off x="735" y="1423"/>
                <a:ext cx="2428" cy="2410"/>
                <a:chOff x="300" y="1536"/>
                <a:chExt cx="2268" cy="2297"/>
              </a:xfrm>
            </p:grpSpPr>
            <p:cxnSp>
              <p:nvCxnSpPr>
                <p:cNvPr id="205853" name="Line 38"/>
                <p:cNvCxnSpPr/>
                <p:nvPr/>
              </p:nvCxnSpPr>
              <p:spPr>
                <a:xfrm flipH="1">
                  <a:off x="300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54" name="Line 39"/>
                <p:cNvCxnSpPr/>
                <p:nvPr/>
              </p:nvCxnSpPr>
              <p:spPr>
                <a:xfrm flipH="1">
                  <a:off x="442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55" name="Line 40"/>
                <p:cNvCxnSpPr/>
                <p:nvPr/>
              </p:nvCxnSpPr>
              <p:spPr>
                <a:xfrm flipH="1">
                  <a:off x="584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56" name="Line 41"/>
                <p:cNvCxnSpPr/>
                <p:nvPr/>
              </p:nvCxnSpPr>
              <p:spPr>
                <a:xfrm flipH="1">
                  <a:off x="725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57" name="Line 42"/>
                <p:cNvCxnSpPr/>
                <p:nvPr/>
              </p:nvCxnSpPr>
              <p:spPr>
                <a:xfrm flipH="1">
                  <a:off x="867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58" name="Line 43"/>
                <p:cNvCxnSpPr/>
                <p:nvPr/>
              </p:nvCxnSpPr>
              <p:spPr>
                <a:xfrm flipH="1">
                  <a:off x="1009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59" name="Line 44"/>
                <p:cNvCxnSpPr/>
                <p:nvPr/>
              </p:nvCxnSpPr>
              <p:spPr>
                <a:xfrm flipH="1">
                  <a:off x="1151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0" name="Line 45"/>
                <p:cNvCxnSpPr/>
                <p:nvPr/>
              </p:nvCxnSpPr>
              <p:spPr>
                <a:xfrm flipH="1">
                  <a:off x="1293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1" name="Line 46"/>
                <p:cNvCxnSpPr/>
                <p:nvPr/>
              </p:nvCxnSpPr>
              <p:spPr>
                <a:xfrm flipH="1">
                  <a:off x="1434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2" name="Line 47"/>
                <p:cNvCxnSpPr/>
                <p:nvPr/>
              </p:nvCxnSpPr>
              <p:spPr>
                <a:xfrm flipH="1">
                  <a:off x="1576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3" name="Line 48"/>
                <p:cNvCxnSpPr/>
                <p:nvPr/>
              </p:nvCxnSpPr>
              <p:spPr>
                <a:xfrm flipH="1">
                  <a:off x="1718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4" name="Line 49"/>
                <p:cNvCxnSpPr/>
                <p:nvPr/>
              </p:nvCxnSpPr>
              <p:spPr>
                <a:xfrm flipH="1">
                  <a:off x="1860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5" name="Line 50"/>
                <p:cNvCxnSpPr/>
                <p:nvPr/>
              </p:nvCxnSpPr>
              <p:spPr>
                <a:xfrm flipH="1">
                  <a:off x="2002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6" name="Line 51"/>
                <p:cNvCxnSpPr/>
                <p:nvPr/>
              </p:nvCxnSpPr>
              <p:spPr>
                <a:xfrm flipH="1">
                  <a:off x="2143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7" name="Line 52"/>
                <p:cNvCxnSpPr/>
                <p:nvPr/>
              </p:nvCxnSpPr>
              <p:spPr>
                <a:xfrm flipH="1">
                  <a:off x="2285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8" name="Line 53"/>
                <p:cNvCxnSpPr/>
                <p:nvPr/>
              </p:nvCxnSpPr>
              <p:spPr>
                <a:xfrm flipH="1">
                  <a:off x="2426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205869" name="Line 54"/>
                <p:cNvCxnSpPr/>
                <p:nvPr/>
              </p:nvCxnSpPr>
              <p:spPr>
                <a:xfrm flipH="1">
                  <a:off x="2568" y="1536"/>
                  <a:ext cx="0" cy="2297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</p:grpSp>
        <p:sp>
          <p:nvSpPr>
            <p:cNvPr id="205870" name="Text Box 61"/>
            <p:cNvSpPr/>
            <p:nvPr/>
          </p:nvSpPr>
          <p:spPr>
            <a:xfrm>
              <a:off x="2968" y="3653"/>
              <a:ext cx="479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000" b="1" i="1">
                  <a:latin typeface="黑体" pitchFamily="49" charset="-122"/>
                  <a:ea typeface="黑体" pitchFamily="49" charset="-122"/>
                </a:rPr>
                <a:t>m</a:t>
              </a:r>
              <a:r>
                <a:rPr lang="en-US" altLang="zh-CN" sz="2000" b="1">
                  <a:latin typeface="黑体" pitchFamily="49" charset="-122"/>
                  <a:ea typeface="黑体" pitchFamily="49" charset="-122"/>
                </a:rPr>
                <a:t>/kg</a:t>
              </a:r>
              <a:endParaRPr lang="en-US" altLang="zh-CN" sz="20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05871" name="Text Box 62"/>
            <p:cNvSpPr/>
            <p:nvPr/>
          </p:nvSpPr>
          <p:spPr>
            <a:xfrm>
              <a:off x="518" y="1366"/>
              <a:ext cx="479" cy="25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000" b="1" i="1">
                  <a:latin typeface="黑体" pitchFamily="49" charset="-122"/>
                  <a:ea typeface="黑体" pitchFamily="49" charset="-122"/>
                </a:rPr>
                <a:t>G </a:t>
              </a:r>
              <a:r>
                <a:rPr lang="en-US" altLang="zh-CN" sz="2000" b="1">
                  <a:latin typeface="黑体" pitchFamily="49" charset="-122"/>
                  <a:ea typeface="黑体" pitchFamily="49" charset="-122"/>
                </a:rPr>
                <a:t>/N</a:t>
              </a:r>
              <a:endParaRPr lang="en-US" altLang="zh-CN" sz="20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05872" name="Text Box 63"/>
            <p:cNvSpPr/>
            <p:nvPr/>
          </p:nvSpPr>
          <p:spPr>
            <a:xfrm>
              <a:off x="385" y="3790"/>
              <a:ext cx="187" cy="2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b="1">
                  <a:latin typeface="Times New Roman" pitchFamily="18" charset="0"/>
                </a:rPr>
                <a:t>0</a:t>
              </a:r>
              <a:endParaRPr lang="en-US" altLang="zh-CN" b="1">
                <a:latin typeface="Times New Roman" pitchFamily="18" charset="0"/>
              </a:endParaRPr>
            </a:p>
          </p:txBody>
        </p:sp>
      </p:grpSp>
      <p:pic>
        <p:nvPicPr>
          <p:cNvPr id="205873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5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6850" name="TextBox 1"/>
          <p:cNvSpPr/>
          <p:nvPr/>
        </p:nvSpPr>
        <p:spPr>
          <a:xfrm>
            <a:off x="522288" y="368300"/>
            <a:ext cx="37115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宋体" pitchFamily="2" charset="-122"/>
                <a:ea typeface="黑体" pitchFamily="49" charset="-122"/>
              </a:rPr>
              <a:t>（二）重力的大小</a:t>
            </a:r>
            <a:endParaRPr lang="zh-CN" altLang="en-US" sz="3200" b="1"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06851" name="Rectangle 9"/>
          <p:cNvSpPr/>
          <p:nvPr/>
        </p:nvSpPr>
        <p:spPr>
          <a:xfrm>
            <a:off x="827088" y="1341438"/>
            <a:ext cx="79898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．物体所受的</a:t>
            </a: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重力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与物体的</a:t>
            </a: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质量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成正比。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06852" name=""/>
          <p:cNvGrpSpPr/>
          <p:nvPr/>
        </p:nvGrpSpPr>
        <p:grpSpPr>
          <a:xfrm>
            <a:off x="836612" y="2663825"/>
            <a:ext cx="4454525" cy="652462"/>
            <a:chOff x="527" y="1678"/>
            <a:chExt cx="2806" cy="411"/>
          </a:xfrm>
        </p:grpSpPr>
        <p:sp>
          <p:nvSpPr>
            <p:cNvPr id="206853" name="TextBox 3"/>
            <p:cNvSpPr/>
            <p:nvPr/>
          </p:nvSpPr>
          <p:spPr>
            <a:xfrm>
              <a:off x="527" y="1706"/>
              <a:ext cx="1272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en-US" altLang="zh-CN" sz="32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3200" b="1">
                  <a:latin typeface="黑体" pitchFamily="49" charset="-122"/>
                  <a:ea typeface="黑体" pitchFamily="49" charset="-122"/>
                </a:rPr>
                <a:t>、公式：</a:t>
              </a:r>
              <a:endParaRPr lang="zh-CN" altLang="en-US" sz="3200" b="1">
                <a:latin typeface="黑体" pitchFamily="49" charset="-122"/>
                <a:ea typeface="黑体" pitchFamily="49" charset="-122"/>
              </a:endParaRPr>
            </a:p>
          </p:txBody>
        </p:sp>
        <p:graphicFrame>
          <p:nvGraphicFramePr>
            <p:cNvPr id="206854" name="Object 2"/>
            <p:cNvGraphicFramePr>
              <a:graphicFrameLocks noChangeAspect="1"/>
            </p:cNvGraphicFramePr>
            <p:nvPr/>
          </p:nvGraphicFramePr>
          <p:xfrm>
            <a:off x="2256" y="1678"/>
            <a:ext cx="1077" cy="4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Equation" r:id="rId2" progId="Equation.DSMT4">
                    <p:embed/>
                  </p:oleObj>
                </mc:Choice>
                <mc:Fallback>
                  <p:oleObj name="Equation" r:id="rId2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256" y="1678"/>
                          <a:ext cx="1077" cy="411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206855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06856" name=""/>
          <p:cNvGrpSpPr/>
          <p:nvPr/>
        </p:nvGrpSpPr>
        <p:grpSpPr>
          <a:xfrm>
            <a:off x="611188" y="3608388"/>
            <a:ext cx="8091488" cy="2419350"/>
            <a:chOff x="385" y="2273"/>
            <a:chExt cx="5097" cy="1524"/>
          </a:xfrm>
        </p:grpSpPr>
        <p:sp>
          <p:nvSpPr>
            <p:cNvPr id="206857" name="Text Box 8"/>
            <p:cNvSpPr/>
            <p:nvPr/>
          </p:nvSpPr>
          <p:spPr>
            <a:xfrm>
              <a:off x="521" y="2931"/>
              <a:ext cx="4961" cy="86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50000"/>
                </a:lnSpc>
              </a:pPr>
              <a:r>
                <a:rPr kumimoji="1" lang="zh-CN" altLang="en-US" sz="2800" b="1" u="sng">
                  <a:latin typeface="黑体" pitchFamily="49" charset="-122"/>
                  <a:ea typeface="黑体" pitchFamily="49" charset="-122"/>
                </a:rPr>
                <a:t>表示质量为</a:t>
              </a:r>
              <a:r>
                <a:rPr kumimoji="1" lang="en-US" altLang="zh-CN" sz="2800" b="1" u="sng">
                  <a:latin typeface="黑体" pitchFamily="49" charset="-122"/>
                  <a:ea typeface="黑体" pitchFamily="49" charset="-122"/>
                </a:rPr>
                <a:t>1 kg </a:t>
              </a:r>
              <a:r>
                <a:rPr kumimoji="1" lang="zh-CN" altLang="en-US" sz="2800" b="1" u="sng">
                  <a:latin typeface="黑体" pitchFamily="49" charset="-122"/>
                  <a:ea typeface="黑体" pitchFamily="49" charset="-122"/>
                </a:rPr>
                <a:t>的物体所受到的重力是</a:t>
              </a:r>
              <a:r>
                <a:rPr kumimoji="1" lang="en-US" altLang="zh-CN" sz="2800" b="1" u="sng">
                  <a:latin typeface="黑体" pitchFamily="49" charset="-122"/>
                  <a:ea typeface="黑体" pitchFamily="49" charset="-122"/>
                </a:rPr>
                <a:t>9.8 N</a:t>
              </a:r>
              <a:r>
                <a:rPr kumimoji="1" lang="zh-CN" altLang="en-US" sz="2800" b="1" u="sng">
                  <a:latin typeface="黑体" pitchFamily="49" charset="-122"/>
                  <a:ea typeface="黑体" pitchFamily="49" charset="-122"/>
                </a:rPr>
                <a:t>。</a:t>
              </a: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为计算方便在粗略计算时可取</a:t>
              </a:r>
              <a:r>
                <a:rPr kumimoji="1" lang="en-US" altLang="zh-CN" sz="2800" b="1" i="1">
                  <a:solidFill>
                    <a:srgbClr val="990000"/>
                  </a:solidFill>
                  <a:latin typeface="黑体" pitchFamily="49" charset="-122"/>
                  <a:ea typeface="黑体" pitchFamily="49" charset="-122"/>
                </a:rPr>
                <a:t>g</a:t>
              </a:r>
              <a:r>
                <a:rPr kumimoji="1" lang="en-US" altLang="zh-CN" sz="2800" b="1">
                  <a:solidFill>
                    <a:srgbClr val="990000"/>
                  </a:solidFill>
                  <a:latin typeface="黑体" pitchFamily="49" charset="-122"/>
                  <a:ea typeface="黑体" pitchFamily="49" charset="-122"/>
                </a:rPr>
                <a:t> =10 N/kg</a:t>
              </a:r>
              <a:r>
                <a:rPr kumimoji="1" lang="zh-CN" altLang="en-US" sz="2800">
                  <a:latin typeface="黑体" pitchFamily="49" charset="-122"/>
                  <a:ea typeface="黑体" pitchFamily="49" charset="-122"/>
                </a:rPr>
                <a:t>。</a:t>
              </a:r>
              <a:endParaRPr kumimoji="1" lang="zh-CN" altLang="en-US" sz="28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06858" name="Text Box 8"/>
            <p:cNvSpPr/>
            <p:nvPr/>
          </p:nvSpPr>
          <p:spPr>
            <a:xfrm>
              <a:off x="385" y="2273"/>
              <a:ext cx="3033" cy="5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50000"/>
                </a:lnSpc>
              </a:pPr>
              <a:r>
                <a:rPr kumimoji="1" lang="en-US" altLang="zh-CN" sz="32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en-US" altLang="zh-CN" sz="3200" b="1">
                  <a:latin typeface="黑体" pitchFamily="49" charset="-122"/>
                  <a:ea typeface="黑体" pitchFamily="49" charset="-122"/>
                </a:rPr>
                <a:t>3</a:t>
              </a:r>
              <a:r>
                <a:rPr lang="zh-CN" altLang="en-US" sz="3200" b="1">
                  <a:latin typeface="黑体" pitchFamily="49" charset="-122"/>
                  <a:ea typeface="黑体" pitchFamily="49" charset="-122"/>
                </a:rPr>
                <a:t>、</a:t>
              </a:r>
              <a:r>
                <a:rPr kumimoji="1" lang="en-US" altLang="zh-CN" sz="32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 </a:t>
              </a:r>
              <a:r>
                <a:rPr kumimoji="1" lang="en-US" altLang="zh-CN" sz="3200" b="1" i="1">
                  <a:solidFill>
                    <a:srgbClr val="990000"/>
                  </a:solidFill>
                  <a:latin typeface="黑体" pitchFamily="49" charset="-122"/>
                  <a:ea typeface="黑体" pitchFamily="49" charset="-122"/>
                </a:rPr>
                <a:t>g</a:t>
              </a:r>
              <a:r>
                <a:rPr kumimoji="1" lang="en-US" altLang="zh-CN" sz="3200" b="1">
                  <a:solidFill>
                    <a:srgbClr val="990000"/>
                  </a:solidFill>
                  <a:latin typeface="黑体" pitchFamily="49" charset="-122"/>
                  <a:ea typeface="黑体" pitchFamily="49" charset="-122"/>
                </a:rPr>
                <a:t>= 9.8 N/kg</a:t>
              </a:r>
              <a:r>
                <a:rPr kumimoji="1" lang="zh-CN" altLang="en-US" sz="3200" b="1">
                  <a:latin typeface="黑体" pitchFamily="49" charset="-122"/>
                  <a:ea typeface="黑体" pitchFamily="49" charset="-122"/>
                </a:rPr>
                <a:t>含义：</a:t>
              </a:r>
              <a:endParaRPr kumimoji="1" lang="zh-CN" altLang="en-US" sz="3200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6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06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7874" name="TextBox 8"/>
          <p:cNvSpPr/>
          <p:nvPr/>
        </p:nvSpPr>
        <p:spPr>
          <a:xfrm>
            <a:off x="476250" y="368300"/>
            <a:ext cx="34480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宋体" pitchFamily="2" charset="-122"/>
                <a:ea typeface="黑体" pitchFamily="49" charset="-122"/>
              </a:rPr>
              <a:t>（三）重力的方向</a:t>
            </a:r>
            <a:endParaRPr lang="zh-CN" altLang="en-US" sz="2800" b="1">
              <a:solidFill>
                <a:srgbClr val="990000"/>
              </a:solidFill>
              <a:latin typeface="宋体" pitchFamily="2" charset="-122"/>
              <a:ea typeface="黑体" pitchFamily="49" charset="-122"/>
            </a:endParaRPr>
          </a:p>
        </p:txBody>
      </p:sp>
      <p:grpSp>
        <p:nvGrpSpPr>
          <p:cNvPr id="207875" name="Group 3"/>
          <p:cNvGrpSpPr/>
          <p:nvPr/>
        </p:nvGrpSpPr>
        <p:grpSpPr>
          <a:xfrm>
            <a:off x="701675" y="1943100"/>
            <a:ext cx="5492750" cy="720725"/>
            <a:chOff x="1001" y="633"/>
            <a:chExt cx="1367" cy="454"/>
          </a:xfrm>
        </p:grpSpPr>
        <p:grpSp>
          <p:nvGrpSpPr>
            <p:cNvPr id="207876" name="Group 4"/>
            <p:cNvGrpSpPr/>
            <p:nvPr/>
          </p:nvGrpSpPr>
          <p:grpSpPr>
            <a:xfrm>
              <a:off x="1088" y="633"/>
              <a:ext cx="1213" cy="454"/>
              <a:chOff x="2971" y="753"/>
              <a:chExt cx="2177" cy="454"/>
            </a:xfrm>
          </p:grpSpPr>
          <p:sp>
            <p:nvSpPr>
              <p:cNvPr id="207877" name="AutoShape 5"/>
              <p:cNvSpPr>
                <a:spLocks noChangeArrowheads="1"/>
              </p:cNvSpPr>
              <p:nvPr/>
            </p:nvSpPr>
            <p:spPr bwMode="auto">
              <a:xfrm>
                <a:off x="2971" y="753"/>
                <a:ext cx="2177" cy="454"/>
              </a:xfrm>
              <a:prstGeom prst="roundRect">
                <a:avLst>
                  <a:gd name="adj" fmla="val 16667"/>
                </a:avLst>
              </a:prstGeom>
              <a:solidFill>
                <a:srgbClr val="009900"/>
              </a:solidFill>
              <a:ln w="9525">
                <a:solidFill>
                  <a:schemeClr val="tx1"/>
                </a:solidFill>
                <a:miter lim="800000"/>
              </a:ln>
              <a:effectLst>
                <a:outerShdw dist="71842" dir="2700000" algn="ctr" rotWithShape="0">
                  <a:schemeClr val="bg2"/>
                </a:outerShdw>
              </a:effectLst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eaLnBrk="1" hangingPunct="1"/>
                <a:endParaRPr lang="zh-CN" altLang="en-US"/>
              </a:p>
            </p:txBody>
          </p:sp>
          <p:sp>
            <p:nvSpPr>
              <p:cNvPr id="207878" name="AutoShape 6"/>
              <p:cNvSpPr/>
              <p:nvPr/>
            </p:nvSpPr>
            <p:spPr>
              <a:xfrm>
                <a:off x="2971" y="754"/>
                <a:ext cx="2132" cy="408"/>
              </a:xfrm>
              <a:prstGeom prst="roundRect">
                <a:avLst>
                  <a:gd name="adj" fmla="val 16667"/>
                </a:avLst>
              </a:prstGeom>
              <a:solidFill>
                <a:srgbClr val="33CC33"/>
              </a:solidFill>
              <a:ln>
                <a:solidFill>
                  <a:srgbClr val="99CC00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07879" name="AutoShape 7"/>
              <p:cNvSpPr/>
              <p:nvPr/>
            </p:nvSpPr>
            <p:spPr>
              <a:xfrm rot="10800000">
                <a:off x="2971" y="981"/>
                <a:ext cx="2132" cy="181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  <a:round/>
              </a:ln>
            </p:spPr>
            <p:txBody>
              <a:bodyPr rot="10800000"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07880" name="AutoShape 8"/>
              <p:cNvSpPr/>
              <p:nvPr/>
            </p:nvSpPr>
            <p:spPr>
              <a:xfrm>
                <a:off x="2971" y="754"/>
                <a:ext cx="2132" cy="181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  <a:round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</p:grpSp>
        <p:sp>
          <p:nvSpPr>
            <p:cNvPr id="207881" name="Rectangle 9"/>
            <p:cNvSpPr/>
            <p:nvPr/>
          </p:nvSpPr>
          <p:spPr>
            <a:xfrm>
              <a:off x="1001" y="671"/>
              <a:ext cx="1367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990000"/>
                  </a:solidFill>
                  <a:latin typeface="Times New Roman" pitchFamily="18" charset="0"/>
                </a:rPr>
                <a:t>重力方向竖直向下的应用</a:t>
              </a:r>
              <a:endParaRPr kumimoji="1" lang="zh-CN" altLang="en-US" sz="3200" b="1">
                <a:solidFill>
                  <a:srgbClr val="990000"/>
                </a:solidFill>
                <a:latin typeface="Times New Roman" pitchFamily="18" charset="0"/>
              </a:endParaRPr>
            </a:p>
          </p:txBody>
        </p:sp>
      </p:grpSp>
      <p:pic>
        <p:nvPicPr>
          <p:cNvPr id="207882" name="Picture 10" descr="水平仪"/>
          <p:cNvPicPr/>
          <p:nvPr/>
        </p:nvPicPr>
        <p:blipFill>
          <a:blip r:embed="rId2">
            <a:clrChange>
              <a:clrFrom>
                <a:srgbClr val="F2F6F5"/>
              </a:clrFrom>
              <a:clrTo>
                <a:srgbClr val="F2F6F5">
                  <a:alpha val="0"/>
                </a:srgbClr>
              </a:clrTo>
            </a:clrChange>
            <a:lum bright="-12000" contrast="30000"/>
          </a:blip>
          <a:stretch>
            <a:fillRect/>
          </a:stretch>
        </p:blipFill>
        <p:spPr>
          <a:xfrm>
            <a:off x="663575" y="3067050"/>
            <a:ext cx="2447925" cy="24495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7883" name="Picture 11" descr="DSC_0938"/>
          <p:cNvPicPr/>
          <p:nvPr/>
        </p:nvPicPr>
        <p:blipFill>
          <a:blip r:embed="rId3">
            <a:lum bright="18000" contrast="42000"/>
          </a:blip>
          <a:stretch>
            <a:fillRect/>
          </a:stretch>
        </p:blipFill>
        <p:spPr>
          <a:xfrm>
            <a:off x="6026150" y="3355975"/>
            <a:ext cx="2166938" cy="22336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7884" name="Picture 12" descr="DSC_0939"/>
          <p:cNvPicPr/>
          <p:nvPr/>
        </p:nvPicPr>
        <p:blipFill>
          <a:blip r:embed="rId4">
            <a:lum bright="-6000" contrast="12000"/>
          </a:blip>
          <a:stretch>
            <a:fillRect/>
          </a:stretch>
        </p:blipFill>
        <p:spPr>
          <a:xfrm>
            <a:off x="3348038" y="3411538"/>
            <a:ext cx="2376488" cy="2105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7885" name="Rectangle 13"/>
          <p:cNvSpPr/>
          <p:nvPr/>
        </p:nvSpPr>
        <p:spPr>
          <a:xfrm>
            <a:off x="941388" y="5643562"/>
            <a:ext cx="7416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42900" lvl="0" indent="-342900" eaLnBrk="1" hangingPunct="1">
              <a:spcBef>
                <a:spcPct val="20000"/>
              </a:spcBef>
            </a:pPr>
            <a:r>
              <a:rPr lang="zh-CN" altLang="en-US" sz="2800" b="1">
                <a:solidFill>
                  <a:srgbClr val="990000"/>
                </a:solidFill>
                <a:latin typeface="宋体" pitchFamily="2" charset="-122"/>
              </a:rPr>
              <a:t>铅垂线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           </a:t>
            </a:r>
            <a:r>
              <a:rPr lang="zh-CN" altLang="en-US" sz="2800" b="1">
                <a:solidFill>
                  <a:srgbClr val="990000"/>
                </a:solidFill>
                <a:latin typeface="Arial"/>
              </a:rPr>
              <a:t>铅垂</a:t>
            </a:r>
            <a:r>
              <a:rPr lang="zh-CN" altLang="en-US" sz="2800" b="1">
                <a:solidFill>
                  <a:srgbClr val="990000"/>
                </a:solidFill>
                <a:latin typeface="宋体" pitchFamily="2" charset="-122"/>
              </a:rPr>
              <a:t>线        水平仪</a:t>
            </a:r>
            <a:endParaRPr lang="zh-CN" altLang="en-US" sz="2800" b="1">
              <a:solidFill>
                <a:srgbClr val="990000"/>
              </a:solidFill>
              <a:latin typeface="宋体" pitchFamily="2" charset="-122"/>
            </a:endParaRPr>
          </a:p>
        </p:txBody>
      </p:sp>
      <p:pic>
        <p:nvPicPr>
          <p:cNvPr id="207886" name="Picture 9" descr="E:\李燃\教师教学用书\2012人教教师用书项目\ppt\物理\图标.png"/>
          <p:cNvPicPr/>
          <p:nvPr/>
        </p:nvPicPr>
        <p:blipFill>
          <a:blip r:embed="rId5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7887" name="TextBox 8"/>
          <p:cNvSpPr/>
          <p:nvPr/>
        </p:nvSpPr>
        <p:spPr>
          <a:xfrm>
            <a:off x="4032250" y="458788"/>
            <a:ext cx="16129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990000"/>
                </a:solidFill>
                <a:latin typeface="宋体" pitchFamily="2" charset="-122"/>
                <a:ea typeface="黑体" pitchFamily="49" charset="-122"/>
              </a:rPr>
              <a:t>竖直向下</a:t>
            </a:r>
            <a:endParaRPr lang="zh-CN" altLang="en-US" sz="2800" b="1">
              <a:solidFill>
                <a:srgbClr val="990000"/>
              </a:solidFill>
              <a:latin typeface="宋体" pitchFamily="2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8898" name="TextBox 1"/>
          <p:cNvSpPr/>
          <p:nvPr/>
        </p:nvSpPr>
        <p:spPr>
          <a:xfrm>
            <a:off x="827088" y="836612"/>
            <a:ext cx="22240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宋体" pitchFamily="2" charset="-122"/>
                <a:ea typeface="黑体" pitchFamily="49" charset="-122"/>
              </a:rPr>
              <a:t>（四）重心</a:t>
            </a:r>
            <a:endParaRPr lang="zh-CN" altLang="en-US" sz="3200" b="1"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208899" name="AutoShape 2"/>
          <p:cNvSpPr/>
          <p:nvPr/>
        </p:nvSpPr>
        <p:spPr bwMode="gray">
          <a:xfrm>
            <a:off x="850900" y="2054225"/>
            <a:ext cx="7435850" cy="39465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>
            <a:solidFill>
              <a:srgbClr val="F69240"/>
            </a:solidFill>
            <a:miter lim="800000"/>
          </a:ln>
          <a:effectLst>
            <a:outerShdw dist="20000" dir="5400000">
              <a:srgbClr val="000000">
                <a:alpha val="37999"/>
              </a:srgbClr>
            </a:outerShdw>
          </a:effectLst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endParaRPr lang="zh-CN" altLang="en-US">
              <a:solidFill>
                <a:srgbClr val="000000"/>
              </a:solidFill>
            </a:endParaRPr>
          </a:p>
        </p:txBody>
      </p:sp>
      <p:grpSp>
        <p:nvGrpSpPr>
          <p:cNvPr id="208900" name="Group 6"/>
          <p:cNvGrpSpPr/>
          <p:nvPr/>
        </p:nvGrpSpPr>
        <p:grpSpPr>
          <a:xfrm>
            <a:off x="1571625" y="2208212"/>
            <a:ext cx="6096000" cy="1944688"/>
            <a:chOff x="884" y="1343"/>
            <a:chExt cx="3840" cy="1225"/>
          </a:xfrm>
        </p:grpSpPr>
        <p:pic>
          <p:nvPicPr>
            <p:cNvPr id="208901" name="Picture 7"/>
            <p:cNvPicPr/>
            <p:nvPr/>
          </p:nvPicPr>
          <p:blipFill>
            <a:blip r:embed="rId2">
              <a:lum bright="-6000" contrast="54000"/>
            </a:blip>
            <a:stretch>
              <a:fillRect/>
            </a:stretch>
          </p:blipFill>
          <p:spPr>
            <a:xfrm>
              <a:off x="884" y="1388"/>
              <a:ext cx="824" cy="11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08902" name="Picture 8"/>
            <p:cNvPicPr/>
            <p:nvPr/>
          </p:nvPicPr>
          <p:blipFill>
            <a:blip r:embed="rId3">
              <a:lum bright="-18000" contrast="72000"/>
            </a:blip>
            <a:stretch>
              <a:fillRect/>
            </a:stretch>
          </p:blipFill>
          <p:spPr>
            <a:xfrm>
              <a:off x="3787" y="1343"/>
              <a:ext cx="937" cy="117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08903" name="Picture 9"/>
            <p:cNvPicPr/>
            <p:nvPr/>
          </p:nvPicPr>
          <p:blipFill>
            <a:blip r:embed="rId4">
              <a:lum bright="-18000" contrast="66000"/>
            </a:blip>
            <a:stretch>
              <a:fillRect/>
            </a:stretch>
          </p:blipFill>
          <p:spPr>
            <a:xfrm>
              <a:off x="1882" y="1525"/>
              <a:ext cx="1633" cy="96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208904" name="Text Box 10"/>
          <p:cNvSpPr/>
          <p:nvPr/>
        </p:nvSpPr>
        <p:spPr>
          <a:xfrm>
            <a:off x="1289050" y="4768850"/>
            <a:ext cx="645795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3200" b="1">
                <a:solidFill>
                  <a:srgbClr val="990000"/>
                </a:solidFill>
                <a:latin typeface="Tahoma" pitchFamily="34" charset="0"/>
                <a:ea typeface="黑体" pitchFamily="49" charset="-122"/>
              </a:rPr>
              <a:t>质地均匀、外形规则</a:t>
            </a:r>
            <a:r>
              <a:rPr kumimoji="1" lang="zh-CN" altLang="en-US" sz="3200" b="1">
                <a:latin typeface="Tahoma" pitchFamily="34" charset="0"/>
                <a:ea typeface="黑体" pitchFamily="49" charset="-122"/>
              </a:rPr>
              <a:t>物体的重心</a:t>
            </a:r>
            <a:r>
              <a:rPr kumimoji="1" lang="zh-CN" altLang="en-US" sz="3200" b="1">
                <a:ea typeface="黑体" pitchFamily="49" charset="-122"/>
              </a:rPr>
              <a:t>在它的</a:t>
            </a:r>
            <a:r>
              <a:rPr kumimoji="1" lang="zh-CN" altLang="en-US" sz="3200" b="1">
                <a:solidFill>
                  <a:srgbClr val="990000"/>
                </a:solidFill>
                <a:ea typeface="黑体" pitchFamily="49" charset="-122"/>
              </a:rPr>
              <a:t>几何中心</a:t>
            </a:r>
            <a:r>
              <a:rPr kumimoji="1" lang="zh-CN" altLang="en-US" sz="3200" b="1">
                <a:ea typeface="黑体" pitchFamily="49" charset="-122"/>
              </a:rPr>
              <a:t>上。</a:t>
            </a:r>
            <a:endParaRPr kumimoji="1" lang="zh-CN" altLang="en-US" sz="3200" b="1">
              <a:ea typeface="黑体" pitchFamily="49" charset="-122"/>
            </a:endParaRPr>
          </a:p>
        </p:txBody>
      </p:sp>
      <p:pic>
        <p:nvPicPr>
          <p:cNvPr id="208905" name="Picture 9" descr="E:\李燃\教师教学用书\2012人教教师用书项目\ppt\物理\图标.png"/>
          <p:cNvPicPr/>
          <p:nvPr/>
        </p:nvPicPr>
        <p:blipFill>
          <a:blip r:embed="rId5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30723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0724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3072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807700" y="108839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">
      <a:dk1>
        <a:srgbClr val="FFFFFF"/>
      </a:dk1>
      <a:lt1>
        <a:srgbClr val="000000"/>
      </a:lt1>
      <a:dk2>
        <a:srgbClr val="CCCC99"/>
      </a:dk2>
      <a:lt2>
        <a:srgbClr val="336666"/>
      </a:lt2>
      <a:accent1>
        <a:srgbClr val="97CDCC"/>
      </a:accent1>
      <a:accent2>
        <a:srgbClr val="D6E0E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9CC00"/>
      </a:hlink>
      <a:folHlink>
        <a:srgbClr val="336666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CCC99"/>
        </a:dk2>
        <a:lt2>
          <a:srgbClr val="336666"/>
        </a:lt2>
        <a:accent1>
          <a:srgbClr val="97CD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336666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666699"/>
        </a:dk2>
        <a:lt2>
          <a:srgbClr val="3732A0"/>
        </a:lt2>
        <a:accent1>
          <a:srgbClr val="CCCCFF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9094B8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5F5F5F"/>
        </a:dk2>
        <a:lt2>
          <a:srgbClr val="CD0505"/>
        </a:lt2>
        <a:accent1>
          <a:srgbClr val="D2D5DE"/>
        </a:accent1>
        <a:accent2>
          <a:srgbClr val="D557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42D1E"/>
        </a:hlink>
        <a:folHlink>
          <a:srgbClr val="7C849E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CC3300"/>
        </a:dk2>
        <a:lt2>
          <a:srgbClr val="551A07"/>
        </a:lt2>
        <a:accent1>
          <a:srgbClr val="F4B400"/>
        </a:accent1>
        <a:accent2>
          <a:srgbClr val="99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CC00"/>
        </a:dk2>
        <a:lt2>
          <a:srgbClr val="FF0000"/>
        </a:lt2>
        <a:accent1>
          <a:srgbClr val="66CC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00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6600"/>
        </a:hlink>
        <a:folHlink>
          <a:srgbClr val="434B1F"/>
        </a:folHlink>
      </a:clrScheme>
    </a:extraClrScheme>
    <a:extraClrScheme>
      <a:clrScheme name="">
        <a:dk1>
          <a:srgbClr val="530901"/>
        </a:dk1>
        <a:lt1>
          <a:srgbClr val="FFFFFF"/>
        </a:lt1>
        <a:dk2>
          <a:srgbClr val="766997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993300"/>
        </a:folHlink>
      </a:clrScheme>
    </a:extraClrScheme>
    <a:extraClrScheme>
      <a:clrScheme name="">
        <a:dk1>
          <a:srgbClr val="4C004C"/>
        </a:dk1>
        <a:lt1>
          <a:srgbClr val="FFFFFF"/>
        </a:lt1>
        <a:dk2>
          <a:srgbClr val="666699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6699"/>
        </a:folHlink>
      </a:clrScheme>
    </a:extraClrScheme>
    <a:extraClrScheme>
      <a:clrScheme name="">
        <a:dk1>
          <a:srgbClr val="1E1551"/>
        </a:dk1>
        <a:lt1>
          <a:srgbClr val="FFFFFF"/>
        </a:lt1>
        <a:dk2>
          <a:srgbClr val="565682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005986"/>
        </a:folHlink>
      </a:clrScheme>
    </a:extraClrScheme>
    <a:extraClrScheme>
      <a:clrScheme name="">
        <a:dk1>
          <a:srgbClr val="2E5D5C"/>
        </a:dk1>
        <a:lt1>
          <a:srgbClr val="FFFFFF"/>
        </a:lt1>
        <a:dk2>
          <a:srgbClr val="CCCC99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99"/>
        </a:hlink>
        <a:folHlink>
          <a:srgbClr val="428A8C"/>
        </a:folHlink>
      </a:clrScheme>
    </a:extraClrScheme>
  </a:extraClrSchemeLst>
</a:theme>
</file>

<file path=ppt/theme/theme3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rgbClr val="FFFFFF"/>
      </a:dk1>
      <a:lt1>
        <a:srgbClr val="000000"/>
      </a:lt1>
      <a:dk2>
        <a:srgbClr val="808080"/>
      </a:dk2>
      <a:lt2>
        <a:srgbClr val="00000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Arial">
      <a:maj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186</Paragraphs>
  <Slides>25</Slides>
  <Notes>3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26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讨论：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2020-12-02T13:12:35.983</cp:lastPrinted>
  <dcterms:created xsi:type="dcterms:W3CDTF">2020-12-02T13:12:35Z</dcterms:created>
  <dcterms:modified xsi:type="dcterms:W3CDTF">2020-12-02T05:12:36Z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