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</p:sldIdLst>
  <p:sldSz cx="9144000" cy="6858000" type="screen4x3"/>
  <p:notesSz cx="6858000" cy="9144000"/>
  <p:custDataLst>
    <p:tags r:id="rId21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4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048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76C2CC3-28F9-41AA-B255-F1CF3702716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2048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048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4838FD7-3769-4F10-AE8C-323FBC595D39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843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843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68B41A6-3A50-49A7-8C4F-B4B7DA4CB53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1843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843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843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843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4D85AE9-52ED-4DD8-AC67-66B6C94A48BE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E9276DE-EC27-498E-BCA8-BA19828D1800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40F54DFE-18EA-4144-84F0-1C3FFCA4B0F6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023E0F34-AACC-444D-947C-8E12C879400C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emf" /><Relationship Id="rId3" Type="http://schemas.openxmlformats.org/officeDocument/2006/relationships/image" Target="../media/image1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714375" y="2214563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计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算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题</a:t>
            </a:r>
            <a:r>
              <a:rPr lang="zh-CN" altLang="en-US" sz="4000" b="1" spc="0">
                <a:solidFill>
                  <a:srgbClr val="31521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热学综合计算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379413" y="901700"/>
            <a:ext cx="8385175" cy="52482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方法技巧</a:t>
            </a:r>
            <a:r>
              <a:rPr lang="zh-CN" altLang="zh-CN" sz="2800"/>
              <a:t>：热学计算主要涉及比热容和热值的计算，同时会涉及到利用率和热效率的计算，做这类题目，首先要清楚公式的使用条件，如升温降温导致的热量变化用</a:t>
            </a:r>
            <a:r>
              <a:rPr lang="en-US" altLang="zh-CN" sz="2800"/>
              <a:t>Q</a:t>
            </a:r>
            <a:r>
              <a:rPr lang="zh-CN" altLang="zh-CN" sz="2800"/>
              <a:t>＝</a:t>
            </a:r>
            <a:r>
              <a:rPr lang="en-US" altLang="zh-CN" sz="2800" i="1"/>
              <a:t>cm</a:t>
            </a:r>
            <a:r>
              <a:rPr lang="en-US" altLang="zh-CN" sz="2800"/>
              <a:t>△</a:t>
            </a:r>
            <a:r>
              <a:rPr lang="en-US" altLang="zh-CN" sz="2800" i="1"/>
              <a:t>t</a:t>
            </a:r>
            <a:r>
              <a:rPr lang="zh-CN" altLang="zh-CN" sz="2800"/>
              <a:t>，燃料燃烧放出的热量用</a:t>
            </a:r>
            <a:r>
              <a:rPr lang="en-US" altLang="zh-CN" sz="2800"/>
              <a:t>Q</a:t>
            </a:r>
            <a:r>
              <a:rPr lang="zh-CN" altLang="zh-CN" sz="2800"/>
              <a:t>＝</a:t>
            </a:r>
            <a:r>
              <a:rPr lang="en-US" altLang="zh-CN" sz="2800" i="1"/>
              <a:t>qm</a:t>
            </a:r>
            <a:r>
              <a:rPr lang="zh-CN" altLang="zh-CN" sz="2800"/>
              <a:t>或</a:t>
            </a:r>
            <a:br>
              <a:rPr lang="en-US" altLang="zh-CN" sz="2800"/>
            </a:br>
            <a:r>
              <a:rPr lang="en-US" altLang="zh-CN" sz="2800"/>
              <a:t>Q</a:t>
            </a:r>
            <a:r>
              <a:rPr lang="zh-CN" altLang="zh-CN" sz="2800"/>
              <a:t>＝</a:t>
            </a:r>
            <a:r>
              <a:rPr lang="en-US" altLang="zh-CN" sz="2800" i="1"/>
              <a:t>qV</a:t>
            </a:r>
            <a:r>
              <a:rPr lang="zh-CN" altLang="zh-CN" sz="2800"/>
              <a:t>来计算．然后分析清楚哪部分是利用的，哪部分是总能量，通过公式求能量利用率或热效率．</a:t>
            </a:r>
            <a:br>
              <a:rPr lang="zh-CN" altLang="zh-CN" sz="2800"/>
            </a:br>
            <a:r>
              <a:rPr lang="zh-CN" altLang="zh-CN" sz="2800" b="1"/>
              <a:t>特别提醒</a:t>
            </a:r>
            <a:r>
              <a:rPr lang="zh-CN" altLang="zh-CN" sz="2800"/>
              <a:t>：一定要关注关键字，</a:t>
            </a:r>
            <a:r>
              <a:rPr lang="en-US" altLang="zh-CN" sz="2800"/>
              <a:t>“</a:t>
            </a:r>
            <a:r>
              <a:rPr lang="zh-CN" altLang="zh-CN" sz="2800"/>
              <a:t>升高了</a:t>
            </a:r>
            <a:r>
              <a:rPr lang="en-US" altLang="zh-CN" sz="2800"/>
              <a:t>”“</a:t>
            </a:r>
            <a:r>
              <a:rPr lang="zh-CN" altLang="zh-CN" sz="2800"/>
              <a:t>升高到</a:t>
            </a:r>
            <a:r>
              <a:rPr lang="en-US" altLang="zh-CN" sz="2800"/>
              <a:t>” “</a:t>
            </a:r>
            <a:r>
              <a:rPr lang="zh-CN" altLang="zh-CN" sz="2800"/>
              <a:t>升高至</a:t>
            </a:r>
            <a:r>
              <a:rPr lang="en-US" altLang="zh-CN" sz="2800"/>
              <a:t>”</a:t>
            </a:r>
            <a:r>
              <a:rPr lang="zh-CN" altLang="zh-CN" sz="2800"/>
              <a:t>等含义．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433388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贵港）利用燃烧酒精给水加热，使质量为</a:t>
            </a:r>
            <a:r>
              <a:rPr lang="en-US" altLang="zh-CN" sz="2800"/>
              <a:t>2 kg</a:t>
            </a:r>
            <a:r>
              <a:rPr lang="zh-CN" altLang="zh-CN" sz="2800"/>
              <a:t>的水温度升高</a:t>
            </a:r>
            <a:r>
              <a:rPr lang="en-US" altLang="zh-CN" sz="2800"/>
              <a:t>30 ℃.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），</a:t>
            </a:r>
            <a:r>
              <a:rPr lang="en-US" altLang="zh-CN" sz="2800" i="1"/>
              <a:t>q</a:t>
            </a:r>
            <a:r>
              <a:rPr lang="zh-CN" altLang="zh-CN" sz="2800" baseline="-25000"/>
              <a:t>酒精</a:t>
            </a:r>
            <a:r>
              <a:rPr lang="zh-CN" altLang="zh-CN" sz="2800"/>
              <a:t>＝</a:t>
            </a:r>
            <a:r>
              <a:rPr lang="en-US" altLang="zh-CN" sz="2800"/>
              <a:t>3.0×10</a:t>
            </a:r>
            <a:r>
              <a:rPr lang="en-US" altLang="zh-CN" sz="2800" baseline="30000"/>
              <a:t>7</a:t>
            </a:r>
            <a:r>
              <a:rPr lang="en-US" altLang="zh-CN" sz="2800"/>
              <a:t> J/kg.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）求水吸收的热量是多少</a:t>
            </a:r>
            <a:r>
              <a:rPr lang="en-US" altLang="zh-CN" sz="2800"/>
              <a:t>J</a:t>
            </a:r>
            <a:r>
              <a:rPr lang="zh-CN" altLang="zh-CN" sz="2800"/>
              <a:t>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9" name="矩形 2"/>
          <p:cNvSpPr/>
          <p:nvPr/>
        </p:nvSpPr>
        <p:spPr>
          <a:xfrm>
            <a:off x="573088" y="3800475"/>
            <a:ext cx="7627937" cy="1312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水吸收的热量：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cm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J/(kg·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)×2 kg×30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  <a:ea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52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）若完全燃烧酒精产生的热量全部被水吸收，则需要完全燃烧多少</a:t>
            </a:r>
            <a:r>
              <a:rPr lang="en-US" altLang="zh-CN" sz="2800"/>
              <a:t>kg</a:t>
            </a:r>
            <a:r>
              <a:rPr lang="zh-CN" altLang="zh-CN" sz="2800"/>
              <a:t>的酒精？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3" name="图片 2"/>
          <p:cNvPicPr>
            <a:picLocks noChangeAspect="1"/>
          </p:cNvPicPr>
          <p:nvPr/>
        </p:nvPicPr>
        <p:blipFill>
          <a:blip r:embed="rId2"/>
          <a:srcRect r="24526"/>
          <a:stretch>
            <a:fillRect/>
          </a:stretch>
        </p:blipFill>
        <p:spPr>
          <a:xfrm>
            <a:off x="700088" y="3148013"/>
            <a:ext cx="6902450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06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聊城）小华家使用的是天然气热水器，他尝试估测该热水器的效率，以核对铭牌上的数值是否准确．当只有该热水器使用天然气时，把</a:t>
            </a:r>
            <a:r>
              <a:rPr lang="en-US" altLang="zh-CN" sz="2800"/>
              <a:t>50 kg</a:t>
            </a:r>
            <a:r>
              <a:rPr lang="zh-CN" altLang="zh-CN" sz="2800"/>
              <a:t>的水从</a:t>
            </a:r>
            <a:r>
              <a:rPr lang="en-US" altLang="zh-CN" sz="2800"/>
              <a:t>20 ℃</a:t>
            </a:r>
            <a:r>
              <a:rPr lang="zh-CN" altLang="zh-CN" sz="2800"/>
              <a:t>加热到</a:t>
            </a:r>
            <a:r>
              <a:rPr lang="en-US" altLang="zh-CN" sz="2800"/>
              <a:t>54 ℃</a:t>
            </a:r>
            <a:r>
              <a:rPr lang="zh-CN" altLang="zh-CN" sz="2800"/>
              <a:t>，天然气表的示数由</a:t>
            </a:r>
            <a:r>
              <a:rPr lang="en-US" altLang="zh-CN" sz="2800"/>
              <a:t>1 365.05 m</a:t>
            </a:r>
            <a:r>
              <a:rPr lang="en-US" altLang="zh-CN" sz="2800" baseline="30000"/>
              <a:t>3</a:t>
            </a:r>
            <a:r>
              <a:rPr lang="zh-CN" altLang="zh-CN" sz="2800"/>
              <a:t>变为</a:t>
            </a:r>
            <a:r>
              <a:rPr lang="en-US" altLang="zh-CN" sz="2800"/>
              <a:t>1 365.17 m</a:t>
            </a:r>
            <a:r>
              <a:rPr lang="en-US" altLang="zh-CN" sz="2800" baseline="30000"/>
              <a:t>3</a:t>
            </a:r>
            <a:r>
              <a:rPr lang="zh-CN" altLang="zh-CN" sz="2800"/>
              <a:t>，已知水的比热容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天然气的热值</a:t>
            </a:r>
            <a:r>
              <a:rPr lang="en-US" altLang="zh-CN" sz="2800" i="1"/>
              <a:t>q</a:t>
            </a:r>
            <a:r>
              <a:rPr lang="zh-CN" altLang="zh-CN" sz="2800"/>
              <a:t>＝</a:t>
            </a:r>
            <a:r>
              <a:rPr lang="en-US" altLang="zh-CN" sz="2800"/>
              <a:t>7.0×10</a:t>
            </a:r>
            <a:r>
              <a:rPr lang="en-US" altLang="zh-CN" sz="2800" baseline="30000"/>
              <a:t>7</a:t>
            </a:r>
            <a:r>
              <a:rPr lang="en-US" altLang="zh-CN" sz="2800"/>
              <a:t> J/m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0063" y="6127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）水吸收的热量；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）清耗的天然气完全燃烧放出的热量；</a:t>
            </a:r>
            <a:endParaRPr lang="zh-CN" altLang="en-US" sz="2800"/>
          </a:p>
        </p:txBody>
      </p:sp>
      <p:sp>
        <p:nvSpPr>
          <p:cNvPr id="7171" name="矩形 3"/>
          <p:cNvSpPr/>
          <p:nvPr/>
        </p:nvSpPr>
        <p:spPr>
          <a:xfrm>
            <a:off x="681038" y="1817688"/>
            <a:ext cx="7781925" cy="195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水吸收的热量：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J/(kg·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)×50 kg×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(54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7.14×10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  <a:ea typeface="等线"/>
            </a:endParaRPr>
          </a:p>
        </p:txBody>
      </p:sp>
      <p:sp>
        <p:nvSpPr>
          <p:cNvPr id="7172" name="矩形 4"/>
          <p:cNvSpPr/>
          <p:nvPr/>
        </p:nvSpPr>
        <p:spPr>
          <a:xfrm>
            <a:off x="681038" y="3776663"/>
            <a:ext cx="8128000" cy="26050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消耗的天然气：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1 365.17 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1 365.05 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0.12 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天然气完全燃烧放出的热量：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7.0×10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×0.12 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8.4×10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847725" y="1778000"/>
            <a:ext cx="58610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）该热水器的效率．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8195" name="图片 2"/>
          <p:cNvPicPr>
            <a:picLocks noChangeAspect="1"/>
          </p:cNvPicPr>
          <p:nvPr/>
        </p:nvPicPr>
        <p:blipFill>
          <a:blip r:embed="rId2"/>
          <a:srcRect r="41053"/>
          <a:stretch>
            <a:fillRect/>
          </a:stretch>
        </p:blipFill>
        <p:spPr>
          <a:xfrm>
            <a:off x="1165225" y="2657475"/>
            <a:ext cx="5389563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71500" y="650875"/>
            <a:ext cx="8001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金昌）</a:t>
            </a:r>
            <a:r>
              <a:rPr lang="en-US" altLang="zh-CN" sz="2800"/>
              <a:t>2020</a:t>
            </a:r>
            <a:r>
              <a:rPr lang="zh-CN" altLang="zh-CN" sz="2800"/>
              <a:t>年是全面建成小康社会目标的实现之年，乡亲们淘汰了柴炉，改用了清洁干净的液化天然气炉．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）要将</a:t>
            </a:r>
            <a:r>
              <a:rPr lang="en-US" altLang="zh-CN" sz="2800"/>
              <a:t>2 kg</a:t>
            </a:r>
            <a:r>
              <a:rPr lang="zh-CN" altLang="zh-CN" sz="2800"/>
              <a:t>初温为</a:t>
            </a:r>
            <a:r>
              <a:rPr lang="en-US" altLang="zh-CN" sz="2800"/>
              <a:t>20 ℃</a:t>
            </a:r>
            <a:r>
              <a:rPr lang="zh-CN" altLang="zh-CN" sz="2800"/>
              <a:t>的一壶水恰好加热到</a:t>
            </a:r>
            <a:r>
              <a:rPr lang="en-US" altLang="zh-CN" sz="2800"/>
              <a:t>100 ℃</a:t>
            </a:r>
            <a:r>
              <a:rPr lang="zh-CN" altLang="zh-CN" sz="2800"/>
              <a:t>，需要吸收多少热量？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矩形 2"/>
          <p:cNvSpPr/>
          <p:nvPr/>
        </p:nvSpPr>
        <p:spPr>
          <a:xfrm>
            <a:off x="571500" y="3878263"/>
            <a:ext cx="8226425" cy="195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水吸收的热量：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cm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J/(kg·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)×2 kg×(100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6.72×10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  <a:ea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433388" y="565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）若液化天然气炉完全燃烧天然气放出的热量有</a:t>
            </a:r>
            <a:r>
              <a:rPr lang="en-US" altLang="zh-CN" sz="2800"/>
              <a:t>40%</a:t>
            </a:r>
            <a:r>
              <a:rPr lang="zh-CN" altLang="zh-CN" sz="2800"/>
              <a:t>被水吸收，烧开这壶水需要燃烧多少立方米天然气？</a:t>
            </a:r>
            <a:r>
              <a:rPr lang="en-US" altLang="zh-CN" sz="2800"/>
              <a:t>[</a:t>
            </a:r>
            <a:r>
              <a:rPr lang="zh-CN" altLang="zh-CN" sz="2800"/>
              <a:t>天然气热值为</a:t>
            </a:r>
            <a:r>
              <a:rPr lang="en-US" altLang="zh-CN" sz="2800"/>
              <a:t>4.2×10</a:t>
            </a:r>
            <a:r>
              <a:rPr lang="en-US" altLang="zh-CN" sz="2800" baseline="30000"/>
              <a:t>7</a:t>
            </a:r>
            <a:r>
              <a:rPr lang="en-US" altLang="zh-CN" sz="2800"/>
              <a:t> J/m</a:t>
            </a:r>
            <a:r>
              <a:rPr lang="en-US" altLang="zh-CN" sz="2800" baseline="30000"/>
              <a:t>3</a:t>
            </a:r>
            <a:r>
              <a:rPr lang="zh-CN" altLang="zh-CN" sz="2800"/>
              <a:t>，水的比热容为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</a:t>
            </a:r>
            <a:r>
              <a:rPr lang="en-US" altLang="zh-CN" sz="2800"/>
              <a:t>]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图片 2"/>
          <p:cNvPicPr>
            <a:picLocks noChangeAspect="1"/>
          </p:cNvPicPr>
          <p:nvPr/>
        </p:nvPicPr>
        <p:blipFill>
          <a:blip r:embed="rId2"/>
          <a:srcRect r="22843"/>
          <a:stretch>
            <a:fillRect/>
          </a:stretch>
        </p:blipFill>
        <p:spPr>
          <a:xfrm>
            <a:off x="788988" y="3059113"/>
            <a:ext cx="7054850" cy="3473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聊城）</a:t>
            </a:r>
            <a:r>
              <a:rPr lang="en-US" altLang="zh-CN" sz="2800"/>
              <a:t>2019</a:t>
            </a:r>
            <a:r>
              <a:rPr lang="zh-CN" altLang="zh-CN" sz="2800"/>
              <a:t>年</a:t>
            </a:r>
            <a:r>
              <a:rPr lang="en-US" altLang="zh-CN" sz="2800"/>
              <a:t>5</a:t>
            </a:r>
            <a:r>
              <a:rPr lang="zh-CN" altLang="zh-CN" sz="2800"/>
              <a:t>月</a:t>
            </a:r>
            <a:r>
              <a:rPr lang="en-US" altLang="zh-CN" sz="2800"/>
              <a:t>6</a:t>
            </a:r>
            <a:r>
              <a:rPr lang="zh-CN" altLang="zh-CN" sz="2800"/>
              <a:t>日，聊城首批</a:t>
            </a:r>
            <a:r>
              <a:rPr lang="en-US" altLang="zh-CN" sz="2800"/>
              <a:t>30</a:t>
            </a:r>
            <a:r>
              <a:rPr lang="zh-CN" altLang="zh-CN" sz="2800"/>
              <a:t>辆氢燃料新能源公交车投放使用．氢燃料具有清洁无污染、效率高等优点，被认为是</a:t>
            </a:r>
            <a:r>
              <a:rPr lang="en-US" altLang="zh-CN" sz="2800"/>
              <a:t>21</a:t>
            </a:r>
            <a:r>
              <a:rPr lang="zh-CN" altLang="zh-CN" sz="2800"/>
              <a:t>世纪最理想的能源，</a:t>
            </a:r>
            <a:r>
              <a:rPr lang="en-US" altLang="zh-CN" sz="2800"/>
              <a:t>[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）；</a:t>
            </a:r>
            <a:r>
              <a:rPr lang="en-US" altLang="zh-CN" sz="2800" i="1"/>
              <a:t>q</a:t>
            </a:r>
            <a:r>
              <a:rPr lang="zh-CN" altLang="zh-CN" sz="2800" baseline="-25000"/>
              <a:t>氢</a:t>
            </a:r>
            <a:r>
              <a:rPr lang="zh-CN" altLang="zh-CN" sz="2800"/>
              <a:t>＝</a:t>
            </a:r>
            <a:r>
              <a:rPr lang="en-US" altLang="zh-CN" sz="2800"/>
              <a:t>1.4×10</a:t>
            </a:r>
            <a:r>
              <a:rPr lang="en-US" altLang="zh-CN" sz="2800" baseline="30000"/>
              <a:t>8</a:t>
            </a:r>
            <a:r>
              <a:rPr lang="en-US" altLang="zh-CN" sz="2800"/>
              <a:t> J/kg]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913" y="3729038"/>
            <a:ext cx="3686175" cy="23129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425450" y="715963"/>
            <a:ext cx="82931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）质量为</a:t>
            </a:r>
            <a:r>
              <a:rPr lang="en-US" altLang="zh-CN" sz="2800"/>
              <a:t>0.3 kg</a:t>
            </a:r>
            <a:r>
              <a:rPr lang="zh-CN" altLang="zh-CN" sz="2800"/>
              <a:t>的氢燃料完全燃烧放出的热量；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）若这些热量全部被质量为</a:t>
            </a:r>
            <a:r>
              <a:rPr lang="en-US" altLang="zh-CN" sz="2800"/>
              <a:t>200 kg</a:t>
            </a:r>
            <a:r>
              <a:rPr lang="zh-CN" altLang="zh-CN" sz="2800"/>
              <a:t>，温度为</a:t>
            </a:r>
            <a:r>
              <a:rPr lang="en-US" altLang="zh-CN" sz="2800"/>
              <a:t>15 ℃</a:t>
            </a:r>
            <a:r>
              <a:rPr lang="zh-CN" altLang="zh-CN" sz="2800"/>
              <a:t>的水吸收，则水升高的温度；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1" name="矩形 2"/>
          <p:cNvSpPr/>
          <p:nvPr/>
        </p:nvSpPr>
        <p:spPr>
          <a:xfrm>
            <a:off x="534988" y="2743200"/>
            <a:ext cx="7820025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(1)0.3 kg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的氢燃料完全燃烧放出的热量：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mq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kg×1.4×10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J/kg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  <p:pic>
        <p:nvPicPr>
          <p:cNvPr id="12292" name="图片 3"/>
          <p:cNvPicPr>
            <a:picLocks noChangeAspect="1"/>
          </p:cNvPicPr>
          <p:nvPr/>
        </p:nvPicPr>
        <p:blipFill>
          <a:blip r:embed="rId2"/>
          <a:srcRect r="18105"/>
          <a:stretch>
            <a:fillRect/>
          </a:stretch>
        </p:blipFill>
        <p:spPr>
          <a:xfrm>
            <a:off x="630238" y="4232275"/>
            <a:ext cx="7488237" cy="2122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）某氢能源公交车以</a:t>
            </a:r>
            <a:r>
              <a:rPr lang="en-US" altLang="zh-CN" sz="2800"/>
              <a:t>140 kW</a:t>
            </a:r>
            <a:r>
              <a:rPr lang="zh-CN" altLang="zh-CN" sz="2800"/>
              <a:t>的恒定功率做匀速行驶，如果</a:t>
            </a:r>
            <a:r>
              <a:rPr lang="en-US" altLang="zh-CN" sz="2800"/>
              <a:t>0.3 kg</a:t>
            </a:r>
            <a:r>
              <a:rPr lang="zh-CN" altLang="zh-CN" sz="2800"/>
              <a:t>的氢燃料完全燃烧获得热量的焦耳数和公交车所做的功相等，则这些热量能让该公交车匀速行驶多长时间．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图片 2"/>
          <p:cNvPicPr>
            <a:picLocks noChangeAspect="1"/>
          </p:cNvPicPr>
          <p:nvPr/>
        </p:nvPicPr>
        <p:blipFill>
          <a:blip r:embed="rId2"/>
          <a:srcRect r="31159"/>
          <a:stretch>
            <a:fillRect/>
          </a:stretch>
        </p:blipFill>
        <p:spPr>
          <a:xfrm>
            <a:off x="703263" y="3589338"/>
            <a:ext cx="6294437" cy="2508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7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云南）太阳能是</a:t>
            </a:r>
            <a:r>
              <a:rPr lang="en-US" altLang="zh-CN" sz="2800"/>
              <a:t>21</a:t>
            </a:r>
            <a:r>
              <a:rPr lang="zh-CN" altLang="zh-CN" sz="2800"/>
              <a:t>世纪重点开发利用的能源之一，如今太阳能热水器已走进了千家万户．如图，某家庭太阳能热水器接收太阳能总有效面积为</a:t>
            </a:r>
            <a:r>
              <a:rPr lang="en-US" altLang="zh-CN" sz="2800"/>
              <a:t>2 m</a:t>
            </a:r>
            <a:r>
              <a:rPr lang="en-US" altLang="zh-CN" sz="2800" baseline="30000"/>
              <a:t>2</a:t>
            </a:r>
            <a:r>
              <a:rPr lang="zh-CN" altLang="zh-CN" sz="2800"/>
              <a:t>，</a:t>
            </a:r>
            <a:r>
              <a:rPr lang="en-US" altLang="zh-CN" sz="2800"/>
              <a:t>1 m</a:t>
            </a:r>
            <a:r>
              <a:rPr lang="en-US" altLang="zh-CN" sz="2800" baseline="30000"/>
              <a:t>2</a:t>
            </a:r>
            <a:r>
              <a:rPr lang="zh-CN" altLang="zh-CN" sz="2800"/>
              <a:t>面积上</a:t>
            </a:r>
            <a:r>
              <a:rPr lang="en-US" altLang="zh-CN" sz="2800"/>
              <a:t>1 h</a:t>
            </a:r>
            <a:r>
              <a:rPr lang="zh-CN" altLang="zh-CN" sz="2800"/>
              <a:t>接收到的太阳能平均为</a:t>
            </a:r>
            <a:r>
              <a:rPr lang="en-US" altLang="zh-CN" sz="2800"/>
              <a:t>2.52×10</a:t>
            </a:r>
            <a:r>
              <a:rPr lang="en-US" altLang="zh-CN" sz="2800" baseline="30000"/>
              <a:t>6</a:t>
            </a:r>
            <a:r>
              <a:rPr lang="en-US" altLang="zh-CN" sz="2800"/>
              <a:t> J</a:t>
            </a:r>
            <a:r>
              <a:rPr lang="zh-CN" altLang="zh-CN" sz="2800"/>
              <a:t>，若阳光照射该热水器</a:t>
            </a:r>
            <a:r>
              <a:rPr lang="en-US" altLang="zh-CN" sz="2800"/>
              <a:t>5 h</a:t>
            </a:r>
            <a:r>
              <a:rPr lang="zh-CN" altLang="zh-CN" sz="2800"/>
              <a:t>，可以使质量为</a:t>
            </a:r>
            <a:r>
              <a:rPr lang="en-US" altLang="zh-CN" sz="2800"/>
              <a:t>80 kg</a:t>
            </a:r>
            <a:r>
              <a:rPr lang="zh-CN" altLang="zh-CN" sz="2800"/>
              <a:t>的水温度升高</a:t>
            </a:r>
            <a:r>
              <a:rPr lang="en-US" altLang="zh-CN" sz="2800"/>
              <a:t>30 ℃</a:t>
            </a:r>
            <a:r>
              <a:rPr lang="zh-CN" altLang="zh-CN" sz="2800"/>
              <a:t>，</a:t>
            </a:r>
            <a:r>
              <a:rPr lang="en-US" altLang="zh-CN" sz="2800"/>
              <a:t>[</a:t>
            </a:r>
            <a:r>
              <a:rPr lang="en-US" altLang="zh-CN" sz="2800" i="1"/>
              <a:t>c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），</a:t>
            </a:r>
            <a:r>
              <a:rPr lang="en-US" altLang="zh-CN" sz="2800" i="1"/>
              <a:t>q</a:t>
            </a:r>
            <a:r>
              <a:rPr lang="zh-CN" altLang="zh-CN" sz="2800" baseline="-25000"/>
              <a:t>干木柴</a:t>
            </a:r>
            <a:r>
              <a:rPr lang="zh-CN" altLang="zh-CN" sz="2800"/>
              <a:t>＝</a:t>
            </a:r>
            <a:r>
              <a:rPr lang="en-US" altLang="zh-CN" sz="2800"/>
              <a:t>1.2×10</a:t>
            </a:r>
            <a:r>
              <a:rPr lang="en-US" altLang="zh-CN" sz="2800" baseline="30000"/>
              <a:t>7</a:t>
            </a:r>
            <a:r>
              <a:rPr lang="en-US" altLang="zh-CN" sz="2800"/>
              <a:t> J/kg]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988" y="4662488"/>
            <a:ext cx="2390775" cy="1698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901700" y="1624013"/>
            <a:ext cx="6192838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）水吸收的热量；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3" name="矩形 2"/>
          <p:cNvSpPr/>
          <p:nvPr/>
        </p:nvSpPr>
        <p:spPr>
          <a:xfrm>
            <a:off x="1125538" y="2347913"/>
            <a:ext cx="6886575" cy="2895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水吸收的热量为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Q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cm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J/(kg·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)×80 kg×30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1.008×10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答：水吸收的热量为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1.008×10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>
              <a:lnSpc>
                <a:spcPct val="150000"/>
              </a:lnSpc>
            </a:pPr>
            <a:endParaRPr lang="zh-CN" altLang="zh-CN" sz="1000">
              <a:latin typeface="等线"/>
              <a:ea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）若这些水吸收的热量全部由燃烧干木柴来提供，需要完全燃烧多少千克干木柴（假设干木柴完全燃烧放出的热量全部被水吸收）；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图片 2"/>
          <p:cNvPicPr>
            <a:picLocks noChangeAspect="1"/>
          </p:cNvPicPr>
          <p:nvPr/>
        </p:nvPicPr>
        <p:blipFill>
          <a:blip r:embed="rId2"/>
          <a:srcRect r="39263"/>
          <a:stretch>
            <a:fillRect/>
          </a:stretch>
        </p:blipFill>
        <p:spPr>
          <a:xfrm>
            <a:off x="682625" y="2876550"/>
            <a:ext cx="5554663" cy="3279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180975" y="728663"/>
            <a:ext cx="89630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）该太阳能热水器的效率及开发利用太阳能的优点．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图片 3"/>
          <p:cNvPicPr>
            <a:picLocks noChangeAspect="1"/>
          </p:cNvPicPr>
          <p:nvPr/>
        </p:nvPicPr>
        <p:blipFill>
          <a:blip r:embed="rId2"/>
          <a:srcRect r="26105"/>
          <a:stretch>
            <a:fillRect/>
          </a:stretch>
        </p:blipFill>
        <p:spPr>
          <a:xfrm>
            <a:off x="539750" y="1450975"/>
            <a:ext cx="6756400" cy="50149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052300" y="115062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32</Paragraphs>
  <Slides>16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5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方法技巧：热学计算主要涉及比热容和热值的计算，同时会涉及到利用率和热效率的计算，做这类题目，首先要清楚公式的使用条件，如升温降温导致的热量变化用Q＝cm△t，燃料燃烧放出的热量用Q＝qm或Q＝qV来计算．然后分析清楚哪部分是利用的，哪部分是总能量，通过公式求能量利用率或热效率．特别提醒：一定要关注关键字，“升高了”“升高到” “升高至”等含义．</vt:lpstr>
      <vt:lpstr>1.（2020·贵港）利用燃烧酒精给水加热，使质量为2 kg的水温度升高30 ℃.c水＝4.2×103 J/（kg·℃），q酒精＝3.0×107 J/kg.（1）求水吸收的热量是多少J？</vt:lpstr>
      <vt:lpstr>（2）若完全燃烧酒精产生的热量全部被水吸收，则需要完全燃烧多少kg的酒精？</vt:lpstr>
      <vt:lpstr>2.（2020·聊城）小华家使用的是天然气热水器，他尝试估测该热水器的效率，以核对铭牌上的数值是否准确．当只有该热水器使用天然气时，把50 kg的水从20 ℃加热到54 ℃，天然气表的示数由1 365.05 m3变为1 365.17 m3，已知水的比热容c水＝4.2×103 J/（kg·℃）.天然气的热值q＝7.0×107 J/m3.求：</vt:lpstr>
      <vt:lpstr>（1）水吸收的热量；（2）清耗的天然气完全燃烧放出的热量；</vt:lpstr>
      <vt:lpstr>（3）该热水器的效率．</vt:lpstr>
      <vt:lpstr>3.（2020·金昌）2020年是全面建成小康社会目标的实现之年，乡亲们淘汰了柴炉，改用了清洁干净的液化天然气炉．（1）要将2 kg初温为20 ℃的一壶水恰好加热到100 ℃，需要吸收多少热量？</vt:lpstr>
      <vt:lpstr>（2）若液化天然气炉完全燃烧天然气放出的热量有40%被水吸收，烧开这壶水需要燃烧多少立方米天然气？[天然气热值为4.2×107 J/m3，水的比热容为4.2×103 J/（kg·℃）]</vt:lpstr>
      <vt:lpstr>4.（2019·聊城）2019年5月6日，聊城首批30辆氢燃料新能源公交车投放使用．氢燃料具有清洁无污染、效率高等优点，被认为是21世纪最理想的能源，[c水＝4.2×103 J/（kg·℃）；q氢＝1.4×108 J/kg]求：</vt:lpstr>
      <vt:lpstr>（1）质量为0.3 kg的氢燃料完全燃烧放出的热量；（2）若这些热量全部被质量为200 kg，温度为15 ℃的水吸收，则水升高的温度；</vt:lpstr>
      <vt:lpstr>（3）某氢能源公交车以140 kW的恒定功率做匀速行驶，如果0.3 kg的氢燃料完全燃烧获得热量的焦耳数和公交车所做的功相等，则这些热量能让该公交车匀速行驶多长时间．</vt:lpstr>
      <vt:lpstr>5.（2019·云南）太阳能是21世纪重点开发利用的能源之一，如今太阳能热水器已走进了千家万户．如图，某家庭太阳能热水器接收太阳能总有效面积为2 m2，1 m2面积上1 h接收到的太阳能平均为2.52×106 J，若阳光照射该热水器5 h，可以使质量为80 kg的水温度升高30 ℃，[c＝4.2×103 J/（kg·℃），q干木柴＝1.2×107 J/kg]，求：</vt:lpstr>
      <vt:lpstr>（1）水吸收的热量；</vt:lpstr>
      <vt:lpstr>（2）若这些水吸收的热量全部由燃烧干木柴来提供，需要完全燃烧多少千克干木柴（假设干木柴完全燃烧放出的热量全部被水吸收）；</vt:lpstr>
      <vt:lpstr>（3）该太阳能热水器的效率及开发利用太阳能的优点．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2021-03-04T22:58:37.439</cp:lastPrinted>
  <dcterms:created xsi:type="dcterms:W3CDTF">2021-03-04T22:58:37Z</dcterms:created>
  <dcterms:modified xsi:type="dcterms:W3CDTF">2021-03-04T14:58:51Z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