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385" r:id="rId5"/>
    <p:sldId id="504" r:id="rId6"/>
    <p:sldId id="428" r:id="rId7"/>
    <p:sldId id="433" r:id="rId8"/>
    <p:sldId id="505" r:id="rId9"/>
    <p:sldId id="506" r:id="rId10"/>
    <p:sldId id="507" r:id="rId11"/>
    <p:sldId id="508" r:id="rId12"/>
    <p:sldId id="509" r:id="rId13"/>
    <p:sldId id="431" r:id="rId14"/>
    <p:sldId id="510" r:id="rId15"/>
    <p:sldId id="511" r:id="rId16"/>
    <p:sldId id="435" r:id="rId17"/>
    <p:sldId id="437" r:id="rId18"/>
    <p:sldId id="442" r:id="rId19"/>
    <p:sldId id="445" r:id="rId20"/>
    <p:sldId id="512" r:id="rId21"/>
    <p:sldId id="514" r:id="rId22"/>
    <p:sldId id="448" r:id="rId23"/>
    <p:sldId id="449" r:id="rId24"/>
    <p:sldId id="450" r:id="rId25"/>
    <p:sldId id="451" r:id="rId26"/>
    <p:sldId id="452" r:id="rId27"/>
    <p:sldId id="453" r:id="rId28"/>
    <p:sldId id="454" r:id="rId29"/>
    <p:sldId id="455" r:id="rId30"/>
    <p:sldId id="456" r:id="rId31"/>
    <p:sldId id="457" r:id="rId32"/>
    <p:sldId id="458" r:id="rId33"/>
    <p:sldId id="459" r:id="rId34"/>
    <p:sldId id="460" r:id="rId35"/>
    <p:sldId id="483" r:id="rId36"/>
    <p:sldId id="484" r:id="rId37"/>
    <p:sldId id="485" r:id="rId38"/>
    <p:sldId id="486" r:id="rId39"/>
    <p:sldId id="487" r:id="rId40"/>
    <p:sldId id="515" r:id="rId41"/>
    <p:sldId id="516" r:id="rId42"/>
    <p:sldId id="517" r:id="rId43"/>
    <p:sldId id="518" r:id="rId44"/>
    <p:sldId id="519" r:id="rId45"/>
    <p:sldId id="520" r:id="rId46"/>
    <p:sldId id="521" r:id="rId47"/>
    <p:sldId id="522" r:id="rId48"/>
    <p:sldId id="523" r:id="rId49"/>
    <p:sldId id="524" r:id="rId50"/>
    <p:sldId id="525" r:id="rId51"/>
  </p:sldIdLst>
  <p:sldSz cx="12187238" cy="6840538"/>
  <p:notesSz cx="6858000" cy="9144000"/>
  <p:custDataLst>
    <p:tags r:id="rId52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581" autoAdjust="0"/>
  </p:normalViewPr>
  <p:slideViewPr>
    <p:cSldViewPr>
      <p:cViewPr varScale="1">
        <p:scale>
          <a:sx n="87" d="100"/>
          <a:sy n="87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tags" Target="tags/tag1.xml" /><Relationship Id="rId53" Type="http://schemas.openxmlformats.org/officeDocument/2006/relationships/presProps" Target="presProps.xml" /><Relationship Id="rId54" Type="http://schemas.openxmlformats.org/officeDocument/2006/relationships/viewProps" Target="viewProps.xml" /><Relationship Id="rId55" Type="http://schemas.openxmlformats.org/officeDocument/2006/relationships/theme" Target="theme/theme1.xml" /><Relationship Id="rId56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Relationship Id="rId2" Type="http://schemas.openxmlformats.org/officeDocument/2006/relationships/image" Target="../media/image15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Relationship Id="rId2" Type="http://schemas.openxmlformats.org/officeDocument/2006/relationships/image" Target="../media/image18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Relationship Id="rId2" Type="http://schemas.openxmlformats.org/officeDocument/2006/relationships/image" Target="../media/image21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Relationship Id="rId2" Type="http://schemas.openxmlformats.org/officeDocument/2006/relationships/image" Target="../media/image24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Relationship Id="rId2" Type="http://schemas.openxmlformats.org/officeDocument/2006/relationships/image" Target="../media/image29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Relationship Id="rId2" Type="http://schemas.openxmlformats.org/officeDocument/2006/relationships/image" Target="../media/image32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Relationship Id="rId2" Type="http://schemas.openxmlformats.org/officeDocument/2006/relationships/image" Target="../media/image38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Relationship Id="rId2" Type="http://schemas.openxmlformats.org/officeDocument/2006/relationships/image" Target="../media/image42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3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Relationship Id="rId2" Type="http://schemas.openxmlformats.org/officeDocument/2006/relationships/image" Target="../media/image55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3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Relationship Id="rId2" Type="http://schemas.openxmlformats.org/officeDocument/2006/relationships/image" Target="../media/image77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1.emf" /><Relationship Id="rId2" Type="http://schemas.openxmlformats.org/officeDocument/2006/relationships/image" Target="../media/image82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6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Relationship Id="rId2" Type="http://schemas.openxmlformats.org/officeDocument/2006/relationships/image" Target="../media/image91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2.emf" /><Relationship Id="rId2" Type="http://schemas.openxmlformats.org/officeDocument/2006/relationships/image" Target="../media/image93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5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0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0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3F6540FB-357A-4A85-865C-2654BBD09933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0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120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0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0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3D37BAFF-C886-4EA0-BD4E-7FCDF53099FF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png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6.emf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0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2.emf" /><Relationship Id="rId4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.png" /><Relationship Id="rId3" Type="http://schemas.openxmlformats.org/officeDocument/2006/relationships/oleObject" Target="../embeddings/oleObject11.doc" TargetMode="Internal" /><Relationship Id="rId4" Type="http://schemas.openxmlformats.org/officeDocument/2006/relationships/image" Target="../media/image14.emf" /><Relationship Id="rId5" Type="http://schemas.openxmlformats.org/officeDocument/2006/relationships/oleObject" Target="../embeddings/oleObject12.doc" TargetMode="Internal" /><Relationship Id="rId6" Type="http://schemas.openxmlformats.org/officeDocument/2006/relationships/image" Target="../media/image15.emf" /><Relationship Id="rId7" Type="http://schemas.openxmlformats.org/officeDocument/2006/relationships/image" Target="../media/image16.png" /><Relationship Id="rId8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7.emf" /><Relationship Id="rId4" Type="http://schemas.openxmlformats.org/officeDocument/2006/relationships/oleObject" Target="../embeddings/oleObject14.doc" TargetMode="Internal" /><Relationship Id="rId5" Type="http://schemas.openxmlformats.org/officeDocument/2006/relationships/image" Target="../media/image18.emf" /><Relationship Id="rId6" Type="http://schemas.openxmlformats.org/officeDocument/2006/relationships/image" Target="../media/image19.png" /><Relationship Id="rId7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20.emf" /><Relationship Id="rId4" Type="http://schemas.openxmlformats.org/officeDocument/2006/relationships/oleObject" Target="../embeddings/oleObject16.doc" TargetMode="Internal" /><Relationship Id="rId5" Type="http://schemas.openxmlformats.org/officeDocument/2006/relationships/image" Target="../media/image21.emf" /><Relationship Id="rId6" Type="http://schemas.openxmlformats.org/officeDocument/2006/relationships/image" Target="../media/image22.png" /><Relationship Id="rId7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3.emf" /><Relationship Id="rId4" Type="http://schemas.openxmlformats.org/officeDocument/2006/relationships/oleObject" Target="../embeddings/oleObject18.doc" TargetMode="Internal" /><Relationship Id="rId5" Type="http://schemas.openxmlformats.org/officeDocument/2006/relationships/image" Target="../media/image24.emf" /><Relationship Id="rId6" Type="http://schemas.openxmlformats.org/officeDocument/2006/relationships/image" Target="../media/image25.png" /><Relationship Id="rId7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27.png" /><Relationship Id="rId5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8.emf" /><Relationship Id="rId4" Type="http://schemas.openxmlformats.org/officeDocument/2006/relationships/oleObject" Target="../embeddings/oleObject21.doc" TargetMode="Internal" /><Relationship Id="rId5" Type="http://schemas.openxmlformats.org/officeDocument/2006/relationships/image" Target="../media/image29.emf" /><Relationship Id="rId6" Type="http://schemas.openxmlformats.org/officeDocument/2006/relationships/image" Target="../media/image30.png" /><Relationship Id="rId7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31.emf" /><Relationship Id="rId4" Type="http://schemas.openxmlformats.org/officeDocument/2006/relationships/oleObject" Target="../embeddings/oleObject23.doc" TargetMode="Internal" /><Relationship Id="rId5" Type="http://schemas.openxmlformats.org/officeDocument/2006/relationships/image" Target="../media/image32.emf" /><Relationship Id="rId6" Type="http://schemas.openxmlformats.org/officeDocument/2006/relationships/image" Target="../media/image33.png" /><Relationship Id="rId7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4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5.emf" /><Relationship Id="rId4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6.emf" /><Relationship Id="rId4" Type="http://schemas.openxmlformats.org/officeDocument/2006/relationships/image" Target="../media/image37.png" /><Relationship Id="rId5" Type="http://schemas.openxmlformats.org/officeDocument/2006/relationships/oleObject" Target="../embeddings/oleObject27.doc" TargetMode="Internal" /><Relationship Id="rId6" Type="http://schemas.openxmlformats.org/officeDocument/2006/relationships/image" Target="../media/image38.emf" /><Relationship Id="rId7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9.emf" /><Relationship Id="rId4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0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41.emf" /><Relationship Id="rId4" Type="http://schemas.openxmlformats.org/officeDocument/2006/relationships/oleObject" Target="../embeddings/oleObject31.doc" TargetMode="Internal" /><Relationship Id="rId5" Type="http://schemas.openxmlformats.org/officeDocument/2006/relationships/image" Target="../media/image42.emf" /><Relationship Id="rId6" Type="http://schemas.openxmlformats.org/officeDocument/2006/relationships/image" Target="../media/image43.png" /><Relationship Id="rId7" Type="http://schemas.openxmlformats.org/officeDocument/2006/relationships/image" Target="../media/image44.png" /><Relationship Id="rId8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5.emf" /><Relationship Id="rId4" Type="http://schemas.openxmlformats.org/officeDocument/2006/relationships/image" Target="../media/image46.png" /><Relationship Id="rId5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47.emf" /><Relationship Id="rId4" Type="http://schemas.openxmlformats.org/officeDocument/2006/relationships/image" Target="../media/image48.png" /><Relationship Id="rId5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9.emf" /><Relationship Id="rId4" Type="http://schemas.openxmlformats.org/officeDocument/2006/relationships/image" Target="../media/image50.png" /><Relationship Id="rId5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51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2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53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4.emf" /><Relationship Id="rId4" Type="http://schemas.openxmlformats.org/officeDocument/2006/relationships/oleObject" Target="../embeddings/oleObject39.doc" TargetMode="Internal" /><Relationship Id="rId5" Type="http://schemas.openxmlformats.org/officeDocument/2006/relationships/image" Target="../media/image55.emf" /><Relationship Id="rId6" Type="http://schemas.openxmlformats.org/officeDocument/2006/relationships/image" Target="../media/image56.png" /><Relationship Id="rId7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57.emf" /><Relationship Id="rId4" Type="http://schemas.openxmlformats.org/officeDocument/2006/relationships/image" Target="../media/image58.png" /><Relationship Id="rId5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59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0.png" /><Relationship Id="rId3" Type="http://schemas.openxmlformats.org/officeDocument/2006/relationships/oleObject" Target="../embeddings/oleObject42.doc" TargetMode="Internal" /><Relationship Id="rId4" Type="http://schemas.openxmlformats.org/officeDocument/2006/relationships/image" Target="../media/image61.emf" /><Relationship Id="rId5" Type="http://schemas.openxmlformats.org/officeDocument/2006/relationships/image" Target="../media/image62.png" /><Relationship Id="rId6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63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64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5.png" /><Relationship Id="rId3" Type="http://schemas.openxmlformats.org/officeDocument/2006/relationships/oleObject" Target="../embeddings/oleObject45.doc" TargetMode="Internal" /><Relationship Id="rId4" Type="http://schemas.openxmlformats.org/officeDocument/2006/relationships/image" Target="../media/image66.emf" /><Relationship Id="rId5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67.emf" /><Relationship Id="rId4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69.emf" /><Relationship Id="rId4" Type="http://schemas.openxmlformats.org/officeDocument/2006/relationships/image" Target="../media/image70.png" /><Relationship Id="rId5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71.emf" /><Relationship Id="rId4" Type="http://schemas.openxmlformats.org/officeDocument/2006/relationships/image" Target="../media/image72.png" /><Relationship Id="rId5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0.doc" TargetMode="Internal" /><Relationship Id="rId3" Type="http://schemas.openxmlformats.org/officeDocument/2006/relationships/image" Target="../media/image73.emf" /><Relationship Id="rId4" Type="http://schemas.openxmlformats.org/officeDocument/2006/relationships/image" Target="../media/image74.png" /><Relationship Id="rId5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5.png" /><Relationship Id="rId3" Type="http://schemas.openxmlformats.org/officeDocument/2006/relationships/oleObject" Target="../embeddings/oleObject51.doc" TargetMode="Internal" /><Relationship Id="rId4" Type="http://schemas.openxmlformats.org/officeDocument/2006/relationships/image" Target="../media/image76.emf" /><Relationship Id="rId5" Type="http://schemas.openxmlformats.org/officeDocument/2006/relationships/oleObject" Target="../embeddings/oleObject52.doc" TargetMode="Internal" /><Relationship Id="rId6" Type="http://schemas.openxmlformats.org/officeDocument/2006/relationships/image" Target="../media/image77.emf" /><Relationship Id="rId7" Type="http://schemas.openxmlformats.org/officeDocument/2006/relationships/image" Target="../media/image78.png" /><Relationship Id="rId8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3.doc" TargetMode="Internal" /><Relationship Id="rId3" Type="http://schemas.openxmlformats.org/officeDocument/2006/relationships/image" Target="../media/image79.emf" /><Relationship Id="rId4" Type="http://schemas.openxmlformats.org/officeDocument/2006/relationships/image" Target="../media/image80.png" /><Relationship Id="rId5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81.emf" /><Relationship Id="rId4" Type="http://schemas.openxmlformats.org/officeDocument/2006/relationships/oleObject" Target="../embeddings/oleObject55.doc" TargetMode="Internal" /><Relationship Id="rId5" Type="http://schemas.openxmlformats.org/officeDocument/2006/relationships/image" Target="../media/image82.emf" /><Relationship Id="rId6" Type="http://schemas.openxmlformats.org/officeDocument/2006/relationships/image" Target="../media/image83.png" /><Relationship Id="rId7" Type="http://schemas.openxmlformats.org/officeDocument/2006/relationships/image" Target="../media/image84.png" /><Relationship Id="rId8" Type="http://schemas.openxmlformats.org/officeDocument/2006/relationships/image" Target="../media/image85.png" /><Relationship Id="rId9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86.emf" /><Relationship Id="rId4" Type="http://schemas.openxmlformats.org/officeDocument/2006/relationships/image" Target="../media/image87.png" /><Relationship Id="rId5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8.png" /><Relationship Id="rId3" Type="http://schemas.openxmlformats.org/officeDocument/2006/relationships/oleObject" Target="../embeddings/oleObject57.doc" TargetMode="Internal" /><Relationship Id="rId4" Type="http://schemas.openxmlformats.org/officeDocument/2006/relationships/image" Target="../media/image89.emf" /><Relationship Id="rId5" Type="http://schemas.openxmlformats.org/officeDocument/2006/relationships/image" Target="../media/image90.png" /><Relationship Id="rId6" Type="http://schemas.openxmlformats.org/officeDocument/2006/relationships/oleObject" Target="../embeddings/oleObject58.doc" TargetMode="Internal" /><Relationship Id="rId7" Type="http://schemas.openxmlformats.org/officeDocument/2006/relationships/image" Target="../media/image91.emf" /><Relationship Id="rId8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9.doc" TargetMode="Internal" /><Relationship Id="rId3" Type="http://schemas.openxmlformats.org/officeDocument/2006/relationships/image" Target="../media/image92.emf" /><Relationship Id="rId4" Type="http://schemas.openxmlformats.org/officeDocument/2006/relationships/oleObject" Target="../embeddings/oleObject60.doc" TargetMode="Internal" /><Relationship Id="rId5" Type="http://schemas.openxmlformats.org/officeDocument/2006/relationships/image" Target="../media/image93.emf" /><Relationship Id="rId6" Type="http://schemas.openxmlformats.org/officeDocument/2006/relationships/image" Target="../media/image94.png" /><Relationship Id="rId7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95.emf" /><Relationship Id="rId4" Type="http://schemas.openxmlformats.org/officeDocument/2006/relationships/image" Target="../media/image96.png" /><Relationship Id="rId5" Type="http://schemas.openxmlformats.org/officeDocument/2006/relationships/vmlDrawing" Target="../drawings/vmlDrawing48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0178" name="TextBox 20"/>
          <p:cNvSpPr/>
          <p:nvPr/>
        </p:nvSpPr>
        <p:spPr>
          <a:xfrm>
            <a:off x="1547813" y="2849563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rgbClr val="000000"/>
                </a:solidFill>
                <a:ea typeface="黑体" pitchFamily="49" charset="-122"/>
              </a:rPr>
              <a:t>　物态变化 </a:t>
            </a:r>
            <a:endParaRPr lang="zh-CN" altLang="en-US" sz="6000">
              <a:solidFill>
                <a:srgbClr val="00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200" y="96678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70"/>
          <p:cNvSpPr/>
          <p:nvPr/>
        </p:nvSpPr>
        <p:spPr>
          <a:xfrm>
            <a:off x="2276475" y="941388"/>
            <a:ext cx="250666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温度及其测量 </a:t>
            </a:r>
            <a:endParaRPr lang="zh-CN" altLang="en-US" sz="28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026" name="对象 10272"/>
          <p:cNvGraphicFramePr/>
          <p:nvPr/>
        </p:nvGraphicFramePr>
        <p:xfrm>
          <a:off x="296863" y="1836738"/>
          <a:ext cx="11504612" cy="3524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04612" imgH="3524250" progId="Word.Document.8">
                  <p:embed/>
                </p:oleObj>
              </mc:Choice>
              <mc:Fallback>
                <p:oleObj r:id="rId3" imgW="11504612" imgH="3524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836738"/>
                        <a:ext cx="11504612" cy="3524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3"/>
          <p:cNvSpPr/>
          <p:nvPr/>
        </p:nvSpPr>
        <p:spPr>
          <a:xfrm>
            <a:off x="4221163" y="29162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摄氏度 </a:t>
            </a:r>
            <a:endParaRPr lang="zh-CN" altLang="en-US"/>
          </a:p>
        </p:txBody>
      </p:sp>
      <p:sp>
        <p:nvSpPr>
          <p:cNvPr id="1030" name="矩形 10274"/>
          <p:cNvSpPr/>
          <p:nvPr/>
        </p:nvSpPr>
        <p:spPr>
          <a:xfrm>
            <a:off x="6958013" y="29162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℃ </a:t>
            </a:r>
            <a:endParaRPr lang="zh-CN" altLang="en-US"/>
          </a:p>
        </p:txBody>
      </p:sp>
      <p:sp>
        <p:nvSpPr>
          <p:cNvPr id="1031" name="矩形 10275"/>
          <p:cNvSpPr/>
          <p:nvPr/>
        </p:nvSpPr>
        <p:spPr>
          <a:xfrm>
            <a:off x="10694988" y="35242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 </a:t>
            </a:r>
            <a:endParaRPr lang="en-US" altLang="zh-CN"/>
          </a:p>
        </p:txBody>
      </p:sp>
      <p:sp>
        <p:nvSpPr>
          <p:cNvPr id="1032" name="矩形 10276"/>
          <p:cNvSpPr/>
          <p:nvPr/>
        </p:nvSpPr>
        <p:spPr>
          <a:xfrm>
            <a:off x="3284538" y="408463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100 </a:t>
            </a:r>
            <a:endParaRPr lang="en-US" altLang="zh-CN"/>
          </a:p>
        </p:txBody>
      </p:sp>
      <p:sp>
        <p:nvSpPr>
          <p:cNvPr id="1033" name="矩形 10277"/>
          <p:cNvSpPr/>
          <p:nvPr/>
        </p:nvSpPr>
        <p:spPr>
          <a:xfrm>
            <a:off x="909638" y="46926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1" grpId="0"/>
      <p:bldP spid="1032" grpId="0"/>
      <p:bldP spid="10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1274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5"/>
          <p:cNvSpPr/>
          <p:nvPr/>
        </p:nvSpPr>
        <p:spPr>
          <a:xfrm>
            <a:off x="2997200" y="154781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液体热胀冷缩 </a:t>
            </a:r>
            <a:endParaRPr lang="zh-CN" altLang="en-US"/>
          </a:p>
        </p:txBody>
      </p:sp>
      <p:sp>
        <p:nvSpPr>
          <p:cNvPr id="2052" name="矩形 11276"/>
          <p:cNvSpPr/>
          <p:nvPr/>
        </p:nvSpPr>
        <p:spPr>
          <a:xfrm>
            <a:off x="9334500" y="27241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量程 </a:t>
            </a:r>
            <a:endParaRPr lang="zh-CN" altLang="en-US"/>
          </a:p>
        </p:txBody>
      </p:sp>
      <p:sp>
        <p:nvSpPr>
          <p:cNvPr id="2053" name="矩形 11277"/>
          <p:cNvSpPr/>
          <p:nvPr/>
        </p:nvSpPr>
        <p:spPr>
          <a:xfrm>
            <a:off x="1412875" y="33194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分度值 </a:t>
            </a:r>
            <a:endParaRPr lang="zh-CN" altLang="en-US"/>
          </a:p>
        </p:txBody>
      </p:sp>
      <p:sp>
        <p:nvSpPr>
          <p:cNvPr id="2054" name="矩形 11278"/>
          <p:cNvSpPr/>
          <p:nvPr/>
        </p:nvSpPr>
        <p:spPr>
          <a:xfrm>
            <a:off x="9982200" y="332898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全部浸入 </a:t>
            </a:r>
            <a:endParaRPr lang="zh-CN" altLang="en-US"/>
          </a:p>
        </p:txBody>
      </p:sp>
      <p:sp>
        <p:nvSpPr>
          <p:cNvPr id="2055" name="矩形 11279"/>
          <p:cNvSpPr/>
          <p:nvPr/>
        </p:nvSpPr>
        <p:spPr>
          <a:xfrm>
            <a:off x="3357563" y="39243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容器底 </a:t>
            </a:r>
            <a:endParaRPr lang="zh-CN" altLang="en-US"/>
          </a:p>
        </p:txBody>
      </p:sp>
      <p:sp>
        <p:nvSpPr>
          <p:cNvPr id="2056" name="矩形 11280"/>
          <p:cNvSpPr/>
          <p:nvPr/>
        </p:nvSpPr>
        <p:spPr>
          <a:xfrm>
            <a:off x="5084763" y="39243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容器壁 </a:t>
            </a:r>
            <a:endParaRPr lang="zh-CN" altLang="en-US"/>
          </a:p>
        </p:txBody>
      </p:sp>
      <p:sp>
        <p:nvSpPr>
          <p:cNvPr id="2057" name="矩形 11281"/>
          <p:cNvSpPr/>
          <p:nvPr/>
        </p:nvSpPr>
        <p:spPr>
          <a:xfrm>
            <a:off x="3644900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稳定 </a:t>
            </a:r>
            <a:endParaRPr lang="zh-CN" altLang="en-US"/>
          </a:p>
        </p:txBody>
      </p:sp>
      <p:sp>
        <p:nvSpPr>
          <p:cNvPr id="2058" name="矩形 11282"/>
          <p:cNvSpPr/>
          <p:nvPr/>
        </p:nvSpPr>
        <p:spPr>
          <a:xfrm>
            <a:off x="5373688" y="51228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/>
      <p:bldP spid="2055" grpId="0"/>
      <p:bldP spid="2056" grpId="0"/>
      <p:bldP spid="2057" grpId="0"/>
      <p:bldP spid="20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150529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150530"/>
          <p:cNvSpPr/>
          <p:nvPr/>
        </p:nvSpPr>
        <p:spPr>
          <a:xfrm>
            <a:off x="4221163" y="2746375"/>
            <a:ext cx="11763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35</a:t>
            </a:r>
            <a:r>
              <a:rPr lang="zh-CN" altLang="en-US"/>
              <a:t>～</a:t>
            </a:r>
            <a:r>
              <a:rPr lang="en-US" altLang="zh-CN"/>
              <a:t>42 </a:t>
            </a:r>
            <a:endParaRPr lang="en-US" altLang="zh-CN"/>
          </a:p>
        </p:txBody>
      </p:sp>
      <p:sp>
        <p:nvSpPr>
          <p:cNvPr id="3076" name="矩形 150531"/>
          <p:cNvSpPr/>
          <p:nvPr/>
        </p:nvSpPr>
        <p:spPr>
          <a:xfrm>
            <a:off x="8110538" y="274637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0.1 </a:t>
            </a:r>
            <a:endParaRPr lang="en-US" altLang="zh-CN"/>
          </a:p>
        </p:txBody>
      </p:sp>
      <p:sp>
        <p:nvSpPr>
          <p:cNvPr id="3077" name="矩形 150532"/>
          <p:cNvSpPr/>
          <p:nvPr/>
        </p:nvSpPr>
        <p:spPr>
          <a:xfrm>
            <a:off x="4221163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缩口 </a:t>
            </a:r>
            <a:endParaRPr lang="zh-CN" altLang="en-US"/>
          </a:p>
        </p:txBody>
      </p:sp>
      <p:sp>
        <p:nvSpPr>
          <p:cNvPr id="3078" name="矩形 150533"/>
          <p:cNvSpPr/>
          <p:nvPr/>
        </p:nvSpPr>
        <p:spPr>
          <a:xfrm>
            <a:off x="1125538" y="39243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甩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3077" grpId="0"/>
      <p:bldP spid="30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9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4813" y="44132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矩形 64519"/>
          <p:cNvSpPr/>
          <p:nvPr/>
        </p:nvSpPr>
        <p:spPr>
          <a:xfrm>
            <a:off x="1873250" y="395288"/>
            <a:ext cx="17843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物态变化 </a:t>
            </a:r>
            <a:endParaRPr lang="zh-CN" altLang="en-US" sz="28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8" name="对象 64523"/>
          <p:cNvGraphicFramePr/>
          <p:nvPr/>
        </p:nvGraphicFramePr>
        <p:xfrm>
          <a:off x="227013" y="1057275"/>
          <a:ext cx="11644312" cy="5397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11644312" imgH="5397500" progId="Word.Document.8">
                  <p:embed/>
                </p:oleObj>
              </mc:Choice>
              <mc:Fallback>
                <p:oleObj r:id="rId3" imgW="11644312" imgH="5397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rcRect b="3815"/>
                      <a:stretch>
                        <a:fillRect/>
                      </a:stretch>
                    </p:blipFill>
                    <p:spPr>
                      <a:xfrm>
                        <a:off x="227013" y="1057275"/>
                        <a:ext cx="11644312" cy="539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矩形 64524"/>
          <p:cNvSpPr/>
          <p:nvPr/>
        </p:nvSpPr>
        <p:spPr>
          <a:xfrm>
            <a:off x="4284663" y="29257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有 </a:t>
            </a:r>
            <a:endParaRPr lang="zh-CN" altLang="en-US"/>
          </a:p>
        </p:txBody>
      </p:sp>
      <p:sp>
        <p:nvSpPr>
          <p:cNvPr id="4102" name="矩形 64525"/>
          <p:cNvSpPr/>
          <p:nvPr/>
        </p:nvSpPr>
        <p:spPr>
          <a:xfrm>
            <a:off x="8469313" y="2916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没有 </a:t>
            </a:r>
            <a:endParaRPr lang="zh-CN" altLang="en-US"/>
          </a:p>
        </p:txBody>
      </p:sp>
      <p:sp>
        <p:nvSpPr>
          <p:cNvPr id="4103" name="矩形 64526"/>
          <p:cNvSpPr/>
          <p:nvPr/>
        </p:nvSpPr>
        <p:spPr>
          <a:xfrm>
            <a:off x="3860800" y="3384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固态 </a:t>
            </a:r>
            <a:endParaRPr lang="zh-CN" altLang="en-US"/>
          </a:p>
        </p:txBody>
      </p:sp>
      <p:sp>
        <p:nvSpPr>
          <p:cNvPr id="4104" name="矩形 64527"/>
          <p:cNvSpPr/>
          <p:nvPr/>
        </p:nvSpPr>
        <p:spPr>
          <a:xfrm>
            <a:off x="5599113" y="33766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液态 </a:t>
            </a:r>
            <a:endParaRPr lang="zh-CN" altLang="en-US"/>
          </a:p>
        </p:txBody>
      </p:sp>
      <p:sp>
        <p:nvSpPr>
          <p:cNvPr id="4105" name="矩形 64528"/>
          <p:cNvSpPr/>
          <p:nvPr/>
        </p:nvSpPr>
        <p:spPr>
          <a:xfrm>
            <a:off x="3654425" y="38703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吸热 </a:t>
            </a:r>
            <a:endParaRPr lang="zh-CN" altLang="en-US"/>
          </a:p>
        </p:txBody>
      </p:sp>
      <p:sp>
        <p:nvSpPr>
          <p:cNvPr id="4106" name="矩形 64529"/>
          <p:cNvSpPr/>
          <p:nvPr/>
        </p:nvSpPr>
        <p:spPr>
          <a:xfrm>
            <a:off x="5589588" y="3860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4103" grpId="0"/>
      <p:bldP spid="4104" grpId="0"/>
      <p:bldP spid="4105" grpId="0"/>
      <p:bldP spid="41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65548"/>
          <p:cNvGraphicFramePr/>
          <p:nvPr/>
        </p:nvGraphicFramePr>
        <p:xfrm>
          <a:off x="227013" y="446088"/>
          <a:ext cx="11550650" cy="5853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550650" imgH="5853112" progId="Word.Document.8">
                  <p:embed/>
                </p:oleObj>
              </mc:Choice>
              <mc:Fallback>
                <p:oleObj r:id="rId2" imgW="11550650" imgH="5853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7013" y="446088"/>
                        <a:ext cx="11550650" cy="5853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矩形 65549"/>
          <p:cNvSpPr/>
          <p:nvPr/>
        </p:nvSpPr>
        <p:spPr>
          <a:xfrm>
            <a:off x="4149725" y="376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液态 </a:t>
            </a:r>
            <a:endParaRPr lang="zh-CN" altLang="en-US"/>
          </a:p>
        </p:txBody>
      </p:sp>
      <p:sp>
        <p:nvSpPr>
          <p:cNvPr id="5124" name="矩形 65550"/>
          <p:cNvSpPr/>
          <p:nvPr/>
        </p:nvSpPr>
        <p:spPr>
          <a:xfrm>
            <a:off x="6056313" y="376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固态 </a:t>
            </a:r>
            <a:endParaRPr lang="zh-CN" altLang="en-US"/>
          </a:p>
        </p:txBody>
      </p:sp>
      <p:sp>
        <p:nvSpPr>
          <p:cNvPr id="5125" name="矩形 65551"/>
          <p:cNvSpPr/>
          <p:nvPr/>
        </p:nvSpPr>
        <p:spPr>
          <a:xfrm>
            <a:off x="4005263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放热 </a:t>
            </a:r>
            <a:endParaRPr lang="zh-CN" altLang="en-US"/>
          </a:p>
        </p:txBody>
      </p:sp>
      <p:sp>
        <p:nvSpPr>
          <p:cNvPr id="5126" name="矩形 65552"/>
          <p:cNvSpPr/>
          <p:nvPr/>
        </p:nvSpPr>
        <p:spPr>
          <a:xfrm>
            <a:off x="6021388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154625"/>
          <p:cNvGraphicFramePr/>
          <p:nvPr/>
        </p:nvGraphicFramePr>
        <p:xfrm>
          <a:off x="296863" y="154781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54781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矩形 154626"/>
          <p:cNvSpPr/>
          <p:nvPr/>
        </p:nvSpPr>
        <p:spPr>
          <a:xfrm>
            <a:off x="3213100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液态 </a:t>
            </a:r>
            <a:endParaRPr lang="zh-CN" altLang="en-US"/>
          </a:p>
        </p:txBody>
      </p:sp>
      <p:sp>
        <p:nvSpPr>
          <p:cNvPr id="6148" name="矩形 154627"/>
          <p:cNvSpPr/>
          <p:nvPr/>
        </p:nvSpPr>
        <p:spPr>
          <a:xfrm>
            <a:off x="5084763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气态 </a:t>
            </a:r>
            <a:endParaRPr lang="zh-CN" altLang="en-US"/>
          </a:p>
        </p:txBody>
      </p:sp>
      <p:sp>
        <p:nvSpPr>
          <p:cNvPr id="6149" name="矩形 154628"/>
          <p:cNvSpPr/>
          <p:nvPr/>
        </p:nvSpPr>
        <p:spPr>
          <a:xfrm>
            <a:off x="4149725" y="32512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156674"/>
          <p:cNvGraphicFramePr/>
          <p:nvPr/>
        </p:nvGraphicFramePr>
        <p:xfrm>
          <a:off x="227013" y="1179513"/>
          <a:ext cx="11644312" cy="4456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644312" imgH="4456112" progId="Word.Document.8">
                  <p:embed/>
                </p:oleObj>
              </mc:Choice>
              <mc:Fallback>
                <p:oleObj r:id="rId2" imgW="11644312" imgH="44561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7013" y="1179513"/>
                        <a:ext cx="11644312" cy="4456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156675"/>
          <p:cNvSpPr/>
          <p:nvPr/>
        </p:nvSpPr>
        <p:spPr>
          <a:xfrm>
            <a:off x="4797425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汽化 </a:t>
            </a:r>
            <a:endParaRPr lang="zh-CN" altLang="en-US"/>
          </a:p>
        </p:txBody>
      </p:sp>
      <p:sp>
        <p:nvSpPr>
          <p:cNvPr id="7172" name="矩形 156676"/>
          <p:cNvSpPr/>
          <p:nvPr/>
        </p:nvSpPr>
        <p:spPr>
          <a:xfrm>
            <a:off x="8253413" y="21955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吸热 </a:t>
            </a:r>
            <a:endParaRPr lang="zh-CN" altLang="en-US"/>
          </a:p>
        </p:txBody>
      </p:sp>
      <p:sp>
        <p:nvSpPr>
          <p:cNvPr id="7173" name="矩形 156677"/>
          <p:cNvSpPr/>
          <p:nvPr/>
        </p:nvSpPr>
        <p:spPr>
          <a:xfrm>
            <a:off x="4149725" y="2916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任何 </a:t>
            </a:r>
            <a:endParaRPr lang="zh-CN" altLang="en-US"/>
          </a:p>
        </p:txBody>
      </p:sp>
      <p:sp>
        <p:nvSpPr>
          <p:cNvPr id="7174" name="矩形 156678"/>
          <p:cNvSpPr/>
          <p:nvPr/>
        </p:nvSpPr>
        <p:spPr>
          <a:xfrm>
            <a:off x="5302250" y="43561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表面 </a:t>
            </a:r>
            <a:endParaRPr lang="zh-CN" altLang="en-US"/>
          </a:p>
        </p:txBody>
      </p:sp>
      <p:sp>
        <p:nvSpPr>
          <p:cNvPr id="7175" name="矩形 156679"/>
          <p:cNvSpPr/>
          <p:nvPr/>
        </p:nvSpPr>
        <p:spPr>
          <a:xfrm>
            <a:off x="8388350" y="4059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内部 </a:t>
            </a:r>
            <a:endParaRPr lang="zh-CN" altLang="en-US"/>
          </a:p>
        </p:txBody>
      </p:sp>
      <p:sp>
        <p:nvSpPr>
          <p:cNvPr id="7176" name="矩形 156680"/>
          <p:cNvSpPr/>
          <p:nvPr/>
        </p:nvSpPr>
        <p:spPr>
          <a:xfrm>
            <a:off x="9612313" y="4059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表面 </a:t>
            </a:r>
            <a:endParaRPr lang="zh-CN" altLang="en-US"/>
          </a:p>
        </p:txBody>
      </p:sp>
      <p:cxnSp>
        <p:nvCxnSpPr>
          <p:cNvPr id="7177" name="直接连接符 156681"/>
          <p:cNvCxnSpPr/>
          <p:nvPr/>
        </p:nvCxnSpPr>
        <p:spPr>
          <a:xfrm>
            <a:off x="620713" y="1187450"/>
            <a:ext cx="2703512" cy="7112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55650"/>
          <p:cNvGraphicFramePr/>
          <p:nvPr/>
        </p:nvGraphicFramePr>
        <p:xfrm>
          <a:off x="227013" y="1187450"/>
          <a:ext cx="11730037" cy="4079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730037" imgH="4079875" progId="Word.Document.8">
                  <p:embed/>
                </p:oleObj>
              </mc:Choice>
              <mc:Fallback>
                <p:oleObj r:id="rId2" imgW="11730037" imgH="4079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7013" y="1187450"/>
                        <a:ext cx="11730037" cy="4079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155651"/>
          <p:cNvSpPr/>
          <p:nvPr/>
        </p:nvSpPr>
        <p:spPr>
          <a:xfrm>
            <a:off x="3860800" y="2276475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表面积大小 </a:t>
            </a:r>
            <a:endParaRPr lang="zh-CN" altLang="en-US"/>
          </a:p>
        </p:txBody>
      </p:sp>
      <p:sp>
        <p:nvSpPr>
          <p:cNvPr id="8196" name="矩形 155652"/>
          <p:cNvSpPr/>
          <p:nvPr/>
        </p:nvSpPr>
        <p:spPr>
          <a:xfrm>
            <a:off x="3933825" y="2844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温度 </a:t>
            </a:r>
            <a:endParaRPr lang="zh-CN" altLang="en-US"/>
          </a:p>
        </p:txBody>
      </p:sp>
      <p:sp>
        <p:nvSpPr>
          <p:cNvPr id="8197" name="矩形 155653"/>
          <p:cNvSpPr/>
          <p:nvPr/>
        </p:nvSpPr>
        <p:spPr>
          <a:xfrm>
            <a:off x="9334500" y="4024313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高 </a:t>
            </a:r>
            <a:endParaRPr lang="zh-CN" altLang="en-US"/>
          </a:p>
        </p:txBody>
      </p:sp>
      <p:sp>
        <p:nvSpPr>
          <p:cNvPr id="8198" name="矩形 155654"/>
          <p:cNvSpPr/>
          <p:nvPr/>
        </p:nvSpPr>
        <p:spPr>
          <a:xfrm>
            <a:off x="2133600" y="4606925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100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57697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57698"/>
          <p:cNvSpPr/>
          <p:nvPr/>
        </p:nvSpPr>
        <p:spPr>
          <a:xfrm>
            <a:off x="3284538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气态 </a:t>
            </a:r>
            <a:endParaRPr lang="zh-CN" altLang="en-US"/>
          </a:p>
        </p:txBody>
      </p:sp>
      <p:sp>
        <p:nvSpPr>
          <p:cNvPr id="9220" name="矩形 157699"/>
          <p:cNvSpPr/>
          <p:nvPr/>
        </p:nvSpPr>
        <p:spPr>
          <a:xfrm>
            <a:off x="5084763" y="2157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液态 </a:t>
            </a:r>
            <a:endParaRPr lang="zh-CN" altLang="en-US"/>
          </a:p>
        </p:txBody>
      </p:sp>
      <p:sp>
        <p:nvSpPr>
          <p:cNvPr id="9221" name="矩形 157700"/>
          <p:cNvSpPr/>
          <p:nvPr/>
        </p:nvSpPr>
        <p:spPr>
          <a:xfrm>
            <a:off x="4149725" y="27463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 </a:t>
            </a:r>
            <a:endParaRPr lang="zh-CN" altLang="en-US"/>
          </a:p>
        </p:txBody>
      </p:sp>
      <p:sp>
        <p:nvSpPr>
          <p:cNvPr id="9222" name="矩形 157701"/>
          <p:cNvSpPr/>
          <p:nvPr/>
        </p:nvSpPr>
        <p:spPr>
          <a:xfrm>
            <a:off x="4797425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降低 </a:t>
            </a:r>
            <a:endParaRPr lang="zh-CN" altLang="en-US"/>
          </a:p>
        </p:txBody>
      </p:sp>
      <p:sp>
        <p:nvSpPr>
          <p:cNvPr id="9223" name="矩形 157702"/>
          <p:cNvSpPr/>
          <p:nvPr/>
        </p:nvSpPr>
        <p:spPr>
          <a:xfrm>
            <a:off x="9621838" y="450056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压缩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158721"/>
          <p:cNvGraphicFramePr/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3" name="矩形 158722"/>
          <p:cNvSpPr/>
          <p:nvPr/>
        </p:nvSpPr>
        <p:spPr>
          <a:xfrm>
            <a:off x="3284538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固态 </a:t>
            </a:r>
            <a:endParaRPr lang="zh-CN" altLang="en-US"/>
          </a:p>
        </p:txBody>
      </p:sp>
      <p:sp>
        <p:nvSpPr>
          <p:cNvPr id="10244" name="矩形 158723"/>
          <p:cNvSpPr/>
          <p:nvPr/>
        </p:nvSpPr>
        <p:spPr>
          <a:xfrm>
            <a:off x="5661025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气态 </a:t>
            </a:r>
            <a:endParaRPr lang="zh-CN" altLang="en-US"/>
          </a:p>
        </p:txBody>
      </p:sp>
      <p:sp>
        <p:nvSpPr>
          <p:cNvPr id="10245" name="矩形 158724"/>
          <p:cNvSpPr/>
          <p:nvPr/>
        </p:nvSpPr>
        <p:spPr>
          <a:xfrm>
            <a:off x="4221163" y="24590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 </a:t>
            </a:r>
            <a:endParaRPr lang="zh-CN" altLang="en-US"/>
          </a:p>
        </p:txBody>
      </p:sp>
      <p:sp>
        <p:nvSpPr>
          <p:cNvPr id="10246" name="矩形 158725"/>
          <p:cNvSpPr/>
          <p:nvPr/>
        </p:nvSpPr>
        <p:spPr>
          <a:xfrm>
            <a:off x="3284538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气态 </a:t>
            </a:r>
            <a:endParaRPr lang="zh-CN" altLang="en-US"/>
          </a:p>
        </p:txBody>
      </p:sp>
      <p:sp>
        <p:nvSpPr>
          <p:cNvPr id="10247" name="矩形 158726"/>
          <p:cNvSpPr/>
          <p:nvPr/>
        </p:nvSpPr>
        <p:spPr>
          <a:xfrm>
            <a:off x="5734050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固态 </a:t>
            </a:r>
            <a:endParaRPr lang="zh-CN" altLang="en-US"/>
          </a:p>
        </p:txBody>
      </p:sp>
      <p:sp>
        <p:nvSpPr>
          <p:cNvPr id="10248" name="矩形 158727"/>
          <p:cNvSpPr/>
          <p:nvPr/>
        </p:nvSpPr>
        <p:spPr>
          <a:xfrm>
            <a:off x="4149725" y="48355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268" name="图片 676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13" y="755650"/>
            <a:ext cx="1733550" cy="4095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1266" name="对象 67602"/>
          <p:cNvGraphicFramePr/>
          <p:nvPr/>
        </p:nvGraphicFramePr>
        <p:xfrm>
          <a:off x="301625" y="13335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3" imgW="11582400" imgH="588963" progId="Word.Document.8">
                  <p:embed/>
                </p:oleObj>
              </mc:Choice>
              <mc:Fallback>
                <p:oleObj r:id="rId3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3335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对象 67603"/>
          <p:cNvGraphicFramePr/>
          <p:nvPr/>
        </p:nvGraphicFramePr>
        <p:xfrm>
          <a:off x="296863" y="20256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5" imgW="11591925" imgH="1778000" progId="Word.Document.8">
                  <p:embed/>
                </p:oleObj>
              </mc:Choice>
              <mc:Fallback>
                <p:oleObj r:id="rId5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20256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9" name="图片 6760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1888" y="3203575"/>
            <a:ext cx="1552575" cy="2952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0" name="矩形 67605"/>
          <p:cNvSpPr/>
          <p:nvPr/>
        </p:nvSpPr>
        <p:spPr>
          <a:xfrm>
            <a:off x="8326438" y="19605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热胀冷缩 </a:t>
            </a:r>
            <a:endParaRPr lang="zh-CN" altLang="en-US"/>
          </a:p>
        </p:txBody>
      </p:sp>
      <p:sp>
        <p:nvSpPr>
          <p:cNvPr id="11271" name="矩形 67606"/>
          <p:cNvSpPr/>
          <p:nvPr/>
        </p:nvSpPr>
        <p:spPr>
          <a:xfrm>
            <a:off x="5302250" y="25558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细 </a:t>
            </a:r>
            <a:endParaRPr lang="zh-CN" altLang="en-US"/>
          </a:p>
        </p:txBody>
      </p:sp>
      <p:sp>
        <p:nvSpPr>
          <p:cNvPr id="11272" name="矩形 67607"/>
          <p:cNvSpPr/>
          <p:nvPr/>
        </p:nvSpPr>
        <p:spPr>
          <a:xfrm>
            <a:off x="1125538" y="31321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上升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12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159745"/>
          <p:cNvGraphicFramePr/>
          <p:nvPr/>
        </p:nvGraphicFramePr>
        <p:xfrm>
          <a:off x="301625" y="1133475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33475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59746"/>
          <p:cNvGraphicFramePr/>
          <p:nvPr/>
        </p:nvGraphicFramePr>
        <p:xfrm>
          <a:off x="296863" y="1781175"/>
          <a:ext cx="11504612" cy="1758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4" imgW="11504612" imgH="1758950" progId="Word.Document.8">
                  <p:embed/>
                </p:oleObj>
              </mc:Choice>
              <mc:Fallback>
                <p:oleObj r:id="rId4" imgW="11504612" imgH="1758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781175"/>
                        <a:ext cx="11504612" cy="1758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2" name="图片 1597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7063" y="3867150"/>
            <a:ext cx="2736850" cy="17129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矩形 159749"/>
          <p:cNvSpPr/>
          <p:nvPr/>
        </p:nvSpPr>
        <p:spPr>
          <a:xfrm>
            <a:off x="404813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吸收 </a:t>
            </a:r>
            <a:endParaRPr lang="zh-CN" altLang="en-US"/>
          </a:p>
        </p:txBody>
      </p:sp>
      <p:sp>
        <p:nvSpPr>
          <p:cNvPr id="12294" name="矩形 159750"/>
          <p:cNvSpPr/>
          <p:nvPr/>
        </p:nvSpPr>
        <p:spPr>
          <a:xfrm>
            <a:off x="6813550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sp>
        <p:nvSpPr>
          <p:cNvPr id="12295" name="矩形 159751"/>
          <p:cNvSpPr/>
          <p:nvPr/>
        </p:nvSpPr>
        <p:spPr>
          <a:xfrm>
            <a:off x="1844675" y="2844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低于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160769"/>
          <p:cNvGraphicFramePr/>
          <p:nvPr/>
        </p:nvGraphicFramePr>
        <p:xfrm>
          <a:off x="301625" y="1117600"/>
          <a:ext cx="11582400" cy="5889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582400" imgH="588963" progId="Word.Document.8">
                  <p:embed/>
                </p:oleObj>
              </mc:Choice>
              <mc:Fallback>
                <p:oleObj r:id="rId2" imgW="11582400" imgH="5889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17600"/>
                        <a:ext cx="1158240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对象 160770"/>
          <p:cNvGraphicFramePr/>
          <p:nvPr/>
        </p:nvGraphicFramePr>
        <p:xfrm>
          <a:off x="296863" y="17637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7637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6" name="图片 1607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1525" y="3563938"/>
            <a:ext cx="2663825" cy="22558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7" name="矩形 160772"/>
          <p:cNvSpPr/>
          <p:nvPr/>
        </p:nvSpPr>
        <p:spPr>
          <a:xfrm>
            <a:off x="8542338" y="168275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蒸发吸热 </a:t>
            </a:r>
            <a:endParaRPr lang="zh-CN" altLang="en-US"/>
          </a:p>
        </p:txBody>
      </p:sp>
      <p:sp>
        <p:nvSpPr>
          <p:cNvPr id="13318" name="矩形 160773"/>
          <p:cNvSpPr/>
          <p:nvPr/>
        </p:nvSpPr>
        <p:spPr>
          <a:xfrm>
            <a:off x="6310313" y="22685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空气流速 </a:t>
            </a:r>
            <a:endParaRPr lang="zh-CN" altLang="en-US"/>
          </a:p>
        </p:txBody>
      </p:sp>
      <p:sp>
        <p:nvSpPr>
          <p:cNvPr id="13319" name="矩形 160774"/>
          <p:cNvSpPr/>
          <p:nvPr/>
        </p:nvSpPr>
        <p:spPr>
          <a:xfrm>
            <a:off x="5734050" y="2844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  <p:bldP spid="133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71691"/>
          <p:cNvGraphicFramePr/>
          <p:nvPr/>
        </p:nvGraphicFramePr>
        <p:xfrm>
          <a:off x="301625" y="1262063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582400" imgH="588962" progId="Word.Document.8">
                  <p:embed/>
                </p:oleObj>
              </mc:Choice>
              <mc:Fallback>
                <p:oleObj r:id="rId2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262063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71692"/>
          <p:cNvGraphicFramePr/>
          <p:nvPr/>
        </p:nvGraphicFramePr>
        <p:xfrm>
          <a:off x="296863" y="20526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4" imgW="11591925" imgH="1185862" progId="Word.Document.8">
                  <p:embed/>
                </p:oleObj>
              </mc:Choice>
              <mc:Fallback>
                <p:oleObj r:id="rId4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0526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0" name="图片 716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7063" y="3276600"/>
            <a:ext cx="3111500" cy="2346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矩形 71694"/>
          <p:cNvSpPr/>
          <p:nvPr/>
        </p:nvSpPr>
        <p:spPr>
          <a:xfrm>
            <a:off x="8253413" y="19796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凝华 </a:t>
            </a:r>
            <a:endParaRPr lang="zh-CN" altLang="en-US"/>
          </a:p>
        </p:txBody>
      </p:sp>
      <p:sp>
        <p:nvSpPr>
          <p:cNvPr id="14342" name="矩形 71695"/>
          <p:cNvSpPr/>
          <p:nvPr/>
        </p:nvSpPr>
        <p:spPr>
          <a:xfrm>
            <a:off x="3933825" y="25558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内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75784"/>
          <p:cNvGraphicFramePr/>
          <p:nvPr/>
        </p:nvGraphicFramePr>
        <p:xfrm>
          <a:off x="301625" y="984250"/>
          <a:ext cx="11582400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82400" imgH="2963863" progId="Word.Document.8">
                  <p:embed/>
                </p:oleObj>
              </mc:Choice>
              <mc:Fallback>
                <p:oleObj r:id="rId2" imgW="11582400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84250"/>
                        <a:ext cx="11582400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图片 7578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700" y="3503613"/>
            <a:ext cx="3095625" cy="2292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75786"/>
          <p:cNvSpPr/>
          <p:nvPr/>
        </p:nvSpPr>
        <p:spPr>
          <a:xfrm>
            <a:off x="7534275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气泡 </a:t>
            </a:r>
            <a:endParaRPr lang="zh-CN" altLang="en-US"/>
          </a:p>
        </p:txBody>
      </p:sp>
      <p:sp>
        <p:nvSpPr>
          <p:cNvPr id="15365" name="矩形 75787"/>
          <p:cNvSpPr/>
          <p:nvPr/>
        </p:nvSpPr>
        <p:spPr>
          <a:xfrm>
            <a:off x="7245350" y="26717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80905"/>
          <p:cNvGraphicFramePr/>
          <p:nvPr/>
        </p:nvGraphicFramePr>
        <p:xfrm>
          <a:off x="296863" y="1044575"/>
          <a:ext cx="11591925" cy="1547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91925" imgH="1547813" progId="Word.Document.8">
                  <p:embed/>
                </p:oleObj>
              </mc:Choice>
              <mc:Fallback>
                <p:oleObj r:id="rId2" imgW="11591925" imgH="1547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547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80906"/>
          <p:cNvGraphicFramePr/>
          <p:nvPr/>
        </p:nvGraphicFramePr>
        <p:xfrm>
          <a:off x="296863" y="27765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765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8" name="图片 809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1800" y="3014663"/>
            <a:ext cx="3525838" cy="19542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9" name="矩形 80908"/>
          <p:cNvSpPr/>
          <p:nvPr/>
        </p:nvSpPr>
        <p:spPr>
          <a:xfrm>
            <a:off x="9621838" y="19796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81923"/>
          <p:cNvGraphicFramePr/>
          <p:nvPr/>
        </p:nvGraphicFramePr>
        <p:xfrm>
          <a:off x="296863" y="755650"/>
          <a:ext cx="11591925" cy="1724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91925" imgH="1724025" progId="Word.Document.8">
                  <p:embed/>
                </p:oleObj>
              </mc:Choice>
              <mc:Fallback>
                <p:oleObj r:id="rId2" imgW="11591925" imgH="1724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724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对象 81924"/>
          <p:cNvGraphicFramePr/>
          <p:nvPr/>
        </p:nvGraphicFramePr>
        <p:xfrm>
          <a:off x="296863" y="2411413"/>
          <a:ext cx="11591925" cy="3557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4" imgW="11591925" imgH="3557587" progId="Word.Document.8">
                  <p:embed/>
                </p:oleObj>
              </mc:Choice>
              <mc:Fallback>
                <p:oleObj r:id="rId4" imgW="11591925" imgH="35575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411413"/>
                        <a:ext cx="11591925" cy="3557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2" name="图片 819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4275" y="1908175"/>
            <a:ext cx="4324350" cy="3263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3" name="矩形 81926"/>
          <p:cNvSpPr/>
          <p:nvPr/>
        </p:nvSpPr>
        <p:spPr>
          <a:xfrm>
            <a:off x="5229225" y="2339975"/>
            <a:ext cx="701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C</a:t>
            </a:r>
            <a:endParaRPr lang="en-US" altLang="zh-CN"/>
          </a:p>
        </p:txBody>
      </p:sp>
      <p:sp>
        <p:nvSpPr>
          <p:cNvPr id="17414" name="矩形 81927"/>
          <p:cNvSpPr/>
          <p:nvPr/>
        </p:nvSpPr>
        <p:spPr>
          <a:xfrm>
            <a:off x="6958013" y="5267325"/>
            <a:ext cx="8715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1∶2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161793"/>
          <p:cNvGraphicFramePr/>
          <p:nvPr/>
        </p:nvGraphicFramePr>
        <p:xfrm>
          <a:off x="296863" y="866775"/>
          <a:ext cx="11591925" cy="5105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5105400" progId="Word.Document.8">
                  <p:embed/>
                </p:oleObj>
              </mc:Choice>
              <mc:Fallback>
                <p:oleObj r:id="rId2" imgW="11591925" imgH="5105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66775"/>
                        <a:ext cx="11591925" cy="510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矩形 161794"/>
          <p:cNvSpPr/>
          <p:nvPr/>
        </p:nvSpPr>
        <p:spPr>
          <a:xfrm>
            <a:off x="765175" y="23399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②④⑤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163841"/>
          <p:cNvGraphicFramePr/>
          <p:nvPr/>
        </p:nvGraphicFramePr>
        <p:xfrm>
          <a:off x="296863" y="1076325"/>
          <a:ext cx="11591925" cy="46878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91925" imgH="4687888" progId="Word.Document.8">
                  <p:embed/>
                </p:oleObj>
              </mc:Choice>
              <mc:Fallback>
                <p:oleObj r:id="rId2" imgW="11591925" imgH="46878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76325"/>
                        <a:ext cx="11591925" cy="4687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矩形 163842"/>
          <p:cNvSpPr/>
          <p:nvPr/>
        </p:nvSpPr>
        <p:spPr>
          <a:xfrm>
            <a:off x="6742113" y="15478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③④⑥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84995"/>
          <p:cNvGraphicFramePr/>
          <p:nvPr/>
        </p:nvGraphicFramePr>
        <p:xfrm>
          <a:off x="296863" y="900113"/>
          <a:ext cx="11591925" cy="1547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1547812" progId="Word.Document.8">
                  <p:embed/>
                </p:oleObj>
              </mc:Choice>
              <mc:Fallback>
                <p:oleObj r:id="rId2" imgW="11591925" imgH="1547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00113"/>
                        <a:ext cx="11591925" cy="1547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4" name="图片 849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0538" y="1908175"/>
            <a:ext cx="1679575" cy="29210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483" name="对象 84997"/>
          <p:cNvGraphicFramePr/>
          <p:nvPr/>
        </p:nvGraphicFramePr>
        <p:xfrm>
          <a:off x="296863" y="254476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5" imgW="11591925" imgH="2963862" progId="Word.Document.8">
                  <p:embed/>
                </p:oleObj>
              </mc:Choice>
              <mc:Fallback>
                <p:oleObj r:id="rId5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254476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5" name="矩形 84998"/>
          <p:cNvSpPr/>
          <p:nvPr/>
        </p:nvSpPr>
        <p:spPr>
          <a:xfrm>
            <a:off x="4868863" y="48069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下 </a:t>
            </a:r>
            <a:endParaRPr lang="zh-CN" altLang="en-US"/>
          </a:p>
        </p:txBody>
      </p:sp>
      <p:sp>
        <p:nvSpPr>
          <p:cNvPr id="20486" name="矩形 84999"/>
          <p:cNvSpPr/>
          <p:nvPr/>
        </p:nvSpPr>
        <p:spPr>
          <a:xfrm>
            <a:off x="6094413" y="48323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86020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7" name="矩形 86021"/>
          <p:cNvSpPr/>
          <p:nvPr/>
        </p:nvSpPr>
        <p:spPr>
          <a:xfrm>
            <a:off x="5229225" y="1260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均匀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87048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87049"/>
          <p:cNvSpPr/>
          <p:nvPr/>
        </p:nvSpPr>
        <p:spPr>
          <a:xfrm>
            <a:off x="10629900" y="33226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比热容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88070"/>
          <p:cNvGraphicFramePr/>
          <p:nvPr/>
        </p:nvGraphicFramePr>
        <p:xfrm>
          <a:off x="296863" y="3238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对象 88071"/>
          <p:cNvGraphicFramePr/>
          <p:nvPr/>
        </p:nvGraphicFramePr>
        <p:xfrm>
          <a:off x="296863" y="836613"/>
          <a:ext cx="11504612" cy="4117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4" imgW="11504612" imgH="4117975" progId="Word.Document.8">
                  <p:embed/>
                </p:oleObj>
              </mc:Choice>
              <mc:Fallback>
                <p:oleObj r:id="rId4" imgW="11504612" imgH="4117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836613"/>
                        <a:ext cx="11504612" cy="4117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6" name="图片 8807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1150" y="3203575"/>
            <a:ext cx="1762125" cy="3028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图片 8807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42488" y="3132138"/>
            <a:ext cx="2182812" cy="3028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8" name="矩形 88075"/>
          <p:cNvSpPr/>
          <p:nvPr/>
        </p:nvSpPr>
        <p:spPr>
          <a:xfrm>
            <a:off x="8758238" y="746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秒表 </a:t>
            </a:r>
            <a:endParaRPr lang="zh-CN" altLang="en-US"/>
          </a:p>
        </p:txBody>
      </p:sp>
      <p:sp>
        <p:nvSpPr>
          <p:cNvPr id="23559" name="矩形 88076"/>
          <p:cNvSpPr/>
          <p:nvPr/>
        </p:nvSpPr>
        <p:spPr>
          <a:xfrm>
            <a:off x="6094413" y="1331913"/>
            <a:ext cx="10937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铁圈</a:t>
            </a:r>
            <a:r>
              <a:rPr lang="en-US" altLang="zh-CN"/>
              <a:t>C </a:t>
            </a:r>
            <a:endParaRPr lang="en-US" altLang="zh-CN"/>
          </a:p>
        </p:txBody>
      </p:sp>
      <p:sp>
        <p:nvSpPr>
          <p:cNvPr id="23560" name="矩形 88077"/>
          <p:cNvSpPr/>
          <p:nvPr/>
        </p:nvSpPr>
        <p:spPr>
          <a:xfrm>
            <a:off x="693738" y="3079750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使物质均匀受热 </a:t>
            </a:r>
            <a:endParaRPr lang="zh-CN" altLang="en-US"/>
          </a:p>
        </p:txBody>
      </p:sp>
      <p:sp>
        <p:nvSpPr>
          <p:cNvPr id="23561" name="矩形 88078"/>
          <p:cNvSpPr/>
          <p:nvPr/>
        </p:nvSpPr>
        <p:spPr>
          <a:xfrm>
            <a:off x="1125538" y="428466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23562" name="矩形 88079"/>
          <p:cNvSpPr/>
          <p:nvPr/>
        </p:nvSpPr>
        <p:spPr>
          <a:xfrm>
            <a:off x="6094413" y="428466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5.2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23559" grpId="0"/>
      <p:bldP spid="23560" grpId="0"/>
      <p:bldP spid="23561" grpId="0"/>
      <p:bldP spid="235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89095"/>
          <p:cNvGraphicFramePr/>
          <p:nvPr/>
        </p:nvGraphicFramePr>
        <p:xfrm>
          <a:off x="296863" y="731838"/>
          <a:ext cx="11504612" cy="4705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04612" imgH="4705350" progId="Word.Document.8">
                  <p:embed/>
                </p:oleObj>
              </mc:Choice>
              <mc:Fallback>
                <p:oleObj r:id="rId2" imgW="11504612" imgH="4705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31838"/>
                        <a:ext cx="11504612" cy="470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79" name="图片 890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6663" y="3276600"/>
            <a:ext cx="3375025" cy="2643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89099"/>
          <p:cNvSpPr/>
          <p:nvPr/>
        </p:nvSpPr>
        <p:spPr>
          <a:xfrm>
            <a:off x="2636838" y="1231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晶体 </a:t>
            </a:r>
            <a:endParaRPr lang="zh-CN" altLang="en-US"/>
          </a:p>
        </p:txBody>
      </p:sp>
      <p:sp>
        <p:nvSpPr>
          <p:cNvPr id="24581" name="矩形 89100"/>
          <p:cNvSpPr/>
          <p:nvPr/>
        </p:nvSpPr>
        <p:spPr>
          <a:xfrm>
            <a:off x="8974138" y="12350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 </a:t>
            </a:r>
            <a:endParaRPr lang="en-US" altLang="zh-CN"/>
          </a:p>
        </p:txBody>
      </p:sp>
      <p:sp>
        <p:nvSpPr>
          <p:cNvPr id="24582" name="矩形 89101"/>
          <p:cNvSpPr/>
          <p:nvPr/>
        </p:nvSpPr>
        <p:spPr>
          <a:xfrm>
            <a:off x="4437063" y="18113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固液共存 </a:t>
            </a:r>
            <a:endParaRPr lang="zh-CN" altLang="en-US"/>
          </a:p>
        </p:txBody>
      </p:sp>
      <p:sp>
        <p:nvSpPr>
          <p:cNvPr id="24583" name="矩形 89102"/>
          <p:cNvSpPr/>
          <p:nvPr/>
        </p:nvSpPr>
        <p:spPr>
          <a:xfrm>
            <a:off x="9621838" y="1836738"/>
            <a:ext cx="488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3 </a:t>
            </a:r>
            <a:endParaRPr lang="en-US" altLang="zh-CN"/>
          </a:p>
        </p:txBody>
      </p:sp>
      <p:sp>
        <p:nvSpPr>
          <p:cNvPr id="24584" name="矩形 89103"/>
          <p:cNvSpPr/>
          <p:nvPr/>
        </p:nvSpPr>
        <p:spPr>
          <a:xfrm>
            <a:off x="6453188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sp>
        <p:nvSpPr>
          <p:cNvPr id="24585" name="矩形 89104"/>
          <p:cNvSpPr/>
          <p:nvPr/>
        </p:nvSpPr>
        <p:spPr>
          <a:xfrm>
            <a:off x="8469313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增加 </a:t>
            </a:r>
            <a:endParaRPr lang="zh-CN" altLang="en-US"/>
          </a:p>
        </p:txBody>
      </p:sp>
      <p:sp>
        <p:nvSpPr>
          <p:cNvPr id="24586" name="矩形 89105"/>
          <p:cNvSpPr/>
          <p:nvPr/>
        </p:nvSpPr>
        <p:spPr>
          <a:xfrm>
            <a:off x="7461250" y="41402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  <p:bldP spid="24582" grpId="0"/>
      <p:bldP spid="24583" grpId="0"/>
      <p:bldP spid="24584" grpId="0"/>
      <p:bldP spid="24585" grpId="0"/>
      <p:bldP spid="2458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90122"/>
          <p:cNvGraphicFramePr/>
          <p:nvPr/>
        </p:nvGraphicFramePr>
        <p:xfrm>
          <a:off x="296863" y="114458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4458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3" name="图片 901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4188" y="3592513"/>
            <a:ext cx="3919537" cy="29035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矩形 90125"/>
          <p:cNvSpPr/>
          <p:nvPr/>
        </p:nvSpPr>
        <p:spPr>
          <a:xfrm>
            <a:off x="4868863" y="104457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寻找普遍规律 </a:t>
            </a:r>
            <a:endParaRPr lang="zh-CN" altLang="en-US"/>
          </a:p>
        </p:txBody>
      </p:sp>
      <p:sp>
        <p:nvSpPr>
          <p:cNvPr id="25605" name="矩形 90126"/>
          <p:cNvSpPr/>
          <p:nvPr/>
        </p:nvSpPr>
        <p:spPr>
          <a:xfrm>
            <a:off x="4652963" y="2800350"/>
            <a:ext cx="30940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加入物质的质量较大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91144"/>
          <p:cNvGraphicFramePr/>
          <p:nvPr/>
        </p:nvGraphicFramePr>
        <p:xfrm>
          <a:off x="296863" y="1044575"/>
          <a:ext cx="11591925" cy="1547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91925" imgH="1547813" progId="Word.Document.8">
                  <p:embed/>
                </p:oleObj>
              </mc:Choice>
              <mc:Fallback>
                <p:oleObj r:id="rId2" imgW="11591925" imgH="1547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547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7" name="图片 911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725" y="2657475"/>
            <a:ext cx="2217738" cy="364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92167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92168"/>
          <p:cNvSpPr/>
          <p:nvPr/>
        </p:nvSpPr>
        <p:spPr>
          <a:xfrm>
            <a:off x="9405938" y="21621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由大变小 </a:t>
            </a:r>
            <a:endParaRPr lang="zh-CN" altLang="en-US"/>
          </a:p>
        </p:txBody>
      </p:sp>
      <p:sp>
        <p:nvSpPr>
          <p:cNvPr id="27652" name="矩形 92169"/>
          <p:cNvSpPr/>
          <p:nvPr/>
        </p:nvSpPr>
        <p:spPr>
          <a:xfrm>
            <a:off x="3213100" y="27384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由小变大 </a:t>
            </a:r>
            <a:endParaRPr lang="zh-CN" altLang="en-US"/>
          </a:p>
        </p:txBody>
      </p:sp>
      <p:sp>
        <p:nvSpPr>
          <p:cNvPr id="27653" name="矩形 92170"/>
          <p:cNvSpPr/>
          <p:nvPr/>
        </p:nvSpPr>
        <p:spPr>
          <a:xfrm>
            <a:off x="4510088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吸热 </a:t>
            </a:r>
            <a:endParaRPr lang="zh-CN" altLang="en-US"/>
          </a:p>
        </p:txBody>
      </p:sp>
      <p:sp>
        <p:nvSpPr>
          <p:cNvPr id="27654" name="矩形 92171"/>
          <p:cNvSpPr/>
          <p:nvPr/>
        </p:nvSpPr>
        <p:spPr>
          <a:xfrm>
            <a:off x="6958013" y="33480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保持不变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93189"/>
          <p:cNvGraphicFramePr/>
          <p:nvPr/>
        </p:nvGraphicFramePr>
        <p:xfrm>
          <a:off x="296863" y="323850"/>
          <a:ext cx="11591925" cy="59293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5929313" progId="Word.Document.8">
                  <p:embed/>
                </p:oleObj>
              </mc:Choice>
              <mc:Fallback>
                <p:oleObj r:id="rId2" imgW="11591925" imgH="59293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5929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93190"/>
          <p:cNvSpPr/>
          <p:nvPr/>
        </p:nvSpPr>
        <p:spPr>
          <a:xfrm>
            <a:off x="8110538" y="3779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低于 </a:t>
            </a:r>
            <a:endParaRPr lang="zh-CN" altLang="en-US"/>
          </a:p>
        </p:txBody>
      </p:sp>
      <p:sp>
        <p:nvSpPr>
          <p:cNvPr id="28676" name="矩形 93191"/>
          <p:cNvSpPr/>
          <p:nvPr/>
        </p:nvSpPr>
        <p:spPr>
          <a:xfrm>
            <a:off x="11061700" y="49323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高于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94211"/>
          <p:cNvGraphicFramePr/>
          <p:nvPr/>
        </p:nvGraphicFramePr>
        <p:xfrm>
          <a:off x="296863" y="312420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12420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94212"/>
          <p:cNvSpPr/>
          <p:nvPr/>
        </p:nvSpPr>
        <p:spPr>
          <a:xfrm>
            <a:off x="6958013" y="3035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液化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95235"/>
          <p:cNvGraphicFramePr/>
          <p:nvPr/>
        </p:nvGraphicFramePr>
        <p:xfrm>
          <a:off x="296863" y="5397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95236"/>
          <p:cNvGraphicFramePr/>
          <p:nvPr/>
        </p:nvGraphicFramePr>
        <p:xfrm>
          <a:off x="296863" y="13319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4" name="图片 952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4188" y="3348038"/>
            <a:ext cx="3562350" cy="2905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95238"/>
          <p:cNvSpPr/>
          <p:nvPr/>
        </p:nvSpPr>
        <p:spPr>
          <a:xfrm>
            <a:off x="693738" y="1836738"/>
            <a:ext cx="4243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温度计的玻璃泡与容器底接触 </a:t>
            </a:r>
            <a:endParaRPr lang="zh-CN" altLang="en-US"/>
          </a:p>
        </p:txBody>
      </p:sp>
      <p:sp>
        <p:nvSpPr>
          <p:cNvPr id="30726" name="矩形 95239"/>
          <p:cNvSpPr/>
          <p:nvPr/>
        </p:nvSpPr>
        <p:spPr>
          <a:xfrm>
            <a:off x="981075" y="303212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92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96259"/>
          <p:cNvGraphicFramePr/>
          <p:nvPr/>
        </p:nvGraphicFramePr>
        <p:xfrm>
          <a:off x="296863" y="41910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1910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7" name="图片 962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3375" y="3779838"/>
            <a:ext cx="2881313" cy="2673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96261"/>
          <p:cNvSpPr/>
          <p:nvPr/>
        </p:nvSpPr>
        <p:spPr>
          <a:xfrm>
            <a:off x="8613775" y="346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sp>
        <p:nvSpPr>
          <p:cNvPr id="31749" name="矩形 96262"/>
          <p:cNvSpPr/>
          <p:nvPr/>
        </p:nvSpPr>
        <p:spPr>
          <a:xfrm>
            <a:off x="1125538" y="9223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98 </a:t>
            </a:r>
            <a:endParaRPr lang="en-US" altLang="zh-CN"/>
          </a:p>
        </p:txBody>
      </p:sp>
      <p:sp>
        <p:nvSpPr>
          <p:cNvPr id="31750" name="矩形 96263"/>
          <p:cNvSpPr/>
          <p:nvPr/>
        </p:nvSpPr>
        <p:spPr>
          <a:xfrm>
            <a:off x="6310313" y="9223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  <p:sp>
        <p:nvSpPr>
          <p:cNvPr id="31751" name="矩形 96264"/>
          <p:cNvSpPr/>
          <p:nvPr/>
        </p:nvSpPr>
        <p:spPr>
          <a:xfrm>
            <a:off x="7029450" y="1498600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移去酒精灯 </a:t>
            </a:r>
            <a:endParaRPr lang="zh-CN" altLang="en-US"/>
          </a:p>
        </p:txBody>
      </p:sp>
      <p:sp>
        <p:nvSpPr>
          <p:cNvPr id="31752" name="矩形 96265"/>
          <p:cNvSpPr/>
          <p:nvPr/>
        </p:nvSpPr>
        <p:spPr>
          <a:xfrm>
            <a:off x="10414000" y="21209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31753" name="矩形 96266"/>
          <p:cNvSpPr/>
          <p:nvPr/>
        </p:nvSpPr>
        <p:spPr>
          <a:xfrm>
            <a:off x="10774363" y="329882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水蒸气 </a:t>
            </a:r>
            <a:endParaRPr lang="zh-CN" altLang="en-US"/>
          </a:p>
        </p:txBody>
      </p:sp>
      <p:sp>
        <p:nvSpPr>
          <p:cNvPr id="31754" name="矩形 96267"/>
          <p:cNvSpPr/>
          <p:nvPr/>
        </p:nvSpPr>
        <p:spPr>
          <a:xfrm>
            <a:off x="2060575" y="44513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49" grpId="0"/>
      <p:bldP spid="31750" grpId="0"/>
      <p:bldP spid="31751" grpId="0"/>
      <p:bldP spid="31752" grpId="0"/>
      <p:bldP spid="31753" grpId="0"/>
      <p:bldP spid="3175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97283"/>
          <p:cNvGraphicFramePr/>
          <p:nvPr/>
        </p:nvGraphicFramePr>
        <p:xfrm>
          <a:off x="225425" y="1038225"/>
          <a:ext cx="11734800" cy="4762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734800" imgH="4762500" progId="Word.Document.8">
                  <p:embed/>
                </p:oleObj>
              </mc:Choice>
              <mc:Fallback>
                <p:oleObj r:id="rId2" imgW="11734800" imgH="4762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038225"/>
                        <a:ext cx="117348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97284"/>
          <p:cNvSpPr/>
          <p:nvPr/>
        </p:nvSpPr>
        <p:spPr>
          <a:xfrm>
            <a:off x="6813550" y="971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水银 </a:t>
            </a:r>
            <a:endParaRPr lang="zh-CN" altLang="en-US"/>
          </a:p>
        </p:txBody>
      </p:sp>
      <p:sp>
        <p:nvSpPr>
          <p:cNvPr id="32772" name="矩形 97285"/>
          <p:cNvSpPr/>
          <p:nvPr/>
        </p:nvSpPr>
        <p:spPr>
          <a:xfrm>
            <a:off x="693738" y="3924300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缩短加热时间 </a:t>
            </a:r>
            <a:endParaRPr lang="zh-CN" altLang="en-US"/>
          </a:p>
        </p:txBody>
      </p:sp>
      <p:sp>
        <p:nvSpPr>
          <p:cNvPr id="32773" name="矩形 97286"/>
          <p:cNvSpPr/>
          <p:nvPr/>
        </p:nvSpPr>
        <p:spPr>
          <a:xfrm>
            <a:off x="620713" y="5076825"/>
            <a:ext cx="72040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沸腾更剧烈</a:t>
            </a:r>
            <a:r>
              <a:rPr lang="en-US" altLang="zh-CN"/>
              <a:t>(</a:t>
            </a:r>
            <a:r>
              <a:rPr lang="zh-CN" altLang="en-US"/>
              <a:t>或产生更多的气泡或温度依然保持不变</a:t>
            </a:r>
            <a:r>
              <a:rPr lang="en-US" altLang="zh-CN"/>
              <a:t>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5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463" y="104457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116743"/>
          <p:cNvSpPr/>
          <p:nvPr/>
        </p:nvSpPr>
        <p:spPr>
          <a:xfrm>
            <a:off x="2417763" y="1012825"/>
            <a:ext cx="2506662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温度及其测量 </a:t>
            </a:r>
            <a:endParaRPr lang="zh-CN" altLang="en-US" sz="28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3794" name="对象 116744"/>
          <p:cNvGraphicFramePr/>
          <p:nvPr/>
        </p:nvGraphicFramePr>
        <p:xfrm>
          <a:off x="296863" y="19081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3" imgW="11591925" imgH="1185863" progId="Word.Document.8">
                  <p:embed/>
                </p:oleObj>
              </mc:Choice>
              <mc:Fallback>
                <p:oleObj r:id="rId3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081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7" name="图片 1167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7850" y="3060700"/>
            <a:ext cx="1293813" cy="2447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8" name="矩形 116746"/>
          <p:cNvSpPr/>
          <p:nvPr/>
        </p:nvSpPr>
        <p:spPr>
          <a:xfrm>
            <a:off x="4510088" y="1836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热胀冷缩 </a:t>
            </a:r>
            <a:endParaRPr lang="zh-CN" altLang="en-US"/>
          </a:p>
        </p:txBody>
      </p:sp>
      <p:sp>
        <p:nvSpPr>
          <p:cNvPr id="33799" name="矩形 116747"/>
          <p:cNvSpPr/>
          <p:nvPr/>
        </p:nvSpPr>
        <p:spPr>
          <a:xfrm>
            <a:off x="909638" y="241141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115718"/>
          <p:cNvGraphicFramePr/>
          <p:nvPr/>
        </p:nvGraphicFramePr>
        <p:xfrm>
          <a:off x="296863" y="1323975"/>
          <a:ext cx="11591925" cy="4192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91925" imgH="4192588" progId="Word.Document.8">
                  <p:embed/>
                </p:oleObj>
              </mc:Choice>
              <mc:Fallback>
                <p:oleObj r:id="rId2" imgW="11591925" imgH="4192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23975"/>
                        <a:ext cx="11591925" cy="4192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115719"/>
          <p:cNvSpPr/>
          <p:nvPr/>
        </p:nvSpPr>
        <p:spPr>
          <a:xfrm>
            <a:off x="10010775" y="131286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11469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矩形 114696"/>
          <p:cNvSpPr/>
          <p:nvPr/>
        </p:nvSpPr>
        <p:spPr>
          <a:xfrm>
            <a:off x="5248275" y="3089275"/>
            <a:ext cx="557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6867" name="图片 1136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75" y="11160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113674"/>
          <p:cNvSpPr/>
          <p:nvPr/>
        </p:nvSpPr>
        <p:spPr>
          <a:xfrm>
            <a:off x="2276475" y="1044575"/>
            <a:ext cx="179228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物态变化 </a:t>
            </a:r>
            <a:endParaRPr lang="zh-CN" altLang="en-US" sz="28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6866" name="对象 11367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9" name="矩形 113676"/>
          <p:cNvSpPr/>
          <p:nvPr/>
        </p:nvSpPr>
        <p:spPr>
          <a:xfrm>
            <a:off x="5838825" y="1908175"/>
            <a:ext cx="557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12647"/>
          <p:cNvGraphicFramePr/>
          <p:nvPr/>
        </p:nvGraphicFramePr>
        <p:xfrm>
          <a:off x="296863" y="952500"/>
          <a:ext cx="11591925" cy="4935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4935538" progId="Word.Document.8">
                  <p:embed/>
                </p:oleObj>
              </mc:Choice>
              <mc:Fallback>
                <p:oleObj r:id="rId2" imgW="11591925" imgH="49355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52500"/>
                        <a:ext cx="11591925" cy="4935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1" name="矩形 112648"/>
          <p:cNvSpPr/>
          <p:nvPr/>
        </p:nvSpPr>
        <p:spPr>
          <a:xfrm>
            <a:off x="6113463" y="9382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6486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矩形 164866"/>
          <p:cNvSpPr/>
          <p:nvPr/>
        </p:nvSpPr>
        <p:spPr>
          <a:xfrm>
            <a:off x="9996488" y="1927225"/>
            <a:ext cx="539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65889"/>
          <p:cNvGraphicFramePr/>
          <p:nvPr/>
        </p:nvGraphicFramePr>
        <p:xfrm>
          <a:off x="296863" y="13319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9" name="图片 1658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9425" y="3275013"/>
            <a:ext cx="2755900" cy="2101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0" name="矩形 165891"/>
          <p:cNvSpPr/>
          <p:nvPr/>
        </p:nvSpPr>
        <p:spPr>
          <a:xfrm>
            <a:off x="962183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66913"/>
          <p:cNvGraphicFramePr/>
          <p:nvPr/>
        </p:nvGraphicFramePr>
        <p:xfrm>
          <a:off x="296863" y="1674813"/>
          <a:ext cx="11591925" cy="348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91925" imgH="3489325" progId="Word.Document.8">
                  <p:embed/>
                </p:oleObj>
              </mc:Choice>
              <mc:Fallback>
                <p:oleObj r:id="rId2" imgW="11591925" imgH="348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74813"/>
                        <a:ext cx="11591925" cy="348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3" name="图片 1669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6638" y="2339975"/>
            <a:ext cx="4162425" cy="29067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4" name="矩形 166915"/>
          <p:cNvSpPr/>
          <p:nvPr/>
        </p:nvSpPr>
        <p:spPr>
          <a:xfrm>
            <a:off x="466725" y="221456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167937"/>
          <p:cNvGraphicFramePr/>
          <p:nvPr/>
        </p:nvGraphicFramePr>
        <p:xfrm>
          <a:off x="296863" y="6842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87" name="图片 1679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9363" y="3132138"/>
            <a:ext cx="3779837" cy="3084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8" name="矩形 167939"/>
          <p:cNvSpPr/>
          <p:nvPr/>
        </p:nvSpPr>
        <p:spPr>
          <a:xfrm>
            <a:off x="2925763" y="11874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晶体 </a:t>
            </a:r>
            <a:endParaRPr lang="zh-CN" altLang="en-US"/>
          </a:p>
        </p:txBody>
      </p:sp>
      <p:sp>
        <p:nvSpPr>
          <p:cNvPr id="41989" name="矩形 167940"/>
          <p:cNvSpPr/>
          <p:nvPr/>
        </p:nvSpPr>
        <p:spPr>
          <a:xfrm>
            <a:off x="9837738" y="1187450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80 </a:t>
            </a:r>
            <a:endParaRPr lang="en-US" altLang="zh-CN"/>
          </a:p>
        </p:txBody>
      </p:sp>
      <p:sp>
        <p:nvSpPr>
          <p:cNvPr id="41990" name="矩形 167941"/>
          <p:cNvSpPr/>
          <p:nvPr/>
        </p:nvSpPr>
        <p:spPr>
          <a:xfrm>
            <a:off x="1989138" y="176371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吸热 </a:t>
            </a:r>
            <a:endParaRPr lang="zh-CN" altLang="en-US"/>
          </a:p>
        </p:txBody>
      </p:sp>
      <p:sp>
        <p:nvSpPr>
          <p:cNvPr id="41991" name="矩形 167942"/>
          <p:cNvSpPr/>
          <p:nvPr/>
        </p:nvSpPr>
        <p:spPr>
          <a:xfrm>
            <a:off x="1125538" y="2382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  <p:bldP spid="41990" grpId="0"/>
      <p:bldP spid="4199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3012" name="图片 1689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25" y="58102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3" name="矩形 168963"/>
          <p:cNvSpPr/>
          <p:nvPr/>
        </p:nvSpPr>
        <p:spPr>
          <a:xfrm>
            <a:off x="2316163" y="508000"/>
            <a:ext cx="5364162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探究固体熔化时温度的变化规律 </a:t>
            </a:r>
            <a:endParaRPr lang="zh-CN" altLang="en-US" sz="28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3010" name="对象 168964"/>
          <p:cNvGraphicFramePr/>
          <p:nvPr/>
        </p:nvGraphicFramePr>
        <p:xfrm>
          <a:off x="296863" y="13319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3" imgW="11591925" imgH="592137" progId="Word.Document.8">
                  <p:embed/>
                </p:oleObj>
              </mc:Choice>
              <mc:Fallback>
                <p:oleObj r:id="rId3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1" name="对象 168965"/>
          <p:cNvGraphicFramePr/>
          <p:nvPr/>
        </p:nvGraphicFramePr>
        <p:xfrm>
          <a:off x="296863" y="19081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5" imgW="11591925" imgH="1185863" progId="Word.Document.8">
                  <p:embed/>
                </p:oleObj>
              </mc:Choice>
              <mc:Fallback>
                <p:oleObj r:id="rId5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19081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4" name="图片 16896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7063" y="3132138"/>
            <a:ext cx="2305050" cy="33035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5" name="矩形 168967"/>
          <p:cNvSpPr/>
          <p:nvPr/>
        </p:nvSpPr>
        <p:spPr>
          <a:xfrm>
            <a:off x="6526213" y="1827213"/>
            <a:ext cx="48561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试管内晶体露出水面，受热不均匀 </a:t>
            </a:r>
            <a:endParaRPr lang="zh-CN" altLang="en-US"/>
          </a:p>
        </p:txBody>
      </p:sp>
      <p:sp>
        <p:nvSpPr>
          <p:cNvPr id="43016" name="矩形 168968"/>
          <p:cNvSpPr/>
          <p:nvPr/>
        </p:nvSpPr>
        <p:spPr>
          <a:xfrm>
            <a:off x="4652963" y="2411413"/>
            <a:ext cx="37068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使用搅拌器或采用水浴法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/>
      <p:bldP spid="4301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175105"/>
          <p:cNvGraphicFramePr/>
          <p:nvPr/>
        </p:nvGraphicFramePr>
        <p:xfrm>
          <a:off x="296863" y="68421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5" name="图片 1751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9725" y="3708400"/>
            <a:ext cx="3181350" cy="2816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6" name="矩形 175107"/>
          <p:cNvSpPr/>
          <p:nvPr/>
        </p:nvSpPr>
        <p:spPr>
          <a:xfrm>
            <a:off x="6381750" y="1187450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48 </a:t>
            </a:r>
            <a:endParaRPr lang="en-US" altLang="zh-CN"/>
          </a:p>
        </p:txBody>
      </p:sp>
      <p:sp>
        <p:nvSpPr>
          <p:cNvPr id="44037" name="矩形 175108"/>
          <p:cNvSpPr/>
          <p:nvPr/>
        </p:nvSpPr>
        <p:spPr>
          <a:xfrm>
            <a:off x="9693275" y="11874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5 </a:t>
            </a:r>
            <a:endParaRPr lang="en-US" altLang="zh-CN"/>
          </a:p>
        </p:txBody>
      </p:sp>
      <p:sp>
        <p:nvSpPr>
          <p:cNvPr id="44038" name="矩形 175109"/>
          <p:cNvSpPr/>
          <p:nvPr/>
        </p:nvSpPr>
        <p:spPr>
          <a:xfrm>
            <a:off x="3284538" y="1763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  <p:sp>
        <p:nvSpPr>
          <p:cNvPr id="44039" name="矩形 175110"/>
          <p:cNvSpPr/>
          <p:nvPr/>
        </p:nvSpPr>
        <p:spPr>
          <a:xfrm>
            <a:off x="765175" y="2963863"/>
            <a:ext cx="36306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水的温度高于晶体的熔点 </a:t>
            </a:r>
            <a:endParaRPr lang="zh-CN" altLang="en-US"/>
          </a:p>
        </p:txBody>
      </p:sp>
      <p:sp>
        <p:nvSpPr>
          <p:cNvPr id="44040" name="矩形 175111"/>
          <p:cNvSpPr/>
          <p:nvPr/>
        </p:nvSpPr>
        <p:spPr>
          <a:xfrm>
            <a:off x="6669088" y="2987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吸收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  <p:bldP spid="44039" grpId="0"/>
      <p:bldP spid="4404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174081"/>
          <p:cNvGraphicFramePr/>
          <p:nvPr/>
        </p:nvGraphicFramePr>
        <p:xfrm>
          <a:off x="296863" y="39528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9" name="对象 174082"/>
          <p:cNvGraphicFramePr/>
          <p:nvPr/>
        </p:nvGraphicFramePr>
        <p:xfrm>
          <a:off x="296863" y="98742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98742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60" name="图片 1740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4675" y="3276600"/>
            <a:ext cx="1952625" cy="3168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5061" name="图片 1740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1888" y="3827463"/>
            <a:ext cx="1195387" cy="25447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5062" name="图片 17408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8013" y="3235325"/>
            <a:ext cx="3306762" cy="3167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63" name="矩形 174086"/>
          <p:cNvSpPr/>
          <p:nvPr/>
        </p:nvSpPr>
        <p:spPr>
          <a:xfrm>
            <a:off x="4365625" y="90011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46 </a:t>
            </a:r>
            <a:endParaRPr lang="en-US" altLang="zh-CN"/>
          </a:p>
        </p:txBody>
      </p:sp>
      <p:sp>
        <p:nvSpPr>
          <p:cNvPr id="45064" name="矩形 174087"/>
          <p:cNvSpPr/>
          <p:nvPr/>
        </p:nvSpPr>
        <p:spPr>
          <a:xfrm>
            <a:off x="1485900" y="2066925"/>
            <a:ext cx="684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BC </a:t>
            </a:r>
            <a:endParaRPr lang="en-US" altLang="zh-CN"/>
          </a:p>
        </p:txBody>
      </p:sp>
      <p:sp>
        <p:nvSpPr>
          <p:cNvPr id="45065" name="矩形 174088"/>
          <p:cNvSpPr/>
          <p:nvPr/>
        </p:nvSpPr>
        <p:spPr>
          <a:xfrm>
            <a:off x="7245350" y="20526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48 </a:t>
            </a:r>
            <a:endParaRPr lang="en-US" altLang="zh-CN"/>
          </a:p>
        </p:txBody>
      </p:sp>
      <p:sp>
        <p:nvSpPr>
          <p:cNvPr id="45066" name="矩形 174089"/>
          <p:cNvSpPr/>
          <p:nvPr/>
        </p:nvSpPr>
        <p:spPr>
          <a:xfrm>
            <a:off x="1052513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/>
      <p:bldP spid="45064" grpId="0"/>
      <p:bldP spid="45065" grpId="0"/>
      <p:bldP spid="4506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173057"/>
          <p:cNvGraphicFramePr/>
          <p:nvPr/>
        </p:nvGraphicFramePr>
        <p:xfrm>
          <a:off x="296863" y="14033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033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3" name="图片 1730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1163" y="2987675"/>
            <a:ext cx="3065462" cy="3036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4" name="矩形 173059"/>
          <p:cNvSpPr/>
          <p:nvPr/>
        </p:nvSpPr>
        <p:spPr>
          <a:xfrm>
            <a:off x="9621838" y="1908175"/>
            <a:ext cx="395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7108" name="图片 1720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25" y="325438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9" name="矩形 172035"/>
          <p:cNvSpPr/>
          <p:nvPr/>
        </p:nvSpPr>
        <p:spPr>
          <a:xfrm>
            <a:off x="2389188" y="323850"/>
            <a:ext cx="50069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探究水沸腾时温度变化的特点 </a:t>
            </a:r>
            <a:endParaRPr lang="zh-CN" altLang="en-US" sz="28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7106" name="对象 172036"/>
          <p:cNvGraphicFramePr/>
          <p:nvPr/>
        </p:nvGraphicFramePr>
        <p:xfrm>
          <a:off x="301625" y="927100"/>
          <a:ext cx="11582400" cy="9890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3" imgW="11582400" imgH="989013" progId="Word.Document.8">
                  <p:embed/>
                </p:oleObj>
              </mc:Choice>
              <mc:Fallback>
                <p:oleObj r:id="rId3" imgW="11582400" imgH="9890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927100"/>
                        <a:ext cx="11582400" cy="989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10" name="图片 1720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9725" y="3816350"/>
            <a:ext cx="5487988" cy="28194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7107" name="对象 172039"/>
          <p:cNvGraphicFramePr/>
          <p:nvPr/>
        </p:nvGraphicFramePr>
        <p:xfrm>
          <a:off x="301625" y="1866900"/>
          <a:ext cx="11582400" cy="24717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6" imgW="11582400" imgH="2471738" progId="Word.Document.8">
                  <p:embed/>
                </p:oleObj>
              </mc:Choice>
              <mc:Fallback>
                <p:oleObj r:id="rId6" imgW="11582400" imgH="24717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1625" y="1866900"/>
                        <a:ext cx="11582400" cy="2471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1" name="矩形 172040"/>
          <p:cNvSpPr/>
          <p:nvPr/>
        </p:nvSpPr>
        <p:spPr>
          <a:xfrm>
            <a:off x="5084763" y="1331913"/>
            <a:ext cx="27876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温度计碰到烧杯壁 </a:t>
            </a:r>
            <a:endParaRPr lang="zh-CN" altLang="en-US"/>
          </a:p>
        </p:txBody>
      </p:sp>
      <p:sp>
        <p:nvSpPr>
          <p:cNvPr id="47112" name="矩形 172041"/>
          <p:cNvSpPr/>
          <p:nvPr/>
        </p:nvSpPr>
        <p:spPr>
          <a:xfrm>
            <a:off x="4129088" y="23161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sp>
        <p:nvSpPr>
          <p:cNvPr id="47113" name="矩形 172042"/>
          <p:cNvSpPr/>
          <p:nvPr/>
        </p:nvSpPr>
        <p:spPr>
          <a:xfrm>
            <a:off x="7102475" y="27733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停止加热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/>
      <p:bldP spid="47112" grpId="0"/>
      <p:bldP spid="4711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71009"/>
          <p:cNvGraphicFramePr/>
          <p:nvPr/>
        </p:nvGraphicFramePr>
        <p:xfrm>
          <a:off x="296863" y="5238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238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1" name="对象 171010"/>
          <p:cNvGraphicFramePr/>
          <p:nvPr/>
        </p:nvGraphicFramePr>
        <p:xfrm>
          <a:off x="296863" y="9731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4" imgW="11591925" imgH="2963862" progId="Word.Document.8">
                  <p:embed/>
                </p:oleObj>
              </mc:Choice>
              <mc:Fallback>
                <p:oleObj r:id="rId4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9731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132" name="图片 1710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9363" y="3838575"/>
            <a:ext cx="4981575" cy="2747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3" name="矩形 171012"/>
          <p:cNvSpPr/>
          <p:nvPr/>
        </p:nvSpPr>
        <p:spPr>
          <a:xfrm>
            <a:off x="4868863" y="9001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自下而上 </a:t>
            </a:r>
            <a:endParaRPr lang="zh-CN" altLang="en-US"/>
          </a:p>
        </p:txBody>
      </p:sp>
      <p:sp>
        <p:nvSpPr>
          <p:cNvPr id="48134" name="矩形 171013"/>
          <p:cNvSpPr/>
          <p:nvPr/>
        </p:nvSpPr>
        <p:spPr>
          <a:xfrm>
            <a:off x="5876925" y="209550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48135" name="矩形 171014"/>
          <p:cNvSpPr/>
          <p:nvPr/>
        </p:nvSpPr>
        <p:spPr>
          <a:xfrm>
            <a:off x="4941888" y="26749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98 </a:t>
            </a:r>
            <a:endParaRPr lang="en-US" altLang="zh-CN"/>
          </a:p>
        </p:txBody>
      </p:sp>
      <p:sp>
        <p:nvSpPr>
          <p:cNvPr id="48136" name="矩形 171015"/>
          <p:cNvSpPr/>
          <p:nvPr/>
        </p:nvSpPr>
        <p:spPr>
          <a:xfrm>
            <a:off x="10485438" y="26749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保持不变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  <p:bldP spid="48134" grpId="0"/>
      <p:bldP spid="48135" grpId="0"/>
      <p:bldP spid="4813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169985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5" name="矩形 169986"/>
          <p:cNvSpPr/>
          <p:nvPr/>
        </p:nvSpPr>
        <p:spPr>
          <a:xfrm>
            <a:off x="4797425" y="212407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减少热量损失 </a:t>
            </a:r>
            <a:endParaRPr lang="zh-CN" altLang="en-US"/>
          </a:p>
        </p:txBody>
      </p:sp>
      <p:sp>
        <p:nvSpPr>
          <p:cNvPr id="49156" name="矩形 169987"/>
          <p:cNvSpPr/>
          <p:nvPr/>
        </p:nvSpPr>
        <p:spPr>
          <a:xfrm>
            <a:off x="7351713" y="2124075"/>
            <a:ext cx="42687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防止热水溅出伤人</a:t>
            </a:r>
            <a:r>
              <a:rPr lang="en-US" altLang="zh-CN"/>
              <a:t>(</a:t>
            </a:r>
            <a:r>
              <a:rPr lang="zh-CN" altLang="en-US"/>
              <a:t>防止水蒸气</a:t>
            </a:r>
            <a:endParaRPr lang="zh-CN" altLang="en-US"/>
          </a:p>
        </p:txBody>
      </p:sp>
      <p:sp>
        <p:nvSpPr>
          <p:cNvPr id="49157" name="矩形 169988"/>
          <p:cNvSpPr/>
          <p:nvPr/>
        </p:nvSpPr>
        <p:spPr>
          <a:xfrm>
            <a:off x="333375" y="2728913"/>
            <a:ext cx="58769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遇冷液化成小水珠附在温度计上影响读数</a:t>
            </a:r>
            <a:r>
              <a:rPr lang="en-US" altLang="zh-CN"/>
              <a:t>) </a:t>
            </a:r>
            <a:endParaRPr lang="en-US" altLang="zh-CN"/>
          </a:p>
        </p:txBody>
      </p:sp>
      <p:sp>
        <p:nvSpPr>
          <p:cNvPr id="49158" name="矩形 169989"/>
          <p:cNvSpPr/>
          <p:nvPr/>
        </p:nvSpPr>
        <p:spPr>
          <a:xfrm>
            <a:off x="333375" y="3924300"/>
            <a:ext cx="6081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石棉网的温度高于水的沸点，水能继续吸热 </a:t>
            </a:r>
            <a:endParaRPr lang="zh-CN" altLang="en-US"/>
          </a:p>
        </p:txBody>
      </p:sp>
      <p:pic>
        <p:nvPicPr>
          <p:cNvPr id="4915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052300" y="125222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57" grpId="0"/>
      <p:bldP spid="49158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149</Paragraphs>
  <Slides>49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baseType="lpstr" size="57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2021-01-02T11:36:30.279</cp:lastPrinted>
  <dcterms:created xsi:type="dcterms:W3CDTF">2021-01-02T11:36:30Z</dcterms:created>
  <dcterms:modified xsi:type="dcterms:W3CDTF">2021-01-02T03:36:32Z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