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34" r:id="rId8"/>
    <p:sldId id="671" r:id="rId9"/>
    <p:sldId id="672" r:id="rId10"/>
    <p:sldId id="673" r:id="rId11"/>
    <p:sldId id="631" r:id="rId12"/>
    <p:sldId id="633" r:id="rId13"/>
    <p:sldId id="674" r:id="rId14"/>
    <p:sldId id="635" r:id="rId15"/>
    <p:sldId id="675" r:id="rId16"/>
    <p:sldId id="593" r:id="rId17"/>
    <p:sldId id="518" r:id="rId18"/>
    <p:sldId id="597" r:id="rId19"/>
    <p:sldId id="600" r:id="rId20"/>
    <p:sldId id="685" r:id="rId21"/>
  </p:sldIdLst>
  <p:sldSz cx="9144000" cy="5143500"/>
  <p:notesSz cx="6858000" cy="9144000"/>
  <p:custDataLst>
    <p:tags r:id="rId22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tags" Target="tags/tag1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D3B9E746-CFB6-42D7-8673-848182C03456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BF62D2C-0DCB-43E9-81B6-1B298413D720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B062B1D-5D0D-41CF-8A83-FAD3AB8BEC6D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5F3AC2A-B771-490A-B37B-52C12BCAE612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CDD6D9A-098F-42D5-BD38-846499EE843A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8C71304-5AA6-43E5-9B4A-35C6C62D6A5C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AE82424-0258-4CC4-AA28-3E62D69ED469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B79BF38-F5EA-4137-9C45-307E2D535134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00D9D0E-296D-4EDB-8801-C7FEE703CF24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1C3D403-30EF-47BD-AB7F-9F07ED2C9F94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39763B8-6B24-42AE-8D3F-67FE579BF661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3D1911E5-7E0D-4E66-A0FC-E93D14E2B429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89AB364-057F-425B-A378-F3078F2D1FC3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5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10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9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13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1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4.png" /><Relationship Id="rId4" Type="http://schemas.openxmlformats.org/officeDocument/2006/relationships/image" Target="../media/image15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6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7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8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9.png" /><Relationship Id="rId4" Type="http://schemas.openxmlformats.org/officeDocument/2006/relationships/image" Target="../media/image7.png" /><Relationship Id="rId5" Type="http://schemas.openxmlformats.org/officeDocument/2006/relationships/slide" Target="slide3.xml" TargetMode="Interna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Relationship Id="rId3" Type="http://schemas.openxmlformats.org/officeDocument/2006/relationships/slide" Target="slide16.xml" TargetMode="Internal" /><Relationship Id="rId4" Type="http://schemas.openxmlformats.org/officeDocument/2006/relationships/slide" Target="slide17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Relationship Id="rId7" Type="http://schemas.openxmlformats.org/officeDocument/2006/relationships/slide" Target="slide18.xml" TargetMode="Internal" /><Relationship Id="rId8" Type="http://schemas.openxmlformats.org/officeDocument/2006/relationships/slide" Target="slide19.xml" TargetMode="Interna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15.xml" TargetMode="Internal" /><Relationship Id="rId4" Type="http://schemas.openxmlformats.org/officeDocument/2006/relationships/image" Target="../media/image21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Relationship Id="rId3" Type="http://schemas.openxmlformats.org/officeDocument/2006/relationships/image" Target="../media/image7.png" /><Relationship Id="rId4" Type="http://schemas.openxmlformats.org/officeDocument/2006/relationships/slide" Target="slide15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Relationship Id="rId3" Type="http://schemas.openxmlformats.org/officeDocument/2006/relationships/image" Target="../media/image7.png" /><Relationship Id="rId4" Type="http://schemas.openxmlformats.org/officeDocument/2006/relationships/slide" Target="slide15.xml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15.xml" TargetMode="Internal" /><Relationship Id="rId4" Type="http://schemas.openxmlformats.org/officeDocument/2006/relationships/image" Target="../media/image24.png" /><Relationship Id="rId5" Type="http://schemas.openxmlformats.org/officeDocument/2006/relationships/image" Target="../media/image2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187450" y="1690688"/>
            <a:ext cx="676910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30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内容综合专题：动态电路</a:t>
            </a:r>
            <a:endParaRPr lang="zh-CN" altLang="en-US" sz="3200" b="1">
              <a:latin typeface="Times New Roman" pitchFamily="18" charset="0"/>
              <a:ea typeface="黑体" panose="02010609060101010101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59"/>
          <p:cNvGrpSpPr/>
          <p:nvPr/>
        </p:nvGrpSpPr>
        <p:grpSpPr>
          <a:xfrm>
            <a:off x="2425700" y="2332038"/>
            <a:ext cx="4449763" cy="2085975"/>
            <a:chOff x="2000534" y="2474331"/>
            <a:chExt cx="5723839" cy="2584754"/>
          </a:xfrm>
        </p:grpSpPr>
        <p:grpSp>
          <p:nvGrpSpPr>
            <p:cNvPr id="5132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33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78"/>
              <p:cNvSpPr/>
              <p:nvPr/>
            </p:nvSpPr>
            <p:spPr>
              <a:xfrm rot="16200000">
                <a:off x="448576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76"/>
              <p:cNvSpPr/>
              <p:nvPr/>
            </p:nvSpPr>
            <p:spPr>
              <a:xfrm rot="16200000">
                <a:off x="448893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41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42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3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anose="020b0806030902050204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44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45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5146" name="组合 184"/>
          <p:cNvGrpSpPr/>
          <p:nvPr/>
        </p:nvGrpSpPr>
        <p:grpSpPr>
          <a:xfrm>
            <a:off x="2433638" y="1203325"/>
            <a:ext cx="4192587" cy="1992313"/>
            <a:chOff x="1851755" y="1505713"/>
            <a:chExt cx="5440491" cy="2584754"/>
          </a:xfrm>
        </p:grpSpPr>
        <p:grpSp>
          <p:nvGrpSpPr>
            <p:cNvPr id="5147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48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49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50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1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2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3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4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5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6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57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58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9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anose="020b0806030902050204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60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5161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anose="020b0806030902050204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变阻器类动态电路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开关通断类动态电路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Text Box 22"/>
          <p:cNvSpPr txBox="1">
            <a:spLocks noChangeArrowheads="1"/>
          </p:cNvSpPr>
          <p:nvPr/>
        </p:nvSpPr>
        <p:spPr bwMode="auto">
          <a:xfrm>
            <a:off x="506413" y="881063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串联电路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0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变阻器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类动态电路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7171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3188" y="1058863"/>
            <a:ext cx="4953000" cy="35877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并联电路：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218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9938" y="1320800"/>
            <a:ext cx="7905750" cy="2835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Text Box 22"/>
          <p:cNvSpPr txBox="1">
            <a:spLocks noChangeArrowheads="1"/>
          </p:cNvSpPr>
          <p:nvPr/>
        </p:nvSpPr>
        <p:spPr bwMode="auto">
          <a:xfrm>
            <a:off x="506413" y="715963"/>
            <a:ext cx="8115300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】光敏电阻的阻值随光照强度的增大而减小。如图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所示，闭合开关，逐渐减弱光敏电阻的光照强度，下列说法正确的是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．电流表和电压表的示数均变小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．电流表和电压表的示数均变大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．电流表的示数变小，电压表的示数变大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．电流表的示数变大，电压表的示数变小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266" name="矩形 6"/>
          <p:cNvSpPr/>
          <p:nvPr/>
        </p:nvSpPr>
        <p:spPr>
          <a:xfrm>
            <a:off x="3013075" y="1931988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pic>
        <p:nvPicPr>
          <p:cNvPr id="11267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88050" y="1779588"/>
            <a:ext cx="2633663" cy="19542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所示的电路中，电源电压不变，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为滑动变阻器。闭合开关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后，在滑片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向右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移动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过程中，下列说法正确的是</a:t>
            </a:r>
            <a:r>
              <a:rPr lang="en-US" altLang="zh-CN" sz="2400" b="1" spc="0">
                <a:latin typeface="Times New Roman"/>
              </a:rPr>
              <a:t> 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示数变小，灯泡变暗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示数变小，电压表</a:t>
            </a:r>
            <a:r>
              <a:rPr lang="en-US" altLang="zh-CN" sz="2400" b="1" spc="0">
                <a:latin typeface="Times New Roman"/>
              </a:rPr>
              <a:t>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．电压表</a:t>
            </a:r>
            <a:r>
              <a:rPr lang="en-US" altLang="zh-CN" sz="2400" b="1" spc="0">
                <a:latin typeface="Times New Roman"/>
              </a:rPr>
              <a:t>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的示数不变，电路的总功率变大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．电压表</a:t>
            </a:r>
            <a:r>
              <a:rPr lang="en-US" altLang="zh-CN" sz="2400" b="1" spc="0">
                <a:latin typeface="Times New Roman"/>
              </a:rPr>
              <a:t>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的示数不变，灯泡的亮度不变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314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77000" y="1130300"/>
            <a:ext cx="2127250" cy="20177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5" name="矩形 4"/>
          <p:cNvSpPr/>
          <p:nvPr/>
        </p:nvSpPr>
        <p:spPr>
          <a:xfrm>
            <a:off x="5292725" y="1843088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Text Box 22"/>
          <p:cNvSpPr/>
          <p:nvPr/>
        </p:nvSpPr>
        <p:spPr>
          <a:xfrm>
            <a:off x="506413" y="555625"/>
            <a:ext cx="8115300" cy="3346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188" lvl="0" indent="-357188" algn="just" eaLnBrk="0" hangingPunct="0">
              <a:lnSpc>
                <a:spcPct val="150000"/>
              </a:lnSpc>
            </a:pP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 pitchFamily="18" charset="0"/>
              </a:rPr>
              <a:t>3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】【</a:t>
            </a:r>
            <a:r>
              <a:rPr lang="en-US" altLang="zh-CN" sz="2400" b="1">
                <a:latin typeface="Times New Roman" pitchFamily="18" charset="0"/>
              </a:rPr>
              <a:t>2020</a:t>
            </a:r>
            <a:r>
              <a:rPr lang="en-US" altLang="zh-CN" sz="2400" b="1">
                <a:latin typeface="Times New Roman" pitchFamily="18" charset="0"/>
                <a:ea typeface="Courier New" pitchFamily="49" charset="0"/>
              </a:rPr>
              <a:t>·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福州质检</a:t>
            </a:r>
            <a:r>
              <a:rPr lang="en-US" altLang="zh-CN" sz="2400" b="1">
                <a:latin typeface="Times New Roman" pitchFamily="18" charset="0"/>
                <a:ea typeface="Courier New" pitchFamily="49" charset="0"/>
              </a:rPr>
              <a:t>·</a:t>
            </a:r>
            <a:r>
              <a:rPr lang="en-US" altLang="zh-CN" sz="2400" b="1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分】如图</a:t>
            </a:r>
            <a:r>
              <a:rPr lang="en-US" altLang="zh-CN" sz="2400" b="1">
                <a:latin typeface="Times New Roman" pitchFamily="18" charset="0"/>
              </a:rPr>
              <a:t>3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所示的电路中，</a:t>
            </a:r>
            <a:r>
              <a:rPr lang="en-US" altLang="zh-CN" sz="2400" b="1" i="1">
                <a:latin typeface="Times New Roman" pitchFamily="18" charset="0"/>
              </a:rPr>
              <a:t>R</a:t>
            </a:r>
            <a:r>
              <a:rPr lang="en-US" altLang="zh-CN" sz="2400" b="1" baseline="-25000">
                <a:latin typeface="Times New Roman" pitchFamily="18" charset="0"/>
              </a:rPr>
              <a:t>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和</a:t>
            </a:r>
            <a:r>
              <a:rPr lang="en-US" altLang="zh-CN" sz="2400" b="1" i="1">
                <a:latin typeface="Times New Roman" pitchFamily="18" charset="0"/>
              </a:rPr>
              <a:t>R</a:t>
            </a:r>
            <a:r>
              <a:rPr lang="en-US" altLang="zh-CN" sz="2400" b="1" baseline="-25000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为定值电阻，且</a:t>
            </a:r>
            <a:r>
              <a:rPr lang="en-US" altLang="zh-CN" sz="2400" b="1" i="1">
                <a:latin typeface="Times New Roman" pitchFamily="18" charset="0"/>
              </a:rPr>
              <a:t>R</a:t>
            </a:r>
            <a:r>
              <a:rPr lang="en-US" altLang="zh-CN" sz="2400" b="1" baseline="-25000">
                <a:latin typeface="Times New Roman" pitchFamily="18" charset="0"/>
              </a:rPr>
              <a:t>1</a:t>
            </a:r>
            <a:r>
              <a:rPr lang="en-US" altLang="zh-CN" sz="2400" b="1">
                <a:latin typeface="Times New Roman" pitchFamily="18" charset="0"/>
              </a:rPr>
              <a:t>≠</a:t>
            </a:r>
            <a:r>
              <a:rPr lang="en-US" altLang="zh-CN" sz="2400" b="1" i="1">
                <a:latin typeface="Times New Roman" pitchFamily="18" charset="0"/>
              </a:rPr>
              <a:t>R</a:t>
            </a:r>
            <a:r>
              <a:rPr lang="en-US" altLang="zh-CN" sz="2400" b="1" baseline="-25000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，电源两端的电压保持不变。闭合开关</a:t>
            </a:r>
            <a:r>
              <a:rPr lang="en-US" altLang="zh-CN" sz="2400" b="1">
                <a:latin typeface="Times New Roman" pitchFamily="18" charset="0"/>
              </a:rPr>
              <a:t>S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，将滑动变阻器的滑片</a:t>
            </a:r>
            <a:r>
              <a:rPr lang="en-US" altLang="zh-CN" sz="2400" b="1" i="1">
                <a:latin typeface="Times New Roman" pitchFamily="18" charset="0"/>
              </a:rPr>
              <a:t>P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由</a:t>
            </a:r>
            <a:r>
              <a:rPr lang="en-US" altLang="zh-CN" sz="2400" b="1" i="1">
                <a:latin typeface="Times New Roman" pitchFamily="18" charset="0"/>
              </a:rPr>
              <a:t>a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端向</a:t>
            </a:r>
            <a:r>
              <a:rPr lang="en-US" altLang="zh-CN" sz="2400" b="1" i="1">
                <a:latin typeface="Times New Roman" pitchFamily="18" charset="0"/>
              </a:rPr>
              <a:t>b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端滑动一段距离，电压表</a:t>
            </a:r>
            <a:r>
              <a:rPr lang="en-US" altLang="zh-CN" sz="2400" b="1">
                <a:latin typeface="Times New Roman" pitchFamily="18" charset="0"/>
              </a:rPr>
              <a:t>V</a:t>
            </a:r>
            <a:r>
              <a:rPr lang="en-US" altLang="zh-CN" sz="2400" b="1" baseline="-25000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示数的变化量</a:t>
            </a:r>
            <a:endParaRPr lang="en-US" altLang="zh-CN" sz="2400" b="1">
              <a:latin typeface="Times New Roman" pitchFamily="18" charset="0"/>
            </a:endParaRPr>
          </a:p>
          <a:p>
            <a:pPr marL="357188" lvl="0" indent="-357188" algn="just" eaLnBrk="0" hangingPunct="0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	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为</a:t>
            </a:r>
            <a:r>
              <a:rPr lang="en-US" altLang="zh-CN" sz="2400" b="1">
                <a:latin typeface="Times New Roman" pitchFamily="18" charset="0"/>
              </a:rPr>
              <a:t>Δ</a:t>
            </a:r>
            <a:r>
              <a:rPr lang="en-US" altLang="zh-CN" sz="2400" b="1" i="1">
                <a:latin typeface="Times New Roman" pitchFamily="18" charset="0"/>
              </a:rPr>
              <a:t>U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，电流表</a:t>
            </a:r>
            <a:r>
              <a:rPr lang="en-US" altLang="zh-CN" sz="2400" b="1">
                <a:latin typeface="Times New Roman" pitchFamily="18" charset="0"/>
              </a:rPr>
              <a:t>A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示数的变化量</a:t>
            </a:r>
            <a:endParaRPr lang="en-US" altLang="zh-CN" sz="2400" b="1">
              <a:latin typeface="Times New Roman" pitchFamily="18" charset="0"/>
            </a:endParaRPr>
          </a:p>
          <a:p>
            <a:pPr marL="357188" lvl="0" indent="-357188" algn="just" eaLnBrk="0" hangingPunct="0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	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为</a:t>
            </a:r>
            <a:r>
              <a:rPr lang="en-US" altLang="zh-CN" sz="2400" b="1">
                <a:latin typeface="Times New Roman" pitchFamily="18" charset="0"/>
              </a:rPr>
              <a:t>Δ</a:t>
            </a:r>
            <a:r>
              <a:rPr lang="en-US" altLang="zh-CN" sz="2400" b="1" i="1">
                <a:latin typeface="Times New Roman" pitchFamily="18" charset="0"/>
              </a:rPr>
              <a:t>I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，下列说法正确的是</a:t>
            </a:r>
            <a:r>
              <a:rPr lang="en-US" altLang="zh-CN" sz="2400" b="1">
                <a:latin typeface="Times New Roman" pitchFamily="18" charset="0"/>
              </a:rPr>
              <a:t>(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 pitchFamily="18" charset="0"/>
              </a:rPr>
              <a:t>)</a:t>
            </a:r>
            <a:endParaRPr lang="zh-CN" altLang="zh-CN" sz="1000">
              <a:latin typeface="宋体" pitchFamily="2" charset="-122"/>
              <a:ea typeface="Courier New" pitchFamily="49" charset="0"/>
            </a:endParaRPr>
          </a:p>
        </p:txBody>
      </p:sp>
      <p:pic>
        <p:nvPicPr>
          <p:cNvPr id="15362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03800" y="1901825"/>
            <a:ext cx="3849688" cy="28717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09" name="对象 1"/>
          <p:cNvGraphicFramePr>
            <a:graphicFrameLocks noChangeAspect="1"/>
          </p:cNvGraphicFramePr>
          <p:nvPr/>
        </p:nvGraphicFramePr>
        <p:xfrm>
          <a:off x="344488" y="1058863"/>
          <a:ext cx="8455025" cy="2578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8455025" imgH="2578100" progId="Word.Document.12">
                  <p:embed/>
                </p:oleObj>
              </mc:Choice>
              <mc:Fallback>
                <p:oleObj r:id="rId3" imgW="8455025" imgH="25781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1058863"/>
                        <a:ext cx="8455025" cy="2578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0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矩形 4"/>
          <p:cNvSpPr/>
          <p:nvPr/>
        </p:nvSpPr>
        <p:spPr>
          <a:xfrm>
            <a:off x="182563" y="3011488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Text Box 22"/>
          <p:cNvSpPr txBox="1">
            <a:spLocks noChangeArrowheads="1"/>
          </p:cNvSpPr>
          <p:nvPr/>
        </p:nvSpPr>
        <p:spPr bwMode="auto">
          <a:xfrm>
            <a:off x="506413" y="1065213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开关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通断类动态电路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5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开关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通断类动态电路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9459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0563" y="411163"/>
            <a:ext cx="4568825" cy="19891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0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31963" y="2270125"/>
            <a:ext cx="5648325" cy="24304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2"/>
          <p:cNvSpPr txBox="1">
            <a:spLocks noChangeArrowheads="1"/>
          </p:cNvSpPr>
          <p:nvPr/>
        </p:nvSpPr>
        <p:spPr bwMode="auto">
          <a:xfrm>
            <a:off x="225425" y="627063"/>
            <a:ext cx="8713788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灯泡中只要有电流就能发光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相同，电源电压小于灯泡的额定电压，且保持不变，开关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由闭合到断开，电路中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变亮，电压表示数变小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变暗，电流表示数变大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亮起来，电压表示数变大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亮起来，电流表示数变小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1506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10188" y="1995488"/>
            <a:ext cx="2790825" cy="21764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7" name="矩形 3"/>
          <p:cNvSpPr/>
          <p:nvPr/>
        </p:nvSpPr>
        <p:spPr>
          <a:xfrm>
            <a:off x="3711575" y="1843088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安庆质检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</a:t>
            </a:r>
            <a:r>
              <a:rPr lang="en-US" altLang="zh-CN" sz="2400" b="1" spc="0">
                <a:latin typeface="Times New Roman"/>
              </a:rPr>
              <a:t> 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所示的电路中，电源电压保持不变，闭合开关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后，下列说法正确的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．电压表的示数变大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．电流表的示数不变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．电路中的总电阻变大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．电路消耗的总功率变大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355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27600" y="2044700"/>
            <a:ext cx="2884488" cy="2111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5" name="矩形 3"/>
          <p:cNvSpPr/>
          <p:nvPr/>
        </p:nvSpPr>
        <p:spPr>
          <a:xfrm>
            <a:off x="1258888" y="1919288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所示，电源电压恒定，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20Ω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，断开开关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，电流表示数是</a:t>
            </a:r>
            <a:r>
              <a:rPr lang="en-US" altLang="zh-CN" sz="2400" b="1" spc="0">
                <a:latin typeface="Times New Roman"/>
              </a:rPr>
              <a:t>0.3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；若再闭合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，发现电流表示数变化了</a:t>
            </a:r>
            <a:r>
              <a:rPr lang="en-US" altLang="zh-CN" sz="2400" b="1" spc="0">
                <a:latin typeface="Times New Roman"/>
              </a:rPr>
              <a:t>0.2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的阻值为</a:t>
            </a:r>
            <a:r>
              <a:rPr lang="en-US" altLang="zh-CN" sz="2400" b="1" spc="0">
                <a:latin typeface="Times New Roman"/>
              </a:rPr>
              <a:t>______Ω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；当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都闭合时，电路消耗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总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功率为</a:t>
            </a:r>
            <a:r>
              <a:rPr lang="en-US" altLang="zh-CN" sz="2400" b="1" spc="0">
                <a:latin typeface="Times New Roman"/>
              </a:rPr>
              <a:t>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5602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40200" y="2211388"/>
            <a:ext cx="3448050" cy="2362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3" name="矩形 4"/>
          <p:cNvSpPr/>
          <p:nvPr/>
        </p:nvSpPr>
        <p:spPr>
          <a:xfrm>
            <a:off x="6516688" y="1881188"/>
            <a:ext cx="4921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30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5604" name="矩形 5"/>
          <p:cNvSpPr/>
          <p:nvPr/>
        </p:nvSpPr>
        <p:spPr>
          <a:xfrm>
            <a:off x="2505075" y="2960688"/>
            <a:ext cx="3381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龙岩模拟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</a:t>
            </a:r>
            <a:r>
              <a:rPr lang="en-US" altLang="zh-CN" sz="2400" b="1" spc="0">
                <a:latin typeface="Times New Roman"/>
              </a:rPr>
              <a:t>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所示，图甲是小灯泡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的电流随电压变化的图像，将它们按图乙所示接入电路中，只闭合开关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，小灯泡的实际功率为</a:t>
            </a:r>
            <a:r>
              <a:rPr lang="en-US" altLang="zh-CN" sz="2400" b="1" spc="0">
                <a:latin typeface="Times New Roman"/>
              </a:rPr>
              <a:t>1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；再闭合开关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电流表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示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数变化了</a:t>
            </a:r>
            <a:r>
              <a:rPr lang="en-US" altLang="zh-CN" sz="2400" b="1" spc="0">
                <a:latin typeface="Times New Roman"/>
              </a:rPr>
              <a:t>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的阻值为</a:t>
            </a:r>
            <a:r>
              <a:rPr lang="en-US" altLang="zh-CN" sz="2400" b="1" spc="0">
                <a:latin typeface="Times New Roman"/>
              </a:rPr>
              <a:t>________ 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7650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29138" y="2254250"/>
            <a:ext cx="4506912" cy="2478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1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2" name="矩形 5"/>
          <p:cNvSpPr/>
          <p:nvPr/>
        </p:nvSpPr>
        <p:spPr>
          <a:xfrm>
            <a:off x="2706688" y="2932113"/>
            <a:ext cx="5699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0.2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27653" name="矩形 6"/>
          <p:cNvSpPr/>
          <p:nvPr/>
        </p:nvSpPr>
        <p:spPr>
          <a:xfrm>
            <a:off x="2916238" y="3492500"/>
            <a:ext cx="4921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10</a:t>
            </a:r>
            <a:endParaRPr lang="zh-CN" altLang="en-US">
              <a:latin typeface="Calibri" panose="020f050202020403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9697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29698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29699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29700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29701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9702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9703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29704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9705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9706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29707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29708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9709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anose="020b0806030902050204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29710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29711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9712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29713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714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9715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29716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717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29718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9719" name="组合 1"/>
          <p:cNvGrpSpPr/>
          <p:nvPr/>
        </p:nvGrpSpPr>
        <p:grpSpPr>
          <a:xfrm>
            <a:off x="4073525" y="1931988"/>
            <a:ext cx="542925" cy="547687"/>
            <a:chOff x="1153731" y="1592014"/>
            <a:chExt cx="543166" cy="547688"/>
          </a:xfrm>
        </p:grpSpPr>
        <p:pic>
          <p:nvPicPr>
            <p:cNvPr id="29720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721" name="矩形 41">
              <a:hlinkClick r:id="rId7" action="ppaction://hlinksldjump"/>
            </p:cNvPr>
            <p:cNvSpPr/>
            <p:nvPr/>
          </p:nvSpPr>
          <p:spPr>
            <a:xfrm>
              <a:off x="1258553" y="1642814"/>
              <a:ext cx="3875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9722" name="组合 1"/>
          <p:cNvGrpSpPr/>
          <p:nvPr/>
        </p:nvGrpSpPr>
        <p:grpSpPr>
          <a:xfrm>
            <a:off x="5324475" y="1931988"/>
            <a:ext cx="542925" cy="547687"/>
            <a:chOff x="1153731" y="1592014"/>
            <a:chExt cx="543166" cy="547688"/>
          </a:xfrm>
        </p:grpSpPr>
        <p:pic>
          <p:nvPicPr>
            <p:cNvPr id="29723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724" name="矩形 55">
              <a:hlinkClick r:id="rId8" action="ppaction://hlinksldjump"/>
            </p:cNvPr>
            <p:cNvSpPr/>
            <p:nvPr/>
          </p:nvSpPr>
          <p:spPr>
            <a:xfrm>
              <a:off x="1258553" y="1642814"/>
              <a:ext cx="3875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4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分】如图为利用光敏电阻设计的监控装置示意图，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是光敏电阻，当光照射的强度增大时其阻值变小，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是定值电阻，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电源电压不变。当有人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经过通道遮蔽光线时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．通过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的电流变大　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两端的电压变小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两端的电压变大</a:t>
            </a:r>
            <a:r>
              <a:rPr lang="en-US" altLang="zh-CN" sz="2400" b="1" spc="0">
                <a:latin typeface="Times New Roman"/>
              </a:rPr>
              <a:t>  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两端的电压变小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22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3" name="矩形 5"/>
          <p:cNvSpPr>
            <a:spLocks noChangeArrowheads="1"/>
          </p:cNvSpPr>
          <p:nvPr/>
        </p:nvSpPr>
        <p:spPr bwMode="auto">
          <a:xfrm>
            <a:off x="4092575" y="2754313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24" name="Picture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7900" y="1676400"/>
            <a:ext cx="3919538" cy="17716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3"/>
          <p:cNvSpPr>
            <a:spLocks noChangeArrowheads="1"/>
          </p:cNvSpPr>
          <p:nvPr/>
        </p:nvSpPr>
        <p:spPr bwMode="auto">
          <a:xfrm>
            <a:off x="542925" y="436563"/>
            <a:ext cx="80232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分】如图电路中，闭合开关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，电流表和电压表均有示数。若断开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．电流表示数变小，</a:t>
            </a:r>
            <a:endParaRPr lang="en-US" altLang="zh-CN" sz="2400" b="1">
              <a:latin typeface="Times New Roman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电压表示数变小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．电流表示数变小，</a:t>
            </a:r>
            <a:endParaRPr lang="en-US" altLang="zh-CN" sz="2400" b="1">
              <a:latin typeface="Times New Roman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电压表示数变大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．电流表示数变大，电压表示数变小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．电流表示数变大，电压表示数变大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1746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4663" y="1617663"/>
            <a:ext cx="3343275" cy="2178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7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矩形 6"/>
          <p:cNvSpPr>
            <a:spLocks noChangeArrowheads="1"/>
          </p:cNvSpPr>
          <p:nvPr/>
        </p:nvSpPr>
        <p:spPr bwMode="auto">
          <a:xfrm>
            <a:off x="6154738" y="987425"/>
            <a:ext cx="406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分】如图所示，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，电路正常工作。现只将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断开，则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．电流表示数减小，电压表示数不变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．电流表示数增大，电压表示数不变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．电流表示数减小，电压表示数减小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．电流表示数增大，电压表示数增大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2770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0788" y="1730375"/>
            <a:ext cx="2185987" cy="2270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1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6"/>
          <p:cNvSpPr>
            <a:spLocks noChangeArrowheads="1"/>
          </p:cNvSpPr>
          <p:nvPr/>
        </p:nvSpPr>
        <p:spPr bwMode="auto">
          <a:xfrm>
            <a:off x="5292725" y="1276350"/>
            <a:ext cx="406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5"/>
          <p:cNvSpPr>
            <a:spLocks noChangeArrowheads="1"/>
          </p:cNvSpPr>
          <p:nvPr/>
        </p:nvSpPr>
        <p:spPr bwMode="auto">
          <a:xfrm>
            <a:off x="611188" y="569913"/>
            <a:ext cx="80232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2019·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分】如图电路，闭合开关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，将滑动变阻器的滑片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从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端向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端移动过程中，示数减小的电表是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“A”“V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“V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，电路的总功率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增大</a:t>
            </a:r>
            <a:r>
              <a:rPr lang="en-US" altLang="zh-CN" sz="2400" b="1" spc="0">
                <a:latin typeface="Times New Roman"/>
              </a:rPr>
              <a:t>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减小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不变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4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5" name="矩形 4"/>
          <p:cNvSpPr>
            <a:spLocks noChangeArrowheads="1"/>
          </p:cNvSpPr>
          <p:nvPr/>
        </p:nvSpPr>
        <p:spPr bwMode="auto">
          <a:xfrm>
            <a:off x="1403350" y="1635125"/>
            <a:ext cx="5095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V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/>
              </a:rPr>
              <a:t>1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6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97450" y="2682875"/>
            <a:ext cx="2451100" cy="20494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6"/>
          <p:cNvSpPr>
            <a:spLocks noChangeArrowheads="1"/>
          </p:cNvSpPr>
          <p:nvPr/>
        </p:nvSpPr>
        <p:spPr bwMode="auto">
          <a:xfrm>
            <a:off x="1392238" y="2198688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增大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798300" y="114173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86</Paragraphs>
  <Slides>19</Slides>
  <Notes>11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baseType="lpstr" size="30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Courier New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2021-03-04T13:24:27.098</cp:lastPrinted>
  <dcterms:created xsi:type="dcterms:W3CDTF">2021-03-04T13:24:27Z</dcterms:created>
  <dcterms:modified xsi:type="dcterms:W3CDTF">2021-03-04T05:24:28Z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