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wmf" ContentType="image/x-wmf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.xml" ContentType="application/inkml+xml"/>
  <Override PartName="/ppt/ink/ink30.xml" ContentType="application/inkml+xml"/>
  <Override PartName="/ppt/ink/ink31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31"/>
  </p:handoutMasterIdLst>
  <p:sldIdLst>
    <p:sldId id="387" r:id="rId3"/>
    <p:sldId id="375" r:id="rId5"/>
    <p:sldId id="401" r:id="rId6"/>
    <p:sldId id="391" r:id="rId7"/>
    <p:sldId id="393" r:id="rId8"/>
    <p:sldId id="392" r:id="rId9"/>
    <p:sldId id="260" r:id="rId10"/>
    <p:sldId id="424" r:id="rId11"/>
    <p:sldId id="394" r:id="rId12"/>
    <p:sldId id="395" r:id="rId13"/>
    <p:sldId id="383" r:id="rId14"/>
    <p:sldId id="325" r:id="rId15"/>
    <p:sldId id="354" r:id="rId16"/>
    <p:sldId id="388" r:id="rId17"/>
    <p:sldId id="396" r:id="rId18"/>
    <p:sldId id="397" r:id="rId19"/>
    <p:sldId id="398" r:id="rId20"/>
    <p:sldId id="399" r:id="rId21"/>
    <p:sldId id="443" r:id="rId22"/>
    <p:sldId id="400" r:id="rId23"/>
    <p:sldId id="404" r:id="rId24"/>
    <p:sldId id="402" r:id="rId25"/>
    <p:sldId id="389" r:id="rId26"/>
    <p:sldId id="372" r:id="rId27"/>
    <p:sldId id="350" r:id="rId28"/>
    <p:sldId id="352" r:id="rId29"/>
    <p:sldId id="385" r:id="rId30"/>
  </p:sldIdLst>
  <p:sldSz cx="9144000" cy="6858000" type="screen4x3"/>
  <p:notesSz cx="6858000" cy="9144000"/>
  <p:embeddedFontLst>
    <p:embeddedFont>
      <p:font typeface="微软雅黑" panose="020B0503020204020204" pitchFamily="34" charset="-122"/>
      <p:regular r:id="rId35"/>
    </p:embeddedFont>
    <p:embeddedFont>
      <p:font typeface="黑体" panose="02010609060101010101" pitchFamily="2" charset="-122"/>
      <p:regular r:id="rId36"/>
    </p:embeddedFont>
    <p:embeddedFont>
      <p:font typeface="楷体_GB2312" panose="02010609030101010101" charset="-122"/>
      <p:regular r:id="rId37"/>
    </p:embeddedFont>
    <p:embeddedFont>
      <p:font typeface="Garamond" panose="02020404030301010803" pitchFamily="18" charset="0"/>
      <p:regular r:id="rId38"/>
      <p:bold r:id="rId39"/>
      <p:italic r:id="rId40"/>
    </p:embeddedFont>
    <p:embeddedFont>
      <p:font typeface="方正舒体" panose="02010601030101010101" pitchFamily="2" charset="-122"/>
      <p:regular r:id="rId41"/>
    </p:embeddedFont>
    <p:embeddedFont>
      <p:font typeface="华文行楷" panose="02010800040101010101" pitchFamily="2" charset="-122"/>
      <p:regular r:id="rId42"/>
    </p:embeddedFont>
    <p:embeddedFont>
      <p:font typeface="华文隶书" panose="02010800040101010101" pitchFamily="2" charset="-122"/>
      <p:regular r:id="rId43"/>
    </p:embeddedFont>
    <p:embeddedFont>
      <p:font typeface="楷体_GB2312" panose="02010609030101010101" charset="0"/>
      <p:regular r:id="rId44"/>
    </p:embeddedFont>
  </p:embeddedFont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200" b="0" i="0" u="none" kern="1200" baseline="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33CC"/>
    <a:srgbClr val="006600"/>
    <a:srgbClr val="0000CC"/>
    <a:srgbClr val="00CC00"/>
    <a:srgbClr val="0000FF"/>
    <a:srgbClr val="00FF00"/>
    <a:srgbClr val="000000"/>
    <a:srgbClr val="3333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225"/>
    <p:restoredTop sz="89010"/>
  </p:normalViewPr>
  <p:slideViewPr>
    <p:cSldViewPr showGuides="1">
      <p:cViewPr varScale="1">
        <p:scale>
          <a:sx n="63" d="100"/>
          <a:sy n="63" d="100"/>
        </p:scale>
        <p:origin x="-882" y="-108"/>
      </p:cViewPr>
      <p:guideLst>
        <p:guide orient="horz" pos="2144"/>
        <p:guide pos="3833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font" Target="fonts/font10.fntdata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en-US" altLang="zh-CN" sz="12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</a:fld>
            <a:endParaRPr lang="en-US" altLang="zh-CN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252 299,'2'0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756 299,'2'0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758 300,'2'0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248 544,'2'0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248 548,'2'0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246 547,'2'0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246 545,'2'0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247 548,'2'0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249 548,'2'0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715 549,'2'0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714 547,'2'0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252 297,'2'0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719 548,'2'0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714 551,'2'0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714 549,'2'0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719 549,'2'0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719 550,'2'0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57:38"/>
    </inkml:context>
    <inkml:brush xml:id="br0">
      <inkml:brushProperty name="width" value="0.09701" units="cm"/>
      <inkml:brushProperty name="height" value="0.09701" units="cm"/>
      <inkml:brushProperty name="color" value="#ffffff"/>
      <inkml:brushProperty name="ignorePressure" value="0"/>
    </inkml:brush>
  </inkml:definitions>
  <inkml:trace contextRef="#ctx0" brushRef="#br0">283 533,'2'0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57:38"/>
    </inkml:context>
    <inkml:brush xml:id="br0">
      <inkml:brushProperty name="width" value="0.09701" units="cm"/>
      <inkml:brushProperty name="height" value="0.09701" units="cm"/>
      <inkml:brushProperty name="color" value="#ffffff"/>
      <inkml:brushProperty name="ignorePressure" value="0"/>
    </inkml:brush>
  </inkml:definitions>
  <inkml:trace contextRef="#ctx0" brushRef="#br0">285 535,'2'0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57:38"/>
    </inkml:context>
    <inkml:brush xml:id="br0">
      <inkml:brushProperty name="width" value="0.09701" units="cm"/>
      <inkml:brushProperty name="height" value="0.09701" units="cm"/>
      <inkml:brushProperty name="color" value="#ffffff"/>
      <inkml:brushProperty name="ignorePressure" value="0"/>
    </inkml:brush>
  </inkml:definitions>
  <inkml:trace contextRef="#ctx0" brushRef="#br0">288 539,'2'0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57:38"/>
    </inkml:context>
    <inkml:brush xml:id="br0">
      <inkml:brushProperty name="width" value="0.09701" units="cm"/>
      <inkml:brushProperty name="height" value="0.09701" units="cm"/>
      <inkml:brushProperty name="color" value="#ffffff"/>
      <inkml:brushProperty name="ignorePressure" value="0"/>
    </inkml:brush>
  </inkml:definitions>
  <inkml:trace contextRef="#ctx0" brushRef="#br0">286 536,'2'0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57:38"/>
    </inkml:context>
    <inkml:brush xml:id="br0">
      <inkml:brushProperty name="width" value="0.09701" units="cm"/>
      <inkml:brushProperty name="height" value="0.09701" units="cm"/>
      <inkml:brushProperty name="color" value="#ffffff"/>
      <inkml:brushProperty name="ignorePressure" value="0"/>
    </inkml:brush>
  </inkml:definitions>
  <inkml:trace contextRef="#ctx0" brushRef="#br0">276 542,'2'0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249 299,'2'0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57:38"/>
    </inkml:context>
    <inkml:brush xml:id="br0">
      <inkml:brushProperty name="width" value="0.09701" units="cm"/>
      <inkml:brushProperty name="height" value="0.09701" units="cm"/>
      <inkml:brushProperty name="color" value="#ffffff"/>
      <inkml:brushProperty name="ignorePressure" value="0"/>
    </inkml:brush>
  </inkml:definitions>
  <inkml:trace contextRef="#ctx0" brushRef="#br0">277 543,'2'0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57:38"/>
    </inkml:context>
    <inkml:brush xml:id="br0">
      <inkml:brushProperty name="width" value="0.09701" units="cm"/>
      <inkml:brushProperty name="height" value="0.09701" units="cm"/>
      <inkml:brushProperty name="color" value="#ffffff"/>
      <inkml:brushProperty name="ignorePressure" value="0"/>
    </inkml:brush>
  </inkml:definitions>
  <inkml:trace contextRef="#ctx0" brushRef="#br0">287 543,'2'0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250 301,'2'0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251 303,'2'0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756 297,'2'0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756 294,'2'0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755 298,'2'0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5-11-16T15:44:28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757 298,'2'0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340" name="Rectangle 4"/>
          <p:cNvSpPr>
            <a:spLocks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/>
            <a:fld id="{9A0DB2DC-4C9A-4742-B13C-FB6460FD3503}" type="slidenum">
              <a:rPr lang="en-US" altLang="zh-CN" sz="12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</a:fld>
            <a:endParaRPr lang="en-US" altLang="zh-CN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幻灯片图像占位符 1"/>
          <p:cNvSpPr>
            <a:spLocks noTextEdit="1"/>
          </p:cNvSpPr>
          <p:nvPr>
            <p:ph type="sldImg"/>
          </p:nvPr>
        </p:nvSpPr>
        <p:spPr>
          <a:ln/>
        </p:spPr>
      </p:sp>
      <p:sp>
        <p:nvSpPr>
          <p:cNvPr id="16386" name="文本占位符 2"/>
          <p:cNvSpPr/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/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备注占位符 2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en-US" altLang="zh-CN" dirty="0">
              <a:sym typeface="宋体" panose="02010600030101010101" pitchFamily="2" charset="-122"/>
            </a:endParaRPr>
          </a:p>
        </p:txBody>
      </p:sp>
      <p:sp>
        <p:nvSpPr>
          <p:cNvPr id="3891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幻灯片图像占位符 1"/>
          <p:cNvSpPr>
            <a:spLocks noTextEdit="1"/>
          </p:cNvSpPr>
          <p:nvPr>
            <p:ph type="sldImg"/>
          </p:nvPr>
        </p:nvSpPr>
        <p:spPr>
          <a:ln/>
        </p:spPr>
      </p:sp>
      <p:sp>
        <p:nvSpPr>
          <p:cNvPr id="40962" name="文本占位符 2"/>
          <p:cNvSpPr/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幻灯片图像占位符 1"/>
          <p:cNvSpPr>
            <a:spLocks noTextEdit="1"/>
          </p:cNvSpPr>
          <p:nvPr>
            <p:ph type="sldImg"/>
          </p:nvPr>
        </p:nvSpPr>
        <p:spPr>
          <a:ln/>
        </p:spPr>
      </p:sp>
      <p:sp>
        <p:nvSpPr>
          <p:cNvPr id="44034" name="文本占位符 2"/>
          <p:cNvSpPr/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/>
          </a:p>
        </p:txBody>
      </p:sp>
      <p:sp>
        <p:nvSpPr>
          <p:cNvPr id="4403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6" name="备注占位符 2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4710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备注占位符 2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4915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2" name="备注占位符 2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5120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49" name="幻灯片图像占位符 1"/>
          <p:cNvSpPr>
            <a:spLocks noTextEdit="1"/>
          </p:cNvSpPr>
          <p:nvPr>
            <p:ph type="sldImg"/>
          </p:nvPr>
        </p:nvSpPr>
        <p:spPr>
          <a:ln/>
        </p:spPr>
      </p:sp>
      <p:sp>
        <p:nvSpPr>
          <p:cNvPr id="53250" name="文本占位符 2"/>
          <p:cNvSpPr/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/>
          </a:p>
        </p:txBody>
      </p:sp>
      <p:sp>
        <p:nvSpPr>
          <p:cNvPr id="5325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529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8" name="备注占位符 2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5529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041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备注占位符 2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6041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幻灯片图像占位符 1"/>
          <p:cNvSpPr>
            <a:spLocks noTextEdit="1"/>
          </p:cNvSpPr>
          <p:nvPr>
            <p:ph type="sldImg"/>
          </p:nvPr>
        </p:nvSpPr>
        <p:spPr>
          <a:ln/>
        </p:spPr>
      </p:sp>
      <p:sp>
        <p:nvSpPr>
          <p:cNvPr id="19458" name="文本占位符 2"/>
          <p:cNvSpPr/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/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幻灯片图像占位符 1"/>
          <p:cNvSpPr>
            <a:spLocks noTextEdit="1"/>
          </p:cNvSpPr>
          <p:nvPr>
            <p:ph type="sldImg"/>
          </p:nvPr>
        </p:nvSpPr>
        <p:spPr>
          <a:ln/>
        </p:spPr>
      </p:sp>
      <p:sp>
        <p:nvSpPr>
          <p:cNvPr id="22530" name="文本占位符 2"/>
          <p:cNvSpPr/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/>
          </a:p>
        </p:txBody>
      </p:sp>
      <p:sp>
        <p:nvSpPr>
          <p:cNvPr id="2253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7" name="幻灯片图像占位符 1"/>
          <p:cNvSpPr>
            <a:spLocks noTextEdit="1"/>
          </p:cNvSpPr>
          <p:nvPr>
            <p:ph type="sldImg"/>
          </p:nvPr>
        </p:nvSpPr>
        <p:spPr>
          <a:ln/>
        </p:spPr>
      </p:sp>
      <p:sp>
        <p:nvSpPr>
          <p:cNvPr id="24578" name="文本占位符 2"/>
          <p:cNvSpPr/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 sz="2400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5" name="幻灯片图像占位符 1"/>
          <p:cNvSpPr>
            <a:spLocks noTextEdit="1"/>
          </p:cNvSpPr>
          <p:nvPr>
            <p:ph type="sldImg"/>
          </p:nvPr>
        </p:nvSpPr>
        <p:spPr>
          <a:ln/>
        </p:spPr>
      </p:sp>
      <p:sp>
        <p:nvSpPr>
          <p:cNvPr id="26626" name="文本占位符 2"/>
          <p:cNvSpPr/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/>
          </a:p>
        </p:txBody>
      </p:sp>
      <p:sp>
        <p:nvSpPr>
          <p:cNvPr id="2662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3" name="幻灯片图像占位符 1"/>
          <p:cNvSpPr>
            <a:spLocks noTextEdit="1"/>
          </p:cNvSpPr>
          <p:nvPr>
            <p:ph type="sldImg"/>
          </p:nvPr>
        </p:nvSpPr>
        <p:spPr>
          <a:ln/>
        </p:spPr>
      </p:sp>
      <p:sp>
        <p:nvSpPr>
          <p:cNvPr id="28674" name="文本占位符 2"/>
          <p:cNvSpPr/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/>
          </a:p>
        </p:txBody>
      </p:sp>
      <p:sp>
        <p:nvSpPr>
          <p:cNvPr id="2867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1" name="幻灯片图像占位符 1"/>
          <p:cNvSpPr>
            <a:spLocks noTextEdit="1"/>
          </p:cNvSpPr>
          <p:nvPr>
            <p:ph type="sldImg"/>
          </p:nvPr>
        </p:nvSpPr>
        <p:spPr>
          <a:ln/>
        </p:spPr>
      </p:sp>
      <p:sp>
        <p:nvSpPr>
          <p:cNvPr id="30722" name="文本占位符 2"/>
          <p:cNvSpPr/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zh-CN"/>
          </a:p>
        </p:txBody>
      </p:sp>
      <p:sp>
        <p:nvSpPr>
          <p:cNvPr id="3072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7" name="幻灯片图像占位符 1"/>
          <p:cNvSpPr>
            <a:spLocks noTextEdit="1"/>
          </p:cNvSpPr>
          <p:nvPr>
            <p:ph type="sldImg"/>
          </p:nvPr>
        </p:nvSpPr>
        <p:spPr>
          <a:ln/>
        </p:spPr>
      </p:sp>
      <p:sp>
        <p:nvSpPr>
          <p:cNvPr id="34818" name="文本占位符 2"/>
          <p:cNvSpPr/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zh-CN" altLang="en-US"/>
          </a:p>
        </p:txBody>
      </p:sp>
      <p:sp>
        <p:nvSpPr>
          <p:cNvPr id="3481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备注占位符 2"/>
          <p:cNvSpPr>
            <a:spLocks noGrp="1"/>
          </p:cNvSpPr>
          <p:nvPr>
            <p:ph type="body"/>
          </p:nvPr>
        </p:nvSpPr>
        <p:spPr>
          <a:ln/>
        </p:spPr>
        <p:txBody>
          <a:bodyPr wrap="square" lIns="91440" tIns="45720" rIns="91440" bIns="45720" anchor="t"/>
          <a:p>
            <a:pPr lvl="0"/>
            <a:endParaRPr lang="en-US" altLang="zh-CN" dirty="0"/>
          </a:p>
        </p:txBody>
      </p:sp>
      <p:sp>
        <p:nvSpPr>
          <p:cNvPr id="3686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p>
            <a:pPr lvl="0" indent="0" algn="r"/>
            <a:fld id="{9A0DB2DC-4C9A-4742-B13C-FB6460FD3503}" type="slidenum">
              <a:rPr lang="en-US" altLang="zh-CN" sz="1200" dirty="0">
                <a:latin typeface="Times New Roman" panose="02020603050405020304" pitchFamily="18" charset="0"/>
              </a:rPr>
            </a:fld>
            <a:endParaRPr lang="en-US" altLang="zh-CN" sz="12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algn="r" eaLnBrk="1" fontAlgn="base" hangingPunct="1"/>
            <a:fld id="{9A0DB2DC-4C9A-4742-B13C-FB6460FD3503}" type="slidenum">
              <a:rPr lang="en-US" altLang="zh-CN" sz="14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  <p:sndAc>
          <p:stSnd>
            <p:snd r:embed="rId2" name="chimes.wav"/>
          </p:stSnd>
        </p:sndAc>
      </p:transition>
    </mc:Choice>
    <mc:Fallback>
      <p:transition>
        <p:fade thruBlk="1"/>
        <p:sndAc>
          <p:stSnd>
            <p:snd r:embed="rId2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algn="r" eaLnBrk="1" fontAlgn="base" hangingPunct="1"/>
            <a:fld id="{9A0DB2DC-4C9A-4742-B13C-FB6460FD3503}" type="slidenum">
              <a:rPr lang="en-US" altLang="zh-CN" sz="14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  <p:sndAc>
          <p:stSnd>
            <p:snd r:embed="rId2" name="chimes.wav"/>
          </p:stSnd>
        </p:sndAc>
      </p:transition>
    </mc:Choice>
    <mc:Fallback>
      <p:transition>
        <p:fade thruBlk="1"/>
        <p:sndAc>
          <p:stSnd>
            <p:snd r:embed="rId2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77000" y="609600"/>
            <a:ext cx="1981200" cy="48768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3400" y="609600"/>
            <a:ext cx="5791200" cy="48768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algn="r" eaLnBrk="1" fontAlgn="base" hangingPunct="1"/>
            <a:fld id="{9A0DB2DC-4C9A-4742-B13C-FB6460FD3503}" type="slidenum">
              <a:rPr lang="en-US" altLang="zh-CN" sz="14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  <p:sndAc>
          <p:stSnd>
            <p:snd r:embed="rId2" name="chimes.wav"/>
          </p:stSnd>
        </p:sndAc>
      </p:transition>
    </mc:Choice>
    <mc:Fallback>
      <p:transition>
        <p:fade thruBlk="1"/>
        <p:sndAc>
          <p:stSnd>
            <p:snd r:embed="rId2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algn="r" eaLnBrk="1" fontAlgn="base" hangingPunct="1"/>
            <a:fld id="{9A0DB2DC-4C9A-4742-B13C-FB6460FD3503}" type="slidenum">
              <a:rPr lang="en-US" altLang="zh-CN" sz="14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  <p:sndAc>
          <p:stSnd>
            <p:snd r:embed="rId2" name="chimes.wav"/>
          </p:stSnd>
        </p:sndAc>
      </p:transition>
    </mc:Choice>
    <mc:Fallback>
      <p:transition>
        <p:fade thruBlk="1"/>
        <p:sndAc>
          <p:stSnd>
            <p:snd r:embed="rId2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algn="r" eaLnBrk="1" fontAlgn="base" hangingPunct="1"/>
            <a:fld id="{9A0DB2DC-4C9A-4742-B13C-FB6460FD3503}" type="slidenum">
              <a:rPr lang="en-US" altLang="zh-CN" sz="14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  <p:sndAc>
          <p:stSnd>
            <p:snd r:embed="rId2" name="chimes.wav"/>
          </p:stSnd>
        </p:sndAc>
      </p:transition>
    </mc:Choice>
    <mc:Fallback>
      <p:transition>
        <p:fade thruBlk="1"/>
        <p:sndAc>
          <p:stSnd>
            <p:snd r:embed="rId2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95800" y="1371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algn="r" eaLnBrk="1" fontAlgn="base" hangingPunct="1"/>
            <a:fld id="{9A0DB2DC-4C9A-4742-B13C-FB6460FD3503}" type="slidenum">
              <a:rPr lang="en-US" altLang="zh-CN" sz="14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  <p:sndAc>
          <p:stSnd>
            <p:snd r:embed="rId2" name="chimes.wav"/>
          </p:stSnd>
        </p:sndAc>
      </p:transition>
    </mc:Choice>
    <mc:Fallback>
      <p:transition>
        <p:fade thruBlk="1"/>
        <p:sndAc>
          <p:stSnd>
            <p:snd r:embed="rId2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0480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algn="r" eaLnBrk="1" fontAlgn="base" hangingPunct="1"/>
            <a:fld id="{9A0DB2DC-4C9A-4742-B13C-FB6460FD3503}" type="slidenum">
              <a:rPr lang="en-US" altLang="zh-CN" sz="14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  <p:sndAc>
          <p:stSnd>
            <p:snd r:embed="rId2" name="chimes.wav"/>
          </p:stSnd>
        </p:sndAc>
      </p:transition>
    </mc:Choice>
    <mc:Fallback>
      <p:transition>
        <p:fade thruBlk="1"/>
        <p:sndAc>
          <p:stSnd>
            <p:snd r:embed="rId2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algn="r" eaLnBrk="1" fontAlgn="base" hangingPunct="1"/>
            <a:fld id="{9A0DB2DC-4C9A-4742-B13C-FB6460FD3503}" type="slidenum">
              <a:rPr lang="en-US" altLang="zh-CN" sz="14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  <p:sndAc>
          <p:stSnd>
            <p:snd r:embed="rId2" name="chimes.wav"/>
          </p:stSnd>
        </p:sndAc>
      </p:transition>
    </mc:Choice>
    <mc:Fallback>
      <p:transition>
        <p:fade thruBlk="1"/>
        <p:sndAc>
          <p:stSnd>
            <p:snd r:embed="rId2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algn="r" eaLnBrk="1" fontAlgn="base" hangingPunct="1"/>
            <a:fld id="{9A0DB2DC-4C9A-4742-B13C-FB6460FD3503}" type="slidenum">
              <a:rPr lang="en-US" altLang="zh-CN" sz="14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  <p:sndAc>
          <p:stSnd>
            <p:snd r:embed="rId2" name="chimes.wav"/>
          </p:stSnd>
        </p:sndAc>
      </p:transition>
    </mc:Choice>
    <mc:Fallback>
      <p:transition>
        <p:fade thruBlk="1"/>
        <p:sndAc>
          <p:stSnd>
            <p:snd r:embed="rId2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algn="r" eaLnBrk="1" fontAlgn="base" hangingPunct="1"/>
            <a:fld id="{9A0DB2DC-4C9A-4742-B13C-FB6460FD3503}" type="slidenum">
              <a:rPr lang="en-US" altLang="zh-CN" sz="14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  <p:sndAc>
          <p:stSnd>
            <p:snd r:embed="rId2" name="chimes.wav"/>
          </p:stSnd>
        </p:sndAc>
      </p:transition>
    </mc:Choice>
    <mc:Fallback>
      <p:transition>
        <p:fade thruBlk="1"/>
        <p:sndAc>
          <p:stSnd>
            <p:snd r:embed="rId2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b="0" i="0" strike="noStrike" kern="1200" cap="none" spc="0" normalizeH="0" baseline="0" noProof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algn="r" eaLnBrk="1" fontAlgn="base" hangingPunct="1"/>
            <a:fld id="{9A0DB2DC-4C9A-4742-B13C-FB6460FD3503}" type="slidenum">
              <a:rPr lang="en-US" altLang="zh-CN" sz="14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 thruBlk="1"/>
        <p:sndAc>
          <p:stSnd>
            <p:snd r:embed="rId2" name="chimes.wav"/>
          </p:stSnd>
        </p:sndAc>
      </p:transition>
    </mc:Choice>
    <mc:Fallback>
      <p:transition>
        <p:fade thruBlk="1"/>
        <p:sndAc>
          <p:stSnd>
            <p:snd r:embed="rId2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audio" Target="../media/audio1.wav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533400" y="13716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0960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  <p:sndAc>
      <p:stSnd>
        <p:snd r:embed="rId12" name="chimes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3" Type="http://schemas.openxmlformats.org/officeDocument/2006/relationships/audio" Target="../media/audio1.wav"/><Relationship Id="rId2" Type="http://schemas.openxmlformats.org/officeDocument/2006/relationships/image" Target="../media/image20.pn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0.png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21.GIF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22.png"/><Relationship Id="rId2" Type="http://schemas.openxmlformats.org/officeDocument/2006/relationships/oleObject" Target="../embeddings/oleObject6.bin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7.wav"/><Relationship Id="rId3" Type="http://schemas.openxmlformats.org/officeDocument/2006/relationships/audio" Target="../media/audio1.wav"/><Relationship Id="rId2" Type="http://schemas.openxmlformats.org/officeDocument/2006/relationships/image" Target="../media/image23.png"/><Relationship Id="rId1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7.wav"/><Relationship Id="rId3" Type="http://schemas.openxmlformats.org/officeDocument/2006/relationships/audio" Target="../media/audio1.wav"/><Relationship Id="rId2" Type="http://schemas.openxmlformats.org/officeDocument/2006/relationships/image" Target="../media/image24.png"/><Relationship Id="rId1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customXml" Target="../ink/ink7.xml"/><Relationship Id="rId8" Type="http://schemas.openxmlformats.org/officeDocument/2006/relationships/customXml" Target="../ink/ink6.xml"/><Relationship Id="rId7" Type="http://schemas.openxmlformats.org/officeDocument/2006/relationships/customXml" Target="../ink/ink5.xml"/><Relationship Id="rId6" Type="http://schemas.openxmlformats.org/officeDocument/2006/relationships/customXml" Target="../ink/ink4.xml"/><Relationship Id="rId5" Type="http://schemas.openxmlformats.org/officeDocument/2006/relationships/customXml" Target="../ink/ink3.xml"/><Relationship Id="rId4" Type="http://schemas.openxmlformats.org/officeDocument/2006/relationships/customXml" Target="../ink/ink2.xml"/><Relationship Id="rId31" Type="http://schemas.openxmlformats.org/officeDocument/2006/relationships/notesSlide" Target="../notesSlides/notesSlide13.xml"/><Relationship Id="rId30" Type="http://schemas.openxmlformats.org/officeDocument/2006/relationships/slideLayout" Target="../slideLayouts/slideLayout7.xml"/><Relationship Id="rId3" Type="http://schemas.openxmlformats.org/officeDocument/2006/relationships/image" Target="../media/image28.png"/><Relationship Id="rId29" Type="http://schemas.openxmlformats.org/officeDocument/2006/relationships/audio" Target="../media/audio8.wav"/><Relationship Id="rId28" Type="http://schemas.openxmlformats.org/officeDocument/2006/relationships/audio" Target="../media/audio1.wav"/><Relationship Id="rId27" Type="http://schemas.openxmlformats.org/officeDocument/2006/relationships/customXml" Target="../ink/ink24.xml"/><Relationship Id="rId26" Type="http://schemas.openxmlformats.org/officeDocument/2006/relationships/customXml" Target="../ink/ink23.xml"/><Relationship Id="rId25" Type="http://schemas.openxmlformats.org/officeDocument/2006/relationships/customXml" Target="../ink/ink22.xml"/><Relationship Id="rId24" Type="http://schemas.openxmlformats.org/officeDocument/2006/relationships/customXml" Target="../ink/ink21.xml"/><Relationship Id="rId23" Type="http://schemas.openxmlformats.org/officeDocument/2006/relationships/image" Target="../media/image29.png"/><Relationship Id="rId22" Type="http://schemas.openxmlformats.org/officeDocument/2006/relationships/customXml" Target="../ink/ink20.xml"/><Relationship Id="rId21" Type="http://schemas.openxmlformats.org/officeDocument/2006/relationships/customXml" Target="../ink/ink19.xml"/><Relationship Id="rId20" Type="http://schemas.openxmlformats.org/officeDocument/2006/relationships/customXml" Target="../ink/ink18.xml"/><Relationship Id="rId2" Type="http://schemas.openxmlformats.org/officeDocument/2006/relationships/customXml" Target="../ink/ink1.xml"/><Relationship Id="rId19" Type="http://schemas.openxmlformats.org/officeDocument/2006/relationships/customXml" Target="../ink/ink17.xml"/><Relationship Id="rId18" Type="http://schemas.openxmlformats.org/officeDocument/2006/relationships/customXml" Target="../ink/ink16.xml"/><Relationship Id="rId17" Type="http://schemas.openxmlformats.org/officeDocument/2006/relationships/customXml" Target="../ink/ink15.xml"/><Relationship Id="rId16" Type="http://schemas.openxmlformats.org/officeDocument/2006/relationships/customXml" Target="../ink/ink14.xml"/><Relationship Id="rId15" Type="http://schemas.openxmlformats.org/officeDocument/2006/relationships/customXml" Target="../ink/ink13.xml"/><Relationship Id="rId14" Type="http://schemas.openxmlformats.org/officeDocument/2006/relationships/customXml" Target="../ink/ink12.xml"/><Relationship Id="rId13" Type="http://schemas.openxmlformats.org/officeDocument/2006/relationships/customXml" Target="../ink/ink11.xml"/><Relationship Id="rId12" Type="http://schemas.openxmlformats.org/officeDocument/2006/relationships/customXml" Target="../ink/ink10.xml"/><Relationship Id="rId11" Type="http://schemas.openxmlformats.org/officeDocument/2006/relationships/customXml" Target="../ink/ink9.xml"/><Relationship Id="rId10" Type="http://schemas.openxmlformats.org/officeDocument/2006/relationships/customXml" Target="../ink/ink8.xml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2.png"/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customXml" Target="../ink/ink30.xml"/><Relationship Id="rId8" Type="http://schemas.openxmlformats.org/officeDocument/2006/relationships/customXml" Target="../ink/ink29.xml"/><Relationship Id="rId7" Type="http://schemas.openxmlformats.org/officeDocument/2006/relationships/image" Target="../media/image34.png"/><Relationship Id="rId6" Type="http://schemas.openxmlformats.org/officeDocument/2006/relationships/customXml" Target="../ink/ink28.xml"/><Relationship Id="rId5" Type="http://schemas.openxmlformats.org/officeDocument/2006/relationships/customXml" Target="../ink/ink27.xml"/><Relationship Id="rId4" Type="http://schemas.openxmlformats.org/officeDocument/2006/relationships/customXml" Target="../ink/ink26.xml"/><Relationship Id="rId3" Type="http://schemas.openxmlformats.org/officeDocument/2006/relationships/image" Target="../media/image33.png"/><Relationship Id="rId2" Type="http://schemas.openxmlformats.org/officeDocument/2006/relationships/customXml" Target="../ink/ink25.xml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9.wav"/><Relationship Id="rId11" Type="http://schemas.openxmlformats.org/officeDocument/2006/relationships/audio" Target="../media/audio1.wav"/><Relationship Id="rId10" Type="http://schemas.openxmlformats.org/officeDocument/2006/relationships/customXml" Target="../ink/ink31.xml"/><Relationship Id="rId1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5.wav"/><Relationship Id="rId1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5.wav"/><Relationship Id="rId1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5.wav"/><Relationship Id="rId1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2.wav"/><Relationship Id="rId6" Type="http://schemas.openxmlformats.org/officeDocument/2006/relationships/audio" Target="../media/audio1.wav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oleObject" Target="../embeddings/oleObject4.bin"/><Relationship Id="rId7" Type="http://schemas.openxmlformats.org/officeDocument/2006/relationships/image" Target="../media/image14.png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.png"/><Relationship Id="rId4" Type="http://schemas.openxmlformats.org/officeDocument/2006/relationships/oleObject" Target="../embeddings/oleObject2.bin"/><Relationship Id="rId3" Type="http://schemas.openxmlformats.org/officeDocument/2006/relationships/image" Target="../media/image12.png"/><Relationship Id="rId2" Type="http://schemas.openxmlformats.org/officeDocument/2006/relationships/oleObject" Target="../embeddings/oleObject1.bin"/><Relationship Id="rId16" Type="http://schemas.openxmlformats.org/officeDocument/2006/relationships/notesSlide" Target="../notesSlides/notesSlide5.xml"/><Relationship Id="rId15" Type="http://schemas.openxmlformats.org/officeDocument/2006/relationships/vmlDrawing" Target="../drawings/vmlDrawing1.vml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3.wav"/><Relationship Id="rId12" Type="http://schemas.openxmlformats.org/officeDocument/2006/relationships/audio" Target="../media/audio1.wav"/><Relationship Id="rId11" Type="http://schemas.openxmlformats.org/officeDocument/2006/relationships/image" Target="../media/image16.png"/><Relationship Id="rId10" Type="http://schemas.openxmlformats.org/officeDocument/2006/relationships/oleObject" Target="../embeddings/oleObject5.bin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TextBox 1"/>
          <p:cNvSpPr txBox="1"/>
          <p:nvPr/>
        </p:nvSpPr>
        <p:spPr>
          <a:xfrm>
            <a:off x="1000125" y="785813"/>
            <a:ext cx="6858000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4000" b="1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小故事：是谁惹的祸？</a:t>
            </a:r>
            <a:endParaRPr lang="zh-CN" altLang="en-US" sz="4000" b="1" dirty="0">
              <a:solidFill>
                <a:srgbClr val="33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2" name="TextBox 3"/>
          <p:cNvSpPr txBox="1"/>
          <p:nvPr/>
        </p:nvSpPr>
        <p:spPr>
          <a:xfrm>
            <a:off x="642938" y="1785938"/>
            <a:ext cx="8072437" cy="3416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雨过后，小狗贝贝趴在自己窝里的干草上休息。狗窝上方是用薄塑料搭起来的，此时塑料上方已经积了一层水。天晴了，阳光透过积水照在贝贝身上，暖洋洋的舒服极了。突然，贝贝的尾巴着起了火，疼的它上蹿下跳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3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/>
        </p:spPr>
        <p:txBody>
          <a:bodyPr lIns="91440" tIns="45720" rIns="91440" bIns="45720" anchor="ctr"/>
          <a:p>
            <a:endParaRPr lang="zh-CN" altLang="en-US"/>
          </a:p>
        </p:txBody>
      </p:sp>
    </p:spTree>
  </p:cSld>
  <p:clrMapOvr>
    <a:masterClrMapping/>
  </p:clrMapOvr>
  <p:transition>
    <p:fade thruBlk="1"/>
    <p:sndAc>
      <p:stSnd>
        <p:snd r:embed="rId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153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xjhgx3"/>
          <p:cNvSpPr/>
          <p:nvPr/>
        </p:nvSpPr>
        <p:spPr>
          <a:xfrm>
            <a:off x="6173788" y="492125"/>
            <a:ext cx="636587" cy="3368675"/>
          </a:xfrm>
          <a:custGeom>
            <a:avLst/>
            <a:gdLst/>
            <a:ahLst/>
            <a:cxnLst>
              <a:cxn ang="0">
                <a:pos x="636588" y="0"/>
              </a:cxn>
              <a:cxn ang="0">
                <a:pos x="589169" y="206339"/>
              </a:cxn>
              <a:cxn ang="0">
                <a:pos x="548895" y="414206"/>
              </a:cxn>
              <a:cxn ang="0">
                <a:pos x="513817" y="623602"/>
              </a:cxn>
              <a:cxn ang="0">
                <a:pos x="485886" y="833762"/>
              </a:cxn>
              <a:cxn ang="0">
                <a:pos x="463800" y="1045451"/>
              </a:cxn>
              <a:cxn ang="0">
                <a:pos x="447560" y="1257903"/>
              </a:cxn>
              <a:cxn ang="0">
                <a:pos x="438466" y="1471120"/>
              </a:cxn>
              <a:cxn ang="0">
                <a:pos x="435218" y="1684338"/>
              </a:cxn>
              <a:cxn ang="0">
                <a:pos x="438466" y="1897554"/>
              </a:cxn>
              <a:cxn ang="0">
                <a:pos x="447560" y="2110771"/>
              </a:cxn>
              <a:cxn ang="0">
                <a:pos x="463800" y="2323224"/>
              </a:cxn>
              <a:cxn ang="0">
                <a:pos x="485886" y="2534912"/>
              </a:cxn>
              <a:cxn ang="0">
                <a:pos x="513817" y="2745072"/>
              </a:cxn>
              <a:cxn ang="0">
                <a:pos x="548895" y="2954468"/>
              </a:cxn>
              <a:cxn ang="0">
                <a:pos x="589169" y="3162336"/>
              </a:cxn>
              <a:cxn ang="0">
                <a:pos x="636588" y="3368675"/>
              </a:cxn>
              <a:cxn ang="0">
                <a:pos x="0" y="3368675"/>
              </a:cxn>
              <a:cxn ang="0">
                <a:pos x="47419" y="3162336"/>
              </a:cxn>
              <a:cxn ang="0">
                <a:pos x="87693" y="2954468"/>
              </a:cxn>
              <a:cxn ang="0">
                <a:pos x="122771" y="2745072"/>
              </a:cxn>
              <a:cxn ang="0">
                <a:pos x="150702" y="2534912"/>
              </a:cxn>
              <a:cxn ang="0">
                <a:pos x="172788" y="2323224"/>
              </a:cxn>
              <a:cxn ang="0">
                <a:pos x="189028" y="2110771"/>
              </a:cxn>
              <a:cxn ang="0">
                <a:pos x="198122" y="1897554"/>
              </a:cxn>
              <a:cxn ang="0">
                <a:pos x="201370" y="1684338"/>
              </a:cxn>
              <a:cxn ang="0">
                <a:pos x="198122" y="1471120"/>
              </a:cxn>
              <a:cxn ang="0">
                <a:pos x="189028" y="1257903"/>
              </a:cxn>
              <a:cxn ang="0">
                <a:pos x="172788" y="1045451"/>
              </a:cxn>
              <a:cxn ang="0">
                <a:pos x="150702" y="833762"/>
              </a:cxn>
              <a:cxn ang="0">
                <a:pos x="122771" y="623602"/>
              </a:cxn>
              <a:cxn ang="0">
                <a:pos x="87693" y="414206"/>
              </a:cxn>
              <a:cxn ang="0">
                <a:pos x="47419" y="206339"/>
              </a:cxn>
              <a:cxn ang="0">
                <a:pos x="0" y="0"/>
              </a:cxn>
              <a:cxn ang="0">
                <a:pos x="636588" y="0"/>
              </a:cxn>
            </a:cxnLst>
            <a:pathLst>
              <a:path w="980" h="4408">
                <a:moveTo>
                  <a:pt x="980" y="0"/>
                </a:moveTo>
                <a:lnTo>
                  <a:pt x="907" y="270"/>
                </a:lnTo>
                <a:lnTo>
                  <a:pt x="845" y="542"/>
                </a:lnTo>
                <a:lnTo>
                  <a:pt x="791" y="816"/>
                </a:lnTo>
                <a:lnTo>
                  <a:pt x="748" y="1091"/>
                </a:lnTo>
                <a:lnTo>
                  <a:pt x="714" y="1368"/>
                </a:lnTo>
                <a:lnTo>
                  <a:pt x="689" y="1646"/>
                </a:lnTo>
                <a:lnTo>
                  <a:pt x="675" y="1925"/>
                </a:lnTo>
                <a:lnTo>
                  <a:pt x="670" y="2204"/>
                </a:lnTo>
                <a:lnTo>
                  <a:pt x="675" y="2483"/>
                </a:lnTo>
                <a:lnTo>
                  <a:pt x="689" y="2762"/>
                </a:lnTo>
                <a:lnTo>
                  <a:pt x="714" y="3040"/>
                </a:lnTo>
                <a:lnTo>
                  <a:pt x="748" y="3317"/>
                </a:lnTo>
                <a:lnTo>
                  <a:pt x="791" y="3592"/>
                </a:lnTo>
                <a:lnTo>
                  <a:pt x="845" y="3866"/>
                </a:lnTo>
                <a:lnTo>
                  <a:pt x="907" y="4138"/>
                </a:lnTo>
                <a:lnTo>
                  <a:pt x="980" y="4408"/>
                </a:lnTo>
                <a:lnTo>
                  <a:pt x="0" y="4408"/>
                </a:lnTo>
                <a:lnTo>
                  <a:pt x="73" y="4138"/>
                </a:lnTo>
                <a:lnTo>
                  <a:pt x="135" y="3866"/>
                </a:lnTo>
                <a:lnTo>
                  <a:pt x="189" y="3592"/>
                </a:lnTo>
                <a:lnTo>
                  <a:pt x="232" y="3317"/>
                </a:lnTo>
                <a:lnTo>
                  <a:pt x="266" y="3040"/>
                </a:lnTo>
                <a:lnTo>
                  <a:pt x="291" y="2762"/>
                </a:lnTo>
                <a:lnTo>
                  <a:pt x="305" y="2483"/>
                </a:lnTo>
                <a:lnTo>
                  <a:pt x="310" y="2204"/>
                </a:lnTo>
                <a:lnTo>
                  <a:pt x="305" y="1925"/>
                </a:lnTo>
                <a:lnTo>
                  <a:pt x="291" y="1646"/>
                </a:lnTo>
                <a:lnTo>
                  <a:pt x="266" y="1368"/>
                </a:lnTo>
                <a:lnTo>
                  <a:pt x="232" y="1091"/>
                </a:lnTo>
                <a:lnTo>
                  <a:pt x="189" y="816"/>
                </a:lnTo>
                <a:lnTo>
                  <a:pt x="135" y="542"/>
                </a:lnTo>
                <a:lnTo>
                  <a:pt x="73" y="270"/>
                </a:lnTo>
                <a:lnTo>
                  <a:pt x="0" y="0"/>
                </a:lnTo>
                <a:lnTo>
                  <a:pt x="980" y="0"/>
                </a:lnTo>
                <a:close/>
              </a:path>
            </a:pathLst>
          </a:custGeom>
          <a:solidFill>
            <a:srgbClr val="0000CC">
              <a:alpha val="18039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pSp>
        <p:nvGrpSpPr>
          <p:cNvPr id="31746" name="Group 3"/>
          <p:cNvGrpSpPr>
            <a:grpSpLocks noChangeAspect="1"/>
          </p:cNvGrpSpPr>
          <p:nvPr/>
        </p:nvGrpSpPr>
        <p:grpSpPr>
          <a:xfrm>
            <a:off x="4192588" y="1163638"/>
            <a:ext cx="2184400" cy="182562"/>
            <a:chOff x="476" y="745"/>
            <a:chExt cx="2177" cy="181"/>
          </a:xfrm>
        </p:grpSpPr>
        <p:sp>
          <p:nvSpPr>
            <p:cNvPr id="31747" name="Line 4"/>
            <p:cNvSpPr>
              <a:spLocks noChangeAspect="1"/>
            </p:cNvSpPr>
            <p:nvPr/>
          </p:nvSpPr>
          <p:spPr>
            <a:xfrm>
              <a:off x="476" y="845"/>
              <a:ext cx="2177" cy="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1748" name="AutoShape 5"/>
            <p:cNvSpPr>
              <a:spLocks noChangeAspect="1"/>
            </p:cNvSpPr>
            <p:nvPr/>
          </p:nvSpPr>
          <p:spPr>
            <a:xfrm rot="5400000">
              <a:off x="1554" y="688"/>
              <a:ext cx="181" cy="27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p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1749" name="Group 6"/>
          <p:cNvGrpSpPr>
            <a:grpSpLocks noChangeAspect="1"/>
          </p:cNvGrpSpPr>
          <p:nvPr/>
        </p:nvGrpSpPr>
        <p:grpSpPr>
          <a:xfrm>
            <a:off x="4268788" y="2525713"/>
            <a:ext cx="2184400" cy="182562"/>
            <a:chOff x="476" y="745"/>
            <a:chExt cx="2177" cy="181"/>
          </a:xfrm>
        </p:grpSpPr>
        <p:sp>
          <p:nvSpPr>
            <p:cNvPr id="31750" name="Line 7"/>
            <p:cNvSpPr>
              <a:spLocks noChangeAspect="1"/>
            </p:cNvSpPr>
            <p:nvPr/>
          </p:nvSpPr>
          <p:spPr>
            <a:xfrm>
              <a:off x="476" y="845"/>
              <a:ext cx="2177" cy="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1751" name="AutoShape 8"/>
            <p:cNvSpPr>
              <a:spLocks noChangeAspect="1"/>
            </p:cNvSpPr>
            <p:nvPr/>
          </p:nvSpPr>
          <p:spPr>
            <a:xfrm rot="5400000">
              <a:off x="1554" y="688"/>
              <a:ext cx="181" cy="27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p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1752" name="Group 9"/>
          <p:cNvGrpSpPr>
            <a:grpSpLocks noChangeAspect="1"/>
          </p:cNvGrpSpPr>
          <p:nvPr/>
        </p:nvGrpSpPr>
        <p:grpSpPr>
          <a:xfrm rot="-420853" flipV="1">
            <a:off x="6292850" y="328613"/>
            <a:ext cx="2595563" cy="773112"/>
            <a:chOff x="2789" y="663"/>
            <a:chExt cx="2586" cy="771"/>
          </a:xfrm>
        </p:grpSpPr>
        <p:sp>
          <p:nvSpPr>
            <p:cNvPr id="31753" name="Line 10"/>
            <p:cNvSpPr>
              <a:spLocks noChangeAspect="1"/>
            </p:cNvSpPr>
            <p:nvPr/>
          </p:nvSpPr>
          <p:spPr>
            <a:xfrm>
              <a:off x="2789" y="663"/>
              <a:ext cx="2586" cy="771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1754" name="AutoShape 11"/>
            <p:cNvSpPr>
              <a:spLocks noChangeAspect="1"/>
            </p:cNvSpPr>
            <p:nvPr/>
          </p:nvSpPr>
          <p:spPr>
            <a:xfrm rot="6504526">
              <a:off x="3593" y="785"/>
              <a:ext cx="18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p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1755" name="Group 12"/>
          <p:cNvGrpSpPr>
            <a:grpSpLocks noChangeAspect="1"/>
          </p:cNvGrpSpPr>
          <p:nvPr/>
        </p:nvGrpSpPr>
        <p:grpSpPr>
          <a:xfrm rot="305118">
            <a:off x="6411913" y="2749550"/>
            <a:ext cx="2595562" cy="773113"/>
            <a:chOff x="2789" y="663"/>
            <a:chExt cx="2586" cy="771"/>
          </a:xfrm>
        </p:grpSpPr>
        <p:sp>
          <p:nvSpPr>
            <p:cNvPr id="31756" name="Line 13"/>
            <p:cNvSpPr>
              <a:spLocks noChangeAspect="1"/>
            </p:cNvSpPr>
            <p:nvPr/>
          </p:nvSpPr>
          <p:spPr>
            <a:xfrm>
              <a:off x="2789" y="663"/>
              <a:ext cx="2586" cy="771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1757" name="AutoShape 14"/>
            <p:cNvSpPr>
              <a:spLocks noChangeAspect="1"/>
            </p:cNvSpPr>
            <p:nvPr/>
          </p:nvSpPr>
          <p:spPr>
            <a:xfrm rot="6504526">
              <a:off x="3593" y="785"/>
              <a:ext cx="18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p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1758" name="Group 15"/>
          <p:cNvGrpSpPr>
            <a:grpSpLocks noChangeAspect="1"/>
          </p:cNvGrpSpPr>
          <p:nvPr/>
        </p:nvGrpSpPr>
        <p:grpSpPr>
          <a:xfrm>
            <a:off x="4203700" y="1862138"/>
            <a:ext cx="2274888" cy="182562"/>
            <a:chOff x="476" y="745"/>
            <a:chExt cx="2177" cy="181"/>
          </a:xfrm>
        </p:grpSpPr>
        <p:sp>
          <p:nvSpPr>
            <p:cNvPr id="31759" name="Line 16"/>
            <p:cNvSpPr>
              <a:spLocks noChangeAspect="1"/>
            </p:cNvSpPr>
            <p:nvPr/>
          </p:nvSpPr>
          <p:spPr>
            <a:xfrm>
              <a:off x="476" y="845"/>
              <a:ext cx="2177" cy="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1760" name="AutoShape 17"/>
            <p:cNvSpPr>
              <a:spLocks noChangeAspect="1"/>
            </p:cNvSpPr>
            <p:nvPr/>
          </p:nvSpPr>
          <p:spPr>
            <a:xfrm rot="5400000">
              <a:off x="1554" y="688"/>
              <a:ext cx="181" cy="27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p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1761" name="Group 18"/>
          <p:cNvGrpSpPr>
            <a:grpSpLocks noChangeAspect="1"/>
          </p:cNvGrpSpPr>
          <p:nvPr/>
        </p:nvGrpSpPr>
        <p:grpSpPr>
          <a:xfrm>
            <a:off x="6478588" y="1863725"/>
            <a:ext cx="2274887" cy="182563"/>
            <a:chOff x="476" y="745"/>
            <a:chExt cx="2177" cy="181"/>
          </a:xfrm>
        </p:grpSpPr>
        <p:sp>
          <p:nvSpPr>
            <p:cNvPr id="31762" name="Line 19"/>
            <p:cNvSpPr>
              <a:spLocks noChangeAspect="1"/>
            </p:cNvSpPr>
            <p:nvPr/>
          </p:nvSpPr>
          <p:spPr>
            <a:xfrm>
              <a:off x="476" y="845"/>
              <a:ext cx="2177" cy="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1763" name="AutoShape 20"/>
            <p:cNvSpPr>
              <a:spLocks noChangeAspect="1"/>
            </p:cNvSpPr>
            <p:nvPr/>
          </p:nvSpPr>
          <p:spPr>
            <a:xfrm rot="5400000">
              <a:off x="1554" y="688"/>
              <a:ext cx="181" cy="27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p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3176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620713"/>
            <a:ext cx="3889375" cy="2887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65" name="Oval 25"/>
          <p:cNvSpPr>
            <a:spLocks noChangeAspect="1"/>
          </p:cNvSpPr>
          <p:nvPr/>
        </p:nvSpPr>
        <p:spPr>
          <a:xfrm>
            <a:off x="6435725" y="1911350"/>
            <a:ext cx="138113" cy="13811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766" name="Text Box 30"/>
          <p:cNvSpPr txBox="1"/>
          <p:nvPr/>
        </p:nvSpPr>
        <p:spPr>
          <a:xfrm>
            <a:off x="323850" y="4005263"/>
            <a:ext cx="9217025" cy="679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凹透镜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对光有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发散作用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，又称为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发散透镜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2" name="chimes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69" name="Picture 2" descr="33ffc5d90733d70dc048ff3360dee1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0" name="WordArt 37"/>
          <p:cNvSpPr>
            <a:spLocks noTextEdit="1"/>
          </p:cNvSpPr>
          <p:nvPr/>
        </p:nvSpPr>
        <p:spPr>
          <a:xfrm rot="247173">
            <a:off x="2700338" y="122238"/>
            <a:ext cx="3887787" cy="14414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p>
            <a:pPr algn="ctr"/>
            <a:r>
              <a:rPr lang="zh-CN" altLang="en-US" sz="360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楷体_GB2312" panose="02010609030101010101" charset="0"/>
                <a:ea typeface="楷体_GB2312" panose="02010609030101010101" charset="0"/>
              </a:rPr>
              <a:t>训练</a:t>
            </a:r>
            <a:endParaRPr lang="zh-CN" altLang="en-US" sz="3600" b="1"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  <a:tileRect/>
              </a:gradFill>
              <a:latin typeface="楷体_GB2312" panose="02010609030101010101" charset="0"/>
              <a:ea typeface="楷体_GB2312" panose="02010609030101010101" charset="0"/>
            </a:endParaRPr>
          </a:p>
        </p:txBody>
      </p:sp>
      <p:sp>
        <p:nvSpPr>
          <p:cNvPr id="32771" name="Text Box 40"/>
          <p:cNvSpPr txBox="1"/>
          <p:nvPr/>
        </p:nvSpPr>
        <p:spPr>
          <a:xfrm>
            <a:off x="4176713" y="6521450"/>
            <a:ext cx="4967287" cy="3667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2772" name="TextBox 39"/>
          <p:cNvSpPr txBox="1"/>
          <p:nvPr/>
        </p:nvSpPr>
        <p:spPr>
          <a:xfrm>
            <a:off x="287338" y="1322388"/>
            <a:ext cx="8748712" cy="9540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根据图中光通过透镜前后的方向，在图中填上适当类型的透镜。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773" name="组合 96"/>
          <p:cNvGrpSpPr/>
          <p:nvPr/>
        </p:nvGrpSpPr>
        <p:grpSpPr>
          <a:xfrm>
            <a:off x="1042988" y="2133600"/>
            <a:ext cx="2952750" cy="1582738"/>
            <a:chOff x="323528" y="2276872"/>
            <a:chExt cx="2952328" cy="1584176"/>
          </a:xfrm>
        </p:grpSpPr>
        <p:grpSp>
          <p:nvGrpSpPr>
            <p:cNvPr id="32774" name="组合 80"/>
            <p:cNvGrpSpPr/>
            <p:nvPr/>
          </p:nvGrpSpPr>
          <p:grpSpPr>
            <a:xfrm>
              <a:off x="323528" y="2276872"/>
              <a:ext cx="2952328" cy="1584176"/>
              <a:chOff x="323528" y="2276872"/>
              <a:chExt cx="2952328" cy="1584176"/>
            </a:xfrm>
          </p:grpSpPr>
          <p:sp>
            <p:nvSpPr>
              <p:cNvPr id="32775" name="矩形 45"/>
              <p:cNvSpPr/>
              <p:nvPr/>
            </p:nvSpPr>
            <p:spPr>
              <a:xfrm>
                <a:off x="1619672" y="2420888"/>
                <a:ext cx="648072" cy="1440160"/>
              </a:xfrm>
              <a:prstGeom prst="rect">
                <a:avLst/>
              </a:prstGeom>
              <a:solidFill>
                <a:schemeClr val="bg1"/>
              </a:solidFill>
              <a:ln w="412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t"/>
              <a:p>
                <a:endParaRPr lang="zh-CN" altLang="en-US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32776" name="直接连接符 50"/>
              <p:cNvCxnSpPr/>
              <p:nvPr/>
            </p:nvCxnSpPr>
            <p:spPr>
              <a:xfrm>
                <a:off x="323528" y="2708920"/>
                <a:ext cx="1296144" cy="1588"/>
              </a:xfrm>
              <a:prstGeom prst="line">
                <a:avLst/>
              </a:prstGeom>
              <a:ln w="476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32777" name="直接连接符 51"/>
              <p:cNvCxnSpPr/>
              <p:nvPr/>
            </p:nvCxnSpPr>
            <p:spPr>
              <a:xfrm>
                <a:off x="323528" y="3571428"/>
                <a:ext cx="1296144" cy="1588"/>
              </a:xfrm>
              <a:prstGeom prst="line">
                <a:avLst/>
              </a:prstGeom>
              <a:ln w="476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32778" name="直接连接符 62"/>
              <p:cNvCxnSpPr/>
              <p:nvPr/>
            </p:nvCxnSpPr>
            <p:spPr>
              <a:xfrm flipV="1">
                <a:off x="2267744" y="2276872"/>
                <a:ext cx="1008112" cy="432048"/>
              </a:xfrm>
              <a:prstGeom prst="line">
                <a:avLst/>
              </a:prstGeom>
              <a:ln w="476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32779" name="直接连接符 64"/>
              <p:cNvCxnSpPr/>
              <p:nvPr/>
            </p:nvCxnSpPr>
            <p:spPr>
              <a:xfrm>
                <a:off x="2267744" y="3573016"/>
                <a:ext cx="1008112" cy="288032"/>
              </a:xfrm>
              <a:prstGeom prst="line">
                <a:avLst/>
              </a:prstGeom>
              <a:ln w="476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</p:grpSp>
        <p:cxnSp>
          <p:nvCxnSpPr>
            <p:cNvPr id="32780" name="直接箭头连接符 89"/>
            <p:cNvCxnSpPr/>
            <p:nvPr/>
          </p:nvCxnSpPr>
          <p:spPr>
            <a:xfrm>
              <a:off x="683568" y="2708920"/>
              <a:ext cx="720080" cy="1588"/>
            </a:xfrm>
            <a:prstGeom prst="straightConnector1">
              <a:avLst/>
            </a:prstGeom>
            <a:ln w="47625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32781" name="直接箭头连接符 90"/>
            <p:cNvCxnSpPr/>
            <p:nvPr/>
          </p:nvCxnSpPr>
          <p:spPr>
            <a:xfrm>
              <a:off x="683568" y="3571428"/>
              <a:ext cx="720080" cy="1588"/>
            </a:xfrm>
            <a:prstGeom prst="straightConnector1">
              <a:avLst/>
            </a:prstGeom>
            <a:ln w="47625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32782" name="直接箭头连接符 91"/>
            <p:cNvCxnSpPr/>
            <p:nvPr/>
          </p:nvCxnSpPr>
          <p:spPr>
            <a:xfrm flipV="1">
              <a:off x="2339752" y="2334592"/>
              <a:ext cx="792088" cy="360040"/>
            </a:xfrm>
            <a:prstGeom prst="straightConnector1">
              <a:avLst/>
            </a:prstGeom>
            <a:ln w="47625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32783" name="直接箭头连接符 94"/>
            <p:cNvCxnSpPr/>
            <p:nvPr/>
          </p:nvCxnSpPr>
          <p:spPr>
            <a:xfrm>
              <a:off x="2483768" y="3643436"/>
              <a:ext cx="720080" cy="217612"/>
            </a:xfrm>
            <a:prstGeom prst="straightConnector1">
              <a:avLst/>
            </a:prstGeom>
            <a:ln w="47625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</p:cxnSp>
      </p:grpSp>
      <p:grpSp>
        <p:nvGrpSpPr>
          <p:cNvPr id="32784" name="组合 105"/>
          <p:cNvGrpSpPr/>
          <p:nvPr/>
        </p:nvGrpSpPr>
        <p:grpSpPr>
          <a:xfrm>
            <a:off x="5435600" y="2133600"/>
            <a:ext cx="2736850" cy="1655763"/>
            <a:chOff x="5436096" y="2276872"/>
            <a:chExt cx="2736304" cy="1656184"/>
          </a:xfrm>
        </p:grpSpPr>
        <p:grpSp>
          <p:nvGrpSpPr>
            <p:cNvPr id="32785" name="组合 81"/>
            <p:cNvGrpSpPr/>
            <p:nvPr/>
          </p:nvGrpSpPr>
          <p:grpSpPr>
            <a:xfrm>
              <a:off x="5436096" y="2276872"/>
              <a:ext cx="2736304" cy="1656184"/>
              <a:chOff x="5436096" y="2276872"/>
              <a:chExt cx="2736304" cy="1656184"/>
            </a:xfrm>
          </p:grpSpPr>
          <p:sp>
            <p:nvSpPr>
              <p:cNvPr id="32786" name="矩形 46"/>
              <p:cNvSpPr/>
              <p:nvPr/>
            </p:nvSpPr>
            <p:spPr>
              <a:xfrm>
                <a:off x="6516216" y="2348880"/>
                <a:ext cx="648072" cy="1440160"/>
              </a:xfrm>
              <a:prstGeom prst="rect">
                <a:avLst/>
              </a:prstGeom>
              <a:solidFill>
                <a:schemeClr val="bg1"/>
              </a:solidFill>
              <a:ln w="412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t"/>
              <a:p>
                <a:endParaRPr lang="zh-CN" altLang="en-US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32787" name="直接连接符 53"/>
              <p:cNvCxnSpPr/>
              <p:nvPr/>
            </p:nvCxnSpPr>
            <p:spPr>
              <a:xfrm>
                <a:off x="5436096" y="2276872"/>
                <a:ext cx="1080120" cy="360040"/>
              </a:xfrm>
              <a:prstGeom prst="line">
                <a:avLst/>
              </a:prstGeom>
              <a:ln w="476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32788" name="直接连接符 55"/>
              <p:cNvCxnSpPr/>
              <p:nvPr/>
            </p:nvCxnSpPr>
            <p:spPr>
              <a:xfrm flipV="1">
                <a:off x="5580112" y="3573016"/>
                <a:ext cx="936104" cy="360040"/>
              </a:xfrm>
              <a:prstGeom prst="line">
                <a:avLst/>
              </a:prstGeom>
              <a:ln w="476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32789" name="直接连接符 57"/>
              <p:cNvCxnSpPr/>
              <p:nvPr/>
            </p:nvCxnSpPr>
            <p:spPr>
              <a:xfrm>
                <a:off x="7164288" y="2636912"/>
                <a:ext cx="1008112" cy="1588"/>
              </a:xfrm>
              <a:prstGeom prst="line">
                <a:avLst/>
              </a:prstGeom>
              <a:ln w="476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32790" name="直接连接符 58"/>
              <p:cNvCxnSpPr/>
              <p:nvPr/>
            </p:nvCxnSpPr>
            <p:spPr>
              <a:xfrm>
                <a:off x="7164288" y="3571428"/>
                <a:ext cx="1008112" cy="1588"/>
              </a:xfrm>
              <a:prstGeom prst="line">
                <a:avLst/>
              </a:prstGeom>
              <a:ln w="476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</p:grpSp>
        <p:cxnSp>
          <p:nvCxnSpPr>
            <p:cNvPr id="32791" name="直接箭头连接符 98"/>
            <p:cNvCxnSpPr/>
            <p:nvPr/>
          </p:nvCxnSpPr>
          <p:spPr>
            <a:xfrm>
              <a:off x="5652120" y="2363168"/>
              <a:ext cx="504056" cy="144016"/>
            </a:xfrm>
            <a:prstGeom prst="straightConnector1">
              <a:avLst/>
            </a:prstGeom>
            <a:ln w="47625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32792" name="直接箭头连接符 100"/>
            <p:cNvCxnSpPr/>
            <p:nvPr/>
          </p:nvCxnSpPr>
          <p:spPr>
            <a:xfrm flipV="1">
              <a:off x="5796136" y="3702744"/>
              <a:ext cx="432048" cy="144016"/>
            </a:xfrm>
            <a:prstGeom prst="straightConnector1">
              <a:avLst/>
            </a:prstGeom>
            <a:ln w="47625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32793" name="直接箭头连接符 102"/>
            <p:cNvCxnSpPr/>
            <p:nvPr/>
          </p:nvCxnSpPr>
          <p:spPr>
            <a:xfrm>
              <a:off x="7380312" y="2636912"/>
              <a:ext cx="432048" cy="1588"/>
            </a:xfrm>
            <a:prstGeom prst="straightConnector1">
              <a:avLst/>
            </a:prstGeom>
            <a:ln w="47625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32794" name="直接箭头连接符 104"/>
            <p:cNvCxnSpPr/>
            <p:nvPr/>
          </p:nvCxnSpPr>
          <p:spPr>
            <a:xfrm>
              <a:off x="7452320" y="3573016"/>
              <a:ext cx="360040" cy="1588"/>
            </a:xfrm>
            <a:prstGeom prst="straightConnector1">
              <a:avLst/>
            </a:prstGeom>
            <a:ln w="47625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</p:cxnSp>
      </p:grpSp>
      <p:grpSp>
        <p:nvGrpSpPr>
          <p:cNvPr id="32795" name="组合 115"/>
          <p:cNvGrpSpPr/>
          <p:nvPr/>
        </p:nvGrpSpPr>
        <p:grpSpPr>
          <a:xfrm>
            <a:off x="1042988" y="4221163"/>
            <a:ext cx="3097212" cy="1439862"/>
            <a:chOff x="323528" y="4365104"/>
            <a:chExt cx="3096344" cy="1440160"/>
          </a:xfrm>
        </p:grpSpPr>
        <p:grpSp>
          <p:nvGrpSpPr>
            <p:cNvPr id="32796" name="组合 83"/>
            <p:cNvGrpSpPr/>
            <p:nvPr/>
          </p:nvGrpSpPr>
          <p:grpSpPr>
            <a:xfrm>
              <a:off x="323528" y="4365104"/>
              <a:ext cx="3096344" cy="1440160"/>
              <a:chOff x="323528" y="4365104"/>
              <a:chExt cx="3096344" cy="1440160"/>
            </a:xfrm>
          </p:grpSpPr>
          <p:sp>
            <p:nvSpPr>
              <p:cNvPr id="32797" name="矩形 47"/>
              <p:cNvSpPr/>
              <p:nvPr/>
            </p:nvSpPr>
            <p:spPr>
              <a:xfrm>
                <a:off x="1619672" y="4365104"/>
                <a:ext cx="648072" cy="1440160"/>
              </a:xfrm>
              <a:prstGeom prst="rect">
                <a:avLst/>
              </a:prstGeom>
              <a:solidFill>
                <a:schemeClr val="bg1"/>
              </a:solidFill>
              <a:ln w="412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t"/>
              <a:p>
                <a:endParaRPr lang="zh-CN" altLang="en-US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32798" name="直接连接符 59"/>
              <p:cNvCxnSpPr/>
              <p:nvPr/>
            </p:nvCxnSpPr>
            <p:spPr>
              <a:xfrm>
                <a:off x="323528" y="4653136"/>
                <a:ext cx="1296144" cy="1588"/>
              </a:xfrm>
              <a:prstGeom prst="line">
                <a:avLst/>
              </a:prstGeom>
              <a:ln w="476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32799" name="直接连接符 60"/>
              <p:cNvCxnSpPr/>
              <p:nvPr/>
            </p:nvCxnSpPr>
            <p:spPr>
              <a:xfrm>
                <a:off x="323528" y="5515644"/>
                <a:ext cx="1296144" cy="1588"/>
              </a:xfrm>
              <a:prstGeom prst="line">
                <a:avLst/>
              </a:prstGeom>
              <a:ln w="476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32800" name="直接连接符 73"/>
              <p:cNvCxnSpPr/>
              <p:nvPr/>
            </p:nvCxnSpPr>
            <p:spPr>
              <a:xfrm>
                <a:off x="2267744" y="4653136"/>
                <a:ext cx="1152128" cy="504056"/>
              </a:xfrm>
              <a:prstGeom prst="line">
                <a:avLst/>
              </a:prstGeom>
              <a:ln w="444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32801" name="直接连接符 75"/>
              <p:cNvCxnSpPr/>
              <p:nvPr/>
            </p:nvCxnSpPr>
            <p:spPr>
              <a:xfrm flipV="1">
                <a:off x="2267744" y="5157192"/>
                <a:ext cx="1152128" cy="360040"/>
              </a:xfrm>
              <a:prstGeom prst="line">
                <a:avLst/>
              </a:prstGeom>
              <a:ln w="476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</p:grpSp>
        <p:cxnSp>
          <p:nvCxnSpPr>
            <p:cNvPr id="32802" name="直接箭头连接符 107"/>
            <p:cNvCxnSpPr/>
            <p:nvPr/>
          </p:nvCxnSpPr>
          <p:spPr>
            <a:xfrm>
              <a:off x="395536" y="4653136"/>
              <a:ext cx="720080" cy="1588"/>
            </a:xfrm>
            <a:prstGeom prst="straightConnector1">
              <a:avLst/>
            </a:prstGeom>
            <a:ln w="47625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32803" name="直接箭头连接符 109"/>
            <p:cNvCxnSpPr/>
            <p:nvPr/>
          </p:nvCxnSpPr>
          <p:spPr>
            <a:xfrm>
              <a:off x="539552" y="5517232"/>
              <a:ext cx="576064" cy="1588"/>
            </a:xfrm>
            <a:prstGeom prst="straightConnector1">
              <a:avLst/>
            </a:prstGeom>
            <a:ln w="47625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32804" name="直接箭头连接符 111"/>
            <p:cNvCxnSpPr/>
            <p:nvPr/>
          </p:nvCxnSpPr>
          <p:spPr>
            <a:xfrm>
              <a:off x="2483768" y="4739432"/>
              <a:ext cx="432048" cy="201736"/>
            </a:xfrm>
            <a:prstGeom prst="straightConnector1">
              <a:avLst/>
            </a:prstGeom>
            <a:ln w="47625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32805" name="直接箭头连接符 114"/>
            <p:cNvCxnSpPr/>
            <p:nvPr/>
          </p:nvCxnSpPr>
          <p:spPr>
            <a:xfrm flipV="1">
              <a:off x="2483768" y="5301208"/>
              <a:ext cx="432048" cy="144016"/>
            </a:xfrm>
            <a:prstGeom prst="straightConnector1">
              <a:avLst/>
            </a:prstGeom>
            <a:ln w="47625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</p:cxnSp>
      </p:grpSp>
      <p:grpSp>
        <p:nvGrpSpPr>
          <p:cNvPr id="32806" name="组合 124"/>
          <p:cNvGrpSpPr/>
          <p:nvPr/>
        </p:nvGrpSpPr>
        <p:grpSpPr>
          <a:xfrm>
            <a:off x="5580063" y="4221163"/>
            <a:ext cx="2520950" cy="1439862"/>
            <a:chOff x="5580112" y="4365104"/>
            <a:chExt cx="2520280" cy="1440160"/>
          </a:xfrm>
        </p:grpSpPr>
        <p:grpSp>
          <p:nvGrpSpPr>
            <p:cNvPr id="32807" name="组合 87"/>
            <p:cNvGrpSpPr/>
            <p:nvPr/>
          </p:nvGrpSpPr>
          <p:grpSpPr>
            <a:xfrm>
              <a:off x="5580112" y="4365104"/>
              <a:ext cx="2520280" cy="1440160"/>
              <a:chOff x="5580112" y="4365104"/>
              <a:chExt cx="2520280" cy="1440160"/>
            </a:xfrm>
          </p:grpSpPr>
          <p:grpSp>
            <p:nvGrpSpPr>
              <p:cNvPr id="32808" name="组合 82"/>
              <p:cNvGrpSpPr/>
              <p:nvPr/>
            </p:nvGrpSpPr>
            <p:grpSpPr>
              <a:xfrm>
                <a:off x="5580112" y="4365104"/>
                <a:ext cx="1584176" cy="1440160"/>
                <a:chOff x="5580112" y="4365104"/>
                <a:chExt cx="1584176" cy="1440160"/>
              </a:xfrm>
            </p:grpSpPr>
            <p:sp>
              <p:nvSpPr>
                <p:cNvPr id="32809" name="矩形 48"/>
                <p:cNvSpPr/>
                <p:nvPr/>
              </p:nvSpPr>
              <p:spPr>
                <a:xfrm>
                  <a:off x="6516216" y="4365104"/>
                  <a:ext cx="648072" cy="1440160"/>
                </a:xfrm>
                <a:prstGeom prst="rect">
                  <a:avLst/>
                </a:prstGeom>
                <a:solidFill>
                  <a:schemeClr val="bg1"/>
                </a:solidFill>
                <a:ln w="4127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t"/>
                <a:p>
                  <a:endParaRPr lang="zh-CN" altLang="en-US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cxnSp>
              <p:nvCxnSpPr>
                <p:cNvPr id="32810" name="直接连接符 77"/>
                <p:cNvCxnSpPr/>
                <p:nvPr/>
              </p:nvCxnSpPr>
              <p:spPr>
                <a:xfrm flipV="1">
                  <a:off x="5580112" y="4653136"/>
                  <a:ext cx="936104" cy="504056"/>
                </a:xfrm>
                <a:prstGeom prst="line">
                  <a:avLst/>
                </a:prstGeom>
                <a:ln w="476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cxnSp>
            <p:cxnSp>
              <p:nvCxnSpPr>
                <p:cNvPr id="32811" name="直接连接符 79"/>
                <p:cNvCxnSpPr/>
                <p:nvPr/>
              </p:nvCxnSpPr>
              <p:spPr>
                <a:xfrm>
                  <a:off x="5580112" y="5157192"/>
                  <a:ext cx="936104" cy="432048"/>
                </a:xfrm>
                <a:prstGeom prst="line">
                  <a:avLst/>
                </a:prstGeom>
                <a:ln w="476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32812" name="直接连接符 85"/>
              <p:cNvCxnSpPr/>
              <p:nvPr/>
            </p:nvCxnSpPr>
            <p:spPr>
              <a:xfrm>
                <a:off x="7164288" y="4624560"/>
                <a:ext cx="936104" cy="1588"/>
              </a:xfrm>
              <a:prstGeom prst="line">
                <a:avLst/>
              </a:prstGeom>
              <a:ln w="476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  <p:cxnSp>
            <p:nvCxnSpPr>
              <p:cNvPr id="32813" name="直接连接符 86"/>
              <p:cNvCxnSpPr/>
              <p:nvPr/>
            </p:nvCxnSpPr>
            <p:spPr>
              <a:xfrm>
                <a:off x="7164288" y="5587652"/>
                <a:ext cx="936104" cy="1588"/>
              </a:xfrm>
              <a:prstGeom prst="line">
                <a:avLst/>
              </a:prstGeom>
              <a:ln w="476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cxnSp>
        </p:grpSp>
        <p:cxnSp>
          <p:nvCxnSpPr>
            <p:cNvPr id="32814" name="直接箭头连接符 117"/>
            <p:cNvCxnSpPr/>
            <p:nvPr/>
          </p:nvCxnSpPr>
          <p:spPr>
            <a:xfrm flipV="1">
              <a:off x="5796704" y="4840016"/>
              <a:ext cx="360040" cy="216024"/>
            </a:xfrm>
            <a:prstGeom prst="straightConnector1">
              <a:avLst/>
            </a:prstGeom>
            <a:ln w="47625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32815" name="直接箭头连接符 119"/>
            <p:cNvCxnSpPr/>
            <p:nvPr/>
          </p:nvCxnSpPr>
          <p:spPr>
            <a:xfrm>
              <a:off x="5781848" y="5243488"/>
              <a:ext cx="374328" cy="201736"/>
            </a:xfrm>
            <a:prstGeom prst="straightConnector1">
              <a:avLst/>
            </a:prstGeom>
            <a:ln w="47625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32816" name="直接箭头连接符 122"/>
            <p:cNvCxnSpPr/>
            <p:nvPr/>
          </p:nvCxnSpPr>
          <p:spPr>
            <a:xfrm>
              <a:off x="7308304" y="4624560"/>
              <a:ext cx="576064" cy="1588"/>
            </a:xfrm>
            <a:prstGeom prst="straightConnector1">
              <a:avLst/>
            </a:prstGeom>
            <a:ln w="47625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32817" name="直接箭头连接符 123"/>
            <p:cNvCxnSpPr/>
            <p:nvPr/>
          </p:nvCxnSpPr>
          <p:spPr>
            <a:xfrm>
              <a:off x="7308304" y="5587652"/>
              <a:ext cx="576064" cy="1588"/>
            </a:xfrm>
            <a:prstGeom prst="straightConnector1">
              <a:avLst/>
            </a:prstGeom>
            <a:ln w="47625" cap="flat" cmpd="sng">
              <a:solidFill>
                <a:schemeClr val="tx1"/>
              </a:solidFill>
              <a:prstDash val="solid"/>
              <a:miter/>
              <a:headEnd type="none" w="med" len="med"/>
              <a:tailEnd type="arrow" w="med" len="med"/>
            </a:ln>
          </p:spPr>
        </p:cxnSp>
      </p:grpSp>
      <p:sp>
        <p:nvSpPr>
          <p:cNvPr id="126" name="Oval 37"/>
          <p:cNvSpPr/>
          <p:nvPr/>
        </p:nvSpPr>
        <p:spPr>
          <a:xfrm>
            <a:off x="2455863" y="4221163"/>
            <a:ext cx="431800" cy="1439862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rgbClr val="33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7" name="Oval 37"/>
          <p:cNvSpPr/>
          <p:nvPr/>
        </p:nvSpPr>
        <p:spPr>
          <a:xfrm>
            <a:off x="6645275" y="4221163"/>
            <a:ext cx="431800" cy="1439862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rgbClr val="33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28" name="Picture 3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4425" y="2335213"/>
            <a:ext cx="588963" cy="1366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9" name="Picture 3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5263" y="2247900"/>
            <a:ext cx="588962" cy="1368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822" name="TextBox 129"/>
          <p:cNvSpPr txBox="1"/>
          <p:nvPr/>
        </p:nvSpPr>
        <p:spPr>
          <a:xfrm>
            <a:off x="2193925" y="3721100"/>
            <a:ext cx="7056438" cy="2678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                                      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                                      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3794" name="Picture 2" descr="33ffc5d90733d70dc048ff3360dee1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5" name="Rectangle 21"/>
          <p:cNvSpPr/>
          <p:nvPr/>
        </p:nvSpPr>
        <p:spPr>
          <a:xfrm>
            <a:off x="6464300" y="2270125"/>
            <a:ext cx="1147763" cy="2566988"/>
          </a:xfrm>
          <a:prstGeom prst="rect">
            <a:avLst/>
          </a:prstGeom>
          <a:noFill/>
          <a:ln w="4127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796" name="Rectangle 21"/>
          <p:cNvSpPr/>
          <p:nvPr/>
        </p:nvSpPr>
        <p:spPr>
          <a:xfrm>
            <a:off x="1892300" y="2270125"/>
            <a:ext cx="1147763" cy="2566988"/>
          </a:xfrm>
          <a:prstGeom prst="rect">
            <a:avLst/>
          </a:prstGeom>
          <a:noFill/>
          <a:ln w="476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3797" name="Rectangle 8"/>
          <p:cNvSpPr/>
          <p:nvPr/>
        </p:nvSpPr>
        <p:spPr>
          <a:xfrm>
            <a:off x="-107950" y="2703513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7013" name="Oval 37"/>
          <p:cNvSpPr/>
          <p:nvPr/>
        </p:nvSpPr>
        <p:spPr>
          <a:xfrm>
            <a:off x="2106613" y="2298700"/>
            <a:ext cx="736600" cy="2497138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27015" name="Picture 3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4300" y="2555875"/>
            <a:ext cx="1104900" cy="2143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0" name="Group 3"/>
          <p:cNvGrpSpPr/>
          <p:nvPr/>
        </p:nvGrpSpPr>
        <p:grpSpPr>
          <a:xfrm rot="-2038483">
            <a:off x="531813" y="3119438"/>
            <a:ext cx="1571625" cy="209550"/>
            <a:chOff x="476" y="745"/>
            <a:chExt cx="2177" cy="265"/>
          </a:xfrm>
        </p:grpSpPr>
        <p:sp>
          <p:nvSpPr>
            <p:cNvPr id="33801" name="Line 4"/>
            <p:cNvSpPr/>
            <p:nvPr/>
          </p:nvSpPr>
          <p:spPr>
            <a:xfrm>
              <a:off x="476" y="845"/>
              <a:ext cx="217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3802" name="AutoShape 5"/>
            <p:cNvSpPr/>
            <p:nvPr/>
          </p:nvSpPr>
          <p:spPr>
            <a:xfrm rot="5400000">
              <a:off x="1587" y="651"/>
              <a:ext cx="265" cy="42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3803" name="Group 6"/>
          <p:cNvGrpSpPr/>
          <p:nvPr/>
        </p:nvGrpSpPr>
        <p:grpSpPr>
          <a:xfrm rot="1646517">
            <a:off x="585788" y="3856038"/>
            <a:ext cx="1425575" cy="257175"/>
            <a:chOff x="476" y="745"/>
            <a:chExt cx="2177" cy="181"/>
          </a:xfrm>
        </p:grpSpPr>
        <p:sp>
          <p:nvSpPr>
            <p:cNvPr id="33804" name="Line 7"/>
            <p:cNvSpPr/>
            <p:nvPr/>
          </p:nvSpPr>
          <p:spPr>
            <a:xfrm>
              <a:off x="476" y="845"/>
              <a:ext cx="217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3805" name="AutoShape 8"/>
            <p:cNvSpPr/>
            <p:nvPr/>
          </p:nvSpPr>
          <p:spPr>
            <a:xfrm rot="5400000">
              <a:off x="1554" y="688"/>
              <a:ext cx="181" cy="2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3806" name="Group 3"/>
          <p:cNvGrpSpPr/>
          <p:nvPr/>
        </p:nvGrpSpPr>
        <p:grpSpPr>
          <a:xfrm>
            <a:off x="3038475" y="2587625"/>
            <a:ext cx="1685925" cy="228600"/>
            <a:chOff x="476" y="770"/>
            <a:chExt cx="2177" cy="181"/>
          </a:xfrm>
        </p:grpSpPr>
        <p:sp>
          <p:nvSpPr>
            <p:cNvPr id="33807" name="Line 4"/>
            <p:cNvSpPr/>
            <p:nvPr/>
          </p:nvSpPr>
          <p:spPr>
            <a:xfrm>
              <a:off x="476" y="845"/>
              <a:ext cx="217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3808" name="AutoShape 5"/>
            <p:cNvSpPr/>
            <p:nvPr/>
          </p:nvSpPr>
          <p:spPr>
            <a:xfrm rot="5400000">
              <a:off x="1554" y="714"/>
              <a:ext cx="181" cy="2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3809" name="Group 6"/>
          <p:cNvGrpSpPr/>
          <p:nvPr/>
        </p:nvGrpSpPr>
        <p:grpSpPr>
          <a:xfrm>
            <a:off x="3035300" y="4340225"/>
            <a:ext cx="1857375" cy="228600"/>
            <a:chOff x="476" y="789"/>
            <a:chExt cx="2177" cy="146"/>
          </a:xfrm>
        </p:grpSpPr>
        <p:sp>
          <p:nvSpPr>
            <p:cNvPr id="33810" name="Line 7"/>
            <p:cNvSpPr/>
            <p:nvPr/>
          </p:nvSpPr>
          <p:spPr>
            <a:xfrm>
              <a:off x="476" y="845"/>
              <a:ext cx="217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3811" name="AutoShape 8"/>
            <p:cNvSpPr/>
            <p:nvPr/>
          </p:nvSpPr>
          <p:spPr>
            <a:xfrm rot="5400000">
              <a:off x="1558" y="763"/>
              <a:ext cx="146" cy="198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38" name="Line 21"/>
          <p:cNvSpPr/>
          <p:nvPr/>
        </p:nvSpPr>
        <p:spPr>
          <a:xfrm flipH="1">
            <a:off x="1820863" y="1484313"/>
            <a:ext cx="2071687" cy="1357312"/>
          </a:xfrm>
          <a:prstGeom prst="line">
            <a:avLst/>
          </a:prstGeom>
          <a:ln w="444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9" name="Line 22"/>
          <p:cNvSpPr/>
          <p:nvPr/>
        </p:nvSpPr>
        <p:spPr>
          <a:xfrm flipH="1" flipV="1">
            <a:off x="1749425" y="4270375"/>
            <a:ext cx="2214563" cy="928688"/>
          </a:xfrm>
          <a:prstGeom prst="line">
            <a:avLst/>
          </a:prstGeom>
          <a:ln w="476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33814" name="Group 3"/>
          <p:cNvGrpSpPr/>
          <p:nvPr/>
        </p:nvGrpSpPr>
        <p:grpSpPr>
          <a:xfrm rot="2351271">
            <a:off x="4941888" y="2247900"/>
            <a:ext cx="1628775" cy="214313"/>
            <a:chOff x="476" y="745"/>
            <a:chExt cx="2177" cy="181"/>
          </a:xfrm>
        </p:grpSpPr>
        <p:sp>
          <p:nvSpPr>
            <p:cNvPr id="33815" name="Line 4"/>
            <p:cNvSpPr/>
            <p:nvPr/>
          </p:nvSpPr>
          <p:spPr>
            <a:xfrm>
              <a:off x="476" y="845"/>
              <a:ext cx="217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3816" name="AutoShape 5"/>
            <p:cNvSpPr/>
            <p:nvPr/>
          </p:nvSpPr>
          <p:spPr>
            <a:xfrm rot="5400000">
              <a:off x="1554" y="688"/>
              <a:ext cx="181" cy="2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3817" name="Group 6"/>
          <p:cNvGrpSpPr/>
          <p:nvPr/>
        </p:nvGrpSpPr>
        <p:grpSpPr>
          <a:xfrm rot="-1986850">
            <a:off x="4937125" y="4464050"/>
            <a:ext cx="1631950" cy="233363"/>
            <a:chOff x="476" y="745"/>
            <a:chExt cx="2177" cy="181"/>
          </a:xfrm>
        </p:grpSpPr>
        <p:sp>
          <p:nvSpPr>
            <p:cNvPr id="33818" name="Line 7"/>
            <p:cNvSpPr/>
            <p:nvPr/>
          </p:nvSpPr>
          <p:spPr>
            <a:xfrm>
              <a:off x="476" y="845"/>
              <a:ext cx="217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3819" name="AutoShape 8"/>
            <p:cNvSpPr/>
            <p:nvPr/>
          </p:nvSpPr>
          <p:spPr>
            <a:xfrm rot="5400000">
              <a:off x="1554" y="688"/>
              <a:ext cx="181" cy="273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8" name="Line 21"/>
          <p:cNvSpPr/>
          <p:nvPr/>
        </p:nvSpPr>
        <p:spPr>
          <a:xfrm flipH="1" flipV="1">
            <a:off x="6392863" y="2913063"/>
            <a:ext cx="857250" cy="642937"/>
          </a:xfrm>
          <a:prstGeom prst="line">
            <a:avLst/>
          </a:prstGeom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9" name="Line 22"/>
          <p:cNvSpPr/>
          <p:nvPr/>
        </p:nvSpPr>
        <p:spPr>
          <a:xfrm flipH="1">
            <a:off x="6464300" y="3556000"/>
            <a:ext cx="857250" cy="571500"/>
          </a:xfrm>
          <a:prstGeom prst="line">
            <a:avLst/>
          </a:prstGeom>
          <a:ln w="57150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33822" name="Group 3"/>
          <p:cNvGrpSpPr/>
          <p:nvPr/>
        </p:nvGrpSpPr>
        <p:grpSpPr>
          <a:xfrm rot="1165075">
            <a:off x="7572375" y="3216275"/>
            <a:ext cx="1219200" cy="239713"/>
            <a:chOff x="476" y="711"/>
            <a:chExt cx="2177" cy="214"/>
          </a:xfrm>
        </p:grpSpPr>
        <p:sp>
          <p:nvSpPr>
            <p:cNvPr id="33823" name="Line 4"/>
            <p:cNvSpPr/>
            <p:nvPr/>
          </p:nvSpPr>
          <p:spPr>
            <a:xfrm>
              <a:off x="476" y="845"/>
              <a:ext cx="217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3824" name="AutoShape 5"/>
            <p:cNvSpPr/>
            <p:nvPr/>
          </p:nvSpPr>
          <p:spPr>
            <a:xfrm rot="5400000">
              <a:off x="1534" y="667"/>
              <a:ext cx="214" cy="302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3825" name="Group 6"/>
          <p:cNvGrpSpPr/>
          <p:nvPr/>
        </p:nvGrpSpPr>
        <p:grpSpPr>
          <a:xfrm rot="-1265392">
            <a:off x="7516813" y="3713163"/>
            <a:ext cx="1319212" cy="257175"/>
            <a:chOff x="476" y="817"/>
            <a:chExt cx="2177" cy="63"/>
          </a:xfrm>
        </p:grpSpPr>
        <p:sp>
          <p:nvSpPr>
            <p:cNvPr id="33826" name="Line 7"/>
            <p:cNvSpPr/>
            <p:nvPr/>
          </p:nvSpPr>
          <p:spPr>
            <a:xfrm>
              <a:off x="476" y="845"/>
              <a:ext cx="217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33827" name="AutoShape 8"/>
            <p:cNvSpPr/>
            <p:nvPr/>
          </p:nvSpPr>
          <p:spPr>
            <a:xfrm rot="5400000">
              <a:off x="1567" y="715"/>
              <a:ext cx="63" cy="24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79388" y="188913"/>
            <a:ext cx="10456862" cy="15890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反思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】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        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凸透镜是不是一定把入射光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会聚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于一点？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凹透镜是不是一定折射出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发散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的光束？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829" name="TextBox 41"/>
          <p:cNvSpPr txBox="1"/>
          <p:nvPr/>
        </p:nvSpPr>
        <p:spPr>
          <a:xfrm>
            <a:off x="1763713" y="4830763"/>
            <a:ext cx="792162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                              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流程图: 终止 42"/>
          <p:cNvSpPr/>
          <p:nvPr/>
        </p:nvSpPr>
        <p:spPr>
          <a:xfrm>
            <a:off x="0" y="5445125"/>
            <a:ext cx="9144000" cy="692150"/>
          </a:xfrm>
          <a:prstGeom prst="flowChartTerminator">
            <a:avLst/>
          </a:prstGeom>
          <a:solidFill>
            <a:srgbClr val="0000CC">
              <a:alpha val="9882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/>
          <a:p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会聚：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折射光线更靠向主光轴。</a:t>
            </a:r>
            <a:r>
              <a:rPr lang="zh-CN" altLang="en-US" sz="24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发散：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折射光线更远离主光轴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7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13" grpId="0" animBg="1"/>
      <p:bldP spid="41" grpId="0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5842" name="Picture 2" descr="33ffc5d90733d70dc048ff3360dee1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Text Box 7"/>
          <p:cNvSpPr txBox="1"/>
          <p:nvPr/>
        </p:nvSpPr>
        <p:spPr>
          <a:xfrm>
            <a:off x="0" y="1643063"/>
            <a:ext cx="8821738" cy="641350"/>
          </a:xfrm>
          <a:prstGeom prst="rect">
            <a:avLst/>
          </a:prstGeom>
          <a:noFill/>
          <a:ln w="15875">
            <a:noFill/>
          </a:ln>
        </p:spPr>
        <p:txBody>
          <a:bodyPr anchor="t">
            <a:spAutoFit/>
          </a:bodyPr>
          <a:p>
            <a:pPr>
              <a:lnSpc>
                <a:spcPct val="130000"/>
              </a:lnSpc>
            </a:pPr>
            <a:r>
              <a:rPr lang="zh-CN" altLang="en-US" dirty="0">
                <a:latin typeface="Garamond" panose="02020404030301010803" pitchFamily="18" charset="0"/>
                <a:ea typeface="宋体" panose="02010600030101010101" pitchFamily="2" charset="-122"/>
              </a:rPr>
              <a:t>　　</a:t>
            </a:r>
            <a:endParaRPr lang="zh-CN" altLang="en-US" sz="36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5844" name="TextBox 5"/>
          <p:cNvSpPr txBox="1"/>
          <p:nvPr/>
        </p:nvSpPr>
        <p:spPr>
          <a:xfrm>
            <a:off x="176213" y="1700213"/>
            <a:ext cx="8572500" cy="12001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学完本节课的知识请你认真思考一下，小狗贝贝的尾巴为什么会着火了呢？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845" name="流程图: 延期 5"/>
          <p:cNvSpPr/>
          <p:nvPr/>
        </p:nvSpPr>
        <p:spPr>
          <a:xfrm rot="5400000">
            <a:off x="6983413" y="2960688"/>
            <a:ext cx="649287" cy="1728787"/>
          </a:xfrm>
          <a:prstGeom prst="flowChartDelay">
            <a:avLst/>
          </a:prstGeom>
          <a:solidFill>
            <a:srgbClr val="00B0F0">
              <a:alpha val="39000"/>
            </a:srgb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5846" name="矩形 6"/>
          <p:cNvSpPr/>
          <p:nvPr/>
        </p:nvSpPr>
        <p:spPr>
          <a:xfrm>
            <a:off x="6443663" y="3500438"/>
            <a:ext cx="1728787" cy="288925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5847" name="直接连接符 9"/>
          <p:cNvCxnSpPr>
            <a:stCxn id="35845" idx="2"/>
          </p:cNvCxnSpPr>
          <p:nvPr/>
        </p:nvCxnSpPr>
        <p:spPr>
          <a:xfrm rot="-10800000" flipV="1">
            <a:off x="6443663" y="3824288"/>
            <a:ext cx="1587" cy="3033712"/>
          </a:xfrm>
          <a:prstGeom prst="line">
            <a:avLst/>
          </a:prstGeom>
          <a:ln w="349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35848" name="直接连接符 10"/>
          <p:cNvCxnSpPr>
            <a:stCxn id="35845" idx="2"/>
          </p:cNvCxnSpPr>
          <p:nvPr/>
        </p:nvCxnSpPr>
        <p:spPr>
          <a:xfrm rot="-10800000" flipV="1">
            <a:off x="8172450" y="3789363"/>
            <a:ext cx="1588" cy="3032125"/>
          </a:xfrm>
          <a:prstGeom prst="line">
            <a:avLst/>
          </a:prstGeom>
          <a:ln w="349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35849" name="Picture 8" descr="02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588" y="5589588"/>
            <a:ext cx="1130300" cy="1152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50" name="Rectangle 4"/>
          <p:cNvSpPr/>
          <p:nvPr/>
        </p:nvSpPr>
        <p:spPr>
          <a:xfrm>
            <a:off x="0" y="0"/>
            <a:ext cx="3048000" cy="914400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舒体" panose="02010601030101010101" pitchFamily="2" charset="-122"/>
              </a:rPr>
              <a:t>生活 物理 社会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方正舒体" panose="02010601030101010101" pitchFamily="2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3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89" name="Picture 2" descr="33ffc5d90733d70dc048ff3360dee1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37890" name="Object 4"/>
          <p:cNvGraphicFramePr>
            <a:graphicFrameLocks noChangeAspect="1"/>
          </p:cNvGraphicFramePr>
          <p:nvPr/>
        </p:nvGraphicFramePr>
        <p:xfrm>
          <a:off x="1619250" y="2997200"/>
          <a:ext cx="6265863" cy="353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2" imgW="9753600" imgH="7315200" progId="Paint.Picture">
                  <p:embed/>
                </p:oleObj>
              </mc:Choice>
              <mc:Fallback>
                <p:oleObj name="" r:id="rId2" imgW="9753600" imgH="7315200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19250" y="2997200"/>
                        <a:ext cx="6265863" cy="35353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TextBox 2"/>
          <p:cNvSpPr txBox="1"/>
          <p:nvPr/>
        </p:nvSpPr>
        <p:spPr>
          <a:xfrm>
            <a:off x="106363" y="1557338"/>
            <a:ext cx="8858250" cy="1384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相传，有一支探险队，在到达南极时，忽然发现他们所携带的全部取火工具都被弄丢了，这可怎么办呢？你有什么办法帮助他们解决燃眉之急吗？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892" name="Rectangle 4"/>
          <p:cNvSpPr/>
          <p:nvPr/>
        </p:nvSpPr>
        <p:spPr>
          <a:xfrm>
            <a:off x="0" y="0"/>
            <a:ext cx="3048000" cy="914400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方正舒体" panose="02010601030101010101" pitchFamily="2" charset="-122"/>
              </a:rPr>
              <a:t>生活 物理 社会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方正舒体" panose="02010601030101010101" pitchFamily="2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4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186" name="Object 90"/>
          <p:cNvGraphicFramePr/>
          <p:nvPr/>
        </p:nvGraphicFramePr>
        <p:xfrm>
          <a:off x="4143375" y="2714625"/>
          <a:ext cx="403225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1" imgW="219075" imgH="695325" progId="Paint.Picture">
                  <p:embed/>
                </p:oleObj>
              </mc:Choice>
              <mc:Fallback>
                <p:oleObj name="" r:id="rId1" imgW="219075" imgH="695325" progId="Paint.Picture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143375" y="2714625"/>
                        <a:ext cx="403225" cy="12192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8" name="Text Box 63"/>
          <p:cNvSpPr txBox="1"/>
          <p:nvPr/>
        </p:nvSpPr>
        <p:spPr>
          <a:xfrm>
            <a:off x="2133600" y="381000"/>
            <a:ext cx="4953000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endParaRPr lang="zh-CN" altLang="zh-CN" sz="40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9939" name="Rectangle 76"/>
          <p:cNvSpPr>
            <a:spLocks noGrp="1"/>
          </p:cNvSpPr>
          <p:nvPr>
            <p:ph type="title"/>
          </p:nvPr>
        </p:nvSpPr>
        <p:spPr>
          <a:xfrm>
            <a:off x="609600" y="1087438"/>
            <a:ext cx="7772400" cy="685800"/>
          </a:xfrm>
          <a:ln/>
        </p:spPr>
        <p:txBody>
          <a:bodyPr wrap="square" lIns="91440" tIns="45720" rIns="91440" bIns="45720" anchor="ctr"/>
          <a:p>
            <a:pPr eaLnBrk="1" hangingPunct="1"/>
            <a:r>
              <a:rPr lang="zh-CN" altLang="en-US" sz="5400" b="1" dirty="0">
                <a:solidFill>
                  <a:srgbClr val="FF0000"/>
                </a:solidFill>
                <a:ea typeface="华文行楷" panose="02010800040101010101" pitchFamily="2" charset="-122"/>
              </a:rPr>
              <a:t>凸透镜的画法 </a:t>
            </a:r>
            <a:endParaRPr lang="zh-CN" altLang="en-US" sz="5400" b="1" dirty="0">
              <a:solidFill>
                <a:srgbClr val="FF0000"/>
              </a:solidFill>
              <a:ea typeface="华文行楷" panose="02010800040101010101" pitchFamily="2" charset="-122"/>
            </a:endParaRPr>
          </a:p>
        </p:txBody>
      </p:sp>
      <p:sp>
        <p:nvSpPr>
          <p:cNvPr id="4179" name="Oval 83"/>
          <p:cNvSpPr/>
          <p:nvPr/>
        </p:nvSpPr>
        <p:spPr>
          <a:xfrm>
            <a:off x="2143125" y="2143125"/>
            <a:ext cx="2352675" cy="2357438"/>
          </a:xfrm>
          <a:prstGeom prst="ellipse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185" name="Line 89"/>
          <p:cNvSpPr/>
          <p:nvPr/>
        </p:nvSpPr>
        <p:spPr>
          <a:xfrm>
            <a:off x="2071688" y="3429000"/>
            <a:ext cx="5348287" cy="1588"/>
          </a:xfrm>
          <a:prstGeom prst="line">
            <a:avLst/>
          </a:prstGeom>
          <a:ln w="19050" cap="flat" cmpd="sng">
            <a:solidFill>
              <a:srgbClr val="0000FF"/>
            </a:solidFill>
            <a:prstDash val="lgDashDot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189" name="Text Box 93"/>
          <p:cNvSpPr txBox="1"/>
          <p:nvPr/>
        </p:nvSpPr>
        <p:spPr>
          <a:xfrm>
            <a:off x="2786063" y="3505200"/>
            <a:ext cx="1071562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O1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190" name="Text Box 94"/>
          <p:cNvSpPr txBox="1"/>
          <p:nvPr/>
        </p:nvSpPr>
        <p:spPr>
          <a:xfrm>
            <a:off x="5143500" y="3505200"/>
            <a:ext cx="1582738" cy="579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O2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191" name="AutoShape 95"/>
          <p:cNvSpPr/>
          <p:nvPr/>
        </p:nvSpPr>
        <p:spPr>
          <a:xfrm>
            <a:off x="7072313" y="2286000"/>
            <a:ext cx="1741487" cy="457200"/>
          </a:xfrm>
          <a:prstGeom prst="wedgeRoundRectCallout">
            <a:avLst>
              <a:gd name="adj1" fmla="val -56685"/>
              <a:gd name="adj2" fmla="val 194935"/>
              <a:gd name="adj3" fmla="val 1666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r>
              <a:rPr lang="en-US" altLang="zh-CN" b="1" dirty="0">
                <a:solidFill>
                  <a:srgbClr val="3333C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</a:t>
            </a:r>
            <a:r>
              <a:rPr lang="zh-CN" altLang="zh-CN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主光轴</a:t>
            </a:r>
            <a:endParaRPr lang="zh-CN" altLang="en-US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94" name="Oval 98"/>
          <p:cNvSpPr/>
          <p:nvPr/>
        </p:nvSpPr>
        <p:spPr>
          <a:xfrm>
            <a:off x="4143375" y="2143125"/>
            <a:ext cx="2428875" cy="2419350"/>
          </a:xfrm>
          <a:prstGeom prst="ellipse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192" name="AutoShape 96"/>
          <p:cNvSpPr/>
          <p:nvPr/>
        </p:nvSpPr>
        <p:spPr>
          <a:xfrm>
            <a:off x="4857750" y="1643063"/>
            <a:ext cx="1423988" cy="600075"/>
          </a:xfrm>
          <a:prstGeom prst="wedgeRoundRectCallout">
            <a:avLst>
              <a:gd name="adj1" fmla="val -85454"/>
              <a:gd name="adj2" fmla="val 234167"/>
              <a:gd name="adj3" fmla="val 1666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zh-CN" altLang="zh-CN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光心 </a:t>
            </a:r>
            <a:r>
              <a:rPr lang="en-US" altLang="zh-CN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endParaRPr lang="en-US" altLang="zh-CN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00" name="Oval 104"/>
          <p:cNvSpPr/>
          <p:nvPr/>
        </p:nvSpPr>
        <p:spPr>
          <a:xfrm>
            <a:off x="4286250" y="3357563"/>
            <a:ext cx="71438" cy="71437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100000">
                <a:srgbClr val="2F7618"/>
              </a:gs>
            </a:gsLst>
            <a:path path="shape">
              <a:fillToRect l="50000" t="50000" r="50000" b="50000"/>
            </a:path>
            <a:tileRect/>
          </a:gradFill>
          <a:ln w="0" cap="flat" cmpd="sng">
            <a:solidFill>
              <a:srgbClr val="CCFF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205" name="Oval 109"/>
          <p:cNvSpPr/>
          <p:nvPr/>
        </p:nvSpPr>
        <p:spPr>
          <a:xfrm>
            <a:off x="5357813" y="3357563"/>
            <a:ext cx="107950" cy="107950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  <a:tileRect/>
          </a:gradFill>
          <a:ln w="0" cap="flat" cmpd="sng">
            <a:solidFill>
              <a:srgbClr val="CCFF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206" name="Oval 110"/>
          <p:cNvSpPr/>
          <p:nvPr/>
        </p:nvSpPr>
        <p:spPr>
          <a:xfrm>
            <a:off x="3214688" y="3357563"/>
            <a:ext cx="107950" cy="107950"/>
          </a:xfrm>
          <a:prstGeom prst="ellipse">
            <a:avLst/>
          </a:prstGeom>
          <a:gradFill rotWithShape="0">
            <a:gsLst>
              <a:gs pos="0">
                <a:srgbClr val="00CC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  <a:tileRect/>
          </a:gradFill>
          <a:ln w="0" cap="flat" cmpd="sng">
            <a:solidFill>
              <a:srgbClr val="CCFF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Text Box 2"/>
          <p:cNvSpPr txBox="1"/>
          <p:nvPr/>
        </p:nvSpPr>
        <p:spPr>
          <a:xfrm>
            <a:off x="539750" y="4508500"/>
            <a:ext cx="9144000" cy="13239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、透镜上经过两球心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的直线叫做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主光轴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、透镜的中心内位置有一个点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叫做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光心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51" name="Rectangle 3"/>
          <p:cNvSpPr/>
          <p:nvPr/>
        </p:nvSpPr>
        <p:spPr>
          <a:xfrm>
            <a:off x="179388" y="0"/>
            <a:ext cx="8064500" cy="8382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三、透镜的几个名词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500"/>
                                        <p:tgtEl>
                                          <p:spTgt spid="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4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75"/>
                                        <p:tgtEl>
                                          <p:spTgt spid="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75"/>
                                        <p:tgtEl>
                                          <p:spTgt spid="4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79" grpId="0" animBg="1"/>
      <p:bldP spid="4189" grpId="0"/>
      <p:bldP spid="4190" grpId="0"/>
      <p:bldP spid="4191" grpId="0" animBg="1"/>
      <p:bldP spid="4194" grpId="0" animBg="1"/>
      <p:bldP spid="4192" grpId="0" animBg="1"/>
      <p:bldP spid="4200" grpId="0" animBg="1"/>
      <p:bldP spid="4205" grpId="0" animBg="1"/>
      <p:bldP spid="4206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42" name="Oval 42"/>
          <p:cNvSpPr/>
          <p:nvPr/>
        </p:nvSpPr>
        <p:spPr>
          <a:xfrm>
            <a:off x="1714500" y="2643188"/>
            <a:ext cx="2476500" cy="2571750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5641" name="Oval 41"/>
          <p:cNvSpPr/>
          <p:nvPr/>
        </p:nvSpPr>
        <p:spPr>
          <a:xfrm>
            <a:off x="4343400" y="2571750"/>
            <a:ext cx="2514600" cy="2643188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25627" name="Object 27"/>
          <p:cNvGraphicFramePr/>
          <p:nvPr/>
        </p:nvGraphicFramePr>
        <p:xfrm>
          <a:off x="3857625" y="2857500"/>
          <a:ext cx="798513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1" imgW="685800" imgH="1343025" progId="Paint.Picture">
                  <p:embed/>
                </p:oleObj>
              </mc:Choice>
              <mc:Fallback>
                <p:oleObj name="" r:id="rId1" imgW="685800" imgH="1343025" progId="Paint.Picture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2">
                        <a:lum bright="6000"/>
                      </a:blip>
                      <a:stretch>
                        <a:fillRect/>
                      </a:stretch>
                    </p:blipFill>
                    <p:spPr>
                      <a:xfrm>
                        <a:off x="3857625" y="2857500"/>
                        <a:ext cx="798513" cy="20574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36" name="Line 36"/>
          <p:cNvSpPr/>
          <p:nvPr/>
        </p:nvSpPr>
        <p:spPr>
          <a:xfrm>
            <a:off x="714375" y="3929063"/>
            <a:ext cx="7467600" cy="1587"/>
          </a:xfrm>
          <a:prstGeom prst="line">
            <a:avLst/>
          </a:prstGeom>
          <a:ln w="28575" cap="flat" cmpd="sng">
            <a:solidFill>
              <a:schemeClr val="tx1"/>
            </a:solidFill>
            <a:prstDash val="lgDashDot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1989" name="Rectangle 2"/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1143000"/>
          </a:xfrm>
          <a:ln/>
        </p:spPr>
        <p:txBody>
          <a:bodyPr wrap="square" lIns="91440" tIns="45720" rIns="91440" bIns="45720" anchor="ctr"/>
          <a:p>
            <a:pPr eaLnBrk="1" hangingPunct="1"/>
            <a:r>
              <a:rPr lang="zh-CN" altLang="en-US" sz="5400" b="1" dirty="0">
                <a:solidFill>
                  <a:srgbClr val="FF0000"/>
                </a:solidFill>
                <a:ea typeface="华文行楷" panose="02010800040101010101" pitchFamily="2" charset="-122"/>
              </a:rPr>
              <a:t>凹透镜的画法 </a:t>
            </a:r>
            <a:endParaRPr lang="zh-CN" altLang="en-US" sz="5400" dirty="0">
              <a:solidFill>
                <a:srgbClr val="FF0000"/>
              </a:solidFill>
              <a:ea typeface="华文行楷" panose="02010800040101010101" pitchFamily="2" charset="-122"/>
            </a:endParaRPr>
          </a:p>
        </p:txBody>
      </p:sp>
      <p:sp>
        <p:nvSpPr>
          <p:cNvPr id="25628" name="Arc 28"/>
          <p:cNvSpPr/>
          <p:nvPr/>
        </p:nvSpPr>
        <p:spPr>
          <a:xfrm rot="10746585">
            <a:off x="4357688" y="3003550"/>
            <a:ext cx="414337" cy="1785938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pathLst>
              <a:path w="21600" h="41962" fill="none">
                <a:moveTo>
                  <a:pt x="5649" y="0"/>
                </a:moveTo>
                <a:cubicBezTo>
                  <a:pt x="15063" y="2551"/>
                  <a:pt x="21600" y="11094"/>
                  <a:pt x="21600" y="20848"/>
                </a:cubicBezTo>
                <a:cubicBezTo>
                  <a:pt x="21600" y="31022"/>
                  <a:pt x="14500" y="39816"/>
                  <a:pt x="4555" y="41962"/>
                </a:cubicBezTo>
              </a:path>
              <a:path w="21600" h="41962" stroke="0">
                <a:moveTo>
                  <a:pt x="5649" y="0"/>
                </a:moveTo>
                <a:cubicBezTo>
                  <a:pt x="15063" y="2551"/>
                  <a:pt x="21600" y="11094"/>
                  <a:pt x="21600" y="20848"/>
                </a:cubicBezTo>
                <a:cubicBezTo>
                  <a:pt x="21600" y="31022"/>
                  <a:pt x="14500" y="39816"/>
                  <a:pt x="4555" y="41962"/>
                </a:cubicBezTo>
                <a:lnTo>
                  <a:pt x="0" y="20848"/>
                </a:lnTo>
                <a:close/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629" name="Arc 29"/>
          <p:cNvSpPr/>
          <p:nvPr/>
        </p:nvSpPr>
        <p:spPr>
          <a:xfrm>
            <a:off x="3643313" y="3000375"/>
            <a:ext cx="571500" cy="1857375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pathLst>
              <a:path w="21600" h="41962" fill="none">
                <a:moveTo>
                  <a:pt x="5649" y="0"/>
                </a:moveTo>
                <a:cubicBezTo>
                  <a:pt x="15063" y="2551"/>
                  <a:pt x="21600" y="11094"/>
                  <a:pt x="21600" y="20848"/>
                </a:cubicBezTo>
                <a:cubicBezTo>
                  <a:pt x="21600" y="31022"/>
                  <a:pt x="14500" y="39816"/>
                  <a:pt x="4555" y="41962"/>
                </a:cubicBezTo>
              </a:path>
              <a:path w="21600" h="41962" stroke="0">
                <a:moveTo>
                  <a:pt x="5649" y="0"/>
                </a:moveTo>
                <a:cubicBezTo>
                  <a:pt x="15063" y="2551"/>
                  <a:pt x="21600" y="11094"/>
                  <a:pt x="21600" y="20848"/>
                </a:cubicBezTo>
                <a:cubicBezTo>
                  <a:pt x="21600" y="31022"/>
                  <a:pt x="14500" y="39816"/>
                  <a:pt x="4555" y="41962"/>
                </a:cubicBezTo>
                <a:lnTo>
                  <a:pt x="0" y="20848"/>
                </a:lnTo>
                <a:close/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5632" name="Text Box 32"/>
          <p:cNvSpPr txBox="1"/>
          <p:nvPr/>
        </p:nvSpPr>
        <p:spPr>
          <a:xfrm>
            <a:off x="5500688" y="3962400"/>
            <a:ext cx="874713" cy="6397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400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sz="3600" b="1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  <a:t>O</a:t>
            </a:r>
            <a:r>
              <a:rPr lang="en-US" altLang="zh-CN" sz="3600" b="1" baseline="-25000" noProof="1" dirty="0">
                <a:solidFill>
                  <a:schemeClr val="accent4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  <a:t>2</a:t>
            </a:r>
            <a:endParaRPr lang="en-US" altLang="zh-CN" sz="3600" b="1" baseline="-25000" noProof="1" dirty="0">
              <a:solidFill>
                <a:schemeClr val="accent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5633" name="Text Box 33"/>
          <p:cNvSpPr txBox="1"/>
          <p:nvPr/>
        </p:nvSpPr>
        <p:spPr>
          <a:xfrm>
            <a:off x="2786063" y="3962400"/>
            <a:ext cx="785813" cy="57943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400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  <a:t> </a:t>
            </a:r>
            <a:r>
              <a:rPr lang="en-US" altLang="zh-CN" b="1" noProof="1" dirty="0"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  <a:t>O</a:t>
            </a:r>
            <a:r>
              <a:rPr lang="en-US" altLang="zh-CN" b="1" baseline="-25000" noProof="1" dirty="0">
                <a:solidFill>
                  <a:schemeClr val="accent4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ea"/>
              </a:rPr>
              <a:t>1</a:t>
            </a:r>
            <a:endParaRPr lang="en-US" altLang="zh-CN" b="1" baseline="-25000" noProof="1" dirty="0">
              <a:solidFill>
                <a:schemeClr val="accent4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5634" name="AutoShape 34"/>
          <p:cNvSpPr/>
          <p:nvPr/>
        </p:nvSpPr>
        <p:spPr>
          <a:xfrm>
            <a:off x="7072313" y="2500313"/>
            <a:ext cx="1601787" cy="685800"/>
          </a:xfrm>
          <a:prstGeom prst="wedgeRoundRectCallout">
            <a:avLst>
              <a:gd name="adj1" fmla="val -55292"/>
              <a:gd name="adj2" fmla="val 153472"/>
              <a:gd name="adj3" fmla="val 1666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r>
              <a:rPr lang="zh-CN" altLang="zh-CN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主光轴</a:t>
            </a:r>
            <a:endParaRPr lang="zh-CN" altLang="en-US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35" name="AutoShape 35"/>
          <p:cNvSpPr/>
          <p:nvPr/>
        </p:nvSpPr>
        <p:spPr>
          <a:xfrm>
            <a:off x="5143500" y="2143125"/>
            <a:ext cx="1443038" cy="785813"/>
          </a:xfrm>
          <a:prstGeom prst="wedgeRoundRectCallout">
            <a:avLst>
              <a:gd name="adj1" fmla="val -106606"/>
              <a:gd name="adj2" fmla="val 174167"/>
              <a:gd name="adj3" fmla="val 1666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zh-CN" altLang="zh-CN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光心 </a:t>
            </a:r>
            <a:r>
              <a:rPr lang="en-US" altLang="zh-CN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endParaRPr lang="en-US" altLang="zh-CN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643" name="Oval 43"/>
          <p:cNvSpPr/>
          <p:nvPr/>
        </p:nvSpPr>
        <p:spPr>
          <a:xfrm>
            <a:off x="4227513" y="3854450"/>
            <a:ext cx="107950" cy="107950"/>
          </a:xfrm>
          <a:prstGeom prst="ellipse">
            <a:avLst/>
          </a:prstGeom>
          <a:gradFill rotWithShape="0">
            <a:gsLst>
              <a:gs pos="0">
                <a:srgbClr val="FF0066"/>
              </a:gs>
              <a:gs pos="100000">
                <a:srgbClr val="76002F"/>
              </a:gs>
            </a:gsLst>
            <a:path path="shape">
              <a:fillToRect l="50000" t="50000" r="50000" b="50000"/>
            </a:path>
            <a:tileRect/>
          </a:gradFill>
          <a:ln w="635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5644" name="Oval 44"/>
          <p:cNvSpPr/>
          <p:nvPr/>
        </p:nvSpPr>
        <p:spPr>
          <a:xfrm>
            <a:off x="5572125" y="3857625"/>
            <a:ext cx="107950" cy="10795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  <a:tileRect/>
          </a:gradFill>
          <a:ln w="635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5645" name="Oval 45"/>
          <p:cNvSpPr/>
          <p:nvPr/>
        </p:nvSpPr>
        <p:spPr>
          <a:xfrm>
            <a:off x="2928938" y="3857625"/>
            <a:ext cx="107950" cy="10795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  <a:tileRect/>
          </a:gradFill>
          <a:ln w="635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25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56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25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6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25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75"/>
                                        <p:tgtEl>
                                          <p:spTgt spid="25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42" grpId="0" animBg="1"/>
      <p:bldP spid="25641" grpId="0" animBg="1"/>
      <p:bldP spid="25628" grpId="0" animBg="1"/>
      <p:bldP spid="25629" grpId="0" animBg="1"/>
      <p:bldP spid="25632" grpId="0"/>
      <p:bldP spid="25633" grpId="0"/>
      <p:bldP spid="25634" grpId="0" animBg="1"/>
      <p:bldP spid="25635" grpId="0" animBg="1"/>
      <p:bldP spid="25643" grpId="0" animBg="1"/>
      <p:bldP spid="25644" grpId="0" animBg="1"/>
      <p:bldP spid="256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3009" name="组合 47"/>
          <p:cNvGrpSpPr/>
          <p:nvPr/>
        </p:nvGrpSpPr>
        <p:grpSpPr>
          <a:xfrm>
            <a:off x="149225" y="547688"/>
            <a:ext cx="4621213" cy="2736850"/>
            <a:chOff x="3911943" y="2060848"/>
            <a:chExt cx="2964313" cy="2332881"/>
          </a:xfrm>
        </p:grpSpPr>
        <p:sp>
          <p:nvSpPr>
            <p:cNvPr id="43010" name="xjhgx2"/>
            <p:cNvSpPr/>
            <p:nvPr/>
          </p:nvSpPr>
          <p:spPr>
            <a:xfrm>
              <a:off x="5205680" y="2060848"/>
              <a:ext cx="194905" cy="2332881"/>
            </a:xfrm>
            <a:custGeom>
              <a:avLst/>
              <a:gdLst/>
              <a:ahLst/>
              <a:cxnLst>
                <a:cxn ang="0">
                  <a:pos x="97453" y="0"/>
                </a:cxn>
                <a:cxn ang="0">
                  <a:pos x="74504" y="142894"/>
                </a:cxn>
                <a:cxn ang="0">
                  <a:pos x="55014" y="286847"/>
                </a:cxn>
                <a:cxn ang="0">
                  <a:pos x="38038" y="431858"/>
                </a:cxn>
                <a:cxn ang="0">
                  <a:pos x="24520" y="577399"/>
                </a:cxn>
                <a:cxn ang="0">
                  <a:pos x="13832" y="723997"/>
                </a:cxn>
                <a:cxn ang="0">
                  <a:pos x="5973" y="871126"/>
                </a:cxn>
                <a:cxn ang="0">
                  <a:pos x="1572" y="1018783"/>
                </a:cxn>
                <a:cxn ang="0">
                  <a:pos x="0" y="1166440"/>
                </a:cxn>
                <a:cxn ang="0">
                  <a:pos x="1572" y="1314098"/>
                </a:cxn>
                <a:cxn ang="0">
                  <a:pos x="5973" y="1461755"/>
                </a:cxn>
                <a:cxn ang="0">
                  <a:pos x="13832" y="1608883"/>
                </a:cxn>
                <a:cxn ang="0">
                  <a:pos x="24520" y="1755482"/>
                </a:cxn>
                <a:cxn ang="0">
                  <a:pos x="38038" y="1901022"/>
                </a:cxn>
                <a:cxn ang="0">
                  <a:pos x="55014" y="2046034"/>
                </a:cxn>
                <a:cxn ang="0">
                  <a:pos x="74504" y="2189987"/>
                </a:cxn>
                <a:cxn ang="0">
                  <a:pos x="97453" y="2332881"/>
                </a:cxn>
                <a:cxn ang="0">
                  <a:pos x="97453" y="2332881"/>
                </a:cxn>
                <a:cxn ang="0">
                  <a:pos x="120401" y="2189987"/>
                </a:cxn>
                <a:cxn ang="0">
                  <a:pos x="139891" y="2046034"/>
                </a:cxn>
                <a:cxn ang="0">
                  <a:pos x="156867" y="1901022"/>
                </a:cxn>
                <a:cxn ang="0">
                  <a:pos x="170385" y="1755482"/>
                </a:cxn>
                <a:cxn ang="0">
                  <a:pos x="181073" y="1608883"/>
                </a:cxn>
                <a:cxn ang="0">
                  <a:pos x="188932" y="1461755"/>
                </a:cxn>
                <a:cxn ang="0">
                  <a:pos x="193333" y="1314098"/>
                </a:cxn>
                <a:cxn ang="0">
                  <a:pos x="194905" y="1166440"/>
                </a:cxn>
                <a:cxn ang="0">
                  <a:pos x="193333" y="1018783"/>
                </a:cxn>
                <a:cxn ang="0">
                  <a:pos x="188932" y="871126"/>
                </a:cxn>
                <a:cxn ang="0">
                  <a:pos x="181073" y="723997"/>
                </a:cxn>
                <a:cxn ang="0">
                  <a:pos x="170385" y="577399"/>
                </a:cxn>
                <a:cxn ang="0">
                  <a:pos x="156867" y="431858"/>
                </a:cxn>
                <a:cxn ang="0">
                  <a:pos x="139891" y="286847"/>
                </a:cxn>
                <a:cxn ang="0">
                  <a:pos x="120401" y="142894"/>
                </a:cxn>
                <a:cxn ang="0">
                  <a:pos x="97453" y="0"/>
                </a:cxn>
              </a:cxnLst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0000CC">
                <a:alpha val="12157"/>
              </a:srgbClr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43011" name="Group 3"/>
            <p:cNvGrpSpPr/>
            <p:nvPr/>
          </p:nvGrpSpPr>
          <p:grpSpPr>
            <a:xfrm>
              <a:off x="3911943" y="2658644"/>
              <a:ext cx="1336708" cy="116"/>
              <a:chOff x="476" y="745"/>
              <a:chExt cx="2177" cy="181"/>
            </a:xfrm>
          </p:grpSpPr>
          <p:sp>
            <p:nvSpPr>
              <p:cNvPr id="43012" name="Line 4"/>
              <p:cNvSpPr/>
              <p:nvPr/>
            </p:nvSpPr>
            <p:spPr>
              <a:xfrm>
                <a:off x="476" y="845"/>
                <a:ext cx="2177" cy="0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3013" name="AutoShape 5"/>
              <p:cNvSpPr/>
              <p:nvPr/>
            </p:nvSpPr>
            <p:spPr>
              <a:xfrm rot="5400000">
                <a:off x="1554" y="688"/>
                <a:ext cx="181" cy="273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p>
                <a:endParaRPr lang="zh-CN" altLang="zh-CN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3014" name="Group 6"/>
            <p:cNvGrpSpPr/>
            <p:nvPr/>
          </p:nvGrpSpPr>
          <p:grpSpPr>
            <a:xfrm>
              <a:off x="3914245" y="3674052"/>
              <a:ext cx="1336708" cy="116"/>
              <a:chOff x="476" y="745"/>
              <a:chExt cx="2177" cy="181"/>
            </a:xfrm>
          </p:grpSpPr>
          <p:sp>
            <p:nvSpPr>
              <p:cNvPr id="43015" name="Line 7"/>
              <p:cNvSpPr/>
              <p:nvPr/>
            </p:nvSpPr>
            <p:spPr>
              <a:xfrm>
                <a:off x="476" y="845"/>
                <a:ext cx="2177" cy="0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3016" name="AutoShape 8"/>
              <p:cNvSpPr/>
              <p:nvPr/>
            </p:nvSpPr>
            <p:spPr>
              <a:xfrm rot="5400000">
                <a:off x="1554" y="688"/>
                <a:ext cx="181" cy="273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p>
                <a:endParaRPr lang="zh-CN" altLang="zh-CN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3017" name="Group 9"/>
            <p:cNvGrpSpPr/>
            <p:nvPr/>
          </p:nvGrpSpPr>
          <p:grpSpPr>
            <a:xfrm rot="356074">
              <a:off x="5212587" y="2756834"/>
              <a:ext cx="1587629" cy="629654"/>
              <a:chOff x="2789" y="663"/>
              <a:chExt cx="2586" cy="771"/>
            </a:xfrm>
          </p:grpSpPr>
          <p:sp>
            <p:nvSpPr>
              <p:cNvPr id="43018" name="Line 10"/>
              <p:cNvSpPr/>
              <p:nvPr/>
            </p:nvSpPr>
            <p:spPr>
              <a:xfrm>
                <a:off x="2789" y="663"/>
                <a:ext cx="2586" cy="771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3019" name="AutoShape 11"/>
              <p:cNvSpPr/>
              <p:nvPr/>
            </p:nvSpPr>
            <p:spPr>
              <a:xfrm rot="6504526">
                <a:off x="3593" y="785"/>
                <a:ext cx="18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p>
                <a:endParaRPr lang="zh-CN" altLang="zh-CN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3020" name="Group 12"/>
            <p:cNvGrpSpPr/>
            <p:nvPr/>
          </p:nvGrpSpPr>
          <p:grpSpPr>
            <a:xfrm rot="-286561" flipV="1">
              <a:off x="5224864" y="2961957"/>
              <a:ext cx="1587629" cy="629653"/>
              <a:chOff x="2789" y="663"/>
              <a:chExt cx="2586" cy="771"/>
            </a:xfrm>
          </p:grpSpPr>
          <p:sp>
            <p:nvSpPr>
              <p:cNvPr id="43021" name="Line 13"/>
              <p:cNvSpPr/>
              <p:nvPr/>
            </p:nvSpPr>
            <p:spPr>
              <a:xfrm>
                <a:off x="2789" y="663"/>
                <a:ext cx="2586" cy="771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3022" name="AutoShape 14"/>
              <p:cNvSpPr/>
              <p:nvPr/>
            </p:nvSpPr>
            <p:spPr>
              <a:xfrm rot="6504526">
                <a:off x="3593" y="785"/>
                <a:ext cx="181" cy="27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p>
                <a:endParaRPr lang="zh-CN" altLang="zh-CN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3023" name="Group 15"/>
            <p:cNvGrpSpPr/>
            <p:nvPr/>
          </p:nvGrpSpPr>
          <p:grpSpPr>
            <a:xfrm>
              <a:off x="3941870" y="3170939"/>
              <a:ext cx="1336708" cy="116"/>
              <a:chOff x="476" y="745"/>
              <a:chExt cx="2177" cy="181"/>
            </a:xfrm>
          </p:grpSpPr>
          <p:sp>
            <p:nvSpPr>
              <p:cNvPr id="43024" name="Line 16"/>
              <p:cNvSpPr/>
              <p:nvPr/>
            </p:nvSpPr>
            <p:spPr>
              <a:xfrm>
                <a:off x="476" y="845"/>
                <a:ext cx="2177" cy="0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3025" name="AutoShape 17"/>
              <p:cNvSpPr/>
              <p:nvPr/>
            </p:nvSpPr>
            <p:spPr>
              <a:xfrm rot="5400000">
                <a:off x="1554" y="688"/>
                <a:ext cx="181" cy="273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p>
                <a:endParaRPr lang="zh-CN" altLang="zh-CN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43026" name="Group 18"/>
            <p:cNvGrpSpPr/>
            <p:nvPr/>
          </p:nvGrpSpPr>
          <p:grpSpPr>
            <a:xfrm>
              <a:off x="5220260" y="3092582"/>
              <a:ext cx="1655996" cy="147973"/>
              <a:chOff x="476" y="745"/>
              <a:chExt cx="2697" cy="181"/>
            </a:xfrm>
          </p:grpSpPr>
          <p:sp>
            <p:nvSpPr>
              <p:cNvPr id="43027" name="Line 19"/>
              <p:cNvSpPr/>
              <p:nvPr/>
            </p:nvSpPr>
            <p:spPr>
              <a:xfrm flipV="1">
                <a:off x="476" y="809"/>
                <a:ext cx="2697" cy="36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3028" name="AutoShape 20"/>
              <p:cNvSpPr/>
              <p:nvPr/>
            </p:nvSpPr>
            <p:spPr>
              <a:xfrm rot="5400000">
                <a:off x="1554" y="688"/>
                <a:ext cx="181" cy="273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p>
                <a:endParaRPr lang="zh-CN" altLang="zh-CN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3029" name="Oval 22"/>
            <p:cNvSpPr/>
            <p:nvPr/>
          </p:nvSpPr>
          <p:spPr>
            <a:xfrm>
              <a:off x="6169461" y="3110805"/>
              <a:ext cx="84408" cy="112256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3030" name="Oval 28"/>
            <p:cNvSpPr/>
            <p:nvPr/>
          </p:nvSpPr>
          <p:spPr>
            <a:xfrm>
              <a:off x="5282085" y="3136900"/>
              <a:ext cx="55958" cy="62888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43031" name="直接连接符 49"/>
          <p:cNvCxnSpPr/>
          <p:nvPr/>
        </p:nvCxnSpPr>
        <p:spPr>
          <a:xfrm>
            <a:off x="0" y="1844675"/>
            <a:ext cx="9144000" cy="1588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</p:cxnSp>
      <p:cxnSp>
        <p:nvCxnSpPr>
          <p:cNvPr id="43032" name="直接箭头连接符 51"/>
          <p:cNvCxnSpPr/>
          <p:nvPr/>
        </p:nvCxnSpPr>
        <p:spPr>
          <a:xfrm>
            <a:off x="611188" y="1239838"/>
            <a:ext cx="431800" cy="1587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arrow" w="med" len="med"/>
          </a:ln>
        </p:spPr>
      </p:cxnSp>
      <p:cxnSp>
        <p:nvCxnSpPr>
          <p:cNvPr id="43033" name="直接箭头连接符 52"/>
          <p:cNvCxnSpPr/>
          <p:nvPr/>
        </p:nvCxnSpPr>
        <p:spPr>
          <a:xfrm>
            <a:off x="611188" y="1844675"/>
            <a:ext cx="431800" cy="1588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arrow" w="med" len="med"/>
          </a:ln>
        </p:spPr>
      </p:cxnSp>
      <p:cxnSp>
        <p:nvCxnSpPr>
          <p:cNvPr id="43034" name="直接箭头连接符 53"/>
          <p:cNvCxnSpPr/>
          <p:nvPr/>
        </p:nvCxnSpPr>
        <p:spPr>
          <a:xfrm>
            <a:off x="611188" y="2433638"/>
            <a:ext cx="431800" cy="1587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arrow" w="med" len="med"/>
          </a:ln>
        </p:spPr>
      </p:cxnSp>
      <p:sp>
        <p:nvSpPr>
          <p:cNvPr id="55" name="椭圆 54"/>
          <p:cNvSpPr/>
          <p:nvPr/>
        </p:nvSpPr>
        <p:spPr>
          <a:xfrm>
            <a:off x="3635375" y="1743075"/>
            <a:ext cx="215900" cy="215900"/>
          </a:xfrm>
          <a:prstGeom prst="ellipse">
            <a:avLst/>
          </a:prstGeom>
          <a:gradFill rotWithShape="1">
            <a:gsLst>
              <a:gs pos="0">
                <a:srgbClr val="14CD68">
                  <a:alpha val="100000"/>
                </a:srgbClr>
              </a:gs>
              <a:gs pos="91000">
                <a:srgbClr val="109E50">
                  <a:alpha val="100000"/>
                </a:srgbClr>
              </a:gs>
              <a:gs pos="100000">
                <a:srgbClr val="0B6E38">
                  <a:alpha val="100000"/>
                </a:srgbClr>
              </a:gs>
              <a:gs pos="100000">
                <a:srgbClr val="0B6E38">
                  <a:alpha val="100000"/>
                </a:srgbClr>
              </a:gs>
              <a:gs pos="100000">
                <a:srgbClr val="0B6E38">
                  <a:alpha val="100000"/>
                </a:srgbClr>
              </a:gs>
              <a:gs pos="100000">
                <a:srgbClr val="0B6E38">
                  <a:alpha val="100000"/>
                </a:srgbClr>
              </a:gs>
              <a:gs pos="100000">
                <a:srgbClr val="0B6E38">
                  <a:alpha val="100000"/>
                </a:srgbClr>
              </a:gs>
              <a:gs pos="100000">
                <a:srgbClr val="0B6E38">
                  <a:alpha val="100000"/>
                </a:srgbClr>
              </a:gs>
              <a:gs pos="100000">
                <a:srgbClr val="0B6E38">
                  <a:alpha val="100000"/>
                </a:srgbClr>
              </a:gs>
              <a:gs pos="100000">
                <a:srgbClr val="0B6E38">
                  <a:alpha val="100000"/>
                </a:srgbClr>
              </a:gs>
              <a:gs pos="100000">
                <a:srgbClr val="0B6E38">
                  <a:alpha val="100000"/>
                </a:srgbClr>
              </a:gs>
            </a:gsLst>
            <a:lin ang="5400000"/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563938" y="1125538"/>
            <a:ext cx="434975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 dirty="0">
                <a:solidFill>
                  <a:srgbClr val="00664D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endParaRPr lang="en-US" altLang="zh-CN" b="1" dirty="0">
              <a:solidFill>
                <a:srgbClr val="00664D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7" name="Text Box 2"/>
          <p:cNvSpPr txBox="1">
            <a:spLocks noChangeArrowheads="1"/>
          </p:cNvSpPr>
          <p:nvPr/>
        </p:nvSpPr>
        <p:spPr bwMode="auto">
          <a:xfrm>
            <a:off x="144463" y="3441700"/>
            <a:ext cx="8893175" cy="11001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1" lang="en-US" altLang="zh-CN" b="1" kern="1200" cap="none" spc="0" normalizeH="0" baseline="0" noProof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1" lang="zh-CN" altLang="en-US" b="1" kern="1200" cap="none" spc="0" normalizeH="0" baseline="0" noProof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1" lang="zh-CN" altLang="en-US" b="1" kern="1200" cap="none" spc="0" normalizeH="0" baseline="0" noProof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平行</a:t>
            </a:r>
            <a:r>
              <a:rPr kumimoji="1" lang="zh-CN" altLang="en-US" b="1" kern="1200" cap="none" spc="0" normalizeH="0" baseline="0" noProof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于主光轴的光线通过凸透镜后</a:t>
            </a:r>
            <a:r>
              <a:rPr kumimoji="1" lang="zh-CN" altLang="en-US" b="1" kern="1200" cap="none" spc="0" normalizeH="0" baseline="0" noProof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会聚</a:t>
            </a:r>
            <a:r>
              <a:rPr kumimoji="1" lang="zh-CN" altLang="en-US" b="1" kern="1200" cap="none" spc="0" normalizeH="0" baseline="0" noProof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于主</a:t>
            </a:r>
            <a:endParaRPr kumimoji="1" lang="zh-CN" altLang="en-US" b="1" kern="1200" cap="none" spc="0" normalizeH="0" baseline="0" noProof="0" dirty="0" smtClean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 rtl="0">
              <a:buClrTx/>
              <a:buSzTx/>
              <a:buFontTx/>
              <a:buNone/>
              <a:defRPr/>
            </a:pPr>
            <a:r>
              <a:rPr kumimoji="1" lang="zh-CN" altLang="en-US" b="1" kern="1200" cap="none" spc="0" normalizeH="0" baseline="0" noProof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光轴上的一点，这个点叫做</a:t>
            </a:r>
            <a:r>
              <a:rPr kumimoji="1" lang="zh-CN" altLang="en-US" b="1" kern="1200" cap="none" spc="0" normalizeH="0" baseline="0" noProof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凸透镜</a:t>
            </a:r>
            <a:r>
              <a:rPr kumimoji="1" lang="zh-CN" altLang="en-US" b="1" kern="1200" cap="none" spc="0" normalizeH="0" baseline="0" noProof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</a:t>
            </a:r>
            <a:r>
              <a:rPr kumimoji="1" lang="zh-CN" altLang="en-US" b="1" kern="1200" cap="none" spc="0" normalizeH="0" baseline="0" noProof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焦点 </a:t>
            </a:r>
            <a:r>
              <a:rPr kumimoji="1" lang="en-US" altLang="zh-CN" b="1" kern="1200" cap="none" spc="0" normalizeH="0" baseline="0" noProof="0" dirty="0" smtClean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  <a:cs typeface="+mn-cs"/>
              </a:rPr>
              <a:t>F</a:t>
            </a:r>
            <a:endParaRPr kumimoji="1" lang="zh-CN" altLang="en-US" b="1" kern="1200" cap="none" spc="0" normalizeH="0" baseline="0" noProof="0" dirty="0" smtClean="0">
              <a:solidFill>
                <a:srgbClr val="FF0000"/>
              </a:solidFill>
              <a:latin typeface="+mj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8" name="Text Box 14"/>
          <p:cNvSpPr txBox="1"/>
          <p:nvPr/>
        </p:nvSpPr>
        <p:spPr>
          <a:xfrm>
            <a:off x="179388" y="4652963"/>
            <a:ext cx="8305800" cy="6127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焦点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到凸透镜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光心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的距离叫做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焦距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b="1" dirty="0">
                <a:solidFill>
                  <a:srgbClr val="FF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f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)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039" name="椭圆 59"/>
          <p:cNvSpPr/>
          <p:nvPr/>
        </p:nvSpPr>
        <p:spPr>
          <a:xfrm>
            <a:off x="2252663" y="1757363"/>
            <a:ext cx="144462" cy="14446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9" name="组合 70"/>
          <p:cNvGrpSpPr/>
          <p:nvPr/>
        </p:nvGrpSpPr>
        <p:grpSpPr>
          <a:xfrm>
            <a:off x="2232025" y="1989138"/>
            <a:ext cx="1477963" cy="792162"/>
            <a:chOff x="2231303" y="1988840"/>
            <a:chExt cx="1478189" cy="792088"/>
          </a:xfrm>
        </p:grpSpPr>
        <p:cxnSp>
          <p:nvCxnSpPr>
            <p:cNvPr id="43041" name="直接连接符 63"/>
            <p:cNvCxnSpPr/>
            <p:nvPr/>
          </p:nvCxnSpPr>
          <p:spPr>
            <a:xfrm rot="5400000">
              <a:off x="1980506" y="2348086"/>
              <a:ext cx="720080" cy="158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miter/>
              <a:headEnd type="none" w="med" len="med"/>
              <a:tailEnd type="none" w="med" len="med"/>
            </a:ln>
          </p:spPr>
        </p:cxnSp>
        <p:cxnSp>
          <p:nvCxnSpPr>
            <p:cNvPr id="43042" name="直接连接符 64"/>
            <p:cNvCxnSpPr/>
            <p:nvPr/>
          </p:nvCxnSpPr>
          <p:spPr>
            <a:xfrm rot="5400000">
              <a:off x="3348658" y="2420094"/>
              <a:ext cx="720080" cy="1588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dash"/>
              <a:miter/>
              <a:headEnd type="none" w="med" len="med"/>
              <a:tailEnd type="none" w="med" len="med"/>
            </a:ln>
          </p:spPr>
        </p:cxnSp>
        <p:cxnSp>
          <p:nvCxnSpPr>
            <p:cNvPr id="43043" name="直接连接符 66"/>
            <p:cNvCxnSpPr>
              <a:stCxn id="43021" idx="0"/>
            </p:cNvCxnSpPr>
            <p:nvPr/>
          </p:nvCxnSpPr>
          <p:spPr>
            <a:xfrm rot="5400000" flipH="1" flipV="1">
              <a:off x="2489321" y="2162843"/>
              <a:ext cx="24437" cy="54050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43044" name="直接连接符 67"/>
            <p:cNvCxnSpPr>
              <a:stCxn id="43021" idx="0"/>
            </p:cNvCxnSpPr>
            <p:nvPr/>
          </p:nvCxnSpPr>
          <p:spPr>
            <a:xfrm flipV="1">
              <a:off x="3347866" y="2396451"/>
              <a:ext cx="360038" cy="24437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</p:grpSp>
      <p:sp>
        <p:nvSpPr>
          <p:cNvPr id="72" name="TextBox 71"/>
          <p:cNvSpPr txBox="1"/>
          <p:nvPr/>
        </p:nvSpPr>
        <p:spPr>
          <a:xfrm>
            <a:off x="2886075" y="2076450"/>
            <a:ext cx="1871663" cy="64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 rtl="0">
              <a:buClrTx/>
              <a:buSzTx/>
              <a:buFontTx/>
              <a:buNone/>
              <a:defRPr/>
            </a:pPr>
            <a:r>
              <a:rPr kumimoji="1" lang="en-US" altLang="zh-CN" sz="3600" b="1" kern="1200" cap="none" spc="0" normalizeH="0" baseline="0" noProof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f</a:t>
            </a:r>
            <a:endParaRPr kumimoji="1" lang="zh-CN" altLang="en-US" sz="3600" b="1" kern="1200" cap="none" spc="0" normalizeH="0" baseline="0" noProof="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</p:txBody>
      </p:sp>
      <p:grpSp>
        <p:nvGrpSpPr>
          <p:cNvPr id="43046" name="组合 99"/>
          <p:cNvGrpSpPr/>
          <p:nvPr/>
        </p:nvGrpSpPr>
        <p:grpSpPr>
          <a:xfrm>
            <a:off x="6156325" y="836613"/>
            <a:ext cx="2663825" cy="2160587"/>
            <a:chOff x="6156176" y="836712"/>
            <a:chExt cx="2664296" cy="2160240"/>
          </a:xfrm>
        </p:grpSpPr>
        <p:grpSp>
          <p:nvGrpSpPr>
            <p:cNvPr id="43047" name="组合 93"/>
            <p:cNvGrpSpPr/>
            <p:nvPr/>
          </p:nvGrpSpPr>
          <p:grpSpPr>
            <a:xfrm>
              <a:off x="6156176" y="836712"/>
              <a:ext cx="2664296" cy="2160240"/>
              <a:chOff x="4427984" y="200211"/>
              <a:chExt cx="4784959" cy="3516821"/>
            </a:xfrm>
          </p:grpSpPr>
          <p:sp>
            <p:nvSpPr>
              <p:cNvPr id="43048" name="xjhgx3"/>
              <p:cNvSpPr/>
              <p:nvPr/>
            </p:nvSpPr>
            <p:spPr>
              <a:xfrm>
                <a:off x="6173652" y="348357"/>
                <a:ext cx="636588" cy="3368675"/>
              </a:xfrm>
              <a:custGeom>
                <a:avLst/>
                <a:gdLst/>
                <a:ahLst/>
                <a:cxnLst>
                  <a:cxn ang="0">
                    <a:pos x="636588" y="0"/>
                  </a:cxn>
                  <a:cxn ang="0">
                    <a:pos x="589169" y="206339"/>
                  </a:cxn>
                  <a:cxn ang="0">
                    <a:pos x="548895" y="414206"/>
                  </a:cxn>
                  <a:cxn ang="0">
                    <a:pos x="513817" y="623602"/>
                  </a:cxn>
                  <a:cxn ang="0">
                    <a:pos x="485886" y="833762"/>
                  </a:cxn>
                  <a:cxn ang="0">
                    <a:pos x="463800" y="1045451"/>
                  </a:cxn>
                  <a:cxn ang="0">
                    <a:pos x="447560" y="1257903"/>
                  </a:cxn>
                  <a:cxn ang="0">
                    <a:pos x="438466" y="1471120"/>
                  </a:cxn>
                  <a:cxn ang="0">
                    <a:pos x="435218" y="1684338"/>
                  </a:cxn>
                  <a:cxn ang="0">
                    <a:pos x="438466" y="1897554"/>
                  </a:cxn>
                  <a:cxn ang="0">
                    <a:pos x="447560" y="2110771"/>
                  </a:cxn>
                  <a:cxn ang="0">
                    <a:pos x="463800" y="2323224"/>
                  </a:cxn>
                  <a:cxn ang="0">
                    <a:pos x="485886" y="2534912"/>
                  </a:cxn>
                  <a:cxn ang="0">
                    <a:pos x="513817" y="2745072"/>
                  </a:cxn>
                  <a:cxn ang="0">
                    <a:pos x="548895" y="2954468"/>
                  </a:cxn>
                  <a:cxn ang="0">
                    <a:pos x="589169" y="3162336"/>
                  </a:cxn>
                  <a:cxn ang="0">
                    <a:pos x="636588" y="3368675"/>
                  </a:cxn>
                  <a:cxn ang="0">
                    <a:pos x="0" y="3368675"/>
                  </a:cxn>
                  <a:cxn ang="0">
                    <a:pos x="47419" y="3162336"/>
                  </a:cxn>
                  <a:cxn ang="0">
                    <a:pos x="87693" y="2954468"/>
                  </a:cxn>
                  <a:cxn ang="0">
                    <a:pos x="122771" y="2745072"/>
                  </a:cxn>
                  <a:cxn ang="0">
                    <a:pos x="150702" y="2534912"/>
                  </a:cxn>
                  <a:cxn ang="0">
                    <a:pos x="172788" y="2323224"/>
                  </a:cxn>
                  <a:cxn ang="0">
                    <a:pos x="189028" y="2110771"/>
                  </a:cxn>
                  <a:cxn ang="0">
                    <a:pos x="198122" y="1897554"/>
                  </a:cxn>
                  <a:cxn ang="0">
                    <a:pos x="201370" y="1684338"/>
                  </a:cxn>
                  <a:cxn ang="0">
                    <a:pos x="198122" y="1471120"/>
                  </a:cxn>
                  <a:cxn ang="0">
                    <a:pos x="189028" y="1257903"/>
                  </a:cxn>
                  <a:cxn ang="0">
                    <a:pos x="172788" y="1045451"/>
                  </a:cxn>
                  <a:cxn ang="0">
                    <a:pos x="150702" y="833762"/>
                  </a:cxn>
                  <a:cxn ang="0">
                    <a:pos x="122771" y="623602"/>
                  </a:cxn>
                  <a:cxn ang="0">
                    <a:pos x="87693" y="414206"/>
                  </a:cxn>
                  <a:cxn ang="0">
                    <a:pos x="47419" y="206339"/>
                  </a:cxn>
                  <a:cxn ang="0">
                    <a:pos x="0" y="0"/>
                  </a:cxn>
                  <a:cxn ang="0">
                    <a:pos x="636588" y="0"/>
                  </a:cxn>
                </a:cxnLst>
                <a:pathLst>
                  <a:path w="980" h="4408">
                    <a:moveTo>
                      <a:pt x="980" y="0"/>
                    </a:moveTo>
                    <a:lnTo>
                      <a:pt x="907" y="270"/>
                    </a:lnTo>
                    <a:lnTo>
                      <a:pt x="845" y="542"/>
                    </a:lnTo>
                    <a:lnTo>
                      <a:pt x="791" y="816"/>
                    </a:lnTo>
                    <a:lnTo>
                      <a:pt x="748" y="1091"/>
                    </a:lnTo>
                    <a:lnTo>
                      <a:pt x="714" y="1368"/>
                    </a:lnTo>
                    <a:lnTo>
                      <a:pt x="689" y="1646"/>
                    </a:lnTo>
                    <a:lnTo>
                      <a:pt x="675" y="1925"/>
                    </a:lnTo>
                    <a:lnTo>
                      <a:pt x="670" y="2204"/>
                    </a:lnTo>
                    <a:lnTo>
                      <a:pt x="675" y="2483"/>
                    </a:lnTo>
                    <a:lnTo>
                      <a:pt x="689" y="2762"/>
                    </a:lnTo>
                    <a:lnTo>
                      <a:pt x="714" y="3040"/>
                    </a:lnTo>
                    <a:lnTo>
                      <a:pt x="748" y="3317"/>
                    </a:lnTo>
                    <a:lnTo>
                      <a:pt x="791" y="3592"/>
                    </a:lnTo>
                    <a:lnTo>
                      <a:pt x="845" y="3866"/>
                    </a:lnTo>
                    <a:lnTo>
                      <a:pt x="907" y="4138"/>
                    </a:lnTo>
                    <a:lnTo>
                      <a:pt x="980" y="4408"/>
                    </a:lnTo>
                    <a:lnTo>
                      <a:pt x="0" y="4408"/>
                    </a:lnTo>
                    <a:lnTo>
                      <a:pt x="73" y="4138"/>
                    </a:lnTo>
                    <a:lnTo>
                      <a:pt x="135" y="3866"/>
                    </a:lnTo>
                    <a:lnTo>
                      <a:pt x="189" y="3592"/>
                    </a:lnTo>
                    <a:lnTo>
                      <a:pt x="232" y="3317"/>
                    </a:lnTo>
                    <a:lnTo>
                      <a:pt x="266" y="3040"/>
                    </a:lnTo>
                    <a:lnTo>
                      <a:pt x="291" y="2762"/>
                    </a:lnTo>
                    <a:lnTo>
                      <a:pt x="305" y="2483"/>
                    </a:lnTo>
                    <a:lnTo>
                      <a:pt x="310" y="2204"/>
                    </a:lnTo>
                    <a:lnTo>
                      <a:pt x="305" y="1925"/>
                    </a:lnTo>
                    <a:lnTo>
                      <a:pt x="291" y="1646"/>
                    </a:lnTo>
                    <a:lnTo>
                      <a:pt x="266" y="1368"/>
                    </a:lnTo>
                    <a:lnTo>
                      <a:pt x="232" y="1091"/>
                    </a:lnTo>
                    <a:lnTo>
                      <a:pt x="189" y="816"/>
                    </a:lnTo>
                    <a:lnTo>
                      <a:pt x="135" y="542"/>
                    </a:lnTo>
                    <a:lnTo>
                      <a:pt x="73" y="270"/>
                    </a:lnTo>
                    <a:lnTo>
                      <a:pt x="0" y="0"/>
                    </a:lnTo>
                    <a:lnTo>
                      <a:pt x="980" y="0"/>
                    </a:lnTo>
                    <a:close/>
                  </a:path>
                </a:pathLst>
              </a:custGeom>
              <a:solidFill>
                <a:srgbClr val="0000CC">
                  <a:alpha val="18039"/>
                </a:srgbClr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43049" name="Group 3"/>
              <p:cNvGrpSpPr>
                <a:grpSpLocks noChangeAspect="1"/>
              </p:cNvGrpSpPr>
              <p:nvPr/>
            </p:nvGrpSpPr>
            <p:grpSpPr>
              <a:xfrm>
                <a:off x="4446240" y="1130640"/>
                <a:ext cx="2184400" cy="181"/>
                <a:chOff x="476" y="745"/>
                <a:chExt cx="2177" cy="181"/>
              </a:xfrm>
            </p:grpSpPr>
            <p:sp>
              <p:nvSpPr>
                <p:cNvPr id="43050" name="Line 4"/>
                <p:cNvSpPr>
                  <a:spLocks noChangeAspect="1"/>
                </p:cNvSpPr>
                <p:nvPr/>
              </p:nvSpPr>
              <p:spPr>
                <a:xfrm>
                  <a:off x="476" y="845"/>
                  <a:ext cx="2177" cy="0"/>
                </a:xfrm>
                <a:prstGeom prst="line">
                  <a:avLst/>
                </a:prstGeom>
                <a:ln w="571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51" name="AutoShape 5"/>
                <p:cNvSpPr>
                  <a:spLocks noChangeAspect="1"/>
                </p:cNvSpPr>
                <p:nvPr/>
              </p:nvSpPr>
              <p:spPr>
                <a:xfrm rot="5400000">
                  <a:off x="1554" y="688"/>
                  <a:ext cx="181" cy="27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/>
                <a:p>
                  <a:endParaRPr lang="zh-CN" altLang="zh-CN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3052" name="Group 6"/>
              <p:cNvGrpSpPr>
                <a:grpSpLocks noChangeAspect="1"/>
              </p:cNvGrpSpPr>
              <p:nvPr/>
            </p:nvGrpSpPr>
            <p:grpSpPr>
              <a:xfrm>
                <a:off x="4522440" y="2492715"/>
                <a:ext cx="2184400" cy="181"/>
                <a:chOff x="476" y="745"/>
                <a:chExt cx="2177" cy="181"/>
              </a:xfrm>
            </p:grpSpPr>
            <p:sp>
              <p:nvSpPr>
                <p:cNvPr id="43053" name="Line 7"/>
                <p:cNvSpPr>
                  <a:spLocks noChangeAspect="1"/>
                </p:cNvSpPr>
                <p:nvPr/>
              </p:nvSpPr>
              <p:spPr>
                <a:xfrm>
                  <a:off x="476" y="845"/>
                  <a:ext cx="2177" cy="0"/>
                </a:xfrm>
                <a:prstGeom prst="line">
                  <a:avLst/>
                </a:prstGeom>
                <a:ln w="571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54" name="AutoShape 8"/>
                <p:cNvSpPr>
                  <a:spLocks noChangeAspect="1"/>
                </p:cNvSpPr>
                <p:nvPr/>
              </p:nvSpPr>
              <p:spPr>
                <a:xfrm rot="5400000">
                  <a:off x="1554" y="688"/>
                  <a:ext cx="181" cy="27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/>
                <a:p>
                  <a:endParaRPr lang="zh-CN" altLang="zh-CN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3055" name="Group 9"/>
              <p:cNvGrpSpPr>
                <a:grpSpLocks noChangeAspect="1"/>
              </p:cNvGrpSpPr>
              <p:nvPr/>
            </p:nvGrpSpPr>
            <p:grpSpPr>
              <a:xfrm rot="-420853" flipV="1">
                <a:off x="6553708" y="200211"/>
                <a:ext cx="2595562" cy="773112"/>
                <a:chOff x="2789" y="663"/>
                <a:chExt cx="2586" cy="771"/>
              </a:xfrm>
            </p:grpSpPr>
            <p:sp>
              <p:nvSpPr>
                <p:cNvPr id="43056" name="Line 10"/>
                <p:cNvSpPr>
                  <a:spLocks noChangeAspect="1"/>
                </p:cNvSpPr>
                <p:nvPr/>
              </p:nvSpPr>
              <p:spPr>
                <a:xfrm>
                  <a:off x="2789" y="663"/>
                  <a:ext cx="2586" cy="771"/>
                </a:xfrm>
                <a:prstGeom prst="line">
                  <a:avLst/>
                </a:prstGeom>
                <a:ln w="571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57" name="AutoShape 11"/>
                <p:cNvSpPr>
                  <a:spLocks noChangeAspect="1"/>
                </p:cNvSpPr>
                <p:nvPr/>
              </p:nvSpPr>
              <p:spPr>
                <a:xfrm rot="6504526">
                  <a:off x="3593" y="785"/>
                  <a:ext cx="181" cy="27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/>
                <a:p>
                  <a:endParaRPr lang="zh-CN" altLang="zh-CN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3058" name="Group 12"/>
              <p:cNvGrpSpPr>
                <a:grpSpLocks noChangeAspect="1"/>
              </p:cNvGrpSpPr>
              <p:nvPr/>
            </p:nvGrpSpPr>
            <p:grpSpPr>
              <a:xfrm rot="305118">
                <a:off x="6617380" y="2606409"/>
                <a:ext cx="2595563" cy="773113"/>
                <a:chOff x="2789" y="663"/>
                <a:chExt cx="2586" cy="771"/>
              </a:xfrm>
            </p:grpSpPr>
            <p:sp>
              <p:nvSpPr>
                <p:cNvPr id="43059" name="Line 13"/>
                <p:cNvSpPr>
                  <a:spLocks noChangeAspect="1"/>
                </p:cNvSpPr>
                <p:nvPr/>
              </p:nvSpPr>
              <p:spPr>
                <a:xfrm>
                  <a:off x="2789" y="663"/>
                  <a:ext cx="2586" cy="771"/>
                </a:xfrm>
                <a:prstGeom prst="line">
                  <a:avLst/>
                </a:prstGeom>
                <a:ln w="571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60" name="AutoShape 14"/>
                <p:cNvSpPr>
                  <a:spLocks noChangeAspect="1"/>
                </p:cNvSpPr>
                <p:nvPr/>
              </p:nvSpPr>
              <p:spPr>
                <a:xfrm rot="6504526">
                  <a:off x="3593" y="785"/>
                  <a:ext cx="181" cy="27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/>
                <a:p>
                  <a:endParaRPr lang="zh-CN" altLang="zh-CN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3061" name="Group 15"/>
              <p:cNvGrpSpPr>
                <a:grpSpLocks noChangeAspect="1"/>
              </p:cNvGrpSpPr>
              <p:nvPr/>
            </p:nvGrpSpPr>
            <p:grpSpPr>
              <a:xfrm>
                <a:off x="4427984" y="1872572"/>
                <a:ext cx="2274887" cy="181"/>
                <a:chOff x="476" y="745"/>
                <a:chExt cx="2177" cy="181"/>
              </a:xfrm>
            </p:grpSpPr>
            <p:sp>
              <p:nvSpPr>
                <p:cNvPr id="43062" name="Line 16"/>
                <p:cNvSpPr>
                  <a:spLocks noChangeAspect="1"/>
                </p:cNvSpPr>
                <p:nvPr/>
              </p:nvSpPr>
              <p:spPr>
                <a:xfrm>
                  <a:off x="476" y="845"/>
                  <a:ext cx="2177" cy="0"/>
                </a:xfrm>
                <a:prstGeom prst="line">
                  <a:avLst/>
                </a:prstGeom>
                <a:ln w="571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63" name="AutoShape 17"/>
                <p:cNvSpPr>
                  <a:spLocks noChangeAspect="1"/>
                </p:cNvSpPr>
                <p:nvPr/>
              </p:nvSpPr>
              <p:spPr>
                <a:xfrm rot="5400000">
                  <a:off x="1554" y="688"/>
                  <a:ext cx="181" cy="27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/>
                <a:p>
                  <a:endParaRPr lang="zh-CN" altLang="zh-CN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43064" name="Group 18"/>
              <p:cNvGrpSpPr>
                <a:grpSpLocks noChangeAspect="1"/>
              </p:cNvGrpSpPr>
              <p:nvPr/>
            </p:nvGrpSpPr>
            <p:grpSpPr>
              <a:xfrm>
                <a:off x="6689376" y="1873400"/>
                <a:ext cx="2274888" cy="181"/>
                <a:chOff x="476" y="745"/>
                <a:chExt cx="2177" cy="181"/>
              </a:xfrm>
            </p:grpSpPr>
            <p:sp>
              <p:nvSpPr>
                <p:cNvPr id="43065" name="Line 19"/>
                <p:cNvSpPr>
                  <a:spLocks noChangeAspect="1"/>
                </p:cNvSpPr>
                <p:nvPr/>
              </p:nvSpPr>
              <p:spPr>
                <a:xfrm>
                  <a:off x="476" y="845"/>
                  <a:ext cx="2177" cy="0"/>
                </a:xfrm>
                <a:prstGeom prst="line">
                  <a:avLst/>
                </a:prstGeom>
                <a:ln w="571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66" name="AutoShape 20"/>
                <p:cNvSpPr>
                  <a:spLocks noChangeAspect="1"/>
                </p:cNvSpPr>
                <p:nvPr/>
              </p:nvSpPr>
              <p:spPr>
                <a:xfrm rot="5400000">
                  <a:off x="1554" y="688"/>
                  <a:ext cx="181" cy="27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/>
                <a:p>
                  <a:endParaRPr lang="zh-CN" altLang="zh-CN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43067" name="Oval 25"/>
              <p:cNvSpPr>
                <a:spLocks noChangeAspect="1"/>
              </p:cNvSpPr>
              <p:nvPr/>
            </p:nvSpPr>
            <p:spPr>
              <a:xfrm>
                <a:off x="6435590" y="1797294"/>
                <a:ext cx="138112" cy="138113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zh-CN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cxnSp>
          <p:nvCxnSpPr>
            <p:cNvPr id="43068" name="直接箭头连接符 95"/>
            <p:cNvCxnSpPr>
              <a:stCxn id="43021" idx="0"/>
            </p:cNvCxnSpPr>
            <p:nvPr/>
          </p:nvCxnSpPr>
          <p:spPr>
            <a:xfrm>
              <a:off x="6444208" y="1844824"/>
              <a:ext cx="504056" cy="1588"/>
            </a:xfrm>
            <a:prstGeom prst="straightConnector1">
              <a:avLst/>
            </a:prstGeom>
            <a:ln w="47625" cap="flat" cmpd="sng">
              <a:solidFill>
                <a:srgbClr val="FF0000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43069" name="直接箭头连接符 96"/>
            <p:cNvCxnSpPr>
              <a:stCxn id="43021" idx="0"/>
            </p:cNvCxnSpPr>
            <p:nvPr/>
          </p:nvCxnSpPr>
          <p:spPr>
            <a:xfrm>
              <a:off x="6444208" y="1412776"/>
              <a:ext cx="504056" cy="1588"/>
            </a:xfrm>
            <a:prstGeom prst="straightConnector1">
              <a:avLst/>
            </a:prstGeom>
            <a:ln w="47625" cap="flat" cmpd="sng">
              <a:solidFill>
                <a:srgbClr val="FF0000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43070" name="直接箭头连接符 97"/>
            <p:cNvCxnSpPr>
              <a:stCxn id="43021" idx="0"/>
            </p:cNvCxnSpPr>
            <p:nvPr/>
          </p:nvCxnSpPr>
          <p:spPr>
            <a:xfrm>
              <a:off x="6444208" y="2246140"/>
              <a:ext cx="504056" cy="1588"/>
            </a:xfrm>
            <a:prstGeom prst="straightConnector1">
              <a:avLst/>
            </a:prstGeom>
            <a:ln w="47625" cap="flat" cmpd="sng">
              <a:solidFill>
                <a:srgbClr val="FF0000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43071" name="直接箭头连接符 98"/>
            <p:cNvCxnSpPr>
              <a:stCxn id="43021" idx="0"/>
            </p:cNvCxnSpPr>
            <p:nvPr/>
          </p:nvCxnSpPr>
          <p:spPr>
            <a:xfrm>
              <a:off x="7495752" y="1844824"/>
              <a:ext cx="504056" cy="1588"/>
            </a:xfrm>
            <a:prstGeom prst="straightConnector1">
              <a:avLst/>
            </a:prstGeom>
            <a:ln w="47625" cap="flat" cmpd="sng">
              <a:solidFill>
                <a:srgbClr val="FF0000"/>
              </a:solidFill>
              <a:prstDash val="solid"/>
              <a:miter/>
              <a:headEnd type="none" w="med" len="med"/>
              <a:tailEnd type="arrow" w="med" len="med"/>
            </a:ln>
          </p:spPr>
        </p:cxnSp>
      </p:grpSp>
      <p:cxnSp>
        <p:nvCxnSpPr>
          <p:cNvPr id="102" name="直接连接符 101"/>
          <p:cNvCxnSpPr>
            <a:stCxn id="43056" idx="0"/>
          </p:cNvCxnSpPr>
          <p:nvPr/>
        </p:nvCxnSpPr>
        <p:spPr>
          <a:xfrm rot="-5400000" flipH="1" flipV="1">
            <a:off x="6613525" y="1084263"/>
            <a:ext cx="446088" cy="1073150"/>
          </a:xfrm>
          <a:prstGeom prst="line">
            <a:avLst/>
          </a:prstGeom>
          <a:ln w="47625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</p:cxnSp>
      <p:cxnSp>
        <p:nvCxnSpPr>
          <p:cNvPr id="104" name="直接连接符 103"/>
          <p:cNvCxnSpPr>
            <a:stCxn id="43056" idx="0"/>
            <a:endCxn id="43059" idx="0"/>
          </p:cNvCxnSpPr>
          <p:nvPr/>
        </p:nvCxnSpPr>
        <p:spPr>
          <a:xfrm>
            <a:off x="6300788" y="1844675"/>
            <a:ext cx="1098550" cy="406400"/>
          </a:xfrm>
          <a:prstGeom prst="line">
            <a:avLst/>
          </a:prstGeom>
          <a:ln w="47625" cap="flat" cmpd="sng">
            <a:solidFill>
              <a:schemeClr val="tx1"/>
            </a:solidFill>
            <a:prstDash val="dash"/>
            <a:miter/>
            <a:headEnd type="none" w="med" len="med"/>
            <a:tailEnd type="none" w="med" len="med"/>
          </a:ln>
        </p:spPr>
      </p:cxnSp>
      <p:sp>
        <p:nvSpPr>
          <p:cNvPr id="105" name="椭圆 104"/>
          <p:cNvSpPr/>
          <p:nvPr/>
        </p:nvSpPr>
        <p:spPr>
          <a:xfrm>
            <a:off x="6227763" y="1773238"/>
            <a:ext cx="215900" cy="215900"/>
          </a:xfrm>
          <a:prstGeom prst="ellipse">
            <a:avLst/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5724525" y="1341438"/>
            <a:ext cx="434975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endParaRPr lang="zh-CN" altLang="en-US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3076" name="椭圆 106"/>
          <p:cNvSpPr/>
          <p:nvPr/>
        </p:nvSpPr>
        <p:spPr>
          <a:xfrm>
            <a:off x="7235825" y="1773238"/>
            <a:ext cx="144463" cy="14287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" name="Text Box 14"/>
          <p:cNvSpPr txBox="1"/>
          <p:nvPr/>
        </p:nvSpPr>
        <p:spPr>
          <a:xfrm>
            <a:off x="236538" y="5497513"/>
            <a:ext cx="4919662" cy="612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、凸透镜有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个实焦点</a:t>
            </a:r>
            <a:endParaRPr lang="en-US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03738" y="5478463"/>
            <a:ext cx="4090987" cy="61436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，凹透镜有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个虚焦点</a:t>
            </a:r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00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ldLvl="0" animBg="1"/>
      <p:bldP spid="55" grpId="1" bldLvl="0" animBg="1"/>
      <p:bldP spid="56" grpId="0"/>
      <p:bldP spid="57" grpId="0" bldLvl="0" animBg="1"/>
      <p:bldP spid="58" grpId="0"/>
      <p:bldP spid="72" grpId="0"/>
      <p:bldP spid="105" grpId="0" animBg="1"/>
      <p:bldP spid="106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5057" name="Group 3"/>
          <p:cNvGrpSpPr/>
          <p:nvPr/>
        </p:nvGrpSpPr>
        <p:grpSpPr>
          <a:xfrm>
            <a:off x="395288" y="260350"/>
            <a:ext cx="5930900" cy="695325"/>
            <a:chOff x="506" y="1056"/>
            <a:chExt cx="4748" cy="438"/>
          </a:xfrm>
        </p:grpSpPr>
        <p:sp>
          <p:nvSpPr>
            <p:cNvPr id="45058" name="AutoShape 4"/>
            <p:cNvSpPr/>
            <p:nvPr/>
          </p:nvSpPr>
          <p:spPr>
            <a:xfrm>
              <a:off x="621" y="1056"/>
              <a:ext cx="4633" cy="438"/>
            </a:xfrm>
            <a:prstGeom prst="roundRect">
              <a:avLst>
                <a:gd name="adj" fmla="val 50000"/>
              </a:avLst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endParaRPr lang="zh-CN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5059" name="Text Box 5"/>
            <p:cNvSpPr txBox="1"/>
            <p:nvPr/>
          </p:nvSpPr>
          <p:spPr>
            <a:xfrm>
              <a:off x="506" y="1056"/>
              <a:ext cx="4569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四、凸透镜的三条特殊光线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5060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38475" y="1901825"/>
            <a:ext cx="152400" cy="136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1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8863" y="5049838"/>
            <a:ext cx="152400" cy="136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2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57" b="21767"/>
          <a:stretch>
            <a:fillRect/>
          </a:stretch>
        </p:blipFill>
        <p:spPr>
          <a:xfrm>
            <a:off x="1793875" y="2747963"/>
            <a:ext cx="504825" cy="1728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3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0" y="3535363"/>
            <a:ext cx="152400" cy="136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4" name="Line 10"/>
          <p:cNvSpPr/>
          <p:nvPr/>
        </p:nvSpPr>
        <p:spPr>
          <a:xfrm>
            <a:off x="561975" y="3611563"/>
            <a:ext cx="3152775" cy="0"/>
          </a:xfrm>
          <a:prstGeom prst="line">
            <a:avLst/>
          </a:prstGeom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5065" name="Text Box 11"/>
          <p:cNvSpPr txBox="1"/>
          <p:nvPr/>
        </p:nvSpPr>
        <p:spPr>
          <a:xfrm>
            <a:off x="971550" y="3687763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b="1" dirty="0">
                <a:latin typeface="楷体_GB2312" panose="02010609030101010101" charset="-122"/>
                <a:ea typeface="楷体_GB2312" panose="02010609030101010101" charset="-122"/>
              </a:rPr>
              <a:t>F</a:t>
            </a:r>
            <a:endParaRPr lang="en-US" altLang="zh-CN" sz="2400" b="1" dirty="0"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45066" name="Line 13"/>
          <p:cNvSpPr/>
          <p:nvPr/>
        </p:nvSpPr>
        <p:spPr>
          <a:xfrm>
            <a:off x="855663" y="3108325"/>
            <a:ext cx="1152525" cy="0"/>
          </a:xfrm>
          <a:prstGeom prst="line">
            <a:avLst/>
          </a:prstGeom>
          <a:ln w="38100" cap="flat" cmpd="sng">
            <a:solidFill>
              <a:srgbClr val="3333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45067" name="Picture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275" b="22986"/>
          <a:stretch>
            <a:fillRect/>
          </a:stretch>
        </p:blipFill>
        <p:spPr>
          <a:xfrm>
            <a:off x="1820863" y="4384675"/>
            <a:ext cx="515937" cy="1441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8" name="Line 15"/>
          <p:cNvSpPr/>
          <p:nvPr/>
        </p:nvSpPr>
        <p:spPr>
          <a:xfrm>
            <a:off x="677863" y="5126038"/>
            <a:ext cx="3048000" cy="0"/>
          </a:xfrm>
          <a:prstGeom prst="line">
            <a:avLst/>
          </a:prstGeom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5069" name="Line 16"/>
          <p:cNvSpPr/>
          <p:nvPr/>
        </p:nvSpPr>
        <p:spPr>
          <a:xfrm flipV="1">
            <a:off x="1135063" y="4745038"/>
            <a:ext cx="838200" cy="381000"/>
          </a:xfrm>
          <a:prstGeom prst="line">
            <a:avLst/>
          </a:prstGeom>
          <a:ln w="38100" cap="flat" cmpd="sng">
            <a:solidFill>
              <a:srgbClr val="3333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5070" name="Text Box 17"/>
          <p:cNvSpPr txBox="1"/>
          <p:nvPr/>
        </p:nvSpPr>
        <p:spPr>
          <a:xfrm>
            <a:off x="906463" y="5202238"/>
            <a:ext cx="457200" cy="822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b="1" dirty="0">
                <a:latin typeface="楷体_GB2312" panose="02010609030101010101" charset="-122"/>
                <a:ea typeface="楷体_GB2312" panose="02010609030101010101" charset="-122"/>
              </a:rPr>
              <a:t> F</a:t>
            </a:r>
            <a:endParaRPr lang="en-US" altLang="zh-CN" sz="2400" b="1" dirty="0">
              <a:latin typeface="楷体_GB2312" panose="02010609030101010101" charset="-122"/>
              <a:ea typeface="楷体_GB2312" panose="02010609030101010101" charset="-122"/>
            </a:endParaRPr>
          </a:p>
        </p:txBody>
      </p:sp>
      <p:sp>
        <p:nvSpPr>
          <p:cNvPr id="45071" name="Line 18"/>
          <p:cNvSpPr/>
          <p:nvPr/>
        </p:nvSpPr>
        <p:spPr>
          <a:xfrm>
            <a:off x="828675" y="1985963"/>
            <a:ext cx="3048000" cy="0"/>
          </a:xfrm>
          <a:prstGeom prst="line">
            <a:avLst/>
          </a:prstGeom>
          <a:ln w="1270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5072" name="Line 19"/>
          <p:cNvSpPr/>
          <p:nvPr/>
        </p:nvSpPr>
        <p:spPr>
          <a:xfrm>
            <a:off x="579438" y="1311275"/>
            <a:ext cx="1295400" cy="503238"/>
          </a:xfrm>
          <a:prstGeom prst="line">
            <a:avLst/>
          </a:prstGeom>
          <a:ln w="38100" cap="flat" cmpd="sng">
            <a:solidFill>
              <a:srgbClr val="3333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5073" name="Text Box 20"/>
          <p:cNvSpPr txBox="1"/>
          <p:nvPr/>
        </p:nvSpPr>
        <p:spPr>
          <a:xfrm>
            <a:off x="3038475" y="1985963"/>
            <a:ext cx="3810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b="1" dirty="0">
                <a:latin typeface="楷体_GB2312" panose="02010609030101010101" charset="-122"/>
                <a:ea typeface="楷体_GB2312" panose="02010609030101010101" charset="-122"/>
              </a:rPr>
              <a:t>F</a:t>
            </a:r>
            <a:endParaRPr lang="en-US" altLang="zh-CN" sz="2400" b="1" dirty="0">
              <a:latin typeface="楷体_GB2312" panose="02010609030101010101" charset="-122"/>
              <a:ea typeface="楷体_GB2312" panose="02010609030101010101" charset="-122"/>
            </a:endParaRPr>
          </a:p>
        </p:txBody>
      </p:sp>
      <p:grpSp>
        <p:nvGrpSpPr>
          <p:cNvPr id="45074" name="Group 23"/>
          <p:cNvGrpSpPr/>
          <p:nvPr/>
        </p:nvGrpSpPr>
        <p:grpSpPr>
          <a:xfrm>
            <a:off x="1057275" y="1909763"/>
            <a:ext cx="336550" cy="609600"/>
            <a:chOff x="624" y="1632"/>
            <a:chExt cx="212" cy="384"/>
          </a:xfrm>
        </p:grpSpPr>
        <p:pic>
          <p:nvPicPr>
            <p:cNvPr id="4507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" y="1632"/>
              <a:ext cx="68" cy="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076" name="Text Box 25"/>
            <p:cNvSpPr txBox="1"/>
            <p:nvPr/>
          </p:nvSpPr>
          <p:spPr>
            <a:xfrm>
              <a:off x="624" y="1728"/>
              <a:ext cx="21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400" b="1" dirty="0">
                  <a:latin typeface="楷体_GB2312" panose="02010609030101010101" charset="-122"/>
                  <a:ea typeface="楷体_GB2312" panose="02010609030101010101" charset="-122"/>
                </a:rPr>
                <a:t>F</a:t>
              </a:r>
              <a:endParaRPr lang="en-US" altLang="zh-CN" sz="2400" b="1" dirty="0"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  <p:grpSp>
        <p:nvGrpSpPr>
          <p:cNvPr id="45077" name="Group 26"/>
          <p:cNvGrpSpPr/>
          <p:nvPr/>
        </p:nvGrpSpPr>
        <p:grpSpPr>
          <a:xfrm>
            <a:off x="2806700" y="3540125"/>
            <a:ext cx="336550" cy="609600"/>
            <a:chOff x="624" y="1632"/>
            <a:chExt cx="197" cy="384"/>
          </a:xfrm>
        </p:grpSpPr>
        <p:pic>
          <p:nvPicPr>
            <p:cNvPr id="4507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" y="1632"/>
              <a:ext cx="68" cy="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079" name="Text Box 28"/>
            <p:cNvSpPr txBox="1"/>
            <p:nvPr/>
          </p:nvSpPr>
          <p:spPr>
            <a:xfrm>
              <a:off x="624" y="1728"/>
              <a:ext cx="197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400" b="1" dirty="0">
                  <a:latin typeface="楷体_GB2312" panose="02010609030101010101" charset="-122"/>
                  <a:ea typeface="楷体_GB2312" panose="02010609030101010101" charset="-122"/>
                </a:rPr>
                <a:t>F</a:t>
              </a:r>
              <a:endParaRPr lang="en-US" altLang="zh-CN" sz="2400" b="1" dirty="0"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  <p:grpSp>
        <p:nvGrpSpPr>
          <p:cNvPr id="45080" name="Group 29"/>
          <p:cNvGrpSpPr/>
          <p:nvPr/>
        </p:nvGrpSpPr>
        <p:grpSpPr>
          <a:xfrm>
            <a:off x="2887663" y="5049838"/>
            <a:ext cx="336550" cy="609600"/>
            <a:chOff x="624" y="1632"/>
            <a:chExt cx="212" cy="384"/>
          </a:xfrm>
        </p:grpSpPr>
        <p:pic>
          <p:nvPicPr>
            <p:cNvPr id="4508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" y="1632"/>
              <a:ext cx="68" cy="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082" name="Text Box 31"/>
            <p:cNvSpPr txBox="1"/>
            <p:nvPr/>
          </p:nvSpPr>
          <p:spPr>
            <a:xfrm>
              <a:off x="624" y="1728"/>
              <a:ext cx="21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r>
                <a:rPr lang="en-US" altLang="zh-CN" sz="2400" b="1" dirty="0">
                  <a:latin typeface="楷体_GB2312" panose="02010609030101010101" charset="-122"/>
                  <a:ea typeface="楷体_GB2312" panose="02010609030101010101" charset="-122"/>
                </a:rPr>
                <a:t>F</a:t>
              </a:r>
              <a:endParaRPr lang="en-US" altLang="zh-CN" sz="2400" b="1" dirty="0"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  <p:sp>
        <p:nvSpPr>
          <p:cNvPr id="250912" name="Text Box 32"/>
          <p:cNvSpPr txBox="1"/>
          <p:nvPr/>
        </p:nvSpPr>
        <p:spPr>
          <a:xfrm>
            <a:off x="4211638" y="1412875"/>
            <a:ext cx="4356100" cy="581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、过光心的光线传播方向不变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0913" name="Text Box 33"/>
          <p:cNvSpPr txBox="1"/>
          <p:nvPr/>
        </p:nvSpPr>
        <p:spPr>
          <a:xfrm>
            <a:off x="4211638" y="2733675"/>
            <a:ext cx="4613275" cy="1189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、平行主光轴的光线经凸透镜折射后通过焦点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0914" name="Text Box 34"/>
          <p:cNvSpPr txBox="1"/>
          <p:nvPr/>
        </p:nvSpPr>
        <p:spPr>
          <a:xfrm>
            <a:off x="4211638" y="4283075"/>
            <a:ext cx="4484687" cy="1189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、通过焦点的光线经凸透镜折射后平行于主光轴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5086" name="Picture 3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357" b="21767"/>
          <a:stretch>
            <a:fillRect/>
          </a:stretch>
        </p:blipFill>
        <p:spPr>
          <a:xfrm>
            <a:off x="2065338" y="1414463"/>
            <a:ext cx="341312" cy="1166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87" name="Line 35"/>
          <p:cNvSpPr/>
          <p:nvPr/>
        </p:nvSpPr>
        <p:spPr>
          <a:xfrm>
            <a:off x="1636713" y="1717675"/>
            <a:ext cx="630237" cy="26352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6" name="Group 39"/>
          <p:cNvGrpSpPr/>
          <p:nvPr/>
        </p:nvGrpSpPr>
        <p:grpSpPr>
          <a:xfrm>
            <a:off x="2251075" y="1989138"/>
            <a:ext cx="2243138" cy="885825"/>
            <a:chOff x="1418" y="1253"/>
            <a:chExt cx="1413" cy="558"/>
          </a:xfrm>
        </p:grpSpPr>
        <p:sp>
          <p:nvSpPr>
            <p:cNvPr id="45089" name="Line 21"/>
            <p:cNvSpPr/>
            <p:nvPr/>
          </p:nvSpPr>
          <p:spPr>
            <a:xfrm>
              <a:off x="1418" y="1253"/>
              <a:ext cx="1164" cy="470"/>
            </a:xfrm>
            <a:prstGeom prst="line">
              <a:avLst/>
            </a:prstGeom>
            <a:ln w="38100" cap="flat" cmpd="sng">
              <a:solidFill>
                <a:srgbClr val="3333FF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5090" name="Line 38"/>
            <p:cNvSpPr/>
            <p:nvPr/>
          </p:nvSpPr>
          <p:spPr>
            <a:xfrm>
              <a:off x="2394" y="1652"/>
              <a:ext cx="437" cy="15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5091" name="Line 40"/>
          <p:cNvSpPr/>
          <p:nvPr/>
        </p:nvSpPr>
        <p:spPr>
          <a:xfrm flipV="1">
            <a:off x="1179513" y="3106738"/>
            <a:ext cx="296862" cy="11112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7" name="Group 42"/>
          <p:cNvGrpSpPr/>
          <p:nvPr/>
        </p:nvGrpSpPr>
        <p:grpSpPr>
          <a:xfrm>
            <a:off x="2009775" y="3108325"/>
            <a:ext cx="2220913" cy="1033463"/>
            <a:chOff x="1266" y="1958"/>
            <a:chExt cx="1399" cy="651"/>
          </a:xfrm>
        </p:grpSpPr>
        <p:sp>
          <p:nvSpPr>
            <p:cNvPr id="45093" name="Line 12"/>
            <p:cNvSpPr/>
            <p:nvPr/>
          </p:nvSpPr>
          <p:spPr>
            <a:xfrm flipH="1" flipV="1">
              <a:off x="1266" y="1958"/>
              <a:ext cx="1270" cy="589"/>
            </a:xfrm>
            <a:prstGeom prst="line">
              <a:avLst/>
            </a:prstGeom>
            <a:ln w="38100" cap="flat" cmpd="sng">
              <a:solidFill>
                <a:srgbClr val="3333FF"/>
              </a:solidFill>
              <a:prstDash val="solid"/>
              <a:miter/>
              <a:headEnd type="triangl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5094" name="Line 41"/>
            <p:cNvSpPr/>
            <p:nvPr/>
          </p:nvSpPr>
          <p:spPr>
            <a:xfrm>
              <a:off x="2339" y="2457"/>
              <a:ext cx="326" cy="152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5095" name="Line 43"/>
          <p:cNvSpPr/>
          <p:nvPr/>
        </p:nvSpPr>
        <p:spPr>
          <a:xfrm flipV="1">
            <a:off x="1266825" y="4946650"/>
            <a:ext cx="265113" cy="12065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8" name="Group 45"/>
          <p:cNvGrpSpPr/>
          <p:nvPr/>
        </p:nvGrpSpPr>
        <p:grpSpPr>
          <a:xfrm>
            <a:off x="1973263" y="4737100"/>
            <a:ext cx="1662112" cy="11113"/>
            <a:chOff x="1243" y="2984"/>
            <a:chExt cx="1047" cy="7"/>
          </a:xfrm>
        </p:grpSpPr>
        <p:sp>
          <p:nvSpPr>
            <p:cNvPr id="45097" name="Line 22"/>
            <p:cNvSpPr/>
            <p:nvPr/>
          </p:nvSpPr>
          <p:spPr>
            <a:xfrm>
              <a:off x="1243" y="2989"/>
              <a:ext cx="912" cy="0"/>
            </a:xfrm>
            <a:prstGeom prst="line">
              <a:avLst/>
            </a:prstGeom>
            <a:ln w="38100" cap="flat" cmpd="sng">
              <a:solidFill>
                <a:srgbClr val="3333FF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5098" name="Line 44"/>
            <p:cNvSpPr/>
            <p:nvPr/>
          </p:nvSpPr>
          <p:spPr>
            <a:xfrm>
              <a:off x="1922" y="2984"/>
              <a:ext cx="368" cy="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>
    <p:fade thruBlk="1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912" grpId="0"/>
      <p:bldP spid="250913" grpId="0"/>
      <p:bldP spid="2509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081" name="Picture 2" descr="33ffc5d90733d70dc048ff3360dee1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44475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Oval 18"/>
          <p:cNvSpPr/>
          <p:nvPr/>
        </p:nvSpPr>
        <p:spPr>
          <a:xfrm>
            <a:off x="2141538" y="1854200"/>
            <a:ext cx="180975" cy="1574800"/>
          </a:xfrm>
          <a:prstGeom prst="ellipse">
            <a:avLst/>
          </a:prstGeom>
          <a:solidFill>
            <a:schemeClr val="bg1"/>
          </a:solidFill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083" name="Line 19"/>
          <p:cNvSpPr/>
          <p:nvPr/>
        </p:nvSpPr>
        <p:spPr>
          <a:xfrm>
            <a:off x="304800" y="2674938"/>
            <a:ext cx="3960813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46084" name="Group 20"/>
          <p:cNvGrpSpPr/>
          <p:nvPr/>
        </p:nvGrpSpPr>
        <p:grpSpPr>
          <a:xfrm rot="2820000">
            <a:off x="1270000" y="2230438"/>
            <a:ext cx="1169988" cy="1587"/>
            <a:chOff x="0" y="0"/>
            <a:chExt cx="737" cy="1"/>
          </a:xfrm>
        </p:grpSpPr>
        <p:sp>
          <p:nvSpPr>
            <p:cNvPr id="46085" name="Line 21"/>
            <p:cNvSpPr/>
            <p:nvPr/>
          </p:nvSpPr>
          <p:spPr>
            <a:xfrm>
              <a:off x="0" y="0"/>
              <a:ext cx="737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6086" name="Line 22"/>
            <p:cNvSpPr/>
            <p:nvPr/>
          </p:nvSpPr>
          <p:spPr>
            <a:xfrm>
              <a:off x="284" y="1"/>
              <a:ext cx="170" cy="0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" name="Group 23"/>
          <p:cNvGrpSpPr/>
          <p:nvPr/>
        </p:nvGrpSpPr>
        <p:grpSpPr>
          <a:xfrm rot="4860000">
            <a:off x="2185988" y="2674938"/>
            <a:ext cx="814387" cy="614362"/>
            <a:chOff x="0" y="0"/>
            <a:chExt cx="964" cy="680"/>
          </a:xfrm>
        </p:grpSpPr>
        <p:sp>
          <p:nvSpPr>
            <p:cNvPr id="46088" name="Line 24"/>
            <p:cNvSpPr/>
            <p:nvPr/>
          </p:nvSpPr>
          <p:spPr>
            <a:xfrm flipV="1">
              <a:off x="0" y="0"/>
              <a:ext cx="964" cy="68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6089" name="Line 25"/>
            <p:cNvSpPr/>
            <p:nvPr/>
          </p:nvSpPr>
          <p:spPr>
            <a:xfrm flipV="1">
              <a:off x="567" y="198"/>
              <a:ext cx="114" cy="85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6090" name="Text Box 26"/>
          <p:cNvSpPr txBox="1"/>
          <p:nvPr/>
        </p:nvSpPr>
        <p:spPr>
          <a:xfrm>
            <a:off x="2681288" y="2686050"/>
            <a:ext cx="3143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Ｆ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091" name="Text Box 27"/>
          <p:cNvSpPr txBox="1"/>
          <p:nvPr/>
        </p:nvSpPr>
        <p:spPr>
          <a:xfrm>
            <a:off x="252413" y="1268413"/>
            <a:ext cx="4679950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完成下列光路图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092" name="Oval 32"/>
          <p:cNvSpPr/>
          <p:nvPr/>
        </p:nvSpPr>
        <p:spPr>
          <a:xfrm>
            <a:off x="2905125" y="2647950"/>
            <a:ext cx="46038" cy="4445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093" name="Oval 33"/>
          <p:cNvSpPr/>
          <p:nvPr/>
        </p:nvSpPr>
        <p:spPr>
          <a:xfrm>
            <a:off x="1447800" y="2646363"/>
            <a:ext cx="46038" cy="4445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094" name="Text Box 35"/>
          <p:cNvSpPr txBox="1"/>
          <p:nvPr/>
        </p:nvSpPr>
        <p:spPr>
          <a:xfrm>
            <a:off x="1323975" y="2598738"/>
            <a:ext cx="3143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Ｆ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095" name="Oval 36"/>
          <p:cNvSpPr/>
          <p:nvPr/>
        </p:nvSpPr>
        <p:spPr>
          <a:xfrm>
            <a:off x="6300788" y="4078288"/>
            <a:ext cx="180975" cy="1574800"/>
          </a:xfrm>
          <a:prstGeom prst="ellipse">
            <a:avLst/>
          </a:prstGeom>
          <a:solidFill>
            <a:schemeClr val="bg1"/>
          </a:solidFill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096" name="Line 37"/>
          <p:cNvSpPr/>
          <p:nvPr/>
        </p:nvSpPr>
        <p:spPr>
          <a:xfrm>
            <a:off x="4464050" y="4899025"/>
            <a:ext cx="3960813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11" name="Group 38"/>
          <p:cNvGrpSpPr/>
          <p:nvPr/>
        </p:nvGrpSpPr>
        <p:grpSpPr>
          <a:xfrm>
            <a:off x="5207000" y="5410200"/>
            <a:ext cx="1169988" cy="1588"/>
            <a:chOff x="0" y="0"/>
            <a:chExt cx="737" cy="1"/>
          </a:xfrm>
        </p:grpSpPr>
        <p:sp>
          <p:nvSpPr>
            <p:cNvPr id="46098" name="Line 39"/>
            <p:cNvSpPr/>
            <p:nvPr/>
          </p:nvSpPr>
          <p:spPr>
            <a:xfrm>
              <a:off x="0" y="0"/>
              <a:ext cx="737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6099" name="Line 40"/>
            <p:cNvSpPr/>
            <p:nvPr/>
          </p:nvSpPr>
          <p:spPr>
            <a:xfrm flipH="1">
              <a:off x="284" y="1"/>
              <a:ext cx="170" cy="0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6100" name="Group 41"/>
          <p:cNvGrpSpPr/>
          <p:nvPr/>
        </p:nvGrpSpPr>
        <p:grpSpPr>
          <a:xfrm>
            <a:off x="6376988" y="4332288"/>
            <a:ext cx="1530350" cy="1079500"/>
            <a:chOff x="0" y="0"/>
            <a:chExt cx="964" cy="680"/>
          </a:xfrm>
        </p:grpSpPr>
        <p:sp>
          <p:nvSpPr>
            <p:cNvPr id="46101" name="Line 42"/>
            <p:cNvSpPr/>
            <p:nvPr/>
          </p:nvSpPr>
          <p:spPr>
            <a:xfrm flipV="1">
              <a:off x="0" y="0"/>
              <a:ext cx="964" cy="68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6102" name="Line 43"/>
            <p:cNvSpPr/>
            <p:nvPr/>
          </p:nvSpPr>
          <p:spPr>
            <a:xfrm flipV="1">
              <a:off x="567" y="198"/>
              <a:ext cx="114" cy="85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arrow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6103" name="Text Box 44"/>
          <p:cNvSpPr txBox="1"/>
          <p:nvPr/>
        </p:nvSpPr>
        <p:spPr>
          <a:xfrm>
            <a:off x="6840538" y="4910138"/>
            <a:ext cx="3143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Ｆ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104" name="Oval 45"/>
          <p:cNvSpPr/>
          <p:nvPr/>
        </p:nvSpPr>
        <p:spPr>
          <a:xfrm>
            <a:off x="7064375" y="4872038"/>
            <a:ext cx="46038" cy="4445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105" name="Oval 46"/>
          <p:cNvSpPr/>
          <p:nvPr/>
        </p:nvSpPr>
        <p:spPr>
          <a:xfrm>
            <a:off x="5607050" y="4870450"/>
            <a:ext cx="46038" cy="4445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106" name="Text Box 47"/>
          <p:cNvSpPr txBox="1"/>
          <p:nvPr/>
        </p:nvSpPr>
        <p:spPr>
          <a:xfrm>
            <a:off x="5483225" y="4822825"/>
            <a:ext cx="3143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Ｆ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107" name="WordArt 37"/>
          <p:cNvSpPr>
            <a:spLocks noTextEdit="1"/>
          </p:cNvSpPr>
          <p:nvPr/>
        </p:nvSpPr>
        <p:spPr>
          <a:xfrm rot="247173">
            <a:off x="2700338" y="-33337"/>
            <a:ext cx="3887787" cy="14398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p>
            <a:pPr algn="ctr"/>
            <a:r>
              <a:rPr lang="zh-CN" altLang="en-US" sz="360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楷体_GB2312" panose="02010609030101010101" charset="0"/>
                <a:ea typeface="楷体_GB2312" panose="02010609030101010101" charset="0"/>
              </a:rPr>
              <a:t>训练</a:t>
            </a:r>
            <a:endParaRPr lang="zh-CN" altLang="en-US" sz="3600" b="1"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  <a:tileRect/>
              </a:gradFill>
              <a:latin typeface="楷体_GB2312" panose="02010609030101010101" charset="0"/>
              <a:ea typeface="楷体_GB2312" panose="02010609030101010101" charset="0"/>
            </a:endParaRPr>
          </a:p>
        </p:txBody>
      </p:sp>
      <p:sp>
        <p:nvSpPr>
          <p:cNvPr id="46108" name="Oval 18"/>
          <p:cNvSpPr/>
          <p:nvPr/>
        </p:nvSpPr>
        <p:spPr>
          <a:xfrm>
            <a:off x="2125663" y="4062413"/>
            <a:ext cx="180975" cy="1574800"/>
          </a:xfrm>
          <a:prstGeom prst="ellipse">
            <a:avLst/>
          </a:prstGeom>
          <a:solidFill>
            <a:schemeClr val="bg1"/>
          </a:solidFill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109" name="Line 19"/>
          <p:cNvSpPr/>
          <p:nvPr/>
        </p:nvSpPr>
        <p:spPr>
          <a:xfrm>
            <a:off x="288925" y="4883150"/>
            <a:ext cx="3960813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4" name="Group 20"/>
          <p:cNvGrpSpPr/>
          <p:nvPr/>
        </p:nvGrpSpPr>
        <p:grpSpPr>
          <a:xfrm>
            <a:off x="2124075" y="5372100"/>
            <a:ext cx="1169988" cy="1588"/>
            <a:chOff x="0" y="0"/>
            <a:chExt cx="737" cy="1"/>
          </a:xfrm>
        </p:grpSpPr>
        <p:sp>
          <p:nvSpPr>
            <p:cNvPr id="46111" name="Line 21"/>
            <p:cNvSpPr/>
            <p:nvPr/>
          </p:nvSpPr>
          <p:spPr>
            <a:xfrm>
              <a:off x="0" y="0"/>
              <a:ext cx="737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6112" name="Line 22"/>
            <p:cNvSpPr/>
            <p:nvPr/>
          </p:nvSpPr>
          <p:spPr>
            <a:xfrm>
              <a:off x="284" y="1"/>
              <a:ext cx="170" cy="0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6113" name="Group 23"/>
          <p:cNvGrpSpPr/>
          <p:nvPr/>
        </p:nvGrpSpPr>
        <p:grpSpPr>
          <a:xfrm rot="5220000">
            <a:off x="1271588" y="4557713"/>
            <a:ext cx="757237" cy="917575"/>
            <a:chOff x="0" y="0"/>
            <a:chExt cx="964" cy="680"/>
          </a:xfrm>
        </p:grpSpPr>
        <p:sp>
          <p:nvSpPr>
            <p:cNvPr id="46114" name="Line 24"/>
            <p:cNvSpPr/>
            <p:nvPr/>
          </p:nvSpPr>
          <p:spPr>
            <a:xfrm flipV="1">
              <a:off x="0" y="0"/>
              <a:ext cx="964" cy="68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6115" name="Line 25"/>
            <p:cNvSpPr/>
            <p:nvPr/>
          </p:nvSpPr>
          <p:spPr>
            <a:xfrm flipV="1">
              <a:off x="567" y="198"/>
              <a:ext cx="114" cy="85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6116" name="Text Box 26"/>
          <p:cNvSpPr txBox="1"/>
          <p:nvPr/>
        </p:nvSpPr>
        <p:spPr>
          <a:xfrm>
            <a:off x="2698750" y="4868863"/>
            <a:ext cx="3143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Ｆ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117" name="Oval 32"/>
          <p:cNvSpPr/>
          <p:nvPr/>
        </p:nvSpPr>
        <p:spPr>
          <a:xfrm>
            <a:off x="2889250" y="4856163"/>
            <a:ext cx="46038" cy="4445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118" name="Oval 33"/>
          <p:cNvSpPr/>
          <p:nvPr/>
        </p:nvSpPr>
        <p:spPr>
          <a:xfrm>
            <a:off x="1431925" y="4854575"/>
            <a:ext cx="46038" cy="4445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119" name="Text Box 35"/>
          <p:cNvSpPr txBox="1"/>
          <p:nvPr/>
        </p:nvSpPr>
        <p:spPr>
          <a:xfrm>
            <a:off x="1308100" y="4806950"/>
            <a:ext cx="3143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Ｆ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120" name="Oval 18"/>
          <p:cNvSpPr/>
          <p:nvPr/>
        </p:nvSpPr>
        <p:spPr>
          <a:xfrm>
            <a:off x="6662738" y="1838325"/>
            <a:ext cx="180975" cy="1574800"/>
          </a:xfrm>
          <a:prstGeom prst="ellipse">
            <a:avLst/>
          </a:prstGeom>
          <a:solidFill>
            <a:schemeClr val="bg1"/>
          </a:solidFill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121" name="Line 19"/>
          <p:cNvSpPr/>
          <p:nvPr/>
        </p:nvSpPr>
        <p:spPr>
          <a:xfrm>
            <a:off x="4826000" y="2659063"/>
            <a:ext cx="3960813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46122" name="Group 20"/>
          <p:cNvGrpSpPr/>
          <p:nvPr/>
        </p:nvGrpSpPr>
        <p:grpSpPr>
          <a:xfrm>
            <a:off x="5568950" y="3170238"/>
            <a:ext cx="1169988" cy="1587"/>
            <a:chOff x="0" y="0"/>
            <a:chExt cx="737" cy="1"/>
          </a:xfrm>
        </p:grpSpPr>
        <p:sp>
          <p:nvSpPr>
            <p:cNvPr id="46123" name="Line 21"/>
            <p:cNvSpPr/>
            <p:nvPr/>
          </p:nvSpPr>
          <p:spPr>
            <a:xfrm>
              <a:off x="0" y="0"/>
              <a:ext cx="737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6124" name="Line 22"/>
            <p:cNvSpPr/>
            <p:nvPr/>
          </p:nvSpPr>
          <p:spPr>
            <a:xfrm>
              <a:off x="284" y="1"/>
              <a:ext cx="170" cy="0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1" name="Group 23"/>
          <p:cNvGrpSpPr/>
          <p:nvPr/>
        </p:nvGrpSpPr>
        <p:grpSpPr>
          <a:xfrm>
            <a:off x="6738938" y="2092325"/>
            <a:ext cx="1530350" cy="1079500"/>
            <a:chOff x="0" y="0"/>
            <a:chExt cx="964" cy="680"/>
          </a:xfrm>
        </p:grpSpPr>
        <p:sp>
          <p:nvSpPr>
            <p:cNvPr id="46126" name="Line 24"/>
            <p:cNvSpPr/>
            <p:nvPr/>
          </p:nvSpPr>
          <p:spPr>
            <a:xfrm flipV="1">
              <a:off x="0" y="0"/>
              <a:ext cx="964" cy="68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6127" name="Line 25"/>
            <p:cNvSpPr/>
            <p:nvPr/>
          </p:nvSpPr>
          <p:spPr>
            <a:xfrm flipV="1">
              <a:off x="567" y="198"/>
              <a:ext cx="114" cy="85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46128" name="Text Box 26"/>
          <p:cNvSpPr txBox="1"/>
          <p:nvPr/>
        </p:nvSpPr>
        <p:spPr>
          <a:xfrm>
            <a:off x="7202488" y="2670175"/>
            <a:ext cx="3143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Ｆ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129" name="Oval 32"/>
          <p:cNvSpPr/>
          <p:nvPr/>
        </p:nvSpPr>
        <p:spPr>
          <a:xfrm>
            <a:off x="7426325" y="2632075"/>
            <a:ext cx="46038" cy="4445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130" name="Oval 33"/>
          <p:cNvSpPr/>
          <p:nvPr/>
        </p:nvSpPr>
        <p:spPr>
          <a:xfrm>
            <a:off x="5969000" y="2630488"/>
            <a:ext cx="46038" cy="4445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6131" name="Text Box 35"/>
          <p:cNvSpPr txBox="1"/>
          <p:nvPr/>
        </p:nvSpPr>
        <p:spPr>
          <a:xfrm>
            <a:off x="5845175" y="2582863"/>
            <a:ext cx="3143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Ｆ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28" name="墨迹 27"/>
              <p14:cNvContentPartPr/>
              <p14:nvPr/>
            </p14:nvContentPartPr>
            <p14:xfrm>
              <a:off x="2249805" y="2669540"/>
              <a:ext cx="17780" cy="36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3"/>
            </p:blipFill>
            <p:spPr>
              <a:xfrm>
                <a:off x="2249805" y="2669540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29" name="墨迹 28"/>
              <p14:cNvContentPartPr/>
              <p14:nvPr/>
            </p14:nvContentPartPr>
            <p14:xfrm>
              <a:off x="2249805" y="2651751"/>
              <a:ext cx="17780" cy="36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3"/>
            </p:blipFill>
            <p:spPr>
              <a:xfrm>
                <a:off x="2249805" y="2651751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30" name="墨迹 29"/>
              <p14:cNvContentPartPr/>
              <p14:nvPr/>
            </p14:nvContentPartPr>
            <p14:xfrm>
              <a:off x="2223135" y="2669540"/>
              <a:ext cx="17780" cy="36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3"/>
            </p:blipFill>
            <p:spPr>
              <a:xfrm>
                <a:off x="2223135" y="2669540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31" name="墨迹 30"/>
              <p14:cNvContentPartPr/>
              <p14:nvPr/>
            </p14:nvContentPartPr>
            <p14:xfrm>
              <a:off x="2232025" y="2687320"/>
              <a:ext cx="17780" cy="36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3"/>
            </p:blipFill>
            <p:spPr>
              <a:xfrm>
                <a:off x="2232025" y="2687320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32" name="墨迹 31"/>
              <p14:cNvContentPartPr/>
              <p14:nvPr/>
            </p14:nvContentPartPr>
            <p14:xfrm>
              <a:off x="2240915" y="2705099"/>
              <a:ext cx="17780" cy="36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3"/>
            </p:blipFill>
            <p:spPr>
              <a:xfrm>
                <a:off x="2240915" y="2705099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33" name="墨迹 32"/>
              <p14:cNvContentPartPr/>
              <p14:nvPr/>
            </p14:nvContentPartPr>
            <p14:xfrm>
              <a:off x="6750685" y="2651751"/>
              <a:ext cx="17780" cy="36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3"/>
            </p:blipFill>
            <p:spPr>
              <a:xfrm>
                <a:off x="6750685" y="2651751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9" p14:bwMode="auto">
            <p14:nvContentPartPr>
              <p14:cNvPr id="34" name="墨迹 33"/>
              <p14:cNvContentPartPr/>
              <p14:nvPr/>
            </p14:nvContentPartPr>
            <p14:xfrm>
              <a:off x="6750685" y="2625090"/>
              <a:ext cx="17780" cy="36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3"/>
            </p:blipFill>
            <p:spPr>
              <a:xfrm>
                <a:off x="6750685" y="2625090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35" name="墨迹 34"/>
              <p14:cNvContentPartPr/>
              <p14:nvPr/>
            </p14:nvContentPartPr>
            <p14:xfrm>
              <a:off x="6741795" y="2660649"/>
              <a:ext cx="17780" cy="36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3"/>
            </p:blipFill>
            <p:spPr>
              <a:xfrm>
                <a:off x="6741795" y="2660649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1" p14:bwMode="auto">
            <p14:nvContentPartPr>
              <p14:cNvPr id="36" name="墨迹 35"/>
              <p14:cNvContentPartPr/>
              <p14:nvPr/>
            </p14:nvContentPartPr>
            <p14:xfrm>
              <a:off x="6759575" y="2660649"/>
              <a:ext cx="17780" cy="36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3"/>
            </p:blipFill>
            <p:spPr>
              <a:xfrm>
                <a:off x="6759575" y="2660649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2" p14:bwMode="auto">
            <p14:nvContentPartPr>
              <p14:cNvPr id="37" name="墨迹 36"/>
              <p14:cNvContentPartPr/>
              <p14:nvPr/>
            </p14:nvContentPartPr>
            <p14:xfrm>
              <a:off x="6750685" y="2669540"/>
              <a:ext cx="17780" cy="36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3"/>
            </p:blipFill>
            <p:spPr>
              <a:xfrm>
                <a:off x="6750685" y="2669540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3" p14:bwMode="auto">
            <p14:nvContentPartPr>
              <p14:cNvPr id="38" name="墨迹 37"/>
              <p14:cNvContentPartPr/>
              <p14:nvPr/>
            </p14:nvContentPartPr>
            <p14:xfrm>
              <a:off x="6768465" y="2678430"/>
              <a:ext cx="17780" cy="36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3"/>
            </p:blipFill>
            <p:spPr>
              <a:xfrm>
                <a:off x="6768465" y="2678430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4" p14:bwMode="auto">
            <p14:nvContentPartPr>
              <p14:cNvPr id="39" name="墨迹 38"/>
              <p14:cNvContentPartPr/>
              <p14:nvPr/>
            </p14:nvContentPartPr>
            <p14:xfrm>
              <a:off x="2214245" y="4857749"/>
              <a:ext cx="17780" cy="36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3"/>
            </p:blipFill>
            <p:spPr>
              <a:xfrm>
                <a:off x="2214245" y="4857749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5" p14:bwMode="auto">
            <p14:nvContentPartPr>
              <p14:cNvPr id="40" name="墨迹 39"/>
              <p14:cNvContentPartPr/>
              <p14:nvPr/>
            </p14:nvContentPartPr>
            <p14:xfrm>
              <a:off x="2214245" y="4893301"/>
              <a:ext cx="17780" cy="36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3"/>
            </p:blipFill>
            <p:spPr>
              <a:xfrm>
                <a:off x="2214245" y="4893301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41" name="墨迹 40"/>
              <p14:cNvContentPartPr/>
              <p14:nvPr/>
            </p14:nvContentPartPr>
            <p14:xfrm>
              <a:off x="2196465" y="4884420"/>
              <a:ext cx="17780" cy="36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3"/>
            </p:blipFill>
            <p:spPr>
              <a:xfrm>
                <a:off x="2196465" y="4884420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42" name="墨迹 41"/>
              <p14:cNvContentPartPr/>
              <p14:nvPr/>
            </p14:nvContentPartPr>
            <p14:xfrm>
              <a:off x="2196465" y="4866640"/>
              <a:ext cx="17780" cy="36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3"/>
            </p:blipFill>
            <p:spPr>
              <a:xfrm>
                <a:off x="2196465" y="4866640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43" name="墨迹 42"/>
              <p14:cNvContentPartPr/>
              <p14:nvPr/>
            </p14:nvContentPartPr>
            <p14:xfrm>
              <a:off x="2205355" y="4893301"/>
              <a:ext cx="17780" cy="36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3"/>
            </p:blipFill>
            <p:spPr>
              <a:xfrm>
                <a:off x="2205355" y="4893301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9" p14:bwMode="auto">
            <p14:nvContentPartPr>
              <p14:cNvPr id="44" name="墨迹 43"/>
              <p14:cNvContentPartPr/>
              <p14:nvPr/>
            </p14:nvContentPartPr>
            <p14:xfrm>
              <a:off x="2223135" y="4893301"/>
              <a:ext cx="17780" cy="36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3"/>
            </p:blipFill>
            <p:spPr>
              <a:xfrm>
                <a:off x="2223135" y="4893301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45" name="墨迹 44"/>
              <p14:cNvContentPartPr/>
              <p14:nvPr/>
            </p14:nvContentPartPr>
            <p14:xfrm>
              <a:off x="6384290" y="4902199"/>
              <a:ext cx="17780" cy="36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3"/>
            </p:blipFill>
            <p:spPr>
              <a:xfrm>
                <a:off x="6384290" y="4902199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1" p14:bwMode="auto">
            <p14:nvContentPartPr>
              <p14:cNvPr id="46" name="墨迹 45"/>
              <p14:cNvContentPartPr/>
              <p14:nvPr/>
            </p14:nvContentPartPr>
            <p14:xfrm>
              <a:off x="6375400" y="4884420"/>
              <a:ext cx="17780" cy="36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3"/>
            </p:blipFill>
            <p:spPr>
              <a:xfrm>
                <a:off x="6375400" y="4884420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47" name="墨迹 46"/>
              <p14:cNvContentPartPr/>
              <p14:nvPr/>
            </p14:nvContentPartPr>
            <p14:xfrm>
              <a:off x="6419850" y="4893301"/>
              <a:ext cx="18415" cy="36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23"/>
            </p:blipFill>
            <p:spPr>
              <a:xfrm>
                <a:off x="6419850" y="4893301"/>
                <a:ext cx="18415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4" p14:bwMode="auto">
            <p14:nvContentPartPr>
              <p14:cNvPr id="48" name="墨迹 47"/>
              <p14:cNvContentPartPr/>
              <p14:nvPr/>
            </p14:nvContentPartPr>
            <p14:xfrm>
              <a:off x="6375400" y="4919980"/>
              <a:ext cx="17780" cy="36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3"/>
            </p:blipFill>
            <p:spPr>
              <a:xfrm>
                <a:off x="6375400" y="4919980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5" p14:bwMode="auto">
            <p14:nvContentPartPr>
              <p14:cNvPr id="49" name="墨迹 48"/>
              <p14:cNvContentPartPr/>
              <p14:nvPr/>
            </p14:nvContentPartPr>
            <p14:xfrm>
              <a:off x="6375400" y="4902199"/>
              <a:ext cx="17780" cy="36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3"/>
            </p:blipFill>
            <p:spPr>
              <a:xfrm>
                <a:off x="6375400" y="4902199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6" p14:bwMode="auto">
            <p14:nvContentPartPr>
              <p14:cNvPr id="50" name="墨迹 49"/>
              <p14:cNvContentPartPr/>
              <p14:nvPr/>
            </p14:nvContentPartPr>
            <p14:xfrm>
              <a:off x="6419850" y="4902199"/>
              <a:ext cx="18415" cy="36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23"/>
            </p:blipFill>
            <p:spPr>
              <a:xfrm>
                <a:off x="6419850" y="4902199"/>
                <a:ext cx="18415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7" p14:bwMode="auto">
            <p14:nvContentPartPr>
              <p14:cNvPr id="51" name="墨迹 50"/>
              <p14:cNvContentPartPr/>
              <p14:nvPr/>
            </p14:nvContentPartPr>
            <p14:xfrm>
              <a:off x="6419850" y="4911090"/>
              <a:ext cx="18415" cy="36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23"/>
            </p:blipFill>
            <p:spPr>
              <a:xfrm>
                <a:off x="6419850" y="4911090"/>
                <a:ext cx="18415" cy="360"/>
              </a:xfrm>
              <a:prstGeom prst="rect"/>
            </p:spPr>
          </p:pic>
        </mc:Fallback>
      </mc:AlternateContent>
    </p:spTree>
  </p:cSld>
  <p:clrMapOvr>
    <a:masterClrMapping/>
  </p:clrMapOvr>
  <p:transition>
    <p:fade thruBlk="1"/>
    <p:sndAc>
      <p:stSnd>
        <p:snd r:embed="rId2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图片 2" descr="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0" y="428604"/>
            <a:ext cx="9144000" cy="165798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9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5.1  </a:t>
            </a:r>
            <a:r>
              <a:rPr kumimoji="1" lang="zh-CN" altLang="en-US" sz="96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透    镜</a:t>
            </a:r>
            <a:endParaRPr strike="noStrike" noProof="1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8129" name="Group 3"/>
          <p:cNvGrpSpPr/>
          <p:nvPr/>
        </p:nvGrpSpPr>
        <p:grpSpPr>
          <a:xfrm>
            <a:off x="250825" y="188913"/>
            <a:ext cx="5900738" cy="822325"/>
            <a:chOff x="621" y="1056"/>
            <a:chExt cx="4724" cy="518"/>
          </a:xfrm>
        </p:grpSpPr>
        <p:sp>
          <p:nvSpPr>
            <p:cNvPr id="48130" name="AutoShape 4"/>
            <p:cNvSpPr/>
            <p:nvPr/>
          </p:nvSpPr>
          <p:spPr>
            <a:xfrm>
              <a:off x="621" y="1056"/>
              <a:ext cx="4633" cy="518"/>
            </a:xfrm>
            <a:prstGeom prst="roundRect">
              <a:avLst>
                <a:gd name="adj" fmla="val 50000"/>
              </a:avLst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endParaRPr lang="zh-CN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131" name="Text Box 5"/>
            <p:cNvSpPr txBox="1"/>
            <p:nvPr/>
          </p:nvSpPr>
          <p:spPr>
            <a:xfrm>
              <a:off x="1010" y="1112"/>
              <a:ext cx="4335" cy="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四、凹透镜的三条特殊光线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4982" name="Text Box 6"/>
          <p:cNvSpPr txBox="1"/>
          <p:nvPr/>
        </p:nvSpPr>
        <p:spPr>
          <a:xfrm>
            <a:off x="3602038" y="1590675"/>
            <a:ext cx="5578475" cy="7381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en-US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1、过光心的光线传播方向不变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4983" name="Text Box 7"/>
          <p:cNvSpPr txBox="1"/>
          <p:nvPr/>
        </p:nvSpPr>
        <p:spPr>
          <a:xfrm>
            <a:off x="3635375" y="2565400"/>
            <a:ext cx="5400675" cy="20113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en-US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2、平行主光轴的光线经凹透镜折射后发散射出，反向延长线通过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异侧</a:t>
            </a:r>
            <a:r>
              <a:rPr lang="en-US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焦点</a:t>
            </a:r>
            <a:endParaRPr lang="en-US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4984" name="Text Box 8"/>
          <p:cNvSpPr txBox="1"/>
          <p:nvPr/>
        </p:nvSpPr>
        <p:spPr>
          <a:xfrm>
            <a:off x="3563938" y="4508500"/>
            <a:ext cx="5453062" cy="1371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en-US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3、通过焦点的光线经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凹</a:t>
            </a:r>
            <a:r>
              <a:rPr lang="en-US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透镜折射后平行于主光轴</a:t>
            </a:r>
            <a:endParaRPr lang="en-US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135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1938" y="2063750"/>
            <a:ext cx="136525" cy="171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6" name="Text Box 10"/>
          <p:cNvSpPr txBox="1"/>
          <p:nvPr/>
        </p:nvSpPr>
        <p:spPr>
          <a:xfrm rot="-10800000" flipV="1">
            <a:off x="2771775" y="5337175"/>
            <a:ext cx="5334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8137" name="Text Box 11"/>
          <p:cNvSpPr txBox="1"/>
          <p:nvPr/>
        </p:nvSpPr>
        <p:spPr>
          <a:xfrm rot="-10800000" flipV="1">
            <a:off x="2700338" y="3681413"/>
            <a:ext cx="5334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48138" name="Group 12"/>
          <p:cNvGrpSpPr/>
          <p:nvPr/>
        </p:nvGrpSpPr>
        <p:grpSpPr>
          <a:xfrm>
            <a:off x="900113" y="1447800"/>
            <a:ext cx="2447925" cy="4502150"/>
            <a:chOff x="340" y="1026"/>
            <a:chExt cx="2251" cy="3471"/>
          </a:xfrm>
        </p:grpSpPr>
        <p:pic>
          <p:nvPicPr>
            <p:cNvPr id="48139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7" y="1026"/>
              <a:ext cx="540" cy="1056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</p:pic>
        <p:sp>
          <p:nvSpPr>
            <p:cNvPr id="48140" name="Line 14"/>
            <p:cNvSpPr/>
            <p:nvPr/>
          </p:nvSpPr>
          <p:spPr>
            <a:xfrm>
              <a:off x="748" y="1253"/>
              <a:ext cx="771" cy="272"/>
            </a:xfrm>
            <a:prstGeom prst="line">
              <a:avLst/>
            </a:prstGeom>
            <a:ln w="34925" cap="flat" cmpd="sng">
              <a:solidFill>
                <a:srgbClr val="3366FF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48141" name="Group 15"/>
            <p:cNvGrpSpPr/>
            <p:nvPr/>
          </p:nvGrpSpPr>
          <p:grpSpPr>
            <a:xfrm>
              <a:off x="1911" y="1506"/>
              <a:ext cx="324" cy="449"/>
              <a:chOff x="624" y="1632"/>
              <a:chExt cx="324" cy="449"/>
            </a:xfrm>
          </p:grpSpPr>
          <p:pic>
            <p:nvPicPr>
              <p:cNvPr id="48142" name="Picture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" y="1632"/>
                <a:ext cx="68" cy="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8143" name="Text Box 17"/>
              <p:cNvSpPr txBox="1"/>
              <p:nvPr/>
            </p:nvSpPr>
            <p:spPr>
              <a:xfrm>
                <a:off x="624" y="1729"/>
                <a:ext cx="324" cy="35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en-US" altLang="zh-CN" sz="2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F</a:t>
                </a:r>
                <a:endParaRPr lang="en-US" altLang="zh-CN" sz="24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48144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5" y="3441"/>
              <a:ext cx="540" cy="1056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</p:pic>
        <p:sp>
          <p:nvSpPr>
            <p:cNvPr id="48145" name="Line 19"/>
            <p:cNvSpPr/>
            <p:nvPr/>
          </p:nvSpPr>
          <p:spPr>
            <a:xfrm rot="10800000" flipH="1" flipV="1">
              <a:off x="567" y="3203"/>
              <a:ext cx="885" cy="408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8146" name="Line 20"/>
            <p:cNvSpPr/>
            <p:nvPr/>
          </p:nvSpPr>
          <p:spPr>
            <a:xfrm rot="10800000">
              <a:off x="1439" y="3633"/>
              <a:ext cx="720" cy="336"/>
            </a:xfrm>
            <a:prstGeom prst="line">
              <a:avLst/>
            </a:prstGeom>
            <a:ln w="31750" cap="flat" cmpd="sng">
              <a:solidFill>
                <a:srgbClr val="0000FF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8147" name="Line 21"/>
            <p:cNvSpPr/>
            <p:nvPr/>
          </p:nvSpPr>
          <p:spPr>
            <a:xfrm rot="-10800000" flipV="1">
              <a:off x="431" y="3974"/>
              <a:ext cx="2160" cy="1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pic>
          <p:nvPicPr>
            <p:cNvPr id="48148" name="Picture 2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59" y="3921"/>
              <a:ext cx="100" cy="1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49" name="Line 23"/>
            <p:cNvSpPr/>
            <p:nvPr/>
          </p:nvSpPr>
          <p:spPr>
            <a:xfrm flipV="1">
              <a:off x="340" y="1525"/>
              <a:ext cx="2160" cy="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8150" name="Line 24"/>
            <p:cNvSpPr/>
            <p:nvPr/>
          </p:nvSpPr>
          <p:spPr>
            <a:xfrm>
              <a:off x="1519" y="1525"/>
              <a:ext cx="726" cy="272"/>
            </a:xfrm>
            <a:prstGeom prst="line">
              <a:avLst/>
            </a:prstGeom>
            <a:ln w="34925" cap="flat" cmpd="sng">
              <a:solidFill>
                <a:srgbClr val="3366FF"/>
              </a:solidFill>
              <a:prstDash val="solid"/>
              <a:miter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8151" name="Line 25"/>
            <p:cNvSpPr/>
            <p:nvPr/>
          </p:nvSpPr>
          <p:spPr>
            <a:xfrm rot="-10791574" flipH="1">
              <a:off x="1429" y="3610"/>
              <a:ext cx="1133" cy="4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48152" name="Group 26"/>
            <p:cNvGrpSpPr/>
            <p:nvPr/>
          </p:nvGrpSpPr>
          <p:grpSpPr>
            <a:xfrm>
              <a:off x="521" y="3936"/>
              <a:ext cx="326" cy="450"/>
              <a:chOff x="624" y="1632"/>
              <a:chExt cx="326" cy="450"/>
            </a:xfrm>
          </p:grpSpPr>
          <p:pic>
            <p:nvPicPr>
              <p:cNvPr id="48153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" y="1632"/>
                <a:ext cx="68" cy="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8154" name="Text Box 28"/>
              <p:cNvSpPr txBox="1"/>
              <p:nvPr/>
            </p:nvSpPr>
            <p:spPr>
              <a:xfrm>
                <a:off x="624" y="1729"/>
                <a:ext cx="326" cy="35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en-US" altLang="zh-CN" sz="2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F</a:t>
                </a:r>
                <a:endParaRPr lang="en-US" altLang="zh-CN" sz="24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48155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5" y="2216"/>
              <a:ext cx="540" cy="1056"/>
            </a:xfrm>
            <a:prstGeom prst="rect">
              <a:avLst/>
            </a:prstGeom>
            <a:solidFill>
              <a:srgbClr val="FFFF00"/>
            </a:solidFill>
            <a:ln w="9525">
              <a:noFill/>
            </a:ln>
          </p:spPr>
        </p:pic>
        <p:sp>
          <p:nvSpPr>
            <p:cNvPr id="48156" name="Line 30"/>
            <p:cNvSpPr/>
            <p:nvPr/>
          </p:nvSpPr>
          <p:spPr>
            <a:xfrm rot="-10800000" flipH="1">
              <a:off x="1429" y="1979"/>
              <a:ext cx="861" cy="429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8157" name="Line 31"/>
            <p:cNvSpPr/>
            <p:nvPr/>
          </p:nvSpPr>
          <p:spPr>
            <a:xfrm rot="-10800000" flipH="1">
              <a:off x="930" y="2408"/>
              <a:ext cx="509" cy="251"/>
            </a:xfrm>
            <a:prstGeom prst="line">
              <a:avLst/>
            </a:prstGeom>
            <a:ln w="31750" cap="flat" cmpd="sng">
              <a:solidFill>
                <a:srgbClr val="0000FF"/>
              </a:solidFill>
              <a:prstDash val="dash"/>
              <a:miter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48158" name="Line 32"/>
            <p:cNvSpPr/>
            <p:nvPr/>
          </p:nvSpPr>
          <p:spPr>
            <a:xfrm rot="-10800000" flipV="1">
              <a:off x="431" y="2704"/>
              <a:ext cx="2160" cy="1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pic>
          <p:nvPicPr>
            <p:cNvPr id="48159" name="Picture 3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54" y="2659"/>
              <a:ext cx="100" cy="1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160" name="Line 34"/>
            <p:cNvSpPr/>
            <p:nvPr/>
          </p:nvSpPr>
          <p:spPr>
            <a:xfrm rot="-10791574" flipH="1">
              <a:off x="748" y="2387"/>
              <a:ext cx="653" cy="1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48161" name="Group 35"/>
            <p:cNvGrpSpPr/>
            <p:nvPr/>
          </p:nvGrpSpPr>
          <p:grpSpPr>
            <a:xfrm>
              <a:off x="703" y="2659"/>
              <a:ext cx="326" cy="449"/>
              <a:chOff x="624" y="1632"/>
              <a:chExt cx="326" cy="449"/>
            </a:xfrm>
          </p:grpSpPr>
          <p:pic>
            <p:nvPicPr>
              <p:cNvPr id="48162" name="Picture 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0" y="1632"/>
                <a:ext cx="68" cy="9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8163" name="Text Box 37"/>
              <p:cNvSpPr txBox="1"/>
              <p:nvPr/>
            </p:nvSpPr>
            <p:spPr>
              <a:xfrm>
                <a:off x="624" y="1729"/>
                <a:ext cx="326" cy="35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p>
                <a:r>
                  <a:rPr lang="en-US" altLang="zh-CN" sz="24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F</a:t>
                </a:r>
                <a:endParaRPr lang="en-US" altLang="zh-CN" sz="24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48164" name="Text Box 38"/>
          <p:cNvSpPr txBox="1"/>
          <p:nvPr/>
        </p:nvSpPr>
        <p:spPr>
          <a:xfrm rot="-10800000" flipV="1">
            <a:off x="1331913" y="2239963"/>
            <a:ext cx="53340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8165" name="Line 39"/>
          <p:cNvSpPr/>
          <p:nvPr/>
        </p:nvSpPr>
        <p:spPr>
          <a:xfrm>
            <a:off x="1476375" y="1795463"/>
            <a:ext cx="296863" cy="12065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8166" name="Line 40"/>
          <p:cNvSpPr/>
          <p:nvPr/>
        </p:nvSpPr>
        <p:spPr>
          <a:xfrm>
            <a:off x="2346325" y="2170113"/>
            <a:ext cx="296863" cy="12065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8167" name="Line 41"/>
          <p:cNvSpPr/>
          <p:nvPr/>
        </p:nvSpPr>
        <p:spPr>
          <a:xfrm>
            <a:off x="1443038" y="3216275"/>
            <a:ext cx="176212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8168" name="Line 42"/>
          <p:cNvSpPr/>
          <p:nvPr/>
        </p:nvSpPr>
        <p:spPr>
          <a:xfrm flipV="1">
            <a:off x="2511425" y="2874963"/>
            <a:ext cx="176213" cy="11112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8169" name="Line 43"/>
          <p:cNvSpPr/>
          <p:nvPr/>
        </p:nvSpPr>
        <p:spPr>
          <a:xfrm>
            <a:off x="1387475" y="4406900"/>
            <a:ext cx="352425" cy="18732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8170" name="Line 44"/>
          <p:cNvSpPr/>
          <p:nvPr/>
        </p:nvSpPr>
        <p:spPr>
          <a:xfrm>
            <a:off x="2424113" y="4792663"/>
            <a:ext cx="330200" cy="11112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2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54982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54982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54982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3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54983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54983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54983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4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54984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54984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54984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7" name="Picture 2" descr="33ffc5d90733d70dc048ff3360dee1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0178" name="Group 2"/>
          <p:cNvGrpSpPr/>
          <p:nvPr/>
        </p:nvGrpSpPr>
        <p:grpSpPr>
          <a:xfrm>
            <a:off x="696913" y="2251075"/>
            <a:ext cx="3509962" cy="2033588"/>
            <a:chOff x="0" y="0"/>
            <a:chExt cx="2211" cy="1281"/>
          </a:xfrm>
        </p:grpSpPr>
        <p:grpSp>
          <p:nvGrpSpPr>
            <p:cNvPr id="50179" name="Group 3"/>
            <p:cNvGrpSpPr/>
            <p:nvPr/>
          </p:nvGrpSpPr>
          <p:grpSpPr>
            <a:xfrm>
              <a:off x="652" y="0"/>
              <a:ext cx="1106" cy="1281"/>
              <a:chOff x="0" y="0"/>
              <a:chExt cx="1106" cy="1281"/>
            </a:xfrm>
          </p:grpSpPr>
          <p:grpSp>
            <p:nvGrpSpPr>
              <p:cNvPr id="50180" name="Group 4"/>
              <p:cNvGrpSpPr/>
              <p:nvPr/>
            </p:nvGrpSpPr>
            <p:grpSpPr>
              <a:xfrm>
                <a:off x="0" y="0"/>
                <a:ext cx="1106" cy="1281"/>
                <a:chOff x="0" y="0"/>
                <a:chExt cx="1106" cy="1048"/>
              </a:xfrm>
            </p:grpSpPr>
            <p:grpSp>
              <p:nvGrpSpPr>
                <p:cNvPr id="50181" name="Group 5"/>
                <p:cNvGrpSpPr/>
                <p:nvPr/>
              </p:nvGrpSpPr>
              <p:grpSpPr>
                <a:xfrm rot="10800000">
                  <a:off x="567" y="0"/>
                  <a:ext cx="539" cy="1020"/>
                  <a:chOff x="0" y="0"/>
                  <a:chExt cx="539" cy="1020"/>
                </a:xfrm>
              </p:grpSpPr>
              <p:sp>
                <p:nvSpPr>
                  <p:cNvPr id="50182" name="Oval 6"/>
                  <p:cNvSpPr/>
                  <p:nvPr/>
                </p:nvSpPr>
                <p:spPr>
                  <a:xfrm>
                    <a:off x="114" y="28"/>
                    <a:ext cx="425" cy="936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p>
                    <a:endParaRPr lang="zh-CN" altLang="en-US" dirty="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0183" name="Rectangle 7"/>
                  <p:cNvSpPr/>
                  <p:nvPr/>
                </p:nvSpPr>
                <p:spPr>
                  <a:xfrm>
                    <a:off x="0" y="0"/>
                    <a:ext cx="454" cy="102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 wrap="none" anchor="ctr"/>
                  <a:p>
                    <a:endParaRPr lang="zh-CN" altLang="en-US" dirty="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0184" name="Group 8"/>
                <p:cNvGrpSpPr/>
                <p:nvPr/>
              </p:nvGrpSpPr>
              <p:grpSpPr>
                <a:xfrm>
                  <a:off x="0" y="28"/>
                  <a:ext cx="539" cy="1020"/>
                  <a:chOff x="0" y="0"/>
                  <a:chExt cx="539" cy="1020"/>
                </a:xfrm>
              </p:grpSpPr>
              <p:sp>
                <p:nvSpPr>
                  <p:cNvPr id="50185" name="Oval 9"/>
                  <p:cNvSpPr/>
                  <p:nvPr/>
                </p:nvSpPr>
                <p:spPr>
                  <a:xfrm>
                    <a:off x="114" y="28"/>
                    <a:ext cx="425" cy="936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p>
                    <a:endParaRPr lang="zh-CN" altLang="en-US" dirty="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0186" name="Rectangle 10"/>
                  <p:cNvSpPr/>
                  <p:nvPr/>
                </p:nvSpPr>
                <p:spPr>
                  <a:xfrm>
                    <a:off x="0" y="0"/>
                    <a:ext cx="454" cy="102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 wrap="none" anchor="ctr"/>
                  <a:p>
                    <a:endParaRPr lang="zh-CN" altLang="en-US" dirty="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sp>
            <p:nvSpPr>
              <p:cNvPr id="50187" name="Line 11"/>
              <p:cNvSpPr/>
              <p:nvPr/>
            </p:nvSpPr>
            <p:spPr>
              <a:xfrm>
                <a:off x="454" y="189"/>
                <a:ext cx="198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0188" name="Line 12"/>
              <p:cNvSpPr/>
              <p:nvPr/>
            </p:nvSpPr>
            <p:spPr>
              <a:xfrm>
                <a:off x="454" y="1105"/>
                <a:ext cx="198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0189" name="Group 13"/>
            <p:cNvGrpSpPr/>
            <p:nvPr/>
          </p:nvGrpSpPr>
          <p:grpSpPr>
            <a:xfrm>
              <a:off x="453" y="312"/>
              <a:ext cx="737" cy="1"/>
              <a:chOff x="0" y="0"/>
              <a:chExt cx="737" cy="1"/>
            </a:xfrm>
          </p:grpSpPr>
          <p:sp>
            <p:nvSpPr>
              <p:cNvPr id="50190" name="Line 14"/>
              <p:cNvSpPr/>
              <p:nvPr/>
            </p:nvSpPr>
            <p:spPr>
              <a:xfrm>
                <a:off x="0" y="0"/>
                <a:ext cx="737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0191" name="Line 15"/>
              <p:cNvSpPr/>
              <p:nvPr/>
            </p:nvSpPr>
            <p:spPr>
              <a:xfrm>
                <a:off x="284" y="1"/>
                <a:ext cx="170" cy="0"/>
              </a:xfrm>
              <a:prstGeom prst="line">
                <a:avLst/>
              </a:prstGeom>
              <a:ln w="3810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0192" name="Line 16"/>
            <p:cNvSpPr/>
            <p:nvPr/>
          </p:nvSpPr>
          <p:spPr>
            <a:xfrm>
              <a:off x="0" y="631"/>
              <a:ext cx="2211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0193" name="Text Box 17"/>
            <p:cNvSpPr txBox="1"/>
            <p:nvPr/>
          </p:nvSpPr>
          <p:spPr>
            <a:xfrm>
              <a:off x="430" y="648"/>
              <a:ext cx="19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Ｆ</a:t>
              </a:r>
              <a:endPara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50194" name="Text Box 27"/>
          <p:cNvSpPr txBox="1"/>
          <p:nvPr/>
        </p:nvSpPr>
        <p:spPr>
          <a:xfrm>
            <a:off x="252413" y="1268413"/>
            <a:ext cx="4679950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完成下列光路图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700" name="Line 28"/>
          <p:cNvSpPr/>
          <p:nvPr/>
        </p:nvSpPr>
        <p:spPr>
          <a:xfrm flipH="1">
            <a:off x="1460500" y="2601913"/>
            <a:ext cx="1395413" cy="674687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10" name="Group 29"/>
          <p:cNvGrpSpPr/>
          <p:nvPr/>
        </p:nvGrpSpPr>
        <p:grpSpPr>
          <a:xfrm>
            <a:off x="2586038" y="1919288"/>
            <a:ext cx="1620837" cy="823912"/>
            <a:chOff x="0" y="0"/>
            <a:chExt cx="1021" cy="519"/>
          </a:xfrm>
        </p:grpSpPr>
        <p:sp>
          <p:nvSpPr>
            <p:cNvPr id="50197" name="Line 30"/>
            <p:cNvSpPr/>
            <p:nvPr/>
          </p:nvSpPr>
          <p:spPr>
            <a:xfrm flipV="1">
              <a:off x="0" y="0"/>
              <a:ext cx="1021" cy="51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0198" name="Line 31"/>
            <p:cNvSpPr/>
            <p:nvPr/>
          </p:nvSpPr>
          <p:spPr>
            <a:xfrm flipV="1">
              <a:off x="385" y="237"/>
              <a:ext cx="171" cy="85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50199" name="Oval 34"/>
          <p:cNvSpPr/>
          <p:nvPr/>
        </p:nvSpPr>
        <p:spPr>
          <a:xfrm>
            <a:off x="1497013" y="3236913"/>
            <a:ext cx="46037" cy="4445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50200" name="Group 48"/>
          <p:cNvGrpSpPr/>
          <p:nvPr/>
        </p:nvGrpSpPr>
        <p:grpSpPr>
          <a:xfrm>
            <a:off x="1736725" y="4408488"/>
            <a:ext cx="1755775" cy="2033587"/>
            <a:chOff x="0" y="0"/>
            <a:chExt cx="1106" cy="1281"/>
          </a:xfrm>
        </p:grpSpPr>
        <p:grpSp>
          <p:nvGrpSpPr>
            <p:cNvPr id="50201" name="Group 49"/>
            <p:cNvGrpSpPr/>
            <p:nvPr/>
          </p:nvGrpSpPr>
          <p:grpSpPr>
            <a:xfrm>
              <a:off x="0" y="0"/>
              <a:ext cx="1106" cy="1281"/>
              <a:chOff x="0" y="0"/>
              <a:chExt cx="1106" cy="1048"/>
            </a:xfrm>
          </p:grpSpPr>
          <p:grpSp>
            <p:nvGrpSpPr>
              <p:cNvPr id="50202" name="Group 50"/>
              <p:cNvGrpSpPr/>
              <p:nvPr/>
            </p:nvGrpSpPr>
            <p:grpSpPr>
              <a:xfrm rot="10800000">
                <a:off x="567" y="0"/>
                <a:ext cx="539" cy="1020"/>
                <a:chOff x="0" y="0"/>
                <a:chExt cx="539" cy="1020"/>
              </a:xfrm>
            </p:grpSpPr>
            <p:sp>
              <p:nvSpPr>
                <p:cNvPr id="50203" name="Oval 51"/>
                <p:cNvSpPr/>
                <p:nvPr/>
              </p:nvSpPr>
              <p:spPr>
                <a:xfrm>
                  <a:off x="114" y="28"/>
                  <a:ext cx="425" cy="936"/>
                </a:xfrm>
                <a:prstGeom prst="ellipse">
                  <a:avLst/>
                </a:prstGeom>
                <a:solidFill>
                  <a:schemeClr val="bg1"/>
                </a:solidFill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p>
                  <a:endParaRPr lang="zh-CN" altLang="en-US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0204" name="Rectangle 52"/>
                <p:cNvSpPr/>
                <p:nvPr/>
              </p:nvSpPr>
              <p:spPr>
                <a:xfrm>
                  <a:off x="0" y="0"/>
                  <a:ext cx="454" cy="10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txBody>
                <a:bodyPr wrap="none" anchor="ctr"/>
                <a:p>
                  <a:endParaRPr lang="zh-CN" altLang="en-US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50205" name="Group 53"/>
              <p:cNvGrpSpPr/>
              <p:nvPr/>
            </p:nvGrpSpPr>
            <p:grpSpPr>
              <a:xfrm>
                <a:off x="0" y="28"/>
                <a:ext cx="539" cy="1020"/>
                <a:chOff x="0" y="0"/>
                <a:chExt cx="539" cy="1020"/>
              </a:xfrm>
            </p:grpSpPr>
            <p:sp>
              <p:nvSpPr>
                <p:cNvPr id="50206" name="Oval 54"/>
                <p:cNvSpPr/>
                <p:nvPr/>
              </p:nvSpPr>
              <p:spPr>
                <a:xfrm>
                  <a:off x="114" y="28"/>
                  <a:ext cx="425" cy="936"/>
                </a:xfrm>
                <a:prstGeom prst="ellipse">
                  <a:avLst/>
                </a:prstGeom>
                <a:solidFill>
                  <a:schemeClr val="bg1"/>
                </a:solidFill>
                <a:ln w="2857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p>
                  <a:endParaRPr lang="zh-CN" altLang="en-US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0207" name="Rectangle 55"/>
                <p:cNvSpPr/>
                <p:nvPr/>
              </p:nvSpPr>
              <p:spPr>
                <a:xfrm>
                  <a:off x="0" y="0"/>
                  <a:ext cx="454" cy="10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txBody>
                <a:bodyPr wrap="none" anchor="ctr"/>
                <a:p>
                  <a:endParaRPr lang="zh-CN" altLang="en-US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</p:grpSp>
        <p:sp>
          <p:nvSpPr>
            <p:cNvPr id="50208" name="Line 56"/>
            <p:cNvSpPr/>
            <p:nvPr/>
          </p:nvSpPr>
          <p:spPr>
            <a:xfrm>
              <a:off x="454" y="189"/>
              <a:ext cx="198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0209" name="Line 57"/>
            <p:cNvSpPr/>
            <p:nvPr/>
          </p:nvSpPr>
          <p:spPr>
            <a:xfrm>
              <a:off x="454" y="1105"/>
              <a:ext cx="198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0210" name="Group 58"/>
          <p:cNvGrpSpPr/>
          <p:nvPr/>
        </p:nvGrpSpPr>
        <p:grpSpPr>
          <a:xfrm rot="-9180000">
            <a:off x="1498600" y="4595813"/>
            <a:ext cx="1169988" cy="1587"/>
            <a:chOff x="0" y="0"/>
            <a:chExt cx="737" cy="1"/>
          </a:xfrm>
        </p:grpSpPr>
        <p:sp>
          <p:nvSpPr>
            <p:cNvPr id="50211" name="Line 59"/>
            <p:cNvSpPr/>
            <p:nvPr/>
          </p:nvSpPr>
          <p:spPr>
            <a:xfrm>
              <a:off x="0" y="0"/>
              <a:ext cx="737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0212" name="Line 60"/>
            <p:cNvSpPr/>
            <p:nvPr/>
          </p:nvSpPr>
          <p:spPr>
            <a:xfrm>
              <a:off x="284" y="1"/>
              <a:ext cx="170" cy="0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arrow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50213" name="Line 61"/>
          <p:cNvSpPr/>
          <p:nvPr/>
        </p:nvSpPr>
        <p:spPr>
          <a:xfrm>
            <a:off x="844550" y="5410200"/>
            <a:ext cx="3509963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0214" name="Text Box 62"/>
          <p:cNvSpPr txBox="1"/>
          <p:nvPr/>
        </p:nvSpPr>
        <p:spPr>
          <a:xfrm>
            <a:off x="3275013" y="5445125"/>
            <a:ext cx="3143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Ｆ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0215" name="Line 63"/>
          <p:cNvSpPr/>
          <p:nvPr/>
        </p:nvSpPr>
        <p:spPr>
          <a:xfrm rot="-7560000" flipH="1">
            <a:off x="2252663" y="4718050"/>
            <a:ext cx="1395412" cy="674688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41024" name="Group 64"/>
          <p:cNvGrpSpPr/>
          <p:nvPr/>
        </p:nvGrpSpPr>
        <p:grpSpPr>
          <a:xfrm rot="-9120000">
            <a:off x="2619375" y="4435475"/>
            <a:ext cx="1620838" cy="823913"/>
            <a:chOff x="0" y="0"/>
            <a:chExt cx="1021" cy="519"/>
          </a:xfrm>
        </p:grpSpPr>
        <p:sp>
          <p:nvSpPr>
            <p:cNvPr id="50217" name="Line 65"/>
            <p:cNvSpPr/>
            <p:nvPr/>
          </p:nvSpPr>
          <p:spPr>
            <a:xfrm flipV="1">
              <a:off x="0" y="0"/>
              <a:ext cx="1021" cy="51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0218" name="Line 66"/>
            <p:cNvSpPr/>
            <p:nvPr/>
          </p:nvSpPr>
          <p:spPr>
            <a:xfrm flipH="1">
              <a:off x="385" y="237"/>
              <a:ext cx="171" cy="85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50219" name="Oval 67"/>
          <p:cNvSpPr/>
          <p:nvPr/>
        </p:nvSpPr>
        <p:spPr>
          <a:xfrm>
            <a:off x="3582988" y="5394325"/>
            <a:ext cx="46037" cy="4445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0220" name="WordArt 37"/>
          <p:cNvSpPr>
            <a:spLocks noTextEdit="1"/>
          </p:cNvSpPr>
          <p:nvPr/>
        </p:nvSpPr>
        <p:spPr>
          <a:xfrm rot="247173">
            <a:off x="2700338" y="-33337"/>
            <a:ext cx="3887787" cy="14398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p>
            <a:pPr algn="ctr"/>
            <a:r>
              <a:rPr lang="zh-CN" altLang="en-US" sz="360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楷体_GB2312" panose="02010609030101010101" charset="0"/>
                <a:ea typeface="楷体_GB2312" panose="02010609030101010101" charset="0"/>
              </a:rPr>
              <a:t>训练</a:t>
            </a:r>
            <a:endParaRPr lang="zh-CN" altLang="en-US" sz="3600" b="1"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  <a:tileRect/>
              </a:gradFill>
              <a:latin typeface="楷体_GB2312" panose="02010609030101010101" charset="0"/>
              <a:ea typeface="楷体_GB2312" panose="02010609030101010101" charset="0"/>
            </a:endParaRPr>
          </a:p>
        </p:txBody>
      </p:sp>
      <p:sp>
        <p:nvSpPr>
          <p:cNvPr id="50221" name="Text Box 47"/>
          <p:cNvSpPr txBox="1"/>
          <p:nvPr/>
        </p:nvSpPr>
        <p:spPr>
          <a:xfrm>
            <a:off x="3503613" y="3282950"/>
            <a:ext cx="3143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Ｆ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0222" name="Oval 34"/>
          <p:cNvSpPr/>
          <p:nvPr/>
        </p:nvSpPr>
        <p:spPr>
          <a:xfrm>
            <a:off x="3648075" y="3219450"/>
            <a:ext cx="46038" cy="4445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50223" name="Group 2"/>
          <p:cNvGrpSpPr/>
          <p:nvPr/>
        </p:nvGrpSpPr>
        <p:grpSpPr>
          <a:xfrm>
            <a:off x="4770438" y="2163763"/>
            <a:ext cx="3509962" cy="2033587"/>
            <a:chOff x="0" y="0"/>
            <a:chExt cx="2211" cy="1281"/>
          </a:xfrm>
        </p:grpSpPr>
        <p:grpSp>
          <p:nvGrpSpPr>
            <p:cNvPr id="50224" name="Group 3"/>
            <p:cNvGrpSpPr/>
            <p:nvPr/>
          </p:nvGrpSpPr>
          <p:grpSpPr>
            <a:xfrm>
              <a:off x="652" y="0"/>
              <a:ext cx="1106" cy="1281"/>
              <a:chOff x="0" y="0"/>
              <a:chExt cx="1106" cy="1281"/>
            </a:xfrm>
          </p:grpSpPr>
          <p:grpSp>
            <p:nvGrpSpPr>
              <p:cNvPr id="50225" name="Group 4"/>
              <p:cNvGrpSpPr/>
              <p:nvPr/>
            </p:nvGrpSpPr>
            <p:grpSpPr>
              <a:xfrm>
                <a:off x="0" y="0"/>
                <a:ext cx="1106" cy="1281"/>
                <a:chOff x="0" y="0"/>
                <a:chExt cx="1106" cy="1048"/>
              </a:xfrm>
            </p:grpSpPr>
            <p:grpSp>
              <p:nvGrpSpPr>
                <p:cNvPr id="50226" name="Group 5"/>
                <p:cNvGrpSpPr/>
                <p:nvPr/>
              </p:nvGrpSpPr>
              <p:grpSpPr>
                <a:xfrm rot="10800000">
                  <a:off x="567" y="0"/>
                  <a:ext cx="539" cy="1020"/>
                  <a:chOff x="0" y="0"/>
                  <a:chExt cx="539" cy="1020"/>
                </a:xfrm>
              </p:grpSpPr>
              <p:sp>
                <p:nvSpPr>
                  <p:cNvPr id="50227" name="Oval 6"/>
                  <p:cNvSpPr/>
                  <p:nvPr/>
                </p:nvSpPr>
                <p:spPr>
                  <a:xfrm>
                    <a:off x="114" y="28"/>
                    <a:ext cx="425" cy="936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p>
                    <a:endParaRPr lang="zh-CN" altLang="en-US" dirty="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0228" name="Rectangle 7"/>
                  <p:cNvSpPr/>
                  <p:nvPr/>
                </p:nvSpPr>
                <p:spPr>
                  <a:xfrm>
                    <a:off x="0" y="0"/>
                    <a:ext cx="454" cy="102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 wrap="none" anchor="ctr"/>
                  <a:p>
                    <a:endParaRPr lang="zh-CN" altLang="en-US" dirty="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0229" name="Group 8"/>
                <p:cNvGrpSpPr/>
                <p:nvPr/>
              </p:nvGrpSpPr>
              <p:grpSpPr>
                <a:xfrm>
                  <a:off x="0" y="28"/>
                  <a:ext cx="539" cy="1020"/>
                  <a:chOff x="0" y="0"/>
                  <a:chExt cx="539" cy="1020"/>
                </a:xfrm>
              </p:grpSpPr>
              <p:sp>
                <p:nvSpPr>
                  <p:cNvPr id="50230" name="Oval 9"/>
                  <p:cNvSpPr/>
                  <p:nvPr/>
                </p:nvSpPr>
                <p:spPr>
                  <a:xfrm>
                    <a:off x="114" y="28"/>
                    <a:ext cx="425" cy="936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p>
                    <a:endParaRPr lang="zh-CN" altLang="en-US" dirty="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0231" name="Rectangle 10"/>
                  <p:cNvSpPr/>
                  <p:nvPr/>
                </p:nvSpPr>
                <p:spPr>
                  <a:xfrm>
                    <a:off x="0" y="0"/>
                    <a:ext cx="454" cy="102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 wrap="none" anchor="ctr"/>
                  <a:p>
                    <a:endParaRPr lang="zh-CN" altLang="en-US" dirty="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sp>
            <p:nvSpPr>
              <p:cNvPr id="50232" name="Line 11"/>
              <p:cNvSpPr/>
              <p:nvPr/>
            </p:nvSpPr>
            <p:spPr>
              <a:xfrm>
                <a:off x="454" y="189"/>
                <a:ext cx="198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0233" name="Line 12"/>
              <p:cNvSpPr/>
              <p:nvPr/>
            </p:nvSpPr>
            <p:spPr>
              <a:xfrm>
                <a:off x="454" y="1105"/>
                <a:ext cx="198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0234" name="Group 13"/>
            <p:cNvGrpSpPr/>
            <p:nvPr/>
          </p:nvGrpSpPr>
          <p:grpSpPr>
            <a:xfrm>
              <a:off x="453" y="312"/>
              <a:ext cx="726" cy="336"/>
              <a:chOff x="0" y="0"/>
              <a:chExt cx="726" cy="336"/>
            </a:xfrm>
          </p:grpSpPr>
          <p:sp>
            <p:nvSpPr>
              <p:cNvPr id="50235" name="Line 14"/>
              <p:cNvSpPr/>
              <p:nvPr/>
            </p:nvSpPr>
            <p:spPr>
              <a:xfrm>
                <a:off x="0" y="0"/>
                <a:ext cx="726" cy="336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0236" name="Line 15"/>
              <p:cNvSpPr/>
              <p:nvPr/>
            </p:nvSpPr>
            <p:spPr>
              <a:xfrm rot="1860000">
                <a:off x="284" y="181"/>
                <a:ext cx="170" cy="0"/>
              </a:xfrm>
              <a:prstGeom prst="line">
                <a:avLst/>
              </a:prstGeom>
              <a:ln w="3810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0237" name="Line 16"/>
            <p:cNvSpPr/>
            <p:nvPr/>
          </p:nvSpPr>
          <p:spPr>
            <a:xfrm>
              <a:off x="0" y="631"/>
              <a:ext cx="2211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0238" name="Text Box 17"/>
            <p:cNvSpPr txBox="1"/>
            <p:nvPr/>
          </p:nvSpPr>
          <p:spPr>
            <a:xfrm>
              <a:off x="430" y="648"/>
              <a:ext cx="19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Ｆ</a:t>
              </a:r>
              <a:endPara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50239" name="Oval 34"/>
          <p:cNvSpPr/>
          <p:nvPr/>
        </p:nvSpPr>
        <p:spPr>
          <a:xfrm>
            <a:off x="5570538" y="3149600"/>
            <a:ext cx="46037" cy="4445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0240" name="Text Box 47"/>
          <p:cNvSpPr txBox="1"/>
          <p:nvPr/>
        </p:nvSpPr>
        <p:spPr>
          <a:xfrm>
            <a:off x="7577138" y="3195638"/>
            <a:ext cx="3143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Ｆ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0241" name="Oval 34"/>
          <p:cNvSpPr/>
          <p:nvPr/>
        </p:nvSpPr>
        <p:spPr>
          <a:xfrm>
            <a:off x="7721600" y="3133725"/>
            <a:ext cx="46038" cy="4445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8" name="Line 14"/>
          <p:cNvSpPr/>
          <p:nvPr/>
        </p:nvSpPr>
        <p:spPr>
          <a:xfrm>
            <a:off x="6650038" y="3187700"/>
            <a:ext cx="1152525" cy="53340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" name="Line 15"/>
          <p:cNvSpPr/>
          <p:nvPr/>
        </p:nvSpPr>
        <p:spPr>
          <a:xfrm rot="1860000">
            <a:off x="7100888" y="3475038"/>
            <a:ext cx="269875" cy="0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0244" name="Oval 67"/>
          <p:cNvSpPr/>
          <p:nvPr/>
        </p:nvSpPr>
        <p:spPr>
          <a:xfrm>
            <a:off x="1474788" y="5416550"/>
            <a:ext cx="46037" cy="4445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0245" name="Text Box 62"/>
          <p:cNvSpPr txBox="1"/>
          <p:nvPr/>
        </p:nvSpPr>
        <p:spPr>
          <a:xfrm>
            <a:off x="1320800" y="5427663"/>
            <a:ext cx="3143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Ｆ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32" name="墨迹 31"/>
              <p14:cNvContentPartPr/>
              <p14:nvPr/>
            </p14:nvContentPartPr>
            <p14:xfrm>
              <a:off x="2526665" y="4759324"/>
              <a:ext cx="17780" cy="36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3"/>
            </p:blipFill>
            <p:spPr>
              <a:xfrm>
                <a:off x="2526665" y="4759324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33" name="墨迹 32"/>
              <p14:cNvContentPartPr/>
              <p14:nvPr/>
            </p14:nvContentPartPr>
            <p14:xfrm>
              <a:off x="2544445" y="4777105"/>
              <a:ext cx="17780" cy="36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3"/>
            </p:blipFill>
            <p:spPr>
              <a:xfrm>
                <a:off x="2544445" y="4777105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34" name="墨迹 33"/>
              <p14:cNvContentPartPr/>
              <p14:nvPr/>
            </p14:nvContentPartPr>
            <p14:xfrm>
              <a:off x="2571750" y="4812665"/>
              <a:ext cx="17780" cy="36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3"/>
            </p:blipFill>
            <p:spPr>
              <a:xfrm>
                <a:off x="2571750" y="4812665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35" name="墨迹 34"/>
              <p14:cNvContentPartPr/>
              <p14:nvPr/>
            </p14:nvContentPartPr>
            <p14:xfrm>
              <a:off x="2553335" y="4785995"/>
              <a:ext cx="18415" cy="36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7"/>
            </p:blipFill>
            <p:spPr>
              <a:xfrm>
                <a:off x="2553335" y="4785995"/>
                <a:ext cx="18415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36" name="墨迹 35"/>
              <p14:cNvContentPartPr/>
              <p14:nvPr/>
            </p14:nvContentPartPr>
            <p14:xfrm>
              <a:off x="2464435" y="4839326"/>
              <a:ext cx="17780" cy="36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3"/>
            </p:blipFill>
            <p:spPr>
              <a:xfrm>
                <a:off x="2464435" y="4839326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9" p14:bwMode="auto">
            <p14:nvContentPartPr>
              <p14:cNvPr id="37" name="墨迹 36"/>
              <p14:cNvContentPartPr/>
              <p14:nvPr/>
            </p14:nvContentPartPr>
            <p14:xfrm>
              <a:off x="2473325" y="4848224"/>
              <a:ext cx="17780" cy="36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3"/>
            </p:blipFill>
            <p:spPr>
              <a:xfrm>
                <a:off x="2473325" y="4848224"/>
                <a:ext cx="1778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38" name="墨迹 37"/>
              <p14:cNvContentPartPr/>
              <p14:nvPr/>
            </p14:nvContentPartPr>
            <p14:xfrm>
              <a:off x="2562225" y="4848224"/>
              <a:ext cx="18415" cy="36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"/>
            </p:blipFill>
            <p:spPr>
              <a:xfrm>
                <a:off x="2562225" y="4848224"/>
                <a:ext cx="18415" cy="360"/>
              </a:xfrm>
              <a:prstGeom prst="rect"/>
            </p:spPr>
          </p:pic>
        </mc:Fallback>
      </mc:AlternateContent>
      <p:grpSp>
        <p:nvGrpSpPr>
          <p:cNvPr id="50253" name="Group 2"/>
          <p:cNvGrpSpPr/>
          <p:nvPr/>
        </p:nvGrpSpPr>
        <p:grpSpPr>
          <a:xfrm>
            <a:off x="4841875" y="4457700"/>
            <a:ext cx="3509963" cy="2033588"/>
            <a:chOff x="0" y="0"/>
            <a:chExt cx="2211" cy="1281"/>
          </a:xfrm>
        </p:grpSpPr>
        <p:grpSp>
          <p:nvGrpSpPr>
            <p:cNvPr id="50254" name="Group 3"/>
            <p:cNvGrpSpPr/>
            <p:nvPr/>
          </p:nvGrpSpPr>
          <p:grpSpPr>
            <a:xfrm>
              <a:off x="652" y="0"/>
              <a:ext cx="1106" cy="1281"/>
              <a:chOff x="0" y="0"/>
              <a:chExt cx="1106" cy="1281"/>
            </a:xfrm>
          </p:grpSpPr>
          <p:grpSp>
            <p:nvGrpSpPr>
              <p:cNvPr id="50255" name="Group 4"/>
              <p:cNvGrpSpPr/>
              <p:nvPr/>
            </p:nvGrpSpPr>
            <p:grpSpPr>
              <a:xfrm>
                <a:off x="0" y="0"/>
                <a:ext cx="1106" cy="1281"/>
                <a:chOff x="0" y="0"/>
                <a:chExt cx="1106" cy="1048"/>
              </a:xfrm>
            </p:grpSpPr>
            <p:grpSp>
              <p:nvGrpSpPr>
                <p:cNvPr id="50256" name="Group 5"/>
                <p:cNvGrpSpPr/>
                <p:nvPr/>
              </p:nvGrpSpPr>
              <p:grpSpPr>
                <a:xfrm rot="10800000">
                  <a:off x="567" y="0"/>
                  <a:ext cx="539" cy="1020"/>
                  <a:chOff x="0" y="0"/>
                  <a:chExt cx="539" cy="1020"/>
                </a:xfrm>
              </p:grpSpPr>
              <p:sp>
                <p:nvSpPr>
                  <p:cNvPr id="50257" name="Oval 6"/>
                  <p:cNvSpPr/>
                  <p:nvPr/>
                </p:nvSpPr>
                <p:spPr>
                  <a:xfrm>
                    <a:off x="114" y="28"/>
                    <a:ext cx="425" cy="936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p>
                    <a:endParaRPr lang="zh-CN" altLang="en-US" dirty="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0258" name="Rectangle 7"/>
                  <p:cNvSpPr/>
                  <p:nvPr/>
                </p:nvSpPr>
                <p:spPr>
                  <a:xfrm>
                    <a:off x="0" y="0"/>
                    <a:ext cx="454" cy="102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 wrap="none" anchor="ctr"/>
                  <a:p>
                    <a:endParaRPr lang="zh-CN" altLang="en-US" dirty="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</p:grpSp>
            <p:grpSp>
              <p:nvGrpSpPr>
                <p:cNvPr id="50259" name="Group 8"/>
                <p:cNvGrpSpPr/>
                <p:nvPr/>
              </p:nvGrpSpPr>
              <p:grpSpPr>
                <a:xfrm>
                  <a:off x="0" y="28"/>
                  <a:ext cx="539" cy="1020"/>
                  <a:chOff x="0" y="0"/>
                  <a:chExt cx="539" cy="1020"/>
                </a:xfrm>
              </p:grpSpPr>
              <p:sp>
                <p:nvSpPr>
                  <p:cNvPr id="50260" name="Oval 9"/>
                  <p:cNvSpPr/>
                  <p:nvPr/>
                </p:nvSpPr>
                <p:spPr>
                  <a:xfrm>
                    <a:off x="114" y="28"/>
                    <a:ext cx="425" cy="936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p>
                    <a:endParaRPr lang="zh-CN" altLang="en-US" dirty="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50261" name="Rectangle 10"/>
                  <p:cNvSpPr/>
                  <p:nvPr/>
                </p:nvSpPr>
                <p:spPr>
                  <a:xfrm>
                    <a:off x="0" y="0"/>
                    <a:ext cx="454" cy="102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 wrap="none" anchor="ctr"/>
                  <a:p>
                    <a:endParaRPr lang="zh-CN" altLang="en-US" dirty="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sp>
            <p:nvSpPr>
              <p:cNvPr id="50262" name="Line 11"/>
              <p:cNvSpPr/>
              <p:nvPr/>
            </p:nvSpPr>
            <p:spPr>
              <a:xfrm>
                <a:off x="454" y="189"/>
                <a:ext cx="198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0263" name="Line 12"/>
              <p:cNvSpPr/>
              <p:nvPr/>
            </p:nvSpPr>
            <p:spPr>
              <a:xfrm>
                <a:off x="454" y="1105"/>
                <a:ext cx="198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0264" name="Group 13"/>
            <p:cNvGrpSpPr/>
            <p:nvPr/>
          </p:nvGrpSpPr>
          <p:grpSpPr>
            <a:xfrm>
              <a:off x="1198" y="121"/>
              <a:ext cx="737" cy="48"/>
              <a:chOff x="745" y="-191"/>
              <a:chExt cx="737" cy="48"/>
            </a:xfrm>
          </p:grpSpPr>
          <p:sp>
            <p:nvSpPr>
              <p:cNvPr id="50265" name="Line 14"/>
              <p:cNvSpPr/>
              <p:nvPr/>
            </p:nvSpPr>
            <p:spPr>
              <a:xfrm rot="9240000">
                <a:off x="745" y="-191"/>
                <a:ext cx="737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0266" name="Line 15"/>
              <p:cNvSpPr/>
              <p:nvPr/>
            </p:nvSpPr>
            <p:spPr>
              <a:xfrm rot="9180000">
                <a:off x="941" y="-143"/>
                <a:ext cx="170" cy="0"/>
              </a:xfrm>
              <a:prstGeom prst="line">
                <a:avLst/>
              </a:prstGeom>
              <a:ln w="38100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0267" name="Line 16"/>
            <p:cNvSpPr/>
            <p:nvPr/>
          </p:nvSpPr>
          <p:spPr>
            <a:xfrm>
              <a:off x="0" y="631"/>
              <a:ext cx="2211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0268" name="Text Box 17"/>
            <p:cNvSpPr txBox="1"/>
            <p:nvPr/>
          </p:nvSpPr>
          <p:spPr>
            <a:xfrm>
              <a:off x="430" y="648"/>
              <a:ext cx="19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algn="ctr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Ｆ</a:t>
              </a:r>
              <a:endPara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55" name="Line 28"/>
          <p:cNvSpPr/>
          <p:nvPr/>
        </p:nvSpPr>
        <p:spPr>
          <a:xfrm flipH="1">
            <a:off x="5605463" y="4810125"/>
            <a:ext cx="1395412" cy="674688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0270" name="Oval 34"/>
          <p:cNvSpPr/>
          <p:nvPr/>
        </p:nvSpPr>
        <p:spPr>
          <a:xfrm>
            <a:off x="5643563" y="5443538"/>
            <a:ext cx="46037" cy="4445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0271" name="Text Box 47"/>
          <p:cNvSpPr txBox="1"/>
          <p:nvPr/>
        </p:nvSpPr>
        <p:spPr>
          <a:xfrm>
            <a:off x="7650163" y="5491163"/>
            <a:ext cx="314325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Ｆ</a:t>
            </a:r>
            <a:endParaRPr lang="zh-CN" altLang="en-US" sz="2400" b="1" dirty="0">
              <a:solidFill>
                <a:srgbClr val="FF33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0272" name="Oval 34"/>
          <p:cNvSpPr/>
          <p:nvPr/>
        </p:nvSpPr>
        <p:spPr>
          <a:xfrm>
            <a:off x="7793038" y="5427663"/>
            <a:ext cx="46037" cy="4445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9" name="Line 14"/>
          <p:cNvSpPr/>
          <p:nvPr/>
        </p:nvSpPr>
        <p:spPr>
          <a:xfrm rot="-1440000">
            <a:off x="5541963" y="4676775"/>
            <a:ext cx="1152525" cy="53340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0" name="Line 15"/>
          <p:cNvSpPr/>
          <p:nvPr/>
        </p:nvSpPr>
        <p:spPr>
          <a:xfrm rot="10620000">
            <a:off x="5722938" y="4943475"/>
            <a:ext cx="269875" cy="0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1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09" name="Text Box 142"/>
          <p:cNvSpPr txBox="1"/>
          <p:nvPr/>
        </p:nvSpPr>
        <p:spPr>
          <a:xfrm>
            <a:off x="611188" y="1628775"/>
            <a:ext cx="8755062" cy="3930650"/>
          </a:xfrm>
          <a:prstGeom prst="rect">
            <a:avLst/>
          </a:prstGeom>
          <a:noFill/>
          <a:ln w="28575">
            <a:noFill/>
          </a:ln>
        </p:spPr>
        <p:txBody>
          <a:bodyPr wrap="square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一、分类：凸透镜和凹透镜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二、概念：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、主光轴 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、光心  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、焦点 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、焦距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三、透镜对光线的作用：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、凸透镜对光线起会聚作用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、凹透镜对光线起发散作用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四、会画三条特殊光线的光路图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2226" name="Picture 12" descr="本课小结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9250" y="260350"/>
            <a:ext cx="5476875" cy="15065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 thruBlk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4273" name="组合 8"/>
          <p:cNvGrpSpPr/>
          <p:nvPr/>
        </p:nvGrpSpPr>
        <p:grpSpPr>
          <a:xfrm>
            <a:off x="2232025" y="2028825"/>
            <a:ext cx="6911975" cy="4829175"/>
            <a:chOff x="4427984" y="692696"/>
            <a:chExt cx="6912768" cy="4828572"/>
          </a:xfrm>
        </p:grpSpPr>
        <p:pic>
          <p:nvPicPr>
            <p:cNvPr id="54274" name="图片 4" descr="37.pn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27984" y="692696"/>
              <a:ext cx="6866667" cy="48285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275" name="矩形 5"/>
            <p:cNvSpPr/>
            <p:nvPr/>
          </p:nvSpPr>
          <p:spPr>
            <a:xfrm>
              <a:off x="4427984" y="692696"/>
              <a:ext cx="6912768" cy="1728192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t"/>
            <a:p>
              <a:endParaRPr lang="zh-CN" altLang="en-US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4276" name="矩形 6"/>
            <p:cNvSpPr/>
            <p:nvPr/>
          </p:nvSpPr>
          <p:spPr>
            <a:xfrm>
              <a:off x="4427984" y="692696"/>
              <a:ext cx="3168352" cy="4752528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t"/>
            <a:p>
              <a:endParaRPr lang="zh-CN" altLang="en-US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54277" name="矩形 7"/>
            <p:cNvSpPr/>
            <p:nvPr/>
          </p:nvSpPr>
          <p:spPr>
            <a:xfrm>
              <a:off x="8532440" y="4653136"/>
              <a:ext cx="2808312" cy="864096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t"/>
            <a:p>
              <a:endParaRPr lang="zh-CN" altLang="en-US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54278" name="矩形 1"/>
          <p:cNvSpPr/>
          <p:nvPr/>
        </p:nvSpPr>
        <p:spPr>
          <a:xfrm>
            <a:off x="-288925" y="285750"/>
            <a:ext cx="9866313" cy="7445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合作探究</a:t>
            </a: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4000" b="1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如何辨别凸透镜和凹透镜？    </a:t>
            </a:r>
            <a:endParaRPr lang="zh-CN" altLang="en-US" sz="4000" b="1" dirty="0">
              <a:solidFill>
                <a:srgbClr val="33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279" name="TextBox 2"/>
          <p:cNvSpPr txBox="1"/>
          <p:nvPr/>
        </p:nvSpPr>
        <p:spPr>
          <a:xfrm>
            <a:off x="320675" y="1125538"/>
            <a:ext cx="8715375" cy="25527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要求： </a:t>
            </a:r>
            <a:endParaRPr lang="en-US" altLang="zh-CN" b="1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en-US" altLang="zh-CN" b="1" dirty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借助手中的凸透镜和凹透镜，以小组为单位，探究多种辨别透镜的方法，看哪一小组想出的方法又多又好。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（提示：可以用透镜观察近处或远处的物体）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863" y="3675063"/>
            <a:ext cx="6715125" cy="8493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solidFill>
                  <a:srgbClr val="00C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r>
              <a:rPr lang="en-US" altLang="zh-CN" sz="2400" b="1" dirty="0">
                <a:solidFill>
                  <a:srgbClr val="00C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b="1" dirty="0">
                <a:solidFill>
                  <a:srgbClr val="00C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“摸”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比较外形的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薄厚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程度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888" y="4686300"/>
            <a:ext cx="6715125" cy="8493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solidFill>
                  <a:srgbClr val="00C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r>
              <a:rPr lang="en-US" altLang="zh-CN" sz="2400" b="1" dirty="0">
                <a:solidFill>
                  <a:srgbClr val="00C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solidFill>
                  <a:srgbClr val="00C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“看”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对文字是否具有放大作用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325" y="5694363"/>
            <a:ext cx="6715125" cy="8493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b="1" dirty="0">
                <a:solidFill>
                  <a:srgbClr val="00C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r>
              <a:rPr lang="en-US" altLang="zh-CN" sz="2400" b="1" dirty="0">
                <a:solidFill>
                  <a:srgbClr val="00C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solidFill>
                  <a:srgbClr val="00C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“照”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对光的作用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8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charRg st="8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charRg st="8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8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charRg st="8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charRg st="8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char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8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charRg st="8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charRg st="8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1" name="TextBox 1"/>
          <p:cNvSpPr txBox="1"/>
          <p:nvPr/>
        </p:nvSpPr>
        <p:spPr>
          <a:xfrm>
            <a:off x="-323850" y="334963"/>
            <a:ext cx="9036050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独立思考</a:t>
            </a: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4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如何测凸透镜的焦距？    </a:t>
            </a:r>
            <a:endParaRPr lang="zh-CN" altLang="en-US" sz="40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1731" name="矩形 2"/>
          <p:cNvSpPr>
            <a:spLocks noChangeArrowheads="1"/>
          </p:cNvSpPr>
          <p:nvPr/>
        </p:nvSpPr>
        <p:spPr bwMode="auto">
          <a:xfrm>
            <a:off x="323850" y="1484313"/>
            <a:ext cx="8496300" cy="2862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平行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光会聚法测焦距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: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将凸透镜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正对着太阳光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，在透镜的另一侧放张白纸，改变透镜和白纸间的距离，直到在白纸上找到一个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最小最亮的光斑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，用刻度尺量出光斑到透镜的距离即为焦距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 descr="t010949d0c941e1eb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8263" y="3933825"/>
            <a:ext cx="3646487" cy="2451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787900" y="3860800"/>
            <a:ext cx="2232025" cy="431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3200" b="0" i="0" u="none" strike="noStrike" cap="none" normalizeH="0" baseline="0" noProof="1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31" grpId="0"/>
      <p:bldP spid="201731" grpId="1"/>
      <p:bldP spid="201731" grpId="2"/>
      <p:bldP spid="201731" grpId="3"/>
      <p:bldP spid="201731" grpId="4"/>
      <p:bldP spid="201731" grpId="5"/>
      <p:bldP spid="201731" grpId="6"/>
      <p:bldP spid="201731" grpId="7"/>
      <p:bldP spid="201731" grpId="8"/>
      <p:bldP spid="201731" grpId="9"/>
      <p:bldP spid="201731" grpId="10"/>
      <p:bldP spid="201731" grpId="11"/>
      <p:bldP spid="201731" grpId="12"/>
      <p:bldP spid="201731" grpId="13"/>
      <p:bldP spid="201731" grpId="14"/>
      <p:bldP spid="201731" grpId="15"/>
      <p:bldP spid="201731" grpId="16"/>
      <p:bldP spid="201731" grpId="17"/>
      <p:bldP spid="201731" grpId="18"/>
      <p:bldP spid="201731" grpId="19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8183" name="Text Box 7"/>
          <p:cNvSpPr txBox="1"/>
          <p:nvPr/>
        </p:nvSpPr>
        <p:spPr>
          <a:xfrm>
            <a:off x="684213" y="1712913"/>
            <a:ext cx="8135937" cy="2652712"/>
          </a:xfrm>
          <a:prstGeom prst="rect">
            <a:avLst/>
          </a:prstGeom>
          <a:noFill/>
          <a:ln w="15875">
            <a:noFill/>
          </a:ln>
        </p:spPr>
        <p:txBody>
          <a:bodyPr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800" b="1" dirty="0">
                <a:latin typeface="Garamond" panose="02020404030301010803" pitchFamily="18" charset="0"/>
                <a:ea typeface="黑体" panose="02010609060101010101" pitchFamily="2" charset="-122"/>
              </a:rPr>
              <a:t>     </a:t>
            </a:r>
            <a:r>
              <a:rPr lang="en-US" altLang="zh-CN" b="1" dirty="0">
                <a:latin typeface="黑体" panose="02010609060101010101" pitchFamily="2" charset="-122"/>
                <a:ea typeface="黑体" panose="02010609060101010101" pitchFamily="2" charset="-122"/>
              </a:rPr>
              <a:t>1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、透镜是利用光的</a:t>
            </a:r>
            <a:r>
              <a:rPr lang="zh-CN" altLang="en-US" b="1" u="sng" dirty="0">
                <a:latin typeface="黑体" panose="02010609060101010101" pitchFamily="2" charset="-122"/>
                <a:ea typeface="黑体" panose="02010609060101010101" pitchFamily="2" charset="-122"/>
              </a:rPr>
              <a:t>　　　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规律制成的，透镜有两类：一类是中间厚边缘薄的透镜叫做</a:t>
            </a:r>
            <a:r>
              <a:rPr lang="zh-CN" altLang="en-US" b="1" u="sng" dirty="0">
                <a:latin typeface="黑体" panose="02010609060101010101" pitchFamily="2" charset="-122"/>
                <a:ea typeface="黑体" panose="02010609060101010101" pitchFamily="2" charset="-122"/>
              </a:rPr>
              <a:t>　　　　 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。另一类是中间薄边缘厚的透镜叫</a:t>
            </a:r>
            <a:r>
              <a:rPr lang="en-US" altLang="zh-CN" b="1" dirty="0">
                <a:latin typeface="黑体" panose="02010609060101010101" pitchFamily="2" charset="-122"/>
                <a:ea typeface="黑体" panose="02010609060101010101" pitchFamily="2" charset="-122"/>
              </a:rPr>
              <a:t>________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。</a:t>
            </a:r>
            <a:endParaRPr lang="zh-CN" altLang="en-US" sz="28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1341438" y="1665288"/>
            <a:ext cx="4476750" cy="1739900"/>
            <a:chOff x="884" y="2032"/>
            <a:chExt cx="2820" cy="1096"/>
          </a:xfrm>
        </p:grpSpPr>
        <p:sp>
          <p:nvSpPr>
            <p:cNvPr id="57347" name="WordArt 10"/>
            <p:cNvSpPr>
              <a:spLocks noTextEdit="1"/>
            </p:cNvSpPr>
            <p:nvPr/>
          </p:nvSpPr>
          <p:spPr>
            <a:xfrm>
              <a:off x="3128" y="2032"/>
              <a:ext cx="576" cy="2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endParaRPr lang="zh-CN" altLang="en-US" sz="3600">
                <a:ln w="9525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D0D0D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sp>
          <p:nvSpPr>
            <p:cNvPr id="57348" name="WordArt 12"/>
            <p:cNvSpPr>
              <a:spLocks noTextEdit="1"/>
            </p:cNvSpPr>
            <p:nvPr/>
          </p:nvSpPr>
          <p:spPr>
            <a:xfrm>
              <a:off x="884" y="2840"/>
              <a:ext cx="864" cy="2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p>
              <a:pPr algn="ctr"/>
              <a:endParaRPr lang="zh-CN" altLang="en-US" sz="3600">
                <a:ln w="9525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D0D0D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785938" y="3736975"/>
            <a:ext cx="157162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凹透镜。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6313" y="1736725"/>
            <a:ext cx="142875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折射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4438" y="3022600"/>
            <a:ext cx="171450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凸透镜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14375" y="4379913"/>
            <a:ext cx="7286625" cy="1281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30000"/>
              </a:lnSpc>
            </a:pPr>
            <a:r>
              <a:rPr lang="en-US" altLang="zh-CN" b="1" dirty="0">
                <a:latin typeface="黑体" panose="02010609060101010101" pitchFamily="2" charset="-122"/>
                <a:ea typeface="黑体" panose="02010609060101010101" pitchFamily="2" charset="-122"/>
              </a:rPr>
              <a:t>  2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、凸透镜对光有</a:t>
            </a:r>
            <a:r>
              <a:rPr lang="zh-CN" altLang="en-US" b="1" u="sng" dirty="0">
                <a:latin typeface="黑体" panose="02010609060101010101" pitchFamily="2" charset="-122"/>
                <a:ea typeface="黑体" panose="02010609060101010101" pitchFamily="2" charset="-122"/>
              </a:rPr>
              <a:t>　　　　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作用，凹透镜对光有</a:t>
            </a:r>
            <a:r>
              <a:rPr lang="zh-CN" altLang="en-US" b="1" u="sng" dirty="0">
                <a:latin typeface="黑体" panose="02010609060101010101" pitchFamily="2" charset="-122"/>
                <a:ea typeface="黑体" panose="02010609060101010101" pitchFamily="2" charset="-122"/>
              </a:rPr>
              <a:t>　　　　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作用。</a:t>
            </a:r>
            <a:endParaRPr lang="zh-CN" altLang="en-US" sz="28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57688" y="4451350"/>
            <a:ext cx="1071562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会聚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1813" y="5022850"/>
            <a:ext cx="157162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发散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7355" name="WordArt 37"/>
          <p:cNvSpPr>
            <a:spLocks noTextEdit="1"/>
          </p:cNvSpPr>
          <p:nvPr/>
        </p:nvSpPr>
        <p:spPr>
          <a:xfrm rot="247173">
            <a:off x="2244725" y="106363"/>
            <a:ext cx="4340225" cy="15367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p>
            <a:pPr algn="ctr"/>
            <a:r>
              <a:rPr lang="zh-CN" altLang="en-US" sz="360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楷体_GB2312" panose="02010609030101010101" charset="0"/>
                <a:ea typeface="楷体_GB2312" panose="02010609030101010101" charset="0"/>
              </a:rPr>
              <a:t>抢分环节</a:t>
            </a:r>
            <a:endParaRPr lang="zh-CN" altLang="en-US" sz="3600" b="1"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  <a:tileRect/>
              </a:gradFill>
              <a:latin typeface="楷体_GB2312" panose="02010609030101010101" charset="0"/>
              <a:ea typeface="楷体_GB2312" panose="02010609030101010101" charset="0"/>
            </a:endParaRPr>
          </a:p>
        </p:txBody>
      </p:sp>
    </p:spTree>
  </p:cSld>
  <p:clrMapOvr>
    <a:masterClrMapping/>
  </p:clrMapOvr>
  <p:transition>
    <p:fade thruBlk="1"/>
    <p:sndAc>
      <p:stSnd>
        <p:snd r:embed="rId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2000"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2000"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2000"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char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2000">
                                        <p:cTn display="1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2000">
                                        <p:cTn display="1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3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0231" name="Text Box 7"/>
          <p:cNvSpPr txBox="1"/>
          <p:nvPr/>
        </p:nvSpPr>
        <p:spPr>
          <a:xfrm>
            <a:off x="357188" y="642938"/>
            <a:ext cx="8135937" cy="2012950"/>
          </a:xfrm>
          <a:prstGeom prst="rect">
            <a:avLst/>
          </a:prstGeom>
          <a:noFill/>
          <a:ln w="15875">
            <a:noFill/>
          </a:ln>
        </p:spPr>
        <p:txBody>
          <a:bodyPr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2800" dirty="0">
                <a:latin typeface="Garamond" panose="02020404030301010803" pitchFamily="18" charset="0"/>
                <a:ea typeface="宋体" panose="02010600030101010101" pitchFamily="2" charset="-122"/>
              </a:rPr>
              <a:t>　</a:t>
            </a:r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</a:rPr>
              <a:t>　</a:t>
            </a:r>
            <a:r>
              <a:rPr lang="en-US" altLang="zh-CN" b="1" dirty="0">
                <a:latin typeface="黑体" panose="02010609060101010101" pitchFamily="2" charset="-122"/>
                <a:ea typeface="黑体" panose="02010609060101010101" pitchFamily="2" charset="-122"/>
              </a:rPr>
              <a:t>3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、平行光通过凸透镜，将会聚到主光轴上的一点，这个点称为凸透镜的</a:t>
            </a:r>
            <a:r>
              <a:rPr lang="zh-CN" altLang="en-US" b="1" u="sng" dirty="0">
                <a:latin typeface="黑体" panose="02010609060101010101" pitchFamily="2" charset="-122"/>
                <a:ea typeface="黑体" panose="02010609060101010101" pitchFamily="2" charset="-122"/>
              </a:rPr>
              <a:t>　　　　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，</a:t>
            </a:r>
            <a:endParaRPr lang="zh-CN" altLang="en-US" b="1" dirty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zh-CN" altLang="en-US" b="1" u="sng" dirty="0">
                <a:latin typeface="黑体" panose="02010609060101010101" pitchFamily="2" charset="-122"/>
                <a:ea typeface="黑体" panose="02010609060101010101" pitchFamily="2" charset="-122"/>
              </a:rPr>
              <a:t>　　　　</a:t>
            </a:r>
            <a:r>
              <a:rPr lang="zh-CN" altLang="en-US" b="1" dirty="0">
                <a:latin typeface="黑体" panose="02010609060101010101" pitchFamily="2" charset="-122"/>
                <a:ea typeface="黑体" panose="02010609060101010101" pitchFamily="2" charset="-122"/>
              </a:rPr>
              <a:t>到光心的距离叫做</a:t>
            </a:r>
            <a:r>
              <a:rPr lang="zh-CN" altLang="en-US" b="1" u="sng" dirty="0">
                <a:latin typeface="黑体" panose="02010609060101010101" pitchFamily="2" charset="-122"/>
                <a:ea typeface="黑体" panose="02010609060101010101" pitchFamily="2" charset="-122"/>
              </a:rPr>
              <a:t>　　　　。</a:t>
            </a:r>
            <a:endParaRPr lang="zh-CN" altLang="en-US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43625" y="1285875"/>
            <a:ext cx="142875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焦点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938" y="1857375"/>
            <a:ext cx="114300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焦点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43563" y="1857375"/>
            <a:ext cx="1143000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焦距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1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9393" name="TextBox 1"/>
          <p:cNvSpPr txBox="1"/>
          <p:nvPr/>
        </p:nvSpPr>
        <p:spPr>
          <a:xfrm>
            <a:off x="857250" y="357188"/>
            <a:ext cx="3930650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4000" b="1" dirty="0">
                <a:latin typeface="黑体" panose="02010609060101010101" pitchFamily="2" charset="-122"/>
                <a:ea typeface="黑体" panose="02010609060101010101" pitchFamily="2" charset="-122"/>
              </a:rPr>
              <a:t>4</a:t>
            </a:r>
            <a:r>
              <a:rPr lang="zh-CN" altLang="en-US" sz="4000" b="1" dirty="0">
                <a:latin typeface="黑体" panose="02010609060101010101" pitchFamily="2" charset="-122"/>
                <a:ea typeface="黑体" panose="02010609060101010101" pitchFamily="2" charset="-122"/>
              </a:rPr>
              <a:t>、考考你</a:t>
            </a:r>
            <a:endParaRPr lang="zh-CN" altLang="en-US" sz="40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9394" name="TextBox 2"/>
          <p:cNvSpPr txBox="1"/>
          <p:nvPr/>
        </p:nvSpPr>
        <p:spPr>
          <a:xfrm>
            <a:off x="500063" y="1500188"/>
            <a:ext cx="8501062" cy="175418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3600" b="1" dirty="0">
                <a:latin typeface="黑体" panose="02010609060101010101" pitchFamily="2" charset="-122"/>
                <a:ea typeface="黑体" panose="02010609060101010101" pitchFamily="2" charset="-122"/>
              </a:rPr>
              <a:t>要想利用凸透镜使小灯泡发出的光线变成平行光，应该把小灯泡放在凸透镜的</a:t>
            </a:r>
            <a:r>
              <a:rPr lang="en-US" altLang="zh-CN" sz="3600" b="1" dirty="0">
                <a:latin typeface="黑体" panose="02010609060101010101" pitchFamily="2" charset="-122"/>
                <a:ea typeface="黑体" panose="02010609060101010101" pitchFamily="2" charset="-122"/>
              </a:rPr>
              <a:t>_        </a:t>
            </a: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__________</a:t>
            </a:r>
            <a:r>
              <a:rPr lang="zh-CN" altLang="en-US" sz="3600" b="1" dirty="0">
                <a:latin typeface="黑体" panose="02010609060101010101" pitchFamily="2" charset="-122"/>
                <a:ea typeface="黑体" panose="02010609060101010101" pitchFamily="2" charset="-122"/>
              </a:rPr>
              <a:t>上。</a:t>
            </a:r>
            <a:endParaRPr lang="zh-CN" altLang="en-US" sz="36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2038" y="2492375"/>
            <a:ext cx="2357437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焦点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2" name="组合 4"/>
          <p:cNvGrpSpPr/>
          <p:nvPr/>
        </p:nvGrpSpPr>
        <p:grpSpPr>
          <a:xfrm>
            <a:off x="4211638" y="3644900"/>
            <a:ext cx="4621212" cy="2736850"/>
            <a:chOff x="3263871" y="3140968"/>
            <a:chExt cx="4620497" cy="2736304"/>
          </a:xfrm>
        </p:grpSpPr>
        <p:grpSp>
          <p:nvGrpSpPr>
            <p:cNvPr id="59397" name="组合 30"/>
            <p:cNvGrpSpPr/>
            <p:nvPr/>
          </p:nvGrpSpPr>
          <p:grpSpPr>
            <a:xfrm>
              <a:off x="3263873" y="3140968"/>
              <a:ext cx="4620498" cy="2736304"/>
              <a:chOff x="3911943" y="2060848"/>
              <a:chExt cx="2964313" cy="2332881"/>
            </a:xfrm>
          </p:grpSpPr>
          <p:sp>
            <p:nvSpPr>
              <p:cNvPr id="59398" name="xjhgx2"/>
              <p:cNvSpPr/>
              <p:nvPr/>
            </p:nvSpPr>
            <p:spPr>
              <a:xfrm>
                <a:off x="5205680" y="2060848"/>
                <a:ext cx="194905" cy="2332881"/>
              </a:xfrm>
              <a:custGeom>
                <a:avLst/>
                <a:gdLst/>
                <a:ahLst/>
                <a:cxnLst>
                  <a:cxn ang="0">
                    <a:pos x="97453" y="0"/>
                  </a:cxn>
                  <a:cxn ang="0">
                    <a:pos x="74504" y="142894"/>
                  </a:cxn>
                  <a:cxn ang="0">
                    <a:pos x="55014" y="286847"/>
                  </a:cxn>
                  <a:cxn ang="0">
                    <a:pos x="38038" y="431858"/>
                  </a:cxn>
                  <a:cxn ang="0">
                    <a:pos x="24520" y="577399"/>
                  </a:cxn>
                  <a:cxn ang="0">
                    <a:pos x="13832" y="723997"/>
                  </a:cxn>
                  <a:cxn ang="0">
                    <a:pos x="5973" y="871126"/>
                  </a:cxn>
                  <a:cxn ang="0">
                    <a:pos x="1572" y="1018783"/>
                  </a:cxn>
                  <a:cxn ang="0">
                    <a:pos x="0" y="1166440"/>
                  </a:cxn>
                  <a:cxn ang="0">
                    <a:pos x="1572" y="1314098"/>
                  </a:cxn>
                  <a:cxn ang="0">
                    <a:pos x="5973" y="1461755"/>
                  </a:cxn>
                  <a:cxn ang="0">
                    <a:pos x="13832" y="1608883"/>
                  </a:cxn>
                  <a:cxn ang="0">
                    <a:pos x="24520" y="1755482"/>
                  </a:cxn>
                  <a:cxn ang="0">
                    <a:pos x="38038" y="1901022"/>
                  </a:cxn>
                  <a:cxn ang="0">
                    <a:pos x="55014" y="2046034"/>
                  </a:cxn>
                  <a:cxn ang="0">
                    <a:pos x="74504" y="2189987"/>
                  </a:cxn>
                  <a:cxn ang="0">
                    <a:pos x="97453" y="2332881"/>
                  </a:cxn>
                  <a:cxn ang="0">
                    <a:pos x="97453" y="2332881"/>
                  </a:cxn>
                  <a:cxn ang="0">
                    <a:pos x="120401" y="2189987"/>
                  </a:cxn>
                  <a:cxn ang="0">
                    <a:pos x="139891" y="2046034"/>
                  </a:cxn>
                  <a:cxn ang="0">
                    <a:pos x="156867" y="1901022"/>
                  </a:cxn>
                  <a:cxn ang="0">
                    <a:pos x="170385" y="1755482"/>
                  </a:cxn>
                  <a:cxn ang="0">
                    <a:pos x="181073" y="1608883"/>
                  </a:cxn>
                  <a:cxn ang="0">
                    <a:pos x="188932" y="1461755"/>
                  </a:cxn>
                  <a:cxn ang="0">
                    <a:pos x="193333" y="1314098"/>
                  </a:cxn>
                  <a:cxn ang="0">
                    <a:pos x="194905" y="1166440"/>
                  </a:cxn>
                  <a:cxn ang="0">
                    <a:pos x="193333" y="1018783"/>
                  </a:cxn>
                  <a:cxn ang="0">
                    <a:pos x="188932" y="871126"/>
                  </a:cxn>
                  <a:cxn ang="0">
                    <a:pos x="181073" y="723997"/>
                  </a:cxn>
                  <a:cxn ang="0">
                    <a:pos x="170385" y="577399"/>
                  </a:cxn>
                  <a:cxn ang="0">
                    <a:pos x="156867" y="431858"/>
                  </a:cxn>
                  <a:cxn ang="0">
                    <a:pos x="139891" y="286847"/>
                  </a:cxn>
                  <a:cxn ang="0">
                    <a:pos x="120401" y="142894"/>
                  </a:cxn>
                  <a:cxn ang="0">
                    <a:pos x="97453" y="0"/>
                  </a:cxn>
                </a:cxnLst>
                <a:pathLst>
                  <a:path w="620" h="4408">
                    <a:moveTo>
                      <a:pt x="310" y="0"/>
                    </a:moveTo>
                    <a:lnTo>
                      <a:pt x="237" y="270"/>
                    </a:lnTo>
                    <a:lnTo>
                      <a:pt x="175" y="542"/>
                    </a:lnTo>
                    <a:lnTo>
                      <a:pt x="121" y="816"/>
                    </a:lnTo>
                    <a:lnTo>
                      <a:pt x="78" y="1091"/>
                    </a:lnTo>
                    <a:lnTo>
                      <a:pt x="44" y="1368"/>
                    </a:lnTo>
                    <a:lnTo>
                      <a:pt x="19" y="1646"/>
                    </a:lnTo>
                    <a:lnTo>
                      <a:pt x="5" y="1925"/>
                    </a:lnTo>
                    <a:lnTo>
                      <a:pt x="0" y="2204"/>
                    </a:lnTo>
                    <a:lnTo>
                      <a:pt x="5" y="2483"/>
                    </a:lnTo>
                    <a:lnTo>
                      <a:pt x="19" y="2762"/>
                    </a:lnTo>
                    <a:lnTo>
                      <a:pt x="44" y="3040"/>
                    </a:lnTo>
                    <a:lnTo>
                      <a:pt x="78" y="3317"/>
                    </a:lnTo>
                    <a:lnTo>
                      <a:pt x="121" y="3592"/>
                    </a:lnTo>
                    <a:lnTo>
                      <a:pt x="175" y="3866"/>
                    </a:lnTo>
                    <a:lnTo>
                      <a:pt x="237" y="4138"/>
                    </a:lnTo>
                    <a:lnTo>
                      <a:pt x="310" y="4408"/>
                    </a:lnTo>
                    <a:lnTo>
                      <a:pt x="383" y="4138"/>
                    </a:lnTo>
                    <a:lnTo>
                      <a:pt x="445" y="3866"/>
                    </a:lnTo>
                    <a:lnTo>
                      <a:pt x="499" y="3592"/>
                    </a:lnTo>
                    <a:lnTo>
                      <a:pt x="542" y="3317"/>
                    </a:lnTo>
                    <a:lnTo>
                      <a:pt x="576" y="3040"/>
                    </a:lnTo>
                    <a:lnTo>
                      <a:pt x="601" y="2762"/>
                    </a:lnTo>
                    <a:lnTo>
                      <a:pt x="615" y="2483"/>
                    </a:lnTo>
                    <a:lnTo>
                      <a:pt x="620" y="2204"/>
                    </a:lnTo>
                    <a:lnTo>
                      <a:pt x="615" y="1925"/>
                    </a:lnTo>
                    <a:lnTo>
                      <a:pt x="601" y="1646"/>
                    </a:lnTo>
                    <a:lnTo>
                      <a:pt x="576" y="1368"/>
                    </a:lnTo>
                    <a:lnTo>
                      <a:pt x="542" y="1091"/>
                    </a:lnTo>
                    <a:lnTo>
                      <a:pt x="499" y="816"/>
                    </a:lnTo>
                    <a:lnTo>
                      <a:pt x="445" y="542"/>
                    </a:lnTo>
                    <a:lnTo>
                      <a:pt x="383" y="270"/>
                    </a:lnTo>
                    <a:lnTo>
                      <a:pt x="310" y="0"/>
                    </a:lnTo>
                    <a:close/>
                  </a:path>
                </a:pathLst>
              </a:custGeom>
              <a:solidFill>
                <a:srgbClr val="0000CC">
                  <a:alpha val="12157"/>
                </a:srgbClr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p>
                <a:endParaRPr lang="zh-CN" altLang="en-US"/>
              </a:p>
            </p:txBody>
          </p:sp>
          <p:grpSp>
            <p:nvGrpSpPr>
              <p:cNvPr id="59399" name="Group 3"/>
              <p:cNvGrpSpPr/>
              <p:nvPr/>
            </p:nvGrpSpPr>
            <p:grpSpPr>
              <a:xfrm>
                <a:off x="3911943" y="2658912"/>
                <a:ext cx="1336708" cy="181"/>
                <a:chOff x="476" y="745"/>
                <a:chExt cx="2177" cy="181"/>
              </a:xfrm>
            </p:grpSpPr>
            <p:sp>
              <p:nvSpPr>
                <p:cNvPr id="59400" name="Line 4"/>
                <p:cNvSpPr/>
                <p:nvPr/>
              </p:nvSpPr>
              <p:spPr>
                <a:xfrm>
                  <a:off x="476" y="845"/>
                  <a:ext cx="2177" cy="0"/>
                </a:xfrm>
                <a:prstGeom prst="line">
                  <a:avLst/>
                </a:prstGeom>
                <a:ln w="571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9401" name="AutoShape 5"/>
                <p:cNvSpPr/>
                <p:nvPr/>
              </p:nvSpPr>
              <p:spPr>
                <a:xfrm rot="5400000">
                  <a:off x="1554" y="688"/>
                  <a:ext cx="181" cy="27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/>
                <a:p>
                  <a:endParaRPr lang="zh-CN" altLang="zh-CN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59402" name="Group 6"/>
              <p:cNvGrpSpPr/>
              <p:nvPr/>
            </p:nvGrpSpPr>
            <p:grpSpPr>
              <a:xfrm>
                <a:off x="3914245" y="3674320"/>
                <a:ext cx="1336708" cy="181"/>
                <a:chOff x="476" y="745"/>
                <a:chExt cx="2177" cy="181"/>
              </a:xfrm>
            </p:grpSpPr>
            <p:sp>
              <p:nvSpPr>
                <p:cNvPr id="59403" name="Line 7"/>
                <p:cNvSpPr/>
                <p:nvPr/>
              </p:nvSpPr>
              <p:spPr>
                <a:xfrm>
                  <a:off x="476" y="845"/>
                  <a:ext cx="2177" cy="0"/>
                </a:xfrm>
                <a:prstGeom prst="line">
                  <a:avLst/>
                </a:prstGeom>
                <a:ln w="571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9404" name="AutoShape 8"/>
                <p:cNvSpPr/>
                <p:nvPr/>
              </p:nvSpPr>
              <p:spPr>
                <a:xfrm rot="5400000">
                  <a:off x="1554" y="688"/>
                  <a:ext cx="181" cy="27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/>
                <a:p>
                  <a:endParaRPr lang="zh-CN" altLang="zh-CN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59405" name="Group 9"/>
              <p:cNvGrpSpPr/>
              <p:nvPr/>
            </p:nvGrpSpPr>
            <p:grpSpPr>
              <a:xfrm rot="356074">
                <a:off x="5212587" y="2756834"/>
                <a:ext cx="1587629" cy="629654"/>
                <a:chOff x="2789" y="663"/>
                <a:chExt cx="2586" cy="771"/>
              </a:xfrm>
            </p:grpSpPr>
            <p:sp>
              <p:nvSpPr>
                <p:cNvPr id="59406" name="Line 10"/>
                <p:cNvSpPr/>
                <p:nvPr/>
              </p:nvSpPr>
              <p:spPr>
                <a:xfrm>
                  <a:off x="2789" y="663"/>
                  <a:ext cx="2586" cy="771"/>
                </a:xfrm>
                <a:prstGeom prst="line">
                  <a:avLst/>
                </a:prstGeom>
                <a:ln w="571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9407" name="AutoShape 11"/>
                <p:cNvSpPr/>
                <p:nvPr/>
              </p:nvSpPr>
              <p:spPr>
                <a:xfrm rot="6504526">
                  <a:off x="3593" y="785"/>
                  <a:ext cx="181" cy="27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/>
                <a:p>
                  <a:endParaRPr lang="zh-CN" altLang="zh-CN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59408" name="Group 12"/>
              <p:cNvGrpSpPr/>
              <p:nvPr/>
            </p:nvGrpSpPr>
            <p:grpSpPr>
              <a:xfrm rot="-286561" flipV="1">
                <a:off x="5224864" y="2961957"/>
                <a:ext cx="1587629" cy="629653"/>
                <a:chOff x="2789" y="663"/>
                <a:chExt cx="2586" cy="771"/>
              </a:xfrm>
            </p:grpSpPr>
            <p:sp>
              <p:nvSpPr>
                <p:cNvPr id="59409" name="Line 13"/>
                <p:cNvSpPr/>
                <p:nvPr/>
              </p:nvSpPr>
              <p:spPr>
                <a:xfrm>
                  <a:off x="2789" y="663"/>
                  <a:ext cx="2586" cy="771"/>
                </a:xfrm>
                <a:prstGeom prst="line">
                  <a:avLst/>
                </a:prstGeom>
                <a:ln w="571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9410" name="AutoShape 14"/>
                <p:cNvSpPr/>
                <p:nvPr/>
              </p:nvSpPr>
              <p:spPr>
                <a:xfrm rot="6504526">
                  <a:off x="3593" y="785"/>
                  <a:ext cx="181" cy="27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/>
                <a:p>
                  <a:endParaRPr lang="zh-CN" altLang="zh-CN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59411" name="Group 15"/>
              <p:cNvGrpSpPr/>
              <p:nvPr/>
            </p:nvGrpSpPr>
            <p:grpSpPr>
              <a:xfrm>
                <a:off x="3941870" y="3171207"/>
                <a:ext cx="1336708" cy="181"/>
                <a:chOff x="476" y="745"/>
                <a:chExt cx="2177" cy="181"/>
              </a:xfrm>
            </p:grpSpPr>
            <p:sp>
              <p:nvSpPr>
                <p:cNvPr id="59412" name="Line 16"/>
                <p:cNvSpPr/>
                <p:nvPr/>
              </p:nvSpPr>
              <p:spPr>
                <a:xfrm>
                  <a:off x="476" y="845"/>
                  <a:ext cx="2177" cy="0"/>
                </a:xfrm>
                <a:prstGeom prst="line">
                  <a:avLst/>
                </a:prstGeom>
                <a:ln w="571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9413" name="AutoShape 17"/>
                <p:cNvSpPr/>
                <p:nvPr/>
              </p:nvSpPr>
              <p:spPr>
                <a:xfrm rot="5400000">
                  <a:off x="1554" y="688"/>
                  <a:ext cx="181" cy="27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/>
                <a:p>
                  <a:endParaRPr lang="zh-CN" altLang="zh-CN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59414" name="Group 18"/>
              <p:cNvGrpSpPr/>
              <p:nvPr/>
            </p:nvGrpSpPr>
            <p:grpSpPr>
              <a:xfrm>
                <a:off x="5220260" y="3092582"/>
                <a:ext cx="1655996" cy="147973"/>
                <a:chOff x="476" y="745"/>
                <a:chExt cx="2697" cy="181"/>
              </a:xfrm>
            </p:grpSpPr>
            <p:sp>
              <p:nvSpPr>
                <p:cNvPr id="59415" name="Line 19"/>
                <p:cNvSpPr/>
                <p:nvPr/>
              </p:nvSpPr>
              <p:spPr>
                <a:xfrm flipV="1">
                  <a:off x="476" y="809"/>
                  <a:ext cx="2697" cy="36"/>
                </a:xfrm>
                <a:prstGeom prst="line">
                  <a:avLst/>
                </a:prstGeom>
                <a:ln w="571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9416" name="AutoShape 20"/>
                <p:cNvSpPr/>
                <p:nvPr/>
              </p:nvSpPr>
              <p:spPr>
                <a:xfrm rot="5400000">
                  <a:off x="1554" y="688"/>
                  <a:ext cx="181" cy="27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/>
                <a:p>
                  <a:endParaRPr lang="zh-CN" altLang="zh-CN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59417" name="Oval 22"/>
              <p:cNvSpPr/>
              <p:nvPr/>
            </p:nvSpPr>
            <p:spPr>
              <a:xfrm>
                <a:off x="6169461" y="3110805"/>
                <a:ext cx="84408" cy="112256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zh-CN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9418" name="Oval 28"/>
              <p:cNvSpPr/>
              <p:nvPr/>
            </p:nvSpPr>
            <p:spPr>
              <a:xfrm>
                <a:off x="5282085" y="3136900"/>
                <a:ext cx="55958" cy="62888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zh-CN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cxnSp>
          <p:nvCxnSpPr>
            <p:cNvPr id="59419" name="直接箭头连接符 6"/>
            <p:cNvCxnSpPr/>
            <p:nvPr/>
          </p:nvCxnSpPr>
          <p:spPr>
            <a:xfrm>
              <a:off x="3725631" y="3833040"/>
              <a:ext cx="432048" cy="1588"/>
            </a:xfrm>
            <a:prstGeom prst="straightConnector1">
              <a:avLst/>
            </a:prstGeom>
            <a:ln w="38100" cap="flat" cmpd="sng">
              <a:solidFill>
                <a:srgbClr val="FF0000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59420" name="直接箭头连接符 7"/>
            <p:cNvCxnSpPr/>
            <p:nvPr/>
          </p:nvCxnSpPr>
          <p:spPr>
            <a:xfrm>
              <a:off x="3725631" y="4437112"/>
              <a:ext cx="432048" cy="1588"/>
            </a:xfrm>
            <a:prstGeom prst="straightConnector1">
              <a:avLst/>
            </a:prstGeom>
            <a:ln w="38100" cap="flat" cmpd="sng">
              <a:solidFill>
                <a:srgbClr val="FF0000"/>
              </a:solidFill>
              <a:prstDash val="solid"/>
              <a:miter/>
              <a:headEnd type="none" w="med" len="med"/>
              <a:tailEnd type="arrow" w="med" len="med"/>
            </a:ln>
          </p:spPr>
        </p:cxnSp>
        <p:cxnSp>
          <p:nvCxnSpPr>
            <p:cNvPr id="59421" name="直接箭头连接符 8"/>
            <p:cNvCxnSpPr/>
            <p:nvPr/>
          </p:nvCxnSpPr>
          <p:spPr>
            <a:xfrm>
              <a:off x="3725631" y="5026444"/>
              <a:ext cx="432048" cy="1588"/>
            </a:xfrm>
            <a:prstGeom prst="straightConnector1">
              <a:avLst/>
            </a:prstGeom>
            <a:ln w="38100" cap="flat" cmpd="sng">
              <a:solidFill>
                <a:srgbClr val="FF0000"/>
              </a:solidFill>
              <a:prstDash val="solid"/>
              <a:miter/>
              <a:headEnd type="none" w="med" len="med"/>
              <a:tailEnd type="arrow" w="med" len="med"/>
            </a:ln>
          </p:spPr>
        </p:cxnSp>
      </p:grpSp>
      <p:sp>
        <p:nvSpPr>
          <p:cNvPr id="59422" name="标题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/>
        </p:spPr>
        <p:txBody>
          <a:bodyPr lIns="91440" tIns="45720" rIns="91440" bIns="45720" anchor="ctr"/>
          <a:p>
            <a:endParaRPr lang="zh-CN" altLang="en-US"/>
          </a:p>
        </p:txBody>
      </p:sp>
    </p:spTree>
  </p:cSld>
  <p:clrMapOvr>
    <a:masterClrMapping/>
  </p:clrMapOvr>
  <p:transition>
    <p:fade thruBlk="1"/>
    <p:sndAc>
      <p:stSnd>
        <p:snd r:embed="rId1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anchor="ctr"/>
          <a:p>
            <a:endParaRPr lang="zh-CN" altLang="en-US"/>
          </a:p>
        </p:txBody>
      </p:sp>
      <p:sp>
        <p:nvSpPr>
          <p:cNvPr id="18434" name="内容占位符 2"/>
          <p:cNvSpPr>
            <a:spLocks noGrp="1"/>
          </p:cNvSpPr>
          <p:nvPr>
            <p:ph idx="1"/>
          </p:nvPr>
        </p:nvSpPr>
        <p:spPr>
          <a:ln/>
        </p:spPr>
        <p:txBody>
          <a:bodyPr anchor="t"/>
          <a:p>
            <a:endParaRPr lang="zh-CN" altLang="en-US"/>
          </a:p>
        </p:txBody>
      </p:sp>
      <p:pic>
        <p:nvPicPr>
          <p:cNvPr id="18435" name="Picture 2" descr="教学目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6013" y="333375"/>
            <a:ext cx="5972175" cy="1366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50" descr="图片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75" y="5229225"/>
            <a:ext cx="7747000" cy="841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7" name="Rectangle 9"/>
          <p:cNvSpPr/>
          <p:nvPr/>
        </p:nvSpPr>
        <p:spPr>
          <a:xfrm>
            <a:off x="539750" y="1854200"/>
            <a:ext cx="9309100" cy="6032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透镜的分类：了解什么是凸透镜，什么是凹透镜。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38" name="Rectangle 10"/>
          <p:cNvSpPr/>
          <p:nvPr/>
        </p:nvSpPr>
        <p:spPr>
          <a:xfrm>
            <a:off x="539750" y="2606675"/>
            <a:ext cx="9217025" cy="6032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了解透镜的名词术语：</a:t>
            </a:r>
            <a:r>
              <a:rPr lang="en-US" altLang="zh-CN" sz="2400" b="1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①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主光轴</a:t>
            </a:r>
            <a:r>
              <a:rPr lang="en-US" altLang="zh-CN" sz="2400" b="1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②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光心</a:t>
            </a:r>
            <a:r>
              <a:rPr lang="en-US" altLang="zh-CN" sz="2400" b="1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③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焦 点</a:t>
            </a:r>
            <a:r>
              <a:rPr lang="en-US" altLang="zh-CN" sz="2400" b="1" dirty="0">
                <a:solidFill>
                  <a:srgbClr val="0000CC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④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焦距。</a:t>
            </a:r>
            <a:endParaRPr lang="zh-CN" altLang="en-US" sz="24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39" name="Rectangle 11"/>
          <p:cNvSpPr/>
          <p:nvPr/>
        </p:nvSpPr>
        <p:spPr>
          <a:xfrm>
            <a:off x="539750" y="3333750"/>
            <a:ext cx="8640763" cy="6032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3、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了解凸透镜和凹透镜对光的作用。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40" name="Text Box 16"/>
          <p:cNvSpPr txBox="1"/>
          <p:nvPr/>
        </p:nvSpPr>
        <p:spPr>
          <a:xfrm>
            <a:off x="612775" y="4048125"/>
            <a:ext cx="8496300" cy="549275"/>
          </a:xfrm>
          <a:prstGeom prst="rect">
            <a:avLst/>
          </a:prstGeom>
          <a:noFill/>
          <a:ln w="28575">
            <a:noFill/>
          </a:ln>
        </p:spPr>
        <p:txBody>
          <a:bodyPr anchor="t">
            <a:spAutoFit/>
          </a:bodyPr>
          <a:p>
            <a:r>
              <a:rPr lang="en-US" altLang="zh-CN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、会画通过透镜的三条特殊光线的光路图。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441" name="图片 264199" descr="3398%7D20064241941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441422">
            <a:off x="198438" y="3373438"/>
            <a:ext cx="398462" cy="398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图片 264206" descr="3398%7D20064241941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441422">
            <a:off x="227013" y="4162425"/>
            <a:ext cx="398462" cy="398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 thruBlk="1"/>
    <p:sndAc>
      <p:stSnd>
        <p:snd r:embed="rId4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图片 1" descr="1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500438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Picture 11" descr="F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313" y="0"/>
            <a:ext cx="2928937" cy="300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11" descr="Dcp_0548_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00"/>
            <a:ext cx="4572000" cy="3857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123" descr="Dcp_8760_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857500"/>
            <a:ext cx="4572000" cy="400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图片 5" descr="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75" y="0"/>
            <a:ext cx="3048000" cy="2786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线形标注 3 7"/>
          <p:cNvSpPr/>
          <p:nvPr/>
        </p:nvSpPr>
        <p:spPr>
          <a:xfrm>
            <a:off x="539750" y="0"/>
            <a:ext cx="3024188" cy="476250"/>
          </a:xfrm>
          <a:prstGeom prst="borderCallout3">
            <a:avLst>
              <a:gd name="adj1" fmla="val 21795"/>
              <a:gd name="adj2" fmla="val 1265"/>
              <a:gd name="adj3" fmla="val 18750"/>
              <a:gd name="adj4" fmla="val -16667"/>
              <a:gd name="adj5" fmla="val 100000"/>
              <a:gd name="adj6" fmla="val -16667"/>
              <a:gd name="adj7" fmla="val 280004"/>
              <a:gd name="adj8" fmla="val 1394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眼睛上的</a:t>
            </a: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透镜</a:t>
            </a:r>
            <a:endParaRPr kumimoji="1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线形标注 2 8"/>
          <p:cNvSpPr/>
          <p:nvPr/>
        </p:nvSpPr>
        <p:spPr>
          <a:xfrm>
            <a:off x="2843213" y="1916113"/>
            <a:ext cx="2305050" cy="792163"/>
          </a:xfrm>
          <a:prstGeom prst="borderCallout2">
            <a:avLst>
              <a:gd name="adj1" fmla="val 18750"/>
              <a:gd name="adj2" fmla="val -774"/>
              <a:gd name="adj3" fmla="val 18750"/>
              <a:gd name="adj4" fmla="val -16667"/>
              <a:gd name="adj5" fmla="val -152381"/>
              <a:gd name="adj6" fmla="val 7112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实物展示台上的</a:t>
            </a:r>
            <a:r>
              <a:rPr kumimoji="1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透镜</a:t>
            </a:r>
            <a:endParaRPr kumimoji="1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线形标注 3 9"/>
          <p:cNvSpPr/>
          <p:nvPr/>
        </p:nvSpPr>
        <p:spPr>
          <a:xfrm>
            <a:off x="6084888" y="44450"/>
            <a:ext cx="3024188" cy="476250"/>
          </a:xfrm>
          <a:prstGeom prst="borderCallout3">
            <a:avLst>
              <a:gd name="adj1" fmla="val 21795"/>
              <a:gd name="adj2" fmla="val 1265"/>
              <a:gd name="adj3" fmla="val 18750"/>
              <a:gd name="adj4" fmla="val -16667"/>
              <a:gd name="adj5" fmla="val 100000"/>
              <a:gd name="adj6" fmla="val -16667"/>
              <a:gd name="adj7" fmla="val 407891"/>
              <a:gd name="adj8" fmla="val 4802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照相机上的</a:t>
            </a: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透镜</a:t>
            </a:r>
            <a:endParaRPr kumimoji="1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线形标注 3 10"/>
          <p:cNvSpPr/>
          <p:nvPr/>
        </p:nvSpPr>
        <p:spPr>
          <a:xfrm>
            <a:off x="692150" y="2952750"/>
            <a:ext cx="3024188" cy="476250"/>
          </a:xfrm>
          <a:prstGeom prst="borderCallout3">
            <a:avLst>
              <a:gd name="adj1" fmla="val 21795"/>
              <a:gd name="adj2" fmla="val 1265"/>
              <a:gd name="adj3" fmla="val 18750"/>
              <a:gd name="adj4" fmla="val -16667"/>
              <a:gd name="adj5" fmla="val 100000"/>
              <a:gd name="adj6" fmla="val -16667"/>
              <a:gd name="adj7" fmla="val 468789"/>
              <a:gd name="adj8" fmla="val -141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望远镜上的</a:t>
            </a: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透镜</a:t>
            </a:r>
            <a:endParaRPr kumimoji="1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线形标注 3 11"/>
          <p:cNvSpPr/>
          <p:nvPr/>
        </p:nvSpPr>
        <p:spPr>
          <a:xfrm>
            <a:off x="5651500" y="2924175"/>
            <a:ext cx="3024188" cy="477838"/>
          </a:xfrm>
          <a:prstGeom prst="borderCallout3">
            <a:avLst>
              <a:gd name="adj1" fmla="val 21795"/>
              <a:gd name="adj2" fmla="val 1265"/>
              <a:gd name="adj3" fmla="val 18750"/>
              <a:gd name="adj4" fmla="val -16667"/>
              <a:gd name="adj5" fmla="val 100000"/>
              <a:gd name="adj6" fmla="val -16667"/>
              <a:gd name="adj7" fmla="val 219106"/>
              <a:gd name="adj8" fmla="val -333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放大镜上的</a:t>
            </a:r>
            <a:r>
              <a:rPr kumimoji="1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透镜</a:t>
            </a:r>
            <a:endParaRPr kumimoji="1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>
    <p:fade thruBlk="1"/>
    <p:sndAc>
      <p:stSnd>
        <p:snd r:embed="rId6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3" name="Rectangle 3"/>
          <p:cNvSpPr/>
          <p:nvPr/>
        </p:nvSpPr>
        <p:spPr>
          <a:xfrm>
            <a:off x="323850" y="260350"/>
            <a:ext cx="8451850" cy="2133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spcBef>
                <a:spcPct val="20000"/>
              </a:spcBef>
            </a:pP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透镜：</a:t>
            </a:r>
            <a:r>
              <a:rPr lang="zh-CN" altLang="en-US" sz="3600" b="1" dirty="0">
                <a:solidFill>
                  <a:srgbClr val="33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透镜一般是由</a:t>
            </a:r>
            <a:r>
              <a:rPr lang="zh-CN" altLang="en-US" sz="36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玻璃等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透光</a:t>
            </a:r>
            <a:r>
              <a:rPr lang="zh-CN" altLang="en-US" sz="36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材料</a:t>
            </a:r>
            <a:r>
              <a:rPr lang="zh-CN" altLang="en-US" sz="36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制成             </a:t>
            </a:r>
            <a:endParaRPr lang="en-US" altLang="zh-CN" sz="36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</a:pPr>
            <a:r>
              <a:rPr lang="en-US" altLang="zh-CN" sz="36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36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的，至少有一个</a:t>
            </a:r>
            <a:r>
              <a:rPr lang="zh-CN" altLang="en-US" sz="36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表面是球面的一部</a:t>
            </a:r>
            <a:endParaRPr lang="zh-CN" altLang="en-US" sz="3600" b="1" dirty="0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</a:pPr>
            <a:r>
              <a:rPr lang="en-US" altLang="zh-CN" sz="36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zh-CN" altLang="en-US" sz="3600" b="1" dirty="0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</a:t>
            </a:r>
            <a:r>
              <a:rPr lang="zh-CN" altLang="en-US" sz="36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，这样的光学元件称为透镜。</a:t>
            </a:r>
            <a:endParaRPr lang="zh-CN" altLang="en-US" sz="36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506" name="图片 2" descr="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0" y="2349500"/>
            <a:ext cx="5364163" cy="4022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276600" y="4508500"/>
            <a:ext cx="4073525" cy="165893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R="0" algn="ctr" defTabSz="914400" rtl="0">
              <a:buClrTx/>
              <a:buSzTx/>
              <a:buFontTx/>
              <a:buNone/>
              <a:defRPr/>
            </a:pPr>
            <a:r>
              <a:rPr kumimoji="1" lang="zh-CN" altLang="en-US" sz="9600" b="1" noProof="0" dirty="0"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透</a:t>
            </a:r>
            <a:r>
              <a:rPr kumimoji="1" lang="zh-CN" altLang="en-US" sz="9600" b="1" noProof="0" dirty="0"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   镜</a:t>
            </a:r>
            <a:endParaRPr kumimoji="1" lang="zh-CN" altLang="en-US" sz="9600" b="1" noProof="0" dirty="0"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>
    <p:fade thruBlk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32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charRg st="32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charRg st="32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58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63">
                                            <p:txEl>
                                              <p:charRg st="58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63">
                                            <p:txEl>
                                              <p:charRg st="58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4611" name="Text Box 3"/>
          <p:cNvSpPr txBox="1"/>
          <p:nvPr/>
        </p:nvSpPr>
        <p:spPr>
          <a:xfrm>
            <a:off x="5237163" y="2205038"/>
            <a:ext cx="6248400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中间厚边缘薄的透镜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4612" name="Text Box 4"/>
          <p:cNvSpPr txBox="1"/>
          <p:nvPr/>
        </p:nvSpPr>
        <p:spPr>
          <a:xfrm>
            <a:off x="5168900" y="5013325"/>
            <a:ext cx="60198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中间薄边缘厚的透镜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555" name="AutoShape 5"/>
          <p:cNvSpPr/>
          <p:nvPr/>
        </p:nvSpPr>
        <p:spPr>
          <a:xfrm>
            <a:off x="5795963" y="2924175"/>
            <a:ext cx="2520950" cy="1009650"/>
          </a:xfrm>
          <a:prstGeom prst="cloudCallout">
            <a:avLst>
              <a:gd name="adj1" fmla="val -48551"/>
              <a:gd name="adj2" fmla="val -7231"/>
            </a:avLst>
          </a:prstGeom>
          <a:noFill/>
          <a:ln w="9525">
            <a:noFill/>
          </a:ln>
        </p:spPr>
        <p:txBody>
          <a:bodyPr anchor="t"/>
          <a:p>
            <a:endParaRPr lang="zh-CN" altLang="zh-CN" dirty="0">
              <a:latin typeface="Times New Roman" panose="02020603050405020304" pitchFamily="18" charset="0"/>
              <a:ea typeface="黑体" panose="02010609060101010101" pitchFamily="2" charset="-122"/>
            </a:endParaRPr>
          </a:p>
        </p:txBody>
      </p:sp>
      <p:sp>
        <p:nvSpPr>
          <p:cNvPr id="324614" name="AutoShape 6"/>
          <p:cNvSpPr/>
          <p:nvPr/>
        </p:nvSpPr>
        <p:spPr>
          <a:xfrm>
            <a:off x="4572000" y="260350"/>
            <a:ext cx="2592388" cy="1123950"/>
          </a:xfrm>
          <a:prstGeom prst="wedgeEllipseCallout">
            <a:avLst>
              <a:gd name="adj1" fmla="val -84144"/>
              <a:gd name="adj2" fmla="val 63792"/>
            </a:avLst>
          </a:prstGeom>
          <a:solidFill>
            <a:srgbClr val="0000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凸透镜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5580063" y="3573463"/>
            <a:ext cx="2663825" cy="1087437"/>
            <a:chOff x="692" y="3475"/>
            <a:chExt cx="1186" cy="549"/>
          </a:xfrm>
        </p:grpSpPr>
        <p:sp>
          <p:nvSpPr>
            <p:cNvPr id="23558" name="AutoShape 8"/>
            <p:cNvSpPr/>
            <p:nvPr/>
          </p:nvSpPr>
          <p:spPr>
            <a:xfrm rot="10800000">
              <a:off x="692" y="3475"/>
              <a:ext cx="1186" cy="549"/>
            </a:xfrm>
            <a:prstGeom prst="wedgeEllipseCallout">
              <a:avLst>
                <a:gd name="adj1" fmla="val 128958"/>
                <a:gd name="adj2" fmla="val -62407"/>
              </a:avLst>
            </a:prstGeom>
            <a:solidFill>
              <a:srgbClr val="0000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anchor="t"/>
            <a:p>
              <a:endParaRPr lang="zh-CN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3559" name="Text Box 9"/>
            <p:cNvSpPr txBox="1"/>
            <p:nvPr/>
          </p:nvSpPr>
          <p:spPr>
            <a:xfrm>
              <a:off x="948" y="3584"/>
              <a:ext cx="887" cy="36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凹透镜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4618" name="Text Box 10"/>
          <p:cNvSpPr txBox="1"/>
          <p:nvPr/>
        </p:nvSpPr>
        <p:spPr>
          <a:xfrm>
            <a:off x="2987675" y="2220913"/>
            <a:ext cx="2736850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外形特征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4619" name="Text Box 11"/>
          <p:cNvSpPr txBox="1"/>
          <p:nvPr/>
        </p:nvSpPr>
        <p:spPr>
          <a:xfrm>
            <a:off x="3132138" y="5048250"/>
            <a:ext cx="2439987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外形特征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80" name="Picture 8"/>
          <p:cNvPicPr>
            <a:picLocks noChangeAspect="1"/>
          </p:cNvPicPr>
          <p:nvPr/>
        </p:nvPicPr>
        <p:blipFill>
          <a:blip r:embed="rId1"/>
          <a:srcRect l="-1097" r="88091" b="23438"/>
          <a:stretch>
            <a:fillRect/>
          </a:stretch>
        </p:blipFill>
        <p:spPr>
          <a:xfrm>
            <a:off x="685800" y="914400"/>
            <a:ext cx="698500" cy="1570038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3081" name="Picture 9"/>
          <p:cNvPicPr>
            <a:picLocks noChangeAspect="1"/>
          </p:cNvPicPr>
          <p:nvPr/>
        </p:nvPicPr>
        <p:blipFill>
          <a:blip r:embed="rId1"/>
          <a:srcRect l="16229" r="76181" b="26312"/>
          <a:stretch>
            <a:fillRect/>
          </a:stretch>
        </p:blipFill>
        <p:spPr>
          <a:xfrm>
            <a:off x="3200400" y="838200"/>
            <a:ext cx="407988" cy="15113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3082" name="Picture 10"/>
          <p:cNvPicPr>
            <a:picLocks noChangeAspect="1"/>
          </p:cNvPicPr>
          <p:nvPr/>
        </p:nvPicPr>
        <p:blipFill>
          <a:blip r:embed="rId1"/>
          <a:srcRect l="31384" r="58879" b="23438"/>
          <a:stretch>
            <a:fillRect/>
          </a:stretch>
        </p:blipFill>
        <p:spPr>
          <a:xfrm>
            <a:off x="1746250" y="3733800"/>
            <a:ext cx="468313" cy="140335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3083" name="Picture 11"/>
          <p:cNvPicPr>
            <a:picLocks noChangeAspect="1"/>
          </p:cNvPicPr>
          <p:nvPr/>
        </p:nvPicPr>
        <p:blipFill>
          <a:blip r:embed="rId1"/>
          <a:srcRect l="46564" r="45847" b="23500"/>
          <a:stretch>
            <a:fillRect/>
          </a:stretch>
        </p:blipFill>
        <p:spPr>
          <a:xfrm>
            <a:off x="1752600" y="838200"/>
            <a:ext cx="407988" cy="156845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3084" name="Picture 12"/>
          <p:cNvPicPr>
            <a:picLocks noChangeAspect="1"/>
          </p:cNvPicPr>
          <p:nvPr/>
        </p:nvPicPr>
        <p:blipFill>
          <a:blip r:embed="rId1"/>
          <a:srcRect l="76874" r="11217" b="26312"/>
          <a:stretch>
            <a:fillRect/>
          </a:stretch>
        </p:blipFill>
        <p:spPr>
          <a:xfrm>
            <a:off x="2889250" y="3733800"/>
            <a:ext cx="571500" cy="1350963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3085" name="Picture 13"/>
          <p:cNvPicPr>
            <a:picLocks noChangeAspect="1"/>
          </p:cNvPicPr>
          <p:nvPr/>
        </p:nvPicPr>
        <p:blipFill>
          <a:blip r:embed="rId1"/>
          <a:srcRect l="62793" r="28543" b="26312"/>
          <a:stretch>
            <a:fillRect/>
          </a:stretch>
        </p:blipFill>
        <p:spPr>
          <a:xfrm>
            <a:off x="755650" y="3733800"/>
            <a:ext cx="415925" cy="1350963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3568" name="Text Box 4"/>
          <p:cNvSpPr txBox="1"/>
          <p:nvPr/>
        </p:nvSpPr>
        <p:spPr>
          <a:xfrm>
            <a:off x="134938" y="120650"/>
            <a:ext cx="4149725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 、透镜的分类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35438" y="2854325"/>
            <a:ext cx="6059487" cy="48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放大镜、老花镜（远视镜）、照相机</a:t>
            </a:r>
            <a:endParaRPr lang="zh-CN" altLang="en-US" sz="2400" b="1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96188" y="5661025"/>
            <a:ext cx="1285875" cy="4841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>
                <a:solidFill>
                  <a:srgbClr val="0066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近视镜</a:t>
            </a:r>
            <a:endParaRPr lang="zh-CN" altLang="en-US" sz="2400" b="1">
              <a:solidFill>
                <a:srgbClr val="006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1" grpId="0"/>
      <p:bldP spid="324612" grpId="0"/>
      <p:bldP spid="324614" grpId="0" animBg="1"/>
      <p:bldP spid="324618" grpId="0"/>
      <p:bldP spid="324619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1" name="Picture 2" descr="33ffc5d90733d70dc048ff3360dee1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828675" y="4257675"/>
            <a:ext cx="1024255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 rtl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en-US" altLang="zh-CN" sz="3600" kern="1200" cap="none" spc="0" normalizeH="0" baseline="0" noProof="0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</a:t>
            </a:r>
            <a:r>
              <a:rPr kumimoji="1" lang="zh-CN" altLang="en-US" sz="3600" b="1" kern="120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属于凸透镜的是：</a:t>
            </a:r>
            <a:r>
              <a:rPr kumimoji="1" lang="zh-CN" altLang="en-US" sz="3600" b="1" u="sng" kern="120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                                                        </a:t>
            </a:r>
            <a:endParaRPr sz="3600" noProof="1"/>
          </a:p>
        </p:txBody>
      </p:sp>
      <p:sp>
        <p:nvSpPr>
          <p:cNvPr id="8215" name="Line 23"/>
          <p:cNvSpPr/>
          <p:nvPr/>
        </p:nvSpPr>
        <p:spPr>
          <a:xfrm flipV="1">
            <a:off x="4667250" y="4792663"/>
            <a:ext cx="2395538" cy="1111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981075" y="5172075"/>
            <a:ext cx="4357688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914400" rtl="0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1" lang="zh-CN" altLang="en-US" sz="3600" b="1" kern="120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2" charset="-122"/>
                <a:ea typeface="黑体" panose="02010609060101010101" pitchFamily="2" charset="-122"/>
                <a:cs typeface="+mn-cs"/>
              </a:rPr>
              <a:t>属于凹透镜的是：</a:t>
            </a:r>
            <a:endParaRPr kumimoji="1" lang="zh-CN" altLang="en-US" sz="3600" b="1" kern="1200" cap="none" spc="0" normalizeH="0" baseline="0" noProof="0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2" charset="-122"/>
              <a:ea typeface="黑体" panose="02010609060101010101" pitchFamily="2" charset="-122"/>
              <a:cs typeface="+mn-cs"/>
            </a:endParaRPr>
          </a:p>
        </p:txBody>
      </p:sp>
      <p:sp>
        <p:nvSpPr>
          <p:cNvPr id="8217" name="Line 25"/>
          <p:cNvSpPr/>
          <p:nvPr/>
        </p:nvSpPr>
        <p:spPr>
          <a:xfrm>
            <a:off x="4591050" y="5626100"/>
            <a:ext cx="2438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224" name="Text Box 32"/>
          <p:cNvSpPr txBox="1"/>
          <p:nvPr/>
        </p:nvSpPr>
        <p:spPr>
          <a:xfrm>
            <a:off x="4886325" y="4219575"/>
            <a:ext cx="2971800" cy="57943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8225" name="Text Box 33"/>
          <p:cNvSpPr txBox="1"/>
          <p:nvPr/>
        </p:nvSpPr>
        <p:spPr>
          <a:xfrm>
            <a:off x="4962525" y="5049838"/>
            <a:ext cx="2209800" cy="57943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 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2" name="Group 53"/>
          <p:cNvGrpSpPr/>
          <p:nvPr/>
        </p:nvGrpSpPr>
        <p:grpSpPr>
          <a:xfrm>
            <a:off x="250825" y="1628775"/>
            <a:ext cx="8424863" cy="2743200"/>
            <a:chOff x="158" y="709"/>
            <a:chExt cx="5307" cy="1728"/>
          </a:xfrm>
        </p:grpSpPr>
        <p:grpSp>
          <p:nvGrpSpPr>
            <p:cNvPr id="25609" name="Group 52"/>
            <p:cNvGrpSpPr/>
            <p:nvPr/>
          </p:nvGrpSpPr>
          <p:grpSpPr>
            <a:xfrm>
              <a:off x="158" y="709"/>
              <a:ext cx="4704" cy="1728"/>
              <a:chOff x="158" y="709"/>
              <a:chExt cx="4704" cy="1728"/>
            </a:xfrm>
          </p:grpSpPr>
          <p:graphicFrame>
            <p:nvGraphicFramePr>
              <p:cNvPr id="25610" name="Object 7"/>
              <p:cNvGraphicFramePr/>
              <p:nvPr/>
            </p:nvGraphicFramePr>
            <p:xfrm>
              <a:off x="254" y="805"/>
              <a:ext cx="384" cy="1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9" name="" r:id="rId2" imgW="190500" imgH="771525" progId="Paint.Picture">
                      <p:embed/>
                    </p:oleObj>
                  </mc:Choice>
                  <mc:Fallback>
                    <p:oleObj name="" r:id="rId2" imgW="190500" imgH="771525" progId="Paint.Picture">
                      <p:embed/>
                      <p:pic>
                        <p:nvPicPr>
                          <p:cNvPr id="0" name="图片 3078"/>
                          <p:cNvPicPr/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254" y="805"/>
                            <a:ext cx="384" cy="120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11" name="Object 9"/>
              <p:cNvGraphicFramePr/>
              <p:nvPr/>
            </p:nvGraphicFramePr>
            <p:xfrm>
              <a:off x="2750" y="709"/>
              <a:ext cx="432" cy="13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0" name="" r:id="rId4" imgW="276225" imgH="781050" progId="Paint.Picture">
                      <p:embed/>
                    </p:oleObj>
                  </mc:Choice>
                  <mc:Fallback>
                    <p:oleObj name="" r:id="rId4" imgW="276225" imgH="781050" progId="Paint.Picture">
                      <p:embed/>
                      <p:pic>
                        <p:nvPicPr>
                          <p:cNvPr id="0" name="图片 3079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2750" y="709"/>
                            <a:ext cx="432" cy="1344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612" name="AutoShape 10"/>
              <p:cNvSpPr/>
              <p:nvPr/>
            </p:nvSpPr>
            <p:spPr>
              <a:xfrm>
                <a:off x="1982" y="901"/>
                <a:ext cx="432" cy="1056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p>
                <a:endParaRPr lang="zh-CN" altLang="en-US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graphicFrame>
            <p:nvGraphicFramePr>
              <p:cNvPr id="25613" name="Object 17"/>
              <p:cNvGraphicFramePr/>
              <p:nvPr/>
            </p:nvGraphicFramePr>
            <p:xfrm>
              <a:off x="1070" y="805"/>
              <a:ext cx="540" cy="11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7" name="" r:id="rId6" imgW="400050" imgH="885825" progId="Paint.Picture">
                      <p:embed/>
                    </p:oleObj>
                  </mc:Choice>
                  <mc:Fallback>
                    <p:oleObj name="" r:id="rId6" imgW="400050" imgH="885825" progId="Paint.Picture">
                      <p:embed/>
                      <p:pic>
                        <p:nvPicPr>
                          <p:cNvPr id="0" name="图片 3076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1070" y="805"/>
                            <a:ext cx="540" cy="1152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14" name="Object 18"/>
              <p:cNvGraphicFramePr/>
              <p:nvPr/>
            </p:nvGraphicFramePr>
            <p:xfrm>
              <a:off x="3518" y="805"/>
              <a:ext cx="432" cy="15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6" name="" r:id="rId8" imgW="352425" imgH="1133475" progId="Paint.Picture">
                      <p:embed/>
                    </p:oleObj>
                  </mc:Choice>
                  <mc:Fallback>
                    <p:oleObj name="" r:id="rId8" imgW="352425" imgH="1133475" progId="Paint.Picture">
                      <p:embed/>
                      <p:pic>
                        <p:nvPicPr>
                          <p:cNvPr id="0" name="图片 3075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3518" y="805"/>
                            <a:ext cx="432" cy="1584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15" name="Object 19"/>
              <p:cNvGraphicFramePr/>
              <p:nvPr/>
            </p:nvGraphicFramePr>
            <p:xfrm>
              <a:off x="4334" y="805"/>
              <a:ext cx="528" cy="163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8" name="" r:id="rId10" imgW="361950" imgH="790575" progId="Paint.Picture">
                      <p:embed/>
                    </p:oleObj>
                  </mc:Choice>
                  <mc:Fallback>
                    <p:oleObj name="" r:id="rId10" imgW="361950" imgH="790575" progId="Paint.Picture">
                      <p:embed/>
                      <p:pic>
                        <p:nvPicPr>
                          <p:cNvPr id="0" name="图片 3077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334" y="805"/>
                            <a:ext cx="528" cy="1632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noFill/>
                            <a:miter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616" name="Text Box 26"/>
              <p:cNvSpPr txBox="1"/>
              <p:nvPr/>
            </p:nvSpPr>
            <p:spPr>
              <a:xfrm>
                <a:off x="158" y="2053"/>
                <a:ext cx="432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400" b="1" dirty="0">
                    <a:latin typeface="黑体" panose="02010609060101010101" pitchFamily="2" charset="-122"/>
                    <a:ea typeface="黑体" panose="02010609060101010101" pitchFamily="2" charset="-122"/>
                  </a:rPr>
                  <a:t> A</a:t>
                </a:r>
                <a:endParaRPr lang="en-US" altLang="zh-CN" sz="2400" b="1" dirty="0"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  <p:sp>
            <p:nvSpPr>
              <p:cNvPr id="25617" name="Text Box 27"/>
              <p:cNvSpPr txBox="1"/>
              <p:nvPr/>
            </p:nvSpPr>
            <p:spPr>
              <a:xfrm>
                <a:off x="1118" y="2053"/>
                <a:ext cx="384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400" b="1" dirty="0">
                    <a:latin typeface="黑体" panose="02010609060101010101" pitchFamily="2" charset="-122"/>
                    <a:ea typeface="黑体" panose="02010609060101010101" pitchFamily="2" charset="-122"/>
                  </a:rPr>
                  <a:t>B</a:t>
                </a:r>
                <a:endParaRPr lang="en-US" altLang="zh-CN" sz="2400" b="1" dirty="0"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  <p:sp>
            <p:nvSpPr>
              <p:cNvPr id="25618" name="Text Box 28"/>
              <p:cNvSpPr txBox="1"/>
              <p:nvPr/>
            </p:nvSpPr>
            <p:spPr>
              <a:xfrm>
                <a:off x="2030" y="2053"/>
                <a:ext cx="528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400" b="1" dirty="0">
                    <a:latin typeface="黑体" panose="02010609060101010101" pitchFamily="2" charset="-122"/>
                    <a:ea typeface="黑体" panose="02010609060101010101" pitchFamily="2" charset="-122"/>
                  </a:rPr>
                  <a:t>C</a:t>
                </a:r>
                <a:endParaRPr lang="en-US" altLang="zh-CN" sz="2400" b="1" dirty="0"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  <p:sp>
            <p:nvSpPr>
              <p:cNvPr id="25619" name="Text Box 29"/>
              <p:cNvSpPr txBox="1"/>
              <p:nvPr/>
            </p:nvSpPr>
            <p:spPr>
              <a:xfrm>
                <a:off x="2846" y="2053"/>
                <a:ext cx="432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400" b="1" dirty="0">
                    <a:latin typeface="黑体" panose="02010609060101010101" pitchFamily="2" charset="-122"/>
                    <a:ea typeface="黑体" panose="02010609060101010101" pitchFamily="2" charset="-122"/>
                  </a:rPr>
                  <a:t>D</a:t>
                </a:r>
                <a:endParaRPr lang="en-US" altLang="zh-CN" sz="2400" b="1" dirty="0"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  <p:sp>
            <p:nvSpPr>
              <p:cNvPr id="25620" name="Text Box 30"/>
              <p:cNvSpPr txBox="1"/>
              <p:nvPr/>
            </p:nvSpPr>
            <p:spPr>
              <a:xfrm>
                <a:off x="3566" y="2053"/>
                <a:ext cx="432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400" b="1" dirty="0">
                    <a:latin typeface="黑体" panose="02010609060101010101" pitchFamily="2" charset="-122"/>
                    <a:ea typeface="黑体" panose="02010609060101010101" pitchFamily="2" charset="-122"/>
                  </a:rPr>
                  <a:t>E</a:t>
                </a:r>
                <a:endParaRPr lang="en-US" altLang="zh-CN" sz="2400" b="1" dirty="0"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  <p:sp>
            <p:nvSpPr>
              <p:cNvPr id="25621" name="Text Box 31"/>
              <p:cNvSpPr txBox="1"/>
              <p:nvPr/>
            </p:nvSpPr>
            <p:spPr>
              <a:xfrm>
                <a:off x="4238" y="2053"/>
                <a:ext cx="528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en-US" altLang="zh-CN" sz="2400" b="1" dirty="0">
                    <a:latin typeface="黑体" panose="02010609060101010101" pitchFamily="2" charset="-122"/>
                    <a:ea typeface="黑体" panose="02010609060101010101" pitchFamily="2" charset="-122"/>
                  </a:rPr>
                  <a:t>   F</a:t>
                </a:r>
                <a:endParaRPr lang="en-US" altLang="zh-CN" sz="2400" b="1" dirty="0">
                  <a:latin typeface="黑体" panose="02010609060101010101" pitchFamily="2" charset="-122"/>
                  <a:ea typeface="黑体" panose="02010609060101010101" pitchFamily="2" charset="-122"/>
                </a:endParaRPr>
              </a:p>
            </p:txBody>
          </p:sp>
        </p:grpSp>
        <p:sp>
          <p:nvSpPr>
            <p:cNvPr id="25622" name="Rectangle 37"/>
            <p:cNvSpPr/>
            <p:nvPr/>
          </p:nvSpPr>
          <p:spPr>
            <a:xfrm>
              <a:off x="5149" y="890"/>
              <a:ext cx="226" cy="1088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p>
              <a:endParaRPr lang="zh-CN" altLang="en-US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5623" name="Text Box 51"/>
            <p:cNvSpPr txBox="1"/>
            <p:nvPr/>
          </p:nvSpPr>
          <p:spPr>
            <a:xfrm>
              <a:off x="5102" y="2069"/>
              <a:ext cx="363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latin typeface="黑体" panose="02010609060101010101" pitchFamily="2" charset="-122"/>
                  <a:ea typeface="黑体" panose="02010609060101010101" pitchFamily="2" charset="-122"/>
                </a:rPr>
                <a:t>Ｇ</a:t>
              </a:r>
              <a:endParaRPr lang="zh-CN" altLang="en-US" sz="2400" b="1" dirty="0"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</p:grpSp>
      <p:sp>
        <p:nvSpPr>
          <p:cNvPr id="25624" name="WordArt 37"/>
          <p:cNvSpPr>
            <a:spLocks noTextEdit="1"/>
          </p:cNvSpPr>
          <p:nvPr/>
        </p:nvSpPr>
        <p:spPr>
          <a:xfrm rot="247173">
            <a:off x="3251200" y="-7937"/>
            <a:ext cx="3170238" cy="11985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normAutofit/>
            <a:scene3d>
              <a:camera prst="legacyPerspectiveFront">
                <a:rot lat="2052000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p>
            <a:pPr algn="ctr"/>
            <a:r>
              <a:rPr lang="zh-CN" altLang="en-US" sz="3600" b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  <a:tileRect/>
                </a:gradFill>
                <a:latin typeface="楷体_GB2312" panose="02010609030101010101" charset="0"/>
                <a:ea typeface="楷体_GB2312" panose="02010609030101010101" charset="0"/>
              </a:rPr>
              <a:t>训练</a:t>
            </a:r>
            <a:endParaRPr lang="zh-CN" altLang="en-US" sz="3600" b="1"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  <a:tileRect/>
              </a:gradFill>
              <a:latin typeface="楷体_GB2312" panose="02010609030101010101" charset="0"/>
              <a:ea typeface="楷体_GB2312" panose="02010609030101010101" charset="0"/>
            </a:endParaRPr>
          </a:p>
        </p:txBody>
      </p:sp>
      <p:sp>
        <p:nvSpPr>
          <p:cNvPr id="25625" name="Rectangle 35"/>
          <p:cNvSpPr>
            <a:spLocks noGrp="1"/>
          </p:cNvSpPr>
          <p:nvPr>
            <p:ph type="title"/>
          </p:nvPr>
        </p:nvSpPr>
        <p:spPr>
          <a:xfrm>
            <a:off x="1122363" y="998538"/>
            <a:ext cx="7696200" cy="990600"/>
          </a:xfrm>
          <a:ln/>
        </p:spPr>
        <p:txBody>
          <a:bodyPr wrap="square" lIns="91440" tIns="45720" rIns="91440" bIns="45720" anchor="ctr"/>
          <a:p>
            <a:pPr algn="l" eaLnBrk="1" hangingPunct="1"/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识别下列透镜，并归类：</a:t>
            </a:r>
            <a:endParaRPr lang="zh-CN" altLang="en-US" sz="3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8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100"/>
                                        <p:tgtEl>
                                          <p:spTgt spid="8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4" grpId="0"/>
      <p:bldP spid="8216" grpId="0"/>
      <p:bldP spid="8224" grpId="0"/>
      <p:bldP spid="82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49" name="图片 1" descr="02173083212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113" y="188913"/>
            <a:ext cx="6997700" cy="3128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255588" y="2854325"/>
            <a:ext cx="10729913" cy="6477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24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凸面镜</a:t>
            </a:r>
            <a:r>
              <a:rPr kumimoji="1" lang="zh-CN" altLang="en-US" sz="2400" b="1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对光有</a:t>
            </a:r>
            <a:r>
              <a:rPr kumimoji="1" lang="zh-CN" altLang="en-US" sz="24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发散</a:t>
            </a:r>
            <a:r>
              <a:rPr kumimoji="1" lang="zh-CN" altLang="en-US" sz="2400" b="1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作用               </a:t>
            </a:r>
            <a:r>
              <a:rPr kumimoji="1" lang="zh-CN" altLang="en-US" sz="24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凹透镜</a:t>
            </a:r>
            <a:r>
              <a:rPr kumimoji="1" lang="zh-CN" altLang="en-US" sz="2400" b="1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对光具有</a:t>
            </a:r>
            <a:r>
              <a:rPr kumimoji="1" lang="zh-CN" altLang="en-US" sz="24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会聚</a:t>
            </a:r>
            <a:r>
              <a:rPr kumimoji="1" lang="zh-CN" altLang="en-US" sz="2400" b="1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作用</a:t>
            </a:r>
            <a:endParaRPr kumimoji="1" lang="zh-CN" altLang="en-US" sz="2400" b="1" i="0" u="none" strike="noStrike" cap="none" normalizeH="0" baseline="0" noProof="1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14450" y="3860800"/>
            <a:ext cx="2322513" cy="1917700"/>
            <a:chOff x="850" y="6101"/>
            <a:chExt cx="2769" cy="3454"/>
          </a:xfrm>
        </p:grpSpPr>
        <p:sp>
          <p:nvSpPr>
            <p:cNvPr id="27652" name="xjhgx2"/>
            <p:cNvSpPr/>
            <p:nvPr/>
          </p:nvSpPr>
          <p:spPr>
            <a:xfrm>
              <a:off x="3271" y="6101"/>
              <a:ext cx="349" cy="3454"/>
            </a:xfrm>
            <a:custGeom>
              <a:avLst/>
              <a:gdLst/>
              <a:ahLst/>
              <a:cxnLst>
                <a:cxn ang="0">
                  <a:pos x="201613" y="0"/>
                </a:cxn>
                <a:cxn ang="0">
                  <a:pos x="154136" y="222286"/>
                </a:cxn>
                <a:cxn ang="0">
                  <a:pos x="113814" y="446219"/>
                </a:cxn>
                <a:cxn ang="0">
                  <a:pos x="78694" y="671798"/>
                </a:cxn>
                <a:cxn ang="0">
                  <a:pos x="50728" y="898200"/>
                </a:cxn>
                <a:cxn ang="0">
                  <a:pos x="28616" y="1126249"/>
                </a:cxn>
                <a:cxn ang="0">
                  <a:pos x="12357" y="1355121"/>
                </a:cxn>
                <a:cxn ang="0">
                  <a:pos x="3252" y="1584817"/>
                </a:cxn>
                <a:cxn ang="0">
                  <a:pos x="0" y="1814513"/>
                </a:cxn>
                <a:cxn ang="0">
                  <a:pos x="3252" y="2044208"/>
                </a:cxn>
                <a:cxn ang="0">
                  <a:pos x="12357" y="2273903"/>
                </a:cxn>
                <a:cxn ang="0">
                  <a:pos x="28616" y="2502776"/>
                </a:cxn>
                <a:cxn ang="0">
                  <a:pos x="50728" y="2730824"/>
                </a:cxn>
                <a:cxn ang="0">
                  <a:pos x="78694" y="2957227"/>
                </a:cxn>
                <a:cxn ang="0">
                  <a:pos x="113814" y="3182806"/>
                </a:cxn>
                <a:cxn ang="0">
                  <a:pos x="154136" y="3406739"/>
                </a:cxn>
                <a:cxn ang="0">
                  <a:pos x="201613" y="3629025"/>
                </a:cxn>
                <a:cxn ang="0">
                  <a:pos x="201613" y="3629025"/>
                </a:cxn>
                <a:cxn ang="0">
                  <a:pos x="249089" y="3406739"/>
                </a:cxn>
                <a:cxn ang="0">
                  <a:pos x="289411" y="3182806"/>
                </a:cxn>
                <a:cxn ang="0">
                  <a:pos x="324531" y="2957227"/>
                </a:cxn>
                <a:cxn ang="0">
                  <a:pos x="352497" y="2730824"/>
                </a:cxn>
                <a:cxn ang="0">
                  <a:pos x="374609" y="2502776"/>
                </a:cxn>
                <a:cxn ang="0">
                  <a:pos x="390868" y="2273903"/>
                </a:cxn>
                <a:cxn ang="0">
                  <a:pos x="399973" y="2044208"/>
                </a:cxn>
                <a:cxn ang="0">
                  <a:pos x="403225" y="1814513"/>
                </a:cxn>
                <a:cxn ang="0">
                  <a:pos x="399973" y="1584817"/>
                </a:cxn>
                <a:cxn ang="0">
                  <a:pos x="390868" y="1355121"/>
                </a:cxn>
                <a:cxn ang="0">
                  <a:pos x="374609" y="1126249"/>
                </a:cxn>
                <a:cxn ang="0">
                  <a:pos x="352497" y="898200"/>
                </a:cxn>
                <a:cxn ang="0">
                  <a:pos x="324531" y="671798"/>
                </a:cxn>
                <a:cxn ang="0">
                  <a:pos x="289411" y="446219"/>
                </a:cxn>
                <a:cxn ang="0">
                  <a:pos x="249089" y="222286"/>
                </a:cxn>
                <a:cxn ang="0">
                  <a:pos x="201613" y="0"/>
                </a:cxn>
              </a:cxnLst>
              <a:pathLst>
                <a:path w="620" h="4408">
                  <a:moveTo>
                    <a:pt x="310" y="0"/>
                  </a:moveTo>
                  <a:lnTo>
                    <a:pt x="237" y="270"/>
                  </a:lnTo>
                  <a:lnTo>
                    <a:pt x="175" y="542"/>
                  </a:lnTo>
                  <a:lnTo>
                    <a:pt x="121" y="816"/>
                  </a:lnTo>
                  <a:lnTo>
                    <a:pt x="78" y="1091"/>
                  </a:lnTo>
                  <a:lnTo>
                    <a:pt x="44" y="1368"/>
                  </a:lnTo>
                  <a:lnTo>
                    <a:pt x="19" y="1646"/>
                  </a:lnTo>
                  <a:lnTo>
                    <a:pt x="5" y="1925"/>
                  </a:lnTo>
                  <a:lnTo>
                    <a:pt x="0" y="2204"/>
                  </a:lnTo>
                  <a:lnTo>
                    <a:pt x="5" y="2483"/>
                  </a:lnTo>
                  <a:lnTo>
                    <a:pt x="19" y="2762"/>
                  </a:lnTo>
                  <a:lnTo>
                    <a:pt x="44" y="3040"/>
                  </a:lnTo>
                  <a:lnTo>
                    <a:pt x="78" y="3317"/>
                  </a:lnTo>
                  <a:lnTo>
                    <a:pt x="121" y="3592"/>
                  </a:lnTo>
                  <a:lnTo>
                    <a:pt x="175" y="3866"/>
                  </a:lnTo>
                  <a:lnTo>
                    <a:pt x="237" y="4138"/>
                  </a:lnTo>
                  <a:lnTo>
                    <a:pt x="310" y="4408"/>
                  </a:lnTo>
                  <a:lnTo>
                    <a:pt x="383" y="4138"/>
                  </a:lnTo>
                  <a:lnTo>
                    <a:pt x="445" y="3866"/>
                  </a:lnTo>
                  <a:lnTo>
                    <a:pt x="499" y="3592"/>
                  </a:lnTo>
                  <a:lnTo>
                    <a:pt x="542" y="3317"/>
                  </a:lnTo>
                  <a:lnTo>
                    <a:pt x="576" y="3040"/>
                  </a:lnTo>
                  <a:lnTo>
                    <a:pt x="601" y="2762"/>
                  </a:lnTo>
                  <a:lnTo>
                    <a:pt x="615" y="2483"/>
                  </a:lnTo>
                  <a:lnTo>
                    <a:pt x="620" y="2204"/>
                  </a:lnTo>
                  <a:lnTo>
                    <a:pt x="615" y="1925"/>
                  </a:lnTo>
                  <a:lnTo>
                    <a:pt x="601" y="1646"/>
                  </a:lnTo>
                  <a:lnTo>
                    <a:pt x="576" y="1368"/>
                  </a:lnTo>
                  <a:lnTo>
                    <a:pt x="542" y="1091"/>
                  </a:lnTo>
                  <a:lnTo>
                    <a:pt x="499" y="816"/>
                  </a:lnTo>
                  <a:lnTo>
                    <a:pt x="445" y="542"/>
                  </a:lnTo>
                  <a:lnTo>
                    <a:pt x="383" y="270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0000CC">
                <a:alpha val="12157"/>
              </a:srgbClr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7653" name="组合 3"/>
            <p:cNvGrpSpPr/>
            <p:nvPr/>
          </p:nvGrpSpPr>
          <p:grpSpPr>
            <a:xfrm>
              <a:off x="850" y="6573"/>
              <a:ext cx="2484" cy="2707"/>
              <a:chOff x="850" y="6573"/>
              <a:chExt cx="2484" cy="2707"/>
            </a:xfrm>
          </p:grpSpPr>
          <p:grpSp>
            <p:nvGrpSpPr>
              <p:cNvPr id="27654" name="Group 3"/>
              <p:cNvGrpSpPr/>
              <p:nvPr/>
            </p:nvGrpSpPr>
            <p:grpSpPr>
              <a:xfrm>
                <a:off x="850" y="6573"/>
                <a:ext cx="2387" cy="220"/>
                <a:chOff x="476" y="745"/>
                <a:chExt cx="2177" cy="181"/>
              </a:xfrm>
            </p:grpSpPr>
            <p:sp>
              <p:nvSpPr>
                <p:cNvPr id="27655" name="Line 4"/>
                <p:cNvSpPr/>
                <p:nvPr/>
              </p:nvSpPr>
              <p:spPr>
                <a:xfrm>
                  <a:off x="476" y="845"/>
                  <a:ext cx="2177" cy="0"/>
                </a:xfrm>
                <a:prstGeom prst="line">
                  <a:avLst/>
                </a:prstGeom>
                <a:ln w="571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656" name="AutoShape 5"/>
                <p:cNvSpPr/>
                <p:nvPr/>
              </p:nvSpPr>
              <p:spPr>
                <a:xfrm rot="5400000">
                  <a:off x="1554" y="688"/>
                  <a:ext cx="181" cy="27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/>
                <a:p>
                  <a:endParaRPr lang="zh-CN" altLang="zh-CN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7657" name="Group 6"/>
              <p:cNvGrpSpPr/>
              <p:nvPr/>
            </p:nvGrpSpPr>
            <p:grpSpPr>
              <a:xfrm>
                <a:off x="858" y="9062"/>
                <a:ext cx="2387" cy="219"/>
                <a:chOff x="476" y="745"/>
                <a:chExt cx="2177" cy="181"/>
              </a:xfrm>
            </p:grpSpPr>
            <p:sp>
              <p:nvSpPr>
                <p:cNvPr id="27658" name="Line 7"/>
                <p:cNvSpPr/>
                <p:nvPr/>
              </p:nvSpPr>
              <p:spPr>
                <a:xfrm>
                  <a:off x="476" y="845"/>
                  <a:ext cx="2177" cy="0"/>
                </a:xfrm>
                <a:prstGeom prst="line">
                  <a:avLst/>
                </a:prstGeom>
                <a:ln w="571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659" name="AutoShape 8"/>
                <p:cNvSpPr/>
                <p:nvPr/>
              </p:nvSpPr>
              <p:spPr>
                <a:xfrm rot="5400000">
                  <a:off x="1554" y="688"/>
                  <a:ext cx="181" cy="27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/>
                <a:p>
                  <a:endParaRPr lang="zh-CN" altLang="zh-CN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7660" name="Group 15"/>
              <p:cNvGrpSpPr/>
              <p:nvPr/>
            </p:nvGrpSpPr>
            <p:grpSpPr>
              <a:xfrm>
                <a:off x="948" y="7828"/>
                <a:ext cx="2387" cy="220"/>
                <a:chOff x="476" y="745"/>
                <a:chExt cx="2177" cy="181"/>
              </a:xfrm>
            </p:grpSpPr>
            <p:sp>
              <p:nvSpPr>
                <p:cNvPr id="27661" name="Line 16"/>
                <p:cNvSpPr/>
                <p:nvPr/>
              </p:nvSpPr>
              <p:spPr>
                <a:xfrm>
                  <a:off x="476" y="845"/>
                  <a:ext cx="2177" cy="0"/>
                </a:xfrm>
                <a:prstGeom prst="line">
                  <a:avLst/>
                </a:prstGeom>
                <a:ln w="571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p>
                  <a:endParaRPr lang="zh-CN" altLang="en-US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662" name="AutoShape 17"/>
                <p:cNvSpPr/>
                <p:nvPr/>
              </p:nvSpPr>
              <p:spPr>
                <a:xfrm rot="5400000">
                  <a:off x="1554" y="688"/>
                  <a:ext cx="181" cy="273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 cap="flat" cmpd="sng">
                  <a:solidFill>
                    <a:srgbClr val="FF0000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rot="10800000" vert="eaVert" wrap="none" anchor="ctr"/>
                <a:p>
                  <a:endParaRPr lang="zh-CN" altLang="zh-CN" dirty="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grpSp>
        <p:nvGrpSpPr>
          <p:cNvPr id="7" name="组合 6"/>
          <p:cNvGrpSpPr/>
          <p:nvPr/>
        </p:nvGrpSpPr>
        <p:grpSpPr>
          <a:xfrm>
            <a:off x="5568950" y="4005263"/>
            <a:ext cx="2001838" cy="1706562"/>
            <a:chOff x="8283" y="6289"/>
            <a:chExt cx="3153" cy="2688"/>
          </a:xfrm>
        </p:grpSpPr>
        <p:sp>
          <p:nvSpPr>
            <p:cNvPr id="27664" name="xjhgx3"/>
            <p:cNvSpPr/>
            <p:nvPr/>
          </p:nvSpPr>
          <p:spPr>
            <a:xfrm>
              <a:off x="10568" y="6289"/>
              <a:ext cx="868" cy="2689"/>
            </a:xfrm>
            <a:custGeom>
              <a:avLst/>
              <a:gdLst/>
              <a:ahLst/>
              <a:cxnLst>
                <a:cxn ang="0">
                  <a:pos x="636588" y="0"/>
                </a:cxn>
                <a:cxn ang="0">
                  <a:pos x="589169" y="206339"/>
                </a:cxn>
                <a:cxn ang="0">
                  <a:pos x="548895" y="414206"/>
                </a:cxn>
                <a:cxn ang="0">
                  <a:pos x="513817" y="623602"/>
                </a:cxn>
                <a:cxn ang="0">
                  <a:pos x="485886" y="833762"/>
                </a:cxn>
                <a:cxn ang="0">
                  <a:pos x="463800" y="1045451"/>
                </a:cxn>
                <a:cxn ang="0">
                  <a:pos x="447560" y="1257903"/>
                </a:cxn>
                <a:cxn ang="0">
                  <a:pos x="438466" y="1471120"/>
                </a:cxn>
                <a:cxn ang="0">
                  <a:pos x="435218" y="1684338"/>
                </a:cxn>
                <a:cxn ang="0">
                  <a:pos x="438466" y="1897554"/>
                </a:cxn>
                <a:cxn ang="0">
                  <a:pos x="447560" y="2110771"/>
                </a:cxn>
                <a:cxn ang="0">
                  <a:pos x="463800" y="2323224"/>
                </a:cxn>
                <a:cxn ang="0">
                  <a:pos x="485886" y="2534912"/>
                </a:cxn>
                <a:cxn ang="0">
                  <a:pos x="513817" y="2745072"/>
                </a:cxn>
                <a:cxn ang="0">
                  <a:pos x="548895" y="2954468"/>
                </a:cxn>
                <a:cxn ang="0">
                  <a:pos x="589169" y="3162336"/>
                </a:cxn>
                <a:cxn ang="0">
                  <a:pos x="636588" y="3368675"/>
                </a:cxn>
                <a:cxn ang="0">
                  <a:pos x="0" y="3368675"/>
                </a:cxn>
                <a:cxn ang="0">
                  <a:pos x="47419" y="3162336"/>
                </a:cxn>
                <a:cxn ang="0">
                  <a:pos x="87693" y="2954468"/>
                </a:cxn>
                <a:cxn ang="0">
                  <a:pos x="122771" y="2745072"/>
                </a:cxn>
                <a:cxn ang="0">
                  <a:pos x="150702" y="2534912"/>
                </a:cxn>
                <a:cxn ang="0">
                  <a:pos x="172788" y="2323224"/>
                </a:cxn>
                <a:cxn ang="0">
                  <a:pos x="189028" y="2110771"/>
                </a:cxn>
                <a:cxn ang="0">
                  <a:pos x="198122" y="1897554"/>
                </a:cxn>
                <a:cxn ang="0">
                  <a:pos x="201370" y="1684338"/>
                </a:cxn>
                <a:cxn ang="0">
                  <a:pos x="198122" y="1471120"/>
                </a:cxn>
                <a:cxn ang="0">
                  <a:pos x="189028" y="1257903"/>
                </a:cxn>
                <a:cxn ang="0">
                  <a:pos x="172788" y="1045451"/>
                </a:cxn>
                <a:cxn ang="0">
                  <a:pos x="150702" y="833762"/>
                </a:cxn>
                <a:cxn ang="0">
                  <a:pos x="122771" y="623602"/>
                </a:cxn>
                <a:cxn ang="0">
                  <a:pos x="87693" y="414206"/>
                </a:cxn>
                <a:cxn ang="0">
                  <a:pos x="47419" y="206339"/>
                </a:cxn>
                <a:cxn ang="0">
                  <a:pos x="0" y="0"/>
                </a:cxn>
                <a:cxn ang="0">
                  <a:pos x="636588" y="0"/>
                </a:cxn>
              </a:cxnLst>
              <a:pathLst>
                <a:path w="980" h="4408">
                  <a:moveTo>
                    <a:pt x="980" y="0"/>
                  </a:moveTo>
                  <a:lnTo>
                    <a:pt x="907" y="270"/>
                  </a:lnTo>
                  <a:lnTo>
                    <a:pt x="845" y="542"/>
                  </a:lnTo>
                  <a:lnTo>
                    <a:pt x="791" y="816"/>
                  </a:lnTo>
                  <a:lnTo>
                    <a:pt x="748" y="1091"/>
                  </a:lnTo>
                  <a:lnTo>
                    <a:pt x="714" y="1368"/>
                  </a:lnTo>
                  <a:lnTo>
                    <a:pt x="689" y="1646"/>
                  </a:lnTo>
                  <a:lnTo>
                    <a:pt x="675" y="1925"/>
                  </a:lnTo>
                  <a:lnTo>
                    <a:pt x="670" y="2204"/>
                  </a:lnTo>
                  <a:lnTo>
                    <a:pt x="675" y="2483"/>
                  </a:lnTo>
                  <a:lnTo>
                    <a:pt x="689" y="2762"/>
                  </a:lnTo>
                  <a:lnTo>
                    <a:pt x="714" y="3040"/>
                  </a:lnTo>
                  <a:lnTo>
                    <a:pt x="748" y="3317"/>
                  </a:lnTo>
                  <a:lnTo>
                    <a:pt x="791" y="3592"/>
                  </a:lnTo>
                  <a:lnTo>
                    <a:pt x="845" y="3866"/>
                  </a:lnTo>
                  <a:lnTo>
                    <a:pt x="907" y="4138"/>
                  </a:lnTo>
                  <a:lnTo>
                    <a:pt x="980" y="4408"/>
                  </a:lnTo>
                  <a:lnTo>
                    <a:pt x="0" y="4408"/>
                  </a:lnTo>
                  <a:lnTo>
                    <a:pt x="73" y="4138"/>
                  </a:lnTo>
                  <a:lnTo>
                    <a:pt x="135" y="3866"/>
                  </a:lnTo>
                  <a:lnTo>
                    <a:pt x="189" y="3592"/>
                  </a:lnTo>
                  <a:lnTo>
                    <a:pt x="232" y="3317"/>
                  </a:lnTo>
                  <a:lnTo>
                    <a:pt x="266" y="3040"/>
                  </a:lnTo>
                  <a:lnTo>
                    <a:pt x="291" y="2762"/>
                  </a:lnTo>
                  <a:lnTo>
                    <a:pt x="305" y="2483"/>
                  </a:lnTo>
                  <a:lnTo>
                    <a:pt x="310" y="2204"/>
                  </a:lnTo>
                  <a:lnTo>
                    <a:pt x="305" y="1925"/>
                  </a:lnTo>
                  <a:lnTo>
                    <a:pt x="291" y="1646"/>
                  </a:lnTo>
                  <a:lnTo>
                    <a:pt x="266" y="1368"/>
                  </a:lnTo>
                  <a:lnTo>
                    <a:pt x="232" y="1091"/>
                  </a:lnTo>
                  <a:lnTo>
                    <a:pt x="189" y="816"/>
                  </a:lnTo>
                  <a:lnTo>
                    <a:pt x="135" y="542"/>
                  </a:lnTo>
                  <a:lnTo>
                    <a:pt x="73" y="270"/>
                  </a:lnTo>
                  <a:lnTo>
                    <a:pt x="0" y="0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rgbClr val="0000CC">
                <a:alpha val="18039"/>
              </a:srgbClr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grpSp>
          <p:nvGrpSpPr>
            <p:cNvPr id="27665" name="Group 3"/>
            <p:cNvGrpSpPr>
              <a:grpSpLocks noChangeAspect="1"/>
            </p:cNvGrpSpPr>
            <p:nvPr/>
          </p:nvGrpSpPr>
          <p:grpSpPr>
            <a:xfrm>
              <a:off x="8283" y="6607"/>
              <a:ext cx="2395" cy="130"/>
              <a:chOff x="476" y="745"/>
              <a:chExt cx="2177" cy="181"/>
            </a:xfrm>
          </p:grpSpPr>
          <p:sp>
            <p:nvSpPr>
              <p:cNvPr id="27666" name="Line 4"/>
              <p:cNvSpPr>
                <a:spLocks noChangeAspect="1"/>
              </p:cNvSpPr>
              <p:nvPr/>
            </p:nvSpPr>
            <p:spPr>
              <a:xfrm>
                <a:off x="476" y="845"/>
                <a:ext cx="2177" cy="0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667" name="AutoShape 5"/>
              <p:cNvSpPr>
                <a:spLocks noChangeAspect="1"/>
              </p:cNvSpPr>
              <p:nvPr/>
            </p:nvSpPr>
            <p:spPr>
              <a:xfrm rot="5400000">
                <a:off x="1554" y="688"/>
                <a:ext cx="181" cy="273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p>
                <a:endParaRPr lang="zh-CN" altLang="zh-CN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7668" name="Group 6"/>
            <p:cNvGrpSpPr>
              <a:grpSpLocks noChangeAspect="1"/>
            </p:cNvGrpSpPr>
            <p:nvPr/>
          </p:nvGrpSpPr>
          <p:grpSpPr>
            <a:xfrm>
              <a:off x="8366" y="8367"/>
              <a:ext cx="2395" cy="130"/>
              <a:chOff x="476" y="745"/>
              <a:chExt cx="2177" cy="181"/>
            </a:xfrm>
          </p:grpSpPr>
          <p:sp>
            <p:nvSpPr>
              <p:cNvPr id="27669" name="Line 7"/>
              <p:cNvSpPr>
                <a:spLocks noChangeAspect="1"/>
              </p:cNvSpPr>
              <p:nvPr/>
            </p:nvSpPr>
            <p:spPr>
              <a:xfrm>
                <a:off x="476" y="845"/>
                <a:ext cx="2177" cy="0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670" name="AutoShape 8"/>
              <p:cNvSpPr>
                <a:spLocks noChangeAspect="1"/>
              </p:cNvSpPr>
              <p:nvPr/>
            </p:nvSpPr>
            <p:spPr>
              <a:xfrm rot="5400000">
                <a:off x="1554" y="688"/>
                <a:ext cx="181" cy="273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p>
                <a:endParaRPr lang="zh-CN" altLang="zh-CN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7671" name="Group 15"/>
            <p:cNvGrpSpPr>
              <a:grpSpLocks noChangeAspect="1"/>
            </p:cNvGrpSpPr>
            <p:nvPr/>
          </p:nvGrpSpPr>
          <p:grpSpPr>
            <a:xfrm>
              <a:off x="8295" y="7556"/>
              <a:ext cx="2494" cy="130"/>
              <a:chOff x="476" y="745"/>
              <a:chExt cx="2177" cy="181"/>
            </a:xfrm>
          </p:grpSpPr>
          <p:sp>
            <p:nvSpPr>
              <p:cNvPr id="27672" name="Line 16"/>
              <p:cNvSpPr>
                <a:spLocks noChangeAspect="1"/>
              </p:cNvSpPr>
              <p:nvPr/>
            </p:nvSpPr>
            <p:spPr>
              <a:xfrm>
                <a:off x="476" y="845"/>
                <a:ext cx="2177" cy="0"/>
              </a:xfrm>
              <a:prstGeom prst="line">
                <a:avLst/>
              </a:prstGeom>
              <a:ln w="571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p>
                <a:endParaRPr lang="zh-CN" altLang="en-US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7673" name="AutoShape 17"/>
              <p:cNvSpPr>
                <a:spLocks noChangeAspect="1"/>
              </p:cNvSpPr>
              <p:nvPr/>
            </p:nvSpPr>
            <p:spPr>
              <a:xfrm rot="5400000">
                <a:off x="1554" y="688"/>
                <a:ext cx="181" cy="273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/>
              <a:p>
                <a:endParaRPr lang="zh-CN" altLang="zh-CN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9" name="矩形 8"/>
          <p:cNvSpPr/>
          <p:nvPr/>
        </p:nvSpPr>
        <p:spPr>
          <a:xfrm>
            <a:off x="3125788" y="266700"/>
            <a:ext cx="5026025" cy="618648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 fontAlgn="base"/>
            <a:r>
              <a:rPr lang="zh-CN" altLang="en-US" sz="40000" b="1" strike="noStrike" noProof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楷体_GB2312" panose="02010609030101010101" charset="-122"/>
                <a:ea typeface="楷体_GB2312" panose="02010609030101010101" charset="-122"/>
                <a:cs typeface="+mn-ea"/>
              </a:rPr>
              <a:t>？</a:t>
            </a:r>
            <a:endParaRPr lang="zh-CN" altLang="en-US" sz="40000" b="1" strike="noStrike" noProof="1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楷体_GB2312" panose="02010609030101010101" charset="-122"/>
              <a:ea typeface="楷体_GB2312" panose="02010609030101010101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repeatCount="200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9" grpId="10"/>
      <p:bldP spid="9" grpId="11"/>
      <p:bldP spid="9" grpId="1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Rectangle 3"/>
          <p:cNvSpPr/>
          <p:nvPr/>
        </p:nvSpPr>
        <p:spPr>
          <a:xfrm>
            <a:off x="179388" y="0"/>
            <a:ext cx="8064500" cy="8382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二、透镜对光的作用</a:t>
            </a:r>
            <a:r>
              <a:rPr lang="en-US" altLang="zh-CN" sz="24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zh-CN" sz="24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实验演示</a:t>
            </a:r>
            <a:r>
              <a:rPr lang="en-US" altLang="zh-CN" sz="2400" b="1" dirty="0">
                <a:solidFill>
                  <a:srgbClr val="0033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2400" b="1" dirty="0">
              <a:solidFill>
                <a:srgbClr val="0033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698" name="xjhgx2"/>
          <p:cNvSpPr/>
          <p:nvPr/>
        </p:nvSpPr>
        <p:spPr>
          <a:xfrm>
            <a:off x="6588125" y="765175"/>
            <a:ext cx="403225" cy="3629025"/>
          </a:xfrm>
          <a:custGeom>
            <a:avLst/>
            <a:gdLst/>
            <a:ahLst/>
            <a:cxnLst>
              <a:cxn ang="0">
                <a:pos x="201613" y="0"/>
              </a:cxn>
              <a:cxn ang="0">
                <a:pos x="154136" y="222286"/>
              </a:cxn>
              <a:cxn ang="0">
                <a:pos x="113814" y="446219"/>
              </a:cxn>
              <a:cxn ang="0">
                <a:pos x="78694" y="671798"/>
              </a:cxn>
              <a:cxn ang="0">
                <a:pos x="50728" y="898200"/>
              </a:cxn>
              <a:cxn ang="0">
                <a:pos x="28616" y="1126249"/>
              </a:cxn>
              <a:cxn ang="0">
                <a:pos x="12357" y="1355121"/>
              </a:cxn>
              <a:cxn ang="0">
                <a:pos x="3252" y="1584817"/>
              </a:cxn>
              <a:cxn ang="0">
                <a:pos x="0" y="1814513"/>
              </a:cxn>
              <a:cxn ang="0">
                <a:pos x="3252" y="2044208"/>
              </a:cxn>
              <a:cxn ang="0">
                <a:pos x="12357" y="2273903"/>
              </a:cxn>
              <a:cxn ang="0">
                <a:pos x="28616" y="2502776"/>
              </a:cxn>
              <a:cxn ang="0">
                <a:pos x="50728" y="2730824"/>
              </a:cxn>
              <a:cxn ang="0">
                <a:pos x="78694" y="2957227"/>
              </a:cxn>
              <a:cxn ang="0">
                <a:pos x="113814" y="3182806"/>
              </a:cxn>
              <a:cxn ang="0">
                <a:pos x="154136" y="3406739"/>
              </a:cxn>
              <a:cxn ang="0">
                <a:pos x="201613" y="3629025"/>
              </a:cxn>
              <a:cxn ang="0">
                <a:pos x="201613" y="3629025"/>
              </a:cxn>
              <a:cxn ang="0">
                <a:pos x="249089" y="3406739"/>
              </a:cxn>
              <a:cxn ang="0">
                <a:pos x="289411" y="3182806"/>
              </a:cxn>
              <a:cxn ang="0">
                <a:pos x="324531" y="2957227"/>
              </a:cxn>
              <a:cxn ang="0">
                <a:pos x="352497" y="2730824"/>
              </a:cxn>
              <a:cxn ang="0">
                <a:pos x="374609" y="2502776"/>
              </a:cxn>
              <a:cxn ang="0">
                <a:pos x="390868" y="2273903"/>
              </a:cxn>
              <a:cxn ang="0">
                <a:pos x="399973" y="2044208"/>
              </a:cxn>
              <a:cxn ang="0">
                <a:pos x="403225" y="1814513"/>
              </a:cxn>
              <a:cxn ang="0">
                <a:pos x="399973" y="1584817"/>
              </a:cxn>
              <a:cxn ang="0">
                <a:pos x="390868" y="1355121"/>
              </a:cxn>
              <a:cxn ang="0">
                <a:pos x="374609" y="1126249"/>
              </a:cxn>
              <a:cxn ang="0">
                <a:pos x="352497" y="898200"/>
              </a:cxn>
              <a:cxn ang="0">
                <a:pos x="324531" y="671798"/>
              </a:cxn>
              <a:cxn ang="0">
                <a:pos x="289411" y="446219"/>
              </a:cxn>
              <a:cxn ang="0">
                <a:pos x="249089" y="222286"/>
              </a:cxn>
              <a:cxn ang="0">
                <a:pos x="201613" y="0"/>
              </a:cxn>
            </a:cxnLst>
            <a:pathLst>
              <a:path w="620" h="4408">
                <a:moveTo>
                  <a:pt x="310" y="0"/>
                </a:moveTo>
                <a:lnTo>
                  <a:pt x="237" y="270"/>
                </a:lnTo>
                <a:lnTo>
                  <a:pt x="175" y="542"/>
                </a:lnTo>
                <a:lnTo>
                  <a:pt x="121" y="816"/>
                </a:lnTo>
                <a:lnTo>
                  <a:pt x="78" y="1091"/>
                </a:lnTo>
                <a:lnTo>
                  <a:pt x="44" y="1368"/>
                </a:lnTo>
                <a:lnTo>
                  <a:pt x="19" y="1646"/>
                </a:lnTo>
                <a:lnTo>
                  <a:pt x="5" y="1925"/>
                </a:lnTo>
                <a:lnTo>
                  <a:pt x="0" y="2204"/>
                </a:lnTo>
                <a:lnTo>
                  <a:pt x="5" y="2483"/>
                </a:lnTo>
                <a:lnTo>
                  <a:pt x="19" y="2762"/>
                </a:lnTo>
                <a:lnTo>
                  <a:pt x="44" y="3040"/>
                </a:lnTo>
                <a:lnTo>
                  <a:pt x="78" y="3317"/>
                </a:lnTo>
                <a:lnTo>
                  <a:pt x="121" y="3592"/>
                </a:lnTo>
                <a:lnTo>
                  <a:pt x="175" y="3866"/>
                </a:lnTo>
                <a:lnTo>
                  <a:pt x="237" y="4138"/>
                </a:lnTo>
                <a:lnTo>
                  <a:pt x="310" y="4408"/>
                </a:lnTo>
                <a:lnTo>
                  <a:pt x="383" y="4138"/>
                </a:lnTo>
                <a:lnTo>
                  <a:pt x="445" y="3866"/>
                </a:lnTo>
                <a:lnTo>
                  <a:pt x="499" y="3592"/>
                </a:lnTo>
                <a:lnTo>
                  <a:pt x="542" y="3317"/>
                </a:lnTo>
                <a:lnTo>
                  <a:pt x="576" y="3040"/>
                </a:lnTo>
                <a:lnTo>
                  <a:pt x="601" y="2762"/>
                </a:lnTo>
                <a:lnTo>
                  <a:pt x="615" y="2483"/>
                </a:lnTo>
                <a:lnTo>
                  <a:pt x="620" y="2204"/>
                </a:lnTo>
                <a:lnTo>
                  <a:pt x="615" y="1925"/>
                </a:lnTo>
                <a:lnTo>
                  <a:pt x="601" y="1646"/>
                </a:lnTo>
                <a:lnTo>
                  <a:pt x="576" y="1368"/>
                </a:lnTo>
                <a:lnTo>
                  <a:pt x="542" y="1091"/>
                </a:lnTo>
                <a:lnTo>
                  <a:pt x="499" y="816"/>
                </a:lnTo>
                <a:lnTo>
                  <a:pt x="445" y="542"/>
                </a:lnTo>
                <a:lnTo>
                  <a:pt x="383" y="270"/>
                </a:lnTo>
                <a:lnTo>
                  <a:pt x="310" y="0"/>
                </a:lnTo>
                <a:close/>
              </a:path>
            </a:pathLst>
          </a:custGeom>
          <a:solidFill>
            <a:srgbClr val="0000CC">
              <a:alpha val="12157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pSp>
        <p:nvGrpSpPr>
          <p:cNvPr id="29699" name="Group 3"/>
          <p:cNvGrpSpPr/>
          <p:nvPr/>
        </p:nvGrpSpPr>
        <p:grpSpPr>
          <a:xfrm>
            <a:off x="3911600" y="1571625"/>
            <a:ext cx="2765425" cy="230188"/>
            <a:chOff x="476" y="745"/>
            <a:chExt cx="2177" cy="181"/>
          </a:xfrm>
        </p:grpSpPr>
        <p:sp>
          <p:nvSpPr>
            <p:cNvPr id="29700" name="Line 4"/>
            <p:cNvSpPr/>
            <p:nvPr/>
          </p:nvSpPr>
          <p:spPr>
            <a:xfrm>
              <a:off x="476" y="845"/>
              <a:ext cx="2177" cy="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9701" name="AutoShape 5"/>
            <p:cNvSpPr/>
            <p:nvPr/>
          </p:nvSpPr>
          <p:spPr>
            <a:xfrm rot="5400000">
              <a:off x="1554" y="688"/>
              <a:ext cx="181" cy="27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p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9702" name="Group 6"/>
          <p:cNvGrpSpPr/>
          <p:nvPr/>
        </p:nvGrpSpPr>
        <p:grpSpPr>
          <a:xfrm>
            <a:off x="3916363" y="3151188"/>
            <a:ext cx="2765425" cy="230187"/>
            <a:chOff x="476" y="745"/>
            <a:chExt cx="2177" cy="181"/>
          </a:xfrm>
        </p:grpSpPr>
        <p:sp>
          <p:nvSpPr>
            <p:cNvPr id="29703" name="Line 7"/>
            <p:cNvSpPr/>
            <p:nvPr/>
          </p:nvSpPr>
          <p:spPr>
            <a:xfrm>
              <a:off x="476" y="845"/>
              <a:ext cx="2177" cy="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9704" name="AutoShape 8"/>
            <p:cNvSpPr/>
            <p:nvPr/>
          </p:nvSpPr>
          <p:spPr>
            <a:xfrm rot="5400000">
              <a:off x="1554" y="688"/>
              <a:ext cx="181" cy="27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p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9705" name="Group 9"/>
          <p:cNvGrpSpPr/>
          <p:nvPr/>
        </p:nvGrpSpPr>
        <p:grpSpPr>
          <a:xfrm rot="356074">
            <a:off x="6602413" y="1847850"/>
            <a:ext cx="3284537" cy="979488"/>
            <a:chOff x="2789" y="663"/>
            <a:chExt cx="2586" cy="771"/>
          </a:xfrm>
        </p:grpSpPr>
        <p:sp>
          <p:nvSpPr>
            <p:cNvPr id="29706" name="Line 10"/>
            <p:cNvSpPr/>
            <p:nvPr/>
          </p:nvSpPr>
          <p:spPr>
            <a:xfrm>
              <a:off x="2789" y="663"/>
              <a:ext cx="2586" cy="771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9707" name="AutoShape 11"/>
            <p:cNvSpPr/>
            <p:nvPr/>
          </p:nvSpPr>
          <p:spPr>
            <a:xfrm rot="6504526">
              <a:off x="3593" y="785"/>
              <a:ext cx="18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p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9708" name="Group 12"/>
          <p:cNvGrpSpPr/>
          <p:nvPr/>
        </p:nvGrpSpPr>
        <p:grpSpPr>
          <a:xfrm rot="-286561" flipV="1">
            <a:off x="6627813" y="2166938"/>
            <a:ext cx="3284537" cy="979487"/>
            <a:chOff x="2789" y="663"/>
            <a:chExt cx="2586" cy="771"/>
          </a:xfrm>
        </p:grpSpPr>
        <p:sp>
          <p:nvSpPr>
            <p:cNvPr id="29709" name="Line 13"/>
            <p:cNvSpPr/>
            <p:nvPr/>
          </p:nvSpPr>
          <p:spPr>
            <a:xfrm>
              <a:off x="2789" y="663"/>
              <a:ext cx="2586" cy="771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9710" name="AutoShape 14"/>
            <p:cNvSpPr/>
            <p:nvPr/>
          </p:nvSpPr>
          <p:spPr>
            <a:xfrm rot="6504526">
              <a:off x="3593" y="785"/>
              <a:ext cx="181" cy="27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p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9711" name="Group 15"/>
          <p:cNvGrpSpPr/>
          <p:nvPr/>
        </p:nvGrpSpPr>
        <p:grpSpPr>
          <a:xfrm>
            <a:off x="3973513" y="2368550"/>
            <a:ext cx="2765425" cy="230188"/>
            <a:chOff x="476" y="745"/>
            <a:chExt cx="2177" cy="181"/>
          </a:xfrm>
        </p:grpSpPr>
        <p:sp>
          <p:nvSpPr>
            <p:cNvPr id="29712" name="Line 16"/>
            <p:cNvSpPr/>
            <p:nvPr/>
          </p:nvSpPr>
          <p:spPr>
            <a:xfrm>
              <a:off x="476" y="845"/>
              <a:ext cx="2177" cy="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9713" name="AutoShape 17"/>
            <p:cNvSpPr/>
            <p:nvPr/>
          </p:nvSpPr>
          <p:spPr>
            <a:xfrm rot="5400000">
              <a:off x="1554" y="688"/>
              <a:ext cx="181" cy="27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p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9714" name="Group 18"/>
          <p:cNvGrpSpPr/>
          <p:nvPr/>
        </p:nvGrpSpPr>
        <p:grpSpPr>
          <a:xfrm>
            <a:off x="6618288" y="2370138"/>
            <a:ext cx="3425825" cy="230187"/>
            <a:chOff x="476" y="745"/>
            <a:chExt cx="2697" cy="181"/>
          </a:xfrm>
        </p:grpSpPr>
        <p:sp>
          <p:nvSpPr>
            <p:cNvPr id="29715" name="Line 19"/>
            <p:cNvSpPr/>
            <p:nvPr/>
          </p:nvSpPr>
          <p:spPr>
            <a:xfrm flipV="1">
              <a:off x="476" y="809"/>
              <a:ext cx="2697" cy="36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endParaRPr lang="zh-CN" altLang="en-US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9716" name="AutoShape 20"/>
            <p:cNvSpPr/>
            <p:nvPr/>
          </p:nvSpPr>
          <p:spPr>
            <a:xfrm rot="5400000">
              <a:off x="1554" y="688"/>
              <a:ext cx="181" cy="273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 vert="eaVert" wrap="none" anchor="ctr"/>
            <a:p>
              <a:endParaRPr lang="zh-CN" altLang="zh-CN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29717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1196975"/>
            <a:ext cx="3576638" cy="2655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8" name="Oval 22"/>
          <p:cNvSpPr/>
          <p:nvPr/>
        </p:nvSpPr>
        <p:spPr>
          <a:xfrm>
            <a:off x="8582025" y="2398713"/>
            <a:ext cx="174625" cy="1746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719" name="Oval 28"/>
          <p:cNvSpPr/>
          <p:nvPr/>
        </p:nvSpPr>
        <p:spPr>
          <a:xfrm>
            <a:off x="6746875" y="2438400"/>
            <a:ext cx="115888" cy="984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zh-CN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720" name="Text Box 40"/>
          <p:cNvSpPr txBox="1"/>
          <p:nvPr/>
        </p:nvSpPr>
        <p:spPr>
          <a:xfrm>
            <a:off x="250825" y="4221163"/>
            <a:ext cx="8893175" cy="679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凸透镜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对光有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会聚作用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，又称为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会聚透镜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 thruBlk="1"/>
    <p:sndAc>
      <p:stSnd>
        <p:snd r:embed="rId2" name="chimes.wav"/>
      </p:stSnd>
    </p:sndAc>
  </p:transition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Satellite Dish</Template>
  <TotalTime>0</TotalTime>
  <Words>1986</Words>
  <Application>WPS 演示</Application>
  <PresentationFormat>全屏显示(4:3)</PresentationFormat>
  <Paragraphs>290</Paragraphs>
  <Slides>27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8</vt:i4>
      </vt:variant>
      <vt:variant>
        <vt:lpstr>幻灯片标题</vt:lpstr>
      </vt:variant>
      <vt:variant>
        <vt:i4>27</vt:i4>
      </vt:variant>
    </vt:vector>
  </HeadingPairs>
  <TitlesOfParts>
    <vt:vector size="50" baseType="lpstr">
      <vt:lpstr>Arial</vt:lpstr>
      <vt:lpstr>宋体</vt:lpstr>
      <vt:lpstr>Wingdings</vt:lpstr>
      <vt:lpstr>Times New Roman</vt:lpstr>
      <vt:lpstr>微软雅黑</vt:lpstr>
      <vt:lpstr>黑体</vt:lpstr>
      <vt:lpstr>楷体_GB2312</vt:lpstr>
      <vt:lpstr>Garamond</vt:lpstr>
      <vt:lpstr>方正舒体</vt:lpstr>
      <vt:lpstr>华文行楷</vt:lpstr>
      <vt:lpstr>华文隶书</vt:lpstr>
      <vt:lpstr>Arial Unicode MS</vt:lpstr>
      <vt:lpstr>Calibri</vt:lpstr>
      <vt:lpstr>楷体_GB2312</vt:lpstr>
      <vt:lpstr>默认设计模板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透镜</dc:title>
  <dc:creator/>
  <cp:lastModifiedBy>1</cp:lastModifiedBy>
  <cp:revision>603</cp:revision>
  <dcterms:created xsi:type="dcterms:W3CDTF">2000-10-13T02:12:00Z</dcterms:created>
  <dcterms:modified xsi:type="dcterms:W3CDTF">2018-11-27T08:29:21Z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2052-10.1.0.7670</vt:lpwstr>
  </property>
</Properties>
</file>