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78" r:id="rId8"/>
    <p:sldId id="679" r:id="rId9"/>
    <p:sldId id="631" r:id="rId10"/>
    <p:sldId id="635" r:id="rId11"/>
    <p:sldId id="680" r:id="rId12"/>
    <p:sldId id="681" r:id="rId13"/>
    <p:sldId id="682" r:id="rId14"/>
    <p:sldId id="683" r:id="rId15"/>
    <p:sldId id="684" r:id="rId16"/>
    <p:sldId id="685" r:id="rId17"/>
    <p:sldId id="580" r:id="rId18"/>
    <p:sldId id="616" r:id="rId19"/>
    <p:sldId id="638" r:id="rId20"/>
    <p:sldId id="639" r:id="rId21"/>
    <p:sldId id="692" r:id="rId22"/>
    <p:sldId id="686" r:id="rId23"/>
    <p:sldId id="693" r:id="rId24"/>
    <p:sldId id="622" r:id="rId25"/>
    <p:sldId id="640" r:id="rId26"/>
    <p:sldId id="671" r:id="rId27"/>
    <p:sldId id="677" r:id="rId28"/>
    <p:sldId id="687" r:id="rId29"/>
    <p:sldId id="688" r:id="rId30"/>
    <p:sldId id="623" r:id="rId31"/>
    <p:sldId id="676" r:id="rId32"/>
    <p:sldId id="689" r:id="rId33"/>
    <p:sldId id="690" r:id="rId34"/>
    <p:sldId id="691" r:id="rId35"/>
    <p:sldId id="593" r:id="rId36"/>
    <p:sldId id="518" r:id="rId37"/>
    <p:sldId id="597" r:id="rId38"/>
    <p:sldId id="600" r:id="rId39"/>
    <p:sldId id="658" r:id="rId40"/>
    <p:sldId id="659" r:id="rId41"/>
    <p:sldId id="694" r:id="rId42"/>
  </p:sldIdLst>
  <p:sldSz cx="9144000" cy="5143500"/>
  <p:notesSz cx="6858000" cy="9144000"/>
  <p:custDataLst>
    <p:tags r:id="rId43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47" d="100"/>
          <a:sy n="47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tags" Target="tags/tag1.xml" /><Relationship Id="rId44" Type="http://schemas.openxmlformats.org/officeDocument/2006/relationships/presProps" Target="presProps.xml" /><Relationship Id="rId45" Type="http://schemas.openxmlformats.org/officeDocument/2006/relationships/viewProps" Target="viewProps.xml" /><Relationship Id="rId46" Type="http://schemas.openxmlformats.org/officeDocument/2006/relationships/theme" Target="theme/theme1.xml" /><Relationship Id="rId47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Relationship Id="rId2" Type="http://schemas.openxmlformats.org/officeDocument/2006/relationships/image" Target="../media/image1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Relationship Id="rId2" Type="http://schemas.openxmlformats.org/officeDocument/2006/relationships/image" Target="../media/image1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Relationship Id="rId2" Type="http://schemas.openxmlformats.org/officeDocument/2006/relationships/image" Target="../media/image4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3520E3F4-1393-4DA6-A488-C66248C95F7F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489E7CB-C245-4C72-B021-D1DBB48675B7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B02B5BF-981D-48F7-80B0-40F6D9F6F346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F343C86-BCF5-4CBA-912A-7D2C280091BE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B0F93DF-EF7F-4E27-B929-6C27D61AD286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50ED73B-6B44-493E-BAEA-12043C759052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BF1C5B9-F096-47BA-80CF-F3985A5FEB80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EC93749-FC8D-4352-A9A2-0235304D7E7B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87E45C8-93C8-4020-BC2A-A1AC3896CAF9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7920F38-6635-484A-85C1-6C48D1FF8E1C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A6ACB67-7658-471A-B315-DD1C1B578F8E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894AF57-9721-438C-ACF8-73C837A330CA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D89C0F2-126E-4459-99E5-6D1DCA15B3F3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23BA012-8DD6-46D4-8973-E4AA73DC0FE1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569AB90-CDDD-413E-B0A3-6F34A6B50B76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73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734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4FB0ECF-D456-41EC-B0D3-B9021C0DFB10}" type="slidenum">
              <a:rPr lang="zh-CN" altLang="en-US" sz="1200">
                <a:latin typeface="Calibri" pitchFamily="34" charset="0"/>
                <a:ea typeface="宋体" pitchFamily="2" charset="-122"/>
              </a:rPr>
              <a:t>39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93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F3A2545-FC64-47F8-8C6E-43026467AFBD}" type="slidenum">
              <a:rPr lang="zh-CN" altLang="en-US" sz="1200">
                <a:latin typeface="Calibri" pitchFamily="34" charset="0"/>
                <a:ea typeface="宋体" pitchFamily="2" charset="-122"/>
              </a:rPr>
              <a:t>40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" Target="slide3.xml" TargetMode="Interna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6.xml" TargetMode="Internal" /><Relationship Id="rId9" Type="http://schemas.openxmlformats.org/officeDocument/2006/relationships/slide" Target="slide34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8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9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1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2.doc" TargetMode="Internal" /><Relationship Id="rId6" Type="http://schemas.openxmlformats.org/officeDocument/2006/relationships/image" Target="../media/image13.emf" /><Relationship Id="rId7" Type="http://schemas.openxmlformats.org/officeDocument/2006/relationships/oleObject" Target="../embeddings/oleObject3.doc" TargetMode="Internal" /><Relationship Id="rId8" Type="http://schemas.openxmlformats.org/officeDocument/2006/relationships/image" Target="../media/image14.emf" /><Relationship Id="rId9" Type="http://schemas.openxmlformats.org/officeDocument/2006/relationships/vmlDrawing" Target="../drawings/vmlDrawing2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3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18.emf" /><Relationship Id="rId5" Type="http://schemas.openxmlformats.org/officeDocument/2006/relationships/oleObject" Target="../embeddings/oleObject6.doc" TargetMode="Internal" /><Relationship Id="rId6" Type="http://schemas.openxmlformats.org/officeDocument/2006/relationships/image" Target="../media/image19.emf" /><Relationship Id="rId7" Type="http://schemas.openxmlformats.org/officeDocument/2006/relationships/vmlDrawing" Target="../drawings/vmlDrawing4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20.png" /><Relationship Id="rId4" Type="http://schemas.openxmlformats.org/officeDocument/2006/relationships/image" Target="../media/image2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package" Target="../embeddings/oleObject7.docx" TargetMode="Internal" /><Relationship Id="rId4" Type="http://schemas.openxmlformats.org/officeDocument/2006/relationships/image" Target="../media/image22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5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slide" Target="slide17.xml" TargetMode="Internal" /><Relationship Id="rId4" Type="http://schemas.openxmlformats.org/officeDocument/2006/relationships/slide" Target="slide18.xml" TargetMode="Internal" /><Relationship Id="rId5" Type="http://schemas.openxmlformats.org/officeDocument/2006/relationships/slide" Target="slide23.xml" TargetMode="Internal" /><Relationship Id="rId6" Type="http://schemas.openxmlformats.org/officeDocument/2006/relationships/image" Target="../media/image7.png" /><Relationship Id="rId7" Type="http://schemas.openxmlformats.org/officeDocument/2006/relationships/slide" Target="slide2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Relationship Id="rId3" Type="http://schemas.openxmlformats.org/officeDocument/2006/relationships/image" Target="../media/image7.png" /><Relationship Id="rId4" Type="http://schemas.openxmlformats.org/officeDocument/2006/relationships/slide" Target="slide16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27.emf" /><Relationship Id="rId5" Type="http://schemas.openxmlformats.org/officeDocument/2006/relationships/vmlDrawing" Target="../drawings/vmlDrawing6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7.png" /><Relationship Id="rId5" Type="http://schemas.openxmlformats.org/officeDocument/2006/relationships/slide" Target="slide16.xml" TargetMode="Internal" /><Relationship Id="rId6" Type="http://schemas.openxmlformats.org/officeDocument/2006/relationships/vmlDrawing" Target="../drawings/vmlDrawing7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29.emf" /><Relationship Id="rId4" Type="http://schemas.openxmlformats.org/officeDocument/2006/relationships/vmlDrawing" Target="../drawings/vmlDrawing8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30.emf" /><Relationship Id="rId4" Type="http://schemas.openxmlformats.org/officeDocument/2006/relationships/vmlDrawing" Target="../drawings/vmlDrawing9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package" Target="../embeddings/oleObject12.docx" TargetMode="Internal" /><Relationship Id="rId3" Type="http://schemas.openxmlformats.org/officeDocument/2006/relationships/image" Target="../media/image31.emf" /><Relationship Id="rId4" Type="http://schemas.openxmlformats.org/officeDocument/2006/relationships/vmlDrawing" Target="../drawings/vmlDrawing10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6.xml" TargetMode="Internal" /><Relationship Id="rId4" Type="http://schemas.openxmlformats.org/officeDocument/2006/relationships/oleObject" Target="../embeddings/oleObject13.doc" TargetMode="Internal" /><Relationship Id="rId5" Type="http://schemas.openxmlformats.org/officeDocument/2006/relationships/image" Target="../media/image33.emf" /><Relationship Id="rId6" Type="http://schemas.openxmlformats.org/officeDocument/2006/relationships/vmlDrawing" Target="../drawings/vmlDrawing11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jpeg" /><Relationship Id="rId3" Type="http://schemas.openxmlformats.org/officeDocument/2006/relationships/slide" Target="slide35.xml" TargetMode="Internal" /><Relationship Id="rId4" Type="http://schemas.openxmlformats.org/officeDocument/2006/relationships/slide" Target="slide36.xml" TargetMode="Internal" /><Relationship Id="rId5" Type="http://schemas.openxmlformats.org/officeDocument/2006/relationships/slide" Target="slide37.xml" TargetMode="Internal" /><Relationship Id="rId6" Type="http://schemas.openxmlformats.org/officeDocument/2006/relationships/image" Target="../media/image7.png" /><Relationship Id="rId7" Type="http://schemas.openxmlformats.org/officeDocument/2006/relationships/slide" Target="slide2.xml" TargetMode="Internal" /><Relationship Id="rId8" Type="http://schemas.openxmlformats.org/officeDocument/2006/relationships/slide" Target="slide38.xml" TargetMode="Internal" /><Relationship Id="rId9" Type="http://schemas.openxmlformats.org/officeDocument/2006/relationships/slide" Target="slide39.xml" TargetMode="Interna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4.xml" TargetMode="Internal" /><Relationship Id="rId4" Type="http://schemas.openxmlformats.org/officeDocument/2006/relationships/image" Target="../media/image3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4.xml" TargetMode="Internal" /><Relationship Id="rId4" Type="http://schemas.openxmlformats.org/officeDocument/2006/relationships/image" Target="../media/image36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4.xml" TargetMode="Internal" /><Relationship Id="rId4" Type="http://schemas.openxmlformats.org/officeDocument/2006/relationships/image" Target="../media/image37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Relationship Id="rId3" Type="http://schemas.openxmlformats.org/officeDocument/2006/relationships/image" Target="../media/image7.png" /><Relationship Id="rId4" Type="http://schemas.openxmlformats.org/officeDocument/2006/relationships/slide" Target="slide34.xml" TargetMode="Interna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39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vmlDrawing" Target="../drawings/vmlDrawing12.v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oleObject14.doc" TargetMode="Internal" /><Relationship Id="rId4" Type="http://schemas.openxmlformats.org/officeDocument/2006/relationships/image" Target="../media/image40.emf" /><Relationship Id="rId5" Type="http://schemas.openxmlformats.org/officeDocument/2006/relationships/oleObject" Target="../embeddings/oleObject15.doc" TargetMode="Internal" /><Relationship Id="rId6" Type="http://schemas.openxmlformats.org/officeDocument/2006/relationships/image" Target="../media/image41.emf" /><Relationship Id="rId7" Type="http://schemas.openxmlformats.org/officeDocument/2006/relationships/image" Target="../media/image7.png" /><Relationship Id="rId8" Type="http://schemas.openxmlformats.org/officeDocument/2006/relationships/slide" Target="slide34.xml" TargetMode="Internal" /><Relationship Id="rId9" Type="http://schemas.openxmlformats.org/officeDocument/2006/relationships/image" Target="../media/image4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20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滑轮与滑轮组　</a:t>
            </a:r>
            <a:endParaRPr lang="en-US" altLang="zh-CN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机械效率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30"/>
          <p:cNvGrpSpPr/>
          <p:nvPr/>
        </p:nvGrpSpPr>
        <p:grpSpPr>
          <a:xfrm>
            <a:off x="2425700" y="2097088"/>
            <a:ext cx="4235450" cy="2008187"/>
            <a:chOff x="1847662" y="1504750"/>
            <a:chExt cx="5448676" cy="2584754"/>
          </a:xfrm>
        </p:grpSpPr>
        <p:grpSp>
          <p:nvGrpSpPr>
            <p:cNvPr id="5132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5133" name="圆角矩形 132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53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5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51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52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5141" name="文本框 16">
              <a:hlinkClick r:id="rId8" action="ppaction://hlinksldjump"/>
            </p:cNvPr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5142" name="组合 137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5143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5144" name="椭圆 139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146" name="组合 159"/>
          <p:cNvGrpSpPr/>
          <p:nvPr/>
        </p:nvGrpSpPr>
        <p:grpSpPr>
          <a:xfrm>
            <a:off x="2425700" y="3222625"/>
            <a:ext cx="4449763" cy="2085975"/>
            <a:chOff x="2000534" y="2474331"/>
            <a:chExt cx="5723839" cy="2584754"/>
          </a:xfrm>
        </p:grpSpPr>
        <p:grpSp>
          <p:nvGrpSpPr>
            <p:cNvPr id="5147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48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49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50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1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2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53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4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56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57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8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59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60" name="文本框 47">
              <a:hlinkClick r:id="rId9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61" name="组合 184"/>
          <p:cNvGrpSpPr/>
          <p:nvPr/>
        </p:nvGrpSpPr>
        <p:grpSpPr>
          <a:xfrm>
            <a:off x="2425700" y="987425"/>
            <a:ext cx="4192588" cy="1992313"/>
            <a:chOff x="1851755" y="1505713"/>
            <a:chExt cx="5440491" cy="2584754"/>
          </a:xfrm>
        </p:grpSpPr>
        <p:grpSp>
          <p:nvGrpSpPr>
            <p:cNvPr id="5162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63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64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65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6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67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68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9" name="椭圆 198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0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71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72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73" name="椭圆 194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4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75" name="文本框 24">
                <a:hlinkClick r:id="rId10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76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滑轮  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其他机械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/>
          <p:nvPr/>
        </p:nvSpPr>
        <p:spPr>
          <a:xfrm>
            <a:off x="1835150" y="2859088"/>
            <a:ext cx="5788025" cy="460375"/>
          </a:xfrm>
          <a:prstGeom prst="rect">
            <a:avLst/>
          </a:prstGeom>
          <a:solidFill>
            <a:srgbClr val="FFC00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机械效率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表格 4"/>
          <p:cNvGraphicFramePr>
            <a:graphicFrameLocks noGrp="1"/>
          </p:cNvGraphicFramePr>
          <p:nvPr/>
        </p:nvGraphicFramePr>
        <p:xfrm>
          <a:off x="1250950" y="1563688"/>
          <a:ext cx="6192838" cy="3041650"/>
        </p:xfrm>
        <a:graphic>
          <a:graphicData uri="http://schemas.openxmlformats.org/drawingml/2006/table">
            <a:tbl>
              <a:tblPr/>
              <a:tblGrid>
                <a:gridCol w="1281112"/>
                <a:gridCol w="2017712"/>
                <a:gridCol w="2894012"/>
              </a:tblGrid>
              <a:tr h="514350"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类型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定滑轮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动滑轮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481138"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046162"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实质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杠杆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34197" tIns="0" rIns="34197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动力臂是阻力臂</a:t>
                      </a: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倍的杠杆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4197" marR="34197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187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滑轮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88" name="矩形 1"/>
          <p:cNvSpPr/>
          <p:nvPr/>
        </p:nvSpPr>
        <p:spPr>
          <a:xfrm>
            <a:off x="2843213" y="38036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等臂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89" name="矩形 12"/>
          <p:cNvSpPr/>
          <p:nvPr/>
        </p:nvSpPr>
        <p:spPr>
          <a:xfrm>
            <a:off x="5364163" y="4011613"/>
            <a:ext cx="338137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468313" y="10001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．定滑轮、动滑轮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91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19438" y="2082800"/>
            <a:ext cx="1182687" cy="1493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92" name="Picture 1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163" y="2093913"/>
            <a:ext cx="1462087" cy="1473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" grpId="0"/>
      <p:bldP spid="71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179388" y="757238"/>
          <a:ext cx="8597900" cy="4046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597900" imgH="4046537" progId="Word.Document.12">
                  <p:embed/>
                </p:oleObj>
              </mc:Choice>
              <mc:Fallback>
                <p:oleObj r:id="rId3" imgW="8597900" imgH="40465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388" y="757238"/>
                        <a:ext cx="8597900" cy="4046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" name="矩形 14"/>
          <p:cNvSpPr/>
          <p:nvPr/>
        </p:nvSpPr>
        <p:spPr>
          <a:xfrm>
            <a:off x="3708400" y="1830388"/>
            <a:ext cx="9223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19" name="矩形 15"/>
          <p:cNvSpPr/>
          <p:nvPr/>
        </p:nvSpPr>
        <p:spPr>
          <a:xfrm>
            <a:off x="6296025" y="2871788"/>
            <a:ext cx="9398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20" name="矩形 16"/>
          <p:cNvSpPr/>
          <p:nvPr/>
        </p:nvSpPr>
        <p:spPr>
          <a:xfrm>
            <a:off x="3581400" y="3579813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力的方向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21" name="矩形 8"/>
          <p:cNvSpPr/>
          <p:nvPr/>
        </p:nvSpPr>
        <p:spPr>
          <a:xfrm>
            <a:off x="6361113" y="358457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省力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表格 3"/>
          <p:cNvGraphicFramePr>
            <a:graphicFrameLocks noGrp="1"/>
          </p:cNvGraphicFramePr>
          <p:nvPr/>
        </p:nvGraphicFramePr>
        <p:xfrm>
          <a:off x="539750" y="1203325"/>
          <a:ext cx="7831138" cy="3240088"/>
        </p:xfrm>
        <a:graphic>
          <a:graphicData uri="http://schemas.openxmlformats.org/drawingml/2006/table">
            <a:tbl>
              <a:tblPr/>
              <a:tblGrid>
                <a:gridCol w="2609850"/>
                <a:gridCol w="2611438"/>
                <a:gridCol w="2609850"/>
              </a:tblGrid>
              <a:tr h="576262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竖直方向的滑轮组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水平方向的滑轮组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2087562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en-US" altLang="zh-CN" sz="2400" b="1">
                        <a:latin typeface="Times New Roman"/>
                      </a:endParaRPr>
                    </a:p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拉动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木块匀速前进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576262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承重的绳子股数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n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n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283" name="矩形 14"/>
          <p:cNvSpPr/>
          <p:nvPr/>
        </p:nvSpPr>
        <p:spPr>
          <a:xfrm>
            <a:off x="4525963" y="3940175"/>
            <a:ext cx="33813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84" name="Text Box 22"/>
          <p:cNvSpPr txBox="1">
            <a:spLocks noChangeArrowheads="1"/>
          </p:cNvSpPr>
          <p:nvPr/>
        </p:nvSpPr>
        <p:spPr bwMode="auto">
          <a:xfrm>
            <a:off x="468313" y="5556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2.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滑轮组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85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49675" y="1790700"/>
            <a:ext cx="1644650" cy="1992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86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08675" y="2066925"/>
            <a:ext cx="2408238" cy="9382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87" name="矩形 17"/>
          <p:cNvSpPr/>
          <p:nvPr/>
        </p:nvSpPr>
        <p:spPr>
          <a:xfrm>
            <a:off x="7045325" y="3927475"/>
            <a:ext cx="3381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/>
      <p:bldP spid="1128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表格 3"/>
          <p:cNvGraphicFramePr>
            <a:graphicFrameLocks noGrp="1"/>
          </p:cNvGraphicFramePr>
          <p:nvPr/>
        </p:nvGraphicFramePr>
        <p:xfrm>
          <a:off x="755650" y="627062"/>
          <a:ext cx="7848600" cy="3416300"/>
        </p:xfrm>
        <a:graphic>
          <a:graphicData uri="http://schemas.openxmlformats.org/drawingml/2006/table">
            <a:tbl>
              <a:tblPr/>
              <a:tblGrid>
                <a:gridCol w="2305050"/>
                <a:gridCol w="2590800"/>
                <a:gridCol w="2952750"/>
              </a:tblGrid>
              <a:tr h="628650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竖直方向的滑轮组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水平方向的滑轮组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341438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省力规律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(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忽略绳重及摩擦</a:t>
                      </a:r>
                      <a:r>
                        <a:rPr lang="en-US" altLang="zh-CN" sz="2400" b="1">
                          <a:latin typeface="Times New Roman"/>
                        </a:rPr>
                        <a:t>)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(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忽略滑轮组的摩擦</a:t>
                      </a:r>
                      <a:r>
                        <a:rPr lang="en-US" altLang="zh-CN" sz="2400" b="1">
                          <a:latin typeface="Times New Roman"/>
                        </a:rPr>
                        <a:t>)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93738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费距离规律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752475">
                <a:tc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特点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gridSpan="2">
                  <a:txBody>
                    <a:bodyPr lIns="24330" tIns="0" rIns="2433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既可以</a:t>
                      </a: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又可以</a:t>
                      </a:r>
                      <a:r>
                        <a:rPr lang="en-US" altLang="zh-CN" sz="2400" b="1">
                          <a:latin typeface="Times New Roman"/>
                          <a:ea typeface="宋体" pitchFamily="2" charset="-122"/>
                        </a:rPr>
                        <a:t>________</a:t>
                      </a:r>
                      <a:r>
                        <a:rPr lang="en-US" altLang="zh-CN" sz="2400" b="1">
                          <a:latin typeface="Times New Roman"/>
                        </a:rPr>
                        <a:t>________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4330" marR="2433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</a:tr>
            </a:tbl>
          </a:graphicData>
        </a:graphic>
      </p:graphicFrame>
      <p:sp>
        <p:nvSpPr>
          <p:cNvPr id="13334" name="矩形 14"/>
          <p:cNvSpPr/>
          <p:nvPr/>
        </p:nvSpPr>
        <p:spPr>
          <a:xfrm>
            <a:off x="4284663" y="34528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省力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35" name="矩形 15"/>
          <p:cNvSpPr/>
          <p:nvPr/>
        </p:nvSpPr>
        <p:spPr>
          <a:xfrm>
            <a:off x="4308475" y="2686050"/>
            <a:ext cx="52705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nh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36" name="矩形 16"/>
          <p:cNvSpPr/>
          <p:nvPr/>
        </p:nvSpPr>
        <p:spPr>
          <a:xfrm>
            <a:off x="7092950" y="2686050"/>
            <a:ext cx="6826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ns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物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3337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3338" name="对象 1"/>
          <p:cNvGraphicFramePr>
            <a:graphicFrameLocks noChangeAspect="1"/>
          </p:cNvGraphicFramePr>
          <p:nvPr/>
        </p:nvGraphicFramePr>
        <p:xfrm>
          <a:off x="4140200" y="1182688"/>
          <a:ext cx="21336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2133600" imgH="1041400" progId="Word.Document.8">
                  <p:embed/>
                </p:oleObj>
              </mc:Choice>
              <mc:Fallback>
                <p:oleObj r:id="rId5" imgW="21336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40200" y="1182688"/>
                        <a:ext cx="21336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39" name="对象 8"/>
          <p:cNvGraphicFramePr>
            <a:graphicFrameLocks noChangeAspect="1"/>
          </p:cNvGraphicFramePr>
          <p:nvPr/>
        </p:nvGraphicFramePr>
        <p:xfrm>
          <a:off x="7126288" y="1182688"/>
          <a:ext cx="1358900" cy="102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7" imgW="1358900" imgH="1028700" progId="Word.Document.8">
                  <p:embed/>
                </p:oleObj>
              </mc:Choice>
              <mc:Fallback>
                <p:oleObj r:id="rId7" imgW="1358900" imgH="102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126288" y="1182688"/>
                        <a:ext cx="13589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40" name="矩形 9"/>
          <p:cNvSpPr/>
          <p:nvPr/>
        </p:nvSpPr>
        <p:spPr>
          <a:xfrm>
            <a:off x="6227763" y="3452813"/>
            <a:ext cx="20415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改变力的方向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 fill="hold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/>
      <p:bldP spid="13335" grpId="0"/>
      <p:bldP spid="13336" grpId="0"/>
      <p:bldP spid="133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其他机械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362" name="Text Box 22"/>
          <p:cNvSpPr txBox="1">
            <a:spLocks noChangeArrowheads="1"/>
          </p:cNvSpPr>
          <p:nvPr/>
        </p:nvSpPr>
        <p:spPr bwMode="auto">
          <a:xfrm>
            <a:off x="531813" y="10779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．斜面实质：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省力机械，省力费距离，高度相同的斜面，斜面越长越省力。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应用：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盘山公路。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．轮轴特点：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能够连续旋转的杠杆，省力、但费距离。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应用：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汽车方向盘、扳手、门把手等。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3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349250" y="1077913"/>
            <a:ext cx="84328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．有用功、额外功、总功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有用功：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为了达到目的人们必须做的功，对人们有利用价值的功，用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额外功：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在使用机械时克服摩擦阻力或机械自身重力而不得不做的功，用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总功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：动力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对机械做的功，用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表示。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1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机械效率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7411" name="矩形 7"/>
          <p:cNvSpPr/>
          <p:nvPr/>
        </p:nvSpPr>
        <p:spPr>
          <a:xfrm>
            <a:off x="6875463" y="3821113"/>
            <a:ext cx="14573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W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有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W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额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31813" y="746125"/>
            <a:ext cx="81153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．机械效率：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物理学中，将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跟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的比值叫做机械效率。公式</a:t>
            </a:r>
            <a:r>
              <a:rPr lang="en-US" altLang="zh-CN" sz="2400" b="1" i="1" spc="0">
                <a:latin typeface="Times New Roman"/>
              </a:rPr>
              <a:t> 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．滑轮组的机械效率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58" name="矩形 2"/>
          <p:cNvSpPr/>
          <p:nvPr/>
        </p:nvSpPr>
        <p:spPr>
          <a:xfrm>
            <a:off x="4683125" y="835025"/>
            <a:ext cx="11128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有用功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9459" name="矩形 6"/>
          <p:cNvSpPr/>
          <p:nvPr/>
        </p:nvSpPr>
        <p:spPr>
          <a:xfrm>
            <a:off x="6156325" y="8143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总功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19460" name="对象 4"/>
          <p:cNvGraphicFramePr>
            <a:graphicFrameLocks noChangeAspect="1"/>
          </p:cNvGraphicFramePr>
          <p:nvPr/>
        </p:nvGraphicFramePr>
        <p:xfrm>
          <a:off x="4251325" y="1000125"/>
          <a:ext cx="2120900" cy="102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2120900" imgH="1028700" progId="Word.Document.8">
                  <p:embed/>
                </p:oleObj>
              </mc:Choice>
              <mc:Fallback>
                <p:oleObj r:id="rId3" imgW="2120900" imgH="102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51325" y="1000125"/>
                        <a:ext cx="21209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5" name="表格 10"/>
          <p:cNvGraphicFramePr>
            <a:graphicFrameLocks noGrp="1"/>
          </p:cNvGraphicFramePr>
          <p:nvPr/>
        </p:nvGraphicFramePr>
        <p:xfrm>
          <a:off x="755650" y="649288"/>
          <a:ext cx="7561262" cy="3950970"/>
        </p:xfrm>
        <a:graphic>
          <a:graphicData uri="http://schemas.openxmlformats.org/drawingml/2006/table">
            <a:tbl>
              <a:tblPr/>
              <a:tblGrid>
                <a:gridCol w="1439862"/>
                <a:gridCol w="3168650"/>
                <a:gridCol w="2952750"/>
              </a:tblGrid>
              <a:tr h="2305050"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644650"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有用功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   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有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，</a:t>
                      </a:r>
                      <a:r>
                        <a:rPr lang="en-US" altLang="zh-CN" sz="2400" b="1" i="1">
                          <a:latin typeface="Times New Roman"/>
                        </a:rPr>
                        <a:t>G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物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为物重，</a:t>
                      </a:r>
                      <a:r>
                        <a:rPr lang="en-US" altLang="zh-CN" sz="2400" b="1" i="1">
                          <a:latin typeface="Times New Roman"/>
                        </a:rPr>
                        <a:t>h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是物体上升的高度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有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519" name="矩形 7"/>
          <p:cNvSpPr/>
          <p:nvPr/>
        </p:nvSpPr>
        <p:spPr>
          <a:xfrm>
            <a:off x="7045325" y="3478213"/>
            <a:ext cx="406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fs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1520" name="矩形 8"/>
          <p:cNvSpPr/>
          <p:nvPr/>
        </p:nvSpPr>
        <p:spPr>
          <a:xfrm>
            <a:off x="3354388" y="2957513"/>
            <a:ext cx="7858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物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1521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16238" y="635000"/>
            <a:ext cx="1762125" cy="22844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22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94363" y="830263"/>
            <a:ext cx="2257425" cy="193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/>
      <p:bldP spid="215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3" name="表格 10"/>
          <p:cNvGraphicFramePr>
            <a:graphicFrameLocks noGrp="1"/>
          </p:cNvGraphicFramePr>
          <p:nvPr/>
        </p:nvGraphicFramePr>
        <p:xfrm>
          <a:off x="611188" y="955675"/>
          <a:ext cx="7993062" cy="2768600"/>
        </p:xfrm>
        <a:graphic>
          <a:graphicData uri="http://schemas.openxmlformats.org/drawingml/2006/table">
            <a:tbl>
              <a:tblPr/>
              <a:tblGrid>
                <a:gridCol w="1163638"/>
                <a:gridCol w="3414712"/>
                <a:gridCol w="3414712"/>
              </a:tblGrid>
              <a:tr h="2768600"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总功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     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总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</a:rPr>
                        <a:t>Fs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</a:rPr>
                        <a:t>Fnh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，</a:t>
                      </a: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为拉力，</a:t>
                      </a:r>
                      <a:r>
                        <a:rPr lang="en-US" altLang="zh-CN" sz="2400" b="1" i="1">
                          <a:latin typeface="Times New Roman"/>
                        </a:rPr>
                        <a:t>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为拉力端移动的距离，</a:t>
                      </a:r>
                      <a:r>
                        <a:rPr lang="en-US" altLang="zh-CN" sz="2400" b="1" i="1">
                          <a:latin typeface="Times New Roman"/>
                        </a:rPr>
                        <a:t>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</a:rPr>
                        <a:t>nh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，</a:t>
                      </a:r>
                      <a:r>
                        <a:rPr lang="en-US" altLang="zh-CN" sz="2400" b="1" i="1">
                          <a:latin typeface="Times New Roman"/>
                        </a:rPr>
                        <a:t>n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为承担物重的绳子股数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    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总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</a:rPr>
                        <a:t>Fns</a:t>
                      </a:r>
                      <a:r>
                        <a:rPr lang="en-US" altLang="zh-CN" sz="2400" b="1" i="1">
                          <a:latin typeface="Times New Roman"/>
                        </a:rPr>
                        <a:t>, F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为拉力，</a:t>
                      </a:r>
                      <a:r>
                        <a:rPr lang="en-US" altLang="zh-CN" sz="2400" b="1" i="1">
                          <a:latin typeface="Times New Roman"/>
                        </a:rPr>
                        <a:t>ns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为拉力端移动的距离，</a:t>
                      </a:r>
                      <a:r>
                        <a:rPr lang="en-US" altLang="zh-CN" sz="2400" b="1" i="1">
                          <a:latin typeface="Times New Roman"/>
                        </a:rPr>
                        <a:t>n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为与动滑轮相连的绳子股数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表格 10"/>
          <p:cNvGraphicFramePr>
            <a:graphicFrameLocks noGrp="1"/>
          </p:cNvGraphicFramePr>
          <p:nvPr/>
        </p:nvGraphicFramePr>
        <p:xfrm>
          <a:off x="852488" y="771525"/>
          <a:ext cx="7392988" cy="3384550"/>
        </p:xfrm>
        <a:graphic>
          <a:graphicData uri="http://schemas.openxmlformats.org/drawingml/2006/table">
            <a:tbl>
              <a:tblPr/>
              <a:tblGrid>
                <a:gridCol w="2463800"/>
                <a:gridCol w="2463800"/>
                <a:gridCol w="2465388"/>
              </a:tblGrid>
              <a:tr h="1639888"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机械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效率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η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× 100%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× 100%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η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× 100%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>
                          <a:latin typeface="Times New Roman"/>
                        </a:rPr>
                        <a:t>______× 100% 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744662"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提高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机械效率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的方法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增加物重，减小动滑轮的重，减小机械摩擦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10878" tIns="0" rIns="10878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减小机械摩擦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0878" marR="108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5615" name="对象 1"/>
          <p:cNvGraphicFramePr>
            <a:graphicFrameLocks noChangeAspect="1"/>
          </p:cNvGraphicFramePr>
          <p:nvPr/>
        </p:nvGraphicFramePr>
        <p:xfrm>
          <a:off x="3759200" y="1385888"/>
          <a:ext cx="1625600" cy="102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625600" imgH="1028700" progId="Word.Document.8">
                  <p:embed/>
                </p:oleObj>
              </mc:Choice>
              <mc:Fallback>
                <p:oleObj r:id="rId3" imgW="1625600" imgH="102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59200" y="1385888"/>
                        <a:ext cx="16256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16" name="对象 9"/>
          <p:cNvGraphicFramePr>
            <a:graphicFrameLocks noChangeAspect="1"/>
          </p:cNvGraphicFramePr>
          <p:nvPr/>
        </p:nvGraphicFramePr>
        <p:xfrm>
          <a:off x="6451600" y="1419225"/>
          <a:ext cx="1612900" cy="1016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5" imgW="1612900" imgH="1016000" progId="Word.Document.8">
                  <p:embed/>
                </p:oleObj>
              </mc:Choice>
              <mc:Fallback>
                <p:oleObj r:id="rId5" imgW="1612900" imgH="1016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51600" y="1419225"/>
                        <a:ext cx="1612900" cy="101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488950" y="62706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4.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杠杆和斜面的机械效率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7650" name="表格 3"/>
          <p:cNvGraphicFramePr>
            <a:graphicFrameLocks noGrp="1"/>
          </p:cNvGraphicFramePr>
          <p:nvPr/>
        </p:nvGraphicFramePr>
        <p:xfrm>
          <a:off x="923925" y="1228725"/>
          <a:ext cx="7104062" cy="3327400"/>
        </p:xfrm>
        <a:graphic>
          <a:graphicData uri="http://schemas.openxmlformats.org/drawingml/2006/table">
            <a:tbl>
              <a:tblPr/>
              <a:tblGrid>
                <a:gridCol w="1179512"/>
                <a:gridCol w="2997200"/>
                <a:gridCol w="2927350"/>
              </a:tblGrid>
              <a:tr h="549275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杠杆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斜面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482725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图示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647700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有用功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gridSpan="2"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有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</a:rPr>
                        <a:t>Gh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，</a:t>
                      </a:r>
                      <a:r>
                        <a:rPr lang="en-US" altLang="zh-CN" sz="2400" b="1" i="1">
                          <a:latin typeface="Times New Roman"/>
                        </a:rPr>
                        <a:t>G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为物重，</a:t>
                      </a:r>
                      <a:r>
                        <a:rPr lang="en-US" altLang="zh-CN" sz="2400" b="1" i="1">
                          <a:latin typeface="Times New Roman"/>
                        </a:rPr>
                        <a:t>h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为物体上升的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高度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</a:tr>
              <a:tr h="647700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总功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gridSpan="2"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  <a:ea typeface="宋体" pitchFamily="2" charset="-122"/>
                        </a:rPr>
                        <a:t>W</a:t>
                      </a:r>
                      <a:r>
                        <a:rPr lang="zh-CN" altLang="zh-CN" sz="2400" b="1" baseline="-25000">
                          <a:latin typeface="Times New Roman"/>
                          <a:ea typeface="宋体" pitchFamily="2" charset="-122"/>
                        </a:rPr>
                        <a:t>总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＝</a:t>
                      </a:r>
                      <a:r>
                        <a:rPr lang="en-US" altLang="zh-CN" sz="2400" b="1" i="1">
                          <a:latin typeface="Times New Roman"/>
                          <a:ea typeface="宋体" pitchFamily="2" charset="-122"/>
                        </a:rPr>
                        <a:t>Fs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，</a:t>
                      </a:r>
                      <a:r>
                        <a:rPr lang="en-US" altLang="zh-CN" sz="2400" b="1" i="1">
                          <a:latin typeface="Times New Roman"/>
                          <a:ea typeface="宋体" pitchFamily="2" charset="-122"/>
                        </a:rPr>
                        <a:t>F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为拉力，</a:t>
                      </a:r>
                      <a:r>
                        <a:rPr lang="en-US" altLang="zh-CN" sz="2400" b="1" i="1">
                          <a:latin typeface="Times New Roman"/>
                          <a:ea typeface="宋体" pitchFamily="2" charset="-122"/>
                        </a:rPr>
                        <a:t>s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为拉力端移动的距离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</a:tr>
            </a:tbl>
          </a:graphicData>
        </a:graphic>
      </p:graphicFrame>
      <p:pic>
        <p:nvPicPr>
          <p:cNvPr id="27670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63788" y="1673225"/>
            <a:ext cx="2684462" cy="1597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71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950" y="1689100"/>
            <a:ext cx="2505075" cy="15954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7" name="表格 3"/>
          <p:cNvGraphicFramePr>
            <a:graphicFrameLocks noGrp="1"/>
          </p:cNvGraphicFramePr>
          <p:nvPr/>
        </p:nvGraphicFramePr>
        <p:xfrm>
          <a:off x="636588" y="915988"/>
          <a:ext cx="7535862" cy="3529012"/>
        </p:xfrm>
        <a:graphic>
          <a:graphicData uri="http://schemas.openxmlformats.org/drawingml/2006/table">
            <a:tbl>
              <a:tblPr/>
              <a:tblGrid>
                <a:gridCol w="1755775"/>
                <a:gridCol w="2997200"/>
                <a:gridCol w="2782888"/>
              </a:tblGrid>
              <a:tr h="822325"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杠杆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斜面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9779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机械效率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gridSpan="2">
                  <a:txBody>
                    <a:bodyPr lIns="53032" tIns="0" rIns="53032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53032" marR="53032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</a:tcPr>
                </a:tc>
              </a:tr>
              <a:tr h="17287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提高机械效率的方法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减少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杠杆自重，增大物重，减少杠杆的摩擦力等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增大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斜面的坡度、减少斜面的粗糙程度等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9715" name="对象 1"/>
          <p:cNvGraphicFramePr>
            <a:graphicFrameLocks noChangeAspect="1"/>
          </p:cNvGraphicFramePr>
          <p:nvPr/>
        </p:nvGraphicFramePr>
        <p:xfrm>
          <a:off x="3430588" y="1708150"/>
          <a:ext cx="4203700" cy="1003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3" imgW="4203700" imgH="1003300" progId="Word.Document.12">
                  <p:embed/>
                </p:oleObj>
              </mc:Choice>
              <mc:Fallback>
                <p:oleObj r:id="rId3" imgW="4203700" imgH="1003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30588" y="1708150"/>
                        <a:ext cx="4203700" cy="100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1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4688" y="4138613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1745" name="组合 2"/>
          <p:cNvGrpSpPr/>
          <p:nvPr/>
        </p:nvGrpSpPr>
        <p:grpSpPr>
          <a:xfrm>
            <a:off x="2517775" y="195263"/>
            <a:ext cx="4235450" cy="2008187"/>
            <a:chOff x="1847662" y="1504750"/>
            <a:chExt cx="5448676" cy="2584754"/>
          </a:xfrm>
        </p:grpSpPr>
        <p:grpSp>
          <p:nvGrpSpPr>
            <p:cNvPr id="31746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31747" name="圆角矩形 4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748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31749" name="椭圆 25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0" name="椭圆 26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1751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31752" name="椭圆 23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3" name="椭圆 2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1754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31755" name="文本框 16"/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  <a:endParaRPr lang="zh-CN" altLang="en-US" sz="27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31756" name="组合 9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31757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31758" name="椭圆 11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9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31760" name="矩形 1">
            <a:hlinkClick r:id="rId3" action="ppaction://hlinksldjump"/>
          </p:cNvPr>
          <p:cNvSpPr/>
          <p:nvPr/>
        </p:nvSpPr>
        <p:spPr>
          <a:xfrm>
            <a:off x="1471613" y="1563688"/>
            <a:ext cx="6326187" cy="461962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滑轮、滑轮组的特点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31761" name="矩形 2">
            <a:hlinkClick r:id="rId4" action="ppaction://hlinksldjump"/>
          </p:cNvPr>
          <p:cNvSpPr/>
          <p:nvPr/>
        </p:nvSpPr>
        <p:spPr>
          <a:xfrm>
            <a:off x="1485900" y="2305050"/>
            <a:ext cx="6326188" cy="461963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机械效率的相关计算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31762" name="矩形 3">
            <a:hlinkClick r:id="rId5" action="ppaction://hlinksldjump"/>
          </p:cNvPr>
          <p:cNvSpPr/>
          <p:nvPr/>
        </p:nvSpPr>
        <p:spPr>
          <a:xfrm>
            <a:off x="1458913" y="3067050"/>
            <a:ext cx="6326187" cy="461963"/>
          </a:xfrm>
          <a:prstGeom prst="rect">
            <a:avLst/>
          </a:prstGeom>
          <a:solidFill>
            <a:srgbClr val="EF9F9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实验：探究滑轮组机械效率的影响因素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31763" name="Picture 7" descr="C:\Users\Administrator\Desktop\习题课件\返回框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24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0" grpId="0"/>
      <p:bldP spid="31761" grpId="0"/>
      <p:bldP spid="317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Text Box 22"/>
          <p:cNvSpPr txBox="1">
            <a:spLocks noChangeArrowheads="1"/>
          </p:cNvSpPr>
          <p:nvPr/>
        </p:nvSpPr>
        <p:spPr bwMode="auto">
          <a:xfrm>
            <a:off x="468313" y="987425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】如图所示，甲、乙两滑轮组拉着同一物体在同一表面沿水平方向匀速运动，不计绳子、滑轮的重力和绳子与滑轮间的摩擦力，则拉力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，若要使拉力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相等，则可采用的办法：</a:t>
            </a:r>
            <a:r>
              <a:rPr lang="en-US" altLang="zh-CN" sz="2400" b="1" spc="0">
                <a:latin typeface="Times New Roman"/>
              </a:rPr>
              <a:t> </a:t>
            </a:r>
            <a:r>
              <a:rPr lang="en-US" altLang="zh-CN" sz="2400" b="1" spc="0">
                <a:latin typeface="Times New Roman"/>
              </a:rPr>
              <a:t>___________________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____________________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写出一种方法即可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79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滑轮、滑轮组的特点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3795" name="矩形 5"/>
          <p:cNvSpPr/>
          <p:nvPr/>
        </p:nvSpPr>
        <p:spPr>
          <a:xfrm>
            <a:off x="5580063" y="2139950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小于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379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7175" y="3117850"/>
            <a:ext cx="4565650" cy="1539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1025" y="41719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7"/>
          <p:cNvSpPr>
            <a:spLocks noChangeArrowheads="1"/>
          </p:cNvSpPr>
          <p:nvPr/>
        </p:nvSpPr>
        <p:spPr bwMode="auto">
          <a:xfrm>
            <a:off x="893763" y="2595563"/>
            <a:ext cx="7639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                                                             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增大甲图中物体与接触面的粗糙程度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Text Box 22"/>
          <p:cNvSpPr txBox="1">
            <a:spLocks noChangeArrowheads="1"/>
          </p:cNvSpPr>
          <p:nvPr/>
        </p:nvSpPr>
        <p:spPr bwMode="auto">
          <a:xfrm>
            <a:off x="488950" y="1058863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分】如图所示，同时用力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匀速提起相同的重物，若滑轮重及摩擦不计，力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，若将同样物体提升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相同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高度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，如果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做功的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机械效率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分别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。则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en-US" altLang="zh-CN" sz="2400" b="1" spc="0">
                <a:latin typeface="Times New Roman"/>
              </a:rPr>
              <a:t>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＞</a:t>
            </a:r>
            <a:r>
              <a:rPr lang="en-US" altLang="zh-CN" sz="2400" b="1" spc="0">
                <a:latin typeface="Times New Roman"/>
              </a:rPr>
              <a:t>”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＜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481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机械效率的相关计算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4819" name="矩形 6"/>
          <p:cNvSpPr>
            <a:spLocks noChangeArrowheads="1"/>
          </p:cNvSpPr>
          <p:nvPr/>
        </p:nvSpPr>
        <p:spPr bwMode="auto">
          <a:xfrm>
            <a:off x="1281113" y="2139950"/>
            <a:ext cx="3381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20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24525" y="2312988"/>
            <a:ext cx="2590800" cy="22748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7"/>
          <p:cNvSpPr>
            <a:spLocks noChangeArrowheads="1"/>
          </p:cNvSpPr>
          <p:nvPr/>
        </p:nvSpPr>
        <p:spPr bwMode="auto">
          <a:xfrm>
            <a:off x="3762375" y="3200400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3"/>
          <p:cNvSpPr>
            <a:spLocks noChangeArrowheads="1"/>
          </p:cNvSpPr>
          <p:nvPr/>
        </p:nvSpPr>
        <p:spPr bwMode="auto">
          <a:xfrm>
            <a:off x="828675" y="555625"/>
            <a:ext cx="7488238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福州模拟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分】两个滑轮按图所示的方式组合，用</a:t>
            </a:r>
            <a:r>
              <a:rPr lang="en-US" altLang="zh-CN" sz="2400" b="1" spc="0">
                <a:latin typeface="Times New Roman"/>
              </a:rPr>
              <a:t>5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拉动绳端，使物体在</a:t>
            </a:r>
            <a:r>
              <a:rPr lang="en-US" altLang="zh-CN" sz="2400" b="1" spc="0">
                <a:latin typeface="Times New Roman"/>
              </a:rPr>
              <a:t>5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内水平向左匀速滑动</a:t>
            </a:r>
            <a:r>
              <a:rPr lang="en-US" altLang="zh-CN" sz="2400" b="1" spc="0">
                <a:latin typeface="Times New Roman"/>
              </a:rPr>
              <a:t>1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，物体与地面间的摩擦力为</a:t>
            </a:r>
            <a:r>
              <a:rPr lang="en-US" altLang="zh-CN" sz="2400" b="1" spc="0">
                <a:latin typeface="Times New Roman"/>
              </a:rPr>
              <a:t>9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。下列选项正确的是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是定滑轮，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是动滑轮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做的功率为</a:t>
            </a:r>
            <a:r>
              <a:rPr lang="en-US" altLang="zh-CN" sz="2400" b="1" spc="0">
                <a:latin typeface="Times New Roman"/>
              </a:rPr>
              <a:t>2 W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做的功为</a:t>
            </a:r>
            <a:r>
              <a:rPr lang="en-US" altLang="zh-CN" sz="2400" b="1" spc="0">
                <a:latin typeface="Times New Roman"/>
              </a:rPr>
              <a:t>5 J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．滑轮组的机械效率为</a:t>
            </a:r>
            <a:r>
              <a:rPr lang="en-US" altLang="zh-CN" sz="2400" b="1" spc="0">
                <a:latin typeface="Times New Roman"/>
              </a:rPr>
              <a:t>55.6%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92725" y="2427288"/>
            <a:ext cx="3519488" cy="1631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5"/>
          <p:cNvSpPr>
            <a:spLocks noChangeArrowheads="1"/>
          </p:cNvSpPr>
          <p:nvPr/>
        </p:nvSpPr>
        <p:spPr bwMode="auto">
          <a:xfrm>
            <a:off x="828675" y="909638"/>
            <a:ext cx="748823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方法点拨</a:t>
            </a: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在水平方向上拉物体时，克服摩擦力做的功为有用功，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W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有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 pitchFamily="18" charset="0"/>
              </a:rPr>
              <a:t>fs</a:t>
            </a:r>
            <a:r>
              <a:rPr lang="zh-CN" altLang="zh-CN" sz="2400" b="1" spc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solidFill>
                <a:srgbClr val="C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6866" name="矩形 6"/>
          <p:cNvSpPr>
            <a:spLocks noChangeArrowheads="1"/>
          </p:cNvSpPr>
          <p:nvPr/>
        </p:nvSpPr>
        <p:spPr bwMode="auto">
          <a:xfrm>
            <a:off x="755650" y="2571750"/>
            <a:ext cx="74882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答案</a:t>
            </a: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3"/>
          <p:cNvSpPr>
            <a:spLocks noChangeArrowheads="1"/>
          </p:cNvSpPr>
          <p:nvPr/>
        </p:nvSpPr>
        <p:spPr bwMode="auto">
          <a:xfrm>
            <a:off x="828675" y="484188"/>
            <a:ext cx="74882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】如图所示，小汽车通过滑轮组从竖直矿井中提升矿石，矿石以</a:t>
            </a:r>
            <a:r>
              <a:rPr lang="en-US" altLang="zh-CN" sz="2400" b="1" spc="0">
                <a:latin typeface="Times New Roman"/>
              </a:rPr>
              <a:t>1 m/s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的速度匀速上升</a:t>
            </a:r>
            <a:r>
              <a:rPr lang="en-US" altLang="zh-CN" sz="2400" b="1" spc="0">
                <a:latin typeface="Times New Roman"/>
              </a:rPr>
              <a:t>8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，已知矿石重</a:t>
            </a:r>
            <a:r>
              <a:rPr lang="en-US" altLang="zh-CN" sz="2400" b="1" spc="0">
                <a:latin typeface="Times New Roman"/>
              </a:rPr>
              <a:t>2 700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，动滑轮重</a:t>
            </a:r>
            <a:r>
              <a:rPr lang="en-US" altLang="zh-CN" sz="2400" b="1" spc="0">
                <a:latin typeface="Times New Roman"/>
              </a:rPr>
              <a:t>300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，不计绳的重力及滑轮摩擦，求该过程中：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汽车拉力的大小；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24475" y="2362200"/>
            <a:ext cx="3122613" cy="20812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7891" name="对象 1"/>
          <p:cNvGraphicFramePr>
            <a:graphicFrameLocks noChangeAspect="1"/>
          </p:cNvGraphicFramePr>
          <p:nvPr/>
        </p:nvGraphicFramePr>
        <p:xfrm>
          <a:off x="900113" y="3148013"/>
          <a:ext cx="53848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5384800" imgH="1790700" progId="Word.Document.8">
                  <p:embed/>
                </p:oleObj>
              </mc:Choice>
              <mc:Fallback>
                <p:oleObj r:id="rId3" imgW="53848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0113" y="3148013"/>
                        <a:ext cx="53848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矩形 3"/>
          <p:cNvSpPr>
            <a:spLocks noChangeArrowheads="1"/>
          </p:cNvSpPr>
          <p:nvPr/>
        </p:nvSpPr>
        <p:spPr bwMode="auto">
          <a:xfrm>
            <a:off x="623888" y="650875"/>
            <a:ext cx="748823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汽车拉力的功率；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滑轮组的机械效率。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2"/>
          <p:cNvSpPr>
            <a:spLocks noChangeArrowheads="1"/>
          </p:cNvSpPr>
          <p:nvPr/>
        </p:nvSpPr>
        <p:spPr bwMode="auto">
          <a:xfrm>
            <a:off x="539750" y="1347788"/>
            <a:ext cx="81375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拉力的功率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P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Fv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绳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Fnv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物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1 000N× 3× 1m/s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3 000 W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8915" name="对象 1"/>
          <p:cNvGraphicFramePr>
            <a:graphicFrameLocks noChangeAspect="1"/>
          </p:cNvGraphicFramePr>
          <p:nvPr/>
        </p:nvGraphicFramePr>
        <p:xfrm>
          <a:off x="901700" y="2571750"/>
          <a:ext cx="7175500" cy="2019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175500" imgH="2019300" progId="Word.Document.8">
                  <p:embed/>
                </p:oleObj>
              </mc:Choice>
              <mc:Fallback>
                <p:oleObj r:id="rId2" imgW="7175500" imgH="2019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2571750"/>
                        <a:ext cx="7175500" cy="2019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6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矩形 5"/>
          <p:cNvSpPr>
            <a:spLocks noChangeArrowheads="1"/>
          </p:cNvSpPr>
          <p:nvPr/>
        </p:nvSpPr>
        <p:spPr bwMode="auto">
          <a:xfrm>
            <a:off x="565150" y="1270000"/>
            <a:ext cx="8023225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【实验剖析】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．实验目的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探究影响滑轮组机械效率的因素。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．实验原理：</a:t>
            </a:r>
            <a:r>
              <a:rPr lang="en-US" altLang="zh-CN" sz="2400" b="1" spc="0">
                <a:latin typeface="Times New Roman"/>
              </a:rPr>
              <a:t>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．实验器材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刻度尺、弹簧测力计、铁架台、细绳、钩码、滑轮组。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15"/>
          <p:cNvSpPr>
            <a:spLocks noChangeArrowheads="1"/>
          </p:cNvSpPr>
          <p:nvPr/>
        </p:nvSpPr>
        <p:spPr bwMode="auto">
          <a:xfrm>
            <a:off x="539750" y="741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实验：探究滑轮组机械效率的影响因素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9939" name="对象 1"/>
          <p:cNvGraphicFramePr>
            <a:graphicFrameLocks noChangeAspect="1"/>
          </p:cNvGraphicFramePr>
          <p:nvPr/>
        </p:nvGraphicFramePr>
        <p:xfrm>
          <a:off x="3340100" y="2703513"/>
          <a:ext cx="2705100" cy="1562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2705100" imgH="1562100" progId="Word.Document.8">
                  <p:embed/>
                </p:oleObj>
              </mc:Choice>
              <mc:Fallback>
                <p:oleObj r:id="rId2" imgW="2705100" imgH="1562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40100" y="2703513"/>
                        <a:ext cx="2705100" cy="1562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矩形 5"/>
          <p:cNvSpPr>
            <a:spLocks noChangeArrowheads="1"/>
          </p:cNvSpPr>
          <p:nvPr/>
        </p:nvSpPr>
        <p:spPr bwMode="auto">
          <a:xfrm>
            <a:off x="565150" y="495300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．实验步骤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用弹簧测力计测出一个钩码的重力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组装好滑轮组，沿竖直方向匀速拉动细绳，记下弹簧测力计的示数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，并用刻度尺分别测出钩码上升的高度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和绳端移动的距离</a:t>
            </a:r>
            <a:r>
              <a:rPr lang="en-US" altLang="zh-CN" sz="2400" b="1" i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，记录实验数据。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计算有用功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有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、总功</a:t>
            </a:r>
            <a:r>
              <a:rPr lang="en-US" altLang="zh-CN" sz="2400" b="1" i="1" spc="0">
                <a:latin typeface="Times New Roman"/>
              </a:rPr>
              <a:t>W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总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和机械效率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改变被提升钩码的个数，重复上述实验。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矩形 5"/>
          <p:cNvSpPr>
            <a:spLocks noChangeArrowheads="1"/>
          </p:cNvSpPr>
          <p:nvPr/>
        </p:nvSpPr>
        <p:spPr bwMode="auto">
          <a:xfrm>
            <a:off x="565150" y="700088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．实验数据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记录实验数据。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．实验结论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同一滑轮组的机械效率在提升不同物体时并不相同，所提物体越重，机械效率越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滑轮组的机械效率与提升物体的高度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有关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无关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6" name="矩形 3"/>
          <p:cNvSpPr>
            <a:spLocks noChangeArrowheads="1"/>
          </p:cNvSpPr>
          <p:nvPr/>
        </p:nvSpPr>
        <p:spPr bwMode="auto">
          <a:xfrm>
            <a:off x="4649788" y="2859088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1987" name="矩形 4"/>
          <p:cNvSpPr>
            <a:spLocks noChangeArrowheads="1"/>
          </p:cNvSpPr>
          <p:nvPr/>
        </p:nvSpPr>
        <p:spPr bwMode="auto">
          <a:xfrm>
            <a:off x="6288088" y="3419475"/>
            <a:ext cx="80486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无关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"/>
          <p:cNvGraphicFramePr>
            <a:graphicFrameLocks noChangeAspect="1"/>
          </p:cNvGraphicFramePr>
          <p:nvPr/>
        </p:nvGraphicFramePr>
        <p:xfrm>
          <a:off x="365125" y="874713"/>
          <a:ext cx="8455025" cy="2776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8455025" imgH="2776537" progId="Word.Document.12">
                  <p:embed/>
                </p:oleObj>
              </mc:Choice>
              <mc:Fallback>
                <p:oleObj r:id="rId2" imgW="8455025" imgH="27765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5125" y="874713"/>
                        <a:ext cx="8455025" cy="2776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矩形 5"/>
          <p:cNvSpPr>
            <a:spLocks noChangeArrowheads="1"/>
          </p:cNvSpPr>
          <p:nvPr/>
        </p:nvSpPr>
        <p:spPr bwMode="auto">
          <a:xfrm>
            <a:off x="565150" y="938213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对于滑轮组而言，减小额外功的具体方法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en-US" altLang="zh-CN" sz="2400" b="1" spc="0">
                <a:latin typeface="Times New Roman"/>
              </a:rPr>
              <a:t>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减小滑轮的轮与轴间的摩擦，主要采用加润滑油的方法。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en-US" altLang="zh-CN" sz="2400" b="1" spc="0">
                <a:latin typeface="Times New Roman"/>
              </a:rPr>
              <a:t>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一是减小动滑轮的重力，二是减小绳子的重力。采取的主要措施是选用轻质材料制成的动滑轮和绳子。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4034" name="矩形 4"/>
          <p:cNvSpPr>
            <a:spLocks noChangeArrowheads="1"/>
          </p:cNvSpPr>
          <p:nvPr/>
        </p:nvSpPr>
        <p:spPr bwMode="auto">
          <a:xfrm>
            <a:off x="1349375" y="1492250"/>
            <a:ext cx="14224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减小摩擦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4035" name="矩形 6"/>
          <p:cNvSpPr>
            <a:spLocks noChangeArrowheads="1"/>
          </p:cNvSpPr>
          <p:nvPr/>
        </p:nvSpPr>
        <p:spPr bwMode="auto">
          <a:xfrm>
            <a:off x="1408113" y="2559050"/>
            <a:ext cx="265906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减轻机械自身重力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1"/>
          <p:cNvGraphicFramePr>
            <a:graphicFrameLocks noChangeAspect="1"/>
          </p:cNvGraphicFramePr>
          <p:nvPr/>
        </p:nvGraphicFramePr>
        <p:xfrm>
          <a:off x="344488" y="985838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8455025" imgH="3171825" progId="Word.Document.12">
                  <p:embed/>
                </p:oleObj>
              </mc:Choice>
              <mc:Fallback>
                <p:oleObj r:id="rId2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488" y="985838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8" name="矩形 4"/>
          <p:cNvSpPr>
            <a:spLocks noChangeArrowheads="1"/>
          </p:cNvSpPr>
          <p:nvPr/>
        </p:nvSpPr>
        <p:spPr bwMode="auto">
          <a:xfrm>
            <a:off x="7235825" y="2859088"/>
            <a:ext cx="49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5059" name="矩形 6"/>
          <p:cNvSpPr>
            <a:spLocks noChangeArrowheads="1"/>
          </p:cNvSpPr>
          <p:nvPr/>
        </p:nvSpPr>
        <p:spPr bwMode="auto">
          <a:xfrm>
            <a:off x="1835150" y="3419475"/>
            <a:ext cx="49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矩形 4"/>
          <p:cNvSpPr/>
          <p:nvPr/>
        </p:nvSpPr>
        <p:spPr>
          <a:xfrm>
            <a:off x="565150" y="647700"/>
            <a:ext cx="8023225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188" lvl="0" indent="-357188" algn="just">
              <a:lnSpc>
                <a:spcPct val="15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 pitchFamily="18" charset="0"/>
              </a:rPr>
              <a:t>5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】如图为测量某滑轮组机械效率的实验装置。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(1)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实验时沿竖直方向匀速缓慢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拉动弹簧测力计。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(2)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分析表中数据可知：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 </a:t>
            </a:r>
            <a:endParaRPr lang="en-US" altLang="zh-CN" sz="2400" b="1">
              <a:latin typeface="宋体" pitchFamily="2" charset="-122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宋体" pitchFamily="2" charset="-122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实验</a:t>
            </a:r>
            <a:r>
              <a:rPr lang="en-US" altLang="zh-CN" sz="2400" b="1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是用图</a:t>
            </a:r>
            <a:r>
              <a:rPr lang="en-US" altLang="zh-CN" sz="2400" b="1">
                <a:latin typeface="Times New Roman" pitchFamily="18" charset="0"/>
              </a:rPr>
              <a:t>______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做的实验。</a:t>
            </a:r>
            <a:endParaRPr lang="zh-CN" altLang="zh-CN" sz="1000">
              <a:latin typeface="宋体" pitchFamily="2" charset="-122"/>
              <a:ea typeface="Courier New" pitchFamily="49" charset="0"/>
            </a:endParaRPr>
          </a:p>
        </p:txBody>
      </p:sp>
      <p:pic>
        <p:nvPicPr>
          <p:cNvPr id="46082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16488" y="1298575"/>
            <a:ext cx="3111500" cy="3144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3" name="矩形 5"/>
          <p:cNvSpPr>
            <a:spLocks noChangeArrowheads="1"/>
          </p:cNvSpPr>
          <p:nvPr/>
        </p:nvSpPr>
        <p:spPr bwMode="auto">
          <a:xfrm>
            <a:off x="2997200" y="2813050"/>
            <a:ext cx="49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乙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矩形 4"/>
          <p:cNvSpPr>
            <a:spLocks noChangeArrowheads="1"/>
          </p:cNvSpPr>
          <p:nvPr/>
        </p:nvSpPr>
        <p:spPr bwMode="auto">
          <a:xfrm>
            <a:off x="565150" y="647700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中的机械效率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7106" name="表格 2"/>
          <p:cNvGraphicFramePr>
            <a:graphicFrameLocks noGrp="1"/>
          </p:cNvGraphicFramePr>
          <p:nvPr/>
        </p:nvGraphicFramePr>
        <p:xfrm>
          <a:off x="874712" y="1492250"/>
          <a:ext cx="7297738" cy="2934652"/>
        </p:xfrm>
        <a:graphic>
          <a:graphicData uri="http://schemas.openxmlformats.org/drawingml/2006/table">
            <a:tbl>
              <a:tblPr/>
              <a:tblGrid>
                <a:gridCol w="936625"/>
                <a:gridCol w="1295400"/>
                <a:gridCol w="1416050"/>
                <a:gridCol w="1216025"/>
                <a:gridCol w="1400175"/>
                <a:gridCol w="1033462"/>
              </a:tblGrid>
              <a:tr h="1287462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实验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序号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钩码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重力</a:t>
                      </a:r>
                      <a:r>
                        <a:rPr lang="en-US" altLang="zh-CN" sz="2400" b="1" i="1">
                          <a:latin typeface="Times New Roman"/>
                        </a:rPr>
                        <a:t>G</a:t>
                      </a:r>
                      <a:r>
                        <a:rPr lang="en-US" altLang="zh-CN" sz="2400" b="1">
                          <a:latin typeface="Times New Roman"/>
                        </a:rPr>
                        <a:t>/N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钩码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上升高度</a:t>
                      </a:r>
                      <a:r>
                        <a:rPr lang="en-US" altLang="zh-CN" sz="2400" b="1" i="1">
                          <a:latin typeface="Times New Roman"/>
                        </a:rPr>
                        <a:t>h</a:t>
                      </a:r>
                      <a:r>
                        <a:rPr lang="en-US" altLang="zh-CN" sz="2400" b="1">
                          <a:latin typeface="Times New Roman"/>
                        </a:rPr>
                        <a:t>/m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绳端拉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力</a:t>
                      </a: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en-US" altLang="zh-CN" sz="2400" b="1">
                          <a:latin typeface="Times New Roman"/>
                        </a:rPr>
                        <a:t>/N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绳端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移动距离</a:t>
                      </a:r>
                      <a:r>
                        <a:rPr lang="en-US" altLang="zh-CN" sz="2400" b="1" i="1">
                          <a:latin typeface="Times New Roman"/>
                        </a:rPr>
                        <a:t>s</a:t>
                      </a:r>
                      <a:r>
                        <a:rPr lang="en-US" altLang="zh-CN" sz="2400" b="1">
                          <a:latin typeface="Times New Roman"/>
                        </a:rPr>
                        <a:t>/m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机械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效率</a:t>
                      </a:r>
                      <a:r>
                        <a:rPr lang="en-US" altLang="zh-CN" sz="2400" b="1" i="1">
                          <a:latin typeface="Times New Roman"/>
                        </a:rPr>
                        <a:t>η</a:t>
                      </a:r>
                      <a:endParaRPr lang="zh-CN" altLang="zh-CN" sz="2400" i="1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547688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4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1.8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0.3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74%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549275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8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3.1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0.3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86%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549275"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8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0.1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2.5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0.4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 lIns="47140" tIns="0" rIns="47140" bIns="0" anchor="ctr"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358775" lvl="0" indent="-358775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47140" marR="47140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7143" name="矩形 6"/>
          <p:cNvSpPr>
            <a:spLocks noChangeArrowheads="1"/>
          </p:cNvSpPr>
          <p:nvPr/>
        </p:nvSpPr>
        <p:spPr bwMode="auto">
          <a:xfrm>
            <a:off x="4224338" y="639763"/>
            <a:ext cx="8001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80%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7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若将甲滑轮组换种绕绳方法，不计摩擦及绳重，提升相同的物体时，滑轮组的机械效率</a:t>
            </a:r>
            <a:r>
              <a:rPr lang="en-US" altLang="zh-CN" sz="2400" b="1" spc="0">
                <a:latin typeface="Times New Roman"/>
              </a:rPr>
              <a:t>________(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变大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变小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通过比较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填实验序号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两次实验数据得出结论：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同一滑轮组提升重物时，物重越大，滑轮组的机械效率越高。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0" name="矩形 5"/>
          <p:cNvSpPr>
            <a:spLocks noChangeArrowheads="1"/>
          </p:cNvSpPr>
          <p:nvPr/>
        </p:nvSpPr>
        <p:spPr bwMode="auto">
          <a:xfrm>
            <a:off x="5580063" y="1146175"/>
            <a:ext cx="12239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1" name="矩形 6"/>
          <p:cNvSpPr>
            <a:spLocks noChangeArrowheads="1"/>
          </p:cNvSpPr>
          <p:nvPr/>
        </p:nvSpPr>
        <p:spPr bwMode="auto">
          <a:xfrm>
            <a:off x="2484438" y="2211388"/>
            <a:ext cx="12239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通过比较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两次实验数据可得出结论：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不同滑轮组提升相同重物时，动滑轮越重，滑轮组的机械效率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(6)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若在测拉力时，使弹簧测力计处于静止状态时读数，则读数与实际相比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，测得的机械效率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en-US" sz="2400" b="1" spc="0">
                <a:latin typeface="Times New Roman"/>
                <a:ea typeface="宋体" pitchFamily="2" charset="-122"/>
              </a:rPr>
              <a:t>均填“偏大”“偏小”或“不变”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5"/>
          <p:cNvSpPr>
            <a:spLocks noChangeArrowheads="1"/>
          </p:cNvSpPr>
          <p:nvPr/>
        </p:nvSpPr>
        <p:spPr bwMode="auto">
          <a:xfrm>
            <a:off x="1247775" y="1708150"/>
            <a:ext cx="1955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越低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5" name="矩形 6"/>
          <p:cNvSpPr>
            <a:spLocks noChangeArrowheads="1"/>
          </p:cNvSpPr>
          <p:nvPr/>
        </p:nvSpPr>
        <p:spPr bwMode="auto">
          <a:xfrm>
            <a:off x="3492500" y="2787650"/>
            <a:ext cx="19542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6" name="矩形 7"/>
          <p:cNvSpPr>
            <a:spLocks noChangeArrowheads="1"/>
          </p:cNvSpPr>
          <p:nvPr/>
        </p:nvSpPr>
        <p:spPr bwMode="auto">
          <a:xfrm>
            <a:off x="7224713" y="2787650"/>
            <a:ext cx="1092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/>
      <p:bldP spid="4915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(7)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若不考虑绳重和摩擦，在第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次实验中，动滑轮的自重为</a:t>
            </a:r>
            <a:r>
              <a:rPr lang="en-US" altLang="zh-CN" sz="2400" b="1" spc="0">
                <a:latin typeface="Times New Roman"/>
              </a:rPr>
              <a:t>________N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(8)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有同学认为，在这个实验中去掉一个测量工具反而能够减小实验误差，你认为可以去掉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，去掉该测量工具后，机械效率可写为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0178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79" name="矩形 5"/>
          <p:cNvSpPr>
            <a:spLocks noChangeArrowheads="1"/>
          </p:cNvSpPr>
          <p:nvPr/>
        </p:nvSpPr>
        <p:spPr bwMode="auto">
          <a:xfrm>
            <a:off x="1698625" y="1169988"/>
            <a:ext cx="1504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0180" name="矩形 8"/>
          <p:cNvSpPr>
            <a:spLocks noChangeArrowheads="1"/>
          </p:cNvSpPr>
          <p:nvPr/>
        </p:nvSpPr>
        <p:spPr bwMode="auto">
          <a:xfrm>
            <a:off x="5508625" y="2247900"/>
            <a:ext cx="150495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刻度尺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0181" name="对象 1"/>
          <p:cNvGraphicFramePr>
            <a:graphicFrameLocks noChangeAspect="1"/>
          </p:cNvGraphicFramePr>
          <p:nvPr/>
        </p:nvGraphicFramePr>
        <p:xfrm>
          <a:off x="5076825" y="26685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4" imgW="2654300" imgH="1041400" progId="Word.Document.8">
                  <p:embed/>
                </p:oleObj>
              </mc:Choice>
              <mc:Fallback>
                <p:oleObj r:id="rId4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76825" y="26685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01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5120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203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20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205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6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20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208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9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21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21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212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21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214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215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1216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51217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18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1219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51220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21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1222" name="组合 1"/>
          <p:cNvGrpSpPr/>
          <p:nvPr/>
        </p:nvGrpSpPr>
        <p:grpSpPr>
          <a:xfrm>
            <a:off x="4275138" y="1924050"/>
            <a:ext cx="542925" cy="547688"/>
            <a:chOff x="1153731" y="1592014"/>
            <a:chExt cx="543166" cy="547688"/>
          </a:xfrm>
        </p:grpSpPr>
        <p:pic>
          <p:nvPicPr>
            <p:cNvPr id="51223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24" name="矩形 41">
              <a:hlinkClick r:id="rId5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1225" name="Picture 7" descr="C:\Users\Administrator\Desktop\习题课件\返回框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51226" name="组合 1"/>
          <p:cNvGrpSpPr/>
          <p:nvPr/>
        </p:nvGrpSpPr>
        <p:grpSpPr>
          <a:xfrm>
            <a:off x="5730875" y="1924050"/>
            <a:ext cx="542925" cy="547688"/>
            <a:chOff x="1153731" y="1592014"/>
            <a:chExt cx="543166" cy="547688"/>
          </a:xfrm>
        </p:grpSpPr>
        <p:pic>
          <p:nvPicPr>
            <p:cNvPr id="51227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28" name="矩形 55">
              <a:hlinkClick r:id="rId8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4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1229" name="组合 1"/>
          <p:cNvGrpSpPr/>
          <p:nvPr/>
        </p:nvGrpSpPr>
        <p:grpSpPr>
          <a:xfrm>
            <a:off x="7124700" y="1924050"/>
            <a:ext cx="542925" cy="547688"/>
            <a:chOff x="1153731" y="1592014"/>
            <a:chExt cx="543166" cy="547688"/>
          </a:xfrm>
        </p:grpSpPr>
        <p:pic>
          <p:nvPicPr>
            <p:cNvPr id="51230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1231" name="矩形 58">
              <a:hlinkClick r:id="rId9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5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矩形 4"/>
          <p:cNvSpPr/>
          <p:nvPr/>
        </p:nvSpPr>
        <p:spPr>
          <a:xfrm>
            <a:off x="565150" y="555625"/>
            <a:ext cx="8023225" cy="3416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 pitchFamily="18" charset="0"/>
              </a:rPr>
              <a:t>2019</a:t>
            </a:r>
            <a:r>
              <a:rPr lang="en-US" altLang="zh-CN" sz="2400" b="1">
                <a:latin typeface="Times New Roman" pitchFamily="18" charset="0"/>
                <a:ea typeface="Times New Roman" pitchFamily="18" charset="0"/>
              </a:rPr>
              <a:t>·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 pitchFamily="18" charset="0"/>
                <a:ea typeface="Times New Roman" pitchFamily="18" charset="0"/>
              </a:rPr>
              <a:t>·</a:t>
            </a:r>
            <a:r>
              <a:rPr lang="en-US" altLang="zh-CN" sz="2400" b="1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分】工人用如图所示的机械将物体匀速提升到某一高度，若物体的重力与滑轮的重力之比 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 i="1">
                <a:latin typeface="Times New Roman" pitchFamily="18" charset="0"/>
              </a:rPr>
              <a:t>	G</a:t>
            </a:r>
            <a:r>
              <a:rPr lang="zh-CN" altLang="zh-CN" sz="2400" b="1" baseline="-25000">
                <a:latin typeface="Times New Roman" pitchFamily="18" charset="0"/>
                <a:ea typeface="宋体" pitchFamily="2" charset="-122"/>
              </a:rPr>
              <a:t>物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∶</a:t>
            </a:r>
            <a:r>
              <a:rPr lang="en-US" altLang="zh-CN" sz="2400" b="1" i="1">
                <a:latin typeface="Times New Roman" pitchFamily="18" charset="0"/>
              </a:rPr>
              <a:t>G</a:t>
            </a:r>
            <a:r>
              <a:rPr lang="zh-CN" altLang="zh-CN" sz="2400" b="1" baseline="-25000">
                <a:latin typeface="Times New Roman" pitchFamily="18" charset="0"/>
                <a:ea typeface="宋体" pitchFamily="2" charset="-122"/>
              </a:rPr>
              <a:t>滑轮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 pitchFamily="18" charset="0"/>
              </a:rPr>
              <a:t>9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∶</a:t>
            </a:r>
            <a:r>
              <a:rPr lang="en-US" altLang="zh-CN" sz="2400" b="1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，忽略绳重与摩擦的影响，则机械效率为</a:t>
            </a:r>
            <a:r>
              <a:rPr lang="en-US" altLang="zh-CN" sz="2400" b="1">
                <a:latin typeface="Times New Roman" pitchFamily="18" charset="0"/>
              </a:rPr>
              <a:t>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 pitchFamily="18" charset="0"/>
              </a:rPr>
              <a:t>)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A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 pitchFamily="18" charset="0"/>
              </a:rPr>
              <a:t>10%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　　</a:t>
            </a:r>
            <a:r>
              <a:rPr lang="en-US" altLang="zh-CN" sz="2400" b="1">
                <a:latin typeface="Times New Roman" pitchFamily="18" charset="0"/>
              </a:rPr>
              <a:t>B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 pitchFamily="18" charset="0"/>
              </a:rPr>
              <a:t>45%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7188" lvl="0" indent="-357188" algn="just">
              <a:lnSpc>
                <a:spcPct val="150000"/>
              </a:lnSpc>
            </a:pPr>
            <a:r>
              <a:rPr lang="en-US" altLang="zh-CN" sz="2400" b="1">
                <a:latin typeface="Times New Roman" pitchFamily="18" charset="0"/>
              </a:rPr>
              <a:t>C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 pitchFamily="18" charset="0"/>
              </a:rPr>
              <a:t>80%        D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．</a:t>
            </a:r>
            <a:r>
              <a:rPr lang="en-US" altLang="zh-CN" sz="2400" b="1">
                <a:latin typeface="Times New Roman" pitchFamily="18" charset="0"/>
              </a:rPr>
              <a:t>90%</a:t>
            </a:r>
            <a:endParaRPr lang="zh-CN" altLang="zh-CN" sz="1000"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2226" name="矩形 3"/>
          <p:cNvSpPr>
            <a:spLocks noChangeArrowheads="1"/>
          </p:cNvSpPr>
          <p:nvPr/>
        </p:nvSpPr>
        <p:spPr bwMode="auto">
          <a:xfrm>
            <a:off x="1860550" y="2214563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7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28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19613" y="2427288"/>
            <a:ext cx="1822450" cy="20335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矩形 4"/>
          <p:cNvSpPr>
            <a:spLocks noChangeArrowheads="1"/>
          </p:cNvSpPr>
          <p:nvPr/>
        </p:nvSpPr>
        <p:spPr bwMode="auto">
          <a:xfrm>
            <a:off x="565150" y="411163"/>
            <a:ext cx="802322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分】如图所示，用同一滑轮组分别将物体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和物体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匀速提升相同的高度。与提升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相比，提升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的过程滑轮组的机械效率较大。若不计绳重与摩擦的影响，则提升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的过程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．额外功较小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．额外功较大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．总功较小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．总功较大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3250" name="矩形 3"/>
          <p:cNvSpPr>
            <a:spLocks noChangeArrowheads="1"/>
          </p:cNvSpPr>
          <p:nvPr/>
        </p:nvSpPr>
        <p:spPr bwMode="auto">
          <a:xfrm>
            <a:off x="4270375" y="205422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51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2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49738" y="2732088"/>
            <a:ext cx="3095625" cy="2070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矩形 4"/>
          <p:cNvSpPr>
            <a:spLocks noChangeArrowheads="1"/>
          </p:cNvSpPr>
          <p:nvPr/>
        </p:nvSpPr>
        <p:spPr bwMode="auto">
          <a:xfrm>
            <a:off x="565150" y="815975"/>
            <a:ext cx="8023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分】图中滑轮的作用是</a:t>
            </a:r>
            <a:r>
              <a:rPr lang="en-US" altLang="zh-CN" sz="2400" b="1" spc="0">
                <a:latin typeface="Times New Roman"/>
              </a:rPr>
              <a:t>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4274" name="矩形 3"/>
          <p:cNvSpPr>
            <a:spLocks noChangeArrowheads="1"/>
          </p:cNvSpPr>
          <p:nvPr/>
        </p:nvSpPr>
        <p:spPr bwMode="auto">
          <a:xfrm>
            <a:off x="6378575" y="784225"/>
            <a:ext cx="20415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改变力的方向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4275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4276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48188" y="1995488"/>
            <a:ext cx="1839912" cy="2517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矩形 4"/>
          <p:cNvSpPr>
            <a:spLocks noChangeArrowheads="1"/>
          </p:cNvSpPr>
          <p:nvPr/>
        </p:nvSpPr>
        <p:spPr bwMode="auto">
          <a:xfrm>
            <a:off x="522288" y="622300"/>
            <a:ext cx="8023225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分】如图所示，相同的滑轮安装成甲、乙两种装置，分别用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匀速提升重力为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两物体，不计绳重和摩擦。若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&gt;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则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甲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en-US" altLang="zh-CN" sz="2400" b="1" i="1" spc="0">
                <a:latin typeface="Times New Roman"/>
              </a:rPr>
              <a:t>η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乙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；若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latin typeface="Times New Roman"/>
              </a:rPr>
              <a:t>	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A</a:t>
            </a:r>
            <a:r>
              <a:rPr lang="en-US" altLang="zh-CN" sz="2400" b="1" spc="0">
                <a:latin typeface="Times New Roman"/>
              </a:rPr>
              <a:t>______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均填</a:t>
            </a:r>
            <a:r>
              <a:rPr lang="en-US" altLang="zh-CN" sz="2400" b="1" spc="0">
                <a:latin typeface="Times New Roman"/>
              </a:rPr>
              <a:t>“&gt;”“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“&lt;”)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5298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7763" y="1851025"/>
            <a:ext cx="2046287" cy="2584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299" name="矩形 3"/>
          <p:cNvSpPr>
            <a:spLocks noChangeArrowheads="1"/>
          </p:cNvSpPr>
          <p:nvPr/>
        </p:nvSpPr>
        <p:spPr bwMode="auto">
          <a:xfrm>
            <a:off x="1912938" y="2236788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＞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5300" name="矩形 5"/>
          <p:cNvSpPr>
            <a:spLocks noChangeArrowheads="1"/>
          </p:cNvSpPr>
          <p:nvPr/>
        </p:nvSpPr>
        <p:spPr bwMode="auto">
          <a:xfrm>
            <a:off x="1554163" y="2800350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＜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5301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分】美丽乡村建设中，工人用起吊装置提升建筑材料，如图。某次把质量为</a:t>
            </a:r>
            <a:r>
              <a:rPr lang="en-US" altLang="zh-CN" sz="2400" b="1" spc="0">
                <a:latin typeface="Times New Roman"/>
              </a:rPr>
              <a:t>200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的材料匀速提升</a:t>
            </a:r>
            <a:r>
              <a:rPr lang="en-US" altLang="zh-CN" sz="2400" b="1" spc="0">
                <a:latin typeface="Times New Roman"/>
              </a:rPr>
              <a:t>6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，用时</a:t>
            </a:r>
            <a:r>
              <a:rPr lang="en-US" altLang="zh-CN" sz="2400" b="1" spc="0">
                <a:latin typeface="Times New Roman"/>
              </a:rPr>
              <a:t>15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，消耗电能</a:t>
            </a:r>
            <a:r>
              <a:rPr lang="en-US" altLang="zh-CN" sz="2400" b="1" spc="0">
                <a:latin typeface="Times New Roman"/>
              </a:rPr>
              <a:t>1.5× 10</a:t>
            </a:r>
            <a:r>
              <a:rPr lang="en-US" altLang="zh-CN" sz="2400" b="1" spc="0" baseline="30000">
                <a:latin typeface="Times New Roman"/>
              </a:rPr>
              <a:t>4</a:t>
            </a:r>
            <a:r>
              <a:rPr lang="en-US" altLang="zh-CN" sz="2400" b="1" spc="0">
                <a:latin typeface="Times New Roman"/>
              </a:rPr>
              <a:t> 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。求这次匀速提升材料过程中：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材料所受拉力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的大小；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6322" name="矩形 3"/>
          <p:cNvSpPr>
            <a:spLocks noChangeArrowheads="1"/>
          </p:cNvSpPr>
          <p:nvPr/>
        </p:nvSpPr>
        <p:spPr bwMode="auto">
          <a:xfrm>
            <a:off x="900113" y="3254375"/>
            <a:ext cx="5111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在匀速提升材料时，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200 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 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3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2257425"/>
            <a:ext cx="2430463" cy="22590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矩形 4"/>
          <p:cNvSpPr>
            <a:spLocks noChangeArrowheads="1"/>
          </p:cNvSpPr>
          <p:nvPr/>
        </p:nvSpPr>
        <p:spPr bwMode="auto">
          <a:xfrm>
            <a:off x="565150" y="617538"/>
            <a:ext cx="8023225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拉力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对材料做功的功率；</a:t>
            </a: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en-US" altLang="zh-CN" sz="2400" b="1">
              <a:latin typeface="Times New Roman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该装置的效率。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8370" name="对象 1"/>
          <p:cNvGraphicFramePr>
            <a:graphicFrameLocks noChangeAspect="1"/>
          </p:cNvGraphicFramePr>
          <p:nvPr/>
        </p:nvGraphicFramePr>
        <p:xfrm>
          <a:off x="736600" y="1435100"/>
          <a:ext cx="71628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3" imgW="7162800" imgH="1790700" progId="Word.Document.8">
                  <p:embed/>
                </p:oleObj>
              </mc:Choice>
              <mc:Fallback>
                <p:oleObj r:id="rId3" imgW="71628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6600" y="1435100"/>
                        <a:ext cx="71628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1" name="对象 6"/>
          <p:cNvGraphicFramePr>
            <a:graphicFrameLocks noChangeAspect="1"/>
          </p:cNvGraphicFramePr>
          <p:nvPr/>
        </p:nvGraphicFramePr>
        <p:xfrm>
          <a:off x="825500" y="2932113"/>
          <a:ext cx="6794500" cy="1790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5" imgW="6794500" imgH="1790700" progId="Word.Document.8">
                  <p:embed/>
                </p:oleObj>
              </mc:Choice>
              <mc:Fallback>
                <p:oleObj r:id="rId5" imgW="6794500" imgH="1790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5500" y="2932113"/>
                        <a:ext cx="6794500" cy="179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2" name="Picture 7" descr="C:\Users\Administrator\Desktop\习题课件\返回框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3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0769600" y="115062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156</Paragraphs>
  <Slides>40</Slides>
  <Notes>15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baseType="lpstr" size="51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Courier New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2021-03-04T13:19:21.191</cp:lastPrinted>
  <dcterms:created xsi:type="dcterms:W3CDTF">2021-03-04T13:19:21Z</dcterms:created>
  <dcterms:modified xsi:type="dcterms:W3CDTF">2021-03-04T05:19:22Z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