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emf" ContentType="image/x-e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1424" r:id="rId5"/>
    <p:sldId id="1425" r:id="rId6"/>
    <p:sldId id="1426" r:id="rId7"/>
    <p:sldId id="1427" r:id="rId8"/>
    <p:sldId id="1428" r:id="rId9"/>
    <p:sldId id="1429" r:id="rId10"/>
    <p:sldId id="1430" r:id="rId11"/>
    <p:sldId id="1431" r:id="rId12"/>
    <p:sldId id="1432" r:id="rId13"/>
    <p:sldId id="1433" r:id="rId14"/>
    <p:sldId id="1434" r:id="rId15"/>
    <p:sldId id="1435" r:id="rId16"/>
    <p:sldId id="1436" r:id="rId17"/>
    <p:sldId id="1437" r:id="rId18"/>
    <p:sldId id="1438" r:id="rId19"/>
    <p:sldId id="1439" r:id="rId20"/>
    <p:sldId id="1440" r:id="rId21"/>
    <p:sldId id="1441" r:id="rId22"/>
    <p:sldId id="1442" r:id="rId23"/>
    <p:sldId id="1443" r:id="rId24"/>
    <p:sldId id="1444" r:id="rId25"/>
    <p:sldId id="1445" r:id="rId26"/>
    <p:sldId id="1446" r:id="rId27"/>
    <p:sldId id="1447" r:id="rId28"/>
    <p:sldId id="1448" r:id="rId29"/>
    <p:sldId id="1449" r:id="rId30"/>
    <p:sldId id="1450" r:id="rId31"/>
    <p:sldId id="1451" r:id="rId32"/>
    <p:sldId id="1452" r:id="rId33"/>
    <p:sldId id="1453" r:id="rId34"/>
    <p:sldId id="1454" r:id="rId35"/>
    <p:sldId id="1455" r:id="rId36"/>
    <p:sldId id="1456" r:id="rId37"/>
    <p:sldId id="1457" r:id="rId38"/>
    <p:sldId id="1458" r:id="rId39"/>
    <p:sldId id="1459" r:id="rId40"/>
  </p:sldIdLst>
  <p:sldSz cx="9144000" cy="6858000" type="screen4x3"/>
  <p:notesSz cx="6858000" cy="9144000"/>
  <p:custDataLst>
    <p:tags r:id="rId41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21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tags" Target="tags/tag1.xml" /><Relationship Id="rId42" Type="http://schemas.openxmlformats.org/officeDocument/2006/relationships/presProps" Target="presProps.xml" /><Relationship Id="rId43" Type="http://schemas.openxmlformats.org/officeDocument/2006/relationships/viewProps" Target="viewProps.xml" /><Relationship Id="rId44" Type="http://schemas.openxmlformats.org/officeDocument/2006/relationships/theme" Target="theme/theme1.xml" /><Relationship Id="rId45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198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1987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18993D00-C26B-4231-BD21-780CF86213C8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1988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1989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B0F89CE-2BFD-4335-980D-1DD680560808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891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891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BD02CCB5-9BF8-49C0-B1DE-3C1989239CDB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3891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8917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891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3891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A7DF5FB-EEA6-4453-AA0D-9773439D33D8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39939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48B3D45-8491-4947-81D6-B8F72DF27EB7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096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096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A06978C-8FEB-4296-8580-4F9AB1DD5406}" type="slidenum">
              <a:rPr lang="zh-CN" altLang="en-US" sz="1200">
                <a:latin typeface="Calibri" pitchFamily="34" charset="0"/>
              </a:rPr>
              <a:t>3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27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BB090767-B2B0-4FF2-BE13-CF5A364AFBBC}" type="datetime1">
              <a:t>*</a:t>
            </a:fld>
          </a:p>
        </p:txBody>
      </p:sp>
      <p:sp>
        <p:nvSpPr>
          <p:cNvPr id="1028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29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EACE8264-9D8A-4F51-844D-AF805A33AFA6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Layout" Target="../slideLayouts/slideLayout7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1" r:id="rId1"/>
    <p:sldLayoutId id="2147485203" r:id="rId2"/>
    <p:sldLayoutId id="2147485204" r:id="rId3"/>
    <p:sldLayoutId id="2147485205" r:id="rId4"/>
    <p:sldLayoutId id="2147485206" r:id="rId5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207" r:id="rId1"/>
    <p:sldLayoutId id="2147485208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emf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emf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emf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e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emf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emf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emf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emf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emf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emf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emf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em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e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e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emf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emf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emf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em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emf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emf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5"/>
          <p:cNvSpPr txBox="1">
            <a:spLocks noChangeArrowheads="1"/>
          </p:cNvSpPr>
          <p:nvPr/>
        </p:nvSpPr>
        <p:spPr bwMode="auto">
          <a:xfrm>
            <a:off x="590550" y="2101850"/>
            <a:ext cx="7473950" cy="13239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计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算</a:t>
            </a:r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题</a:t>
            </a:r>
            <a:r>
              <a:rPr lang="zh-CN" altLang="en-US" sz="4000" b="1" spc="0">
                <a:solidFill>
                  <a:srgbClr val="31521B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专项复习</a:t>
            </a:r>
            <a:endParaRPr lang="en-US" altLang="zh-CN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填空型基础计算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标题 1"/>
          <p:cNvSpPr>
            <a:spLocks noGrp="1"/>
          </p:cNvSpPr>
          <p:nvPr>
            <p:ph type="title" idx="4294967295"/>
          </p:nvPr>
        </p:nvSpPr>
        <p:spPr>
          <a:xfrm>
            <a:off x="379413" y="863600"/>
            <a:ext cx="8385175" cy="543083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600"/>
              </a:lnSpc>
            </a:pPr>
            <a:r>
              <a:rPr lang="zh-CN" altLang="zh-CN" sz="2800" b="1"/>
              <a:t>方法技巧</a:t>
            </a:r>
            <a:r>
              <a:rPr lang="zh-CN" altLang="zh-CN" sz="2800"/>
              <a:t>：填空型计算题考察的主要是公式的应用，图像的认读理解，运动和机械中，力、距离、时间、功、效率等知识的综合关系和理解等．做此类题目，首先要依据题目确定考察的知识点，理解题意，然后根据所掌握的知识学会联想公式，灵活运用；同时还要注意挖掘题干中的隐含条件，也要关注细节问题，如公式的变形、单位统一，符号区分，物理量的对应性等，最后综合自己的分析判断解答相关题目，还要注意数据的准确性和小数的位数等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箭头: 五边形 3"/>
          <p:cNvSpPr/>
          <p:nvPr/>
        </p:nvSpPr>
        <p:spPr>
          <a:xfrm>
            <a:off x="514350" y="1089025"/>
            <a:ext cx="5208588" cy="577850"/>
          </a:xfrm>
          <a:prstGeom prst="homePlate">
            <a:avLst>
              <a:gd name="adj" fmla="val 4999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路程、时间、速度的计算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099" name="图片 4"/>
          <p:cNvPicPr>
            <a:picLocks noChangeAspect="1"/>
          </p:cNvPicPr>
          <p:nvPr/>
        </p:nvPicPr>
        <p:blipFill>
          <a:blip r:embed="rId3"/>
          <a:srcRect r="31574"/>
          <a:stretch>
            <a:fillRect/>
          </a:stretch>
        </p:blipFill>
        <p:spPr>
          <a:xfrm>
            <a:off x="514350" y="1919288"/>
            <a:ext cx="6256338" cy="9652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sp>
        <p:nvSpPr>
          <p:cNvPr id="4100" name="标题 1"/>
          <p:cNvSpPr>
            <a:spLocks noGrp="1"/>
          </p:cNvSpPr>
          <p:nvPr>
            <p:ph type="title" idx="4294967295"/>
          </p:nvPr>
        </p:nvSpPr>
        <p:spPr>
          <a:xfrm>
            <a:off x="514350" y="3024188"/>
            <a:ext cx="8126413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乐山）在花样游泳比赛中，运动员在水中也能听到音乐，这是因为</a:t>
            </a:r>
            <a:r>
              <a:rPr lang="zh-CN" altLang="zh-CN" sz="2800" u="sng"/>
              <a:t>　　　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zh-CN" altLang="zh-CN" sz="2800"/>
              <a:t>能传播声音；小华向着远处的山崖大喊一声，约</a:t>
            </a:r>
            <a:r>
              <a:rPr lang="en-US" altLang="zh-CN" sz="2800"/>
              <a:t>3 s</a:t>
            </a:r>
            <a:r>
              <a:rPr lang="zh-CN" altLang="zh-CN" sz="2800"/>
              <a:t>后听到回声，则小华距山崖大约</a:t>
            </a:r>
            <a:r>
              <a:rPr lang="zh-CN" altLang="zh-CN" sz="2800" u="sng"/>
              <a:t>　　　　　</a:t>
            </a:r>
            <a:r>
              <a:rPr lang="en-US" altLang="zh-CN" sz="2800"/>
              <a:t>m</a:t>
            </a:r>
            <a:r>
              <a:rPr lang="zh-CN" altLang="zh-CN" sz="2800"/>
              <a:t>．（在空气中声速为</a:t>
            </a:r>
            <a:r>
              <a:rPr lang="en-US" altLang="zh-CN" sz="2800"/>
              <a:t>340 m/s</a:t>
            </a:r>
            <a:r>
              <a:rPr lang="zh-CN" altLang="zh-CN" sz="2800"/>
              <a:t>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101" name="矩形 6"/>
          <p:cNvSpPr/>
          <p:nvPr/>
        </p:nvSpPr>
        <p:spPr>
          <a:xfrm>
            <a:off x="5011738" y="3713163"/>
            <a:ext cx="18605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或液体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)</a:t>
            </a:r>
            <a:endParaRPr lang="zh-CN" altLang="en-US"/>
          </a:p>
        </p:txBody>
      </p:sp>
      <p:sp>
        <p:nvSpPr>
          <p:cNvPr id="4102" name="矩形 7"/>
          <p:cNvSpPr/>
          <p:nvPr/>
        </p:nvSpPr>
        <p:spPr>
          <a:xfrm>
            <a:off x="4737100" y="5014913"/>
            <a:ext cx="7223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510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100" grpId="0"/>
      <p:bldP spid="4101" grpId="0"/>
      <p:bldP spid="41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兰州）利用激光测量地月距离，是</a:t>
            </a:r>
            <a:r>
              <a:rPr lang="en-US" altLang="zh-CN" sz="2800"/>
              <a:t>20</a:t>
            </a:r>
            <a:r>
              <a:rPr lang="zh-CN" altLang="zh-CN" sz="2800"/>
              <a:t>世纪</a:t>
            </a:r>
            <a:r>
              <a:rPr lang="en-US" altLang="zh-CN" sz="2800"/>
              <a:t>60</a:t>
            </a:r>
            <a:r>
              <a:rPr lang="zh-CN" altLang="zh-CN" sz="2800"/>
              <a:t>年代后发展起来的一门新技术．从地面向月球发射一束脉冲激光，激光被安装在月面上的角反射器反射回来，地面上的计时器把激光往返地月的时间记录下来，这样就可以计算出地月距离．激光是一种</a:t>
            </a:r>
            <a:r>
              <a:rPr lang="zh-CN" altLang="zh-CN" sz="2800" u="sng"/>
              <a:t>　　　　　</a:t>
            </a:r>
            <a:r>
              <a:rPr lang="zh-CN" altLang="zh-CN" sz="2800"/>
              <a:t>波，真空和空气中的光速均按</a:t>
            </a:r>
            <a:r>
              <a:rPr lang="en-US" altLang="zh-CN" sz="2800"/>
              <a:t>3.0×10</a:t>
            </a:r>
            <a:r>
              <a:rPr lang="en-US" altLang="zh-CN" sz="2800" baseline="30000"/>
              <a:t>8</a:t>
            </a:r>
            <a:r>
              <a:rPr lang="en-US" altLang="zh-CN" sz="2800"/>
              <a:t> m/s</a:t>
            </a:r>
            <a:r>
              <a:rPr lang="zh-CN" altLang="zh-CN" sz="2800"/>
              <a:t>计算，若计时器记录的时间为</a:t>
            </a:r>
            <a:r>
              <a:rPr lang="en-US" altLang="zh-CN" sz="2800"/>
              <a:t>2.56 s</a:t>
            </a:r>
            <a:r>
              <a:rPr lang="zh-CN" altLang="zh-CN" sz="2800"/>
              <a:t>，则地月距离约为</a:t>
            </a:r>
            <a:r>
              <a:rPr lang="zh-CN" altLang="zh-CN" sz="2800" u="sng"/>
              <a:t>　　　　　　　　</a:t>
            </a:r>
            <a:r>
              <a:rPr lang="en-US" altLang="zh-CN" sz="2800"/>
              <a:t>m.</a:t>
            </a:r>
            <a:endParaRPr lang="zh-CN" altLang="en-US" sz="2800"/>
          </a:p>
        </p:txBody>
      </p:sp>
      <p:sp>
        <p:nvSpPr>
          <p:cNvPr id="5123" name="矩形 3"/>
          <p:cNvSpPr/>
          <p:nvPr/>
        </p:nvSpPr>
        <p:spPr>
          <a:xfrm>
            <a:off x="1736725" y="4149725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电磁　</a:t>
            </a:r>
            <a:endParaRPr lang="zh-CN" altLang="zh-CN" sz="1000">
              <a:latin typeface="等线"/>
            </a:endParaRPr>
          </a:p>
        </p:txBody>
      </p:sp>
      <p:sp>
        <p:nvSpPr>
          <p:cNvPr id="5124" name="矩形 4"/>
          <p:cNvSpPr/>
          <p:nvPr/>
        </p:nvSpPr>
        <p:spPr>
          <a:xfrm>
            <a:off x="3598863" y="5451475"/>
            <a:ext cx="16525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3.84×10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874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郴州）小明乘车从永兴到郴州，途经郴永大道，看到如下图所示路牌．路牌中的</a:t>
            </a:r>
            <a:r>
              <a:rPr lang="en-US" altLang="zh-CN" sz="2800"/>
              <a:t>“60”</a:t>
            </a:r>
            <a:r>
              <a:rPr lang="zh-CN" altLang="zh-CN" sz="2800"/>
              <a:t>表示</a:t>
            </a:r>
            <a:r>
              <a:rPr lang="zh-CN" altLang="zh-CN" sz="2800" u="sng"/>
              <a:t>　</a:t>
            </a:r>
            <a:r>
              <a:rPr lang="en-US" altLang="zh-CN" sz="2800" u="sng"/>
              <a:t>                                   </a:t>
            </a:r>
            <a:r>
              <a:rPr lang="zh-CN" altLang="zh-CN" sz="2800" u="sng"/>
              <a:t>　　　　</a:t>
            </a:r>
            <a:r>
              <a:rPr lang="zh-CN" altLang="zh-CN" sz="2800"/>
              <a:t>；在不超速的前提下，小明至少还需要</a:t>
            </a:r>
            <a:r>
              <a:rPr lang="zh-CN" altLang="zh-CN" sz="2800" u="sng"/>
              <a:t>　　　</a:t>
            </a:r>
            <a:r>
              <a:rPr lang="zh-CN" altLang="zh-CN" sz="2800"/>
              <a:t>分钟才能到达郴州．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6147" name="图片 2"/>
          <p:cNvPicPr>
            <a:picLocks noChangeAspect="1"/>
          </p:cNvPicPr>
          <p:nvPr/>
        </p:nvPicPr>
        <p:blipFill>
          <a:blip r:embed="rId2"/>
          <a:srcRect r="85701"/>
          <a:stretch>
            <a:fillRect/>
          </a:stretch>
        </p:blipFill>
        <p:spPr>
          <a:xfrm>
            <a:off x="2782888" y="4046538"/>
            <a:ext cx="3117850" cy="18446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矩形 5"/>
          <p:cNvSpPr/>
          <p:nvPr/>
        </p:nvSpPr>
        <p:spPr>
          <a:xfrm>
            <a:off x="1069975" y="2566988"/>
            <a:ext cx="45720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该路段车速不能超过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60 km/h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6149" name="矩形 6"/>
          <p:cNvSpPr/>
          <p:nvPr/>
        </p:nvSpPr>
        <p:spPr>
          <a:xfrm>
            <a:off x="4438650" y="3219450"/>
            <a:ext cx="7588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40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8" grpId="0"/>
      <p:bldP spid="61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7445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甘南州）小满用水平力推水平地面上的物体，物体的</a:t>
            </a:r>
            <a:r>
              <a:rPr lang="en-US" altLang="zh-CN" sz="2800" i="1"/>
              <a:t>v</a:t>
            </a:r>
            <a:r>
              <a:rPr lang="en-US" altLang="zh-CN" sz="2800"/>
              <a:t>—</a:t>
            </a:r>
            <a:r>
              <a:rPr lang="en-US" altLang="zh-CN" sz="2800" i="1"/>
              <a:t>t</a:t>
            </a:r>
            <a:r>
              <a:rPr lang="zh-CN" altLang="zh-CN" sz="2800"/>
              <a:t>图象如上图所示，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）物体在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1 s</a:t>
            </a:r>
            <a:r>
              <a:rPr lang="zh-CN" altLang="zh-CN" sz="2800"/>
              <a:t>处于</a:t>
            </a:r>
            <a:r>
              <a:rPr lang="zh-CN" altLang="zh-CN" sz="2800" u="sng"/>
              <a:t>　　　　　</a:t>
            </a:r>
            <a:r>
              <a:rPr lang="zh-CN" altLang="zh-CN" sz="2800"/>
              <a:t>状态；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）物体在第</a:t>
            </a:r>
            <a:r>
              <a:rPr lang="en-US" altLang="zh-CN" sz="2800"/>
              <a:t>2 s</a:t>
            </a:r>
            <a:r>
              <a:rPr lang="zh-CN" altLang="zh-CN" sz="2800"/>
              <a:t>的速度是</a:t>
            </a:r>
            <a:r>
              <a:rPr lang="zh-CN" altLang="zh-CN" sz="2800" u="sng"/>
              <a:t>　　　　　</a:t>
            </a:r>
            <a:r>
              <a:rPr lang="en-US" altLang="zh-CN" sz="2800"/>
              <a:t>m/s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）物体在</a:t>
            </a:r>
            <a:r>
              <a:rPr lang="en-US" altLang="zh-CN" sz="2800"/>
              <a:t>4</a:t>
            </a:r>
            <a:r>
              <a:rPr lang="zh-CN" altLang="zh-CN" sz="2800"/>
              <a:t>～</a:t>
            </a:r>
            <a:r>
              <a:rPr lang="en-US" altLang="zh-CN" sz="2800"/>
              <a:t>6 s</a:t>
            </a:r>
            <a:r>
              <a:rPr lang="zh-CN" altLang="zh-CN" sz="2800"/>
              <a:t>内通过的路程是</a:t>
            </a:r>
            <a:r>
              <a:rPr lang="zh-CN" altLang="zh-CN" sz="2800" u="sng"/>
              <a:t>　　　　　</a:t>
            </a:r>
            <a:r>
              <a:rPr lang="en-US" altLang="zh-CN" sz="2800"/>
              <a:t>m.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7171" name="图片 2"/>
          <p:cNvPicPr>
            <a:picLocks noChangeAspect="1"/>
          </p:cNvPicPr>
          <p:nvPr/>
        </p:nvPicPr>
        <p:blipFill>
          <a:blip r:embed="rId2"/>
          <a:srcRect r="74864"/>
          <a:stretch>
            <a:fillRect/>
          </a:stretch>
        </p:blipFill>
        <p:spPr>
          <a:xfrm>
            <a:off x="2457450" y="4003675"/>
            <a:ext cx="3784600" cy="2224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矩形 3"/>
          <p:cNvSpPr/>
          <p:nvPr/>
        </p:nvSpPr>
        <p:spPr>
          <a:xfrm>
            <a:off x="4664075" y="2117725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静止　</a:t>
            </a:r>
            <a:endParaRPr lang="zh-CN" altLang="zh-CN" sz="1000">
              <a:latin typeface="等线"/>
            </a:endParaRPr>
          </a:p>
        </p:txBody>
      </p:sp>
      <p:sp>
        <p:nvSpPr>
          <p:cNvPr id="7173" name="矩形 4"/>
          <p:cNvSpPr/>
          <p:nvPr/>
        </p:nvSpPr>
        <p:spPr>
          <a:xfrm>
            <a:off x="5175250" y="2773363"/>
            <a:ext cx="9921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0.5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7174" name="矩形 5"/>
          <p:cNvSpPr/>
          <p:nvPr/>
        </p:nvSpPr>
        <p:spPr>
          <a:xfrm>
            <a:off x="6653213" y="3429000"/>
            <a:ext cx="3651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2" grpId="0"/>
      <p:bldP spid="7173" grpId="0"/>
      <p:bldP spid="71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8032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大庆）如图所示是一小球从</a:t>
            </a:r>
            <a:r>
              <a:rPr lang="en-US" altLang="zh-CN" sz="2800" i="1"/>
              <a:t>A</a:t>
            </a:r>
            <a:r>
              <a:rPr lang="zh-CN" altLang="zh-CN" sz="2800"/>
              <a:t>点沿直线运动到</a:t>
            </a:r>
            <a:r>
              <a:rPr lang="en-US" altLang="zh-CN" sz="2800" i="1"/>
              <a:t>F</a:t>
            </a:r>
            <a:r>
              <a:rPr lang="zh-CN" altLang="zh-CN" sz="2800"/>
              <a:t>点的频闪照片．若频闪照相机每隔</a:t>
            </a:r>
            <a:r>
              <a:rPr lang="en-US" altLang="zh-CN" sz="2800"/>
              <a:t>0.2 s</a:t>
            </a:r>
            <a:r>
              <a:rPr lang="zh-CN" altLang="zh-CN" sz="2800"/>
              <a:t>闪拍一次，分析照片可知：小球从</a:t>
            </a:r>
            <a:r>
              <a:rPr lang="en-US" altLang="zh-CN" sz="2800" i="1"/>
              <a:t>A</a:t>
            </a:r>
            <a:r>
              <a:rPr lang="zh-CN" altLang="zh-CN" sz="2800"/>
              <a:t>点到</a:t>
            </a:r>
            <a:r>
              <a:rPr lang="en-US" altLang="zh-CN" sz="2800" i="1"/>
              <a:t>F</a:t>
            </a:r>
            <a:r>
              <a:rPr lang="zh-CN" altLang="zh-CN" sz="2800"/>
              <a:t>点是做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匀速</a:t>
            </a:r>
            <a:r>
              <a:rPr lang="en-US" altLang="zh-CN" sz="2800"/>
              <a:t>”“</a:t>
            </a:r>
            <a:r>
              <a:rPr lang="zh-CN" altLang="zh-CN" sz="2800"/>
              <a:t>加速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减速</a:t>
            </a:r>
            <a:r>
              <a:rPr lang="en-US" altLang="zh-CN" sz="2800"/>
              <a:t>”</a:t>
            </a:r>
            <a:r>
              <a:rPr lang="zh-CN" altLang="zh-CN" sz="2800"/>
              <a:t>）直线运动，从</a:t>
            </a:r>
            <a:r>
              <a:rPr lang="en-US" altLang="zh-CN" sz="2800" i="1"/>
              <a:t>A</a:t>
            </a:r>
            <a:r>
              <a:rPr lang="zh-CN" altLang="zh-CN" sz="2800"/>
              <a:t>点到</a:t>
            </a:r>
            <a:r>
              <a:rPr lang="en-US" altLang="zh-CN" sz="2800" i="1"/>
              <a:t>E</a:t>
            </a:r>
            <a:r>
              <a:rPr lang="zh-CN" altLang="zh-CN" sz="2800"/>
              <a:t>点共运动</a:t>
            </a:r>
            <a:r>
              <a:rPr lang="zh-CN" altLang="zh-CN" sz="2800" u="sng"/>
              <a:t>　　　　　</a:t>
            </a:r>
            <a:r>
              <a:rPr lang="en-US" altLang="zh-CN" sz="2800"/>
              <a:t>cm</a:t>
            </a:r>
            <a:r>
              <a:rPr lang="zh-CN" altLang="zh-CN" sz="2800"/>
              <a:t>的路程，小球从</a:t>
            </a:r>
            <a:r>
              <a:rPr lang="en-US" altLang="zh-CN" sz="2800" i="1"/>
              <a:t>A</a:t>
            </a:r>
            <a:r>
              <a:rPr lang="zh-CN" altLang="zh-CN" sz="2800"/>
              <a:t>点到</a:t>
            </a:r>
            <a:r>
              <a:rPr lang="en-US" altLang="zh-CN" sz="2800" i="1"/>
              <a:t>E</a:t>
            </a:r>
            <a:r>
              <a:rPr lang="zh-CN" altLang="zh-CN" sz="2800"/>
              <a:t>点的平均速度为</a:t>
            </a:r>
            <a:r>
              <a:rPr lang="zh-CN" altLang="zh-CN" sz="2800" u="sng"/>
              <a:t>　　　　　</a:t>
            </a:r>
            <a:r>
              <a:rPr lang="en-US" altLang="zh-CN" sz="2800"/>
              <a:t>m/s</a:t>
            </a:r>
            <a:r>
              <a:rPr lang="zh-CN" altLang="zh-CN" sz="2800"/>
              <a:t>（此空保留两位有效数字）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819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6863" y="5359400"/>
            <a:ext cx="5516562" cy="8778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6" name="矩形 2"/>
          <p:cNvSpPr/>
          <p:nvPr/>
        </p:nvSpPr>
        <p:spPr>
          <a:xfrm>
            <a:off x="1073150" y="2792413"/>
            <a:ext cx="126206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加速　</a:t>
            </a:r>
            <a:endParaRPr lang="zh-CN" altLang="zh-CN" sz="1000">
              <a:latin typeface="等线"/>
            </a:endParaRPr>
          </a:p>
        </p:txBody>
      </p:sp>
      <p:sp>
        <p:nvSpPr>
          <p:cNvPr id="8197" name="矩形 4"/>
          <p:cNvSpPr/>
          <p:nvPr/>
        </p:nvSpPr>
        <p:spPr>
          <a:xfrm>
            <a:off x="4783138" y="3435350"/>
            <a:ext cx="11731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8.00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8198" name="矩形 5"/>
          <p:cNvSpPr/>
          <p:nvPr/>
        </p:nvSpPr>
        <p:spPr>
          <a:xfrm>
            <a:off x="5370513" y="4075113"/>
            <a:ext cx="812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0.10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6" grpId="0"/>
      <p:bldP spid="8197" grpId="0"/>
      <p:bldP spid="8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8" name="图片 2"/>
          <p:cNvPicPr>
            <a:picLocks noChangeAspect="1"/>
          </p:cNvPicPr>
          <p:nvPr/>
        </p:nvPicPr>
        <p:blipFill>
          <a:blip r:embed="rId2"/>
          <a:srcRect r="18421"/>
          <a:stretch>
            <a:fillRect/>
          </a:stretch>
        </p:blipFill>
        <p:spPr>
          <a:xfrm>
            <a:off x="842963" y="2560638"/>
            <a:ext cx="7458075" cy="212248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sp>
        <p:nvSpPr>
          <p:cNvPr id="9219" name="箭头: 五边形 3"/>
          <p:cNvSpPr/>
          <p:nvPr/>
        </p:nvSpPr>
        <p:spPr>
          <a:xfrm>
            <a:off x="842963" y="1628775"/>
            <a:ext cx="5208587" cy="577850"/>
          </a:xfrm>
          <a:prstGeom prst="homePlate">
            <a:avLst>
              <a:gd name="adj" fmla="val 4999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密度、压强、浮力的计算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淮安）在测量酒精密度的实验中，用调节好的天平测出酒精和烧杯的总质量</a:t>
            </a:r>
            <a:r>
              <a:rPr lang="en-US" altLang="zh-CN" sz="2800" i="1"/>
              <a:t>m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/>
              <a:t>64 g</a:t>
            </a:r>
            <a:r>
              <a:rPr lang="zh-CN" altLang="zh-CN" sz="2800"/>
              <a:t>；将烧杯中的一部分酒精倒入量筒内，如下图甲所示，量筒内酒精的体积</a:t>
            </a:r>
            <a:r>
              <a:rPr lang="en-US" altLang="zh-CN" sz="2800" i="1"/>
              <a:t>V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cm</a:t>
            </a:r>
            <a:r>
              <a:rPr lang="en-US" altLang="zh-CN" sz="2800" baseline="30000"/>
              <a:t>3</a:t>
            </a:r>
            <a:r>
              <a:rPr lang="zh-CN" altLang="zh-CN" sz="2800"/>
              <a:t>；接着测量剩余酒精和烧杯的总质量</a:t>
            </a:r>
            <a:r>
              <a:rPr lang="en-US" altLang="zh-CN" sz="2800" i="1"/>
              <a:t>m</a:t>
            </a:r>
            <a:r>
              <a:rPr lang="en-US" altLang="zh-CN" sz="2800" baseline="-25000"/>
              <a:t>2</a:t>
            </a:r>
            <a:r>
              <a:rPr lang="zh-CN" altLang="zh-CN" sz="2800"/>
              <a:t>，天平平衡时，所用砝码质量及游码位置如下图乙所示，则</a:t>
            </a:r>
            <a:br>
              <a:rPr lang="en-US" altLang="zh-CN" sz="2800"/>
            </a:br>
            <a:r>
              <a:rPr lang="en-US" altLang="zh-CN" sz="2800" i="1"/>
              <a:t>m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g</a:t>
            </a:r>
            <a:r>
              <a:rPr lang="zh-CN" altLang="zh-CN" sz="2800"/>
              <a:t>，根据测量结果计</a:t>
            </a:r>
            <a:br>
              <a:rPr lang="en-US" altLang="zh-CN" sz="2800"/>
            </a:br>
            <a:r>
              <a:rPr lang="zh-CN" altLang="zh-CN" sz="2800"/>
              <a:t>算出酒精的密度</a:t>
            </a:r>
            <a:r>
              <a:rPr lang="en-US" altLang="zh-CN" sz="2800" i="1"/>
              <a:t>ρ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g/cm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0243" name="图片 2"/>
          <p:cNvPicPr>
            <a:picLocks noChangeAspect="1"/>
          </p:cNvPicPr>
          <p:nvPr/>
        </p:nvPicPr>
        <p:blipFill>
          <a:blip r:embed="rId2"/>
          <a:srcRect r="80212"/>
          <a:stretch>
            <a:fillRect/>
          </a:stretch>
        </p:blipFill>
        <p:spPr>
          <a:xfrm>
            <a:off x="6505575" y="4159250"/>
            <a:ext cx="2392363" cy="2039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4" name="矩形 3"/>
          <p:cNvSpPr/>
          <p:nvPr/>
        </p:nvSpPr>
        <p:spPr>
          <a:xfrm>
            <a:off x="4572000" y="290512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0245" name="矩形 4"/>
          <p:cNvSpPr/>
          <p:nvPr/>
        </p:nvSpPr>
        <p:spPr>
          <a:xfrm>
            <a:off x="1801813" y="4802188"/>
            <a:ext cx="11715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31.2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0246" name="矩形 5"/>
          <p:cNvSpPr/>
          <p:nvPr/>
        </p:nvSpPr>
        <p:spPr>
          <a:xfrm>
            <a:off x="4165600" y="5451475"/>
            <a:ext cx="8128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0.82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10245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239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广东）如上图所示，用拇指和食指按压一支铅笔的两端，拇指和食指受到的压力分别为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，受到的压强分别为</a:t>
            </a:r>
            <a:r>
              <a:rPr lang="en-US" altLang="zh-CN" sz="2800" i="1"/>
              <a:t>p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 i="1"/>
              <a:t>p</a:t>
            </a:r>
            <a:r>
              <a:rPr lang="en-US" altLang="zh-CN" sz="2800" baseline="-25000"/>
              <a:t>2</a:t>
            </a:r>
            <a:r>
              <a:rPr lang="en-US" altLang="zh-CN" sz="2800"/>
              <a:t>.</a:t>
            </a:r>
            <a:r>
              <a:rPr lang="zh-CN" altLang="zh-CN" sz="2800"/>
              <a:t>则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 u="sng"/>
              <a:t>　　　　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，</a:t>
            </a:r>
            <a:r>
              <a:rPr lang="en-US" altLang="zh-CN" sz="2800" i="1"/>
              <a:t>p</a:t>
            </a:r>
            <a:r>
              <a:rPr lang="en-US" altLang="zh-CN" sz="2800" baseline="-25000"/>
              <a:t>1</a:t>
            </a:r>
            <a:r>
              <a:rPr lang="zh-CN" altLang="zh-CN" sz="2800" u="sng"/>
              <a:t>　　　　　</a:t>
            </a:r>
            <a:r>
              <a:rPr lang="en-US" altLang="zh-CN" sz="2800" i="1"/>
              <a:t>p</a:t>
            </a:r>
            <a:r>
              <a:rPr lang="en-US" altLang="zh-CN" sz="2800" baseline="-25000"/>
              <a:t>2</a:t>
            </a:r>
            <a:r>
              <a:rPr lang="zh-CN" altLang="zh-CN" sz="2800"/>
              <a:t>（两空选填</a:t>
            </a:r>
            <a:r>
              <a:rPr lang="en-US" altLang="zh-CN" sz="2800"/>
              <a:t>“</a:t>
            </a:r>
            <a:r>
              <a:rPr lang="zh-CN" altLang="zh-CN" sz="2800"/>
              <a:t>＞</a:t>
            </a:r>
            <a:r>
              <a:rPr lang="en-US" altLang="zh-CN" sz="2800"/>
              <a:t>”“</a:t>
            </a:r>
            <a:r>
              <a:rPr lang="zh-CN" altLang="zh-CN" sz="2800"/>
              <a:t>＜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＝</a:t>
            </a:r>
            <a:r>
              <a:rPr lang="en-US" altLang="zh-CN" sz="2800"/>
              <a:t>”</a:t>
            </a:r>
            <a:r>
              <a:rPr lang="zh-CN" altLang="zh-CN" sz="2800"/>
              <a:t>）；若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 N</a:t>
            </a:r>
            <a:r>
              <a:rPr lang="zh-CN" altLang="zh-CN" sz="2800"/>
              <a:t>，笔尖的面积为</a:t>
            </a:r>
            <a:r>
              <a:rPr lang="en-US" altLang="zh-CN" sz="2800"/>
              <a:t>1×10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6</a:t>
            </a:r>
            <a:r>
              <a:rPr lang="en-US" altLang="zh-CN" sz="2800"/>
              <a:t> m</a:t>
            </a:r>
            <a:r>
              <a:rPr lang="en-US" altLang="zh-CN" sz="2800" baseline="30000"/>
              <a:t>2</a:t>
            </a:r>
            <a:r>
              <a:rPr lang="zh-CN" altLang="zh-CN" sz="2800"/>
              <a:t>，则</a:t>
            </a:r>
            <a:br>
              <a:rPr lang="en-US" altLang="zh-CN" sz="2800"/>
            </a:br>
            <a:r>
              <a:rPr lang="en-US" altLang="zh-CN" sz="2800" i="1"/>
              <a:t>p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Pa.</a:t>
            </a:r>
            <a:endParaRPr lang="zh-CN" altLang="en-US" sz="2800"/>
          </a:p>
        </p:txBody>
      </p:sp>
      <p:pic>
        <p:nvPicPr>
          <p:cNvPr id="11267" name="图片 2"/>
          <p:cNvPicPr>
            <a:picLocks noChangeAspect="1"/>
          </p:cNvPicPr>
          <p:nvPr/>
        </p:nvPicPr>
        <p:blipFill>
          <a:blip r:embed="rId2"/>
          <a:srcRect r="92107"/>
          <a:stretch>
            <a:fillRect/>
          </a:stretch>
        </p:blipFill>
        <p:spPr>
          <a:xfrm>
            <a:off x="6678613" y="3783013"/>
            <a:ext cx="1535112" cy="2054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3"/>
          <p:cNvSpPr/>
          <p:nvPr/>
        </p:nvSpPr>
        <p:spPr>
          <a:xfrm>
            <a:off x="6678613" y="2535238"/>
            <a:ext cx="9017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　</a:t>
            </a:r>
            <a:endParaRPr lang="zh-CN" altLang="zh-CN" sz="1000">
              <a:latin typeface="等线"/>
            </a:endParaRPr>
          </a:p>
        </p:txBody>
      </p:sp>
      <p:sp>
        <p:nvSpPr>
          <p:cNvPr id="11269" name="矩形 4"/>
          <p:cNvSpPr/>
          <p:nvPr/>
        </p:nvSpPr>
        <p:spPr>
          <a:xfrm>
            <a:off x="1139825" y="3138488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＜　</a:t>
            </a:r>
            <a:endParaRPr lang="zh-CN" altLang="zh-CN" sz="1000">
              <a:latin typeface="等线"/>
            </a:endParaRPr>
          </a:p>
        </p:txBody>
      </p:sp>
      <p:sp>
        <p:nvSpPr>
          <p:cNvPr id="11270" name="矩形 5"/>
          <p:cNvSpPr/>
          <p:nvPr/>
        </p:nvSpPr>
        <p:spPr>
          <a:xfrm>
            <a:off x="1517650" y="4413250"/>
            <a:ext cx="12033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8" grpId="0"/>
      <p:bldP spid="11269" grpId="0"/>
      <p:bldP spid="1127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25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青海）如上图所示，质量为</a:t>
            </a:r>
            <a:r>
              <a:rPr lang="en-US" altLang="zh-CN" sz="2800"/>
              <a:t>0.4 kg</a:t>
            </a:r>
            <a:r>
              <a:rPr lang="zh-CN" altLang="zh-CN" sz="2800"/>
              <a:t>，底面积为</a:t>
            </a:r>
            <a:r>
              <a:rPr lang="en-US" altLang="zh-CN" sz="2800"/>
              <a:t>20 cm</a:t>
            </a:r>
            <a:r>
              <a:rPr lang="en-US" altLang="zh-CN" sz="2800" baseline="30000"/>
              <a:t>2</a:t>
            </a:r>
            <a:r>
              <a:rPr lang="zh-CN" altLang="zh-CN" sz="2800"/>
              <a:t>的茶壶中盛有</a:t>
            </a:r>
            <a:r>
              <a:rPr lang="en-US" altLang="zh-CN" sz="2800"/>
              <a:t>0.6 kg</a:t>
            </a:r>
            <a:r>
              <a:rPr lang="zh-CN" altLang="zh-CN" sz="2800"/>
              <a:t>的水，将茶壶放置在水平桌面上，茶壶内水的深度为</a:t>
            </a:r>
            <a:r>
              <a:rPr lang="en-US" altLang="zh-CN" sz="2800"/>
              <a:t>15 cm</a:t>
            </a:r>
            <a:r>
              <a:rPr lang="zh-CN" altLang="zh-CN" sz="2800"/>
              <a:t>，则水的重力是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，水对茶壶底部</a:t>
            </a:r>
            <a:br>
              <a:rPr lang="en-US" altLang="zh-CN" sz="2800"/>
            </a:br>
            <a:r>
              <a:rPr lang="zh-CN" altLang="zh-CN" sz="2800"/>
              <a:t>的压强是</a:t>
            </a:r>
            <a:r>
              <a:rPr lang="zh-CN" altLang="zh-CN" sz="2800" u="sng"/>
              <a:t>　　　　　</a:t>
            </a:r>
            <a:r>
              <a:rPr lang="en-US" altLang="zh-CN" sz="2800"/>
              <a:t>Pa</a:t>
            </a:r>
            <a:r>
              <a:rPr lang="zh-CN" altLang="zh-CN" sz="2800"/>
              <a:t>，茶壶对桌</a:t>
            </a:r>
            <a:br>
              <a:rPr lang="en-US" altLang="zh-CN" sz="2800"/>
            </a:br>
            <a:r>
              <a:rPr lang="zh-CN" altLang="zh-CN" sz="2800"/>
              <a:t>面的压强是</a:t>
            </a:r>
            <a:r>
              <a:rPr lang="zh-CN" altLang="zh-CN" sz="2800" u="sng"/>
              <a:t>　　　　　</a:t>
            </a:r>
            <a:r>
              <a:rPr lang="en-US" altLang="zh-CN" sz="2800"/>
              <a:t>Pa.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2291" name="图片 2"/>
          <p:cNvPicPr>
            <a:picLocks noChangeAspect="1"/>
          </p:cNvPicPr>
          <p:nvPr/>
        </p:nvPicPr>
        <p:blipFill>
          <a:blip r:embed="rId2"/>
          <a:srcRect r="90211"/>
          <a:stretch>
            <a:fillRect/>
          </a:stretch>
        </p:blipFill>
        <p:spPr>
          <a:xfrm>
            <a:off x="6235700" y="3344863"/>
            <a:ext cx="2049463" cy="17700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4"/>
          <p:cNvSpPr/>
          <p:nvPr/>
        </p:nvSpPr>
        <p:spPr>
          <a:xfrm>
            <a:off x="2054225" y="3308350"/>
            <a:ext cx="7223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12293" name="矩形 5"/>
          <p:cNvSpPr/>
          <p:nvPr/>
        </p:nvSpPr>
        <p:spPr>
          <a:xfrm>
            <a:off x="2417763" y="3968750"/>
            <a:ext cx="13525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1 500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12294" name="矩形 6"/>
          <p:cNvSpPr/>
          <p:nvPr/>
        </p:nvSpPr>
        <p:spPr>
          <a:xfrm>
            <a:off x="2776538" y="4627563"/>
            <a:ext cx="9937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5 000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2" grpId="0"/>
      <p:bldP spid="12293" grpId="0"/>
      <p:bldP spid="1229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382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</a:t>
            </a:r>
            <a:r>
              <a:rPr lang="zh-CN" altLang="zh-CN" sz="2800"/>
              <a:t>．（</a:t>
            </a:r>
            <a:r>
              <a:rPr lang="en-US" altLang="zh-CN" sz="2800"/>
              <a:t>2020</a:t>
            </a:r>
            <a:r>
              <a:rPr lang="zh-CN" altLang="zh-CN" sz="2800"/>
              <a:t>·大连）弹簧测力计通过细线吊着一个金属块，静止时弹簧测力计的示数如上图甲所示，则金属块的重力是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．如上图乙所示，将金属块浸没在水中，静止时弹簧</a:t>
            </a:r>
            <a:br>
              <a:rPr lang="en-US" altLang="zh-CN" sz="2800"/>
            </a:br>
            <a:r>
              <a:rPr lang="zh-CN" altLang="zh-CN" sz="2800"/>
              <a:t>测力计的示数是</a:t>
            </a:r>
            <a:r>
              <a:rPr lang="en-US" altLang="zh-CN" sz="2800"/>
              <a:t>1.6 N</a:t>
            </a:r>
            <a:r>
              <a:rPr lang="zh-CN" altLang="zh-CN" sz="2800"/>
              <a:t>．则金属块</a:t>
            </a:r>
            <a:br>
              <a:rPr lang="en-US" altLang="zh-CN" sz="2800"/>
            </a:br>
            <a:r>
              <a:rPr lang="zh-CN" altLang="zh-CN" sz="2800"/>
              <a:t>在水中受到的浮力是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3315" name="图片 2"/>
          <p:cNvPicPr>
            <a:picLocks noChangeAspect="1"/>
          </p:cNvPicPr>
          <p:nvPr/>
        </p:nvPicPr>
        <p:blipFill>
          <a:blip r:embed="rId2"/>
          <a:srcRect r="84948"/>
          <a:stretch>
            <a:fillRect/>
          </a:stretch>
        </p:blipFill>
        <p:spPr>
          <a:xfrm>
            <a:off x="6162675" y="3217863"/>
            <a:ext cx="2270125" cy="2546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3"/>
          <p:cNvSpPr/>
          <p:nvPr/>
        </p:nvSpPr>
        <p:spPr>
          <a:xfrm>
            <a:off x="3711575" y="2608263"/>
            <a:ext cx="9937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2.8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13317" name="矩形 4"/>
          <p:cNvSpPr/>
          <p:nvPr/>
        </p:nvSpPr>
        <p:spPr>
          <a:xfrm>
            <a:off x="4387850" y="4491038"/>
            <a:ext cx="6334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6" grpId="0"/>
      <p:bldP spid="133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黔东南州）浸没在水中的长方体金属块，上、下表面受到水的压力分别为</a:t>
            </a:r>
            <a:r>
              <a:rPr lang="en-US" altLang="zh-CN" sz="2800"/>
              <a:t>2 N</a:t>
            </a:r>
            <a:r>
              <a:rPr lang="zh-CN" altLang="zh-CN" sz="2800"/>
              <a:t>、</a:t>
            </a:r>
            <a:r>
              <a:rPr lang="en-US" altLang="zh-CN" sz="2800"/>
              <a:t>10 N</a:t>
            </a:r>
            <a:r>
              <a:rPr lang="zh-CN" altLang="zh-CN" sz="2800"/>
              <a:t>，该金属块受到的浮力为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，金属块的体积为</a:t>
            </a:r>
            <a:r>
              <a:rPr lang="zh-CN" altLang="zh-CN" sz="2800" u="sng"/>
              <a:t>　　　　　</a:t>
            </a:r>
            <a:r>
              <a:rPr lang="en-US" altLang="zh-CN" sz="2800"/>
              <a:t>m</a:t>
            </a:r>
            <a:r>
              <a:rPr lang="en-US" altLang="zh-CN" sz="2800" baseline="30000"/>
              <a:t>3</a:t>
            </a:r>
            <a:r>
              <a:rPr lang="en-US" altLang="zh-CN" sz="2800"/>
              <a:t>.</a:t>
            </a:r>
            <a:r>
              <a:rPr lang="zh-CN" altLang="zh-CN" sz="2800"/>
              <a:t>若上表面距离水面的深度为</a:t>
            </a:r>
            <a:r>
              <a:rPr lang="en-US" altLang="zh-CN" sz="2800"/>
              <a:t>0.4 m</a:t>
            </a:r>
            <a:r>
              <a:rPr lang="zh-CN" altLang="zh-CN" sz="2800"/>
              <a:t>，现用</a:t>
            </a:r>
            <a:r>
              <a:rPr lang="en-US" altLang="zh-CN" sz="2800"/>
              <a:t>3 N</a:t>
            </a:r>
            <a:r>
              <a:rPr lang="zh-CN" altLang="zh-CN" sz="2800"/>
              <a:t>的力把金属块提升</a:t>
            </a:r>
            <a:r>
              <a:rPr lang="en-US" altLang="zh-CN" sz="2800"/>
              <a:t>0.1 m</a:t>
            </a:r>
            <a:r>
              <a:rPr lang="zh-CN" altLang="zh-CN" sz="2800"/>
              <a:t>，则此力对物体做的功为</a:t>
            </a: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，此时金属块受到的浮力将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）（</a:t>
            </a:r>
            <a:r>
              <a:rPr lang="en-US" altLang="zh-CN" sz="2800" i="1"/>
              <a:t>ρ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1.0×10</a:t>
            </a:r>
            <a:r>
              <a:rPr lang="en-US" altLang="zh-CN" sz="2800" baseline="30000"/>
              <a:t>3</a:t>
            </a:r>
            <a:r>
              <a:rPr lang="en-US" altLang="zh-CN" sz="2800"/>
              <a:t> kg/m</a:t>
            </a:r>
            <a:r>
              <a:rPr lang="en-US" altLang="zh-CN" sz="2800" baseline="30000"/>
              <a:t>3</a:t>
            </a:r>
            <a:r>
              <a:rPr lang="zh-CN" altLang="zh-CN" sz="2800"/>
              <a:t>，</a:t>
            </a:r>
            <a:r>
              <a:rPr lang="en-US" altLang="zh-CN" sz="2800" i="1"/>
              <a:t>g</a:t>
            </a:r>
            <a:r>
              <a:rPr lang="zh-CN" altLang="zh-CN" sz="2800"/>
              <a:t>取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39" name="矩形 2"/>
          <p:cNvSpPr/>
          <p:nvPr/>
        </p:nvSpPr>
        <p:spPr>
          <a:xfrm>
            <a:off x="995363" y="4803775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不变</a:t>
            </a:r>
            <a:endParaRPr lang="zh-CN" altLang="zh-CN" sz="1000">
              <a:latin typeface="等线"/>
            </a:endParaRPr>
          </a:p>
        </p:txBody>
      </p:sp>
      <p:sp>
        <p:nvSpPr>
          <p:cNvPr id="14340" name="矩形 3"/>
          <p:cNvSpPr/>
          <p:nvPr/>
        </p:nvSpPr>
        <p:spPr>
          <a:xfrm>
            <a:off x="4854575" y="2271713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4341" name="矩形 4"/>
          <p:cNvSpPr/>
          <p:nvPr/>
        </p:nvSpPr>
        <p:spPr>
          <a:xfrm>
            <a:off x="1554163" y="2905125"/>
            <a:ext cx="18002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8×10</a:t>
            </a:r>
            <a:r>
              <a:rPr lang="zh-CN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4342" name="矩形 5"/>
          <p:cNvSpPr/>
          <p:nvPr/>
        </p:nvSpPr>
        <p:spPr>
          <a:xfrm>
            <a:off x="2946400" y="4170363"/>
            <a:ext cx="633413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14340" grpId="0"/>
      <p:bldP spid="14341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161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益阳）某体积为</a:t>
            </a:r>
            <a:r>
              <a:rPr lang="en-US" altLang="zh-CN" sz="2800"/>
              <a:t>200 cm</a:t>
            </a:r>
            <a:r>
              <a:rPr lang="en-US" altLang="zh-CN" sz="2800" baseline="30000"/>
              <a:t>3</a:t>
            </a:r>
            <a:r>
              <a:rPr lang="zh-CN" altLang="zh-CN" sz="2800"/>
              <a:t>、重为</a:t>
            </a:r>
            <a:r>
              <a:rPr lang="en-US" altLang="zh-CN" sz="2800"/>
              <a:t>1.6 N</a:t>
            </a:r>
            <a:r>
              <a:rPr lang="zh-CN" altLang="zh-CN" sz="2800"/>
              <a:t>的物体，把它浸没在水中后放手，它将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上浮</a:t>
            </a:r>
            <a:r>
              <a:rPr lang="en-US" altLang="zh-CN" sz="2800"/>
              <a:t>”“</a:t>
            </a:r>
            <a:r>
              <a:rPr lang="zh-CN" altLang="zh-CN" sz="2800"/>
              <a:t>悬浮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下沉</a:t>
            </a:r>
            <a:r>
              <a:rPr lang="en-US" altLang="zh-CN" sz="2800"/>
              <a:t>”</a:t>
            </a:r>
            <a:r>
              <a:rPr lang="zh-CN" altLang="zh-CN" sz="2800"/>
              <a:t>），当该物体静止时排开水的体积为</a:t>
            </a:r>
            <a:r>
              <a:rPr lang="zh-CN" altLang="zh-CN" sz="2800" u="sng"/>
              <a:t>　　　　　</a:t>
            </a:r>
            <a:r>
              <a:rPr lang="en-US" altLang="zh-CN" sz="2800"/>
              <a:t>cm</a:t>
            </a:r>
            <a:r>
              <a:rPr lang="en-US" altLang="zh-CN" sz="2800" baseline="30000"/>
              <a:t>3</a:t>
            </a:r>
            <a:r>
              <a:rPr lang="zh-CN" altLang="zh-CN" sz="2800"/>
              <a:t>（</a:t>
            </a:r>
            <a:r>
              <a:rPr lang="en-US" altLang="zh-CN" sz="2800" i="1"/>
              <a:t>g</a:t>
            </a:r>
            <a:r>
              <a:rPr lang="zh-CN" altLang="zh-CN" sz="2800"/>
              <a:t>＝</a:t>
            </a:r>
            <a:r>
              <a:rPr lang="en-US" altLang="zh-CN" sz="2800"/>
              <a:t>10 N/kg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5363" name="矩形 2"/>
          <p:cNvSpPr/>
          <p:nvPr/>
        </p:nvSpPr>
        <p:spPr>
          <a:xfrm>
            <a:off x="6578600" y="2528888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上浮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15364" name="矩形 3"/>
          <p:cNvSpPr/>
          <p:nvPr/>
        </p:nvSpPr>
        <p:spPr>
          <a:xfrm>
            <a:off x="2911475" y="3819525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160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/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箭头: 五边形 2"/>
          <p:cNvSpPr/>
          <p:nvPr/>
        </p:nvSpPr>
        <p:spPr>
          <a:xfrm>
            <a:off x="563563" y="963613"/>
            <a:ext cx="5529262" cy="577850"/>
          </a:xfrm>
          <a:prstGeom prst="homePlate">
            <a:avLst>
              <a:gd name="adj" fmla="val 5001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功、功率、杠杆平衡的计算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6387" name="图片 3"/>
          <p:cNvPicPr>
            <a:picLocks noChangeAspect="1"/>
          </p:cNvPicPr>
          <p:nvPr/>
        </p:nvPicPr>
        <p:blipFill>
          <a:blip r:embed="rId2"/>
          <a:srcRect r="31580"/>
          <a:stretch>
            <a:fillRect/>
          </a:stretch>
        </p:blipFill>
        <p:spPr>
          <a:xfrm>
            <a:off x="563563" y="1728788"/>
            <a:ext cx="6256337" cy="1544637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sp>
        <p:nvSpPr>
          <p:cNvPr id="16388" name="标题 1"/>
          <p:cNvSpPr>
            <a:spLocks noGrp="1"/>
          </p:cNvSpPr>
          <p:nvPr>
            <p:ph type="title" idx="4294967295"/>
          </p:nvPr>
        </p:nvSpPr>
        <p:spPr>
          <a:xfrm>
            <a:off x="414338" y="3457575"/>
            <a:ext cx="8469312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12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益阳）一辆重型卡车正在平直公路上以</a:t>
            </a:r>
            <a:r>
              <a:rPr lang="en-US" altLang="zh-CN" sz="2800"/>
              <a:t>20 m/s</a:t>
            </a:r>
            <a:r>
              <a:rPr lang="zh-CN" altLang="zh-CN" sz="2800"/>
              <a:t>的速度匀速行驶，卡车的牵引力为</a:t>
            </a:r>
            <a:r>
              <a:rPr lang="en-US" altLang="zh-CN" sz="2800"/>
              <a:t>1.0×10</a:t>
            </a:r>
            <a:r>
              <a:rPr lang="en-US" altLang="zh-CN" sz="2800" baseline="30000"/>
              <a:t>4</a:t>
            </a:r>
            <a:r>
              <a:rPr lang="en-US" altLang="zh-CN" sz="2800"/>
              <a:t> N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zh-CN" altLang="zh-CN" sz="2800"/>
              <a:t>卡车行驶</a:t>
            </a:r>
            <a:r>
              <a:rPr lang="en-US" altLang="zh-CN" sz="2800"/>
              <a:t>1 min</a:t>
            </a:r>
            <a:r>
              <a:rPr lang="zh-CN" altLang="zh-CN" sz="2800"/>
              <a:t>后发动机做的功是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    </a:t>
            </a:r>
            <a:r>
              <a:rPr lang="zh-CN" altLang="zh-CN" sz="2800" u="sng"/>
              <a:t>　</a:t>
            </a:r>
            <a:r>
              <a:rPr lang="en-US" altLang="zh-CN" sz="2800"/>
              <a:t>J</a:t>
            </a:r>
            <a:r>
              <a:rPr lang="zh-CN" altLang="zh-CN" sz="2800"/>
              <a:t>，发动机做功的功率为</a:t>
            </a:r>
            <a:r>
              <a:rPr lang="zh-CN" altLang="zh-CN" sz="2800" u="sng"/>
              <a:t>　　　　　</a:t>
            </a:r>
            <a:r>
              <a:rPr lang="en-US" altLang="zh-CN" sz="2800"/>
              <a:t>W.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9" name="矩形 5"/>
          <p:cNvSpPr/>
          <p:nvPr/>
        </p:nvSpPr>
        <p:spPr>
          <a:xfrm>
            <a:off x="3416300" y="5467350"/>
            <a:ext cx="15605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zh-CN" sz="1000">
              <a:latin typeface="等线"/>
            </a:endParaRPr>
          </a:p>
        </p:txBody>
      </p:sp>
      <p:sp>
        <p:nvSpPr>
          <p:cNvPr id="16390" name="矩形 6"/>
          <p:cNvSpPr/>
          <p:nvPr/>
        </p:nvSpPr>
        <p:spPr>
          <a:xfrm>
            <a:off x="6092825" y="4803775"/>
            <a:ext cx="1471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8" grpId="0"/>
      <p:bldP spid="16389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标题 2"/>
          <p:cNvSpPr>
            <a:spLocks noGrp="1"/>
          </p:cNvSpPr>
          <p:nvPr>
            <p:ph type="title" idx="4294967295"/>
          </p:nvPr>
        </p:nvSpPr>
        <p:spPr>
          <a:xfrm>
            <a:off x="508000" y="7286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13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毕节）如图甲所示，水平地面上的一个物体，受到方向不变的水平推力</a:t>
            </a:r>
            <a:r>
              <a:rPr lang="en-US" altLang="zh-CN" sz="2800" i="1"/>
              <a:t>F</a:t>
            </a:r>
            <a:r>
              <a:rPr lang="zh-CN" altLang="zh-CN" sz="2800"/>
              <a:t>的作用，</a:t>
            </a:r>
            <a:r>
              <a:rPr lang="en-US" altLang="zh-CN" sz="2800" i="1"/>
              <a:t>F</a:t>
            </a:r>
            <a:r>
              <a:rPr lang="zh-CN" altLang="zh-CN" sz="2800"/>
              <a:t>的大小与时间</a:t>
            </a:r>
            <a:r>
              <a:rPr lang="en-US" altLang="zh-CN" sz="2800" i="1"/>
              <a:t>t</a:t>
            </a:r>
            <a:r>
              <a:rPr lang="zh-CN" altLang="zh-CN" sz="2800"/>
              <a:t>的关系及物体的速度</a:t>
            </a:r>
            <a:r>
              <a:rPr lang="en-US" altLang="zh-CN" sz="2800" i="1"/>
              <a:t>v</a:t>
            </a:r>
            <a:r>
              <a:rPr lang="zh-CN" altLang="zh-CN" sz="2800"/>
              <a:t>与时间</a:t>
            </a:r>
            <a:r>
              <a:rPr lang="en-US" altLang="zh-CN" sz="2800" i="1"/>
              <a:t>t</a:t>
            </a:r>
            <a:r>
              <a:rPr lang="zh-CN" altLang="zh-CN" sz="2800"/>
              <a:t>的关系如图乙所示，则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3 s</a:t>
            </a:r>
            <a:r>
              <a:rPr lang="zh-CN" altLang="zh-CN" sz="2800"/>
              <a:t>推力</a:t>
            </a:r>
            <a:r>
              <a:rPr lang="en-US" altLang="zh-CN" sz="2800" i="1"/>
              <a:t>F</a:t>
            </a:r>
            <a:r>
              <a:rPr lang="zh-CN" altLang="zh-CN" sz="2800"/>
              <a:t>大小为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</a:t>
            </a:r>
            <a:r>
              <a:rPr lang="en-US" altLang="zh-CN" sz="2800"/>
              <a:t>3</a:t>
            </a:r>
            <a:r>
              <a:rPr lang="zh-CN" altLang="zh-CN" sz="2800"/>
              <a:t>～</a:t>
            </a:r>
            <a:r>
              <a:rPr lang="en-US" altLang="zh-CN" sz="2800"/>
              <a:t>6 s</a:t>
            </a:r>
            <a:r>
              <a:rPr lang="zh-CN" altLang="zh-CN" sz="2800"/>
              <a:t>物体所受摩擦力大小为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</a:t>
            </a:r>
            <a:r>
              <a:rPr lang="en-US" altLang="zh-CN" sz="2800"/>
              <a:t>6</a:t>
            </a:r>
            <a:r>
              <a:rPr lang="zh-CN" altLang="zh-CN" sz="2800"/>
              <a:t>～</a:t>
            </a:r>
            <a:r>
              <a:rPr lang="en-US" altLang="zh-CN" sz="2800"/>
              <a:t>9 s</a:t>
            </a:r>
            <a:r>
              <a:rPr lang="zh-CN" altLang="zh-CN" sz="2800"/>
              <a:t>内推力</a:t>
            </a:r>
            <a:r>
              <a:rPr lang="en-US" altLang="zh-CN" sz="2800" i="1"/>
              <a:t>F</a:t>
            </a:r>
            <a:r>
              <a:rPr lang="zh-CN" altLang="zh-CN" sz="2800"/>
              <a:t>对物体所做的功为</a:t>
            </a:r>
            <a:r>
              <a:rPr lang="zh-CN" altLang="zh-CN" sz="2800" u="sng"/>
              <a:t>　　　　　</a:t>
            </a:r>
            <a:r>
              <a:rPr lang="en-US" altLang="zh-CN" sz="2800"/>
              <a:t>J.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741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000" y="4622800"/>
            <a:ext cx="5576888" cy="18589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矩形 3"/>
          <p:cNvSpPr/>
          <p:nvPr/>
        </p:nvSpPr>
        <p:spPr>
          <a:xfrm>
            <a:off x="5695950" y="2733675"/>
            <a:ext cx="723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7413" name="矩形 5"/>
          <p:cNvSpPr/>
          <p:nvPr/>
        </p:nvSpPr>
        <p:spPr>
          <a:xfrm>
            <a:off x="4827588" y="3398838"/>
            <a:ext cx="7239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7414" name="矩形 6"/>
          <p:cNvSpPr/>
          <p:nvPr/>
        </p:nvSpPr>
        <p:spPr>
          <a:xfrm>
            <a:off x="4646613" y="401002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24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17412" grpId="0"/>
      <p:bldP spid="17413" grpId="0"/>
      <p:bldP spid="174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621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贵港）如下图所示，在</a:t>
            </a:r>
            <a:r>
              <a:rPr lang="en-US" altLang="zh-CN" sz="2800"/>
              <a:t>3 N</a:t>
            </a:r>
            <a:r>
              <a:rPr lang="zh-CN" altLang="zh-CN" sz="2800"/>
              <a:t>的拉力</a:t>
            </a:r>
            <a:r>
              <a:rPr lang="en-US" altLang="zh-CN" sz="2800" i="1"/>
              <a:t>F</a:t>
            </a:r>
            <a:r>
              <a:rPr lang="zh-CN" altLang="zh-CN" sz="2800"/>
              <a:t>作用下，重为</a:t>
            </a:r>
            <a:r>
              <a:rPr lang="en-US" altLang="zh-CN" sz="2800"/>
              <a:t>20 N</a:t>
            </a:r>
            <a:r>
              <a:rPr lang="zh-CN" altLang="zh-CN" sz="2800"/>
              <a:t>的物体</a:t>
            </a:r>
            <a:r>
              <a:rPr lang="en-US" altLang="zh-CN" sz="2800" i="1"/>
              <a:t>A</a:t>
            </a:r>
            <a:r>
              <a:rPr lang="zh-CN" altLang="zh-CN" sz="2800"/>
              <a:t>，以</a:t>
            </a:r>
            <a:r>
              <a:rPr lang="en-US" altLang="zh-CN" sz="2800"/>
              <a:t>0.2 m/s</a:t>
            </a:r>
            <a:r>
              <a:rPr lang="zh-CN" altLang="zh-CN" sz="2800"/>
              <a:t>的速度匀速移动了</a:t>
            </a:r>
            <a:r>
              <a:rPr lang="en-US" altLang="zh-CN" sz="2800"/>
              <a:t>0.4 m</a:t>
            </a:r>
            <a:r>
              <a:rPr lang="zh-CN" altLang="zh-CN" sz="2800"/>
              <a:t>，不计滑轮重及滑轮与绳之间的摩擦，则拉力所做的功是</a:t>
            </a: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功率是</a:t>
            </a:r>
            <a:r>
              <a:rPr lang="zh-CN" altLang="zh-CN" sz="2800" u="sng"/>
              <a:t>　　　　　</a:t>
            </a:r>
            <a:r>
              <a:rPr lang="en-US" altLang="zh-CN" sz="2800"/>
              <a:t>W.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图片 2"/>
          <p:cNvPicPr>
            <a:picLocks noChangeAspect="1"/>
          </p:cNvPicPr>
          <p:nvPr/>
        </p:nvPicPr>
        <p:blipFill>
          <a:blip r:embed="rId2"/>
          <a:srcRect r="85264"/>
          <a:stretch>
            <a:fillRect/>
          </a:stretch>
        </p:blipFill>
        <p:spPr>
          <a:xfrm>
            <a:off x="5532438" y="3646488"/>
            <a:ext cx="2855912" cy="1638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3"/>
          <p:cNvSpPr/>
          <p:nvPr/>
        </p:nvSpPr>
        <p:spPr>
          <a:xfrm>
            <a:off x="3708400" y="3646488"/>
            <a:ext cx="9921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2.4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8437" name="矩形 4"/>
          <p:cNvSpPr/>
          <p:nvPr/>
        </p:nvSpPr>
        <p:spPr>
          <a:xfrm>
            <a:off x="2157413" y="4319588"/>
            <a:ext cx="6334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6" grpId="0"/>
      <p:bldP spid="184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南京）如上图是过去农村用的舂米工具的结构示意图．</a:t>
            </a:r>
            <a:r>
              <a:rPr lang="en-US" altLang="zh-CN" sz="2800" i="1"/>
              <a:t>O</a:t>
            </a:r>
            <a:r>
              <a:rPr lang="zh-CN" altLang="zh-CN" sz="2800"/>
              <a:t>为固定转轴，</a:t>
            </a:r>
            <a:r>
              <a:rPr lang="en-US" altLang="zh-CN" sz="2800" i="1"/>
              <a:t>A</a:t>
            </a:r>
            <a:r>
              <a:rPr lang="zh-CN" altLang="zh-CN" sz="2800"/>
              <a:t>处连接着石球，脚踏杆的</a:t>
            </a:r>
            <a:r>
              <a:rPr lang="en-US" altLang="zh-CN" sz="2800" i="1"/>
              <a:t>B</a:t>
            </a:r>
            <a:r>
              <a:rPr lang="zh-CN" altLang="zh-CN" sz="2800"/>
              <a:t>处可使石球升高，抬起脚，石球会落下去击打稻谷．石球重</a:t>
            </a:r>
            <a:r>
              <a:rPr lang="en-US" altLang="zh-CN" sz="2800"/>
              <a:t>50 N</a:t>
            </a:r>
            <a:r>
              <a:rPr lang="zh-CN" altLang="zh-CN" sz="2800"/>
              <a:t>，不计摩擦和杆重．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59" name="图片 2"/>
          <p:cNvPicPr>
            <a:picLocks noChangeAspect="1"/>
          </p:cNvPicPr>
          <p:nvPr/>
        </p:nvPicPr>
        <p:blipFill>
          <a:blip r:embed="rId2"/>
          <a:srcRect r="81581"/>
          <a:stretch>
            <a:fillRect/>
          </a:stretch>
        </p:blipFill>
        <p:spPr>
          <a:xfrm>
            <a:off x="2781300" y="3590925"/>
            <a:ext cx="3349625" cy="19208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144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）脚沿与杆垂直方向至少用力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，才能将石球抬起．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的力臂为</a:t>
            </a:r>
            <a:r>
              <a:rPr lang="zh-CN" altLang="zh-CN" sz="2800" u="sng"/>
              <a:t>　　　　　</a:t>
            </a:r>
            <a:r>
              <a:rPr lang="en-US" altLang="zh-CN" sz="2800"/>
              <a:t>m</a:t>
            </a:r>
            <a:r>
              <a:rPr lang="zh-CN" altLang="zh-CN" sz="2800"/>
              <a:t>，此时舂米工具是一个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省力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费力</a:t>
            </a:r>
            <a:r>
              <a:rPr lang="en-US" altLang="zh-CN" sz="2800"/>
              <a:t>”</a:t>
            </a:r>
            <a:r>
              <a:rPr lang="zh-CN" altLang="zh-CN" sz="2800"/>
              <a:t>）杠杆．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）脚竖直向下至少用力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为</a:t>
            </a: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，才能将石球抬起．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/>
              <a:t>和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zh-CN" altLang="zh-CN" sz="2800"/>
              <a:t>的大小关系为</a:t>
            </a:r>
            <a:r>
              <a:rPr lang="en-US" altLang="zh-CN" sz="2800" i="1"/>
              <a:t>F</a:t>
            </a:r>
            <a:r>
              <a:rPr lang="en-US" altLang="zh-CN" sz="2800" baseline="-25000"/>
              <a:t>2</a:t>
            </a:r>
            <a:r>
              <a:rPr lang="zh-CN" altLang="zh-CN" sz="2800" u="sng"/>
              <a:t>　　　　　</a:t>
            </a:r>
            <a:r>
              <a:rPr lang="en-US" altLang="zh-CN" sz="2800" i="1"/>
              <a:t>F</a:t>
            </a:r>
            <a:r>
              <a:rPr lang="en-US" altLang="zh-CN" sz="2800" baseline="-25000"/>
              <a:t>1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矩形 3"/>
          <p:cNvSpPr/>
          <p:nvPr/>
        </p:nvSpPr>
        <p:spPr>
          <a:xfrm>
            <a:off x="4140200" y="2363788"/>
            <a:ext cx="3635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endParaRPr lang="zh-CN" altLang="en-US"/>
          </a:p>
        </p:txBody>
      </p:sp>
      <p:sp>
        <p:nvSpPr>
          <p:cNvPr id="20484" name="矩形 4"/>
          <p:cNvSpPr/>
          <p:nvPr/>
        </p:nvSpPr>
        <p:spPr>
          <a:xfrm>
            <a:off x="1733550" y="2965450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省力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20485" name="矩形 5"/>
          <p:cNvSpPr/>
          <p:nvPr/>
        </p:nvSpPr>
        <p:spPr>
          <a:xfrm>
            <a:off x="6032500" y="3600450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/>
          </a:p>
        </p:txBody>
      </p:sp>
      <p:sp>
        <p:nvSpPr>
          <p:cNvPr id="20486" name="矩形 6"/>
          <p:cNvSpPr/>
          <p:nvPr/>
        </p:nvSpPr>
        <p:spPr>
          <a:xfrm>
            <a:off x="6927850" y="4303713"/>
            <a:ext cx="5429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＞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84" grpId="0"/>
      <p:bldP spid="20485" grpId="0"/>
      <p:bldP spid="204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506" name="图片 2"/>
          <p:cNvPicPr>
            <a:picLocks noChangeAspect="1"/>
          </p:cNvPicPr>
          <p:nvPr/>
        </p:nvPicPr>
        <p:blipFill>
          <a:blip r:embed="rId2"/>
          <a:srcRect r="22632"/>
          <a:stretch>
            <a:fillRect/>
          </a:stretch>
        </p:blipFill>
        <p:spPr>
          <a:xfrm>
            <a:off x="1063625" y="1730375"/>
            <a:ext cx="7073900" cy="443706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sp>
        <p:nvSpPr>
          <p:cNvPr id="21507" name="箭头: 五边形 3"/>
          <p:cNvSpPr/>
          <p:nvPr/>
        </p:nvSpPr>
        <p:spPr>
          <a:xfrm>
            <a:off x="1063625" y="863600"/>
            <a:ext cx="5529263" cy="577850"/>
          </a:xfrm>
          <a:prstGeom prst="homePlate">
            <a:avLst>
              <a:gd name="adj" fmla="val 5001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　机械效率和热机效率的计算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1"/>
          <p:cNvSpPr>
            <a:spLocks noGrp="1"/>
          </p:cNvSpPr>
          <p:nvPr>
            <p:ph type="title" idx="4294967295"/>
          </p:nvPr>
        </p:nvSpPr>
        <p:spPr>
          <a:xfrm>
            <a:off x="423863" y="815975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16.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达州）如下图所示，工人师傅用</a:t>
            </a:r>
            <a:r>
              <a:rPr lang="en-US" altLang="zh-CN" sz="2800"/>
              <a:t>150 N</a:t>
            </a:r>
            <a:r>
              <a:rPr lang="zh-CN" altLang="zh-CN" sz="2800"/>
              <a:t>的力，使物体</a:t>
            </a:r>
            <a:r>
              <a:rPr lang="en-US" altLang="zh-CN" sz="2800" i="1"/>
              <a:t>A</a:t>
            </a:r>
            <a:r>
              <a:rPr lang="zh-CN" altLang="zh-CN" sz="2800"/>
              <a:t>在</a:t>
            </a:r>
            <a:r>
              <a:rPr lang="en-US" altLang="zh-CN" sz="2800"/>
              <a:t>1 min</a:t>
            </a:r>
            <a:r>
              <a:rPr lang="zh-CN" altLang="zh-CN" sz="2800"/>
              <a:t>内沿水平地面匀速移动了</a:t>
            </a:r>
            <a:r>
              <a:rPr lang="en-US" altLang="zh-CN" sz="2800"/>
              <a:t>12 m</a:t>
            </a:r>
            <a:r>
              <a:rPr lang="zh-CN" altLang="zh-CN" sz="2800"/>
              <a:t>，此时物体</a:t>
            </a:r>
            <a:r>
              <a:rPr lang="en-US" altLang="zh-CN" sz="2800" i="1"/>
              <a:t>A</a:t>
            </a:r>
            <a:r>
              <a:rPr lang="zh-CN" altLang="zh-CN" sz="2800"/>
              <a:t>受到水平向左的拉力为</a:t>
            </a:r>
            <a:r>
              <a:rPr lang="en-US" altLang="zh-CN" sz="2800"/>
              <a:t>240 N</a:t>
            </a:r>
            <a:r>
              <a:rPr lang="zh-CN" altLang="zh-CN" sz="2800"/>
              <a:t>．在此过程中物体</a:t>
            </a:r>
            <a:r>
              <a:rPr lang="en-US" altLang="zh-CN" sz="2800" i="1"/>
              <a:t>A</a:t>
            </a:r>
            <a:r>
              <a:rPr lang="zh-CN" altLang="zh-CN" sz="2800"/>
              <a:t>移动的速度是</a:t>
            </a:r>
            <a:r>
              <a:rPr lang="zh-CN" altLang="zh-CN" sz="2800" u="sng"/>
              <a:t>　　　　　</a:t>
            </a:r>
            <a:r>
              <a:rPr lang="en-US" altLang="zh-CN" sz="2800"/>
              <a:t>m/s</a:t>
            </a:r>
            <a:r>
              <a:rPr lang="zh-CN" altLang="zh-CN" sz="2800"/>
              <a:t>，工人师傅拉绳子的力做功的功率是</a:t>
            </a: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，该装置的机械效率</a:t>
            </a:r>
            <a:r>
              <a:rPr lang="en-US" altLang="zh-CN" sz="2800" i="1"/>
              <a:t>η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．当物体</a:t>
            </a:r>
            <a:r>
              <a:rPr lang="en-US" altLang="zh-CN" sz="2800" i="1"/>
              <a:t>A</a:t>
            </a:r>
            <a:r>
              <a:rPr lang="zh-CN" altLang="zh-CN" sz="2800"/>
              <a:t>的</a:t>
            </a:r>
            <a:br>
              <a:rPr lang="en-US" altLang="zh-CN" sz="2800"/>
            </a:br>
            <a:r>
              <a:rPr lang="zh-CN" altLang="zh-CN" sz="2800"/>
              <a:t>速度增大到</a:t>
            </a:r>
            <a:r>
              <a:rPr lang="en-US" altLang="zh-CN" sz="2800"/>
              <a:t>0.5 m/s</a:t>
            </a:r>
            <a:r>
              <a:rPr lang="zh-CN" altLang="zh-CN" sz="2800"/>
              <a:t>时，物体</a:t>
            </a:r>
            <a:r>
              <a:rPr lang="en-US" altLang="zh-CN" sz="2800" i="1"/>
              <a:t>A</a:t>
            </a:r>
            <a:r>
              <a:rPr lang="zh-CN" altLang="zh-CN" sz="2800"/>
              <a:t>受到的摩</a:t>
            </a:r>
            <a:br>
              <a:rPr lang="en-US" altLang="zh-CN" sz="2800"/>
            </a:br>
            <a:r>
              <a:rPr lang="zh-CN" altLang="zh-CN" sz="2800"/>
              <a:t>擦力是</a:t>
            </a: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2531" name="图片 2"/>
          <p:cNvPicPr>
            <a:picLocks noChangeAspect="1"/>
          </p:cNvPicPr>
          <p:nvPr/>
        </p:nvPicPr>
        <p:blipFill>
          <a:blip r:embed="rId2"/>
          <a:srcRect r="85475"/>
          <a:stretch>
            <a:fillRect/>
          </a:stretch>
        </p:blipFill>
        <p:spPr>
          <a:xfrm>
            <a:off x="6651625" y="4178300"/>
            <a:ext cx="2024063" cy="2058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矩形 3"/>
          <p:cNvSpPr/>
          <p:nvPr/>
        </p:nvSpPr>
        <p:spPr>
          <a:xfrm>
            <a:off x="1309688" y="5389563"/>
            <a:ext cx="14414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240</a:t>
            </a:r>
            <a:endParaRPr lang="zh-CN" altLang="zh-CN" sz="1000">
              <a:latin typeface="等线"/>
            </a:endParaRPr>
          </a:p>
        </p:txBody>
      </p:sp>
      <p:sp>
        <p:nvSpPr>
          <p:cNvPr id="22533" name="矩形 4"/>
          <p:cNvSpPr/>
          <p:nvPr/>
        </p:nvSpPr>
        <p:spPr>
          <a:xfrm>
            <a:off x="5199063" y="2801938"/>
            <a:ext cx="6334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</a:t>
            </a:r>
            <a:endParaRPr lang="zh-CN" altLang="en-US"/>
          </a:p>
        </p:txBody>
      </p:sp>
      <p:sp>
        <p:nvSpPr>
          <p:cNvPr id="22534" name="矩形 5"/>
          <p:cNvSpPr/>
          <p:nvPr/>
        </p:nvSpPr>
        <p:spPr>
          <a:xfrm>
            <a:off x="5416550" y="3494088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60</a:t>
            </a:r>
            <a:endParaRPr lang="zh-CN" altLang="en-US"/>
          </a:p>
        </p:txBody>
      </p:sp>
      <p:sp>
        <p:nvSpPr>
          <p:cNvPr id="22535" name="矩形 6"/>
          <p:cNvSpPr/>
          <p:nvPr/>
        </p:nvSpPr>
        <p:spPr>
          <a:xfrm>
            <a:off x="3368675" y="4100513"/>
            <a:ext cx="12033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80%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2" grpId="0"/>
      <p:bldP spid="22533" grpId="0"/>
      <p:bldP spid="22534" grpId="0"/>
      <p:bldP spid="225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269287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郴州）如上图所示，用细绳将一重为</a:t>
            </a:r>
            <a:r>
              <a:rPr lang="en-US" altLang="zh-CN" sz="2800"/>
              <a:t>6 N</a:t>
            </a:r>
            <a:r>
              <a:rPr lang="zh-CN" altLang="zh-CN" sz="2800"/>
              <a:t>的物体沿光滑斜面匀速拉到高处，斜面长</a:t>
            </a:r>
            <a:r>
              <a:rPr lang="en-US" altLang="zh-CN" sz="2800" i="1"/>
              <a:t>s</a:t>
            </a:r>
            <a:r>
              <a:rPr lang="zh-CN" altLang="zh-CN" sz="2800"/>
              <a:t>＝</a:t>
            </a:r>
            <a:r>
              <a:rPr lang="en-US" altLang="zh-CN" sz="2800"/>
              <a:t>1 m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高</a:t>
            </a:r>
            <a:r>
              <a:rPr lang="en-US" altLang="zh-CN" sz="2800" i="1"/>
              <a:t>h</a:t>
            </a:r>
            <a:r>
              <a:rPr lang="zh-CN" altLang="zh-CN" sz="2800"/>
              <a:t>＝</a:t>
            </a:r>
            <a:r>
              <a:rPr lang="en-US" altLang="zh-CN" sz="2800"/>
              <a:t>0.25 m</a:t>
            </a:r>
            <a:r>
              <a:rPr lang="zh-CN" altLang="zh-CN" sz="2800"/>
              <a:t>，在此过程中，细绳的拉力</a:t>
            </a:r>
            <a:r>
              <a:rPr lang="en-US" altLang="zh-CN" sz="2800" i="1"/>
              <a:t>F</a:t>
            </a:r>
            <a:r>
              <a:rPr lang="zh-CN" altLang="zh-CN" sz="2800"/>
              <a:t>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N</a:t>
            </a:r>
            <a:r>
              <a:rPr lang="zh-CN" altLang="zh-CN" sz="2800"/>
              <a:t>；若斜面粗糙，匀速拉动同一物体时，斜面的机械效率为</a:t>
            </a:r>
            <a:r>
              <a:rPr lang="en-US" altLang="zh-CN" sz="2800"/>
              <a:t>75%</a:t>
            </a:r>
            <a:r>
              <a:rPr lang="zh-CN" altLang="zh-CN" sz="2800"/>
              <a:t>，则细绳的拉力</a:t>
            </a:r>
            <a:r>
              <a:rPr lang="en-US" altLang="zh-CN" sz="2800" i="1"/>
              <a:t>F</a:t>
            </a:r>
            <a:r>
              <a:rPr lang="en-US" altLang="zh-CN" sz="2800"/>
              <a:t>′</a:t>
            </a:r>
            <a:r>
              <a:rPr lang="zh-CN" altLang="zh-CN" sz="2800"/>
              <a:t>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N.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3555" name="图片 2"/>
          <p:cNvPicPr>
            <a:picLocks noChangeAspect="1"/>
          </p:cNvPicPr>
          <p:nvPr/>
        </p:nvPicPr>
        <p:blipFill>
          <a:blip r:embed="rId2"/>
          <a:srcRect r="82213"/>
          <a:stretch>
            <a:fillRect/>
          </a:stretch>
        </p:blipFill>
        <p:spPr>
          <a:xfrm>
            <a:off x="3508375" y="4219575"/>
            <a:ext cx="3551238" cy="2108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6" name="矩形 3"/>
          <p:cNvSpPr/>
          <p:nvPr/>
        </p:nvSpPr>
        <p:spPr>
          <a:xfrm>
            <a:off x="1127125" y="2840038"/>
            <a:ext cx="9921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1.5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23557" name="矩形 4"/>
          <p:cNvSpPr/>
          <p:nvPr/>
        </p:nvSpPr>
        <p:spPr>
          <a:xfrm>
            <a:off x="1260475" y="4149725"/>
            <a:ext cx="7239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6" grpId="0"/>
      <p:bldP spid="2355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423863" y="1422400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18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鞍山）如下图所示，用滑轮组拉动重</a:t>
            </a:r>
            <a:r>
              <a:rPr lang="en-US" altLang="zh-CN" sz="2800"/>
              <a:t>70 N</a:t>
            </a:r>
            <a:r>
              <a:rPr lang="zh-CN" altLang="zh-CN" sz="2800"/>
              <a:t>的物体</a:t>
            </a:r>
            <a:r>
              <a:rPr lang="en-US" altLang="zh-CN" sz="2800" i="1"/>
              <a:t>A</a:t>
            </a:r>
            <a:r>
              <a:rPr lang="zh-CN" altLang="zh-CN" sz="2800"/>
              <a:t>，在</a:t>
            </a:r>
            <a:r>
              <a:rPr lang="en-US" altLang="zh-CN" sz="2800"/>
              <a:t>10 s</a:t>
            </a:r>
            <a:r>
              <a:rPr lang="zh-CN" altLang="zh-CN" sz="2800"/>
              <a:t>内使</a:t>
            </a:r>
            <a:r>
              <a:rPr lang="en-US" altLang="zh-CN" sz="2800" i="1"/>
              <a:t>A</a:t>
            </a:r>
            <a:r>
              <a:rPr lang="zh-CN" altLang="zh-CN" sz="2800"/>
              <a:t>在水平方向上移动</a:t>
            </a:r>
            <a:r>
              <a:rPr lang="en-US" altLang="zh-CN" sz="2800"/>
              <a:t>5 m</a:t>
            </a:r>
            <a:r>
              <a:rPr lang="zh-CN" altLang="zh-CN" sz="2800"/>
              <a:t>，所用拉力</a:t>
            </a:r>
            <a:r>
              <a:rPr lang="en-US" altLang="zh-CN" sz="2800" i="1"/>
              <a:t>F</a:t>
            </a:r>
            <a:r>
              <a:rPr lang="zh-CN" altLang="zh-CN" sz="2800"/>
              <a:t>为</a:t>
            </a:r>
            <a:r>
              <a:rPr lang="en-US" altLang="zh-CN" sz="2800"/>
              <a:t>20 N</a:t>
            </a:r>
            <a:r>
              <a:rPr lang="zh-CN" altLang="zh-CN" sz="2800"/>
              <a:t>，地面对</a:t>
            </a:r>
            <a:r>
              <a:rPr lang="en-US" altLang="zh-CN" sz="2800" i="1"/>
              <a:t>A</a:t>
            </a:r>
            <a:r>
              <a:rPr lang="zh-CN" altLang="zh-CN" sz="2800"/>
              <a:t>的摩擦力为</a:t>
            </a:r>
            <a:r>
              <a:rPr lang="en-US" altLang="zh-CN" sz="2800"/>
              <a:t>30 N</a:t>
            </a:r>
            <a:r>
              <a:rPr lang="zh-CN" altLang="zh-CN" sz="2800"/>
              <a:t>，则</a:t>
            </a:r>
            <a:r>
              <a:rPr lang="en-US" altLang="zh-CN" sz="2800" i="1"/>
              <a:t>A</a:t>
            </a:r>
            <a:r>
              <a:rPr lang="zh-CN" altLang="zh-CN" sz="2800"/>
              <a:t>运动速度是</a:t>
            </a:r>
            <a:r>
              <a:rPr lang="zh-CN" altLang="zh-CN" sz="2800" u="sng"/>
              <a:t>　　　　　</a:t>
            </a:r>
            <a:r>
              <a:rPr lang="en-US" altLang="zh-CN" sz="2800"/>
              <a:t>m/s</a:t>
            </a:r>
            <a:r>
              <a:rPr lang="zh-CN" altLang="zh-CN" sz="2800"/>
              <a:t>，滑轮</a:t>
            </a:r>
            <a:br>
              <a:rPr lang="en-US" altLang="zh-CN" sz="2800"/>
            </a:br>
            <a:r>
              <a:rPr lang="zh-CN" altLang="zh-CN" sz="2800"/>
              <a:t>组所做的有用功是</a:t>
            </a: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滑轮组的机械效率是</a:t>
            </a:r>
            <a:r>
              <a:rPr lang="zh-CN" altLang="zh-CN" sz="2800" u="sng"/>
              <a:t>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79" name="图片 2"/>
          <p:cNvPicPr>
            <a:picLocks noChangeAspect="1"/>
          </p:cNvPicPr>
          <p:nvPr/>
        </p:nvPicPr>
        <p:blipFill>
          <a:blip r:embed="rId2"/>
          <a:srcRect r="85686"/>
          <a:stretch>
            <a:fillRect/>
          </a:stretch>
        </p:blipFill>
        <p:spPr>
          <a:xfrm>
            <a:off x="5595938" y="3444875"/>
            <a:ext cx="2954337" cy="21796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3"/>
          <p:cNvSpPr/>
          <p:nvPr/>
        </p:nvSpPr>
        <p:spPr>
          <a:xfrm>
            <a:off x="3357563" y="4737100"/>
            <a:ext cx="15621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75%</a:t>
            </a:r>
            <a:endParaRPr lang="zh-CN" altLang="zh-CN" sz="1000">
              <a:latin typeface="等线"/>
            </a:endParaRPr>
          </a:p>
        </p:txBody>
      </p:sp>
      <p:sp>
        <p:nvSpPr>
          <p:cNvPr id="24581" name="矩形 4"/>
          <p:cNvSpPr/>
          <p:nvPr/>
        </p:nvSpPr>
        <p:spPr>
          <a:xfrm>
            <a:off x="2551113" y="3429000"/>
            <a:ext cx="6334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0.5</a:t>
            </a:r>
            <a:endParaRPr lang="zh-CN" altLang="en-US"/>
          </a:p>
        </p:txBody>
      </p:sp>
      <p:sp>
        <p:nvSpPr>
          <p:cNvPr id="24582" name="矩形 5"/>
          <p:cNvSpPr/>
          <p:nvPr/>
        </p:nvSpPr>
        <p:spPr>
          <a:xfrm>
            <a:off x="3848100" y="4114800"/>
            <a:ext cx="7239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150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0" grpId="0"/>
      <p:bldP spid="24581" grpId="0"/>
      <p:bldP spid="245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471488" y="661988"/>
            <a:ext cx="82010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19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泸州）如上图所示，站在水平面上的建筑工人竖直拉着绳，通过滑轮组将</a:t>
            </a:r>
            <a:r>
              <a:rPr lang="en-US" altLang="zh-CN" sz="2800"/>
              <a:t>540 N</a:t>
            </a:r>
            <a:r>
              <a:rPr lang="zh-CN" altLang="zh-CN" sz="2800"/>
              <a:t>的重物在</a:t>
            </a:r>
            <a:r>
              <a:rPr lang="en-US" altLang="zh-CN" sz="2800"/>
              <a:t>5 s</a:t>
            </a:r>
            <a:r>
              <a:rPr lang="zh-CN" altLang="zh-CN" sz="2800"/>
              <a:t>内匀速提升</a:t>
            </a:r>
            <a:r>
              <a:rPr lang="en-US" altLang="zh-CN" sz="2800"/>
              <a:t>1 m</a:t>
            </a:r>
            <a:r>
              <a:rPr lang="zh-CN" altLang="zh-CN" sz="2800"/>
              <a:t>．已知工人重</a:t>
            </a:r>
            <a:r>
              <a:rPr lang="en-US" altLang="zh-CN" sz="2800"/>
              <a:t>600 N</a:t>
            </a:r>
            <a:r>
              <a:rPr lang="zh-CN" altLang="zh-CN" sz="2800"/>
              <a:t>，与地面的接触总面积为</a:t>
            </a:r>
            <a:r>
              <a:rPr lang="en-US" altLang="zh-CN" sz="2800"/>
              <a:t>0.04 m</a:t>
            </a:r>
            <a:r>
              <a:rPr lang="en-US" altLang="zh-CN" sz="2800" baseline="30000"/>
              <a:t>2</a:t>
            </a:r>
            <a:r>
              <a:rPr lang="zh-CN" altLang="zh-CN" sz="2800"/>
              <a:t>，动滑轮重</a:t>
            </a:r>
            <a:r>
              <a:rPr lang="en-US" altLang="zh-CN" sz="2800"/>
              <a:t>100 N</a:t>
            </a:r>
            <a:r>
              <a:rPr lang="zh-CN" altLang="zh-CN" sz="2800"/>
              <a:t>，不计绳重和滑轮的摩擦．重物被匀速提升过程中，绳自由端的速度为</a:t>
            </a:r>
            <a:r>
              <a:rPr lang="zh-CN" altLang="zh-CN" sz="2800" u="sng"/>
              <a:t>　　　　　</a:t>
            </a:r>
            <a:r>
              <a:rPr lang="en-US" altLang="zh-CN" sz="2800"/>
              <a:t>m/s</a:t>
            </a:r>
            <a:r>
              <a:rPr lang="zh-CN" altLang="zh-CN" sz="2800"/>
              <a:t>，人对地面的压强</a:t>
            </a:r>
            <a:br>
              <a:rPr lang="en-US" altLang="zh-CN" sz="2800"/>
            </a:br>
            <a:r>
              <a:rPr lang="zh-CN" altLang="zh-CN" sz="2800"/>
              <a:t>为</a:t>
            </a:r>
            <a:r>
              <a:rPr lang="zh-CN" altLang="zh-CN" sz="2800" u="sng"/>
              <a:t>　　　　　</a:t>
            </a:r>
            <a:r>
              <a:rPr lang="en-US" altLang="zh-CN" sz="2800"/>
              <a:t>Pa.</a:t>
            </a:r>
            <a:r>
              <a:rPr lang="zh-CN" altLang="zh-CN" sz="2800"/>
              <a:t>若用该滑轮组竖直匀速</a:t>
            </a:r>
            <a:br>
              <a:rPr lang="en-US" altLang="zh-CN" sz="2800"/>
            </a:br>
            <a:r>
              <a:rPr lang="zh-CN" altLang="zh-CN" sz="2800"/>
              <a:t>提升更重的物体，则滑轮组的机械效率</a:t>
            </a:r>
            <a:br>
              <a:rPr lang="en-US" altLang="zh-CN" sz="2800"/>
            </a:br>
            <a:r>
              <a:rPr lang="zh-CN" altLang="zh-CN" sz="2800"/>
              <a:t>将</a:t>
            </a:r>
            <a:r>
              <a:rPr lang="zh-CN" altLang="zh-CN" sz="2800" u="sng"/>
              <a:t>　</a:t>
            </a:r>
            <a:r>
              <a:rPr lang="en-US" altLang="zh-CN" sz="2800" u="sng"/>
              <a:t>  </a:t>
            </a:r>
            <a:r>
              <a:rPr lang="zh-CN" altLang="zh-CN" sz="2800" u="sng"/>
              <a:t>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变大”“变小”或“不变”）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3" name="图片 2"/>
          <p:cNvPicPr>
            <a:picLocks noChangeAspect="1"/>
          </p:cNvPicPr>
          <p:nvPr/>
        </p:nvPicPr>
        <p:blipFill>
          <a:blip r:embed="rId2"/>
          <a:srcRect r="89917"/>
          <a:stretch>
            <a:fillRect/>
          </a:stretch>
        </p:blipFill>
        <p:spPr>
          <a:xfrm>
            <a:off x="7065963" y="3911600"/>
            <a:ext cx="1341437" cy="1965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4" name="矩形 3"/>
          <p:cNvSpPr/>
          <p:nvPr/>
        </p:nvSpPr>
        <p:spPr>
          <a:xfrm>
            <a:off x="912813" y="5876925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变大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25605" name="矩形 4"/>
          <p:cNvSpPr/>
          <p:nvPr/>
        </p:nvSpPr>
        <p:spPr>
          <a:xfrm>
            <a:off x="1878013" y="3911600"/>
            <a:ext cx="6334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0.4</a:t>
            </a:r>
            <a:endParaRPr lang="zh-CN" altLang="en-US"/>
          </a:p>
        </p:txBody>
      </p:sp>
      <p:sp>
        <p:nvSpPr>
          <p:cNvPr id="25606" name="矩形 5"/>
          <p:cNvSpPr/>
          <p:nvPr/>
        </p:nvSpPr>
        <p:spPr>
          <a:xfrm>
            <a:off x="1277938" y="4613275"/>
            <a:ext cx="13525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7 000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4" grpId="0"/>
      <p:bldP spid="25605" grpId="0"/>
      <p:bldP spid="256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标题 1"/>
          <p:cNvSpPr>
            <a:spLocks noGrp="1"/>
          </p:cNvSpPr>
          <p:nvPr>
            <p:ph type="title" idx="4294967295"/>
          </p:nvPr>
        </p:nvSpPr>
        <p:spPr>
          <a:xfrm>
            <a:off x="485775" y="671513"/>
            <a:ext cx="81724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20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黄石）可燃冰是一种新能源，它是水和天然气在高压低温下形成的类似冰状结晶物质，主要成分是甲烷，我国可燃冰的开采技术处于世界领先水平，用燃气锅炉烧水时，将</a:t>
            </a:r>
            <a:r>
              <a:rPr lang="en-US" altLang="zh-CN" sz="2800"/>
              <a:t>500 kg</a:t>
            </a:r>
            <a:r>
              <a:rPr lang="zh-CN" altLang="zh-CN" sz="2800"/>
              <a:t>初温</a:t>
            </a:r>
            <a:r>
              <a:rPr lang="en-US" altLang="zh-CN" sz="2800"/>
              <a:t>20 ℃</a:t>
            </a:r>
            <a:r>
              <a:rPr lang="zh-CN" altLang="zh-CN" sz="2800"/>
              <a:t>的水加热到</a:t>
            </a:r>
            <a:r>
              <a:rPr lang="en-US" altLang="zh-CN" sz="2800"/>
              <a:t>100 ℃</a:t>
            </a:r>
            <a:r>
              <a:rPr lang="zh-CN" altLang="zh-CN" sz="2800"/>
              <a:t>，共燃烧了</a:t>
            </a:r>
            <a:r>
              <a:rPr lang="en-US" altLang="zh-CN" sz="2800"/>
              <a:t>0.1 m</a:t>
            </a:r>
            <a:r>
              <a:rPr lang="en-US" altLang="zh-CN" sz="2800" baseline="30000"/>
              <a:t>3</a:t>
            </a:r>
            <a:r>
              <a:rPr lang="zh-CN" altLang="zh-CN" sz="2800"/>
              <a:t>的可燃冰，这个过程中水吸收的热量为</a:t>
            </a: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，完全燃烧</a:t>
            </a:r>
            <a:r>
              <a:rPr lang="en-US" altLang="zh-CN" sz="2800"/>
              <a:t>0.1 m</a:t>
            </a:r>
            <a:r>
              <a:rPr lang="en-US" altLang="zh-CN" sz="2800" baseline="30000"/>
              <a:t>3</a:t>
            </a:r>
            <a:r>
              <a:rPr lang="zh-CN" altLang="zh-CN" sz="2800"/>
              <a:t>可燃冰放出的热量为</a:t>
            </a: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，燃气锅炉烧水时的效率为</a:t>
            </a:r>
            <a:r>
              <a:rPr lang="zh-CN" altLang="zh-CN" sz="2800" u="sng"/>
              <a:t>　　　　</a:t>
            </a:r>
            <a:r>
              <a:rPr lang="en-US" altLang="zh-CN" sz="2800"/>
              <a:t> [</a:t>
            </a:r>
            <a:r>
              <a:rPr lang="en-US" altLang="zh-CN" sz="2800" i="1"/>
              <a:t>c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），可燃冰热值</a:t>
            </a:r>
            <a:r>
              <a:rPr lang="en-US" altLang="zh-CN" sz="2800" i="1"/>
              <a:t>q</a:t>
            </a:r>
            <a:r>
              <a:rPr lang="zh-CN" altLang="zh-CN" sz="2800"/>
              <a:t>＝</a:t>
            </a:r>
            <a:r>
              <a:rPr lang="en-US" altLang="zh-CN" sz="2800"/>
              <a:t>6.0×10</a:t>
            </a:r>
            <a:r>
              <a:rPr lang="en-US" altLang="zh-CN" sz="2800" baseline="30000"/>
              <a:t>9</a:t>
            </a:r>
            <a:r>
              <a:rPr lang="en-US" altLang="zh-CN" sz="2800"/>
              <a:t> J/m</a:t>
            </a:r>
            <a:r>
              <a:rPr lang="en-US" altLang="zh-CN" sz="2800" baseline="30000"/>
              <a:t>3</a:t>
            </a:r>
            <a:r>
              <a:rPr lang="en-US" altLang="zh-CN" sz="2800"/>
              <a:t>].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6627" name="矩形 2"/>
          <p:cNvSpPr/>
          <p:nvPr/>
        </p:nvSpPr>
        <p:spPr>
          <a:xfrm>
            <a:off x="1587500" y="5246688"/>
            <a:ext cx="15605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28%</a:t>
            </a:r>
            <a:endParaRPr lang="zh-CN" altLang="zh-CN" sz="1000">
              <a:latin typeface="等线"/>
            </a:endParaRPr>
          </a:p>
        </p:txBody>
      </p:sp>
      <p:sp>
        <p:nvSpPr>
          <p:cNvPr id="26628" name="矩形 3"/>
          <p:cNvSpPr/>
          <p:nvPr/>
        </p:nvSpPr>
        <p:spPr>
          <a:xfrm>
            <a:off x="3948113" y="3937000"/>
            <a:ext cx="16510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1.68×10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endParaRPr lang="zh-CN" altLang="en-US"/>
          </a:p>
        </p:txBody>
      </p:sp>
      <p:sp>
        <p:nvSpPr>
          <p:cNvPr id="26629" name="矩形 4"/>
          <p:cNvSpPr/>
          <p:nvPr/>
        </p:nvSpPr>
        <p:spPr>
          <a:xfrm>
            <a:off x="4038600" y="4603750"/>
            <a:ext cx="14716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6.0×10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26627" grpId="0"/>
      <p:bldP spid="26628" grpId="0"/>
      <p:bldP spid="266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7650" name="图片 2"/>
          <p:cNvPicPr>
            <a:picLocks noChangeAspect="1"/>
          </p:cNvPicPr>
          <p:nvPr/>
        </p:nvPicPr>
        <p:blipFill>
          <a:blip r:embed="rId2"/>
          <a:srcRect r="21053"/>
          <a:stretch>
            <a:fillRect/>
          </a:stretch>
        </p:blipFill>
        <p:spPr>
          <a:xfrm>
            <a:off x="962025" y="2733675"/>
            <a:ext cx="7219950" cy="1928813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</p:pic>
      <p:sp>
        <p:nvSpPr>
          <p:cNvPr id="27651" name="箭头: 五边形 3"/>
          <p:cNvSpPr/>
          <p:nvPr/>
        </p:nvSpPr>
        <p:spPr>
          <a:xfrm>
            <a:off x="633413" y="1557338"/>
            <a:ext cx="7877175" cy="577850"/>
          </a:xfrm>
          <a:prstGeom prst="homePlate">
            <a:avLst>
              <a:gd name="adj" fmla="val 49984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　欧姆定律、电能、电功率和焦耳定律的计算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21</a:t>
            </a:r>
            <a:r>
              <a:rPr lang="zh-CN" altLang="zh-CN" sz="2800"/>
              <a:t>．（</a:t>
            </a:r>
            <a:r>
              <a:rPr lang="en-US" altLang="zh-CN" sz="2800"/>
              <a:t>2019·</a:t>
            </a:r>
            <a:r>
              <a:rPr lang="zh-CN" altLang="zh-CN" sz="2800"/>
              <a:t>丹东）如下图所示是电阻</a:t>
            </a:r>
            <a:r>
              <a:rPr lang="en-US" altLang="zh-CN" sz="2800" i="1"/>
              <a:t>R</a:t>
            </a:r>
            <a:r>
              <a:rPr lang="zh-CN" altLang="zh-CN" sz="2800"/>
              <a:t>和灯泡</a:t>
            </a:r>
            <a:r>
              <a:rPr lang="en-US" altLang="zh-CN" sz="2800"/>
              <a:t>L</a:t>
            </a:r>
            <a:r>
              <a:rPr lang="zh-CN" altLang="zh-CN" sz="2800"/>
              <a:t>的</a:t>
            </a:r>
            <a:r>
              <a:rPr lang="en-US" altLang="zh-CN" sz="2800" i="1"/>
              <a:t>I</a:t>
            </a:r>
            <a:r>
              <a:rPr lang="en-US" altLang="zh-CN" sz="2800"/>
              <a:t>—</a:t>
            </a:r>
            <a:r>
              <a:rPr lang="en-US" altLang="zh-CN" sz="2800" i="1"/>
              <a:t>U</a:t>
            </a:r>
            <a:r>
              <a:rPr lang="zh-CN" altLang="zh-CN" sz="2800"/>
              <a:t>图象，若电阻</a:t>
            </a:r>
            <a:r>
              <a:rPr lang="en-US" altLang="zh-CN" sz="2800" i="1"/>
              <a:t>R</a:t>
            </a:r>
            <a:r>
              <a:rPr lang="zh-CN" altLang="zh-CN" sz="2800"/>
              <a:t>和灯泡</a:t>
            </a:r>
            <a:r>
              <a:rPr lang="en-US" altLang="zh-CN" sz="2800"/>
              <a:t>L</a:t>
            </a:r>
            <a:r>
              <a:rPr lang="zh-CN" altLang="zh-CN" sz="2800"/>
              <a:t>串联接在某一电源上时，电路中的电流为</a:t>
            </a:r>
            <a:r>
              <a:rPr lang="en-US" altLang="zh-CN" sz="2800"/>
              <a:t>0.6 A</a:t>
            </a:r>
            <a:r>
              <a:rPr lang="zh-CN" altLang="zh-CN" sz="2800"/>
              <a:t>，则电</a:t>
            </a:r>
            <a:br>
              <a:rPr lang="en-US" altLang="zh-CN" sz="2800"/>
            </a:br>
            <a:r>
              <a:rPr lang="zh-CN" altLang="zh-CN" sz="2800"/>
              <a:t>源电压为</a:t>
            </a:r>
            <a:r>
              <a:rPr lang="zh-CN" altLang="zh-CN" sz="2800" u="sng"/>
              <a:t>　　　　　</a:t>
            </a:r>
            <a:r>
              <a:rPr lang="en-US" altLang="zh-CN" sz="2800"/>
              <a:t>V</a:t>
            </a:r>
            <a:r>
              <a:rPr lang="zh-CN" altLang="zh-CN" sz="2800"/>
              <a:t>；若将电</a:t>
            </a:r>
            <a:br>
              <a:rPr lang="en-US" altLang="zh-CN" sz="2800"/>
            </a:br>
            <a:r>
              <a:rPr lang="zh-CN" altLang="zh-CN" sz="2800"/>
              <a:t>阻</a:t>
            </a:r>
            <a:r>
              <a:rPr lang="en-US" altLang="zh-CN" sz="2800" i="1"/>
              <a:t>R</a:t>
            </a:r>
            <a:r>
              <a:rPr lang="zh-CN" altLang="zh-CN" sz="2800"/>
              <a:t>和灯泡</a:t>
            </a:r>
            <a:r>
              <a:rPr lang="en-US" altLang="zh-CN" sz="2800"/>
              <a:t>L</a:t>
            </a:r>
            <a:r>
              <a:rPr lang="zh-CN" altLang="zh-CN" sz="2800"/>
              <a:t>并联接在电压为</a:t>
            </a:r>
            <a:r>
              <a:rPr lang="en-US" altLang="zh-CN" sz="2800"/>
              <a:t>6 V</a:t>
            </a:r>
            <a:br>
              <a:rPr lang="en-US" altLang="zh-CN" sz="2800"/>
            </a:br>
            <a:r>
              <a:rPr lang="zh-CN" altLang="zh-CN" sz="2800"/>
              <a:t>的电源上，此时灯</a:t>
            </a:r>
            <a:r>
              <a:rPr lang="en-US" altLang="zh-CN" sz="2800"/>
              <a:t>L</a:t>
            </a:r>
            <a:r>
              <a:rPr lang="zh-CN" altLang="zh-CN" sz="2800"/>
              <a:t>的电阻为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，干路电流为</a:t>
            </a:r>
            <a:r>
              <a:rPr lang="zh-CN" altLang="zh-CN" sz="2800" u="sng"/>
              <a:t>　　　　　</a:t>
            </a:r>
            <a:r>
              <a:rPr lang="en-US" altLang="zh-CN" sz="2800"/>
              <a:t>A.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8675" name="图片 2"/>
          <p:cNvPicPr>
            <a:picLocks noChangeAspect="1"/>
          </p:cNvPicPr>
          <p:nvPr/>
        </p:nvPicPr>
        <p:blipFill>
          <a:blip r:embed="rId2"/>
          <a:srcRect r="84213"/>
          <a:stretch>
            <a:fillRect/>
          </a:stretch>
        </p:blipFill>
        <p:spPr>
          <a:xfrm>
            <a:off x="5868988" y="2597150"/>
            <a:ext cx="2632075" cy="24622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8676" name="矩形 3"/>
          <p:cNvSpPr/>
          <p:nvPr/>
        </p:nvSpPr>
        <p:spPr>
          <a:xfrm>
            <a:off x="4572000" y="5060950"/>
            <a:ext cx="13509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1.4</a:t>
            </a:r>
            <a:endParaRPr lang="zh-CN" altLang="zh-CN" sz="1000">
              <a:latin typeface="等线"/>
            </a:endParaRPr>
          </a:p>
        </p:txBody>
      </p:sp>
      <p:sp>
        <p:nvSpPr>
          <p:cNvPr id="28677" name="矩形 4"/>
          <p:cNvSpPr/>
          <p:nvPr/>
        </p:nvSpPr>
        <p:spPr>
          <a:xfrm>
            <a:off x="2686050" y="3167063"/>
            <a:ext cx="3651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</a:t>
            </a:r>
            <a:endParaRPr lang="zh-CN" altLang="en-US"/>
          </a:p>
        </p:txBody>
      </p:sp>
      <p:sp>
        <p:nvSpPr>
          <p:cNvPr id="28678" name="矩形 5"/>
          <p:cNvSpPr/>
          <p:nvPr/>
        </p:nvSpPr>
        <p:spPr>
          <a:xfrm>
            <a:off x="1098550" y="5060950"/>
            <a:ext cx="63341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7.5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6" grpId="0"/>
      <p:bldP spid="28677" grpId="0"/>
      <p:bldP spid="2867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标题 1"/>
          <p:cNvSpPr>
            <a:spLocks noGrp="1"/>
          </p:cNvSpPr>
          <p:nvPr>
            <p:ph type="title" idx="4294967295"/>
          </p:nvPr>
        </p:nvSpPr>
        <p:spPr>
          <a:xfrm>
            <a:off x="508000" y="6413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22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黔东南州）如上图是一种亮度可以调节的小台灯，其电路如图甲，电源电压为</a:t>
            </a:r>
            <a:r>
              <a:rPr lang="en-US" altLang="zh-CN" sz="2800"/>
              <a:t>24 V</a:t>
            </a:r>
            <a:r>
              <a:rPr lang="zh-CN" altLang="zh-CN" sz="2800"/>
              <a:t>，灯泡</a:t>
            </a:r>
            <a:r>
              <a:rPr lang="en-US" altLang="zh-CN" sz="2800"/>
              <a:t>L</a:t>
            </a:r>
            <a:r>
              <a:rPr lang="zh-CN" altLang="zh-CN" sz="2800"/>
              <a:t>的额定电压为</a:t>
            </a:r>
            <a:r>
              <a:rPr lang="en-US" altLang="zh-CN" sz="2800"/>
              <a:t>24 V</a:t>
            </a:r>
            <a:r>
              <a:rPr lang="zh-CN" altLang="zh-CN" sz="2800"/>
              <a:t>，通过灯泡</a:t>
            </a:r>
            <a:r>
              <a:rPr lang="en-US" altLang="zh-CN" sz="2800"/>
              <a:t>L</a:t>
            </a:r>
            <a:r>
              <a:rPr lang="zh-CN" altLang="zh-CN" sz="2800"/>
              <a:t>的电流跟其两端电压的关系如图乙，当灯泡正常发光时，灯丝的电阻为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r>
              <a:rPr lang="zh-CN" altLang="zh-CN" sz="2800"/>
              <a:t>调节滑动变阻器</a:t>
            </a:r>
            <a:r>
              <a:rPr lang="en-US" altLang="zh-CN" sz="2800" i="1"/>
              <a:t>R</a:t>
            </a:r>
            <a:r>
              <a:rPr lang="zh-CN" altLang="zh-CN" sz="2800"/>
              <a:t>，使灯泡的实际功率为</a:t>
            </a:r>
            <a:r>
              <a:rPr lang="en-US" altLang="zh-CN" sz="2800"/>
              <a:t>1.2 W</a:t>
            </a:r>
            <a:r>
              <a:rPr lang="zh-CN" altLang="zh-CN" sz="2800"/>
              <a:t>时，滑动变阻器</a:t>
            </a:r>
            <a:r>
              <a:rPr lang="en-US" altLang="zh-CN" sz="2800" i="1"/>
              <a:t>R</a:t>
            </a:r>
            <a:r>
              <a:rPr lang="zh-CN" altLang="zh-CN" sz="2800"/>
              <a:t>连</a:t>
            </a:r>
            <a:br>
              <a:rPr lang="en-US" altLang="zh-CN" sz="2800"/>
            </a:br>
            <a:r>
              <a:rPr lang="zh-CN" altLang="zh-CN" sz="2800"/>
              <a:t>入电路的阻值是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r>
              <a:rPr lang="zh-CN" altLang="zh-CN" sz="2800"/>
              <a:t>观</a:t>
            </a:r>
            <a:br>
              <a:rPr lang="en-US" altLang="zh-CN" sz="2800"/>
            </a:br>
            <a:r>
              <a:rPr lang="zh-CN" altLang="zh-CN" sz="2800"/>
              <a:t>察图象发现灯泡</a:t>
            </a:r>
            <a:r>
              <a:rPr lang="en-US" altLang="zh-CN" sz="2800"/>
              <a:t>L</a:t>
            </a:r>
            <a:r>
              <a:rPr lang="zh-CN" altLang="zh-CN" sz="2800"/>
              <a:t>的电阻是在增</a:t>
            </a:r>
            <a:br>
              <a:rPr lang="en-US" altLang="zh-CN" sz="2800"/>
            </a:br>
            <a:r>
              <a:rPr lang="zh-CN" altLang="zh-CN" sz="2800"/>
              <a:t>大的，这是因为</a:t>
            </a:r>
            <a:r>
              <a:rPr lang="zh-CN" altLang="zh-CN" sz="2800" u="sng"/>
              <a:t>　　　　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9699" name="图片 2"/>
          <p:cNvPicPr>
            <a:picLocks noChangeAspect="1"/>
          </p:cNvPicPr>
          <p:nvPr/>
        </p:nvPicPr>
        <p:blipFill>
          <a:blip r:embed="rId2"/>
          <a:srcRect r="77475"/>
          <a:stretch>
            <a:fillRect/>
          </a:stretch>
        </p:blipFill>
        <p:spPr>
          <a:xfrm>
            <a:off x="5715000" y="3887788"/>
            <a:ext cx="3127375" cy="2051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0" name="矩形 3"/>
          <p:cNvSpPr/>
          <p:nvPr/>
        </p:nvSpPr>
        <p:spPr>
          <a:xfrm>
            <a:off x="2422525" y="5849938"/>
            <a:ext cx="621347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灯丝电阻随温度的升高而增大</a:t>
            </a:r>
            <a:endParaRPr lang="zh-CN" altLang="zh-CN" sz="1000">
              <a:latin typeface="等线"/>
            </a:endParaRPr>
          </a:p>
        </p:txBody>
      </p:sp>
      <p:sp>
        <p:nvSpPr>
          <p:cNvPr id="29701" name="矩形 4"/>
          <p:cNvSpPr/>
          <p:nvPr/>
        </p:nvSpPr>
        <p:spPr>
          <a:xfrm>
            <a:off x="1614488" y="3289300"/>
            <a:ext cx="5445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60</a:t>
            </a:r>
            <a:endParaRPr lang="zh-CN" altLang="en-US"/>
          </a:p>
        </p:txBody>
      </p:sp>
      <p:sp>
        <p:nvSpPr>
          <p:cNvPr id="29702" name="矩形 5"/>
          <p:cNvSpPr/>
          <p:nvPr/>
        </p:nvSpPr>
        <p:spPr>
          <a:xfrm>
            <a:off x="3656013" y="4584700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90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29700" grpId="0"/>
      <p:bldP spid="29701" grpId="0"/>
      <p:bldP spid="2970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06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23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巴中）电阻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/>
              <a:t>1∶4</a:t>
            </a:r>
            <a:r>
              <a:rPr lang="zh-CN" altLang="zh-CN" sz="2800"/>
              <a:t>，将它们并联在电路中，通过电阻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的电流之比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；将它们串联在电路中，两个电阻的电压之比</a:t>
            </a:r>
            <a:r>
              <a:rPr lang="en-US" altLang="zh-CN" sz="2800" i="1"/>
              <a:t>U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U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．若只将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接在电压恒定的电路中，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的功率为</a:t>
            </a:r>
            <a:r>
              <a:rPr lang="en-US" altLang="zh-CN" sz="2800"/>
              <a:t>25 W</a:t>
            </a:r>
            <a:r>
              <a:rPr lang="zh-CN" altLang="zh-CN" sz="2800"/>
              <a:t>，将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与</a:t>
            </a:r>
            <a:r>
              <a:rPr lang="en-US" altLang="zh-CN" sz="2800" i="1"/>
              <a:t>R</a:t>
            </a:r>
            <a:r>
              <a:rPr lang="en-US" altLang="zh-CN" sz="2800" baseline="-25000"/>
              <a:t>3</a:t>
            </a:r>
            <a:r>
              <a:rPr lang="zh-CN" altLang="zh-CN" sz="2800"/>
              <a:t>串联在此电路中，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的功率变为</a:t>
            </a:r>
            <a:r>
              <a:rPr lang="en-US" altLang="zh-CN" sz="2800"/>
              <a:t>9 W</a:t>
            </a:r>
            <a:r>
              <a:rPr lang="zh-CN" altLang="zh-CN" sz="2800"/>
              <a:t>，则电阻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en-US" altLang="zh-CN" sz="2800"/>
              <a:t>∶</a:t>
            </a:r>
            <a:r>
              <a:rPr lang="en-US" altLang="zh-CN" sz="2800" i="1"/>
              <a:t>R</a:t>
            </a:r>
            <a:r>
              <a:rPr lang="en-US" altLang="zh-CN" sz="2800" baseline="-25000"/>
              <a:t>3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30723" name="矩形 2"/>
          <p:cNvSpPr/>
          <p:nvPr/>
        </p:nvSpPr>
        <p:spPr>
          <a:xfrm>
            <a:off x="3976688" y="3313113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∶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endParaRPr lang="zh-CN" altLang="zh-CN" sz="1000">
              <a:latin typeface="等线"/>
            </a:endParaRPr>
          </a:p>
        </p:txBody>
      </p:sp>
      <p:sp>
        <p:nvSpPr>
          <p:cNvPr id="30724" name="矩形 4"/>
          <p:cNvSpPr/>
          <p:nvPr/>
        </p:nvSpPr>
        <p:spPr>
          <a:xfrm>
            <a:off x="1390650" y="2663825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∶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30725" name="矩形 5"/>
          <p:cNvSpPr/>
          <p:nvPr/>
        </p:nvSpPr>
        <p:spPr>
          <a:xfrm>
            <a:off x="1390650" y="525145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∶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/>
      <p:bldP spid="30724" grpId="0"/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11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24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丹东）家庭电路中电子式电能表的表盘上标有</a:t>
            </a:r>
            <a:r>
              <a:rPr lang="en-US" altLang="zh-CN" sz="2800"/>
              <a:t>3 200 imp/</a:t>
            </a:r>
            <a:r>
              <a:rPr lang="zh-CN" altLang="zh-CN" sz="2800"/>
              <a:t>（</a:t>
            </a:r>
            <a:r>
              <a:rPr lang="en-US" altLang="zh-CN" sz="2800"/>
              <a:t>kW·h</a:t>
            </a:r>
            <a:r>
              <a:rPr lang="zh-CN" altLang="zh-CN" sz="2800"/>
              <a:t>）字样．将一个电热棒单独接在家庭电路中正常工作</a:t>
            </a:r>
            <a:r>
              <a:rPr lang="en-US" altLang="zh-CN" sz="2800"/>
              <a:t>12 min</a:t>
            </a:r>
            <a:r>
              <a:rPr lang="zh-CN" altLang="zh-CN" sz="2800"/>
              <a:t>，电能表指示灯闪烁了</a:t>
            </a:r>
            <a:r>
              <a:rPr lang="en-US" altLang="zh-CN" sz="2800"/>
              <a:t>320</a:t>
            </a:r>
            <a:r>
              <a:rPr lang="zh-CN" altLang="zh-CN" sz="2800"/>
              <a:t>次，上述时间内该电热棒消耗的电能为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，它的额定功率为</a:t>
            </a:r>
            <a:r>
              <a:rPr lang="zh-CN" altLang="zh-CN" sz="2800" u="sng"/>
              <a:t>　　　　　</a:t>
            </a:r>
            <a:r>
              <a:rPr lang="en-US" altLang="zh-CN" sz="2800"/>
              <a:t>W</a:t>
            </a:r>
            <a:r>
              <a:rPr lang="zh-CN" altLang="zh-CN" sz="2800"/>
              <a:t>，它正常工作时的电阻是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1747" name="矩形 2"/>
          <p:cNvSpPr/>
          <p:nvPr/>
        </p:nvSpPr>
        <p:spPr>
          <a:xfrm>
            <a:off x="5916613" y="4067175"/>
            <a:ext cx="10826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1748" name="矩形 3"/>
          <p:cNvSpPr/>
          <p:nvPr/>
        </p:nvSpPr>
        <p:spPr>
          <a:xfrm>
            <a:off x="784225" y="4067175"/>
            <a:ext cx="14732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3.6×10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zh-CN" sz="1000">
              <a:latin typeface="等线"/>
            </a:endParaRPr>
          </a:p>
        </p:txBody>
      </p:sp>
      <p:sp>
        <p:nvSpPr>
          <p:cNvPr id="31749" name="矩形 4"/>
          <p:cNvSpPr/>
          <p:nvPr/>
        </p:nvSpPr>
        <p:spPr>
          <a:xfrm>
            <a:off x="3954463" y="4700588"/>
            <a:ext cx="8128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96.8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31747" grpId="0"/>
      <p:bldP spid="31748" grpId="0"/>
      <p:bldP spid="3174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标题 1"/>
          <p:cNvSpPr>
            <a:spLocks noGrp="1"/>
          </p:cNvSpPr>
          <p:nvPr>
            <p:ph type="title" idx="4294967295"/>
          </p:nvPr>
        </p:nvSpPr>
        <p:spPr>
          <a:xfrm>
            <a:off x="508000" y="9699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盐城）月底，小明对自家用电的情况进行调查，观察到电能表的表盘如上图所示，小明家中用电器正常使用的总功率不能超过</a:t>
            </a:r>
            <a:r>
              <a:rPr lang="zh-CN" altLang="zh-CN" sz="2800" u="sng"/>
              <a:t>　　　</a:t>
            </a:r>
            <a:r>
              <a:rPr lang="en-US" altLang="zh-CN" sz="2800" u="sng"/>
              <a:t> </a:t>
            </a:r>
            <a:r>
              <a:rPr lang="zh-CN" altLang="zh-CN" sz="2800" u="sng"/>
              <a:t>　</a:t>
            </a:r>
            <a:r>
              <a:rPr lang="en-US" altLang="zh-CN" sz="2800"/>
              <a:t>W</a:t>
            </a:r>
            <a:r>
              <a:rPr lang="zh-CN" altLang="zh-CN" sz="2800"/>
              <a:t>，用电器工作时消耗</a:t>
            </a:r>
            <a:r>
              <a:rPr lang="en-US" altLang="zh-CN" sz="2800"/>
              <a:t>0.5 kW·h</a:t>
            </a:r>
            <a:r>
              <a:rPr lang="zh-CN" altLang="zh-CN" sz="2800"/>
              <a:t>的电能，电能表指示灯闪烁</a:t>
            </a:r>
            <a:r>
              <a:rPr lang="zh-CN" altLang="zh-CN" sz="2800" u="sng"/>
              <a:t>　　　　　</a:t>
            </a:r>
            <a:r>
              <a:rPr lang="zh-CN" altLang="zh-CN" sz="2800"/>
              <a:t>次．若上月底电能表</a:t>
            </a:r>
            <a:br>
              <a:rPr lang="en-US" altLang="zh-CN" sz="2800"/>
            </a:br>
            <a:r>
              <a:rPr lang="zh-CN" altLang="zh-CN" sz="2800"/>
              <a:t>示数为</a:t>
            </a:r>
            <a:r>
              <a:rPr lang="en-US" altLang="zh-CN" sz="2800"/>
              <a:t>1 877.6 kW·h</a:t>
            </a:r>
            <a:r>
              <a:rPr lang="zh-CN" altLang="zh-CN" sz="2800"/>
              <a:t>，则本月消耗的</a:t>
            </a:r>
            <a:br>
              <a:rPr lang="en-US" altLang="zh-CN" sz="2800"/>
            </a:br>
            <a:r>
              <a:rPr lang="zh-CN" altLang="zh-CN" sz="2800"/>
              <a:t>电能为</a:t>
            </a:r>
            <a:r>
              <a:rPr lang="zh-CN" altLang="zh-CN" sz="2800" u="sng"/>
              <a:t>　　　　　</a:t>
            </a:r>
            <a:r>
              <a:rPr lang="en-US" altLang="zh-CN" sz="2800"/>
              <a:t>kW·h.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2771" name="图片 2"/>
          <p:cNvPicPr>
            <a:picLocks noChangeAspect="1"/>
          </p:cNvPicPr>
          <p:nvPr/>
        </p:nvPicPr>
        <p:blipFill>
          <a:blip r:embed="rId2"/>
          <a:srcRect r="90001"/>
          <a:stretch>
            <a:fillRect/>
          </a:stretch>
        </p:blipFill>
        <p:spPr>
          <a:xfrm>
            <a:off x="6456363" y="3702050"/>
            <a:ext cx="2001837" cy="2114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3"/>
          <p:cNvSpPr/>
          <p:nvPr/>
        </p:nvSpPr>
        <p:spPr>
          <a:xfrm>
            <a:off x="1614488" y="3616325"/>
            <a:ext cx="13509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1 600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32773" name="矩形 4"/>
          <p:cNvSpPr/>
          <p:nvPr/>
        </p:nvSpPr>
        <p:spPr>
          <a:xfrm>
            <a:off x="6586538" y="2343150"/>
            <a:ext cx="13525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8 800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32774" name="矩形 5"/>
          <p:cNvSpPr/>
          <p:nvPr/>
        </p:nvSpPr>
        <p:spPr>
          <a:xfrm>
            <a:off x="2243138" y="4924425"/>
            <a:ext cx="7223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140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32772" grpId="0"/>
      <p:bldP spid="32773" grpId="0"/>
      <p:bldP spid="3277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标题 1"/>
          <p:cNvSpPr>
            <a:spLocks noGrp="1"/>
          </p:cNvSpPr>
          <p:nvPr>
            <p:ph type="title" idx="4294967295"/>
          </p:nvPr>
        </p:nvSpPr>
        <p:spPr>
          <a:xfrm>
            <a:off x="508000" y="6318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26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黄石）如下图所示，两个密闭容器中接入电热丝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，右边容器上方接入电热丝</a:t>
            </a:r>
            <a:r>
              <a:rPr lang="en-US" altLang="zh-CN" sz="2800" i="1"/>
              <a:t>R</a:t>
            </a:r>
            <a:r>
              <a:rPr lang="en-US" altLang="zh-CN" sz="2800" baseline="-25000"/>
              <a:t>3</a:t>
            </a:r>
            <a:r>
              <a:rPr lang="zh-CN" altLang="zh-CN" sz="2800"/>
              <a:t>，在通电时间相同的情况下，观察两个</a:t>
            </a:r>
            <a:r>
              <a:rPr lang="en-US" altLang="zh-CN" sz="2800"/>
              <a:t>U</a:t>
            </a:r>
            <a:r>
              <a:rPr lang="zh-CN" altLang="zh-CN" sz="2800"/>
              <a:t>形管中液面高度的变化．本实验是根据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气体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液体</a:t>
            </a:r>
            <a:r>
              <a:rPr lang="en-US" altLang="zh-CN" sz="2800"/>
              <a:t>”</a:t>
            </a:r>
            <a:r>
              <a:rPr lang="zh-CN" altLang="zh-CN" sz="2800"/>
              <a:t>）的热胀冷缩来反映电流产生的热量多少，已知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/>
              <a:t>10 Ω</a:t>
            </a:r>
            <a:r>
              <a:rPr lang="zh-CN" altLang="zh-CN" sz="2800"/>
              <a:t>，</a:t>
            </a:r>
            <a:r>
              <a:rPr lang="en-US" altLang="zh-CN" sz="2800" i="1"/>
              <a:t>R</a:t>
            </a:r>
            <a:r>
              <a:rPr lang="en-US" altLang="zh-CN" sz="2800" baseline="-25000"/>
              <a:t>3</a:t>
            </a:r>
            <a:r>
              <a:rPr lang="zh-CN" altLang="zh-CN" sz="2800"/>
              <a:t>＝</a:t>
            </a:r>
            <a:r>
              <a:rPr lang="en-US" altLang="zh-CN" sz="2800"/>
              <a:t>6 Ω</a:t>
            </a:r>
            <a:r>
              <a:rPr lang="zh-CN" altLang="zh-CN" sz="2800"/>
              <a:t>，为了研究电流产生的热量与电流的关系，则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r>
              <a:rPr lang="zh-CN" altLang="zh-CN" sz="2800"/>
              <a:t>若将</a:t>
            </a:r>
            <a:r>
              <a:rPr lang="en-US" altLang="zh-CN" sz="2800" i="1"/>
              <a:t>R</a:t>
            </a:r>
            <a:r>
              <a:rPr lang="en-US" altLang="zh-CN" sz="2800" baseline="-25000"/>
              <a:t>3</a:t>
            </a:r>
            <a:r>
              <a:rPr lang="zh-CN" altLang="zh-CN" sz="2800"/>
              <a:t>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并联接入右边密闭容器中，则可</a:t>
            </a:r>
            <a:br>
              <a:rPr lang="en-US" altLang="zh-CN" sz="2800"/>
            </a:br>
            <a:r>
              <a:rPr lang="zh-CN" altLang="zh-CN" sz="2800"/>
              <a:t>研究电流产生的热量与</a:t>
            </a:r>
            <a:r>
              <a:rPr lang="zh-CN" altLang="zh-CN" sz="2800" u="sng"/>
              <a:t>　　　　　</a:t>
            </a:r>
            <a:r>
              <a:rPr lang="zh-CN" altLang="zh-CN" sz="2800"/>
              <a:t>的</a:t>
            </a:r>
            <a:br>
              <a:rPr lang="en-US" altLang="zh-CN" sz="2800"/>
            </a:br>
            <a:r>
              <a:rPr lang="zh-CN" altLang="zh-CN" sz="2800"/>
              <a:t>关系．</a:t>
            </a:r>
            <a:endParaRPr lang="zh-CN" altLang="en-US" sz="2800"/>
          </a:p>
        </p:txBody>
      </p:sp>
      <p:pic>
        <p:nvPicPr>
          <p:cNvPr id="33795" name="图片 2"/>
          <p:cNvPicPr>
            <a:picLocks noChangeAspect="1"/>
          </p:cNvPicPr>
          <p:nvPr/>
        </p:nvPicPr>
        <p:blipFill>
          <a:blip r:embed="rId2"/>
          <a:srcRect r="84422"/>
          <a:stretch>
            <a:fillRect/>
          </a:stretch>
        </p:blipFill>
        <p:spPr>
          <a:xfrm>
            <a:off x="6661150" y="4691063"/>
            <a:ext cx="1974850" cy="18716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3"/>
          <p:cNvSpPr/>
          <p:nvPr/>
        </p:nvSpPr>
        <p:spPr>
          <a:xfrm>
            <a:off x="5776913" y="4070350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33797" name="矩形 4"/>
          <p:cNvSpPr/>
          <p:nvPr/>
        </p:nvSpPr>
        <p:spPr>
          <a:xfrm>
            <a:off x="4843463" y="2366963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气体　</a:t>
            </a:r>
            <a:endParaRPr lang="zh-CN" altLang="en-US">
              <a:ea typeface="Times New Roman" pitchFamily="18" charset="0"/>
            </a:endParaRPr>
          </a:p>
        </p:txBody>
      </p:sp>
      <p:sp>
        <p:nvSpPr>
          <p:cNvPr id="33798" name="矩形 5"/>
          <p:cNvSpPr/>
          <p:nvPr/>
        </p:nvSpPr>
        <p:spPr>
          <a:xfrm>
            <a:off x="4572000" y="5240338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</a:t>
            </a:r>
            <a:endParaRPr lang="zh-CN" altLang="en-US">
              <a:ea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6" grpId="0"/>
      <p:bldP spid="33797" grpId="0"/>
      <p:bldP spid="3379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标题 1"/>
          <p:cNvSpPr>
            <a:spLocks noGrp="1"/>
          </p:cNvSpPr>
          <p:nvPr>
            <p:ph type="title" idx="4294967295"/>
          </p:nvPr>
        </p:nvSpPr>
        <p:spPr>
          <a:xfrm>
            <a:off x="490538" y="1114425"/>
            <a:ext cx="83931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青海）如上图所示的电路中，电阻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的阻值为</a:t>
            </a:r>
            <a:r>
              <a:rPr lang="en-US" altLang="zh-CN" sz="2800"/>
              <a:t>4 Ω</a:t>
            </a:r>
            <a:r>
              <a:rPr lang="zh-CN" altLang="zh-CN" sz="2800"/>
              <a:t>，当开关闭合后，电压表</a:t>
            </a:r>
            <a:r>
              <a:rPr lang="en-US" altLang="zh-CN" sz="2800"/>
              <a:t>V</a:t>
            </a:r>
            <a:r>
              <a:rPr lang="en-US" altLang="zh-CN" sz="2800" baseline="-25000"/>
              <a:t>1</a:t>
            </a:r>
            <a:r>
              <a:rPr lang="zh-CN" altLang="zh-CN" sz="2800"/>
              <a:t>的示数为</a:t>
            </a:r>
            <a:r>
              <a:rPr lang="en-US" altLang="zh-CN" sz="2800"/>
              <a:t>2 V</a:t>
            </a:r>
            <a:r>
              <a:rPr lang="zh-CN" altLang="zh-CN" sz="2800"/>
              <a:t>，</a:t>
            </a:r>
            <a:r>
              <a:rPr lang="en-US" altLang="zh-CN" sz="2800"/>
              <a:t>V</a:t>
            </a:r>
            <a:r>
              <a:rPr lang="en-US" altLang="zh-CN" sz="2800" baseline="-25000"/>
              <a:t>2</a:t>
            </a:r>
            <a:r>
              <a:rPr lang="zh-CN" altLang="zh-CN" sz="2800"/>
              <a:t>的示数为</a:t>
            </a:r>
            <a:r>
              <a:rPr lang="en-US" altLang="zh-CN" sz="2800"/>
              <a:t>1 V</a:t>
            </a:r>
            <a:r>
              <a:rPr lang="zh-CN" altLang="zh-CN" sz="2800"/>
              <a:t>，电源两端的电压为</a:t>
            </a:r>
            <a:r>
              <a:rPr lang="zh-CN" altLang="zh-CN" sz="2800" u="sng"/>
              <a:t>　　　　　</a:t>
            </a:r>
            <a:r>
              <a:rPr lang="en-US" altLang="zh-CN" sz="2800"/>
              <a:t>V</a:t>
            </a:r>
            <a:r>
              <a:rPr lang="zh-CN" altLang="zh-CN" sz="2800"/>
              <a:t>，通过电阻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的电流为</a:t>
            </a:r>
            <a:r>
              <a:rPr lang="zh-CN" altLang="zh-CN" sz="2800" u="sng"/>
              <a:t>　　　　　</a:t>
            </a:r>
            <a:r>
              <a:rPr lang="en-US" altLang="zh-CN" sz="2800"/>
              <a:t>A</a:t>
            </a:r>
            <a:r>
              <a:rPr lang="zh-CN" altLang="zh-CN" sz="2800"/>
              <a:t>，电阻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，电阻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在</a:t>
            </a:r>
            <a:r>
              <a:rPr lang="en-US" altLang="zh-CN" sz="2800"/>
              <a:t>1 min</a:t>
            </a:r>
            <a:r>
              <a:rPr lang="zh-CN" altLang="zh-CN" sz="2800"/>
              <a:t>内</a:t>
            </a:r>
            <a:br>
              <a:rPr lang="en-US" altLang="zh-CN" sz="2800"/>
            </a:br>
            <a:r>
              <a:rPr lang="zh-CN" altLang="zh-CN" sz="2800"/>
              <a:t>产生的热量是</a:t>
            </a:r>
            <a:r>
              <a:rPr lang="zh-CN" altLang="zh-CN" sz="2800" u="sng"/>
              <a:t>　　　　　</a:t>
            </a:r>
            <a:r>
              <a:rPr lang="en-US" altLang="zh-CN" sz="2800"/>
              <a:t>J.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4819" name="图片 2"/>
          <p:cNvPicPr>
            <a:picLocks noChangeAspect="1"/>
          </p:cNvPicPr>
          <p:nvPr/>
        </p:nvPicPr>
        <p:blipFill>
          <a:blip r:embed="rId2"/>
          <a:srcRect r="89264"/>
          <a:stretch>
            <a:fillRect/>
          </a:stretch>
        </p:blipFill>
        <p:spPr>
          <a:xfrm>
            <a:off x="5938838" y="3833813"/>
            <a:ext cx="2338387" cy="2300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0" name="矩形 3"/>
          <p:cNvSpPr/>
          <p:nvPr/>
        </p:nvSpPr>
        <p:spPr>
          <a:xfrm>
            <a:off x="6845300" y="2501900"/>
            <a:ext cx="723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4821" name="矩形 4"/>
          <p:cNvSpPr/>
          <p:nvPr/>
        </p:nvSpPr>
        <p:spPr>
          <a:xfrm>
            <a:off x="4421188" y="3141663"/>
            <a:ext cx="9921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0.5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4822" name="矩形 5"/>
          <p:cNvSpPr/>
          <p:nvPr/>
        </p:nvSpPr>
        <p:spPr>
          <a:xfrm>
            <a:off x="866775" y="3736975"/>
            <a:ext cx="10810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4823" name="矩形 6"/>
          <p:cNvSpPr/>
          <p:nvPr/>
        </p:nvSpPr>
        <p:spPr>
          <a:xfrm>
            <a:off x="3400425" y="4375150"/>
            <a:ext cx="5429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30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  <p:bldP spid="34820" grpId="0"/>
      <p:bldP spid="34821" grpId="0"/>
      <p:bldP spid="34822" grpId="0"/>
      <p:bldP spid="3482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477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28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铜仁市）如上图，是两个电用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</a:t>
            </a:r>
            <a:r>
              <a:rPr lang="en-US" altLang="zh-CN" sz="2800" i="1"/>
              <a:t>I</a:t>
            </a:r>
            <a:r>
              <a:rPr lang="en-US" altLang="zh-CN" sz="2800"/>
              <a:t>—</a:t>
            </a:r>
            <a:r>
              <a:rPr lang="en-US" altLang="zh-CN" sz="2800" i="1"/>
              <a:t>U</a:t>
            </a:r>
            <a:r>
              <a:rPr lang="zh-CN" altLang="zh-CN" sz="2800"/>
              <a:t>图象，则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的阻值之比为</a:t>
            </a:r>
            <a:r>
              <a:rPr lang="zh-CN" altLang="zh-CN" sz="2800" u="sng"/>
              <a:t>　　　　　</a:t>
            </a:r>
            <a:r>
              <a:rPr lang="zh-CN" altLang="zh-CN" sz="2800"/>
              <a:t>；若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两端的电压为</a:t>
            </a:r>
            <a:r>
              <a:rPr lang="en-US" altLang="zh-CN" sz="2800"/>
              <a:t>3 V</a:t>
            </a:r>
            <a:r>
              <a:rPr lang="zh-CN" altLang="zh-CN" sz="2800"/>
              <a:t>，通电</a:t>
            </a:r>
            <a:r>
              <a:rPr lang="en-US" altLang="zh-CN" sz="2800"/>
              <a:t>2 min</a:t>
            </a:r>
            <a:r>
              <a:rPr lang="zh-CN" altLang="zh-CN" sz="2800"/>
              <a:t>时，则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所产生的热量为</a:t>
            </a: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；若将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串联</a:t>
            </a:r>
            <a:br>
              <a:rPr lang="en-US" altLang="zh-CN" sz="2800"/>
            </a:br>
            <a:r>
              <a:rPr lang="zh-CN" altLang="zh-CN" sz="2800"/>
              <a:t>接在某电源上，通过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的电流为</a:t>
            </a:r>
            <a:br>
              <a:rPr lang="en-US" altLang="zh-CN" sz="2800"/>
            </a:br>
            <a:r>
              <a:rPr lang="en-US" altLang="zh-CN" sz="2800"/>
              <a:t>0.3 A</a:t>
            </a:r>
            <a:r>
              <a:rPr lang="zh-CN" altLang="zh-CN" sz="2800"/>
              <a:t>，则电源电压为</a:t>
            </a:r>
            <a:r>
              <a:rPr lang="zh-CN" altLang="zh-CN" sz="2800" u="sng"/>
              <a:t>　　　　　</a:t>
            </a:r>
            <a:r>
              <a:rPr lang="en-US" altLang="zh-CN" sz="2800"/>
              <a:t>V.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3" name="图片 2"/>
          <p:cNvPicPr>
            <a:picLocks noChangeAspect="1"/>
          </p:cNvPicPr>
          <p:nvPr/>
        </p:nvPicPr>
        <p:blipFill>
          <a:blip r:embed="rId2"/>
          <a:srcRect r="86633"/>
          <a:stretch>
            <a:fillRect/>
          </a:stretch>
        </p:blipFill>
        <p:spPr>
          <a:xfrm>
            <a:off x="6545263" y="3302000"/>
            <a:ext cx="2090737" cy="2309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5844" name="矩形 3"/>
          <p:cNvSpPr/>
          <p:nvPr/>
        </p:nvSpPr>
        <p:spPr>
          <a:xfrm>
            <a:off x="6354763" y="1989138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等线"/>
              </a:rPr>
              <a:t>∶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5845" name="矩形 4"/>
          <p:cNvSpPr/>
          <p:nvPr/>
        </p:nvSpPr>
        <p:spPr>
          <a:xfrm>
            <a:off x="2254250" y="3270250"/>
            <a:ext cx="108267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216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5846" name="矩形 5"/>
          <p:cNvSpPr/>
          <p:nvPr/>
        </p:nvSpPr>
        <p:spPr>
          <a:xfrm>
            <a:off x="4433888" y="4572000"/>
            <a:ext cx="6334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4.5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4" grpId="0"/>
      <p:bldP spid="35845" grpId="0"/>
      <p:bldP spid="3584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461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29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扬州）某型号的电烤箱有</a:t>
            </a:r>
            <a:r>
              <a:rPr lang="en-US" altLang="zh-CN" sz="2800"/>
              <a:t>“</a:t>
            </a:r>
            <a:r>
              <a:rPr lang="zh-CN" altLang="zh-CN" sz="2800"/>
              <a:t>高温</a:t>
            </a:r>
            <a:r>
              <a:rPr lang="en-US" altLang="zh-CN" sz="2800"/>
              <a:t>”</a:t>
            </a:r>
            <a:r>
              <a:rPr lang="zh-CN" altLang="zh-CN" sz="2800"/>
              <a:t>和</a:t>
            </a:r>
            <a:r>
              <a:rPr lang="en-US" altLang="zh-CN" sz="2800"/>
              <a:t>“</a:t>
            </a:r>
            <a:r>
              <a:rPr lang="zh-CN" altLang="zh-CN" sz="2800"/>
              <a:t>低温</a:t>
            </a:r>
            <a:r>
              <a:rPr lang="en-US" altLang="zh-CN" sz="2800"/>
              <a:t>”</a:t>
            </a:r>
            <a:r>
              <a:rPr lang="zh-CN" altLang="zh-CN" sz="2800"/>
              <a:t>两档．电路如下图所示，开关</a:t>
            </a:r>
            <a:r>
              <a:rPr lang="en-US" altLang="zh-CN" sz="2800"/>
              <a:t>S</a:t>
            </a:r>
            <a:r>
              <a:rPr lang="zh-CN" altLang="zh-CN" sz="2800"/>
              <a:t>接</a:t>
            </a:r>
            <a:r>
              <a:rPr lang="zh-CN" altLang="zh-CN" sz="2800" u="sng"/>
              <a:t>　　　　</a:t>
            </a:r>
            <a:r>
              <a:rPr lang="zh-CN" altLang="zh-CN" sz="2800"/>
              <a:t>时，是</a:t>
            </a:r>
            <a:r>
              <a:rPr lang="en-US" altLang="zh-CN" sz="2800"/>
              <a:t>“</a:t>
            </a:r>
            <a:r>
              <a:rPr lang="zh-CN" altLang="zh-CN" sz="2800"/>
              <a:t>高温</a:t>
            </a:r>
            <a:r>
              <a:rPr lang="en-US" altLang="zh-CN" sz="2800"/>
              <a:t>”</a:t>
            </a:r>
            <a:r>
              <a:rPr lang="zh-CN" altLang="zh-CN" sz="2800"/>
              <a:t>档；当开关</a:t>
            </a:r>
            <a:r>
              <a:rPr lang="en-US" altLang="zh-CN" sz="2800"/>
              <a:t>S</a:t>
            </a:r>
            <a:r>
              <a:rPr lang="zh-CN" altLang="zh-CN" sz="2800"/>
              <a:t>分别接</a:t>
            </a:r>
            <a:r>
              <a:rPr lang="en-US" altLang="zh-CN" sz="2800"/>
              <a:t>“1”</a:t>
            </a:r>
            <a:r>
              <a:rPr lang="zh-CN" altLang="zh-CN" sz="2800"/>
              <a:t>和</a:t>
            </a:r>
            <a:r>
              <a:rPr lang="en-US" altLang="zh-CN" sz="2800"/>
              <a:t>“2”</a:t>
            </a:r>
            <a:r>
              <a:rPr lang="zh-CN" altLang="zh-CN" sz="2800"/>
              <a:t>时，电流表的示数为</a:t>
            </a:r>
            <a:r>
              <a:rPr lang="en-US" altLang="zh-CN" sz="2800"/>
              <a:t>5 A</a:t>
            </a:r>
            <a:r>
              <a:rPr lang="zh-CN" altLang="zh-CN" sz="2800"/>
              <a:t>和</a:t>
            </a:r>
            <a:r>
              <a:rPr lang="en-US" altLang="zh-CN" sz="2800"/>
              <a:t>1 A</a:t>
            </a:r>
            <a:r>
              <a:rPr lang="zh-CN" altLang="zh-CN" sz="2800"/>
              <a:t>；则电阻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、</a:t>
            </a:r>
            <a:br>
              <a:rPr lang="en-US" altLang="zh-CN" sz="2800"/>
            </a:b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r>
              <a:rPr lang="zh-CN" altLang="zh-CN" sz="2800"/>
              <a:t>电烤箱处于</a:t>
            </a:r>
            <a:br>
              <a:rPr lang="en-US" altLang="zh-CN" sz="2800"/>
            </a:br>
            <a:r>
              <a:rPr lang="zh-CN" altLang="zh-CN" sz="2800"/>
              <a:t>“高温”档工作</a:t>
            </a:r>
            <a:r>
              <a:rPr lang="en-US" altLang="zh-CN" sz="2800"/>
              <a:t>10 min</a:t>
            </a:r>
            <a:r>
              <a:rPr lang="zh-CN" altLang="zh-CN" sz="2800"/>
              <a:t>产生的</a:t>
            </a:r>
            <a:br>
              <a:rPr lang="en-US" altLang="zh-CN" sz="2800"/>
            </a:br>
            <a:r>
              <a:rPr lang="zh-CN" altLang="zh-CN" sz="2800"/>
              <a:t>热量为</a:t>
            </a:r>
            <a:r>
              <a:rPr lang="zh-CN" altLang="zh-CN" sz="2800" u="sng"/>
              <a:t>　　　　　</a:t>
            </a:r>
            <a:r>
              <a:rPr lang="en-US" altLang="zh-CN" sz="2800"/>
              <a:t>J.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6867" name="图片 2"/>
          <p:cNvPicPr>
            <a:picLocks noChangeAspect="1"/>
          </p:cNvPicPr>
          <p:nvPr/>
        </p:nvPicPr>
        <p:blipFill>
          <a:blip r:embed="rId2"/>
          <a:srcRect r="88843"/>
          <a:stretch>
            <a:fillRect/>
          </a:stretch>
        </p:blipFill>
        <p:spPr>
          <a:xfrm>
            <a:off x="5691188" y="3641725"/>
            <a:ext cx="2525712" cy="2390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6868" name="矩形 3"/>
          <p:cNvSpPr/>
          <p:nvPr/>
        </p:nvSpPr>
        <p:spPr>
          <a:xfrm>
            <a:off x="6796088" y="1797050"/>
            <a:ext cx="7239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6869" name="矩形 4"/>
          <p:cNvSpPr/>
          <p:nvPr/>
        </p:nvSpPr>
        <p:spPr>
          <a:xfrm>
            <a:off x="5691188" y="3070225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44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6870" name="矩形 5"/>
          <p:cNvSpPr/>
          <p:nvPr/>
        </p:nvSpPr>
        <p:spPr>
          <a:xfrm>
            <a:off x="1679575" y="3717925"/>
            <a:ext cx="10826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176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/>
            </a:endParaRPr>
          </a:p>
        </p:txBody>
      </p:sp>
      <p:sp>
        <p:nvSpPr>
          <p:cNvPr id="36871" name="矩形 6"/>
          <p:cNvSpPr/>
          <p:nvPr/>
        </p:nvSpPr>
        <p:spPr>
          <a:xfrm>
            <a:off x="1874838" y="4941888"/>
            <a:ext cx="14716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just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6.6×10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zh-CN" sz="1000">
              <a:latin typeface="等线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  <p:bldP spid="36868" grpId="0"/>
      <p:bldP spid="36869" grpId="0"/>
      <p:bldP spid="36870" grpId="0"/>
      <p:bldP spid="3687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镇江）某电烤箱内部简化电路如上图所示，</a:t>
            </a:r>
            <a:r>
              <a:rPr lang="en-US" altLang="zh-CN" sz="2800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和</a:t>
            </a:r>
            <a:r>
              <a:rPr lang="en-US" altLang="zh-CN" sz="2800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为长度和材料均相同的电热丝，铭牌上的部分参数如上表所示．该电烤箱处于低温档时，正常工作</a:t>
            </a:r>
            <a:r>
              <a:rPr lang="en-US" altLang="zh-CN" sz="2800"/>
              <a:t>12 </a:t>
            </a:r>
            <a:r>
              <a:rPr lang="en-US" altLang="zh-CN" sz="2800" i="1"/>
              <a:t>min</a:t>
            </a:r>
            <a:r>
              <a:rPr lang="zh-CN" altLang="zh-CN" sz="2800"/>
              <a:t>所消耗的电能为</a:t>
            </a:r>
            <a:r>
              <a:rPr lang="zh-CN" altLang="zh-CN" sz="2800" u="sng"/>
              <a:t>　　　　　</a:t>
            </a:r>
            <a:r>
              <a:rPr lang="en-US" altLang="zh-CN" sz="2800" i="1"/>
              <a:t>kW</a:t>
            </a:r>
            <a:r>
              <a:rPr lang="en-US" altLang="zh-CN" sz="2800"/>
              <a:t>·</a:t>
            </a:r>
            <a:r>
              <a:rPr lang="en-US" altLang="zh-CN" sz="2800" i="1"/>
              <a:t>h</a:t>
            </a:r>
            <a:r>
              <a:rPr lang="zh-CN" altLang="zh-CN" sz="2800"/>
              <a:t>，</a:t>
            </a:r>
            <a:r>
              <a:rPr lang="en-US" altLang="zh-CN" sz="2800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的阻值为</a:t>
            </a:r>
            <a:r>
              <a:rPr lang="zh-CN" altLang="zh-CN" sz="2800" u="sng"/>
              <a:t>　　　　　</a:t>
            </a:r>
            <a:r>
              <a:rPr lang="en-US" altLang="zh-CN" sz="2800" i="1"/>
              <a:t>Ω</a:t>
            </a:r>
            <a:r>
              <a:rPr lang="zh-CN" altLang="zh-CN" sz="2800"/>
              <a:t>，</a:t>
            </a:r>
            <a:r>
              <a:rPr lang="en-US" altLang="zh-CN" sz="2800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的横截面积比</a:t>
            </a:r>
            <a:r>
              <a:rPr lang="en-US" altLang="zh-CN" sz="2800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378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5250" y="4211638"/>
            <a:ext cx="2630488" cy="2057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2" name="矩形 2"/>
          <p:cNvSpPr/>
          <p:nvPr/>
        </p:nvSpPr>
        <p:spPr>
          <a:xfrm>
            <a:off x="6078538" y="2886075"/>
            <a:ext cx="9921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0.1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37893" name="矩形 4"/>
          <p:cNvSpPr/>
          <p:nvPr/>
        </p:nvSpPr>
        <p:spPr>
          <a:xfrm>
            <a:off x="2903538" y="3521075"/>
            <a:ext cx="11715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48.4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37894" name="矩形 5"/>
          <p:cNvSpPr/>
          <p:nvPr/>
        </p:nvSpPr>
        <p:spPr>
          <a:xfrm>
            <a:off x="1066800" y="4149725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>
              <a:ea typeface="Times New Roman" pitchFamily="18" charset="0"/>
            </a:endParaRPr>
          </a:p>
        </p:txBody>
      </p:sp>
      <p:pic>
        <p:nvPicPr>
          <p:cNvPr id="3789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366500" y="12420600"/>
            <a:ext cx="342900" cy="2413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2" grpId="0"/>
      <p:bldP spid="37893" grpId="0"/>
      <p:bldP spid="37894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127</Paragraphs>
  <Slides>36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baseType="lpstr" size="45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方法技巧：填空型计算题考察的主要是公式的应用，图像的认读理解，运动和机械中，力、距离、时间、功、效率等知识的综合关系和理解等．做此类题目，首先要依据题目确定考察的知识点，理解题意，然后根据所掌握的知识学会联想公式，灵活运用；同时还要注意挖掘题干中的隐含条件，也要关注细节问题，如公式的变形、单位统一，符号区分，物理量的对应性等，最后综合自己的分析判断解答相关题目，还要注意数据的准确性和小数的位数等．</vt:lpstr>
      <vt:lpstr>1．（2020·乐山）在花样游泳比赛中，运动员在水中也能听到音乐，这是因为　　　　    　能传播声音；小华向着远处的山崖大喊一声，约3 s后听到回声，则小华距山崖大约　　　　　m．（在空气中声速为340 m/s）</vt:lpstr>
      <vt:lpstr>2．（2019·兰州）利用激光测量地月距离，是20世纪60年代后发展起来的一门新技术．从地面向月球发射一束脉冲激光，激光被安装在月面上的角反射器反射回来，地面上的计时器把激光往返地月的时间记录下来，这样就可以计算出地月距离．激光是一种　　　　　波，真空和空气中的光速均按3.0×108 m/s计算，若计时器记录的时间为2.56 s，则地月距离约为　　　　　　　　m.</vt:lpstr>
      <vt:lpstr>3．（2020·郴州）小明乘车从永兴到郴州，途经郴永大道，看到如下图所示路牌．路牌中的“60”表示　                                   　　　　；在不超速的前提下，小明至少还需要　　　分钟才能到达郴州．</vt:lpstr>
      <vt:lpstr>4．（2020·甘南州）小满用水平力推水平地面上的物体，物体的v—t图象如上图所示，（1）物体在0～1 s处于　　　　　状态；（2）物体在第2 s的速度是　　　　　m/s；（3）物体在4～6 s内通过的路程是　　　　　m.</vt:lpstr>
      <vt:lpstr>5．（2020·大庆）如图所示是一小球从A点沿直线运动到F点的频闪照片．若频闪照相机每隔0.2 s闪拍一次，分析照片可知：小球从A点到F点是做　　　　　（选填“匀速”“加速”或“减速”）直线运动，从A点到E点共运动　　　　　cm的路程，小球从A点到E点的平均速度为　　　　　m/s（此空保留两位有效数字）.</vt:lpstr>
      <vt:lpstr>PowerPoint Presentation</vt:lpstr>
      <vt:lpstr>6．（2020·淮安）在测量酒精密度的实验中，用调节好的天平测出酒精和烧杯的总质量m1＝64 g；将烧杯中的一部分酒精倒入量筒内，如下图甲所示，量筒内酒精的体积V＝　　　　　cm3；接着测量剩余酒精和烧杯的总质量m2，天平平衡时，所用砝码质量及游码位置如下图乙所示，则m2＝　　　　　g，根据测量结果计算出酒精的密度ρ＝　　　　　g/cm3.</vt:lpstr>
      <vt:lpstr>7．（2020·广东）如上图所示，用拇指和食指按压一支铅笔的两端，拇指和食指受到的压力分别为F1和F2，受到的压强分别为p1和p2.则F1　　　　F2，p1　　　　　p2（两空选填“＞”“＜”或“＝”）；若F2＝1 N，笔尖的面积为1×10－6 m2，则p2＝　　　　　Pa.</vt:lpstr>
      <vt:lpstr>8．（2020·青海）如上图所示，质量为0.4 kg，底面积为20 cm2的茶壶中盛有0.6 kg的水，将茶壶放置在水平桌面上，茶壶内水的深度为15 cm，则水的重力是　　　　　N，水对茶壶底部的压强是　　　　　Pa，茶壶对桌面的压强是　　　　　Pa.</vt:lpstr>
      <vt:lpstr>9．（2020·大连）弹簧测力计通过细线吊着一个金属块，静止时弹簧测力计的示数如上图甲所示，则金属块的重力是　　　　　N．如上图乙所示，将金属块浸没在水中，静止时弹簧测力计的示数是1.6 N．则金属块在水中受到的浮力是　　　　　N.</vt:lpstr>
      <vt:lpstr>10．（2020·黔东南州）浸没在水中的长方体金属块，上、下表面受到水的压力分别为2 N、10 N，该金属块受到的浮力为　　　　　N，金属块的体积为　　　　　m3.若上表面距离水面的深度为0.4 m，现用3 N的力把金属块提升0.1 m，则此力对物体做的功为　　　　　J，此时金属块受到的浮力将　　　　　（选填“变大”“不变”或“变小”）（ρ水＝1.0×103 kg/m3，g取10 N/kg）.</vt:lpstr>
      <vt:lpstr>11．（2020·益阳）某体积为200 cm3、重为1.6 N的物体，把它浸没在水中后放手，它将　　　　（选填“上浮”“悬浮”或“下沉”），当该物体静止时排开水的体积为　　　　　cm3（g＝10 N/kg）.</vt:lpstr>
      <vt:lpstr>12．（2020·益阳）一辆重型卡车正在平直公路上以20 m/s的速度匀速行驶，卡车的牵引力为1.0×104 N．卡车行驶1 min后发动机做的功是　　　          　J，发动机做功的功率为　　　　　W.</vt:lpstr>
      <vt:lpstr>13．（2020·毕节）如图甲所示，水平地面上的一个物体，受到方向不变的水平推力F的作用，F的大小与时间t的关系及物体的速度v与时间t的关系如图乙所示，则0～3 s推力F大小为　　　　　N，3～6 s物体所受摩擦力大小为　　　　　N，6～9 s内推力F对物体所做的功为　　　　　J.</vt:lpstr>
      <vt:lpstr>14．（2020·贵港）如下图所示，在3 N的拉力F作用下，重为20 N的物体A，以0.2 m/s的速度匀速移动了0.4 m，不计滑轮重及滑轮与绳之间的摩擦，则拉力所做的功是　　　　　J，功率是　　　　　W.</vt:lpstr>
      <vt:lpstr>15．（2020·南京）如上图是过去农村用的舂米工具的结构示意图．O为固定转轴，A处连接着石球，脚踏杆的B处可使石球升高，抬起脚，石球会落下去击打稻谷．石球重50 N，不计摩擦和杆重．</vt:lpstr>
      <vt:lpstr>（1）脚沿与杆垂直方向至少用力F1，才能将石球抬起．F1的力臂为　　　　　m，此时舂米工具是一个　　　　　（选填“省力”或“费力”）杠杆．（2）脚竖直向下至少用力F2为　　　　　N，才能将石球抬起．F2和F1的大小关系为F2　　　　　F1.</vt:lpstr>
      <vt:lpstr>PowerPoint Presentation</vt:lpstr>
      <vt:lpstr> 16.（2020·达州）如下图所示，工人师傅用150 N的力，使物体A在1 min内沿水平地面匀速移动了12 m，此时物体A受到水平向左的拉力为240 N．在此过程中物体A移动的速度是　　　　　m/s，工人师傅拉绳子的力做功的功率是　　　　　W，该装置的机械效率η＝　　　　　．当物体A的速度增大到0.5 m/s时，物体A受到的摩擦力是　　　　　N.</vt:lpstr>
      <vt:lpstr>17．（2020·郴州）如上图所示，用细绳将一重为6 N的物体沿光滑斜面匀速拉到高处，斜面长s＝1 m，高h＝0.25 m，在此过程中，细绳的拉力F为　　　　　N；若斜面粗糙，匀速拉动同一物体时，斜面的机械效率为75%，则细绳的拉力F′为　　　　　N.</vt:lpstr>
      <vt:lpstr>18．（2019·鞍山）如下图所示，用滑轮组拉动重70 N的物体A，在10 s内使A在水平方向上移动5 m，所用拉力F为20 N，地面对A的摩擦力为30 N，则A运动速度是　　　　　m/s，滑轮组所做的有用功是　　　　　J，滑轮组的机械效率是　　　　．</vt:lpstr>
      <vt:lpstr>19．（2020·泸州）如上图所示，站在水平面上的建筑工人竖直拉着绳，通过滑轮组将540 N的重物在5 s内匀速提升1 m．已知工人重600 N，与地面的接触总面积为0.04 m2，动滑轮重100 N，不计绳重和滑轮的摩擦．重物被匀速提升过程中，绳自由端的速度为　　　　　m/s，人对地面的压强为　　　　　Pa.若用该滑轮组竖直匀速提升更重的物体，则滑轮组的机械效率将　  　　　（选填“变大”“变小”或“不变”）.</vt:lpstr>
      <vt:lpstr>20．（2020·黄石）可燃冰是一种新能源，它是水和天然气在高压低温下形成的类似冰状结晶物质，主要成分是甲烷，我国可燃冰的开采技术处于世界领先水平，用燃气锅炉烧水时，将500 kg初温20 ℃的水加热到100 ℃，共燃烧了0.1 m3的可燃冰，这个过程中水吸收的热量为　　　　　J，完全燃烧0.1 m3可燃冰放出的热量为　　　　　J，燃气锅炉烧水时的效率为　　　　 [c水＝4.2×103 J/（kg·℃），可燃冰热值q＝6.0×109 J/m3].</vt:lpstr>
      <vt:lpstr>PowerPoint Presentation</vt:lpstr>
      <vt:lpstr>21．（2019·丹东）如下图所示是电阻R和灯泡L的I—U图象，若电阻R和灯泡L串联接在某一电源上时，电路中的电流为0.6 A，则电源电压为　　　　　V；若将电阻R和灯泡L并联接在电压为6 V的电源上，此时灯L的电阻为　　　　　Ω，干路电流为　　　　　A.</vt:lpstr>
      <vt:lpstr>22．（2020·黔东南州）如上图是一种亮度可以调节的小台灯，其电路如图甲，电源电压为24 V，灯泡L的额定电压为24 V，通过灯泡L的电流跟其两端电压的关系如图乙，当灯泡正常发光时，灯丝的电阻为　　　　　Ω.调节滑动变阻器R，使灯泡的实际功率为1.2 W时，滑动变阻器R连入电路的阻值是　　　　　Ω.观察图象发现灯泡L的电阻是在增大的，这是因为　　　　　　　　　　　　　　．</vt:lpstr>
      <vt:lpstr>23．（2020·巴中）电阻R1∶R2＝1∶4，将它们并联在电路中，通过电阻R1、R2的电流之比I1∶I2＝　　　　　；将它们串联在电路中，两个电阻的电压之比U1∶U2＝　　　　　．若只将R1接在电压恒定的电路中，R1的功率为25 W，将R1与R3串联在此电路中，R1的功率变为9 W，则电阻R1∶R3＝　　　　　．</vt:lpstr>
      <vt:lpstr>24．（2020·丹东）家庭电路中电子式电能表的表盘上标有3 200 imp/（kW·h）字样．将一个电热棒单独接在家庭电路中正常工作12 min，电能表指示灯闪烁了320次，上述时间内该电热棒消耗的电能为　　　　　J，它的额定功率为　　　　　W，它正常工作时的电阻是　　　　　Ω.</vt:lpstr>
      <vt:lpstr>25．（2020·盐城）月底，小明对自家用电的情况进行调查，观察到电能表的表盘如上图所示，小明家中用电器正常使用的总功率不能超过　　　 　W，用电器工作时消耗0.5 kW·h的电能，电能表指示灯闪烁　　　　　次．若上月底电能表示数为1 877.6 kW·h，则本月消耗的电能为　　　　　kW·h.</vt:lpstr>
      <vt:lpstr>26．（2020·黄石）如下图所示，两个密闭容器中接入电热丝R1、R2，右边容器上方接入电热丝R3，在通电时间相同的情况下，观察两个U形管中液面高度的变化．本实验是根据　　　　　（选填“气体”或“液体”）的热胀冷缩来反映电流产生的热量多少，已知R1＝10 Ω，R3＝6 Ω，为了研究电流产生的热量与电流的关系，则R2＝　　　　　Ω.若将R3和R2并联接入右边密闭容器中，则可研究电流产生的热量与　　　　　的关系．</vt:lpstr>
      <vt:lpstr>27．（2020·青海）如上图所示的电路中，电阻R1的阻值为4 Ω，当开关闭合后，电压表V1的示数为2 V，V2的示数为1 V，电源两端的电压为　　　　　V，通过电阻R1的电流为　　　　　A，电阻R2的阻值为　　　　　Ω，电阻R2在1 min内产生的热量是　　　　　J.</vt:lpstr>
      <vt:lpstr>28．（2020·铜仁市）如上图，是两个电用R1、R2的I—U图象，则R1、R2的阻值之比为　　　　　；若R1两端的电压为3 V，通电2 min时，则R1所产生的热量为　　　　　J；若将R1、R2串联接在某电源上，通过R1、R2的电流为0.3 A，则电源电压为　　　　　V.</vt:lpstr>
      <vt:lpstr>29．（2020·扬州）某型号的电烤箱有“高温”和“低温”两档．电路如下图所示，开关S接　　　　时，是“高温”档；当开关S分别接“1”和“2”时，电流表的示数为5 A和1 A；则电阻R0＝　　　　　Ω、R＝　　　　　Ω.电烤箱处于“高温”档工作10 min产生的热量为　　　　　J.</vt:lpstr>
      <vt:lpstr>30.（2020·镇江）某电烤箱内部简化电路如上图所示，R1和R2为长度和材料均相同的电热丝，铭牌上的部分参数如上表所示．该电烤箱处于低温档时，正常工作12 min所消耗的电能为　　　　　kW·h，R2的阻值为　　　　　Ω，R1的横截面积比R2的　　　　　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2021-03-04T22:58:35.801</cp:lastPrinted>
  <dcterms:created xsi:type="dcterms:W3CDTF">2021-03-04T22:58:35Z</dcterms:created>
  <dcterms:modified xsi:type="dcterms:W3CDTF">2021-03-04T14:59:00Z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