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handoutMasterIdLst>
    <p:handoutMasterId r:id="rId4"/>
  </p:handoutMasterIdLst>
  <p:sldIdLst>
    <p:sldId id="1424" r:id="rId5"/>
    <p:sldId id="1425" r:id="rId6"/>
    <p:sldId id="1426" r:id="rId7"/>
    <p:sldId id="1427" r:id="rId8"/>
    <p:sldId id="1428" r:id="rId9"/>
    <p:sldId id="1429" r:id="rId10"/>
    <p:sldId id="1430" r:id="rId11"/>
    <p:sldId id="1431" r:id="rId12"/>
    <p:sldId id="1432" r:id="rId13"/>
    <p:sldId id="1433" r:id="rId14"/>
    <p:sldId id="1434" r:id="rId15"/>
    <p:sldId id="1435" r:id="rId16"/>
    <p:sldId id="1436" r:id="rId17"/>
    <p:sldId id="1437" r:id="rId18"/>
    <p:sldId id="1438" r:id="rId19"/>
    <p:sldId id="1439" r:id="rId20"/>
    <p:sldId id="1440" r:id="rId21"/>
    <p:sldId id="1441" r:id="rId22"/>
    <p:sldId id="1442" r:id="rId23"/>
    <p:sldId id="1443" r:id="rId24"/>
    <p:sldId id="1444" r:id="rId25"/>
    <p:sldId id="1445" r:id="rId26"/>
    <p:sldId id="1446" r:id="rId27"/>
  </p:sldIdLst>
  <p:sldSz cx="9144000" cy="6858000" type="screen4x3"/>
  <p:notesSz cx="6858000" cy="9144000"/>
  <p:custDataLst>
    <p:tags r:id="rId28"/>
  </p:custDataLst>
  <p:defaultTextStyle>
    <a:defPPr>
      <a:defRPr lang="zh-CN"/>
    </a:defPPr>
    <a:lvl1pPr marL="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sz="1800" b="0" i="0" u="none" baseline="0">
        <a:solidFill>
          <a:schemeClr val="tx1"/>
        </a:solidFill>
        <a:effectLst/>
        <a:latin typeface="Arial" pitchFamily="34" charset="0"/>
        <a:ea typeface="宋体" pitchFamily="2" charset="-122"/>
      </a:defRPr>
    </a:lvl5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221" autoAdjust="0"/>
    <p:restoredTop sz="95401" autoAdjust="0"/>
  </p:normalViewPr>
  <p:slideViewPr>
    <p:cSldViewPr>
      <p:cViewPr varScale="1">
        <p:scale>
          <a:sx n="84" d="100"/>
          <a:sy n="84" d="100"/>
        </p:scale>
        <p:origin x="0" y="0"/>
      </p:cViewPr>
    </p:cSldViewPr>
  </p:slideViewPr>
  <p:notesViewPr>
    <p:cSldViewPr>
      <p:cViewPr varScale="1">
        <p:scale>
          <a:sx n="66" d="100"/>
          <a:sy n="66"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tags" Target="tags/tag1.xml" /><Relationship Id="rId29" Type="http://schemas.openxmlformats.org/officeDocument/2006/relationships/presProps" Target="presProps.xml" /><Relationship Id="rId3" Type="http://schemas.openxmlformats.org/officeDocument/2006/relationships/notesMaster" Target="notesMasters/notesMaster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4.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27650"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27651" name="日期占位符 2"/>
          <p:cNvSpPr>
            <a:spLocks noGrp="1"/>
          </p:cNvSpPr>
          <p:nvPr>
            <p:ph type="dt" sz="quarter"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4AFB4BAD-BE67-48F4-AC9A-B8E56EF204AE}" type="datetime1">
              <a:rPr lang="zh-CN" altLang="en-US" sz="1200">
                <a:latin typeface="Calibri" pitchFamily="34" charset="0"/>
              </a:rPr>
              <a:t>*</a:t>
            </a:fld>
            <a:endParaRPr lang="zh-CN" altLang="en-US" sz="1200">
              <a:latin typeface="Calibri" pitchFamily="34" charset="0"/>
            </a:endParaRPr>
          </a:p>
        </p:txBody>
      </p:sp>
      <p:sp>
        <p:nvSpPr>
          <p:cNvPr id="27652" name="页脚占位符 3"/>
          <p:cNvSpPr>
            <a:spLocks noGrp="1"/>
          </p:cNvSpPr>
          <p:nvPr>
            <p:ph type="ftr" sz="quarter" idx="2"/>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27653" name="灯片编号占位符 4"/>
          <p:cNvSpPr>
            <a:spLocks noGrp="1"/>
          </p:cNvSpPr>
          <p:nvPr>
            <p:ph type="sldNum" sz="quarter" idx="3"/>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C969739B-5094-468D-AF68-DF9E42BB9F8D}"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bg>
      <p:bgPr>
        <a:solidFill>
          <a:schemeClr val="bg1"/>
        </a:solidFill>
      </p:bgPr>
    </p:bg>
    <p:spTree>
      <p:nvGrpSpPr>
        <p:cNvPr id="1" name=""/>
        <p:cNvGrpSpPr/>
        <p:nvPr/>
      </p:nvGrpSpPr>
      <p:grpSpPr/>
      <p:sp>
        <p:nvSpPr>
          <p:cNvPr id="25602" name="页眉占位符 1"/>
          <p:cNvSpPr>
            <a:spLocks noGrp="1"/>
          </p:cNvSpPr>
          <p:nvPr>
            <p:ph type="hdr" sz="quarter"/>
          </p:nvPr>
        </p:nvSpPr>
        <p:spPr>
          <a:xfrm>
            <a:off x="0" y="0"/>
            <a:ext cx="2971800" cy="457200"/>
          </a:xfrm>
          <a:prstGeom prst="rect">
            <a:avLst/>
          </a:prstGeom>
        </p:spPr>
        <p:txBody>
          <a:bodyPr rtlCol="0"/>
          <a:lstStyle>
            <a:defPPr>
              <a:defRPr lang="zh-CN"/>
            </a:defPPr>
            <a:lvl1pPr marL="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lang="zh-CN" altLang="en-US" sz="1800" b="0" i="0" u="none" kern="1200" baseline="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marL="0" lvl="0" indent="0" eaLnBrk="1" hangingPunct="1"/>
            <a:endParaRPr lang="zh-CN" altLang="en-US" sz="1200">
              <a:latin typeface="Calibri" pitchFamily="34" charset="0"/>
            </a:endParaRPr>
          </a:p>
        </p:txBody>
      </p:sp>
      <p:sp>
        <p:nvSpPr>
          <p:cNvPr id="25603" name="日期占位符 2"/>
          <p:cNvSpPr>
            <a:spLocks noGrp="1"/>
          </p:cNvSpPr>
          <p:nvPr>
            <p:ph type="dt" idx="1"/>
          </p:nvPr>
        </p:nvSpPr>
        <p:spPr>
          <a:xfrm>
            <a:off x="3884613" y="0"/>
            <a:ext cx="2971800" cy="457200"/>
          </a:xfrm>
          <a:prstGeom prst="rect">
            <a:avLst/>
          </a:prstGeom>
        </p:spPr>
        <p:txBody>
          <a:bodyPr rtlCol="0"/>
          <a:lstStyle>
            <a:defPPr>
              <a:defRPr lang="zh-CN"/>
            </a:defPPr>
            <a:lvl1pPr marL="0" indent="0" algn="r"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71462C54-ED56-492A-B303-B935BD09A914}" type="datetime1">
              <a:rPr lang="zh-CN" altLang="en-US" sz="1200">
                <a:latin typeface="Calibri" pitchFamily="34" charset="0"/>
              </a:rPr>
              <a:t>*</a:t>
            </a:fld>
            <a:endParaRPr lang="zh-CN" altLang="en-US" sz="1200">
              <a:latin typeface="Calibri" pitchFamily="34" charset="0"/>
            </a:endParaRPr>
          </a:p>
        </p:txBody>
      </p:sp>
      <p:sp>
        <p:nvSpPr>
          <p:cNvPr id="2560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25605" name="备注占位符 4"/>
          <p:cNvSpPr>
            <a:spLocks noGrp="1"/>
          </p:cNvSpPr>
          <p:nvPr>
            <p:ph type="body" sz="quarter" idx="3"/>
          </p:nvPr>
        </p:nvSpPr>
        <p:spPr>
          <a:xfrm>
            <a:off x="685800" y="4343400"/>
            <a:ext cx="5486400" cy="4114800"/>
          </a:xfrm>
          <a:prstGeom prst="rect">
            <a:avLst/>
          </a:prstGeom>
        </p:spPr>
        <p:txBody>
          <a:bodyPr rtlCol="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lvl="0"/>
            <a:r>
              <a:t>单击此处编辑母版文本样式</a:t>
            </a:r>
          </a:p>
          <a:p>
            <a:pPr lvl="1"/>
            <a:r>
              <a:t>第二级</a:t>
            </a:r>
          </a:p>
          <a:p>
            <a:pPr lvl="2"/>
            <a:r>
              <a:t>第三级</a:t>
            </a:r>
          </a:p>
          <a:p>
            <a:pPr lvl="3"/>
            <a:r>
              <a:t>第四级</a:t>
            </a:r>
          </a:p>
          <a:p>
            <a:pPr lvl="4"/>
            <a:r>
              <a:t>第五级</a:t>
            </a:r>
          </a:p>
        </p:txBody>
      </p:sp>
      <p:sp>
        <p:nvSpPr>
          <p:cNvPr id="25606" name="页脚占位符 5"/>
          <p:cNvSpPr>
            <a:spLocks noGrp="1"/>
          </p:cNvSpPr>
          <p:nvPr>
            <p:ph type="ftr" sz="quarter" idx="4"/>
          </p:nvPr>
        </p:nvSpPr>
        <p:spPr>
          <a:xfrm>
            <a:off x="0" y="8685213"/>
            <a:ext cx="2971800" cy="457200"/>
          </a:xfrm>
          <a:prstGeom prst="rect">
            <a:avLst/>
          </a:prstGeom>
        </p:spPr>
        <p:txBody>
          <a:bodyPr rtlCol="0" anchor="b" anchorCtr="0"/>
          <a:lstStyle>
            <a:defPPr>
              <a:defRPr lang="zh-CN"/>
            </a:defPPr>
            <a:lvl1pPr marL="0" indent="0" algn="l" defTabSz="914400" rtl="0" eaLnBrk="1" fontAlgn="auto" hangingPunct="1">
              <a:lnSpc>
                <a:spcPct val="100000"/>
              </a:lnSpc>
              <a:spcBef>
                <a:spcPct val="0"/>
              </a:spcBef>
              <a:spcAft>
                <a:spcPct val="0"/>
              </a:spcAft>
              <a:buClrTx/>
              <a:buSzTx/>
              <a:buFontTx/>
              <a:buNone/>
              <a:defRPr kumimoji="0" lang="zh-CN" altLang="en-US" sz="1200" b="0" i="0" u="none" baseline="0">
                <a:solidFill>
                  <a:schemeClr val="tx1"/>
                </a:solidFill>
                <a:latin typeface="+mn-lt"/>
                <a:ea typeface="+mn-ea"/>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sz="1200">
              <a:latin typeface="Calibri" pitchFamily="34" charset="0"/>
            </a:endParaRPr>
          </a:p>
        </p:txBody>
      </p:sp>
      <p:sp>
        <p:nvSpPr>
          <p:cNvPr id="25607" name="灯片编号占位符 6"/>
          <p:cNvSpPr>
            <a:spLocks noGrp="1"/>
          </p:cNvSpPr>
          <p:nvPr>
            <p:ph type="sldNum" sz="quarter" idx="5"/>
          </p:nvPr>
        </p:nvSpPr>
        <p:spPr>
          <a:xfrm>
            <a:off x="3884613" y="8685213"/>
            <a:ext cx="2971800" cy="457200"/>
          </a:xfrm>
          <a:prstGeom prst="rect">
            <a:avLst/>
          </a:prstGeom>
        </p:spPr>
        <p:txBody>
          <a:bodyPr numCol="1" anchor="b" anchorCtr="0" compatLnSpc="1">
            <a:prstTxWarp prst="textNoShape">
              <a:avLst/>
            </a:prstTxWarp>
          </a:bodyPr>
          <a:lstStyle>
            <a:defPPr>
              <a:defRPr lang="zh-CN"/>
            </a:defPPr>
            <a:lvl1pPr marL="0" indent="0" algn="r" defTabSz="914400" rtl="0" eaLnBrk="1" fontAlgn="base" hangingPunct="1">
              <a:lnSpc>
                <a:spcPct val="100000"/>
              </a:lnSpc>
              <a:spcBef>
                <a:spcPct val="0"/>
              </a:spcBef>
              <a:spcAft>
                <a:spcPct val="0"/>
              </a:spcAft>
              <a:buClrTx/>
              <a:buSzTx/>
              <a:buFontTx/>
              <a:buNone/>
              <a:defRPr kumimoji="0" lang="zh-CN" altLang="en-US" sz="1200" b="0" i="0" u="none" baseline="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7F89237A-3CD1-4AC2-83E3-BDAF2B05084B}" type="slidenum">
              <a:rPr lang="zh-CN" altLang="en-US" sz="1200">
                <a:latin typeface="Calibri" pitchFamily="34" charset="0"/>
              </a:rPr>
              <a:t>*</a:t>
            </a:fld>
            <a:endParaRPr lang="zh-CN" altLang="en-US" sz="1200">
              <a:latin typeface="Calibri" pitchFamily="34" charset="0"/>
            </a:endParaRPr>
          </a:p>
        </p:txBody>
      </p:sp>
    </p:spTree>
  </p:cSld>
  <p:clrMap bg1="lt1" tx1="dk1" bg2="lt2" tx2="dk2" accent1="accent1" accent2="accent2" accent3="accent3" accent4="accent4" accent5="accent5" accent6="accent6" hlink="hlink" folHlink="folHlink"/>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name="">
    <p:spTree>
      <p:nvGrpSpPr>
        <p:cNvPr id="1" name=""/>
        <p:cNvGrpSpPr/>
        <p:nvPr/>
      </p:nvGrpSpPr>
      <p:grpSpPr/>
      <p:sp>
        <p:nvSpPr>
          <p:cNvPr id="26626" name="幻灯片图像占位符 1"/>
          <p:cNvSpPr>
            <a:spLocks noGrp="1" noRot="1" noChangeAspect="1" noTextEdit="1"/>
          </p:cNvSpPr>
          <p:nvPr>
            <p:ph type="sldImg" idx="2"/>
          </p:nvPr>
        </p:nvSpPr>
        <p:spPr bwMode="auto">
          <a:xfrm>
            <a:off x="1143000" y="685800"/>
            <a:ext cx="4572000" cy="3429000"/>
          </a:xfrm>
          <a:noFill/>
          <a:ln w="12700">
            <a:solidFill>
              <a:srgbClr val="000000"/>
            </a:solidFill>
            <a:miter lim="800000"/>
          </a:ln>
        </p:spPr>
      </p:sp>
      <p:sp>
        <p:nvSpPr>
          <p:cNvPr id="26627" name="备注占位符 2"/>
          <p:cNvSpPr>
            <a:spLocks noGrp="1"/>
          </p:cNvSpPr>
          <p:nvPr>
            <p:ph type="body" idx="3"/>
          </p:nvPr>
        </p:nvSpPr>
        <p:spPr bwMode="auto">
          <a:xfrm>
            <a:off x="685800" y="4343400"/>
            <a:ext cx="5486400" cy="4114800"/>
          </a:xfr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kumimoji="0" lang="zh-CN" altLang="en-US" sz="1200" b="0" i="0" u="none" baseline="0">
                <a:solidFill>
                  <a:schemeClr val="tx1"/>
                </a:solidFill>
                <a:effectLst/>
                <a:latin typeface="Calibri" pitchFamily="34" charset="0"/>
                <a:ea typeface="宋体" pitchFamily="2" charset="-122"/>
              </a:defRPr>
            </a:lvl5pPr>
          </a:lstStyle>
          <a:p>
            <a:pPr marL="0" indent="0"/>
          </a:p>
        </p:txBody>
      </p:sp>
      <p:sp>
        <p:nvSpPr>
          <p:cNvPr id="26628" name="灯片编号占位符 3"/>
          <p:cNvSpPr>
            <a:spLocks noGrp="1"/>
          </p:cNvSpPr>
          <p:nvPr>
            <p:ph type="sldNum"/>
          </p:nvPr>
        </p:nvSpPr>
        <p:spPr>
          <a:xfrm>
            <a:off x="3884613" y="8685213"/>
            <a:ext cx="2971800" cy="457200"/>
          </a:xfrm>
          <a:prstGeom prst="rect">
            <a:avLst/>
          </a:prstGeom>
          <a:noFill/>
          <a:ln>
            <a:noFill/>
            <a:miter lim="800000"/>
          </a:ln>
        </p:spPr>
        <p:txBody>
          <a:bodyPr anchor="b"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r" eaLnBrk="1" hangingPunct="1"/>
            <a:fld id="{7DC06E94-28D6-4C7A-8302-04379B580162}" type="slidenum">
              <a:rPr lang="zh-CN" altLang="en-US" sz="1200">
                <a:latin typeface="Calibri" pitchFamily="34" charset="0"/>
              </a:rPr>
              <a:t>1</a:t>
            </a:fld>
            <a:endParaRPr lang="zh-CN" altLang="en-US" sz="1200">
              <a:latin typeface="Calibri" pitchFamily="34" charset="0"/>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与封底">
    <p:spTree>
      <p:nvGrpSpPr>
        <p:cNvPr id="1" name=""/>
        <p:cNvGrpSpPr/>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目录页">
    <p:bg>
      <p:bgPr>
        <a:solidFill>
          <a:srgbClr val="D4F1E2"/>
        </a:solidFill>
      </p:bgPr>
    </p:bg>
    <p:spTree>
      <p:nvGrpSpPr>
        <p:cNvPr id="1" name=""/>
        <p:cNvGrpSpPr/>
        <p:nvPr/>
      </p:nvGrpSpPr>
      <p:grpSpPr/>
      <p:sp>
        <p:nvSpPr>
          <p:cNvPr id="1026" name="矩形 1"/>
          <p:cNvSpPr/>
          <p:nvPr/>
        </p:nvSpPr>
        <p:spPr>
          <a:xfrm>
            <a:off x="0" y="0"/>
            <a:ext cx="9144000" cy="514350"/>
          </a:xfrm>
          <a:prstGeom prst="rect">
            <a:avLst/>
          </a:prstGeom>
          <a:solidFill>
            <a:schemeClr val="accent4">
              <a:lumMod val="75000"/>
            </a:schemeClr>
          </a:solidFill>
          <a:ln>
            <a:noFill/>
          </a:ln>
        </p:spPr>
        <p:style>
          <a:lnRef idx="1">
            <a:schemeClr val="accent2"/>
          </a:lnRef>
          <a:fillRef idx="2">
            <a:schemeClr val="accent2"/>
          </a:fillRef>
          <a:effectRef idx="1">
            <a:schemeClr val="accent2"/>
          </a:effectRef>
          <a:fontRef idx="minor">
            <a:schemeClr val="dk1"/>
          </a:fontRef>
        </p:style>
        <p:txBody>
          <a:bodyPr anchor="ctr" anchorCtr="0"/>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endParaRPr lang="zh-CN" altLang="en-US" sz="1600">
              <a:solidFill>
                <a:srgbClr val="000000"/>
              </a:solidFill>
              <a:latin typeface="Times New Roman" pitchFamily="18" charset="0"/>
              <a:ea typeface="黑体" pitchFamily="49" charset="-122"/>
            </a:endParaRPr>
          </a:p>
        </p:txBody>
      </p:sp>
      <p:sp>
        <p:nvSpPr>
          <p:cNvPr id="11" name="标题 10"/>
          <p:cNvSpPr>
            <a:spLocks noGrp="1"/>
          </p:cNvSpPr>
          <p:nvPr>
            <p:ph type="title"/>
          </p:nvPr>
        </p:nvSpPr>
        <p:spPr>
          <a:xfrm>
            <a:off x="500633" y="882651"/>
            <a:ext cx="8127429" cy="1302448"/>
          </a:xfrm>
          <a:prstGeom prst="rect">
            <a:avLst/>
          </a:prstGeom>
        </p:spPr>
        <p:txBody>
          <a:bodyPr/>
          <a:lstStyle>
            <a:lvl1pPr eaLnBrk="1" hangingPunct="0">
              <a:lnSpc>
                <a:spcPct val="150000"/>
              </a:lnSpc>
              <a:defRPr sz="2800"/>
            </a:lvl1pPr>
          </a:lstStyle>
          <a:p>
            <a:r>
              <a:rPr lang="zh-CN" altLang="en-US"/>
              <a:t>单击此处编辑母版标题样式</a:t>
            </a:r>
          </a:p>
        </p:txBody>
      </p:sp>
      <p:sp>
        <p:nvSpPr>
          <p:cNvPr id="1027" name="日期占位符 2"/>
          <p:cNvSpPr>
            <a:spLocks noGrp="1"/>
          </p:cNvSpPr>
          <p:nvPr>
            <p:ph type="dt" sz="half" idx="10"/>
          </p:nvPr>
        </p:nvSpPr>
        <p:spPr>
          <a:xfrm>
            <a:off x="3905250" y="0"/>
            <a:ext cx="1514475" cy="552450"/>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68E28E66-0C32-403E-85D4-6F6A9A8A7D40}" type="datetime1">
              <a:t>*</a:t>
            </a:fld>
          </a:p>
        </p:txBody>
      </p:sp>
      <p:sp>
        <p:nvSpPr>
          <p:cNvPr id="1028" name="页脚占位符 3"/>
          <p:cNvSpPr>
            <a:spLocks noGrp="1"/>
          </p:cNvSpPr>
          <p:nvPr>
            <p:ph type="ftr" sz="quarter" idx="11"/>
          </p:nvPr>
        </p:nvSpPr>
        <p:spPr>
          <a:xfrm>
            <a:off x="3028950" y="6356350"/>
            <a:ext cx="30861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p:txBody>
      </p:sp>
      <p:sp>
        <p:nvSpPr>
          <p:cNvPr id="1029" name="灯片编号占位符 4"/>
          <p:cNvSpPr>
            <a:spLocks noGrp="1"/>
          </p:cNvSpPr>
          <p:nvPr>
            <p:ph type="sldNum" sz="quarter" idx="12"/>
          </p:nvPr>
        </p:nvSpPr>
        <p:spPr>
          <a:xfrm>
            <a:off x="6457950" y="6356350"/>
            <a:ext cx="2057400" cy="365125"/>
          </a:xfrm>
          <a:prstGeom prst="rect">
            <a:avLst/>
          </a:prstGeom>
        </p:spPr>
        <p:txBody>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lvl="0"/>
            <a:fld id="{D1FC16EE-7AD5-4509-A7AC-CD05E457A3F4}" type="slidenum">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分节标题">
    <p:spTree>
      <p:nvGrpSpPr>
        <p:cNvPr id="1" name=""/>
        <p:cNvGrpSpPr/>
        <p:nvPr/>
      </p:nvGrpSpPr>
      <p:grpSpPr>
        <a:xfrm>
          <a:off x="0" y="0"/>
          <a:ext cx="0" cy="0"/>
        </a:xfrm>
      </p:grpSpPr>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
    <p:spTree>
      <p:nvGrpSpPr>
        <p:cNvPr id="1" name=""/>
        <p:cNvGrpSpPr/>
        <p:nvPr/>
      </p:nvGrpSpPr>
      <p:grpSpPr>
        <a:xfrm>
          <a:off x="0" y="0"/>
          <a:ext cx="0" cy="0"/>
        </a:xfrm>
      </p:grpSpPr>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页">
    <p:spTree>
      <p:nvGrpSpPr>
        <p:cNvPr id="1" name=""/>
        <p:cNvGrpSpPr/>
        <p:nvPr/>
      </p:nvGrpSpPr>
      <p:grpSpPr>
        <a:xfrm>
          <a:off x="0" y="0"/>
          <a:ext cx="0" cy="0"/>
        </a:xfrm>
      </p:grpSpPr>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版权页">
    <p:spTree>
      <p:nvGrpSpPr>
        <p:cNvPr id="1" name=""/>
        <p:cNvGrpSpPr/>
        <p:nvPr/>
      </p:nvGrpSpPr>
      <p:grpSpPr>
        <a:xfrm>
          <a:off x="0" y="0"/>
          <a:ext cx="0" cy="0"/>
        </a:xfrm>
      </p:grpSpPr>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信息页">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theme" Target="../theme/theme1.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6.xml" /><Relationship Id="rId2" Type="http://schemas.openxmlformats.org/officeDocument/2006/relationships/slideLayout" Target="../slideLayouts/slideLayout7.xml" /><Relationship Id="rId3"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D4F1E2"/>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93" r:id="rId1"/>
    <p:sldLayoutId id="2147485195" r:id="rId2"/>
    <p:sldLayoutId id="2147485196" r:id="rId3"/>
    <p:sldLayoutId id="2147485197" r:id="rId4"/>
    <p:sldLayoutId id="2147485198" r:id="rId5"/>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Times New Roman" pitchFamily="18" charset="0"/>
          <a:ea typeface="黑体" pitchFamily="49"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5199" r:id="rId1"/>
    <p:sldLayoutId id="2147485200" r:id="rId2"/>
  </p:sldLayoutIdLst>
  <p:transition/>
  <p:timing/>
  <p:txStyles>
    <p:titleStyle>
      <a:lvl1pPr marL="0" indent="0" algn="l" defTabSz="914400" rtl="0" eaLnBrk="0" fontAlgn="base" hangingPunct="0">
        <a:lnSpc>
          <a:spcPct val="90000"/>
        </a:lnSpc>
        <a:spcBef>
          <a:spcPct val="0"/>
        </a:spcBef>
        <a:spcAft>
          <a:spcPct val="0"/>
        </a:spcAft>
        <a:buClrTx/>
        <a:buSzTx/>
        <a:buFontTx/>
        <a:buNone/>
        <a:defRPr kumimoji="0" sz="4400" b="0" i="0" u="none" kern="1200" baseline="0">
          <a:solidFill>
            <a:schemeClr val="tx1"/>
          </a:solidFill>
          <a:effectLst/>
          <a:latin typeface="Arial" pitchFamily="34" charset="0"/>
          <a:ea typeface="宋体" pitchFamily="2" charset="-122"/>
          <a:cs typeface="+mj-cs"/>
        </a:defRPr>
      </a:lvl1pPr>
    </p:titleStyle>
    <p:bodyStyle>
      <a:lvl1pPr marL="228600" indent="-228600" algn="l" defTabSz="914400" rtl="0" eaLnBrk="0" fontAlgn="base" hangingPunct="0">
        <a:lnSpc>
          <a:spcPct val="90000"/>
        </a:lnSpc>
        <a:spcBef>
          <a:spcPts val="1000"/>
        </a:spcBef>
        <a:spcAft>
          <a:spcPct val="0"/>
        </a:spcAft>
        <a:buClrTx/>
        <a:buSzTx/>
        <a:buFont typeface="Arial" pitchFamily="34" charset="0"/>
        <a:buChar char="•"/>
        <a:defRPr kumimoji="0" sz="2800" b="0" i="0" u="none" kern="1200" baseline="0">
          <a:solidFill>
            <a:schemeClr val="tx1"/>
          </a:solidFill>
          <a:effectLst/>
          <a:latin typeface="+mn-lt"/>
          <a:ea typeface="+mn-ea"/>
          <a:cs typeface="+mn-cs"/>
        </a:defRPr>
      </a:lvl1pPr>
      <a:lvl2pPr marL="685800" indent="-228600" algn="l" defTabSz="914400" rtl="0" eaLnBrk="0" fontAlgn="base" hangingPunct="0">
        <a:lnSpc>
          <a:spcPct val="90000"/>
        </a:lnSpc>
        <a:spcBef>
          <a:spcPts val="500"/>
        </a:spcBef>
        <a:spcAft>
          <a:spcPct val="0"/>
        </a:spcAft>
        <a:buClrTx/>
        <a:buSzTx/>
        <a:buFont typeface="Arial" pitchFamily="34" charset="0"/>
        <a:buChar char="•"/>
        <a:defRPr kumimoji="0" sz="2400" b="0" i="0" u="none" kern="1200" baseline="0">
          <a:solidFill>
            <a:schemeClr val="tx1"/>
          </a:solidFill>
          <a:effectLst/>
          <a:latin typeface="+mn-lt"/>
          <a:ea typeface="+mn-ea"/>
          <a:cs typeface="+mn-cs"/>
        </a:defRPr>
      </a:lvl2pPr>
      <a:lvl3pPr marL="1143000" indent="-228600" algn="l" defTabSz="914400" rtl="0" eaLnBrk="0" fontAlgn="base" hangingPunct="0">
        <a:lnSpc>
          <a:spcPct val="90000"/>
        </a:lnSpc>
        <a:spcBef>
          <a:spcPts val="500"/>
        </a:spcBef>
        <a:spcAft>
          <a:spcPct val="0"/>
        </a:spcAft>
        <a:buClrTx/>
        <a:buSzTx/>
        <a:buFont typeface="Arial" pitchFamily="34" charset="0"/>
        <a:buChar char="•"/>
        <a:defRPr kumimoji="0" sz="2000" b="0" i="0" u="none" kern="1200" baseline="0">
          <a:solidFill>
            <a:schemeClr val="tx1"/>
          </a:solidFill>
          <a:effectLst/>
          <a:latin typeface="+mn-lt"/>
          <a:ea typeface="+mn-ea"/>
          <a:cs typeface="+mn-cs"/>
        </a:defRPr>
      </a:lvl3pPr>
      <a:lvl4pPr marL="16002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4pPr>
      <a:lvl5pPr marL="2057400" indent="-228600" algn="l" defTabSz="914400" rtl="0" eaLnBrk="0" fontAlgn="base" hangingPunct="0">
        <a:lnSpc>
          <a:spcPct val="90000"/>
        </a:lnSpc>
        <a:spcBef>
          <a:spcPts val="500"/>
        </a:spcBef>
        <a:spcAft>
          <a:spcPct val="0"/>
        </a:spcAft>
        <a:buClrTx/>
        <a:buSzTx/>
        <a:buFont typeface="Arial" pitchFamily="34" charset="0"/>
        <a:buChar char="•"/>
        <a:defRPr kumimoji="0" sz="1800" b="0" i="0" u="none" kern="1200" baseline="0">
          <a:solidFill>
            <a:schemeClr val="tx1"/>
          </a:solidFill>
          <a:effectLst/>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kumimoji="0" sz="1800" b="0" i="0" u="none" kern="1200" baseline="0">
          <a:solidFill>
            <a:schemeClr val="tx1"/>
          </a:solidFill>
          <a:effectLst/>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50" name="文本框 14"/>
          <p:cNvSpPr txBox="1"/>
          <p:nvPr/>
        </p:nvSpPr>
        <p:spPr>
          <a:xfrm>
            <a:off x="0" y="0"/>
            <a:ext cx="2393950" cy="461963"/>
          </a:xfrm>
          <a:prstGeom prst="rect">
            <a:avLst/>
          </a:prstGeom>
          <a:noFill/>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eaLnBrk="1" hangingPunct="1"/>
            <a:r>
              <a:rPr lang="zh-CN" altLang="en-US" sz="2400" spc="0">
                <a:solidFill>
                  <a:srgbClr val="7F7F7F"/>
                </a:solidFill>
                <a:latin typeface="黑体" pitchFamily="49" charset="-122"/>
                <a:ea typeface="黑体" pitchFamily="49" charset="-122"/>
              </a:rPr>
              <a:t>中</a:t>
            </a:r>
            <a:r>
              <a:rPr lang="zh-CN" altLang="en-US" sz="2400" spc="0">
                <a:solidFill>
                  <a:srgbClr val="7F7F7F"/>
                </a:solidFill>
                <a:latin typeface="黑体" panose="02010609060101010101" pitchFamily="49" charset="-122"/>
                <a:ea typeface="黑体" panose="02010609060101010101" pitchFamily="49" charset="-122"/>
              </a:rPr>
              <a:t>考总复习</a:t>
            </a:r>
            <a:endParaRPr lang="zh-CN" altLang="en-US" sz="2400">
              <a:solidFill>
                <a:srgbClr val="7F7F7F"/>
              </a:solidFill>
              <a:latin typeface="黑体" panose="02010609060101010101" pitchFamily="49" charset="-122"/>
              <a:ea typeface="黑体" panose="02010609060101010101" pitchFamily="49" charset="-122"/>
            </a:endParaRPr>
          </a:p>
        </p:txBody>
      </p:sp>
      <p:sp>
        <p:nvSpPr>
          <p:cNvPr id="2051" name="Oval 12"/>
          <p:cNvSpPr/>
          <p:nvPr/>
        </p:nvSpPr>
        <p:spPr bwMode="gray">
          <a:xfrm>
            <a:off x="1971675" y="5705475"/>
            <a:ext cx="314325" cy="519113"/>
          </a:xfrm>
          <a:prstGeom prst="ellipse">
            <a:avLst/>
          </a:prstGeom>
          <a:gradFill rotWithShape="1">
            <a:gsLst>
              <a:gs pos="0">
                <a:srgbClr val="FFCC00"/>
              </a:gs>
              <a:gs pos="100000">
                <a:srgbClr val="7C6300"/>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2" name="Oval 10"/>
          <p:cNvSpPr/>
          <p:nvPr/>
        </p:nvSpPr>
        <p:spPr bwMode="gray">
          <a:xfrm>
            <a:off x="428625" y="6559550"/>
            <a:ext cx="298450" cy="298450"/>
          </a:xfrm>
          <a:prstGeom prst="ellipse">
            <a:avLst/>
          </a:prstGeom>
          <a:gradFill rotWithShape="1">
            <a:gsLst>
              <a:gs pos="0">
                <a:srgbClr val="000000"/>
              </a:gs>
              <a:gs pos="100000">
                <a:srgbClr val="FFCC00"/>
              </a:gs>
            </a:gsLst>
            <a:lin ang="2700000" scaled="1"/>
          </a:gradFill>
          <a:ln w="38100">
            <a:noFill/>
            <a:miter lim="800000"/>
          </a:ln>
        </p:spPr>
        <p:txBody>
          <a:bodyPr wrap="none"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3" name="Oval 39"/>
          <p:cNvSpPr/>
          <p:nvPr/>
        </p:nvSpPr>
        <p:spPr bwMode="gray">
          <a:xfrm>
            <a:off x="1466850" y="639762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4" name="Oval 30"/>
          <p:cNvSpPr/>
          <p:nvPr/>
        </p:nvSpPr>
        <p:spPr bwMode="gray">
          <a:xfrm>
            <a:off x="2800350" y="6446838"/>
            <a:ext cx="258763" cy="25876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5" name="Oval 21"/>
          <p:cNvSpPr/>
          <p:nvPr/>
        </p:nvSpPr>
        <p:spPr bwMode="gray">
          <a:xfrm>
            <a:off x="4229100" y="6338888"/>
            <a:ext cx="428625" cy="519112"/>
          </a:xfrm>
          <a:prstGeom prst="ellipse">
            <a:avLst/>
          </a:prstGeom>
          <a:gradFill rotWithShape="1">
            <a:gsLst>
              <a:gs pos="0">
                <a:srgbClr val="48BE67"/>
              </a:gs>
              <a:gs pos="100000">
                <a:srgbClr val="235C32"/>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6" name="Oval 39"/>
          <p:cNvSpPr/>
          <p:nvPr/>
        </p:nvSpPr>
        <p:spPr bwMode="gray">
          <a:xfrm>
            <a:off x="0" y="5418138"/>
            <a:ext cx="200025" cy="519112"/>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7" name="Oval 30"/>
          <p:cNvSpPr/>
          <p:nvPr/>
        </p:nvSpPr>
        <p:spPr bwMode="gray">
          <a:xfrm>
            <a:off x="638175" y="5815013"/>
            <a:ext cx="371475" cy="519112"/>
          </a:xfrm>
          <a:prstGeom prst="ellipse">
            <a:avLst/>
          </a:prstGeom>
          <a:gradFill rotWithShape="1">
            <a:gsLst>
              <a:gs pos="0">
                <a:srgbClr val="21B3E1"/>
              </a:gs>
              <a:gs pos="100000">
                <a:srgbClr val="1057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8" name="Oval 39"/>
          <p:cNvSpPr/>
          <p:nvPr/>
        </p:nvSpPr>
        <p:spPr bwMode="gray">
          <a:xfrm>
            <a:off x="3371850" y="5959475"/>
            <a:ext cx="258763" cy="260350"/>
          </a:xfrm>
          <a:prstGeom prst="ellipse">
            <a:avLst/>
          </a:prstGeom>
          <a:gradFill rotWithShape="1">
            <a:gsLst>
              <a:gs pos="0">
                <a:srgbClr val="8D67E1"/>
              </a:gs>
              <a:gs pos="100000">
                <a:srgbClr val="45326D"/>
              </a:gs>
            </a:gsLst>
            <a:lin ang="2700000" scaled="1"/>
          </a:gradFill>
          <a:ln w="38100">
            <a:noFill/>
            <a:miter lim="800000"/>
          </a:ln>
        </p:spPr>
        <p:txBody>
          <a:bodyPr anchor="ctr" anchorCtr="0">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eaLnBrk="1" hangingPunct="1"/>
            <a:endParaRPr lang="zh-CN" altLang="en-US">
              <a:latin typeface="Calibri" pitchFamily="34" charset="0"/>
              <a:ea typeface="微软雅黑" pitchFamily="34" charset="-122"/>
            </a:endParaRPr>
          </a:p>
        </p:txBody>
      </p:sp>
      <p:sp>
        <p:nvSpPr>
          <p:cNvPr id="2059" name="文本框 5"/>
          <p:cNvSpPr txBox="1">
            <a:spLocks noChangeArrowheads="1"/>
          </p:cNvSpPr>
          <p:nvPr/>
        </p:nvSpPr>
        <p:spPr bwMode="auto">
          <a:xfrm>
            <a:off x="736600" y="2394833"/>
            <a:ext cx="7473950" cy="1323975"/>
          </a:xfrm>
          <a:prstGeom prst="rect">
            <a:avLst/>
          </a:prstGeom>
          <a:noFill/>
          <a:ln w="9525">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marR="0" lvl="0" indent="0" algn="ctr" eaLnBrk="1" hangingPunct="1"/>
            <a:r>
              <a:rPr lang="zh-CN" altLang="en-US" sz="4000" b="1" spc="0">
                <a:solidFill>
                  <a:srgbClr val="1B5337"/>
                </a:solidFill>
                <a:latin typeface="黑体" panose="02010609060101010101" pitchFamily="49" charset="-122"/>
                <a:ea typeface="黑体" panose="02010609060101010101" pitchFamily="49" charset="-122"/>
              </a:rPr>
              <a:t>综合能力专项复习</a:t>
            </a:r>
            <a:endParaRPr lang="en-US" altLang="zh-CN" sz="4000" b="1" spc="0">
              <a:solidFill>
                <a:srgbClr val="1B5337"/>
              </a:solidFill>
              <a:latin typeface="黑体" pitchFamily="49" charset="-122"/>
              <a:ea typeface="黑体" pitchFamily="49" charset="-122"/>
            </a:endParaRPr>
          </a:p>
          <a:p>
            <a:pPr marL="0" marR="0" lvl="0" indent="0" algn="ctr" eaLnBrk="1" hangingPunct="1"/>
            <a:r>
              <a:rPr lang="en-US" altLang="zh-CN" sz="4000" b="1" spc="0">
                <a:solidFill>
                  <a:srgbClr val="1B5337"/>
                </a:solidFill>
                <a:latin typeface="黑体" pitchFamily="49" charset="-122"/>
                <a:ea typeface="黑体" pitchFamily="49" charset="-122"/>
              </a:rPr>
              <a:t>(</a:t>
            </a:r>
            <a:r>
              <a:rPr lang="zh-CN" altLang="en-US" sz="4000" b="1" spc="0">
                <a:solidFill>
                  <a:srgbClr val="1B5337"/>
                </a:solidFill>
                <a:latin typeface="黑体" pitchFamily="49" charset="-122"/>
                <a:ea typeface="黑体" pitchFamily="49" charset="-122"/>
              </a:rPr>
              <a:t>四</a:t>
            </a:r>
            <a:r>
              <a:rPr lang="en-US" altLang="zh-CN" sz="4000" b="1" spc="0">
                <a:solidFill>
                  <a:srgbClr val="1B5337"/>
                </a:solidFill>
                <a:latin typeface="黑体" pitchFamily="49" charset="-122"/>
                <a:ea typeface="黑体" pitchFamily="49" charset="-122"/>
              </a:rPr>
              <a:t>)</a:t>
            </a:r>
            <a:r>
              <a:rPr lang="zh-CN" altLang="en-US" sz="4000" b="1" spc="0">
                <a:solidFill>
                  <a:srgbClr val="1B5337"/>
                </a:solidFill>
                <a:latin typeface="黑体" panose="02010609060101010101" pitchFamily="49" charset="-122"/>
                <a:ea typeface="黑体" panose="02010609060101010101" pitchFamily="49" charset="-122"/>
              </a:rPr>
              <a:t>短文阅读类</a:t>
            </a:r>
            <a:endParaRPr lang="zh-CN" altLang="en-US" sz="4000" b="1">
              <a:solidFill>
                <a:srgbClr val="1B5337"/>
              </a:solidFill>
              <a:latin typeface="黑体" panose="02010609060101010101" pitchFamily="49" charset="-122"/>
              <a:ea typeface="黑体" panose="02010609060101010101" pitchFamily="49" charset="-122"/>
            </a:endParaRPr>
          </a:p>
        </p:txBody>
      </p:sp>
    </p:spTree>
  </p:cSld>
  <p:clrMapOvr>
    <a:masterClrMapping/>
  </p:clrMapOvr>
  <p:transition>
    <p:comb/>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3074"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1.</a:t>
            </a:r>
            <a:r>
              <a:rPr lang="zh-CN" altLang="zh-CN" sz="2800"/>
              <a:t>（</a:t>
            </a:r>
            <a:r>
              <a:rPr lang="en-US" altLang="zh-CN" sz="2800"/>
              <a:t>2020·</a:t>
            </a:r>
            <a:r>
              <a:rPr lang="zh-CN" altLang="zh-CN" sz="2800"/>
              <a:t>广东）阅读下列短文，回答问题．</a:t>
            </a:r>
            <a:br>
              <a:rPr lang="zh-CN" altLang="zh-CN" sz="2800"/>
            </a:br>
            <a:r>
              <a:rPr lang="en-US" altLang="zh-CN" sz="2800"/>
              <a:t>                               </a:t>
            </a:r>
            <a:r>
              <a:rPr lang="zh-CN" altLang="zh-CN" sz="2800"/>
              <a:t>热敏电阻温度计</a:t>
            </a:r>
            <a:br>
              <a:rPr lang="zh-CN" altLang="zh-CN" sz="2800"/>
            </a:br>
            <a:r>
              <a:rPr lang="en-US" altLang="zh-CN" sz="2800"/>
              <a:t>        </a:t>
            </a:r>
            <a:r>
              <a:rPr lang="zh-CN" altLang="zh-CN" sz="2800"/>
              <a:t>热敏电阻是用半导体材料制成的电阻，其阻值随温度的变化而变化，如图甲所示为某型号热敏电阻的实物图，阻值随温度升高而变小的，称为负温度系数热敏电阻：阻值随温度升高而变大的，称为正温度系数热敏电阻，利用热敏电阻的特性做成的温度计，叫做热敏电阻温度计．</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4098"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如图乙所示为热敏电阻</a:t>
            </a:r>
            <a:r>
              <a:rPr lang="en-US" altLang="zh-CN" sz="2800" i="1"/>
              <a:t>R</a:t>
            </a:r>
            <a:r>
              <a:rPr lang="en-US" altLang="zh-CN" sz="2800" baseline="-25000"/>
              <a:t>1</a:t>
            </a:r>
            <a:r>
              <a:rPr lang="zh-CN" altLang="zh-CN" sz="2800"/>
              <a:t>的阻值随温度</a:t>
            </a:r>
            <a:r>
              <a:rPr lang="en-US" altLang="zh-CN" sz="2800" i="1"/>
              <a:t>t</a:t>
            </a:r>
            <a:r>
              <a:rPr lang="zh-CN" altLang="zh-CN" sz="2800"/>
              <a:t>变化的图象（为方便计算，已将图线作了近似处理）</a:t>
            </a:r>
            <a:r>
              <a:rPr lang="en-US" altLang="zh-CN" sz="2800"/>
              <a:t>.</a:t>
            </a:r>
            <a:r>
              <a:rPr lang="zh-CN" altLang="zh-CN" sz="2800"/>
              <a:t>图丙是用</a:t>
            </a:r>
            <a:r>
              <a:rPr lang="en-US" altLang="zh-CN" sz="2800" i="1"/>
              <a:t>R</a:t>
            </a:r>
            <a:r>
              <a:rPr lang="en-US" altLang="zh-CN" sz="2800" baseline="-25000"/>
              <a:t>1</a:t>
            </a:r>
            <a:r>
              <a:rPr lang="zh-CN" altLang="zh-CN" sz="2800"/>
              <a:t>做测温探头的某热敏电阻温度计的电路图，其中电源电压可在</a:t>
            </a:r>
            <a:r>
              <a:rPr lang="en-US" altLang="zh-CN" sz="2800"/>
              <a:t>0.60 V</a:t>
            </a:r>
            <a:r>
              <a:rPr lang="zh-CN" altLang="zh-CN" sz="2800"/>
              <a:t>～</a:t>
            </a:r>
            <a:r>
              <a:rPr lang="en-US" altLang="zh-CN" sz="2800"/>
              <a:t>1.20 V</a:t>
            </a:r>
            <a:r>
              <a:rPr lang="zh-CN" altLang="zh-CN" sz="2800"/>
              <a:t>之间调节，</a:t>
            </a:r>
            <a:r>
              <a:rPr lang="en-US" altLang="zh-CN" sz="2800" i="1"/>
              <a:t>R</a:t>
            </a:r>
            <a:r>
              <a:rPr lang="en-US" altLang="zh-CN" sz="2800" baseline="-25000"/>
              <a:t>2</a:t>
            </a:r>
            <a:r>
              <a:rPr lang="zh-CN" altLang="zh-CN" sz="2800"/>
              <a:t>为定值电阻，阻值为</a:t>
            </a:r>
            <a:r>
              <a:rPr lang="en-US" altLang="zh-CN" sz="2800"/>
              <a:t>100 Ω.</a:t>
            </a:r>
            <a:r>
              <a:rPr lang="zh-CN" altLang="zh-CN" sz="2800"/>
              <a:t>该电路工作原理是：当保持通过</a:t>
            </a:r>
            <a:r>
              <a:rPr lang="en-US" altLang="zh-CN" sz="2800" i="1"/>
              <a:t>R</a:t>
            </a:r>
            <a:r>
              <a:rPr lang="en-US" altLang="zh-CN" sz="2800" baseline="-25000"/>
              <a:t>1</a:t>
            </a:r>
            <a:r>
              <a:rPr lang="zh-CN" altLang="zh-CN" sz="2800"/>
              <a:t>的电流不变时，</a:t>
            </a:r>
            <a:r>
              <a:rPr lang="en-US" altLang="zh-CN" sz="2800" i="1"/>
              <a:t>R</a:t>
            </a:r>
            <a:r>
              <a:rPr lang="en-US" altLang="zh-CN" sz="2800" baseline="-25000"/>
              <a:t>1</a:t>
            </a:r>
            <a:r>
              <a:rPr lang="zh-CN" altLang="zh-CN" sz="2800"/>
              <a:t>两端的电压随电阻均匀变化（即随温度均匀变化），故只需将电压表</a:t>
            </a:r>
            <a:r>
              <a:rPr lang="en-US" altLang="zh-CN" sz="2800"/>
              <a:t>V</a:t>
            </a:r>
            <a:r>
              <a:rPr lang="en-US" altLang="zh-CN" sz="2800" baseline="-25000"/>
              <a:t>1</a:t>
            </a:r>
            <a:r>
              <a:rPr lang="zh-CN" altLang="zh-CN" sz="2800"/>
              <a:t>表盘的刻度改成相应的温度刻度，就可以直接从</a:t>
            </a:r>
            <a:r>
              <a:rPr lang="en-US" altLang="zh-CN" sz="2800"/>
              <a:t>V</a:t>
            </a:r>
            <a:r>
              <a:rPr lang="en-US" altLang="zh-CN" sz="2800" baseline="-25000"/>
              <a:t>1</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512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表盘上读出温度值．测量时，将</a:t>
            </a:r>
            <a:r>
              <a:rPr lang="en-US" altLang="zh-CN" sz="2800" i="1"/>
              <a:t>R</a:t>
            </a:r>
            <a:r>
              <a:rPr lang="en-US" altLang="zh-CN" sz="2800" baseline="-25000"/>
              <a:t>1</a:t>
            </a:r>
            <a:r>
              <a:rPr lang="zh-CN" altLang="zh-CN" sz="2800"/>
              <a:t>放入待测温度处，闭合开关，调节电源电压，使</a:t>
            </a:r>
            <a:r>
              <a:rPr lang="en-US" altLang="zh-CN" sz="2800"/>
              <a:t>V</a:t>
            </a:r>
            <a:r>
              <a:rPr lang="en-US" altLang="zh-CN" sz="2800" baseline="-25000"/>
              <a:t>2</a:t>
            </a:r>
            <a:r>
              <a:rPr lang="zh-CN" altLang="zh-CN" sz="2800"/>
              <a:t>表的示数保持</a:t>
            </a:r>
            <a:r>
              <a:rPr lang="en-US" altLang="zh-CN" sz="2800"/>
              <a:t>0.20 V</a:t>
            </a:r>
            <a:r>
              <a:rPr lang="zh-CN" altLang="zh-CN" sz="2800"/>
              <a:t>不变（即电路中的电流保持</a:t>
            </a:r>
            <a:r>
              <a:rPr lang="en-US" altLang="zh-CN" sz="2800"/>
              <a:t>2 mA</a:t>
            </a:r>
            <a:r>
              <a:rPr lang="zh-CN" altLang="zh-CN" sz="2800"/>
              <a:t>不变），再从</a:t>
            </a:r>
            <a:r>
              <a:rPr lang="en-US" altLang="zh-CN" sz="2800"/>
              <a:t>V</a:t>
            </a:r>
            <a:r>
              <a:rPr lang="en-US" altLang="zh-CN" sz="2800" baseline="-25000"/>
              <a:t>1</a:t>
            </a:r>
            <a:r>
              <a:rPr lang="zh-CN" altLang="zh-CN" sz="2800"/>
              <a:t>表盘上读出待测温度</a:t>
            </a:r>
            <a:r>
              <a:rPr lang="en-US" altLang="zh-CN" sz="2800" i="1"/>
              <a:t>t</a:t>
            </a:r>
            <a:r>
              <a:rPr lang="en-US" altLang="zh-CN" sz="2800"/>
              <a:t>.</a:t>
            </a:r>
            <a:br>
              <a:rPr lang="zh-CN" altLang="zh-CN" sz="2800"/>
            </a:br>
            <a:endParaRPr lang="zh-CN" altLang="en-US" sz="2800"/>
          </a:p>
        </p:txBody>
      </p:sp>
      <p:pic>
        <p:nvPicPr>
          <p:cNvPr id="5123" name="Picture 2"/>
          <p:cNvPicPr>
            <a:picLocks noChangeAspect="1"/>
          </p:cNvPicPr>
          <p:nvPr/>
        </p:nvPicPr>
        <p:blipFill>
          <a:blip r:embed="rId2"/>
          <a:stretch>
            <a:fillRect/>
          </a:stretch>
        </p:blipFill>
        <p:spPr>
          <a:xfrm>
            <a:off x="1176338" y="3636963"/>
            <a:ext cx="6791325" cy="2557462"/>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500"/>
                                        <p:tgtEl>
                                          <p:spTgt spid="5122"/>
                                        </p:tgtEl>
                                      </p:cBhvr>
                                    </p:animEffect>
                                  </p:childTnLst>
                                </p:cTn>
                              </p:par>
                              <p:par>
                                <p:cTn id="8" presetID="10" presetClass="entr" presetSubtype="0" fill="hold" nodeType="withEffect">
                                  <p:stCondLst>
                                    <p:cond delay="0"/>
                                  </p:stCondLst>
                                  <p:childTnLst>
                                    <p:set>
                                      <p:cBhvr>
                                        <p:cTn id="9" dur="1" fill="hold">
                                          <p:stCondLst>
                                            <p:cond delay="0"/>
                                          </p:stCondLst>
                                        </p:cTn>
                                        <p:tgtEl>
                                          <p:spTgt spid="5123"/>
                                        </p:tgtEl>
                                        <p:attrNameLst>
                                          <p:attrName>style.visibility</p:attrName>
                                        </p:attrNameLst>
                                      </p:cBhvr>
                                      <p:to>
                                        <p:strVal val="visible"/>
                                      </p:to>
                                    </p:set>
                                    <p:animEffect transition="in" filter="fade">
                                      <p:cBhvr>
                                        <p:cTn id="10"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6146" name="标题 1"/>
          <p:cNvSpPr>
            <a:spLocks noGrp="1"/>
          </p:cNvSpPr>
          <p:nvPr>
            <p:ph type="title" idx="4294967295"/>
          </p:nvPr>
        </p:nvSpPr>
        <p:spPr>
          <a:xfrm>
            <a:off x="508000" y="14017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）热敏电阻</a:t>
            </a:r>
            <a:r>
              <a:rPr lang="en-US" altLang="zh-CN" sz="2800" i="1"/>
              <a:t>R</a:t>
            </a:r>
            <a:r>
              <a:rPr lang="en-US" altLang="zh-CN" sz="2800" baseline="-25000"/>
              <a:t>1</a:t>
            </a:r>
            <a:r>
              <a:rPr lang="zh-CN" altLang="zh-CN" sz="2800"/>
              <a:t>是</a:t>
            </a:r>
            <a:r>
              <a:rPr lang="zh-CN" altLang="zh-CN" sz="2800" u="sng"/>
              <a:t>　　　　　</a:t>
            </a:r>
            <a:r>
              <a:rPr lang="zh-CN" altLang="zh-CN" sz="2800"/>
              <a:t>（选填</a:t>
            </a:r>
            <a:r>
              <a:rPr lang="en-US" altLang="zh-CN" sz="2800"/>
              <a:t>“</a:t>
            </a:r>
            <a:r>
              <a:rPr lang="zh-CN" altLang="zh-CN" sz="2800"/>
              <a:t>正</a:t>
            </a:r>
            <a:r>
              <a:rPr lang="en-US" altLang="zh-CN" sz="2800"/>
              <a:t>”</a:t>
            </a:r>
            <a:r>
              <a:rPr lang="zh-CN" altLang="zh-CN" sz="2800"/>
              <a:t>或</a:t>
            </a:r>
            <a:r>
              <a:rPr lang="en-US" altLang="zh-CN" sz="2800"/>
              <a:t>“</a:t>
            </a:r>
            <a:r>
              <a:rPr lang="zh-CN" altLang="zh-CN" sz="2800"/>
              <a:t>负</a:t>
            </a:r>
            <a:r>
              <a:rPr lang="en-US" altLang="zh-CN" sz="2800"/>
              <a:t>”</a:t>
            </a:r>
            <a:r>
              <a:rPr lang="zh-CN" altLang="zh-CN" sz="2800"/>
              <a:t>）温度系数热敏电阻．在标准大气压下，将</a:t>
            </a:r>
            <a:r>
              <a:rPr lang="en-US" altLang="zh-CN" sz="2800" i="1"/>
              <a:t>R</a:t>
            </a:r>
            <a:r>
              <a:rPr lang="en-US" altLang="zh-CN" sz="2800" baseline="-25000"/>
              <a:t>1</a:t>
            </a:r>
            <a:r>
              <a:rPr lang="zh-CN" altLang="zh-CN" sz="2800"/>
              <a:t>放入冰水混合物中时，</a:t>
            </a:r>
            <a:r>
              <a:rPr lang="en-US" altLang="zh-CN" sz="2800" i="1"/>
              <a:t>R</a:t>
            </a:r>
            <a:r>
              <a:rPr lang="en-US" altLang="zh-CN" sz="2800" baseline="-25000"/>
              <a:t>1</a:t>
            </a:r>
            <a:r>
              <a:rPr lang="zh-CN" altLang="zh-CN" sz="2800"/>
              <a:t>的阻值是</a:t>
            </a:r>
            <a:r>
              <a:rPr lang="zh-CN" altLang="zh-CN" sz="2800" u="sng"/>
              <a:t>　　　　　</a:t>
            </a:r>
            <a:r>
              <a:rPr lang="en-US" altLang="zh-CN" sz="2800"/>
              <a:t>Ω.</a:t>
            </a:r>
            <a:br>
              <a:rPr lang="zh-CN" altLang="zh-CN" sz="2800"/>
            </a:br>
            <a:r>
              <a:rPr lang="zh-CN" altLang="zh-CN" sz="2800"/>
              <a:t>（</a:t>
            </a:r>
            <a:r>
              <a:rPr lang="en-US" altLang="zh-CN" sz="2800"/>
              <a:t>2</a:t>
            </a:r>
            <a:r>
              <a:rPr lang="zh-CN" altLang="zh-CN" sz="2800"/>
              <a:t>）测温时，保持</a:t>
            </a:r>
            <a:r>
              <a:rPr lang="en-US" altLang="zh-CN" sz="2800" i="1"/>
              <a:t>R</a:t>
            </a:r>
            <a:r>
              <a:rPr lang="en-US" altLang="zh-CN" sz="2800" baseline="-25000"/>
              <a:t>2</a:t>
            </a:r>
            <a:r>
              <a:rPr lang="zh-CN" altLang="zh-CN" sz="2800"/>
              <a:t>两端电压为</a:t>
            </a:r>
            <a:r>
              <a:rPr lang="en-US" altLang="zh-CN" sz="2800"/>
              <a:t>0.20 V</a:t>
            </a:r>
            <a:r>
              <a:rPr lang="zh-CN" altLang="zh-CN" sz="2800"/>
              <a:t>，</a:t>
            </a:r>
            <a:r>
              <a:rPr lang="en-US" altLang="zh-CN" sz="2800" i="1"/>
              <a:t>R</a:t>
            </a:r>
            <a:r>
              <a:rPr lang="en-US" altLang="zh-CN" sz="2800" baseline="-25000"/>
              <a:t>1</a:t>
            </a:r>
            <a:r>
              <a:rPr lang="zh-CN" altLang="zh-CN" sz="2800"/>
              <a:t>两端的电压随温度升高而</a:t>
            </a:r>
            <a:r>
              <a:rPr lang="zh-CN" altLang="zh-CN" sz="2800" u="sng"/>
              <a:t>　　　　　</a:t>
            </a:r>
            <a:r>
              <a:rPr lang="zh-CN" altLang="zh-CN" sz="2800"/>
              <a:t>（选填</a:t>
            </a:r>
            <a:r>
              <a:rPr lang="en-US" altLang="zh-CN" sz="2800"/>
              <a:t>“</a:t>
            </a:r>
            <a:r>
              <a:rPr lang="zh-CN" altLang="zh-CN" sz="2800"/>
              <a:t>变大</a:t>
            </a:r>
            <a:r>
              <a:rPr lang="en-US" altLang="zh-CN" sz="2800"/>
              <a:t>”“</a:t>
            </a:r>
            <a:r>
              <a:rPr lang="zh-CN" altLang="zh-CN" sz="2800"/>
              <a:t>变小</a:t>
            </a:r>
            <a:r>
              <a:rPr lang="en-US" altLang="zh-CN" sz="2800"/>
              <a:t>”</a:t>
            </a:r>
            <a:r>
              <a:rPr lang="zh-CN" altLang="zh-CN" sz="2800"/>
              <a:t>或</a:t>
            </a:r>
            <a:r>
              <a:rPr lang="en-US" altLang="zh-CN" sz="2800"/>
              <a:t>“</a:t>
            </a:r>
            <a:r>
              <a:rPr lang="zh-CN" altLang="zh-CN" sz="2800"/>
              <a:t>不变</a:t>
            </a:r>
            <a:r>
              <a:rPr lang="en-US" altLang="zh-CN" sz="2800"/>
              <a:t>”</a:t>
            </a:r>
            <a:r>
              <a:rPr lang="zh-CN" altLang="zh-CN" sz="2800"/>
              <a:t>）</a:t>
            </a:r>
            <a:r>
              <a:rPr lang="en-US" altLang="zh-CN" sz="2800"/>
              <a:t>.</a:t>
            </a:r>
            <a:br>
              <a:rPr lang="zh-CN" altLang="zh-CN" sz="2800"/>
            </a:br>
            <a:endParaRPr lang="zh-CN" altLang="en-US" sz="2800"/>
          </a:p>
        </p:txBody>
      </p:sp>
      <p:sp>
        <p:nvSpPr>
          <p:cNvPr id="6147" name="矩形 2"/>
          <p:cNvSpPr/>
          <p:nvPr/>
        </p:nvSpPr>
        <p:spPr>
          <a:xfrm>
            <a:off x="4121150" y="1479550"/>
            <a:ext cx="9017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负　</a:t>
            </a:r>
            <a:endParaRPr lang="zh-CN" altLang="en-US">
              <a:ea typeface="Times New Roman" pitchFamily="18" charset="0"/>
            </a:endParaRPr>
          </a:p>
        </p:txBody>
      </p:sp>
      <p:sp>
        <p:nvSpPr>
          <p:cNvPr id="6148" name="矩形 3"/>
          <p:cNvSpPr/>
          <p:nvPr/>
        </p:nvSpPr>
        <p:spPr>
          <a:xfrm>
            <a:off x="5335588" y="2784475"/>
            <a:ext cx="10826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520</a:t>
            </a:r>
            <a:r>
              <a:rPr lang="zh-CN" altLang="zh-CN" sz="2800">
                <a:solidFill>
                  <a:srgbClr val="FF0000"/>
                </a:solidFill>
                <a:latin typeface="Times New Roman" pitchFamily="18" charset="0"/>
                <a:ea typeface="黑体" pitchFamily="49" charset="-122"/>
              </a:rPr>
              <a:t>　</a:t>
            </a:r>
            <a:endParaRPr lang="zh-CN" altLang="en-US"/>
          </a:p>
        </p:txBody>
      </p:sp>
      <p:sp>
        <p:nvSpPr>
          <p:cNvPr id="6149" name="矩形 4"/>
          <p:cNvSpPr/>
          <p:nvPr/>
        </p:nvSpPr>
        <p:spPr>
          <a:xfrm>
            <a:off x="3949700" y="4035425"/>
            <a:ext cx="903288"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变小</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500"/>
                                        <p:tgtEl>
                                          <p:spTgt spid="614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147"/>
                                        </p:tgtEl>
                                        <p:attrNameLst>
                                          <p:attrName>style.visibility</p:attrName>
                                        </p:attrNameLst>
                                      </p:cBhvr>
                                      <p:to>
                                        <p:strVal val="visible"/>
                                      </p:to>
                                    </p:set>
                                    <p:anim calcmode="lin" valueType="num">
                                      <p:cBhvr additive="base">
                                        <p:cTn id="12" dur="500" fill="hold"/>
                                        <p:tgtEl>
                                          <p:spTgt spid="6147"/>
                                        </p:tgtEl>
                                        <p:attrNameLst>
                                          <p:attrName>ppt_x</p:attrName>
                                        </p:attrNameLst>
                                      </p:cBhvr>
                                      <p:tavLst>
                                        <p:tav tm="0">
                                          <p:val>
                                            <p:strVal val="#ppt_x"/>
                                          </p:val>
                                        </p:tav>
                                        <p:tav tm="100000">
                                          <p:val>
                                            <p:strVal val="#ppt_x"/>
                                          </p:val>
                                        </p:tav>
                                      </p:tavLst>
                                    </p:anim>
                                    <p:anim calcmode="lin" valueType="num">
                                      <p:cBhvr additive="base">
                                        <p:cTn id="13" dur="500" fill="hold"/>
                                        <p:tgtEl>
                                          <p:spTgt spid="614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148"/>
                                        </p:tgtEl>
                                        <p:attrNameLst>
                                          <p:attrName>style.visibility</p:attrName>
                                        </p:attrNameLst>
                                      </p:cBhvr>
                                      <p:to>
                                        <p:strVal val="visible"/>
                                      </p:to>
                                    </p:set>
                                    <p:anim calcmode="lin" valueType="num">
                                      <p:cBhvr additive="base">
                                        <p:cTn id="18" dur="500" fill="hold"/>
                                        <p:tgtEl>
                                          <p:spTgt spid="6148"/>
                                        </p:tgtEl>
                                        <p:attrNameLst>
                                          <p:attrName>ppt_x</p:attrName>
                                        </p:attrNameLst>
                                      </p:cBhvr>
                                      <p:tavLst>
                                        <p:tav tm="0">
                                          <p:val>
                                            <p:strVal val="#ppt_x"/>
                                          </p:val>
                                        </p:tav>
                                        <p:tav tm="100000">
                                          <p:val>
                                            <p:strVal val="#ppt_x"/>
                                          </p:val>
                                        </p:tav>
                                      </p:tavLst>
                                    </p:anim>
                                    <p:anim calcmode="lin" valueType="num">
                                      <p:cBhvr additive="base">
                                        <p:cTn id="19"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149"/>
                                        </p:tgtEl>
                                        <p:attrNameLst>
                                          <p:attrName>style.visibility</p:attrName>
                                        </p:attrNameLst>
                                      </p:cBhvr>
                                      <p:to>
                                        <p:strVal val="visible"/>
                                      </p:to>
                                    </p:set>
                                    <p:anim calcmode="lin" valueType="num">
                                      <p:cBhvr additive="base">
                                        <p:cTn id="24" dur="500" fill="hold"/>
                                        <p:tgtEl>
                                          <p:spTgt spid="6149"/>
                                        </p:tgtEl>
                                        <p:attrNameLst>
                                          <p:attrName>ppt_x</p:attrName>
                                        </p:attrNameLst>
                                      </p:cBhvr>
                                      <p:tavLst>
                                        <p:tav tm="0">
                                          <p:val>
                                            <p:strVal val="#ppt_x"/>
                                          </p:val>
                                        </p:tav>
                                        <p:tav tm="100000">
                                          <p:val>
                                            <p:strVal val="#ppt_x"/>
                                          </p:val>
                                        </p:tav>
                                      </p:tavLst>
                                    </p:anim>
                                    <p:anim calcmode="lin" valueType="num">
                                      <p:cBhvr additive="base">
                                        <p:cTn id="25" dur="500" fill="hold"/>
                                        <p:tgtEl>
                                          <p:spTgt spid="61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p:bldP spid="6147" grpId="0"/>
      <p:bldP spid="6148" grpId="0"/>
      <p:bldP spid="6149"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7170" name="标题 1"/>
          <p:cNvSpPr>
            <a:spLocks noGrp="1"/>
          </p:cNvSpPr>
          <p:nvPr>
            <p:ph type="title" idx="4294967295"/>
          </p:nvPr>
        </p:nvSpPr>
        <p:spPr>
          <a:xfrm>
            <a:off x="625475" y="184467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）某次测温时，</a:t>
            </a:r>
            <a:r>
              <a:rPr lang="en-US" altLang="zh-CN" sz="2800"/>
              <a:t>V</a:t>
            </a:r>
            <a:r>
              <a:rPr lang="en-US" altLang="zh-CN" sz="2800" baseline="-25000"/>
              <a:t>1</a:t>
            </a:r>
            <a:r>
              <a:rPr lang="zh-CN" altLang="zh-CN" sz="2800"/>
              <a:t>表盘上显示的温度是</a:t>
            </a:r>
            <a:r>
              <a:rPr lang="en-US" altLang="zh-CN" sz="2800"/>
              <a:t>20 ℃</a:t>
            </a:r>
            <a:r>
              <a:rPr lang="zh-CN" altLang="zh-CN" sz="2800"/>
              <a:t>，此时电源电压为</a:t>
            </a:r>
            <a:r>
              <a:rPr lang="zh-CN" altLang="zh-CN" sz="2800" u="sng"/>
              <a:t>　　　　　</a:t>
            </a:r>
            <a:r>
              <a:rPr lang="en-US" altLang="zh-CN" sz="2800"/>
              <a:t>V.</a:t>
            </a:r>
            <a:br>
              <a:rPr lang="zh-CN" altLang="zh-CN" sz="2800"/>
            </a:br>
            <a:r>
              <a:rPr lang="zh-CN" altLang="zh-CN" sz="2800"/>
              <a:t>（</a:t>
            </a:r>
            <a:r>
              <a:rPr lang="en-US" altLang="zh-CN" sz="2800"/>
              <a:t>4</a:t>
            </a:r>
            <a:r>
              <a:rPr lang="zh-CN" altLang="zh-CN" sz="2800"/>
              <a:t>）该热敏电阻温度计测量温度的范围为</a:t>
            </a:r>
            <a:br>
              <a:rPr lang="en-US" altLang="zh-CN" sz="2800"/>
            </a:br>
            <a:r>
              <a:rPr lang="zh-CN" altLang="zh-CN" sz="2800" u="sng"/>
              <a:t>　　　</a:t>
            </a:r>
            <a:r>
              <a:rPr lang="en-US" altLang="zh-CN" sz="2800" u="sng"/>
              <a:t>       </a:t>
            </a:r>
            <a:r>
              <a:rPr lang="zh-CN" altLang="zh-CN" sz="2800" u="sng"/>
              <a:t>　　</a:t>
            </a:r>
            <a:r>
              <a:rPr lang="en-US" altLang="zh-CN" sz="2800"/>
              <a:t>℃.</a:t>
            </a:r>
            <a:br>
              <a:rPr lang="zh-CN" altLang="zh-CN" sz="2800"/>
            </a:br>
            <a:endParaRPr lang="zh-CN" altLang="en-US" sz="2800"/>
          </a:p>
        </p:txBody>
      </p:sp>
      <p:sp>
        <p:nvSpPr>
          <p:cNvPr id="7171" name="矩形 2"/>
          <p:cNvSpPr/>
          <p:nvPr/>
        </p:nvSpPr>
        <p:spPr>
          <a:xfrm>
            <a:off x="3678238" y="2586038"/>
            <a:ext cx="11715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0.92</a:t>
            </a:r>
            <a:r>
              <a:rPr lang="zh-CN" altLang="zh-CN" sz="2800">
                <a:solidFill>
                  <a:srgbClr val="FF0000"/>
                </a:solidFill>
                <a:latin typeface="Times New Roman" pitchFamily="18" charset="0"/>
                <a:ea typeface="黑体" pitchFamily="49" charset="-122"/>
              </a:rPr>
              <a:t>　</a:t>
            </a:r>
            <a:endParaRPr lang="zh-CN" altLang="zh-CN" sz="1000">
              <a:latin typeface="等线"/>
            </a:endParaRPr>
          </a:p>
        </p:txBody>
      </p:sp>
      <p:sp>
        <p:nvSpPr>
          <p:cNvPr id="7172" name="矩形 3"/>
          <p:cNvSpPr/>
          <p:nvPr/>
        </p:nvSpPr>
        <p:spPr>
          <a:xfrm>
            <a:off x="1063625" y="3830638"/>
            <a:ext cx="180022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2.5 </a:t>
            </a:r>
            <a:r>
              <a:rPr lang="zh-CN" altLang="zh-CN" sz="2800">
                <a:solidFill>
                  <a:srgbClr val="FF0000"/>
                </a:solidFill>
                <a:latin typeface="等线"/>
              </a:rPr>
              <a:t>℃</a:t>
            </a:r>
            <a:r>
              <a:rPr lang="zh-CN" altLang="zh-CN" sz="2800">
                <a:solidFill>
                  <a:srgbClr val="FF0000"/>
                </a:solidFill>
                <a:latin typeface="Times New Roman" pitchFamily="18" charset="0"/>
                <a:ea typeface="黑体" pitchFamily="49" charset="-122"/>
              </a:rPr>
              <a:t>～</a:t>
            </a:r>
            <a:r>
              <a:rPr lang="en-US" altLang="zh-CN" sz="2800">
                <a:solidFill>
                  <a:srgbClr val="FF0000"/>
                </a:solidFill>
                <a:latin typeface="Times New Roman" pitchFamily="18" charset="0"/>
                <a:ea typeface="黑体" pitchFamily="49" charset="-122"/>
              </a:rPr>
              <a:t>40</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fade">
                                      <p:cBhvr>
                                        <p:cTn id="7" dur="500"/>
                                        <p:tgtEl>
                                          <p:spTgt spid="717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7171"/>
                                        </p:tgtEl>
                                        <p:attrNameLst>
                                          <p:attrName>style.visibility</p:attrName>
                                        </p:attrNameLst>
                                      </p:cBhvr>
                                      <p:to>
                                        <p:strVal val="visible"/>
                                      </p:to>
                                    </p:set>
                                    <p:anim calcmode="lin" valueType="num">
                                      <p:cBhvr additive="base">
                                        <p:cTn id="12" dur="500" fill="hold"/>
                                        <p:tgtEl>
                                          <p:spTgt spid="7171"/>
                                        </p:tgtEl>
                                        <p:attrNameLst>
                                          <p:attrName>ppt_x</p:attrName>
                                        </p:attrNameLst>
                                      </p:cBhvr>
                                      <p:tavLst>
                                        <p:tav tm="0">
                                          <p:val>
                                            <p:strVal val="#ppt_x"/>
                                          </p:val>
                                        </p:tav>
                                        <p:tav tm="100000">
                                          <p:val>
                                            <p:strVal val="#ppt_x"/>
                                          </p:val>
                                        </p:tav>
                                      </p:tavLst>
                                    </p:anim>
                                    <p:anim calcmode="lin" valueType="num">
                                      <p:cBhvr additive="base">
                                        <p:cTn id="13"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7172"/>
                                        </p:tgtEl>
                                        <p:attrNameLst>
                                          <p:attrName>style.visibility</p:attrName>
                                        </p:attrNameLst>
                                      </p:cBhvr>
                                      <p:to>
                                        <p:strVal val="visible"/>
                                      </p:to>
                                    </p:set>
                                    <p:anim calcmode="lin" valueType="num">
                                      <p:cBhvr additive="base">
                                        <p:cTn id="18" dur="500" fill="hold"/>
                                        <p:tgtEl>
                                          <p:spTgt spid="7172"/>
                                        </p:tgtEl>
                                        <p:attrNameLst>
                                          <p:attrName>ppt_x</p:attrName>
                                        </p:attrNameLst>
                                      </p:cBhvr>
                                      <p:tavLst>
                                        <p:tav tm="0">
                                          <p:val>
                                            <p:strVal val="#ppt_x"/>
                                          </p:val>
                                        </p:tav>
                                        <p:tav tm="100000">
                                          <p:val>
                                            <p:strVal val="#ppt_x"/>
                                          </p:val>
                                        </p:tav>
                                      </p:tavLst>
                                    </p:anim>
                                    <p:anim calcmode="lin" valueType="num">
                                      <p:cBhvr additive="base">
                                        <p:cTn id="19"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p:bldP spid="717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8194" name="标题 1"/>
          <p:cNvSpPr>
            <a:spLocks noGrp="1"/>
          </p:cNvSpPr>
          <p:nvPr>
            <p:ph type="title" idx="4294967295"/>
          </p:nvPr>
        </p:nvSpPr>
        <p:spPr>
          <a:xfrm>
            <a:off x="508000" y="5937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2.</a:t>
            </a:r>
            <a:r>
              <a:rPr lang="zh-CN" altLang="zh-CN" sz="2800"/>
              <a:t>（</a:t>
            </a:r>
            <a:r>
              <a:rPr lang="en-US" altLang="zh-CN" sz="2800"/>
              <a:t>2020·</a:t>
            </a:r>
            <a:r>
              <a:rPr lang="zh-CN" altLang="zh-CN" sz="2800"/>
              <a:t>佛山）阅读短文，回答问题．</a:t>
            </a:r>
            <a:br>
              <a:rPr lang="zh-CN" altLang="zh-CN" sz="2800"/>
            </a:br>
            <a:r>
              <a:rPr lang="en-US" altLang="zh-CN" sz="2800"/>
              <a:t>        </a:t>
            </a:r>
            <a:r>
              <a:rPr lang="zh-CN" altLang="zh-CN" sz="2800"/>
              <a:t>嫦娥四号于</a:t>
            </a:r>
            <a:r>
              <a:rPr lang="en-US" altLang="zh-CN" sz="2800"/>
              <a:t>2018</a:t>
            </a:r>
            <a:r>
              <a:rPr lang="zh-CN" altLang="zh-CN" sz="2800"/>
              <a:t>年</a:t>
            </a:r>
            <a:r>
              <a:rPr lang="en-US" altLang="zh-CN" sz="2800"/>
              <a:t>12</a:t>
            </a:r>
            <a:r>
              <a:rPr lang="zh-CN" altLang="zh-CN" sz="2800"/>
              <a:t>月</a:t>
            </a:r>
            <a:r>
              <a:rPr lang="en-US" altLang="zh-CN" sz="2800"/>
              <a:t>8</a:t>
            </a:r>
            <a:r>
              <a:rPr lang="zh-CN" altLang="zh-CN" sz="2800"/>
              <a:t>日成功发射，进入奔月轨道，大约经过</a:t>
            </a:r>
            <a:r>
              <a:rPr lang="en-US" altLang="zh-CN" sz="2800"/>
              <a:t>110</a:t>
            </a:r>
            <a:r>
              <a:rPr lang="zh-CN" altLang="zh-CN" sz="2800"/>
              <a:t>小时的飞行，于</a:t>
            </a:r>
            <a:r>
              <a:rPr lang="en-US" altLang="zh-CN" sz="2800"/>
              <a:t>12</a:t>
            </a:r>
            <a:r>
              <a:rPr lang="zh-CN" altLang="zh-CN" sz="2800"/>
              <a:t>日</a:t>
            </a:r>
            <a:r>
              <a:rPr lang="en-US" altLang="zh-CN" sz="2800"/>
              <a:t>16</a:t>
            </a:r>
            <a:r>
              <a:rPr lang="zh-CN" altLang="zh-CN" sz="2800"/>
              <a:t>时</a:t>
            </a:r>
            <a:r>
              <a:rPr lang="en-US" altLang="zh-CN" sz="2800"/>
              <a:t>45</a:t>
            </a:r>
            <a:r>
              <a:rPr lang="zh-CN" altLang="zh-CN" sz="2800"/>
              <a:t>分，顺利完成</a:t>
            </a:r>
            <a:r>
              <a:rPr lang="en-US" altLang="zh-CN" sz="2800"/>
              <a:t>“</a:t>
            </a:r>
            <a:r>
              <a:rPr lang="zh-CN" altLang="zh-CN" sz="2800"/>
              <a:t>太空刹车</a:t>
            </a:r>
            <a:r>
              <a:rPr lang="en-US" altLang="zh-CN" sz="2800"/>
              <a:t>”</a:t>
            </a:r>
            <a:r>
              <a:rPr lang="zh-CN" altLang="zh-CN" sz="2800"/>
              <a:t>、被月球捕获，进入环月轨道．最终于</a:t>
            </a:r>
            <a:r>
              <a:rPr lang="en-US" altLang="zh-CN" sz="2800"/>
              <a:t>2019</a:t>
            </a:r>
            <a:r>
              <a:rPr lang="zh-CN" altLang="zh-CN" sz="2800"/>
              <a:t>年</a:t>
            </a:r>
            <a:r>
              <a:rPr lang="en-US" altLang="zh-CN" sz="2800"/>
              <a:t>1</a:t>
            </a:r>
            <a:r>
              <a:rPr lang="zh-CN" altLang="zh-CN" sz="2800"/>
              <a:t>月</a:t>
            </a:r>
            <a:r>
              <a:rPr lang="en-US" altLang="zh-CN" sz="2800"/>
              <a:t>3</a:t>
            </a:r>
            <a:r>
              <a:rPr lang="zh-CN" altLang="zh-CN" sz="2800"/>
              <a:t>日，嫦娥四号探测器（图甲）搭载着</a:t>
            </a:r>
            <a:r>
              <a:rPr lang="en-US" altLang="zh-CN" sz="2800"/>
              <a:t>“</a:t>
            </a:r>
            <a:r>
              <a:rPr lang="zh-CN" altLang="zh-CN" sz="2800"/>
              <a:t>玉兔二号</a:t>
            </a:r>
            <a:r>
              <a:rPr lang="en-US" altLang="zh-CN" sz="2800"/>
              <a:t>”</a:t>
            </a:r>
            <a:r>
              <a:rPr lang="zh-CN" altLang="zh-CN" sz="2800"/>
              <a:t>月球车</a:t>
            </a:r>
            <a:r>
              <a:rPr lang="en-US" altLang="zh-CN" sz="2800"/>
              <a:t>“</a:t>
            </a:r>
            <a:r>
              <a:rPr lang="zh-CN" altLang="zh-CN" sz="2800"/>
              <a:t>图乙</a:t>
            </a:r>
            <a:r>
              <a:rPr lang="en-US" altLang="zh-CN" sz="2800"/>
              <a:t>”</a:t>
            </a:r>
            <a:r>
              <a:rPr lang="zh-CN" altLang="zh-CN" sz="2800"/>
              <a:t>成功降落月球南极，实现全人类首次月球背面软着陆．探测器着陆后进行了月球车和探测器</a:t>
            </a:r>
            <a:r>
              <a:rPr lang="en-US" altLang="zh-CN" sz="2800"/>
              <a:t>“</a:t>
            </a:r>
            <a:r>
              <a:rPr lang="zh-CN" altLang="zh-CN" sz="2800"/>
              <a:t>两器分离</a:t>
            </a:r>
            <a:r>
              <a:rPr lang="en-US" altLang="zh-CN" sz="2800"/>
              <a:t>”</a:t>
            </a:r>
            <a:r>
              <a:rPr lang="zh-CN" altLang="zh-CN" sz="2800"/>
              <a:t>，分离后在</a:t>
            </a:r>
            <a:r>
              <a:rPr lang="en-US" altLang="zh-CN" sz="2800"/>
              <a:t>“</a:t>
            </a:r>
            <a:r>
              <a:rPr lang="zh-CN" altLang="zh-CN" sz="2800"/>
              <a:t>鹊桥</a:t>
            </a:r>
            <a:r>
              <a:rPr lang="en-US" altLang="zh-CN" sz="2800"/>
              <a:t>”</a:t>
            </a:r>
            <a:r>
              <a:rPr lang="zh-CN" altLang="zh-CN" sz="2800"/>
              <a:t>中继星支持下顺利完成互拍并传回地球．</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barn(inVertical)">
                                      <p:cBhvr>
                                        <p:cTn id="7"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9218" name="标题 1"/>
          <p:cNvSpPr>
            <a:spLocks noGrp="1"/>
          </p:cNvSpPr>
          <p:nvPr>
            <p:ph type="title" idx="4294967295"/>
          </p:nvPr>
        </p:nvSpPr>
        <p:spPr>
          <a:xfrm>
            <a:off x="576263" y="671513"/>
            <a:ext cx="8240712"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月球车体重</a:t>
            </a:r>
            <a:r>
              <a:rPr lang="en-US" altLang="zh-CN" sz="2800"/>
              <a:t>135 kg</a:t>
            </a:r>
            <a:r>
              <a:rPr lang="zh-CN" altLang="zh-CN" sz="2800"/>
              <a:t>，能</a:t>
            </a:r>
            <a:r>
              <a:rPr lang="en-US" altLang="zh-CN" sz="2800"/>
              <a:t>“</a:t>
            </a:r>
            <a:r>
              <a:rPr lang="zh-CN" altLang="zh-CN" sz="2800"/>
              <a:t>眼观六路</a:t>
            </a:r>
            <a:r>
              <a:rPr lang="en-US" altLang="zh-CN" sz="2800"/>
              <a:t>”“</a:t>
            </a:r>
            <a:r>
              <a:rPr lang="zh-CN" altLang="zh-CN" sz="2800"/>
              <a:t>耳听八方</a:t>
            </a:r>
            <a:r>
              <a:rPr lang="en-US" altLang="zh-CN" sz="2800"/>
              <a:t>”</a:t>
            </a:r>
            <a:r>
              <a:rPr lang="zh-CN" altLang="zh-CN" sz="2800"/>
              <a:t>，她的肩部有可以打开的太阳能电池帆板，她的腿部是六个轮状的移动装置．由于月夜温度极低，电子设备无法正常工作，所以它会进入休眠状态，休眠期间由同位素温差发电保温，等到月昼来临，它将自主唤醒，进入工作状态．</a:t>
            </a:r>
            <a:br>
              <a:rPr lang="zh-CN" altLang="zh-CN" sz="2800"/>
            </a:br>
            <a:endParaRPr lang="zh-CN" altLang="en-US" sz="2800"/>
          </a:p>
        </p:txBody>
      </p:sp>
      <p:pic>
        <p:nvPicPr>
          <p:cNvPr id="9219" name="Picture 2"/>
          <p:cNvPicPr>
            <a:picLocks noChangeAspect="1"/>
          </p:cNvPicPr>
          <p:nvPr/>
        </p:nvPicPr>
        <p:blipFill>
          <a:blip r:embed="rId2"/>
          <a:stretch>
            <a:fillRect/>
          </a:stretch>
        </p:blipFill>
        <p:spPr>
          <a:xfrm>
            <a:off x="923925" y="4556125"/>
            <a:ext cx="7545388" cy="1922463"/>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500"/>
                                        <p:tgtEl>
                                          <p:spTgt spid="9218"/>
                                        </p:tgtEl>
                                      </p:cBhvr>
                                    </p:animEffect>
                                  </p:childTnLst>
                                </p:cTn>
                              </p:par>
                              <p:par>
                                <p:cTn id="8" presetID="10" presetClass="entr" presetSubtype="0" fill="hold" nodeType="withEffect">
                                  <p:stCondLst>
                                    <p:cond delay="0"/>
                                  </p:stCondLst>
                                  <p:childTnLst>
                                    <p:set>
                                      <p:cBhvr>
                                        <p:cTn id="9" dur="1" fill="hold">
                                          <p:stCondLst>
                                            <p:cond delay="0"/>
                                          </p:stCondLst>
                                        </p:cTn>
                                        <p:tgtEl>
                                          <p:spTgt spid="9219"/>
                                        </p:tgtEl>
                                        <p:attrNameLst>
                                          <p:attrName>style.visibility</p:attrName>
                                        </p:attrNameLst>
                                      </p:cBhvr>
                                      <p:to>
                                        <p:strVal val="visible"/>
                                      </p:to>
                                    </p:set>
                                    <p:animEffect transition="in" filter="fade">
                                      <p:cBhvr>
                                        <p:cTn id="10" dur="500"/>
                                        <p:tgtEl>
                                          <p:spTgt spid="92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0242" name="标题 1"/>
          <p:cNvSpPr>
            <a:spLocks noGrp="1"/>
          </p:cNvSpPr>
          <p:nvPr>
            <p:ph type="title" idx="4294967295"/>
          </p:nvPr>
        </p:nvSpPr>
        <p:spPr>
          <a:xfrm>
            <a:off x="508000" y="82550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ts val="4200"/>
              </a:lnSpc>
            </a:pPr>
            <a:r>
              <a:rPr lang="zh-CN" altLang="zh-CN" sz="2800"/>
              <a:t>（</a:t>
            </a:r>
            <a:r>
              <a:rPr lang="en-US" altLang="zh-CN" sz="2800"/>
              <a:t>1</a:t>
            </a:r>
            <a:r>
              <a:rPr lang="zh-CN" altLang="zh-CN" sz="2800"/>
              <a:t>）根据上述信息，请判断以下说法哪些是正确的</a:t>
            </a:r>
            <a:r>
              <a:rPr lang="zh-CN" altLang="zh-CN" sz="2800" u="sng"/>
              <a:t>　　　　　</a:t>
            </a:r>
            <a:r>
              <a:rPr lang="zh-CN" altLang="zh-CN" sz="2800"/>
              <a:t>．</a:t>
            </a:r>
            <a:br>
              <a:rPr lang="zh-CN" altLang="zh-CN" sz="2800"/>
            </a:br>
            <a:r>
              <a:rPr lang="en-US" altLang="zh-CN" sz="2800"/>
              <a:t>A</a:t>
            </a:r>
            <a:r>
              <a:rPr lang="zh-CN" altLang="zh-CN" sz="2800"/>
              <a:t>．月球车</a:t>
            </a:r>
            <a:r>
              <a:rPr lang="en-US" altLang="zh-CN" sz="2800"/>
              <a:t>“</a:t>
            </a:r>
            <a:r>
              <a:rPr lang="zh-CN" altLang="zh-CN" sz="2800"/>
              <a:t>眼观六路</a:t>
            </a:r>
            <a:r>
              <a:rPr lang="en-US" altLang="zh-CN" sz="2800"/>
              <a:t>”“</a:t>
            </a:r>
            <a:r>
              <a:rPr lang="zh-CN" altLang="zh-CN" sz="2800"/>
              <a:t>耳听八方</a:t>
            </a:r>
            <a:r>
              <a:rPr lang="en-US" altLang="zh-CN" sz="2800"/>
              <a:t>”</a:t>
            </a:r>
            <a:r>
              <a:rPr lang="zh-CN" altLang="zh-CN" sz="2800"/>
              <a:t>是通过电磁波的传输与接收实现的</a:t>
            </a:r>
            <a:br>
              <a:rPr lang="zh-CN" altLang="zh-CN" sz="2800"/>
            </a:br>
            <a:r>
              <a:rPr lang="en-US" altLang="zh-CN" sz="2800"/>
              <a:t>B</a:t>
            </a:r>
            <a:r>
              <a:rPr lang="zh-CN" altLang="zh-CN" sz="2800"/>
              <a:t>．</a:t>
            </a:r>
            <a:r>
              <a:rPr lang="en-US" altLang="zh-CN" sz="2800"/>
              <a:t>“</a:t>
            </a:r>
            <a:r>
              <a:rPr lang="zh-CN" altLang="zh-CN" sz="2800"/>
              <a:t>太空刹车</a:t>
            </a:r>
            <a:r>
              <a:rPr lang="en-US" altLang="zh-CN" sz="2800"/>
              <a:t>”</a:t>
            </a:r>
            <a:r>
              <a:rPr lang="zh-CN" altLang="zh-CN" sz="2800"/>
              <a:t>时，火箭向前喷出燃气，是利用了力的作用是相互的</a:t>
            </a:r>
            <a:br>
              <a:rPr lang="zh-CN" altLang="zh-CN" sz="2800"/>
            </a:br>
            <a:r>
              <a:rPr lang="en-US" altLang="zh-CN" sz="2800"/>
              <a:t>C</a:t>
            </a:r>
            <a:r>
              <a:rPr lang="zh-CN" altLang="zh-CN" sz="2800"/>
              <a:t>．被月球捕获，说明月球对嫦娥四号的引力大于嫦娥四号对月球的引力</a:t>
            </a:r>
            <a:br>
              <a:rPr lang="zh-CN" altLang="zh-CN" sz="2800"/>
            </a:br>
            <a:r>
              <a:rPr lang="en-US" altLang="zh-CN" sz="2800"/>
              <a:t>D</a:t>
            </a:r>
            <a:r>
              <a:rPr lang="zh-CN" altLang="zh-CN" sz="2800"/>
              <a:t>．嫦娥四号关闭发动机绕月运动，从近月点向远月运动过程中，机械能增大</a:t>
            </a:r>
            <a:br>
              <a:rPr lang="zh-CN" altLang="zh-CN" sz="2800"/>
            </a:br>
            <a:endParaRPr lang="zh-CN" altLang="en-US" sz="2800"/>
          </a:p>
        </p:txBody>
      </p:sp>
      <p:sp>
        <p:nvSpPr>
          <p:cNvPr id="10243" name="矩形 2"/>
          <p:cNvSpPr/>
          <p:nvPr/>
        </p:nvSpPr>
        <p:spPr>
          <a:xfrm>
            <a:off x="1506538" y="1338263"/>
            <a:ext cx="685800" cy="5857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3200" i="1">
                <a:solidFill>
                  <a:srgbClr val="FF0000"/>
                </a:solidFill>
                <a:latin typeface="Times New Roman" pitchFamily="18" charset="0"/>
                <a:ea typeface="黑体" pitchFamily="49" charset="-122"/>
              </a:rPr>
              <a:t>AB</a:t>
            </a:r>
            <a:endParaRPr lang="zh-CN" altLang="en-US" sz="20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fade">
                                      <p:cBhvr>
                                        <p:cTn id="7" dur="500"/>
                                        <p:tgtEl>
                                          <p:spTgt spid="1024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43"/>
                                        </p:tgtEl>
                                        <p:attrNameLst>
                                          <p:attrName>style.visibility</p:attrName>
                                        </p:attrNameLst>
                                      </p:cBhvr>
                                      <p:to>
                                        <p:strVal val="visible"/>
                                      </p:to>
                                    </p:set>
                                    <p:anim calcmode="lin" valueType="num">
                                      <p:cBhvr additive="base">
                                        <p:cTn id="12" dur="500" fill="hold"/>
                                        <p:tgtEl>
                                          <p:spTgt spid="10243"/>
                                        </p:tgtEl>
                                        <p:attrNameLst>
                                          <p:attrName>ppt_x</p:attrName>
                                        </p:attrNameLst>
                                      </p:cBhvr>
                                      <p:tavLst>
                                        <p:tav tm="0">
                                          <p:val>
                                            <p:strVal val="#ppt_x"/>
                                          </p:val>
                                        </p:tav>
                                        <p:tav tm="100000">
                                          <p:val>
                                            <p:strVal val="#ppt_x"/>
                                          </p:val>
                                        </p:tav>
                                      </p:tavLst>
                                    </p:anim>
                                    <p:anim calcmode="lin" valueType="num">
                                      <p:cBhvr additive="base">
                                        <p:cTn id="13" dur="500" fill="hold"/>
                                        <p:tgtEl>
                                          <p:spTgt spid="1024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1024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1266" name="标题 1"/>
          <p:cNvSpPr>
            <a:spLocks noGrp="1"/>
          </p:cNvSpPr>
          <p:nvPr>
            <p:ph type="title" idx="4294967295"/>
          </p:nvPr>
        </p:nvSpPr>
        <p:spPr>
          <a:xfrm>
            <a:off x="508000" y="9493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2</a:t>
            </a:r>
            <a:r>
              <a:rPr lang="zh-CN" altLang="zh-CN" sz="2800"/>
              <a:t>）由于月球的遮挡，月球背面的着陆器和巡视器无法与地球直接传输信息，</a:t>
            </a:r>
            <a:r>
              <a:rPr lang="en-US" altLang="zh-CN" sz="2800"/>
              <a:t>“</a:t>
            </a:r>
            <a:r>
              <a:rPr lang="zh-CN" altLang="zh-CN" sz="2800"/>
              <a:t>鹊桥号</a:t>
            </a:r>
            <a:r>
              <a:rPr lang="en-US" altLang="zh-CN" sz="2800"/>
              <a:t>”</a:t>
            </a:r>
            <a:r>
              <a:rPr lang="zh-CN" altLang="zh-CN" sz="2800"/>
              <a:t>中继星位于图示</a:t>
            </a:r>
            <a:r>
              <a:rPr lang="zh-CN" altLang="zh-CN" sz="2800" u="sng"/>
              <a:t>　　　　　</a:t>
            </a:r>
            <a:r>
              <a:rPr lang="zh-CN" altLang="zh-CN" sz="2800"/>
              <a:t>（选填</a:t>
            </a:r>
            <a:r>
              <a:rPr lang="en-US" altLang="zh-CN" sz="2800"/>
              <a:t>“</a:t>
            </a:r>
            <a:r>
              <a:rPr lang="en-US" altLang="zh-CN" sz="2800" i="1"/>
              <a:t>a</a:t>
            </a:r>
            <a:r>
              <a:rPr lang="en-US" altLang="zh-CN" sz="2800"/>
              <a:t>”</a:t>
            </a:r>
            <a:r>
              <a:rPr lang="zh-CN" altLang="zh-CN" sz="2800"/>
              <a:t>或</a:t>
            </a:r>
            <a:r>
              <a:rPr lang="en-US" altLang="zh-CN" sz="2800"/>
              <a:t>“</a:t>
            </a:r>
            <a:r>
              <a:rPr lang="en-US" altLang="zh-CN" sz="2800" i="1"/>
              <a:t>b</a:t>
            </a:r>
            <a:r>
              <a:rPr lang="en-US" altLang="zh-CN" sz="2800"/>
              <a:t>”</a:t>
            </a:r>
            <a:r>
              <a:rPr lang="zh-CN" altLang="zh-CN" sz="2800"/>
              <a:t>）位置时，可起到信息中转作用．</a:t>
            </a:r>
            <a:br>
              <a:rPr lang="zh-CN" altLang="zh-CN" sz="2800"/>
            </a:br>
            <a:r>
              <a:rPr lang="zh-CN" altLang="zh-CN" sz="2800"/>
              <a:t>（</a:t>
            </a:r>
            <a:r>
              <a:rPr lang="en-US" altLang="zh-CN" sz="2800"/>
              <a:t>3</a:t>
            </a:r>
            <a:r>
              <a:rPr lang="zh-CN" altLang="zh-CN" sz="2800"/>
              <a:t>）物体在月球上受到的引力只有地球上的六分之一，月球车在月球上的重力为</a:t>
            </a:r>
            <a:r>
              <a:rPr lang="zh-CN" altLang="zh-CN" sz="2800" u="sng"/>
              <a:t>　　　　　</a:t>
            </a:r>
            <a:r>
              <a:rPr lang="en-US" altLang="zh-CN" sz="2800"/>
              <a:t>N</a:t>
            </a:r>
            <a:r>
              <a:rPr lang="zh-CN" altLang="zh-CN" sz="2800"/>
              <a:t>（地球上</a:t>
            </a:r>
            <a:r>
              <a:rPr lang="en-US" altLang="zh-CN" sz="2800" i="1"/>
              <a:t>g</a:t>
            </a:r>
            <a:r>
              <a:rPr lang="zh-CN" altLang="zh-CN" sz="2800"/>
              <a:t>取</a:t>
            </a:r>
            <a:r>
              <a:rPr lang="en-US" altLang="zh-CN" sz="2800"/>
              <a:t>10 N/kg</a:t>
            </a:r>
            <a:r>
              <a:rPr lang="zh-CN" altLang="zh-CN" sz="2800"/>
              <a:t>），在月球上的惯性将</a:t>
            </a:r>
            <a:r>
              <a:rPr lang="zh-CN" altLang="zh-CN" sz="2800" u="sng"/>
              <a:t>　　</a:t>
            </a:r>
            <a:r>
              <a:rPr lang="en-US" altLang="zh-CN" sz="2800" u="sng"/>
              <a:t>   </a:t>
            </a:r>
            <a:r>
              <a:rPr lang="zh-CN" altLang="zh-CN" sz="2800" u="sng"/>
              <a:t>　　</a:t>
            </a:r>
            <a:r>
              <a:rPr lang="en-US" altLang="zh-CN" sz="2800" u="sng">
                <a:solidFill>
                  <a:schemeClr val="bg1"/>
                </a:solidFill>
              </a:rPr>
              <a:t>.</a:t>
            </a:r>
            <a:r>
              <a:rPr lang="zh-CN" altLang="zh-CN" sz="2800" u="sng"/>
              <a:t>　</a:t>
            </a:r>
            <a:r>
              <a:rPr lang="zh-CN" altLang="zh-CN" sz="2800"/>
              <a:t>（选填</a:t>
            </a:r>
            <a:r>
              <a:rPr lang="en-US" altLang="zh-CN" sz="2800"/>
              <a:t>“</a:t>
            </a:r>
            <a:r>
              <a:rPr lang="zh-CN" altLang="zh-CN" sz="2800"/>
              <a:t>变大</a:t>
            </a:r>
            <a:r>
              <a:rPr lang="en-US" altLang="zh-CN" sz="2800"/>
              <a:t>”“</a:t>
            </a:r>
            <a:r>
              <a:rPr lang="zh-CN" altLang="zh-CN" sz="2800"/>
              <a:t>变小</a:t>
            </a:r>
            <a:r>
              <a:rPr lang="en-US" altLang="zh-CN" sz="2800"/>
              <a:t>”</a:t>
            </a:r>
            <a:r>
              <a:rPr lang="zh-CN" altLang="zh-CN" sz="2800"/>
              <a:t>或</a:t>
            </a:r>
            <a:r>
              <a:rPr lang="en-US" altLang="zh-CN" sz="2800"/>
              <a:t>“</a:t>
            </a:r>
            <a:r>
              <a:rPr lang="zh-CN" altLang="zh-CN" sz="2800"/>
              <a:t>不变</a:t>
            </a:r>
            <a:r>
              <a:rPr lang="en-US" altLang="zh-CN" sz="2800"/>
              <a:t>”</a:t>
            </a:r>
            <a:r>
              <a:rPr lang="zh-CN" altLang="zh-CN" sz="2800"/>
              <a:t>）</a:t>
            </a:r>
            <a:r>
              <a:rPr lang="en-US" altLang="zh-CN" sz="2800"/>
              <a:t>.</a:t>
            </a:r>
            <a:endParaRPr lang="zh-CN" altLang="en-US" sz="2800"/>
          </a:p>
        </p:txBody>
      </p:sp>
      <p:sp>
        <p:nvSpPr>
          <p:cNvPr id="11267" name="矩形 2"/>
          <p:cNvSpPr/>
          <p:nvPr/>
        </p:nvSpPr>
        <p:spPr>
          <a:xfrm>
            <a:off x="1846263" y="2328863"/>
            <a:ext cx="7239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b</a:t>
            </a:r>
            <a:r>
              <a:rPr lang="zh-CN" altLang="zh-CN" sz="2800">
                <a:solidFill>
                  <a:srgbClr val="FF0000"/>
                </a:solidFill>
                <a:latin typeface="Times New Roman" pitchFamily="18" charset="0"/>
                <a:ea typeface="黑体" pitchFamily="49" charset="-122"/>
              </a:rPr>
              <a:t>　</a:t>
            </a:r>
            <a:endParaRPr lang="zh-CN" altLang="en-US"/>
          </a:p>
        </p:txBody>
      </p:sp>
      <p:sp>
        <p:nvSpPr>
          <p:cNvPr id="11268" name="矩形 3"/>
          <p:cNvSpPr/>
          <p:nvPr/>
        </p:nvSpPr>
        <p:spPr>
          <a:xfrm>
            <a:off x="5975350" y="4237038"/>
            <a:ext cx="108267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225</a:t>
            </a:r>
            <a:r>
              <a:rPr lang="zh-CN" altLang="zh-CN" sz="2800">
                <a:solidFill>
                  <a:srgbClr val="FF0000"/>
                </a:solidFill>
                <a:latin typeface="Times New Roman" pitchFamily="18" charset="0"/>
                <a:ea typeface="黑体" pitchFamily="49" charset="-122"/>
              </a:rPr>
              <a:t>　</a:t>
            </a:r>
            <a:endParaRPr lang="zh-CN" altLang="en-US"/>
          </a:p>
        </p:txBody>
      </p:sp>
      <p:sp>
        <p:nvSpPr>
          <p:cNvPr id="11269" name="矩形 4"/>
          <p:cNvSpPr/>
          <p:nvPr/>
        </p:nvSpPr>
        <p:spPr>
          <a:xfrm>
            <a:off x="6789738" y="4872038"/>
            <a:ext cx="903287"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不变</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barn(inVertical)">
                                      <p:cBhvr>
                                        <p:cTn id="7" dur="500"/>
                                        <p:tgtEl>
                                          <p:spTgt spid="1126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267"/>
                                        </p:tgtEl>
                                        <p:attrNameLst>
                                          <p:attrName>style.visibility</p:attrName>
                                        </p:attrNameLst>
                                      </p:cBhvr>
                                      <p:to>
                                        <p:strVal val="visible"/>
                                      </p:to>
                                    </p:set>
                                    <p:anim calcmode="lin" valueType="num">
                                      <p:cBhvr additive="base">
                                        <p:cTn id="12" dur="500" fill="hold"/>
                                        <p:tgtEl>
                                          <p:spTgt spid="11267"/>
                                        </p:tgtEl>
                                        <p:attrNameLst>
                                          <p:attrName>ppt_x</p:attrName>
                                        </p:attrNameLst>
                                      </p:cBhvr>
                                      <p:tavLst>
                                        <p:tav tm="0">
                                          <p:val>
                                            <p:strVal val="#ppt_x"/>
                                          </p:val>
                                        </p:tav>
                                        <p:tav tm="100000">
                                          <p:val>
                                            <p:strVal val="#ppt_x"/>
                                          </p:val>
                                        </p:tav>
                                      </p:tavLst>
                                    </p:anim>
                                    <p:anim calcmode="lin" valueType="num">
                                      <p:cBhvr additive="base">
                                        <p:cTn id="13" dur="500" fill="hold"/>
                                        <p:tgtEl>
                                          <p:spTgt spid="1126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1268"/>
                                        </p:tgtEl>
                                        <p:attrNameLst>
                                          <p:attrName>style.visibility</p:attrName>
                                        </p:attrNameLst>
                                      </p:cBhvr>
                                      <p:to>
                                        <p:strVal val="visible"/>
                                      </p:to>
                                    </p:set>
                                    <p:anim calcmode="lin" valueType="num">
                                      <p:cBhvr additive="base">
                                        <p:cTn id="18" dur="500" fill="hold"/>
                                        <p:tgtEl>
                                          <p:spTgt spid="11268"/>
                                        </p:tgtEl>
                                        <p:attrNameLst>
                                          <p:attrName>ppt_x</p:attrName>
                                        </p:attrNameLst>
                                      </p:cBhvr>
                                      <p:tavLst>
                                        <p:tav tm="0">
                                          <p:val>
                                            <p:strVal val="#ppt_x"/>
                                          </p:val>
                                        </p:tav>
                                        <p:tav tm="100000">
                                          <p:val>
                                            <p:strVal val="#ppt_x"/>
                                          </p:val>
                                        </p:tav>
                                      </p:tavLst>
                                    </p:anim>
                                    <p:anim calcmode="lin" valueType="num">
                                      <p:cBhvr additive="base">
                                        <p:cTn id="19" dur="500" fill="hold"/>
                                        <p:tgtEl>
                                          <p:spTgt spid="11268"/>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269"/>
                                        </p:tgtEl>
                                        <p:attrNameLst>
                                          <p:attrName>style.visibility</p:attrName>
                                        </p:attrNameLst>
                                      </p:cBhvr>
                                      <p:to>
                                        <p:strVal val="visible"/>
                                      </p:to>
                                    </p:set>
                                    <p:anim calcmode="lin" valueType="num">
                                      <p:cBhvr additive="base">
                                        <p:cTn id="24" dur="500" fill="hold"/>
                                        <p:tgtEl>
                                          <p:spTgt spid="11269"/>
                                        </p:tgtEl>
                                        <p:attrNameLst>
                                          <p:attrName>ppt_x</p:attrName>
                                        </p:attrNameLst>
                                      </p:cBhvr>
                                      <p:tavLst>
                                        <p:tav tm="0">
                                          <p:val>
                                            <p:strVal val="#ppt_x"/>
                                          </p:val>
                                        </p:tav>
                                        <p:tav tm="100000">
                                          <p:val>
                                            <p:strVal val="#ppt_x"/>
                                          </p:val>
                                        </p:tav>
                                      </p:tavLst>
                                    </p:anim>
                                    <p:anim calcmode="lin" valueType="num">
                                      <p:cBhvr additive="base">
                                        <p:cTn id="25" dur="500" fill="hold"/>
                                        <p:tgtEl>
                                          <p:spTgt spid="112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p:bldP spid="11268" grpId="0"/>
      <p:bldP spid="1126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2290" name="标题 1"/>
          <p:cNvSpPr>
            <a:spLocks noGrp="1"/>
          </p:cNvSpPr>
          <p:nvPr>
            <p:ph type="title" idx="4294967295"/>
          </p:nvPr>
        </p:nvSpPr>
        <p:spPr>
          <a:xfrm>
            <a:off x="508000" y="1863725"/>
            <a:ext cx="8128000"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4</a:t>
            </a:r>
            <a:r>
              <a:rPr lang="zh-CN" altLang="zh-CN" sz="2800"/>
              <a:t>）月球车以太阳能为能源，若太阳光照射到太阳能电池板上的辐射功率为</a:t>
            </a:r>
            <a:r>
              <a:rPr lang="en-US" altLang="zh-CN" sz="2800"/>
              <a:t>1.5 kW</a:t>
            </a:r>
            <a:r>
              <a:rPr lang="zh-CN" altLang="zh-CN" sz="2800"/>
              <a:t>，电池产生的电压为</a:t>
            </a:r>
            <a:r>
              <a:rPr lang="en-US" altLang="zh-CN" sz="2800"/>
              <a:t>48 V</a:t>
            </a:r>
            <a:r>
              <a:rPr lang="zh-CN" altLang="zh-CN" sz="2800"/>
              <a:t>，并对车上的电动机提供</a:t>
            </a:r>
            <a:r>
              <a:rPr lang="en-US" altLang="zh-CN" sz="2800"/>
              <a:t>5 A</a:t>
            </a:r>
            <a:r>
              <a:rPr lang="zh-CN" altLang="zh-CN" sz="2800"/>
              <a:t>的电流，则太阳能电池将太阳转化电能的效率为</a:t>
            </a:r>
            <a:r>
              <a:rPr lang="zh-CN" altLang="zh-CN" sz="2800" u="sng"/>
              <a:t>　　　　　</a:t>
            </a:r>
            <a:r>
              <a:rPr lang="zh-CN" altLang="zh-CN" sz="2800"/>
              <a:t>．</a:t>
            </a:r>
            <a:br>
              <a:rPr lang="zh-CN" altLang="zh-CN" sz="2800"/>
            </a:br>
            <a:endParaRPr lang="zh-CN" altLang="en-US" sz="2800"/>
          </a:p>
        </p:txBody>
      </p:sp>
      <p:sp>
        <p:nvSpPr>
          <p:cNvPr id="12291" name="矩形 2"/>
          <p:cNvSpPr/>
          <p:nvPr/>
        </p:nvSpPr>
        <p:spPr>
          <a:xfrm>
            <a:off x="6850063" y="3841750"/>
            <a:ext cx="544512"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16</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2291"/>
                                        </p:tgtEl>
                                        <p:attrNameLst>
                                          <p:attrName>style.visibility</p:attrName>
                                        </p:attrNameLst>
                                      </p:cBhvr>
                                      <p:to>
                                        <p:strVal val="visible"/>
                                      </p:to>
                                    </p:set>
                                    <p:anim calcmode="lin" valueType="num">
                                      <p:cBhvr additive="base">
                                        <p:cTn id="12" dur="500" fill="hold"/>
                                        <p:tgtEl>
                                          <p:spTgt spid="12291"/>
                                        </p:tgtEl>
                                        <p:attrNameLst>
                                          <p:attrName>ppt_x</p:attrName>
                                        </p:attrNameLst>
                                      </p:cBhvr>
                                      <p:tavLst>
                                        <p:tav tm="0">
                                          <p:val>
                                            <p:strVal val="#ppt_x"/>
                                          </p:val>
                                        </p:tav>
                                        <p:tav tm="100000">
                                          <p:val>
                                            <p:strVal val="#ppt_x"/>
                                          </p:val>
                                        </p:tav>
                                      </p:tavLst>
                                    </p:anim>
                                    <p:anim calcmode="lin" valueType="num">
                                      <p:cBhvr additive="base">
                                        <p:cTn id="13" dur="500" fill="hold"/>
                                        <p:tgtEl>
                                          <p:spTgt spid="1229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3314" name="标题 1"/>
          <p:cNvSpPr>
            <a:spLocks noGrp="1"/>
          </p:cNvSpPr>
          <p:nvPr>
            <p:ph type="title" idx="4294967295"/>
          </p:nvPr>
        </p:nvSpPr>
        <p:spPr>
          <a:xfrm>
            <a:off x="442913" y="641350"/>
            <a:ext cx="8258175" cy="1303338"/>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5</a:t>
            </a:r>
            <a:r>
              <a:rPr lang="zh-CN" altLang="zh-CN" sz="2800"/>
              <a:t>）小明对月球车的</a:t>
            </a:r>
            <a:r>
              <a:rPr lang="en-US" altLang="zh-CN" sz="2800"/>
              <a:t>“</a:t>
            </a:r>
            <a:r>
              <a:rPr lang="zh-CN" altLang="zh-CN" sz="2800"/>
              <a:t>唤醒系统</a:t>
            </a:r>
            <a:r>
              <a:rPr lang="en-US" altLang="zh-CN" sz="2800"/>
              <a:t>”</a:t>
            </a:r>
            <a:r>
              <a:rPr lang="zh-CN" altLang="zh-CN" sz="2800"/>
              <a:t>非常感兴趣，他利用光敏电阻设计了一个</a:t>
            </a:r>
            <a:r>
              <a:rPr lang="en-US" altLang="zh-CN" sz="2800"/>
              <a:t>“</a:t>
            </a:r>
            <a:r>
              <a:rPr lang="zh-CN" altLang="zh-CN" sz="2800"/>
              <a:t>模拟唤醒系统</a:t>
            </a:r>
            <a:r>
              <a:rPr lang="en-US" altLang="zh-CN" sz="2800"/>
              <a:t>”</a:t>
            </a:r>
            <a:r>
              <a:rPr lang="zh-CN" altLang="zh-CN" sz="2800"/>
              <a:t>，如图丙，该系统由</a:t>
            </a:r>
            <a:r>
              <a:rPr lang="en-US" altLang="zh-CN" sz="2800"/>
              <a:t>“</a:t>
            </a:r>
            <a:r>
              <a:rPr lang="zh-CN" altLang="zh-CN" sz="2800"/>
              <a:t>唤醒电路</a:t>
            </a:r>
            <a:r>
              <a:rPr lang="en-US" altLang="zh-CN" sz="2800"/>
              <a:t>”</a:t>
            </a:r>
            <a:r>
              <a:rPr lang="zh-CN" altLang="zh-CN" sz="2800"/>
              <a:t>、</a:t>
            </a:r>
            <a:r>
              <a:rPr lang="en-US" altLang="zh-CN" sz="2800"/>
              <a:t>“</a:t>
            </a:r>
            <a:r>
              <a:rPr lang="zh-CN" altLang="zh-CN" sz="2800"/>
              <a:t>控制电路</a:t>
            </a:r>
            <a:r>
              <a:rPr lang="en-US" altLang="zh-CN" sz="2800"/>
              <a:t>”</a:t>
            </a:r>
            <a:r>
              <a:rPr lang="zh-CN" altLang="zh-CN" sz="2800"/>
              <a:t>等组成，其中电源的电压为</a:t>
            </a:r>
            <a:r>
              <a:rPr lang="en-US" altLang="zh-CN" sz="2800"/>
              <a:t>12 V</a:t>
            </a:r>
            <a:r>
              <a:rPr lang="zh-CN" altLang="zh-CN" sz="2800"/>
              <a:t>，电阻箱</a:t>
            </a:r>
            <a:r>
              <a:rPr lang="en-US" altLang="zh-CN" sz="2800" i="1"/>
              <a:t>R</a:t>
            </a:r>
            <a:r>
              <a:rPr lang="zh-CN" altLang="zh-CN" sz="2800"/>
              <a:t>的电阻为（</a:t>
            </a:r>
            <a:r>
              <a:rPr lang="en-US" altLang="zh-CN" sz="2800"/>
              <a:t>0</a:t>
            </a:r>
            <a:r>
              <a:rPr lang="zh-CN" altLang="zh-CN" sz="2800"/>
              <a:t>～</a:t>
            </a:r>
            <a:r>
              <a:rPr lang="en-US" altLang="zh-CN" sz="2800"/>
              <a:t>9 999 Ω</a:t>
            </a:r>
            <a:r>
              <a:rPr lang="zh-CN" altLang="zh-CN" sz="2800"/>
              <a:t>），</a:t>
            </a:r>
            <a:r>
              <a:rPr lang="en-US" altLang="zh-CN" sz="2800" i="1"/>
              <a:t>R</a:t>
            </a:r>
            <a:r>
              <a:rPr lang="en-US" altLang="zh-CN" sz="2800" i="1" baseline="-25000"/>
              <a:t>P</a:t>
            </a:r>
            <a:r>
              <a:rPr lang="zh-CN" altLang="zh-CN" sz="2800"/>
              <a:t>是光敏电阻，它的阻值随光强的变化关系如表所示，光强用符号</a:t>
            </a:r>
            <a:r>
              <a:rPr lang="en-US" altLang="zh-CN" sz="2800" i="1"/>
              <a:t>E</a:t>
            </a:r>
            <a:r>
              <a:rPr lang="zh-CN" altLang="zh-CN" sz="2800"/>
              <a:t>表示，单位符号</a:t>
            </a:r>
            <a:r>
              <a:rPr lang="en-US" altLang="zh-CN" sz="2800" i="1"/>
              <a:t>cd</a:t>
            </a:r>
            <a:r>
              <a:rPr lang="zh-CN" altLang="zh-CN" sz="2800"/>
              <a:t>表示．根据表格中阻值随光强的变化规律可知，当光强为</a:t>
            </a:r>
            <a:r>
              <a:rPr lang="en-US" altLang="zh-CN" sz="2800"/>
              <a:t>4.5 cd</a:t>
            </a:r>
            <a:r>
              <a:rPr lang="zh-CN" altLang="zh-CN" sz="2800"/>
              <a:t>时，</a:t>
            </a:r>
            <a:r>
              <a:rPr lang="en-US" altLang="zh-CN" sz="2800" i="1"/>
              <a:t>R</a:t>
            </a:r>
            <a:r>
              <a:rPr lang="en-US" altLang="zh-CN" sz="2800" i="1" baseline="-25000"/>
              <a:t>P</a:t>
            </a:r>
            <a:r>
              <a:rPr lang="zh-CN" altLang="zh-CN" sz="2800"/>
              <a:t>光敏阻值为</a:t>
            </a:r>
            <a:r>
              <a:rPr lang="zh-CN" altLang="zh-CN" sz="2800" u="sng"/>
              <a:t>　　　</a:t>
            </a:r>
            <a:r>
              <a:rPr lang="en-US" altLang="zh-CN" sz="2800"/>
              <a:t>Ω.</a:t>
            </a:r>
            <a:r>
              <a:rPr lang="zh-CN" altLang="zh-CN" sz="2800"/>
              <a:t>若</a:t>
            </a:r>
            <a:r>
              <a:rPr lang="en-US" altLang="zh-CN" sz="2800" i="1"/>
              <a:t>a</a:t>
            </a:r>
            <a:r>
              <a:rPr lang="zh-CN" altLang="zh-CN" sz="2800"/>
              <a:t>、</a:t>
            </a:r>
            <a:r>
              <a:rPr lang="en-US" altLang="zh-CN" sz="2800" i="1"/>
              <a:t>b</a:t>
            </a:r>
            <a:r>
              <a:rPr lang="zh-CN" altLang="zh-CN" sz="2800"/>
              <a:t>两端电压必须等于或大于</a:t>
            </a:r>
            <a:r>
              <a:rPr lang="en-US" altLang="zh-CN" sz="2800"/>
              <a:t>8 V</a:t>
            </a:r>
            <a:r>
              <a:rPr lang="zh-CN" altLang="zh-CN" sz="2800"/>
              <a:t>时，控制电路才能启动，唤醒玉兔</a:t>
            </a:r>
            <a:endParaRPr lang="zh-CN" altLang="en-US" sz="2800"/>
          </a:p>
        </p:txBody>
      </p:sp>
      <p:sp>
        <p:nvSpPr>
          <p:cNvPr id="13315" name="矩形 2"/>
          <p:cNvSpPr/>
          <p:nvPr/>
        </p:nvSpPr>
        <p:spPr>
          <a:xfrm>
            <a:off x="4081463" y="5208588"/>
            <a:ext cx="365125" cy="522287"/>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4</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inVertical)">
                                      <p:cBhvr>
                                        <p:cTn id="7" dur="500"/>
                                        <p:tgtEl>
                                          <p:spTgt spid="133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315"/>
                                        </p:tgtEl>
                                        <p:attrNameLst>
                                          <p:attrName>style.visibility</p:attrName>
                                        </p:attrNameLst>
                                      </p:cBhvr>
                                      <p:to>
                                        <p:strVal val="visible"/>
                                      </p:to>
                                    </p:set>
                                    <p:anim calcmode="lin" valueType="num">
                                      <p:cBhvr additive="base">
                                        <p:cTn id="12" dur="500" fill="hold"/>
                                        <p:tgtEl>
                                          <p:spTgt spid="13315"/>
                                        </p:tgtEl>
                                        <p:attrNameLst>
                                          <p:attrName>ppt_x</p:attrName>
                                        </p:attrNameLst>
                                      </p:cBhvr>
                                      <p:tavLst>
                                        <p:tav tm="0">
                                          <p:val>
                                            <p:strVal val="#ppt_x"/>
                                          </p:val>
                                        </p:tav>
                                        <p:tav tm="100000">
                                          <p:val>
                                            <p:strVal val="#ppt_x"/>
                                          </p:val>
                                        </p:tav>
                                      </p:tavLst>
                                    </p:anim>
                                    <p:anim calcmode="lin" valueType="num">
                                      <p:cBhvr additive="base">
                                        <p:cTn id="13" dur="500" fill="hold"/>
                                        <p:tgtEl>
                                          <p:spTgt spid="133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4338" name="标题 1"/>
          <p:cNvSpPr>
            <a:spLocks noGrp="1"/>
          </p:cNvSpPr>
          <p:nvPr>
            <p:ph type="title" idx="4294967295"/>
          </p:nvPr>
        </p:nvSpPr>
        <p:spPr>
          <a:xfrm>
            <a:off x="508000" y="1036638"/>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并驱动玉兔工作．小明设定光强为</a:t>
            </a:r>
            <a:r>
              <a:rPr lang="en-US" altLang="zh-CN" sz="2800"/>
              <a:t>4.5 cd</a:t>
            </a:r>
            <a:r>
              <a:rPr lang="zh-CN" altLang="zh-CN" sz="2800"/>
              <a:t>时唤醒玉兔，则电阻箱</a:t>
            </a:r>
            <a:r>
              <a:rPr lang="en-US" altLang="zh-CN" sz="2800" i="1"/>
              <a:t>R</a:t>
            </a:r>
            <a:r>
              <a:rPr lang="zh-CN" altLang="zh-CN" sz="2800"/>
              <a:t>的阻值至少应调到</a:t>
            </a:r>
            <a:r>
              <a:rPr lang="zh-CN" altLang="zh-CN" sz="2800" u="sng"/>
              <a:t>　　　</a:t>
            </a:r>
            <a:r>
              <a:rPr lang="en-US" altLang="zh-CN" sz="2800"/>
              <a:t>Ω</a:t>
            </a:r>
            <a:r>
              <a:rPr lang="zh-CN" altLang="zh-CN" sz="2800"/>
              <a:t>；为了能使控制电路在光线强度较弱时就能控制电路进入工作状态，可采取的措施是</a:t>
            </a:r>
            <a:br>
              <a:rPr lang="en-US" altLang="zh-CN" sz="2800"/>
            </a:br>
            <a:r>
              <a:rPr lang="zh-CN" altLang="zh-CN" sz="2800" u="sng"/>
              <a:t>　　　　　　　　　　　　　</a:t>
            </a:r>
            <a:r>
              <a:rPr lang="zh-CN" altLang="zh-CN" sz="2800"/>
              <a:t>（答出一种即可）</a:t>
            </a:r>
            <a:r>
              <a:rPr lang="en-US" altLang="zh-CN" sz="2800"/>
              <a:t>.</a:t>
            </a:r>
            <a:br>
              <a:rPr lang="zh-CN" altLang="zh-CN" sz="2800"/>
            </a:br>
            <a:endParaRPr lang="zh-CN" altLang="en-US" sz="2800"/>
          </a:p>
        </p:txBody>
      </p:sp>
      <p:graphicFrame>
        <p:nvGraphicFramePr>
          <p:cNvPr id="14339" name="表格 2"/>
          <p:cNvGraphicFramePr>
            <a:graphicFrameLocks noGrp="1"/>
          </p:cNvGraphicFramePr>
          <p:nvPr/>
        </p:nvGraphicFramePr>
        <p:xfrm>
          <a:off x="598488" y="4532312"/>
          <a:ext cx="7785100" cy="1355725"/>
        </p:xfrm>
        <a:graphic>
          <a:graphicData uri="http://schemas.openxmlformats.org/drawingml/2006/table">
            <a:tbl>
              <a:tblPr/>
              <a:tblGrid>
                <a:gridCol w="1231900"/>
                <a:gridCol w="936625"/>
                <a:gridCol w="935038"/>
                <a:gridCol w="936625"/>
                <a:gridCol w="936625"/>
                <a:gridCol w="935038"/>
                <a:gridCol w="936625"/>
                <a:gridCol w="936625"/>
              </a:tblGrid>
              <a:tr h="6778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E/cd</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1.0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2.0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3.0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4.0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6.0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7.0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8.0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677862">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RP/Ω</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18</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9</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6</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4.5</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3</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3</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3</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sp>
        <p:nvSpPr>
          <p:cNvPr id="14368" name="矩形 3"/>
          <p:cNvSpPr/>
          <p:nvPr/>
        </p:nvSpPr>
        <p:spPr>
          <a:xfrm>
            <a:off x="6180138" y="1778000"/>
            <a:ext cx="363537" cy="522288"/>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8</a:t>
            </a:r>
            <a:endParaRPr lang="zh-CN" altLang="en-US"/>
          </a:p>
        </p:txBody>
      </p:sp>
      <p:sp>
        <p:nvSpPr>
          <p:cNvPr id="14369" name="矩形 4"/>
          <p:cNvSpPr/>
          <p:nvPr/>
        </p:nvSpPr>
        <p:spPr>
          <a:xfrm>
            <a:off x="796925" y="3662363"/>
            <a:ext cx="3775075"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增大电阻箱接入的阻值</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500"/>
                                        <p:tgtEl>
                                          <p:spTgt spid="14338"/>
                                        </p:tgtEl>
                                      </p:cBhvr>
                                    </p:animEffect>
                                  </p:childTnLst>
                                </p:cTn>
                              </p:par>
                              <p:par>
                                <p:cTn id="8" presetID="10" presetClass="entr" presetSubtype="0" fill="hold" nodeType="withEffect">
                                  <p:stCondLst>
                                    <p:cond delay="0"/>
                                  </p:stCondLst>
                                  <p:childTnLst>
                                    <p:set>
                                      <p:cBhvr>
                                        <p:cTn id="9" dur="1" fill="hold">
                                          <p:stCondLst>
                                            <p:cond delay="0"/>
                                          </p:stCondLst>
                                        </p:cTn>
                                        <p:tgtEl>
                                          <p:spTgt spid="14339"/>
                                        </p:tgtEl>
                                        <p:attrNameLst>
                                          <p:attrName>style.visibility</p:attrName>
                                        </p:attrNameLst>
                                      </p:cBhvr>
                                      <p:to>
                                        <p:strVal val="visible"/>
                                      </p:to>
                                    </p:set>
                                    <p:animEffect transition="in" filter="fade">
                                      <p:cBhvr>
                                        <p:cTn id="10" dur="500"/>
                                        <p:tgtEl>
                                          <p:spTgt spid="14339"/>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14368"/>
                                        </p:tgtEl>
                                        <p:attrNameLst>
                                          <p:attrName>style.visibility</p:attrName>
                                        </p:attrNameLst>
                                      </p:cBhvr>
                                      <p:to>
                                        <p:strVal val="visible"/>
                                      </p:to>
                                    </p:set>
                                    <p:anim calcmode="lin" valueType="num">
                                      <p:cBhvr additive="base">
                                        <p:cTn id="15" dur="500" fill="hold"/>
                                        <p:tgtEl>
                                          <p:spTgt spid="14368"/>
                                        </p:tgtEl>
                                        <p:attrNameLst>
                                          <p:attrName>ppt_x</p:attrName>
                                        </p:attrNameLst>
                                      </p:cBhvr>
                                      <p:tavLst>
                                        <p:tav tm="0">
                                          <p:val>
                                            <p:strVal val="#ppt_x"/>
                                          </p:val>
                                        </p:tav>
                                        <p:tav tm="100000">
                                          <p:val>
                                            <p:strVal val="#ppt_x"/>
                                          </p:val>
                                        </p:tav>
                                      </p:tavLst>
                                    </p:anim>
                                    <p:anim calcmode="lin" valueType="num">
                                      <p:cBhvr additive="base">
                                        <p:cTn id="16" dur="500" fill="hold"/>
                                        <p:tgtEl>
                                          <p:spTgt spid="14368"/>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369"/>
                                        </p:tgtEl>
                                        <p:attrNameLst>
                                          <p:attrName>style.visibility</p:attrName>
                                        </p:attrNameLst>
                                      </p:cBhvr>
                                      <p:to>
                                        <p:strVal val="visible"/>
                                      </p:to>
                                    </p:set>
                                    <p:anim calcmode="lin" valueType="num">
                                      <p:cBhvr additive="base">
                                        <p:cTn id="21" dur="500" fill="hold"/>
                                        <p:tgtEl>
                                          <p:spTgt spid="14369"/>
                                        </p:tgtEl>
                                        <p:attrNameLst>
                                          <p:attrName>ppt_x</p:attrName>
                                        </p:attrNameLst>
                                      </p:cBhvr>
                                      <p:tavLst>
                                        <p:tav tm="0">
                                          <p:val>
                                            <p:strVal val="#ppt_x"/>
                                          </p:val>
                                        </p:tav>
                                        <p:tav tm="100000">
                                          <p:val>
                                            <p:strVal val="#ppt_x"/>
                                          </p:val>
                                        </p:tav>
                                      </p:tavLst>
                                    </p:anim>
                                    <p:anim calcmode="lin" valueType="num">
                                      <p:cBhvr additive="base">
                                        <p:cTn id="22" dur="500" fill="hold"/>
                                        <p:tgtEl>
                                          <p:spTgt spid="143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68" grpId="0"/>
      <p:bldP spid="14369"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536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3.</a:t>
            </a:r>
            <a:r>
              <a:rPr lang="zh-CN" altLang="zh-CN" sz="2800"/>
              <a:t>（</a:t>
            </a:r>
            <a:r>
              <a:rPr lang="en-US" altLang="zh-CN" sz="2800"/>
              <a:t>2020·</a:t>
            </a:r>
            <a:r>
              <a:rPr lang="zh-CN" altLang="zh-CN" sz="2800"/>
              <a:t>恩平）阅读短文，回答问题．</a:t>
            </a:r>
            <a:br>
              <a:rPr lang="zh-CN" altLang="zh-CN" sz="2800"/>
            </a:br>
            <a:r>
              <a:rPr lang="en-US" altLang="zh-CN" sz="2800"/>
              <a:t>                                    </a:t>
            </a:r>
            <a:r>
              <a:rPr lang="zh-CN" altLang="zh-CN" sz="2800"/>
              <a:t>智能手机</a:t>
            </a:r>
            <a:br>
              <a:rPr lang="zh-CN" altLang="zh-CN" sz="2800"/>
            </a:br>
            <a:r>
              <a:rPr lang="en-US" altLang="zh-CN" sz="2800"/>
              <a:t>        </a:t>
            </a:r>
            <a:r>
              <a:rPr lang="zh-CN" altLang="zh-CN" sz="2800"/>
              <a:t>随着智能手机的日益普及，人们的日常生活发生了朝天覆地的变化．在众多</a:t>
            </a:r>
            <a:r>
              <a:rPr lang="en-US" altLang="zh-CN" sz="2800"/>
              <a:t>APP</a:t>
            </a:r>
            <a:r>
              <a:rPr lang="zh-CN" altLang="zh-CN" sz="2800"/>
              <a:t>的帮助下，人们通过智能手机可以实现轻松出行、远距离通信、线上支付、网上办公等活动．</a:t>
            </a:r>
            <a:br>
              <a:rPr lang="zh-CN" altLang="zh-CN" sz="2800"/>
            </a:br>
            <a:r>
              <a:rPr lang="en-US" altLang="zh-CN" sz="2800"/>
              <a:t>        </a:t>
            </a:r>
            <a:r>
              <a:rPr lang="zh-CN" altLang="zh-CN" sz="2800"/>
              <a:t>手机电池作为手机的一个重要部分，目前正朝着大容量、快蓄电、长待机的方向发展．某款手机</a:t>
            </a:r>
            <a:br>
              <a:rPr lang="en-US"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6386" name="标题 1"/>
          <p:cNvSpPr>
            <a:spLocks noGrp="1"/>
          </p:cNvSpPr>
          <p:nvPr>
            <p:ph type="title" idx="4294967295"/>
          </p:nvPr>
        </p:nvSpPr>
        <p:spPr>
          <a:xfrm>
            <a:off x="500063" y="882650"/>
            <a:ext cx="8220075"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锂电池上标有</a:t>
            </a:r>
            <a:r>
              <a:rPr lang="en-US" altLang="zh-CN" sz="2800"/>
              <a:t>“</a:t>
            </a:r>
            <a:r>
              <a:rPr lang="zh-CN" altLang="zh-CN" sz="2800"/>
              <a:t>电压：</a:t>
            </a:r>
            <a:r>
              <a:rPr lang="en-US" altLang="zh-CN" sz="2800"/>
              <a:t>3.7 V</a:t>
            </a:r>
            <a:r>
              <a:rPr lang="zh-CN" altLang="zh-CN" sz="2800"/>
              <a:t>容量：</a:t>
            </a:r>
            <a:r>
              <a:rPr lang="en-US" altLang="zh-CN" sz="2800"/>
              <a:t>4 200 mA·h”</a:t>
            </a:r>
            <a:r>
              <a:rPr lang="zh-CN" altLang="zh-CN" sz="2800"/>
              <a:t>字样．该手机搭配了超级快充功能，采取的方式是保持充电器的电压不变，将电流从原来的</a:t>
            </a:r>
            <a:r>
              <a:rPr lang="en-US" altLang="zh-CN" sz="2800"/>
              <a:t>1 A</a:t>
            </a:r>
            <a:r>
              <a:rPr lang="zh-CN" altLang="zh-CN" sz="2800"/>
              <a:t>变为</a:t>
            </a:r>
            <a:r>
              <a:rPr lang="en-US" altLang="zh-CN" sz="2800"/>
              <a:t>5 A</a:t>
            </a:r>
            <a:r>
              <a:rPr lang="zh-CN" altLang="zh-CN" sz="2800"/>
              <a:t>，极大的提高了充电功率．电池充满电后，持续使用一段时间，屏幕显示剩余电量不足</a:t>
            </a:r>
            <a:r>
              <a:rPr lang="en-US" altLang="zh-CN" sz="2800"/>
              <a:t>20%</a:t>
            </a:r>
            <a:r>
              <a:rPr lang="zh-CN" altLang="zh-CN" sz="2800"/>
              <a:t>时，系统就会发出</a:t>
            </a:r>
            <a:r>
              <a:rPr lang="en-US" altLang="zh-CN" sz="2800"/>
              <a:t>“</a:t>
            </a:r>
            <a:r>
              <a:rPr lang="zh-CN" altLang="zh-CN" sz="2800"/>
              <a:t>是否开启省电模式”的提示，此时最好给手机充电续航．若无法充电，则开启</a:t>
            </a:r>
            <a:r>
              <a:rPr lang="en-US" altLang="zh-CN" sz="2800"/>
              <a:t>“</a:t>
            </a:r>
            <a:r>
              <a:rPr lang="zh-CN" altLang="zh-CN" sz="2800"/>
              <a:t>省电模式</a:t>
            </a:r>
            <a:r>
              <a:rPr lang="en-US" altLang="zh-CN" sz="2800"/>
              <a:t>”</a:t>
            </a:r>
            <a:r>
              <a:rPr lang="zh-CN" altLang="zh-CN" sz="2800"/>
              <a:t>后，手机显示还可以持续使用</a:t>
            </a:r>
            <a:r>
              <a:rPr lang="en-US" altLang="zh-CN" sz="2800"/>
              <a:t>2 h</a:t>
            </a:r>
            <a:r>
              <a:rPr lang="zh-CN" altLang="zh-CN" sz="2800"/>
              <a:t>，电量将耗尽．</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7410"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        </a:t>
            </a:r>
            <a:r>
              <a:rPr lang="zh-CN" altLang="zh-CN" sz="2800"/>
              <a:t>手机无线充电是目前比较新的一门技术，无线充电就是不借助数据线等导线对手机进行充电，从而增加手机的续航时间．现阶段使用较多的一种无线充电技术的原理如图甲、乙所示，交流电流过送电线圈（无线充电板）产生磁场，智能手机（受电线圈）放在无线充电板上就能充电，并将电能储存到手机的锂电池内．</a:t>
            </a:r>
            <a:br>
              <a:rPr lang="zh-CN" altLang="zh-CN" sz="2800"/>
            </a:br>
            <a:endParaRPr lang="zh-CN" altLang="en-US" sz="2800"/>
          </a:p>
        </p:txBody>
      </p:sp>
      <p:pic>
        <p:nvPicPr>
          <p:cNvPr id="17411" name="Picture 2"/>
          <p:cNvPicPr>
            <a:picLocks noChangeAspect="1"/>
          </p:cNvPicPr>
          <p:nvPr/>
        </p:nvPicPr>
        <p:blipFill>
          <a:blip r:embed="rId2"/>
          <a:stretch>
            <a:fillRect/>
          </a:stretch>
        </p:blipFill>
        <p:spPr>
          <a:xfrm>
            <a:off x="3735388" y="4835525"/>
            <a:ext cx="4786312" cy="1671638"/>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fade">
                                      <p:cBhvr>
                                        <p:cTn id="7" dur="500"/>
                                        <p:tgtEl>
                                          <p:spTgt spid="17410"/>
                                        </p:tgtEl>
                                      </p:cBhvr>
                                    </p:animEffect>
                                  </p:childTnLst>
                                </p:cTn>
                              </p:par>
                              <p:par>
                                <p:cTn id="8" presetID="10" presetClass="entr" presetSubtype="0" fill="hold" nodeType="withEffect">
                                  <p:stCondLst>
                                    <p:cond delay="0"/>
                                  </p:stCondLst>
                                  <p:childTnLst>
                                    <p:set>
                                      <p:cBhvr>
                                        <p:cTn id="9" dur="1" fill="hold">
                                          <p:stCondLst>
                                            <p:cond delay="0"/>
                                          </p:stCondLst>
                                        </p:cTn>
                                        <p:tgtEl>
                                          <p:spTgt spid="17411"/>
                                        </p:tgtEl>
                                        <p:attrNameLst>
                                          <p:attrName>style.visibility</p:attrName>
                                        </p:attrNameLst>
                                      </p:cBhvr>
                                      <p:to>
                                        <p:strVal val="visible"/>
                                      </p:to>
                                    </p:set>
                                    <p:animEffect transition="in" filter="fade">
                                      <p:cBhvr>
                                        <p:cTn id="10" dur="5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8434" name="标题 1"/>
          <p:cNvSpPr>
            <a:spLocks noGrp="1"/>
          </p:cNvSpPr>
          <p:nvPr>
            <p:ph type="title" idx="4294967295"/>
          </p:nvPr>
        </p:nvSpPr>
        <p:spPr>
          <a:xfrm>
            <a:off x="508000" y="136366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）手机在使用过程中是依靠</a:t>
            </a:r>
            <a:r>
              <a:rPr lang="zh-CN" altLang="zh-CN" sz="2800" u="sng"/>
              <a:t>　　　　　</a:t>
            </a:r>
            <a:r>
              <a:rPr lang="zh-CN" altLang="zh-CN" sz="2800"/>
              <a:t>（选填</a:t>
            </a:r>
            <a:r>
              <a:rPr lang="en-US" altLang="zh-CN" sz="2800"/>
              <a:t>“</a:t>
            </a:r>
            <a:r>
              <a:rPr lang="zh-CN" altLang="zh-CN" sz="2800"/>
              <a:t>声波</a:t>
            </a:r>
            <a:r>
              <a:rPr lang="en-US" altLang="zh-CN" sz="2800"/>
              <a:t>”</a:t>
            </a:r>
            <a:r>
              <a:rPr lang="zh-CN" altLang="zh-CN" sz="2800"/>
              <a:t>或</a:t>
            </a:r>
            <a:r>
              <a:rPr lang="en-US" altLang="zh-CN" sz="2800"/>
              <a:t>“</a:t>
            </a:r>
            <a:r>
              <a:rPr lang="zh-CN" altLang="zh-CN" sz="2800"/>
              <a:t>电磁波</a:t>
            </a:r>
            <a:r>
              <a:rPr lang="en-US" altLang="zh-CN" sz="2800"/>
              <a:t>”</a:t>
            </a:r>
            <a:r>
              <a:rPr lang="zh-CN" altLang="zh-CN" sz="2800"/>
              <a:t>）传递信息的．</a:t>
            </a:r>
            <a:br>
              <a:rPr lang="zh-CN" altLang="zh-CN" sz="2800"/>
            </a:br>
            <a:r>
              <a:rPr lang="zh-CN" altLang="zh-CN" sz="2800"/>
              <a:t>（</a:t>
            </a:r>
            <a:r>
              <a:rPr lang="en-US" altLang="zh-CN" sz="2800"/>
              <a:t>2</a:t>
            </a:r>
            <a:r>
              <a:rPr lang="zh-CN" altLang="zh-CN" sz="2800"/>
              <a:t>）文中描述的手机快充功能将充电功率变为原来的</a:t>
            </a:r>
            <a:r>
              <a:rPr lang="zh-CN" altLang="zh-CN" sz="2800" u="sng"/>
              <a:t>　　　　　</a:t>
            </a:r>
            <a:r>
              <a:rPr lang="zh-CN" altLang="zh-CN" sz="2800"/>
              <a:t>倍．为了防止手机温度过高，手机的散热部件应选用导热快、比热容</a:t>
            </a:r>
            <a:r>
              <a:rPr lang="zh-CN" altLang="zh-CN" sz="2800" u="sng"/>
              <a:t>　　　　　</a:t>
            </a:r>
            <a:r>
              <a:rPr lang="zh-CN" altLang="zh-CN" sz="2800"/>
              <a:t>（选填</a:t>
            </a:r>
            <a:r>
              <a:rPr lang="en-US" altLang="zh-CN" sz="2800"/>
              <a:t>“</a:t>
            </a:r>
            <a:r>
              <a:rPr lang="zh-CN" altLang="zh-CN" sz="2800"/>
              <a:t>大</a:t>
            </a:r>
            <a:r>
              <a:rPr lang="en-US" altLang="zh-CN" sz="2800"/>
              <a:t>”</a:t>
            </a:r>
            <a:r>
              <a:rPr lang="zh-CN" altLang="zh-CN" sz="2800"/>
              <a:t>或</a:t>
            </a:r>
            <a:r>
              <a:rPr lang="en-US" altLang="zh-CN" sz="2800"/>
              <a:t>“</a:t>
            </a:r>
            <a:r>
              <a:rPr lang="zh-CN" altLang="zh-CN" sz="2800"/>
              <a:t>小</a:t>
            </a:r>
            <a:r>
              <a:rPr lang="en-US" altLang="zh-CN" sz="2800"/>
              <a:t>”</a:t>
            </a:r>
            <a:r>
              <a:rPr lang="zh-CN" altLang="zh-CN" sz="2800"/>
              <a:t>）的材料．</a:t>
            </a:r>
            <a:br>
              <a:rPr lang="zh-CN" altLang="zh-CN" sz="2800"/>
            </a:br>
            <a:endParaRPr lang="zh-CN" altLang="en-US" sz="2800"/>
          </a:p>
        </p:txBody>
      </p:sp>
      <p:sp>
        <p:nvSpPr>
          <p:cNvPr id="18435" name="矩形 2"/>
          <p:cNvSpPr/>
          <p:nvPr/>
        </p:nvSpPr>
        <p:spPr>
          <a:xfrm>
            <a:off x="5635625" y="1433513"/>
            <a:ext cx="162083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电磁波　</a:t>
            </a:r>
            <a:endParaRPr lang="zh-CN" altLang="en-US">
              <a:ea typeface="Times New Roman" pitchFamily="18" charset="0"/>
            </a:endParaRPr>
          </a:p>
        </p:txBody>
      </p:sp>
      <p:sp>
        <p:nvSpPr>
          <p:cNvPr id="18436" name="矩形 3"/>
          <p:cNvSpPr/>
          <p:nvPr/>
        </p:nvSpPr>
        <p:spPr>
          <a:xfrm>
            <a:off x="1949450" y="3346450"/>
            <a:ext cx="723900"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en-US" altLang="zh-CN" sz="2800">
                <a:solidFill>
                  <a:srgbClr val="FF0000"/>
                </a:solidFill>
                <a:latin typeface="Times New Roman" pitchFamily="18" charset="0"/>
                <a:ea typeface="黑体" pitchFamily="49" charset="-122"/>
              </a:rPr>
              <a:t>5</a:t>
            </a:r>
            <a:r>
              <a:rPr lang="zh-CN" altLang="zh-CN" sz="2800">
                <a:solidFill>
                  <a:srgbClr val="FF0000"/>
                </a:solidFill>
                <a:latin typeface="Times New Roman" pitchFamily="18" charset="0"/>
                <a:ea typeface="黑体" pitchFamily="49" charset="-122"/>
              </a:rPr>
              <a:t>　</a:t>
            </a:r>
            <a:endParaRPr lang="zh-CN" altLang="en-US"/>
          </a:p>
        </p:txBody>
      </p:sp>
      <p:sp>
        <p:nvSpPr>
          <p:cNvPr id="18437" name="矩形 4"/>
          <p:cNvSpPr/>
          <p:nvPr/>
        </p:nvSpPr>
        <p:spPr>
          <a:xfrm>
            <a:off x="6559550" y="3997325"/>
            <a:ext cx="544513"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大</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500"/>
                                        <p:tgtEl>
                                          <p:spTgt spid="1843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8435"/>
                                        </p:tgtEl>
                                        <p:attrNameLst>
                                          <p:attrName>style.visibility</p:attrName>
                                        </p:attrNameLst>
                                      </p:cBhvr>
                                      <p:to>
                                        <p:strVal val="visible"/>
                                      </p:to>
                                    </p:set>
                                    <p:anim calcmode="lin" valueType="num">
                                      <p:cBhvr additive="base">
                                        <p:cTn id="12" dur="500" fill="hold"/>
                                        <p:tgtEl>
                                          <p:spTgt spid="18435"/>
                                        </p:tgtEl>
                                        <p:attrNameLst>
                                          <p:attrName>ppt_x</p:attrName>
                                        </p:attrNameLst>
                                      </p:cBhvr>
                                      <p:tavLst>
                                        <p:tav tm="0">
                                          <p:val>
                                            <p:strVal val="#ppt_x"/>
                                          </p:val>
                                        </p:tav>
                                        <p:tav tm="100000">
                                          <p:val>
                                            <p:strVal val="#ppt_x"/>
                                          </p:val>
                                        </p:tav>
                                      </p:tavLst>
                                    </p:anim>
                                    <p:anim calcmode="lin" valueType="num">
                                      <p:cBhvr additive="base">
                                        <p:cTn id="13" dur="500" fill="hold"/>
                                        <p:tgtEl>
                                          <p:spTgt spid="1843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8436"/>
                                        </p:tgtEl>
                                        <p:attrNameLst>
                                          <p:attrName>style.visibility</p:attrName>
                                        </p:attrNameLst>
                                      </p:cBhvr>
                                      <p:to>
                                        <p:strVal val="visible"/>
                                      </p:to>
                                    </p:set>
                                    <p:anim calcmode="lin" valueType="num">
                                      <p:cBhvr additive="base">
                                        <p:cTn id="18" dur="500" fill="hold"/>
                                        <p:tgtEl>
                                          <p:spTgt spid="18436"/>
                                        </p:tgtEl>
                                        <p:attrNameLst>
                                          <p:attrName>ppt_x</p:attrName>
                                        </p:attrNameLst>
                                      </p:cBhvr>
                                      <p:tavLst>
                                        <p:tav tm="0">
                                          <p:val>
                                            <p:strVal val="#ppt_x"/>
                                          </p:val>
                                        </p:tav>
                                        <p:tav tm="100000">
                                          <p:val>
                                            <p:strVal val="#ppt_x"/>
                                          </p:val>
                                        </p:tav>
                                      </p:tavLst>
                                    </p:anim>
                                    <p:anim calcmode="lin" valueType="num">
                                      <p:cBhvr additive="base">
                                        <p:cTn id="19" dur="500" fill="hold"/>
                                        <p:tgtEl>
                                          <p:spTgt spid="1843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8437"/>
                                        </p:tgtEl>
                                        <p:attrNameLst>
                                          <p:attrName>style.visibility</p:attrName>
                                        </p:attrNameLst>
                                      </p:cBhvr>
                                      <p:to>
                                        <p:strVal val="visible"/>
                                      </p:to>
                                    </p:set>
                                    <p:anim calcmode="lin" valueType="num">
                                      <p:cBhvr additive="base">
                                        <p:cTn id="24" dur="500" fill="hold"/>
                                        <p:tgtEl>
                                          <p:spTgt spid="18437"/>
                                        </p:tgtEl>
                                        <p:attrNameLst>
                                          <p:attrName>ppt_x</p:attrName>
                                        </p:attrNameLst>
                                      </p:cBhvr>
                                      <p:tavLst>
                                        <p:tav tm="0">
                                          <p:val>
                                            <p:strVal val="#ppt_x"/>
                                          </p:val>
                                        </p:tav>
                                        <p:tav tm="100000">
                                          <p:val>
                                            <p:strVal val="#ppt_x"/>
                                          </p:val>
                                        </p:tav>
                                      </p:tavLst>
                                    </p:anim>
                                    <p:anim calcmode="lin" valueType="num">
                                      <p:cBhvr additive="base">
                                        <p:cTn id="25" dur="500" fill="hold"/>
                                        <p:tgtEl>
                                          <p:spTgt spid="184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p:bldP spid="18436" grpId="0"/>
      <p:bldP spid="18437"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19458" name="标题 1"/>
          <p:cNvSpPr>
            <a:spLocks noGrp="1"/>
          </p:cNvSpPr>
          <p:nvPr>
            <p:ph type="title" idx="4294967295"/>
          </p:nvPr>
        </p:nvSpPr>
        <p:spPr>
          <a:xfrm>
            <a:off x="508000" y="14700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）手机在无线充电时，手机中的受电线圈会产生</a:t>
            </a:r>
            <a:r>
              <a:rPr lang="zh-CN" altLang="zh-CN" sz="2800" u="sng"/>
              <a:t>　　　　　</a:t>
            </a:r>
            <a:r>
              <a:rPr lang="zh-CN" altLang="zh-CN" sz="2800"/>
              <a:t>，无线充电工作原理与</a:t>
            </a:r>
            <a:r>
              <a:rPr lang="zh-CN" altLang="zh-CN" sz="2800" u="sng"/>
              <a:t>　　　　</a:t>
            </a:r>
            <a:r>
              <a:rPr lang="zh-CN" altLang="zh-CN" sz="2800"/>
              <a:t>（选填</a:t>
            </a:r>
            <a:r>
              <a:rPr lang="en-US" altLang="zh-CN" sz="2800"/>
              <a:t>“</a:t>
            </a:r>
            <a:r>
              <a:rPr lang="zh-CN" altLang="zh-CN" sz="2800"/>
              <a:t>发电机</a:t>
            </a:r>
            <a:r>
              <a:rPr lang="en-US" altLang="zh-CN" sz="2800"/>
              <a:t>”</a:t>
            </a:r>
            <a:r>
              <a:rPr lang="zh-CN" altLang="zh-CN" sz="2800"/>
              <a:t>或</a:t>
            </a:r>
            <a:r>
              <a:rPr lang="en-US" altLang="zh-CN" sz="2800"/>
              <a:t>“</a:t>
            </a:r>
            <a:r>
              <a:rPr lang="zh-CN" altLang="zh-CN" sz="2800"/>
              <a:t>电动机</a:t>
            </a:r>
            <a:r>
              <a:rPr lang="en-US" altLang="zh-CN" sz="2800"/>
              <a:t>”</a:t>
            </a:r>
            <a:r>
              <a:rPr lang="zh-CN" altLang="zh-CN" sz="2800"/>
              <a:t>）工作原理相似．</a:t>
            </a:r>
            <a:br>
              <a:rPr lang="zh-CN" altLang="zh-CN" sz="2800"/>
            </a:br>
            <a:r>
              <a:rPr lang="zh-CN" altLang="zh-CN" sz="2800"/>
              <a:t>（</a:t>
            </a:r>
            <a:r>
              <a:rPr lang="en-US" altLang="zh-CN" sz="2800"/>
              <a:t>4</a:t>
            </a:r>
            <a:r>
              <a:rPr lang="zh-CN" altLang="zh-CN" sz="2800"/>
              <a:t>）文中锂电池最好在电能还剩</a:t>
            </a:r>
            <a:r>
              <a:rPr lang="zh-CN" altLang="zh-CN" sz="2800" u="sng"/>
              <a:t>　　　　　</a:t>
            </a:r>
            <a:r>
              <a:rPr lang="en-US" altLang="zh-CN" sz="2800"/>
              <a:t>J</a:t>
            </a:r>
            <a:r>
              <a:rPr lang="zh-CN" altLang="zh-CN" sz="2800"/>
              <a:t>时给它及时充电，此手机在</a:t>
            </a:r>
            <a:r>
              <a:rPr lang="en-US" altLang="zh-CN" sz="2800"/>
              <a:t>“</a:t>
            </a:r>
            <a:r>
              <a:rPr lang="zh-CN" altLang="zh-CN" sz="2800"/>
              <a:t>省电模式</a:t>
            </a:r>
            <a:r>
              <a:rPr lang="en-US" altLang="zh-CN" sz="2800"/>
              <a:t>”</a:t>
            </a:r>
            <a:r>
              <a:rPr lang="zh-CN" altLang="zh-CN" sz="2800"/>
              <a:t>下使用时的平均功率为</a:t>
            </a:r>
            <a:r>
              <a:rPr lang="zh-CN" altLang="zh-CN" sz="2800" u="sng"/>
              <a:t>　　　　　</a:t>
            </a:r>
            <a:r>
              <a:rPr lang="en-US" altLang="zh-CN" sz="2800"/>
              <a:t>W. </a:t>
            </a:r>
            <a:br>
              <a:rPr lang="zh-CN" altLang="zh-CN" sz="2800"/>
            </a:br>
            <a:endParaRPr lang="zh-CN" altLang="en-US" sz="2800"/>
          </a:p>
        </p:txBody>
      </p:sp>
      <p:sp>
        <p:nvSpPr>
          <p:cNvPr id="19459" name="矩形 2"/>
          <p:cNvSpPr/>
          <p:nvPr/>
        </p:nvSpPr>
        <p:spPr>
          <a:xfrm>
            <a:off x="1055688" y="2190750"/>
            <a:ext cx="1660525"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感应电流　</a:t>
            </a:r>
            <a:endParaRPr lang="zh-CN" altLang="zh-CN" sz="1000">
              <a:latin typeface="等线"/>
            </a:endParaRPr>
          </a:p>
        </p:txBody>
      </p:sp>
      <p:sp>
        <p:nvSpPr>
          <p:cNvPr id="19460" name="矩形 3"/>
          <p:cNvSpPr/>
          <p:nvPr/>
        </p:nvSpPr>
        <p:spPr>
          <a:xfrm>
            <a:off x="6445250" y="2209800"/>
            <a:ext cx="1428750"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zh-CN" altLang="zh-CN" sz="2800">
                <a:solidFill>
                  <a:srgbClr val="FF0000"/>
                </a:solidFill>
                <a:latin typeface="Times New Roman" pitchFamily="18" charset="0"/>
                <a:ea typeface="黑体" pitchFamily="49" charset="-122"/>
              </a:rPr>
              <a:t>发电机</a:t>
            </a:r>
            <a:endParaRPr lang="zh-CN" altLang="zh-CN" sz="1000">
              <a:latin typeface="等线"/>
            </a:endParaRPr>
          </a:p>
        </p:txBody>
      </p:sp>
      <p:sp>
        <p:nvSpPr>
          <p:cNvPr id="19461" name="矩形 4"/>
          <p:cNvSpPr/>
          <p:nvPr/>
        </p:nvSpPr>
        <p:spPr>
          <a:xfrm>
            <a:off x="5934075" y="3438525"/>
            <a:ext cx="1573213" cy="522288"/>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11 188.8</a:t>
            </a:r>
            <a:r>
              <a:rPr lang="zh-CN" altLang="zh-CN" sz="2800">
                <a:solidFill>
                  <a:srgbClr val="FF0000"/>
                </a:solidFill>
                <a:latin typeface="Times New Roman" pitchFamily="18" charset="0"/>
                <a:ea typeface="黑体" pitchFamily="49" charset="-122"/>
              </a:rPr>
              <a:t>　</a:t>
            </a:r>
            <a:endParaRPr lang="zh-CN" altLang="zh-CN" sz="1000">
              <a:latin typeface="等线"/>
            </a:endParaRPr>
          </a:p>
        </p:txBody>
      </p:sp>
      <p:sp>
        <p:nvSpPr>
          <p:cNvPr id="19462" name="矩形 5"/>
          <p:cNvSpPr/>
          <p:nvPr/>
        </p:nvSpPr>
        <p:spPr>
          <a:xfrm>
            <a:off x="1978025" y="4749800"/>
            <a:ext cx="1160463" cy="522288"/>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1.554</a:t>
            </a:r>
            <a:endParaRPr lang="zh-CN" altLang="zh-CN" sz="1000">
              <a:latin typeface="等线"/>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500"/>
                                        <p:tgtEl>
                                          <p:spTgt spid="1945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9459"/>
                                        </p:tgtEl>
                                        <p:attrNameLst>
                                          <p:attrName>style.visibility</p:attrName>
                                        </p:attrNameLst>
                                      </p:cBhvr>
                                      <p:to>
                                        <p:strVal val="visible"/>
                                      </p:to>
                                    </p:set>
                                    <p:anim calcmode="lin" valueType="num">
                                      <p:cBhvr additive="base">
                                        <p:cTn id="12" dur="500" fill="hold"/>
                                        <p:tgtEl>
                                          <p:spTgt spid="19459"/>
                                        </p:tgtEl>
                                        <p:attrNameLst>
                                          <p:attrName>ppt_x</p:attrName>
                                        </p:attrNameLst>
                                      </p:cBhvr>
                                      <p:tavLst>
                                        <p:tav tm="0">
                                          <p:val>
                                            <p:strVal val="#ppt_x"/>
                                          </p:val>
                                        </p:tav>
                                        <p:tav tm="100000">
                                          <p:val>
                                            <p:strVal val="#ppt_x"/>
                                          </p:val>
                                        </p:tav>
                                      </p:tavLst>
                                    </p:anim>
                                    <p:anim calcmode="lin" valueType="num">
                                      <p:cBhvr additive="base">
                                        <p:cTn id="13" dur="500" fill="hold"/>
                                        <p:tgtEl>
                                          <p:spTgt spid="1945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9460"/>
                                        </p:tgtEl>
                                        <p:attrNameLst>
                                          <p:attrName>style.visibility</p:attrName>
                                        </p:attrNameLst>
                                      </p:cBhvr>
                                      <p:to>
                                        <p:strVal val="visible"/>
                                      </p:to>
                                    </p:set>
                                    <p:anim calcmode="lin" valueType="num">
                                      <p:cBhvr additive="base">
                                        <p:cTn id="18" dur="500" fill="hold"/>
                                        <p:tgtEl>
                                          <p:spTgt spid="19460"/>
                                        </p:tgtEl>
                                        <p:attrNameLst>
                                          <p:attrName>ppt_x</p:attrName>
                                        </p:attrNameLst>
                                      </p:cBhvr>
                                      <p:tavLst>
                                        <p:tav tm="0">
                                          <p:val>
                                            <p:strVal val="#ppt_x"/>
                                          </p:val>
                                        </p:tav>
                                        <p:tav tm="100000">
                                          <p:val>
                                            <p:strVal val="#ppt_x"/>
                                          </p:val>
                                        </p:tav>
                                      </p:tavLst>
                                    </p:anim>
                                    <p:anim calcmode="lin" valueType="num">
                                      <p:cBhvr additive="base">
                                        <p:cTn id="19" dur="500" fill="hold"/>
                                        <p:tgtEl>
                                          <p:spTgt spid="1946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9461"/>
                                        </p:tgtEl>
                                        <p:attrNameLst>
                                          <p:attrName>style.visibility</p:attrName>
                                        </p:attrNameLst>
                                      </p:cBhvr>
                                      <p:to>
                                        <p:strVal val="visible"/>
                                      </p:to>
                                    </p:set>
                                    <p:anim calcmode="lin" valueType="num">
                                      <p:cBhvr additive="base">
                                        <p:cTn id="24" dur="500" fill="hold"/>
                                        <p:tgtEl>
                                          <p:spTgt spid="19461"/>
                                        </p:tgtEl>
                                        <p:attrNameLst>
                                          <p:attrName>ppt_x</p:attrName>
                                        </p:attrNameLst>
                                      </p:cBhvr>
                                      <p:tavLst>
                                        <p:tav tm="0">
                                          <p:val>
                                            <p:strVal val="#ppt_x"/>
                                          </p:val>
                                        </p:tav>
                                        <p:tav tm="100000">
                                          <p:val>
                                            <p:strVal val="#ppt_x"/>
                                          </p:val>
                                        </p:tav>
                                      </p:tavLst>
                                    </p:anim>
                                    <p:anim calcmode="lin" valueType="num">
                                      <p:cBhvr additive="base">
                                        <p:cTn id="25" dur="500" fill="hold"/>
                                        <p:tgtEl>
                                          <p:spTgt spid="19461"/>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after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9462"/>
                                        </p:tgtEl>
                                        <p:attrNameLst>
                                          <p:attrName>style.visibility</p:attrName>
                                        </p:attrNameLst>
                                      </p:cBhvr>
                                      <p:to>
                                        <p:strVal val="visible"/>
                                      </p:to>
                                    </p:set>
                                    <p:anim calcmode="lin" valueType="num">
                                      <p:cBhvr additive="base">
                                        <p:cTn id="30" dur="500" fill="hold"/>
                                        <p:tgtEl>
                                          <p:spTgt spid="19462"/>
                                        </p:tgtEl>
                                        <p:attrNameLst>
                                          <p:attrName>ppt_x</p:attrName>
                                        </p:attrNameLst>
                                      </p:cBhvr>
                                      <p:tavLst>
                                        <p:tav tm="0">
                                          <p:val>
                                            <p:strVal val="#ppt_x"/>
                                          </p:val>
                                        </p:tav>
                                        <p:tav tm="100000">
                                          <p:val>
                                            <p:strVal val="#ppt_x"/>
                                          </p:val>
                                        </p:tav>
                                      </p:tavLst>
                                    </p:anim>
                                    <p:anim calcmode="lin" valueType="num">
                                      <p:cBhvr additive="base">
                                        <p:cTn id="31" dur="500" fill="hold"/>
                                        <p:tgtEl>
                                          <p:spTgt spid="194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p:bldP spid="19460" grpId="0"/>
      <p:bldP spid="19461" grpId="0"/>
      <p:bldP spid="1946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0482" name="标题 1"/>
          <p:cNvSpPr>
            <a:spLocks noGrp="1"/>
          </p:cNvSpPr>
          <p:nvPr>
            <p:ph type="title" idx="4294967295"/>
          </p:nvPr>
        </p:nvSpPr>
        <p:spPr>
          <a:xfrm>
            <a:off x="500063" y="8826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en-US" altLang="zh-CN" sz="2800"/>
              <a:t>4.</a:t>
            </a:r>
            <a:r>
              <a:rPr lang="zh-CN" altLang="zh-CN" sz="2800"/>
              <a:t>（</a:t>
            </a:r>
            <a:r>
              <a:rPr lang="en-US" altLang="zh-CN" sz="2800"/>
              <a:t>2020·</a:t>
            </a:r>
            <a:r>
              <a:rPr lang="zh-CN" altLang="zh-CN" sz="2800"/>
              <a:t>汕头）阅读短文，回答问题：</a:t>
            </a:r>
            <a:br>
              <a:rPr lang="zh-CN" altLang="zh-CN" sz="2800"/>
            </a:br>
            <a:r>
              <a:rPr lang="en-US" altLang="zh-CN" sz="2800"/>
              <a:t>                                   </a:t>
            </a:r>
            <a:r>
              <a:rPr lang="zh-CN" altLang="zh-CN" sz="2800"/>
              <a:t>电磁流量计</a:t>
            </a:r>
            <a:br>
              <a:rPr lang="zh-CN" altLang="zh-CN" sz="2800"/>
            </a:br>
            <a:r>
              <a:rPr lang="en-US" altLang="zh-CN" sz="2800"/>
              <a:t>        </a:t>
            </a:r>
            <a:r>
              <a:rPr lang="zh-CN" altLang="zh-CN" sz="2800"/>
              <a:t>电磁流量计是利用法拉第电磁感应原理制成的用来检测导电液体流量（液体在单位时间内通过某横截面的体积）和流速的仪表．</a:t>
            </a:r>
            <a:br>
              <a:rPr lang="zh-CN" altLang="zh-CN" sz="2800"/>
            </a:br>
            <a:r>
              <a:rPr lang="en-US" altLang="zh-CN" sz="2800"/>
              <a:t>        </a:t>
            </a:r>
            <a:r>
              <a:rPr lang="zh-CN" altLang="zh-CN" sz="2800"/>
              <a:t>如图甲是用来检测血流速度和血流量的电磁流量计，又称电磁血流计．其原理如图乙所示，使用时，将血管放置于两磁极之间，金属电极</a:t>
            </a:r>
            <a:r>
              <a:rPr lang="en-US" altLang="zh-CN" sz="2800" i="1"/>
              <a:t>A</a:t>
            </a:r>
            <a:r>
              <a:rPr lang="zh-CN" altLang="zh-CN" sz="2800"/>
              <a:t>、</a:t>
            </a:r>
            <a:r>
              <a:rPr lang="en-US" altLang="zh-CN" sz="2800" i="1"/>
              <a:t>B</a:t>
            </a:r>
            <a:r>
              <a:rPr lang="zh-CN" altLang="zh-CN" sz="2800"/>
              <a:t>与</a:t>
            </a: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5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1506" name="标题 1"/>
          <p:cNvSpPr>
            <a:spLocks noGrp="1"/>
          </p:cNvSpPr>
          <p:nvPr>
            <p:ph type="title" idx="4294967295"/>
          </p:nvPr>
        </p:nvSpPr>
        <p:spPr>
          <a:xfrm>
            <a:off x="508000" y="1065213"/>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血管壁接触，仪表与电极</a:t>
            </a:r>
            <a:r>
              <a:rPr lang="en-US" altLang="zh-CN" sz="2800" i="1"/>
              <a:t>A</a:t>
            </a:r>
            <a:r>
              <a:rPr lang="zh-CN" altLang="zh-CN" sz="2800"/>
              <a:t>、</a:t>
            </a:r>
            <a:r>
              <a:rPr lang="en-US" altLang="zh-CN" sz="2800" i="1"/>
              <a:t>B</a:t>
            </a:r>
            <a:r>
              <a:rPr lang="zh-CN" altLang="zh-CN" sz="2800"/>
              <a:t>相连．血液在血管中流动时，</a:t>
            </a:r>
            <a:r>
              <a:rPr lang="en-US" altLang="zh-CN" sz="2800" i="1"/>
              <a:t>A</a:t>
            </a:r>
            <a:r>
              <a:rPr lang="zh-CN" altLang="zh-CN" sz="2800"/>
              <a:t>、</a:t>
            </a:r>
            <a:r>
              <a:rPr lang="en-US" altLang="zh-CN" sz="2800" i="1"/>
              <a:t>B</a:t>
            </a:r>
            <a:r>
              <a:rPr lang="zh-CN" altLang="zh-CN" sz="2800"/>
              <a:t>间就会有电压，电流通过仪表从而显示出血流速度和流量．</a:t>
            </a:r>
            <a:br>
              <a:rPr lang="zh-CN" altLang="zh-CN" sz="2800"/>
            </a:br>
            <a:r>
              <a:rPr lang="en-US" altLang="zh-CN" sz="2800"/>
              <a:t>        </a:t>
            </a:r>
            <a:r>
              <a:rPr lang="zh-CN" altLang="zh-CN" sz="2800"/>
              <a:t>某实验小组用电磁血流计研究血管中血流速度与</a:t>
            </a:r>
            <a:r>
              <a:rPr lang="en-US" altLang="zh-CN" sz="2800" i="1"/>
              <a:t>n</a:t>
            </a:r>
            <a:r>
              <a:rPr lang="zh-CN" altLang="zh-CN" sz="2800"/>
              <a:t>（病人心脏血管横截面积与正常人心脏血管横截面积的比值）的关系．测得病人心脏主动脉血管内血液匀速流动的速度</a:t>
            </a:r>
            <a:r>
              <a:rPr lang="en-US" altLang="zh-CN" sz="2800" i="1"/>
              <a:t>v</a:t>
            </a:r>
            <a:r>
              <a:rPr lang="zh-CN" altLang="zh-CN" sz="2800"/>
              <a:t>与</a:t>
            </a:r>
            <a:r>
              <a:rPr lang="en-US" altLang="zh-CN" sz="2800" i="1"/>
              <a:t>n</a:t>
            </a:r>
            <a:r>
              <a:rPr lang="zh-CN" altLang="zh-CN" sz="2800"/>
              <a:t>的数值如下表：</a:t>
            </a:r>
            <a:br>
              <a:rPr lang="zh-CN" altLang="zh-CN" sz="2800"/>
            </a:br>
            <a:endParaRPr lang="zh-CN" altLang="en-US" sz="28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animEffect transition="in" filter="barn(inVertical)">
                                      <p:cBhvr>
                                        <p:cTn id="7" dur="500"/>
                                        <p:tgtEl>
                                          <p:spTgt spid="215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2530" name="标题 1"/>
          <p:cNvSpPr>
            <a:spLocks noGrp="1"/>
          </p:cNvSpPr>
          <p:nvPr>
            <p:ph type="title" idx="4294967295"/>
          </p:nvPr>
        </p:nvSpPr>
        <p:spPr>
          <a:xfrm>
            <a:off x="587375" y="1957388"/>
            <a:ext cx="8128000" cy="1303337"/>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研究表明，当血液在管内匀速流动时，受到的阻力</a:t>
            </a:r>
            <a:r>
              <a:rPr lang="en-US" altLang="zh-CN" sz="2800" i="1"/>
              <a:t>f</a:t>
            </a:r>
            <a:r>
              <a:rPr lang="zh-CN" altLang="zh-CN" sz="2800"/>
              <a:t>与血液的流速</a:t>
            </a:r>
            <a:r>
              <a:rPr lang="en-US" altLang="zh-CN" sz="2800" i="1"/>
              <a:t>v</a:t>
            </a:r>
            <a:r>
              <a:rPr lang="zh-CN" altLang="zh-CN" sz="2800"/>
              <a:t>成正比，即</a:t>
            </a:r>
            <a:r>
              <a:rPr lang="en-US" altLang="zh-CN" sz="2800" i="1"/>
              <a:t>f</a:t>
            </a:r>
            <a:r>
              <a:rPr lang="zh-CN" altLang="zh-CN" sz="2800"/>
              <a:t>＝</a:t>
            </a:r>
            <a:r>
              <a:rPr lang="en-US" altLang="zh-CN" sz="2800"/>
              <a:t>kv</a:t>
            </a:r>
            <a:r>
              <a:rPr lang="zh-CN" altLang="zh-CN" sz="2800"/>
              <a:t>，</a:t>
            </a:r>
            <a:r>
              <a:rPr lang="en-US" altLang="zh-CN" sz="2800" i="1"/>
              <a:t>k</a:t>
            </a:r>
            <a:r>
              <a:rPr lang="zh-CN" altLang="zh-CN" sz="2800"/>
              <a:t>为常数，血管横截面积越小，血液流速越大，受到的阻力越大，心脏的负担就越重．</a:t>
            </a:r>
            <a:br>
              <a:rPr lang="zh-CN" altLang="zh-CN" sz="2800"/>
            </a:br>
            <a:endParaRPr lang="zh-CN" altLang="en-US" sz="2800"/>
          </a:p>
        </p:txBody>
      </p:sp>
      <p:graphicFrame>
        <p:nvGraphicFramePr>
          <p:cNvPr id="22531" name="表格 2"/>
          <p:cNvGraphicFramePr>
            <a:graphicFrameLocks noGrp="1"/>
          </p:cNvGraphicFramePr>
          <p:nvPr/>
        </p:nvGraphicFramePr>
        <p:xfrm>
          <a:off x="750888" y="1008062"/>
          <a:ext cx="7642225" cy="853440"/>
        </p:xfrm>
        <a:graphic>
          <a:graphicData uri="http://schemas.openxmlformats.org/drawingml/2006/table">
            <a:tbl>
              <a:tblPr/>
              <a:tblGrid>
                <a:gridCol w="1743075"/>
                <a:gridCol w="1179512"/>
                <a:gridCol w="1179512"/>
                <a:gridCol w="1181100"/>
                <a:gridCol w="1179512"/>
                <a:gridCol w="1179512"/>
              </a:tblGrid>
              <a:tr h="263525">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n</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1.00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0.90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0.80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0.75</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0.60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r h="395288">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v </a:t>
                      </a:r>
                      <a:r>
                        <a:rPr lang="en-US" altLang="zh-CN" sz="2800">
                          <a:solidFill>
                            <a:srgbClr val="000000"/>
                          </a:solidFill>
                          <a:latin typeface="Times New Roman" pitchFamily="18" charset="0"/>
                          <a:ea typeface="黑体" panose="02010609060101010101" pitchFamily="49" charset="-122"/>
                        </a:rPr>
                        <a:t>（</a:t>
                      </a:r>
                      <a:r>
                        <a:rPr lang="en-US" altLang="zh-CN" sz="2800">
                          <a:solidFill>
                            <a:srgbClr val="000000"/>
                          </a:solidFill>
                          <a:latin typeface="Times New Roman" pitchFamily="18" charset="0"/>
                          <a:ea typeface="黑体" panose="02010609060101010101" pitchFamily="49" charset="-122"/>
                        </a:rPr>
                        <a:t>m/s</a:t>
                      </a:r>
                      <a:r>
                        <a:rPr lang="en-US" altLang="zh-CN" sz="2800">
                          <a:solidFill>
                            <a:srgbClr val="000000"/>
                          </a:solidFill>
                          <a:latin typeface="Times New Roman" pitchFamily="18" charset="0"/>
                          <a:ea typeface="黑体" panose="02010609060101010101" pitchFamily="49" charset="-122"/>
                        </a:rPr>
                        <a:t>）</a:t>
                      </a:r>
                      <a:endParaRPr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0.180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0.200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0.225</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0.240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c>
                  <a:txBody>
                    <a:bodyPr lIns="68580" tIns="0" rIns="68580" bIns="0" anchor="ct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ctr" eaLnBrk="1" hangingPunct="1"/>
                      <a:r>
                        <a:rPr lang="en-US" altLang="zh-CN" sz="2800">
                          <a:solidFill>
                            <a:srgbClr val="000000"/>
                          </a:solidFill>
                          <a:latin typeface="Times New Roman" pitchFamily="18" charset="0"/>
                          <a:ea typeface="黑体" panose="02010609060101010101" pitchFamily="49" charset="-122"/>
                        </a:rPr>
                        <a:t>0.300</a:t>
                      </a:r>
                      <a:endParaRPr lang="zh-CN" altLang="zh-CN" sz="1000">
                        <a:solidFill>
                          <a:srgbClr val="000000"/>
                        </a:solidFill>
                        <a:latin typeface="等线"/>
                      </a:endParaRPr>
                    </a:p>
                  </a:txBody>
                  <a:tcPr marL="68580" marR="68580" marT="0" marB="0" anchor="ctr">
                    <a:lnL w="12700">
                      <a:solidFill>
                        <a:srgbClr val="37A76F"/>
                      </a:solidFill>
                      <a:miter lim="800000"/>
                    </a:lnL>
                    <a:lnR w="12700">
                      <a:solidFill>
                        <a:srgbClr val="37A76F"/>
                      </a:solidFill>
                      <a:miter lim="800000"/>
                    </a:lnR>
                    <a:lnT w="12700">
                      <a:solidFill>
                        <a:srgbClr val="37A76F"/>
                      </a:solidFill>
                      <a:miter lim="800000"/>
                    </a:lnT>
                    <a:lnB w="12700">
                      <a:solidFill>
                        <a:srgbClr val="37A76F"/>
                      </a:solidFill>
                      <a:miter lim="800000"/>
                    </a:lnB>
                    <a:solidFill>
                      <a:srgbClr val="E8F1EB"/>
                    </a:solidFill>
                  </a:tcPr>
                </a:tc>
              </a:tr>
            </a:tbl>
          </a:graphicData>
        </a:graphic>
      </p:graphicFrame>
      <p:pic>
        <p:nvPicPr>
          <p:cNvPr id="22554" name="Picture 1"/>
          <p:cNvPicPr>
            <a:picLocks noChangeAspect="1"/>
          </p:cNvPicPr>
          <p:nvPr/>
        </p:nvPicPr>
        <p:blipFill>
          <a:blip r:embed="rId2"/>
          <a:stretch>
            <a:fillRect/>
          </a:stretch>
        </p:blipFill>
        <p:spPr>
          <a:xfrm>
            <a:off x="3878263" y="3930650"/>
            <a:ext cx="4514850" cy="2536825"/>
          </a:xfrm>
          <a:prstGeom prst="rect">
            <a:avLst/>
          </a:prstGeom>
          <a:noFill/>
          <a:ln>
            <a:noFill/>
            <a:miter lim="800000"/>
          </a:ln>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fade">
                                      <p:cBhvr>
                                        <p:cTn id="7" dur="500"/>
                                        <p:tgtEl>
                                          <p:spTgt spid="2253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530"/>
                                        </p:tgtEl>
                                        <p:attrNameLst>
                                          <p:attrName>style.visibility</p:attrName>
                                        </p:attrNameLst>
                                      </p:cBhvr>
                                      <p:to>
                                        <p:strVal val="visible"/>
                                      </p:to>
                                    </p:set>
                                    <p:animEffect transition="in" filter="fade">
                                      <p:cBhvr>
                                        <p:cTn id="10" dur="500"/>
                                        <p:tgtEl>
                                          <p:spTgt spid="22530"/>
                                        </p:tgtEl>
                                      </p:cBhvr>
                                    </p:animEffect>
                                  </p:childTnLst>
                                </p:cTn>
                              </p:par>
                              <p:par>
                                <p:cTn id="11" presetID="10" presetClass="entr" presetSubtype="0" fill="hold" nodeType="withEffect">
                                  <p:stCondLst>
                                    <p:cond delay="0"/>
                                  </p:stCondLst>
                                  <p:childTnLst>
                                    <p:set>
                                      <p:cBhvr>
                                        <p:cTn id="12" dur="1" fill="hold">
                                          <p:stCondLst>
                                            <p:cond delay="0"/>
                                          </p:stCondLst>
                                        </p:cTn>
                                        <p:tgtEl>
                                          <p:spTgt spid="22554"/>
                                        </p:tgtEl>
                                        <p:attrNameLst>
                                          <p:attrName>style.visibility</p:attrName>
                                        </p:attrNameLst>
                                      </p:cBhvr>
                                      <p:to>
                                        <p:strVal val="visible"/>
                                      </p:to>
                                    </p:set>
                                    <p:animEffect transition="in" filter="fade">
                                      <p:cBhvr>
                                        <p:cTn id="13" dur="500"/>
                                        <p:tgtEl>
                                          <p:spTgt spid="22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3554" name="标题 1"/>
          <p:cNvSpPr>
            <a:spLocks noGrp="1"/>
          </p:cNvSpPr>
          <p:nvPr>
            <p:ph type="title" idx="4294967295"/>
          </p:nvPr>
        </p:nvSpPr>
        <p:spPr>
          <a:xfrm>
            <a:off x="508000" y="1431925"/>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1</a:t>
            </a:r>
            <a:r>
              <a:rPr lang="zh-CN" altLang="zh-CN" sz="2800"/>
              <a:t>）利用电磁流量计</a:t>
            </a:r>
            <a:r>
              <a:rPr lang="zh-CN" altLang="zh-CN" sz="2800" u="sng"/>
              <a:t>　　　　　</a:t>
            </a:r>
            <a:r>
              <a:rPr lang="zh-CN" altLang="zh-CN" sz="2800"/>
              <a:t>（选填</a:t>
            </a:r>
            <a:r>
              <a:rPr lang="en-US" altLang="zh-CN" sz="2800"/>
              <a:t>“</a:t>
            </a:r>
            <a:r>
              <a:rPr lang="zh-CN" altLang="zh-CN" sz="2800"/>
              <a:t>可以</a:t>
            </a:r>
            <a:r>
              <a:rPr lang="en-US" altLang="zh-CN" sz="2800"/>
              <a:t>”</a:t>
            </a:r>
            <a:r>
              <a:rPr lang="zh-CN" altLang="zh-CN" sz="2800"/>
              <a:t>或</a:t>
            </a:r>
            <a:r>
              <a:rPr lang="en-US" altLang="zh-CN" sz="2800"/>
              <a:t>“</a:t>
            </a:r>
            <a:r>
              <a:rPr lang="zh-CN" altLang="zh-CN" sz="2800"/>
              <a:t>不可以</a:t>
            </a:r>
            <a:r>
              <a:rPr lang="en-US" altLang="zh-CN" sz="2800"/>
              <a:t>”</a:t>
            </a:r>
            <a:r>
              <a:rPr lang="zh-CN" altLang="zh-CN" sz="2800"/>
              <a:t>）测量某食用油管道中油的流量；</a:t>
            </a:r>
            <a:br>
              <a:rPr lang="zh-CN" altLang="zh-CN" sz="2800"/>
            </a:br>
            <a:r>
              <a:rPr lang="zh-CN" altLang="zh-CN" sz="2800"/>
              <a:t>（</a:t>
            </a:r>
            <a:r>
              <a:rPr lang="en-US" altLang="zh-CN" sz="2800"/>
              <a:t>2</a:t>
            </a:r>
            <a:r>
              <a:rPr lang="zh-CN" altLang="zh-CN" sz="2800"/>
              <a:t>）电磁流量计上的仪表是由</a:t>
            </a:r>
            <a:r>
              <a:rPr lang="zh-CN" altLang="zh-CN" sz="2800" u="sng"/>
              <a:t>　　　　　</a:t>
            </a:r>
            <a:r>
              <a:rPr lang="zh-CN" altLang="zh-CN" sz="2800"/>
              <a:t>改装的（选填</a:t>
            </a:r>
            <a:r>
              <a:rPr lang="en-US" altLang="zh-CN" sz="2800"/>
              <a:t>“</a:t>
            </a:r>
            <a:r>
              <a:rPr lang="zh-CN" altLang="zh-CN" sz="2800"/>
              <a:t>电压表</a:t>
            </a:r>
            <a:r>
              <a:rPr lang="en-US" altLang="zh-CN" sz="2800"/>
              <a:t>”</a:t>
            </a:r>
            <a:r>
              <a:rPr lang="zh-CN" altLang="zh-CN" sz="2800"/>
              <a:t>或</a:t>
            </a:r>
            <a:r>
              <a:rPr lang="en-US" altLang="zh-CN" sz="2800"/>
              <a:t>“</a:t>
            </a:r>
            <a:r>
              <a:rPr lang="zh-CN" altLang="zh-CN" sz="2800"/>
              <a:t>电流表</a:t>
            </a:r>
            <a:r>
              <a:rPr lang="en-US" altLang="zh-CN" sz="2800"/>
              <a:t>”</a:t>
            </a:r>
            <a:r>
              <a:rPr lang="zh-CN" altLang="zh-CN" sz="2800"/>
              <a:t>）；电磁血流计的工作原理与</a:t>
            </a:r>
            <a:r>
              <a:rPr lang="zh-CN" altLang="zh-CN" sz="2800" u="sng"/>
              <a:t>　　　　　</a:t>
            </a:r>
            <a:r>
              <a:rPr lang="zh-CN" altLang="zh-CN" sz="2800"/>
              <a:t>（选填</a:t>
            </a:r>
            <a:r>
              <a:rPr lang="en-US" altLang="zh-CN" sz="2800"/>
              <a:t>“</a:t>
            </a:r>
            <a:r>
              <a:rPr lang="zh-CN" altLang="zh-CN" sz="2800"/>
              <a:t>电动机</a:t>
            </a:r>
            <a:r>
              <a:rPr lang="en-US" altLang="zh-CN" sz="2800"/>
              <a:t>”“</a:t>
            </a:r>
            <a:r>
              <a:rPr lang="zh-CN" altLang="zh-CN" sz="2800"/>
              <a:t>发电机</a:t>
            </a:r>
            <a:r>
              <a:rPr lang="en-US" altLang="zh-CN" sz="2800"/>
              <a:t>”</a:t>
            </a:r>
            <a:r>
              <a:rPr lang="zh-CN" altLang="zh-CN" sz="2800"/>
              <a:t>或</a:t>
            </a:r>
            <a:r>
              <a:rPr lang="en-US" altLang="zh-CN" sz="2800"/>
              <a:t>“</a:t>
            </a:r>
            <a:r>
              <a:rPr lang="zh-CN" altLang="zh-CN" sz="2800"/>
              <a:t>电磁铁</a:t>
            </a:r>
            <a:r>
              <a:rPr lang="en-US" altLang="zh-CN" sz="2800"/>
              <a:t>”</a:t>
            </a:r>
            <a:r>
              <a:rPr lang="zh-CN" altLang="zh-CN" sz="2800"/>
              <a:t>）的工作原理相同；</a:t>
            </a:r>
            <a:br>
              <a:rPr lang="zh-CN" altLang="zh-CN" sz="2800"/>
            </a:br>
            <a:endParaRPr lang="zh-CN" altLang="en-US" sz="2800"/>
          </a:p>
        </p:txBody>
      </p:sp>
      <p:sp>
        <p:nvSpPr>
          <p:cNvPr id="23555" name="矩形 2"/>
          <p:cNvSpPr/>
          <p:nvPr/>
        </p:nvSpPr>
        <p:spPr>
          <a:xfrm>
            <a:off x="4191000" y="1511300"/>
            <a:ext cx="1620838"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不可以　</a:t>
            </a:r>
            <a:endParaRPr lang="zh-CN" altLang="en-US">
              <a:ea typeface="Times New Roman" pitchFamily="18" charset="0"/>
            </a:endParaRPr>
          </a:p>
        </p:txBody>
      </p:sp>
      <p:sp>
        <p:nvSpPr>
          <p:cNvPr id="23556" name="矩形 3"/>
          <p:cNvSpPr/>
          <p:nvPr/>
        </p:nvSpPr>
        <p:spPr>
          <a:xfrm>
            <a:off x="5586413" y="2784475"/>
            <a:ext cx="12620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电流表</a:t>
            </a:r>
            <a:endParaRPr lang="zh-CN" altLang="en-US">
              <a:ea typeface="Times New Roman" pitchFamily="18" charset="0"/>
            </a:endParaRPr>
          </a:p>
        </p:txBody>
      </p:sp>
      <p:sp>
        <p:nvSpPr>
          <p:cNvPr id="23557" name="矩形 4"/>
          <p:cNvSpPr/>
          <p:nvPr/>
        </p:nvSpPr>
        <p:spPr>
          <a:xfrm>
            <a:off x="1871663" y="4037013"/>
            <a:ext cx="1262062" cy="523875"/>
          </a:xfrm>
          <a:prstGeom prst="rect">
            <a:avLst/>
          </a:prstGeom>
          <a:noFill/>
          <a:ln>
            <a:noFill/>
            <a:miter lim="800000"/>
          </a:ln>
        </p:spPr>
        <p:txBody>
          <a:bodyPr wrap="none">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r>
              <a:rPr lang="zh-CN" altLang="zh-CN" sz="2800">
                <a:solidFill>
                  <a:srgbClr val="FF0000"/>
                </a:solidFill>
                <a:latin typeface="Times New Roman" pitchFamily="18" charset="0"/>
                <a:ea typeface="黑体" pitchFamily="49" charset="-122"/>
              </a:rPr>
              <a:t>发电机</a:t>
            </a:r>
            <a:endParaRPr lang="zh-CN" altLang="en-US">
              <a:ea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fade">
                                      <p:cBhvr>
                                        <p:cTn id="7" dur="500"/>
                                        <p:tgtEl>
                                          <p:spTgt spid="2355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3555"/>
                                        </p:tgtEl>
                                        <p:attrNameLst>
                                          <p:attrName>style.visibility</p:attrName>
                                        </p:attrNameLst>
                                      </p:cBhvr>
                                      <p:to>
                                        <p:strVal val="visible"/>
                                      </p:to>
                                    </p:set>
                                    <p:anim calcmode="lin" valueType="num">
                                      <p:cBhvr additive="base">
                                        <p:cTn id="12" dur="500" fill="hold"/>
                                        <p:tgtEl>
                                          <p:spTgt spid="23555"/>
                                        </p:tgtEl>
                                        <p:attrNameLst>
                                          <p:attrName>ppt_x</p:attrName>
                                        </p:attrNameLst>
                                      </p:cBhvr>
                                      <p:tavLst>
                                        <p:tav tm="0">
                                          <p:val>
                                            <p:strVal val="#ppt_x"/>
                                          </p:val>
                                        </p:tav>
                                        <p:tav tm="100000">
                                          <p:val>
                                            <p:strVal val="#ppt_x"/>
                                          </p:val>
                                        </p:tav>
                                      </p:tavLst>
                                    </p:anim>
                                    <p:anim calcmode="lin" valueType="num">
                                      <p:cBhvr additive="base">
                                        <p:cTn id="13" dur="500" fill="hold"/>
                                        <p:tgtEl>
                                          <p:spTgt spid="23555"/>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3556"/>
                                        </p:tgtEl>
                                        <p:attrNameLst>
                                          <p:attrName>style.visibility</p:attrName>
                                        </p:attrNameLst>
                                      </p:cBhvr>
                                      <p:to>
                                        <p:strVal val="visible"/>
                                      </p:to>
                                    </p:set>
                                    <p:anim calcmode="lin" valueType="num">
                                      <p:cBhvr additive="base">
                                        <p:cTn id="18" dur="500" fill="hold"/>
                                        <p:tgtEl>
                                          <p:spTgt spid="23556"/>
                                        </p:tgtEl>
                                        <p:attrNameLst>
                                          <p:attrName>ppt_x</p:attrName>
                                        </p:attrNameLst>
                                      </p:cBhvr>
                                      <p:tavLst>
                                        <p:tav tm="0">
                                          <p:val>
                                            <p:strVal val="#ppt_x"/>
                                          </p:val>
                                        </p:tav>
                                        <p:tav tm="100000">
                                          <p:val>
                                            <p:strVal val="#ppt_x"/>
                                          </p:val>
                                        </p:tav>
                                      </p:tavLst>
                                    </p:anim>
                                    <p:anim calcmode="lin" valueType="num">
                                      <p:cBhvr additive="base">
                                        <p:cTn id="19" dur="500" fill="hold"/>
                                        <p:tgtEl>
                                          <p:spTgt spid="23556"/>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3557"/>
                                        </p:tgtEl>
                                        <p:attrNameLst>
                                          <p:attrName>style.visibility</p:attrName>
                                        </p:attrNameLst>
                                      </p:cBhvr>
                                      <p:to>
                                        <p:strVal val="visible"/>
                                      </p:to>
                                    </p:set>
                                    <p:anim calcmode="lin" valueType="num">
                                      <p:cBhvr additive="base">
                                        <p:cTn id="24" dur="500" fill="hold"/>
                                        <p:tgtEl>
                                          <p:spTgt spid="23557"/>
                                        </p:tgtEl>
                                        <p:attrNameLst>
                                          <p:attrName>ppt_x</p:attrName>
                                        </p:attrNameLst>
                                      </p:cBhvr>
                                      <p:tavLst>
                                        <p:tav tm="0">
                                          <p:val>
                                            <p:strVal val="#ppt_x"/>
                                          </p:val>
                                        </p:tav>
                                        <p:tav tm="100000">
                                          <p:val>
                                            <p:strVal val="#ppt_x"/>
                                          </p:val>
                                        </p:tav>
                                      </p:tavLst>
                                    </p:anim>
                                    <p:anim calcmode="lin" valueType="num">
                                      <p:cBhvr additive="base">
                                        <p:cTn id="25" dur="500" fill="hold"/>
                                        <p:tgtEl>
                                          <p:spTgt spid="235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5" grpId="0"/>
      <p:bldP spid="23556" grpId="0"/>
      <p:bldP spid="23557"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name="">
    <p:spTree>
      <p:nvGrpSpPr>
        <p:cNvPr id="1" name=""/>
        <p:cNvGrpSpPr/>
        <p:nvPr/>
      </p:nvGrpSpPr>
      <p:grpSpPr/>
      <p:sp>
        <p:nvSpPr>
          <p:cNvPr id="24578" name="标题 1"/>
          <p:cNvSpPr>
            <a:spLocks noGrp="1"/>
          </p:cNvSpPr>
          <p:nvPr>
            <p:ph type="title" idx="4294967295"/>
          </p:nvPr>
        </p:nvSpPr>
        <p:spPr>
          <a:xfrm>
            <a:off x="508000" y="844550"/>
            <a:ext cx="8128000" cy="1301750"/>
          </a:xfrm>
          <a:prstGeom prst="rect">
            <a:avLst/>
          </a:prstGeom>
          <a:noFill/>
          <a:ln>
            <a:noFill/>
            <a:miter lim="800000"/>
          </a:ln>
        </p:spPr>
        <p:txBody>
          <a:bodyPr/>
          <a:lstStyle>
            <a:lvl1pPr marL="0" indent="0" algn="l" defTabSz="914400" rtl="0" eaLnBrk="0" fontAlgn="base" hangingPunct="0">
              <a:lnSpc>
                <a:spcPct val="90000"/>
              </a:lnSpc>
              <a:spcBef>
                <a:spcPct val="0"/>
              </a:spcBef>
              <a:spcAft>
                <a:spcPct val="0"/>
              </a:spcAft>
              <a:buClrTx/>
              <a:buSzTx/>
              <a:buFontTx/>
              <a:buNone/>
              <a:defRPr kumimoji="0" lang="zh-CN" altLang="en-US" sz="4400" b="0" i="0" u="none" kern="1200" baseline="0">
                <a:solidFill>
                  <a:schemeClr val="tx1"/>
                </a:solidFill>
                <a:latin typeface="Times New Roman" pitchFamily="18" charset="0"/>
                <a:ea typeface="黑体" pitchFamily="49" charset="-122"/>
                <a:cs typeface="+mj-cs"/>
              </a:defRPr>
            </a:lvl1pPr>
          </a:lstStyle>
          <a:p>
            <a:pPr lvl="0" eaLnBrk="1">
              <a:lnSpc>
                <a:spcPct val="150000"/>
              </a:lnSpc>
            </a:pPr>
            <a:r>
              <a:rPr lang="zh-CN" altLang="zh-CN" sz="2800"/>
              <a:t>（</a:t>
            </a:r>
            <a:r>
              <a:rPr lang="en-US" altLang="zh-CN" sz="2800"/>
              <a:t>3</a:t>
            </a:r>
            <a:r>
              <a:rPr lang="zh-CN" altLang="zh-CN" sz="2800"/>
              <a:t>）测得某液体的流速为</a:t>
            </a:r>
            <a:r>
              <a:rPr lang="en-US" altLang="zh-CN" sz="2800"/>
              <a:t>0.2 m/s</a:t>
            </a:r>
            <a:r>
              <a:rPr lang="zh-CN" altLang="zh-CN" sz="2800"/>
              <a:t>，流量为</a:t>
            </a:r>
            <a:r>
              <a:rPr lang="en-US" altLang="zh-CN" sz="2800"/>
              <a:t>10</a:t>
            </a:r>
            <a:r>
              <a:rPr lang="zh-CN" altLang="zh-CN" sz="2800" baseline="30000"/>
              <a:t>－</a:t>
            </a:r>
            <a:r>
              <a:rPr lang="en-US" altLang="zh-CN" sz="2800" baseline="30000"/>
              <a:t>4</a:t>
            </a:r>
            <a:r>
              <a:rPr lang="en-US" altLang="zh-CN" sz="2800"/>
              <a:t> m</a:t>
            </a:r>
            <a:r>
              <a:rPr lang="en-US" altLang="zh-CN" sz="2800" baseline="30000"/>
              <a:t>3</a:t>
            </a:r>
            <a:r>
              <a:rPr lang="en-US" altLang="zh-CN" sz="2800"/>
              <a:t>/s</a:t>
            </a:r>
            <a:r>
              <a:rPr lang="zh-CN" altLang="zh-CN" sz="2800"/>
              <a:t>，则管子的横截面积为</a:t>
            </a:r>
            <a:r>
              <a:rPr lang="zh-CN" altLang="zh-CN" sz="2800" u="sng"/>
              <a:t>　　　　　</a:t>
            </a:r>
            <a:r>
              <a:rPr lang="en-US" altLang="zh-CN" sz="2800"/>
              <a:t>m</a:t>
            </a:r>
            <a:r>
              <a:rPr lang="en-US" altLang="zh-CN" sz="2800" baseline="30000"/>
              <a:t>2</a:t>
            </a:r>
            <a:r>
              <a:rPr lang="zh-CN" altLang="zh-CN" sz="2800"/>
              <a:t>；</a:t>
            </a:r>
            <a:br>
              <a:rPr lang="zh-CN" altLang="zh-CN" sz="2800"/>
            </a:br>
            <a:r>
              <a:rPr lang="zh-CN" altLang="zh-CN" sz="2800"/>
              <a:t>（</a:t>
            </a:r>
            <a:r>
              <a:rPr lang="en-US" altLang="zh-CN" sz="2800"/>
              <a:t>4</a:t>
            </a:r>
            <a:r>
              <a:rPr lang="zh-CN" altLang="zh-CN" sz="2800"/>
              <a:t>）根据表中数据可知，当</a:t>
            </a:r>
            <a:r>
              <a:rPr lang="en-US" altLang="zh-CN" sz="2800" i="1"/>
              <a:t>n</a:t>
            </a:r>
            <a:r>
              <a:rPr lang="zh-CN" altLang="zh-CN" sz="2800"/>
              <a:t>＝</a:t>
            </a:r>
            <a:r>
              <a:rPr lang="en-US" altLang="zh-CN" sz="2800"/>
              <a:t>0.5</a:t>
            </a:r>
            <a:r>
              <a:rPr lang="zh-CN" altLang="zh-CN" sz="2800"/>
              <a:t>时，</a:t>
            </a:r>
            <a:br>
              <a:rPr lang="en-US" altLang="zh-CN" sz="2800"/>
            </a:br>
            <a:r>
              <a:rPr lang="en-US" altLang="zh-CN" sz="2800" i="1"/>
              <a:t>v</a:t>
            </a:r>
            <a:r>
              <a:rPr lang="zh-CN" altLang="zh-CN" sz="2800"/>
              <a:t>＝</a:t>
            </a:r>
            <a:r>
              <a:rPr lang="zh-CN" altLang="zh-CN" sz="2800" u="sng"/>
              <a:t>　　　　　</a:t>
            </a:r>
            <a:r>
              <a:rPr lang="en-US" altLang="zh-CN" sz="2800"/>
              <a:t>m/s</a:t>
            </a:r>
            <a:r>
              <a:rPr lang="zh-CN" altLang="zh-CN" sz="2800"/>
              <a:t>；</a:t>
            </a:r>
            <a:br>
              <a:rPr lang="zh-CN" altLang="zh-CN" sz="2800"/>
            </a:br>
            <a:r>
              <a:rPr lang="zh-CN" altLang="zh-CN" sz="2800"/>
              <a:t>（</a:t>
            </a:r>
            <a:r>
              <a:rPr lang="en-US" altLang="zh-CN" sz="2800"/>
              <a:t>5</a:t>
            </a:r>
            <a:r>
              <a:rPr lang="zh-CN" altLang="zh-CN" sz="2800"/>
              <a:t>）心脏主动脉血管的横截面积变化时，心脏推动血液流动的功率</a:t>
            </a:r>
            <a:r>
              <a:rPr lang="en-US" altLang="zh-CN" sz="2800" i="1"/>
              <a:t>P</a:t>
            </a:r>
            <a:r>
              <a:rPr lang="zh-CN" altLang="zh-CN" sz="2800"/>
              <a:t>随</a:t>
            </a:r>
            <a:r>
              <a:rPr lang="en-US" altLang="zh-CN" sz="2800" i="1"/>
              <a:t>n</a:t>
            </a:r>
            <a:r>
              <a:rPr lang="zh-CN" altLang="zh-CN" sz="2800"/>
              <a:t>的变化而变化．若当</a:t>
            </a:r>
            <a:r>
              <a:rPr lang="en-US" altLang="zh-CN" sz="2800" i="1"/>
              <a:t>n</a:t>
            </a:r>
            <a:r>
              <a:rPr lang="zh-CN" altLang="zh-CN" sz="2800"/>
              <a:t>＝</a:t>
            </a:r>
            <a:r>
              <a:rPr lang="en-US" altLang="zh-CN" sz="2800"/>
              <a:t>1</a:t>
            </a:r>
            <a:r>
              <a:rPr lang="zh-CN" altLang="zh-CN" sz="2800"/>
              <a:t>时，心脏推动血液流动的功率</a:t>
            </a:r>
            <a:r>
              <a:rPr lang="en-US" altLang="zh-CN" sz="2800" i="1"/>
              <a:t>P</a:t>
            </a:r>
            <a:r>
              <a:rPr lang="zh-CN" altLang="zh-CN" sz="2800"/>
              <a:t>＝</a:t>
            </a:r>
            <a:r>
              <a:rPr lang="en-US" altLang="zh-CN" sz="2800" i="1"/>
              <a:t>P</a:t>
            </a:r>
            <a:r>
              <a:rPr lang="en-US" altLang="zh-CN" sz="2800" baseline="-25000"/>
              <a:t>0</a:t>
            </a:r>
            <a:r>
              <a:rPr lang="zh-CN" altLang="zh-CN" sz="2800"/>
              <a:t>，则当</a:t>
            </a:r>
            <a:r>
              <a:rPr lang="en-US" altLang="zh-CN" sz="2800" i="1"/>
              <a:t>n</a:t>
            </a:r>
            <a:r>
              <a:rPr lang="zh-CN" altLang="zh-CN" sz="2800"/>
              <a:t>＝</a:t>
            </a:r>
            <a:r>
              <a:rPr lang="en-US" altLang="zh-CN" sz="2800"/>
              <a:t>0.5</a:t>
            </a:r>
            <a:r>
              <a:rPr lang="zh-CN" altLang="zh-CN" sz="2800"/>
              <a:t>时，心脏推动血液流动的功率</a:t>
            </a:r>
            <a:r>
              <a:rPr lang="en-US" altLang="zh-CN" sz="2800" i="1"/>
              <a:t>P</a:t>
            </a:r>
            <a:r>
              <a:rPr lang="zh-CN" altLang="zh-CN" sz="2800"/>
              <a:t>＝</a:t>
            </a:r>
            <a:r>
              <a:rPr lang="zh-CN" altLang="zh-CN" sz="2800" u="sng"/>
              <a:t>　　　　　</a:t>
            </a:r>
            <a:r>
              <a:rPr lang="en-US" altLang="zh-CN" sz="2800" i="1"/>
              <a:t>P</a:t>
            </a:r>
            <a:r>
              <a:rPr lang="en-US" altLang="zh-CN" sz="2800" baseline="-25000"/>
              <a:t>0</a:t>
            </a:r>
            <a:r>
              <a:rPr lang="en-US" altLang="zh-CN" sz="2800"/>
              <a:t>.</a:t>
            </a:r>
            <a:endParaRPr lang="zh-CN" altLang="en-US" sz="2800"/>
          </a:p>
        </p:txBody>
      </p:sp>
      <p:sp>
        <p:nvSpPr>
          <p:cNvPr id="24579" name="矩形 2"/>
          <p:cNvSpPr/>
          <p:nvPr/>
        </p:nvSpPr>
        <p:spPr>
          <a:xfrm>
            <a:off x="4972050" y="1584325"/>
            <a:ext cx="1601788"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5×10</a:t>
            </a:r>
            <a:r>
              <a:rPr lang="zh-CN" altLang="zh-CN" sz="2800" baseline="30000">
                <a:solidFill>
                  <a:srgbClr val="FF0000"/>
                </a:solidFill>
                <a:latin typeface="Times New Roman" pitchFamily="18" charset="0"/>
                <a:ea typeface="黑体" pitchFamily="49" charset="-122"/>
              </a:rPr>
              <a:t>－</a:t>
            </a:r>
            <a:r>
              <a:rPr lang="en-US" altLang="zh-CN" sz="2800" baseline="30000">
                <a:solidFill>
                  <a:srgbClr val="FF0000"/>
                </a:solidFill>
                <a:latin typeface="Times New Roman" pitchFamily="18" charset="0"/>
                <a:ea typeface="黑体" pitchFamily="49" charset="-122"/>
              </a:rPr>
              <a:t>4</a:t>
            </a:r>
            <a:endParaRPr lang="zh-CN" altLang="zh-CN" sz="1000">
              <a:latin typeface="等线"/>
            </a:endParaRPr>
          </a:p>
        </p:txBody>
      </p:sp>
      <p:sp>
        <p:nvSpPr>
          <p:cNvPr id="24580" name="矩形 3"/>
          <p:cNvSpPr/>
          <p:nvPr/>
        </p:nvSpPr>
        <p:spPr>
          <a:xfrm>
            <a:off x="1603375" y="2847975"/>
            <a:ext cx="1062038"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0.36</a:t>
            </a:r>
            <a:r>
              <a:rPr lang="zh-CN" altLang="zh-CN" sz="2800">
                <a:solidFill>
                  <a:srgbClr val="FF0000"/>
                </a:solidFill>
                <a:latin typeface="Times New Roman" pitchFamily="18" charset="0"/>
                <a:ea typeface="黑体" pitchFamily="49" charset="-122"/>
              </a:rPr>
              <a:t>　</a:t>
            </a:r>
            <a:endParaRPr lang="zh-CN" altLang="zh-CN" sz="1000">
              <a:latin typeface="等线"/>
            </a:endParaRPr>
          </a:p>
        </p:txBody>
      </p:sp>
      <p:sp>
        <p:nvSpPr>
          <p:cNvPr id="24581" name="矩形 4"/>
          <p:cNvSpPr/>
          <p:nvPr/>
        </p:nvSpPr>
        <p:spPr>
          <a:xfrm>
            <a:off x="6443663" y="5429250"/>
            <a:ext cx="611187" cy="523875"/>
          </a:xfrm>
          <a:prstGeom prst="rect">
            <a:avLst/>
          </a:prstGeom>
          <a:noFill/>
          <a:ln>
            <a:noFill/>
            <a:miter lim="800000"/>
          </a:ln>
        </p:spPr>
        <p:txBody>
          <a:bodyPr>
            <a:spAutoFit/>
          </a:bodyPr>
          <a:lstStyle>
            <a:defPPr>
              <a:defRPr lang="zh-CN"/>
            </a:defPPr>
            <a:lvl1pPr marL="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kumimoji="0" lang="zh-CN" altLang="en-US" sz="1800" b="0" i="0" u="none" baseline="0">
                <a:solidFill>
                  <a:schemeClr val="tx1"/>
                </a:solidFill>
                <a:effectLst/>
                <a:latin typeface="Arial" pitchFamily="34" charset="0"/>
                <a:ea typeface="宋体" pitchFamily="2" charset="-122"/>
              </a:defRPr>
            </a:lvl5pPr>
          </a:lstStyle>
          <a:p>
            <a:pPr marL="0" lvl="0" indent="0" algn="just"/>
            <a:r>
              <a:rPr lang="en-US" altLang="zh-CN" sz="2800">
                <a:solidFill>
                  <a:srgbClr val="FF0000"/>
                </a:solidFill>
                <a:latin typeface="Times New Roman" pitchFamily="18" charset="0"/>
                <a:ea typeface="黑体" pitchFamily="49" charset="-122"/>
              </a:rPr>
              <a:t>4</a:t>
            </a:r>
            <a:r>
              <a:rPr lang="zh-CN" altLang="zh-CN" sz="2800">
                <a:solidFill>
                  <a:srgbClr val="FF0000"/>
                </a:solidFill>
                <a:latin typeface="Times New Roman" pitchFamily="18" charset="0"/>
                <a:ea typeface="黑体" pitchFamily="49" charset="-122"/>
              </a:rPr>
              <a:t>　</a:t>
            </a:r>
            <a:endParaRPr lang="zh-CN" altLang="zh-CN" sz="1000">
              <a:latin typeface="等线"/>
            </a:endParaRPr>
          </a:p>
        </p:txBody>
      </p:sp>
      <p:pic>
        <p:nvPicPr>
          <p:cNvPr id="24582" name="New picture"/>
          <p:cNvPicPr/>
          <p:nvPr/>
        </p:nvPicPr>
        <p:blipFill>
          <a:blip r:embed="rId2"/>
          <a:stretch>
            <a:fillRect/>
          </a:stretch>
        </p:blipFill>
        <p:spPr>
          <a:xfrm>
            <a:off x="10261600" y="11658600"/>
            <a:ext cx="342900" cy="2540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arn(inVertical)">
                                      <p:cBhvr>
                                        <p:cTn id="7" dur="500"/>
                                        <p:tgtEl>
                                          <p:spTgt spid="2457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4579"/>
                                        </p:tgtEl>
                                        <p:attrNameLst>
                                          <p:attrName>style.visibility</p:attrName>
                                        </p:attrNameLst>
                                      </p:cBhvr>
                                      <p:to>
                                        <p:strVal val="visible"/>
                                      </p:to>
                                    </p:set>
                                    <p:anim calcmode="lin" valueType="num">
                                      <p:cBhvr additive="base">
                                        <p:cTn id="12" dur="500" fill="hold"/>
                                        <p:tgtEl>
                                          <p:spTgt spid="24579"/>
                                        </p:tgtEl>
                                        <p:attrNameLst>
                                          <p:attrName>ppt_x</p:attrName>
                                        </p:attrNameLst>
                                      </p:cBhvr>
                                      <p:tavLst>
                                        <p:tav tm="0">
                                          <p:val>
                                            <p:strVal val="#ppt_x"/>
                                          </p:val>
                                        </p:tav>
                                        <p:tav tm="100000">
                                          <p:val>
                                            <p:strVal val="#ppt_x"/>
                                          </p:val>
                                        </p:tav>
                                      </p:tavLst>
                                    </p:anim>
                                    <p:anim calcmode="lin" valueType="num">
                                      <p:cBhvr additive="base">
                                        <p:cTn id="13"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4580"/>
                                        </p:tgtEl>
                                        <p:attrNameLst>
                                          <p:attrName>style.visibility</p:attrName>
                                        </p:attrNameLst>
                                      </p:cBhvr>
                                      <p:to>
                                        <p:strVal val="visible"/>
                                      </p:to>
                                    </p:set>
                                    <p:anim calcmode="lin" valueType="num">
                                      <p:cBhvr additive="base">
                                        <p:cTn id="18" dur="500" fill="hold"/>
                                        <p:tgtEl>
                                          <p:spTgt spid="24580"/>
                                        </p:tgtEl>
                                        <p:attrNameLst>
                                          <p:attrName>ppt_x</p:attrName>
                                        </p:attrNameLst>
                                      </p:cBhvr>
                                      <p:tavLst>
                                        <p:tav tm="0">
                                          <p:val>
                                            <p:strVal val="#ppt_x"/>
                                          </p:val>
                                        </p:tav>
                                        <p:tav tm="100000">
                                          <p:val>
                                            <p:strVal val="#ppt_x"/>
                                          </p:val>
                                        </p:tav>
                                      </p:tavLst>
                                    </p:anim>
                                    <p:anim calcmode="lin" valueType="num">
                                      <p:cBhvr additive="base">
                                        <p:cTn id="19"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after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4581"/>
                                        </p:tgtEl>
                                        <p:attrNameLst>
                                          <p:attrName>style.visibility</p:attrName>
                                        </p:attrNameLst>
                                      </p:cBhvr>
                                      <p:to>
                                        <p:strVal val="visible"/>
                                      </p:to>
                                    </p:set>
                                    <p:anim calcmode="lin" valueType="num">
                                      <p:cBhvr additive="base">
                                        <p:cTn id="24" dur="500" fill="hold"/>
                                        <p:tgtEl>
                                          <p:spTgt spid="24581"/>
                                        </p:tgtEl>
                                        <p:attrNameLst>
                                          <p:attrName>ppt_x</p:attrName>
                                        </p:attrNameLst>
                                      </p:cBhvr>
                                      <p:tavLst>
                                        <p:tav tm="0">
                                          <p:val>
                                            <p:strVal val="#ppt_x"/>
                                          </p:val>
                                        </p:tav>
                                        <p:tav tm="100000">
                                          <p:val>
                                            <p:strVal val="#ppt_x"/>
                                          </p:val>
                                        </p:tav>
                                      </p:tavLst>
                                    </p:anim>
                                    <p:anim calcmode="lin" valueType="num">
                                      <p:cBhvr additive="base">
                                        <p:cTn id="25" dur="500" fill="hold"/>
                                        <p:tgtEl>
                                          <p:spTgt spid="245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P spid="24580" grpId="0"/>
      <p:bldP spid="24581" grpId="0"/>
    </p:bldLst>
  </p:timing>
</p:sld>
</file>

<file path=ppt/tags/tag1.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版式">
  <a:themeElements>
    <a:clrScheme name="黄绿色">
      <a:dk1>
        <a:sysClr val="windowText" lastClr="000000"/>
      </a:dk1>
      <a:lt1>
        <a:sysClr val="window" lastClr="CCE8C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自定义 2">
      <a:majorFont>
        <a:latin typeface="Times New Roman"/>
        <a:ea typeface="黑体"/>
        <a:cs typeface="Arial"/>
      </a:majorFont>
      <a:minorFont>
        <a:latin typeface="Times New Roman"/>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模版" id="{410808CE-EF7F-4D38-931F-B8DD4F0EE399}" vid="{E28F0A38-01FB-4156-90D8-19868590B595}"/>
    </a:ext>
  </a:extLst>
</a:theme>
</file>

<file path=ppt/theme/theme2.xml><?xml version="1.0" encoding="utf-8"?>
<a:theme xmlns:r="http://schemas.openxmlformats.org/officeDocument/2006/relationships" xmlns:a="http://schemas.openxmlformats.org/drawingml/2006/main" name="版权信息">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模版" id="{410808CE-EF7F-4D38-931F-B8DD4F0EE399}" vid="{946EB1CC-30E4-4E07-9E5E-700DB6834A7C}"/>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4.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51</Paragraphs>
  <Slides>23</Slides>
  <Notes>1</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23</vt:i4>
      </vt:variant>
    </vt:vector>
  </HeadingPairs>
  <TitlesOfParts>
    <vt:vector baseType="lpstr" size="32">
      <vt:lpstr>Arial</vt:lpstr>
      <vt:lpstr>宋体</vt:lpstr>
      <vt:lpstr>Times New Roman</vt:lpstr>
      <vt:lpstr>黑体</vt:lpstr>
      <vt:lpstr>Calibri</vt:lpstr>
      <vt:lpstr>Wingdings</vt:lpstr>
      <vt:lpstr>微软雅黑</vt:lpstr>
      <vt:lpstr>等线</vt:lpstr>
      <vt:lpstr>版式</vt:lpstr>
      <vt:lpstr>PowerPoint Presentation</vt:lpstr>
      <vt:lpstr>1.（2020·广东）阅读下列短文，回答问题．                               热敏电阻温度计        热敏电阻是用半导体材料制成的电阻，其阻值随温度的变化而变化，如图甲所示为某型号热敏电阻的实物图，阻值随温度升高而变小的，称为负温度系数热敏电阻：阻值随温度升高而变大的，称为正温度系数热敏电阻，利用热敏电阻的特性做成的温度计，叫做热敏电阻温度计．</vt:lpstr>
      <vt:lpstr>        如图乙所示为热敏电阻R1的阻值随温度t变化的图象（为方便计算，已将图线作了近似处理）.图丙是用R1做测温探头的某热敏电阻温度计的电路图，其中电源电压可在0.60 V～1.20 V之间调节，R2为定值电阻，阻值为100 Ω.该电路工作原理是：当保持通过R1的电流不变时，R1两端的电压随电阻均匀变化（即随温度均匀变化），故只需将电压表V1表盘的刻度改成相应的温度刻度，就可以直接从V1</vt:lpstr>
      <vt:lpstr>表盘上读出温度值．测量时，将R1放入待测温度处，闭合开关，调节电源电压，使V2表的示数保持0.20 V不变（即电路中的电流保持2 mA不变），再从V1表盘上读出待测温度t.</vt:lpstr>
      <vt:lpstr>（1）热敏电阻R1是　　　　　（选填“正”或“负”）温度系数热敏电阻．在标准大气压下，将R1放入冰水混合物中时，R1的阻值是　　　　　Ω.（2）测温时，保持R2两端电压为0.20 V，R1两端的电压随温度升高而　　　　　（选填“变大”“变小”或“不变”）.</vt:lpstr>
      <vt:lpstr>（3）某次测温时，V1表盘上显示的温度是20 ℃，此时电源电压为　　　　　V.（4）该热敏电阻温度计测量温度的范围为　　　       　　℃.</vt:lpstr>
      <vt:lpstr>2.（2020·佛山）阅读短文，回答问题．        嫦娥四号于2018年12月8日成功发射，进入奔月轨道，大约经过110小时的飞行，于12日16时45分，顺利完成“太空刹车”、被月球捕获，进入环月轨道．最终于2019年1月3日，嫦娥四号探测器（图甲）搭载着“玉兔二号”月球车“图乙”成功降落月球南极，实现全人类首次月球背面软着陆．探测器着陆后进行了月球车和探测器“两器分离”，分离后在“鹊桥”中继星支持下顺利完成互拍并传回地球．</vt:lpstr>
      <vt:lpstr>        月球车体重135 kg，能“眼观六路”“耳听八方”，她的肩部有可以打开的太阳能电池帆板，她的腿部是六个轮状的移动装置．由于月夜温度极低，电子设备无法正常工作，所以它会进入休眠状态，休眠期间由同位素温差发电保温，等到月昼来临，它将自主唤醒，进入工作状态．</vt:lpstr>
      <vt:lpstr>（1）根据上述信息，请判断以下说法哪些是正确的　　　　　．A．月球车“眼观六路”“耳听八方”是通过电磁波的传输与接收实现的B．“太空刹车”时，火箭向前喷出燃气，是利用了力的作用是相互的C．被月球捕获，说明月球对嫦娥四号的引力大于嫦娥四号对月球的引力D．嫦娥四号关闭发动机绕月运动，从近月点向远月运动过程中，机械能增大</vt:lpstr>
      <vt:lpstr>（2）由于月球的遮挡，月球背面的着陆器和巡视器无法与地球直接传输信息，“鹊桥号”中继星位于图示　　　　　（选填“a”或“b”）位置时，可起到信息中转作用．（3）物体在月球上受到的引力只有地球上的六分之一，月球车在月球上的重力为　　　　　N（地球上g取10 N/kg），在月球上的惯性将　　   　　.　（选填“变大”“变小”或“不变”）.</vt:lpstr>
      <vt:lpstr>（4）月球车以太阳能为能源，若太阳光照射到太阳能电池板上的辐射功率为1.5 kW，电池产生的电压为48 V，并对车上的电动机提供5 A的电流，则太阳能电池将太阳转化电能的效率为　　　　　．</vt:lpstr>
      <vt:lpstr>（5）小明对月球车的“唤醒系统”非常感兴趣，他利用光敏电阻设计了一个“模拟唤醒系统”，如图丙，该系统由“唤醒电路”、“控制电路”等组成，其中电源的电压为12 V，电阻箱R的电阻为（0～9 999 Ω），RP是光敏电阻，它的阻值随光强的变化关系如表所示，光强用符号E表示，单位符号cd表示．根据表格中阻值随光强的变化规律可知，当光强为4.5 cd时，RP光敏阻值为　　　Ω.若a、b两端电压必须等于或大于8 V时，控制电路才能启动，唤醒玉兔</vt:lpstr>
      <vt:lpstr>并驱动玉兔工作．小明设定光强为4.5 cd时唤醒玉兔，则电阻箱R的阻值至少应调到　　　Ω；为了能使控制电路在光线强度较弱时就能控制电路进入工作状态，可采取的措施是　　　　　　　　　　　　　（答出一种即可）.</vt:lpstr>
      <vt:lpstr>3.（2020·恩平）阅读短文，回答问题．                                    智能手机        随着智能手机的日益普及，人们的日常生活发生了朝天覆地的变化．在众多APP的帮助下，人们通过智能手机可以实现轻松出行、远距离通信、线上支付、网上办公等活动．        手机电池作为手机的一个重要部分，目前正朝着大容量、快蓄电、长待机的方向发展．某款手机</vt:lpstr>
      <vt:lpstr>锂电池上标有“电压：3.7 V容量：4 200 mA·h”字样．该手机搭配了超级快充功能，采取的方式是保持充电器的电压不变，将电流从原来的1 A变为5 A，极大的提高了充电功率．电池充满电后，持续使用一段时间，屏幕显示剩余电量不足20%时，系统就会发出“是否开启省电模式”的提示，此时最好给手机充电续航．若无法充电，则开启“省电模式”后，手机显示还可以持续使用2 h，电量将耗尽．</vt:lpstr>
      <vt:lpstr>        手机无线充电是目前比较新的一门技术，无线充电就是不借助数据线等导线对手机进行充电，从而增加手机的续航时间．现阶段使用较多的一种无线充电技术的原理如图甲、乙所示，交流电流过送电线圈（无线充电板）产生磁场，智能手机（受电线圈）放在无线充电板上就能充电，并将电能储存到手机的锂电池内．</vt:lpstr>
      <vt:lpstr>（1）手机在使用过程中是依靠　　　　　（选填“声波”或“电磁波”）传递信息的．（2）文中描述的手机快充功能将充电功率变为原来的　　　　　倍．为了防止手机温度过高，手机的散热部件应选用导热快、比热容　　　　　（选填“大”或“小”）的材料．</vt:lpstr>
      <vt:lpstr>（3）手机在无线充电时，手机中的受电线圈会产生　　　　　，无线充电工作原理与　　　　（选填“发电机”或“电动机”）工作原理相似．（4）文中锂电池最好在电能还剩　　　　　J时给它及时充电，此手机在“省电模式”下使用时的平均功率为　　　　　W. </vt:lpstr>
      <vt:lpstr>4.（2020·汕头）阅读短文，回答问题：                                   电磁流量计        电磁流量计是利用法拉第电磁感应原理制成的用来检测导电液体流量（液体在单位时间内通过某横截面的体积）和流速的仪表．        如图甲是用来检测血流速度和血流量的电磁流量计，又称电磁血流计．其原理如图乙所示，使用时，将血管放置于两磁极之间，金属电极A、B与</vt:lpstr>
      <vt:lpstr>血管壁接触，仪表与电极A、B相连．血液在血管中流动时，A、B间就会有电压，电流通过仪表从而显示出血流速度和流量．        某实验小组用电磁血流计研究血管中血流速度与n（病人心脏血管横截面积与正常人心脏血管横截面积的比值）的关系．测得病人心脏主动脉血管内血液匀速流动的速度v与n的数值如下表：</vt:lpstr>
      <vt:lpstr>研究表明，当血液在管内匀速流动时，受到的阻力f与血液的流速v成正比，即f＝kv，k为常数，血管横截面积越小，血液流速越大，受到的阻力越大，心脏的负担就越重．</vt:lpstr>
      <vt:lpstr>（1）利用电磁流量计　　　　　（选填“可以”或“不可以”）测量某食用油管道中油的流量；（2）电磁流量计上的仪表是由　　　　　改装的（选填“电压表”或“电流表”）；电磁血流计的工作原理与　　　　　（选填“电动机”“发电机”或“电磁铁”）的工作原理相同；</vt:lpstr>
      <vt:lpstr>（3）测得某液体的流速为0.2 m/s，流量为10－4 m3/s，则管子的横截面积为　　　　　m2；（4）根据表中数据可知，当n＝0.5时，v＝　　　　　m/s；（5）心脏主动脉血管的横截面积变化时，心脏推动血液流动的功率P随n的变化而变化．若当n＝1时，心脏推动血液流动的功率P＝P0，则当n＝0.5时，心脏推动血液流动的功率P＝　　　　　P0.</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2021-03-04T22:59:38.769</cp:lastPrinted>
  <dcterms:created xsi:type="dcterms:W3CDTF">2021-03-04T22:59:38Z</dcterms:created>
  <dcterms:modified xsi:type="dcterms:W3CDTF">2021-03-04T14:59:39Z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