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5150" r:id="rId1"/>
  </p:sldMasterIdLst>
  <p:notesMasterIdLst>
    <p:notesMasterId r:id="rId39"/>
  </p:notesMasterIdLst>
  <p:sldIdLst>
    <p:sldId id="397" r:id="rId2"/>
    <p:sldId id="575" r:id="rId3"/>
    <p:sldId id="576" r:id="rId4"/>
    <p:sldId id="577" r:id="rId5"/>
    <p:sldId id="670" r:id="rId6"/>
    <p:sldId id="678" r:id="rId7"/>
    <p:sldId id="679" r:id="rId8"/>
    <p:sldId id="631" r:id="rId9"/>
    <p:sldId id="633" r:id="rId10"/>
    <p:sldId id="680" r:id="rId11"/>
    <p:sldId id="635" r:id="rId12"/>
    <p:sldId id="681" r:id="rId13"/>
    <p:sldId id="682" r:id="rId14"/>
    <p:sldId id="683" r:id="rId15"/>
    <p:sldId id="634" r:id="rId16"/>
    <p:sldId id="684" r:id="rId17"/>
    <p:sldId id="580" r:id="rId18"/>
    <p:sldId id="616" r:id="rId19"/>
    <p:sldId id="618" r:id="rId20"/>
    <p:sldId id="638" r:id="rId21"/>
    <p:sldId id="639" r:id="rId22"/>
    <p:sldId id="622" r:id="rId23"/>
    <p:sldId id="685" r:id="rId24"/>
    <p:sldId id="640" r:id="rId25"/>
    <p:sldId id="686" r:id="rId26"/>
    <p:sldId id="671" r:id="rId27"/>
    <p:sldId id="593" r:id="rId28"/>
    <p:sldId id="518" r:id="rId29"/>
    <p:sldId id="597" r:id="rId30"/>
    <p:sldId id="600" r:id="rId31"/>
    <p:sldId id="658" r:id="rId32"/>
    <p:sldId id="659" r:id="rId33"/>
    <p:sldId id="669" r:id="rId34"/>
    <p:sldId id="661" r:id="rId35"/>
    <p:sldId id="687" r:id="rId36"/>
    <p:sldId id="689" r:id="rId37"/>
    <p:sldId id="688" r:id="rId38"/>
  </p:sldIdLst>
  <p:sldSz cx="9144000" cy="5143500" type="screen16x9"/>
  <p:notesSz cx="6858000" cy="9144000"/>
  <p:custDataLst>
    <p:tags r:id="rId40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141" d="100"/>
          <a:sy n="141" d="100"/>
        </p:scale>
        <p:origin x="-804" y="-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/>
          </p:cNvSpPr>
          <p:nvPr>
            <p:ph type="hdr" sz="quarter" idx="4294967295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5" name="日期占位符 2"/>
          <p:cNvSpPr>
            <a:spLocks noGrp="1"/>
          </p:cNvSpPr>
          <p:nvPr>
            <p:ph type="dt" idx="4294967295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>
              <a:buClrTx/>
              <a:buFont typeface="Arial" pitchFamily="34" charset="0"/>
            </a:pPr>
            <a:fld id="{31E562A2-AFCE-4447-8CE0-03190E5B762C}" type="datetime1">
              <a:rPr lang="zh-CN" altLang="en-US" sz="1200"/>
              <a:t>2021/3/12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077" name="备注占位符 4"/>
          <p:cNvSpPr>
            <a:spLocks noGrp="1"/>
          </p:cNvSpPr>
          <p:nvPr>
            <p:ph type="body" sz="quarter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294967295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buClrTx/>
              <a:buFont typeface="Arial" pitchFamily="34" charset="0"/>
            </a:pPr>
            <a:endParaRPr lang="zh-CN" altLang="en-US" sz="120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429496729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46813A65-8082-4FD0-8306-2618C46F5E38}" type="slidenum">
              <a:rPr lang="zh-CN" altLang="en-US" sz="1200"/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866866193"/>
      </p:ext>
    </p:extLst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819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819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8CF1DD6-F614-4DD1-897E-1A8D5D3D9CA7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024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024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2C7A61C9-06D6-441F-807D-7101DD2CABC5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229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29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3906F9F-5FA4-46BE-88A9-188320391A74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433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433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738B97B-13A4-496A-9DEF-5086FC5D17D4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638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66A5750-F463-4151-AD6D-BC9CCA0119D3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1843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B77FA68-9FB5-4524-BADC-FB015421A998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048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07BECD5-4B31-4DE5-A34D-93DAEAFAD58A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253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253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8CF15468-1C54-4057-94DC-DD61B6EFCDBE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457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E5B57F7E-9E4A-47F5-AC14-C8ACE8F9B9B5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C7B78625-C3A6-4EA3-9190-1CE407E0229A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28674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8675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DEE05903-0716-4AFF-9521-4D2DE16A65FA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072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072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062291F0-AAFB-45E0-A9CD-DB31C0EE4AB5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2770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2771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10F67A9A-5362-4D88-901C-A0B30BA89CA1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34818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4819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F82A8605-35CE-4665-87A4-ABA6625E984E}" type="slidenum">
              <a:rPr lang="zh-CN" altLang="en-US" sz="1200">
                <a:latin typeface="Calibri" pitchFamily="34" charset="0"/>
                <a:ea typeface="宋体" pitchFamily="2" charset="-122"/>
              </a:rPr>
              <a:t>17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幻灯片图像占位符 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</p:sp>
      <p:sp>
        <p:nvSpPr>
          <p:cNvPr id="51202" name="备注占位符 2"/>
          <p:cNvSpPr>
            <a:spLocks noGrp="1"/>
          </p:cNvSpPr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1203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r"/>
            <a:fld id="{97CA57A7-F6BD-42AB-B103-720C4BB8FE91}" type="slidenum">
              <a:rPr lang="zh-CN" altLang="en-US" sz="1200">
                <a:latin typeface="Calibri" pitchFamily="34" charset="0"/>
                <a:ea typeface="宋体" pitchFamily="2" charset="-122"/>
              </a:rPr>
              <a:t>32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154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 pitchFamily="34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slide" Target="slide3.xml"/><Relationship Id="rId4" Type="http://schemas.openxmlformats.org/officeDocument/2006/relationships/image" Target="../media/image3.png"/><Relationship Id="rId9" Type="http://schemas.openxmlformats.org/officeDocument/2006/relationships/slide" Target="slide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7" Type="http://schemas.openxmlformats.org/officeDocument/2006/relationships/slide" Target="slide1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slide" Target="slide22.xml"/><Relationship Id="rId4" Type="http://schemas.openxmlformats.org/officeDocument/2006/relationships/slide" Target="slide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13" Type="http://schemas.openxmlformats.org/officeDocument/2006/relationships/slide" Target="slide37.xml"/><Relationship Id="rId3" Type="http://schemas.openxmlformats.org/officeDocument/2006/relationships/image" Target="../media/image22.jpeg"/><Relationship Id="rId7" Type="http://schemas.openxmlformats.org/officeDocument/2006/relationships/image" Target="../media/image7.png"/><Relationship Id="rId12" Type="http://schemas.openxmlformats.org/officeDocument/2006/relationships/slide" Target="slide35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34.xml"/><Relationship Id="rId5" Type="http://schemas.openxmlformats.org/officeDocument/2006/relationships/slide" Target="slide30.xml"/><Relationship Id="rId10" Type="http://schemas.openxmlformats.org/officeDocument/2006/relationships/slide" Target="slide33.xml"/><Relationship Id="rId4" Type="http://schemas.openxmlformats.org/officeDocument/2006/relationships/slide" Target="slide29.xml"/><Relationship Id="rId9" Type="http://schemas.openxmlformats.org/officeDocument/2006/relationships/slide" Target="slide3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文本框 6"/>
          <p:cNvSpPr/>
          <p:nvPr/>
        </p:nvSpPr>
        <p:spPr>
          <a:xfrm>
            <a:off x="1474788" y="1492250"/>
            <a:ext cx="6157912" cy="1474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37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走进信息时代　能源、材料与社会</a:t>
            </a:r>
          </a:p>
        </p:txBody>
      </p:sp>
      <p:sp>
        <p:nvSpPr>
          <p:cNvPr id="4098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en-US" sz="3000" b="1" spc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基础梳理篇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1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5122" name="组合 57"/>
            <p:cNvGrpSpPr>
              <a:grpSpLocks noGrp="1" noChangeAspect="1"/>
            </p:cNvGrpSpPr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5123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round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>
                <a:buClrTx/>
                <a:buFontTx/>
              </a:pPr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5124" name="组合 61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3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5" name="组合 64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813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6" name="组合 67"/>
          <p:cNvPicPr>
            <a:picLocks noGrp="1"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7" name="组合 70"/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263" y="762000"/>
            <a:ext cx="769937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8" name="组合 73"/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5129" name="组合 76"/>
          <p:cNvPicPr>
            <a:picLocks noGrp="1"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59175" y="1103313"/>
            <a:ext cx="601663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130" name="文本框 131"/>
          <p:cNvSpPr/>
          <p:nvPr/>
        </p:nvSpPr>
        <p:spPr>
          <a:xfrm>
            <a:off x="3757613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</a:p>
        </p:txBody>
      </p:sp>
      <p:grpSp>
        <p:nvGrpSpPr>
          <p:cNvPr id="5131" name="组合 130"/>
          <p:cNvGrpSpPr/>
          <p:nvPr/>
        </p:nvGrpSpPr>
        <p:grpSpPr>
          <a:xfrm>
            <a:off x="2425700" y="2097088"/>
            <a:ext cx="4235450" cy="2008187"/>
            <a:chOff x="1847662" y="1504750"/>
            <a:chExt cx="5448676" cy="2584754"/>
          </a:xfrm>
        </p:grpSpPr>
        <p:grpSp>
          <p:nvGrpSpPr>
            <p:cNvPr id="5132" name="组合 2"/>
            <p:cNvGrpSpPr>
              <a:grpSpLocks noGrp="1" noChangeAspect="1"/>
            </p:cNvGrpSpPr>
            <p:nvPr/>
          </p:nvGrpSpPr>
          <p:grpSpPr>
            <a:xfrm>
              <a:off x="1531891" y="1379981"/>
              <a:ext cx="2667917" cy="2596667"/>
              <a:chOff x="3295850" y="1908877"/>
              <a:chExt cx="3738030" cy="4660916"/>
            </a:xfrm>
          </p:grpSpPr>
        </p:grpSp>
        <p:sp>
          <p:nvSpPr>
            <p:cNvPr id="5133" name="圆角矩形 132"/>
            <p:cNvSpPr/>
            <p:nvPr/>
          </p:nvSpPr>
          <p:spPr>
            <a:xfrm>
              <a:off x="3321077" y="1888926"/>
              <a:ext cx="4147992" cy="1004251"/>
            </a:xfrm>
            <a:prstGeom prst="roundRect">
              <a:avLst>
                <a:gd name="adj" fmla="val 9976"/>
              </a:avLst>
            </a:prstGeom>
            <a:solidFill>
              <a:srgbClr val="FFB850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34" name="组合 4"/>
            <p:cNvGrpSpPr/>
            <p:nvPr/>
          </p:nvGrpSpPr>
          <p:grpSpPr>
            <a:xfrm>
              <a:off x="3471676" y="2283134"/>
              <a:ext cx="118508" cy="118509"/>
              <a:chOff x="4486616" y="3001075"/>
              <a:chExt cx="274695" cy="274699"/>
            </a:xfrm>
          </p:grpSpPr>
          <p:sp>
            <p:nvSpPr>
              <p:cNvPr id="5135" name="椭圆 153"/>
              <p:cNvSpPr/>
              <p:nvPr/>
            </p:nvSpPr>
            <p:spPr>
              <a:xfrm rot="16200000">
                <a:off x="4485528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6" name="椭圆 154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37" name="组合 5"/>
            <p:cNvGrpSpPr/>
            <p:nvPr/>
          </p:nvGrpSpPr>
          <p:grpSpPr>
            <a:xfrm>
              <a:off x="3172171" y="2283134"/>
              <a:ext cx="118508" cy="118509"/>
              <a:chOff x="4486616" y="3001075"/>
              <a:chExt cx="274695" cy="274699"/>
            </a:xfrm>
          </p:grpSpPr>
          <p:sp>
            <p:nvSpPr>
              <p:cNvPr id="5138" name="椭圆 151"/>
              <p:cNvSpPr/>
              <p:nvPr/>
            </p:nvSpPr>
            <p:spPr>
              <a:xfrm rot="16200000">
                <a:off x="4488632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39" name="椭圆 152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40" name="组合 6"/>
            <p:cNvGrpSpPr>
              <a:grpSpLocks noGrp="1" noChangeAspect="1"/>
            </p:cNvGrpSpPr>
            <p:nvPr/>
          </p:nvGrpSpPr>
          <p:grpSpPr>
            <a:xfrm>
              <a:off x="3202082" y="2161737"/>
              <a:ext cx="361529" cy="235113"/>
              <a:chOff x="4318304" y="3089060"/>
              <a:chExt cx="384317" cy="61430"/>
            </a:xfrm>
          </p:grpSpPr>
        </p:grpSp>
        <p:sp>
          <p:nvSpPr>
            <p:cNvPr id="5141" name="文本框 16">
              <a:hlinkClick r:id="rId8" action="ppaction://hlinksldjump"/>
            </p:cNvPr>
            <p:cNvSpPr/>
            <p:nvPr/>
          </p:nvSpPr>
          <p:spPr>
            <a:xfrm>
              <a:off x="3960320" y="2044671"/>
              <a:ext cx="2919972" cy="6532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重点突破</a:t>
              </a:r>
            </a:p>
          </p:txBody>
        </p:sp>
        <p:grpSp>
          <p:nvGrpSpPr>
            <p:cNvPr id="5142" name="组合 137"/>
            <p:cNvGrpSpPr>
              <a:grpSpLocks noGrp="1" noChangeAspect="1"/>
            </p:cNvGrpSpPr>
            <p:nvPr/>
          </p:nvGrpSpPr>
          <p:grpSpPr>
            <a:xfrm>
              <a:off x="2292908" y="2072845"/>
              <a:ext cx="647360" cy="550720"/>
              <a:chOff x="3108756" y="2110160"/>
              <a:chExt cx="745081" cy="698920"/>
            </a:xfrm>
          </p:grpSpPr>
        </p:grpSp>
        <p:grpSp>
          <p:nvGrpSpPr>
            <p:cNvPr id="5143" name="组合 9"/>
            <p:cNvGrpSpPr/>
            <p:nvPr/>
          </p:nvGrpSpPr>
          <p:grpSpPr>
            <a:xfrm>
              <a:off x="3709827" y="2081394"/>
              <a:ext cx="663073" cy="571160"/>
              <a:chOff x="4946438" y="2775191"/>
              <a:chExt cx="884098" cy="761546"/>
            </a:xfrm>
          </p:grpSpPr>
          <p:sp>
            <p:nvSpPr>
              <p:cNvPr id="5144" name="椭圆 139"/>
              <p:cNvSpPr/>
              <p:nvPr/>
            </p:nvSpPr>
            <p:spPr>
              <a:xfrm>
                <a:off x="4990474" y="2774608"/>
                <a:ext cx="743374" cy="7437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45" name="文本框 28"/>
              <p:cNvSpPr/>
              <p:nvPr/>
            </p:nvSpPr>
            <p:spPr>
              <a:xfrm>
                <a:off x="4946438" y="2824081"/>
                <a:ext cx="884098" cy="7126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FFB850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FFB850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5146" name="组合 159"/>
          <p:cNvGrpSpPr/>
          <p:nvPr/>
        </p:nvGrpSpPr>
        <p:grpSpPr>
          <a:xfrm>
            <a:off x="2425700" y="3222625"/>
            <a:ext cx="4449763" cy="2085975"/>
            <a:chOff x="2000534" y="2474331"/>
            <a:chExt cx="5723839" cy="2584754"/>
          </a:xfrm>
        </p:grpSpPr>
        <p:grpSp>
          <p:nvGrpSpPr>
            <p:cNvPr id="5147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148" name="圆角矩形 161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149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150" name="椭圆 178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1" name="椭圆 179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52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153" name="椭圆 176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4" name="椭圆 17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155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156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157" name="椭圆 172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158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03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159" name="组合 166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160" name="文本框 47">
              <a:hlinkClick r:id="rId9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</a:p>
          </p:txBody>
        </p:sp>
      </p:grpSp>
      <p:grpSp>
        <p:nvGrpSpPr>
          <p:cNvPr id="5161" name="组合 184"/>
          <p:cNvGrpSpPr/>
          <p:nvPr/>
        </p:nvGrpSpPr>
        <p:grpSpPr>
          <a:xfrm>
            <a:off x="2425700" y="987425"/>
            <a:ext cx="4192588" cy="1992313"/>
            <a:chOff x="1851755" y="1505713"/>
            <a:chExt cx="5440491" cy="2584754"/>
          </a:xfrm>
        </p:grpSpPr>
        <p:grpSp>
          <p:nvGrpSpPr>
            <p:cNvPr id="5162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5163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5164" name="圆角矩形 187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5165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66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67" name="椭圆 201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68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5169" name="椭圆 198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70" name="椭圆 199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171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5172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5173" name="椭圆 194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5174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5175" name="文本框 24">
                <a:hlinkClick r:id="rId10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知识梳理</a:t>
                </a:r>
              </a:p>
            </p:txBody>
          </p:sp>
          <p:sp>
            <p:nvSpPr>
              <p:cNvPr id="5176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avLst/>
                <a:gdLst/>
                <a:ahLst/>
                <a:cxnLst/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5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 fill="hold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 fill="hold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5" name="组合 5"/>
          <p:cNvGrpSpPr/>
          <p:nvPr/>
        </p:nvGrpSpPr>
        <p:grpSpPr>
          <a:xfrm>
            <a:off x="2425700" y="279400"/>
            <a:ext cx="4192588" cy="1992313"/>
            <a:chOff x="1851755" y="1505713"/>
            <a:chExt cx="5440491" cy="2584754"/>
          </a:xfrm>
        </p:grpSpPr>
        <p:grpSp>
          <p:nvGrpSpPr>
            <p:cNvPr id="6146" name="组合 81"/>
            <p:cNvGrpSpPr>
              <a:grpSpLocks noGrp="1" noChangeAspect="1"/>
            </p:cNvGrpSpPr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6147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6148" name="圆角矩形 8"/>
              <p:cNvSpPr/>
              <p:nvPr/>
            </p:nvSpPr>
            <p:spPr>
              <a:xfrm>
                <a:off x="3316286" y="1899715"/>
                <a:ext cx="4150195" cy="1006268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6149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0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1" name="椭圆 22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2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6153" name="椭圆 19"/>
                <p:cNvSpPr/>
                <p:nvPr/>
              </p:nvSpPr>
              <p:spPr>
                <a:xfrm rot="16200000">
                  <a:off x="4479537" y="3008122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4" name="椭圆 20"/>
                <p:cNvSpPr/>
                <p:nvPr/>
              </p:nvSpPr>
              <p:spPr>
                <a:xfrm>
                  <a:off x="4385233" y="2756459"/>
                  <a:ext cx="469760" cy="49440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155" name="组合 86"/>
              <p:cNvGrpSpPr>
                <a:grpSpLocks noGrp="1" noChangeAspect="1"/>
              </p:cNvGrpSpPr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6156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6157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>
                    <a:buClrTx/>
                    <a:buFontTx/>
                  </a:pPr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158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defPPr>
                    <a:defRPr lang="zh-CN"/>
                  </a:defPPr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6159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知识梳理</a:t>
                </a:r>
              </a:p>
            </p:txBody>
          </p:sp>
          <p:sp>
            <p:nvSpPr>
              <p:cNvPr id="6160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avLst/>
                <a:gdLst/>
                <a:ahLst/>
                <a:cxnLst/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  <a:buClrTx/>
                  <a:buFontTx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161" name="矩形 1">
            <a:hlinkClick r:id="rId2" action="ppaction://hlinksldjump"/>
          </p:cNvPr>
          <p:cNvSpPr/>
          <p:nvPr/>
        </p:nvSpPr>
        <p:spPr>
          <a:xfrm>
            <a:off x="1835150" y="1685925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走进信息时代</a:t>
            </a:r>
          </a:p>
        </p:txBody>
      </p:sp>
      <p:sp>
        <p:nvSpPr>
          <p:cNvPr id="6162" name="矩形 2">
            <a:hlinkClick r:id="rId3" action="ppaction://hlinksldjump"/>
          </p:cNvPr>
          <p:cNvSpPr/>
          <p:nvPr/>
        </p:nvSpPr>
        <p:spPr>
          <a:xfrm>
            <a:off x="1835150" y="2284413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能量的转化与守恒</a:t>
            </a:r>
          </a:p>
        </p:txBody>
      </p:sp>
      <p:pic>
        <p:nvPicPr>
          <p:cNvPr id="6163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3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64" name="矩形 27">
            <a:hlinkClick r:id="rId6" action="ppaction://hlinksldjump"/>
          </p:cNvPr>
          <p:cNvSpPr/>
          <p:nvPr/>
        </p:nvSpPr>
        <p:spPr>
          <a:xfrm>
            <a:off x="1835150" y="2859088"/>
            <a:ext cx="5788025" cy="460375"/>
          </a:xfrm>
          <a:prstGeom prst="rect">
            <a:avLst/>
          </a:prstGeom>
          <a:solidFill>
            <a:srgbClr val="FFC000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能源的开发和利用</a:t>
            </a:r>
          </a:p>
        </p:txBody>
      </p:sp>
      <p:sp>
        <p:nvSpPr>
          <p:cNvPr id="6165" name="矩形 2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835150" y="3471863"/>
            <a:ext cx="5788025" cy="4619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en-US" altLang="zh-CN" sz="2400" b="1" spc="0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·4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材料的开发和利用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 animBg="1"/>
      <p:bldP spid="6162" grpId="0" animBg="1"/>
      <p:bldP spid="6164" grpId="0" animBg="1"/>
      <p:bldP spid="616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走进信息时代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7170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540"/>
          <a:stretch>
            <a:fillRect/>
          </a:stretch>
        </p:blipFill>
        <p:spPr>
          <a:xfrm>
            <a:off x="1633538" y="1149350"/>
            <a:ext cx="193675" cy="29194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1" name="Picture 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5388" y="1728788"/>
            <a:ext cx="422275" cy="21542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2" name="Picture 9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00238" y="987425"/>
            <a:ext cx="6848475" cy="20177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3" name="Picture 10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70075" y="3219450"/>
            <a:ext cx="465138" cy="11668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5150" y="627063"/>
            <a:ext cx="5945188" cy="3889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8" name="矩形 15"/>
          <p:cNvSpPr/>
          <p:nvPr/>
        </p:nvSpPr>
        <p:spPr>
          <a:xfrm>
            <a:off x="2754313" y="3155950"/>
            <a:ext cx="16732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3×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8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m/s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9219" name="Picture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540"/>
          <a:stretch>
            <a:fillRect/>
          </a:stretch>
        </p:blipFill>
        <p:spPr>
          <a:xfrm>
            <a:off x="1587500" y="627063"/>
            <a:ext cx="257175" cy="3886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20" name="Picture 10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0763" y="1779588"/>
            <a:ext cx="511175" cy="1282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16175" y="390525"/>
            <a:ext cx="4311650" cy="43878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矩形 3"/>
          <p:cNvSpPr>
            <a:spLocks noChangeArrowheads="1"/>
          </p:cNvSpPr>
          <p:nvPr/>
        </p:nvSpPr>
        <p:spPr bwMode="auto">
          <a:xfrm>
            <a:off x="828675" y="700088"/>
            <a:ext cx="7488238" cy="388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00B050"/>
                </a:solidFill>
                <a:latin typeface="Times New Roman" pitchFamily="18" charset="0"/>
              </a:rPr>
              <a:t>【</a:t>
            </a:r>
            <a:r>
              <a:rPr lang="zh-CN" altLang="en-US" sz="2400" b="1" spc="0">
                <a:solidFill>
                  <a:srgbClr val="00B050"/>
                </a:solidFill>
                <a:latin typeface="Times New Roman" pitchFamily="18" charset="0"/>
                <a:ea typeface="宋体" pitchFamily="2" charset="-122"/>
              </a:rPr>
              <a:t>易错提醒</a:t>
            </a:r>
            <a:r>
              <a:rPr lang="en-US" altLang="zh-CN" sz="2400" b="1" spc="0">
                <a:solidFill>
                  <a:srgbClr val="00B050"/>
                </a:solidFill>
                <a:latin typeface="Times New Roman" pitchFamily="18" charset="0"/>
              </a:rPr>
              <a:t>】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电磁波和声波的区别：</a:t>
            </a:r>
            <a:endParaRPr lang="zh-CN" altLang="zh-CN" sz="1000">
              <a:solidFill>
                <a:srgbClr val="C00000"/>
              </a:solidFill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 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电磁波的传播不需要介质，能在真空中传播；声波的传播需要介质，不能在真空中传播。</a:t>
            </a:r>
            <a:endParaRPr lang="zh-CN" altLang="zh-CN" sz="1000">
              <a:solidFill>
                <a:srgbClr val="C00000"/>
              </a:solidFill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2. 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电磁波在空气中的传播速度约为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3×10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8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 m/s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；声波在空气中的传播速度约为</a:t>
            </a: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340 m/s</a:t>
            </a: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solidFill>
                <a:srgbClr val="C00000"/>
              </a:solidFill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电磁波和声波的相同点：都属于波，能传递信息与能量，都能发生反射。</a:t>
            </a:r>
            <a:endParaRPr lang="zh-CN" altLang="zh-CN" sz="1000">
              <a:solidFill>
                <a:srgbClr val="C00000"/>
              </a:solidFill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3314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227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 fill="hold"/>
                                        <p:tgtEl>
                                          <p:spTgt spid="133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 fill="hold"/>
                                        <p:tgtEl>
                                          <p:spTgt spid="133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 fill="hold"/>
                                        <p:tgtEl>
                                          <p:spTgt spid="133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22"/>
          <p:cNvSpPr txBox="1">
            <a:spLocks noChangeArrowheads="1"/>
          </p:cNvSpPr>
          <p:nvPr/>
        </p:nvSpPr>
        <p:spPr bwMode="auto">
          <a:xfrm>
            <a:off x="488950" y="987425"/>
            <a:ext cx="81153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．能量的转移与转化：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自然界中，能量不但可以从一个物体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到其他物体，而且可以从一种形式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为其他形式。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．能量守恒定律：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能量既不会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，也不会创生。它只会从一种形式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为其他形式，或者从一个物体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到其他物体，而能的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保持不变。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6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能量的转化与守恒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5363" name="矩形 4"/>
          <p:cNvSpPr/>
          <p:nvPr/>
        </p:nvSpPr>
        <p:spPr>
          <a:xfrm>
            <a:off x="2112963" y="1635125"/>
            <a:ext cx="8032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转移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5364" name="矩形 5"/>
          <p:cNvSpPr/>
          <p:nvPr/>
        </p:nvSpPr>
        <p:spPr>
          <a:xfrm>
            <a:off x="1392238" y="2182813"/>
            <a:ext cx="8032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转化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5365" name="矩形 6"/>
          <p:cNvSpPr/>
          <p:nvPr/>
        </p:nvSpPr>
        <p:spPr>
          <a:xfrm>
            <a:off x="5292725" y="2741613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消灭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5366" name="矩形 7"/>
          <p:cNvSpPr/>
          <p:nvPr/>
        </p:nvSpPr>
        <p:spPr>
          <a:xfrm>
            <a:off x="3768725" y="3252788"/>
            <a:ext cx="803275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转化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5367" name="矩形 8"/>
          <p:cNvSpPr/>
          <p:nvPr/>
        </p:nvSpPr>
        <p:spPr>
          <a:xfrm>
            <a:off x="1692275" y="3795713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转移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5368" name="矩形 11"/>
          <p:cNvSpPr/>
          <p:nvPr/>
        </p:nvSpPr>
        <p:spPr>
          <a:xfrm>
            <a:off x="5724525" y="3770313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总量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 fill="hold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 fill="hold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/>
      <p:bldP spid="1536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22"/>
          <p:cNvSpPr txBox="1">
            <a:spLocks noChangeArrowheads="1"/>
          </p:cNvSpPr>
          <p:nvPr/>
        </p:nvSpPr>
        <p:spPr bwMode="auto">
          <a:xfrm>
            <a:off x="514350" y="700088"/>
            <a:ext cx="81153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．能源危机产生的根源是由于能量的转化和转移具有方向性。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．常见的能量转化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17410" name="表格 22530"/>
          <p:cNvGraphicFramePr/>
          <p:nvPr/>
        </p:nvGraphicFramePr>
        <p:xfrm>
          <a:off x="1403350" y="2555875"/>
          <a:ext cx="6048376" cy="2197100"/>
        </p:xfrm>
        <a:graphic>
          <a:graphicData uri="http://schemas.openxmlformats.org/drawingml/2006/table">
            <a:tbl>
              <a:tblPr/>
              <a:tblGrid>
                <a:gridCol w="3138488"/>
                <a:gridCol w="2909888"/>
              </a:tblGrid>
              <a:tr h="549275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摩擦生热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机械能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→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内能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气体膨胀做功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内能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→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机械能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电灯发光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电能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→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光能和内能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电动机工作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电能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→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机械能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1013" y="41227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9458" name="表格 23554"/>
          <p:cNvGraphicFramePr/>
          <p:nvPr/>
        </p:nvGraphicFramePr>
        <p:xfrm>
          <a:off x="1042988" y="842962"/>
          <a:ext cx="6481763" cy="3295015"/>
        </p:xfrm>
        <a:graphic>
          <a:graphicData uri="http://schemas.openxmlformats.org/drawingml/2006/table">
            <a:tbl>
              <a:tblPr/>
              <a:tblGrid>
                <a:gridCol w="3570288"/>
                <a:gridCol w="2911475"/>
              </a:tblGrid>
              <a:tr h="549275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电热器工作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电能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→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内能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水力发电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水的机械能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→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电能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火力发电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燃料的化学能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→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电能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核能发电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核能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→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电能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47688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太阳能热水器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太阳能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→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内能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en-US" altLang="zh-CN" sz="2400" b="1">
                          <a:latin typeface="Times New Roman" pitchFamily="18" charset="0"/>
                        </a:rPr>
                        <a:t>(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手机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)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电池充电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</a:pP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电能</a:t>
                      </a:r>
                      <a:r>
                        <a:rPr lang="en-US" altLang="zh-CN" sz="2400" b="1">
                          <a:latin typeface="Times New Roman" pitchFamily="18" charset="0"/>
                        </a:rPr>
                        <a:t>→</a:t>
                      </a:r>
                      <a:r>
                        <a:rPr lang="zh-CN" altLang="en-US" sz="2400" b="1">
                          <a:latin typeface="Times New Roman" pitchFamily="18" charset="0"/>
                          <a:ea typeface="宋体" pitchFamily="2" charset="-122"/>
                        </a:rPr>
                        <a:t>化学能</a:t>
                      </a:r>
                      <a:endParaRPr lang="zh-CN" altLang="en-US" sz="2400">
                        <a:latin typeface="宋体" pitchFamily="2" charset="-122"/>
                        <a:ea typeface="Courier New" pitchFamily="49" charset="0"/>
                      </a:endParaRPr>
                    </a:p>
                  </a:txBody>
                  <a:tcPr marL="17677" marR="17677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0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98663" y="1211263"/>
            <a:ext cx="6845300" cy="300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6" name="矩形 2"/>
          <p:cNvSpPr/>
          <p:nvPr/>
        </p:nvSpPr>
        <p:spPr>
          <a:xfrm>
            <a:off x="3530600" y="1746250"/>
            <a:ext cx="111283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核聚变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1507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能源的开发和利用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1508" name="Picture 9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49375" y="1924050"/>
            <a:ext cx="485775" cy="1295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9" name="Picture 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540"/>
          <a:stretch>
            <a:fillRect/>
          </a:stretch>
        </p:blipFill>
        <p:spPr>
          <a:xfrm>
            <a:off x="1822450" y="1149350"/>
            <a:ext cx="193675" cy="29194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31913" y="508000"/>
            <a:ext cx="7256462" cy="4079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4" name="Picture 9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650" y="1890713"/>
            <a:ext cx="485775" cy="1295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5" name="Picture 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540"/>
          <a:stretch>
            <a:fillRect/>
          </a:stretch>
        </p:blipFill>
        <p:spPr>
          <a:xfrm>
            <a:off x="1209675" y="839788"/>
            <a:ext cx="233363" cy="35321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1" name="表格 3"/>
          <p:cNvGraphicFramePr>
            <a:graphicFrameLocks noGrp="1"/>
          </p:cNvGraphicFramePr>
          <p:nvPr/>
        </p:nvGraphicFramePr>
        <p:xfrm>
          <a:off x="636588" y="1165225"/>
          <a:ext cx="7753350" cy="3387852"/>
        </p:xfrm>
        <a:graphic>
          <a:graphicData uri="http://schemas.openxmlformats.org/drawingml/2006/table">
            <a:tbl>
              <a:tblPr/>
              <a:tblGrid>
                <a:gridCol w="820738"/>
                <a:gridCol w="1443038"/>
                <a:gridCol w="5489575"/>
              </a:tblGrid>
              <a:tr h="474662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分类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解释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425575">
                <a:tc rowSpan="2"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产生</a:t>
                      </a:r>
                      <a:endParaRPr lang="en-US" altLang="zh-CN" sz="2400" b="1">
                        <a:latin typeface="Times New Roman"/>
                      </a:endParaRPr>
                    </a:p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方式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一次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能源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    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可以直接从自然界获得的能源。例如：</a:t>
                      </a:r>
                      <a:r>
                        <a:rPr lang="zh-CN" altLang="zh-CN" sz="2400" b="1">
                          <a:latin typeface="宋体" pitchFamily="2" charset="-122"/>
                          <a:ea typeface="Times New Roman" panose="02020603050405020304" charset="0"/>
                        </a:rPr>
                        <a:t>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煤、石油、天然气、风能、太阳能、地热能、核能、潮汐能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4859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B w="12700">
                      <a:round/>
                    </a:lnB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二次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能源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    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无法直接从自然界获取、必须通过消耗一次能源才能得到的能源。比如在产生电能时消耗了机械能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5618" name="Text Box 22"/>
          <p:cNvSpPr txBox="1">
            <a:spLocks noChangeArrowheads="1"/>
          </p:cNvSpPr>
          <p:nvPr/>
        </p:nvSpPr>
        <p:spPr bwMode="auto">
          <a:xfrm>
            <a:off x="506413" y="555625"/>
            <a:ext cx="81153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能源的分类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49" name="表格 3"/>
          <p:cNvGraphicFramePr>
            <a:graphicFrameLocks noGrp="1"/>
          </p:cNvGraphicFramePr>
          <p:nvPr/>
        </p:nvGraphicFramePr>
        <p:xfrm>
          <a:off x="900112" y="771525"/>
          <a:ext cx="7345362" cy="3803903"/>
        </p:xfrm>
        <a:graphic>
          <a:graphicData uri="http://schemas.openxmlformats.org/drawingml/2006/table">
            <a:tbl>
              <a:tblPr/>
              <a:tblGrid>
                <a:gridCol w="1230312"/>
                <a:gridCol w="1273175"/>
                <a:gridCol w="4841875"/>
              </a:tblGrid>
              <a:tr h="474662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 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分类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解释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900238">
                <a:tc rowSpan="2"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是否</a:t>
                      </a:r>
                      <a:endParaRPr lang="en-US" altLang="zh-CN" sz="2400" b="1">
                        <a:latin typeface="Times New Roman"/>
                      </a:endParaRPr>
                    </a:p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可再生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可再生</a:t>
                      </a:r>
                      <a:endParaRPr lang="en-US" altLang="zh-CN" sz="2400" b="1">
                        <a:latin typeface="Times New Roman"/>
                      </a:endParaRPr>
                    </a:p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能源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4762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宋体" pitchFamily="2" charset="-122"/>
                          <a:ea typeface="宋体" pitchFamily="2" charset="-122"/>
                        </a:rPr>
                        <a:t>①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可以长期提供能量的能源。例如：</a:t>
                      </a:r>
                      <a:r>
                        <a:rPr lang="zh-CN" altLang="zh-CN" sz="2400" b="1">
                          <a:latin typeface="宋体" pitchFamily="2" charset="-122"/>
                          <a:ea typeface="Times New Roman" panose="02020603050405020304" charset="0"/>
                        </a:rPr>
                        <a:t>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太阳能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538162" lvl="0" indent="-4762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宋体" pitchFamily="2" charset="-122"/>
                          <a:ea typeface="宋体" pitchFamily="2" charset="-122"/>
                        </a:rPr>
                        <a:t>②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可以再生的能源。例如：</a:t>
                      </a:r>
                      <a:r>
                        <a:rPr lang="zh-CN" altLang="zh-CN" sz="2400" b="1">
                          <a:latin typeface="宋体" pitchFamily="2" charset="-122"/>
                          <a:ea typeface="Times New Roman" panose="02020603050405020304" charset="0"/>
                        </a:rPr>
                        <a:t>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风能、水能等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  <a:tr h="14255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B w="12700">
                      <a:round/>
                    </a:lnB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不可再</a:t>
                      </a:r>
                      <a:endParaRPr lang="en-US" altLang="zh-CN" sz="2400" b="1">
                        <a:latin typeface="Times New Roman"/>
                      </a:endParaRPr>
                    </a:p>
                    <a:p>
                      <a:pPr marL="538162" lvl="0" indent="-538162" algn="ctr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生能源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>
                        <a:lnSpc>
                          <a:spcPct val="13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     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消耗后很难再生的能源，例如：</a:t>
                      </a:r>
                      <a:r>
                        <a:rPr lang="zh-CN" altLang="zh-CN" sz="2400" b="1">
                          <a:latin typeface="宋体" pitchFamily="2" charset="-122"/>
                          <a:ea typeface="Times New Roman" panose="02020603050405020304" charset="0"/>
                        </a:rPr>
                        <a:t> 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煤、石油、天然气、铀矿、矿物能源等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12478" marR="12478" marT="0" marB="0" anchor="ctr">
                    <a:lnL w="12700">
                      <a:solidFill>
                        <a:prstClr val="black"/>
                      </a:solidFill>
                      <a:round/>
                    </a:lnL>
                    <a:lnR w="12700">
                      <a:solidFill>
                        <a:prstClr val="black"/>
                      </a:solidFill>
                      <a:round/>
                    </a:lnR>
                    <a:lnT w="12700">
                      <a:solidFill>
                        <a:prstClr val="black"/>
                      </a:solidFill>
                      <a:round/>
                    </a:lnT>
                    <a:lnB w="12700">
                      <a:solidFill>
                        <a:prstClr val="black"/>
                      </a:solidFill>
                      <a:round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7666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3250" y="41227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92275" y="995363"/>
            <a:ext cx="6921500" cy="3879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698" name="矩形 15"/>
          <p:cNvSpPr>
            <a:spLocks noChangeArrowheads="1"/>
          </p:cNvSpPr>
          <p:nvPr/>
        </p:nvSpPr>
        <p:spPr bwMode="auto">
          <a:xfrm>
            <a:off x="539750" y="5349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知识点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4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材料的开发和利用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9699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2988" y="1203325"/>
            <a:ext cx="465137" cy="3206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0" name="Picture 6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540"/>
          <a:stretch>
            <a:fillRect/>
          </a:stretch>
        </p:blipFill>
        <p:spPr>
          <a:xfrm>
            <a:off x="1589088" y="1071563"/>
            <a:ext cx="234950" cy="35321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1" name="矩形 7"/>
          <p:cNvSpPr/>
          <p:nvPr/>
        </p:nvSpPr>
        <p:spPr>
          <a:xfrm>
            <a:off x="3563938" y="9286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导体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9702" name="矩形 8"/>
          <p:cNvSpPr/>
          <p:nvPr/>
        </p:nvSpPr>
        <p:spPr>
          <a:xfrm>
            <a:off x="3127375" y="2066925"/>
            <a:ext cx="1112838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半导体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9703" name="矩形 9"/>
          <p:cNvSpPr/>
          <p:nvPr/>
        </p:nvSpPr>
        <p:spPr>
          <a:xfrm>
            <a:off x="2700338" y="3149600"/>
            <a:ext cx="1603375" cy="4302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2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单向导电性</a:t>
            </a:r>
            <a:endParaRPr lang="zh-CN" altLang="en-US" sz="2200"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9704" name="矩形 10"/>
          <p:cNvSpPr>
            <a:spLocks noChangeArrowheads="1"/>
          </p:cNvSpPr>
          <p:nvPr/>
        </p:nvSpPr>
        <p:spPr bwMode="auto">
          <a:xfrm>
            <a:off x="2700338" y="3633788"/>
            <a:ext cx="173037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61214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绝缘体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  <p:bldP spid="29702" grpId="0"/>
      <p:bldP spid="29703" grpId="0"/>
      <p:bldP spid="2970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03350" y="771525"/>
            <a:ext cx="7383463" cy="3625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6" name="Picture 7" descr="C:\Users\Administrator\Desktop\习题课件\返回框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3" y="40846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7" name="Picture 5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650" y="915988"/>
            <a:ext cx="465138" cy="32051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8" name="Picture 6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540"/>
          <a:stretch>
            <a:fillRect/>
          </a:stretch>
        </p:blipFill>
        <p:spPr>
          <a:xfrm>
            <a:off x="1301750" y="771525"/>
            <a:ext cx="234950" cy="35321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3" name="组合 2"/>
          <p:cNvGrpSpPr/>
          <p:nvPr/>
        </p:nvGrpSpPr>
        <p:grpSpPr>
          <a:xfrm>
            <a:off x="2517775" y="195263"/>
            <a:ext cx="4235450" cy="2008187"/>
            <a:chOff x="1847662" y="1504750"/>
            <a:chExt cx="5448676" cy="2584754"/>
          </a:xfrm>
        </p:grpSpPr>
        <p:grpSp>
          <p:nvGrpSpPr>
            <p:cNvPr id="33794" name="组合 2"/>
            <p:cNvGrpSpPr>
              <a:grpSpLocks noGrp="1" noChangeAspect="1"/>
            </p:cNvGrpSpPr>
            <p:nvPr/>
          </p:nvGrpSpPr>
          <p:grpSpPr>
            <a:xfrm>
              <a:off x="1531891" y="1379981"/>
              <a:ext cx="2667917" cy="2596667"/>
              <a:chOff x="3295850" y="1908877"/>
              <a:chExt cx="3738030" cy="4660916"/>
            </a:xfrm>
          </p:grpSpPr>
        </p:grpSp>
        <p:sp>
          <p:nvSpPr>
            <p:cNvPr id="33795" name="圆角矩形 4"/>
            <p:cNvSpPr/>
            <p:nvPr/>
          </p:nvSpPr>
          <p:spPr>
            <a:xfrm>
              <a:off x="3321077" y="1888926"/>
              <a:ext cx="4147992" cy="1004251"/>
            </a:xfrm>
            <a:prstGeom prst="roundRect">
              <a:avLst>
                <a:gd name="adj" fmla="val 9976"/>
              </a:avLst>
            </a:prstGeom>
            <a:solidFill>
              <a:srgbClr val="FFB850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3796" name="组合 4"/>
            <p:cNvGrpSpPr/>
            <p:nvPr/>
          </p:nvGrpSpPr>
          <p:grpSpPr>
            <a:xfrm>
              <a:off x="3471676" y="2283134"/>
              <a:ext cx="118508" cy="118509"/>
              <a:chOff x="4486616" y="3001075"/>
              <a:chExt cx="274695" cy="274699"/>
            </a:xfrm>
          </p:grpSpPr>
          <p:sp>
            <p:nvSpPr>
              <p:cNvPr id="33797" name="椭圆 25"/>
              <p:cNvSpPr/>
              <p:nvPr/>
            </p:nvSpPr>
            <p:spPr>
              <a:xfrm rot="16200000">
                <a:off x="4485528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3798" name="椭圆 26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3799" name="组合 5"/>
            <p:cNvGrpSpPr/>
            <p:nvPr/>
          </p:nvGrpSpPr>
          <p:grpSpPr>
            <a:xfrm>
              <a:off x="3172171" y="2283134"/>
              <a:ext cx="118508" cy="118509"/>
              <a:chOff x="4486616" y="3001075"/>
              <a:chExt cx="274695" cy="274699"/>
            </a:xfrm>
          </p:grpSpPr>
          <p:sp>
            <p:nvSpPr>
              <p:cNvPr id="33800" name="椭圆 23"/>
              <p:cNvSpPr/>
              <p:nvPr/>
            </p:nvSpPr>
            <p:spPr>
              <a:xfrm rot="16200000">
                <a:off x="4488632" y="3001392"/>
                <a:ext cx="274702" cy="274561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3801" name="椭圆 24"/>
              <p:cNvSpPr/>
              <p:nvPr/>
            </p:nvSpPr>
            <p:spPr>
              <a:xfrm>
                <a:off x="4387220" y="2759656"/>
                <a:ext cx="466047" cy="49102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33802" name="组合 6"/>
            <p:cNvGrpSpPr>
              <a:grpSpLocks noGrp="1" noChangeAspect="1"/>
            </p:cNvGrpSpPr>
            <p:nvPr/>
          </p:nvGrpSpPr>
          <p:grpSpPr>
            <a:xfrm>
              <a:off x="3202082" y="2161737"/>
              <a:ext cx="361529" cy="235113"/>
              <a:chOff x="4318304" y="3089060"/>
              <a:chExt cx="384317" cy="61430"/>
            </a:xfrm>
          </p:grpSpPr>
        </p:grpSp>
        <p:sp>
          <p:nvSpPr>
            <p:cNvPr id="33803" name="文本框 16"/>
            <p:cNvSpPr/>
            <p:nvPr/>
          </p:nvSpPr>
          <p:spPr>
            <a:xfrm>
              <a:off x="3960320" y="2044671"/>
              <a:ext cx="2919972" cy="6532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重点突破</a:t>
              </a:r>
            </a:p>
          </p:txBody>
        </p:sp>
        <p:grpSp>
          <p:nvGrpSpPr>
            <p:cNvPr id="33804" name="组合 9"/>
            <p:cNvGrpSpPr>
              <a:grpSpLocks noGrp="1" noChangeAspect="1"/>
            </p:cNvGrpSpPr>
            <p:nvPr/>
          </p:nvGrpSpPr>
          <p:grpSpPr>
            <a:xfrm>
              <a:off x="2292908" y="2072845"/>
              <a:ext cx="647360" cy="550720"/>
              <a:chOff x="3108756" y="2110160"/>
              <a:chExt cx="745081" cy="698920"/>
            </a:xfrm>
          </p:grpSpPr>
        </p:grpSp>
        <p:grpSp>
          <p:nvGrpSpPr>
            <p:cNvPr id="33805" name="组合 9"/>
            <p:cNvGrpSpPr/>
            <p:nvPr/>
          </p:nvGrpSpPr>
          <p:grpSpPr>
            <a:xfrm>
              <a:off x="3709827" y="2081394"/>
              <a:ext cx="663073" cy="571160"/>
              <a:chOff x="4946438" y="2775191"/>
              <a:chExt cx="884098" cy="761546"/>
            </a:xfrm>
          </p:grpSpPr>
          <p:sp>
            <p:nvSpPr>
              <p:cNvPr id="33806" name="椭圆 11"/>
              <p:cNvSpPr/>
              <p:nvPr/>
            </p:nvSpPr>
            <p:spPr>
              <a:xfrm>
                <a:off x="4990474" y="2774608"/>
                <a:ext cx="743374" cy="74375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33807" name="文本框 28"/>
              <p:cNvSpPr/>
              <p:nvPr/>
            </p:nvSpPr>
            <p:spPr>
              <a:xfrm>
                <a:off x="4946438" y="2824081"/>
                <a:ext cx="884098" cy="71265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FFB850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FFB850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</p:grpSp>
      <p:sp>
        <p:nvSpPr>
          <p:cNvPr id="33808" name="矩形 1">
            <a:hlinkClick r:id="rId3" action="ppaction://hlinksldjump"/>
          </p:cNvPr>
          <p:cNvSpPr/>
          <p:nvPr/>
        </p:nvSpPr>
        <p:spPr>
          <a:xfrm>
            <a:off x="1471613" y="1563688"/>
            <a:ext cx="6326187" cy="461962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电磁波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[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高频考点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]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sp>
        <p:nvSpPr>
          <p:cNvPr id="33809" name="矩形 2">
            <a:hlinkClick r:id="rId4" action="ppaction://hlinksldjump"/>
          </p:cNvPr>
          <p:cNvSpPr/>
          <p:nvPr/>
        </p:nvSpPr>
        <p:spPr>
          <a:xfrm>
            <a:off x="1485900" y="2305050"/>
            <a:ext cx="6326188" cy="461963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能源开发与利用</a:t>
            </a:r>
          </a:p>
        </p:txBody>
      </p:sp>
      <p:sp>
        <p:nvSpPr>
          <p:cNvPr id="33810" name="矩形 3">
            <a:hlinkClick r:id="rId5" action="ppaction://hlinksldjump"/>
          </p:cNvPr>
          <p:cNvSpPr/>
          <p:nvPr/>
        </p:nvSpPr>
        <p:spPr>
          <a:xfrm>
            <a:off x="1458913" y="3067050"/>
            <a:ext cx="6326187" cy="461963"/>
          </a:xfrm>
          <a:prstGeom prst="rect">
            <a:avLst/>
          </a:prstGeom>
          <a:solidFill>
            <a:srgbClr val="EF9F9F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材料</a:t>
            </a:r>
            <a:r>
              <a:rPr lang="en-US" altLang="zh-CN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[</a:t>
            </a:r>
            <a:r>
              <a:rPr lang="zh-CN" altLang="en-US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高频考点</a:t>
            </a:r>
            <a:r>
              <a:rPr lang="en-US" altLang="zh-CN" sz="2400" b="1">
                <a:solidFill>
                  <a:srgbClr val="FFFFFF"/>
                </a:solidFill>
                <a:latin typeface="隶书" pitchFamily="49" charset="-122"/>
                <a:ea typeface="隶书" pitchFamily="49" charset="-122"/>
              </a:rPr>
              <a:t>]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anose="02010509060101010101" pitchFamily="49" charset="-122"/>
            </a:endParaRPr>
          </a:p>
        </p:txBody>
      </p:sp>
      <p:pic>
        <p:nvPicPr>
          <p:cNvPr id="33811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2450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8" grpId="0" animBg="1"/>
      <p:bldP spid="33809" grpId="0" animBg="1"/>
      <p:bldP spid="338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2"/>
          <p:cNvSpPr txBox="1">
            <a:spLocks noChangeArrowheads="1"/>
          </p:cNvSpPr>
          <p:nvPr/>
        </p:nvSpPr>
        <p:spPr bwMode="auto">
          <a:xfrm>
            <a:off x="468313" y="1058863"/>
            <a:ext cx="8115300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泉州模拟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分】手机已经进入</a:t>
            </a:r>
            <a:r>
              <a:rPr lang="en-US" altLang="zh-CN" sz="2400" b="1" spc="0">
                <a:latin typeface="Times New Roman"/>
              </a:rPr>
              <a:t>“5G”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时代，所谓</a:t>
            </a:r>
            <a:r>
              <a:rPr lang="en-US" altLang="zh-CN" sz="2400" b="1" spc="0">
                <a:latin typeface="Times New Roman"/>
              </a:rPr>
              <a:t>“5G”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指的是第五代移动通信技术，</a:t>
            </a:r>
            <a:r>
              <a:rPr lang="en-US" altLang="zh-CN" sz="2400" b="1" spc="0">
                <a:latin typeface="Times New Roman"/>
              </a:rPr>
              <a:t>“5G”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手机传递信息的载体是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．红外线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　　　</a:t>
            </a: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．电磁波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．超声波</a:t>
            </a:r>
            <a:r>
              <a:rPr lang="en-US" altLang="zh-CN" sz="2400" b="1" spc="0">
                <a:latin typeface="Times New Roman"/>
              </a:rPr>
              <a:t>  		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．次声波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584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电磁波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【</a:t>
            </a:r>
            <a:r>
              <a:rPr lang="zh-CN" altLang="en-US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高频考点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】</a:t>
            </a:r>
            <a:endParaRPr lang="zh-CN" altLang="en-US" sz="2400" b="1">
              <a:solidFill>
                <a:srgbClr val="953735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35843" name="矩形 5"/>
          <p:cNvSpPr/>
          <p:nvPr/>
        </p:nvSpPr>
        <p:spPr>
          <a:xfrm>
            <a:off x="3457575" y="2262188"/>
            <a:ext cx="3905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矩形 3"/>
          <p:cNvSpPr>
            <a:spLocks noChangeArrowheads="1"/>
          </p:cNvSpPr>
          <p:nvPr/>
        </p:nvSpPr>
        <p:spPr bwMode="auto">
          <a:xfrm>
            <a:off x="360363" y="717550"/>
            <a:ext cx="8459788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莆田质检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分】北斗卫星导航系统实现了全球覆盖，导航卫星与地面之间通过</a:t>
            </a:r>
            <a:r>
              <a:rPr lang="en-US" altLang="zh-CN" sz="2400" b="1" spc="0">
                <a:latin typeface="Times New Roman"/>
              </a:rPr>
              <a:t>________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传递信息，地球同步卫星相对于地球是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运动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静止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6866" name="矩形 2"/>
          <p:cNvSpPr/>
          <p:nvPr/>
        </p:nvSpPr>
        <p:spPr>
          <a:xfrm>
            <a:off x="5651500" y="1360488"/>
            <a:ext cx="111283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电磁波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36867" name="Picture 7" descr="C:\Users\Administrator\Desktop\习题课件\返回框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8" name="矩形 4"/>
          <p:cNvSpPr/>
          <p:nvPr/>
        </p:nvSpPr>
        <p:spPr>
          <a:xfrm>
            <a:off x="4643438" y="1919288"/>
            <a:ext cx="80327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静止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22"/>
          <p:cNvSpPr txBox="1">
            <a:spLocks noChangeArrowheads="1"/>
          </p:cNvSpPr>
          <p:nvPr/>
        </p:nvSpPr>
        <p:spPr bwMode="auto">
          <a:xfrm>
            <a:off x="395288" y="1058863"/>
            <a:ext cx="83312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539750" indent="-539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】图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是一款太阳能座椅，椅子顶部安装的硅光电池板，可储备能量供晚间使用。下列说法正确的是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．硅光电池板是由超导材料制成的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．硅光电池板可以将太阳能转化为电能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．太阳能来源于太阳内部氢核的裂变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 eaLnBrk="0" hangingPunct="0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．太阳能属于不可再生能源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7890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能源开发与利用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37891" name="矩形 6"/>
          <p:cNvSpPr>
            <a:spLocks noChangeArrowheads="1"/>
          </p:cNvSpPr>
          <p:nvPr/>
        </p:nvSpPr>
        <p:spPr bwMode="auto">
          <a:xfrm>
            <a:off x="7710488" y="1636713"/>
            <a:ext cx="3905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B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7892" name="Picture 6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11963" y="2211388"/>
            <a:ext cx="1425575" cy="17891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矩形 3"/>
          <p:cNvSpPr>
            <a:spLocks noChangeArrowheads="1"/>
          </p:cNvSpPr>
          <p:nvPr/>
        </p:nvSpPr>
        <p:spPr bwMode="auto">
          <a:xfrm>
            <a:off x="828675" y="700088"/>
            <a:ext cx="7488238" cy="389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】能源科技的发展促进了人类文明的进步，下列有关能源的说法错误的是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9956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．目前的核电站是靠原子核的裂变进行发电的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9956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．能量转化是守恒的，所以能源是取之不尽用之不竭的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9956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．风力发电机将风能转化为电能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9956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．水能、太阳能都是可再生能源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8914" name="矩形 2"/>
          <p:cNvSpPr>
            <a:spLocks noChangeArrowheads="1"/>
          </p:cNvSpPr>
          <p:nvPr/>
        </p:nvSpPr>
        <p:spPr bwMode="auto">
          <a:xfrm>
            <a:off x="5724525" y="1263650"/>
            <a:ext cx="3889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B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8915" name="Picture 7" descr="C:\Users\Administrator\Desktop\习题课件\返回框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矩形 5"/>
          <p:cNvSpPr>
            <a:spLocks noChangeArrowheads="1"/>
          </p:cNvSpPr>
          <p:nvPr/>
        </p:nvSpPr>
        <p:spPr bwMode="auto">
          <a:xfrm>
            <a:off x="565150" y="1270000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】图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是某型号的铅笔，图中标出了制成该铅笔的几个主要材料，通常条件下属于导体的是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．木材、金属</a:t>
            </a:r>
            <a:r>
              <a:rPr lang="en-US" altLang="zh-CN" sz="2400" b="1" spc="0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．石墨、橡皮、金属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．石墨、金属</a:t>
            </a:r>
            <a:r>
              <a:rPr lang="en-US" altLang="zh-CN" sz="2400" b="1" spc="0">
                <a:latin typeface="Times New Roman"/>
              </a:rPr>
              <a:t> 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．木材、橡皮、石墨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9938" name="矩形 15"/>
          <p:cNvSpPr>
            <a:spLocks noChangeArrowheads="1"/>
          </p:cNvSpPr>
          <p:nvPr/>
        </p:nvSpPr>
        <p:spPr bwMode="auto">
          <a:xfrm>
            <a:off x="539750" y="741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重点</a:t>
            </a:r>
            <a:r>
              <a:rPr lang="en-US" altLang="zh-CN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</a:t>
            </a:r>
            <a:r>
              <a:rPr lang="zh-CN" altLang="en-US" sz="2400" b="1" spc="0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材料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【</a:t>
            </a:r>
            <a:r>
              <a:rPr lang="zh-CN" altLang="en-US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高频考点</a:t>
            </a:r>
            <a:r>
              <a:rPr lang="en-US" altLang="zh-CN" sz="2400" b="1" spc="0">
                <a:solidFill>
                  <a:srgbClr val="953735"/>
                </a:solidFill>
                <a:latin typeface="Times New Roman" pitchFamily="18" charset="0"/>
                <a:ea typeface="宋体" pitchFamily="2" charset="-122"/>
              </a:rPr>
              <a:t>】</a:t>
            </a:r>
            <a:endParaRPr lang="zh-CN" altLang="en-US" sz="2400" b="1">
              <a:solidFill>
                <a:srgbClr val="953735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39939" name="Picture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60838" y="2859088"/>
            <a:ext cx="4514850" cy="10175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矩形 7"/>
          <p:cNvSpPr/>
          <p:nvPr/>
        </p:nvSpPr>
        <p:spPr>
          <a:xfrm>
            <a:off x="684213" y="842963"/>
            <a:ext cx="7775575" cy="2308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00B050"/>
                </a:solidFill>
                <a:latin typeface="Times New Roman" pitchFamily="18" charset="0"/>
              </a:rPr>
              <a:t>【</a:t>
            </a:r>
            <a:r>
              <a:rPr lang="zh-CN" altLang="en-US" sz="2400" b="1">
                <a:solidFill>
                  <a:srgbClr val="00B050"/>
                </a:solidFill>
                <a:latin typeface="Times New Roman" pitchFamily="18" charset="0"/>
                <a:ea typeface="宋体" pitchFamily="2" charset="-122"/>
              </a:rPr>
              <a:t>方法点拨</a:t>
            </a:r>
            <a:r>
              <a:rPr lang="en-US" altLang="zh-CN" sz="2400" b="1">
                <a:solidFill>
                  <a:srgbClr val="00B050"/>
                </a:solidFill>
                <a:latin typeface="Times New Roman" pitchFamily="18" charset="0"/>
              </a:rPr>
              <a:t>】</a:t>
            </a:r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容易导电的物体叫导体，不容易导电的物体叫绝缘体；常见的导体包括： 人体、大地、各种金属、酸碱盐的溶液等。常见的绝缘体有陶瓷、玻璃、橡胶、油等；导体和绝缘体没有绝对的界限。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40962" name="矩形 8"/>
          <p:cNvSpPr/>
          <p:nvPr/>
        </p:nvSpPr>
        <p:spPr>
          <a:xfrm>
            <a:off x="684213" y="3148013"/>
            <a:ext cx="7488237" cy="576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00B050"/>
                </a:solidFill>
                <a:latin typeface="Times New Roman" pitchFamily="18" charset="0"/>
              </a:rPr>
              <a:t>【</a:t>
            </a:r>
            <a:r>
              <a:rPr lang="zh-CN" altLang="en-US" sz="2400" b="1">
                <a:solidFill>
                  <a:srgbClr val="00B050"/>
                </a:solidFill>
                <a:latin typeface="Times New Roman" pitchFamily="18" charset="0"/>
                <a:ea typeface="宋体" pitchFamily="2" charset="-122"/>
              </a:rPr>
              <a:t>答案</a:t>
            </a:r>
            <a:r>
              <a:rPr lang="en-US" altLang="zh-CN" sz="2400" b="1">
                <a:solidFill>
                  <a:srgbClr val="00B050"/>
                </a:solidFill>
                <a:latin typeface="Times New Roman" pitchFamily="18" charset="0"/>
              </a:rPr>
              <a:t>】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C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09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40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矩形 5"/>
          <p:cNvSpPr>
            <a:spLocks noChangeArrowheads="1"/>
          </p:cNvSpPr>
          <p:nvPr/>
        </p:nvSpPr>
        <p:spPr bwMode="auto">
          <a:xfrm>
            <a:off x="565150" y="573088"/>
            <a:ext cx="80232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】超导现象是指某些物质在温度很低时电阻变为零的现象。如果某种超导材料能应用于实际，适合用来制作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．保险丝</a:t>
            </a:r>
            <a:r>
              <a:rPr lang="en-US" altLang="zh-CN" sz="2400" b="1" spc="0">
                <a:latin typeface="Times New Roman"/>
              </a:rPr>
              <a:t>  </a:t>
            </a:r>
            <a:endParaRPr lang="en-US" altLang="zh-CN" sz="2400" b="1">
              <a:latin typeface="Times New Roman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．输电导线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．电炉丝</a:t>
            </a:r>
            <a:r>
              <a:rPr lang="en-US" altLang="zh-CN" sz="2400" b="1" spc="0">
                <a:latin typeface="Times New Roman"/>
              </a:rPr>
              <a:t>  </a:t>
            </a:r>
            <a:endParaRPr lang="en-US" altLang="zh-CN" sz="2400" b="1">
              <a:latin typeface="Times New Roman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．变阻器的电阻丝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矩形 7"/>
          <p:cNvSpPr/>
          <p:nvPr/>
        </p:nvSpPr>
        <p:spPr>
          <a:xfrm>
            <a:off x="684213" y="842963"/>
            <a:ext cx="7775575" cy="2308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00B050"/>
                </a:solidFill>
                <a:latin typeface="Times New Roman" pitchFamily="18" charset="0"/>
              </a:rPr>
              <a:t>【</a:t>
            </a:r>
            <a:r>
              <a:rPr lang="zh-CN" altLang="en-US" sz="2400" b="1">
                <a:solidFill>
                  <a:srgbClr val="00B050"/>
                </a:solidFill>
                <a:latin typeface="Times New Roman" pitchFamily="18" charset="0"/>
                <a:ea typeface="宋体" pitchFamily="2" charset="-122"/>
              </a:rPr>
              <a:t>方法点拨</a:t>
            </a:r>
            <a:r>
              <a:rPr lang="en-US" altLang="zh-CN" sz="2400" b="1">
                <a:solidFill>
                  <a:srgbClr val="00B050"/>
                </a:solidFill>
                <a:latin typeface="Times New Roman" pitchFamily="18" charset="0"/>
              </a:rPr>
              <a:t>】</a:t>
            </a:r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超导现象是某些物质在很低的温度时电阻为零的现象，超导体适合制作输电导线和电动机线圈等。利用超导体的零电阻特性可以实现远距离大功率输电；所有利用电流热效应工作的电阻都不能用超导体制作。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43010" name="矩形 8"/>
          <p:cNvSpPr/>
          <p:nvPr/>
        </p:nvSpPr>
        <p:spPr>
          <a:xfrm>
            <a:off x="684213" y="3148013"/>
            <a:ext cx="7488237" cy="576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solidFill>
                  <a:srgbClr val="00B050"/>
                </a:solidFill>
                <a:latin typeface="Times New Roman" pitchFamily="18" charset="0"/>
              </a:rPr>
              <a:t>【</a:t>
            </a:r>
            <a:r>
              <a:rPr lang="zh-CN" altLang="en-US" sz="2400" b="1">
                <a:solidFill>
                  <a:srgbClr val="00B050"/>
                </a:solidFill>
                <a:latin typeface="Times New Roman" pitchFamily="18" charset="0"/>
                <a:ea typeface="宋体" pitchFamily="2" charset="-122"/>
              </a:rPr>
              <a:t>答案</a:t>
            </a:r>
            <a:r>
              <a:rPr lang="en-US" altLang="zh-CN" sz="2400" b="1">
                <a:solidFill>
                  <a:srgbClr val="00B050"/>
                </a:solidFill>
                <a:latin typeface="Times New Roman" pitchFamily="18" charset="0"/>
              </a:rPr>
              <a:t>】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B</a:t>
            </a:r>
            <a:endParaRPr lang="zh-CN" altLang="en-US" sz="2400" b="1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30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矩形 5"/>
          <p:cNvSpPr>
            <a:spLocks noChangeArrowheads="1"/>
          </p:cNvSpPr>
          <p:nvPr/>
        </p:nvSpPr>
        <p:spPr bwMode="auto">
          <a:xfrm>
            <a:off x="565150" y="700088"/>
            <a:ext cx="8023225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 spc="0">
                <a:latin typeface="Times New Roman"/>
              </a:rPr>
              <a:t>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】纳米陶瓷作为新材料应用广泛，它具有耐磨损、耐腐蚀、耐高温、防渗透、无磁性等特点，下列选项中不能使用纳米陶瓷材料的是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．装烧碱的容器　</a:t>
            </a:r>
            <a:r>
              <a:rPr lang="zh-CN" altLang="zh-CN" sz="2400" b="1" spc="0">
                <a:latin typeface="宋体" pitchFamily="2" charset="-122"/>
                <a:ea typeface="Times New Roman" panose="02020603050405020304"/>
              </a:rPr>
              <a:t> 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．切割金属的刀具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．乘坐公交用的</a:t>
            </a:r>
            <a:r>
              <a:rPr lang="en-US" altLang="zh-CN" sz="2400" b="1" spc="0">
                <a:latin typeface="Times New Roman"/>
              </a:rPr>
              <a:t>IC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卡　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</a:t>
            </a:r>
            <a:r>
              <a:rPr lang="en-US" altLang="zh-CN" sz="2400" b="1" spc="0">
                <a:latin typeface="Times New Roman"/>
              </a:rPr>
              <a:t>“C919”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客机的外表涂层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4034" name="矩形 3"/>
          <p:cNvSpPr>
            <a:spLocks noChangeArrowheads="1"/>
          </p:cNvSpPr>
          <p:nvPr/>
        </p:nvSpPr>
        <p:spPr bwMode="auto">
          <a:xfrm>
            <a:off x="5448300" y="1825625"/>
            <a:ext cx="4064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C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4035" name="Picture 7" descr="C:\Users\Administrator\Desktop\习题课件\返回框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57" name="组合 27"/>
          <p:cNvGrpSpPr/>
          <p:nvPr/>
        </p:nvGrpSpPr>
        <p:grpSpPr>
          <a:xfrm>
            <a:off x="2425700" y="269875"/>
            <a:ext cx="4449763" cy="2085975"/>
            <a:chOff x="2000534" y="2474331"/>
            <a:chExt cx="5723839" cy="2584754"/>
          </a:xfrm>
        </p:grpSpPr>
        <p:grpSp>
          <p:nvGrpSpPr>
            <p:cNvPr id="45058" name="组合 31"/>
            <p:cNvGrpSpPr>
              <a:grpSpLocks noGrp="1" noChangeAspect="1"/>
            </p:cNvGrpSpPr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45059" name="圆角矩形 29"/>
            <p:cNvSpPr/>
            <p:nvPr/>
          </p:nvSpPr>
          <p:spPr>
            <a:xfrm>
              <a:off x="3465772" y="2871970"/>
              <a:ext cx="4147968" cy="99481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45060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45061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5062" name="椭圆 47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5063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45064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5065" name="椭圆 45"/>
              <p:cNvSpPr/>
              <p:nvPr/>
            </p:nvSpPr>
            <p:spPr>
              <a:xfrm>
                <a:off x="4390939" y="2764996"/>
                <a:ext cx="448668" cy="49532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45066" name="组合 35"/>
            <p:cNvGrpSpPr>
              <a:grpSpLocks noGrp="1" noChangeAspect="1"/>
            </p:cNvGrpSpPr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45067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45068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>
                  <a:buClrTx/>
                  <a:buFontTx/>
                </a:pPr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45069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03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45070" name="组合 34"/>
            <p:cNvGrpSpPr>
              <a:grpSpLocks noGrp="1" noChangeAspect="1"/>
            </p:cNvGrpSpPr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45071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</a:p>
          </p:txBody>
        </p:sp>
      </p:grpSp>
      <p:grpSp>
        <p:nvGrpSpPr>
          <p:cNvPr id="45072" name="组合 1"/>
          <p:cNvGrpSpPr/>
          <p:nvPr/>
        </p:nvGrpSpPr>
        <p:grpSpPr>
          <a:xfrm>
            <a:off x="1592263" y="1924050"/>
            <a:ext cx="542925" cy="547688"/>
            <a:chOff x="1153731" y="1592014"/>
            <a:chExt cx="543166" cy="547688"/>
          </a:xfrm>
        </p:grpSpPr>
        <p:pic>
          <p:nvPicPr>
            <p:cNvPr id="45073" name="Picture 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5074" name="矩形 53">
              <a:hlinkClick r:id="rId2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5075" name="组合 1"/>
          <p:cNvGrpSpPr/>
          <p:nvPr/>
        </p:nvGrpSpPr>
        <p:grpSpPr>
          <a:xfrm>
            <a:off x="2843213" y="1924050"/>
            <a:ext cx="542925" cy="547688"/>
            <a:chOff x="1153731" y="1592014"/>
            <a:chExt cx="543166" cy="547688"/>
          </a:xfrm>
        </p:grpSpPr>
        <p:pic>
          <p:nvPicPr>
            <p:cNvPr id="45076" name="Picture 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5077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5078" name="组合 1"/>
          <p:cNvGrpSpPr/>
          <p:nvPr/>
        </p:nvGrpSpPr>
        <p:grpSpPr>
          <a:xfrm>
            <a:off x="4275138" y="1924050"/>
            <a:ext cx="542925" cy="547688"/>
            <a:chOff x="1153731" y="1592014"/>
            <a:chExt cx="543166" cy="547688"/>
          </a:xfrm>
        </p:grpSpPr>
        <p:pic>
          <p:nvPicPr>
            <p:cNvPr id="45079" name="Picture 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5080" name="矩形 41">
              <a:hlinkClick r:id="rId5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3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45081" name="Picture 7" descr="C:\Users\Administrator\Desktop\习题课件\返回框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45082" name="组合 1"/>
          <p:cNvGrpSpPr/>
          <p:nvPr/>
        </p:nvGrpSpPr>
        <p:grpSpPr>
          <a:xfrm>
            <a:off x="5730875" y="1924050"/>
            <a:ext cx="542925" cy="547688"/>
            <a:chOff x="1153731" y="1592014"/>
            <a:chExt cx="543166" cy="547688"/>
          </a:xfrm>
        </p:grpSpPr>
        <p:pic>
          <p:nvPicPr>
            <p:cNvPr id="45083" name="Picture 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5084" name="矩形 55">
              <a:hlinkClick r:id="rId8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4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5085" name="组合 1"/>
          <p:cNvGrpSpPr/>
          <p:nvPr/>
        </p:nvGrpSpPr>
        <p:grpSpPr>
          <a:xfrm>
            <a:off x="7124700" y="1924050"/>
            <a:ext cx="542925" cy="547688"/>
            <a:chOff x="1153731" y="1592014"/>
            <a:chExt cx="543166" cy="547688"/>
          </a:xfrm>
        </p:grpSpPr>
        <p:pic>
          <p:nvPicPr>
            <p:cNvPr id="45086" name="Picture 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5087" name="矩形 58">
              <a:hlinkClick r:id="rId9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5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5088" name="组合 1"/>
          <p:cNvGrpSpPr/>
          <p:nvPr/>
        </p:nvGrpSpPr>
        <p:grpSpPr>
          <a:xfrm>
            <a:off x="1585913" y="3003550"/>
            <a:ext cx="542925" cy="547688"/>
            <a:chOff x="1153731" y="1592014"/>
            <a:chExt cx="543166" cy="547688"/>
          </a:xfrm>
        </p:grpSpPr>
        <p:pic>
          <p:nvPicPr>
            <p:cNvPr id="45089" name="Picture 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5090" name="矩形 61">
              <a:hlinkClick r:id="rId10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6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5091" name="组合 1"/>
          <p:cNvGrpSpPr/>
          <p:nvPr/>
        </p:nvGrpSpPr>
        <p:grpSpPr>
          <a:xfrm>
            <a:off x="2876550" y="3003550"/>
            <a:ext cx="542925" cy="547688"/>
            <a:chOff x="1153731" y="1592014"/>
            <a:chExt cx="543166" cy="547688"/>
          </a:xfrm>
        </p:grpSpPr>
        <p:pic>
          <p:nvPicPr>
            <p:cNvPr id="45092" name="Picture 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5093" name="矩形 64">
              <a:hlinkClick r:id="rId11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7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5094" name="组合 1"/>
          <p:cNvGrpSpPr/>
          <p:nvPr/>
        </p:nvGrpSpPr>
        <p:grpSpPr>
          <a:xfrm>
            <a:off x="4303713" y="3028950"/>
            <a:ext cx="542925" cy="547688"/>
            <a:chOff x="1153731" y="1592014"/>
            <a:chExt cx="543166" cy="547688"/>
          </a:xfrm>
        </p:grpSpPr>
        <p:pic>
          <p:nvPicPr>
            <p:cNvPr id="45095" name="Picture 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5096" name="矩形 56">
              <a:hlinkClick r:id="rId12" action="ppaction://hlinksldjump"/>
            </p:cNvPr>
            <p:cNvSpPr/>
            <p:nvPr/>
          </p:nvSpPr>
          <p:spPr>
            <a:xfrm>
              <a:off x="1258553" y="1642814"/>
              <a:ext cx="38752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8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45097" name="组合 1"/>
          <p:cNvGrpSpPr/>
          <p:nvPr/>
        </p:nvGrpSpPr>
        <p:grpSpPr>
          <a:xfrm>
            <a:off x="5594350" y="3028950"/>
            <a:ext cx="542925" cy="547688"/>
            <a:chOff x="1153731" y="1592014"/>
            <a:chExt cx="543166" cy="547688"/>
          </a:xfrm>
        </p:grpSpPr>
        <p:pic>
          <p:nvPicPr>
            <p:cNvPr id="45098" name="Picture 2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5099" name="矩形 60">
              <a:hlinkClick r:id="rId13" action="ppaction://hlinksldjump"/>
            </p:cNvPr>
            <p:cNvSpPr/>
            <p:nvPr/>
          </p:nvSpPr>
          <p:spPr>
            <a:xfrm>
              <a:off x="1258553" y="1642814"/>
              <a:ext cx="387522" cy="461665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  <a:buClrTx/>
                <a:buFontTx/>
              </a:pPr>
              <a:r>
                <a:rPr lang="en-US" altLang="zh-CN" sz="2400" b="1" spc="0">
                  <a:latin typeface="Times New Roman"/>
                </a:rPr>
                <a:t>9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矩形 4"/>
          <p:cNvSpPr>
            <a:spLocks noChangeArrowheads="1"/>
          </p:cNvSpPr>
          <p:nvPr/>
        </p:nvSpPr>
        <p:spPr bwMode="auto">
          <a:xfrm>
            <a:off x="565150" y="739775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分】下列材料中，通常情况下属于导体的是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．塑料　　　　　　　　　</a:t>
            </a:r>
            <a:endParaRPr lang="en-US" altLang="zh-CN" sz="2400" b="1">
              <a:latin typeface="Times New Roman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．玻璃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．橡胶</a:t>
            </a:r>
            <a:r>
              <a:rPr lang="en-US" altLang="zh-CN" sz="2400" b="1" spc="0">
                <a:latin typeface="Times New Roman"/>
              </a:rPr>
              <a:t>  </a:t>
            </a:r>
            <a:endParaRPr lang="en-US" altLang="zh-CN" sz="2400" b="1">
              <a:latin typeface="Times New Roman"/>
            </a:endParaRPr>
          </a:p>
          <a:p>
            <a:pPr marL="538480" marR="0" lvl="0" indent="-50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．钢铁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6082" name="矩形 3"/>
          <p:cNvSpPr>
            <a:spLocks noChangeArrowheads="1"/>
          </p:cNvSpPr>
          <p:nvPr/>
        </p:nvSpPr>
        <p:spPr bwMode="auto">
          <a:xfrm>
            <a:off x="2076450" y="1276350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D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6083" name="Picture 7" descr="C:\Users\Administrator\Desktop\习题课件\返回框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矩形 4"/>
          <p:cNvSpPr>
            <a:spLocks noChangeArrowheads="1"/>
          </p:cNvSpPr>
          <p:nvPr/>
        </p:nvSpPr>
        <p:spPr bwMode="auto">
          <a:xfrm>
            <a:off x="565150" y="627063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分】我国城乡建设和管理越来越注重环保，以下做法符合环保要求的是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．废旧电池随意丢弃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．减少城市绿地和湖泊的面积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．工业废水直接排放到江河中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．使用太阳能、风能等清洁能源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7106" name="矩形 3"/>
          <p:cNvSpPr>
            <a:spLocks noChangeArrowheads="1"/>
          </p:cNvSpPr>
          <p:nvPr/>
        </p:nvSpPr>
        <p:spPr bwMode="auto">
          <a:xfrm>
            <a:off x="5795963" y="1157288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D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7107" name="Picture 7" descr="C:\Users\Administrator\Desktop\习题课件\返回框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矩形 4"/>
          <p:cNvSpPr>
            <a:spLocks noChangeArrowheads="1"/>
          </p:cNvSpPr>
          <p:nvPr/>
        </p:nvSpPr>
        <p:spPr bwMode="auto">
          <a:xfrm>
            <a:off x="565150" y="668338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3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2019·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分】北斗导航卫星与地球之间的通讯是利用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．电磁波</a:t>
            </a:r>
            <a:r>
              <a:rPr lang="en-US" altLang="zh-CN" sz="2400" b="1" spc="0">
                <a:latin typeface="Times New Roman"/>
              </a:rPr>
              <a:t>  </a:t>
            </a:r>
            <a:endParaRPr lang="en-US" altLang="zh-CN" sz="2400" b="1">
              <a:latin typeface="Times New Roman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．次声波</a:t>
            </a:r>
            <a:r>
              <a:rPr lang="en-US" altLang="zh-CN" sz="2400" b="1" spc="0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．超声波</a:t>
            </a:r>
            <a:r>
              <a:rPr lang="en-US" altLang="zh-CN" sz="2400" b="1" spc="0">
                <a:latin typeface="Times New Roman"/>
              </a:rPr>
              <a:t>  </a:t>
            </a:r>
            <a:endParaRPr lang="en-US" altLang="zh-CN" sz="2400" b="1">
              <a:latin typeface="Times New Roman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．空气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8130" name="矩形 3"/>
          <p:cNvSpPr>
            <a:spLocks noChangeArrowheads="1"/>
          </p:cNvSpPr>
          <p:nvPr/>
        </p:nvSpPr>
        <p:spPr bwMode="auto">
          <a:xfrm>
            <a:off x="2051050" y="1157288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8131" name="Picture 7" descr="C:\Users\Administrator\Desktop\习题课件\返回框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矩形 4"/>
          <p:cNvSpPr>
            <a:spLocks noChangeArrowheads="1"/>
          </p:cNvSpPr>
          <p:nvPr/>
        </p:nvSpPr>
        <p:spPr bwMode="auto">
          <a:xfrm>
            <a:off x="522288" y="668338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4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2018·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分】物理学家霍金常提醒人们关注能源和人类生存问题。下列属于可再生能源的是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．煤</a:t>
            </a:r>
            <a:r>
              <a:rPr lang="en-US" altLang="zh-CN" sz="2400" b="1" spc="0">
                <a:latin typeface="Times New Roman"/>
              </a:rPr>
              <a:t>  </a:t>
            </a:r>
            <a:endParaRPr lang="en-US" altLang="zh-CN" sz="2400" b="1">
              <a:latin typeface="Times New Roman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．石油</a:t>
            </a:r>
            <a:r>
              <a:rPr lang="en-US" altLang="zh-CN" sz="2400" b="1" spc="0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．天然气</a:t>
            </a:r>
            <a:r>
              <a:rPr lang="en-US" altLang="zh-CN" sz="2400" b="1" spc="0">
                <a:latin typeface="Times New Roman"/>
              </a:rPr>
              <a:t>  </a:t>
            </a:r>
            <a:endParaRPr lang="en-US" altLang="zh-CN" sz="2400" b="1">
              <a:latin typeface="Times New Roman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．风能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9154" name="矩形 2"/>
          <p:cNvSpPr>
            <a:spLocks noChangeArrowheads="1"/>
          </p:cNvSpPr>
          <p:nvPr/>
        </p:nvSpPr>
        <p:spPr bwMode="auto">
          <a:xfrm>
            <a:off x="7188200" y="1203325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D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9155" name="Picture 7" descr="C:\Users\Administrator\Desktop\习题课件\返回框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矩形 4"/>
          <p:cNvSpPr>
            <a:spLocks noChangeArrowheads="1"/>
          </p:cNvSpPr>
          <p:nvPr/>
        </p:nvSpPr>
        <p:spPr bwMode="auto">
          <a:xfrm>
            <a:off x="565150" y="617538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5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2018·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分】下列物体通常情况下属于导体的是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．铅笔芯</a:t>
            </a:r>
            <a:r>
              <a:rPr lang="en-US" altLang="zh-CN" sz="2400" b="1" spc="0">
                <a:latin typeface="Times New Roman"/>
              </a:rPr>
              <a:t>  </a:t>
            </a:r>
            <a:endParaRPr lang="en-US" altLang="zh-CN" sz="2400" b="1">
              <a:latin typeface="Times New Roman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．塑料尺</a:t>
            </a:r>
            <a:r>
              <a:rPr lang="en-US" altLang="zh-CN" sz="2400" b="1" spc="0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．橡皮擦</a:t>
            </a:r>
            <a:r>
              <a:rPr lang="en-US" altLang="zh-CN" sz="2400" b="1" spc="0">
                <a:latin typeface="Times New Roman"/>
              </a:rPr>
              <a:t>  </a:t>
            </a:r>
            <a:endParaRPr lang="en-US" altLang="zh-CN" sz="2400" b="1">
              <a:latin typeface="Times New Roman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．玻璃杯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0178" name="矩形 3"/>
          <p:cNvSpPr>
            <a:spLocks noChangeArrowheads="1"/>
          </p:cNvSpPr>
          <p:nvPr/>
        </p:nvSpPr>
        <p:spPr bwMode="auto">
          <a:xfrm>
            <a:off x="1403350" y="1131888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0179" name="Picture 7" descr="C:\Users\Administrator\Desktop\习题课件\返回框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矩形 4"/>
          <p:cNvSpPr>
            <a:spLocks noChangeArrowheads="1"/>
          </p:cNvSpPr>
          <p:nvPr/>
        </p:nvSpPr>
        <p:spPr bwMode="auto">
          <a:xfrm>
            <a:off x="565150" y="617538"/>
            <a:ext cx="8023225" cy="390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6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2017·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</a:t>
            </a:r>
            <a:r>
              <a:rPr lang="en-US" altLang="zh-CN" sz="2400" b="1" spc="0">
                <a:latin typeface="Times New Roman"/>
              </a:rPr>
              <a:t>2017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年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月，我国发射的世界首颗量子科学实验卫星，完成了在轨测试任务。实验卫星与地面通信联系是利用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．次声波</a:t>
            </a:r>
            <a:r>
              <a:rPr lang="en-US" altLang="zh-CN" sz="2400" b="1" spc="0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．无线电波</a:t>
            </a:r>
            <a:r>
              <a:rPr lang="en-US" altLang="zh-CN" sz="2400" b="1" spc="0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．红外线</a:t>
            </a:r>
            <a:r>
              <a:rPr lang="en-US" altLang="zh-CN" sz="2400" b="1" spc="0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．超声波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2226" name="矩形 7"/>
          <p:cNvSpPr>
            <a:spLocks noChangeArrowheads="1"/>
          </p:cNvSpPr>
          <p:nvPr/>
        </p:nvSpPr>
        <p:spPr bwMode="auto">
          <a:xfrm>
            <a:off x="4181475" y="1714500"/>
            <a:ext cx="3905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B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2227" name="Picture 7" descr="C:\Users\Administrator\Desktop\习题课件\返回框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矩形 4"/>
          <p:cNvSpPr>
            <a:spLocks noChangeArrowheads="1"/>
          </p:cNvSpPr>
          <p:nvPr/>
        </p:nvSpPr>
        <p:spPr bwMode="auto">
          <a:xfrm>
            <a:off x="565150" y="700088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7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2017·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分】为缓解电力紧张的状况，福建省正在加大核电站的建设。下列说法正确的是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．核电站将核能最终转化为电能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．核反应堆中发生的是不可控制的核裂变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．核能发电使用的燃料是天然气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5305" marR="0" lvl="0" indent="-85725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．核电站利用的核能属于可再生能源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3250" name="矩形 6"/>
          <p:cNvSpPr>
            <a:spLocks noChangeArrowheads="1"/>
          </p:cNvSpPr>
          <p:nvPr/>
        </p:nvSpPr>
        <p:spPr bwMode="auto">
          <a:xfrm>
            <a:off x="6981825" y="1203325"/>
            <a:ext cx="407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A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3251" name="Picture 7" descr="C:\Users\Administrator\Desktop\习题课件\返回框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矩形 4"/>
          <p:cNvSpPr>
            <a:spLocks noChangeArrowheads="1"/>
          </p:cNvSpPr>
          <p:nvPr/>
        </p:nvSpPr>
        <p:spPr bwMode="auto">
          <a:xfrm>
            <a:off x="565150" y="700088"/>
            <a:ext cx="8023225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8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福清模拟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分】如图，全球最大的太阳能飞机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阳光动力</a:t>
            </a:r>
            <a:r>
              <a:rPr lang="en-US" altLang="zh-CN" sz="2400" b="1" spc="0">
                <a:latin typeface="Times New Roman"/>
              </a:rPr>
              <a:t>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号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曾飞经我国，它的能源全部来自太阳能，白天它爬升到</a:t>
            </a:r>
            <a:r>
              <a:rPr lang="en-US" altLang="zh-CN" sz="2400" b="1" spc="0">
                <a:latin typeface="Times New Roman"/>
              </a:rPr>
              <a:t>9 km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高空充分吸收太阳能并转化为电能，部分储存在锂电池内。夜晚则半滑翔飞行，逐渐降低到</a:t>
            </a:r>
            <a:r>
              <a:rPr lang="en-US" altLang="zh-CN" sz="2400" b="1" spc="0">
                <a:latin typeface="Times New Roman"/>
              </a:rPr>
              <a:t>1 500 m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高度。下列说法正确的是</a:t>
            </a:r>
            <a:r>
              <a:rPr lang="en-US" altLang="zh-CN" sz="2400" b="1" spc="0">
                <a:latin typeface="Times New Roman"/>
              </a:rPr>
              <a:t>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　　</a:t>
            </a:r>
            <a:r>
              <a:rPr lang="en-US" altLang="zh-CN" sz="2400" b="1" spc="0">
                <a:latin typeface="Times New Roman"/>
              </a:rPr>
              <a:t>)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矩形 4"/>
          <p:cNvSpPr>
            <a:spLocks noChangeArrowheads="1"/>
          </p:cNvSpPr>
          <p:nvPr/>
        </p:nvSpPr>
        <p:spPr bwMode="auto">
          <a:xfrm>
            <a:off x="565150" y="1200150"/>
            <a:ext cx="8023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A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．太阳能是不可再生能源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B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．白天飞机爬升时重力势能转化为动能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C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．夜晚飞机下降时重力势能增大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D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．电能的储存过程中，将电能转化为化学能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5298" name="Picture 7" descr="C:\Users\Administrator\Desktop\习题课件\返回框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5299" name="Picture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08725" y="909638"/>
            <a:ext cx="2439988" cy="16621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0" name="矩形 5"/>
          <p:cNvSpPr/>
          <p:nvPr/>
        </p:nvSpPr>
        <p:spPr>
          <a:xfrm>
            <a:off x="577850" y="2867025"/>
            <a:ext cx="501650" cy="784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5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√</a:t>
            </a:r>
            <a:endParaRPr lang="zh-CN" altLang="en-US" sz="4500">
              <a:solidFill>
                <a:srgbClr val="C00000"/>
              </a:solidFill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矩形 4"/>
          <p:cNvSpPr>
            <a:spLocks noChangeArrowheads="1"/>
          </p:cNvSpPr>
          <p:nvPr/>
        </p:nvSpPr>
        <p:spPr bwMode="auto">
          <a:xfrm>
            <a:off x="565150" y="700088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latin typeface="Times New Roman"/>
              </a:rPr>
              <a:t>9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 spc="0">
                <a:latin typeface="Times New Roman"/>
              </a:rPr>
              <a:t>2020·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福州质检</a:t>
            </a:r>
            <a:r>
              <a:rPr lang="en-US" altLang="zh-CN" sz="2400" b="1" spc="0">
                <a:latin typeface="Times New Roman"/>
              </a:rPr>
              <a:t>·2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分】福清核电站</a:t>
            </a:r>
            <a:r>
              <a:rPr lang="en-US" altLang="zh-CN" sz="2400" b="1" spc="0">
                <a:latin typeface="Times New Roman"/>
              </a:rPr>
              <a:t>2020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年并网发电的五号机组使用的是我国自主研发的第三代核能发电机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华龙一号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，核电站是利用</a:t>
            </a:r>
            <a:r>
              <a:rPr lang="en-US" altLang="zh-CN" sz="2400" b="1" spc="0">
                <a:latin typeface="Times New Roman"/>
              </a:rPr>
              <a:t>________(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填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核裂变</a:t>
            </a:r>
            <a:r>
              <a:rPr lang="en-US" altLang="zh-CN" sz="2400" b="1" spc="0">
                <a:latin typeface="Times New Roman"/>
              </a:rPr>
              <a:t>”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或</a:t>
            </a:r>
            <a:r>
              <a:rPr lang="en-US" altLang="zh-CN" sz="2400" b="1" spc="0">
                <a:latin typeface="Times New Roman"/>
              </a:rPr>
              <a:t>“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核聚变</a:t>
            </a:r>
            <a:r>
              <a:rPr lang="en-US" altLang="zh-CN" sz="2400" b="1" spc="0">
                <a:latin typeface="Times New Roman"/>
              </a:rPr>
              <a:t>”)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释放巨大的能量。每台发电机配有三个冷却水箱，共装有</a:t>
            </a:r>
            <a:r>
              <a:rPr lang="en-US" altLang="zh-CN" sz="2400" b="1" spc="0">
                <a:latin typeface="Times New Roman"/>
              </a:rPr>
              <a:t>3×10</a:t>
            </a:r>
            <a:r>
              <a:rPr lang="en-US" altLang="zh-CN" sz="2400" b="1" spc="0" baseline="30000">
                <a:latin typeface="Times New Roman"/>
              </a:rPr>
              <a:t>6</a:t>
            </a:r>
            <a:r>
              <a:rPr lang="en-US" altLang="zh-CN" sz="2400" b="1" spc="0">
                <a:latin typeface="Times New Roman"/>
              </a:rPr>
              <a:t> kg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的水，这些水温度每升高</a:t>
            </a:r>
            <a:r>
              <a:rPr lang="en-US" altLang="zh-CN" sz="2400" b="1" spc="0">
                <a:latin typeface="Times New Roman"/>
              </a:rPr>
              <a:t>1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需要吸收</a:t>
            </a:r>
            <a:r>
              <a:rPr lang="en-US" altLang="zh-CN" sz="2400" b="1" spc="0">
                <a:latin typeface="Times New Roman"/>
              </a:rPr>
              <a:t>___________J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的热量。</a:t>
            </a:r>
            <a:r>
              <a:rPr lang="en-US" altLang="zh-CN" sz="2400" b="1" spc="0">
                <a:latin typeface="Times New Roman"/>
              </a:rPr>
              <a:t>[</a:t>
            </a:r>
            <a:r>
              <a:rPr lang="en-US" altLang="zh-CN" sz="2400" b="1" i="1" spc="0">
                <a:latin typeface="Times New Roman"/>
              </a:rPr>
              <a:t>c</a:t>
            </a:r>
            <a:r>
              <a:rPr lang="zh-CN" altLang="zh-CN" sz="2400" b="1" spc="0" baseline="-25000">
                <a:latin typeface="Times New Roman"/>
                <a:ea typeface="宋体" pitchFamily="2" charset="-122"/>
              </a:rPr>
              <a:t>水</a:t>
            </a:r>
            <a:r>
              <a:rPr lang="zh-CN" altLang="zh-CN" sz="2400" b="1" spc="0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spc="0">
                <a:latin typeface="Times New Roman"/>
              </a:rPr>
              <a:t>4.2×10</a:t>
            </a:r>
            <a:r>
              <a:rPr lang="en-US" altLang="zh-CN" sz="2400" b="1" spc="0" baseline="30000">
                <a:latin typeface="Times New Roman"/>
              </a:rPr>
              <a:t>3</a:t>
            </a:r>
            <a:r>
              <a:rPr lang="en-US" altLang="zh-CN" sz="2400" b="1" spc="0">
                <a:latin typeface="Times New Roman"/>
              </a:rPr>
              <a:t> J/(kg·</a:t>
            </a:r>
            <a:r>
              <a:rPr lang="zh-CN" altLang="zh-CN" sz="2400" b="1" spc="0">
                <a:latin typeface="宋体" pitchFamily="2" charset="-122"/>
                <a:ea typeface="宋体" pitchFamily="2" charset="-122"/>
              </a:rPr>
              <a:t>℃</a:t>
            </a:r>
            <a:r>
              <a:rPr lang="en-US" altLang="zh-CN" sz="2400" b="1" spc="0">
                <a:latin typeface="Times New Roman"/>
              </a:rPr>
              <a:t>)]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6322" name="矩形 6"/>
          <p:cNvSpPr>
            <a:spLocks noChangeArrowheads="1"/>
          </p:cNvSpPr>
          <p:nvPr/>
        </p:nvSpPr>
        <p:spPr bwMode="auto">
          <a:xfrm>
            <a:off x="5043488" y="1779588"/>
            <a:ext cx="1112838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zh-CN" altLang="zh-CN" sz="2400" b="1" spc="0">
                <a:solidFill>
                  <a:srgbClr val="C00000"/>
                </a:solidFill>
                <a:latin typeface="Times New Roman"/>
                <a:ea typeface="宋体" pitchFamily="2" charset="-122"/>
              </a:rPr>
              <a:t>核裂变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6323" name="Picture 7" descr="C:\Users\Administrator\Desktop\习题课件\返回框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225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6324" name="矩形 5"/>
          <p:cNvSpPr>
            <a:spLocks noChangeArrowheads="1"/>
          </p:cNvSpPr>
          <p:nvPr/>
        </p:nvSpPr>
        <p:spPr bwMode="auto">
          <a:xfrm>
            <a:off x="1941513" y="3427413"/>
            <a:ext cx="16224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  <a:buClrTx/>
              <a:buFontTx/>
            </a:pPr>
            <a:r>
              <a:rPr lang="en-US" altLang="zh-CN" sz="2400" b="1" spc="0">
                <a:solidFill>
                  <a:srgbClr val="C00000"/>
                </a:solidFill>
                <a:latin typeface="Times New Roman"/>
              </a:rPr>
              <a:t>1.26× 10</a:t>
            </a:r>
            <a:r>
              <a:rPr lang="en-US" altLang="zh-CN" sz="2400" b="1" spc="0" baseline="30000">
                <a:solidFill>
                  <a:srgbClr val="C00000"/>
                </a:solidFill>
                <a:latin typeface="Times New Roman"/>
              </a:rPr>
              <a:t>10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6325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506200" y="102235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2017</Words>
  <Application>Microsoft Office PowerPoint</Application>
  <PresentationFormat>全屏显示(16:9)</PresentationFormat>
  <Paragraphs>207</Paragraphs>
  <Slides>37</Slides>
  <Notes>15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38" baseType="lpstr">
      <vt:lpstr>2_自定义设计方案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User</cp:lastModifiedBy>
  <cp:revision>2</cp:revision>
  <cp:lastPrinted>2021-03-04T13:18:33Z</cp:lastPrinted>
  <dcterms:created xsi:type="dcterms:W3CDTF">2021-03-04T13:18:33Z</dcterms:created>
  <dcterms:modified xsi:type="dcterms:W3CDTF">2021-03-12T04:06:44Z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