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9" r:id="rId2"/>
  </p:sldMasterIdLst>
  <p:sldIdLst>
    <p:sldId id="256" r:id="rId3"/>
    <p:sldId id="291" r:id="rId4"/>
    <p:sldId id="292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6" r:id="rId17"/>
    <p:sldId id="305" r:id="rId18"/>
    <p:sldId id="307" r:id="rId19"/>
    <p:sldId id="308" r:id="rId20"/>
    <p:sldId id="309" r:id="rId21"/>
    <p:sldId id="310" r:id="rId22"/>
    <p:sldId id="311" r:id="rId23"/>
    <p:sldId id="312" r:id="rId24"/>
    <p:sldId id="318" r:id="rId25"/>
    <p:sldId id="313" r:id="rId26"/>
    <p:sldId id="314" r:id="rId27"/>
    <p:sldId id="315" r:id="rId28"/>
    <p:sldId id="316" r:id="rId29"/>
    <p:sldId id="317" r:id="rId30"/>
    <p:sldId id="276" r:id="rId31"/>
  </p:sldIdLst>
  <p:sldSz cx="9144000" cy="6858000" type="screen4x3"/>
  <p:notesSz cx="6858000" cy="9144000"/>
  <p:custDataLst>
    <p:tags r:id="rId32"/>
  </p:custDataLst>
  <p:defaultTextStyle>
    <a:defPPr algn="l" rtl="0" eaLnBrk="1" hangingPunct="1">
      <a:defRPr kumimoji="0" lang="zh-CN" altLang="en-US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7" autoAdjust="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tags" Target="tags/tag1.xml" /><Relationship Id="rId33" Type="http://schemas.openxmlformats.org/officeDocument/2006/relationships/presProps" Target="presProps.xml" /><Relationship Id="rId34" Type="http://schemas.openxmlformats.org/officeDocument/2006/relationships/viewProps" Target="viewProps.xml" /><Relationship Id="rId35" Type="http://schemas.openxmlformats.org/officeDocument/2006/relationships/theme" Target="theme/theme1.xml" /><Relationship Id="rId36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8225EB33-BE74-4454-A524-CBDA27944D7D}" type="footer">
              <a:rPr sz="1400"/>
              <a:t/>
            </a:fld>
            <a:endParaRPr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A72BEECA-8B4E-4F22-9B50-759E8CFBDAE0}" type="footer">
              <a:rPr sz="1400"/>
              <a:t/>
            </a:fld>
            <a:endParaRPr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1B477B6D-01CE-478F-92E7-8E9FA40AC551}" type="footer">
              <a:rPr sz="1400"/>
              <a:t/>
            </a:fld>
            <a:endParaRPr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5842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sz="2400">
              <a:latin typeface="Times New Roman" pitchFamily="18" charset="0"/>
            </a:endParaRPr>
          </a:p>
        </p:txBody>
      </p:sp>
      <p:sp>
        <p:nvSpPr>
          <p:cNvPr id="35843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sz="2400">
              <a:latin typeface="Times New Roman" pitchFamily="18" charset="0"/>
            </a:endParaRPr>
          </a:p>
        </p:txBody>
      </p:sp>
      <p:sp>
        <p:nvSpPr>
          <p:cNvPr id="35844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</a:p>
        </p:txBody>
      </p:sp>
      <p:sp>
        <p:nvSpPr>
          <p:cNvPr id="35845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5846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5847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endParaRPr sz="1400"/>
          </a:p>
        </p:txBody>
      </p:sp>
      <p:sp>
        <p:nvSpPr>
          <p:cNvPr id="35848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10BDF5CE-01C6-4BFF-94CC-BB58EF244245}" type="footer">
              <a:rPr sz="1400"/>
              <a:t/>
            </a:fld>
            <a:endParaRPr sz="1400"/>
          </a:p>
        </p:txBody>
      </p:sp>
      <p:sp>
        <p:nvSpPr>
          <p:cNvPr id="35849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5C1F384F-658A-46E8-B3B6-5F67A81AF51A}" type="slidenum">
              <a:rPr sz="1400"/>
              <a:t>*</a:t>
            </a:fld>
            <a:endParaRPr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/>
            <a:endParaRPr sz="1400"/>
          </a:p>
        </p:txBody>
      </p:sp>
      <p:sp>
        <p:nvSpPr>
          <p:cNvPr id="1029" name="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B1364060-A076-4B62-ABA2-EC628CDB3A2A}" type="footer">
              <a:rPr sz="1400"/>
              <a:t/>
            </a:fld>
            <a:endParaRPr sz="1400"/>
          </a:p>
        </p:txBody>
      </p:sp>
      <p:sp>
        <p:nvSpPr>
          <p:cNvPr id="1030" name="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r"/>
            <a:fld id="{CA4AF966-98FE-49C7-BAE7-C0F2F8E234C7}" type="slidenum">
              <a:rPr sz="1400"/>
              <a:t>*</a:t>
            </a:fld>
            <a:endParaRPr sz="140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/>
  <p:timing/>
  <p:hf sldNum="0" hdr="0" dt="0"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4818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4819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4820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endParaRPr sz="1400"/>
          </a:p>
        </p:txBody>
      </p:sp>
      <p:sp>
        <p:nvSpPr>
          <p:cNvPr id="34821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59DF1FC0-A6D7-4B16-8FE8-AC286E0FBB8D}" type="footer">
              <a:rPr sz="1400"/>
              <a:t/>
            </a:fld>
            <a:endParaRPr sz="1400"/>
          </a:p>
        </p:txBody>
      </p:sp>
      <p:sp>
        <p:nvSpPr>
          <p:cNvPr id="34822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E66D81C1-2F7F-4795-BB82-261C3458233D}" type="slidenum">
              <a:rPr sz="1400"/>
              <a:t>*</a:t>
            </a:fld>
            <a:endParaRPr sz="1400"/>
          </a:p>
        </p:txBody>
      </p:sp>
      <p:grpSp>
        <p:nvGrpSpPr>
          <p:cNvPr id="34823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4824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sz="2400">
                <a:latin typeface="Times New Roman" pitchFamily="18" charset="0"/>
              </a:endParaRPr>
            </a:p>
          </p:txBody>
        </p:sp>
        <p:cxnSp>
          <p:nvCxnSpPr>
            <p:cNvPr id="34825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4.png" /><Relationship Id="rId4" Type="http://schemas.openxmlformats.org/officeDocument/2006/relationships/image" Target="../media/image5.png" /><Relationship Id="rId5" Type="http://schemas.openxmlformats.org/officeDocument/2006/relationships/image" Target="../media/image6.png" /><Relationship Id="rId6" Type="http://schemas.openxmlformats.org/officeDocument/2006/relationships/image" Target="../media/image1.jpeg" /><Relationship Id="rId7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../media/image3.jpeg" /><Relationship Id="rId5" Type="http://schemas.openxmlformats.org/officeDocument/2006/relationships/image" Target="../media/image1.jpeg" /><Relationship Id="rId6" Type="http://schemas.openxmlformats.org/officeDocument/2006/relationships/image" Target="../media/image1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Relationship Id="rId6" Type="http://schemas.openxmlformats.org/officeDocument/2006/relationships/image" Target="../media/image16.jpeg" /><Relationship Id="rId7" Type="http://schemas.openxmlformats.org/officeDocument/2006/relationships/image" Target="../media/image1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jpeg" /><Relationship Id="rId3" Type="http://schemas.openxmlformats.org/officeDocument/2006/relationships/image" Target="../media/image28.png" /><Relationship Id="rId4" Type="http://schemas.openxmlformats.org/officeDocument/2006/relationships/image" Target="../media/image2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png" /><Relationship Id="rId3" Type="http://schemas.openxmlformats.org/officeDocument/2006/relationships/image" Target="../media/image27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jpeg" /><Relationship Id="rId3" Type="http://schemas.openxmlformats.org/officeDocument/2006/relationships/hyperlink" Target="&#30005;&#38459;&#31665;&#35835;&#25968;&#32451;&#20064;_0056.swf" TargetMode="Ex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&#30005;&#38459;&#31665;&#35835;&#25968;&#32451;&#20064;_0056.swf" TargetMode="External" /><Relationship Id="rId3" Type="http://schemas.openxmlformats.org/officeDocument/2006/relationships/image" Target="../media/image33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.jpeg" /><Relationship Id="rId3" Type="http://schemas.openxmlformats.org/officeDocument/2006/relationships/image" Target="../media/image35.jpeg" /><Relationship Id="rId4" Type="http://schemas.openxmlformats.org/officeDocument/2006/relationships/image" Target="../media/image28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7.jpeg" /><Relationship Id="rId3" Type="http://schemas.openxmlformats.org/officeDocument/2006/relationships/image" Target="../media/image24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jpeg" /><Relationship Id="rId3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30" name=""/>
          <p:cNvSpPr/>
          <p:nvPr/>
        </p:nvSpPr>
        <p:spPr>
          <a:xfrm>
            <a:off x="1371600" y="1828800"/>
            <a:ext cx="60960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第十六章 电压 电阻</a:t>
            </a:r>
            <a:endParaRPr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31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32" name="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 algn="ctr"/>
            <a:endParaRPr sz="1400"/>
          </a:p>
        </p:txBody>
      </p:sp>
      <p:sp>
        <p:nvSpPr>
          <p:cNvPr id="5133" name="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AA9BF384-64FF-4BBB-9964-87FCD41B3D16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5954" name="Rectangle 2"/>
          <p:cNvSpPr/>
          <p:nvPr/>
        </p:nvSpPr>
        <p:spPr>
          <a:xfrm>
            <a:off x="609600" y="1752600"/>
            <a:ext cx="77724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0000"/>
                </a:solidFill>
                <a:latin typeface="Times New Roman" pitchFamily="18" charset="0"/>
              </a:rPr>
              <a:t>　　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．定义：电压是形成电流的原因。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5955" name="Rectangle 3"/>
          <p:cNvSpPr/>
          <p:nvPr/>
        </p:nvSpPr>
        <p:spPr>
          <a:xfrm>
            <a:off x="533400" y="2819400"/>
            <a:ext cx="817245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0000"/>
                </a:solidFill>
                <a:latin typeface="Times New Roman" pitchFamily="18" charset="0"/>
              </a:rPr>
              <a:t>　　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．主单位：伏特，简称伏，符号是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V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sz="28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25956" name="Rectangle 6"/>
          <p:cNvSpPr/>
          <p:nvPr/>
        </p:nvSpPr>
        <p:spPr>
          <a:xfrm>
            <a:off x="4876800" y="609600"/>
            <a:ext cx="414338" cy="750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U</a:t>
            </a:r>
            <a:endParaRPr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5957" name="Rectangle 7"/>
          <p:cNvSpPr/>
          <p:nvPr/>
        </p:nvSpPr>
        <p:spPr>
          <a:xfrm>
            <a:off x="990600" y="4495800"/>
            <a:ext cx="3200400" cy="18002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 kV = 10</a:t>
            </a:r>
            <a:r>
              <a:rPr kumimoji="1" sz="36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V</a:t>
            </a:r>
            <a:endParaRPr kumimoji="1" sz="36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/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 V = 10</a:t>
            </a:r>
            <a:r>
              <a:rPr kumimoji="1" sz="36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mV</a:t>
            </a:r>
            <a:endParaRPr kumimoji="1" sz="36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5958" name="矩形 4"/>
          <p:cNvSpPr>
            <a:spLocks noChangeArrowheads="1"/>
          </p:cNvSpPr>
          <p:nvPr/>
        </p:nvSpPr>
        <p:spPr bwMode="auto">
          <a:xfrm>
            <a:off x="2667000" y="730250"/>
            <a:ext cx="29718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一、电压</a:t>
            </a:r>
            <a:endParaRPr sz="4000" b="1" i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5959" name="Rectangle 9"/>
          <p:cNvSpPr/>
          <p:nvPr/>
        </p:nvSpPr>
        <p:spPr>
          <a:xfrm>
            <a:off x="1676400" y="3657600"/>
            <a:ext cx="672465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常用单位：千伏（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KV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    毫伏（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mV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sz="2800" b="1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en-US" altLang="en-US" sz="2800" b="1">
                <a:solidFill>
                  <a:srgbClr val="000000"/>
                </a:solidFill>
                <a:latin typeface="Times New Roman" pitchFamily="18" charset="0"/>
              </a:rPr>
              <a:t>	</a:t>
            </a:r>
            <a:endParaRPr lang="en-US" altLang="en-US" sz="28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25960" name="Rectangle 7"/>
          <p:cNvSpPr/>
          <p:nvPr/>
        </p:nvSpPr>
        <p:spPr>
          <a:xfrm>
            <a:off x="4953000" y="4495800"/>
            <a:ext cx="3200400" cy="18002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 V = 10</a:t>
            </a:r>
            <a:r>
              <a:rPr kumimoji="1" sz="36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-3 </a:t>
            </a:r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kV</a:t>
            </a:r>
            <a:endParaRPr kumimoji="1" sz="36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/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 mV = 10</a:t>
            </a:r>
            <a:r>
              <a:rPr kumimoji="1" sz="36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-3 </a:t>
            </a:r>
            <a:r>
              <a:rPr kumimoji="1"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V</a:t>
            </a:r>
            <a:endParaRPr kumimoji="1" sz="36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5961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25962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C827D0AA-1BAA-4167-BDA1-D548202509B7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5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2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  <p:bldP spid="125955" grpId="1"/>
      <p:bldP spid="125957" grpId="2"/>
      <p:bldP spid="125959" grpId="3"/>
      <p:bldP spid="125960" grpId="4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26978" name="Group 25"/>
          <p:cNvGrpSpPr/>
          <p:nvPr/>
        </p:nvGrpSpPr>
        <p:grpSpPr>
          <a:xfrm>
            <a:off x="1447800" y="762000"/>
            <a:ext cx="3962400" cy="939800"/>
            <a:chOff x="912" y="480"/>
            <a:chExt cx="2496" cy="592"/>
          </a:xfrm>
        </p:grpSpPr>
        <p:sp>
          <p:nvSpPr>
            <p:cNvPr id="126979" name="Text Box 7"/>
            <p:cNvSpPr/>
            <p:nvPr/>
          </p:nvSpPr>
          <p:spPr>
            <a:xfrm>
              <a:off x="912" y="745"/>
              <a:ext cx="249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800" b="1">
                  <a:latin typeface="黑体" pitchFamily="49" charset="-122"/>
                  <a:ea typeface="黑体" pitchFamily="49" charset="-122"/>
                </a:rPr>
                <a:t>电源           电压</a:t>
              </a:r>
              <a:endParaRPr kumimoji="1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26980" name="Line 8"/>
            <p:cNvCxnSpPr/>
            <p:nvPr/>
          </p:nvCxnSpPr>
          <p:spPr>
            <a:xfrm>
              <a:off x="1632" y="912"/>
              <a:ext cx="72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tailEnd type="triangle"/>
            </a:ln>
          </p:spPr>
        </p:cxnSp>
        <p:sp>
          <p:nvSpPr>
            <p:cNvPr id="126981" name="Text Box 11"/>
            <p:cNvSpPr/>
            <p:nvPr/>
          </p:nvSpPr>
          <p:spPr>
            <a:xfrm>
              <a:off x="1728" y="480"/>
              <a:ext cx="72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800" b="1">
                  <a:latin typeface="Times New Roman" pitchFamily="18" charset="0"/>
                  <a:ea typeface="黑体" pitchFamily="49" charset="-122"/>
                </a:rPr>
                <a:t>提供</a:t>
              </a:r>
              <a:endParaRPr kumimoji="1"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pic>
        <p:nvPicPr>
          <p:cNvPr id="126982" name="Picture 10" descr="H:\2\人教教参资源\九\图\电池组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410200" y="2133600"/>
            <a:ext cx="1447800" cy="6858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26983" name="Group 26"/>
          <p:cNvGrpSpPr/>
          <p:nvPr/>
        </p:nvGrpSpPr>
        <p:grpSpPr>
          <a:xfrm>
            <a:off x="5029200" y="838200"/>
            <a:ext cx="2971800" cy="900112"/>
            <a:chOff x="3168" y="528"/>
            <a:chExt cx="1872" cy="567"/>
          </a:xfrm>
        </p:grpSpPr>
        <p:cxnSp>
          <p:nvCxnSpPr>
            <p:cNvPr id="126984" name="Line 10"/>
            <p:cNvCxnSpPr/>
            <p:nvPr/>
          </p:nvCxnSpPr>
          <p:spPr>
            <a:xfrm>
              <a:off x="3168" y="912"/>
              <a:ext cx="72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tailEnd type="triangle"/>
            </a:ln>
          </p:spPr>
        </p:cxnSp>
        <p:sp>
          <p:nvSpPr>
            <p:cNvPr id="126985" name="Text Box 14"/>
            <p:cNvSpPr/>
            <p:nvPr/>
          </p:nvSpPr>
          <p:spPr>
            <a:xfrm>
              <a:off x="3216" y="528"/>
              <a:ext cx="72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800" b="1">
                  <a:latin typeface="Times New Roman" pitchFamily="18" charset="0"/>
                  <a:ea typeface="黑体" pitchFamily="49" charset="-122"/>
                </a:rPr>
                <a:t>形成</a:t>
              </a:r>
              <a:endParaRPr kumimoji="1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26986" name="Text Box 7"/>
            <p:cNvSpPr/>
            <p:nvPr/>
          </p:nvSpPr>
          <p:spPr>
            <a:xfrm>
              <a:off x="4080" y="768"/>
              <a:ext cx="96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800" b="1">
                  <a:latin typeface="黑体" pitchFamily="49" charset="-122"/>
                  <a:ea typeface="黑体" pitchFamily="49" charset="-122"/>
                </a:rPr>
                <a:t>电流</a:t>
              </a:r>
              <a:endParaRPr kumimoji="1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26987" name="矩形 4"/>
          <p:cNvSpPr/>
          <p:nvPr/>
        </p:nvSpPr>
        <p:spPr>
          <a:xfrm>
            <a:off x="1371600" y="2209800"/>
            <a:ext cx="3606800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2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sz="32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、常见电压</a:t>
            </a:r>
            <a:endParaRPr sz="32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26988" name="Group 12"/>
          <p:cNvGrpSpPr/>
          <p:nvPr/>
        </p:nvGrpSpPr>
        <p:grpSpPr>
          <a:xfrm>
            <a:off x="1295400" y="3124200"/>
            <a:ext cx="5105400" cy="604838"/>
            <a:chOff x="864" y="1104"/>
            <a:chExt cx="3053" cy="330"/>
          </a:xfrm>
        </p:grpSpPr>
        <p:sp>
          <p:nvSpPr>
            <p:cNvPr id="126989" name="Rectangle 2"/>
            <p:cNvSpPr/>
            <p:nvPr/>
          </p:nvSpPr>
          <p:spPr>
            <a:xfrm>
              <a:off x="864" y="1104"/>
              <a:ext cx="2256" cy="33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342900" lvl="0" indent="-34290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一节干电池电压：</a:t>
              </a:r>
              <a:endPara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26990" name="Rectangle 8"/>
            <p:cNvSpPr/>
            <p:nvPr/>
          </p:nvSpPr>
          <p:spPr>
            <a:xfrm>
              <a:off x="3024" y="1104"/>
              <a:ext cx="893" cy="33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865188" lvl="1" indent="-34290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1.5V</a:t>
              </a:r>
              <a:endParaRPr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26991" name="Group 13"/>
          <p:cNvGrpSpPr/>
          <p:nvPr/>
        </p:nvGrpSpPr>
        <p:grpSpPr>
          <a:xfrm>
            <a:off x="1295400" y="3886200"/>
            <a:ext cx="5715000" cy="604838"/>
            <a:chOff x="864" y="1872"/>
            <a:chExt cx="3600" cy="381"/>
          </a:xfrm>
        </p:grpSpPr>
        <p:sp>
          <p:nvSpPr>
            <p:cNvPr id="126992" name="Rectangle 6"/>
            <p:cNvSpPr/>
            <p:nvPr/>
          </p:nvSpPr>
          <p:spPr>
            <a:xfrm>
              <a:off x="864" y="1872"/>
              <a:ext cx="2304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一节蓄电池电压：</a:t>
              </a:r>
              <a:endPara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26993" name="Rectangle 9"/>
            <p:cNvSpPr/>
            <p:nvPr/>
          </p:nvSpPr>
          <p:spPr>
            <a:xfrm>
              <a:off x="3120" y="1872"/>
              <a:ext cx="1344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865188" lvl="1" indent="-34290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2V</a:t>
              </a:r>
              <a:endParaRPr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26994" name="Group 14"/>
          <p:cNvGrpSpPr/>
          <p:nvPr/>
        </p:nvGrpSpPr>
        <p:grpSpPr>
          <a:xfrm>
            <a:off x="1143000" y="4648200"/>
            <a:ext cx="6934200" cy="604838"/>
            <a:chOff x="768" y="2592"/>
            <a:chExt cx="4368" cy="381"/>
          </a:xfrm>
        </p:grpSpPr>
        <p:sp>
          <p:nvSpPr>
            <p:cNvPr id="126995" name="Rectangle 3"/>
            <p:cNvSpPr/>
            <p:nvPr/>
          </p:nvSpPr>
          <p:spPr>
            <a:xfrm>
              <a:off x="768" y="2592"/>
              <a:ext cx="2784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 对人体的安全电压：</a:t>
              </a:r>
              <a:endPara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26996" name="Rectangle 10"/>
            <p:cNvSpPr/>
            <p:nvPr/>
          </p:nvSpPr>
          <p:spPr>
            <a:xfrm>
              <a:off x="3072" y="2592"/>
              <a:ext cx="2064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865188" lvl="1" indent="-34290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不高于</a:t>
              </a:r>
              <a:r>
                <a:rPr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36V</a:t>
              </a:r>
              <a:endParaRPr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26997" name="Group 15"/>
          <p:cNvGrpSpPr/>
          <p:nvPr/>
        </p:nvGrpSpPr>
        <p:grpSpPr>
          <a:xfrm>
            <a:off x="1219200" y="5334000"/>
            <a:ext cx="5943600" cy="681038"/>
            <a:chOff x="768" y="3216"/>
            <a:chExt cx="3744" cy="429"/>
          </a:xfrm>
        </p:grpSpPr>
        <p:sp>
          <p:nvSpPr>
            <p:cNvPr id="126998" name="Rectangle 7"/>
            <p:cNvSpPr/>
            <p:nvPr/>
          </p:nvSpPr>
          <p:spPr>
            <a:xfrm>
              <a:off x="768" y="3264"/>
              <a:ext cx="3504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 我国家庭电路电压：</a:t>
              </a:r>
              <a:endPara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26999" name="Rectangle 11"/>
            <p:cNvSpPr/>
            <p:nvPr/>
          </p:nvSpPr>
          <p:spPr>
            <a:xfrm>
              <a:off x="3120" y="3216"/>
              <a:ext cx="1392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865188" lvl="1" indent="-342900">
                <a:lnSpc>
                  <a:spcPct val="120000"/>
                </a:lnSpc>
                <a:buFont typeface=""/>
              </a:pPr>
              <a:r>
                <a:rPr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220V</a:t>
              </a:r>
              <a:endParaRPr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27000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27001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40A06998-5C75-40AF-8BE3-90A5486BFC5F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6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8" dur="500"/>
                                        <p:tgtEl>
                                          <p:spTgt spid="126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4" dur="500"/>
                                        <p:tgtEl>
                                          <p:spTgt spid="126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0" dur="500"/>
                                        <p:tgtEl>
                                          <p:spTgt spid="126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6" dur="500"/>
                                        <p:tgtEl>
                                          <p:spTgt spid="126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9026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276600" y="2362200"/>
            <a:ext cx="3228975" cy="2971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9027" name="AutoShape 22"/>
          <p:cNvSpPr/>
          <p:nvPr/>
        </p:nvSpPr>
        <p:spPr>
          <a:xfrm>
            <a:off x="7162800" y="2286000"/>
            <a:ext cx="1981200" cy="649288"/>
          </a:xfrm>
          <a:prstGeom prst="wedgeRoundRectCallout">
            <a:avLst>
              <a:gd name="adj1" fmla="val -154648"/>
              <a:gd name="adj2" fmla="val 201833"/>
              <a:gd name="adj3" fmla="val 16667"/>
            </a:avLst>
          </a:prstGeom>
          <a:solidFill>
            <a:schemeClr val="bg1"/>
          </a:solidFill>
          <a:ln w="28575">
            <a:solidFill>
              <a:srgbClr val="0066CC"/>
            </a:solidFill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CC0000"/>
                </a:solidFill>
                <a:latin typeface="宋体" pitchFamily="2" charset="-122"/>
              </a:rPr>
              <a:t>调零螺母</a:t>
            </a:r>
            <a:endParaRPr sz="2800" b="1">
              <a:solidFill>
                <a:srgbClr val="CC0000"/>
              </a:solidFill>
              <a:latin typeface="宋体" pitchFamily="2" charset="-122"/>
            </a:endParaRPr>
          </a:p>
        </p:txBody>
      </p:sp>
      <p:sp>
        <p:nvSpPr>
          <p:cNvPr id="129028" name="Rectangle 11"/>
          <p:cNvSpPr/>
          <p:nvPr/>
        </p:nvSpPr>
        <p:spPr>
          <a:xfrm>
            <a:off x="838200" y="1752600"/>
            <a:ext cx="41402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latin typeface="黑体" pitchFamily="49" charset="-122"/>
                <a:ea typeface="黑体" pitchFamily="49" charset="-122"/>
              </a:rPr>
              <a:t>） 测量工具：电压表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9029" name="矩形 4"/>
          <p:cNvSpPr>
            <a:spLocks noChangeArrowheads="1"/>
          </p:cNvSpPr>
          <p:nvPr/>
        </p:nvSpPr>
        <p:spPr bwMode="auto">
          <a:xfrm>
            <a:off x="2514600" y="609600"/>
            <a:ext cx="35306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4</a:t>
            </a:r>
            <a:r>
              <a:rPr sz="3600" b="1">
                <a:ea typeface="黑体" pitchFamily="49" charset="-122"/>
              </a:rPr>
              <a:t>、电压的测量</a:t>
            </a:r>
            <a:endParaRPr sz="3600" b="1">
              <a:ea typeface="黑体" pitchFamily="49" charset="-122"/>
            </a:endParaRPr>
          </a:p>
        </p:txBody>
      </p:sp>
      <p:sp>
        <p:nvSpPr>
          <p:cNvPr id="129030" name="Freeform 25"/>
          <p:cNvSpPr/>
          <p:nvPr/>
        </p:nvSpPr>
        <p:spPr>
          <a:xfrm>
            <a:off x="5791200" y="4419600"/>
            <a:ext cx="685800" cy="762000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342900" y="645459"/>
              </a:cxn>
              <a:cxn ang="0">
                <a:pos x="685800" y="699247"/>
              </a:cxn>
            </a:cxnLst>
            <a:rect l="l" t="t" r="GT0" b="GT1"/>
            <a:pathLst>
              <a:path w="192" h="680">
                <a:moveTo>
                  <a:pt x="0" y="0"/>
                </a:moveTo>
                <a:cubicBezTo>
                  <a:pt x="32" y="236"/>
                  <a:pt x="64" y="472"/>
                  <a:pt x="96" y="576"/>
                </a:cubicBezTo>
                <a:cubicBezTo>
                  <a:pt x="128" y="680"/>
                  <a:pt x="160" y="652"/>
                  <a:pt x="192" y="624"/>
                </a:cubicBezTo>
              </a:path>
            </a:pathLst>
          </a:custGeom>
          <a:noFill/>
          <a:ln w="5715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lang="zh-CN" altLang="zh-CN">
              <a:latin typeface="Tahoma" pitchFamily="34" charset="0"/>
            </a:endParaRPr>
          </a:p>
        </p:txBody>
      </p:sp>
      <p:sp>
        <p:nvSpPr>
          <p:cNvPr id="129031" name="Rectangle 27"/>
          <p:cNvSpPr/>
          <p:nvPr/>
        </p:nvSpPr>
        <p:spPr>
          <a:xfrm>
            <a:off x="1066800" y="2667000"/>
            <a:ext cx="1219200" cy="9556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3V 0.1V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9032" name="Rectangle 28"/>
          <p:cNvSpPr/>
          <p:nvPr/>
        </p:nvSpPr>
        <p:spPr>
          <a:xfrm>
            <a:off x="1066800" y="3886200"/>
            <a:ext cx="1371600" cy="9556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15V 0.5V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29033" name="Group 31"/>
          <p:cNvGrpSpPr/>
          <p:nvPr/>
        </p:nvGrpSpPr>
        <p:grpSpPr>
          <a:xfrm>
            <a:off x="1066800" y="5562600"/>
            <a:ext cx="6156325" cy="720725"/>
            <a:chOff x="576" y="3866"/>
            <a:chExt cx="3878" cy="454"/>
          </a:xfrm>
        </p:grpSpPr>
        <p:sp>
          <p:nvSpPr>
            <p:cNvPr id="129034" name="Rectangle 22"/>
            <p:cNvSpPr/>
            <p:nvPr/>
          </p:nvSpPr>
          <p:spPr>
            <a:xfrm>
              <a:off x="576" y="3914"/>
              <a:ext cx="328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（</a:t>
              </a:r>
              <a:r>
                <a:rPr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sz="2800" b="1">
                  <a:latin typeface="黑体" pitchFamily="49" charset="-122"/>
                  <a:ea typeface="黑体" pitchFamily="49" charset="-122"/>
                </a:rPr>
                <a:t>）电压表的电路符号：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129035" name="Group 24"/>
            <p:cNvGrpSpPr/>
            <p:nvPr/>
          </p:nvGrpSpPr>
          <p:grpSpPr>
            <a:xfrm>
              <a:off x="3456" y="3866"/>
              <a:ext cx="998" cy="454"/>
              <a:chExt cx="998" cy="454"/>
            </a:xfrm>
          </p:grpSpPr>
          <p:cxnSp>
            <p:nvCxnSpPr>
              <p:cNvPr id="129036" name="Line 25"/>
              <p:cNvCxnSpPr/>
              <p:nvPr/>
            </p:nvCxnSpPr>
            <p:spPr>
              <a:xfrm>
                <a:off x="0" y="272"/>
                <a:ext cx="99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</p:spPr>
          </p:cxnSp>
          <p:grpSp>
            <p:nvGrpSpPr>
              <p:cNvPr id="129037" name="Group 26"/>
              <p:cNvGrpSpPr/>
              <p:nvPr/>
            </p:nvGrpSpPr>
            <p:grpSpPr>
              <a:xfrm>
                <a:off x="295" y="68"/>
                <a:ext cx="385" cy="386"/>
                <a:chExt cx="385" cy="386"/>
              </a:xfrm>
            </p:grpSpPr>
            <p:sp>
              <p:nvSpPr>
                <p:cNvPr id="129038" name="Oval 27"/>
                <p:cNvSpPr/>
                <p:nvPr/>
              </p:nvSpPr>
              <p:spPr>
                <a:xfrm>
                  <a:off x="0" y="0"/>
                  <a:ext cx="385" cy="386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  <a:miter lim="800000"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indent="0"/>
                </a:p>
              </p:txBody>
            </p:sp>
            <p:sp>
              <p:nvSpPr>
                <p:cNvPr id="129039" name="Text Box 28"/>
                <p:cNvSpPr/>
                <p:nvPr/>
              </p:nvSpPr>
              <p:spPr>
                <a:xfrm>
                  <a:off x="46" y="23"/>
                  <a:ext cx="272" cy="327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lvl="0" indent="0">
                    <a:spcBef>
                      <a:spcPct val="50000"/>
                    </a:spcBef>
                    <a:buFont typeface=""/>
                  </a:pPr>
                  <a:r>
                    <a:rPr sz="2800" b="1">
                      <a:latin typeface="Times New Roman" pitchFamily="18" charset="0"/>
                    </a:rPr>
                    <a:t>V</a:t>
                  </a:r>
                  <a:endParaRPr sz="2800" b="1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129040" name="Text Box 29"/>
              <p:cNvSpPr/>
              <p:nvPr/>
            </p:nvSpPr>
            <p:spPr>
              <a:xfrm>
                <a:off x="46" y="0"/>
                <a:ext cx="272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>
                  <a:spcBef>
                    <a:spcPct val="50000"/>
                  </a:spcBef>
                  <a:buFont typeface=""/>
                </a:pPr>
                <a:r>
                  <a:rPr sz="2800" b="1">
                    <a:latin typeface="Times New Roman" pitchFamily="18" charset="0"/>
                  </a:rPr>
                  <a:t>+</a:t>
                </a:r>
                <a:endParaRPr sz="2800" b="1">
                  <a:latin typeface="Times New Roman" pitchFamily="18" charset="0"/>
                </a:endParaRPr>
              </a:p>
            </p:txBody>
          </p:sp>
          <p:sp>
            <p:nvSpPr>
              <p:cNvPr id="129041" name="Text Box 30"/>
              <p:cNvSpPr/>
              <p:nvPr/>
            </p:nvSpPr>
            <p:spPr>
              <a:xfrm>
                <a:off x="681" y="0"/>
                <a:ext cx="272" cy="28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>
                  <a:spcBef>
                    <a:spcPct val="50000"/>
                  </a:spcBef>
                  <a:buFont typeface=""/>
                </a:pPr>
                <a:r>
                  <a:rPr sz="2400" b="1"/>
                  <a:t>－</a:t>
                </a:r>
                <a:endParaRPr lang="en-US" altLang="en-US" sz="2400" b="1"/>
              </a:p>
            </p:txBody>
          </p:sp>
        </p:grpSp>
      </p:grpSp>
      <p:grpSp>
        <p:nvGrpSpPr>
          <p:cNvPr id="129042" name="组合 32"/>
          <p:cNvGrpSpPr/>
          <p:nvPr/>
        </p:nvGrpSpPr>
        <p:grpSpPr>
          <a:xfrm>
            <a:off x="4038600" y="4419600"/>
            <a:ext cx="1981200" cy="914400"/>
            <a:chOff x="4038600" y="4419600"/>
            <a:chExt cx="1981200" cy="914400"/>
          </a:xfrm>
        </p:grpSpPr>
        <p:pic>
          <p:nvPicPr>
            <p:cNvPr id="129043" name="Picture 4"/>
            <p:cNvPicPr/>
            <p:nvPr/>
          </p:nvPicPr>
          <p:blipFill>
            <a:blip r:embed="rId2"/>
            <a:srcRect l="4935" t="84616" r="45724" b="5129"/>
            <a:stretch>
              <a:fillRect/>
            </a:stretch>
          </p:blipFill>
          <p:spPr>
            <a:xfrm>
              <a:off x="4038600" y="4876800"/>
              <a:ext cx="1524000" cy="3048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29044" name="Picture 4"/>
            <p:cNvPicPr/>
            <p:nvPr/>
          </p:nvPicPr>
          <p:blipFill>
            <a:blip r:embed="rId2"/>
            <a:srcRect l="25959" t="69232" r="56880" b="15383"/>
            <a:stretch>
              <a:fillRect/>
            </a:stretch>
          </p:blipFill>
          <p:spPr>
            <a:xfrm>
              <a:off x="4724400" y="4419600"/>
              <a:ext cx="609600" cy="4572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29045" name="Picture 4"/>
            <p:cNvPicPr/>
            <p:nvPr/>
          </p:nvPicPr>
          <p:blipFill>
            <a:blip r:embed="rId2"/>
            <a:srcRect l="4720" t="92309" r="41004"/>
            <a:stretch>
              <a:fillRect/>
            </a:stretch>
          </p:blipFill>
          <p:spPr>
            <a:xfrm>
              <a:off x="4267200" y="5105400"/>
              <a:ext cx="1752600" cy="2286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29046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29047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764788FF-7DB9-4762-B9AC-C932177896E5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9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29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2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29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0" grpId="0"/>
      <p:bldP spid="129031" grpId="1"/>
      <p:bldP spid="129032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0050" name="Rectangle 2"/>
          <p:cNvSpPr/>
          <p:nvPr>
            <p:ph type="title" idx="4294967295"/>
          </p:nvPr>
        </p:nvSpPr>
        <p:spPr>
          <a:xfrm>
            <a:off x="2590800" y="609600"/>
            <a:ext cx="4640262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 eaLnBrk="1" hangingPunct="1"/>
            <a:r>
              <a:rPr sz="4000" b="1">
                <a:solidFill>
                  <a:schemeClr val="tx1"/>
                </a:solidFill>
                <a:ea typeface="黑体" pitchFamily="49" charset="-122"/>
              </a:rPr>
              <a:t>电压表读数</a:t>
            </a:r>
            <a:endParaRPr sz="4000" b="1">
              <a:solidFill>
                <a:schemeClr val="tx1"/>
              </a:solidFill>
              <a:ea typeface="黑体" pitchFamily="49" charset="-122"/>
            </a:endParaRPr>
          </a:p>
        </p:txBody>
      </p:sp>
      <p:pic>
        <p:nvPicPr>
          <p:cNvPr id="130051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905000" y="1676400"/>
            <a:ext cx="3686175" cy="3933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0052" name="Rectangle 5"/>
          <p:cNvSpPr/>
          <p:nvPr/>
        </p:nvSpPr>
        <p:spPr>
          <a:xfrm>
            <a:off x="6019800" y="2438400"/>
            <a:ext cx="19812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3200" b="1">
                <a:latin typeface="黑体" pitchFamily="49" charset="-122"/>
                <a:ea typeface="黑体" pitchFamily="49" charset="-122"/>
              </a:rPr>
              <a:t>电压是：</a:t>
            </a:r>
            <a:endParaRPr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0053" name="Rectangle 6"/>
          <p:cNvSpPr/>
          <p:nvPr/>
        </p:nvSpPr>
        <p:spPr>
          <a:xfrm>
            <a:off x="6248400" y="3352800"/>
            <a:ext cx="19812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36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0.7V</a:t>
            </a:r>
            <a:endParaRPr sz="36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0054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0055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6E11AFC8-4AF9-4A9C-B8BB-02C2631A2BE3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1074" name="Picture 5" descr="H:\2\人教教参资源\九\图\小灯泡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219200" y="5181600"/>
            <a:ext cx="1303338" cy="931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1075" name="TextBox 8"/>
          <p:cNvSpPr/>
          <p:nvPr/>
        </p:nvSpPr>
        <p:spPr>
          <a:xfrm>
            <a:off x="2438400" y="457200"/>
            <a:ext cx="4648200" cy="57943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电压表的正确使用：</a:t>
            </a:r>
            <a:endParaRPr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1076" name="TextBox 15"/>
          <p:cNvSpPr/>
          <p:nvPr/>
        </p:nvSpPr>
        <p:spPr>
          <a:xfrm>
            <a:off x="457200" y="1371600"/>
            <a:ext cx="8048625" cy="5651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）电压表必须和被测的用电器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并联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　　</a:t>
            </a:r>
            <a:endParaRPr sz="2800" b="1">
              <a:solidFill>
                <a:srgbClr val="CC0000"/>
              </a:solidFill>
              <a:latin typeface="宋体" pitchFamily="2" charset="-122"/>
            </a:endParaRPr>
          </a:p>
        </p:txBody>
      </p:sp>
      <p:pic>
        <p:nvPicPr>
          <p:cNvPr id="131077" name="xjhsy7" descr="w5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2238" y="4191000"/>
            <a:ext cx="1152525" cy="762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1078" name="xjhsy8" descr="w7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84612" y="4359275"/>
            <a:ext cx="946150" cy="701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1079" name="xjhsy4" descr="w3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06800" y="5540375"/>
            <a:ext cx="1762125" cy="692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1080" name="Freeform 67"/>
          <p:cNvSpPr/>
          <p:nvPr/>
        </p:nvSpPr>
        <p:spPr>
          <a:xfrm>
            <a:off x="4648200" y="4724400"/>
            <a:ext cx="871538" cy="1265238"/>
          </a:xfrm>
          <a:custGeom>
            <a:gdLst>
              <a:gd name="GT0" fmla="+- l w 0"/>
              <a:gd name="GT1" fmla="+- t h 0"/>
            </a:gdLst>
            <a:cxnLst>
              <a:cxn ang="0">
                <a:pos x="120" y="2251"/>
              </a:cxn>
              <a:cxn ang="0">
                <a:pos x="930" y="2236"/>
              </a:cxn>
              <a:cxn ang="0">
                <a:pos x="975" y="2191"/>
              </a:cxn>
              <a:cxn ang="0">
                <a:pos x="1020" y="2161"/>
              </a:cxn>
              <a:cxn ang="0">
                <a:pos x="1125" y="2041"/>
              </a:cxn>
              <a:cxn ang="0">
                <a:pos x="1200" y="1801"/>
              </a:cxn>
              <a:cxn ang="0">
                <a:pos x="1140" y="826"/>
              </a:cxn>
              <a:cxn ang="0">
                <a:pos x="1125" y="736"/>
              </a:cxn>
              <a:cxn ang="0">
                <a:pos x="1020" y="541"/>
              </a:cxn>
              <a:cxn ang="0">
                <a:pos x="795" y="226"/>
              </a:cxn>
              <a:cxn ang="0">
                <a:pos x="690" y="106"/>
              </a:cxn>
              <a:cxn ang="0">
                <a:pos x="495" y="46"/>
              </a:cxn>
              <a:cxn ang="0">
                <a:pos x="405" y="16"/>
              </a:cxn>
              <a:cxn ang="0">
                <a:pos x="45" y="31"/>
              </a:cxn>
              <a:cxn ang="0">
                <a:pos x="15" y="121"/>
              </a:cxn>
              <a:cxn ang="0">
                <a:pos x="0" y="136"/>
              </a:cxn>
            </a:cxnLst>
            <a:rect l="l" t="t" r="GT0" b="GT1"/>
            <a:pathLst>
              <a:path w="1200" h="2322">
                <a:moveTo>
                  <a:pt x="120" y="2251"/>
                </a:moveTo>
                <a:cubicBezTo>
                  <a:pt x="387" y="2284"/>
                  <a:pt x="672" y="2322"/>
                  <a:pt x="930" y="2236"/>
                </a:cubicBezTo>
                <a:cubicBezTo>
                  <a:pt x="945" y="2221"/>
                  <a:pt x="959" y="2205"/>
                  <a:pt x="975" y="2191"/>
                </a:cubicBezTo>
                <a:cubicBezTo>
                  <a:pt x="989" y="2179"/>
                  <a:pt x="1008" y="2175"/>
                  <a:pt x="1020" y="2161"/>
                </a:cubicBezTo>
                <a:cubicBezTo>
                  <a:pt x="1142" y="2021"/>
                  <a:pt x="1024" y="2108"/>
                  <a:pt x="1125" y="2041"/>
                </a:cubicBezTo>
                <a:cubicBezTo>
                  <a:pt x="1152" y="1961"/>
                  <a:pt x="1173" y="1881"/>
                  <a:pt x="1200" y="1801"/>
                </a:cubicBezTo>
                <a:cubicBezTo>
                  <a:pt x="1191" y="1412"/>
                  <a:pt x="1198" y="1171"/>
                  <a:pt x="1140" y="826"/>
                </a:cubicBezTo>
                <a:cubicBezTo>
                  <a:pt x="1135" y="796"/>
                  <a:pt x="1139" y="763"/>
                  <a:pt x="1125" y="736"/>
                </a:cubicBezTo>
                <a:cubicBezTo>
                  <a:pt x="1092" y="670"/>
                  <a:pt x="1055" y="604"/>
                  <a:pt x="1020" y="541"/>
                </a:cubicBezTo>
                <a:cubicBezTo>
                  <a:pt x="957" y="428"/>
                  <a:pt x="873" y="327"/>
                  <a:pt x="795" y="226"/>
                </a:cubicBezTo>
                <a:cubicBezTo>
                  <a:pt x="738" y="152"/>
                  <a:pt x="759" y="140"/>
                  <a:pt x="690" y="106"/>
                </a:cubicBezTo>
                <a:cubicBezTo>
                  <a:pt x="625" y="74"/>
                  <a:pt x="565" y="63"/>
                  <a:pt x="495" y="46"/>
                </a:cubicBezTo>
                <a:cubicBezTo>
                  <a:pt x="464" y="38"/>
                  <a:pt x="405" y="16"/>
                  <a:pt x="405" y="16"/>
                </a:cubicBezTo>
                <a:cubicBezTo>
                  <a:pt x="285" y="21"/>
                  <a:pt x="161" y="0"/>
                  <a:pt x="45" y="31"/>
                </a:cubicBezTo>
                <a:cubicBezTo>
                  <a:pt x="14" y="39"/>
                  <a:pt x="37" y="99"/>
                  <a:pt x="15" y="121"/>
                </a:cubicBezTo>
                <a:cubicBezTo>
                  <a:pt x="10" y="126"/>
                  <a:pt x="5" y="131"/>
                  <a:pt x="0" y="136"/>
                </a:cubicBezTo>
              </a:path>
            </a:pathLst>
          </a:custGeom>
          <a:noFill/>
          <a:ln w="38100">
            <a:solidFill>
              <a:prstClr val="black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1081" name="Freeform 68"/>
          <p:cNvSpPr/>
          <p:nvPr/>
        </p:nvSpPr>
        <p:spPr>
          <a:xfrm>
            <a:off x="2286000" y="4800600"/>
            <a:ext cx="1757362" cy="914400"/>
          </a:xfrm>
          <a:custGeom>
            <a:gdLst>
              <a:gd name="GT0" fmla="+- l w 0"/>
              <a:gd name="GT1" fmla="+- t h 0"/>
            </a:gdLst>
            <a:cxnLst>
              <a:cxn ang="0">
                <a:pos x="1995" y="0"/>
              </a:cxn>
              <a:cxn ang="0">
                <a:pos x="1980" y="75"/>
              </a:cxn>
              <a:cxn ang="0">
                <a:pos x="1770" y="120"/>
              </a:cxn>
              <a:cxn ang="0">
                <a:pos x="1635" y="240"/>
              </a:cxn>
              <a:cxn ang="0">
                <a:pos x="1590" y="270"/>
              </a:cxn>
              <a:cxn ang="0">
                <a:pos x="1500" y="360"/>
              </a:cxn>
              <a:cxn ang="0">
                <a:pos x="1440" y="390"/>
              </a:cxn>
              <a:cxn ang="0">
                <a:pos x="1395" y="435"/>
              </a:cxn>
              <a:cxn ang="0">
                <a:pos x="1350" y="465"/>
              </a:cxn>
              <a:cxn ang="0">
                <a:pos x="1245" y="585"/>
              </a:cxn>
              <a:cxn ang="0">
                <a:pos x="1050" y="705"/>
              </a:cxn>
              <a:cxn ang="0">
                <a:pos x="870" y="885"/>
              </a:cxn>
              <a:cxn ang="0">
                <a:pos x="765" y="1005"/>
              </a:cxn>
              <a:cxn ang="0">
                <a:pos x="375" y="1425"/>
              </a:cxn>
              <a:cxn ang="0">
                <a:pos x="330" y="1455"/>
              </a:cxn>
              <a:cxn ang="0">
                <a:pos x="285" y="1515"/>
              </a:cxn>
              <a:cxn ang="0">
                <a:pos x="225" y="1545"/>
              </a:cxn>
              <a:cxn ang="0">
                <a:pos x="135" y="1605"/>
              </a:cxn>
              <a:cxn ang="0">
                <a:pos x="0" y="1770"/>
              </a:cxn>
            </a:cxnLst>
            <a:rect l="l" t="t" r="GT0" b="GT1"/>
            <a:pathLst>
              <a:path w="2000" h="1770">
                <a:moveTo>
                  <a:pt x="1995" y="0"/>
                </a:moveTo>
                <a:cubicBezTo>
                  <a:pt x="1990" y="25"/>
                  <a:pt x="2000" y="59"/>
                  <a:pt x="1980" y="75"/>
                </a:cubicBezTo>
                <a:cubicBezTo>
                  <a:pt x="1960" y="91"/>
                  <a:pt x="1805" y="114"/>
                  <a:pt x="1770" y="120"/>
                </a:cubicBezTo>
                <a:cubicBezTo>
                  <a:pt x="1563" y="258"/>
                  <a:pt x="1768" y="107"/>
                  <a:pt x="1635" y="240"/>
                </a:cubicBezTo>
                <a:cubicBezTo>
                  <a:pt x="1622" y="253"/>
                  <a:pt x="1603" y="258"/>
                  <a:pt x="1590" y="270"/>
                </a:cubicBezTo>
                <a:cubicBezTo>
                  <a:pt x="1558" y="298"/>
                  <a:pt x="1533" y="333"/>
                  <a:pt x="1500" y="360"/>
                </a:cubicBezTo>
                <a:cubicBezTo>
                  <a:pt x="1483" y="374"/>
                  <a:pt x="1458" y="377"/>
                  <a:pt x="1440" y="390"/>
                </a:cubicBezTo>
                <a:cubicBezTo>
                  <a:pt x="1423" y="402"/>
                  <a:pt x="1411" y="421"/>
                  <a:pt x="1395" y="435"/>
                </a:cubicBezTo>
                <a:cubicBezTo>
                  <a:pt x="1381" y="447"/>
                  <a:pt x="1365" y="455"/>
                  <a:pt x="1350" y="465"/>
                </a:cubicBezTo>
                <a:cubicBezTo>
                  <a:pt x="1280" y="570"/>
                  <a:pt x="1320" y="535"/>
                  <a:pt x="1245" y="585"/>
                </a:cubicBezTo>
                <a:cubicBezTo>
                  <a:pt x="1174" y="692"/>
                  <a:pt x="1154" y="601"/>
                  <a:pt x="1050" y="705"/>
                </a:cubicBezTo>
                <a:cubicBezTo>
                  <a:pt x="1002" y="753"/>
                  <a:pt x="911" y="824"/>
                  <a:pt x="870" y="885"/>
                </a:cubicBezTo>
                <a:cubicBezTo>
                  <a:pt x="800" y="990"/>
                  <a:pt x="840" y="955"/>
                  <a:pt x="765" y="1005"/>
                </a:cubicBezTo>
                <a:cubicBezTo>
                  <a:pt x="700" y="1201"/>
                  <a:pt x="523" y="1301"/>
                  <a:pt x="375" y="1425"/>
                </a:cubicBezTo>
                <a:cubicBezTo>
                  <a:pt x="361" y="1437"/>
                  <a:pt x="343" y="1442"/>
                  <a:pt x="330" y="1455"/>
                </a:cubicBezTo>
                <a:cubicBezTo>
                  <a:pt x="312" y="1473"/>
                  <a:pt x="304" y="1499"/>
                  <a:pt x="285" y="1515"/>
                </a:cubicBezTo>
                <a:cubicBezTo>
                  <a:pt x="268" y="1530"/>
                  <a:pt x="244" y="1533"/>
                  <a:pt x="225" y="1545"/>
                </a:cubicBezTo>
                <a:cubicBezTo>
                  <a:pt x="194" y="1564"/>
                  <a:pt x="135" y="1605"/>
                  <a:pt x="135" y="1605"/>
                </a:cubicBezTo>
                <a:cubicBezTo>
                  <a:pt x="89" y="1674"/>
                  <a:pt x="57" y="1713"/>
                  <a:pt x="0" y="1770"/>
                </a:cubicBezTo>
              </a:path>
            </a:pathLst>
          </a:custGeom>
          <a:noFill/>
          <a:ln w="38100">
            <a:solidFill>
              <a:prstClr val="black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1082" name="Freeform 69"/>
          <p:cNvSpPr/>
          <p:nvPr/>
        </p:nvSpPr>
        <p:spPr>
          <a:xfrm>
            <a:off x="1371600" y="5715000"/>
            <a:ext cx="2524125" cy="674688"/>
          </a:xfrm>
          <a:custGeom>
            <a:gdLst>
              <a:gd name="GT0" fmla="+- l w 0"/>
              <a:gd name="GT1" fmla="+- t h 0"/>
            </a:gdLst>
            <a:cxnLst>
              <a:cxn ang="0">
                <a:pos x="410" y="0"/>
              </a:cxn>
              <a:cxn ang="0">
                <a:pos x="65" y="30"/>
              </a:cxn>
              <a:cxn ang="0">
                <a:pos x="35" y="75"/>
              </a:cxn>
              <a:cxn ang="0">
                <a:pos x="65" y="510"/>
              </a:cxn>
              <a:cxn ang="0">
                <a:pos x="140" y="615"/>
              </a:cxn>
              <a:cxn ang="0">
                <a:pos x="230" y="675"/>
              </a:cxn>
              <a:cxn ang="0">
                <a:pos x="545" y="825"/>
              </a:cxn>
              <a:cxn ang="0">
                <a:pos x="725" y="870"/>
              </a:cxn>
              <a:cxn ang="0">
                <a:pos x="875" y="930"/>
              </a:cxn>
              <a:cxn ang="0">
                <a:pos x="935" y="960"/>
              </a:cxn>
              <a:cxn ang="0">
                <a:pos x="1100" y="990"/>
              </a:cxn>
              <a:cxn ang="0">
                <a:pos x="1190" y="1005"/>
              </a:cxn>
              <a:cxn ang="0">
                <a:pos x="1310" y="1035"/>
              </a:cxn>
              <a:cxn ang="0">
                <a:pos x="2795" y="1020"/>
              </a:cxn>
              <a:cxn ang="0">
                <a:pos x="3125" y="975"/>
              </a:cxn>
              <a:cxn ang="0">
                <a:pos x="3425" y="930"/>
              </a:cxn>
              <a:cxn ang="0">
                <a:pos x="3665" y="870"/>
              </a:cxn>
              <a:cxn ang="0">
                <a:pos x="3755" y="735"/>
              </a:cxn>
              <a:cxn ang="0">
                <a:pos x="3800" y="645"/>
              </a:cxn>
              <a:cxn ang="0">
                <a:pos x="3845" y="600"/>
              </a:cxn>
              <a:cxn ang="0">
                <a:pos x="4040" y="405"/>
              </a:cxn>
              <a:cxn ang="0">
                <a:pos x="4100" y="330"/>
              </a:cxn>
            </a:cxnLst>
            <a:rect l="l" t="t" r="GT0" b="GT1"/>
            <a:pathLst>
              <a:path w="4100" h="1035">
                <a:moveTo>
                  <a:pt x="410" y="0"/>
                </a:moveTo>
                <a:cubicBezTo>
                  <a:pt x="295" y="13"/>
                  <a:pt x="177" y="2"/>
                  <a:pt x="65" y="30"/>
                </a:cubicBezTo>
                <a:cubicBezTo>
                  <a:pt x="48" y="34"/>
                  <a:pt x="45" y="60"/>
                  <a:pt x="35" y="75"/>
                </a:cubicBezTo>
                <a:cubicBezTo>
                  <a:pt x="41" y="220"/>
                  <a:pt x="0" y="380"/>
                  <a:pt x="65" y="510"/>
                </a:cubicBezTo>
                <a:cubicBezTo>
                  <a:pt x="73" y="526"/>
                  <a:pt x="134" y="610"/>
                  <a:pt x="140" y="615"/>
                </a:cubicBezTo>
                <a:cubicBezTo>
                  <a:pt x="167" y="639"/>
                  <a:pt x="230" y="675"/>
                  <a:pt x="230" y="675"/>
                </a:cubicBezTo>
                <a:cubicBezTo>
                  <a:pt x="295" y="773"/>
                  <a:pt x="437" y="794"/>
                  <a:pt x="545" y="825"/>
                </a:cubicBezTo>
                <a:cubicBezTo>
                  <a:pt x="711" y="873"/>
                  <a:pt x="558" y="842"/>
                  <a:pt x="725" y="870"/>
                </a:cubicBezTo>
                <a:cubicBezTo>
                  <a:pt x="773" y="894"/>
                  <a:pt x="827" y="906"/>
                  <a:pt x="875" y="930"/>
                </a:cubicBezTo>
                <a:cubicBezTo>
                  <a:pt x="895" y="940"/>
                  <a:pt x="913" y="954"/>
                  <a:pt x="935" y="960"/>
                </a:cubicBezTo>
                <a:cubicBezTo>
                  <a:pt x="989" y="975"/>
                  <a:pt x="1045" y="979"/>
                  <a:pt x="1100" y="990"/>
                </a:cubicBezTo>
                <a:cubicBezTo>
                  <a:pt x="1130" y="996"/>
                  <a:pt x="1160" y="999"/>
                  <a:pt x="1190" y="1005"/>
                </a:cubicBezTo>
                <a:cubicBezTo>
                  <a:pt x="1230" y="1014"/>
                  <a:pt x="1310" y="1035"/>
                  <a:pt x="1310" y="1035"/>
                </a:cubicBezTo>
                <a:cubicBezTo>
                  <a:pt x="1805" y="1030"/>
                  <a:pt x="2300" y="1034"/>
                  <a:pt x="2795" y="1020"/>
                </a:cubicBezTo>
                <a:cubicBezTo>
                  <a:pt x="2906" y="1017"/>
                  <a:pt x="3014" y="983"/>
                  <a:pt x="3125" y="975"/>
                </a:cubicBezTo>
                <a:cubicBezTo>
                  <a:pt x="3224" y="958"/>
                  <a:pt x="3327" y="952"/>
                  <a:pt x="3425" y="930"/>
                </a:cubicBezTo>
                <a:cubicBezTo>
                  <a:pt x="3505" y="912"/>
                  <a:pt x="3665" y="870"/>
                  <a:pt x="3665" y="870"/>
                </a:cubicBezTo>
                <a:cubicBezTo>
                  <a:pt x="3695" y="825"/>
                  <a:pt x="3725" y="780"/>
                  <a:pt x="3755" y="735"/>
                </a:cubicBezTo>
                <a:cubicBezTo>
                  <a:pt x="3845" y="600"/>
                  <a:pt x="3682" y="787"/>
                  <a:pt x="3800" y="645"/>
                </a:cubicBezTo>
                <a:cubicBezTo>
                  <a:pt x="3814" y="629"/>
                  <a:pt x="3832" y="617"/>
                  <a:pt x="3845" y="600"/>
                </a:cubicBezTo>
                <a:cubicBezTo>
                  <a:pt x="3905" y="523"/>
                  <a:pt x="3940" y="438"/>
                  <a:pt x="4040" y="405"/>
                </a:cubicBezTo>
                <a:cubicBezTo>
                  <a:pt x="4093" y="352"/>
                  <a:pt x="4076" y="379"/>
                  <a:pt x="4100" y="330"/>
                </a:cubicBezTo>
              </a:path>
            </a:pathLst>
          </a:custGeom>
          <a:noFill/>
          <a:ln w="38100">
            <a:solidFill>
              <a:prstClr val="black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1083" name="Freeform 70"/>
          <p:cNvSpPr/>
          <p:nvPr/>
        </p:nvSpPr>
        <p:spPr>
          <a:xfrm>
            <a:off x="1828800" y="4648200"/>
            <a:ext cx="457200" cy="1066800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50" y="225"/>
              </a:cxn>
              <a:cxn ang="0">
                <a:pos x="165" y="270"/>
              </a:cxn>
              <a:cxn ang="0">
                <a:pos x="240" y="420"/>
              </a:cxn>
              <a:cxn ang="0">
                <a:pos x="360" y="555"/>
              </a:cxn>
              <a:cxn ang="0">
                <a:pos x="420" y="645"/>
              </a:cxn>
              <a:cxn ang="0">
                <a:pos x="555" y="840"/>
              </a:cxn>
              <a:cxn ang="0">
                <a:pos x="585" y="900"/>
              </a:cxn>
              <a:cxn ang="0">
                <a:pos x="750" y="1080"/>
              </a:cxn>
              <a:cxn ang="0">
                <a:pos x="840" y="1275"/>
              </a:cxn>
              <a:cxn ang="0">
                <a:pos x="930" y="1455"/>
              </a:cxn>
              <a:cxn ang="0">
                <a:pos x="1005" y="1950"/>
              </a:cxn>
            </a:cxnLst>
            <a:rect l="l" t="t" r="GT0" b="GT1"/>
            <a:pathLst>
              <a:path w="1005" h="1950">
                <a:moveTo>
                  <a:pt x="0" y="0"/>
                </a:moveTo>
                <a:cubicBezTo>
                  <a:pt x="50" y="75"/>
                  <a:pt x="100" y="150"/>
                  <a:pt x="150" y="225"/>
                </a:cubicBezTo>
                <a:cubicBezTo>
                  <a:pt x="159" y="238"/>
                  <a:pt x="158" y="256"/>
                  <a:pt x="165" y="270"/>
                </a:cubicBezTo>
                <a:cubicBezTo>
                  <a:pt x="189" y="319"/>
                  <a:pt x="213" y="372"/>
                  <a:pt x="240" y="420"/>
                </a:cubicBezTo>
                <a:cubicBezTo>
                  <a:pt x="276" y="482"/>
                  <a:pt x="299" y="494"/>
                  <a:pt x="360" y="555"/>
                </a:cubicBezTo>
                <a:cubicBezTo>
                  <a:pt x="385" y="580"/>
                  <a:pt x="400" y="615"/>
                  <a:pt x="420" y="645"/>
                </a:cubicBezTo>
                <a:cubicBezTo>
                  <a:pt x="463" y="710"/>
                  <a:pt x="514" y="774"/>
                  <a:pt x="555" y="840"/>
                </a:cubicBezTo>
                <a:cubicBezTo>
                  <a:pt x="567" y="859"/>
                  <a:pt x="571" y="883"/>
                  <a:pt x="585" y="900"/>
                </a:cubicBezTo>
                <a:cubicBezTo>
                  <a:pt x="607" y="927"/>
                  <a:pt x="717" y="1047"/>
                  <a:pt x="750" y="1080"/>
                </a:cubicBezTo>
                <a:cubicBezTo>
                  <a:pt x="768" y="1153"/>
                  <a:pt x="807" y="1209"/>
                  <a:pt x="840" y="1275"/>
                </a:cubicBezTo>
                <a:cubicBezTo>
                  <a:pt x="870" y="1335"/>
                  <a:pt x="892" y="1398"/>
                  <a:pt x="930" y="1455"/>
                </a:cubicBezTo>
                <a:cubicBezTo>
                  <a:pt x="972" y="1624"/>
                  <a:pt x="1005" y="1775"/>
                  <a:pt x="1005" y="1950"/>
                </a:cubicBezTo>
              </a:path>
            </a:pathLst>
          </a:custGeom>
          <a:noFill/>
          <a:ln w="38100">
            <a:solidFill>
              <a:prstClr val="black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1084" name="Freeform 71"/>
          <p:cNvSpPr/>
          <p:nvPr/>
        </p:nvSpPr>
        <p:spPr>
          <a:xfrm>
            <a:off x="1295400" y="4648200"/>
            <a:ext cx="407988" cy="1066800"/>
          </a:xfrm>
          <a:custGeom>
            <a:gdLst>
              <a:gd name="GT0" fmla="+- l w 0"/>
              <a:gd name="GT1" fmla="+- t h 0"/>
            </a:gdLst>
            <a:cxnLst>
              <a:cxn ang="0">
                <a:pos x="907" y="75"/>
              </a:cxn>
              <a:cxn ang="0">
                <a:pos x="817" y="30"/>
              </a:cxn>
              <a:cxn ang="0">
                <a:pos x="697" y="0"/>
              </a:cxn>
              <a:cxn ang="0">
                <a:pos x="352" y="135"/>
              </a:cxn>
              <a:cxn ang="0">
                <a:pos x="262" y="225"/>
              </a:cxn>
              <a:cxn ang="0">
                <a:pos x="202" y="330"/>
              </a:cxn>
              <a:cxn ang="0">
                <a:pos x="172" y="420"/>
              </a:cxn>
              <a:cxn ang="0">
                <a:pos x="142" y="465"/>
              </a:cxn>
              <a:cxn ang="0">
                <a:pos x="52" y="750"/>
              </a:cxn>
              <a:cxn ang="0">
                <a:pos x="82" y="1755"/>
              </a:cxn>
              <a:cxn ang="0">
                <a:pos x="157" y="1845"/>
              </a:cxn>
              <a:cxn ang="0">
                <a:pos x="232" y="1980"/>
              </a:cxn>
              <a:cxn ang="0">
                <a:pos x="307" y="2115"/>
              </a:cxn>
            </a:cxnLst>
            <a:rect l="l" t="t" r="GT0" b="GT1"/>
            <a:pathLst>
              <a:path w="907" h="2115">
                <a:moveTo>
                  <a:pt x="907" y="75"/>
                </a:moveTo>
                <a:cubicBezTo>
                  <a:pt x="860" y="43"/>
                  <a:pt x="870" y="44"/>
                  <a:pt x="817" y="30"/>
                </a:cubicBezTo>
                <a:cubicBezTo>
                  <a:pt x="777" y="19"/>
                  <a:pt x="697" y="0"/>
                  <a:pt x="697" y="0"/>
                </a:cubicBezTo>
                <a:cubicBezTo>
                  <a:pt x="579" y="17"/>
                  <a:pt x="441" y="46"/>
                  <a:pt x="352" y="135"/>
                </a:cubicBezTo>
                <a:cubicBezTo>
                  <a:pt x="322" y="165"/>
                  <a:pt x="262" y="225"/>
                  <a:pt x="262" y="225"/>
                </a:cubicBezTo>
                <a:cubicBezTo>
                  <a:pt x="216" y="363"/>
                  <a:pt x="293" y="148"/>
                  <a:pt x="202" y="330"/>
                </a:cubicBezTo>
                <a:cubicBezTo>
                  <a:pt x="188" y="358"/>
                  <a:pt x="182" y="390"/>
                  <a:pt x="172" y="420"/>
                </a:cubicBezTo>
                <a:cubicBezTo>
                  <a:pt x="166" y="437"/>
                  <a:pt x="149" y="449"/>
                  <a:pt x="142" y="465"/>
                </a:cubicBezTo>
                <a:cubicBezTo>
                  <a:pt x="103" y="553"/>
                  <a:pt x="76" y="656"/>
                  <a:pt x="52" y="750"/>
                </a:cubicBezTo>
                <a:cubicBezTo>
                  <a:pt x="22" y="1085"/>
                  <a:pt x="0" y="1428"/>
                  <a:pt x="82" y="1755"/>
                </a:cubicBezTo>
                <a:cubicBezTo>
                  <a:pt x="101" y="1831"/>
                  <a:pt x="90" y="1778"/>
                  <a:pt x="157" y="1845"/>
                </a:cubicBezTo>
                <a:cubicBezTo>
                  <a:pt x="188" y="1876"/>
                  <a:pt x="213" y="1942"/>
                  <a:pt x="232" y="1980"/>
                </a:cubicBezTo>
                <a:cubicBezTo>
                  <a:pt x="255" y="2026"/>
                  <a:pt x="307" y="2115"/>
                  <a:pt x="307" y="2115"/>
                </a:cubicBezTo>
              </a:path>
            </a:pathLst>
          </a:custGeom>
          <a:noFill/>
          <a:ln w="38100">
            <a:solidFill>
              <a:prstClr val="black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1085" name="TextBox 15"/>
          <p:cNvSpPr/>
          <p:nvPr/>
        </p:nvSpPr>
        <p:spPr>
          <a:xfrm>
            <a:off x="1143000" y="3352800"/>
            <a:ext cx="7146925" cy="5651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电压表可以直接连到电源的两极！</a:t>
            </a:r>
            <a:endParaRPr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1086" name="TextBox 15"/>
          <p:cNvSpPr/>
          <p:nvPr/>
        </p:nvSpPr>
        <p:spPr>
          <a:xfrm>
            <a:off x="457200" y="1905000"/>
            <a:ext cx="8094662" cy="10382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　（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）电流必须从电压表的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正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接线柱流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入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，从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负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接线柱流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出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1087" name="TextBox 15"/>
          <p:cNvSpPr/>
          <p:nvPr/>
        </p:nvSpPr>
        <p:spPr>
          <a:xfrm>
            <a:off x="457200" y="2819400"/>
            <a:ext cx="8048625" cy="5651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　（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）被测电压不能超过电压表的量程。</a:t>
            </a:r>
            <a:endParaRPr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1088" name="TextBox 8"/>
          <p:cNvSpPr/>
          <p:nvPr/>
        </p:nvSpPr>
        <p:spPr>
          <a:xfrm>
            <a:off x="4419600" y="5943600"/>
            <a:ext cx="8382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+</a:t>
            </a:r>
            <a:endParaRPr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1089" name="TextBox 8"/>
          <p:cNvSpPr/>
          <p:nvPr/>
        </p:nvSpPr>
        <p:spPr>
          <a:xfrm>
            <a:off x="3429000" y="5562600"/>
            <a:ext cx="8382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</a:t>
            </a:r>
            <a:endParaRPr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1090" name="TextBox 8"/>
          <p:cNvSpPr/>
          <p:nvPr/>
        </p:nvSpPr>
        <p:spPr>
          <a:xfrm>
            <a:off x="1066800" y="4191000"/>
            <a:ext cx="8382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</a:t>
            </a:r>
            <a:endParaRPr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31091" name="Group 84"/>
          <p:cNvGrpSpPr/>
          <p:nvPr/>
        </p:nvGrpSpPr>
        <p:grpSpPr>
          <a:xfrm>
            <a:off x="1219200" y="5011738"/>
            <a:ext cx="4343400" cy="1465262"/>
            <a:chOff x="768" y="3157"/>
            <a:chExt cx="2736" cy="923"/>
          </a:xfrm>
        </p:grpSpPr>
        <p:sp>
          <p:nvSpPr>
            <p:cNvPr id="131092" name="AutoShape 79"/>
            <p:cNvSpPr/>
            <p:nvPr/>
          </p:nvSpPr>
          <p:spPr>
            <a:xfrm rot="15720000">
              <a:off x="3264" y="3301"/>
              <a:ext cx="384" cy="96"/>
            </a:xfrm>
            <a:prstGeom prst="rightArrow">
              <a:avLst>
                <a:gd name="adj1" fmla="val 50000"/>
                <a:gd name="adj2" fmla="val 100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31093" name="AutoShape 80"/>
            <p:cNvSpPr/>
            <p:nvPr/>
          </p:nvSpPr>
          <p:spPr>
            <a:xfrm rot="9120000">
              <a:off x="1920" y="3157"/>
              <a:ext cx="384" cy="96"/>
            </a:xfrm>
            <a:prstGeom prst="rightArrow">
              <a:avLst>
                <a:gd name="adj1" fmla="val 50000"/>
                <a:gd name="adj2" fmla="val 100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31094" name="AutoShape 81"/>
            <p:cNvSpPr/>
            <p:nvPr/>
          </p:nvSpPr>
          <p:spPr>
            <a:xfrm rot="5400000">
              <a:off x="672" y="3253"/>
              <a:ext cx="288" cy="96"/>
            </a:xfrm>
            <a:prstGeom prst="righ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31095" name="AutoShape 82"/>
            <p:cNvSpPr/>
            <p:nvPr/>
          </p:nvSpPr>
          <p:spPr>
            <a:xfrm rot="14940000">
              <a:off x="1200" y="3252"/>
              <a:ext cx="288" cy="97"/>
            </a:xfrm>
            <a:prstGeom prst="rightArrow">
              <a:avLst>
                <a:gd name="adj1" fmla="val 50000"/>
                <a:gd name="adj2" fmla="val 74227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31096" name="AutoShape 83"/>
            <p:cNvSpPr/>
            <p:nvPr/>
          </p:nvSpPr>
          <p:spPr>
            <a:xfrm>
              <a:off x="1440" y="3984"/>
              <a:ext cx="384" cy="96"/>
            </a:xfrm>
            <a:prstGeom prst="rightArrow">
              <a:avLst>
                <a:gd name="adj1" fmla="val 50000"/>
                <a:gd name="adj2" fmla="val 100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</p:grpSp>
      <p:grpSp>
        <p:nvGrpSpPr>
          <p:cNvPr id="131097" name="Group 98"/>
          <p:cNvGrpSpPr/>
          <p:nvPr/>
        </p:nvGrpSpPr>
        <p:grpSpPr>
          <a:xfrm>
            <a:off x="6286500" y="4038600"/>
            <a:ext cx="2387600" cy="2371725"/>
            <a:chOff x="3960" y="2544"/>
            <a:chExt cx="1504" cy="1494"/>
          </a:xfrm>
        </p:grpSpPr>
        <p:pic>
          <p:nvPicPr>
            <p:cNvPr id="131098" name="Picture 10" descr="H:\2\人教教参资源\九\图\电池组.JPG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4104" y="3608"/>
              <a:ext cx="1065" cy="43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31099" name="Picture 90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4344" y="2696"/>
              <a:ext cx="748" cy="7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31100" name="Freeform 92"/>
            <p:cNvSpPr/>
            <p:nvPr/>
          </p:nvSpPr>
          <p:spPr>
            <a:xfrm>
              <a:off x="4096" y="2544"/>
              <a:ext cx="1368" cy="13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92" y="632"/>
                </a:cxn>
                <a:cxn ang="0">
                  <a:pos x="200" y="776"/>
                </a:cxn>
                <a:cxn ang="0">
                  <a:pos x="8" y="440"/>
                </a:cxn>
                <a:cxn ang="0">
                  <a:pos x="152" y="200"/>
                </a:cxn>
                <a:cxn ang="0">
                  <a:pos x="776" y="8"/>
                </a:cxn>
                <a:cxn ang="0">
                  <a:pos x="1208" y="152"/>
                </a:cxn>
                <a:cxn ang="0">
                  <a:pos x="1352" y="536"/>
                </a:cxn>
                <a:cxn ang="0">
                  <a:pos x="1304" y="1112"/>
                </a:cxn>
                <a:cxn ang="0">
                  <a:pos x="1016" y="1304"/>
                </a:cxn>
              </a:cxnLst>
              <a:rect l="l" t="t" r="GT0" b="GT1"/>
              <a:pathLst>
                <a:path w="1368" h="1304">
                  <a:moveTo>
                    <a:pt x="392" y="632"/>
                  </a:moveTo>
                  <a:cubicBezTo>
                    <a:pt x="328" y="720"/>
                    <a:pt x="264" y="808"/>
                    <a:pt x="200" y="776"/>
                  </a:cubicBezTo>
                  <a:cubicBezTo>
                    <a:pt x="136" y="744"/>
                    <a:pt x="16" y="536"/>
                    <a:pt x="8" y="440"/>
                  </a:cubicBezTo>
                  <a:cubicBezTo>
                    <a:pt x="0" y="344"/>
                    <a:pt x="24" y="272"/>
                    <a:pt x="152" y="200"/>
                  </a:cubicBezTo>
                  <a:cubicBezTo>
                    <a:pt x="280" y="128"/>
                    <a:pt x="600" y="16"/>
                    <a:pt x="776" y="8"/>
                  </a:cubicBezTo>
                  <a:cubicBezTo>
                    <a:pt x="952" y="0"/>
                    <a:pt x="1112" y="64"/>
                    <a:pt x="1208" y="152"/>
                  </a:cubicBezTo>
                  <a:cubicBezTo>
                    <a:pt x="1304" y="240"/>
                    <a:pt x="1336" y="376"/>
                    <a:pt x="1352" y="536"/>
                  </a:cubicBezTo>
                  <a:cubicBezTo>
                    <a:pt x="1368" y="696"/>
                    <a:pt x="1360" y="984"/>
                    <a:pt x="1304" y="1112"/>
                  </a:cubicBezTo>
                  <a:cubicBezTo>
                    <a:pt x="1248" y="1240"/>
                    <a:pt x="1132" y="1272"/>
                    <a:pt x="1016" y="1304"/>
                  </a:cubicBezTo>
                </a:path>
              </a:pathLst>
            </a:custGeom>
            <a:noFill/>
            <a:ln w="76200"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31101" name="Freeform 96"/>
            <p:cNvSpPr/>
            <p:nvPr/>
          </p:nvSpPr>
          <p:spPr>
            <a:xfrm>
              <a:off x="3960" y="3360"/>
              <a:ext cx="1224" cy="52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080" y="0"/>
                </a:cxn>
                <a:cxn ang="0">
                  <a:pos x="1128" y="96"/>
                </a:cxn>
                <a:cxn ang="0">
                  <a:pos x="360" y="240"/>
                </a:cxn>
                <a:cxn ang="0">
                  <a:pos x="24" y="336"/>
                </a:cxn>
                <a:cxn ang="0">
                  <a:pos x="216" y="528"/>
                </a:cxn>
              </a:cxnLst>
              <a:rect l="l" t="t" r="GT0" b="GT1"/>
              <a:pathLst>
                <a:path w="1248" h="528">
                  <a:moveTo>
                    <a:pt x="1080" y="0"/>
                  </a:moveTo>
                  <a:cubicBezTo>
                    <a:pt x="1164" y="28"/>
                    <a:pt x="1248" y="56"/>
                    <a:pt x="1128" y="96"/>
                  </a:cubicBezTo>
                  <a:cubicBezTo>
                    <a:pt x="1008" y="136"/>
                    <a:pt x="544" y="200"/>
                    <a:pt x="360" y="240"/>
                  </a:cubicBezTo>
                  <a:cubicBezTo>
                    <a:pt x="176" y="280"/>
                    <a:pt x="48" y="288"/>
                    <a:pt x="24" y="336"/>
                  </a:cubicBezTo>
                  <a:cubicBezTo>
                    <a:pt x="0" y="384"/>
                    <a:pt x="108" y="456"/>
                    <a:pt x="216" y="528"/>
                  </a:cubicBezTo>
                </a:path>
              </a:pathLst>
            </a:custGeom>
            <a:noFill/>
            <a:ln w="76200"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cxnSp>
          <p:nvCxnSpPr>
            <p:cNvPr id="131102" name="Line 97"/>
            <p:cNvCxnSpPr/>
            <p:nvPr/>
          </p:nvCxnSpPr>
          <p:spPr>
            <a:xfrm>
              <a:off x="4944" y="3168"/>
              <a:ext cx="96" cy="19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</a:ln>
          </p:spPr>
        </p:cxnSp>
      </p:grpSp>
      <p:sp>
        <p:nvSpPr>
          <p:cNvPr id="13110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110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989A69DA-71F3-4C5A-9C31-9B498C51998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3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3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3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3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3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3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3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131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/>
      <p:bldP spid="131080" grpId="1"/>
      <p:bldP spid="131081" grpId="2"/>
      <p:bldP spid="131082" grpId="3"/>
      <p:bldP spid="131083" grpId="4"/>
      <p:bldP spid="131084" grpId="5"/>
      <p:bldP spid="131085" grpId="6"/>
      <p:bldP spid="131086" grpId="7"/>
      <p:bldP spid="131087" grpId="8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2098" name="Text Box 2"/>
          <p:cNvSpPr/>
          <p:nvPr/>
        </p:nvSpPr>
        <p:spPr>
          <a:xfrm>
            <a:off x="990600" y="1828800"/>
            <a:ext cx="75438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kumimoji="1" sz="3200" b="1">
                <a:latin typeface="仿宋_GB2312" pitchFamily="49" charset="-122"/>
                <a:ea typeface="仿宋_GB2312" pitchFamily="49" charset="-122"/>
              </a:rPr>
              <a:t>   </a:t>
            </a:r>
            <a:r>
              <a:rPr kumimoji="1" sz="3200" b="1">
                <a:latin typeface="黑体" pitchFamily="49" charset="-122"/>
                <a:ea typeface="黑体" pitchFamily="49" charset="-122"/>
              </a:rPr>
              <a:t>如图，电压表与灯泡串联了，会出现什么情况？</a:t>
            </a:r>
            <a:endParaRPr kumimoji="1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2099" name="Rectangle 5"/>
          <p:cNvSpPr/>
          <p:nvPr/>
        </p:nvSpPr>
        <p:spPr>
          <a:xfrm>
            <a:off x="3581400" y="685800"/>
            <a:ext cx="17526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4000" b="1">
                <a:latin typeface="Tahoma" pitchFamily="34" charset="0"/>
                <a:ea typeface="黑体" pitchFamily="49" charset="-122"/>
              </a:rPr>
              <a:t>思考</a:t>
            </a:r>
            <a:endParaRPr sz="4000" b="1">
              <a:latin typeface="Tahoma" pitchFamily="34" charset="0"/>
              <a:ea typeface="黑体" pitchFamily="49" charset="-122"/>
            </a:endParaRPr>
          </a:p>
        </p:txBody>
      </p:sp>
      <p:grpSp>
        <p:nvGrpSpPr>
          <p:cNvPr id="132100" name="Group 9"/>
          <p:cNvGrpSpPr/>
          <p:nvPr/>
        </p:nvGrpSpPr>
        <p:grpSpPr>
          <a:xfrm>
            <a:off x="3810000" y="3048000"/>
            <a:ext cx="3733800" cy="2514600"/>
            <a:chOff x="2400" y="1920"/>
            <a:chExt cx="2164" cy="1584"/>
          </a:xfrm>
        </p:grpSpPr>
        <p:pic>
          <p:nvPicPr>
            <p:cNvPr id="132101" name="Picture 3" descr="1-5"/>
            <p:cNvPicPr/>
            <p:nvPr/>
          </p:nvPicPr>
          <p:blipFill>
            <a:blip r:embed="rId2"/>
            <a:srcRect b="50001"/>
            <a:stretch>
              <a:fillRect/>
            </a:stretch>
          </p:blipFill>
          <p:spPr>
            <a:xfrm>
              <a:off x="2458" y="1920"/>
              <a:ext cx="2044" cy="137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32102" name="Rectangle 6"/>
            <p:cNvSpPr/>
            <p:nvPr/>
          </p:nvSpPr>
          <p:spPr>
            <a:xfrm>
              <a:off x="2400" y="3160"/>
              <a:ext cx="292" cy="3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32103" name="Rectangle 7"/>
            <p:cNvSpPr/>
            <p:nvPr/>
          </p:nvSpPr>
          <p:spPr>
            <a:xfrm>
              <a:off x="4272" y="3120"/>
              <a:ext cx="292" cy="3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</p:grpSp>
      <p:sp>
        <p:nvSpPr>
          <p:cNvPr id="132104" name="Text Box 2"/>
          <p:cNvSpPr/>
          <p:nvPr/>
        </p:nvSpPr>
        <p:spPr>
          <a:xfrm>
            <a:off x="990600" y="5257800"/>
            <a:ext cx="75438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kumimoji="1" sz="3200" b="1">
                <a:latin typeface="仿宋_GB2312" pitchFamily="49" charset="-122"/>
                <a:ea typeface="仿宋_GB2312" pitchFamily="49" charset="-122"/>
              </a:rPr>
              <a:t>   </a:t>
            </a:r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答：灯泡不亮，电压表示数几乎为电源电压。</a:t>
            </a:r>
            <a:endParaRPr kumimoji="1" sz="32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2105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2106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43F73A74-ED53-4570-9585-160F6B1944A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2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22" name="Picture 7" descr="H:\2\人教教参资源\九\图\电压表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2895600" y="3657600"/>
            <a:ext cx="1295400" cy="12192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sp>
        <p:nvSpPr>
          <p:cNvPr id="133123" name="TextBox 8"/>
          <p:cNvSpPr/>
          <p:nvPr/>
        </p:nvSpPr>
        <p:spPr>
          <a:xfrm>
            <a:off x="533400" y="609600"/>
            <a:ext cx="7993062" cy="16303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　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例：</a:t>
            </a:r>
            <a:r>
              <a:rPr sz="2800" b="1">
                <a:latin typeface="黑体" pitchFamily="49" charset="-122"/>
                <a:ea typeface="黑体" pitchFamily="49" charset="-122"/>
              </a:rPr>
              <a:t>连接实物图，要求两灯串联，开关控制两盏灯，电压表测灯</a:t>
            </a:r>
            <a:r>
              <a:rPr sz="2800" b="1">
                <a:latin typeface="黑体" pitchFamily="49" charset="-122"/>
                <a:ea typeface="黑体" pitchFamily="49" charset="-122"/>
              </a:rPr>
              <a:t>L</a:t>
            </a:r>
            <a:r>
              <a:rPr sz="2800" b="1" baseline="-25000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的电压（约</a:t>
            </a:r>
            <a:r>
              <a:rPr sz="2800" b="1">
                <a:latin typeface="黑体" pitchFamily="49" charset="-122"/>
                <a:ea typeface="黑体" pitchFamily="49" charset="-122"/>
              </a:rPr>
              <a:t>2.5 V</a:t>
            </a:r>
            <a:r>
              <a:rPr sz="2800" b="1">
                <a:latin typeface="黑体" pitchFamily="49" charset="-122"/>
                <a:ea typeface="黑体" pitchFamily="49" charset="-122"/>
              </a:rPr>
              <a:t>），并画出电路图。 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3124" name="Picture 3" descr="H:\2\人教教参资源\九\图\铡刀开关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941388" y="2998788"/>
            <a:ext cx="1223962" cy="8001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pic>
        <p:nvPicPr>
          <p:cNvPr id="133125" name="Picture 5" descr="H:\2\人教教参资源\九\图\小灯泡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457200" y="4191000"/>
            <a:ext cx="1304925" cy="93186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pic>
        <p:nvPicPr>
          <p:cNvPr id="133126" name="Picture 10" descr="H:\2\人教教参资源\九\图\电池组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2946400" y="2667000"/>
            <a:ext cx="1690688" cy="6826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pic>
        <p:nvPicPr>
          <p:cNvPr id="133127" name="Picture 5" descr="H:\2\人教教参资源\九\图\小灯泡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1981200" y="4953000"/>
            <a:ext cx="1303338" cy="93186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sp>
        <p:nvSpPr>
          <p:cNvPr id="133128" name="Text Box 9"/>
          <p:cNvSpPr/>
          <p:nvPr/>
        </p:nvSpPr>
        <p:spPr>
          <a:xfrm>
            <a:off x="457200" y="3962400"/>
            <a:ext cx="660400" cy="6064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buFont typeface=""/>
            </a:pPr>
            <a:r>
              <a:rPr sz="2400" b="1">
                <a:latin typeface="Times New Roman" pitchFamily="18" charset="0"/>
              </a:rPr>
              <a:t>L</a:t>
            </a:r>
            <a:r>
              <a:rPr sz="2400" b="1" baseline="-25000">
                <a:latin typeface="Times New Roman" pitchFamily="18" charset="0"/>
              </a:rPr>
              <a:t>2</a:t>
            </a:r>
            <a:endParaRPr sz="2400" b="1">
              <a:latin typeface="Times New Roman" pitchFamily="18" charset="0"/>
            </a:endParaRPr>
          </a:p>
        </p:txBody>
      </p:sp>
      <p:sp>
        <p:nvSpPr>
          <p:cNvPr id="133129" name="Text Box 10"/>
          <p:cNvSpPr/>
          <p:nvPr/>
        </p:nvSpPr>
        <p:spPr>
          <a:xfrm>
            <a:off x="2209800" y="5791200"/>
            <a:ext cx="6604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buFont typeface=""/>
            </a:pPr>
            <a:r>
              <a:rPr sz="2400" b="1">
                <a:latin typeface="Times New Roman" pitchFamily="18" charset="0"/>
              </a:rPr>
              <a:t>L</a:t>
            </a:r>
            <a:r>
              <a:rPr sz="2400" b="1" baseline="-25000">
                <a:latin typeface="Times New Roman" pitchFamily="18" charset="0"/>
              </a:rPr>
              <a:t>1</a:t>
            </a:r>
            <a:endParaRPr sz="2400" b="1">
              <a:latin typeface="Times New Roman" pitchFamily="18" charset="0"/>
            </a:endParaRPr>
          </a:p>
        </p:txBody>
      </p:sp>
      <p:sp>
        <p:nvSpPr>
          <p:cNvPr id="133130" name="Text Box 11"/>
          <p:cNvSpPr/>
          <p:nvPr/>
        </p:nvSpPr>
        <p:spPr>
          <a:xfrm>
            <a:off x="1346200" y="2895600"/>
            <a:ext cx="660400" cy="6064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buFont typeface=""/>
            </a:pPr>
            <a:r>
              <a:rPr sz="2400" b="1">
                <a:latin typeface="Times New Roman" pitchFamily="18" charset="0"/>
              </a:rPr>
              <a:t>S</a:t>
            </a:r>
            <a:endParaRPr sz="2400" b="1">
              <a:latin typeface="Times New Roman" pitchFamily="18" charset="0"/>
            </a:endParaRPr>
          </a:p>
        </p:txBody>
      </p:sp>
      <p:sp>
        <p:nvSpPr>
          <p:cNvPr id="133131" name="Freeform 41"/>
          <p:cNvSpPr/>
          <p:nvPr/>
        </p:nvSpPr>
        <p:spPr>
          <a:xfrm>
            <a:off x="1828800" y="2819400"/>
            <a:ext cx="1295400" cy="762000"/>
          </a:xfrm>
          <a:custGeom>
            <a:gdLst>
              <a:gd name="GT0" fmla="+- l w 0"/>
              <a:gd name="GT1" fmla="+- t h 0"/>
            </a:gdLst>
            <a:cxnLst>
              <a:cxn ang="0">
                <a:pos x="752" y="168"/>
              </a:cxn>
              <a:cxn ang="0">
                <a:pos x="416" y="24"/>
              </a:cxn>
              <a:cxn ang="0">
                <a:pos x="272" y="312"/>
              </a:cxn>
              <a:cxn ang="0">
                <a:pos x="32" y="408"/>
              </a:cxn>
              <a:cxn ang="0">
                <a:pos x="80" y="456"/>
              </a:cxn>
            </a:cxnLst>
            <a:rect l="l" t="t" r="GT0" b="GT1"/>
            <a:pathLst>
              <a:path w="752" h="456">
                <a:moveTo>
                  <a:pt x="752" y="168"/>
                </a:moveTo>
                <a:cubicBezTo>
                  <a:pt x="624" y="84"/>
                  <a:pt x="496" y="0"/>
                  <a:pt x="416" y="24"/>
                </a:cubicBezTo>
                <a:cubicBezTo>
                  <a:pt x="336" y="48"/>
                  <a:pt x="336" y="248"/>
                  <a:pt x="272" y="312"/>
                </a:cubicBezTo>
                <a:cubicBezTo>
                  <a:pt x="208" y="376"/>
                  <a:pt x="64" y="384"/>
                  <a:pt x="32" y="408"/>
                </a:cubicBezTo>
                <a:cubicBezTo>
                  <a:pt x="0" y="432"/>
                  <a:pt x="40" y="444"/>
                  <a:pt x="80" y="456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3132" name="Freeform 54"/>
          <p:cNvSpPr/>
          <p:nvPr/>
        </p:nvSpPr>
        <p:spPr>
          <a:xfrm>
            <a:off x="609600" y="3429000"/>
            <a:ext cx="596900" cy="1371600"/>
          </a:xfrm>
          <a:custGeom>
            <a:gdLst>
              <a:gd name="GT0" fmla="+- l w 0"/>
              <a:gd name="GT1" fmla="+- t h 0"/>
            </a:gdLst>
            <a:cxnLst>
              <a:cxn ang="0">
                <a:pos x="616" y="0"/>
              </a:cxn>
              <a:cxn ang="0">
                <a:pos x="88" y="96"/>
              </a:cxn>
              <a:cxn ang="0">
                <a:pos x="88" y="336"/>
              </a:cxn>
              <a:cxn ang="0">
                <a:pos x="40" y="912"/>
              </a:cxn>
            </a:cxnLst>
            <a:rect l="l" t="t" r="GT0" b="GT1"/>
            <a:pathLst>
              <a:path w="616" h="912">
                <a:moveTo>
                  <a:pt x="616" y="0"/>
                </a:moveTo>
                <a:cubicBezTo>
                  <a:pt x="396" y="20"/>
                  <a:pt x="176" y="40"/>
                  <a:pt x="88" y="96"/>
                </a:cubicBezTo>
                <a:cubicBezTo>
                  <a:pt x="0" y="152"/>
                  <a:pt x="96" y="200"/>
                  <a:pt x="88" y="336"/>
                </a:cubicBezTo>
                <a:cubicBezTo>
                  <a:pt x="80" y="472"/>
                  <a:pt x="48" y="816"/>
                  <a:pt x="40" y="912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3133" name="Freeform 55"/>
          <p:cNvSpPr/>
          <p:nvPr/>
        </p:nvSpPr>
        <p:spPr>
          <a:xfrm>
            <a:off x="1524000" y="4495800"/>
            <a:ext cx="685800" cy="1079500"/>
          </a:xfrm>
          <a:custGeom>
            <a:gdLst>
              <a:gd name="GT0" fmla="+- l w 0"/>
              <a:gd name="GT1" fmla="+- t h 0"/>
            </a:gdLst>
            <a:cxnLst>
              <a:cxn ang="0">
                <a:pos x="0" y="200"/>
              </a:cxn>
              <a:cxn ang="0">
                <a:pos x="288" y="8"/>
              </a:cxn>
              <a:cxn ang="0">
                <a:pos x="480" y="248"/>
              </a:cxn>
              <a:cxn ang="0">
                <a:pos x="672" y="584"/>
              </a:cxn>
            </a:cxnLst>
            <a:rect l="l" t="t" r="GT0" b="GT1"/>
            <a:pathLst>
              <a:path w="672" h="584">
                <a:moveTo>
                  <a:pt x="0" y="200"/>
                </a:moveTo>
                <a:cubicBezTo>
                  <a:pt x="104" y="100"/>
                  <a:pt x="208" y="0"/>
                  <a:pt x="288" y="8"/>
                </a:cubicBezTo>
                <a:cubicBezTo>
                  <a:pt x="368" y="16"/>
                  <a:pt x="416" y="152"/>
                  <a:pt x="480" y="248"/>
                </a:cubicBezTo>
                <a:cubicBezTo>
                  <a:pt x="544" y="344"/>
                  <a:pt x="608" y="464"/>
                  <a:pt x="672" y="584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pic>
        <p:nvPicPr>
          <p:cNvPr id="133134" name="Picture 63" descr="images0"/>
          <p:cNvPicPr/>
          <p:nvPr/>
        </p:nvPicPr>
        <p:blipFill>
          <a:blip r:embed="rId6"/>
          <a:srcRect l="2902" t="7692" r="56463" b="7692"/>
          <a:stretch>
            <a:fillRect/>
          </a:stretch>
        </p:blipFill>
        <p:spPr>
          <a:xfrm>
            <a:off x="5791200" y="3200400"/>
            <a:ext cx="2438400" cy="182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35" name="Freeform 64"/>
          <p:cNvSpPr/>
          <p:nvPr/>
        </p:nvSpPr>
        <p:spPr>
          <a:xfrm>
            <a:off x="3048000" y="2895600"/>
            <a:ext cx="1752600" cy="2603500"/>
          </a:xfrm>
          <a:custGeom>
            <a:gdLst>
              <a:gd name="GT0" fmla="+- l w 0"/>
              <a:gd name="GT1" fmla="+- t h 0"/>
            </a:gdLst>
            <a:cxnLst>
              <a:cxn ang="0">
                <a:pos x="0" y="1640"/>
              </a:cxn>
              <a:cxn ang="0">
                <a:pos x="576" y="1592"/>
              </a:cxn>
              <a:cxn ang="0">
                <a:pos x="768" y="1304"/>
              </a:cxn>
              <a:cxn ang="0">
                <a:pos x="1104" y="200"/>
              </a:cxn>
              <a:cxn ang="0">
                <a:pos x="960" y="104"/>
              </a:cxn>
            </a:cxnLst>
            <a:rect l="l" t="t" r="GT0" b="GT1"/>
            <a:pathLst>
              <a:path w="1136" h="1648">
                <a:moveTo>
                  <a:pt x="0" y="1640"/>
                </a:moveTo>
                <a:cubicBezTo>
                  <a:pt x="224" y="1644"/>
                  <a:pt x="448" y="1648"/>
                  <a:pt x="576" y="1592"/>
                </a:cubicBezTo>
                <a:cubicBezTo>
                  <a:pt x="704" y="1536"/>
                  <a:pt x="680" y="1536"/>
                  <a:pt x="768" y="1304"/>
                </a:cubicBezTo>
                <a:cubicBezTo>
                  <a:pt x="856" y="1072"/>
                  <a:pt x="1072" y="400"/>
                  <a:pt x="1104" y="200"/>
                </a:cubicBezTo>
                <a:cubicBezTo>
                  <a:pt x="1136" y="0"/>
                  <a:pt x="1048" y="52"/>
                  <a:pt x="960" y="104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3136" name="Freeform 65"/>
          <p:cNvSpPr/>
          <p:nvPr/>
        </p:nvSpPr>
        <p:spPr>
          <a:xfrm>
            <a:off x="685800" y="3543300"/>
            <a:ext cx="2895600" cy="1257300"/>
          </a:xfrm>
          <a:custGeom>
            <a:gdLst>
              <a:gd name="GT0" fmla="+- l w 0"/>
              <a:gd name="GT1" fmla="+- t h 0"/>
            </a:gdLst>
            <a:cxnLst>
              <a:cxn ang="0">
                <a:pos x="0" y="792"/>
              </a:cxn>
              <a:cxn ang="0">
                <a:pos x="144" y="408"/>
              </a:cxn>
              <a:cxn ang="0">
                <a:pos x="720" y="168"/>
              </a:cxn>
              <a:cxn ang="0">
                <a:pos x="1392" y="72"/>
              </a:cxn>
              <a:cxn ang="0">
                <a:pos x="1824" y="600"/>
              </a:cxn>
            </a:cxnLst>
            <a:rect l="l" t="t" r="GT0" b="GT1"/>
            <a:pathLst>
              <a:path w="1824" h="792">
                <a:moveTo>
                  <a:pt x="0" y="792"/>
                </a:moveTo>
                <a:cubicBezTo>
                  <a:pt x="12" y="652"/>
                  <a:pt x="24" y="512"/>
                  <a:pt x="144" y="408"/>
                </a:cubicBezTo>
                <a:cubicBezTo>
                  <a:pt x="264" y="304"/>
                  <a:pt x="512" y="224"/>
                  <a:pt x="720" y="168"/>
                </a:cubicBezTo>
                <a:cubicBezTo>
                  <a:pt x="928" y="112"/>
                  <a:pt x="1208" y="0"/>
                  <a:pt x="1392" y="72"/>
                </a:cubicBezTo>
                <a:cubicBezTo>
                  <a:pt x="1576" y="144"/>
                  <a:pt x="1760" y="512"/>
                  <a:pt x="1824" y="600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33137" name="Freeform 66"/>
          <p:cNvSpPr/>
          <p:nvPr/>
        </p:nvSpPr>
        <p:spPr>
          <a:xfrm>
            <a:off x="1435100" y="4102100"/>
            <a:ext cx="1917700" cy="698500"/>
          </a:xfrm>
          <a:custGeom>
            <a:gdLst>
              <a:gd name="GT0" fmla="+- l w 0"/>
              <a:gd name="GT1" fmla="+- t h 0"/>
            </a:gdLst>
            <a:cxnLst>
              <a:cxn ang="0">
                <a:pos x="56" y="440"/>
              </a:cxn>
              <a:cxn ang="0">
                <a:pos x="56" y="152"/>
              </a:cxn>
              <a:cxn ang="0">
                <a:pos x="392" y="8"/>
              </a:cxn>
              <a:cxn ang="0">
                <a:pos x="776" y="104"/>
              </a:cxn>
              <a:cxn ang="0">
                <a:pos x="1208" y="248"/>
              </a:cxn>
            </a:cxnLst>
            <a:rect l="l" t="t" r="GT0" b="GT1"/>
            <a:pathLst>
              <a:path w="1208" h="440">
                <a:moveTo>
                  <a:pt x="56" y="440"/>
                </a:moveTo>
                <a:cubicBezTo>
                  <a:pt x="28" y="332"/>
                  <a:pt x="0" y="224"/>
                  <a:pt x="56" y="152"/>
                </a:cubicBezTo>
                <a:cubicBezTo>
                  <a:pt x="112" y="80"/>
                  <a:pt x="272" y="16"/>
                  <a:pt x="392" y="8"/>
                </a:cubicBezTo>
                <a:cubicBezTo>
                  <a:pt x="512" y="0"/>
                  <a:pt x="640" y="64"/>
                  <a:pt x="776" y="104"/>
                </a:cubicBezTo>
                <a:cubicBezTo>
                  <a:pt x="912" y="144"/>
                  <a:pt x="1060" y="196"/>
                  <a:pt x="1208" y="248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grpSp>
        <p:nvGrpSpPr>
          <p:cNvPr id="133138" name="Group 74"/>
          <p:cNvGrpSpPr/>
          <p:nvPr/>
        </p:nvGrpSpPr>
        <p:grpSpPr>
          <a:xfrm>
            <a:off x="685800" y="2895600"/>
            <a:ext cx="3810000" cy="2362200"/>
            <a:chOff x="432" y="1824"/>
            <a:chExt cx="2400" cy="1488"/>
          </a:xfrm>
        </p:grpSpPr>
        <p:cxnSp>
          <p:nvCxnSpPr>
            <p:cNvPr id="133139" name="Line 67"/>
            <p:cNvCxnSpPr/>
            <p:nvPr/>
          </p:nvCxnSpPr>
          <p:spPr>
            <a:xfrm flipH="1">
              <a:off x="1440" y="1824"/>
              <a:ext cx="144" cy="24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33140" name="Line 68"/>
            <p:cNvCxnSpPr/>
            <p:nvPr/>
          </p:nvCxnSpPr>
          <p:spPr>
            <a:xfrm flipH="1">
              <a:off x="432" y="2304"/>
              <a:ext cx="0" cy="24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33141" name="Line 69"/>
            <p:cNvCxnSpPr/>
            <p:nvPr/>
          </p:nvCxnSpPr>
          <p:spPr>
            <a:xfrm>
              <a:off x="1248" y="3072"/>
              <a:ext cx="96" cy="24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33142" name="Line 70"/>
            <p:cNvCxnSpPr/>
            <p:nvPr/>
          </p:nvCxnSpPr>
          <p:spPr>
            <a:xfrm flipV="1">
              <a:off x="2688" y="2736"/>
              <a:ext cx="144" cy="384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33143" name="Line 71"/>
            <p:cNvCxnSpPr/>
            <p:nvPr/>
          </p:nvCxnSpPr>
          <p:spPr>
            <a:xfrm flipV="1">
              <a:off x="1248" y="2256"/>
              <a:ext cx="384" cy="96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33144" name="Line 72"/>
            <p:cNvCxnSpPr/>
            <p:nvPr/>
          </p:nvCxnSpPr>
          <p:spPr>
            <a:xfrm flipH="1" flipV="1">
              <a:off x="1488" y="2640"/>
              <a:ext cx="288" cy="96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tailEnd type="triangle"/>
            </a:ln>
          </p:spPr>
        </p:cxnSp>
      </p:grpSp>
      <p:sp>
        <p:nvSpPr>
          <p:cNvPr id="133145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3146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C30BD675-7480-45E3-8573-A598F4865723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3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3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3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3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3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3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/>
      <p:bldP spid="133132" grpId="1"/>
      <p:bldP spid="133133" grpId="2"/>
      <p:bldP spid="133135" grpId="3"/>
      <p:bldP spid="133136" grpId="4"/>
      <p:bldP spid="133137" grpId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4146" name="TextBox 8"/>
          <p:cNvSpPr/>
          <p:nvPr/>
        </p:nvSpPr>
        <p:spPr>
          <a:xfrm>
            <a:off x="304800" y="1371600"/>
            <a:ext cx="52578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（一）探究串联电路电压规律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4147" name="Picture 7" descr="H:\2\人教教参资源\九\图\电压表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326062" y="2235200"/>
            <a:ext cx="1087438" cy="110807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34148" name="Group 5"/>
          <p:cNvGrpSpPr/>
          <p:nvPr/>
        </p:nvGrpSpPr>
        <p:grpSpPr>
          <a:xfrm>
            <a:off x="4318000" y="3279775"/>
            <a:ext cx="4032250" cy="2051050"/>
            <a:chExt cx="2540" cy="1292"/>
          </a:xfrm>
        </p:grpSpPr>
        <p:pic>
          <p:nvPicPr>
            <p:cNvPr id="134149" name="Picture 5" descr="H:\2\人教教参资源\九\图\小灯泡.JP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633" y="0"/>
              <a:ext cx="589" cy="35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34150" name="Picture 5" descr="H:\2\人教教参资源\九\图\小灯泡.JPG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12" y="5"/>
              <a:ext cx="573" cy="34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34151" name="Picture 3" descr="H:\2\人教教参资源\九\图\铡刀开关.JPG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643" y="921"/>
              <a:ext cx="672" cy="37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34152" name="Picture 10" descr="H:\2\人教教参资源\九\图\电池组.JPG"/>
            <p:cNvPicPr/>
            <p:nvPr/>
          </p:nvPicPr>
          <p:blipFill>
            <a:blip r:embed="rId6"/>
            <a:stretch>
              <a:fillRect/>
            </a:stretch>
          </p:blipFill>
          <p:spPr>
            <a:xfrm flipH="1">
              <a:off x="68" y="975"/>
              <a:ext cx="929" cy="31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34153" name="任意多边形 375"/>
            <p:cNvSpPr/>
            <p:nvPr/>
          </p:nvSpPr>
          <p:spPr>
            <a:xfrm>
              <a:off x="926" y="1182"/>
              <a:ext cx="905" cy="1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"/>
                </a:cxn>
                <a:cxn ang="0">
                  <a:pos x="38" y="29"/>
                </a:cxn>
                <a:cxn ang="0">
                  <a:pos x="209" y="60"/>
                </a:cxn>
                <a:cxn ang="0">
                  <a:pos x="376" y="44"/>
                </a:cxn>
                <a:cxn ang="0">
                  <a:pos x="490" y="7"/>
                </a:cxn>
                <a:cxn ang="0">
                  <a:pos x="610" y="2"/>
                </a:cxn>
                <a:cxn ang="0">
                  <a:pos x="623" y="7"/>
                </a:cxn>
              </a:cxnLst>
              <a:rect l="l" t="t" r="GT0" b="GT1"/>
              <a:pathLst>
                <a:path w="1296" h="172">
                  <a:moveTo>
                    <a:pt x="0" y="6"/>
                  </a:moveTo>
                  <a:cubicBezTo>
                    <a:pt x="13" y="18"/>
                    <a:pt x="7" y="53"/>
                    <a:pt x="79" y="79"/>
                  </a:cubicBezTo>
                  <a:cubicBezTo>
                    <a:pt x="151" y="105"/>
                    <a:pt x="315" y="158"/>
                    <a:pt x="430" y="165"/>
                  </a:cubicBezTo>
                  <a:cubicBezTo>
                    <a:pt x="545" y="172"/>
                    <a:pt x="674" y="143"/>
                    <a:pt x="770" y="119"/>
                  </a:cubicBezTo>
                  <a:cubicBezTo>
                    <a:pt x="866" y="95"/>
                    <a:pt x="926" y="38"/>
                    <a:pt x="1006" y="19"/>
                  </a:cubicBezTo>
                  <a:cubicBezTo>
                    <a:pt x="1086" y="0"/>
                    <a:pt x="1206" y="6"/>
                    <a:pt x="1251" y="6"/>
                  </a:cubicBezTo>
                  <a:cubicBezTo>
                    <a:pt x="1296" y="6"/>
                    <a:pt x="1272" y="16"/>
                    <a:pt x="1277" y="19"/>
                  </a:cubicBezTo>
                </a:path>
              </a:pathLst>
            </a:custGeom>
            <a:noFill/>
            <a:ln w="28575">
              <a:solidFill>
                <a:srgbClr val="0033CC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sz="2400">
                <a:latin typeface="Tahoma" pitchFamily="34" charset="0"/>
              </a:endParaRPr>
            </a:p>
          </p:txBody>
        </p:sp>
        <p:sp>
          <p:nvSpPr>
            <p:cNvPr id="134154" name="任意多边形 376"/>
            <p:cNvSpPr/>
            <p:nvPr/>
          </p:nvSpPr>
          <p:spPr>
            <a:xfrm>
              <a:off x="2114" y="248"/>
              <a:ext cx="426" cy="97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52" y="573"/>
                </a:cxn>
                <a:cxn ang="0">
                  <a:pos x="100" y="573"/>
                </a:cxn>
                <a:cxn ang="0">
                  <a:pos x="217" y="466"/>
                </a:cxn>
                <a:cxn ang="0">
                  <a:pos x="269" y="279"/>
                </a:cxn>
                <a:cxn ang="0">
                  <a:pos x="42" y="61"/>
                </a:cxn>
                <a:cxn ang="0">
                  <a:pos x="16" y="0"/>
                </a:cxn>
              </a:cxnLst>
              <a:rect l="l" t="t" r="GT0" b="GT1"/>
              <a:pathLst>
                <a:path w="609" h="1612">
                  <a:moveTo>
                    <a:pt x="106" y="1563"/>
                  </a:moveTo>
                  <a:cubicBezTo>
                    <a:pt x="122" y="1563"/>
                    <a:pt x="149" y="1612"/>
                    <a:pt x="205" y="1563"/>
                  </a:cubicBezTo>
                  <a:cubicBezTo>
                    <a:pt x="261" y="1514"/>
                    <a:pt x="386" y="1404"/>
                    <a:pt x="443" y="1270"/>
                  </a:cubicBezTo>
                  <a:cubicBezTo>
                    <a:pt x="500" y="1136"/>
                    <a:pt x="609" y="944"/>
                    <a:pt x="549" y="760"/>
                  </a:cubicBezTo>
                  <a:cubicBezTo>
                    <a:pt x="489" y="576"/>
                    <a:pt x="172" y="293"/>
                    <a:pt x="86" y="166"/>
                  </a:cubicBezTo>
                  <a:cubicBezTo>
                    <a:pt x="0" y="39"/>
                    <a:pt x="44" y="35"/>
                    <a:pt x="33" y="0"/>
                  </a:cubicBezTo>
                </a:path>
              </a:pathLst>
            </a:custGeom>
            <a:noFill/>
            <a:ln w="28575">
              <a:solidFill>
                <a:srgbClr val="0033CC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sz="2400">
                <a:latin typeface="Tahoma" pitchFamily="34" charset="0"/>
              </a:endParaRPr>
            </a:p>
          </p:txBody>
        </p:sp>
        <p:sp>
          <p:nvSpPr>
            <p:cNvPr id="134155" name="任意多边形 377"/>
            <p:cNvSpPr/>
            <p:nvPr/>
          </p:nvSpPr>
          <p:spPr>
            <a:xfrm>
              <a:off x="783" y="207"/>
              <a:ext cx="983" cy="9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687" y="15"/>
                </a:cxn>
                <a:cxn ang="0">
                  <a:pos x="556" y="7"/>
                </a:cxn>
                <a:cxn ang="0">
                  <a:pos x="359" y="55"/>
                </a:cxn>
                <a:cxn ang="0">
                  <a:pos x="114" y="12"/>
                </a:cxn>
                <a:cxn ang="0">
                  <a:pos x="0" y="10"/>
                </a:cxn>
              </a:cxnLst>
              <a:rect l="l" t="t" r="GT0" b="GT1"/>
              <a:pathLst>
                <a:path w="1407" h="152">
                  <a:moveTo>
                    <a:pt x="1407" y="41"/>
                  </a:moveTo>
                  <a:cubicBezTo>
                    <a:pt x="1363" y="37"/>
                    <a:pt x="1252" y="0"/>
                    <a:pt x="1140" y="18"/>
                  </a:cubicBezTo>
                  <a:cubicBezTo>
                    <a:pt x="1028" y="36"/>
                    <a:pt x="887" y="148"/>
                    <a:pt x="736" y="150"/>
                  </a:cubicBezTo>
                  <a:cubicBezTo>
                    <a:pt x="585" y="152"/>
                    <a:pt x="356" y="51"/>
                    <a:pt x="233" y="31"/>
                  </a:cubicBezTo>
                  <a:cubicBezTo>
                    <a:pt x="110" y="11"/>
                    <a:pt x="49" y="28"/>
                    <a:pt x="0" y="27"/>
                  </a:cubicBezTo>
                </a:path>
              </a:pathLst>
            </a:custGeom>
            <a:noFill/>
            <a:ln w="28575">
              <a:solidFill>
                <a:srgbClr val="0033CC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sz="2400">
                <a:latin typeface="Tahoma" pitchFamily="34" charset="0"/>
              </a:endParaRPr>
            </a:p>
          </p:txBody>
        </p:sp>
        <p:sp>
          <p:nvSpPr>
            <p:cNvPr id="134156" name="任意多边形 378"/>
            <p:cNvSpPr/>
            <p:nvPr/>
          </p:nvSpPr>
          <p:spPr>
            <a:xfrm>
              <a:off x="0" y="220"/>
              <a:ext cx="434" cy="95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03" y="8"/>
                </a:cxn>
                <a:cxn ang="0">
                  <a:pos x="203" y="27"/>
                </a:cxn>
                <a:cxn ang="0">
                  <a:pos x="30" y="173"/>
                </a:cxn>
                <a:cxn ang="0">
                  <a:pos x="21" y="360"/>
                </a:cxn>
                <a:cxn ang="0">
                  <a:pos x="96" y="551"/>
                </a:cxn>
                <a:cxn ang="0">
                  <a:pos x="61" y="476"/>
                </a:cxn>
                <a:cxn ang="0">
                  <a:pos x="106" y="576"/>
                </a:cxn>
              </a:cxnLst>
              <a:rect l="l" t="t" r="GT0" b="GT1"/>
              <a:pathLst>
                <a:path w="621" h="1571">
                  <a:moveTo>
                    <a:pt x="621" y="22"/>
                  </a:moveTo>
                  <a:cubicBezTo>
                    <a:pt x="587" y="31"/>
                    <a:pt x="509" y="0"/>
                    <a:pt x="416" y="75"/>
                  </a:cubicBezTo>
                  <a:cubicBezTo>
                    <a:pt x="323" y="150"/>
                    <a:pt x="124" y="321"/>
                    <a:pt x="62" y="472"/>
                  </a:cubicBezTo>
                  <a:cubicBezTo>
                    <a:pt x="0" y="623"/>
                    <a:pt x="20" y="809"/>
                    <a:pt x="43" y="981"/>
                  </a:cubicBezTo>
                  <a:cubicBezTo>
                    <a:pt x="66" y="1153"/>
                    <a:pt x="184" y="1452"/>
                    <a:pt x="197" y="1505"/>
                  </a:cubicBezTo>
                  <a:cubicBezTo>
                    <a:pt x="210" y="1558"/>
                    <a:pt x="121" y="1289"/>
                    <a:pt x="124" y="1300"/>
                  </a:cubicBezTo>
                  <a:cubicBezTo>
                    <a:pt x="127" y="1311"/>
                    <a:pt x="198" y="1515"/>
                    <a:pt x="217" y="1571"/>
                  </a:cubicBezTo>
                </a:path>
              </a:pathLst>
            </a:custGeom>
            <a:noFill/>
            <a:ln w="28575">
              <a:solidFill>
                <a:srgbClr val="0033CC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sz="2400">
                <a:latin typeface="Tahoma" pitchFamily="34" charset="0"/>
              </a:endParaRPr>
            </a:p>
          </p:txBody>
        </p:sp>
        <p:sp>
          <p:nvSpPr>
            <p:cNvPr id="134157" name="Rectangle 248"/>
            <p:cNvSpPr/>
            <p:nvPr/>
          </p:nvSpPr>
          <p:spPr>
            <a:xfrm>
              <a:off x="522" y="227"/>
              <a:ext cx="274" cy="27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ct val="80000"/>
                </a:lnSpc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sz="2400" b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sz="2400" b="1" baseline="-25000">
                  <a:solidFill>
                    <a:srgbClr val="CC0000"/>
                  </a:solidFill>
                  <a:latin typeface="Times New Roman" pitchFamily="18" charset="0"/>
                </a:rPr>
                <a:t>1</a:t>
              </a:r>
              <a:r>
                <a:rPr sz="4400" b="1" i="1">
                  <a:solidFill>
                    <a:srgbClr val="FF3300"/>
                  </a:solidFill>
                  <a:latin typeface="Times New Roman" pitchFamily="18" charset="0"/>
                </a:rPr>
                <a:t> </a:t>
              </a:r>
              <a:endParaRPr sz="4400" b="1" baseline="-25000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  <p:sp>
          <p:nvSpPr>
            <p:cNvPr id="134158" name="Rectangle 248"/>
            <p:cNvSpPr/>
            <p:nvPr/>
          </p:nvSpPr>
          <p:spPr>
            <a:xfrm>
              <a:off x="1909" y="152"/>
              <a:ext cx="291" cy="34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sz="2400" b="1">
                  <a:solidFill>
                    <a:srgbClr val="CC0000"/>
                  </a:solidFill>
                  <a:latin typeface="Times New Roman" pitchFamily="18" charset="0"/>
                </a:rPr>
                <a:t>L</a:t>
              </a:r>
              <a:r>
                <a:rPr sz="2400" b="1" baseline="-25000">
                  <a:solidFill>
                    <a:srgbClr val="CC0000"/>
                  </a:solidFill>
                  <a:latin typeface="Times New Roman" pitchFamily="18" charset="0"/>
                </a:rPr>
                <a:t>2</a:t>
              </a:r>
              <a:r>
                <a:rPr sz="4400" b="1" i="1">
                  <a:solidFill>
                    <a:srgbClr val="FF3300"/>
                  </a:solidFill>
                  <a:latin typeface="Times New Roman" pitchFamily="18" charset="0"/>
                </a:rPr>
                <a:t> </a:t>
              </a:r>
              <a:endParaRPr sz="4400" b="1" baseline="-25000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</p:grpSp>
      <p:sp>
        <p:nvSpPr>
          <p:cNvPr id="134159" name="任意多边形 382"/>
          <p:cNvSpPr/>
          <p:nvPr/>
        </p:nvSpPr>
        <p:spPr>
          <a:xfrm>
            <a:off x="4819650" y="3062288"/>
            <a:ext cx="822325" cy="623888"/>
          </a:xfrm>
          <a:custGeom>
            <a:gdLst>
              <a:gd name="GT0" fmla="+- l w 0"/>
              <a:gd name="GT1" fmla="+- t h 0"/>
            </a:gdLst>
            <a:cxnLst>
              <a:cxn ang="0">
                <a:pos x="1305440719" y="0"/>
              </a:cxn>
              <a:cxn ang="0">
                <a:pos x="788809527" y="50403081"/>
              </a:cxn>
              <a:cxn ang="0">
                <a:pos x="123488441" y="289816952"/>
              </a:cxn>
              <a:cxn ang="0">
                <a:pos x="42843442" y="834170394"/>
              </a:cxn>
              <a:cxn ang="0">
                <a:pos x="307459017" y="990419908"/>
              </a:cxn>
            </a:cxnLst>
            <a:rect l="l" t="t" r="GT0" b="GT1"/>
            <a:pathLst>
              <a:path w="518" h="393">
                <a:moveTo>
                  <a:pt x="518" y="0"/>
                </a:moveTo>
                <a:cubicBezTo>
                  <a:pt x="484" y="3"/>
                  <a:pt x="391" y="1"/>
                  <a:pt x="313" y="20"/>
                </a:cubicBezTo>
                <a:cubicBezTo>
                  <a:pt x="235" y="39"/>
                  <a:pt x="98" y="63"/>
                  <a:pt x="49" y="115"/>
                </a:cubicBezTo>
                <a:cubicBezTo>
                  <a:pt x="0" y="167"/>
                  <a:pt x="5" y="285"/>
                  <a:pt x="17" y="331"/>
                </a:cubicBezTo>
                <a:cubicBezTo>
                  <a:pt x="29" y="377"/>
                  <a:pt x="100" y="380"/>
                  <a:pt x="122" y="393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4160" name="任意多边形 383"/>
          <p:cNvSpPr/>
          <p:nvPr/>
        </p:nvSpPr>
        <p:spPr>
          <a:xfrm>
            <a:off x="5614988" y="3027362"/>
            <a:ext cx="392112" cy="596900"/>
          </a:xfrm>
          <a:custGeom>
            <a:gdLst>
              <a:gd name="GT0" fmla="+- l w 0"/>
              <a:gd name="GT1" fmla="+- t h 0"/>
            </a:gdLst>
            <a:cxnLst>
              <a:cxn ang="0">
                <a:pos x="383063266" y="0"/>
              </a:cxn>
              <a:cxn ang="0">
                <a:pos x="612398029" y="380544363"/>
              </a:cxn>
              <a:cxn ang="0">
                <a:pos x="451108274" y="796369315"/>
              </a:cxn>
              <a:cxn ang="0">
                <a:pos x="0" y="947578839"/>
              </a:cxn>
            </a:cxnLst>
            <a:rect l="l" t="t" r="GT0" b="GT1"/>
            <a:pathLst>
              <a:path w="247" h="376">
                <a:moveTo>
                  <a:pt x="152" y="0"/>
                </a:moveTo>
                <a:cubicBezTo>
                  <a:pt x="167" y="25"/>
                  <a:pt x="239" y="98"/>
                  <a:pt x="243" y="151"/>
                </a:cubicBezTo>
                <a:cubicBezTo>
                  <a:pt x="247" y="204"/>
                  <a:pt x="219" y="279"/>
                  <a:pt x="179" y="316"/>
                </a:cubicBezTo>
                <a:cubicBezTo>
                  <a:pt x="139" y="353"/>
                  <a:pt x="37" y="363"/>
                  <a:pt x="0" y="376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pic>
        <p:nvPicPr>
          <p:cNvPr id="134161" name="Picture 7" descr="H:\2\人教教参资源\九\图\电压表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6908800" y="1981200"/>
            <a:ext cx="1087438" cy="1108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4162" name="Picture 7" descr="H:\2\人教教参资源\九\图\电压表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461000" y="990600"/>
            <a:ext cx="1087438" cy="1108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4163" name="任意多边形 382"/>
          <p:cNvSpPr/>
          <p:nvPr/>
        </p:nvSpPr>
        <p:spPr>
          <a:xfrm>
            <a:off x="7061200" y="2743200"/>
            <a:ext cx="228600" cy="914400"/>
          </a:xfrm>
          <a:custGeom>
            <a:gdLst>
              <a:gd name="GT0" fmla="+- l w 0"/>
              <a:gd name="GT1" fmla="+- t h 0"/>
            </a:gdLst>
            <a:cxnLst>
              <a:cxn ang="0">
                <a:pos x="362902439" y="0"/>
              </a:cxn>
              <a:cxn ang="0">
                <a:pos x="219282957" y="73873278"/>
              </a:cxn>
              <a:cxn ang="0">
                <a:pos x="34328833" y="424770224"/>
              </a:cxn>
              <a:cxn ang="0">
                <a:pos x="11910146" y="1222601863"/>
              </a:cxn>
              <a:cxn ang="0">
                <a:pos x="85471232" y="1451608967"/>
              </a:cxn>
            </a:cxnLst>
            <a:rect l="l" t="t" r="GT0" b="GT1"/>
            <a:pathLst>
              <a:path w="518" h="393">
                <a:moveTo>
                  <a:pt x="518" y="0"/>
                </a:moveTo>
                <a:cubicBezTo>
                  <a:pt x="484" y="3"/>
                  <a:pt x="391" y="1"/>
                  <a:pt x="313" y="20"/>
                </a:cubicBezTo>
                <a:cubicBezTo>
                  <a:pt x="235" y="39"/>
                  <a:pt x="98" y="63"/>
                  <a:pt x="49" y="115"/>
                </a:cubicBezTo>
                <a:cubicBezTo>
                  <a:pt x="0" y="167"/>
                  <a:pt x="5" y="285"/>
                  <a:pt x="17" y="331"/>
                </a:cubicBezTo>
                <a:cubicBezTo>
                  <a:pt x="29" y="377"/>
                  <a:pt x="100" y="380"/>
                  <a:pt x="122" y="393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4164" name="任意多边形 382"/>
          <p:cNvSpPr/>
          <p:nvPr/>
        </p:nvSpPr>
        <p:spPr>
          <a:xfrm flipH="1">
            <a:off x="7366000" y="2743200"/>
            <a:ext cx="304800" cy="914400"/>
          </a:xfrm>
          <a:custGeom>
            <a:gdLst>
              <a:gd name="GT0" fmla="+- l w 0"/>
              <a:gd name="GT1" fmla="+- t h 0"/>
            </a:gdLst>
            <a:cxnLst>
              <a:cxn ang="0">
                <a:pos x="483869919" y="0"/>
              </a:cxn>
              <a:cxn ang="0">
                <a:pos x="292377276" y="73873278"/>
              </a:cxn>
              <a:cxn ang="0">
                <a:pos x="45771778" y="424770224"/>
              </a:cxn>
              <a:cxn ang="0">
                <a:pos x="15880195" y="1222601863"/>
              </a:cxn>
              <a:cxn ang="0">
                <a:pos x="113961643" y="1451608967"/>
              </a:cxn>
            </a:cxnLst>
            <a:rect l="l" t="t" r="GT0" b="GT1"/>
            <a:pathLst>
              <a:path w="518" h="393">
                <a:moveTo>
                  <a:pt x="518" y="0"/>
                </a:moveTo>
                <a:cubicBezTo>
                  <a:pt x="484" y="3"/>
                  <a:pt x="391" y="1"/>
                  <a:pt x="313" y="20"/>
                </a:cubicBezTo>
                <a:cubicBezTo>
                  <a:pt x="235" y="39"/>
                  <a:pt x="98" y="63"/>
                  <a:pt x="49" y="115"/>
                </a:cubicBezTo>
                <a:cubicBezTo>
                  <a:pt x="0" y="167"/>
                  <a:pt x="5" y="285"/>
                  <a:pt x="17" y="331"/>
                </a:cubicBezTo>
                <a:cubicBezTo>
                  <a:pt x="29" y="377"/>
                  <a:pt x="100" y="380"/>
                  <a:pt x="122" y="393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4165" name="任意多边形 382"/>
          <p:cNvSpPr/>
          <p:nvPr/>
        </p:nvSpPr>
        <p:spPr>
          <a:xfrm>
            <a:off x="4775200" y="1752600"/>
            <a:ext cx="1066800" cy="1919288"/>
          </a:xfrm>
          <a:custGeom>
            <a:gdLst>
              <a:gd name="GT0" fmla="+- l w 0"/>
              <a:gd name="GT1" fmla="+- t h 0"/>
            </a:gdLst>
            <a:cxnLst>
              <a:cxn ang="0">
                <a:pos x="1693544717" y="0"/>
              </a:cxn>
              <a:cxn ang="0">
                <a:pos x="1023320467" y="155056972"/>
              </a:cxn>
              <a:cxn ang="0">
                <a:pos x="160201221" y="891575234"/>
              </a:cxn>
              <a:cxn ang="0">
                <a:pos x="55580682" y="2147483647"/>
              </a:cxn>
              <a:cxn ang="0">
                <a:pos x="398865752" y="2147483647"/>
              </a:cxn>
            </a:cxnLst>
            <a:rect l="l" t="t" r="GT0" b="GT1"/>
            <a:pathLst>
              <a:path w="518" h="393">
                <a:moveTo>
                  <a:pt x="518" y="0"/>
                </a:moveTo>
                <a:cubicBezTo>
                  <a:pt x="484" y="3"/>
                  <a:pt x="391" y="1"/>
                  <a:pt x="313" y="20"/>
                </a:cubicBezTo>
                <a:cubicBezTo>
                  <a:pt x="235" y="39"/>
                  <a:pt x="98" y="63"/>
                  <a:pt x="49" y="115"/>
                </a:cubicBezTo>
                <a:cubicBezTo>
                  <a:pt x="0" y="167"/>
                  <a:pt x="5" y="285"/>
                  <a:pt x="17" y="331"/>
                </a:cubicBezTo>
                <a:cubicBezTo>
                  <a:pt x="29" y="377"/>
                  <a:pt x="100" y="380"/>
                  <a:pt x="122" y="393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4166" name="Freeform 64"/>
          <p:cNvSpPr/>
          <p:nvPr/>
        </p:nvSpPr>
        <p:spPr>
          <a:xfrm>
            <a:off x="5943600" y="1752600"/>
            <a:ext cx="2413000" cy="1905000"/>
          </a:xfrm>
          <a:custGeom>
            <a:gdLst>
              <a:gd name="GT0" fmla="+- l w 0"/>
              <a:gd name="GT1" fmla="+- t h 0"/>
            </a:gdLst>
            <a:cxnLst>
              <a:cxn ang="0">
                <a:pos x="32" y="0"/>
              </a:cxn>
              <a:cxn ang="0">
                <a:pos x="128" y="288"/>
              </a:cxn>
              <a:cxn ang="0">
                <a:pos x="800" y="48"/>
              </a:cxn>
              <a:cxn ang="0">
                <a:pos x="1376" y="144"/>
              </a:cxn>
              <a:cxn ang="0">
                <a:pos x="1472" y="864"/>
              </a:cxn>
              <a:cxn ang="0">
                <a:pos x="1088" y="1200"/>
              </a:cxn>
            </a:cxnLst>
            <a:rect l="l" t="t" r="GT0" b="GT1"/>
            <a:pathLst>
              <a:path w="1520" h="1200">
                <a:moveTo>
                  <a:pt x="32" y="0"/>
                </a:moveTo>
                <a:cubicBezTo>
                  <a:pt x="16" y="140"/>
                  <a:pt x="0" y="280"/>
                  <a:pt x="128" y="288"/>
                </a:cubicBezTo>
                <a:cubicBezTo>
                  <a:pt x="256" y="296"/>
                  <a:pt x="592" y="72"/>
                  <a:pt x="800" y="48"/>
                </a:cubicBezTo>
                <a:cubicBezTo>
                  <a:pt x="1008" y="24"/>
                  <a:pt x="1264" y="8"/>
                  <a:pt x="1376" y="144"/>
                </a:cubicBezTo>
                <a:cubicBezTo>
                  <a:pt x="1488" y="280"/>
                  <a:pt x="1520" y="688"/>
                  <a:pt x="1472" y="864"/>
                </a:cubicBezTo>
                <a:cubicBezTo>
                  <a:pt x="1424" y="1040"/>
                  <a:pt x="1256" y="1120"/>
                  <a:pt x="1088" y="1200"/>
                </a:cubicBezTo>
              </a:path>
            </a:pathLst>
          </a:custGeom>
          <a:noFill/>
          <a:ln w="3810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grpSp>
        <p:nvGrpSpPr>
          <p:cNvPr id="134167" name="组合 27"/>
          <p:cNvGrpSpPr/>
          <p:nvPr/>
        </p:nvGrpSpPr>
        <p:grpSpPr>
          <a:xfrm>
            <a:off x="609600" y="2286000"/>
            <a:ext cx="2971800" cy="3200400"/>
            <a:chOff x="609600" y="2286000"/>
            <a:chExt cx="2971800" cy="3200400"/>
          </a:xfrm>
        </p:grpSpPr>
        <p:pic>
          <p:nvPicPr>
            <p:cNvPr id="134168" name="Picture 5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609600" y="2667000"/>
              <a:ext cx="2971800" cy="28194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34169" name="TextBox 8"/>
            <p:cNvSpPr/>
            <p:nvPr/>
          </p:nvSpPr>
          <p:spPr>
            <a:xfrm>
              <a:off x="1219200" y="2286000"/>
              <a:ext cx="838200" cy="6463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36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L</a:t>
              </a:r>
              <a:r>
                <a:rPr sz="20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endParaRPr sz="20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4170" name="TextBox 8"/>
            <p:cNvSpPr/>
            <p:nvPr/>
          </p:nvSpPr>
          <p:spPr>
            <a:xfrm>
              <a:off x="2286000" y="2286000"/>
              <a:ext cx="838200" cy="6463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36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L</a:t>
              </a:r>
              <a:r>
                <a:rPr sz="20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2</a:t>
              </a:r>
              <a:endParaRPr sz="20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34171" name="TextBox 8"/>
          <p:cNvSpPr/>
          <p:nvPr/>
        </p:nvSpPr>
        <p:spPr>
          <a:xfrm>
            <a:off x="457200" y="304800"/>
            <a:ext cx="6934200" cy="650875"/>
          </a:xfrm>
          <a:prstGeom prst="rect">
            <a:avLst/>
          </a:prstGeom>
          <a:solidFill>
            <a:srgbClr val="00FFFF"/>
          </a:solidFill>
          <a:ln>
            <a:solidFill>
              <a:srgbClr val="339966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二、探究串、并联电路电压规律</a:t>
            </a:r>
            <a:endParaRPr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4172" name="TextBox 8"/>
          <p:cNvSpPr/>
          <p:nvPr/>
        </p:nvSpPr>
        <p:spPr>
          <a:xfrm>
            <a:off x="838200" y="5334000"/>
            <a:ext cx="7772400" cy="9461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结论：在串联电路中，总电压等于各部分电路两端电压之和。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417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417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F2F44580-0BF6-41BB-9F6A-A2800A7B98A8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3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3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34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3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34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9" grpId="0"/>
      <p:bldP spid="134160" grpId="1"/>
      <p:bldP spid="134163" grpId="2"/>
      <p:bldP spid="134164" grpId="3"/>
      <p:bldP spid="134165" grpId="4"/>
      <p:bldP spid="134166" grpId="5"/>
      <p:bldP spid="134172" grpId="6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5170" name="TextBox 8"/>
          <p:cNvSpPr/>
          <p:nvPr/>
        </p:nvSpPr>
        <p:spPr>
          <a:xfrm>
            <a:off x="381000" y="685800"/>
            <a:ext cx="60198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（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二）探究并联电路电压规律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35171" name="Group 5"/>
          <p:cNvGrpSpPr/>
          <p:nvPr/>
        </p:nvGrpSpPr>
        <p:grpSpPr>
          <a:xfrm>
            <a:off x="914400" y="1447800"/>
            <a:ext cx="2917825" cy="2897188"/>
            <a:chExt cx="1838" cy="1825"/>
          </a:xfrm>
        </p:grpSpPr>
        <p:sp>
          <p:nvSpPr>
            <p:cNvPr id="135172" name="Rectangle 6"/>
            <p:cNvSpPr/>
            <p:nvPr/>
          </p:nvSpPr>
          <p:spPr>
            <a:xfrm>
              <a:off x="0" y="658"/>
              <a:ext cx="1838" cy="99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endParaRPr lang="zh-CN" altLang="zh-CN" sz="2000"/>
            </a:p>
          </p:txBody>
        </p:sp>
        <p:sp>
          <p:nvSpPr>
            <p:cNvPr id="135173" name="Rectangle 7"/>
            <p:cNvSpPr/>
            <p:nvPr/>
          </p:nvSpPr>
          <p:spPr>
            <a:xfrm>
              <a:off x="386" y="340"/>
              <a:ext cx="1089" cy="63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endParaRPr lang="zh-CN" altLang="zh-CN" sz="2000"/>
            </a:p>
          </p:txBody>
        </p:sp>
        <p:sp>
          <p:nvSpPr>
            <p:cNvPr id="135174" name="AutoShape 187"/>
            <p:cNvSpPr/>
            <p:nvPr/>
          </p:nvSpPr>
          <p:spPr>
            <a:xfrm>
              <a:off x="778" y="181"/>
              <a:ext cx="311" cy="300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Clr>
                  <a:schemeClr val="folHlink"/>
                </a:buClr>
                <a:buSzPct val="60000"/>
                <a:buFont typeface="Wingdings" pitchFamily="2" charset="2"/>
              </a:pPr>
              <a:endParaRPr lang="zh-CN" altLang="zh-CN"/>
            </a:p>
          </p:txBody>
        </p:sp>
        <p:sp>
          <p:nvSpPr>
            <p:cNvPr id="135175" name="AutoShape 187"/>
            <p:cNvSpPr/>
            <p:nvPr/>
          </p:nvSpPr>
          <p:spPr>
            <a:xfrm>
              <a:off x="771" y="834"/>
              <a:ext cx="311" cy="300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Clr>
                  <a:schemeClr val="folHlink"/>
                </a:buClr>
                <a:buSzPct val="60000"/>
                <a:buFont typeface="Wingdings" pitchFamily="2" charset="2"/>
              </a:pPr>
              <a:endParaRPr lang="zh-CN" altLang="zh-CN"/>
            </a:p>
          </p:txBody>
        </p:sp>
        <p:grpSp>
          <p:nvGrpSpPr>
            <p:cNvPr id="135176" name="Group 10"/>
            <p:cNvGrpSpPr/>
            <p:nvPr/>
          </p:nvGrpSpPr>
          <p:grpSpPr>
            <a:xfrm flipH="1">
              <a:off x="477" y="1497"/>
              <a:ext cx="85" cy="328"/>
              <a:chExt cx="85" cy="340"/>
            </a:xfrm>
          </p:grpSpPr>
          <p:sp>
            <p:nvSpPr>
              <p:cNvPr id="135177" name="Rectangle 23"/>
              <p:cNvSpPr/>
              <p:nvPr/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>
                  <a:buClr>
                    <a:schemeClr val="folHlink"/>
                  </a:buClr>
                  <a:buSzPct val="60000"/>
                  <a:buFont typeface="Wingdings" pitchFamily="2" charset="2"/>
                </a:pPr>
                <a:endParaRPr lang="zh-CN" altLang="zh-CN"/>
              </a:p>
            </p:txBody>
          </p:sp>
          <p:cxnSp>
            <p:nvCxnSpPr>
              <p:cNvPr id="135178" name="Line 24"/>
              <p:cNvCxnSpPr/>
              <p:nvPr/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</p:spPr>
          </p:cxnSp>
          <p:cxnSp>
            <p:nvCxnSpPr>
              <p:cNvPr id="135179" name="Line 25"/>
              <p:cNvCxnSpPr/>
              <p:nvPr/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</a:ln>
            </p:spPr>
          </p:cxnSp>
        </p:grpSp>
        <p:sp>
          <p:nvSpPr>
            <p:cNvPr id="135180" name="Text Box 109"/>
            <p:cNvSpPr/>
            <p:nvPr/>
          </p:nvSpPr>
          <p:spPr>
            <a:xfrm>
              <a:off x="1021" y="0"/>
              <a:ext cx="341" cy="2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sz="2800" b="1">
                  <a:latin typeface="Times New Roman" pitchFamily="18" charset="0"/>
                </a:rPr>
                <a:t>L</a:t>
              </a:r>
              <a:r>
                <a:rPr sz="2800" b="1" baseline="-25000">
                  <a:latin typeface="Times New Roman" pitchFamily="18" charset="0"/>
                </a:rPr>
                <a:t>1</a:t>
              </a:r>
              <a:endParaRPr sz="2800" b="1" baseline="-25000">
                <a:latin typeface="Times New Roman" pitchFamily="18" charset="0"/>
              </a:endParaRPr>
            </a:p>
          </p:txBody>
        </p:sp>
        <p:grpSp>
          <p:nvGrpSpPr>
            <p:cNvPr id="135181" name="Group 15"/>
            <p:cNvGrpSpPr/>
            <p:nvPr/>
          </p:nvGrpSpPr>
          <p:grpSpPr>
            <a:xfrm>
              <a:off x="1134" y="1565"/>
              <a:ext cx="283" cy="165"/>
              <a:chExt cx="256" cy="142"/>
            </a:xfrm>
          </p:grpSpPr>
          <p:sp>
            <p:nvSpPr>
              <p:cNvPr id="135182" name="Rectangle 15"/>
              <p:cNvSpPr/>
              <p:nvPr/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>
                  <a:buClr>
                    <a:schemeClr val="folHlink"/>
                  </a:buClr>
                  <a:buSzPct val="60000"/>
                  <a:buFont typeface="Wingdings" pitchFamily="2" charset="2"/>
                </a:pPr>
                <a:endParaRPr lang="zh-CN" altLang="zh-CN"/>
              </a:p>
            </p:txBody>
          </p:sp>
          <p:cxnSp>
            <p:nvCxnSpPr>
              <p:cNvPr id="135183" name="Line 16"/>
              <p:cNvCxnSpPr/>
              <p:nvPr/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</p:spPr>
          </p:cxnSp>
          <p:sp>
            <p:nvSpPr>
              <p:cNvPr id="135184" name="Oval 17"/>
              <p:cNvSpPr/>
              <p:nvPr/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>
                  <a:buClr>
                    <a:schemeClr val="folHlink"/>
                  </a:buClr>
                  <a:buSzPct val="60000"/>
                  <a:buFont typeface="Wingdings" pitchFamily="2" charset="2"/>
                </a:pPr>
                <a:endParaRPr lang="zh-CN" altLang="zh-CN"/>
              </a:p>
            </p:txBody>
          </p:sp>
        </p:grpSp>
        <p:sp>
          <p:nvSpPr>
            <p:cNvPr id="135185" name="Text Box 109"/>
            <p:cNvSpPr/>
            <p:nvPr/>
          </p:nvSpPr>
          <p:spPr>
            <a:xfrm>
              <a:off x="1112" y="658"/>
              <a:ext cx="341" cy="2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sz="2800" b="1">
                  <a:latin typeface="Times New Roman" pitchFamily="18" charset="0"/>
                </a:rPr>
                <a:t>L</a:t>
              </a:r>
              <a:r>
                <a:rPr sz="2800" b="1" baseline="-25000">
                  <a:latin typeface="Times New Roman" pitchFamily="18" charset="0"/>
                </a:rPr>
                <a:t>2</a:t>
              </a:r>
              <a:endParaRPr sz="2800" b="1" baseline="-25000">
                <a:latin typeface="Times New Roman" pitchFamily="18" charset="0"/>
              </a:endParaRPr>
            </a:p>
          </p:txBody>
        </p:sp>
        <p:sp>
          <p:nvSpPr>
            <p:cNvPr id="135186" name="Oval 125"/>
            <p:cNvSpPr/>
            <p:nvPr/>
          </p:nvSpPr>
          <p:spPr>
            <a:xfrm rot="5400000" flipV="1">
              <a:off x="1448" y="629"/>
              <a:ext cx="55" cy="5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rot="5400000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Clr>
                  <a:schemeClr val="folHlink"/>
                </a:buClr>
                <a:buSzPct val="60000"/>
                <a:buFont typeface="Wingdings" pitchFamily="2" charset="2"/>
              </a:pPr>
              <a:endParaRPr lang="zh-CN" altLang="zh-CN"/>
            </a:p>
          </p:txBody>
        </p:sp>
        <p:sp>
          <p:nvSpPr>
            <p:cNvPr id="135187" name="Oval 125"/>
            <p:cNvSpPr/>
            <p:nvPr/>
          </p:nvSpPr>
          <p:spPr>
            <a:xfrm rot="5400000" flipV="1">
              <a:off x="348" y="629"/>
              <a:ext cx="55" cy="57"/>
            </a:xfrm>
            <a:prstGeom prst="ellipse">
              <a:avLst/>
            </a:prstGeom>
            <a:solidFill>
              <a:schemeClr val="tx1"/>
            </a:solidFill>
            <a:ln>
              <a:noFill/>
              <a:miter lim="800000"/>
            </a:ln>
          </p:spPr>
          <p:txBody>
            <a:bodyPr rot="5400000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Clr>
                  <a:schemeClr val="folHlink"/>
                </a:buClr>
                <a:buSzPct val="60000"/>
                <a:buFont typeface="Wingdings" pitchFamily="2" charset="2"/>
              </a:pPr>
              <a:endParaRPr lang="zh-CN" altLang="zh-CN"/>
            </a:p>
          </p:txBody>
        </p:sp>
      </p:grpSp>
      <p:grpSp>
        <p:nvGrpSpPr>
          <p:cNvPr id="135188" name="Group 2"/>
          <p:cNvGrpSpPr/>
          <p:nvPr/>
        </p:nvGrpSpPr>
        <p:grpSpPr>
          <a:xfrm>
            <a:off x="4611688" y="2500312"/>
            <a:ext cx="3236912" cy="3167062"/>
            <a:chExt cx="2039" cy="1995"/>
          </a:xfrm>
        </p:grpSpPr>
        <p:grpSp>
          <p:nvGrpSpPr>
            <p:cNvPr id="135189" name="Group 3"/>
            <p:cNvGrpSpPr/>
            <p:nvPr/>
          </p:nvGrpSpPr>
          <p:grpSpPr>
            <a:xfrm>
              <a:off x="0" y="204"/>
              <a:ext cx="2039" cy="1791"/>
              <a:chExt cx="2039" cy="1791"/>
            </a:xfrm>
          </p:grpSpPr>
          <p:pic>
            <p:nvPicPr>
              <p:cNvPr id="135190" name="Picture 5" descr="H:\2\人教教参资源\九\图\小灯泡.JPG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79" y="643"/>
                <a:ext cx="769" cy="49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35191" name="Picture 5" descr="H:\2\人教教参资源\九\图\小灯泡.JPG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79" y="0"/>
                <a:ext cx="769" cy="49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35192" name="Picture 10" descr="H:\2\人教教参资源\九\图\电池组.JPG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91" y="1429"/>
                <a:ext cx="997" cy="36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35193" name="Picture 3" descr="H:\2\人教教参资源\九\图\铡刀开关.JPG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17" y="706"/>
                <a:ext cx="722" cy="42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35194" name="任意多边形 404"/>
              <p:cNvSpPr/>
              <p:nvPr/>
            </p:nvSpPr>
            <p:spPr>
              <a:xfrm>
                <a:off x="156" y="307"/>
                <a:ext cx="287" cy="685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272" y="12"/>
                  </a:cxn>
                  <a:cxn ang="0">
                    <a:pos x="258" y="39"/>
                  </a:cxn>
                  <a:cxn ang="0">
                    <a:pos x="98" y="163"/>
                  </a:cxn>
                  <a:cxn ang="0">
                    <a:pos x="18" y="348"/>
                  </a:cxn>
                  <a:cxn ang="0">
                    <a:pos x="38" y="560"/>
                  </a:cxn>
                  <a:cxn ang="0">
                    <a:pos x="244" y="657"/>
                  </a:cxn>
                  <a:cxn ang="0">
                    <a:pos x="258" y="657"/>
                  </a:cxn>
                </a:cxnLst>
                <a:rect l="l" t="t" r="GT0" b="GT1"/>
                <a:pathLst>
                  <a:path w="287" h="685">
                    <a:moveTo>
                      <a:pt x="272" y="12"/>
                    </a:moveTo>
                    <a:cubicBezTo>
                      <a:pt x="274" y="0"/>
                      <a:pt x="287" y="14"/>
                      <a:pt x="258" y="39"/>
                    </a:cubicBezTo>
                    <a:cubicBezTo>
                      <a:pt x="229" y="64"/>
                      <a:pt x="138" y="112"/>
                      <a:pt x="98" y="163"/>
                    </a:cubicBezTo>
                    <a:cubicBezTo>
                      <a:pt x="58" y="214"/>
                      <a:pt x="28" y="282"/>
                      <a:pt x="18" y="348"/>
                    </a:cubicBezTo>
                    <a:cubicBezTo>
                      <a:pt x="8" y="414"/>
                      <a:pt x="0" y="509"/>
                      <a:pt x="38" y="560"/>
                    </a:cubicBezTo>
                    <a:cubicBezTo>
                      <a:pt x="76" y="611"/>
                      <a:pt x="207" y="641"/>
                      <a:pt x="244" y="657"/>
                    </a:cubicBezTo>
                    <a:cubicBezTo>
                      <a:pt x="281" y="673"/>
                      <a:pt x="259" y="685"/>
                      <a:pt x="258" y="657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/>
                <a:endParaRPr sz="2400">
                  <a:latin typeface="Tahoma" pitchFamily="34" charset="0"/>
                </a:endParaRPr>
              </a:p>
            </p:txBody>
          </p:sp>
          <p:sp>
            <p:nvSpPr>
              <p:cNvPr id="135195" name="任意多边形 405"/>
              <p:cNvSpPr/>
              <p:nvPr/>
            </p:nvSpPr>
            <p:spPr>
              <a:xfrm>
                <a:off x="907" y="317"/>
                <a:ext cx="153" cy="643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134" y="213"/>
                  </a:cxn>
                  <a:cxn ang="0">
                    <a:pos x="115" y="451"/>
                  </a:cxn>
                  <a:cxn ang="0">
                    <a:pos x="0" y="643"/>
                  </a:cxn>
                </a:cxnLst>
                <a:rect l="l" t="t" r="GT0" b="GT1"/>
                <a:pathLst>
                  <a:path w="153" h="643">
                    <a:moveTo>
                      <a:pt x="0" y="0"/>
                    </a:moveTo>
                    <a:cubicBezTo>
                      <a:pt x="22" y="35"/>
                      <a:pt x="115" y="138"/>
                      <a:pt x="134" y="213"/>
                    </a:cubicBezTo>
                    <a:cubicBezTo>
                      <a:pt x="153" y="288"/>
                      <a:pt x="137" y="379"/>
                      <a:pt x="115" y="451"/>
                    </a:cubicBezTo>
                    <a:cubicBezTo>
                      <a:pt x="93" y="523"/>
                      <a:pt x="24" y="603"/>
                      <a:pt x="0" y="643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/>
                <a:endParaRPr sz="2400">
                  <a:latin typeface="Tahoma" pitchFamily="34" charset="0"/>
                </a:endParaRPr>
              </a:p>
            </p:txBody>
          </p:sp>
          <p:sp>
            <p:nvSpPr>
              <p:cNvPr id="135196" name="任意多边形 406"/>
              <p:cNvSpPr/>
              <p:nvPr/>
            </p:nvSpPr>
            <p:spPr>
              <a:xfrm>
                <a:off x="998" y="1020"/>
                <a:ext cx="893" cy="611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1889760" h="1402080">
                    <a:moveTo>
                      <a:pt x="0" y="1402080"/>
                    </a:moveTo>
                    <a:cubicBezTo>
                      <a:pt x="604520" y="1236980"/>
                      <a:pt x="1209040" y="1071880"/>
                      <a:pt x="1524000" y="838200"/>
                    </a:cubicBezTo>
                    <a:cubicBezTo>
                      <a:pt x="1838960" y="604520"/>
                      <a:pt x="1864360" y="302260"/>
                      <a:pt x="1889760" y="0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/>
                <a:endParaRPr sz="2400">
                  <a:latin typeface="Tahoma" pitchFamily="34" charset="0"/>
                </a:endParaRPr>
              </a:p>
            </p:txBody>
          </p:sp>
          <p:sp>
            <p:nvSpPr>
              <p:cNvPr id="135197" name="任意多边形 407"/>
              <p:cNvSpPr/>
              <p:nvPr/>
            </p:nvSpPr>
            <p:spPr>
              <a:xfrm>
                <a:off x="930" y="975"/>
                <a:ext cx="562" cy="122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1188720" h="279400">
                    <a:moveTo>
                      <a:pt x="1188720" y="30480"/>
                    </a:moveTo>
                    <a:cubicBezTo>
                      <a:pt x="1021080" y="154940"/>
                      <a:pt x="853440" y="279400"/>
                      <a:pt x="655320" y="274320"/>
                    </a:cubicBezTo>
                    <a:cubicBezTo>
                      <a:pt x="457200" y="269240"/>
                      <a:pt x="228600" y="134620"/>
                      <a:pt x="0" y="0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/>
                <a:endParaRPr sz="2400">
                  <a:latin typeface="Tahoma" pitchFamily="34" charset="0"/>
                </a:endParaRPr>
              </a:p>
            </p:txBody>
          </p:sp>
          <p:sp>
            <p:nvSpPr>
              <p:cNvPr id="135198" name="任意多边形 409"/>
              <p:cNvSpPr/>
              <p:nvPr/>
            </p:nvSpPr>
            <p:spPr>
              <a:xfrm>
                <a:off x="0" y="998"/>
                <a:ext cx="389" cy="670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l" t="t" r="GT0" b="GT1"/>
                <a:pathLst>
                  <a:path w="822960" h="1539240">
                    <a:moveTo>
                      <a:pt x="822960" y="0"/>
                    </a:moveTo>
                    <a:cubicBezTo>
                      <a:pt x="502920" y="374650"/>
                      <a:pt x="182880" y="749300"/>
                      <a:pt x="91440" y="1005840"/>
                    </a:cubicBezTo>
                    <a:cubicBezTo>
                      <a:pt x="0" y="1262380"/>
                      <a:pt x="137160" y="1400810"/>
                      <a:pt x="274320" y="1539240"/>
                    </a:cubicBezTo>
                  </a:path>
                </a:pathLst>
              </a:custGeom>
              <a:noFill/>
              <a:ln w="28575">
                <a:solidFill>
                  <a:srgbClr val="0033CC"/>
                </a:solidFill>
                <a:bevel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/>
                <a:endParaRPr sz="2400">
                  <a:latin typeface="Tahoma" pitchFamily="34" charset="0"/>
                </a:endParaRPr>
              </a:p>
            </p:txBody>
          </p:sp>
          <p:sp>
            <p:nvSpPr>
              <p:cNvPr id="135199" name="Rectangle 275"/>
              <p:cNvSpPr/>
              <p:nvPr/>
            </p:nvSpPr>
            <p:spPr>
              <a:xfrm>
                <a:off x="340" y="499"/>
                <a:ext cx="341" cy="431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>
                  <a:spcBef>
                    <a:spcPct val="5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</a:pPr>
                <a:r>
                  <a:rPr sz="2800" b="1">
                    <a:latin typeface="Times New Roman" pitchFamily="18" charset="0"/>
                  </a:rPr>
                  <a:t>L</a:t>
                </a:r>
                <a:r>
                  <a:rPr sz="2800" b="1" baseline="-25000">
                    <a:latin typeface="Times New Roman" pitchFamily="18" charset="0"/>
                  </a:rPr>
                  <a:t>2</a:t>
                </a:r>
                <a:r>
                  <a:rPr sz="2800" b="1" i="1">
                    <a:solidFill>
                      <a:srgbClr val="FF3300"/>
                    </a:solidFill>
                    <a:latin typeface="Times New Roman" pitchFamily="18" charset="0"/>
                  </a:rPr>
                  <a:t> </a:t>
                </a:r>
                <a:endParaRPr sz="2800" b="1" baseline="-25000">
                  <a:solidFill>
                    <a:srgbClr val="FF33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5200" name="Text Box 220"/>
              <p:cNvSpPr/>
              <p:nvPr/>
            </p:nvSpPr>
            <p:spPr>
              <a:xfrm>
                <a:off x="1520" y="567"/>
                <a:ext cx="468" cy="27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just">
                  <a:buClr>
                    <a:schemeClr val="folHlink"/>
                  </a:buClr>
                  <a:buSzPct val="60000"/>
                  <a:buFont typeface="Wingdings" pitchFamily="2" charset="2"/>
                </a:pPr>
                <a:r>
                  <a:rPr sz="2800" b="1">
                    <a:latin typeface="Times New Roman" pitchFamily="18" charset="0"/>
                  </a:rPr>
                  <a:t>S</a:t>
                </a:r>
                <a:endParaRPr sz="2800" b="1" baseline="-25000">
                  <a:latin typeface="Times New Roman" pitchFamily="18" charset="0"/>
                </a:endParaRPr>
              </a:p>
            </p:txBody>
          </p:sp>
        </p:grpSp>
        <p:sp>
          <p:nvSpPr>
            <p:cNvPr id="135201" name="Rectangle 276"/>
            <p:cNvSpPr/>
            <p:nvPr/>
          </p:nvSpPr>
          <p:spPr>
            <a:xfrm>
              <a:off x="317" y="0"/>
              <a:ext cx="386" cy="38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sz="2800" b="1">
                  <a:latin typeface="Times New Roman" pitchFamily="18" charset="0"/>
                </a:rPr>
                <a:t>L</a:t>
              </a:r>
              <a:r>
                <a:rPr sz="2800" b="1" baseline="-25000">
                  <a:latin typeface="Times New Roman" pitchFamily="18" charset="0"/>
                </a:rPr>
                <a:t>1</a:t>
              </a:r>
              <a:r>
                <a:rPr sz="2800" b="1" i="1">
                  <a:solidFill>
                    <a:srgbClr val="FF3300"/>
                  </a:solidFill>
                  <a:latin typeface="Times New Roman" pitchFamily="18" charset="0"/>
                </a:rPr>
                <a:t> </a:t>
              </a:r>
              <a:endParaRPr sz="2800" b="1" baseline="-25000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</p:grpSp>
      <p:pic>
        <p:nvPicPr>
          <p:cNvPr id="135202" name="Picture 7" descr="H:\2\人教教参资源\九\图\电压表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4953000" y="1371600"/>
            <a:ext cx="1166812" cy="1187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5203" name="Picture 7" descr="H:\2\人教教参资源\九\图\电压表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7162800" y="5257800"/>
            <a:ext cx="1166812" cy="1187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5204" name="Picture 7" descr="H:\2\人教教参资源\九\图\电压表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6781800" y="1447800"/>
            <a:ext cx="1166812" cy="1187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5205" name="Freeform 96"/>
          <p:cNvSpPr/>
          <p:nvPr/>
        </p:nvSpPr>
        <p:spPr>
          <a:xfrm>
            <a:off x="4648200" y="2133600"/>
            <a:ext cx="698500" cy="1143000"/>
          </a:xfrm>
          <a:custGeom>
            <a:gdLst>
              <a:gd name="GT0" fmla="+- l w 0"/>
              <a:gd name="GT1" fmla="+- t h 0"/>
            </a:gdLst>
            <a:cxnLst>
              <a:cxn ang="0">
                <a:pos x="392" y="744"/>
              </a:cxn>
              <a:cxn ang="0">
                <a:pos x="8" y="552"/>
              </a:cxn>
              <a:cxn ang="0">
                <a:pos x="440" y="72"/>
              </a:cxn>
              <a:cxn ang="0">
                <a:pos x="392" y="120"/>
              </a:cxn>
            </a:cxnLst>
            <a:rect l="l" t="t" r="GT0" b="GT1"/>
            <a:pathLst>
              <a:path w="504" h="744">
                <a:moveTo>
                  <a:pt x="392" y="744"/>
                </a:moveTo>
                <a:cubicBezTo>
                  <a:pt x="196" y="704"/>
                  <a:pt x="0" y="664"/>
                  <a:pt x="8" y="552"/>
                </a:cubicBezTo>
                <a:cubicBezTo>
                  <a:pt x="16" y="440"/>
                  <a:pt x="376" y="144"/>
                  <a:pt x="440" y="72"/>
                </a:cubicBezTo>
                <a:cubicBezTo>
                  <a:pt x="504" y="0"/>
                  <a:pt x="448" y="60"/>
                  <a:pt x="392" y="120"/>
                </a:cubicBezTo>
              </a:path>
            </a:pathLst>
          </a:custGeom>
          <a:noFill/>
          <a:ln w="3810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5206" name="Freeform 97"/>
          <p:cNvSpPr/>
          <p:nvPr/>
        </p:nvSpPr>
        <p:spPr>
          <a:xfrm>
            <a:off x="5486400" y="2209800"/>
            <a:ext cx="622300" cy="1066800"/>
          </a:xfrm>
          <a:custGeom>
            <a:gdLst>
              <a:gd name="GT0" fmla="+- l w 0"/>
              <a:gd name="GT1" fmla="+- t h 0"/>
            </a:gdLst>
            <a:cxnLst>
              <a:cxn ang="0">
                <a:pos x="48" y="0"/>
              </a:cxn>
              <a:cxn ang="0">
                <a:pos x="48" y="288"/>
              </a:cxn>
              <a:cxn ang="0">
                <a:pos x="336" y="432"/>
              </a:cxn>
              <a:cxn ang="0">
                <a:pos x="384" y="672"/>
              </a:cxn>
            </a:cxnLst>
            <a:rect l="l" t="t" r="GT0" b="GT1"/>
            <a:pathLst>
              <a:path w="392" h="672">
                <a:moveTo>
                  <a:pt x="48" y="0"/>
                </a:moveTo>
                <a:cubicBezTo>
                  <a:pt x="24" y="108"/>
                  <a:pt x="0" y="216"/>
                  <a:pt x="48" y="288"/>
                </a:cubicBezTo>
                <a:cubicBezTo>
                  <a:pt x="96" y="360"/>
                  <a:pt x="280" y="368"/>
                  <a:pt x="336" y="432"/>
                </a:cubicBezTo>
                <a:cubicBezTo>
                  <a:pt x="392" y="496"/>
                  <a:pt x="388" y="584"/>
                  <a:pt x="384" y="672"/>
                </a:cubicBezTo>
              </a:path>
            </a:pathLst>
          </a:custGeom>
          <a:noFill/>
          <a:ln w="3810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5207" name="Freeform 98"/>
          <p:cNvSpPr/>
          <p:nvPr/>
        </p:nvSpPr>
        <p:spPr>
          <a:xfrm>
            <a:off x="4076700" y="1181100"/>
            <a:ext cx="3086100" cy="3505200"/>
          </a:xfrm>
          <a:custGeom>
            <a:gdLst>
              <a:gd name="GT0" fmla="+- l w 0"/>
              <a:gd name="GT1" fmla="+- t h 0"/>
            </a:gdLst>
            <a:cxnLst>
              <a:cxn ang="0">
                <a:pos x="744" y="1992"/>
              </a:cxn>
              <a:cxn ang="0">
                <a:pos x="360" y="2088"/>
              </a:cxn>
              <a:cxn ang="0">
                <a:pos x="24" y="1272"/>
              </a:cxn>
              <a:cxn ang="0">
                <a:pos x="216" y="312"/>
              </a:cxn>
              <a:cxn ang="0">
                <a:pos x="936" y="72"/>
              </a:cxn>
              <a:cxn ang="0">
                <a:pos x="1368" y="120"/>
              </a:cxn>
              <a:cxn ang="0">
                <a:pos x="1512" y="792"/>
              </a:cxn>
              <a:cxn ang="0">
                <a:pos x="1944" y="696"/>
              </a:cxn>
            </a:cxnLst>
            <a:rect l="l" t="t" r="GT0" b="GT1"/>
            <a:pathLst>
              <a:path w="1944" h="2208">
                <a:moveTo>
                  <a:pt x="744" y="1992"/>
                </a:moveTo>
                <a:cubicBezTo>
                  <a:pt x="612" y="2100"/>
                  <a:pt x="480" y="2208"/>
                  <a:pt x="360" y="2088"/>
                </a:cubicBezTo>
                <a:cubicBezTo>
                  <a:pt x="240" y="1968"/>
                  <a:pt x="48" y="1568"/>
                  <a:pt x="24" y="1272"/>
                </a:cubicBezTo>
                <a:cubicBezTo>
                  <a:pt x="0" y="976"/>
                  <a:pt x="64" y="512"/>
                  <a:pt x="216" y="312"/>
                </a:cubicBezTo>
                <a:cubicBezTo>
                  <a:pt x="368" y="112"/>
                  <a:pt x="744" y="104"/>
                  <a:pt x="936" y="72"/>
                </a:cubicBezTo>
                <a:cubicBezTo>
                  <a:pt x="1128" y="40"/>
                  <a:pt x="1272" y="0"/>
                  <a:pt x="1368" y="120"/>
                </a:cubicBezTo>
                <a:cubicBezTo>
                  <a:pt x="1464" y="240"/>
                  <a:pt x="1416" y="696"/>
                  <a:pt x="1512" y="792"/>
                </a:cubicBezTo>
                <a:cubicBezTo>
                  <a:pt x="1608" y="888"/>
                  <a:pt x="1776" y="792"/>
                  <a:pt x="1944" y="696"/>
                </a:cubicBezTo>
              </a:path>
            </a:pathLst>
          </a:custGeom>
          <a:noFill/>
          <a:ln w="3810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5208" name="Freeform 99"/>
          <p:cNvSpPr/>
          <p:nvPr/>
        </p:nvSpPr>
        <p:spPr>
          <a:xfrm>
            <a:off x="6096000" y="2286000"/>
            <a:ext cx="1295400" cy="2108200"/>
          </a:xfrm>
          <a:custGeom>
            <a:gdLst>
              <a:gd name="GT0" fmla="+- l w 0"/>
              <a:gd name="GT1" fmla="+- t h 0"/>
            </a:gdLst>
            <a:cxnLst>
              <a:cxn ang="0">
                <a:pos x="0" y="1296"/>
              </a:cxn>
              <a:cxn ang="0">
                <a:pos x="336" y="1248"/>
              </a:cxn>
              <a:cxn ang="0">
                <a:pos x="384" y="816"/>
              </a:cxn>
              <a:cxn ang="0">
                <a:pos x="672" y="528"/>
              </a:cxn>
              <a:cxn ang="0">
                <a:pos x="816" y="0"/>
              </a:cxn>
            </a:cxnLst>
            <a:rect l="l" t="t" r="GT0" b="GT1"/>
            <a:pathLst>
              <a:path w="816" h="1328">
                <a:moveTo>
                  <a:pt x="0" y="1296"/>
                </a:moveTo>
                <a:cubicBezTo>
                  <a:pt x="136" y="1312"/>
                  <a:pt x="272" y="1328"/>
                  <a:pt x="336" y="1248"/>
                </a:cubicBezTo>
                <a:cubicBezTo>
                  <a:pt x="400" y="1168"/>
                  <a:pt x="328" y="936"/>
                  <a:pt x="384" y="816"/>
                </a:cubicBezTo>
                <a:cubicBezTo>
                  <a:pt x="440" y="696"/>
                  <a:pt x="600" y="664"/>
                  <a:pt x="672" y="528"/>
                </a:cubicBezTo>
                <a:cubicBezTo>
                  <a:pt x="744" y="392"/>
                  <a:pt x="780" y="196"/>
                  <a:pt x="816" y="0"/>
                </a:cubicBezTo>
              </a:path>
            </a:pathLst>
          </a:custGeom>
          <a:noFill/>
          <a:ln w="3810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5209" name="Freeform 100"/>
          <p:cNvSpPr/>
          <p:nvPr/>
        </p:nvSpPr>
        <p:spPr>
          <a:xfrm>
            <a:off x="4597400" y="5486400"/>
            <a:ext cx="2946400" cy="927100"/>
          </a:xfrm>
          <a:custGeom>
            <a:gdLst>
              <a:gd name="GT0" fmla="+- l w 0"/>
              <a:gd name="GT1" fmla="+- t h 0"/>
            </a:gdLst>
            <a:cxnLst>
              <a:cxn ang="0">
                <a:pos x="176" y="0"/>
              </a:cxn>
              <a:cxn ang="0">
                <a:pos x="80" y="144"/>
              </a:cxn>
              <a:cxn ang="0">
                <a:pos x="656" y="432"/>
              </a:cxn>
              <a:cxn ang="0">
                <a:pos x="1184" y="576"/>
              </a:cxn>
              <a:cxn ang="0">
                <a:pos x="1856" y="384"/>
              </a:cxn>
            </a:cxnLst>
            <a:rect l="l" t="t" r="GT0" b="GT1"/>
            <a:pathLst>
              <a:path w="1856" h="584">
                <a:moveTo>
                  <a:pt x="176" y="0"/>
                </a:moveTo>
                <a:cubicBezTo>
                  <a:pt x="88" y="36"/>
                  <a:pt x="0" y="72"/>
                  <a:pt x="80" y="144"/>
                </a:cubicBezTo>
                <a:cubicBezTo>
                  <a:pt x="160" y="216"/>
                  <a:pt x="472" y="360"/>
                  <a:pt x="656" y="432"/>
                </a:cubicBezTo>
                <a:cubicBezTo>
                  <a:pt x="840" y="504"/>
                  <a:pt x="984" y="584"/>
                  <a:pt x="1184" y="576"/>
                </a:cubicBezTo>
                <a:cubicBezTo>
                  <a:pt x="1384" y="568"/>
                  <a:pt x="1744" y="416"/>
                  <a:pt x="1856" y="384"/>
                </a:cubicBezTo>
              </a:path>
            </a:pathLst>
          </a:custGeom>
          <a:noFill/>
          <a:ln w="3810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5210" name="Freeform 101"/>
          <p:cNvSpPr/>
          <p:nvPr/>
        </p:nvSpPr>
        <p:spPr>
          <a:xfrm>
            <a:off x="6248400" y="4965700"/>
            <a:ext cx="2463800" cy="1689100"/>
          </a:xfrm>
          <a:custGeom>
            <a:gdLst>
              <a:gd name="GT0" fmla="+- l w 0"/>
              <a:gd name="GT1" fmla="+- t h 0"/>
            </a:gdLst>
            <a:cxnLst>
              <a:cxn ang="0">
                <a:pos x="0" y="328"/>
              </a:cxn>
              <a:cxn ang="0">
                <a:pos x="288" y="472"/>
              </a:cxn>
              <a:cxn ang="0">
                <a:pos x="816" y="88"/>
              </a:cxn>
              <a:cxn ang="0">
                <a:pos x="1440" y="88"/>
              </a:cxn>
              <a:cxn ang="0">
                <a:pos x="1488" y="616"/>
              </a:cxn>
              <a:cxn ang="0">
                <a:pos x="1296" y="1048"/>
              </a:cxn>
              <a:cxn ang="0">
                <a:pos x="912" y="712"/>
              </a:cxn>
            </a:cxnLst>
            <a:rect l="l" t="t" r="GT0" b="GT1"/>
            <a:pathLst>
              <a:path w="1552" h="1064">
                <a:moveTo>
                  <a:pt x="0" y="328"/>
                </a:moveTo>
                <a:cubicBezTo>
                  <a:pt x="76" y="420"/>
                  <a:pt x="152" y="512"/>
                  <a:pt x="288" y="472"/>
                </a:cubicBezTo>
                <a:cubicBezTo>
                  <a:pt x="424" y="432"/>
                  <a:pt x="624" y="152"/>
                  <a:pt x="816" y="88"/>
                </a:cubicBezTo>
                <a:cubicBezTo>
                  <a:pt x="1008" y="24"/>
                  <a:pt x="1328" y="0"/>
                  <a:pt x="1440" y="88"/>
                </a:cubicBezTo>
                <a:cubicBezTo>
                  <a:pt x="1552" y="176"/>
                  <a:pt x="1512" y="456"/>
                  <a:pt x="1488" y="616"/>
                </a:cubicBezTo>
                <a:cubicBezTo>
                  <a:pt x="1464" y="776"/>
                  <a:pt x="1392" y="1032"/>
                  <a:pt x="1296" y="1048"/>
                </a:cubicBezTo>
                <a:cubicBezTo>
                  <a:pt x="1200" y="1064"/>
                  <a:pt x="1056" y="888"/>
                  <a:pt x="912" y="712"/>
                </a:cubicBezTo>
              </a:path>
            </a:pathLst>
          </a:custGeom>
          <a:noFill/>
          <a:ln w="38100">
            <a:solidFill>
              <a:srgbClr val="9900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endParaRPr sz="2400">
              <a:latin typeface="Tahoma" pitchFamily="34" charset="0"/>
            </a:endParaRPr>
          </a:p>
        </p:txBody>
      </p:sp>
      <p:sp>
        <p:nvSpPr>
          <p:cNvPr id="135211" name="TextBox 8"/>
          <p:cNvSpPr/>
          <p:nvPr/>
        </p:nvSpPr>
        <p:spPr>
          <a:xfrm>
            <a:off x="838200" y="4495800"/>
            <a:ext cx="3200400" cy="1800225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结论：在并联电路中，各支路两端电压相等，等于总电压。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521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521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178275F8-473C-4EFB-9756-766F8D4F75A3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3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3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3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3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3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205" grpId="0"/>
      <p:bldP spid="135206" grpId="1"/>
      <p:bldP spid="135207" grpId="2"/>
      <p:bldP spid="135208" grpId="3"/>
      <p:bldP spid="135209" grpId="4"/>
      <p:bldP spid="135210" grpId="5"/>
      <p:bldP spid="135211" grpId="6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6194" name="TextBox 8"/>
          <p:cNvSpPr/>
          <p:nvPr/>
        </p:nvSpPr>
        <p:spPr>
          <a:xfrm>
            <a:off x="3733800" y="609600"/>
            <a:ext cx="1600200" cy="6413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思 考</a:t>
            </a:r>
            <a:endParaRPr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195" name="TextBox 8"/>
          <p:cNvSpPr/>
          <p:nvPr/>
        </p:nvSpPr>
        <p:spPr>
          <a:xfrm>
            <a:off x="533400" y="1600200"/>
            <a:ext cx="83820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1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电压表正负接线柱接反了，会出现什么情况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6196" name="Rectangle 6"/>
          <p:cNvSpPr/>
          <p:nvPr/>
        </p:nvSpPr>
        <p:spPr>
          <a:xfrm>
            <a:off x="533400" y="2971800"/>
            <a:ext cx="79248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sz="2800" b="1">
                <a:latin typeface="Tahoma" pitchFamily="34" charset="0"/>
                <a:ea typeface="黑体" pitchFamily="49" charset="-122"/>
              </a:rPr>
              <a:t>结论：</a:t>
            </a:r>
            <a:endParaRPr sz="2800" b="1">
              <a:latin typeface="Tahoma" pitchFamily="34" charset="0"/>
              <a:ea typeface="黑体" pitchFamily="49" charset="-122"/>
            </a:endParaRPr>
          </a:p>
          <a:p>
            <a:pPr marL="0" lvl="0" indent="0"/>
            <a:r>
              <a:rPr sz="2800" b="1">
                <a:latin typeface="Tahoma" pitchFamily="34" charset="0"/>
                <a:ea typeface="黑体" pitchFamily="49" charset="-122"/>
              </a:rPr>
              <a:t>电</a:t>
            </a:r>
            <a:r>
              <a:rPr sz="2400" b="1">
                <a:solidFill>
                  <a:srgbClr val="000000"/>
                </a:solidFill>
                <a:latin typeface="Tahoma" pitchFamily="34" charset="0"/>
              </a:rPr>
              <a:t>压</a:t>
            </a:r>
            <a:r>
              <a:rPr sz="2800" b="1">
                <a:latin typeface="Tahoma" pitchFamily="34" charset="0"/>
                <a:ea typeface="黑体" pitchFamily="49" charset="-122"/>
              </a:rPr>
              <a:t>表正负接线柱接反了，指针会反向偏转。</a:t>
            </a:r>
            <a:endParaRPr sz="28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36197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6198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74D4D3F5-C148-40E6-927E-0610A80524FC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7218" name="TextBox 8"/>
          <p:cNvSpPr/>
          <p:nvPr/>
        </p:nvSpPr>
        <p:spPr>
          <a:xfrm>
            <a:off x="3733800" y="609600"/>
            <a:ext cx="1600200" cy="6413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思 考</a:t>
            </a:r>
            <a:endParaRPr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19" name="TextBox 8"/>
          <p:cNvSpPr/>
          <p:nvPr/>
        </p:nvSpPr>
        <p:spPr>
          <a:xfrm>
            <a:off x="533400" y="2057400"/>
            <a:ext cx="80772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电压表量程选小了，会出现什么情况？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20" name="TextBox 8"/>
          <p:cNvSpPr/>
          <p:nvPr/>
        </p:nvSpPr>
        <p:spPr>
          <a:xfrm>
            <a:off x="533400" y="3124200"/>
            <a:ext cx="80772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3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电压表量程选大了，会出现什么情况？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21" name="TextBox 8"/>
          <p:cNvSpPr/>
          <p:nvPr/>
        </p:nvSpPr>
        <p:spPr>
          <a:xfrm>
            <a:off x="685800" y="4114800"/>
            <a:ext cx="8077200" cy="9461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4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电压表使用前，指针没有校零，会出现什么情况？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22" name="TextBox 8"/>
          <p:cNvSpPr/>
          <p:nvPr/>
        </p:nvSpPr>
        <p:spPr>
          <a:xfrm>
            <a:off x="609600" y="5486400"/>
            <a:ext cx="80772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5</a:t>
            </a:r>
            <a:r>
              <a:rPr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电压表断路，会出现什么情况？</a:t>
            </a:r>
            <a:endParaRPr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722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722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10B6672F-D146-4368-B0AD-10A06172FA63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8242" name="Rectangle 2"/>
          <p:cNvSpPr/>
          <p:nvPr/>
        </p:nvSpPr>
        <p:spPr>
          <a:xfrm>
            <a:off x="609600" y="1752600"/>
            <a:ext cx="83058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0000"/>
                </a:solidFill>
                <a:latin typeface="Times New Roman" pitchFamily="18" charset="0"/>
              </a:rPr>
              <a:t>　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．定义：电阻表示导体对电流阻碍作用的大小。</a:t>
            </a:r>
            <a:endParaRPr lang="en-US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3" name="Rectangle 3"/>
          <p:cNvSpPr/>
          <p:nvPr/>
        </p:nvSpPr>
        <p:spPr>
          <a:xfrm>
            <a:off x="971550" y="2743200"/>
            <a:ext cx="817245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．主单位：欧姆，简称欧，符号</a:t>
            </a:r>
            <a:r>
              <a:rPr lang="el-GR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Ω</a:t>
            </a:r>
            <a:endParaRPr lang="el-GR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4" name="Rectangle 6"/>
          <p:cNvSpPr/>
          <p:nvPr/>
        </p:nvSpPr>
        <p:spPr>
          <a:xfrm>
            <a:off x="5029200" y="685800"/>
            <a:ext cx="414338" cy="750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R</a:t>
            </a:r>
            <a:endParaRPr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5" name="矩形 4"/>
          <p:cNvSpPr>
            <a:spLocks noChangeArrowheads="1"/>
          </p:cNvSpPr>
          <p:nvPr/>
        </p:nvSpPr>
        <p:spPr bwMode="auto">
          <a:xfrm>
            <a:off x="2667000" y="730250"/>
            <a:ext cx="29718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三、电阻</a:t>
            </a:r>
            <a:endParaRPr sz="4000" b="1" i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6" name="Rectangle 9"/>
          <p:cNvSpPr/>
          <p:nvPr/>
        </p:nvSpPr>
        <p:spPr>
          <a:xfrm>
            <a:off x="1676400" y="3657600"/>
            <a:ext cx="67056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常用单位：兆欧（</a:t>
            </a:r>
            <a:r>
              <a:rPr lang="en-US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MΩ</a:t>
            </a:r>
            <a:r>
              <a:rPr lang="en-US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  千欧（   ）</a:t>
            </a:r>
            <a:endParaRPr sz="28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38247" name="Rectangle 7"/>
          <p:cNvSpPr/>
          <p:nvPr/>
        </p:nvSpPr>
        <p:spPr>
          <a:xfrm>
            <a:off x="990600" y="4495800"/>
            <a:ext cx="3200400" cy="18002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 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MΩ</a:t>
            </a:r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= 10</a:t>
            </a:r>
            <a:r>
              <a:rPr kumimoji="1" sz="32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K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Ω</a:t>
            </a:r>
            <a:endParaRPr kumimoji="1" sz="32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/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K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Ω</a:t>
            </a:r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= 10</a:t>
            </a:r>
            <a:r>
              <a:rPr kumimoji="1" sz="32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Ω</a:t>
            </a:r>
            <a:endParaRPr kumimoji="1" sz="32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8" name="Rectangle 7"/>
          <p:cNvSpPr/>
          <p:nvPr/>
        </p:nvSpPr>
        <p:spPr>
          <a:xfrm>
            <a:off x="4953000" y="4495800"/>
            <a:ext cx="3200400" cy="18002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Ω</a:t>
            </a:r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= 10</a:t>
            </a:r>
            <a:r>
              <a:rPr kumimoji="1" sz="32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-3 </a:t>
            </a:r>
            <a:r>
              <a:rPr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K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Ω</a:t>
            </a:r>
            <a:endParaRPr kumimoji="1" sz="32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/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 </a:t>
            </a:r>
            <a:r>
              <a:rPr kumimoji="1" sz="32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K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Ω</a:t>
            </a:r>
            <a:r>
              <a:rPr kumimoji="1" sz="32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= 10</a:t>
            </a:r>
            <a:r>
              <a:rPr kumimoji="1" sz="32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-3 </a:t>
            </a: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MΩ</a:t>
            </a:r>
            <a:endParaRPr lang="en-US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49" name=""/>
          <p:cNvSpPr/>
          <p:nvPr/>
        </p:nvSpPr>
        <p:spPr>
          <a:xfrm>
            <a:off x="6934200" y="3733800"/>
            <a:ext cx="6445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kΩ</a:t>
            </a:r>
            <a:endParaRPr lang="en-US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8250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8251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045856C2-8CCA-40B1-89DB-2D0BBCC9F204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6" dur="500"/>
                                        <p:tgtEl>
                                          <p:spTgt spid="138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138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138243" grpId="1"/>
      <p:bldP spid="138246" grpId="2"/>
      <p:bldP spid="138247" grpId="3"/>
      <p:bldP spid="138248" grpId="4"/>
      <p:bldP spid="138249" grpId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9266" name="矩形 4"/>
          <p:cNvSpPr/>
          <p:nvPr/>
        </p:nvSpPr>
        <p:spPr>
          <a:xfrm>
            <a:off x="1371600" y="914400"/>
            <a:ext cx="7467600" cy="579438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ea typeface="黑体" pitchFamily="49" charset="-122"/>
              </a:rPr>
              <a:t>3</a:t>
            </a:r>
            <a:r>
              <a:rPr sz="3200" b="1">
                <a:ea typeface="黑体" pitchFamily="49" charset="-122"/>
              </a:rPr>
              <a:t>、探究电阻大小与哪些因素有关实验</a:t>
            </a:r>
            <a:endParaRPr sz="3200" b="1">
              <a:ea typeface="黑体" pitchFamily="49" charset="-122"/>
            </a:endParaRPr>
          </a:p>
        </p:txBody>
      </p:sp>
      <p:sp>
        <p:nvSpPr>
          <p:cNvPr id="139267" name="矩形 4"/>
          <p:cNvSpPr/>
          <p:nvPr/>
        </p:nvSpPr>
        <p:spPr>
          <a:xfrm>
            <a:off x="1600200" y="2286000"/>
            <a:ext cx="2819400" cy="579438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ea typeface="黑体" pitchFamily="49" charset="-122"/>
              </a:rPr>
              <a:t>控制变量法</a:t>
            </a:r>
            <a:endParaRPr sz="3200" b="1">
              <a:ea typeface="黑体" pitchFamily="49" charset="-122"/>
            </a:endParaRPr>
          </a:p>
        </p:txBody>
      </p:sp>
      <p:pic>
        <p:nvPicPr>
          <p:cNvPr id="13926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4114800" y="2362200"/>
            <a:ext cx="3352800" cy="25146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39269" name="矩形 4"/>
          <p:cNvSpPr/>
          <p:nvPr/>
        </p:nvSpPr>
        <p:spPr>
          <a:xfrm>
            <a:off x="1752600" y="3962400"/>
            <a:ext cx="2819400" cy="579438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ea typeface="黑体" pitchFamily="49" charset="-122"/>
              </a:rPr>
              <a:t>转换法</a:t>
            </a:r>
            <a:endParaRPr sz="3200" b="1">
              <a:ea typeface="黑体" pitchFamily="49" charset="-122"/>
            </a:endParaRPr>
          </a:p>
        </p:txBody>
      </p:sp>
      <p:sp>
        <p:nvSpPr>
          <p:cNvPr id="139270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39271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F96D71DC-970B-4BC1-9B3D-455DDCBC29DA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/>
      <p:bldP spid="13926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1314" name="TextBox 53"/>
          <p:cNvSpPr/>
          <p:nvPr/>
        </p:nvSpPr>
        <p:spPr>
          <a:xfrm>
            <a:off x="1752600" y="762000"/>
            <a:ext cx="6451600" cy="517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活动一：探究电阻与导体长度的关系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1321" name="TextBox 53"/>
          <p:cNvSpPr/>
          <p:nvPr/>
        </p:nvSpPr>
        <p:spPr>
          <a:xfrm>
            <a:off x="838200" y="5334000"/>
            <a:ext cx="75438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结论：横截面积和材料相同时，长度越长，电阻越大。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41322" name=""/>
          <p:cNvGrpSpPr/>
          <p:nvPr/>
        </p:nvGrpSpPr>
        <p:grpSpPr>
          <a:xfrm>
            <a:off x="838200" y="1371600"/>
            <a:ext cx="7435850" cy="3733800"/>
            <a:chOff x="500" y="912"/>
            <a:chExt cx="4684" cy="2352"/>
          </a:xfrm>
        </p:grpSpPr>
        <p:pic>
          <p:nvPicPr>
            <p:cNvPr id="141323" name="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00" y="912"/>
              <a:ext cx="2352" cy="2352"/>
            </a:xfrm>
            <a:prstGeom prst="rect">
              <a:avLst/>
            </a:prstGeom>
            <a:noFill/>
            <a:ln>
              <a:miter lim="800000"/>
            </a:ln>
          </p:spPr>
        </p:pic>
        <p:pic>
          <p:nvPicPr>
            <p:cNvPr id="141324" name="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784" y="960"/>
              <a:ext cx="2400" cy="2304"/>
            </a:xfrm>
            <a:prstGeom prst="rect">
              <a:avLst/>
            </a:prstGeom>
            <a:noFill/>
            <a:ln>
              <a:miter lim="800000"/>
            </a:ln>
          </p:spPr>
        </p:pic>
      </p:grpSp>
      <p:sp>
        <p:nvSpPr>
          <p:cNvPr id="141325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1326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2259F8CD-BE6E-4656-98FA-95F33AA84BFF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0290" name="矩形 4"/>
          <p:cNvSpPr/>
          <p:nvPr/>
        </p:nvSpPr>
        <p:spPr>
          <a:xfrm>
            <a:off x="1524000" y="990600"/>
            <a:ext cx="5943600" cy="579438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ea typeface="黑体" pitchFamily="49" charset="-122"/>
              </a:rPr>
              <a:t>4</a:t>
            </a:r>
            <a:r>
              <a:rPr sz="3200" b="1">
                <a:ea typeface="黑体" pitchFamily="49" charset="-122"/>
              </a:rPr>
              <a:t>、影响电阻大小的相关因素</a:t>
            </a:r>
            <a:endParaRPr sz="3200" b="1">
              <a:ea typeface="黑体" pitchFamily="49" charset="-122"/>
            </a:endParaRPr>
          </a:p>
        </p:txBody>
      </p:sp>
      <p:sp>
        <p:nvSpPr>
          <p:cNvPr id="140291" name=""/>
          <p:cNvSpPr/>
          <p:nvPr/>
        </p:nvSpPr>
        <p:spPr>
          <a:xfrm>
            <a:off x="1676400" y="2362200"/>
            <a:ext cx="5715000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sz="2800" b="1">
                <a:latin typeface="黑体" pitchFamily="49" charset="-122"/>
                <a:ea typeface="黑体" pitchFamily="49" charset="-122"/>
              </a:rPr>
              <a:t>长度、</a:t>
            </a:r>
            <a:r>
              <a:rPr sz="2800" b="1">
                <a:latin typeface="Calibri" pitchFamily="34" charset="0"/>
                <a:ea typeface="黑体" pitchFamily="49" charset="-122"/>
              </a:rPr>
              <a:t>横截面积、材料、温度</a:t>
            </a:r>
            <a:endParaRPr sz="2800" b="1">
              <a:latin typeface="Calibri" pitchFamily="34" charset="0"/>
              <a:ea typeface="黑体" pitchFamily="49" charset="-122"/>
            </a:endParaRPr>
          </a:p>
          <a:p>
            <a:pPr lvl="0" algn="ctr" eaLnBrk="0" hangingPunct="0"/>
            <a:endParaRPr sz="2800" b="1"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40293" name=""/>
          <p:cNvSpPr/>
          <p:nvPr/>
        </p:nvSpPr>
        <p:spPr>
          <a:xfrm>
            <a:off x="1981200" y="5257800"/>
            <a:ext cx="4891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sz="2800" b="1">
                <a:ea typeface="黑体" pitchFamily="49" charset="-122"/>
              </a:rPr>
              <a:t>玻璃电阻随温度</a:t>
            </a:r>
            <a:r>
              <a:rPr sz="2800" b="1">
                <a:solidFill>
                  <a:srgbClr val="800000"/>
                </a:solidFill>
                <a:ea typeface="黑体" pitchFamily="49" charset="-122"/>
              </a:rPr>
              <a:t>升高</a:t>
            </a:r>
            <a:r>
              <a:rPr sz="2800" b="1">
                <a:ea typeface="黑体" pitchFamily="49" charset="-122"/>
              </a:rPr>
              <a:t>而</a:t>
            </a:r>
            <a:r>
              <a:rPr sz="2800" b="1">
                <a:solidFill>
                  <a:srgbClr val="800000"/>
                </a:solidFill>
                <a:ea typeface="黑体" pitchFamily="49" charset="-122"/>
              </a:rPr>
              <a:t>减小</a:t>
            </a:r>
            <a:r>
              <a:rPr sz="2800" b="1">
                <a:ea typeface="黑体" pitchFamily="49" charset="-122"/>
              </a:rPr>
              <a:t>。</a:t>
            </a:r>
            <a:r>
              <a:t> </a:t>
            </a:r>
          </a:p>
        </p:txBody>
      </p:sp>
      <p:grpSp>
        <p:nvGrpSpPr>
          <p:cNvPr id="140294" name=""/>
          <p:cNvGrpSpPr/>
          <p:nvPr/>
        </p:nvGrpSpPr>
        <p:grpSpPr>
          <a:xfrm>
            <a:off x="1371600" y="3810000"/>
            <a:ext cx="6019800" cy="990600"/>
            <a:chOff x="864" y="2400"/>
            <a:chExt cx="3792" cy="624"/>
          </a:xfrm>
        </p:grpSpPr>
        <p:sp>
          <p:nvSpPr>
            <p:cNvPr id="140295" name=""/>
            <p:cNvSpPr/>
            <p:nvPr/>
          </p:nvSpPr>
          <p:spPr>
            <a:xfrm>
              <a:off x="1248" y="2496"/>
              <a:ext cx="308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/>
              <a:r>
                <a:rPr sz="2800" b="1">
                  <a:solidFill>
                    <a:srgbClr val="800000"/>
                  </a:solidFill>
                  <a:ea typeface="黑体" pitchFamily="49" charset="-122"/>
                </a:rPr>
                <a:t>灯丝电阻随温度升高而增大。</a:t>
              </a:r>
              <a:r>
                <a:rPr>
                  <a:solidFill>
                    <a:srgbClr val="800000"/>
                  </a:solidFill>
                </a:rPr>
                <a:t> </a:t>
              </a:r>
              <a:endParaRPr>
                <a:solidFill>
                  <a:srgbClr val="800000"/>
                </a:solidFill>
              </a:endParaRPr>
            </a:p>
          </p:txBody>
        </p:sp>
        <p:sp>
          <p:nvSpPr>
            <p:cNvPr id="140296" name=""/>
            <p:cNvSpPr/>
            <p:nvPr/>
          </p:nvSpPr>
          <p:spPr>
            <a:xfrm>
              <a:off x="864" y="2400"/>
              <a:ext cx="3792" cy="624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sp>
      </p:grpSp>
      <p:sp>
        <p:nvSpPr>
          <p:cNvPr id="140297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0298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281F1B57-BA0C-49D4-A7E9-34021BD036A0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/>
      <p:bldP spid="14029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2338" name="Rectangle 4"/>
          <p:cNvSpPr/>
          <p:nvPr/>
        </p:nvSpPr>
        <p:spPr>
          <a:xfrm>
            <a:off x="431800" y="2120900"/>
            <a:ext cx="8135938" cy="180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Times New Roman" pitchFamily="18" charset="0"/>
              </a:rPr>
              <a:t>　　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．一个导体接在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5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伏的电源上，电阻大小为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10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欧，若从电路中取下这个导体，导体的电阻值为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_______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欧。</a:t>
            </a:r>
            <a:endParaRPr sz="2800" b="1">
              <a:latin typeface="Times New Roman" pitchFamily="18" charset="0"/>
            </a:endParaRPr>
          </a:p>
          <a:p>
            <a:pPr marL="0" lvl="0" indent="0">
              <a:buFont typeface=""/>
            </a:pPr>
            <a:r>
              <a:rPr sz="2800" b="1">
                <a:latin typeface="Times New Roman" pitchFamily="18" charset="0"/>
              </a:rPr>
              <a:t>　　</a:t>
            </a:r>
            <a:endParaRPr sz="2800" b="1">
              <a:latin typeface="Times New Roman" pitchFamily="18" charset="0"/>
            </a:endParaRPr>
          </a:p>
        </p:txBody>
      </p:sp>
      <p:grpSp>
        <p:nvGrpSpPr>
          <p:cNvPr id="142339" name=""/>
          <p:cNvGrpSpPr/>
          <p:nvPr/>
        </p:nvGrpSpPr>
        <p:grpSpPr>
          <a:xfrm>
            <a:off x="2971800" y="457200"/>
            <a:ext cx="2789238" cy="920750"/>
            <a:chExt cx="2231" cy="580"/>
          </a:xfrm>
        </p:grpSpPr>
        <p:pic>
          <p:nvPicPr>
            <p:cNvPr id="142340" name="圆角矩形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2341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练一练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42342" name="Rectangle 4"/>
          <p:cNvSpPr/>
          <p:nvPr/>
        </p:nvSpPr>
        <p:spPr>
          <a:xfrm>
            <a:off x="685800" y="2971800"/>
            <a:ext cx="10207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lang="en-US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10</a:t>
            </a:r>
            <a:endParaRPr lang="en-US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343" name="Rectangle 4"/>
          <p:cNvSpPr/>
          <p:nvPr/>
        </p:nvSpPr>
        <p:spPr>
          <a:xfrm>
            <a:off x="381000" y="4556125"/>
            <a:ext cx="8135938" cy="1373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Times New Roman" pitchFamily="18" charset="0"/>
              </a:rPr>
              <a:t>　　</a:t>
            </a: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．一个大小为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10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欧的电阻，把它对折之后，并接起来，电阻变为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_______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欧。</a:t>
            </a:r>
            <a:endParaRPr sz="2800" b="1">
              <a:latin typeface="Times New Roman" pitchFamily="18" charset="0"/>
            </a:endParaRPr>
          </a:p>
          <a:p>
            <a:pPr marL="0" lvl="0" indent="0">
              <a:buFont typeface=""/>
            </a:pPr>
            <a:r>
              <a:rPr sz="2800" b="1">
                <a:latin typeface="Times New Roman" pitchFamily="18" charset="0"/>
              </a:rPr>
              <a:t>　　</a:t>
            </a:r>
            <a:endParaRPr sz="2800" b="1">
              <a:latin typeface="Times New Roman" pitchFamily="18" charset="0"/>
            </a:endParaRPr>
          </a:p>
        </p:txBody>
      </p:sp>
      <p:sp>
        <p:nvSpPr>
          <p:cNvPr id="142344" name="Rectangle 4"/>
          <p:cNvSpPr/>
          <p:nvPr/>
        </p:nvSpPr>
        <p:spPr>
          <a:xfrm>
            <a:off x="3886200" y="5029200"/>
            <a:ext cx="10207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2.5</a:t>
            </a:r>
            <a:endParaRPr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2345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2346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4C43FA1D-80F2-4B55-B982-D892B65635E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2" grpId="0"/>
      <p:bldP spid="142343" grpId="1"/>
      <p:bldP spid="142344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62" name="矩形 4"/>
          <p:cNvSpPr>
            <a:spLocks noChangeArrowheads="1"/>
          </p:cNvSpPr>
          <p:nvPr/>
        </p:nvSpPr>
        <p:spPr bwMode="auto">
          <a:xfrm>
            <a:off x="2819400" y="381000"/>
            <a:ext cx="3240088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四、变阻器</a:t>
            </a:r>
            <a:endParaRPr sz="3600" b="1">
              <a:ea typeface="黑体" pitchFamily="49" charset="-122"/>
            </a:endParaRPr>
          </a:p>
        </p:txBody>
      </p:sp>
      <p:sp>
        <p:nvSpPr>
          <p:cNvPr id="143363" name="矩形 2"/>
          <p:cNvSpPr/>
          <p:nvPr/>
        </p:nvSpPr>
        <p:spPr>
          <a:xfrm>
            <a:off x="457200" y="1752600"/>
            <a:ext cx="84248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latin typeface="Times New Roman" pitchFamily="18" charset="0"/>
              </a:rPr>
              <a:t>   </a:t>
            </a:r>
            <a:r>
              <a:rPr sz="2800" b="1">
                <a:ea typeface="黑体" pitchFamily="49" charset="-122"/>
              </a:rPr>
              <a:t>能改变接入电路中电阻大小的元件叫做</a:t>
            </a:r>
            <a:r>
              <a:rPr sz="2800" b="1">
                <a:solidFill>
                  <a:srgbClr val="CC0000"/>
                </a:solidFill>
                <a:ea typeface="黑体" pitchFamily="49" charset="-122"/>
              </a:rPr>
              <a:t>变阻器</a:t>
            </a:r>
            <a:r>
              <a:rPr sz="2800" b="1">
                <a:ea typeface="黑体" pitchFamily="49" charset="-122"/>
              </a:rPr>
              <a:t>。</a:t>
            </a:r>
            <a:endParaRPr sz="2800" b="1">
              <a:ea typeface="黑体" pitchFamily="49" charset="-122"/>
            </a:endParaRPr>
          </a:p>
        </p:txBody>
      </p:sp>
      <p:grpSp>
        <p:nvGrpSpPr>
          <p:cNvPr id="143364" name="Group 9"/>
          <p:cNvGrpSpPr/>
          <p:nvPr/>
        </p:nvGrpSpPr>
        <p:grpSpPr>
          <a:xfrm>
            <a:off x="1295400" y="2743200"/>
            <a:ext cx="6958012" cy="3490912"/>
            <a:chOff x="816" y="1728"/>
            <a:chExt cx="4383" cy="2199"/>
          </a:xfrm>
        </p:grpSpPr>
        <p:sp>
          <p:nvSpPr>
            <p:cNvPr id="143365" name="Text Box 5"/>
            <p:cNvSpPr/>
            <p:nvPr/>
          </p:nvSpPr>
          <p:spPr>
            <a:xfrm>
              <a:off x="1152" y="3600"/>
              <a:ext cx="152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滑动变阻器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143366" name="Picture 5" descr="滑线变阻器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816" y="1824"/>
              <a:ext cx="2123" cy="159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43367" name="Picture 19" descr="图片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312" y="1728"/>
              <a:ext cx="1887" cy="176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3368" name="Text Box 5"/>
            <p:cNvSpPr/>
            <p:nvPr/>
          </p:nvSpPr>
          <p:spPr>
            <a:xfrm>
              <a:off x="3792" y="3600"/>
              <a:ext cx="99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电阻箱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43369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3370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E3B589EE-52C5-4B31-95DC-0A666B82047D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4386" name="Picture 2" descr="E:\01商乐\05区工作\04课题组\做ppt\16章 电压电阻\电压电阻图\16-4-2.JPG"/>
          <p:cNvPicPr/>
          <p:nvPr/>
        </p:nvPicPr>
        <p:blipFill>
          <a:blip r:embed="rId2"/>
          <a:srcRect t="2199" b="5447"/>
          <a:stretch>
            <a:fillRect/>
          </a:stretch>
        </p:blipFill>
        <p:spPr>
          <a:xfrm>
            <a:off x="1905000" y="2362200"/>
            <a:ext cx="5181600" cy="2378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4387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44388" name="Group 8"/>
          <p:cNvGrpSpPr/>
          <p:nvPr/>
        </p:nvGrpSpPr>
        <p:grpSpPr>
          <a:xfrm>
            <a:off x="2667000" y="5029200"/>
            <a:ext cx="4284662" cy="1225550"/>
            <a:chOff x="2976" y="2688"/>
            <a:chExt cx="2403" cy="676"/>
          </a:xfrm>
        </p:grpSpPr>
        <p:sp>
          <p:nvSpPr>
            <p:cNvPr id="144389" name="Rectangle 9"/>
            <p:cNvSpPr/>
            <p:nvPr/>
          </p:nvSpPr>
          <p:spPr>
            <a:xfrm>
              <a:off x="4416" y="2976"/>
              <a:ext cx="963" cy="25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342900" lvl="0" indent="-342900">
                <a:buFont typeface=""/>
              </a:pPr>
              <a:r>
                <a:rPr sz="2400" b="1">
                  <a:latin typeface="黑体" pitchFamily="49" charset="-122"/>
                  <a:ea typeface="黑体" pitchFamily="49" charset="-122"/>
                </a:rPr>
                <a:t>结构示意图</a:t>
              </a:r>
              <a:endParaRPr sz="2400" b="1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144390" name="Picture 6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976" y="2688"/>
              <a:ext cx="1453" cy="67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44391" name="矩形 4"/>
          <p:cNvSpPr>
            <a:spLocks noChangeArrowheads="1"/>
          </p:cNvSpPr>
          <p:nvPr/>
        </p:nvSpPr>
        <p:spPr bwMode="auto">
          <a:xfrm>
            <a:off x="2438400" y="457200"/>
            <a:ext cx="3529013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200" b="1">
                <a:ea typeface="黑体" pitchFamily="49" charset="-122"/>
              </a:rPr>
              <a:t>（一）滑动变阻器</a:t>
            </a:r>
            <a:endParaRPr sz="3200" b="1">
              <a:ea typeface="黑体" pitchFamily="49" charset="-122"/>
            </a:endParaRPr>
          </a:p>
        </p:txBody>
      </p:sp>
      <p:grpSp>
        <p:nvGrpSpPr>
          <p:cNvPr id="144392" name="Group 23"/>
          <p:cNvGrpSpPr/>
          <p:nvPr/>
        </p:nvGrpSpPr>
        <p:grpSpPr>
          <a:xfrm>
            <a:off x="3886200" y="1828800"/>
            <a:ext cx="1295400" cy="914400"/>
            <a:chOff x="2448" y="1152"/>
            <a:chExt cx="816" cy="576"/>
          </a:xfrm>
        </p:grpSpPr>
        <p:sp>
          <p:nvSpPr>
            <p:cNvPr id="144393" name="Text Box 5"/>
            <p:cNvSpPr/>
            <p:nvPr/>
          </p:nvSpPr>
          <p:spPr>
            <a:xfrm>
              <a:off x="2448" y="1152"/>
              <a:ext cx="81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滑片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44394" name="Line 16"/>
            <p:cNvCxnSpPr/>
            <p:nvPr/>
          </p:nvCxnSpPr>
          <p:spPr>
            <a:xfrm flipH="1" flipV="1">
              <a:off x="2736" y="1440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grpSp>
        <p:nvGrpSpPr>
          <p:cNvPr id="144395" name="Group 24"/>
          <p:cNvGrpSpPr/>
          <p:nvPr/>
        </p:nvGrpSpPr>
        <p:grpSpPr>
          <a:xfrm>
            <a:off x="5562600" y="1828800"/>
            <a:ext cx="1828800" cy="1295400"/>
            <a:chOff x="3552" y="1152"/>
            <a:chExt cx="1104" cy="672"/>
          </a:xfrm>
        </p:grpSpPr>
        <p:sp>
          <p:nvSpPr>
            <p:cNvPr id="144396" name="Text Box 5"/>
            <p:cNvSpPr/>
            <p:nvPr/>
          </p:nvSpPr>
          <p:spPr>
            <a:xfrm>
              <a:off x="3552" y="1152"/>
              <a:ext cx="1104" cy="2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金属杆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44397" name="Line 17"/>
            <p:cNvCxnSpPr/>
            <p:nvPr/>
          </p:nvCxnSpPr>
          <p:spPr>
            <a:xfrm flipV="1">
              <a:off x="3600" y="1488"/>
              <a:ext cx="24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grpSp>
        <p:nvGrpSpPr>
          <p:cNvPr id="144398" name="Group 22"/>
          <p:cNvGrpSpPr/>
          <p:nvPr/>
        </p:nvGrpSpPr>
        <p:grpSpPr>
          <a:xfrm>
            <a:off x="1371600" y="1981200"/>
            <a:ext cx="1752600" cy="1600200"/>
            <a:chOff x="864" y="1248"/>
            <a:chExt cx="1104" cy="1008"/>
          </a:xfrm>
        </p:grpSpPr>
        <p:sp>
          <p:nvSpPr>
            <p:cNvPr id="144399" name="Text Box 5"/>
            <p:cNvSpPr/>
            <p:nvPr/>
          </p:nvSpPr>
          <p:spPr>
            <a:xfrm>
              <a:off x="864" y="1248"/>
              <a:ext cx="110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接线柱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44400" name="Line 18"/>
            <p:cNvCxnSpPr/>
            <p:nvPr/>
          </p:nvCxnSpPr>
          <p:spPr>
            <a:xfrm flipH="1" flipV="1">
              <a:off x="1296" y="1536"/>
              <a:ext cx="48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  <p:cxnSp>
          <p:nvCxnSpPr>
            <p:cNvPr id="144401" name="Line 19"/>
            <p:cNvCxnSpPr/>
            <p:nvPr/>
          </p:nvCxnSpPr>
          <p:spPr>
            <a:xfrm flipH="1" flipV="1">
              <a:off x="1344" y="1536"/>
              <a:ext cx="528" cy="7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grpSp>
        <p:nvGrpSpPr>
          <p:cNvPr id="144402" name="Group 25"/>
          <p:cNvGrpSpPr/>
          <p:nvPr/>
        </p:nvGrpSpPr>
        <p:grpSpPr>
          <a:xfrm>
            <a:off x="5486400" y="3657600"/>
            <a:ext cx="2667000" cy="1357312"/>
            <a:chOff x="3456" y="2304"/>
            <a:chExt cx="1680" cy="855"/>
          </a:xfrm>
        </p:grpSpPr>
        <p:sp>
          <p:nvSpPr>
            <p:cNvPr id="144403" name="Text Box 5"/>
            <p:cNvSpPr/>
            <p:nvPr/>
          </p:nvSpPr>
          <p:spPr>
            <a:xfrm>
              <a:off x="4032" y="2832"/>
              <a:ext cx="110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电阻丝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44404" name="Line 20"/>
            <p:cNvCxnSpPr/>
            <p:nvPr/>
          </p:nvCxnSpPr>
          <p:spPr>
            <a:xfrm flipH="1" flipV="1">
              <a:off x="3456" y="2304"/>
              <a:ext cx="672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grpSp>
        <p:nvGrpSpPr>
          <p:cNvPr id="144405" name="Group 26"/>
          <p:cNvGrpSpPr/>
          <p:nvPr/>
        </p:nvGrpSpPr>
        <p:grpSpPr>
          <a:xfrm>
            <a:off x="1524000" y="3657600"/>
            <a:ext cx="1752600" cy="1357312"/>
            <a:chOff x="960" y="2304"/>
            <a:chExt cx="1104" cy="855"/>
          </a:xfrm>
        </p:grpSpPr>
        <p:sp>
          <p:nvSpPr>
            <p:cNvPr id="144406" name="Text Box 5"/>
            <p:cNvSpPr/>
            <p:nvPr/>
          </p:nvSpPr>
          <p:spPr>
            <a:xfrm>
              <a:off x="960" y="2832"/>
              <a:ext cx="110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  <a:buFont typeface=""/>
              </a:pPr>
              <a:r>
                <a:rPr sz="2800" b="1">
                  <a:latin typeface="黑体" pitchFamily="49" charset="-122"/>
                  <a:ea typeface="黑体" pitchFamily="49" charset="-122"/>
                </a:rPr>
                <a:t>瓷筒</a:t>
              </a:r>
              <a:endParaRPr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44407" name="Line 21"/>
            <p:cNvCxnSpPr/>
            <p:nvPr/>
          </p:nvCxnSpPr>
          <p:spPr>
            <a:xfrm flipV="1">
              <a:off x="1440" y="2304"/>
              <a:ext cx="288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sp>
        <p:nvSpPr>
          <p:cNvPr id="144408" name="Rectangle 9"/>
          <p:cNvSpPr/>
          <p:nvPr/>
        </p:nvSpPr>
        <p:spPr>
          <a:xfrm>
            <a:off x="609600" y="914400"/>
            <a:ext cx="22860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lnSpc>
                <a:spcPct val="120000"/>
              </a:lnSpc>
              <a:buFont typeface=""/>
            </a:pPr>
            <a:r>
              <a:rPr sz="2800" b="1">
                <a:latin typeface="宋体" pitchFamily="2" charset="-122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latin typeface="黑体" pitchFamily="49" charset="-122"/>
                <a:ea typeface="黑体" pitchFamily="49" charset="-122"/>
              </a:rPr>
              <a:t>、结构：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4409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4410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5D63B844-F3CB-404E-B11C-057708B02482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4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4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44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4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5410" name="Rectangle 9"/>
          <p:cNvSpPr/>
          <p:nvPr/>
        </p:nvSpPr>
        <p:spPr>
          <a:xfrm>
            <a:off x="838200" y="4876800"/>
            <a:ext cx="43053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4</a:t>
            </a:r>
            <a:r>
              <a:rPr sz="2800" b="1">
                <a:latin typeface="黑体" pitchFamily="49" charset="-122"/>
                <a:ea typeface="黑体" pitchFamily="49" charset="-122"/>
              </a:rPr>
              <a:t>、在电路中符号：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454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5257800" y="4876800"/>
            <a:ext cx="1584325" cy="5032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5412" name="Picture 2" descr="E:\01商乐\05区工作\04课题组\做ppt\16章 电压电阻\电压电阻图\16-4-2.JPG"/>
          <p:cNvPicPr/>
          <p:nvPr/>
        </p:nvPicPr>
        <p:blipFill>
          <a:blip r:embed="rId3"/>
          <a:srcRect t="2199"/>
          <a:stretch>
            <a:fillRect/>
          </a:stretch>
        </p:blipFill>
        <p:spPr>
          <a:xfrm>
            <a:off x="4800600" y="2514600"/>
            <a:ext cx="3505200" cy="1600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5413" name="Rectangle 9"/>
          <p:cNvSpPr/>
          <p:nvPr/>
        </p:nvSpPr>
        <p:spPr>
          <a:xfrm>
            <a:off x="609600" y="2667000"/>
            <a:ext cx="3708400" cy="1117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lnSpc>
                <a:spcPct val="120000"/>
              </a:lnSpc>
              <a:buFont typeface=""/>
            </a:pPr>
            <a:r>
              <a:rPr sz="2800" b="1">
                <a:latin typeface="宋体" pitchFamily="2" charset="-122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3</a:t>
            </a:r>
            <a:r>
              <a:rPr sz="2800" b="1">
                <a:latin typeface="黑体" pitchFamily="49" charset="-122"/>
                <a:ea typeface="黑体" pitchFamily="49" charset="-122"/>
              </a:rPr>
              <a:t>、作用：</a:t>
            </a:r>
            <a:endParaRPr sz="2800" b="1">
              <a:latin typeface="黑体" pitchFamily="49" charset="-122"/>
              <a:ea typeface="黑体" pitchFamily="49" charset="-122"/>
            </a:endParaRPr>
          </a:p>
          <a:p>
            <a:pPr marL="342900" lvl="0" indent="-34290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改变电路中的电流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5415" name="Text Box 5"/>
          <p:cNvSpPr/>
          <p:nvPr/>
        </p:nvSpPr>
        <p:spPr>
          <a:xfrm>
            <a:off x="609600" y="914400"/>
            <a:ext cx="80645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  <a:buFont typeface=""/>
            </a:pPr>
            <a:r>
              <a:rPr sz="2800" b="1">
                <a:latin typeface="Times New Roman" pitchFamily="18" charset="0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、工作原理：通过改变接入电路中电阻线的长度来改变接入电阻，从而改变电流。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5416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5417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2C06A737-A851-45E1-88F5-F04F4B931E87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  <p:bldP spid="14541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6434" name="Rectangle 5"/>
          <p:cNvSpPr/>
          <p:nvPr/>
        </p:nvSpPr>
        <p:spPr>
          <a:xfrm>
            <a:off x="838200" y="533400"/>
            <a:ext cx="4216400" cy="733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5</a:t>
            </a:r>
            <a:r>
              <a:rPr sz="2800" b="1">
                <a:latin typeface="黑体" pitchFamily="49" charset="-122"/>
                <a:ea typeface="黑体" pitchFamily="49" charset="-122"/>
              </a:rPr>
              <a:t>、滑动变阻器的使用：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6435" name="Rectangle 5"/>
          <p:cNvSpPr/>
          <p:nvPr/>
        </p:nvSpPr>
        <p:spPr>
          <a:xfrm>
            <a:off x="1219200" y="5334000"/>
            <a:ext cx="6934200" cy="733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  <a:buFont typeface=""/>
            </a:pPr>
            <a:r>
              <a:rPr sz="2800" b="1">
                <a:latin typeface="Times New Roman" pitchFamily="18" charset="0"/>
                <a:ea typeface="黑体" pitchFamily="49" charset="-122"/>
              </a:rPr>
              <a:t>应</a:t>
            </a:r>
            <a:r>
              <a:rPr sz="2800" b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rPr>
              <a:t>串联</a:t>
            </a:r>
            <a:r>
              <a:rPr sz="2800" b="1">
                <a:latin typeface="Times New Roman" pitchFamily="18" charset="0"/>
                <a:ea typeface="黑体" pitchFamily="49" charset="-122"/>
              </a:rPr>
              <a:t>在电路中，要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sz="2800" b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rPr>
              <a:t>一上一下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”</a:t>
            </a:r>
            <a:r>
              <a:rPr sz="2800" b="1">
                <a:latin typeface="Times New Roman" pitchFamily="18" charset="0"/>
                <a:ea typeface="黑体" pitchFamily="49" charset="-122"/>
              </a:rPr>
              <a:t>连接。</a:t>
            </a:r>
            <a:r>
              <a:rPr sz="2800" b="1">
                <a:latin typeface="Times New Roman" pitchFamily="18" charset="0"/>
                <a:ea typeface="黑体" pitchFamily="49" charset="-122"/>
              </a:rPr>
              <a:t> </a:t>
            </a:r>
            <a:endParaRPr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46436" name="Group 22"/>
          <p:cNvGrpSpPr/>
          <p:nvPr/>
        </p:nvGrpSpPr>
        <p:grpSpPr>
          <a:xfrm>
            <a:off x="1295400" y="1600200"/>
            <a:ext cx="7543800" cy="3365500"/>
            <a:chOff x="816" y="1008"/>
            <a:chExt cx="4752" cy="2120"/>
          </a:xfrm>
        </p:grpSpPr>
        <p:pic>
          <p:nvPicPr>
            <p:cNvPr id="146437" name="Picture 2" descr="E:\01商乐\05区工作\04课题组\做ppt\16章 电压电阻\电压电阻图\16-4-2.JPG"/>
            <p:cNvPicPr/>
            <p:nvPr/>
          </p:nvPicPr>
          <p:blipFill>
            <a:blip r:embed="rId2"/>
            <a:srcRect t="2199" b="5447"/>
            <a:stretch>
              <a:fillRect/>
            </a:stretch>
          </p:blipFill>
          <p:spPr>
            <a:xfrm>
              <a:off x="1104" y="1008"/>
              <a:ext cx="1728" cy="81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6438" name="Freeform 10"/>
            <p:cNvSpPr/>
            <p:nvPr/>
          </p:nvSpPr>
          <p:spPr>
            <a:xfrm>
              <a:off x="816" y="1104"/>
              <a:ext cx="344" cy="14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144"/>
                </a:cxn>
                <a:cxn ang="0">
                  <a:pos x="288" y="48"/>
                </a:cxn>
                <a:cxn ang="0">
                  <a:pos x="0" y="0"/>
                </a:cxn>
              </a:cxnLst>
              <a:rect l="l" t="t" r="GT0" b="GT1"/>
              <a:pathLst>
                <a:path w="344" h="144">
                  <a:moveTo>
                    <a:pt x="336" y="144"/>
                  </a:moveTo>
                  <a:cubicBezTo>
                    <a:pt x="340" y="108"/>
                    <a:pt x="344" y="72"/>
                    <a:pt x="288" y="48"/>
                  </a:cubicBezTo>
                  <a:cubicBezTo>
                    <a:pt x="232" y="24"/>
                    <a:pt x="116" y="12"/>
                    <a:pt x="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46439" name="Freeform 11"/>
            <p:cNvSpPr/>
            <p:nvPr/>
          </p:nvSpPr>
          <p:spPr>
            <a:xfrm>
              <a:off x="1152" y="1440"/>
              <a:ext cx="336" cy="44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432"/>
                </a:cxn>
              </a:cxnLst>
              <a:rect l="l" t="t" r="GT0" b="GT1"/>
              <a:pathLst>
                <a:path w="336" h="440">
                  <a:moveTo>
                    <a:pt x="336" y="0"/>
                  </a:moveTo>
                  <a:cubicBezTo>
                    <a:pt x="260" y="16"/>
                    <a:pt x="184" y="32"/>
                    <a:pt x="144" y="96"/>
                  </a:cubicBezTo>
                  <a:cubicBezTo>
                    <a:pt x="104" y="160"/>
                    <a:pt x="120" y="328"/>
                    <a:pt x="96" y="384"/>
                  </a:cubicBezTo>
                  <a:cubicBezTo>
                    <a:pt x="72" y="440"/>
                    <a:pt x="36" y="436"/>
                    <a:pt x="0" y="43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pic>
          <p:nvPicPr>
            <p:cNvPr id="146440" name="Picture 2" descr="E:\01商乐\05区工作\04课题组\做ppt\16章 电压电阻\电压电阻图\16-4-2.JPG"/>
            <p:cNvPicPr/>
            <p:nvPr/>
          </p:nvPicPr>
          <p:blipFill>
            <a:blip r:embed="rId2"/>
            <a:srcRect t="2199" b="5447"/>
            <a:stretch>
              <a:fillRect/>
            </a:stretch>
          </p:blipFill>
          <p:spPr>
            <a:xfrm>
              <a:off x="3456" y="1056"/>
              <a:ext cx="1728" cy="81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6441" name="Freeform 13"/>
            <p:cNvSpPr/>
            <p:nvPr/>
          </p:nvSpPr>
          <p:spPr>
            <a:xfrm>
              <a:off x="3168" y="1152"/>
              <a:ext cx="344" cy="14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144"/>
                </a:cxn>
                <a:cxn ang="0">
                  <a:pos x="288" y="48"/>
                </a:cxn>
                <a:cxn ang="0">
                  <a:pos x="0" y="0"/>
                </a:cxn>
              </a:cxnLst>
              <a:rect l="l" t="t" r="GT0" b="GT1"/>
              <a:pathLst>
                <a:path w="344" h="144">
                  <a:moveTo>
                    <a:pt x="336" y="144"/>
                  </a:moveTo>
                  <a:cubicBezTo>
                    <a:pt x="340" y="108"/>
                    <a:pt x="344" y="72"/>
                    <a:pt x="288" y="48"/>
                  </a:cubicBezTo>
                  <a:cubicBezTo>
                    <a:pt x="232" y="24"/>
                    <a:pt x="116" y="12"/>
                    <a:pt x="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46442" name="Freeform 14"/>
            <p:cNvSpPr/>
            <p:nvPr/>
          </p:nvSpPr>
          <p:spPr>
            <a:xfrm flipH="1">
              <a:off x="4752" y="1488"/>
              <a:ext cx="336" cy="4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432"/>
                </a:cxn>
              </a:cxnLst>
              <a:rect l="l" t="t" r="GT0" b="GT1"/>
              <a:pathLst>
                <a:path w="336" h="440">
                  <a:moveTo>
                    <a:pt x="336" y="0"/>
                  </a:moveTo>
                  <a:cubicBezTo>
                    <a:pt x="260" y="16"/>
                    <a:pt x="184" y="32"/>
                    <a:pt x="144" y="96"/>
                  </a:cubicBezTo>
                  <a:cubicBezTo>
                    <a:pt x="104" y="160"/>
                    <a:pt x="120" y="328"/>
                    <a:pt x="96" y="384"/>
                  </a:cubicBezTo>
                  <a:cubicBezTo>
                    <a:pt x="72" y="440"/>
                    <a:pt x="36" y="436"/>
                    <a:pt x="0" y="43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pic>
          <p:nvPicPr>
            <p:cNvPr id="146443" name="Picture 2" descr="E:\01商乐\05区工作\04课题组\做ppt\16章 电压电阻\电压电阻图\16-4-2.JPG"/>
            <p:cNvPicPr/>
            <p:nvPr/>
          </p:nvPicPr>
          <p:blipFill>
            <a:blip r:embed="rId2"/>
            <a:srcRect t="2199" b="5447"/>
            <a:stretch>
              <a:fillRect/>
            </a:stretch>
          </p:blipFill>
          <p:spPr>
            <a:xfrm>
              <a:off x="912" y="2160"/>
              <a:ext cx="1728" cy="81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6444" name="Freeform 16"/>
            <p:cNvSpPr/>
            <p:nvPr/>
          </p:nvSpPr>
          <p:spPr>
            <a:xfrm flipV="1">
              <a:off x="2544" y="2112"/>
              <a:ext cx="336" cy="2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144"/>
                </a:cxn>
                <a:cxn ang="0">
                  <a:pos x="288" y="48"/>
                </a:cxn>
                <a:cxn ang="0">
                  <a:pos x="0" y="0"/>
                </a:cxn>
              </a:cxnLst>
              <a:rect l="l" t="t" r="GT0" b="GT1"/>
              <a:pathLst>
                <a:path w="344" h="144">
                  <a:moveTo>
                    <a:pt x="336" y="144"/>
                  </a:moveTo>
                  <a:cubicBezTo>
                    <a:pt x="340" y="108"/>
                    <a:pt x="344" y="72"/>
                    <a:pt x="288" y="48"/>
                  </a:cubicBezTo>
                  <a:cubicBezTo>
                    <a:pt x="232" y="24"/>
                    <a:pt x="116" y="12"/>
                    <a:pt x="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46445" name="Freeform 17"/>
            <p:cNvSpPr/>
            <p:nvPr/>
          </p:nvSpPr>
          <p:spPr>
            <a:xfrm>
              <a:off x="960" y="2592"/>
              <a:ext cx="336" cy="44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432"/>
                </a:cxn>
              </a:cxnLst>
              <a:rect l="l" t="t" r="GT0" b="GT1"/>
              <a:pathLst>
                <a:path w="336" h="440">
                  <a:moveTo>
                    <a:pt x="336" y="0"/>
                  </a:moveTo>
                  <a:cubicBezTo>
                    <a:pt x="260" y="16"/>
                    <a:pt x="184" y="32"/>
                    <a:pt x="144" y="96"/>
                  </a:cubicBezTo>
                  <a:cubicBezTo>
                    <a:pt x="104" y="160"/>
                    <a:pt x="120" y="328"/>
                    <a:pt x="96" y="384"/>
                  </a:cubicBezTo>
                  <a:cubicBezTo>
                    <a:pt x="72" y="440"/>
                    <a:pt x="36" y="436"/>
                    <a:pt x="0" y="43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pic>
          <p:nvPicPr>
            <p:cNvPr id="146446" name="Picture 2" descr="E:\01商乐\05区工作\04课题组\做ppt\16章 电压电阻\电压电阻图\16-4-2.JPG"/>
            <p:cNvPicPr/>
            <p:nvPr/>
          </p:nvPicPr>
          <p:blipFill>
            <a:blip r:embed="rId2"/>
            <a:srcRect t="2199" b="5447"/>
            <a:stretch>
              <a:fillRect/>
            </a:stretch>
          </p:blipFill>
          <p:spPr>
            <a:xfrm>
              <a:off x="3600" y="2208"/>
              <a:ext cx="1728" cy="81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6447" name="Freeform 19"/>
            <p:cNvSpPr/>
            <p:nvPr/>
          </p:nvSpPr>
          <p:spPr>
            <a:xfrm flipV="1">
              <a:off x="5232" y="2160"/>
              <a:ext cx="336" cy="2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144"/>
                </a:cxn>
                <a:cxn ang="0">
                  <a:pos x="288" y="48"/>
                </a:cxn>
                <a:cxn ang="0">
                  <a:pos x="0" y="0"/>
                </a:cxn>
              </a:cxnLst>
              <a:rect l="l" t="t" r="GT0" b="GT1"/>
              <a:pathLst>
                <a:path w="344" h="144">
                  <a:moveTo>
                    <a:pt x="336" y="144"/>
                  </a:moveTo>
                  <a:cubicBezTo>
                    <a:pt x="340" y="108"/>
                    <a:pt x="344" y="72"/>
                    <a:pt x="288" y="48"/>
                  </a:cubicBezTo>
                  <a:cubicBezTo>
                    <a:pt x="232" y="24"/>
                    <a:pt x="116" y="12"/>
                    <a:pt x="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46448" name="Freeform 21"/>
            <p:cNvSpPr/>
            <p:nvPr/>
          </p:nvSpPr>
          <p:spPr>
            <a:xfrm flipH="1">
              <a:off x="4944" y="2640"/>
              <a:ext cx="336" cy="4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432"/>
                </a:cxn>
              </a:cxnLst>
              <a:rect l="l" t="t" r="GT0" b="GT1"/>
              <a:pathLst>
                <a:path w="336" h="440">
                  <a:moveTo>
                    <a:pt x="336" y="0"/>
                  </a:moveTo>
                  <a:cubicBezTo>
                    <a:pt x="260" y="16"/>
                    <a:pt x="184" y="32"/>
                    <a:pt x="144" y="96"/>
                  </a:cubicBezTo>
                  <a:cubicBezTo>
                    <a:pt x="104" y="160"/>
                    <a:pt x="120" y="328"/>
                    <a:pt x="96" y="384"/>
                  </a:cubicBezTo>
                  <a:cubicBezTo>
                    <a:pt x="72" y="440"/>
                    <a:pt x="36" y="436"/>
                    <a:pt x="0" y="43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</p:grpSp>
      <p:sp>
        <p:nvSpPr>
          <p:cNvPr id="146449" name="矩形 16"/>
          <p:cNvSpPr/>
          <p:nvPr/>
        </p:nvSpPr>
        <p:spPr>
          <a:xfrm>
            <a:off x="2362200" y="2057400"/>
            <a:ext cx="685800" cy="45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>
              <a:solidFill>
                <a:srgbClr val="FFFFFF"/>
              </a:solidFill>
            </a:endParaRPr>
          </a:p>
        </p:txBody>
      </p:sp>
      <p:sp>
        <p:nvSpPr>
          <p:cNvPr id="146450" name="矩形 17"/>
          <p:cNvSpPr/>
          <p:nvPr/>
        </p:nvSpPr>
        <p:spPr>
          <a:xfrm>
            <a:off x="685800" y="1371600"/>
            <a:ext cx="4572000" cy="1905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>
              <a:solidFill>
                <a:srgbClr val="FFFFFF"/>
              </a:solidFill>
            </a:endParaRPr>
          </a:p>
        </p:txBody>
      </p:sp>
      <p:cxnSp>
        <p:nvCxnSpPr>
          <p:cNvPr id="146451" name="直接箭头连接符 19"/>
          <p:cNvCxnSpPr/>
          <p:nvPr/>
        </p:nvCxnSpPr>
        <p:spPr>
          <a:xfrm rot="5400000" flipH="1" flipV="1">
            <a:off x="3429000" y="1295400"/>
            <a:ext cx="3175" cy="6096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tailEnd type="arrow"/>
          </a:ln>
        </p:spPr>
      </p:cxnSp>
      <p:sp>
        <p:nvSpPr>
          <p:cNvPr id="14645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645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5E108EED-D723-4E68-931A-E8E94622733A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6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6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6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5" grpId="0"/>
      <p:bldP spid="146449" grpId="1"/>
      <p:bldP spid="146450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7458" name="Rectangle 5"/>
          <p:cNvSpPr/>
          <p:nvPr/>
        </p:nvSpPr>
        <p:spPr>
          <a:xfrm>
            <a:off x="1524000" y="2590800"/>
            <a:ext cx="6934200" cy="733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  <a:buFont typeface=""/>
            </a:pPr>
            <a:r>
              <a:rPr sz="2800" b="1">
                <a:latin typeface="Times New Roman" pitchFamily="18" charset="0"/>
                <a:ea typeface="黑体" pitchFamily="49" charset="-122"/>
              </a:rPr>
              <a:t>要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sz="2800" b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rPr>
              <a:t>一上一下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”</a:t>
            </a:r>
            <a:r>
              <a:rPr sz="2800" b="1">
                <a:latin typeface="Times New Roman" pitchFamily="18" charset="0"/>
                <a:ea typeface="黑体" pitchFamily="49" charset="-122"/>
              </a:rPr>
              <a:t>连接。</a:t>
            </a:r>
            <a:r>
              <a:rPr sz="2800" b="1">
                <a:latin typeface="Times New Roman" pitchFamily="18" charset="0"/>
                <a:ea typeface="黑体" pitchFamily="49" charset="-122"/>
              </a:rPr>
              <a:t> </a:t>
            </a:r>
            <a:endParaRPr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47459" name="Group 17"/>
          <p:cNvGrpSpPr/>
          <p:nvPr/>
        </p:nvGrpSpPr>
        <p:grpSpPr>
          <a:xfrm>
            <a:off x="838200" y="838200"/>
            <a:ext cx="7086600" cy="1460500"/>
            <a:chOff x="672" y="480"/>
            <a:chExt cx="4464" cy="920"/>
          </a:xfrm>
        </p:grpSpPr>
        <p:pic>
          <p:nvPicPr>
            <p:cNvPr id="147460" name="Picture 2" descr="E:\01商乐\05区工作\04课题组\做ppt\16章 电压电阻\电压电阻图\16-4-2.JPG"/>
            <p:cNvPicPr/>
            <p:nvPr/>
          </p:nvPicPr>
          <p:blipFill>
            <a:blip r:embed="rId2"/>
            <a:srcRect t="2199" b="5447"/>
            <a:stretch>
              <a:fillRect/>
            </a:stretch>
          </p:blipFill>
          <p:spPr>
            <a:xfrm>
              <a:off x="960" y="528"/>
              <a:ext cx="1728" cy="81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7461" name="Freeform 6"/>
            <p:cNvSpPr/>
            <p:nvPr/>
          </p:nvSpPr>
          <p:spPr>
            <a:xfrm>
              <a:off x="672" y="624"/>
              <a:ext cx="344" cy="14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144"/>
                </a:cxn>
                <a:cxn ang="0">
                  <a:pos x="288" y="48"/>
                </a:cxn>
                <a:cxn ang="0">
                  <a:pos x="0" y="0"/>
                </a:cxn>
              </a:cxnLst>
              <a:rect l="l" t="t" r="GT0" b="GT1"/>
              <a:pathLst>
                <a:path w="344" h="144">
                  <a:moveTo>
                    <a:pt x="336" y="144"/>
                  </a:moveTo>
                  <a:cubicBezTo>
                    <a:pt x="340" y="108"/>
                    <a:pt x="344" y="72"/>
                    <a:pt x="288" y="48"/>
                  </a:cubicBezTo>
                  <a:cubicBezTo>
                    <a:pt x="232" y="24"/>
                    <a:pt x="116" y="12"/>
                    <a:pt x="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pic>
          <p:nvPicPr>
            <p:cNvPr id="147462" name="Picture 2" descr="E:\01商乐\05区工作\04课题组\做ppt\16章 电压电阻\电压电阻图\16-4-2.JPG"/>
            <p:cNvPicPr/>
            <p:nvPr/>
          </p:nvPicPr>
          <p:blipFill>
            <a:blip r:embed="rId2"/>
            <a:srcRect t="2199" b="5447"/>
            <a:stretch>
              <a:fillRect/>
            </a:stretch>
          </p:blipFill>
          <p:spPr>
            <a:xfrm>
              <a:off x="3408" y="480"/>
              <a:ext cx="1728" cy="81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7463" name="Freeform 10"/>
            <p:cNvSpPr/>
            <p:nvPr/>
          </p:nvSpPr>
          <p:spPr>
            <a:xfrm flipH="1">
              <a:off x="4704" y="912"/>
              <a:ext cx="336" cy="4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432"/>
                </a:cxn>
              </a:cxnLst>
              <a:rect l="l" t="t" r="GT0" b="GT1"/>
              <a:pathLst>
                <a:path w="336" h="440">
                  <a:moveTo>
                    <a:pt x="336" y="0"/>
                  </a:moveTo>
                  <a:cubicBezTo>
                    <a:pt x="260" y="16"/>
                    <a:pt x="184" y="32"/>
                    <a:pt x="144" y="96"/>
                  </a:cubicBezTo>
                  <a:cubicBezTo>
                    <a:pt x="104" y="160"/>
                    <a:pt x="120" y="328"/>
                    <a:pt x="96" y="384"/>
                  </a:cubicBezTo>
                  <a:cubicBezTo>
                    <a:pt x="72" y="440"/>
                    <a:pt x="36" y="436"/>
                    <a:pt x="0" y="43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47464" name="Freeform 15"/>
            <p:cNvSpPr/>
            <p:nvPr/>
          </p:nvSpPr>
          <p:spPr>
            <a:xfrm flipV="1">
              <a:off x="2544" y="480"/>
              <a:ext cx="336" cy="2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144"/>
                </a:cxn>
                <a:cxn ang="0">
                  <a:pos x="288" y="48"/>
                </a:cxn>
                <a:cxn ang="0">
                  <a:pos x="0" y="0"/>
                </a:cxn>
              </a:cxnLst>
              <a:rect l="l" t="t" r="GT0" b="GT1"/>
              <a:pathLst>
                <a:path w="344" h="144">
                  <a:moveTo>
                    <a:pt x="336" y="144"/>
                  </a:moveTo>
                  <a:cubicBezTo>
                    <a:pt x="340" y="108"/>
                    <a:pt x="344" y="72"/>
                    <a:pt x="288" y="48"/>
                  </a:cubicBezTo>
                  <a:cubicBezTo>
                    <a:pt x="232" y="24"/>
                    <a:pt x="116" y="12"/>
                    <a:pt x="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47465" name="Freeform 16"/>
            <p:cNvSpPr/>
            <p:nvPr/>
          </p:nvSpPr>
          <p:spPr>
            <a:xfrm>
              <a:off x="3648" y="912"/>
              <a:ext cx="144" cy="4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36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432"/>
                </a:cxn>
              </a:cxnLst>
              <a:rect l="l" t="t" r="GT0" b="GT1"/>
              <a:pathLst>
                <a:path w="336" h="440">
                  <a:moveTo>
                    <a:pt x="336" y="0"/>
                  </a:moveTo>
                  <a:cubicBezTo>
                    <a:pt x="260" y="16"/>
                    <a:pt x="184" y="32"/>
                    <a:pt x="144" y="96"/>
                  </a:cubicBezTo>
                  <a:cubicBezTo>
                    <a:pt x="104" y="160"/>
                    <a:pt x="120" y="328"/>
                    <a:pt x="96" y="384"/>
                  </a:cubicBezTo>
                  <a:cubicBezTo>
                    <a:pt x="72" y="440"/>
                    <a:pt x="36" y="436"/>
                    <a:pt x="0" y="43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</p:grpSp>
      <p:sp>
        <p:nvSpPr>
          <p:cNvPr id="147466" name="Rectangle 5"/>
          <p:cNvSpPr/>
          <p:nvPr/>
        </p:nvSpPr>
        <p:spPr>
          <a:xfrm>
            <a:off x="381000" y="3733800"/>
            <a:ext cx="8458200" cy="733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6</a:t>
            </a:r>
            <a:r>
              <a:rPr sz="2800" b="1">
                <a:latin typeface="黑体" pitchFamily="49" charset="-122"/>
                <a:ea typeface="黑体" pitchFamily="49" charset="-122"/>
              </a:rPr>
              <a:t>、滑动变阻器上标的：“</a:t>
            </a:r>
            <a:r>
              <a:rPr sz="2800" b="1">
                <a:latin typeface="黑体" pitchFamily="49" charset="-122"/>
                <a:ea typeface="黑体" pitchFamily="49" charset="-122"/>
              </a:rPr>
              <a:t>20</a:t>
            </a:r>
            <a:r>
              <a:rPr sz="2800" b="1">
                <a:latin typeface="黑体" pitchFamily="49" charset="-122"/>
                <a:ea typeface="黑体" pitchFamily="49" charset="-122"/>
              </a:rPr>
              <a:t>欧 </a:t>
            </a: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安”含义：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7467" name="Rectangle 5"/>
          <p:cNvSpPr/>
          <p:nvPr/>
        </p:nvSpPr>
        <p:spPr>
          <a:xfrm>
            <a:off x="762000" y="4648200"/>
            <a:ext cx="7315200" cy="733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20</a:t>
            </a:r>
            <a:r>
              <a:rPr sz="2800" b="1">
                <a:latin typeface="黑体" pitchFamily="49" charset="-122"/>
                <a:ea typeface="黑体" pitchFamily="49" charset="-122"/>
              </a:rPr>
              <a:t>欧表示该滑动变阻器的最大阻值是</a:t>
            </a:r>
            <a:r>
              <a:rPr sz="2800" b="1">
                <a:latin typeface="黑体" pitchFamily="49" charset="-122"/>
                <a:ea typeface="黑体" pitchFamily="49" charset="-122"/>
              </a:rPr>
              <a:t>20</a:t>
            </a:r>
            <a:r>
              <a:rPr sz="2800" b="1">
                <a:latin typeface="黑体" pitchFamily="49" charset="-122"/>
                <a:ea typeface="黑体" pitchFamily="49" charset="-122"/>
              </a:rPr>
              <a:t>欧。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7468" name="Rectangle 5"/>
          <p:cNvSpPr/>
          <p:nvPr/>
        </p:nvSpPr>
        <p:spPr>
          <a:xfrm>
            <a:off x="685800" y="5562600"/>
            <a:ext cx="8229600" cy="733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2A</a:t>
            </a:r>
            <a:r>
              <a:rPr sz="2800" b="1">
                <a:latin typeface="黑体" pitchFamily="49" charset="-122"/>
                <a:ea typeface="黑体" pitchFamily="49" charset="-122"/>
              </a:rPr>
              <a:t>表示该滑动变阻器允许通过的最大电流是</a:t>
            </a:r>
            <a:r>
              <a:rPr sz="2800" b="1">
                <a:latin typeface="黑体" pitchFamily="49" charset="-122"/>
                <a:ea typeface="黑体" pitchFamily="49" charset="-122"/>
              </a:rPr>
              <a:t>2A</a:t>
            </a:r>
            <a:r>
              <a:rPr sz="2800" b="1">
                <a:latin typeface="黑体" pitchFamily="49" charset="-122"/>
                <a:ea typeface="黑体" pitchFamily="49" charset="-122"/>
              </a:rPr>
              <a:t>。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7469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7470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666233D4-1B0B-4BAD-8915-5389FE2A3659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7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7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8" grpId="0"/>
      <p:bldP spid="14746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02" name="Picture 2" descr="E:\01商乐\05区工作\04课题组\做ppt\16章 电压电阻\电压电阻图\16-4-3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524000" y="1524000"/>
            <a:ext cx="5905500" cy="3648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03" name="Rectangle 7"/>
          <p:cNvSpPr/>
          <p:nvPr/>
        </p:nvSpPr>
        <p:spPr>
          <a:xfrm>
            <a:off x="1143000" y="914400"/>
            <a:ext cx="6654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ea typeface="黑体" pitchFamily="49" charset="-122"/>
              </a:rPr>
              <a:t>思考：用滑动变阻器改变小灯泡的亮度</a:t>
            </a:r>
            <a:endParaRPr sz="2800" b="1">
              <a:ea typeface="黑体" pitchFamily="49" charset="-122"/>
            </a:endParaRPr>
          </a:p>
        </p:txBody>
      </p:sp>
      <p:sp>
        <p:nvSpPr>
          <p:cNvPr id="153604" name="Rectangle 8"/>
          <p:cNvSpPr/>
          <p:nvPr/>
        </p:nvSpPr>
        <p:spPr>
          <a:xfrm>
            <a:off x="990600" y="5486400"/>
            <a:ext cx="67056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0066CC"/>
                </a:solidFill>
              </a:rPr>
              <a:t>　　</a:t>
            </a:r>
            <a:r>
              <a:rPr sz="2800" b="1">
                <a:ea typeface="黑体" pitchFamily="49" charset="-122"/>
              </a:rPr>
              <a:t>滑片向右滑动，灯变亮还是变暗？</a:t>
            </a:r>
            <a:endParaRPr sz="2800" b="1">
              <a:ea typeface="黑体" pitchFamily="49" charset="-122"/>
            </a:endParaRPr>
          </a:p>
        </p:txBody>
      </p:sp>
      <p:sp>
        <p:nvSpPr>
          <p:cNvPr id="153605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3606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961A75E6-061B-41B4-B79F-CEFFCDB85C49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8482" name="Picture 19" descr="图片1"/>
          <p:cNvPicPr/>
          <p:nvPr/>
        </p:nvPicPr>
        <p:blipFill>
          <a:blip r:embed="rId2"/>
          <a:stretch>
            <a:fillRect/>
          </a:stretch>
        </p:blipFill>
        <p:spPr>
          <a:xfrm>
            <a:off x="1524000" y="1524000"/>
            <a:ext cx="5638800" cy="4572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8483" name="矩形 4"/>
          <p:cNvSpPr>
            <a:spLocks noChangeArrowheads="1"/>
          </p:cNvSpPr>
          <p:nvPr/>
        </p:nvSpPr>
        <p:spPr bwMode="auto">
          <a:xfrm>
            <a:off x="3200400" y="304800"/>
            <a:ext cx="3529013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（二）电阻箱</a:t>
            </a:r>
            <a:endParaRPr sz="3600" b="1">
              <a:ea typeface="黑体" pitchFamily="49" charset="-122"/>
            </a:endParaRPr>
          </a:p>
        </p:txBody>
      </p:sp>
      <p:sp>
        <p:nvSpPr>
          <p:cNvPr id="148484" name="Rectangle 4">
            <a:hlinkClick r:id="rId3"/>
          </p:cNvPr>
          <p:cNvSpPr/>
          <p:nvPr/>
        </p:nvSpPr>
        <p:spPr>
          <a:xfrm>
            <a:off x="6096000" y="2438400"/>
            <a:ext cx="1676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800000"/>
                </a:solidFill>
                <a:ea typeface="黑体" pitchFamily="49" charset="-122"/>
              </a:rPr>
              <a:t>3945</a:t>
            </a:r>
            <a:r>
              <a:rPr sz="2800" b="1">
                <a:solidFill>
                  <a:srgbClr val="800000"/>
                </a:solidFill>
                <a:ea typeface="黑体" pitchFamily="49" charset="-122"/>
              </a:rPr>
              <a:t>欧</a:t>
            </a:r>
            <a:endParaRPr sz="2800" b="1">
              <a:solidFill>
                <a:srgbClr val="800000"/>
              </a:solidFill>
              <a:ea typeface="黑体" pitchFamily="49" charset="-122"/>
            </a:endParaRPr>
          </a:p>
        </p:txBody>
      </p:sp>
      <p:sp>
        <p:nvSpPr>
          <p:cNvPr id="148485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8486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856708A7-07BF-4FA0-8484-9CD833645CA5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9507" name="Rectangle 4">
            <a:hlinkClick r:id="rId2"/>
          </p:cNvPr>
          <p:cNvSpPr/>
          <p:nvPr/>
        </p:nvSpPr>
        <p:spPr>
          <a:xfrm>
            <a:off x="1676400" y="3200400"/>
            <a:ext cx="1676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800000"/>
                </a:solidFill>
                <a:ea typeface="黑体" pitchFamily="49" charset="-122"/>
              </a:rPr>
              <a:t>6399</a:t>
            </a:r>
            <a:r>
              <a:rPr sz="2800" b="1">
                <a:solidFill>
                  <a:srgbClr val="800000"/>
                </a:solidFill>
                <a:ea typeface="黑体" pitchFamily="49" charset="-122"/>
              </a:rPr>
              <a:t>欧</a:t>
            </a:r>
            <a:endParaRPr sz="2800" b="1">
              <a:solidFill>
                <a:srgbClr val="800000"/>
              </a:solidFill>
              <a:ea typeface="黑体" pitchFamily="49" charset="-122"/>
            </a:endParaRPr>
          </a:p>
        </p:txBody>
      </p:sp>
      <p:pic>
        <p:nvPicPr>
          <p:cNvPr id="149508" name="Picture 4"/>
          <p:cNvPicPr/>
          <p:nvPr/>
        </p:nvPicPr>
        <p:blipFill>
          <a:blip r:embed="rId3"/>
          <a:srcRect t="5556" b="3334"/>
          <a:stretch>
            <a:fillRect/>
          </a:stretch>
        </p:blipFill>
        <p:spPr>
          <a:xfrm>
            <a:off x="3276600" y="609600"/>
            <a:ext cx="5257800" cy="5867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9509" name="矩形 4"/>
          <p:cNvSpPr>
            <a:spLocks noChangeArrowheads="1"/>
          </p:cNvSpPr>
          <p:nvPr/>
        </p:nvSpPr>
        <p:spPr bwMode="auto">
          <a:xfrm>
            <a:off x="3200400" y="304800"/>
            <a:ext cx="3529013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（二）电阻箱</a:t>
            </a:r>
            <a:endParaRPr sz="3600" b="1">
              <a:ea typeface="黑体" pitchFamily="49" charset="-122"/>
            </a:endParaRPr>
          </a:p>
        </p:txBody>
      </p:sp>
      <p:sp>
        <p:nvSpPr>
          <p:cNvPr id="149510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49511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1C5785F2-850D-4B5A-B559-BDE746F656E9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0530" name="Picture 5" descr="http://image.suning.cn/content/catentries/00000000010330/000000000103305672/fullimage/000000000103305672_1f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373062" y="1700212"/>
            <a:ext cx="3906838" cy="3906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0531" name="Picture 7" descr="http://pic8.nipic.com/20100622/4282793_171054214561_2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5448300" y="1773238"/>
            <a:ext cx="2717800" cy="3760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0532" name="椭圆 8"/>
          <p:cNvSpPr/>
          <p:nvPr/>
        </p:nvSpPr>
        <p:spPr>
          <a:xfrm>
            <a:off x="2089150" y="4159250"/>
            <a:ext cx="912812" cy="657225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buFont typeface=""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150533" name="椭圆 9"/>
          <p:cNvSpPr/>
          <p:nvPr/>
        </p:nvSpPr>
        <p:spPr>
          <a:xfrm>
            <a:off x="5449888" y="4000500"/>
            <a:ext cx="1022350" cy="949325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buFont typeface=""/>
            </a:pPr>
            <a:endParaRPr>
              <a:solidFill>
                <a:srgbClr val="FFFFFF"/>
              </a:solidFill>
            </a:endParaRPr>
          </a:p>
        </p:txBody>
      </p:sp>
      <p:cxnSp>
        <p:nvCxnSpPr>
          <p:cNvPr id="150534" name="直接箭头连接符 11"/>
          <p:cNvCxnSpPr/>
          <p:nvPr/>
        </p:nvCxnSpPr>
        <p:spPr>
          <a:xfrm rot="16200000" flipH="1">
            <a:off x="2928938" y="4743450"/>
            <a:ext cx="1046162" cy="97313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50535" name="直接箭头连接符 13"/>
          <p:cNvCxnSpPr/>
          <p:nvPr/>
        </p:nvCxnSpPr>
        <p:spPr>
          <a:xfrm rot="10800000" flipV="1">
            <a:off x="3951288" y="4816475"/>
            <a:ext cx="1606550" cy="912812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sp>
        <p:nvSpPr>
          <p:cNvPr id="150536" name="Rectangle 4"/>
          <p:cNvSpPr/>
          <p:nvPr/>
        </p:nvSpPr>
        <p:spPr>
          <a:xfrm>
            <a:off x="3257550" y="5765800"/>
            <a:ext cx="17160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/>
              <a:t>电位器</a:t>
            </a:r>
            <a:endParaRPr sz="2800" b="1"/>
          </a:p>
        </p:txBody>
      </p:sp>
      <p:pic>
        <p:nvPicPr>
          <p:cNvPr id="150537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0538" name="矩形 4"/>
          <p:cNvSpPr>
            <a:spLocks noChangeArrowheads="1"/>
          </p:cNvSpPr>
          <p:nvPr/>
        </p:nvSpPr>
        <p:spPr bwMode="auto">
          <a:xfrm>
            <a:off x="2209800" y="381000"/>
            <a:ext cx="42672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（三）变阻器的应用</a:t>
            </a:r>
            <a:endParaRPr sz="3600" b="1">
              <a:ea typeface="黑体" pitchFamily="49" charset="-122"/>
            </a:endParaRPr>
          </a:p>
        </p:txBody>
      </p:sp>
      <p:sp>
        <p:nvSpPr>
          <p:cNvPr id="150539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0540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1F0E4F1A-0941-4A83-B2BA-7B5BF757292C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1554" name="Picture 2" descr="E:\01商乐\05区工作\04课题组\做ppt\16章 电压电阻\电压电阻图\16-4-5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228600" y="1295400"/>
            <a:ext cx="8715375" cy="4152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1555" name="Rectangle 4"/>
          <p:cNvSpPr/>
          <p:nvPr/>
        </p:nvSpPr>
        <p:spPr>
          <a:xfrm>
            <a:off x="2362200" y="5562600"/>
            <a:ext cx="4491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ea typeface="黑体" pitchFamily="49" charset="-122"/>
              </a:rPr>
              <a:t>电位器：调节音量或灯亮度</a:t>
            </a:r>
            <a:endParaRPr sz="2800" b="1">
              <a:ea typeface="黑体" pitchFamily="49" charset="-122"/>
            </a:endParaRPr>
          </a:p>
        </p:txBody>
      </p:sp>
      <p:sp>
        <p:nvSpPr>
          <p:cNvPr id="151556" name="矩形 4"/>
          <p:cNvSpPr>
            <a:spLocks noChangeArrowheads="1"/>
          </p:cNvSpPr>
          <p:nvPr/>
        </p:nvSpPr>
        <p:spPr bwMode="auto">
          <a:xfrm>
            <a:off x="2209800" y="381000"/>
            <a:ext cx="42672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sz="3600" b="1">
                <a:ea typeface="黑体" pitchFamily="49" charset="-122"/>
              </a:rPr>
              <a:t>四、变阻器的应用</a:t>
            </a:r>
            <a:endParaRPr sz="3600" b="1">
              <a:ea typeface="黑体" pitchFamily="49" charset="-122"/>
            </a:endParaRPr>
          </a:p>
        </p:txBody>
      </p:sp>
      <p:sp>
        <p:nvSpPr>
          <p:cNvPr id="151557" name="Freeform 7"/>
          <p:cNvSpPr/>
          <p:nvPr/>
        </p:nvSpPr>
        <p:spPr>
          <a:xfrm>
            <a:off x="4191000" y="2514600"/>
            <a:ext cx="2070100" cy="1562100"/>
          </a:xfrm>
          <a:custGeom>
            <a:gdLst>
              <a:gd name="GT0" fmla="+- l w 0"/>
              <a:gd name="GT1" fmla="+- t h 0"/>
            </a:gdLst>
            <a:cxnLst>
              <a:cxn ang="0">
                <a:pos x="280" y="936"/>
              </a:cxn>
              <a:cxn ang="0">
                <a:pos x="136" y="744"/>
              </a:cxn>
              <a:cxn ang="0">
                <a:pos x="40" y="600"/>
              </a:cxn>
              <a:cxn ang="0">
                <a:pos x="40" y="312"/>
              </a:cxn>
              <a:cxn ang="0">
                <a:pos x="280" y="72"/>
              </a:cxn>
              <a:cxn ang="0">
                <a:pos x="472" y="24"/>
              </a:cxn>
              <a:cxn ang="0">
                <a:pos x="856" y="24"/>
              </a:cxn>
              <a:cxn ang="0">
                <a:pos x="1096" y="168"/>
              </a:cxn>
              <a:cxn ang="0">
                <a:pos x="1288" y="456"/>
              </a:cxn>
              <a:cxn ang="0">
                <a:pos x="1144" y="840"/>
              </a:cxn>
              <a:cxn ang="0">
                <a:pos x="808" y="984"/>
              </a:cxn>
            </a:cxnLst>
            <a:rect l="l" t="t" r="GT0" b="GT1"/>
            <a:pathLst>
              <a:path w="1296" h="984">
                <a:moveTo>
                  <a:pt x="280" y="936"/>
                </a:moveTo>
                <a:cubicBezTo>
                  <a:pt x="228" y="868"/>
                  <a:pt x="176" y="800"/>
                  <a:pt x="136" y="744"/>
                </a:cubicBezTo>
                <a:cubicBezTo>
                  <a:pt x="96" y="688"/>
                  <a:pt x="56" y="672"/>
                  <a:pt x="40" y="600"/>
                </a:cubicBezTo>
                <a:cubicBezTo>
                  <a:pt x="24" y="528"/>
                  <a:pt x="0" y="400"/>
                  <a:pt x="40" y="312"/>
                </a:cubicBezTo>
                <a:cubicBezTo>
                  <a:pt x="80" y="224"/>
                  <a:pt x="208" y="120"/>
                  <a:pt x="280" y="72"/>
                </a:cubicBezTo>
                <a:cubicBezTo>
                  <a:pt x="352" y="24"/>
                  <a:pt x="376" y="32"/>
                  <a:pt x="472" y="24"/>
                </a:cubicBezTo>
                <a:cubicBezTo>
                  <a:pt x="568" y="16"/>
                  <a:pt x="752" y="0"/>
                  <a:pt x="856" y="24"/>
                </a:cubicBezTo>
                <a:cubicBezTo>
                  <a:pt x="960" y="48"/>
                  <a:pt x="1024" y="96"/>
                  <a:pt x="1096" y="168"/>
                </a:cubicBezTo>
                <a:cubicBezTo>
                  <a:pt x="1168" y="240"/>
                  <a:pt x="1280" y="344"/>
                  <a:pt x="1288" y="456"/>
                </a:cubicBezTo>
                <a:cubicBezTo>
                  <a:pt x="1296" y="568"/>
                  <a:pt x="1224" y="752"/>
                  <a:pt x="1144" y="840"/>
                </a:cubicBezTo>
                <a:cubicBezTo>
                  <a:pt x="1064" y="928"/>
                  <a:pt x="936" y="956"/>
                  <a:pt x="808" y="984"/>
                </a:cubicBezTo>
              </a:path>
            </a:pathLst>
          </a:custGeom>
          <a:noFill/>
          <a:ln w="57150">
            <a:solidFill>
              <a:srgbClr val="FFFF00"/>
            </a:solidFill>
            <a:bevel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grpSp>
        <p:nvGrpSpPr>
          <p:cNvPr id="151558" name="Group 10"/>
          <p:cNvGrpSpPr/>
          <p:nvPr/>
        </p:nvGrpSpPr>
        <p:grpSpPr>
          <a:xfrm>
            <a:off x="4800600" y="2476500"/>
            <a:ext cx="850900" cy="1077912"/>
            <a:chOff x="3016" y="1529"/>
            <a:chExt cx="536" cy="679"/>
          </a:xfrm>
        </p:grpSpPr>
        <p:sp>
          <p:nvSpPr>
            <p:cNvPr id="151559" name="Freeform 8"/>
            <p:cNvSpPr/>
            <p:nvPr/>
          </p:nvSpPr>
          <p:spPr>
            <a:xfrm>
              <a:off x="3016" y="1529"/>
              <a:ext cx="272" cy="67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00" y="0"/>
                </a:cxn>
                <a:cxn ang="0">
                  <a:pos x="248" y="144"/>
                </a:cxn>
                <a:cxn ang="0">
                  <a:pos x="56" y="192"/>
                </a:cxn>
                <a:cxn ang="0">
                  <a:pos x="8" y="384"/>
                </a:cxn>
                <a:cxn ang="0">
                  <a:pos x="8" y="672"/>
                </a:cxn>
              </a:cxnLst>
              <a:rect l="l" t="t" r="GT0" b="GT1"/>
              <a:pathLst>
                <a:path w="272" h="672">
                  <a:moveTo>
                    <a:pt x="200" y="0"/>
                  </a:moveTo>
                  <a:cubicBezTo>
                    <a:pt x="236" y="56"/>
                    <a:pt x="272" y="112"/>
                    <a:pt x="248" y="144"/>
                  </a:cubicBezTo>
                  <a:cubicBezTo>
                    <a:pt x="224" y="176"/>
                    <a:pt x="96" y="152"/>
                    <a:pt x="56" y="192"/>
                  </a:cubicBezTo>
                  <a:cubicBezTo>
                    <a:pt x="16" y="232"/>
                    <a:pt x="16" y="304"/>
                    <a:pt x="8" y="384"/>
                  </a:cubicBezTo>
                  <a:cubicBezTo>
                    <a:pt x="0" y="464"/>
                    <a:pt x="8" y="616"/>
                    <a:pt x="8" y="672"/>
                  </a:cubicBezTo>
                </a:path>
              </a:pathLst>
            </a:custGeom>
            <a:noFill/>
            <a:ln w="76200">
              <a:solidFill>
                <a:srgbClr val="800000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51560" name="Freeform 9"/>
            <p:cNvSpPr/>
            <p:nvPr/>
          </p:nvSpPr>
          <p:spPr>
            <a:xfrm>
              <a:off x="3264" y="1680"/>
              <a:ext cx="288" cy="52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96" y="48"/>
                </a:cxn>
                <a:cxn ang="0">
                  <a:pos x="192" y="144"/>
                </a:cxn>
                <a:cxn ang="0">
                  <a:pos x="240" y="288"/>
                </a:cxn>
                <a:cxn ang="0">
                  <a:pos x="288" y="528"/>
                </a:cxn>
              </a:cxnLst>
              <a:rect l="l" t="t" r="GT0" b="GT1"/>
              <a:pathLst>
                <a:path w="288" h="528">
                  <a:moveTo>
                    <a:pt x="0" y="0"/>
                  </a:moveTo>
                  <a:cubicBezTo>
                    <a:pt x="32" y="12"/>
                    <a:pt x="64" y="24"/>
                    <a:pt x="96" y="48"/>
                  </a:cubicBezTo>
                  <a:cubicBezTo>
                    <a:pt x="128" y="72"/>
                    <a:pt x="168" y="104"/>
                    <a:pt x="192" y="144"/>
                  </a:cubicBezTo>
                  <a:cubicBezTo>
                    <a:pt x="216" y="184"/>
                    <a:pt x="224" y="224"/>
                    <a:pt x="240" y="288"/>
                  </a:cubicBezTo>
                  <a:cubicBezTo>
                    <a:pt x="256" y="352"/>
                    <a:pt x="272" y="440"/>
                    <a:pt x="288" y="528"/>
                  </a:cubicBezTo>
                </a:path>
              </a:pathLst>
            </a:custGeom>
            <a:noFill/>
            <a:ln w="76200">
              <a:solidFill>
                <a:srgbClr val="800000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</p:grpSp>
      <p:grpSp>
        <p:nvGrpSpPr>
          <p:cNvPr id="151561" name="Group 16"/>
          <p:cNvGrpSpPr/>
          <p:nvPr/>
        </p:nvGrpSpPr>
        <p:grpSpPr>
          <a:xfrm>
            <a:off x="3810000" y="4343400"/>
            <a:ext cx="1422400" cy="1143000"/>
            <a:chOff x="2304" y="2784"/>
            <a:chExt cx="896" cy="720"/>
          </a:xfrm>
        </p:grpSpPr>
        <p:sp>
          <p:nvSpPr>
            <p:cNvPr id="151562" name="Freeform 11"/>
            <p:cNvSpPr/>
            <p:nvPr/>
          </p:nvSpPr>
          <p:spPr>
            <a:xfrm>
              <a:off x="2304" y="2784"/>
              <a:ext cx="320" cy="48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20" y="0"/>
                </a:cxn>
                <a:cxn ang="0">
                  <a:pos x="32" y="192"/>
                </a:cxn>
                <a:cxn ang="0">
                  <a:pos x="128" y="480"/>
                </a:cxn>
              </a:cxnLst>
              <a:rect l="l" t="t" r="GT0" b="GT1"/>
              <a:pathLst>
                <a:path w="320" h="480">
                  <a:moveTo>
                    <a:pt x="320" y="0"/>
                  </a:moveTo>
                  <a:cubicBezTo>
                    <a:pt x="192" y="56"/>
                    <a:pt x="64" y="112"/>
                    <a:pt x="32" y="192"/>
                  </a:cubicBezTo>
                  <a:cubicBezTo>
                    <a:pt x="0" y="272"/>
                    <a:pt x="64" y="376"/>
                    <a:pt x="128" y="480"/>
                  </a:cubicBezTo>
                </a:path>
              </a:pathLst>
            </a:custGeom>
            <a:noFill/>
            <a:ln w="57150">
              <a:solidFill>
                <a:srgbClr val="800000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  <p:sp>
          <p:nvSpPr>
            <p:cNvPr id="151563" name="Freeform 12"/>
            <p:cNvSpPr/>
            <p:nvPr/>
          </p:nvSpPr>
          <p:spPr>
            <a:xfrm flipH="1">
              <a:off x="3040" y="3024"/>
              <a:ext cx="160" cy="48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20" y="0"/>
                </a:cxn>
                <a:cxn ang="0">
                  <a:pos x="32" y="192"/>
                </a:cxn>
                <a:cxn ang="0">
                  <a:pos x="128" y="480"/>
                </a:cxn>
              </a:cxnLst>
              <a:rect l="l" t="t" r="GT0" b="GT1"/>
              <a:pathLst>
                <a:path w="320" h="480">
                  <a:moveTo>
                    <a:pt x="320" y="0"/>
                  </a:moveTo>
                  <a:cubicBezTo>
                    <a:pt x="192" y="56"/>
                    <a:pt x="64" y="112"/>
                    <a:pt x="32" y="192"/>
                  </a:cubicBezTo>
                  <a:cubicBezTo>
                    <a:pt x="0" y="272"/>
                    <a:pt x="64" y="376"/>
                    <a:pt x="128" y="480"/>
                  </a:cubicBezTo>
                </a:path>
              </a:pathLst>
            </a:custGeom>
            <a:noFill/>
            <a:ln w="57150">
              <a:solidFill>
                <a:srgbClr val="800000"/>
              </a:solidFill>
              <a:bevel/>
            </a:ln>
          </p:spPr>
          <p:txBody>
            <a:bodyPr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indent="0"/>
            </a:p>
          </p:txBody>
        </p:sp>
      </p:grpSp>
      <p:sp>
        <p:nvSpPr>
          <p:cNvPr id="151564" name="Rectangle 4"/>
          <p:cNvSpPr/>
          <p:nvPr/>
        </p:nvSpPr>
        <p:spPr>
          <a:xfrm>
            <a:off x="3657600" y="3962400"/>
            <a:ext cx="685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ea typeface="黑体" pitchFamily="49" charset="-122"/>
              </a:rPr>
              <a:t>A</a:t>
            </a:r>
            <a:endParaRPr sz="2800" b="1">
              <a:ea typeface="黑体" pitchFamily="49" charset="-122"/>
            </a:endParaRPr>
          </a:p>
        </p:txBody>
      </p:sp>
      <p:sp>
        <p:nvSpPr>
          <p:cNvPr id="151565" name="Rectangle 4"/>
          <p:cNvSpPr/>
          <p:nvPr/>
        </p:nvSpPr>
        <p:spPr>
          <a:xfrm>
            <a:off x="4419600" y="4724400"/>
            <a:ext cx="685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ea typeface="黑体" pitchFamily="49" charset="-122"/>
              </a:rPr>
              <a:t>B</a:t>
            </a:r>
            <a:endParaRPr sz="2800" b="1">
              <a:ea typeface="黑体" pitchFamily="49" charset="-122"/>
            </a:endParaRPr>
          </a:p>
        </p:txBody>
      </p:sp>
      <p:sp>
        <p:nvSpPr>
          <p:cNvPr id="151566" name="Rectangle 4"/>
          <p:cNvSpPr/>
          <p:nvPr/>
        </p:nvSpPr>
        <p:spPr>
          <a:xfrm>
            <a:off x="6019800" y="4495800"/>
            <a:ext cx="685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ea typeface="黑体" pitchFamily="49" charset="-122"/>
              </a:rPr>
              <a:t>C</a:t>
            </a:r>
            <a:endParaRPr sz="2800" b="1">
              <a:ea typeface="黑体" pitchFamily="49" charset="-122"/>
            </a:endParaRPr>
          </a:p>
        </p:txBody>
      </p:sp>
      <p:sp>
        <p:nvSpPr>
          <p:cNvPr id="151567" name="Rectangle 18"/>
          <p:cNvSpPr/>
          <p:nvPr/>
        </p:nvSpPr>
        <p:spPr>
          <a:xfrm rot="720000">
            <a:off x="4059238" y="1797050"/>
            <a:ext cx="819150" cy="21383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51568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1569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9A7FB165-9D29-4654-89C0-8AB5A9755490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51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51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7" grpId="0"/>
      <p:bldP spid="151567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2578" name="Picture 2" descr="07104010"/>
          <p:cNvPicPr/>
          <p:nvPr/>
        </p:nvPicPr>
        <p:blipFill>
          <a:blip r:embed="rId2"/>
          <a:stretch>
            <a:fillRect/>
          </a:stretch>
        </p:blipFill>
        <p:spPr>
          <a:xfrm>
            <a:off x="1655762" y="1268412"/>
            <a:ext cx="6480175" cy="4168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2579" name="Rectangle 4"/>
          <p:cNvSpPr/>
          <p:nvPr/>
        </p:nvSpPr>
        <p:spPr>
          <a:xfrm>
            <a:off x="647700" y="1808162"/>
            <a:ext cx="33845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buFont typeface=""/>
            </a:pPr>
            <a:r>
              <a:rPr sz="2800" b="1">
                <a:ea typeface="黑体" pitchFamily="49" charset="-122"/>
              </a:rPr>
              <a:t>汽车油量表原理</a:t>
            </a:r>
            <a:endParaRPr sz="2800" b="1">
              <a:ea typeface="黑体" pitchFamily="49" charset="-122"/>
            </a:endParaRPr>
          </a:p>
        </p:txBody>
      </p:sp>
      <p:grpSp>
        <p:nvGrpSpPr>
          <p:cNvPr id="152580" name="Group 5"/>
          <p:cNvGrpSpPr/>
          <p:nvPr/>
        </p:nvGrpSpPr>
        <p:grpSpPr>
          <a:xfrm>
            <a:off x="2819400" y="228600"/>
            <a:ext cx="2789238" cy="920750"/>
            <a:chExt cx="2231" cy="580"/>
          </a:xfrm>
        </p:grpSpPr>
        <p:pic>
          <p:nvPicPr>
            <p:cNvPr id="152581" name="圆角矩形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52582" name="Text Box 7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3600" b="1">
                  <a:solidFill>
                    <a:srgbClr val="FFFFFF"/>
                  </a:solidFill>
                  <a:latin typeface="宋体" pitchFamily="2" charset="-122"/>
                </a:rPr>
                <a:t>思考</a:t>
              </a:r>
              <a:endParaRPr sz="36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152583" name="Rectangle 4"/>
          <p:cNvSpPr/>
          <p:nvPr/>
        </p:nvSpPr>
        <p:spPr>
          <a:xfrm>
            <a:off x="1835150" y="5842000"/>
            <a:ext cx="59039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ea typeface="黑体" pitchFamily="49" charset="-122"/>
              </a:rPr>
              <a:t>油量上升，电流表示数如何变化？</a:t>
            </a:r>
            <a:endParaRPr sz="2800" b="1">
              <a:ea typeface="黑体" pitchFamily="49" charset="-122"/>
            </a:endParaRPr>
          </a:p>
        </p:txBody>
      </p:sp>
      <p:cxnSp>
        <p:nvCxnSpPr>
          <p:cNvPr id="152584" name="直接连接符 8"/>
          <p:cNvCxnSpPr/>
          <p:nvPr/>
        </p:nvCxnSpPr>
        <p:spPr>
          <a:xfrm rot="5400000">
            <a:off x="5981700" y="3314700"/>
            <a:ext cx="381000" cy="152400"/>
          </a:xfrm>
          <a:prstGeom prst="line">
            <a:avLst/>
          </a:prstGeom>
          <a:noFill/>
          <a:ln w="50800">
            <a:solidFill>
              <a:srgbClr val="C00000"/>
            </a:solidFill>
            <a:miter lim="800000"/>
          </a:ln>
        </p:spPr>
      </p:cxnSp>
      <p:sp>
        <p:nvSpPr>
          <p:cNvPr id="152585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2586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FDACA598-0F7A-4C79-969C-CB69821F42EE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2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/>
        </p:txBody>
      </p:sp>
      <p:pic>
        <p:nvPicPr>
          <p:cNvPr id="53251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3252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sp>
        <p:nvSpPr>
          <p:cNvPr id="5325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5325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1EF55C9F-3789-4731-9A09-24A954F2E742}" type="footer">
              <a:rPr sz="1400"/>
              <a:t/>
            </a:fld>
            <a:endParaRPr sz="1400"/>
          </a:p>
        </p:txBody>
      </p:sp>
      <p:pic>
        <p:nvPicPr>
          <p:cNvPr id="5325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039600" y="105029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FFFFFF"/>
      </a:dk1>
      <a:lt1>
        <a:srgbClr val="000000"/>
      </a:lt1>
      <a:dk2>
        <a:srgbClr val="808080"/>
      </a:dk2>
      <a:lt2>
        <a:srgbClr val="00000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99"/>
        </a:hlink>
        <a:folHlink>
          <a:srgbClr val="99CC00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969696"/>
        </a:dk2>
        <a:lt2>
          <a:srgbClr val="000000"/>
        </a:lt2>
        <a:accent1>
          <a:srgbClr val="FBDF53"/>
        </a:accent1>
        <a:accent2>
          <a:srgbClr val="FF99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99CCFF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AF67FF"/>
        </a:folHlink>
      </a:clrScheme>
    </a:extraClrScheme>
    <a:extraClrScheme>
      <a:clrScheme name="">
        <a:dk1>
          <a:srgbClr val="DEF6F1"/>
        </a:dk1>
        <a:lt1>
          <a:srgbClr val="000000"/>
        </a:lt1>
        <a:dk2>
          <a:srgbClr val="969696"/>
        </a:dk2>
        <a:lt2>
          <a:srgbClr val="000000"/>
        </a:lt2>
        <a:accent1>
          <a:srgbClr val="FFFFFF"/>
        </a:accent1>
        <a:accent2>
          <a:srgbClr val="8DC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A800"/>
        </a:folHlink>
      </a:clrScheme>
    </a:extraClrScheme>
    <a:extraClrScheme>
      <a:clrScheme name="">
        <a:dk1>
          <a:srgbClr val="FFFFD9"/>
        </a:dk1>
        <a:lt1>
          <a:srgbClr val="000000"/>
        </a:lt1>
        <a:dk2>
          <a:srgbClr val="777777"/>
        </a:dk2>
        <a:lt2>
          <a:srgbClr val="000000"/>
        </a:lt2>
        <a:accent1>
          <a:srgbClr val="FFFFF7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5050"/>
        </a:hlink>
        <a:folHlink>
          <a:srgbClr val="FF9900"/>
        </a:folHlink>
      </a:clrScheme>
    </a:extraClrScheme>
    <a:extraClrScheme>
      <a:clrScheme name="">
        <a:dk1>
          <a:srgbClr val="008080"/>
        </a:dk1>
        <a:lt1>
          <a:srgbClr val="FFFFFF"/>
        </a:lt1>
        <a:dk2>
          <a:srgbClr val="005A58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</a:extraClrScheme>
    <a:extraClrScheme>
      <a:clrScheme name="">
        <a:dk1>
          <a:srgbClr val="800000"/>
        </a:dk1>
        <a:lt1>
          <a:srgbClr val="FFFFFF"/>
        </a:lt1>
        <a:dk2>
          <a:srgbClr val="5C1F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D3A219"/>
        </a:folHlink>
      </a:clrScheme>
    </a:extraClrScheme>
    <a:extraClrScheme>
      <a:clrScheme name="">
        <a:dk1>
          <a:srgbClr val="000099"/>
        </a:dk1>
        <a:lt1>
          <a:srgbClr val="FFFFFF"/>
        </a:lt1>
        <a:dk2>
          <a:srgbClr val="003366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FE701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336699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0E500"/>
        </a:folHlink>
      </a:clrScheme>
    </a:extraClrScheme>
    <a:extraClrScheme>
      <a:clrScheme name="">
        <a:dk1>
          <a:srgbClr val="686B5D"/>
        </a:dk1>
        <a:lt1>
          <a:srgbClr val="FFFFFF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E9DCB9"/>
        </a:folHlink>
      </a:clrScheme>
    </a:extraClrScheme>
    <a:extraClrScheme>
      <a:clrScheme name="">
        <a:dk1>
          <a:srgbClr val="666699"/>
        </a:dk1>
        <a:lt1>
          <a:srgbClr val="FFFFFF"/>
        </a:lt1>
        <a:dk2>
          <a:srgbClr val="3E3E5C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FFFF99"/>
        </a:folHlink>
      </a:clrScheme>
    </a:extraClrScheme>
    <a:extraClrScheme>
      <a:clrScheme name="">
        <a:dk1>
          <a:srgbClr val="523E26"/>
        </a:dk1>
        <a:lt1>
          <a:srgbClr val="FFFFFF"/>
        </a:lt1>
        <a:dk2>
          <a:srgbClr val="2D2015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B400"/>
        </a:hlink>
        <a:folHlink>
          <a:srgbClr val="8C9EA0"/>
        </a:folHlink>
      </a:clrScheme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197</Paragraphs>
  <Slides>29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baseType="lpstr" size="30">
      <vt:lpstr>默认设计模板</vt:lpstr>
      <vt:lpstr>Slide 1</vt:lpstr>
      <vt:lpstr>Slide 2</vt:lpstr>
      <vt:lpstr>Slide 3</vt:lpstr>
      <vt:lpstr>Slide 4</vt:lpstr>
      <vt:lpstr>电压表读数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2020-12-02T13:09:49.261</cp:lastPrinted>
  <dcterms:created xsi:type="dcterms:W3CDTF">2020-12-02T13:09:49Z</dcterms:created>
  <dcterms:modified xsi:type="dcterms:W3CDTF">2020-12-02T05:09:50Z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