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docx" ContentType="application/vnd.openxmlformats-officedocument.wordprocessingml.document"/>
  <Default Extension="doc" ContentType="application/msword"/>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5150" r:id="rId1"/>
  </p:sldMasterIdLst>
  <p:notesMasterIdLst>
    <p:notesMasterId r:id="rId2"/>
  </p:notesMasterIdLst>
  <p:sldIdLst>
    <p:sldId id="577" r:id="rId3"/>
    <p:sldId id="670" r:id="rId4"/>
    <p:sldId id="634" r:id="rId5"/>
    <p:sldId id="671" r:id="rId6"/>
    <p:sldId id="672" r:id="rId7"/>
    <p:sldId id="673" r:id="rId8"/>
    <p:sldId id="686" r:id="rId9"/>
    <p:sldId id="689" r:id="rId10"/>
    <p:sldId id="687" r:id="rId11"/>
    <p:sldId id="716" r:id="rId12"/>
    <p:sldId id="688" r:id="rId13"/>
    <p:sldId id="690" r:id="rId14"/>
    <p:sldId id="631" r:id="rId15"/>
    <p:sldId id="633" r:id="rId16"/>
    <p:sldId id="674" r:id="rId17"/>
    <p:sldId id="635" r:id="rId18"/>
    <p:sldId id="675" r:id="rId19"/>
    <p:sldId id="677" r:id="rId20"/>
    <p:sldId id="691" r:id="rId21"/>
    <p:sldId id="678" r:id="rId22"/>
    <p:sldId id="692" r:id="rId23"/>
    <p:sldId id="693" r:id="rId24"/>
    <p:sldId id="694" r:id="rId25"/>
    <p:sldId id="679" r:id="rId26"/>
    <p:sldId id="682" r:id="rId27"/>
    <p:sldId id="676" r:id="rId28"/>
    <p:sldId id="681" r:id="rId29"/>
    <p:sldId id="683" r:id="rId30"/>
    <p:sldId id="696" r:id="rId31"/>
    <p:sldId id="697" r:id="rId32"/>
    <p:sldId id="698" r:id="rId33"/>
    <p:sldId id="699" r:id="rId34"/>
    <p:sldId id="700" r:id="rId35"/>
    <p:sldId id="695" r:id="rId36"/>
    <p:sldId id="684" r:id="rId37"/>
    <p:sldId id="701" r:id="rId38"/>
    <p:sldId id="706" r:id="rId39"/>
    <p:sldId id="707" r:id="rId40"/>
    <p:sldId id="702" r:id="rId41"/>
    <p:sldId id="708" r:id="rId42"/>
    <p:sldId id="709" r:id="rId43"/>
    <p:sldId id="703" r:id="rId44"/>
    <p:sldId id="710" r:id="rId45"/>
    <p:sldId id="704" r:id="rId46"/>
    <p:sldId id="705" r:id="rId47"/>
    <p:sldId id="680" r:id="rId48"/>
    <p:sldId id="711" r:id="rId49"/>
    <p:sldId id="593" r:id="rId50"/>
    <p:sldId id="518" r:id="rId51"/>
    <p:sldId id="712" r:id="rId52"/>
    <p:sldId id="717" r:id="rId53"/>
    <p:sldId id="713" r:id="rId54"/>
    <p:sldId id="714" r:id="rId55"/>
    <p:sldId id="597" r:id="rId56"/>
    <p:sldId id="600" r:id="rId57"/>
    <p:sldId id="718" r:id="rId58"/>
    <p:sldId id="685" r:id="rId59"/>
    <p:sldId id="719" r:id="rId60"/>
    <p:sldId id="715" r:id="rId61"/>
  </p:sldIdLst>
  <p:sldSz cx="9144000" cy="5143500"/>
  <p:notesSz cx="6858000" cy="9144000"/>
  <p:custDataLst>
    <p:tags r:id="rId62"/>
  </p:custDataLst>
  <p:defaultTextStyle>
    <a:defPPr>
      <a:defRPr lang="zh-CN"/>
    </a:defPPr>
    <a:lvl1pPr marL="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36" autoAdjust="0"/>
    <p:restoredTop sz="92903" autoAdjust="0"/>
  </p:normalViewPr>
  <p:slideViewPr>
    <p:cSldViewPr>
      <p:cViewPr varScale="1">
        <p:scale>
          <a:sx n="60" d="100"/>
          <a:sy n="60"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 Type="http://schemas.openxmlformats.org/officeDocument/2006/relationships/slide" Target="slides/slide3.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 Type="http://schemas.openxmlformats.org/officeDocument/2006/relationships/slide" Target="slides/slide4.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tags" Target="tags/tag1.xml" /><Relationship Id="rId63" Type="http://schemas.openxmlformats.org/officeDocument/2006/relationships/presProps" Target="presProps.xml" /><Relationship Id="rId64" Type="http://schemas.openxmlformats.org/officeDocument/2006/relationships/viewProps" Target="viewProps.xml" /><Relationship Id="rId65" Type="http://schemas.openxmlformats.org/officeDocument/2006/relationships/theme" Target="theme/theme1.xml" /><Relationship Id="rId66" Type="http://schemas.openxmlformats.org/officeDocument/2006/relationships/tableStyles" Target="tableStyles.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3.e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12.emf" /></Relationships>
</file>

<file path=ppt/drawings/_rels/vmlDrawing3.vml.rels>&#65279;<?xml version="1.0" encoding="utf-8" standalone="yes"?><Relationships xmlns="http://schemas.openxmlformats.org/package/2006/relationships"><Relationship Id="rId1" Type="http://schemas.openxmlformats.org/officeDocument/2006/relationships/image" Target="../media/image15.emf" /></Relationships>
</file>

<file path=ppt/drawings/_rels/vmlDrawing4.vml.rels>&#65279;<?xml version="1.0" encoding="utf-8" standalone="yes"?><Relationships xmlns="http://schemas.openxmlformats.org/package/2006/relationships"><Relationship Id="rId1" Type="http://schemas.openxmlformats.org/officeDocument/2006/relationships/image" Target="../media/image16.emf" /></Relationships>
</file>

<file path=ppt/drawings/_rels/vmlDrawing5.vml.rels>&#65279;<?xml version="1.0" encoding="utf-8" standalone="yes"?><Relationships xmlns="http://schemas.openxmlformats.org/package/2006/relationships"><Relationship Id="rId1" Type="http://schemas.openxmlformats.org/officeDocument/2006/relationships/image" Target="../media/image17.emf" /></Relationships>
</file>

<file path=ppt/drawings/_rels/vmlDrawing6.vml.rels>&#65279;<?xml version="1.0" encoding="utf-8" standalone="yes"?><Relationships xmlns="http://schemas.openxmlformats.org/package/2006/relationships"><Relationship Id="rId1" Type="http://schemas.openxmlformats.org/officeDocument/2006/relationships/image" Target="../media/image18.emf" /></Relationships>
</file>

<file path=ppt/drawings/_rels/vmlDrawing7.vml.rels>&#65279;<?xml version="1.0" encoding="utf-8" standalone="yes"?><Relationships xmlns="http://schemas.openxmlformats.org/package/2006/relationships"><Relationship Id="rId1" Type="http://schemas.openxmlformats.org/officeDocument/2006/relationships/image" Target="../media/image19.emf" /></Relationships>
</file>

<file path=ppt/drawings/_rels/vmlDrawing8.vml.rels>&#65279;<?xml version="1.0" encoding="utf-8" standalone="yes"?><Relationships xmlns="http://schemas.openxmlformats.org/package/2006/relationships"><Relationship Id="rId1" Type="http://schemas.openxmlformats.org/officeDocument/2006/relationships/image" Target="../media/image20.emf" /></Relationships>
</file>

<file path=ppt/drawings/_rels/vmlDrawing9.vml.rels>&#65279;<?xml version="1.0" encoding="utf-8" standalone="yes"?><Relationships xmlns="http://schemas.openxmlformats.org/package/2006/relationships"><Relationship Id="rId1" Type="http://schemas.openxmlformats.org/officeDocument/2006/relationships/image" Target="../media/image21.emf" /></Relationships>
</file>

<file path=ppt/drawings/_rels/vmlDrawing10.vml.rels>&#65279;<?xml version="1.0" encoding="utf-8" standalone="yes"?><Relationships xmlns="http://schemas.openxmlformats.org/package/2006/relationships"><Relationship Id="rId1" Type="http://schemas.openxmlformats.org/officeDocument/2006/relationships/image" Target="../media/image22.emf" /></Relationships>
</file>

<file path=ppt/drawings/_rels/vmlDrawing11.vml.rels>&#65279;<?xml version="1.0" encoding="utf-8" standalone="yes"?><Relationships xmlns="http://schemas.openxmlformats.org/package/2006/relationships"><Relationship Id="rId1" Type="http://schemas.openxmlformats.org/officeDocument/2006/relationships/image" Target="../media/image24.emf" /></Relationships>
</file>

<file path=ppt/drawings/_rels/vmlDrawing12.vml.rels>&#65279;<?xml version="1.0" encoding="utf-8" standalone="yes"?><Relationships xmlns="http://schemas.openxmlformats.org/package/2006/relationships"><Relationship Id="rId1" Type="http://schemas.openxmlformats.org/officeDocument/2006/relationships/image" Target="../media/image34.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3074" name="页眉占位符 1"/>
          <p:cNvSpPr>
            <a:spLocks noGrp="1"/>
          </p:cNvSpPr>
          <p:nvPr>
            <p:ph type="hdr" sz="quarter" idx="4294967295"/>
          </p:nvPr>
        </p:nvSpPr>
        <p:spPr>
          <a:xfrm>
            <a:off x="0" y="0"/>
            <a:ext cx="2971800" cy="457200"/>
          </a:xfrm>
          <a:prstGeom prst="rect">
            <a:avLst/>
          </a:prstGeom>
        </p:spPr>
        <p:txBody>
          <a:bodyPr vert="horz" lIns="91440" tIns="45720" rIns="91440" bIns="45720" rtlCol="0" anchor="t"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buClrTx/>
              <a:buFont typeface="Arial" pitchFamily="34" charset="0"/>
            </a:pPr>
            <a:endParaRPr lang="zh-CN" altLang="en-US" sz="1200"/>
          </a:p>
        </p:txBody>
      </p:sp>
      <p:sp>
        <p:nvSpPr>
          <p:cNvPr id="3075" name="日期占位符 2"/>
          <p:cNvSpPr>
            <a:spLocks noGrp="1"/>
          </p:cNvSpPr>
          <p:nvPr>
            <p:ph type="dt" idx="4294967295"/>
          </p:nvPr>
        </p:nvSpPr>
        <p:spPr>
          <a:xfrm>
            <a:off x="3884613" y="0"/>
            <a:ext cx="2971800" cy="457200"/>
          </a:xfrm>
          <a:prstGeom prst="rect">
            <a:avLst/>
          </a:prstGeom>
        </p:spPr>
        <p:txBody>
          <a:bodyPr vert="horz" lIns="91440" tIns="45720" rIns="91440" bIns="45720" rtlCol="0" anchor="t" anchorCtr="0"/>
          <a:lstStyle>
            <a:defPPr>
              <a:defRPr lang="zh-CN"/>
            </a:defPPr>
            <a:lvl1pPr marL="0" indent="0" algn="r" defTabSz="914400" rtl="0" eaLnBrk="1" fontAlgn="base" hangingPunct="1">
              <a:lnSpc>
                <a:spcPct val="100000"/>
              </a:lnSpc>
              <a:spcBef>
                <a:spcPct val="0"/>
              </a:spcBef>
              <a:spcAft>
                <a:spcPct val="0"/>
              </a:spcAft>
              <a:buClrTx/>
              <a:buSzTx/>
              <a:buFont typeface="Arial" pitchFamily="34" charset="0"/>
              <a:buNone/>
              <a:defRPr lang="zh-CN" altLang="en-US" sz="12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buClrTx/>
              <a:buFont typeface="Arial" pitchFamily="34" charset="0"/>
            </a:pPr>
            <a:fld id="{54A9F24A-54D2-4FA4-A531-1303780349D6}" type="datetime1">
              <a:rPr lang="zh-CN" altLang="en-US" sz="1200"/>
              <a:t>*</a:t>
            </a:fld>
            <a:endParaRPr lang="zh-CN" altLang="en-US" sz="1200"/>
          </a:p>
        </p:txBody>
      </p:sp>
      <p:sp>
        <p:nvSpPr>
          <p:cNvPr id="3076" name="幻灯片图像占位符 3"/>
          <p:cNvSpPr>
            <a:spLocks noGrp="1" noRot="1" noChangeAspect="1"/>
          </p:cNvSpPr>
          <p:nvPr>
            <p:ph type="sldImg" idx="4294967295"/>
          </p:nvPr>
        </p:nvSpPr>
        <p:spPr>
          <a:xfrm>
            <a:off x="381000" y="685800"/>
            <a:ext cx="6096000" cy="3429000"/>
          </a:xfrm>
          <a:prstGeom prst="rect">
            <a:avLst/>
          </a:prstGeom>
          <a:noFill/>
          <a:ln w="12700">
            <a:solidFill>
              <a:prstClr val="black"/>
            </a:solidFill>
          </a:ln>
        </p:spPr>
      </p:sp>
      <p:sp>
        <p:nvSpPr>
          <p:cNvPr id="3077" name="备注占位符 4"/>
          <p:cNvSpPr>
            <a:spLocks noGrp="1"/>
          </p:cNvSpPr>
          <p:nvPr>
            <p:ph type="body" sz="quarter" idx="4294967295"/>
          </p:nvPr>
        </p:nvSpPr>
        <p:spPr>
          <a:xfrm>
            <a:off x="685800" y="4343400"/>
            <a:ext cx="5486400" cy="4114800"/>
          </a:xfrm>
          <a:prstGeom prst="rect">
            <a:avLst/>
          </a:prstGeom>
        </p:spPr>
        <p:txBody>
          <a:bodyPr vert="horz" lIns="91440" tIns="45720" rIns="91440" bIns="45720" rtlCol="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marL="0" lvl="0" indent="0" defTabSz="914400"/>
            <a:r>
              <a:t>单击此处编辑母版文本样式</a:t>
            </a:r>
          </a:p>
          <a:p>
            <a:pPr marL="457200" lvl="1" indent="0" defTabSz="914400"/>
            <a:r>
              <a:t>第二级</a:t>
            </a:r>
          </a:p>
          <a:p>
            <a:pPr marL="914400" lvl="2" indent="0" defTabSz="914400"/>
            <a:r>
              <a:t>第三级</a:t>
            </a:r>
          </a:p>
          <a:p>
            <a:pPr marL="1371600" lvl="3" indent="0" defTabSz="914400"/>
            <a:r>
              <a:t>第四级</a:t>
            </a:r>
          </a:p>
          <a:p>
            <a:pPr marL="1828800" lvl="4" indent="0" defTabSz="914400"/>
            <a:r>
              <a:t>第五级</a:t>
            </a:r>
          </a:p>
        </p:txBody>
      </p:sp>
      <p:sp>
        <p:nvSpPr>
          <p:cNvPr id="3078" name="页脚占位符 5"/>
          <p:cNvSpPr>
            <a:spLocks noGrp="1"/>
          </p:cNvSpPr>
          <p:nvPr>
            <p:ph type="ftr" sz="quarter" idx="4294967295"/>
          </p:nvPr>
        </p:nvSpPr>
        <p:spPr>
          <a:xfrm>
            <a:off x="0" y="8685213"/>
            <a:ext cx="2971800" cy="457200"/>
          </a:xfrm>
          <a:prstGeom prst="rect">
            <a:avLst/>
          </a:prstGeom>
        </p:spPr>
        <p:txBody>
          <a:bodyPr vert="horz" lIns="91440" tIns="45720" rIns="91440" bIns="45720" rtlCol="0" anchor="b" anchorCtr="0"/>
          <a:lstStyle>
            <a:defPPr>
              <a:defRPr lang="zh-CN"/>
            </a:defPPr>
            <a:lvl1pPr marL="0" indent="0" algn="l" defTabSz="914400" rtl="0" eaLnBrk="1" fontAlgn="base" hangingPunct="1">
              <a:lnSpc>
                <a:spcPct val="100000"/>
              </a:lnSpc>
              <a:spcBef>
                <a:spcPct val="0"/>
              </a:spcBef>
              <a:spcAft>
                <a:spcPct val="0"/>
              </a:spcAft>
              <a:buClrTx/>
              <a:buSzTx/>
              <a:buFont typeface="Arial" pitchFamily="34" charset="0"/>
              <a:buNone/>
              <a:defRPr lang="zh-CN" altLang="en-US" sz="12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buClrTx/>
              <a:buFont typeface="Arial" pitchFamily="34" charset="0"/>
            </a:pPr>
            <a:endParaRPr lang="zh-CN" altLang="en-US" sz="1200"/>
          </a:p>
        </p:txBody>
      </p:sp>
      <p:sp>
        <p:nvSpPr>
          <p:cNvPr id="3079" name="灯片编号占位符 6"/>
          <p:cNvSpPr>
            <a:spLocks noGrp="1"/>
          </p:cNvSpPr>
          <p:nvPr>
            <p:ph type="sldNum" sz="quarter" idx="4294967295"/>
          </p:nvPr>
        </p:nvSpPr>
        <p:spPr>
          <a:xfrm>
            <a:off x="3884613" y="8685213"/>
            <a:ext cx="2971800" cy="457200"/>
          </a:xfrm>
          <a:prstGeom prst="rect">
            <a:avLst/>
          </a:prstGeom>
        </p:spPr>
        <p:txBody>
          <a:bodyPr vert="horz" wrap="square" lIns="91440" tIns="45720" rIns="91440" bIns="45720" numCol="1" anchor="b" anchorCtr="0" compatLnSpc="1"/>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8FAD4F62-C8CF-49FF-8C83-DC9B8DDB7092}" type="slidenum">
              <a:rPr lang="zh-CN" altLang="en-US" sz="1200"/>
              <a:t>*</a:t>
            </a:fld>
            <a:endParaRPr lang="zh-CN" altLang="en-US" sz="1200"/>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32.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33.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34.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_rels/notesSlide35.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s>
</file>

<file path=ppt/notesSlides/_rels/notesSlide36.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_rels/notesSlide37.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s>
</file>

<file path=ppt/notesSlides/_rels/notesSlide38.xml.rels>&#65279;<?xml version="1.0" encoding="utf-8" standalone="yes"?><Relationships xmlns="http://schemas.openxmlformats.org/package/2006/relationships"><Relationship Id="rId1" Type="http://schemas.openxmlformats.org/officeDocument/2006/relationships/slide" Target="../slides/slide38.xml" /><Relationship Id="rId2" Type="http://schemas.openxmlformats.org/officeDocument/2006/relationships/notesMaster" Target="../notesMasters/notesMaster1.xml" /></Relationships>
</file>

<file path=ppt/notesSlides/_rels/notesSlide39.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_rels/notesSlide40.xml.rels>&#65279;<?xml version="1.0" encoding="utf-8" standalone="yes"?><Relationships xmlns="http://schemas.openxmlformats.org/package/2006/relationships"><Relationship Id="rId1" Type="http://schemas.openxmlformats.org/officeDocument/2006/relationships/slide" Target="../slides/slide40.xml" /><Relationship Id="rId2" Type="http://schemas.openxmlformats.org/officeDocument/2006/relationships/notesMaster" Target="../notesMasters/notesMaster1.xml" /></Relationships>
</file>

<file path=ppt/notesSlides/_rels/notesSlide41.xml.rels>&#65279;<?xml version="1.0" encoding="utf-8" standalone="yes"?><Relationships xmlns="http://schemas.openxmlformats.org/package/2006/relationships"><Relationship Id="rId1" Type="http://schemas.openxmlformats.org/officeDocument/2006/relationships/slide" Target="../slides/slide41.xml" /><Relationship Id="rId2" Type="http://schemas.openxmlformats.org/officeDocument/2006/relationships/notesMaster" Target="../notesMasters/notesMaster1.xml" /></Relationships>
</file>

<file path=ppt/notesSlides/_rels/notesSlide42.xml.rels>&#65279;<?xml version="1.0" encoding="utf-8" standalone="yes"?><Relationships xmlns="http://schemas.openxmlformats.org/package/2006/relationships"><Relationship Id="rId1" Type="http://schemas.openxmlformats.org/officeDocument/2006/relationships/slide" Target="../slides/slide42.xml" /><Relationship Id="rId2" Type="http://schemas.openxmlformats.org/officeDocument/2006/relationships/notesMaster" Target="../notesMasters/notesMaster1.xml" /></Relationships>
</file>

<file path=ppt/notesSlides/_rels/notesSlide43.xml.rels>&#65279;<?xml version="1.0" encoding="utf-8" standalone="yes"?><Relationships xmlns="http://schemas.openxmlformats.org/package/2006/relationships"><Relationship Id="rId1" Type="http://schemas.openxmlformats.org/officeDocument/2006/relationships/slide" Target="../slides/slide43.xml" /><Relationship Id="rId2" Type="http://schemas.openxmlformats.org/officeDocument/2006/relationships/notesMaster" Target="../notesMasters/notesMaster1.xml" /></Relationships>
</file>

<file path=ppt/notesSlides/_rels/notesSlide44.xml.rels>&#65279;<?xml version="1.0" encoding="utf-8" standalone="yes"?><Relationships xmlns="http://schemas.openxmlformats.org/package/2006/relationships"><Relationship Id="rId1" Type="http://schemas.openxmlformats.org/officeDocument/2006/relationships/slide" Target="../slides/slide44.xml" /><Relationship Id="rId2" Type="http://schemas.openxmlformats.org/officeDocument/2006/relationships/notesMaster" Target="../notesMasters/notesMaster1.xml" /></Relationships>
</file>

<file path=ppt/notesSlides/_rels/notesSlide45.xml.rels>&#65279;<?xml version="1.0" encoding="utf-8" standalone="yes"?><Relationships xmlns="http://schemas.openxmlformats.org/package/2006/relationships"><Relationship Id="rId1" Type="http://schemas.openxmlformats.org/officeDocument/2006/relationships/slide" Target="../slides/slide45.xml" /><Relationship Id="rId2" Type="http://schemas.openxmlformats.org/officeDocument/2006/relationships/notesMaster" Target="../notesMasters/notesMaster1.xml" /></Relationships>
</file>

<file path=ppt/notesSlides/_rels/notesSlide46.xml.rels>&#65279;<?xml version="1.0" encoding="utf-8" standalone="yes"?><Relationships xmlns="http://schemas.openxmlformats.org/package/2006/relationships"><Relationship Id="rId1" Type="http://schemas.openxmlformats.org/officeDocument/2006/relationships/slide" Target="../slides/slide46.xml" /><Relationship Id="rId2" Type="http://schemas.openxmlformats.org/officeDocument/2006/relationships/notesMaster" Target="../notesMasters/notesMaster1.xml" /></Relationships>
</file>

<file path=ppt/notesSlides/_rels/notesSlide47.xml.rels>&#65279;<?xml version="1.0" encoding="utf-8" standalone="yes"?><Relationships xmlns="http://schemas.openxmlformats.org/package/2006/relationships"><Relationship Id="rId1" Type="http://schemas.openxmlformats.org/officeDocument/2006/relationships/slide" Target="../slides/slide4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121"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5122"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5123"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BBEB04D5-C461-4A32-A5B2-5FD5FF0D6F77}" type="slidenum">
              <a:rPr lang="zh-CN" altLang="en-US" sz="1200">
                <a:latin typeface="Calibri" pitchFamily="34" charset="0"/>
                <a:ea typeface="宋体" pitchFamily="2" charset="-122"/>
              </a:rPr>
              <a:t>1</a:t>
            </a:fld>
            <a:endParaRPr lang="zh-CN" altLang="en-US" sz="1200">
              <a:latin typeface="Calibri" pitchFamily="34" charset="0"/>
              <a:ea typeface="宋体"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7169"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7170"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7171"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3FD5B448-2DD7-4A74-BBB3-278A14C4CD3A}" type="slidenum">
              <a:rPr lang="zh-CN" altLang="en-US" sz="1200">
                <a:latin typeface="Calibri" pitchFamily="34" charset="0"/>
                <a:ea typeface="宋体" pitchFamily="2" charset="-122"/>
              </a:rPr>
              <a:t>2</a:t>
            </a:fld>
            <a:endParaRPr lang="zh-CN" altLang="en-US" sz="1200">
              <a:latin typeface="Calibri" pitchFamily="34" charset="0"/>
              <a:ea typeface="宋体"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9217"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9218"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9219"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33B0DCE1-8837-4BD6-8F15-8FE2BCD9CC9B}" type="slidenum">
              <a:rPr lang="zh-CN" altLang="en-US" sz="1200">
                <a:latin typeface="Calibri" pitchFamily="34" charset="0"/>
                <a:ea typeface="宋体" pitchFamily="2" charset="-122"/>
              </a:rPr>
              <a:t>3</a:t>
            </a:fld>
            <a:endParaRPr lang="zh-CN" altLang="en-US" sz="1200">
              <a:latin typeface="Calibri" pitchFamily="34" charset="0"/>
              <a:ea typeface="宋体"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11265"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11266"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1267"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45B9E45F-64E7-4BDB-A637-4B1E75DE29FB}" type="slidenum">
              <a:rPr lang="zh-CN" altLang="en-US" sz="1200">
                <a:latin typeface="Calibri" pitchFamily="34" charset="0"/>
                <a:ea typeface="宋体" pitchFamily="2" charset="-122"/>
              </a:rPr>
              <a:t>4</a:t>
            </a:fld>
            <a:endParaRPr lang="zh-CN" altLang="en-US" sz="1200">
              <a:latin typeface="Calibri" pitchFamily="34" charset="0"/>
              <a:ea typeface="宋体"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13313"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13314"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3315"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142A9B0A-31FD-4A8A-8E59-674A3F0D5611}" type="slidenum">
              <a:rPr lang="zh-CN" altLang="en-US" sz="1200">
                <a:latin typeface="Calibri" pitchFamily="34" charset="0"/>
                <a:ea typeface="宋体" pitchFamily="2" charset="-122"/>
              </a:rPr>
              <a:t>5</a:t>
            </a:fld>
            <a:endParaRPr lang="zh-CN" altLang="en-US" sz="1200">
              <a:latin typeface="Calibri" pitchFamily="34" charset="0"/>
              <a:ea typeface="宋体"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15361"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15362"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5363"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7E4EEB65-C255-4614-B344-67423A95A607}" type="slidenum">
              <a:rPr lang="zh-CN" altLang="en-US" sz="1200">
                <a:latin typeface="Calibri" pitchFamily="34" charset="0"/>
                <a:ea typeface="宋体" pitchFamily="2" charset="-122"/>
              </a:rPr>
              <a:t>6</a:t>
            </a:fld>
            <a:endParaRPr lang="zh-CN" altLang="en-US" sz="1200">
              <a:latin typeface="Calibri" pitchFamily="34" charset="0"/>
              <a:ea typeface="宋体" pitchFamily="2"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17409"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17410"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7411"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0746624D-3E61-4CDA-A144-5596FCF59C2B}" type="slidenum">
              <a:rPr lang="zh-CN" altLang="en-US" sz="1200">
                <a:latin typeface="Calibri" pitchFamily="34" charset="0"/>
                <a:ea typeface="宋体" pitchFamily="2" charset="-122"/>
              </a:rPr>
              <a:t>7</a:t>
            </a:fld>
            <a:endParaRPr lang="zh-CN" altLang="en-US" sz="1200">
              <a:latin typeface="Calibri" pitchFamily="34" charset="0"/>
              <a:ea typeface="宋体" pitchFamily="2"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19457"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19458"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9459"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D8A3E4CE-251D-47D6-8B02-DD83C5238470}" type="slidenum">
              <a:rPr lang="zh-CN" altLang="en-US" sz="1200">
                <a:latin typeface="Calibri" pitchFamily="34" charset="0"/>
                <a:ea typeface="宋体" pitchFamily="2" charset="-122"/>
              </a:rPr>
              <a:t>8</a:t>
            </a:fld>
            <a:endParaRPr lang="zh-CN" altLang="en-US" sz="1200">
              <a:latin typeface="Calibri" pitchFamily="34" charset="0"/>
              <a:ea typeface="宋体" pitchFamily="2"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21505"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21506"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1507"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19954B02-CFAC-46B4-8D37-DBD9CA905A4D}" type="slidenum">
              <a:rPr lang="zh-CN" altLang="en-US" sz="1200">
                <a:latin typeface="Calibri" pitchFamily="34" charset="0"/>
                <a:ea typeface="宋体" pitchFamily="2" charset="-122"/>
              </a:rPr>
              <a:t>9</a:t>
            </a:fld>
            <a:endParaRPr lang="zh-CN" altLang="en-US" sz="1200">
              <a:latin typeface="Calibri" pitchFamily="34" charset="0"/>
              <a:ea typeface="宋体" pitchFamily="2"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23553"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23554"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3555"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E98365CF-9A81-405D-AEF1-FA6FD43F3356}" type="slidenum">
              <a:rPr lang="zh-CN" altLang="en-US" sz="1200">
                <a:latin typeface="Calibri" pitchFamily="34" charset="0"/>
                <a:ea typeface="宋体" pitchFamily="2" charset="-122"/>
              </a:rPr>
              <a:t>10</a:t>
            </a:fld>
            <a:endParaRPr lang="zh-CN" altLang="en-US" sz="1200">
              <a:latin typeface="Calibri" pitchFamily="34" charset="0"/>
              <a:ea typeface="宋体" pitchFamily="2"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25601"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25602"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5603"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3BAE442B-5644-4CA9-9D04-021FC112CFEA}" type="slidenum">
              <a:rPr lang="zh-CN" altLang="en-US" sz="1200">
                <a:latin typeface="Calibri" pitchFamily="34" charset="0"/>
                <a:ea typeface="宋体" pitchFamily="2" charset="-122"/>
              </a:rPr>
              <a:t>11</a:t>
            </a:fld>
            <a:endParaRPr lang="zh-CN" altLang="en-US" sz="1200">
              <a:latin typeface="Calibri" pitchFamily="34" charset="0"/>
              <a:ea typeface="宋体" pitchFamily="2"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27649"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27650"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7651"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45056429-35B0-4A74-ABAA-72BBA8C3E3AE}" type="slidenum">
              <a:rPr lang="zh-CN" altLang="en-US" sz="1200">
                <a:latin typeface="Calibri" pitchFamily="34" charset="0"/>
                <a:ea typeface="宋体" pitchFamily="2" charset="-122"/>
              </a:rPr>
              <a:t>12</a:t>
            </a:fld>
            <a:endParaRPr lang="zh-CN" altLang="en-US" sz="1200">
              <a:latin typeface="Calibri" pitchFamily="34" charset="0"/>
              <a:ea typeface="宋体" pitchFamily="2"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29697"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29698"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29699"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82761F5C-3245-4167-B446-D97196F7086A}" type="slidenum">
              <a:rPr lang="zh-CN" altLang="en-US" sz="1200">
                <a:latin typeface="Calibri" pitchFamily="34" charset="0"/>
                <a:ea typeface="宋体" pitchFamily="2" charset="-122"/>
              </a:rPr>
              <a:t>13</a:t>
            </a:fld>
            <a:endParaRPr lang="zh-CN" altLang="en-US" sz="1200">
              <a:latin typeface="Calibri" pitchFamily="34" charset="0"/>
              <a:ea typeface="宋体" pitchFamily="2" charset="-122"/>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31745"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31746"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31747"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279568AD-A6CF-43A7-91DD-90854C1B6B3B}" type="slidenum">
              <a:rPr lang="zh-CN" altLang="en-US" sz="1200">
                <a:latin typeface="Calibri" pitchFamily="34" charset="0"/>
                <a:ea typeface="宋体" pitchFamily="2" charset="-122"/>
              </a:rPr>
              <a:t>14</a:t>
            </a:fld>
            <a:endParaRPr lang="zh-CN" altLang="en-US" sz="1200">
              <a:latin typeface="Calibri" pitchFamily="34" charset="0"/>
              <a:ea typeface="宋体" pitchFamily="2" charset="-122"/>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33793"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33794"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33795"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2A782752-73B3-40E4-969B-47C2088C5E6B}" type="slidenum">
              <a:rPr lang="zh-CN" altLang="en-US" sz="1200">
                <a:latin typeface="Calibri" pitchFamily="34" charset="0"/>
                <a:ea typeface="宋体" pitchFamily="2" charset="-122"/>
              </a:rPr>
              <a:t>15</a:t>
            </a:fld>
            <a:endParaRPr lang="zh-CN" altLang="en-US" sz="1200">
              <a:latin typeface="Calibri" pitchFamily="34" charset="0"/>
              <a:ea typeface="宋体" pitchFamily="2"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35841"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35842"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35843"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A7984D35-7988-40AD-B4B0-050086D0C120}" type="slidenum">
              <a:rPr lang="zh-CN" altLang="en-US" sz="1200">
                <a:latin typeface="Calibri" pitchFamily="34" charset="0"/>
                <a:ea typeface="宋体" pitchFamily="2" charset="-122"/>
              </a:rPr>
              <a:t>16</a:t>
            </a:fld>
            <a:endParaRPr lang="zh-CN" altLang="en-US" sz="1200">
              <a:latin typeface="Calibri" pitchFamily="34" charset="0"/>
              <a:ea typeface="宋体" pitchFamily="2" charset="-122"/>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37889"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37890"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37891"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C5B52504-DEE1-4C3C-9B81-D00BB9627329}" type="slidenum">
              <a:rPr lang="zh-CN" altLang="en-US" sz="1200">
                <a:latin typeface="Calibri" pitchFamily="34" charset="0"/>
                <a:ea typeface="宋体" pitchFamily="2" charset="-122"/>
              </a:rPr>
              <a:t>17</a:t>
            </a:fld>
            <a:endParaRPr lang="zh-CN" altLang="en-US" sz="1200">
              <a:latin typeface="Calibri" pitchFamily="34" charset="0"/>
              <a:ea typeface="宋体" pitchFamily="2" charset="-122"/>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39937"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39938"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39939"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B37EC4AE-1C08-4406-B852-2111818CA7CF}" type="slidenum">
              <a:rPr lang="zh-CN" altLang="en-US" sz="1200">
                <a:latin typeface="Calibri" pitchFamily="34" charset="0"/>
                <a:ea typeface="宋体" pitchFamily="2" charset="-122"/>
              </a:rPr>
              <a:t>18</a:t>
            </a:fld>
            <a:endParaRPr lang="zh-CN" altLang="en-US" sz="1200">
              <a:latin typeface="Calibri" pitchFamily="34" charset="0"/>
              <a:ea typeface="宋体" pitchFamily="2" charset="-122"/>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41985"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41986"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41987"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4B713DC9-2CDD-45BB-B248-7FF354B6FCD2}" type="slidenum">
              <a:rPr lang="zh-CN" altLang="en-US" sz="1200">
                <a:latin typeface="Calibri" pitchFamily="34" charset="0"/>
                <a:ea typeface="宋体" pitchFamily="2" charset="-122"/>
              </a:rPr>
              <a:t>19</a:t>
            </a:fld>
            <a:endParaRPr lang="zh-CN" altLang="en-US" sz="1200">
              <a:latin typeface="Calibri" pitchFamily="34" charset="0"/>
              <a:ea typeface="宋体" pitchFamily="2" charset="-122"/>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44033"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44034"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44035"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4B18A51D-4BD6-4780-A10B-ECC8451A43E1}" type="slidenum">
              <a:rPr lang="zh-CN" altLang="en-US" sz="1200">
                <a:latin typeface="Calibri" pitchFamily="34" charset="0"/>
                <a:ea typeface="宋体" pitchFamily="2" charset="-122"/>
              </a:rPr>
              <a:t>20</a:t>
            </a:fld>
            <a:endParaRPr lang="zh-CN" altLang="en-US" sz="1200">
              <a:latin typeface="Calibri" pitchFamily="34" charset="0"/>
              <a:ea typeface="宋体" pitchFamily="2" charset="-122"/>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46081"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46082"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46083"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D5E06A1E-D5A1-4680-8323-898F076CD24D}" type="slidenum">
              <a:rPr lang="zh-CN" altLang="en-US" sz="1200">
                <a:latin typeface="Calibri" pitchFamily="34" charset="0"/>
                <a:ea typeface="宋体" pitchFamily="2" charset="-122"/>
              </a:rPr>
              <a:t>21</a:t>
            </a:fld>
            <a:endParaRPr lang="zh-CN" altLang="en-US" sz="1200">
              <a:latin typeface="Calibri" pitchFamily="34" charset="0"/>
              <a:ea typeface="宋体" pitchFamily="2" charset="-122"/>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48129"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48130"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48131"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572BC53D-DFDB-4068-8E2C-4B73EE28B1BD}" type="slidenum">
              <a:rPr lang="zh-CN" altLang="en-US" sz="1200">
                <a:latin typeface="Calibri" pitchFamily="34" charset="0"/>
                <a:ea typeface="宋体" pitchFamily="2" charset="-122"/>
              </a:rPr>
              <a:t>22</a:t>
            </a:fld>
            <a:endParaRPr lang="zh-CN" altLang="en-US" sz="1200">
              <a:latin typeface="Calibri" pitchFamily="34" charset="0"/>
              <a:ea typeface="宋体" pitchFamily="2" charset="-122"/>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0177"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50178"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50179"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ACEC9C07-494F-446F-9088-1955B01AB36B}" type="slidenum">
              <a:rPr lang="zh-CN" altLang="en-US" sz="1200">
                <a:latin typeface="Calibri" pitchFamily="34" charset="0"/>
                <a:ea typeface="宋体" pitchFamily="2" charset="-122"/>
              </a:rPr>
              <a:t>23</a:t>
            </a:fld>
            <a:endParaRPr lang="zh-CN" altLang="en-US" sz="1200">
              <a:latin typeface="Calibri" pitchFamily="34" charset="0"/>
              <a:ea typeface="宋体" pitchFamily="2" charset="-122"/>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2225"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52226"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52227"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B110331D-128C-4003-A6F5-3ED17A80AC6F}" type="slidenum">
              <a:rPr lang="zh-CN" altLang="en-US" sz="1200">
                <a:latin typeface="Calibri" pitchFamily="34" charset="0"/>
                <a:ea typeface="宋体" pitchFamily="2" charset="-122"/>
              </a:rPr>
              <a:t>24</a:t>
            </a:fld>
            <a:endParaRPr lang="zh-CN" altLang="en-US" sz="1200">
              <a:latin typeface="Calibri" pitchFamily="34" charset="0"/>
              <a:ea typeface="宋体" pitchFamily="2" charset="-122"/>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4273"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54274"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54275"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64502264-0D08-4FF7-87FB-432EA2F878B0}" type="slidenum">
              <a:rPr lang="zh-CN" altLang="en-US" sz="1200">
                <a:latin typeface="Calibri" pitchFamily="34" charset="0"/>
                <a:ea typeface="宋体" pitchFamily="2" charset="-122"/>
              </a:rPr>
              <a:t>25</a:t>
            </a:fld>
            <a:endParaRPr lang="zh-CN" altLang="en-US" sz="1200">
              <a:latin typeface="Calibri" pitchFamily="34" charset="0"/>
              <a:ea typeface="宋体" pitchFamily="2" charset="-122"/>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6321"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56322"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56323"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7D3AB417-A1ED-4E1C-820F-EC2A275E186F}" type="slidenum">
              <a:rPr lang="zh-CN" altLang="en-US" sz="1200">
                <a:latin typeface="Calibri" pitchFamily="34" charset="0"/>
                <a:ea typeface="宋体" pitchFamily="2" charset="-122"/>
              </a:rPr>
              <a:t>26</a:t>
            </a:fld>
            <a:endParaRPr lang="zh-CN" altLang="en-US" sz="1200">
              <a:latin typeface="Calibri" pitchFamily="34" charset="0"/>
              <a:ea typeface="宋体" pitchFamily="2" charset="-122"/>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8369"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58370"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58371"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383A2038-2128-4FA9-BD19-F22D0D46C521}" type="slidenum">
              <a:rPr lang="zh-CN" altLang="en-US" sz="1200">
                <a:latin typeface="Calibri" pitchFamily="34" charset="0"/>
                <a:ea typeface="宋体" pitchFamily="2" charset="-122"/>
              </a:rPr>
              <a:t>27</a:t>
            </a:fld>
            <a:endParaRPr lang="zh-CN" altLang="en-US" sz="1200">
              <a:latin typeface="Calibri" pitchFamily="34" charset="0"/>
              <a:ea typeface="宋体" pitchFamily="2" charset="-122"/>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60417"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60418"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60419"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D5A9AB49-F7B4-465C-8EF8-EE145DBAD3DB}" type="slidenum">
              <a:rPr lang="zh-CN" altLang="en-US" sz="1200">
                <a:latin typeface="Calibri" pitchFamily="34" charset="0"/>
                <a:ea typeface="宋体" pitchFamily="2" charset="-122"/>
              </a:rPr>
              <a:t>28</a:t>
            </a:fld>
            <a:endParaRPr lang="zh-CN" altLang="en-US" sz="1200">
              <a:latin typeface="Calibri" pitchFamily="34" charset="0"/>
              <a:ea typeface="宋体" pitchFamily="2" charset="-122"/>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62465"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62466"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62467"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D0799562-DAC1-47FC-B23A-8486A3B96112}" type="slidenum">
              <a:rPr lang="zh-CN" altLang="en-US" sz="1200">
                <a:latin typeface="Calibri" pitchFamily="34" charset="0"/>
                <a:ea typeface="宋体" pitchFamily="2" charset="-122"/>
              </a:rPr>
              <a:t>29</a:t>
            </a:fld>
            <a:endParaRPr lang="zh-CN" altLang="en-US" sz="1200">
              <a:latin typeface="Calibri" pitchFamily="34" charset="0"/>
              <a:ea typeface="宋体" pitchFamily="2" charset="-122"/>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64513"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64514"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64515"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FD23836A-F439-4931-B6F2-7B0800DE89AD}" type="slidenum">
              <a:rPr lang="zh-CN" altLang="en-US" sz="1200">
                <a:latin typeface="Calibri" pitchFamily="34" charset="0"/>
                <a:ea typeface="宋体" pitchFamily="2" charset="-122"/>
              </a:rPr>
              <a:t>30</a:t>
            </a:fld>
            <a:endParaRPr lang="zh-CN" altLang="en-US" sz="1200">
              <a:latin typeface="Calibri" pitchFamily="34" charset="0"/>
              <a:ea typeface="宋体" pitchFamily="2" charset="-122"/>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66561"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66562"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66563"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80883557-230B-484A-9E77-6C19ED36A8F8}" type="slidenum">
              <a:rPr lang="zh-CN" altLang="en-US" sz="1200">
                <a:latin typeface="Calibri" pitchFamily="34" charset="0"/>
                <a:ea typeface="宋体" pitchFamily="2" charset="-122"/>
              </a:rPr>
              <a:t>31</a:t>
            </a:fld>
            <a:endParaRPr lang="zh-CN" altLang="en-US" sz="1200">
              <a:latin typeface="Calibri" pitchFamily="34" charset="0"/>
              <a:ea typeface="宋体" pitchFamily="2" charset="-122"/>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68609"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68610"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68611"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15C47739-C315-46F2-833C-C8DD323181DC}" type="slidenum">
              <a:rPr lang="zh-CN" altLang="en-US" sz="1200">
                <a:latin typeface="Calibri" pitchFamily="34" charset="0"/>
                <a:ea typeface="宋体" pitchFamily="2" charset="-122"/>
              </a:rPr>
              <a:t>32</a:t>
            </a:fld>
            <a:endParaRPr lang="zh-CN" altLang="en-US" sz="1200">
              <a:latin typeface="Calibri" pitchFamily="34" charset="0"/>
              <a:ea typeface="宋体" pitchFamily="2" charset="-122"/>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70657"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70658"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70659"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BD264F75-EB44-4B70-8598-4A892245F0E0}" type="slidenum">
              <a:rPr lang="zh-CN" altLang="en-US" sz="1200">
                <a:latin typeface="Calibri" pitchFamily="34" charset="0"/>
                <a:ea typeface="宋体" pitchFamily="2" charset="-122"/>
              </a:rPr>
              <a:t>33</a:t>
            </a:fld>
            <a:endParaRPr lang="zh-CN" altLang="en-US" sz="1200">
              <a:latin typeface="Calibri" pitchFamily="34" charset="0"/>
              <a:ea typeface="宋体" pitchFamily="2" charset="-122"/>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72705"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72706"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72707"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2CC34FBF-35DB-4BAB-AF84-8C2F00762F53}" type="slidenum">
              <a:rPr lang="zh-CN" altLang="en-US" sz="1200">
                <a:latin typeface="Calibri" pitchFamily="34" charset="0"/>
                <a:ea typeface="宋体" pitchFamily="2" charset="-122"/>
              </a:rPr>
              <a:t>34</a:t>
            </a:fld>
            <a:endParaRPr lang="zh-CN" altLang="en-US" sz="1200">
              <a:latin typeface="Calibri" pitchFamily="34" charset="0"/>
              <a:ea typeface="宋体" pitchFamily="2" charset="-122"/>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74753"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74754"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74755"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42483B9F-855B-425D-A870-D889841B37DF}" type="slidenum">
              <a:rPr lang="zh-CN" altLang="en-US" sz="1200">
                <a:latin typeface="Calibri" pitchFamily="34" charset="0"/>
                <a:ea typeface="宋体" pitchFamily="2" charset="-122"/>
              </a:rPr>
              <a:t>35</a:t>
            </a:fld>
            <a:endParaRPr lang="zh-CN" altLang="en-US" sz="1200">
              <a:latin typeface="Calibri" pitchFamily="34" charset="0"/>
              <a:ea typeface="宋体" pitchFamily="2" charset="-122"/>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76801"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76802"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76803"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D2F8B4E9-9499-4A87-BB31-B9D81D88A073}" type="slidenum">
              <a:rPr lang="zh-CN" altLang="en-US" sz="1200">
                <a:latin typeface="Calibri" pitchFamily="34" charset="0"/>
                <a:ea typeface="宋体" pitchFamily="2" charset="-122"/>
              </a:rPr>
              <a:t>36</a:t>
            </a:fld>
            <a:endParaRPr lang="zh-CN" altLang="en-US" sz="1200">
              <a:latin typeface="Calibri" pitchFamily="34" charset="0"/>
              <a:ea typeface="宋体" pitchFamily="2" charset="-122"/>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78849"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78850"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78851"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00DBEB11-5F4F-43B3-BF59-CAC81F622F03}" type="slidenum">
              <a:rPr lang="zh-CN" altLang="en-US" sz="1200">
                <a:latin typeface="Calibri" pitchFamily="34" charset="0"/>
                <a:ea typeface="宋体" pitchFamily="2" charset="-122"/>
              </a:rPr>
              <a:t>37</a:t>
            </a:fld>
            <a:endParaRPr lang="zh-CN" altLang="en-US" sz="1200">
              <a:latin typeface="Calibri" pitchFamily="34" charset="0"/>
              <a:ea typeface="宋体" pitchFamily="2" charset="-122"/>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80897"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80898"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80899"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77F7C8CE-238C-4484-9829-FFA60B2E930C}" type="slidenum">
              <a:rPr lang="zh-CN" altLang="en-US" sz="1200">
                <a:latin typeface="Calibri" pitchFamily="34" charset="0"/>
                <a:ea typeface="宋体" pitchFamily="2" charset="-122"/>
              </a:rPr>
              <a:t>38</a:t>
            </a:fld>
            <a:endParaRPr lang="zh-CN" altLang="en-US" sz="1200">
              <a:latin typeface="Calibri" pitchFamily="34" charset="0"/>
              <a:ea typeface="宋体" pitchFamily="2" charset="-122"/>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82945"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82946"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82947"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4C2C77AE-6406-4C94-A499-F6C0DA7FFF9C}" type="slidenum">
              <a:rPr lang="zh-CN" altLang="en-US" sz="1200">
                <a:latin typeface="Calibri" pitchFamily="34" charset="0"/>
                <a:ea typeface="宋体" pitchFamily="2" charset="-122"/>
              </a:rPr>
              <a:t>39</a:t>
            </a:fld>
            <a:endParaRPr lang="zh-CN" altLang="en-US" sz="1200">
              <a:latin typeface="Calibri" pitchFamily="34" charset="0"/>
              <a:ea typeface="宋体" pitchFamily="2" charset="-122"/>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84993"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84994"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84995"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062F6CF9-33A9-4660-B81C-2638F9E3D002}" type="slidenum">
              <a:rPr lang="zh-CN" altLang="en-US" sz="1200">
                <a:latin typeface="Calibri" pitchFamily="34" charset="0"/>
                <a:ea typeface="宋体" pitchFamily="2" charset="-122"/>
              </a:rPr>
              <a:t>40</a:t>
            </a:fld>
            <a:endParaRPr lang="zh-CN" altLang="en-US" sz="1200">
              <a:latin typeface="Calibri" pitchFamily="34" charset="0"/>
              <a:ea typeface="宋体" pitchFamily="2" charset="-122"/>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87041"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87042"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87043"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0348150F-25F0-421C-98BA-74606C2A78D9}" type="slidenum">
              <a:rPr lang="zh-CN" altLang="en-US" sz="1200">
                <a:latin typeface="Calibri" pitchFamily="34" charset="0"/>
                <a:ea typeface="宋体" pitchFamily="2" charset="-122"/>
              </a:rPr>
              <a:t>41</a:t>
            </a:fld>
            <a:endParaRPr lang="zh-CN" altLang="en-US" sz="1200">
              <a:latin typeface="Calibri" pitchFamily="34" charset="0"/>
              <a:ea typeface="宋体" pitchFamily="2" charset="-122"/>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89089"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89090"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89091"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4FC5F291-DDF5-45D1-B1D7-D2B1631D1ECA}" type="slidenum">
              <a:rPr lang="zh-CN" altLang="en-US" sz="1200">
                <a:latin typeface="Calibri" pitchFamily="34" charset="0"/>
                <a:ea typeface="宋体" pitchFamily="2" charset="-122"/>
              </a:rPr>
              <a:t>42</a:t>
            </a:fld>
            <a:endParaRPr lang="zh-CN" altLang="en-US" sz="1200">
              <a:latin typeface="Calibri" pitchFamily="34" charset="0"/>
              <a:ea typeface="宋体" pitchFamily="2" charset="-122"/>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91137"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91138"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91139"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081EB1CC-A809-4515-B715-7EA123E1061D}" type="slidenum">
              <a:rPr lang="zh-CN" altLang="en-US" sz="1200">
                <a:latin typeface="Calibri" pitchFamily="34" charset="0"/>
                <a:ea typeface="宋体" pitchFamily="2" charset="-122"/>
              </a:rPr>
              <a:t>43</a:t>
            </a:fld>
            <a:endParaRPr lang="zh-CN" altLang="en-US" sz="1200">
              <a:latin typeface="Calibri" pitchFamily="34" charset="0"/>
              <a:ea typeface="宋体" pitchFamily="2" charset="-122"/>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93185"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93186"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93187"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DE453EBB-1A80-4DCF-B1E9-0E7DC9AFE030}" type="slidenum">
              <a:rPr lang="zh-CN" altLang="en-US" sz="1200">
                <a:latin typeface="Calibri" pitchFamily="34" charset="0"/>
                <a:ea typeface="宋体" pitchFamily="2" charset="-122"/>
              </a:rPr>
              <a:t>44</a:t>
            </a:fld>
            <a:endParaRPr lang="zh-CN" altLang="en-US" sz="1200">
              <a:latin typeface="Calibri" pitchFamily="34" charset="0"/>
              <a:ea typeface="宋体" pitchFamily="2" charset="-122"/>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95233"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95234"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95235"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41D80230-FD40-4FC0-A8CB-B6FEF466E9AF}" type="slidenum">
              <a:rPr lang="zh-CN" altLang="en-US" sz="1200">
                <a:latin typeface="Calibri" pitchFamily="34" charset="0"/>
                <a:ea typeface="宋体" pitchFamily="2" charset="-122"/>
              </a:rPr>
              <a:t>45</a:t>
            </a:fld>
            <a:endParaRPr lang="zh-CN" altLang="en-US" sz="1200">
              <a:latin typeface="Calibri" pitchFamily="34" charset="0"/>
              <a:ea typeface="宋体" pitchFamily="2" charset="-122"/>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97281"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97282"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97283"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A212A7A6-B4E5-4944-B11E-46AA9518F707}" type="slidenum">
              <a:rPr lang="zh-CN" altLang="en-US" sz="1200">
                <a:latin typeface="Calibri" pitchFamily="34" charset="0"/>
                <a:ea typeface="宋体" pitchFamily="2" charset="-122"/>
              </a:rPr>
              <a:t>46</a:t>
            </a:fld>
            <a:endParaRPr lang="zh-CN" altLang="en-US" sz="1200">
              <a:latin typeface="Calibri" pitchFamily="34" charset="0"/>
              <a:ea typeface="宋体" pitchFamily="2" charset="-122"/>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99329"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99330"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99331"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D3858522-B119-4911-86DF-EAFF25C2A118}" type="slidenum">
              <a:rPr lang="zh-CN" altLang="en-US" sz="1200">
                <a:latin typeface="Calibri" pitchFamily="34" charset="0"/>
                <a:ea typeface="宋体" pitchFamily="2" charset="-122"/>
              </a:rPr>
              <a:t>47</a:t>
            </a:fld>
            <a:endParaRPr lang="zh-CN" altLang="en-US" sz="1200">
              <a:latin typeface="Calibri" pitchFamily="34" charset="0"/>
              <a:ea typeface="宋体" pitchFamily="2" charset="-122"/>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2_自定义版式">
    <p:bg>
      <p:bgPr>
        <a:solidFill>
          <a:schemeClr val="bg1"/>
        </a:solidFill>
      </p:bgPr>
    </p:bg>
    <p:spTree>
      <p:nvGrpSpPr>
        <p:cNvPr id="1" name=""/>
        <p:cNvGrpSpPr/>
        <p:nvPr/>
      </p:nvGrpSpPr>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54"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kern="1200">
          <a:solidFill>
            <a:schemeClr val="tx1"/>
          </a:solidFill>
          <a:latin typeface="Calibri" pitchFamily="34" charset="0"/>
          <a:ea typeface="宋体" pitchFamily="2" charset="-122"/>
          <a:cs typeface="+mj-cs"/>
        </a:defRPr>
      </a:lvl1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kern="1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kern="120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kern="120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kern="120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 Id="rId3" Type="http://schemas.openxmlformats.org/officeDocument/2006/relationships/image" Target="../media/image1.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xml" /><Relationship Id="rId3" Type="http://schemas.openxmlformats.org/officeDocument/2006/relationships/image" Target="../media/image2.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xml" /><Relationship Id="rId3" Type="http://schemas.openxmlformats.org/officeDocument/2006/relationships/package" Target="../embeddings/oleObject1.docx" TargetMode="Internal" /><Relationship Id="rId4" Type="http://schemas.openxmlformats.org/officeDocument/2006/relationships/image" Target="../media/image3.emf" /><Relationship Id="rId5" Type="http://schemas.openxmlformats.org/officeDocument/2006/relationships/vmlDrawing" Target="../drawings/vmlDrawing1.v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8.xml" /><Relationship Id="rId3" Type="http://schemas.openxmlformats.org/officeDocument/2006/relationships/image" Target="../media/image4.png" /><Relationship Id="rId4" Type="http://schemas.openxmlformats.org/officeDocument/2006/relationships/image" Target="../media/image5.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9.xml" /><Relationship Id="rId3" Type="http://schemas.openxmlformats.org/officeDocument/2006/relationships/image" Target="../media/image6.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2.xml" /><Relationship Id="rId3" Type="http://schemas.openxmlformats.org/officeDocument/2006/relationships/image" Target="../media/image7.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3.xml" /><Relationship Id="rId3" Type="http://schemas.openxmlformats.org/officeDocument/2006/relationships/image" Target="../media/image8.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9.xml" /><Relationship Id="rId3" Type="http://schemas.openxmlformats.org/officeDocument/2006/relationships/image" Target="../media/image9.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0.xml" /><Relationship Id="rId3" Type="http://schemas.openxmlformats.org/officeDocument/2006/relationships/image" Target="../media/image10.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3.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5.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6.xml" /><Relationship Id="rId3" Type="http://schemas.openxmlformats.org/officeDocument/2006/relationships/image" Target="../media/image7.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7.xml" /><Relationship Id="rId3" Type="http://schemas.openxmlformats.org/officeDocument/2006/relationships/image" Target="../media/image11.png" /><Relationship Id="rId4" Type="http://schemas.openxmlformats.org/officeDocument/2006/relationships/oleObject" Target="../embeddings/oleObject2.doc" TargetMode="Internal" /><Relationship Id="rId5" Type="http://schemas.openxmlformats.org/officeDocument/2006/relationships/image" Target="../media/image12.emf" /><Relationship Id="rId6" Type="http://schemas.openxmlformats.org/officeDocument/2006/relationships/vmlDrawing" Target="../drawings/vmlDrawing2.v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8.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9.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0.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1.xml" /><Relationship Id="rId3" Type="http://schemas.openxmlformats.org/officeDocument/2006/relationships/image" Target="../media/image13.pn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2.xml" /><Relationship Id="rId3" Type="http://schemas.openxmlformats.org/officeDocument/2006/relationships/image" Target="../media/image14.pn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3.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4.xml" /><Relationship Id="rId3" Type="http://schemas.openxmlformats.org/officeDocument/2006/relationships/image" Target="../media/image7.pn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5.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6.xml" /><Relationship Id="rId3" Type="http://schemas.openxmlformats.org/officeDocument/2006/relationships/package" Target="../embeddings/oleObject3.docx" TargetMode="Internal" /><Relationship Id="rId4" Type="http://schemas.openxmlformats.org/officeDocument/2006/relationships/image" Target="../media/image15.emf" /><Relationship Id="rId5" Type="http://schemas.openxmlformats.org/officeDocument/2006/relationships/vmlDrawing" Target="../drawings/vmlDrawing3.v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7.xml" /><Relationship Id="rId3" Type="http://schemas.openxmlformats.org/officeDocument/2006/relationships/package" Target="../embeddings/oleObject4.docx" TargetMode="Internal" /><Relationship Id="rId4" Type="http://schemas.openxmlformats.org/officeDocument/2006/relationships/image" Target="../media/image16.emf" /><Relationship Id="rId5" Type="http://schemas.openxmlformats.org/officeDocument/2006/relationships/vmlDrawing" Target="../drawings/vmlDrawing4.v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8.xml" /><Relationship Id="rId3" Type="http://schemas.openxmlformats.org/officeDocument/2006/relationships/package" Target="../embeddings/oleObject5.docx" TargetMode="Internal" /><Relationship Id="rId4" Type="http://schemas.openxmlformats.org/officeDocument/2006/relationships/image" Target="../media/image17.emf" /><Relationship Id="rId5" Type="http://schemas.openxmlformats.org/officeDocument/2006/relationships/vmlDrawing" Target="../drawings/vmlDrawing5.v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9.xml" /><Relationship Id="rId3" Type="http://schemas.openxmlformats.org/officeDocument/2006/relationships/package" Target="../embeddings/oleObject6.docx" TargetMode="Internal" /><Relationship Id="rId4" Type="http://schemas.openxmlformats.org/officeDocument/2006/relationships/image" Target="../media/image18.emf" /><Relationship Id="rId5" Type="http://schemas.openxmlformats.org/officeDocument/2006/relationships/vmlDrawing" Target="../drawings/vmlDrawing6.v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0.xml" /><Relationship Id="rId3" Type="http://schemas.openxmlformats.org/officeDocument/2006/relationships/package" Target="../embeddings/oleObject7.docx" TargetMode="Internal" /><Relationship Id="rId4" Type="http://schemas.openxmlformats.org/officeDocument/2006/relationships/image" Target="../media/image19.emf" /><Relationship Id="rId5" Type="http://schemas.openxmlformats.org/officeDocument/2006/relationships/vmlDrawing" Target="../drawings/vmlDrawing7.v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1.xml" /><Relationship Id="rId3" Type="http://schemas.openxmlformats.org/officeDocument/2006/relationships/package" Target="../embeddings/oleObject8.docx" TargetMode="Internal" /><Relationship Id="rId4" Type="http://schemas.openxmlformats.org/officeDocument/2006/relationships/image" Target="../media/image20.emf" /><Relationship Id="rId5" Type="http://schemas.openxmlformats.org/officeDocument/2006/relationships/vmlDrawing" Target="../drawings/vmlDrawing8.v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2.xml" /><Relationship Id="rId3" Type="http://schemas.openxmlformats.org/officeDocument/2006/relationships/package" Target="../embeddings/oleObject9.docx" TargetMode="Internal" /><Relationship Id="rId4" Type="http://schemas.openxmlformats.org/officeDocument/2006/relationships/image" Target="../media/image21.emf" /><Relationship Id="rId5" Type="http://schemas.openxmlformats.org/officeDocument/2006/relationships/vmlDrawing" Target="../drawings/vmlDrawing9.v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3.xml" /><Relationship Id="rId3" Type="http://schemas.openxmlformats.org/officeDocument/2006/relationships/package" Target="../embeddings/oleObject10.docx" TargetMode="Internal" /><Relationship Id="rId4" Type="http://schemas.openxmlformats.org/officeDocument/2006/relationships/image" Target="../media/image22.emf" /><Relationship Id="rId5" Type="http://schemas.openxmlformats.org/officeDocument/2006/relationships/vmlDrawing" Target="../drawings/vmlDrawing10.v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4.xml" /><Relationship Id="rId3" Type="http://schemas.openxmlformats.org/officeDocument/2006/relationships/image" Target="../media/image23.pn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5.xml" /><Relationship Id="rId3" Type="http://schemas.openxmlformats.org/officeDocument/2006/relationships/oleObject" Target="../embeddings/oleObject11.doc" TargetMode="Internal" /><Relationship Id="rId4" Type="http://schemas.openxmlformats.org/officeDocument/2006/relationships/image" Target="../media/image24.emf" /><Relationship Id="rId5" Type="http://schemas.openxmlformats.org/officeDocument/2006/relationships/vmlDrawing" Target="../drawings/vmlDrawing11.v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6.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7.xml" /><Relationship Id="rId3" Type="http://schemas.openxmlformats.org/officeDocument/2006/relationships/image" Target="../media/image25.png" /><Relationship Id="rId4" Type="http://schemas.openxmlformats.org/officeDocument/2006/relationships/image" Target="../media/image7.png"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6.jpeg" /><Relationship Id="rId3" Type="http://schemas.openxmlformats.org/officeDocument/2006/relationships/slide" Target="slide49.xml" TargetMode="Internal" /><Relationship Id="rId4" Type="http://schemas.openxmlformats.org/officeDocument/2006/relationships/slide" Target="slide54.xml" TargetMode="Internal" /><Relationship Id="rId5" Type="http://schemas.openxmlformats.org/officeDocument/2006/relationships/image" Target="../media/image7.pn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7.png" /><Relationship Id="rId3" Type="http://schemas.openxmlformats.org/officeDocument/2006/relationships/image" Target="../media/image28.pn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9.pn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7.png" /><Relationship Id="rId3" Type="http://schemas.openxmlformats.org/officeDocument/2006/relationships/slide" Target="slide48.xml" TargetMode="Interna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0.png" /><Relationship Id="rId3" Type="http://schemas.openxmlformats.org/officeDocument/2006/relationships/image" Target="../media/image31.png"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2.pn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3.png"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7.png" /><Relationship Id="rId3" Type="http://schemas.openxmlformats.org/officeDocument/2006/relationships/slide" Target="slide48.xml" TargetMode="Internal" /><Relationship Id="rId4" Type="http://schemas.openxmlformats.org/officeDocument/2006/relationships/oleObject" Target="../embeddings/oleObject12.doc" TargetMode="Internal" /><Relationship Id="rId5" Type="http://schemas.openxmlformats.org/officeDocument/2006/relationships/image" Target="../media/image34.emf" /><Relationship Id="rId6" Type="http://schemas.openxmlformats.org/officeDocument/2006/relationships/image" Target="../media/image35.png" /><Relationship Id="rId7" Type="http://schemas.openxmlformats.org/officeDocument/2006/relationships/vmlDrawing" Target="../drawings/vmlDrawing12.v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7" name="Text Box 22"/>
          <p:cNvSpPr txBox="1">
            <a:spLocks noChangeArrowheads="1"/>
          </p:cNvSpPr>
          <p:nvPr/>
        </p:nvSpPr>
        <p:spPr bwMode="auto">
          <a:xfrm>
            <a:off x="506413" y="881063"/>
            <a:ext cx="8115300"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zh-CN" altLang="zh-CN" sz="2400" b="1" spc="0">
                <a:latin typeface="Times New Roman"/>
                <a:ea typeface="宋体" pitchFamily="2" charset="-122"/>
              </a:rPr>
              <a:t>【实验剖析】</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．实验器材：</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电源、开关、导线、电流表、电压表、滑动变阻器、定值电阻等。</a:t>
            </a:r>
            <a:r>
              <a:rPr lang="en-US" altLang="zh-CN" sz="2400" b="1" spc="0">
                <a:latin typeface="Times New Roman"/>
              </a:rPr>
              <a:t> </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．实验电路图</a:t>
            </a:r>
            <a:r>
              <a:rPr lang="en-US" altLang="zh-CN" sz="2400" b="1" spc="0">
                <a:latin typeface="Times New Roman"/>
              </a:rPr>
              <a:t>  </a:t>
            </a:r>
            <a:endParaRPr lang="zh-CN" altLang="zh-CN" sz="1000">
              <a:latin typeface="宋体" pitchFamily="2" charset="-122"/>
              <a:ea typeface="宋体" pitchFamily="2" charset="-122"/>
            </a:endParaRPr>
          </a:p>
        </p:txBody>
      </p:sp>
      <p:sp>
        <p:nvSpPr>
          <p:cNvPr id="4098" name="矩形 15"/>
          <p:cNvSpPr>
            <a:spLocks noChangeArrowheads="1"/>
          </p:cNvSpPr>
          <p:nvPr/>
        </p:nvSpPr>
        <p:spPr bwMode="auto">
          <a:xfrm>
            <a:off x="539750" y="522288"/>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buClrTx/>
              <a:buFontTx/>
            </a:pPr>
            <a:r>
              <a:rPr lang="zh-CN" altLang="en-US" sz="2400" b="1" spc="0">
                <a:solidFill>
                  <a:srgbClr val="E46C0A"/>
                </a:solidFill>
                <a:latin typeface="Times New Roman" pitchFamily="18" charset="0"/>
                <a:ea typeface="宋体" pitchFamily="2" charset="-122"/>
              </a:rPr>
              <a:t>类型</a:t>
            </a:r>
            <a:r>
              <a:rPr lang="en-US" altLang="zh-CN" sz="2400" b="1" spc="0">
                <a:solidFill>
                  <a:srgbClr val="E46C0A"/>
                </a:solidFill>
                <a:latin typeface="Times New Roman" pitchFamily="18" charset="0"/>
                <a:ea typeface="宋体" pitchFamily="2" charset="-122"/>
              </a:rPr>
              <a:t>1    </a:t>
            </a:r>
            <a:r>
              <a:rPr lang="zh-CN" altLang="en-US" sz="2400" b="1" spc="0">
                <a:solidFill>
                  <a:srgbClr val="E46C0A"/>
                </a:solidFill>
                <a:latin typeface="Times New Roman" pitchFamily="18" charset="0"/>
                <a:ea typeface="宋体" pitchFamily="2" charset="-122"/>
              </a:rPr>
              <a:t>实验：探究电流与电压的关系</a:t>
            </a:r>
            <a:endParaRPr lang="zh-CN" altLang="en-US" sz="2400" b="1">
              <a:solidFill>
                <a:srgbClr val="E46C0A"/>
              </a:solidFill>
              <a:latin typeface="Times New Roman" pitchFamily="18" charset="0"/>
              <a:ea typeface="宋体" pitchFamily="2" charset="-122"/>
            </a:endParaRPr>
          </a:p>
        </p:txBody>
      </p:sp>
      <p:pic>
        <p:nvPicPr>
          <p:cNvPr id="4099" name="Picture 4"/>
          <p:cNvPicPr>
            <a:picLocks noChangeAspect="1"/>
          </p:cNvPicPr>
          <p:nvPr/>
        </p:nvPicPr>
        <p:blipFill>
          <a:blip r:embed="rId3">
            <a:clrChange>
              <a:clrFrom>
                <a:srgbClr val="FFFFFF"/>
              </a:clrFrom>
              <a:clrTo>
                <a:srgbClr val="FFFFFF">
                  <a:alpha val="0"/>
                </a:srgbClr>
              </a:clrTo>
            </a:clrChange>
          </a:blip>
          <a:stretch>
            <a:fillRect/>
          </a:stretch>
        </p:blipFill>
        <p:spPr>
          <a:xfrm>
            <a:off x="2627313" y="2119313"/>
            <a:ext cx="5238750" cy="2409825"/>
          </a:xfrm>
          <a:prstGeom prst="rect">
            <a:avLst/>
          </a:prstGeom>
          <a:noFill/>
          <a:ln>
            <a:noFill/>
            <a:miter lim="800000"/>
          </a:ln>
        </p:spPr>
      </p:pic>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5" name="Text Box 22"/>
          <p:cNvSpPr txBox="1">
            <a:spLocks noChangeArrowheads="1"/>
          </p:cNvSpPr>
          <p:nvPr/>
        </p:nvSpPr>
        <p:spPr bwMode="auto">
          <a:xfrm>
            <a:off x="506413" y="627063"/>
            <a:ext cx="8115300"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．实验方法：</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控制变量法。</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4</a:t>
            </a:r>
            <a:r>
              <a:rPr lang="zh-CN" altLang="zh-CN" sz="2400" b="1" spc="0">
                <a:latin typeface="Times New Roman"/>
                <a:ea typeface="宋体" pitchFamily="2" charset="-122"/>
              </a:rPr>
              <a:t>．实验步骤</a:t>
            </a:r>
            <a:r>
              <a:rPr lang="en-US" altLang="zh-CN" sz="2400" b="1" spc="0">
                <a:latin typeface="Times New Roman"/>
              </a:rPr>
              <a:t> </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按照电路图连接实物图；连接电路时，开关应</a:t>
            </a:r>
            <a:r>
              <a:rPr lang="en-US" altLang="zh-CN" sz="2400" b="1" spc="0">
                <a:latin typeface="Times New Roman"/>
              </a:rPr>
              <a:t>______</a:t>
            </a:r>
            <a:r>
              <a:rPr lang="zh-CN" altLang="zh-CN" sz="2400" b="1" spc="0">
                <a:latin typeface="Times New Roman"/>
                <a:ea typeface="宋体" pitchFamily="2" charset="-122"/>
              </a:rPr>
              <a:t>，滑片应移到滑动变阻器的</a:t>
            </a:r>
            <a:r>
              <a:rPr lang="en-US" altLang="zh-CN" sz="2400" b="1" spc="0">
                <a:latin typeface="Times New Roman"/>
              </a:rPr>
              <a:t>__________</a:t>
            </a:r>
            <a:r>
              <a:rPr lang="zh-CN" altLang="zh-CN" sz="2400" b="1" spc="0">
                <a:latin typeface="Times New Roman"/>
                <a:ea typeface="宋体" pitchFamily="2" charset="-122"/>
              </a:rPr>
              <a:t>处。</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注意</a:t>
            </a:r>
            <a:r>
              <a:rPr lang="zh-CN" altLang="zh-CN" sz="2400" b="1" spc="0">
                <a:latin typeface="Times New Roman"/>
                <a:ea typeface="宋体" pitchFamily="2" charset="-122"/>
              </a:rPr>
              <a:t>：</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选择合适的电表量程，电流表和电压表的接线柱</a:t>
            </a:r>
            <a:r>
              <a:rPr lang="en-US" altLang="zh-CN" sz="2400" b="1" spc="0">
                <a:latin typeface="Times New Roman"/>
              </a:rPr>
              <a:t>“</a:t>
            </a:r>
            <a:r>
              <a:rPr lang="zh-CN" altLang="zh-CN" sz="2400" b="1" spc="0">
                <a:latin typeface="Times New Roman"/>
                <a:ea typeface="宋体" pitchFamily="2" charset="-122"/>
              </a:rPr>
              <a:t>正进负出</a:t>
            </a:r>
            <a:r>
              <a:rPr lang="en-US" altLang="zh-CN" sz="2400" b="1" spc="0">
                <a:latin typeface="Times New Roman"/>
              </a:rPr>
              <a:t>”</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6146" name="矩形 13"/>
          <p:cNvSpPr/>
          <p:nvPr/>
        </p:nvSpPr>
        <p:spPr>
          <a:xfrm>
            <a:off x="7380288" y="1779588"/>
            <a:ext cx="803275" cy="4619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断开</a:t>
            </a:r>
            <a:endParaRPr lang="zh-CN" altLang="en-US">
              <a:latin typeface="Calibri" pitchFamily="34" charset="0"/>
              <a:ea typeface="宋体" pitchFamily="2" charset="-122"/>
            </a:endParaRPr>
          </a:p>
        </p:txBody>
      </p:sp>
      <p:sp>
        <p:nvSpPr>
          <p:cNvPr id="6147" name="矩形 4"/>
          <p:cNvSpPr/>
          <p:nvPr/>
        </p:nvSpPr>
        <p:spPr>
          <a:xfrm>
            <a:off x="4427538" y="2351088"/>
            <a:ext cx="1422400" cy="4619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最大阻值</a:t>
            </a:r>
            <a:endParaRPr lang="zh-CN" altLang="en-US">
              <a:latin typeface="Calibri"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left)">
                                      <p:cBhvr>
                                        <p:cTn id="7" dur="500" fill="hold"/>
                                        <p:tgtEl>
                                          <p:spTgt spid="614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ipe(left)">
                                      <p:cBhvr>
                                        <p:cTn id="12" dur="500" fill="hold"/>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3" name="Text Box 22"/>
          <p:cNvSpPr txBox="1">
            <a:spLocks noChangeArrowheads="1"/>
          </p:cNvSpPr>
          <p:nvPr/>
        </p:nvSpPr>
        <p:spPr bwMode="auto">
          <a:xfrm>
            <a:off x="506413" y="411163"/>
            <a:ext cx="8115300"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闭合开关，保持定值电阻阻值不变，调节变阻器的滑片，测出多组电压值和电流值。注意使电阻</a:t>
            </a:r>
            <a:r>
              <a:rPr lang="en-US" altLang="zh-CN" sz="2400" b="1" i="1" spc="0">
                <a:latin typeface="Times New Roman"/>
              </a:rPr>
              <a:t>R</a:t>
            </a:r>
            <a:r>
              <a:rPr lang="zh-CN" altLang="zh-CN" sz="2400" b="1" spc="0">
                <a:latin typeface="Times New Roman"/>
                <a:ea typeface="宋体" pitchFamily="2" charset="-122"/>
              </a:rPr>
              <a:t>两端的电压成整数倍变化</a:t>
            </a:r>
            <a:r>
              <a:rPr lang="en-US" altLang="zh-CN" sz="2400" b="1" spc="0">
                <a:latin typeface="Times New Roman"/>
              </a:rPr>
              <a:t>(</a:t>
            </a:r>
            <a:r>
              <a:rPr lang="zh-CN" altLang="zh-CN" sz="2400" b="1" spc="0">
                <a:latin typeface="Times New Roman"/>
                <a:ea typeface="宋体" pitchFamily="2" charset="-122"/>
              </a:rPr>
              <a:t>如</a:t>
            </a:r>
            <a:r>
              <a:rPr lang="en-US" altLang="zh-CN" sz="2400" b="1" spc="0">
                <a:latin typeface="Times New Roman"/>
              </a:rPr>
              <a:t>1 V</a:t>
            </a:r>
            <a:r>
              <a:rPr lang="zh-CN" altLang="zh-CN" sz="2400" b="1" spc="0">
                <a:latin typeface="Times New Roman"/>
                <a:ea typeface="宋体" pitchFamily="2" charset="-122"/>
              </a:rPr>
              <a:t>、</a:t>
            </a:r>
            <a:r>
              <a:rPr lang="en-US" altLang="zh-CN" sz="2400" b="1" spc="0">
                <a:latin typeface="Times New Roman"/>
              </a:rPr>
              <a:t>2 V</a:t>
            </a:r>
            <a:r>
              <a:rPr lang="zh-CN" altLang="zh-CN" sz="2400" b="1" spc="0">
                <a:latin typeface="Times New Roman"/>
                <a:ea typeface="宋体" pitchFamily="2" charset="-122"/>
              </a:rPr>
              <a:t>、</a:t>
            </a:r>
            <a:r>
              <a:rPr lang="en-US" altLang="zh-CN" sz="2400" b="1" spc="0">
                <a:latin typeface="Times New Roman"/>
              </a:rPr>
              <a:t>3 V……)</a:t>
            </a:r>
            <a:r>
              <a:rPr lang="zh-CN" altLang="zh-CN" sz="2400" b="1" spc="0">
                <a:latin typeface="Times New Roman"/>
                <a:ea typeface="宋体" pitchFamily="2" charset="-122"/>
              </a:rPr>
              <a:t>，便于数据处理。</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记录数据：</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记录每次调节滑片后加在定值电阻上的电压值和通过定值电阻的电流值，并填入下表。</a:t>
            </a:r>
            <a:endParaRPr lang="zh-CN" altLang="zh-CN" sz="1000">
              <a:latin typeface="宋体" pitchFamily="2" charset="-122"/>
              <a:ea typeface="宋体" pitchFamily="2" charset="-122"/>
            </a:endParaRPr>
          </a:p>
        </p:txBody>
      </p:sp>
      <p:graphicFrame>
        <p:nvGraphicFramePr>
          <p:cNvPr id="8194" name="表格 2"/>
          <p:cNvGraphicFramePr>
            <a:graphicFrameLocks noGrp="1"/>
          </p:cNvGraphicFramePr>
          <p:nvPr/>
        </p:nvGraphicFramePr>
        <p:xfrm>
          <a:off x="1979612" y="3292475"/>
          <a:ext cx="5113338" cy="1285875"/>
        </p:xfrm>
        <a:graphic>
          <a:graphicData uri="http://schemas.openxmlformats.org/drawingml/2006/table">
            <a:tbl>
              <a:tblPr/>
              <a:tblGrid>
                <a:gridCol w="2295525"/>
                <a:gridCol w="469900"/>
                <a:gridCol w="469900"/>
                <a:gridCol w="469900"/>
                <a:gridCol w="469900"/>
                <a:gridCol w="468312"/>
                <a:gridCol w="469900"/>
              </a:tblGrid>
              <a:tr h="428625">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zh-CN" altLang="zh-CN" sz="2400" b="1">
                          <a:latin typeface="Times New Roman"/>
                          <a:ea typeface="宋体" pitchFamily="2" charset="-122"/>
                        </a:rPr>
                        <a:t>实验次数</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1</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2</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3</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4</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5</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6</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r h="428625">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zh-CN" altLang="zh-CN" sz="2400" b="1">
                          <a:latin typeface="Times New Roman"/>
                          <a:ea typeface="宋体" pitchFamily="2" charset="-122"/>
                        </a:rPr>
                        <a:t>电压</a:t>
                      </a:r>
                      <a:r>
                        <a:rPr lang="en-US" altLang="zh-CN" sz="2400" b="1" i="1">
                          <a:latin typeface="Times New Roman"/>
                        </a:rPr>
                        <a:t>U</a:t>
                      </a:r>
                      <a:r>
                        <a:rPr lang="en-US" altLang="zh-CN" sz="2400" b="1">
                          <a:latin typeface="Times New Roman"/>
                        </a:rPr>
                        <a:t>/V</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r h="428625">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zh-CN" altLang="zh-CN" sz="2400" b="1">
                          <a:latin typeface="Times New Roman"/>
                          <a:ea typeface="宋体" pitchFamily="2" charset="-122"/>
                        </a:rPr>
                        <a:t>电流</a:t>
                      </a:r>
                      <a:r>
                        <a:rPr lang="en-US" altLang="zh-CN" sz="2400" b="1" i="1">
                          <a:latin typeface="Times New Roman"/>
                        </a:rPr>
                        <a:t>I</a:t>
                      </a:r>
                      <a:r>
                        <a:rPr lang="en-US" altLang="zh-CN" sz="2400" b="1">
                          <a:latin typeface="Times New Roman"/>
                        </a:rPr>
                        <a:t>/A</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90" tIns="0" rIns="68590"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1000">
                        <a:latin typeface="宋体" pitchFamily="2" charset="-122"/>
                        <a:ea typeface="宋体" pitchFamily="2" charset="-122"/>
                      </a:endParaRPr>
                    </a:p>
                  </a:txBody>
                  <a:tcPr marL="68590" marR="68590"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bl>
          </a:graphicData>
        </a:graphic>
      </p:graphicFrame>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1" name="Text Box 22"/>
          <p:cNvSpPr txBox="1">
            <a:spLocks noChangeArrowheads="1"/>
          </p:cNvSpPr>
          <p:nvPr/>
        </p:nvSpPr>
        <p:spPr bwMode="auto">
          <a:xfrm>
            <a:off x="323850" y="627063"/>
            <a:ext cx="8529638"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(4)</a:t>
            </a:r>
            <a:r>
              <a:rPr lang="zh-CN" altLang="zh-CN" sz="2400" b="1" spc="0">
                <a:latin typeface="Times New Roman"/>
                <a:ea typeface="宋体" pitchFamily="2" charset="-122"/>
              </a:rPr>
              <a:t>分析数据：</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分析电流与电压存在怎样的定量关系。</a:t>
            </a:r>
            <a:endParaRPr lang="zh-CN" altLang="zh-CN" sz="1000">
              <a:latin typeface="宋体" pitchFamily="2" charset="-122"/>
              <a:ea typeface="宋体" pitchFamily="2" charset="-122"/>
            </a:endParaRPr>
          </a:p>
          <a:p>
            <a:pPr marL="357505" marR="0" lvl="0" indent="-1905" algn="just" eaLnBrk="0" hangingPunct="0">
              <a:lnSpc>
                <a:spcPct val="150000"/>
              </a:lnSpc>
              <a:spcAft>
                <a:spcPct val="0"/>
              </a:spcAft>
              <a:buClrTx/>
              <a:buFontTx/>
            </a:pPr>
            <a:r>
              <a:rPr lang="zh-CN" altLang="zh-CN" sz="2400" b="1" spc="0">
                <a:latin typeface="Times New Roman"/>
                <a:ea typeface="宋体" pitchFamily="2" charset="-122"/>
              </a:rPr>
              <a:t>方法一：</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求出</a:t>
            </a:r>
            <a:r>
              <a:rPr lang="en-US" altLang="zh-CN" sz="2400" b="1" i="1" spc="0">
                <a:latin typeface="Times New Roman"/>
              </a:rPr>
              <a:t>U</a:t>
            </a:r>
            <a:r>
              <a:rPr lang="zh-CN" altLang="zh-CN" sz="2400" b="1" spc="0">
                <a:latin typeface="Times New Roman"/>
                <a:ea typeface="宋体" pitchFamily="2" charset="-122"/>
              </a:rPr>
              <a:t>与</a:t>
            </a:r>
            <a:r>
              <a:rPr lang="en-US" altLang="zh-CN" sz="2400" b="1" i="1" spc="0">
                <a:latin typeface="Times New Roman"/>
              </a:rPr>
              <a:t>I</a:t>
            </a:r>
            <a:r>
              <a:rPr lang="zh-CN" altLang="zh-CN" sz="2400" b="1" spc="0">
                <a:latin typeface="Times New Roman"/>
                <a:ea typeface="宋体" pitchFamily="2" charset="-122"/>
              </a:rPr>
              <a:t>的比值，观察是否为定值。</a:t>
            </a:r>
            <a:endParaRPr lang="zh-CN" altLang="zh-CN" sz="1000">
              <a:latin typeface="宋体" pitchFamily="2" charset="-122"/>
              <a:ea typeface="宋体" pitchFamily="2" charset="-122"/>
            </a:endParaRPr>
          </a:p>
          <a:p>
            <a:pPr marL="357505" marR="0" lvl="0" indent="-1905" algn="just" eaLnBrk="0" hangingPunct="0">
              <a:lnSpc>
                <a:spcPct val="150000"/>
              </a:lnSpc>
              <a:spcAft>
                <a:spcPct val="0"/>
              </a:spcAft>
              <a:buClrTx/>
              <a:buFontTx/>
            </a:pPr>
            <a:r>
              <a:rPr lang="zh-CN" altLang="zh-CN" sz="2400" b="1" spc="0">
                <a:latin typeface="Times New Roman"/>
                <a:ea typeface="宋体" pitchFamily="2" charset="-122"/>
              </a:rPr>
              <a:t>方法二：</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采用图像法，作出定值电阻的</a:t>
            </a:r>
            <a:r>
              <a:rPr lang="en-US" altLang="zh-CN" sz="2400" b="1" i="1" spc="0">
                <a:latin typeface="Times New Roman"/>
              </a:rPr>
              <a:t>I</a:t>
            </a:r>
            <a:r>
              <a:rPr lang="en-US" altLang="zh-CN" sz="2400" b="1" spc="0">
                <a:latin typeface="Times New Roman"/>
              </a:rPr>
              <a:t>­-</a:t>
            </a:r>
            <a:r>
              <a:rPr lang="en-US" altLang="zh-CN" sz="2400" b="1" i="1" spc="0">
                <a:latin typeface="Times New Roman"/>
              </a:rPr>
              <a:t>U</a:t>
            </a:r>
            <a:r>
              <a:rPr lang="zh-CN" altLang="zh-CN" sz="2400" b="1" spc="0">
                <a:latin typeface="Times New Roman"/>
                <a:ea typeface="宋体" pitchFamily="2" charset="-122"/>
              </a:rPr>
              <a:t>图像进行分析。</a:t>
            </a:r>
            <a:r>
              <a:rPr lang="en-US" altLang="zh-CN" sz="2400" b="1" spc="0">
                <a:latin typeface="Times New Roman"/>
              </a:rPr>
              <a:t> </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5</a:t>
            </a:r>
            <a:r>
              <a:rPr lang="zh-CN" altLang="zh-CN" sz="2400" b="1" spc="0">
                <a:latin typeface="Times New Roman"/>
                <a:ea typeface="宋体" pitchFamily="2" charset="-122"/>
              </a:rPr>
              <a:t>．如图</a:t>
            </a:r>
            <a:r>
              <a:rPr lang="en-US" altLang="zh-CN" sz="2400" b="1" spc="0">
                <a:latin typeface="Times New Roman"/>
              </a:rPr>
              <a:t>2</a:t>
            </a:r>
            <a:r>
              <a:rPr lang="zh-CN" altLang="zh-CN" sz="2400" b="1" spc="0">
                <a:latin typeface="Times New Roman"/>
                <a:ea typeface="宋体" pitchFamily="2" charset="-122"/>
              </a:rPr>
              <a:t>所示，图中阴影部分的面积表示的是电阻在电压为</a:t>
            </a:r>
            <a:r>
              <a:rPr lang="en-US" altLang="zh-CN" sz="2400" b="1" i="1" spc="0">
                <a:latin typeface="Times New Roman"/>
              </a:rPr>
              <a:t>U</a:t>
            </a:r>
            <a:r>
              <a:rPr lang="en-US" altLang="zh-CN" sz="2400" b="1" spc="0" baseline="-25000">
                <a:latin typeface="Times New Roman"/>
              </a:rPr>
              <a:t>0</a:t>
            </a:r>
            <a:r>
              <a:rPr lang="zh-CN" altLang="zh-CN" sz="2400" b="1" spc="0">
                <a:latin typeface="Times New Roman"/>
                <a:ea typeface="宋体" pitchFamily="2" charset="-122"/>
              </a:rPr>
              <a:t>时的电功率，图线的斜率</a:t>
            </a:r>
            <a:r>
              <a:rPr lang="zh-CN" altLang="zh-CN" sz="2400" b="1" spc="0">
                <a:latin typeface="Times New Roman"/>
                <a:ea typeface="宋体" pitchFamily="2" charset="-122"/>
              </a:rPr>
              <a:t>表示</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定</a:t>
            </a:r>
            <a:r>
              <a:rPr lang="zh-CN" altLang="zh-CN" sz="2400" b="1" spc="0">
                <a:latin typeface="Times New Roman"/>
                <a:ea typeface="宋体" pitchFamily="2" charset="-122"/>
              </a:rPr>
              <a:t>值电阻阻值的倒数。</a:t>
            </a:r>
            <a:endParaRPr lang="zh-CN" altLang="zh-CN" sz="1000">
              <a:latin typeface="宋体" pitchFamily="2" charset="-122"/>
              <a:ea typeface="宋体" pitchFamily="2" charset="-122"/>
            </a:endParaRPr>
          </a:p>
        </p:txBody>
      </p:sp>
      <p:pic>
        <p:nvPicPr>
          <p:cNvPr id="10242" name="Picture 4"/>
          <p:cNvPicPr>
            <a:picLocks noChangeAspect="1"/>
          </p:cNvPicPr>
          <p:nvPr/>
        </p:nvPicPr>
        <p:blipFill>
          <a:blip r:embed="rId3">
            <a:clrChange>
              <a:clrFrom>
                <a:srgbClr val="FFFFFF"/>
              </a:clrFrom>
              <a:clrTo>
                <a:srgbClr val="FFFFFF">
                  <a:alpha val="0"/>
                </a:srgbClr>
              </a:clrTo>
            </a:clrChange>
          </a:blip>
          <a:stretch>
            <a:fillRect/>
          </a:stretch>
        </p:blipFill>
        <p:spPr>
          <a:xfrm>
            <a:off x="5219700" y="2992438"/>
            <a:ext cx="1916113" cy="1666875"/>
          </a:xfrm>
          <a:prstGeom prst="rect">
            <a:avLst/>
          </a:prstGeom>
          <a:noFill/>
          <a:ln>
            <a:noFill/>
            <a:miter lim="800000"/>
          </a:ln>
        </p:spPr>
      </p:pic>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aphicFrame>
        <p:nvGraphicFramePr>
          <p:cNvPr id="12289" name="对象 1"/>
          <p:cNvGraphicFramePr>
            <a:graphicFrameLocks noChangeAspect="1"/>
          </p:cNvGraphicFramePr>
          <p:nvPr/>
        </p:nvGraphicFramePr>
        <p:xfrm>
          <a:off x="342900" y="774700"/>
          <a:ext cx="8458200" cy="3162300"/>
        </p:xfrm>
        <a:graphic>
          <a:graphicData uri="http://schemas.openxmlformats.org/presentationml/2006/ole">
            <mc:AlternateContent>
              <mc:Choice xmlns:v="urn:schemas-microsoft-com:vml" Requires="v">
                <p:oleObj spid="_x0000_s1038" r:id="rId3" imgW="8458200" imgH="3162300" progId="Word.Document.12">
                  <p:embed/>
                </p:oleObj>
              </mc:Choice>
              <mc:Fallback>
                <p:oleObj r:id="rId3" imgW="8458200" imgH="3162300" progId="Word.Document.12">
                  <p:embed/>
                  <p:pic>
                    <p:nvPicPr>
                      <p:cNvPr id="0" name="OLE substitute image"/>
                      <p:cNvPicPr/>
                      <p:nvPr/>
                    </p:nvPicPr>
                    <p:blipFill>
                      <a:blip r:embed="rId4"/>
                      <a:stretch>
                        <a:fillRect/>
                      </a:stretch>
                    </p:blipFill>
                    <p:spPr>
                      <a:xfrm>
                        <a:off x="342900" y="774700"/>
                        <a:ext cx="8458200" cy="3162300"/>
                      </a:xfrm>
                      <a:prstGeom prst="rect">
                        <a:avLst/>
                      </a:prstGeom>
                      <a:noFill/>
                      <a:ln w="38100">
                        <a:noFill/>
                        <a:miter lim="800000"/>
                      </a:ln>
                    </p:spPr>
                  </p:pic>
                </p:oleObj>
              </mc:Fallback>
            </mc:AlternateContent>
          </a:graphicData>
        </a:graphic>
      </p:graphicFrame>
      <p:sp>
        <p:nvSpPr>
          <p:cNvPr id="12290" name="矩形 4"/>
          <p:cNvSpPr/>
          <p:nvPr/>
        </p:nvSpPr>
        <p:spPr>
          <a:xfrm>
            <a:off x="1062038" y="1419225"/>
            <a:ext cx="1422400" cy="46196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保护电路</a:t>
            </a:r>
            <a:endParaRPr lang="zh-CN" altLang="en-US">
              <a:latin typeface="Calibri" pitchFamily="34" charset="0"/>
              <a:ea typeface="宋体" pitchFamily="2" charset="-122"/>
            </a:endParaRPr>
          </a:p>
        </p:txBody>
      </p:sp>
      <p:sp>
        <p:nvSpPr>
          <p:cNvPr id="12291" name="矩形 7"/>
          <p:cNvSpPr>
            <a:spLocks noChangeArrowheads="1"/>
          </p:cNvSpPr>
          <p:nvPr/>
        </p:nvSpPr>
        <p:spPr bwMode="auto">
          <a:xfrm>
            <a:off x="984250" y="1890713"/>
            <a:ext cx="3587750"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改变定值电阻两端的电压</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wipe(left)">
                                      <p:cBhvr>
                                        <p:cTn id="7" dur="500" fill="hold"/>
                                        <p:tgtEl>
                                          <p:spTgt spid="1229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291"/>
                                        </p:tgtEl>
                                        <p:attrNameLst>
                                          <p:attrName>style.visibility</p:attrName>
                                        </p:attrNameLst>
                                      </p:cBhvr>
                                      <p:to>
                                        <p:strVal val="visible"/>
                                      </p:to>
                                    </p:set>
                                    <p:animEffect transition="in" filter="wipe(left)">
                                      <p:cBhvr>
                                        <p:cTn id="12" dur="500" fill="hold"/>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7" name="Text Box 22"/>
          <p:cNvSpPr txBox="1">
            <a:spLocks noChangeArrowheads="1"/>
          </p:cNvSpPr>
          <p:nvPr/>
        </p:nvSpPr>
        <p:spPr bwMode="auto">
          <a:xfrm>
            <a:off x="506413" y="390525"/>
            <a:ext cx="81153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8</a:t>
            </a:r>
            <a:r>
              <a:rPr lang="zh-CN" altLang="zh-CN" sz="2400" b="1" spc="0">
                <a:latin typeface="Times New Roman"/>
                <a:ea typeface="宋体" pitchFamily="2" charset="-122"/>
              </a:rPr>
              <a:t>．实验时，移动滑片，改变定值电阻两端的电压，进行多次测量的目的是</a:t>
            </a:r>
            <a:r>
              <a:rPr lang="en-US" altLang="zh-CN" sz="2400" b="1" spc="0">
                <a:latin typeface="Times New Roman"/>
              </a:rPr>
              <a:t>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9</a:t>
            </a:r>
            <a:r>
              <a:rPr lang="zh-CN" altLang="zh-CN" sz="2400" b="1" spc="0">
                <a:latin typeface="Times New Roman"/>
                <a:ea typeface="宋体" pitchFamily="2" charset="-122"/>
              </a:rPr>
              <a:t>．将定值电阻换成小灯泡后，发现电流与电压不成正比，原因是</a:t>
            </a:r>
            <a:r>
              <a:rPr lang="en-US" altLang="zh-CN" sz="2400" b="1" spc="0">
                <a:latin typeface="Times New Roman"/>
              </a:rPr>
              <a:t>_____________</a:t>
            </a:r>
            <a:r>
              <a:rPr lang="en-US" altLang="zh-CN" sz="2400" b="1" spc="0">
                <a:latin typeface="Times New Roman"/>
              </a:rPr>
              <a:t>_____</a:t>
            </a:r>
            <a:r>
              <a:rPr lang="en-US" altLang="zh-CN" sz="2400" b="1" spc="0">
                <a:latin typeface="Times New Roman"/>
              </a:rPr>
              <a:t>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10</a:t>
            </a:r>
            <a:r>
              <a:rPr lang="zh-CN" altLang="zh-CN" sz="2400" b="1" spc="0">
                <a:latin typeface="Times New Roman"/>
                <a:ea typeface="宋体" pitchFamily="2" charset="-122"/>
              </a:rPr>
              <a:t>．实验中，发现电流随电压的增大而减小，原因是电压表并联在</a:t>
            </a:r>
            <a:r>
              <a:rPr lang="en-US" altLang="zh-CN" sz="2400" b="1" spc="0">
                <a:latin typeface="Times New Roman"/>
              </a:rPr>
              <a:t>______________</a:t>
            </a:r>
            <a:r>
              <a:rPr lang="zh-CN" altLang="zh-CN" sz="2400" b="1" spc="0">
                <a:latin typeface="Times New Roman"/>
                <a:ea typeface="宋体" pitchFamily="2" charset="-122"/>
              </a:rPr>
              <a:t>的两端。</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11</a:t>
            </a:r>
            <a:r>
              <a:rPr lang="zh-CN" altLang="zh-CN" sz="2400" b="1" spc="0">
                <a:latin typeface="Times New Roman"/>
                <a:ea typeface="宋体" pitchFamily="2" charset="-122"/>
              </a:rPr>
              <a:t>．实验结论：</a:t>
            </a:r>
            <a:r>
              <a:rPr lang="en-US" altLang="zh-CN" sz="2400" b="1" spc="0">
                <a:latin typeface="Times New Roman"/>
              </a:rPr>
              <a:t> </a:t>
            </a:r>
            <a:r>
              <a:rPr lang="en-US" altLang="zh-CN" sz="2400" b="1" spc="0">
                <a:latin typeface="Times New Roman"/>
              </a:rPr>
              <a:t>_____________________________________</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en-US" altLang="zh-CN" sz="2400" b="1" spc="0">
                <a:latin typeface="Times New Roman"/>
              </a:rPr>
              <a:t>_______</a:t>
            </a:r>
            <a:r>
              <a:rPr lang="en-US" altLang="zh-CN" sz="2400" b="1" spc="0">
                <a:latin typeface="Times New Roman"/>
              </a:rPr>
              <a:t>_______</a:t>
            </a:r>
            <a:r>
              <a:rPr lang="en-US" altLang="zh-CN" sz="2400" b="1" spc="0">
                <a:latin typeface="Times New Roman"/>
              </a:rPr>
              <a:t>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14338" name="矩形 6"/>
          <p:cNvSpPr>
            <a:spLocks noChangeArrowheads="1"/>
          </p:cNvSpPr>
          <p:nvPr/>
        </p:nvSpPr>
        <p:spPr bwMode="auto">
          <a:xfrm>
            <a:off x="3043238" y="931863"/>
            <a:ext cx="3278188"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使实验结论具有普遍性</a:t>
            </a:r>
            <a:endParaRPr lang="zh-CN" altLang="zh-CN" sz="1000">
              <a:latin typeface="宋体" pitchFamily="2" charset="-122"/>
              <a:ea typeface="宋体" pitchFamily="2" charset="-122"/>
            </a:endParaRPr>
          </a:p>
        </p:txBody>
      </p:sp>
      <p:sp>
        <p:nvSpPr>
          <p:cNvPr id="14339" name="矩形 7"/>
          <p:cNvSpPr>
            <a:spLocks noChangeArrowheads="1"/>
          </p:cNvSpPr>
          <p:nvPr/>
        </p:nvSpPr>
        <p:spPr bwMode="auto">
          <a:xfrm>
            <a:off x="2165350" y="2000250"/>
            <a:ext cx="420687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灯丝电阻随温度的升高而增大</a:t>
            </a:r>
            <a:endParaRPr lang="zh-CN" altLang="zh-CN" sz="1000">
              <a:latin typeface="宋体" pitchFamily="2" charset="-122"/>
              <a:ea typeface="宋体" pitchFamily="2" charset="-122"/>
            </a:endParaRPr>
          </a:p>
        </p:txBody>
      </p:sp>
      <p:sp>
        <p:nvSpPr>
          <p:cNvPr id="14340" name="矩形 8"/>
          <p:cNvSpPr>
            <a:spLocks noChangeArrowheads="1"/>
          </p:cNvSpPr>
          <p:nvPr/>
        </p:nvSpPr>
        <p:spPr bwMode="auto">
          <a:xfrm>
            <a:off x="2411413" y="3067050"/>
            <a:ext cx="1731963"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滑动变阻器</a:t>
            </a:r>
            <a:endParaRPr lang="zh-CN" altLang="zh-CN" sz="1000">
              <a:latin typeface="宋体" pitchFamily="2" charset="-122"/>
              <a:ea typeface="宋体" pitchFamily="2" charset="-122"/>
            </a:endParaRPr>
          </a:p>
        </p:txBody>
      </p:sp>
      <p:sp>
        <p:nvSpPr>
          <p:cNvPr id="14341" name="矩形 9"/>
          <p:cNvSpPr>
            <a:spLocks noChangeArrowheads="1"/>
          </p:cNvSpPr>
          <p:nvPr/>
        </p:nvSpPr>
        <p:spPr bwMode="auto">
          <a:xfrm>
            <a:off x="936625" y="3654425"/>
            <a:ext cx="73802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                        </a:t>
            </a:r>
            <a:r>
              <a:rPr lang="zh-CN" altLang="zh-CN" sz="2400" b="1" spc="0">
                <a:solidFill>
                  <a:srgbClr val="C00000"/>
                </a:solidFill>
                <a:latin typeface="Times New Roman"/>
                <a:ea typeface="宋体" pitchFamily="2" charset="-122"/>
              </a:rPr>
              <a:t>在电阻一定的情况下，通过导体的电流与导体两端的电压成正比</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wipe(left)">
                                      <p:cBhvr>
                                        <p:cTn id="7" dur="500" fill="hold"/>
                                        <p:tgtEl>
                                          <p:spTgt spid="1433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339"/>
                                        </p:tgtEl>
                                        <p:attrNameLst>
                                          <p:attrName>style.visibility</p:attrName>
                                        </p:attrNameLst>
                                      </p:cBhvr>
                                      <p:to>
                                        <p:strVal val="visible"/>
                                      </p:to>
                                    </p:set>
                                    <p:animEffect transition="in" filter="wipe(left)">
                                      <p:cBhvr>
                                        <p:cTn id="12" dur="500" fill="hold"/>
                                        <p:tgtEl>
                                          <p:spTgt spid="1433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340"/>
                                        </p:tgtEl>
                                        <p:attrNameLst>
                                          <p:attrName>style.visibility</p:attrName>
                                        </p:attrNameLst>
                                      </p:cBhvr>
                                      <p:to>
                                        <p:strVal val="visible"/>
                                      </p:to>
                                    </p:set>
                                    <p:animEffect transition="in" filter="wipe(left)">
                                      <p:cBhvr>
                                        <p:cTn id="17" dur="500" fill="hold"/>
                                        <p:tgtEl>
                                          <p:spTgt spid="1434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341"/>
                                        </p:tgtEl>
                                        <p:attrNameLst>
                                          <p:attrName>style.visibility</p:attrName>
                                        </p:attrNameLst>
                                      </p:cBhvr>
                                      <p:to>
                                        <p:strVal val="visible"/>
                                      </p:to>
                                    </p:set>
                                    <p:animEffect transition="in" filter="wipe(left)">
                                      <p:cBhvr>
                                        <p:cTn id="22" dur="500" fill="hold"/>
                                        <p:tgtEl>
                                          <p:spTgt spid="143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p:bldP spid="14340" grpId="0"/>
      <p:bldP spid="14341"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5" name="Text Box 22"/>
          <p:cNvSpPr txBox="1">
            <a:spLocks noChangeArrowheads="1"/>
          </p:cNvSpPr>
          <p:nvPr/>
        </p:nvSpPr>
        <p:spPr bwMode="auto">
          <a:xfrm>
            <a:off x="506413" y="731838"/>
            <a:ext cx="8115300" cy="277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zh-CN" altLang="zh-CN" sz="2400" b="1" spc="0">
                <a:latin typeface="Times New Roman"/>
                <a:ea typeface="宋体" pitchFamily="2" charset="-122"/>
              </a:rPr>
              <a:t>【典例</a:t>
            </a:r>
            <a:r>
              <a:rPr lang="en-US" altLang="zh-CN" sz="2400" b="1" spc="0">
                <a:latin typeface="Times New Roman"/>
              </a:rPr>
              <a:t>1</a:t>
            </a:r>
            <a:r>
              <a:rPr lang="zh-CN" altLang="zh-CN" sz="2400" b="1" spc="0">
                <a:latin typeface="Times New Roman"/>
                <a:ea typeface="宋体" pitchFamily="2" charset="-122"/>
              </a:rPr>
              <a:t>】小明同学在做</a:t>
            </a:r>
            <a:r>
              <a:rPr lang="en-US" altLang="zh-CN" sz="2400" b="1" spc="0">
                <a:latin typeface="Times New Roman"/>
              </a:rPr>
              <a:t>“</a:t>
            </a:r>
            <a:r>
              <a:rPr lang="zh-CN" altLang="zh-CN" sz="2400" b="1" spc="0">
                <a:latin typeface="Times New Roman"/>
                <a:ea typeface="宋体" pitchFamily="2" charset="-122"/>
              </a:rPr>
              <a:t>探究电流与电压的关系</a:t>
            </a:r>
            <a:r>
              <a:rPr lang="en-US" altLang="zh-CN" sz="2400" b="1" spc="0">
                <a:latin typeface="Times New Roman"/>
              </a:rPr>
              <a:t>”</a:t>
            </a:r>
            <a:r>
              <a:rPr lang="zh-CN" altLang="zh-CN" sz="2400" b="1" spc="0">
                <a:latin typeface="Times New Roman"/>
                <a:ea typeface="宋体" pitchFamily="2" charset="-122"/>
              </a:rPr>
              <a:t>实验时，准备了以下器材：</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干电池</a:t>
            </a:r>
            <a:r>
              <a:rPr lang="en-US" altLang="zh-CN" sz="2400" b="1" spc="0">
                <a:latin typeface="Times New Roman"/>
              </a:rPr>
              <a:t>(1.5 V)</a:t>
            </a:r>
            <a:r>
              <a:rPr lang="zh-CN" altLang="zh-CN" sz="2400" b="1" spc="0">
                <a:latin typeface="Times New Roman"/>
                <a:ea typeface="宋体" pitchFamily="2" charset="-122"/>
              </a:rPr>
              <a:t>两节，电流表</a:t>
            </a:r>
            <a:r>
              <a:rPr lang="en-US" altLang="zh-CN" sz="2400" b="1" spc="0">
                <a:latin typeface="Times New Roman"/>
              </a:rPr>
              <a:t>(0</a:t>
            </a:r>
            <a:r>
              <a:rPr lang="zh-CN" altLang="zh-CN" sz="2400" b="1" spc="0">
                <a:latin typeface="Times New Roman"/>
                <a:ea typeface="宋体" pitchFamily="2" charset="-122"/>
              </a:rPr>
              <a:t>～</a:t>
            </a:r>
            <a:r>
              <a:rPr lang="en-US" altLang="zh-CN" sz="2400" b="1" spc="0">
                <a:latin typeface="Times New Roman"/>
              </a:rPr>
              <a:t>0.6 A</a:t>
            </a:r>
            <a:r>
              <a:rPr lang="zh-CN" altLang="zh-CN" sz="2400" b="1" spc="0">
                <a:latin typeface="Times New Roman"/>
                <a:ea typeface="宋体" pitchFamily="2" charset="-122"/>
              </a:rPr>
              <a:t>、</a:t>
            </a:r>
            <a:r>
              <a:rPr lang="en-US" altLang="zh-CN" sz="2400" b="1" spc="0">
                <a:latin typeface="Times New Roman"/>
              </a:rPr>
              <a:t>0</a:t>
            </a:r>
            <a:r>
              <a:rPr lang="zh-CN" altLang="zh-CN" sz="2400" b="1" spc="0">
                <a:latin typeface="Times New Roman"/>
                <a:ea typeface="宋体" pitchFamily="2" charset="-122"/>
              </a:rPr>
              <a:t>～</a:t>
            </a:r>
            <a:r>
              <a:rPr lang="en-US" altLang="zh-CN" sz="2400" b="1" spc="0">
                <a:latin typeface="Times New Roman"/>
              </a:rPr>
              <a:t>3 A)</a:t>
            </a:r>
            <a:r>
              <a:rPr lang="zh-CN" altLang="zh-CN" sz="2400" b="1" spc="0">
                <a:latin typeface="Times New Roman"/>
                <a:ea typeface="宋体" pitchFamily="2" charset="-122"/>
              </a:rPr>
              <a:t>、电压表</a:t>
            </a:r>
            <a:r>
              <a:rPr lang="en-US" altLang="zh-CN" sz="2400" b="1" spc="0">
                <a:latin typeface="Times New Roman"/>
              </a:rPr>
              <a:t>(0</a:t>
            </a:r>
            <a:r>
              <a:rPr lang="zh-CN" altLang="zh-CN" sz="2400" b="1" spc="0">
                <a:latin typeface="Times New Roman"/>
                <a:ea typeface="宋体" pitchFamily="2" charset="-122"/>
              </a:rPr>
              <a:t>～</a:t>
            </a:r>
            <a:r>
              <a:rPr lang="en-US" altLang="zh-CN" sz="2400" b="1" spc="0">
                <a:latin typeface="Times New Roman"/>
              </a:rPr>
              <a:t>3 V</a:t>
            </a:r>
            <a:r>
              <a:rPr lang="zh-CN" altLang="zh-CN" sz="2400" b="1" spc="0">
                <a:latin typeface="Times New Roman"/>
                <a:ea typeface="宋体" pitchFamily="2" charset="-122"/>
              </a:rPr>
              <a:t>、</a:t>
            </a:r>
            <a:r>
              <a:rPr lang="en-US" altLang="zh-CN" sz="2400" b="1" spc="0">
                <a:latin typeface="Times New Roman"/>
              </a:rPr>
              <a:t>0</a:t>
            </a:r>
            <a:r>
              <a:rPr lang="zh-CN" altLang="zh-CN" sz="2400" b="1" spc="0">
                <a:latin typeface="Times New Roman"/>
                <a:ea typeface="宋体" pitchFamily="2" charset="-122"/>
              </a:rPr>
              <a:t>～</a:t>
            </a:r>
            <a:r>
              <a:rPr lang="en-US" altLang="zh-CN" sz="2400" b="1" spc="0">
                <a:latin typeface="Times New Roman"/>
              </a:rPr>
              <a:t>15 V)</a:t>
            </a:r>
            <a:r>
              <a:rPr lang="zh-CN" altLang="zh-CN" sz="2400" b="1" spc="0">
                <a:latin typeface="Times New Roman"/>
                <a:ea typeface="宋体" pitchFamily="2" charset="-122"/>
              </a:rPr>
              <a:t>、滑动变阻器</a:t>
            </a:r>
            <a:r>
              <a:rPr lang="en-US" altLang="zh-CN" sz="2400" b="1" spc="0">
                <a:latin typeface="Times New Roman"/>
              </a:rPr>
              <a:t>(20 Ω</a:t>
            </a:r>
            <a:r>
              <a:rPr lang="zh-CN" altLang="zh-CN" sz="2400" b="1" spc="0">
                <a:latin typeface="Times New Roman"/>
                <a:ea typeface="宋体" pitchFamily="2" charset="-122"/>
              </a:rPr>
              <a:t>　</a:t>
            </a:r>
            <a:r>
              <a:rPr lang="en-US" altLang="zh-CN" sz="2400" b="1" spc="0">
                <a:latin typeface="Times New Roman"/>
              </a:rPr>
              <a:t>2 A)</a:t>
            </a:r>
            <a:r>
              <a:rPr lang="zh-CN" altLang="zh-CN" sz="2400" b="1" spc="0">
                <a:latin typeface="Times New Roman"/>
                <a:ea typeface="宋体" pitchFamily="2" charset="-122"/>
              </a:rPr>
              <a:t>、定值电阻</a:t>
            </a:r>
            <a:r>
              <a:rPr lang="en-US" altLang="zh-CN" sz="2400" b="1" spc="0">
                <a:latin typeface="Times New Roman"/>
              </a:rPr>
              <a:t>(5 Ω)</a:t>
            </a:r>
            <a:r>
              <a:rPr lang="zh-CN" altLang="zh-CN" sz="2400" b="1" spc="0">
                <a:latin typeface="Times New Roman"/>
                <a:ea typeface="宋体" pitchFamily="2" charset="-122"/>
              </a:rPr>
              <a:t>、开关各一只，导线若干。根据图甲所示的电路图进行实验。</a:t>
            </a:r>
            <a:endParaRPr lang="zh-CN" altLang="zh-CN" sz="1000">
              <a:latin typeface="宋体" pitchFamily="2" charset="-122"/>
              <a:ea typeface="宋体" pitchFamily="2"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8433" name="Picture 2"/>
          <p:cNvPicPr>
            <a:picLocks noChangeAspect="1"/>
          </p:cNvPicPr>
          <p:nvPr/>
        </p:nvPicPr>
        <p:blipFill>
          <a:blip r:embed="rId3">
            <a:clrChange>
              <a:clrFrom>
                <a:srgbClr val="FFFFFF"/>
              </a:clrFrom>
              <a:clrTo>
                <a:srgbClr val="FFFFFF">
                  <a:alpha val="0"/>
                </a:srgbClr>
              </a:clrTo>
            </a:clrChange>
          </a:blip>
          <a:stretch>
            <a:fillRect/>
          </a:stretch>
        </p:blipFill>
        <p:spPr>
          <a:xfrm>
            <a:off x="250825" y="1095375"/>
            <a:ext cx="3097213" cy="2797175"/>
          </a:xfrm>
          <a:prstGeom prst="rect">
            <a:avLst/>
          </a:prstGeom>
          <a:noFill/>
          <a:ln>
            <a:noFill/>
            <a:miter lim="800000"/>
          </a:ln>
        </p:spPr>
      </p:pic>
      <p:pic>
        <p:nvPicPr>
          <p:cNvPr id="18434" name="Picture 3"/>
          <p:cNvPicPr>
            <a:picLocks noChangeAspect="1"/>
          </p:cNvPicPr>
          <p:nvPr/>
        </p:nvPicPr>
        <p:blipFill>
          <a:blip r:embed="rId4">
            <a:clrChange>
              <a:clrFrom>
                <a:srgbClr val="FFFFFF"/>
              </a:clrFrom>
              <a:clrTo>
                <a:srgbClr val="FFFFFF">
                  <a:alpha val="0"/>
                </a:srgbClr>
              </a:clrTo>
            </a:clrChange>
          </a:blip>
          <a:stretch>
            <a:fillRect/>
          </a:stretch>
        </p:blipFill>
        <p:spPr>
          <a:xfrm>
            <a:off x="2973388" y="1131888"/>
            <a:ext cx="6207125" cy="2940050"/>
          </a:xfrm>
          <a:prstGeom prst="rect">
            <a:avLst/>
          </a:prstGeom>
          <a:noFill/>
          <a:ln>
            <a:noFill/>
            <a:miter lim="800000"/>
          </a:ln>
        </p:spPr>
      </p:pic>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1" name="Text Box 22"/>
          <p:cNvSpPr txBox="1">
            <a:spLocks noChangeArrowheads="1"/>
          </p:cNvSpPr>
          <p:nvPr/>
        </p:nvSpPr>
        <p:spPr bwMode="auto">
          <a:xfrm>
            <a:off x="506413" y="595313"/>
            <a:ext cx="81153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用笔画线代替导线</a:t>
            </a:r>
            <a:r>
              <a:rPr lang="zh-CN" altLang="zh-CN" sz="2400" b="1" spc="0">
                <a:latin typeface="Times New Roman"/>
                <a:ea typeface="宋体" pitchFamily="2" charset="-122"/>
              </a:rPr>
              <a:t>，</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按照</a:t>
            </a:r>
            <a:r>
              <a:rPr lang="zh-CN" altLang="zh-CN" sz="2400" b="1" spc="0">
                <a:latin typeface="Times New Roman"/>
                <a:ea typeface="宋体" pitchFamily="2" charset="-122"/>
              </a:rPr>
              <a:t>图甲所示电路</a:t>
            </a:r>
            <a:r>
              <a:rPr lang="zh-CN" altLang="zh-CN" sz="2400" b="1" spc="0">
                <a:latin typeface="Times New Roman"/>
                <a:ea typeface="宋体" pitchFamily="2" charset="-122"/>
              </a:rPr>
              <a:t>，</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将</a:t>
            </a:r>
            <a:r>
              <a:rPr lang="zh-CN" altLang="zh-CN" sz="2400" b="1" spc="0">
                <a:latin typeface="Times New Roman"/>
                <a:ea typeface="宋体" pitchFamily="2" charset="-122"/>
              </a:rPr>
              <a:t>图乙中的</a:t>
            </a:r>
            <a:r>
              <a:rPr lang="zh-CN" altLang="zh-CN" sz="2400" b="1" spc="0">
                <a:latin typeface="Times New Roman"/>
                <a:ea typeface="宋体" pitchFamily="2" charset="-122"/>
              </a:rPr>
              <a:t>实物</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电路</a:t>
            </a:r>
            <a:r>
              <a:rPr lang="zh-CN" altLang="zh-CN" sz="2400" b="1" spc="0">
                <a:latin typeface="Times New Roman"/>
                <a:ea typeface="宋体" pitchFamily="2" charset="-122"/>
              </a:rPr>
              <a:t>连接完整。</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连接电路，闭合开关前</a:t>
            </a:r>
            <a:r>
              <a:rPr lang="zh-CN" altLang="zh-CN" sz="2400" b="1" spc="0">
                <a:latin typeface="Times New Roman"/>
                <a:ea typeface="宋体" pitchFamily="2" charset="-122"/>
              </a:rPr>
              <a:t>，</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滑动</a:t>
            </a:r>
            <a:r>
              <a:rPr lang="zh-CN" altLang="zh-CN" sz="2400" b="1" spc="0">
                <a:latin typeface="Times New Roman"/>
                <a:ea typeface="宋体" pitchFamily="2" charset="-122"/>
              </a:rPr>
              <a:t>变阻器滑片</a:t>
            </a:r>
            <a:r>
              <a:rPr lang="en-US" altLang="zh-CN" sz="2400" b="1" i="1" spc="0">
                <a:latin typeface="Times New Roman"/>
              </a:rPr>
              <a:t>P</a:t>
            </a:r>
            <a:r>
              <a:rPr lang="zh-CN" altLang="zh-CN" sz="2400" b="1" spc="0">
                <a:latin typeface="Times New Roman"/>
                <a:ea typeface="宋体" pitchFamily="2" charset="-122"/>
              </a:rPr>
              <a:t>应位于</a:t>
            </a:r>
            <a:r>
              <a:rPr lang="en-US" altLang="zh-CN" sz="2400" b="1" spc="0">
                <a:latin typeface="Times New Roman"/>
              </a:rPr>
              <a:t>______(</a:t>
            </a:r>
            <a:r>
              <a:rPr lang="zh-CN" altLang="zh-CN" sz="2400" b="1" spc="0">
                <a:latin typeface="Times New Roman"/>
                <a:ea typeface="宋体" pitchFamily="2" charset="-122"/>
              </a:rPr>
              <a:t>填</a:t>
            </a:r>
            <a:r>
              <a:rPr lang="en-US" altLang="zh-CN" sz="2400" b="1" spc="0">
                <a:latin typeface="Times New Roman"/>
              </a:rPr>
              <a:t>“</a:t>
            </a:r>
            <a:r>
              <a:rPr lang="en-US" altLang="zh-CN" sz="2400" b="1" i="1" spc="0">
                <a:latin typeface="Times New Roman"/>
              </a:rPr>
              <a:t>A</a:t>
            </a:r>
            <a:r>
              <a:rPr lang="en-US" altLang="zh-CN" sz="2400" b="1" spc="0">
                <a:latin typeface="Times New Roman"/>
              </a:rPr>
              <a:t>”</a:t>
            </a:r>
            <a:r>
              <a:rPr lang="zh-CN" altLang="zh-CN" sz="2400" b="1" spc="0">
                <a:latin typeface="Times New Roman"/>
                <a:ea typeface="宋体" pitchFamily="2" charset="-122"/>
              </a:rPr>
              <a:t>或</a:t>
            </a:r>
            <a:r>
              <a:rPr lang="en-US" altLang="zh-CN" sz="2400" b="1" spc="0">
                <a:latin typeface="Times New Roman"/>
              </a:rPr>
              <a:t>“</a:t>
            </a:r>
            <a:r>
              <a:rPr lang="en-US" altLang="zh-CN" sz="2400" b="1" i="1" spc="0">
                <a:latin typeface="Times New Roman"/>
              </a:rPr>
              <a:t>B</a:t>
            </a:r>
            <a:r>
              <a:rPr lang="en-US" altLang="zh-CN" sz="2400" b="1" spc="0">
                <a:latin typeface="Times New Roman"/>
              </a:rPr>
              <a:t>”)</a:t>
            </a:r>
            <a:r>
              <a:rPr lang="zh-CN" altLang="zh-CN" sz="2400" b="1" spc="0">
                <a:latin typeface="Times New Roman"/>
                <a:ea typeface="宋体" pitchFamily="2" charset="-122"/>
              </a:rPr>
              <a:t>端</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20482" name="矩形 6"/>
          <p:cNvSpPr>
            <a:spLocks noChangeArrowheads="1"/>
          </p:cNvSpPr>
          <p:nvPr/>
        </p:nvSpPr>
        <p:spPr bwMode="auto">
          <a:xfrm>
            <a:off x="3806825" y="627063"/>
            <a:ext cx="270986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解：</a:t>
            </a:r>
            <a:r>
              <a:rPr lang="en-US" altLang="zh-CN" sz="2400" b="1" spc="0">
                <a:solidFill>
                  <a:srgbClr val="C00000"/>
                </a:solidFill>
                <a:latin typeface="Times New Roman"/>
              </a:rPr>
              <a:t>(1)</a:t>
            </a:r>
            <a:r>
              <a:rPr lang="zh-CN" altLang="zh-CN" sz="2400" b="1" spc="0">
                <a:solidFill>
                  <a:srgbClr val="C00000"/>
                </a:solidFill>
                <a:latin typeface="Times New Roman"/>
                <a:ea typeface="宋体" pitchFamily="2" charset="-122"/>
              </a:rPr>
              <a:t>如图所示。</a:t>
            </a:r>
            <a:endParaRPr lang="zh-CN" altLang="zh-CN" sz="1000">
              <a:latin typeface="宋体" pitchFamily="2" charset="-122"/>
              <a:ea typeface="宋体" pitchFamily="2" charset="-122"/>
            </a:endParaRPr>
          </a:p>
        </p:txBody>
      </p:sp>
      <p:pic>
        <p:nvPicPr>
          <p:cNvPr id="20483" name="Picture 1"/>
          <p:cNvPicPr>
            <a:picLocks noGrp="1" noChangeAspect="1"/>
          </p:cNvPicPr>
          <p:nvPr/>
        </p:nvPicPr>
        <p:blipFill>
          <a:blip r:embed="rId3"/>
          <a:stretch>
            <a:fillRect/>
          </a:stretch>
        </p:blipFill>
        <p:spPr>
          <a:xfrm>
            <a:off x="4797425" y="1387475"/>
            <a:ext cx="2870200" cy="1903413"/>
          </a:xfrm>
          <a:prstGeom prst="rect">
            <a:avLst/>
          </a:prstGeom>
          <a:noFill/>
          <a:ln>
            <a:miter lim="800000"/>
          </a:ln>
        </p:spPr>
      </p:pic>
      <p:sp>
        <p:nvSpPr>
          <p:cNvPr id="20484" name="矩形 7"/>
          <p:cNvSpPr>
            <a:spLocks noChangeArrowheads="1"/>
          </p:cNvSpPr>
          <p:nvPr/>
        </p:nvSpPr>
        <p:spPr bwMode="auto">
          <a:xfrm>
            <a:off x="4500563" y="3292475"/>
            <a:ext cx="38893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i="1" spc="0">
                <a:solidFill>
                  <a:srgbClr val="C00000"/>
                </a:solidFill>
                <a:latin typeface="Times New Roman"/>
              </a:rPr>
              <a:t>B</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wipe(left)">
                                      <p:cBhvr>
                                        <p:cTn id="7" dur="500" fill="hold"/>
                                        <p:tgtEl>
                                          <p:spTgt spid="20482"/>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20483"/>
                                        </p:tgtEl>
                                        <p:attrNameLst>
                                          <p:attrName>style.visibility</p:attrName>
                                        </p:attrNameLst>
                                      </p:cBhvr>
                                      <p:to>
                                        <p:strVal val="visible"/>
                                      </p:to>
                                    </p:set>
                                    <p:animEffect transition="in" filter="wipe(left)">
                                      <p:cBhvr>
                                        <p:cTn id="11" dur="500" fill="hold"/>
                                        <p:tgtEl>
                                          <p:spTgt spid="20483"/>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20484"/>
                                        </p:tgtEl>
                                        <p:attrNameLst>
                                          <p:attrName>style.visibility</p:attrName>
                                        </p:attrNameLst>
                                      </p:cBhvr>
                                      <p:to>
                                        <p:strVal val="visible"/>
                                      </p:to>
                                    </p:set>
                                    <p:animEffect transition="in" filter="wipe(left)">
                                      <p:cBhvr>
                                        <p:cTn id="16" dur="500" fill="hold"/>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4"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29" name="Text Box 22"/>
          <p:cNvSpPr txBox="1">
            <a:spLocks noChangeArrowheads="1"/>
          </p:cNvSpPr>
          <p:nvPr/>
        </p:nvSpPr>
        <p:spPr bwMode="auto">
          <a:xfrm>
            <a:off x="506413" y="839788"/>
            <a:ext cx="81153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a:t>
            </a:r>
            <a:r>
              <a:rPr lang="en-US" altLang="zh-CN" sz="2400" b="1" spc="0">
                <a:latin typeface="Times New Roman"/>
              </a:rPr>
              <a:t>3)</a:t>
            </a:r>
            <a:r>
              <a:rPr lang="zh-CN" altLang="zh-CN" sz="2400" b="1" spc="0">
                <a:latin typeface="Times New Roman"/>
                <a:ea typeface="宋体" pitchFamily="2" charset="-122"/>
              </a:rPr>
              <a:t>闭合开关，发现电流表无示数，电压表指针有明显偏转，原因可能是</a:t>
            </a:r>
            <a:r>
              <a:rPr lang="en-US" altLang="zh-CN" sz="2400" b="1" spc="0">
                <a:latin typeface="Times New Roman"/>
              </a:rPr>
              <a:t>________________________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(4)</a:t>
            </a:r>
            <a:r>
              <a:rPr lang="zh-CN" altLang="zh-CN" sz="2400" b="1" spc="0">
                <a:latin typeface="Times New Roman"/>
                <a:ea typeface="宋体" pitchFamily="2" charset="-122"/>
              </a:rPr>
              <a:t>实验过程中，要使电压表示数逐渐变大，滑动变阻器的滑片</a:t>
            </a:r>
            <a:r>
              <a:rPr lang="en-US" altLang="zh-CN" sz="2400" b="1" i="1" spc="0">
                <a:latin typeface="Times New Roman"/>
              </a:rPr>
              <a:t>P</a:t>
            </a:r>
            <a:r>
              <a:rPr lang="zh-CN" altLang="zh-CN" sz="2400" b="1" spc="0">
                <a:latin typeface="Times New Roman"/>
                <a:ea typeface="宋体" pitchFamily="2" charset="-122"/>
              </a:rPr>
              <a:t>应向</a:t>
            </a:r>
            <a:r>
              <a:rPr lang="en-US" altLang="zh-CN" sz="2400" b="1" spc="0">
                <a:latin typeface="Times New Roman"/>
              </a:rPr>
              <a:t>________( </a:t>
            </a:r>
            <a:r>
              <a:rPr lang="zh-CN" altLang="zh-CN" sz="2400" b="1" spc="0">
                <a:latin typeface="Times New Roman"/>
                <a:ea typeface="宋体" pitchFamily="2" charset="-122"/>
              </a:rPr>
              <a:t>填</a:t>
            </a:r>
            <a:r>
              <a:rPr lang="en-US" altLang="zh-CN" sz="2400" b="1" spc="0">
                <a:latin typeface="Times New Roman"/>
              </a:rPr>
              <a:t>“</a:t>
            </a:r>
            <a:r>
              <a:rPr lang="zh-CN" altLang="zh-CN" sz="2400" b="1" spc="0">
                <a:latin typeface="Times New Roman"/>
                <a:ea typeface="宋体" pitchFamily="2" charset="-122"/>
              </a:rPr>
              <a:t>左</a:t>
            </a:r>
            <a:r>
              <a:rPr lang="en-US" altLang="zh-CN" sz="2400" b="1" spc="0">
                <a:latin typeface="Times New Roman"/>
              </a:rPr>
              <a:t>”</a:t>
            </a:r>
            <a:r>
              <a:rPr lang="zh-CN" altLang="zh-CN" sz="2400" b="1" spc="0">
                <a:latin typeface="Times New Roman"/>
                <a:ea typeface="宋体" pitchFamily="2" charset="-122"/>
              </a:rPr>
              <a:t>或</a:t>
            </a:r>
            <a:r>
              <a:rPr lang="en-US" altLang="zh-CN" sz="2400" b="1" spc="0">
                <a:latin typeface="Times New Roman"/>
              </a:rPr>
              <a:t>“</a:t>
            </a:r>
            <a:r>
              <a:rPr lang="zh-CN" altLang="zh-CN" sz="2400" b="1" spc="0">
                <a:latin typeface="Times New Roman"/>
                <a:ea typeface="宋体" pitchFamily="2" charset="-122"/>
              </a:rPr>
              <a:t>右</a:t>
            </a:r>
            <a:r>
              <a:rPr lang="en-US" altLang="zh-CN" sz="2400" b="1" spc="0">
                <a:latin typeface="Times New Roman"/>
              </a:rPr>
              <a:t>”)</a:t>
            </a:r>
            <a:r>
              <a:rPr lang="zh-CN" altLang="zh-CN" sz="2400" b="1" spc="0">
                <a:latin typeface="Times New Roman"/>
                <a:ea typeface="宋体" pitchFamily="2" charset="-122"/>
              </a:rPr>
              <a:t>移动。</a:t>
            </a:r>
            <a:endParaRPr lang="zh-CN" altLang="zh-CN" sz="1000">
              <a:latin typeface="宋体" pitchFamily="2" charset="-122"/>
              <a:ea typeface="宋体" pitchFamily="2" charset="-122"/>
            </a:endParaRPr>
          </a:p>
        </p:txBody>
      </p:sp>
      <p:sp>
        <p:nvSpPr>
          <p:cNvPr id="22530" name="矩形 6"/>
          <p:cNvSpPr/>
          <p:nvPr/>
        </p:nvSpPr>
        <p:spPr>
          <a:xfrm>
            <a:off x="3779838" y="1462088"/>
            <a:ext cx="2041525" cy="4619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定值电阻断路</a:t>
            </a:r>
            <a:endParaRPr lang="zh-CN" altLang="en-US">
              <a:latin typeface="Calibri" pitchFamily="34" charset="0"/>
              <a:ea typeface="宋体" pitchFamily="2" charset="-122"/>
            </a:endParaRPr>
          </a:p>
        </p:txBody>
      </p:sp>
      <p:sp>
        <p:nvSpPr>
          <p:cNvPr id="22531" name="矩形 3"/>
          <p:cNvSpPr/>
          <p:nvPr/>
        </p:nvSpPr>
        <p:spPr>
          <a:xfrm>
            <a:off x="2709863" y="2541588"/>
            <a:ext cx="493712" cy="4619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左</a:t>
            </a:r>
            <a:endParaRPr lang="zh-CN" altLang="en-US">
              <a:latin typeface="Calibri"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wipe(left)">
                                      <p:cBhvr>
                                        <p:cTn id="7" dur="500" fill="hold"/>
                                        <p:tgtEl>
                                          <p:spTgt spid="2253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531"/>
                                        </p:tgtEl>
                                        <p:attrNameLst>
                                          <p:attrName>style.visibility</p:attrName>
                                        </p:attrNameLst>
                                      </p:cBhvr>
                                      <p:to>
                                        <p:strVal val="visible"/>
                                      </p:to>
                                    </p:set>
                                    <p:animEffect transition="in" filter="wipe(left)">
                                      <p:cBhvr>
                                        <p:cTn id="12" dur="500" fill="hold"/>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22531"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7" name="Text Box 22"/>
          <p:cNvSpPr txBox="1">
            <a:spLocks noChangeArrowheads="1"/>
          </p:cNvSpPr>
          <p:nvPr/>
        </p:nvSpPr>
        <p:spPr bwMode="auto">
          <a:xfrm>
            <a:off x="506413" y="484188"/>
            <a:ext cx="8115300" cy="222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(5)</a:t>
            </a:r>
            <a:r>
              <a:rPr lang="zh-CN" altLang="zh-CN" sz="2400" b="1" spc="0">
                <a:latin typeface="Times New Roman"/>
                <a:ea typeface="宋体" pitchFamily="2" charset="-122"/>
              </a:rPr>
              <a:t>实验过程中，电流表的示数如图丙所示，此时电路中的电流为</a:t>
            </a:r>
            <a:r>
              <a:rPr lang="en-US" altLang="zh-CN" sz="2400" b="1" spc="0">
                <a:latin typeface="Times New Roman"/>
              </a:rPr>
              <a:t>________A</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(6)</a:t>
            </a:r>
            <a:r>
              <a:rPr lang="zh-CN" altLang="zh-CN" sz="2400" b="1" spc="0">
                <a:latin typeface="Times New Roman"/>
                <a:ea typeface="宋体" pitchFamily="2" charset="-122"/>
              </a:rPr>
              <a:t>实验中通过调节滑动变阻器的滑片</a:t>
            </a:r>
            <a:r>
              <a:rPr lang="en-US" altLang="zh-CN" sz="2400" b="1" i="1" spc="0">
                <a:latin typeface="Times New Roman"/>
              </a:rPr>
              <a:t>P</a:t>
            </a:r>
            <a:r>
              <a:rPr lang="zh-CN" altLang="zh-CN" sz="2400" b="1" spc="0">
                <a:latin typeface="Times New Roman"/>
                <a:ea typeface="宋体" pitchFamily="2" charset="-122"/>
              </a:rPr>
              <a:t>，测出通过定值电阻</a:t>
            </a:r>
            <a:r>
              <a:rPr lang="zh-CN" altLang="zh-CN" sz="2400" b="1" spc="0">
                <a:latin typeface="宋体" pitchFamily="2" charset="-122"/>
                <a:ea typeface="Times New Roman" panose="02020603050405020304"/>
              </a:rPr>
              <a:t> </a:t>
            </a:r>
            <a:r>
              <a:rPr lang="en-US" altLang="zh-CN" sz="2400" b="1" i="1" spc="0">
                <a:latin typeface="宋体" pitchFamily="2" charset="-122"/>
                <a:ea typeface="Times New Roman" panose="02020603050405020304"/>
              </a:rPr>
              <a:t>R</a:t>
            </a:r>
            <a:r>
              <a:rPr lang="zh-CN" altLang="zh-CN" sz="2400" b="1" spc="0">
                <a:latin typeface="Times New Roman"/>
                <a:ea typeface="宋体" pitchFamily="2" charset="-122"/>
              </a:rPr>
              <a:t>的不同电流和对应的电压值，如表所示</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graphicFrame>
        <p:nvGraphicFramePr>
          <p:cNvPr id="24578" name="表格 3"/>
          <p:cNvGraphicFramePr>
            <a:graphicFrameLocks noGrp="1"/>
          </p:cNvGraphicFramePr>
          <p:nvPr/>
        </p:nvGraphicFramePr>
        <p:xfrm>
          <a:off x="1979612" y="2787650"/>
          <a:ext cx="5275262" cy="1548448"/>
        </p:xfrm>
        <a:graphic>
          <a:graphicData uri="http://schemas.openxmlformats.org/drawingml/2006/table">
            <a:tbl>
              <a:tblPr/>
              <a:tblGrid>
                <a:gridCol w="2017712"/>
                <a:gridCol w="542925"/>
                <a:gridCol w="542925"/>
                <a:gridCol w="542925"/>
                <a:gridCol w="542925"/>
                <a:gridCol w="542925"/>
                <a:gridCol w="542925"/>
              </a:tblGrid>
              <a:tr h="365125">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zh-CN" altLang="zh-CN" sz="2400" b="1">
                          <a:latin typeface="Times New Roman"/>
                          <a:ea typeface="宋体" pitchFamily="2" charset="-122"/>
                        </a:rPr>
                        <a:t>实验次数</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1</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2</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3</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4</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5</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6</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r h="592138">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zh-CN" altLang="zh-CN" sz="2400" b="1">
                          <a:latin typeface="Times New Roman"/>
                          <a:ea typeface="宋体" pitchFamily="2" charset="-122"/>
                        </a:rPr>
                        <a:t>电压</a:t>
                      </a:r>
                      <a:r>
                        <a:rPr lang="en-US" altLang="zh-CN" sz="2400" b="1" i="1">
                          <a:latin typeface="Times New Roman"/>
                        </a:rPr>
                        <a:t>U</a:t>
                      </a:r>
                      <a:r>
                        <a:rPr lang="en-US" altLang="zh-CN" sz="2400" b="1">
                          <a:latin typeface="Times New Roman"/>
                        </a:rPr>
                        <a:t>/V</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0.5</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1.0</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1.5</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2.0</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2.5</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3.0</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r h="590550">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zh-CN" altLang="zh-CN" sz="2400" b="1">
                          <a:latin typeface="Times New Roman"/>
                          <a:ea typeface="宋体" pitchFamily="2" charset="-122"/>
                        </a:rPr>
                        <a:t>电流</a:t>
                      </a:r>
                      <a:r>
                        <a:rPr lang="en-US" altLang="zh-CN" sz="2400" b="1" i="1">
                          <a:latin typeface="Times New Roman"/>
                        </a:rPr>
                        <a:t>I</a:t>
                      </a:r>
                      <a:r>
                        <a:rPr lang="en-US" altLang="zh-CN" sz="2400" b="1">
                          <a:latin typeface="Times New Roman"/>
                        </a:rPr>
                        <a:t>/A</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0.1</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0.2</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0.3</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0.4</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0.5</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85" tIns="0" rIns="68585"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0.6</a:t>
                      </a:r>
                      <a:endParaRPr lang="zh-CN" altLang="zh-CN" sz="1000">
                        <a:latin typeface="宋体" pitchFamily="2" charset="-122"/>
                        <a:ea typeface="宋体" pitchFamily="2" charset="-122"/>
                      </a:endParaRPr>
                    </a:p>
                  </a:txBody>
                  <a:tcPr marL="68585" marR="68585"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bl>
          </a:graphicData>
        </a:graphic>
      </p:graphicFrame>
      <p:sp>
        <p:nvSpPr>
          <p:cNvPr id="24612" name="矩形 7"/>
          <p:cNvSpPr/>
          <p:nvPr/>
        </p:nvSpPr>
        <p:spPr>
          <a:xfrm>
            <a:off x="2274888" y="1152525"/>
            <a:ext cx="568325" cy="46196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rgbClr val="C00000"/>
                </a:solidFill>
                <a:latin typeface="Times New Roman" pitchFamily="18" charset="0"/>
              </a:rPr>
              <a:t>0.3</a:t>
            </a:r>
            <a:endParaRPr lang="zh-CN" altLang="en-US">
              <a:latin typeface="Calibri"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4612"/>
                                        </p:tgtEl>
                                        <p:attrNameLst>
                                          <p:attrName>style.visibility</p:attrName>
                                        </p:attrNameLst>
                                      </p:cBhvr>
                                      <p:to>
                                        <p:strVal val="visible"/>
                                      </p:to>
                                    </p:set>
                                    <p:animEffect transition="in" filter="wipe(left)">
                                      <p:cBhvr>
                                        <p:cTn id="7" dur="500" fill="hold"/>
                                        <p:tgtEl>
                                          <p:spTgt spid="246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2"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5" name="Text Box 22"/>
          <p:cNvSpPr txBox="1">
            <a:spLocks noChangeArrowheads="1"/>
          </p:cNvSpPr>
          <p:nvPr/>
        </p:nvSpPr>
        <p:spPr bwMode="auto">
          <a:xfrm>
            <a:off x="506413" y="766763"/>
            <a:ext cx="8115300" cy="230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老师看后说其中一次是错误的，帮小明分析出错的是第</a:t>
            </a:r>
            <a:r>
              <a:rPr lang="en-US" altLang="zh-CN" sz="2400" b="1" spc="0">
                <a:latin typeface="Times New Roman"/>
              </a:rPr>
              <a:t>_____</a:t>
            </a:r>
            <a:r>
              <a:rPr lang="zh-CN" altLang="zh-CN" sz="2400" b="1" spc="0">
                <a:latin typeface="Times New Roman"/>
                <a:ea typeface="宋体" pitchFamily="2" charset="-122"/>
              </a:rPr>
              <a:t>次，原因是</a:t>
            </a:r>
            <a:r>
              <a:rPr lang="en-US" altLang="zh-CN" sz="2400" b="1" spc="0">
                <a:latin typeface="Times New Roman"/>
              </a:rPr>
              <a:t>__________</a:t>
            </a:r>
            <a:r>
              <a:rPr lang="en-US" altLang="zh-CN" sz="2400" b="1" spc="0">
                <a:latin typeface="Times New Roman"/>
              </a:rPr>
              <a:t>_____</a:t>
            </a:r>
            <a:r>
              <a:rPr lang="en-US" altLang="zh-CN" sz="2400" b="1" spc="0">
                <a:latin typeface="Times New Roman"/>
              </a:rPr>
              <a:t>_________________</a:t>
            </a:r>
            <a:r>
              <a:rPr lang="zh-CN" altLang="zh-CN" sz="2400" b="1" spc="0">
                <a:latin typeface="Times New Roman"/>
                <a:ea typeface="宋体" pitchFamily="2" charset="-122"/>
              </a:rPr>
              <a:t>。</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a:t>
            </a:r>
            <a:r>
              <a:rPr lang="en-US" altLang="zh-CN" sz="2400" b="1" spc="0">
                <a:latin typeface="Times New Roman"/>
              </a:rPr>
              <a:t>7)</a:t>
            </a:r>
            <a:r>
              <a:rPr lang="zh-CN" altLang="en-US" sz="2400" b="1" spc="0">
                <a:latin typeface="Times New Roman"/>
                <a:ea typeface="宋体" pitchFamily="2" charset="-122"/>
              </a:rPr>
              <a:t>分析实验数据可得结论： 当电阻一定时，</a:t>
            </a:r>
            <a:r>
              <a:rPr lang="en-US" altLang="zh-CN" sz="2400" b="1" spc="0">
                <a:latin typeface="Times New Roman"/>
              </a:rPr>
              <a:t>_______</a:t>
            </a:r>
            <a:r>
              <a:rPr lang="en-US" altLang="zh-CN" sz="2400" b="1" spc="0">
                <a:latin typeface="Times New Roman"/>
              </a:rPr>
              <a:t>_______</a:t>
            </a:r>
            <a:r>
              <a:rPr lang="en-US" altLang="zh-CN" sz="2400" b="1" spc="0">
                <a:latin typeface="Times New Roman"/>
              </a:rPr>
              <a:t>_________________________</a:t>
            </a:r>
            <a:r>
              <a:rPr lang="zh-CN" altLang="en-US" sz="2400" b="1" spc="0">
                <a:latin typeface="Times New Roman"/>
                <a:ea typeface="宋体" pitchFamily="2" charset="-122"/>
              </a:rPr>
              <a:t>。 </a:t>
            </a:r>
            <a:endParaRPr lang="zh-CN" altLang="zh-CN" sz="1000">
              <a:latin typeface="宋体" pitchFamily="2" charset="-122"/>
              <a:ea typeface="宋体" pitchFamily="2" charset="-122"/>
            </a:endParaRPr>
          </a:p>
        </p:txBody>
      </p:sp>
      <p:pic>
        <p:nvPicPr>
          <p:cNvPr id="26626" name="Picture 7" descr="C:\Users\Administrator\Desktop\习题课件\返回框.png">
            <a:hlinkClick r:id="" action="ppaction://noaction"/>
          </p:cNvPr>
          <p:cNvPicPr>
            <a:picLocks noChangeAspect="1"/>
          </p:cNvPicPr>
          <p:nvPr/>
        </p:nvPicPr>
        <p:blipFill>
          <a:blip r:embed="rId3"/>
          <a:stretch>
            <a:fillRect/>
          </a:stretch>
        </p:blipFill>
        <p:spPr>
          <a:xfrm>
            <a:off x="8101013" y="4084638"/>
            <a:ext cx="669925" cy="669925"/>
          </a:xfrm>
          <a:prstGeom prst="rect">
            <a:avLst/>
          </a:prstGeom>
          <a:noFill/>
          <a:ln>
            <a:noFill/>
            <a:miter lim="800000"/>
          </a:ln>
        </p:spPr>
      </p:pic>
      <p:sp>
        <p:nvSpPr>
          <p:cNvPr id="26627" name="矩形 6"/>
          <p:cNvSpPr/>
          <p:nvPr/>
        </p:nvSpPr>
        <p:spPr>
          <a:xfrm>
            <a:off x="1281113" y="1368425"/>
            <a:ext cx="338137" cy="46196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rgbClr val="C00000"/>
                </a:solidFill>
                <a:latin typeface="Times New Roman" pitchFamily="18" charset="0"/>
              </a:rPr>
              <a:t>1</a:t>
            </a:r>
            <a:endParaRPr lang="zh-CN" altLang="en-US">
              <a:latin typeface="Calibri" pitchFamily="34" charset="0"/>
              <a:ea typeface="宋体" pitchFamily="2" charset="-122"/>
            </a:endParaRPr>
          </a:p>
        </p:txBody>
      </p:sp>
      <p:sp>
        <p:nvSpPr>
          <p:cNvPr id="26628" name="矩形 7"/>
          <p:cNvSpPr>
            <a:spLocks noChangeArrowheads="1"/>
          </p:cNvSpPr>
          <p:nvPr/>
        </p:nvSpPr>
        <p:spPr bwMode="auto">
          <a:xfrm>
            <a:off x="3190875" y="1290638"/>
            <a:ext cx="514826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电压最小为</a:t>
            </a:r>
            <a:r>
              <a:rPr lang="en-US" altLang="zh-CN" sz="2400" b="1" spc="0">
                <a:solidFill>
                  <a:srgbClr val="C00000"/>
                </a:solidFill>
                <a:latin typeface="Times New Roman"/>
              </a:rPr>
              <a:t>0.6 V</a:t>
            </a:r>
            <a:r>
              <a:rPr lang="zh-CN" altLang="zh-CN" sz="2400" b="1" spc="0">
                <a:solidFill>
                  <a:srgbClr val="C00000"/>
                </a:solidFill>
                <a:latin typeface="Times New Roman"/>
                <a:ea typeface="宋体" pitchFamily="2" charset="-122"/>
              </a:rPr>
              <a:t>，电流最小为</a:t>
            </a:r>
            <a:r>
              <a:rPr lang="en-US" altLang="zh-CN" sz="2400" b="1" spc="0">
                <a:solidFill>
                  <a:srgbClr val="C00000"/>
                </a:solidFill>
                <a:latin typeface="Times New Roman"/>
              </a:rPr>
              <a:t>0.12 A </a:t>
            </a:r>
            <a:endParaRPr lang="zh-CN" altLang="zh-CN" sz="1000">
              <a:latin typeface="宋体" pitchFamily="2" charset="-122"/>
              <a:ea typeface="宋体" pitchFamily="2" charset="-122"/>
            </a:endParaRPr>
          </a:p>
        </p:txBody>
      </p:sp>
      <p:sp>
        <p:nvSpPr>
          <p:cNvPr id="26629" name="矩形 8"/>
          <p:cNvSpPr>
            <a:spLocks noChangeArrowheads="1"/>
          </p:cNvSpPr>
          <p:nvPr/>
        </p:nvSpPr>
        <p:spPr bwMode="auto">
          <a:xfrm>
            <a:off x="971550" y="2393950"/>
            <a:ext cx="583088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通过导体的电流与导体两端的电压成正比</a:t>
            </a:r>
            <a:r>
              <a:rPr lang="en-US" altLang="zh-CN" sz="2400" b="1" spc="0">
                <a:solidFill>
                  <a:srgbClr val="C00000"/>
                </a:solidFill>
                <a:latin typeface="Times New Roman"/>
              </a:rPr>
              <a:t> </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wipe(left)">
                                      <p:cBhvr>
                                        <p:cTn id="7" dur="500" fill="hold"/>
                                        <p:tgtEl>
                                          <p:spTgt spid="2662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628"/>
                                        </p:tgtEl>
                                        <p:attrNameLst>
                                          <p:attrName>style.visibility</p:attrName>
                                        </p:attrNameLst>
                                      </p:cBhvr>
                                      <p:to>
                                        <p:strVal val="visible"/>
                                      </p:to>
                                    </p:set>
                                    <p:animEffect transition="in" filter="wipe(left)">
                                      <p:cBhvr>
                                        <p:cTn id="12" dur="500" fill="hold"/>
                                        <p:tgtEl>
                                          <p:spTgt spid="2662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6629"/>
                                        </p:tgtEl>
                                        <p:attrNameLst>
                                          <p:attrName>style.visibility</p:attrName>
                                        </p:attrNameLst>
                                      </p:cBhvr>
                                      <p:to>
                                        <p:strVal val="visible"/>
                                      </p:to>
                                    </p:set>
                                    <p:animEffect transition="in" filter="wipe(left)">
                                      <p:cBhvr>
                                        <p:cTn id="17" dur="500" fill="hold"/>
                                        <p:tgtEl>
                                          <p:spTgt spid="26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P spid="26628" grpId="0"/>
      <p:bldP spid="26629"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3" name="Text Box 22"/>
          <p:cNvSpPr txBox="1">
            <a:spLocks noChangeArrowheads="1"/>
          </p:cNvSpPr>
          <p:nvPr/>
        </p:nvSpPr>
        <p:spPr bwMode="auto">
          <a:xfrm>
            <a:off x="506413" y="1065213"/>
            <a:ext cx="8115300"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zh-CN" altLang="zh-CN" sz="2400" b="1" spc="0">
                <a:latin typeface="Times New Roman"/>
                <a:ea typeface="宋体" pitchFamily="2" charset="-122"/>
              </a:rPr>
              <a:t>【实验剖析】</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．实验器材：</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电源</a:t>
            </a:r>
            <a:r>
              <a:rPr lang="en-US" altLang="zh-CN" sz="2400" b="1" spc="0">
                <a:latin typeface="Times New Roman"/>
              </a:rPr>
              <a:t>(</a:t>
            </a:r>
            <a:r>
              <a:rPr lang="zh-CN" altLang="zh-CN" sz="2400" b="1" spc="0">
                <a:latin typeface="Times New Roman"/>
                <a:ea typeface="宋体" pitchFamily="2" charset="-122"/>
              </a:rPr>
              <a:t>电压为</a:t>
            </a:r>
            <a:r>
              <a:rPr lang="en-US" altLang="zh-CN" sz="2400" b="1" i="1" spc="0">
                <a:latin typeface="Times New Roman"/>
              </a:rPr>
              <a:t>U</a:t>
            </a:r>
            <a:r>
              <a:rPr lang="en-US" altLang="zh-CN" sz="2400" b="1" spc="0">
                <a:latin typeface="Times New Roman"/>
              </a:rPr>
              <a:t>)</a:t>
            </a:r>
            <a:r>
              <a:rPr lang="zh-CN" altLang="zh-CN" sz="2400" b="1" spc="0">
                <a:latin typeface="Times New Roman"/>
                <a:ea typeface="宋体" pitchFamily="2" charset="-122"/>
              </a:rPr>
              <a:t>、滑动变阻器、阻值不同的定值电阻、电流表、电压表、导线、开关等。</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．实验电路如图</a:t>
            </a:r>
            <a:r>
              <a:rPr lang="en-US" altLang="zh-CN" sz="2400" b="1" spc="0">
                <a:latin typeface="Times New Roman"/>
              </a:rPr>
              <a:t>4</a:t>
            </a:r>
            <a:r>
              <a:rPr lang="zh-CN" altLang="zh-CN" sz="2400" b="1" spc="0">
                <a:latin typeface="Times New Roman"/>
                <a:ea typeface="宋体" pitchFamily="2" charset="-122"/>
              </a:rPr>
              <a:t>所示。</a:t>
            </a:r>
            <a:endParaRPr lang="zh-CN" altLang="zh-CN" sz="1000">
              <a:latin typeface="宋体" pitchFamily="2" charset="-122"/>
              <a:ea typeface="宋体" pitchFamily="2" charset="-122"/>
            </a:endParaRPr>
          </a:p>
        </p:txBody>
      </p:sp>
      <p:sp>
        <p:nvSpPr>
          <p:cNvPr id="28674" name="矩形 15"/>
          <p:cNvSpPr>
            <a:spLocks noChangeArrowheads="1"/>
          </p:cNvSpPr>
          <p:nvPr/>
        </p:nvSpPr>
        <p:spPr bwMode="auto">
          <a:xfrm>
            <a:off x="539750" y="614363"/>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buClrTx/>
              <a:buFontTx/>
            </a:pPr>
            <a:r>
              <a:rPr lang="zh-CN" altLang="en-US" sz="2400" b="1" spc="0">
                <a:solidFill>
                  <a:srgbClr val="E46C0A"/>
                </a:solidFill>
                <a:latin typeface="Times New Roman" pitchFamily="18" charset="0"/>
                <a:ea typeface="宋体" pitchFamily="2" charset="-122"/>
              </a:rPr>
              <a:t>类型</a:t>
            </a:r>
            <a:r>
              <a:rPr lang="en-US" altLang="zh-CN" sz="2400" b="1" spc="0">
                <a:solidFill>
                  <a:srgbClr val="E46C0A"/>
                </a:solidFill>
                <a:latin typeface="Times New Roman" pitchFamily="18" charset="0"/>
                <a:ea typeface="宋体" pitchFamily="2" charset="-122"/>
              </a:rPr>
              <a:t>2    </a:t>
            </a:r>
            <a:r>
              <a:rPr lang="zh-CN" altLang="en-US" sz="2400" b="1" spc="0">
                <a:solidFill>
                  <a:srgbClr val="E46C0A"/>
                </a:solidFill>
                <a:latin typeface="Times New Roman" pitchFamily="18" charset="0"/>
                <a:ea typeface="宋体" pitchFamily="2" charset="-122"/>
              </a:rPr>
              <a:t>实验：探究电流与电阻的关系</a:t>
            </a:r>
            <a:endParaRPr lang="zh-CN" altLang="en-US" sz="2400" b="1">
              <a:solidFill>
                <a:srgbClr val="E46C0A"/>
              </a:solidFill>
              <a:latin typeface="Times New Roman" pitchFamily="18" charset="0"/>
              <a:ea typeface="宋体" pitchFamily="2" charset="-122"/>
            </a:endParaRPr>
          </a:p>
        </p:txBody>
      </p:sp>
      <p:pic>
        <p:nvPicPr>
          <p:cNvPr id="28675" name="Picture 4"/>
          <p:cNvPicPr>
            <a:picLocks noChangeAspect="1"/>
          </p:cNvPicPr>
          <p:nvPr/>
        </p:nvPicPr>
        <p:blipFill>
          <a:blip r:embed="rId3">
            <a:clrChange>
              <a:clrFrom>
                <a:srgbClr val="FFFFFF"/>
              </a:clrFrom>
              <a:clrTo>
                <a:srgbClr val="FFFFFF">
                  <a:alpha val="0"/>
                </a:srgbClr>
              </a:clrTo>
            </a:clrChange>
          </a:blip>
          <a:stretch>
            <a:fillRect/>
          </a:stretch>
        </p:blipFill>
        <p:spPr>
          <a:xfrm>
            <a:off x="3851275" y="2722563"/>
            <a:ext cx="2863850" cy="2081212"/>
          </a:xfrm>
          <a:prstGeom prst="rect">
            <a:avLst/>
          </a:prstGeom>
          <a:noFill/>
          <a:ln>
            <a:noFill/>
            <a:miter lim="800000"/>
          </a:ln>
        </p:spPr>
      </p:pic>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1" name="Text Box 22"/>
          <p:cNvSpPr/>
          <p:nvPr/>
        </p:nvSpPr>
        <p:spPr>
          <a:xfrm>
            <a:off x="238125" y="555625"/>
            <a:ext cx="8713788" cy="4151313"/>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188" lvl="0" indent="-357188" algn="just" eaLnBrk="0" hangingPunct="0">
              <a:lnSpc>
                <a:spcPct val="140000"/>
              </a:lnSpc>
            </a:pPr>
            <a:r>
              <a:rPr lang="en-US" altLang="zh-CN" sz="2400" b="1">
                <a:latin typeface="Times New Roman" pitchFamily="18" charset="0"/>
              </a:rPr>
              <a:t>3</a:t>
            </a:r>
            <a:r>
              <a:rPr lang="zh-CN" altLang="zh-CN" sz="2400" b="1">
                <a:latin typeface="Times New Roman" pitchFamily="18" charset="0"/>
                <a:ea typeface="宋体" pitchFamily="2" charset="-122"/>
              </a:rPr>
              <a:t>．实验方法：</a:t>
            </a:r>
            <a:r>
              <a:rPr lang="zh-CN" altLang="zh-CN" sz="2400" b="1">
                <a:latin typeface="宋体" pitchFamily="2" charset="-122"/>
                <a:ea typeface="宋体" pitchFamily="2" charset="-122"/>
              </a:rPr>
              <a:t> </a:t>
            </a:r>
            <a:r>
              <a:rPr lang="zh-CN" altLang="zh-CN" sz="2400" b="1">
                <a:latin typeface="Times New Roman" pitchFamily="18" charset="0"/>
                <a:ea typeface="宋体" pitchFamily="2" charset="-122"/>
              </a:rPr>
              <a:t>控制变量法。</a:t>
            </a:r>
            <a:endParaRPr lang="zh-CN" altLang="zh-CN" sz="1000">
              <a:latin typeface="宋体" pitchFamily="2" charset="-122"/>
              <a:ea typeface="宋体" pitchFamily="2" charset="-122"/>
            </a:endParaRPr>
          </a:p>
          <a:p>
            <a:pPr marL="357188" lvl="0" indent="-357188" algn="just" eaLnBrk="0" hangingPunct="0">
              <a:lnSpc>
                <a:spcPct val="140000"/>
              </a:lnSpc>
            </a:pPr>
            <a:r>
              <a:rPr lang="en-US" altLang="zh-CN" sz="2400" b="1">
                <a:latin typeface="Times New Roman" pitchFamily="18" charset="0"/>
              </a:rPr>
              <a:t>4</a:t>
            </a:r>
            <a:r>
              <a:rPr lang="zh-CN" altLang="zh-CN" sz="2400" b="1">
                <a:latin typeface="Times New Roman" pitchFamily="18" charset="0"/>
                <a:ea typeface="宋体" pitchFamily="2" charset="-122"/>
              </a:rPr>
              <a:t>．滑动变阻器的作用：</a:t>
            </a:r>
            <a:r>
              <a:rPr lang="zh-CN" altLang="zh-CN" sz="2400" b="1">
                <a:latin typeface="宋体" pitchFamily="2" charset="-122"/>
                <a:ea typeface="宋体" pitchFamily="2" charset="-122"/>
              </a:rPr>
              <a:t> </a:t>
            </a:r>
            <a:endParaRPr lang="en-US" altLang="zh-CN" sz="2400" b="1">
              <a:latin typeface="宋体" pitchFamily="2" charset="-122"/>
            </a:endParaRPr>
          </a:p>
          <a:p>
            <a:pPr marL="357188" lvl="0" indent="-357188" algn="just" eaLnBrk="0" hangingPunct="0">
              <a:lnSpc>
                <a:spcPct val="140000"/>
              </a:lnSpc>
            </a:pPr>
            <a:r>
              <a:rPr lang="en-US" altLang="zh-CN" sz="2400" b="1">
                <a:latin typeface="宋体" pitchFamily="2" charset="-122"/>
              </a:rPr>
              <a:t>	</a:t>
            </a:r>
            <a:r>
              <a:rPr lang="zh-CN" altLang="zh-CN" sz="2400" b="1">
                <a:latin typeface="宋体" pitchFamily="2" charset="-122"/>
                <a:ea typeface="宋体" pitchFamily="2" charset="-122"/>
              </a:rPr>
              <a:t>①</a:t>
            </a:r>
            <a:r>
              <a:rPr lang="zh-CN" altLang="zh-CN" sz="2400" b="1">
                <a:latin typeface="Times New Roman" pitchFamily="18" charset="0"/>
                <a:ea typeface="宋体" pitchFamily="2" charset="-122"/>
              </a:rPr>
              <a:t>保护电路；</a:t>
            </a:r>
            <a:r>
              <a:rPr lang="zh-CN" altLang="zh-CN" sz="2400" b="1">
                <a:latin typeface="宋体" pitchFamily="2" charset="-122"/>
                <a:ea typeface="宋体" pitchFamily="2" charset="-122"/>
              </a:rPr>
              <a:t>②</a:t>
            </a:r>
            <a:r>
              <a:rPr lang="en-US" altLang="zh-CN" sz="2400" b="1">
                <a:latin typeface="Times New Roman" pitchFamily="18" charset="0"/>
              </a:rPr>
              <a:t>__________________________________</a:t>
            </a:r>
            <a:r>
              <a:rPr lang="zh-CN" altLang="zh-CN" sz="2400" b="1">
                <a:latin typeface="Times New Roman" pitchFamily="18" charset="0"/>
                <a:ea typeface="宋体" pitchFamily="2" charset="-122"/>
              </a:rPr>
              <a:t>。</a:t>
            </a:r>
            <a:endParaRPr lang="zh-CN" altLang="zh-CN" sz="1000">
              <a:latin typeface="宋体" pitchFamily="2" charset="-122"/>
              <a:ea typeface="宋体" pitchFamily="2" charset="-122"/>
            </a:endParaRPr>
          </a:p>
          <a:p>
            <a:pPr marL="357188" lvl="0" indent="-357188" algn="just" eaLnBrk="0" hangingPunct="0">
              <a:lnSpc>
                <a:spcPct val="140000"/>
              </a:lnSpc>
            </a:pPr>
            <a:r>
              <a:rPr lang="en-US" altLang="zh-CN" sz="2400" b="1">
                <a:latin typeface="Times New Roman" pitchFamily="18" charset="0"/>
              </a:rPr>
              <a:t>5</a:t>
            </a:r>
            <a:r>
              <a:rPr lang="zh-CN" altLang="zh-CN" sz="2400" b="1">
                <a:latin typeface="Times New Roman" pitchFamily="18" charset="0"/>
                <a:ea typeface="宋体" pitchFamily="2" charset="-122"/>
              </a:rPr>
              <a:t>．实验步骤</a:t>
            </a:r>
            <a:r>
              <a:rPr lang="en-US" altLang="zh-CN" sz="2400" b="1">
                <a:latin typeface="Times New Roman" pitchFamily="18" charset="0"/>
              </a:rPr>
              <a:t>  </a:t>
            </a:r>
            <a:endParaRPr lang="zh-CN" altLang="zh-CN" sz="1000">
              <a:latin typeface="宋体" pitchFamily="2" charset="-122"/>
              <a:ea typeface="宋体" pitchFamily="2" charset="-122"/>
            </a:endParaRPr>
          </a:p>
          <a:p>
            <a:pPr marL="357188" lvl="0" indent="-357188" algn="just" eaLnBrk="0" hangingPunct="0">
              <a:lnSpc>
                <a:spcPct val="140000"/>
              </a:lnSpc>
            </a:pPr>
            <a:r>
              <a:rPr lang="en-US" altLang="zh-CN" sz="2400" b="1">
                <a:latin typeface="Times New Roman" pitchFamily="18" charset="0"/>
              </a:rPr>
              <a:t>(1)</a:t>
            </a:r>
            <a:r>
              <a:rPr lang="zh-CN" altLang="zh-CN" sz="2400" b="1">
                <a:latin typeface="Times New Roman" pitchFamily="18" charset="0"/>
                <a:ea typeface="宋体" pitchFamily="2" charset="-122"/>
              </a:rPr>
              <a:t>连接电路时，开关应断开，滑片应移到滑动变阻器的最大阻值处。</a:t>
            </a:r>
            <a:endParaRPr lang="zh-CN" altLang="zh-CN" sz="1000">
              <a:latin typeface="宋体" pitchFamily="2" charset="-122"/>
              <a:ea typeface="宋体" pitchFamily="2" charset="-122"/>
            </a:endParaRPr>
          </a:p>
          <a:p>
            <a:pPr marL="357188" lvl="0" indent="-357188" algn="just" eaLnBrk="0" hangingPunct="0">
              <a:lnSpc>
                <a:spcPct val="140000"/>
              </a:lnSpc>
            </a:pPr>
            <a:r>
              <a:rPr lang="en-US" altLang="zh-CN" sz="2400" b="1">
                <a:latin typeface="Times New Roman" pitchFamily="18" charset="0"/>
              </a:rPr>
              <a:t>(2)</a:t>
            </a:r>
            <a:r>
              <a:rPr lang="zh-CN" altLang="zh-CN" sz="2400" b="1">
                <a:latin typeface="Times New Roman" pitchFamily="18" charset="0"/>
                <a:ea typeface="宋体" pitchFamily="2" charset="-122"/>
              </a:rPr>
              <a:t>闭合开关，调节滑片使</a:t>
            </a:r>
            <a:r>
              <a:rPr lang="en-US" altLang="zh-CN" sz="2400" b="1" i="1">
                <a:latin typeface="Times New Roman" pitchFamily="18" charset="0"/>
              </a:rPr>
              <a:t>R</a:t>
            </a:r>
            <a:r>
              <a:rPr lang="zh-CN" altLang="zh-CN" sz="2400" b="1">
                <a:latin typeface="Times New Roman" pitchFamily="18" charset="0"/>
                <a:ea typeface="宋体" pitchFamily="2" charset="-122"/>
              </a:rPr>
              <a:t>两端的</a:t>
            </a:r>
            <a:r>
              <a:rPr lang="en-US" altLang="zh-CN" sz="2400" b="1">
                <a:latin typeface="Times New Roman" pitchFamily="18" charset="0"/>
              </a:rPr>
              <a:t>________</a:t>
            </a:r>
            <a:r>
              <a:rPr lang="zh-CN" altLang="zh-CN" sz="2400" b="1">
                <a:latin typeface="Times New Roman" pitchFamily="18" charset="0"/>
                <a:ea typeface="宋体" pitchFamily="2" charset="-122"/>
              </a:rPr>
              <a:t>为适当值，记为</a:t>
            </a:r>
            <a:r>
              <a:rPr lang="en-US" altLang="zh-CN" sz="2400" b="1" i="1">
                <a:latin typeface="Times New Roman" pitchFamily="18" charset="0"/>
              </a:rPr>
              <a:t>U</a:t>
            </a:r>
            <a:r>
              <a:rPr lang="en-US" altLang="zh-CN" sz="2400" b="1" i="1" baseline="-25000">
                <a:latin typeface="Times New Roman" pitchFamily="18" charset="0"/>
              </a:rPr>
              <a:t>R</a:t>
            </a:r>
            <a:r>
              <a:rPr lang="zh-CN" altLang="zh-CN" sz="2400" b="1">
                <a:latin typeface="Times New Roman" pitchFamily="18" charset="0"/>
                <a:ea typeface="宋体" pitchFamily="2" charset="-122"/>
              </a:rPr>
              <a:t>，记录此时的定值电阻阻值和电流表示数。</a:t>
            </a:r>
            <a:endParaRPr lang="zh-CN" altLang="zh-CN" sz="1000">
              <a:latin typeface="宋体" pitchFamily="2" charset="-122"/>
              <a:ea typeface="Courier New" pitchFamily="49" charset="0"/>
            </a:endParaRPr>
          </a:p>
        </p:txBody>
      </p:sp>
      <p:sp>
        <p:nvSpPr>
          <p:cNvPr id="30722" name="矩形 2"/>
          <p:cNvSpPr>
            <a:spLocks noChangeArrowheads="1"/>
          </p:cNvSpPr>
          <p:nvPr/>
        </p:nvSpPr>
        <p:spPr bwMode="auto">
          <a:xfrm>
            <a:off x="3246438" y="1504950"/>
            <a:ext cx="4205288"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使定值电阻两端电压保持不变</a:t>
            </a:r>
            <a:endParaRPr lang="zh-CN" altLang="zh-CN" sz="1000">
              <a:latin typeface="宋体" pitchFamily="2" charset="-122"/>
              <a:ea typeface="宋体" pitchFamily="2" charset="-122"/>
            </a:endParaRPr>
          </a:p>
        </p:txBody>
      </p:sp>
      <p:sp>
        <p:nvSpPr>
          <p:cNvPr id="30723" name="矩形 3"/>
          <p:cNvSpPr>
            <a:spLocks noChangeArrowheads="1"/>
          </p:cNvSpPr>
          <p:nvPr/>
        </p:nvSpPr>
        <p:spPr bwMode="auto">
          <a:xfrm>
            <a:off x="5292725" y="3579813"/>
            <a:ext cx="80327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电压</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wipe(left)">
                                      <p:cBhvr>
                                        <p:cTn id="7" dur="500" fill="hold"/>
                                        <p:tgtEl>
                                          <p:spTgt spid="3072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0723"/>
                                        </p:tgtEl>
                                        <p:attrNameLst>
                                          <p:attrName>style.visibility</p:attrName>
                                        </p:attrNameLst>
                                      </p:cBhvr>
                                      <p:to>
                                        <p:strVal val="visible"/>
                                      </p:to>
                                    </p:set>
                                    <p:animEffect transition="in" filter="wipe(left)">
                                      <p:cBhvr>
                                        <p:cTn id="12" dur="500" fill="hold"/>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P spid="30723"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69" name="Text Box 22"/>
          <p:cNvSpPr txBox="1">
            <a:spLocks noChangeArrowheads="1"/>
          </p:cNvSpPr>
          <p:nvPr/>
        </p:nvSpPr>
        <p:spPr bwMode="auto">
          <a:xfrm>
            <a:off x="506413" y="695325"/>
            <a:ext cx="8115300"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然后换用不同阻值的定值电阻，调节滑动变阻器滑片，使电压表示数仍为</a:t>
            </a:r>
            <a:r>
              <a:rPr lang="en-US" altLang="zh-CN" sz="2400" b="1" i="1" spc="0">
                <a:latin typeface="Times New Roman"/>
              </a:rPr>
              <a:t>U</a:t>
            </a:r>
            <a:r>
              <a:rPr lang="en-US" altLang="zh-CN" sz="2400" b="1" i="1" spc="0" baseline="-25000">
                <a:latin typeface="Times New Roman"/>
              </a:rPr>
              <a:t>R</a:t>
            </a:r>
            <a:r>
              <a:rPr lang="zh-CN" altLang="zh-CN" sz="2400" b="1" spc="0">
                <a:latin typeface="Times New Roman"/>
                <a:ea typeface="宋体" pitchFamily="2" charset="-122"/>
              </a:rPr>
              <a:t>，分别记下每次定值电阻的阻值与对应的电流表示数，记录在下表中。</a:t>
            </a:r>
            <a:endParaRPr lang="zh-CN" altLang="zh-CN" sz="1000">
              <a:latin typeface="宋体" pitchFamily="2" charset="-122"/>
              <a:ea typeface="宋体" pitchFamily="2" charset="-122"/>
            </a:endParaRPr>
          </a:p>
        </p:txBody>
      </p:sp>
      <p:graphicFrame>
        <p:nvGraphicFramePr>
          <p:cNvPr id="32770" name="表格 2"/>
          <p:cNvGraphicFramePr>
            <a:graphicFrameLocks noGrp="1"/>
          </p:cNvGraphicFramePr>
          <p:nvPr/>
        </p:nvGraphicFramePr>
        <p:xfrm>
          <a:off x="2239962" y="2509838"/>
          <a:ext cx="4492625" cy="1647190"/>
        </p:xfrm>
        <a:graphic>
          <a:graphicData uri="http://schemas.openxmlformats.org/drawingml/2006/table">
            <a:tbl>
              <a:tblPr/>
              <a:tblGrid>
                <a:gridCol w="1992312"/>
                <a:gridCol w="406400"/>
                <a:gridCol w="407988"/>
                <a:gridCol w="406400"/>
                <a:gridCol w="407988"/>
                <a:gridCol w="407988"/>
                <a:gridCol w="463550"/>
              </a:tblGrid>
              <a:tr h="549275">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zh-CN" altLang="zh-CN" sz="2400" b="1">
                          <a:latin typeface="Times New Roman"/>
                          <a:ea typeface="宋体" pitchFamily="2" charset="-122"/>
                        </a:rPr>
                        <a:t>实验次数</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1</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2</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3</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4</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5</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6 </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r h="547688">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zh-CN" altLang="zh-CN" sz="2400" b="1">
                          <a:latin typeface="Times New Roman"/>
                          <a:ea typeface="宋体" pitchFamily="2" charset="-122"/>
                        </a:rPr>
                        <a:t>电阻</a:t>
                      </a:r>
                      <a:r>
                        <a:rPr lang="en-US" altLang="zh-CN" sz="2400" b="1" i="1">
                          <a:latin typeface="Times New Roman"/>
                        </a:rPr>
                        <a:t>R</a:t>
                      </a:r>
                      <a:r>
                        <a:rPr lang="en-US" altLang="zh-CN" sz="2400" b="1">
                          <a:latin typeface="Times New Roman"/>
                        </a:rPr>
                        <a:t>/Ω</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 </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 </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 </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 </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 </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 </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r h="549275">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zh-CN" altLang="zh-CN" sz="2400" b="1">
                          <a:latin typeface="Times New Roman"/>
                          <a:ea typeface="宋体" pitchFamily="2" charset="-122"/>
                        </a:rPr>
                        <a:t>电流</a:t>
                      </a:r>
                      <a:r>
                        <a:rPr lang="en-US" altLang="zh-CN" sz="2400" b="1" i="1">
                          <a:latin typeface="Times New Roman"/>
                        </a:rPr>
                        <a:t>I</a:t>
                      </a:r>
                      <a:r>
                        <a:rPr lang="en-US" altLang="zh-CN" sz="2400" b="1">
                          <a:latin typeface="Times New Roman"/>
                        </a:rPr>
                        <a:t>/A</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 </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 </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 </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 </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 </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68579" tIns="0" rIns="68579"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lnSpc>
                          <a:spcPct val="150000"/>
                        </a:lnSpc>
                        <a:spcAft>
                          <a:spcPct val="0"/>
                        </a:spcAft>
                      </a:pPr>
                      <a:r>
                        <a:rPr lang="en-US" altLang="zh-CN" sz="2400" b="1">
                          <a:latin typeface="Times New Roman"/>
                        </a:rPr>
                        <a:t> </a:t>
                      </a:r>
                      <a:endParaRPr lang="zh-CN" altLang="zh-CN" sz="1100">
                        <a:latin typeface="宋体" pitchFamily="2" charset="-122"/>
                        <a:ea typeface="宋体" pitchFamily="2" charset="-122"/>
                      </a:endParaRPr>
                    </a:p>
                  </a:txBody>
                  <a:tcPr marL="68579" marR="68579"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bl>
          </a:graphicData>
        </a:graphic>
      </p:graphicFrame>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7" name="Text Box 22"/>
          <p:cNvSpPr txBox="1">
            <a:spLocks noChangeArrowheads="1"/>
          </p:cNvSpPr>
          <p:nvPr/>
        </p:nvSpPr>
        <p:spPr bwMode="auto">
          <a:xfrm>
            <a:off x="506413" y="695325"/>
            <a:ext cx="8115300"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6.</a:t>
            </a:r>
            <a:r>
              <a:rPr lang="zh-CN" altLang="zh-CN" sz="2400" b="1" spc="0">
                <a:latin typeface="Times New Roman"/>
                <a:ea typeface="宋体" pitchFamily="2" charset="-122"/>
              </a:rPr>
              <a:t>更换阻值不同的电阻多次测量的目的是使实验结论具有普遍性。</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7</a:t>
            </a:r>
            <a:r>
              <a:rPr lang="zh-CN" altLang="zh-CN" sz="2400" b="1" spc="0">
                <a:latin typeface="Times New Roman"/>
                <a:ea typeface="宋体" pitchFamily="2" charset="-122"/>
              </a:rPr>
              <a:t>．更换较大定值电阻后，闭合开关，变阻器的滑片位置不变，此时电压表示数</a:t>
            </a:r>
            <a:r>
              <a:rPr lang="en-US" altLang="zh-CN" sz="2400" b="1" spc="0">
                <a:latin typeface="Times New Roman"/>
              </a:rPr>
              <a:t>________(</a:t>
            </a:r>
            <a:r>
              <a:rPr lang="zh-CN" altLang="zh-CN" sz="2400" b="1" spc="0">
                <a:latin typeface="Times New Roman"/>
                <a:ea typeface="宋体" pitchFamily="2" charset="-122"/>
              </a:rPr>
              <a:t>填</a:t>
            </a:r>
            <a:r>
              <a:rPr lang="en-US" altLang="zh-CN" sz="2400" b="1" spc="0">
                <a:latin typeface="Times New Roman"/>
              </a:rPr>
              <a:t>“</a:t>
            </a:r>
            <a:r>
              <a:rPr lang="zh-CN" altLang="zh-CN" sz="2400" b="1" spc="0">
                <a:latin typeface="Times New Roman"/>
                <a:ea typeface="宋体" pitchFamily="2" charset="-122"/>
              </a:rPr>
              <a:t>偏大</a:t>
            </a:r>
            <a:r>
              <a:rPr lang="en-US" altLang="zh-CN" sz="2400" b="1" spc="0">
                <a:latin typeface="Times New Roman"/>
              </a:rPr>
              <a:t>”“</a:t>
            </a:r>
            <a:r>
              <a:rPr lang="zh-CN" altLang="zh-CN" sz="2400" b="1" spc="0">
                <a:latin typeface="Times New Roman"/>
                <a:ea typeface="宋体" pitchFamily="2" charset="-122"/>
              </a:rPr>
              <a:t>不变</a:t>
            </a:r>
            <a:r>
              <a:rPr lang="en-US" altLang="zh-CN" sz="2400" b="1" spc="0">
                <a:latin typeface="Times New Roman"/>
              </a:rPr>
              <a:t>”</a:t>
            </a:r>
            <a:r>
              <a:rPr lang="zh-CN" altLang="zh-CN" sz="2400" b="1" spc="0">
                <a:latin typeface="Times New Roman"/>
                <a:ea typeface="宋体" pitchFamily="2" charset="-122"/>
              </a:rPr>
              <a:t>或</a:t>
            </a:r>
            <a:r>
              <a:rPr lang="en-US" altLang="zh-CN" sz="2400" b="1" spc="0">
                <a:latin typeface="Times New Roman"/>
              </a:rPr>
              <a:t>“</a:t>
            </a:r>
            <a:r>
              <a:rPr lang="zh-CN" altLang="zh-CN" sz="2400" b="1" spc="0">
                <a:latin typeface="Times New Roman"/>
                <a:ea typeface="宋体" pitchFamily="2" charset="-122"/>
              </a:rPr>
              <a:t>偏小</a:t>
            </a:r>
            <a:r>
              <a:rPr lang="en-US" altLang="zh-CN" sz="2400" b="1" spc="0">
                <a:latin typeface="Times New Roman"/>
              </a:rPr>
              <a:t>”)</a:t>
            </a:r>
            <a:r>
              <a:rPr lang="zh-CN" altLang="zh-CN" sz="2400" b="1" spc="0">
                <a:latin typeface="Times New Roman"/>
                <a:ea typeface="宋体" pitchFamily="2" charset="-122"/>
              </a:rPr>
              <a:t>，需要将滑动变阻器的滑片向</a:t>
            </a:r>
            <a:r>
              <a:rPr lang="en-US" altLang="zh-CN" sz="2400" b="1" spc="0">
                <a:latin typeface="Times New Roman"/>
              </a:rPr>
              <a:t>________</a:t>
            </a:r>
            <a:r>
              <a:rPr lang="zh-CN" altLang="zh-CN" sz="2400" b="1" spc="0">
                <a:latin typeface="Times New Roman"/>
                <a:ea typeface="宋体" pitchFamily="2" charset="-122"/>
              </a:rPr>
              <a:t>阻值的方向移动，即</a:t>
            </a:r>
            <a:r>
              <a:rPr lang="en-US" altLang="zh-CN" sz="2400" b="1" spc="0">
                <a:latin typeface="Times New Roman"/>
              </a:rPr>
              <a:t>“</a:t>
            </a:r>
            <a:r>
              <a:rPr lang="zh-CN" altLang="zh-CN" sz="2400" b="1" spc="0">
                <a:latin typeface="Times New Roman"/>
                <a:ea typeface="宋体" pitchFamily="2" charset="-122"/>
              </a:rPr>
              <a:t>换大调大</a:t>
            </a:r>
            <a:r>
              <a:rPr lang="en-US" altLang="zh-CN" sz="2400" b="1" spc="0">
                <a:latin typeface="Times New Roman"/>
              </a:rPr>
              <a:t>”</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34818" name="矩形 3"/>
          <p:cNvSpPr>
            <a:spLocks noChangeArrowheads="1"/>
          </p:cNvSpPr>
          <p:nvPr/>
        </p:nvSpPr>
        <p:spPr bwMode="auto">
          <a:xfrm>
            <a:off x="3995738" y="2297113"/>
            <a:ext cx="80327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偏大</a:t>
            </a:r>
            <a:endParaRPr lang="zh-CN" altLang="zh-CN" sz="1000">
              <a:latin typeface="宋体" pitchFamily="2" charset="-122"/>
              <a:ea typeface="宋体" pitchFamily="2" charset="-122"/>
            </a:endParaRPr>
          </a:p>
        </p:txBody>
      </p:sp>
      <p:sp>
        <p:nvSpPr>
          <p:cNvPr id="34819" name="矩形 4"/>
          <p:cNvSpPr>
            <a:spLocks noChangeArrowheads="1"/>
          </p:cNvSpPr>
          <p:nvPr/>
        </p:nvSpPr>
        <p:spPr bwMode="auto">
          <a:xfrm>
            <a:off x="5292725" y="2854325"/>
            <a:ext cx="80327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偏大</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wipe(left)">
                                      <p:cBhvr>
                                        <p:cTn id="7" dur="500" fill="hold"/>
                                        <p:tgtEl>
                                          <p:spTgt spid="348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4819"/>
                                        </p:tgtEl>
                                        <p:attrNameLst>
                                          <p:attrName>style.visibility</p:attrName>
                                        </p:attrNameLst>
                                      </p:cBhvr>
                                      <p:to>
                                        <p:strVal val="visible"/>
                                      </p:to>
                                    </p:set>
                                    <p:animEffect transition="in" filter="wipe(left)">
                                      <p:cBhvr>
                                        <p:cTn id="12" dur="500" fill="hold"/>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5" name="Text Box 22"/>
          <p:cNvSpPr txBox="1">
            <a:spLocks noChangeArrowheads="1"/>
          </p:cNvSpPr>
          <p:nvPr/>
        </p:nvSpPr>
        <p:spPr bwMode="auto">
          <a:xfrm>
            <a:off x="506413" y="700088"/>
            <a:ext cx="81153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8</a:t>
            </a:r>
            <a:r>
              <a:rPr lang="zh-CN" altLang="zh-CN" sz="2400" b="1" spc="0">
                <a:latin typeface="Times New Roman"/>
                <a:ea typeface="宋体" pitchFamily="2" charset="-122"/>
              </a:rPr>
              <a:t>．若更换较大定值电阻后，无论如何移动滑片，均不能使电压表示数达到要求值，原因是</a:t>
            </a:r>
            <a:r>
              <a:rPr lang="en-US" altLang="zh-CN" sz="2400" b="1" spc="0">
                <a:latin typeface="Times New Roman"/>
              </a:rPr>
              <a:t>___________________________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9</a:t>
            </a:r>
            <a:r>
              <a:rPr lang="zh-CN" altLang="zh-CN" sz="2400" b="1" spc="0">
                <a:latin typeface="Times New Roman"/>
                <a:ea typeface="宋体" pitchFamily="2" charset="-122"/>
              </a:rPr>
              <a:t>．实验结论</a:t>
            </a:r>
            <a:r>
              <a:rPr lang="zh-CN" altLang="zh-CN" sz="2400" b="1" spc="0">
                <a:latin typeface="Times New Roman"/>
                <a:ea typeface="宋体" pitchFamily="2" charset="-122"/>
              </a:rPr>
              <a:t>：</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en-US" altLang="zh-CN" sz="2400" b="1" spc="0">
                <a:latin typeface="Times New Roman"/>
              </a:rPr>
              <a:t>____________________________________________________________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36866" name="矩形 4"/>
          <p:cNvSpPr>
            <a:spLocks noChangeArrowheads="1"/>
          </p:cNvSpPr>
          <p:nvPr/>
        </p:nvSpPr>
        <p:spPr bwMode="auto">
          <a:xfrm>
            <a:off x="1106488" y="1754188"/>
            <a:ext cx="3897313"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滑动变阻器的最大阻值过小</a:t>
            </a:r>
            <a:endParaRPr lang="zh-CN" altLang="zh-CN" sz="1000">
              <a:latin typeface="宋体" pitchFamily="2" charset="-122"/>
              <a:ea typeface="宋体" pitchFamily="2" charset="-122"/>
            </a:endParaRPr>
          </a:p>
        </p:txBody>
      </p:sp>
      <p:sp>
        <p:nvSpPr>
          <p:cNvPr id="36867" name="矩形 5"/>
          <p:cNvSpPr>
            <a:spLocks noChangeArrowheads="1"/>
          </p:cNvSpPr>
          <p:nvPr/>
        </p:nvSpPr>
        <p:spPr bwMode="auto">
          <a:xfrm>
            <a:off x="917575" y="2859088"/>
            <a:ext cx="7364413"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在电压一定的情况下，通过导体的电流与导体的电阻成反比</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wipe(left)">
                                      <p:cBhvr>
                                        <p:cTn id="7" dur="500" fill="hold"/>
                                        <p:tgtEl>
                                          <p:spTgt spid="3686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6867"/>
                                        </p:tgtEl>
                                        <p:attrNameLst>
                                          <p:attrName>style.visibility</p:attrName>
                                        </p:attrNameLst>
                                      </p:cBhvr>
                                      <p:to>
                                        <p:strVal val="visible"/>
                                      </p:to>
                                    </p:set>
                                    <p:animEffect transition="in" filter="wipe(left)">
                                      <p:cBhvr>
                                        <p:cTn id="12" dur="500" fill="hold"/>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36867"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3" name="Text Box 22"/>
          <p:cNvSpPr txBox="1">
            <a:spLocks noChangeArrowheads="1"/>
          </p:cNvSpPr>
          <p:nvPr/>
        </p:nvSpPr>
        <p:spPr bwMode="auto">
          <a:xfrm>
            <a:off x="506413" y="660400"/>
            <a:ext cx="8115300" cy="277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zh-CN" altLang="zh-CN" sz="2400" b="1" spc="0">
                <a:latin typeface="Times New Roman"/>
                <a:ea typeface="宋体" pitchFamily="2" charset="-122"/>
              </a:rPr>
              <a:t>【典例</a:t>
            </a:r>
            <a:r>
              <a:rPr lang="en-US" altLang="zh-CN" sz="2400" b="1" spc="0">
                <a:latin typeface="Times New Roman"/>
              </a:rPr>
              <a:t>2</a:t>
            </a:r>
            <a:r>
              <a:rPr lang="zh-CN" altLang="zh-CN" sz="2400" b="1" spc="0">
                <a:latin typeface="Times New Roman"/>
                <a:ea typeface="宋体" pitchFamily="2" charset="-122"/>
              </a:rPr>
              <a:t>】小华为了探究</a:t>
            </a:r>
            <a:r>
              <a:rPr lang="en-US" altLang="zh-CN" sz="2400" b="1" spc="0">
                <a:latin typeface="Times New Roman"/>
              </a:rPr>
              <a:t>“</a:t>
            </a:r>
            <a:r>
              <a:rPr lang="zh-CN" altLang="zh-CN" sz="2400" b="1" spc="0">
                <a:latin typeface="Times New Roman"/>
                <a:ea typeface="宋体" pitchFamily="2" charset="-122"/>
              </a:rPr>
              <a:t>电流与电阻的关系</a:t>
            </a:r>
            <a:r>
              <a:rPr lang="en-US" altLang="zh-CN" sz="2400" b="1" spc="0">
                <a:latin typeface="Times New Roman"/>
              </a:rPr>
              <a:t>”</a:t>
            </a:r>
            <a:r>
              <a:rPr lang="zh-CN" altLang="zh-CN" sz="2400" b="1" spc="0">
                <a:latin typeface="Times New Roman"/>
                <a:ea typeface="宋体" pitchFamily="2" charset="-122"/>
              </a:rPr>
              <a:t>，设计了如图甲所示的实验电路。实验室中可选用的器材有：</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两节新干电池，电流表、电压表各一只，开关一个，阻值分别为</a:t>
            </a:r>
            <a:r>
              <a:rPr lang="en-US" altLang="zh-CN" sz="2400" b="1" spc="0">
                <a:latin typeface="Times New Roman"/>
              </a:rPr>
              <a:t>10 Ω</a:t>
            </a:r>
            <a:r>
              <a:rPr lang="zh-CN" altLang="zh-CN" sz="2400" b="1" spc="0">
                <a:latin typeface="Times New Roman"/>
                <a:ea typeface="宋体" pitchFamily="2" charset="-122"/>
              </a:rPr>
              <a:t>、</a:t>
            </a:r>
            <a:r>
              <a:rPr lang="en-US" altLang="zh-CN" sz="2400" b="1" spc="0">
                <a:latin typeface="Times New Roman"/>
              </a:rPr>
              <a:t>20 Ω</a:t>
            </a:r>
            <a:r>
              <a:rPr lang="zh-CN" altLang="zh-CN" sz="2400" b="1" spc="0">
                <a:latin typeface="Times New Roman"/>
                <a:ea typeface="宋体" pitchFamily="2" charset="-122"/>
              </a:rPr>
              <a:t>、</a:t>
            </a:r>
            <a:r>
              <a:rPr lang="en-US" altLang="zh-CN" sz="2400" b="1" spc="0">
                <a:latin typeface="Times New Roman"/>
              </a:rPr>
              <a:t>30 Ω</a:t>
            </a:r>
            <a:r>
              <a:rPr lang="zh-CN" altLang="zh-CN" sz="2400" b="1" spc="0">
                <a:latin typeface="Times New Roman"/>
                <a:ea typeface="宋体" pitchFamily="2" charset="-122"/>
              </a:rPr>
              <a:t>、</a:t>
            </a:r>
            <a:r>
              <a:rPr lang="en-US" altLang="zh-CN" sz="2400" b="1" spc="0">
                <a:latin typeface="Times New Roman"/>
              </a:rPr>
              <a:t>50 Ω</a:t>
            </a:r>
            <a:r>
              <a:rPr lang="zh-CN" altLang="zh-CN" sz="2400" b="1" spc="0">
                <a:latin typeface="Times New Roman"/>
                <a:ea typeface="宋体" pitchFamily="2" charset="-122"/>
              </a:rPr>
              <a:t>的定值电阻各一个，滑动变阻器一个，导线若干。</a:t>
            </a:r>
            <a:endParaRPr lang="zh-CN" altLang="zh-CN" sz="1000">
              <a:latin typeface="宋体" pitchFamily="2" charset="-122"/>
              <a:ea typeface="宋体" pitchFamily="2"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0961" name="Picture 6"/>
          <p:cNvPicPr>
            <a:picLocks noChangeAspect="1"/>
          </p:cNvPicPr>
          <p:nvPr/>
        </p:nvPicPr>
        <p:blipFill>
          <a:blip r:embed="rId3">
            <a:clrChange>
              <a:clrFrom>
                <a:srgbClr val="FFFFFF"/>
              </a:clrFrom>
              <a:clrTo>
                <a:srgbClr val="FFFFFF">
                  <a:alpha val="0"/>
                </a:srgbClr>
              </a:clrTo>
            </a:clrChange>
          </a:blip>
          <a:stretch>
            <a:fillRect/>
          </a:stretch>
        </p:blipFill>
        <p:spPr>
          <a:xfrm>
            <a:off x="1827213" y="317500"/>
            <a:ext cx="5624512" cy="4486275"/>
          </a:xfrm>
          <a:prstGeom prst="rect">
            <a:avLst/>
          </a:prstGeom>
          <a:noFill/>
          <a:ln>
            <a:noFill/>
            <a:miter lim="800000"/>
          </a:ln>
        </p:spPr>
      </p:pic>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3009" name="Text Box 22"/>
          <p:cNvSpPr txBox="1">
            <a:spLocks noChangeArrowheads="1"/>
          </p:cNvSpPr>
          <p:nvPr/>
        </p:nvSpPr>
        <p:spPr bwMode="auto">
          <a:xfrm>
            <a:off x="468313" y="660400"/>
            <a:ext cx="8385175"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请你用笔画线代替导线</a:t>
            </a:r>
            <a:r>
              <a:rPr lang="zh-CN" altLang="zh-CN" sz="2400" b="1" spc="0">
                <a:latin typeface="Times New Roman"/>
                <a:ea typeface="宋体" pitchFamily="2" charset="-122"/>
              </a:rPr>
              <a:t>，将图</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乙</a:t>
            </a:r>
            <a:r>
              <a:rPr lang="zh-CN" altLang="zh-CN" sz="2400" b="1" spc="0">
                <a:latin typeface="Times New Roman"/>
                <a:ea typeface="宋体" pitchFamily="2" charset="-122"/>
              </a:rPr>
              <a:t>中的实物电路连接完整。</a:t>
            </a:r>
            <a:r>
              <a:rPr lang="en-US" altLang="zh-CN" sz="2400" b="1" spc="0">
                <a:latin typeface="Times New Roman"/>
              </a:rPr>
              <a:t> </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在连接实验电路时，</a:t>
            </a:r>
            <a:r>
              <a:rPr lang="zh-CN" altLang="zh-CN" sz="2400" b="1" spc="0">
                <a:latin typeface="Times New Roman"/>
                <a:ea typeface="宋体" pitchFamily="2" charset="-122"/>
              </a:rPr>
              <a:t>开关</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应</a:t>
            </a:r>
            <a:r>
              <a:rPr lang="zh-CN" altLang="zh-CN" sz="2400" b="1" spc="0">
                <a:latin typeface="Times New Roman"/>
                <a:ea typeface="宋体" pitchFamily="2" charset="-122"/>
              </a:rPr>
              <a:t>处于</a:t>
            </a:r>
            <a:r>
              <a:rPr lang="en-US" altLang="zh-CN" sz="2400" b="1" spc="0">
                <a:latin typeface="Times New Roman"/>
              </a:rPr>
              <a:t>________</a:t>
            </a:r>
            <a:r>
              <a:rPr lang="zh-CN" altLang="zh-CN" sz="2400" b="1" spc="0">
                <a:latin typeface="Times New Roman"/>
                <a:ea typeface="宋体" pitchFamily="2" charset="-122"/>
              </a:rPr>
              <a:t>状态。</a:t>
            </a:r>
            <a:r>
              <a:rPr lang="zh-CN" altLang="zh-CN" sz="2400" b="1" spc="0">
                <a:latin typeface="Times New Roman"/>
                <a:ea typeface="宋体" pitchFamily="2" charset="-122"/>
              </a:rPr>
              <a:t>闭合</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开关</a:t>
            </a:r>
            <a:r>
              <a:rPr lang="zh-CN" altLang="zh-CN" sz="2400" b="1" spc="0">
                <a:latin typeface="Times New Roman"/>
                <a:ea typeface="宋体" pitchFamily="2" charset="-122"/>
              </a:rPr>
              <a:t>前，应将滑动变阻器滑片滑到最</a:t>
            </a:r>
            <a:r>
              <a:rPr lang="en-US" altLang="zh-CN" sz="2400" b="1" spc="0">
                <a:latin typeface="Times New Roman"/>
              </a:rPr>
              <a:t>______(</a:t>
            </a:r>
            <a:r>
              <a:rPr lang="zh-CN" altLang="zh-CN" sz="2400" b="1" spc="0">
                <a:latin typeface="Times New Roman"/>
                <a:ea typeface="宋体" pitchFamily="2" charset="-122"/>
              </a:rPr>
              <a:t>填</a:t>
            </a:r>
            <a:r>
              <a:rPr lang="en-US" altLang="zh-CN" sz="2400" b="1" spc="0">
                <a:latin typeface="Times New Roman"/>
              </a:rPr>
              <a:t>“</a:t>
            </a:r>
            <a:r>
              <a:rPr lang="zh-CN" altLang="zh-CN" sz="2400" b="1" spc="0">
                <a:latin typeface="Times New Roman"/>
                <a:ea typeface="宋体" pitchFamily="2" charset="-122"/>
              </a:rPr>
              <a:t>左</a:t>
            </a:r>
            <a:r>
              <a:rPr lang="en-US" altLang="zh-CN" sz="2400" b="1" spc="0">
                <a:latin typeface="Times New Roman"/>
              </a:rPr>
              <a:t>”</a:t>
            </a:r>
            <a:r>
              <a:rPr lang="zh-CN" altLang="zh-CN" sz="2400" b="1" spc="0">
                <a:latin typeface="Times New Roman"/>
                <a:ea typeface="宋体" pitchFamily="2" charset="-122"/>
              </a:rPr>
              <a:t>或</a:t>
            </a:r>
            <a:r>
              <a:rPr lang="en-US" altLang="zh-CN" sz="2400" b="1" spc="0">
                <a:latin typeface="Times New Roman"/>
              </a:rPr>
              <a:t>“</a:t>
            </a:r>
            <a:r>
              <a:rPr lang="zh-CN" altLang="zh-CN" sz="2400" b="1" spc="0">
                <a:latin typeface="Times New Roman"/>
                <a:ea typeface="宋体" pitchFamily="2" charset="-122"/>
              </a:rPr>
              <a:t>右</a:t>
            </a:r>
            <a:r>
              <a:rPr lang="en-US" altLang="zh-CN" sz="2400" b="1" spc="0">
                <a:latin typeface="Times New Roman"/>
              </a:rPr>
              <a:t>”)</a:t>
            </a:r>
            <a:r>
              <a:rPr lang="zh-CN" altLang="zh-CN" sz="2400" b="1" spc="0">
                <a:latin typeface="Times New Roman"/>
                <a:ea typeface="宋体" pitchFamily="2" charset="-122"/>
              </a:rPr>
              <a:t>端。此实验中滑动变阻器的作用是保护电路和</a:t>
            </a:r>
            <a:r>
              <a:rPr lang="en-US" altLang="zh-CN" sz="2400" b="1" spc="0">
                <a:latin typeface="Times New Roman"/>
              </a:rPr>
              <a:t>__</a:t>
            </a:r>
            <a:r>
              <a:rPr lang="en-US" altLang="zh-CN" sz="2400" b="1" spc="0">
                <a:latin typeface="Times New Roman"/>
              </a:rPr>
              <a:t>__</a:t>
            </a:r>
            <a:r>
              <a:rPr lang="en-US" altLang="zh-CN" sz="2400" b="1" spc="0">
                <a:latin typeface="Times New Roman"/>
              </a:rPr>
              <a:t>______________________</a:t>
            </a:r>
            <a:r>
              <a:rPr lang="zh-CN" altLang="zh-CN" sz="2400" b="1" spc="0">
                <a:latin typeface="Times New Roman"/>
                <a:ea typeface="宋体" pitchFamily="2" charset="-122"/>
              </a:rPr>
              <a:t>。</a:t>
            </a:r>
            <a:r>
              <a:rPr lang="en-US" altLang="zh-CN" sz="2400" b="1" spc="0">
                <a:latin typeface="Times New Roman"/>
              </a:rPr>
              <a:t> </a:t>
            </a:r>
            <a:endParaRPr lang="zh-CN" altLang="zh-CN" sz="1000">
              <a:latin typeface="宋体" pitchFamily="2" charset="-122"/>
              <a:ea typeface="宋体" pitchFamily="2" charset="-122"/>
            </a:endParaRPr>
          </a:p>
        </p:txBody>
      </p:sp>
      <p:sp>
        <p:nvSpPr>
          <p:cNvPr id="43010" name="矩形 5"/>
          <p:cNvSpPr>
            <a:spLocks noChangeArrowheads="1"/>
          </p:cNvSpPr>
          <p:nvPr/>
        </p:nvSpPr>
        <p:spPr bwMode="auto">
          <a:xfrm>
            <a:off x="5535613" y="123825"/>
            <a:ext cx="270827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解：</a:t>
            </a:r>
            <a:r>
              <a:rPr lang="en-US" altLang="zh-CN" sz="2400" b="1" spc="0">
                <a:solidFill>
                  <a:srgbClr val="C00000"/>
                </a:solidFill>
                <a:latin typeface="Times New Roman"/>
              </a:rPr>
              <a:t>(1)</a:t>
            </a:r>
            <a:r>
              <a:rPr lang="zh-CN" altLang="zh-CN" sz="2400" b="1" spc="0">
                <a:solidFill>
                  <a:srgbClr val="C00000"/>
                </a:solidFill>
                <a:latin typeface="Times New Roman"/>
                <a:ea typeface="宋体" pitchFamily="2" charset="-122"/>
              </a:rPr>
              <a:t>如图所示。</a:t>
            </a:r>
            <a:endParaRPr lang="zh-CN" altLang="zh-CN" sz="1000">
              <a:latin typeface="宋体" pitchFamily="2" charset="-122"/>
              <a:ea typeface="宋体" pitchFamily="2" charset="-122"/>
            </a:endParaRPr>
          </a:p>
        </p:txBody>
      </p:sp>
      <p:sp>
        <p:nvSpPr>
          <p:cNvPr id="43011" name="矩形 6"/>
          <p:cNvSpPr/>
          <p:nvPr/>
        </p:nvSpPr>
        <p:spPr>
          <a:xfrm>
            <a:off x="2124075" y="2363788"/>
            <a:ext cx="803275" cy="4619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断开</a:t>
            </a:r>
            <a:endParaRPr lang="zh-CN" altLang="en-US" sz="2400">
              <a:solidFill>
                <a:srgbClr val="C00000"/>
              </a:solidFill>
              <a:latin typeface="Times New Roman" pitchFamily="18" charset="0"/>
              <a:ea typeface="Times New Roman" pitchFamily="18" charset="0"/>
            </a:endParaRPr>
          </a:p>
        </p:txBody>
      </p:sp>
      <p:pic>
        <p:nvPicPr>
          <p:cNvPr id="43012" name="Picture 4"/>
          <p:cNvPicPr>
            <a:picLocks noGrp="1" noChangeAspect="1"/>
          </p:cNvPicPr>
          <p:nvPr/>
        </p:nvPicPr>
        <p:blipFill>
          <a:blip r:embed="rId3"/>
          <a:stretch>
            <a:fillRect/>
          </a:stretch>
        </p:blipFill>
        <p:spPr>
          <a:xfrm>
            <a:off x="5365750" y="711200"/>
            <a:ext cx="2949575" cy="2116138"/>
          </a:xfrm>
          <a:prstGeom prst="rect">
            <a:avLst/>
          </a:prstGeom>
          <a:noFill/>
          <a:ln>
            <a:miter lim="800000"/>
          </a:ln>
        </p:spPr>
      </p:pic>
      <p:sp>
        <p:nvSpPr>
          <p:cNvPr id="43013" name="矩形 8"/>
          <p:cNvSpPr/>
          <p:nvPr/>
        </p:nvSpPr>
        <p:spPr>
          <a:xfrm>
            <a:off x="6238875" y="2944813"/>
            <a:ext cx="493713" cy="4619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右</a:t>
            </a:r>
            <a:endParaRPr lang="zh-CN" altLang="en-US" sz="2400">
              <a:solidFill>
                <a:srgbClr val="C00000"/>
              </a:solidFill>
              <a:latin typeface="Times New Roman" pitchFamily="18" charset="0"/>
              <a:ea typeface="Times New Roman" pitchFamily="18" charset="0"/>
            </a:endParaRPr>
          </a:p>
        </p:txBody>
      </p:sp>
      <p:sp>
        <p:nvSpPr>
          <p:cNvPr id="43014" name="矩形 9"/>
          <p:cNvSpPr>
            <a:spLocks noChangeArrowheads="1"/>
          </p:cNvSpPr>
          <p:nvPr/>
        </p:nvSpPr>
        <p:spPr bwMode="auto">
          <a:xfrm>
            <a:off x="898525" y="3935413"/>
            <a:ext cx="397351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保持定值电阻两端电压不变</a:t>
            </a:r>
            <a:r>
              <a:rPr lang="en-US" altLang="zh-CN" sz="2400" b="1" spc="0">
                <a:solidFill>
                  <a:srgbClr val="C00000"/>
                </a:solidFill>
                <a:latin typeface="Times New Roman"/>
              </a:rPr>
              <a:t> </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3010"/>
                                        </p:tgtEl>
                                        <p:attrNameLst>
                                          <p:attrName>style.visibility</p:attrName>
                                        </p:attrNameLst>
                                      </p:cBhvr>
                                      <p:to>
                                        <p:strVal val="visible"/>
                                      </p:to>
                                    </p:set>
                                    <p:animEffect transition="in" filter="wipe(left)">
                                      <p:cBhvr>
                                        <p:cTn id="7" dur="500" fill="hold"/>
                                        <p:tgtEl>
                                          <p:spTgt spid="43010"/>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43012"/>
                                        </p:tgtEl>
                                        <p:attrNameLst>
                                          <p:attrName>style.visibility</p:attrName>
                                        </p:attrNameLst>
                                      </p:cBhvr>
                                      <p:to>
                                        <p:strVal val="visible"/>
                                      </p:to>
                                    </p:set>
                                    <p:animEffect transition="in" filter="wipe(left)">
                                      <p:cBhvr>
                                        <p:cTn id="11" dur="500" fill="hold"/>
                                        <p:tgtEl>
                                          <p:spTgt spid="43012"/>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3011"/>
                                        </p:tgtEl>
                                        <p:attrNameLst>
                                          <p:attrName>style.visibility</p:attrName>
                                        </p:attrNameLst>
                                      </p:cBhvr>
                                      <p:to>
                                        <p:strVal val="visible"/>
                                      </p:to>
                                    </p:set>
                                    <p:animEffect transition="in" filter="wipe(left)">
                                      <p:cBhvr>
                                        <p:cTn id="16" dur="500" fill="hold"/>
                                        <p:tgtEl>
                                          <p:spTgt spid="43011"/>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43013"/>
                                        </p:tgtEl>
                                        <p:attrNameLst>
                                          <p:attrName>style.visibility</p:attrName>
                                        </p:attrNameLst>
                                      </p:cBhvr>
                                      <p:to>
                                        <p:strVal val="visible"/>
                                      </p:to>
                                    </p:set>
                                    <p:animEffect transition="in" filter="wipe(left)">
                                      <p:cBhvr>
                                        <p:cTn id="21" dur="500" fill="hold"/>
                                        <p:tgtEl>
                                          <p:spTgt spid="43013"/>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43014"/>
                                        </p:tgtEl>
                                        <p:attrNameLst>
                                          <p:attrName>style.visibility</p:attrName>
                                        </p:attrNameLst>
                                      </p:cBhvr>
                                      <p:to>
                                        <p:strVal val="visible"/>
                                      </p:to>
                                    </p:set>
                                    <p:animEffect transition="in" filter="wipe(left)">
                                      <p:cBhvr>
                                        <p:cTn id="26" dur="500" fill="hold"/>
                                        <p:tgtEl>
                                          <p:spTgt spid="430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P spid="43011" grpId="0"/>
      <p:bldP spid="43013" grpId="0"/>
      <p:bldP spid="43014"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5057" name="Text Box 22"/>
          <p:cNvSpPr txBox="1">
            <a:spLocks noChangeArrowheads="1"/>
          </p:cNvSpPr>
          <p:nvPr/>
        </p:nvSpPr>
        <p:spPr bwMode="auto">
          <a:xfrm>
            <a:off x="506413" y="693738"/>
            <a:ext cx="8115300"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小华先将</a:t>
            </a:r>
            <a:r>
              <a:rPr lang="en-US" altLang="zh-CN" sz="2400" b="1" spc="0">
                <a:latin typeface="Times New Roman"/>
              </a:rPr>
              <a:t>10 Ω</a:t>
            </a:r>
            <a:r>
              <a:rPr lang="zh-CN" altLang="zh-CN" sz="2400" b="1" spc="0">
                <a:latin typeface="Times New Roman"/>
                <a:ea typeface="宋体" pitchFamily="2" charset="-122"/>
              </a:rPr>
              <a:t>的电阻接入电路，连接好电路，闭合开关后，移动滑动变阻器的滑片时，发现电流表有示数，电压表示数为零，则发生这种现象的原因可能是</a:t>
            </a:r>
            <a:r>
              <a:rPr lang="en-US" altLang="zh-CN" sz="2400" b="1" spc="0">
                <a:latin typeface="Times New Roman"/>
              </a:rPr>
              <a:t>__________________________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45058" name="矩形 2"/>
          <p:cNvSpPr>
            <a:spLocks noChangeArrowheads="1"/>
          </p:cNvSpPr>
          <p:nvPr/>
        </p:nvSpPr>
        <p:spPr bwMode="auto">
          <a:xfrm>
            <a:off x="1638300" y="2292350"/>
            <a:ext cx="252730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i="1" spc="0">
                <a:solidFill>
                  <a:srgbClr val="C00000"/>
                </a:solidFill>
                <a:latin typeface="Times New Roman"/>
              </a:rPr>
              <a:t>R</a:t>
            </a:r>
            <a:r>
              <a:rPr lang="zh-CN" altLang="zh-CN" sz="2400" b="1" spc="0">
                <a:solidFill>
                  <a:srgbClr val="C00000"/>
                </a:solidFill>
                <a:latin typeface="Times New Roman"/>
                <a:ea typeface="宋体" pitchFamily="2" charset="-122"/>
              </a:rPr>
              <a:t>短路</a:t>
            </a:r>
            <a:r>
              <a:rPr lang="en-US" altLang="zh-CN" sz="2400" b="1" spc="0">
                <a:solidFill>
                  <a:srgbClr val="C00000"/>
                </a:solidFill>
                <a:latin typeface="Times New Roman"/>
              </a:rPr>
              <a:t>(</a:t>
            </a:r>
            <a:r>
              <a:rPr lang="zh-CN" altLang="zh-CN" sz="2400" b="1" spc="0">
                <a:solidFill>
                  <a:srgbClr val="C00000"/>
                </a:solidFill>
                <a:latin typeface="Times New Roman"/>
                <a:ea typeface="宋体" pitchFamily="2" charset="-122"/>
              </a:rPr>
              <a:t>合理即可</a:t>
            </a:r>
            <a:r>
              <a:rPr lang="en-US" altLang="zh-CN" sz="2400" b="1" spc="0">
                <a:solidFill>
                  <a:srgbClr val="C00000"/>
                </a:solidFill>
                <a:latin typeface="Times New Roman"/>
              </a:rPr>
              <a:t>) </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wipe(left)">
                                      <p:cBhvr>
                                        <p:cTn id="7" dur="500" fill="hold"/>
                                        <p:tgtEl>
                                          <p:spTgt spid="45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5" name="Text Box 22"/>
          <p:cNvSpPr txBox="1">
            <a:spLocks noChangeArrowheads="1"/>
          </p:cNvSpPr>
          <p:nvPr/>
        </p:nvSpPr>
        <p:spPr bwMode="auto">
          <a:xfrm>
            <a:off x="506413" y="555625"/>
            <a:ext cx="8115300" cy="390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(4)</a:t>
            </a:r>
            <a:r>
              <a:rPr lang="zh-CN" altLang="zh-CN" sz="2400" b="1" spc="0">
                <a:latin typeface="Times New Roman"/>
                <a:ea typeface="宋体" pitchFamily="2" charset="-122"/>
              </a:rPr>
              <a:t>故障排除后，小华移动滑动变阻器滑片，使电压表示数为</a:t>
            </a:r>
            <a:r>
              <a:rPr lang="en-US" altLang="zh-CN" sz="2400" b="1" spc="0">
                <a:latin typeface="Times New Roman"/>
              </a:rPr>
              <a:t>2 V</a:t>
            </a:r>
            <a:r>
              <a:rPr lang="zh-CN" altLang="zh-CN" sz="2400" b="1" spc="0">
                <a:latin typeface="Times New Roman"/>
                <a:ea typeface="宋体" pitchFamily="2" charset="-122"/>
              </a:rPr>
              <a:t>，读出电流表示数后，断开开关，她直接拆下</a:t>
            </a:r>
            <a:r>
              <a:rPr lang="en-US" altLang="zh-CN" sz="2400" b="1" spc="0">
                <a:latin typeface="Times New Roman"/>
              </a:rPr>
              <a:t>10 Ω</a:t>
            </a:r>
            <a:r>
              <a:rPr lang="zh-CN" altLang="zh-CN" sz="2400" b="1" spc="0">
                <a:latin typeface="Times New Roman"/>
                <a:ea typeface="宋体" pitchFamily="2" charset="-122"/>
              </a:rPr>
              <a:t>的电阻，改换成阻值为</a:t>
            </a:r>
            <a:r>
              <a:rPr lang="en-US" altLang="zh-CN" sz="2400" b="1" spc="0">
                <a:latin typeface="Times New Roman"/>
              </a:rPr>
              <a:t>20 Ω</a:t>
            </a:r>
            <a:r>
              <a:rPr lang="zh-CN" altLang="zh-CN" sz="2400" b="1" spc="0">
                <a:latin typeface="Times New Roman"/>
                <a:ea typeface="宋体" pitchFamily="2" charset="-122"/>
              </a:rPr>
              <a:t>的电阻继续做实验，闭合开关，电压表示数如图丙所示，其示数是</a:t>
            </a:r>
            <a:r>
              <a:rPr lang="en-US" altLang="zh-CN" sz="2400" b="1" spc="0">
                <a:latin typeface="Times New Roman"/>
              </a:rPr>
              <a:t>________V</a:t>
            </a:r>
            <a:r>
              <a:rPr lang="zh-CN" altLang="zh-CN" sz="2400" b="1" spc="0">
                <a:latin typeface="Times New Roman"/>
                <a:ea typeface="宋体" pitchFamily="2" charset="-122"/>
              </a:rPr>
              <a:t>，要完成这次实验，接下来她应将变阻器滑片向</a:t>
            </a:r>
            <a:r>
              <a:rPr lang="en-US" altLang="zh-CN" sz="2400" b="1" spc="0">
                <a:latin typeface="Times New Roman"/>
              </a:rPr>
              <a:t>________(</a:t>
            </a:r>
            <a:r>
              <a:rPr lang="zh-CN" altLang="zh-CN" sz="2400" b="1" spc="0">
                <a:latin typeface="Times New Roman"/>
                <a:ea typeface="宋体" pitchFamily="2" charset="-122"/>
              </a:rPr>
              <a:t>填</a:t>
            </a:r>
            <a:r>
              <a:rPr lang="en-US" altLang="zh-CN" sz="2400" b="1" spc="0">
                <a:latin typeface="Times New Roman"/>
              </a:rPr>
              <a:t>“</a:t>
            </a:r>
            <a:r>
              <a:rPr lang="zh-CN" altLang="zh-CN" sz="2400" b="1" spc="0">
                <a:latin typeface="Times New Roman"/>
                <a:ea typeface="宋体" pitchFamily="2" charset="-122"/>
              </a:rPr>
              <a:t>左</a:t>
            </a:r>
            <a:r>
              <a:rPr lang="en-US" altLang="zh-CN" sz="2400" b="1" spc="0">
                <a:latin typeface="Times New Roman"/>
              </a:rPr>
              <a:t>”</a:t>
            </a:r>
            <a:r>
              <a:rPr lang="zh-CN" altLang="zh-CN" sz="2400" b="1" spc="0">
                <a:latin typeface="Times New Roman"/>
                <a:ea typeface="宋体" pitchFamily="2" charset="-122"/>
              </a:rPr>
              <a:t>或</a:t>
            </a:r>
            <a:r>
              <a:rPr lang="en-US" altLang="zh-CN" sz="2400" b="1" spc="0">
                <a:latin typeface="Times New Roman"/>
              </a:rPr>
              <a:t>“</a:t>
            </a:r>
            <a:r>
              <a:rPr lang="zh-CN" altLang="zh-CN" sz="2400" b="1" spc="0">
                <a:latin typeface="Times New Roman"/>
                <a:ea typeface="宋体" pitchFamily="2" charset="-122"/>
              </a:rPr>
              <a:t>右</a:t>
            </a:r>
            <a:r>
              <a:rPr lang="en-US" altLang="zh-CN" sz="2400" b="1" spc="0">
                <a:latin typeface="Times New Roman"/>
              </a:rPr>
              <a:t>”) </a:t>
            </a:r>
            <a:r>
              <a:rPr lang="zh-CN" altLang="zh-CN" sz="2400" b="1" spc="0">
                <a:latin typeface="Times New Roman"/>
                <a:ea typeface="宋体" pitchFamily="2" charset="-122"/>
              </a:rPr>
              <a:t>端移动，并观察</a:t>
            </a:r>
            <a:r>
              <a:rPr lang="en-US" altLang="zh-CN" sz="2400" b="1" spc="0">
                <a:latin typeface="Times New Roman"/>
              </a:rPr>
              <a:t>________(</a:t>
            </a:r>
            <a:r>
              <a:rPr lang="zh-CN" altLang="zh-CN" sz="2400" b="1" spc="0">
                <a:latin typeface="Times New Roman"/>
                <a:ea typeface="宋体" pitchFamily="2" charset="-122"/>
              </a:rPr>
              <a:t>填</a:t>
            </a:r>
            <a:r>
              <a:rPr lang="en-US" altLang="zh-CN" sz="2400" b="1" spc="0">
                <a:latin typeface="Times New Roman"/>
              </a:rPr>
              <a:t>“</a:t>
            </a:r>
            <a:r>
              <a:rPr lang="zh-CN" altLang="zh-CN" sz="2400" b="1" spc="0">
                <a:latin typeface="Times New Roman"/>
                <a:ea typeface="宋体" pitchFamily="2" charset="-122"/>
              </a:rPr>
              <a:t>电流表</a:t>
            </a:r>
            <a:r>
              <a:rPr lang="en-US" altLang="zh-CN" sz="2400" b="1" spc="0">
                <a:latin typeface="Times New Roman"/>
              </a:rPr>
              <a:t>”</a:t>
            </a:r>
            <a:r>
              <a:rPr lang="zh-CN" altLang="zh-CN" sz="2400" b="1" spc="0">
                <a:latin typeface="Times New Roman"/>
                <a:ea typeface="宋体" pitchFamily="2" charset="-122"/>
              </a:rPr>
              <a:t>或</a:t>
            </a:r>
            <a:r>
              <a:rPr lang="en-US" altLang="zh-CN" sz="2400" b="1" spc="0">
                <a:latin typeface="Times New Roman"/>
              </a:rPr>
              <a:t>“</a:t>
            </a:r>
            <a:r>
              <a:rPr lang="zh-CN" altLang="zh-CN" sz="2400" b="1" spc="0">
                <a:latin typeface="Times New Roman"/>
                <a:ea typeface="宋体" pitchFamily="2" charset="-122"/>
              </a:rPr>
              <a:t>电压表</a:t>
            </a:r>
            <a:r>
              <a:rPr lang="en-US" altLang="zh-CN" sz="2400" b="1" spc="0">
                <a:latin typeface="Times New Roman"/>
              </a:rPr>
              <a:t>”)</a:t>
            </a:r>
            <a:r>
              <a:rPr lang="zh-CN" altLang="zh-CN" sz="2400" b="1" spc="0">
                <a:latin typeface="Times New Roman"/>
                <a:ea typeface="宋体" pitchFamily="2" charset="-122"/>
              </a:rPr>
              <a:t>，使其示数为</a:t>
            </a:r>
            <a:r>
              <a:rPr lang="en-US" altLang="zh-CN" sz="2400" b="1" spc="0">
                <a:latin typeface="Times New Roman"/>
              </a:rPr>
              <a:t>____________</a:t>
            </a:r>
            <a:r>
              <a:rPr lang="zh-CN" altLang="zh-CN" sz="2400" b="1" spc="0">
                <a:latin typeface="Times New Roman"/>
                <a:ea typeface="宋体" pitchFamily="2" charset="-122"/>
              </a:rPr>
              <a:t>。</a:t>
            </a:r>
            <a:r>
              <a:rPr lang="en-US" altLang="zh-CN" sz="2400" b="1" spc="0">
                <a:latin typeface="Times New Roman"/>
              </a:rPr>
              <a:t> </a:t>
            </a:r>
            <a:endParaRPr lang="zh-CN" altLang="zh-CN" sz="1000">
              <a:latin typeface="宋体" pitchFamily="2" charset="-122"/>
              <a:ea typeface="宋体" pitchFamily="2" charset="-122"/>
            </a:endParaRPr>
          </a:p>
        </p:txBody>
      </p:sp>
      <p:sp>
        <p:nvSpPr>
          <p:cNvPr id="47106" name="矩形 2"/>
          <p:cNvSpPr>
            <a:spLocks noChangeArrowheads="1"/>
          </p:cNvSpPr>
          <p:nvPr/>
        </p:nvSpPr>
        <p:spPr bwMode="auto">
          <a:xfrm>
            <a:off x="6372225" y="2139950"/>
            <a:ext cx="56991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2.4</a:t>
            </a:r>
            <a:endParaRPr lang="zh-CN" altLang="zh-CN" sz="1000">
              <a:latin typeface="宋体" pitchFamily="2" charset="-122"/>
              <a:ea typeface="宋体" pitchFamily="2" charset="-122"/>
            </a:endParaRPr>
          </a:p>
        </p:txBody>
      </p:sp>
      <p:sp>
        <p:nvSpPr>
          <p:cNvPr id="47107" name="矩形 3"/>
          <p:cNvSpPr>
            <a:spLocks noChangeArrowheads="1"/>
          </p:cNvSpPr>
          <p:nvPr/>
        </p:nvSpPr>
        <p:spPr bwMode="auto">
          <a:xfrm>
            <a:off x="7031038" y="2716213"/>
            <a:ext cx="493713"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右</a:t>
            </a:r>
            <a:endParaRPr lang="zh-CN" altLang="zh-CN" sz="1000">
              <a:latin typeface="宋体" pitchFamily="2" charset="-122"/>
              <a:ea typeface="宋体" pitchFamily="2" charset="-122"/>
            </a:endParaRPr>
          </a:p>
        </p:txBody>
      </p:sp>
      <p:sp>
        <p:nvSpPr>
          <p:cNvPr id="47108" name="矩形 5"/>
          <p:cNvSpPr>
            <a:spLocks noChangeArrowheads="1"/>
          </p:cNvSpPr>
          <p:nvPr/>
        </p:nvSpPr>
        <p:spPr bwMode="auto">
          <a:xfrm>
            <a:off x="4899025" y="3244850"/>
            <a:ext cx="1112838"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电压表</a:t>
            </a:r>
            <a:endParaRPr lang="zh-CN" altLang="zh-CN" sz="1000">
              <a:latin typeface="宋体" pitchFamily="2" charset="-122"/>
              <a:ea typeface="宋体" pitchFamily="2" charset="-122"/>
            </a:endParaRPr>
          </a:p>
        </p:txBody>
      </p:sp>
      <p:sp>
        <p:nvSpPr>
          <p:cNvPr id="47109" name="矩形 6"/>
          <p:cNvSpPr>
            <a:spLocks noChangeArrowheads="1"/>
          </p:cNvSpPr>
          <p:nvPr/>
        </p:nvSpPr>
        <p:spPr bwMode="auto">
          <a:xfrm>
            <a:off x="4256088" y="3795713"/>
            <a:ext cx="6318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2 V</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7106"/>
                                        </p:tgtEl>
                                        <p:attrNameLst>
                                          <p:attrName>style.visibility</p:attrName>
                                        </p:attrNameLst>
                                      </p:cBhvr>
                                      <p:to>
                                        <p:strVal val="visible"/>
                                      </p:to>
                                    </p:set>
                                    <p:animEffect transition="in" filter="wipe(left)">
                                      <p:cBhvr>
                                        <p:cTn id="7" dur="500" fill="hold"/>
                                        <p:tgtEl>
                                          <p:spTgt spid="4710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7107"/>
                                        </p:tgtEl>
                                        <p:attrNameLst>
                                          <p:attrName>style.visibility</p:attrName>
                                        </p:attrNameLst>
                                      </p:cBhvr>
                                      <p:to>
                                        <p:strVal val="visible"/>
                                      </p:to>
                                    </p:set>
                                    <p:animEffect transition="in" filter="wipe(left)">
                                      <p:cBhvr>
                                        <p:cTn id="12" dur="500" fill="hold"/>
                                        <p:tgtEl>
                                          <p:spTgt spid="4710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7108"/>
                                        </p:tgtEl>
                                        <p:attrNameLst>
                                          <p:attrName>style.visibility</p:attrName>
                                        </p:attrNameLst>
                                      </p:cBhvr>
                                      <p:to>
                                        <p:strVal val="visible"/>
                                      </p:to>
                                    </p:set>
                                    <p:animEffect transition="in" filter="wipe(left)">
                                      <p:cBhvr>
                                        <p:cTn id="17" dur="500" fill="hold"/>
                                        <p:tgtEl>
                                          <p:spTgt spid="4710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7109"/>
                                        </p:tgtEl>
                                        <p:attrNameLst>
                                          <p:attrName>style.visibility</p:attrName>
                                        </p:attrNameLst>
                                      </p:cBhvr>
                                      <p:to>
                                        <p:strVal val="visible"/>
                                      </p:to>
                                    </p:set>
                                    <p:animEffect transition="in" filter="wipe(left)">
                                      <p:cBhvr>
                                        <p:cTn id="22" dur="500" fill="hold"/>
                                        <p:tgtEl>
                                          <p:spTgt spid="47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p:bldP spid="47107" grpId="0"/>
      <p:bldP spid="47108" grpId="0"/>
      <p:bldP spid="47109"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9153" name="Text Box 22"/>
          <p:cNvSpPr txBox="1">
            <a:spLocks noChangeArrowheads="1"/>
          </p:cNvSpPr>
          <p:nvPr/>
        </p:nvSpPr>
        <p:spPr bwMode="auto">
          <a:xfrm>
            <a:off x="506413" y="660400"/>
            <a:ext cx="8115300"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(5)</a:t>
            </a:r>
            <a:r>
              <a:rPr lang="zh-CN" altLang="zh-CN" sz="2400" b="1" spc="0">
                <a:latin typeface="Times New Roman"/>
                <a:ea typeface="宋体" pitchFamily="2" charset="-122"/>
              </a:rPr>
              <a:t>当小华改用</a:t>
            </a:r>
            <a:r>
              <a:rPr lang="en-US" altLang="zh-CN" sz="2400" b="1" spc="0">
                <a:latin typeface="Times New Roman"/>
              </a:rPr>
              <a:t>50 Ω</a:t>
            </a:r>
            <a:r>
              <a:rPr lang="zh-CN" altLang="zh-CN" sz="2400" b="1" spc="0">
                <a:latin typeface="Times New Roman"/>
                <a:ea typeface="宋体" pitchFamily="2" charset="-122"/>
              </a:rPr>
              <a:t>的电阻继续实验时，发现无论怎样移动滑动变阻器滑片，都无法使电压表示数达到实验要求的值，你认为原因可能是</a:t>
            </a:r>
            <a:r>
              <a:rPr lang="en-US" altLang="zh-CN" sz="2400" b="1" spc="0">
                <a:latin typeface="Times New Roman"/>
              </a:rPr>
              <a:t>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1905" algn="just" eaLnBrk="0" hangingPunct="0">
              <a:lnSpc>
                <a:spcPct val="150000"/>
              </a:lnSpc>
              <a:spcAft>
                <a:spcPct val="0"/>
              </a:spcAft>
              <a:buClrTx/>
              <a:buFontTx/>
            </a:pPr>
            <a:r>
              <a:rPr lang="en-US" altLang="zh-CN" sz="2400" b="1" spc="0">
                <a:latin typeface="Times New Roman"/>
              </a:rPr>
              <a:t>A</a:t>
            </a:r>
            <a:r>
              <a:rPr lang="zh-CN" altLang="zh-CN" sz="2400" b="1" spc="0">
                <a:latin typeface="Times New Roman"/>
                <a:ea typeface="宋体" pitchFamily="2" charset="-122"/>
              </a:rPr>
              <a:t>．滑动变阻器的最大阻值太大</a:t>
            </a:r>
            <a:r>
              <a:rPr lang="en-US" altLang="zh-CN" sz="2400" b="1" spc="0">
                <a:latin typeface="Times New Roman"/>
              </a:rPr>
              <a:t> </a:t>
            </a:r>
            <a:endParaRPr lang="zh-CN" altLang="zh-CN" sz="1000">
              <a:latin typeface="宋体" pitchFamily="2" charset="-122"/>
              <a:ea typeface="宋体" pitchFamily="2" charset="-122"/>
            </a:endParaRPr>
          </a:p>
          <a:p>
            <a:pPr marL="357505" marR="0" lvl="0" indent="-1905" algn="just" eaLnBrk="0" hangingPunct="0">
              <a:lnSpc>
                <a:spcPct val="150000"/>
              </a:lnSpc>
              <a:spcAft>
                <a:spcPct val="0"/>
              </a:spcAft>
              <a:buClrTx/>
              <a:buFontTx/>
            </a:pPr>
            <a:r>
              <a:rPr lang="en-US" altLang="zh-CN" sz="2400" b="1" spc="0">
                <a:latin typeface="Times New Roman"/>
              </a:rPr>
              <a:t>B</a:t>
            </a:r>
            <a:r>
              <a:rPr lang="zh-CN" altLang="zh-CN" sz="2400" b="1" spc="0">
                <a:latin typeface="Times New Roman"/>
                <a:ea typeface="宋体" pitchFamily="2" charset="-122"/>
              </a:rPr>
              <a:t>．电压表量程选小了</a:t>
            </a:r>
            <a:endParaRPr lang="zh-CN" altLang="zh-CN" sz="1000">
              <a:latin typeface="宋体" pitchFamily="2" charset="-122"/>
              <a:ea typeface="宋体" pitchFamily="2" charset="-122"/>
            </a:endParaRPr>
          </a:p>
          <a:p>
            <a:pPr marL="357505" marR="0" lvl="0" indent="-1905" algn="just" eaLnBrk="0" hangingPunct="0">
              <a:lnSpc>
                <a:spcPct val="150000"/>
              </a:lnSpc>
              <a:spcAft>
                <a:spcPct val="0"/>
              </a:spcAft>
              <a:buClrTx/>
              <a:buFontTx/>
            </a:pPr>
            <a:r>
              <a:rPr lang="en-US" altLang="zh-CN" sz="2400" b="1" spc="0">
                <a:latin typeface="Times New Roman"/>
              </a:rPr>
              <a:t>C</a:t>
            </a:r>
            <a:r>
              <a:rPr lang="zh-CN" altLang="zh-CN" sz="2400" b="1" spc="0">
                <a:latin typeface="Times New Roman"/>
                <a:ea typeface="宋体" pitchFamily="2" charset="-122"/>
              </a:rPr>
              <a:t>．滑动变阻器的最大阻值太小</a:t>
            </a:r>
            <a:r>
              <a:rPr lang="en-US" altLang="zh-CN" sz="2400" b="1" spc="0">
                <a:latin typeface="Times New Roman"/>
              </a:rPr>
              <a:t> </a:t>
            </a:r>
            <a:endParaRPr lang="zh-CN" altLang="zh-CN" sz="1000">
              <a:latin typeface="宋体" pitchFamily="2" charset="-122"/>
              <a:ea typeface="宋体" pitchFamily="2" charset="-122"/>
            </a:endParaRPr>
          </a:p>
        </p:txBody>
      </p:sp>
      <p:sp>
        <p:nvSpPr>
          <p:cNvPr id="49154" name="矩形 2"/>
          <p:cNvSpPr>
            <a:spLocks noChangeArrowheads="1"/>
          </p:cNvSpPr>
          <p:nvPr/>
        </p:nvSpPr>
        <p:spPr bwMode="auto">
          <a:xfrm>
            <a:off x="4379913" y="1720850"/>
            <a:ext cx="40798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C</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9154"/>
                                        </p:tgtEl>
                                        <p:attrNameLst>
                                          <p:attrName>style.visibility</p:attrName>
                                        </p:attrNameLst>
                                      </p:cBhvr>
                                      <p:to>
                                        <p:strVal val="visible"/>
                                      </p:to>
                                    </p:set>
                                    <p:animEffect transition="in" filter="wipe(left)">
                                      <p:cBhvr>
                                        <p:cTn id="7" dur="500" fill="hold"/>
                                        <p:tgtEl>
                                          <p:spTgt spid="49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01" name="Text Box 22"/>
          <p:cNvSpPr txBox="1">
            <a:spLocks noChangeArrowheads="1"/>
          </p:cNvSpPr>
          <p:nvPr/>
        </p:nvSpPr>
        <p:spPr bwMode="auto">
          <a:xfrm>
            <a:off x="522288" y="484188"/>
            <a:ext cx="8297863"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(6)</a:t>
            </a:r>
            <a:r>
              <a:rPr lang="zh-CN" altLang="zh-CN" sz="2400" b="1" spc="0">
                <a:latin typeface="Times New Roman"/>
                <a:ea typeface="宋体" pitchFamily="2" charset="-122"/>
              </a:rPr>
              <a:t>小华解决了上述问题后，完成了实验，利用收集到的多组数据，作出了如图丁所示的电流</a:t>
            </a:r>
            <a:r>
              <a:rPr lang="en-US" altLang="zh-CN" sz="2400" b="1" i="1" spc="0">
                <a:latin typeface="Times New Roman"/>
              </a:rPr>
              <a:t>I</a:t>
            </a:r>
            <a:r>
              <a:rPr lang="zh-CN" altLang="zh-CN" sz="2400" b="1" spc="0">
                <a:latin typeface="Times New Roman"/>
                <a:ea typeface="宋体" pitchFamily="2" charset="-122"/>
              </a:rPr>
              <a:t>随电阻</a:t>
            </a:r>
            <a:r>
              <a:rPr lang="en-US" altLang="zh-CN" sz="2400" b="1" i="1" spc="0">
                <a:latin typeface="Times New Roman"/>
              </a:rPr>
              <a:t>R</a:t>
            </a:r>
            <a:r>
              <a:rPr lang="zh-CN" altLang="zh-CN" sz="2400" b="1" spc="0">
                <a:latin typeface="Times New Roman"/>
                <a:ea typeface="宋体" pitchFamily="2" charset="-122"/>
              </a:rPr>
              <a:t>变化的关系图像，分析图像得出电流与电阻的关系是</a:t>
            </a:r>
            <a:r>
              <a:rPr lang="en-US" altLang="zh-CN" sz="2400" b="1" spc="0">
                <a:latin typeface="Times New Roman"/>
              </a:rPr>
              <a:t>__________</a:t>
            </a:r>
            <a:r>
              <a:rPr lang="en-US" altLang="zh-CN" sz="2400" b="1" spc="0">
                <a:latin typeface="Times New Roman"/>
              </a:rPr>
              <a:t>______________</a:t>
            </a:r>
            <a:r>
              <a:rPr lang="en-US" altLang="zh-CN" sz="2400" b="1" spc="0">
                <a:latin typeface="Times New Roman"/>
              </a:rPr>
              <a:t>____________________</a:t>
            </a:r>
            <a:r>
              <a:rPr lang="zh-CN" altLang="zh-CN" sz="2400" b="1" spc="0">
                <a:latin typeface="Times New Roman"/>
                <a:ea typeface="宋体" pitchFamily="2" charset="-122"/>
              </a:rPr>
              <a:t>。小华选用的滑动变阻器的最大阻值至少为</a:t>
            </a:r>
            <a:r>
              <a:rPr lang="en-US" altLang="zh-CN" sz="2400" b="1" spc="0">
                <a:latin typeface="Times New Roman"/>
              </a:rPr>
              <a:t>______Ω</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(7)</a:t>
            </a:r>
            <a:r>
              <a:rPr lang="zh-CN" altLang="zh-CN" sz="2400" b="1" spc="0">
                <a:latin typeface="Times New Roman"/>
                <a:ea typeface="宋体" pitchFamily="2" charset="-122"/>
              </a:rPr>
              <a:t>小明建议小华再在保持电压表示数为</a:t>
            </a:r>
            <a:r>
              <a:rPr lang="en-US" altLang="zh-CN" sz="2400" b="1" spc="0">
                <a:latin typeface="Times New Roman"/>
              </a:rPr>
              <a:t>2.5 V</a:t>
            </a:r>
            <a:r>
              <a:rPr lang="zh-CN" altLang="zh-CN" sz="2400" b="1" spc="0">
                <a:latin typeface="Times New Roman"/>
                <a:ea typeface="宋体" pitchFamily="2" charset="-122"/>
              </a:rPr>
              <a:t>不变的条件下重复进行上述实验，其目的是</a:t>
            </a:r>
            <a:r>
              <a:rPr lang="en-US" altLang="zh-CN" sz="2400" b="1" spc="0">
                <a:latin typeface="Times New Roman"/>
              </a:rPr>
              <a:t>___</a:t>
            </a:r>
            <a:r>
              <a:rPr lang="en-US" altLang="zh-CN" sz="2400" b="1" spc="0">
                <a:latin typeface="Times New Roman"/>
              </a:rPr>
              <a:t>___</a:t>
            </a:r>
            <a:r>
              <a:rPr lang="en-US" altLang="zh-CN" sz="2400" b="1" spc="0">
                <a:latin typeface="Times New Roman"/>
              </a:rPr>
              <a:t>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51202" name="矩形 3"/>
          <p:cNvSpPr>
            <a:spLocks noChangeArrowheads="1"/>
          </p:cNvSpPr>
          <p:nvPr/>
        </p:nvSpPr>
        <p:spPr bwMode="auto">
          <a:xfrm>
            <a:off x="874713" y="2109788"/>
            <a:ext cx="6989763"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电压一定时，通过导体的电流与导体的电阻成反比</a:t>
            </a:r>
            <a:endParaRPr lang="zh-CN" altLang="zh-CN" sz="1000">
              <a:latin typeface="宋体" pitchFamily="2" charset="-122"/>
              <a:ea typeface="宋体" pitchFamily="2" charset="-122"/>
            </a:endParaRPr>
          </a:p>
        </p:txBody>
      </p:sp>
      <p:sp>
        <p:nvSpPr>
          <p:cNvPr id="51203" name="矩形 4"/>
          <p:cNvSpPr>
            <a:spLocks noChangeArrowheads="1"/>
          </p:cNvSpPr>
          <p:nvPr/>
        </p:nvSpPr>
        <p:spPr bwMode="auto">
          <a:xfrm>
            <a:off x="6227763" y="2643188"/>
            <a:ext cx="4921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25</a:t>
            </a:r>
            <a:endParaRPr lang="zh-CN" altLang="zh-CN" sz="1000">
              <a:latin typeface="宋体" pitchFamily="2" charset="-122"/>
              <a:ea typeface="宋体" pitchFamily="2" charset="-122"/>
            </a:endParaRPr>
          </a:p>
        </p:txBody>
      </p:sp>
      <p:sp>
        <p:nvSpPr>
          <p:cNvPr id="51204" name="矩形 5"/>
          <p:cNvSpPr>
            <a:spLocks noChangeArrowheads="1"/>
          </p:cNvSpPr>
          <p:nvPr/>
        </p:nvSpPr>
        <p:spPr bwMode="auto">
          <a:xfrm>
            <a:off x="4643438" y="3762375"/>
            <a:ext cx="366553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使实验结论更具有普遍性</a:t>
            </a:r>
            <a:r>
              <a:rPr lang="en-US" altLang="zh-CN" sz="2400" b="1" spc="0">
                <a:solidFill>
                  <a:srgbClr val="C00000"/>
                </a:solidFill>
                <a:latin typeface="Times New Roman"/>
              </a:rPr>
              <a:t> </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wipe(left)">
                                      <p:cBhvr>
                                        <p:cTn id="7" dur="500" fill="hold"/>
                                        <p:tgtEl>
                                          <p:spTgt spid="5120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1203"/>
                                        </p:tgtEl>
                                        <p:attrNameLst>
                                          <p:attrName>style.visibility</p:attrName>
                                        </p:attrNameLst>
                                      </p:cBhvr>
                                      <p:to>
                                        <p:strVal val="visible"/>
                                      </p:to>
                                    </p:set>
                                    <p:animEffect transition="in" filter="wipe(left)">
                                      <p:cBhvr>
                                        <p:cTn id="12" dur="500" fill="hold"/>
                                        <p:tgtEl>
                                          <p:spTgt spid="5120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1204"/>
                                        </p:tgtEl>
                                        <p:attrNameLst>
                                          <p:attrName>style.visibility</p:attrName>
                                        </p:attrNameLst>
                                      </p:cBhvr>
                                      <p:to>
                                        <p:strVal val="visible"/>
                                      </p:to>
                                    </p:set>
                                    <p:animEffect transition="in" filter="wipe(left)">
                                      <p:cBhvr>
                                        <p:cTn id="17" dur="500" fill="hold"/>
                                        <p:tgtEl>
                                          <p:spTgt spid="51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P spid="51203" grpId="0"/>
      <p:bldP spid="51204"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3249" name="Text Box 22"/>
          <p:cNvSpPr txBox="1">
            <a:spLocks noChangeArrowheads="1"/>
          </p:cNvSpPr>
          <p:nvPr/>
        </p:nvSpPr>
        <p:spPr bwMode="auto">
          <a:xfrm>
            <a:off x="506413" y="700088"/>
            <a:ext cx="81153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(8)</a:t>
            </a:r>
            <a:r>
              <a:rPr lang="zh-CN" altLang="zh-CN" sz="2400" b="1" spc="0">
                <a:latin typeface="Times New Roman"/>
                <a:ea typeface="宋体" pitchFamily="2" charset="-122"/>
              </a:rPr>
              <a:t>小华在进行实验时，若将电压表并联在了滑动变阻器两端，</a:t>
            </a:r>
            <a:r>
              <a:rPr lang="en-US" altLang="zh-CN" sz="2400" b="1" spc="0">
                <a:latin typeface="Times New Roman"/>
              </a:rPr>
              <a:t>________(</a:t>
            </a:r>
            <a:r>
              <a:rPr lang="zh-CN" altLang="zh-CN" sz="2400" b="1" spc="0">
                <a:latin typeface="Times New Roman"/>
                <a:ea typeface="宋体" pitchFamily="2" charset="-122"/>
              </a:rPr>
              <a:t>填</a:t>
            </a:r>
            <a:r>
              <a:rPr lang="en-US" altLang="zh-CN" sz="2400" b="1" spc="0">
                <a:latin typeface="Times New Roman"/>
              </a:rPr>
              <a:t>“</a:t>
            </a:r>
            <a:r>
              <a:rPr lang="zh-CN" altLang="zh-CN" sz="2400" b="1" spc="0">
                <a:latin typeface="Times New Roman"/>
                <a:ea typeface="宋体" pitchFamily="2" charset="-122"/>
              </a:rPr>
              <a:t>能</a:t>
            </a:r>
            <a:r>
              <a:rPr lang="en-US" altLang="zh-CN" sz="2400" b="1" spc="0">
                <a:latin typeface="Times New Roman"/>
              </a:rPr>
              <a:t>”</a:t>
            </a:r>
            <a:r>
              <a:rPr lang="zh-CN" altLang="zh-CN" sz="2400" b="1" spc="0">
                <a:latin typeface="Times New Roman"/>
                <a:ea typeface="宋体" pitchFamily="2" charset="-122"/>
              </a:rPr>
              <a:t>或</a:t>
            </a:r>
            <a:r>
              <a:rPr lang="en-US" altLang="zh-CN" sz="2400" b="1" spc="0">
                <a:latin typeface="Times New Roman"/>
              </a:rPr>
              <a:t>“</a:t>
            </a:r>
            <a:r>
              <a:rPr lang="zh-CN" altLang="zh-CN" sz="2400" b="1" spc="0">
                <a:latin typeface="Times New Roman"/>
                <a:ea typeface="宋体" pitchFamily="2" charset="-122"/>
              </a:rPr>
              <a:t>不能</a:t>
            </a:r>
            <a:r>
              <a:rPr lang="en-US" altLang="zh-CN" sz="2400" b="1" spc="0">
                <a:latin typeface="Times New Roman"/>
              </a:rPr>
              <a:t>”)</a:t>
            </a:r>
            <a:r>
              <a:rPr lang="zh-CN" altLang="zh-CN" sz="2400" b="1" spc="0">
                <a:latin typeface="Times New Roman"/>
                <a:ea typeface="宋体" pitchFamily="2" charset="-122"/>
              </a:rPr>
              <a:t>得到电流与电阻的关系，理由是</a:t>
            </a:r>
            <a:r>
              <a:rPr lang="en-US" altLang="zh-CN" sz="2400" b="1" spc="0">
                <a:latin typeface="Times New Roman"/>
              </a:rPr>
              <a:t>_______</a:t>
            </a:r>
            <a:r>
              <a:rPr lang="en-US" altLang="zh-CN" sz="2400" b="1" spc="0">
                <a:latin typeface="Times New Roman"/>
              </a:rPr>
              <a:t>___</a:t>
            </a:r>
            <a:r>
              <a:rPr lang="en-US" altLang="zh-CN" sz="2400" b="1" spc="0">
                <a:latin typeface="Times New Roman"/>
              </a:rPr>
              <a:t>_________________________________</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en-US" altLang="zh-CN" sz="2400" b="1" spc="0">
                <a:latin typeface="Times New Roman"/>
              </a:rPr>
              <a:t>______________________</a:t>
            </a:r>
            <a:r>
              <a:rPr lang="zh-CN" altLang="zh-CN" sz="2400" b="1" spc="0">
                <a:latin typeface="Times New Roman"/>
                <a:ea typeface="宋体" pitchFamily="2" charset="-122"/>
              </a:rPr>
              <a:t>。</a:t>
            </a:r>
            <a:r>
              <a:rPr lang="en-US" altLang="zh-CN" sz="2400" b="1" spc="0">
                <a:latin typeface="Times New Roman"/>
              </a:rPr>
              <a:t> </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(9)</a:t>
            </a:r>
            <a:r>
              <a:rPr lang="zh-CN" altLang="zh-CN" sz="2400" b="1" spc="0">
                <a:latin typeface="Times New Roman"/>
                <a:ea typeface="宋体" pitchFamily="2" charset="-122"/>
              </a:rPr>
              <a:t>小亮也用图甲所示的电路图探究电流与电阻的关系，电源为两节新干电池，小亮选用的滑动变阻器的规格为</a:t>
            </a:r>
            <a:r>
              <a:rPr lang="en-US" altLang="zh-CN" sz="2400" b="1" spc="0">
                <a:latin typeface="Times New Roman"/>
              </a:rPr>
              <a:t>“15 Ω</a:t>
            </a:r>
            <a:r>
              <a:rPr lang="zh-CN" altLang="zh-CN" sz="2400" b="1" spc="0">
                <a:latin typeface="Times New Roman"/>
                <a:ea typeface="宋体" pitchFamily="2" charset="-122"/>
              </a:rPr>
              <a:t>　</a:t>
            </a:r>
            <a:r>
              <a:rPr lang="en-US" altLang="zh-CN" sz="2400" b="1" spc="0">
                <a:latin typeface="Times New Roman"/>
              </a:rPr>
              <a:t>1 A”</a:t>
            </a:r>
            <a:r>
              <a:rPr lang="zh-CN" altLang="zh-CN" sz="2400" b="1" spc="0">
                <a:latin typeface="Times New Roman"/>
                <a:ea typeface="宋体" pitchFamily="2" charset="-122"/>
              </a:rPr>
              <a:t>，实验中保持定值电阻两端电压为</a:t>
            </a:r>
            <a:r>
              <a:rPr lang="en-US" altLang="zh-CN" sz="2400" b="1" spc="0">
                <a:latin typeface="Times New Roman"/>
              </a:rPr>
              <a:t>2 V</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53250" name="矩形 3"/>
          <p:cNvSpPr>
            <a:spLocks noChangeArrowheads="1"/>
          </p:cNvSpPr>
          <p:nvPr/>
        </p:nvSpPr>
        <p:spPr bwMode="auto">
          <a:xfrm>
            <a:off x="1835150" y="1203325"/>
            <a:ext cx="495300"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能</a:t>
            </a:r>
            <a:endParaRPr lang="zh-CN" altLang="zh-CN" sz="1000">
              <a:latin typeface="宋体" pitchFamily="2" charset="-122"/>
              <a:ea typeface="宋体" pitchFamily="2" charset="-122"/>
            </a:endParaRPr>
          </a:p>
        </p:txBody>
      </p:sp>
      <p:sp>
        <p:nvSpPr>
          <p:cNvPr id="53251" name="矩形 4"/>
          <p:cNvSpPr>
            <a:spLocks noChangeArrowheads="1"/>
          </p:cNvSpPr>
          <p:nvPr/>
        </p:nvSpPr>
        <p:spPr bwMode="auto">
          <a:xfrm>
            <a:off x="857250" y="1779588"/>
            <a:ext cx="74596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                   </a:t>
            </a:r>
            <a:r>
              <a:rPr lang="zh-CN" altLang="zh-CN" sz="2400" b="1" spc="0">
                <a:solidFill>
                  <a:srgbClr val="C00000"/>
                </a:solidFill>
                <a:latin typeface="Times New Roman"/>
                <a:ea typeface="宋体" pitchFamily="2" charset="-122"/>
              </a:rPr>
              <a:t>更换不同的定值电阻后，调节滑片使电压表示数保持</a:t>
            </a:r>
            <a:r>
              <a:rPr lang="en-US" altLang="zh-CN" sz="2400" b="1" spc="0">
                <a:solidFill>
                  <a:srgbClr val="C00000"/>
                </a:solidFill>
                <a:latin typeface="Times New Roman"/>
              </a:rPr>
              <a:t>1 V</a:t>
            </a:r>
            <a:r>
              <a:rPr lang="zh-CN" altLang="zh-CN" sz="2400" b="1" spc="0">
                <a:solidFill>
                  <a:srgbClr val="C00000"/>
                </a:solidFill>
                <a:latin typeface="Times New Roman"/>
                <a:ea typeface="宋体" pitchFamily="2" charset="-122"/>
              </a:rPr>
              <a:t>不变即可</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wipe(left)">
                                      <p:cBhvr>
                                        <p:cTn id="7" dur="500" fill="hold"/>
                                        <p:tgtEl>
                                          <p:spTgt spid="5325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3251"/>
                                        </p:tgtEl>
                                        <p:attrNameLst>
                                          <p:attrName>style.visibility</p:attrName>
                                        </p:attrNameLst>
                                      </p:cBhvr>
                                      <p:to>
                                        <p:strVal val="visible"/>
                                      </p:to>
                                    </p:set>
                                    <p:animEffect transition="in" filter="wipe(left)">
                                      <p:cBhvr>
                                        <p:cTn id="12" dur="500" fill="hold"/>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P spid="53251"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5297" name="Text Box 22"/>
          <p:cNvSpPr txBox="1">
            <a:spLocks noChangeArrowheads="1"/>
          </p:cNvSpPr>
          <p:nvPr/>
        </p:nvSpPr>
        <p:spPr bwMode="auto">
          <a:xfrm>
            <a:off x="506413" y="484188"/>
            <a:ext cx="81153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7505" marR="0" lvl="0" indent="-1905" algn="just" eaLnBrk="0" hangingPunct="0">
              <a:lnSpc>
                <a:spcPct val="150000"/>
              </a:lnSpc>
              <a:spcAft>
                <a:spcPct val="0"/>
              </a:spcAft>
              <a:buClrTx/>
              <a:buFontTx/>
            </a:pPr>
            <a:r>
              <a:rPr lang="zh-CN" altLang="zh-CN" sz="2400" b="1" spc="0">
                <a:latin typeface="宋体" pitchFamily="2" charset="-122"/>
                <a:ea typeface="宋体" pitchFamily="2" charset="-122"/>
              </a:rPr>
              <a:t>①</a:t>
            </a:r>
            <a:r>
              <a:rPr lang="zh-CN" altLang="zh-CN" sz="2400" b="1" spc="0">
                <a:latin typeface="Times New Roman"/>
                <a:ea typeface="宋体" pitchFamily="2" charset="-122"/>
              </a:rPr>
              <a:t>则小亮可以选用的定值电阻的最大阻值为</a:t>
            </a:r>
            <a:r>
              <a:rPr lang="en-US" altLang="zh-CN" sz="2400" b="1" spc="0">
                <a:latin typeface="Times New Roman"/>
              </a:rPr>
              <a:t>______Ω</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1905" algn="just" eaLnBrk="0" hangingPunct="0">
              <a:lnSpc>
                <a:spcPct val="150000"/>
              </a:lnSpc>
              <a:spcAft>
                <a:spcPct val="0"/>
              </a:spcAft>
              <a:buClrTx/>
              <a:buFontTx/>
            </a:pPr>
            <a:r>
              <a:rPr lang="zh-CN" altLang="zh-CN" sz="2400" b="1" spc="0">
                <a:latin typeface="宋体" pitchFamily="2" charset="-122"/>
                <a:ea typeface="宋体" pitchFamily="2" charset="-122"/>
              </a:rPr>
              <a:t>②</a:t>
            </a:r>
            <a:r>
              <a:rPr lang="zh-CN" altLang="zh-CN" sz="2400" b="1" spc="0">
                <a:latin typeface="Times New Roman"/>
                <a:ea typeface="宋体" pitchFamily="2" charset="-122"/>
              </a:rPr>
              <a:t>小亮在进行实验时，发现自己选用的</a:t>
            </a:r>
            <a:r>
              <a:rPr lang="en-US" altLang="zh-CN" sz="2400" b="1" spc="0">
                <a:latin typeface="Times New Roman"/>
              </a:rPr>
              <a:t>10 Ω</a:t>
            </a:r>
            <a:r>
              <a:rPr lang="zh-CN" altLang="zh-CN" sz="2400" b="1" spc="0">
                <a:latin typeface="Times New Roman"/>
                <a:ea typeface="宋体" pitchFamily="2" charset="-122"/>
              </a:rPr>
              <a:t>的定值电阻损坏了，小亮临时从别处借来</a:t>
            </a:r>
            <a:r>
              <a:rPr lang="en-US" altLang="zh-CN" sz="2400" b="1" spc="0">
                <a:latin typeface="Times New Roman"/>
              </a:rPr>
              <a:t>“3 V</a:t>
            </a:r>
            <a:r>
              <a:rPr lang="zh-CN" altLang="zh-CN" sz="2400" b="1" spc="0">
                <a:latin typeface="Times New Roman"/>
                <a:ea typeface="宋体" pitchFamily="2" charset="-122"/>
              </a:rPr>
              <a:t>　</a:t>
            </a:r>
            <a:r>
              <a:rPr lang="en-US" altLang="zh-CN" sz="2400" b="1" spc="0">
                <a:latin typeface="Times New Roman"/>
              </a:rPr>
              <a:t>0.9 W”</a:t>
            </a:r>
            <a:r>
              <a:rPr lang="zh-CN" altLang="zh-CN" sz="2400" b="1" spc="0">
                <a:latin typeface="Times New Roman"/>
                <a:ea typeface="宋体" pitchFamily="2" charset="-122"/>
              </a:rPr>
              <a:t>的灯泡替代该电阻，</a:t>
            </a:r>
            <a:r>
              <a:rPr lang="en-US" altLang="zh-CN" sz="2400" b="1" spc="0">
                <a:latin typeface="Times New Roman"/>
              </a:rPr>
              <a:t>________(</a:t>
            </a:r>
            <a:r>
              <a:rPr lang="zh-CN" altLang="zh-CN" sz="2400" b="1" spc="0">
                <a:latin typeface="Times New Roman"/>
                <a:ea typeface="宋体" pitchFamily="2" charset="-122"/>
              </a:rPr>
              <a:t>填</a:t>
            </a:r>
            <a:r>
              <a:rPr lang="en-US" altLang="zh-CN" sz="2400" b="1" spc="0">
                <a:latin typeface="Times New Roman"/>
              </a:rPr>
              <a:t>“</a:t>
            </a:r>
            <a:r>
              <a:rPr lang="zh-CN" altLang="zh-CN" sz="2400" b="1" spc="0">
                <a:latin typeface="Times New Roman"/>
                <a:ea typeface="宋体" pitchFamily="2" charset="-122"/>
              </a:rPr>
              <a:t>能</a:t>
            </a:r>
            <a:r>
              <a:rPr lang="en-US" altLang="zh-CN" sz="2400" b="1" spc="0">
                <a:latin typeface="Times New Roman"/>
              </a:rPr>
              <a:t>”</a:t>
            </a:r>
            <a:r>
              <a:rPr lang="zh-CN" altLang="zh-CN" sz="2400" b="1" spc="0">
                <a:latin typeface="Times New Roman"/>
                <a:ea typeface="宋体" pitchFamily="2" charset="-122"/>
              </a:rPr>
              <a:t>或</a:t>
            </a:r>
            <a:r>
              <a:rPr lang="en-US" altLang="zh-CN" sz="2400" b="1" spc="0">
                <a:latin typeface="Times New Roman"/>
              </a:rPr>
              <a:t>“</a:t>
            </a:r>
            <a:r>
              <a:rPr lang="zh-CN" altLang="zh-CN" sz="2400" b="1" spc="0">
                <a:latin typeface="Times New Roman"/>
                <a:ea typeface="宋体" pitchFamily="2" charset="-122"/>
              </a:rPr>
              <a:t>不能</a:t>
            </a:r>
            <a:r>
              <a:rPr lang="en-US" altLang="zh-CN" sz="2400" b="1" spc="0">
                <a:latin typeface="Times New Roman"/>
              </a:rPr>
              <a:t>”)</a:t>
            </a:r>
            <a:r>
              <a:rPr lang="zh-CN" altLang="zh-CN" sz="2400" b="1" spc="0">
                <a:latin typeface="Times New Roman"/>
                <a:ea typeface="宋体" pitchFamily="2" charset="-122"/>
              </a:rPr>
              <a:t>完成该实验，请说明理由</a:t>
            </a:r>
            <a:r>
              <a:rPr lang="zh-CN" altLang="zh-CN" sz="2400" b="1" spc="0">
                <a:latin typeface="Times New Roman"/>
                <a:ea typeface="宋体" pitchFamily="2" charset="-122"/>
              </a:rPr>
              <a:t>：</a:t>
            </a:r>
            <a:r>
              <a:rPr lang="en-US" altLang="zh-CN" sz="2400" b="1" spc="0">
                <a:latin typeface="Times New Roman"/>
              </a:rPr>
              <a:t>_________________________________________</a:t>
            </a:r>
            <a:endParaRPr lang="en-US" altLang="zh-CN" sz="2400" b="1">
              <a:latin typeface="Times New Roman"/>
            </a:endParaRPr>
          </a:p>
          <a:p>
            <a:pPr marL="357505" marR="0" lvl="0" indent="-1905" algn="just" eaLnBrk="0" hangingPunct="0">
              <a:lnSpc>
                <a:spcPct val="150000"/>
              </a:lnSpc>
              <a:spcAft>
                <a:spcPct val="0"/>
              </a:spcAft>
              <a:buClrTx/>
              <a:buFontTx/>
            </a:pPr>
            <a:r>
              <a:rPr lang="en-US" altLang="zh-CN" sz="2400" b="1" spc="0">
                <a:latin typeface="Times New Roman"/>
              </a:rPr>
              <a:t>__________________</a:t>
            </a:r>
            <a:r>
              <a:rPr lang="en-US" altLang="zh-CN" sz="2400" b="1" spc="0">
                <a:latin typeface="Times New Roman"/>
              </a:rPr>
              <a:t>_________</a:t>
            </a:r>
            <a:r>
              <a:rPr lang="en-US" altLang="zh-CN" sz="2400" b="1" spc="0">
                <a:latin typeface="Times New Roman"/>
              </a:rPr>
              <a:t>______________________</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	___</a:t>
            </a:r>
            <a:r>
              <a:rPr lang="en-US" altLang="zh-CN" sz="2400" b="1" spc="0">
                <a:latin typeface="Times New Roman"/>
              </a:rPr>
              <a:t>___</a:t>
            </a:r>
            <a:r>
              <a:rPr lang="en-US" altLang="zh-CN" sz="2400" b="1" spc="0">
                <a:latin typeface="Times New Roman"/>
              </a:rPr>
              <a:t>_________________</a:t>
            </a:r>
            <a:r>
              <a:rPr lang="zh-CN" altLang="zh-CN" sz="2400" b="1" spc="0">
                <a:latin typeface="Times New Roman"/>
                <a:ea typeface="宋体" pitchFamily="2" charset="-122"/>
              </a:rPr>
              <a:t>。</a:t>
            </a:r>
            <a:r>
              <a:rPr lang="en-US" altLang="zh-CN" sz="2400" b="1" spc="0">
                <a:latin typeface="Times New Roman"/>
              </a:rPr>
              <a:t> </a:t>
            </a:r>
            <a:endParaRPr lang="zh-CN" altLang="zh-CN" sz="1000">
              <a:latin typeface="宋体" pitchFamily="2" charset="-122"/>
              <a:ea typeface="宋体" pitchFamily="2" charset="-122"/>
            </a:endParaRPr>
          </a:p>
        </p:txBody>
      </p:sp>
      <p:pic>
        <p:nvPicPr>
          <p:cNvPr id="55298" name="Picture 7" descr="C:\Users\Administrator\Desktop\习题课件\返回框.png">
            <a:hlinkClick r:id="" action="ppaction://noaction"/>
          </p:cNvPr>
          <p:cNvPicPr>
            <a:picLocks noChangeAspect="1"/>
          </p:cNvPicPr>
          <p:nvPr/>
        </p:nvPicPr>
        <p:blipFill>
          <a:blip r:embed="rId3"/>
          <a:stretch>
            <a:fillRect/>
          </a:stretch>
        </p:blipFill>
        <p:spPr>
          <a:xfrm>
            <a:off x="8101013" y="4084638"/>
            <a:ext cx="669925" cy="669925"/>
          </a:xfrm>
          <a:prstGeom prst="rect">
            <a:avLst/>
          </a:prstGeom>
          <a:noFill/>
          <a:ln>
            <a:noFill/>
            <a:miter lim="800000"/>
          </a:ln>
        </p:spPr>
      </p:pic>
      <p:sp>
        <p:nvSpPr>
          <p:cNvPr id="55299" name="矩形 5"/>
          <p:cNvSpPr>
            <a:spLocks noChangeArrowheads="1"/>
          </p:cNvSpPr>
          <p:nvPr/>
        </p:nvSpPr>
        <p:spPr bwMode="auto">
          <a:xfrm>
            <a:off x="7032625" y="411163"/>
            <a:ext cx="4921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30</a:t>
            </a:r>
            <a:endParaRPr lang="zh-CN" altLang="zh-CN" sz="1000">
              <a:latin typeface="宋体" pitchFamily="2" charset="-122"/>
              <a:ea typeface="宋体" pitchFamily="2" charset="-122"/>
            </a:endParaRPr>
          </a:p>
        </p:txBody>
      </p:sp>
      <p:sp>
        <p:nvSpPr>
          <p:cNvPr id="55300" name="矩形 6"/>
          <p:cNvSpPr>
            <a:spLocks noChangeArrowheads="1"/>
          </p:cNvSpPr>
          <p:nvPr/>
        </p:nvSpPr>
        <p:spPr bwMode="auto">
          <a:xfrm>
            <a:off x="2400300" y="2066925"/>
            <a:ext cx="80327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不能</a:t>
            </a:r>
            <a:endParaRPr lang="zh-CN" altLang="zh-CN" sz="1000">
              <a:latin typeface="宋体" pitchFamily="2" charset="-122"/>
              <a:ea typeface="宋体" pitchFamily="2" charset="-122"/>
            </a:endParaRPr>
          </a:p>
        </p:txBody>
      </p:sp>
      <p:sp>
        <p:nvSpPr>
          <p:cNvPr id="55301" name="矩形 7"/>
          <p:cNvSpPr>
            <a:spLocks noChangeArrowheads="1"/>
          </p:cNvSpPr>
          <p:nvPr/>
        </p:nvSpPr>
        <p:spPr bwMode="auto">
          <a:xfrm>
            <a:off x="900113" y="2651125"/>
            <a:ext cx="7265988"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              </a:t>
            </a:r>
            <a:r>
              <a:rPr lang="zh-CN" altLang="zh-CN" sz="2400" b="1" spc="0">
                <a:solidFill>
                  <a:srgbClr val="C00000"/>
                </a:solidFill>
                <a:latin typeface="Times New Roman"/>
                <a:ea typeface="宋体" pitchFamily="2" charset="-122"/>
              </a:rPr>
              <a:t>灯泡两端电压为</a:t>
            </a:r>
            <a:r>
              <a:rPr lang="en-US" altLang="zh-CN" sz="2400" b="1" spc="0">
                <a:solidFill>
                  <a:srgbClr val="C00000"/>
                </a:solidFill>
                <a:latin typeface="Times New Roman"/>
              </a:rPr>
              <a:t>3 V</a:t>
            </a:r>
            <a:r>
              <a:rPr lang="zh-CN" altLang="zh-CN" sz="2400" b="1" spc="0">
                <a:solidFill>
                  <a:srgbClr val="C00000"/>
                </a:solidFill>
                <a:latin typeface="Times New Roman"/>
                <a:ea typeface="宋体" pitchFamily="2" charset="-122"/>
              </a:rPr>
              <a:t>时，灯泡电阻为</a:t>
            </a:r>
            <a:r>
              <a:rPr lang="en-US" altLang="zh-CN" sz="2400" b="1" spc="0">
                <a:solidFill>
                  <a:srgbClr val="C00000"/>
                </a:solidFill>
                <a:latin typeface="Times New Roman"/>
              </a:rPr>
              <a:t>10 Ω</a:t>
            </a:r>
            <a:r>
              <a:rPr lang="zh-CN" altLang="zh-CN" sz="2400" b="1" spc="0">
                <a:solidFill>
                  <a:srgbClr val="C00000"/>
                </a:solidFill>
                <a:latin typeface="Times New Roman"/>
                <a:ea typeface="宋体" pitchFamily="2" charset="-122"/>
              </a:rPr>
              <a:t>，灯泡电阻随温度的升高而增大，当灯泡两端电压为</a:t>
            </a:r>
            <a:r>
              <a:rPr lang="en-US" altLang="zh-CN" sz="2400" b="1" spc="0">
                <a:solidFill>
                  <a:srgbClr val="C00000"/>
                </a:solidFill>
                <a:latin typeface="Times New Roman"/>
              </a:rPr>
              <a:t>2 V</a:t>
            </a:r>
            <a:r>
              <a:rPr lang="zh-CN" altLang="zh-CN" sz="2400" b="1" spc="0">
                <a:solidFill>
                  <a:srgbClr val="C00000"/>
                </a:solidFill>
                <a:latin typeface="Times New Roman"/>
                <a:ea typeface="宋体" pitchFamily="2" charset="-122"/>
              </a:rPr>
              <a:t>时，灯泡电阻小于</a:t>
            </a:r>
            <a:r>
              <a:rPr lang="en-US" altLang="zh-CN" sz="2400" b="1" spc="0">
                <a:solidFill>
                  <a:srgbClr val="C00000"/>
                </a:solidFill>
                <a:latin typeface="Times New Roman"/>
              </a:rPr>
              <a:t>10 Ω </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5299"/>
                                        </p:tgtEl>
                                        <p:attrNameLst>
                                          <p:attrName>style.visibility</p:attrName>
                                        </p:attrNameLst>
                                      </p:cBhvr>
                                      <p:to>
                                        <p:strVal val="visible"/>
                                      </p:to>
                                    </p:set>
                                    <p:animEffect transition="in" filter="wipe(left)">
                                      <p:cBhvr>
                                        <p:cTn id="7" dur="500" fill="hold"/>
                                        <p:tgtEl>
                                          <p:spTgt spid="5529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5300"/>
                                        </p:tgtEl>
                                        <p:attrNameLst>
                                          <p:attrName>style.visibility</p:attrName>
                                        </p:attrNameLst>
                                      </p:cBhvr>
                                      <p:to>
                                        <p:strVal val="visible"/>
                                      </p:to>
                                    </p:set>
                                    <p:animEffect transition="in" filter="wipe(left)">
                                      <p:cBhvr>
                                        <p:cTn id="12" dur="500" fill="hold"/>
                                        <p:tgtEl>
                                          <p:spTgt spid="5530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5301"/>
                                        </p:tgtEl>
                                        <p:attrNameLst>
                                          <p:attrName>style.visibility</p:attrName>
                                        </p:attrNameLst>
                                      </p:cBhvr>
                                      <p:to>
                                        <p:strVal val="visible"/>
                                      </p:to>
                                    </p:set>
                                    <p:animEffect transition="in" filter="wipe(left)">
                                      <p:cBhvr>
                                        <p:cTn id="17" dur="500" fill="hold"/>
                                        <p:tgtEl>
                                          <p:spTgt spid="55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p:bldP spid="55300" grpId="0"/>
      <p:bldP spid="55301"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7345" name="Text Box 22"/>
          <p:cNvSpPr txBox="1">
            <a:spLocks noChangeArrowheads="1"/>
          </p:cNvSpPr>
          <p:nvPr/>
        </p:nvSpPr>
        <p:spPr bwMode="auto">
          <a:xfrm>
            <a:off x="506413" y="1125538"/>
            <a:ext cx="81153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zh-CN" altLang="zh-CN" sz="2400" b="1" spc="0">
                <a:latin typeface="Times New Roman"/>
                <a:ea typeface="宋体" pitchFamily="2" charset="-122"/>
              </a:rPr>
              <a:t>【实验剖析】</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．实验原理：</a:t>
            </a:r>
            <a:r>
              <a:rPr lang="en-US" altLang="zh-CN" sz="2400" b="1" spc="0">
                <a:latin typeface="Times New Roman"/>
              </a:rPr>
              <a:t>______________________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．实验电路图</a:t>
            </a:r>
            <a:r>
              <a:rPr lang="en-US" altLang="zh-CN" sz="2400" b="1" spc="0">
                <a:latin typeface="Times New Roman"/>
              </a:rPr>
              <a:t> </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3</a:t>
            </a:r>
            <a:r>
              <a:rPr lang="zh-CN" altLang="en-US" sz="2400" b="1" spc="0">
                <a:latin typeface="Times New Roman"/>
                <a:ea typeface="宋体" pitchFamily="2" charset="-122"/>
              </a:rPr>
              <a:t>．滑动变阻器的作用： </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en-US" sz="2400" b="1" spc="0">
                <a:latin typeface="Times New Roman"/>
                <a:ea typeface="宋体" pitchFamily="2" charset="-122"/>
              </a:rPr>
              <a:t>保护电路</a:t>
            </a:r>
            <a:r>
              <a:rPr lang="zh-CN" altLang="en-US" sz="2400" b="1" spc="0">
                <a:latin typeface="Times New Roman"/>
                <a:ea typeface="宋体" pitchFamily="2" charset="-122"/>
              </a:rPr>
              <a:t>；改变</a:t>
            </a:r>
            <a:r>
              <a:rPr lang="zh-CN" altLang="en-US" sz="2400" b="1" spc="0">
                <a:latin typeface="Times New Roman"/>
                <a:ea typeface="宋体" pitchFamily="2" charset="-122"/>
              </a:rPr>
              <a:t>电阻</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en-US" sz="2400" b="1" spc="0">
                <a:latin typeface="Times New Roman"/>
                <a:ea typeface="宋体" pitchFamily="2" charset="-122"/>
              </a:rPr>
              <a:t>两端</a:t>
            </a:r>
            <a:r>
              <a:rPr lang="zh-CN" altLang="en-US" sz="2400" b="1" spc="0">
                <a:latin typeface="Times New Roman"/>
                <a:ea typeface="宋体" pitchFamily="2" charset="-122"/>
              </a:rPr>
              <a:t>的电压。</a:t>
            </a:r>
            <a:endParaRPr lang="zh-CN" altLang="zh-CN" sz="1000">
              <a:latin typeface="宋体" pitchFamily="2" charset="-122"/>
              <a:ea typeface="宋体" pitchFamily="2" charset="-122"/>
            </a:endParaRPr>
          </a:p>
        </p:txBody>
      </p:sp>
      <p:sp>
        <p:nvSpPr>
          <p:cNvPr id="57346" name="矩形 15"/>
          <p:cNvSpPr>
            <a:spLocks noChangeArrowheads="1"/>
          </p:cNvSpPr>
          <p:nvPr/>
        </p:nvSpPr>
        <p:spPr bwMode="auto">
          <a:xfrm>
            <a:off x="539750" y="614363"/>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buClrTx/>
              <a:buFontTx/>
            </a:pPr>
            <a:r>
              <a:rPr lang="zh-CN" altLang="en-US" sz="2400" b="1" spc="0">
                <a:solidFill>
                  <a:srgbClr val="E46C0A"/>
                </a:solidFill>
                <a:latin typeface="Times New Roman" pitchFamily="18" charset="0"/>
                <a:ea typeface="宋体" pitchFamily="2" charset="-122"/>
              </a:rPr>
              <a:t>类型</a:t>
            </a:r>
            <a:r>
              <a:rPr lang="en-US" altLang="zh-CN" sz="2400" b="1" spc="0">
                <a:solidFill>
                  <a:srgbClr val="E46C0A"/>
                </a:solidFill>
                <a:latin typeface="Times New Roman" pitchFamily="18" charset="0"/>
                <a:ea typeface="宋体" pitchFamily="2" charset="-122"/>
              </a:rPr>
              <a:t>3     </a:t>
            </a:r>
            <a:r>
              <a:rPr lang="zh-CN" altLang="en-US" sz="2400" b="1" spc="0">
                <a:solidFill>
                  <a:srgbClr val="E46C0A"/>
                </a:solidFill>
                <a:latin typeface="Times New Roman" pitchFamily="18" charset="0"/>
                <a:ea typeface="宋体" pitchFamily="2" charset="-122"/>
              </a:rPr>
              <a:t>实验：伏安法测电阻</a:t>
            </a:r>
            <a:endParaRPr lang="zh-CN" altLang="en-US" sz="2400" b="1">
              <a:solidFill>
                <a:srgbClr val="E46C0A"/>
              </a:solidFill>
              <a:latin typeface="Times New Roman" pitchFamily="18" charset="0"/>
              <a:ea typeface="宋体" pitchFamily="2" charset="-122"/>
            </a:endParaRPr>
          </a:p>
        </p:txBody>
      </p:sp>
      <p:pic>
        <p:nvPicPr>
          <p:cNvPr id="57347" name="Picture 4"/>
          <p:cNvPicPr>
            <a:picLocks noChangeAspect="1"/>
          </p:cNvPicPr>
          <p:nvPr/>
        </p:nvPicPr>
        <p:blipFill>
          <a:blip r:embed="rId3">
            <a:clrChange>
              <a:clrFrom>
                <a:srgbClr val="FFFFFF"/>
              </a:clrFrom>
              <a:clrTo>
                <a:srgbClr val="FFFFFF">
                  <a:alpha val="0"/>
                </a:srgbClr>
              </a:clrTo>
            </a:clrChange>
          </a:blip>
          <a:stretch>
            <a:fillRect/>
          </a:stretch>
        </p:blipFill>
        <p:spPr>
          <a:xfrm>
            <a:off x="4135438" y="2320925"/>
            <a:ext cx="2725737" cy="2200275"/>
          </a:xfrm>
          <a:prstGeom prst="rect">
            <a:avLst/>
          </a:prstGeom>
          <a:noFill/>
          <a:ln>
            <a:noFill/>
            <a:miter lim="800000"/>
          </a:ln>
        </p:spPr>
      </p:pic>
      <p:graphicFrame>
        <p:nvGraphicFramePr>
          <p:cNvPr id="57348" name="对象 1"/>
          <p:cNvGraphicFramePr>
            <a:graphicFrameLocks noChangeAspect="1"/>
          </p:cNvGraphicFramePr>
          <p:nvPr/>
        </p:nvGraphicFramePr>
        <p:xfrm>
          <a:off x="3635375" y="1385888"/>
          <a:ext cx="2654300" cy="1041400"/>
        </p:xfrm>
        <a:graphic>
          <a:graphicData uri="http://schemas.openxmlformats.org/presentationml/2006/ole">
            <mc:AlternateContent>
              <mc:Choice xmlns:v="urn:schemas-microsoft-com:vml" Requires="v">
                <p:oleObj spid="_x0000_s1039" r:id="rId4" imgW="2654300" imgH="1041400" progId="Word.Document.8">
                  <p:embed/>
                </p:oleObj>
              </mc:Choice>
              <mc:Fallback>
                <p:oleObj r:id="rId4" imgW="2654300" imgH="1041400" progId="Word.Document.8">
                  <p:embed/>
                  <p:pic>
                    <p:nvPicPr>
                      <p:cNvPr id="0" name="OLE substitute image"/>
                      <p:cNvPicPr/>
                      <p:nvPr/>
                    </p:nvPicPr>
                    <p:blipFill>
                      <a:blip r:embed="rId5"/>
                      <a:stretch>
                        <a:fillRect/>
                      </a:stretch>
                    </p:blipFill>
                    <p:spPr>
                      <a:xfrm>
                        <a:off x="3635375" y="1385888"/>
                        <a:ext cx="2654300" cy="1041400"/>
                      </a:xfrm>
                      <a:prstGeom prst="rect">
                        <a:avLst/>
                      </a:prstGeom>
                      <a:noFill/>
                      <a:ln w="38100">
                        <a:noFill/>
                        <a:miter lim="800000"/>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57348"/>
                                        </p:tgtEl>
                                        <p:attrNameLst>
                                          <p:attrName>style.visibility</p:attrName>
                                        </p:attrNameLst>
                                      </p:cBhvr>
                                      <p:to>
                                        <p:strVal val="visible"/>
                                      </p:to>
                                    </p:set>
                                    <p:animEffect transition="in" filter="wipe(left)">
                                      <p:cBhvr>
                                        <p:cTn id="7" dur="500" fill="hold"/>
                                        <p:tgtEl>
                                          <p:spTgt spid="573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9393" name="Text Box 22"/>
          <p:cNvSpPr txBox="1">
            <a:spLocks noChangeArrowheads="1"/>
          </p:cNvSpPr>
          <p:nvPr/>
        </p:nvSpPr>
        <p:spPr bwMode="auto">
          <a:xfrm>
            <a:off x="506413" y="673100"/>
            <a:ext cx="8115300"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4</a:t>
            </a:r>
            <a:r>
              <a:rPr lang="zh-CN" altLang="zh-CN" sz="2400" b="1" spc="0">
                <a:latin typeface="Times New Roman"/>
                <a:ea typeface="宋体" pitchFamily="2" charset="-122"/>
              </a:rPr>
              <a:t>．实验步骤</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断开开关，按电路图连接电路，将滑片移到滑动变阻器最大阻值处。</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闭合开关，调节滑动变阻器的滑片至适当位置，读出电压表与电流表的示数，并将数据记录下来。</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移动滑动变阻器滑片，重复上述步骤。</a:t>
            </a:r>
            <a:r>
              <a:rPr lang="en-US" altLang="zh-CN" sz="2400" b="1" spc="0">
                <a:latin typeface="Times New Roman"/>
              </a:rPr>
              <a:t> </a:t>
            </a:r>
            <a:endParaRPr lang="zh-CN" altLang="zh-CN" sz="1000">
              <a:latin typeface="宋体" pitchFamily="2" charset="-122"/>
              <a:ea typeface="宋体" pitchFamily="2" charset="-122"/>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41" name="Text Box 22"/>
          <p:cNvSpPr txBox="1">
            <a:spLocks noChangeArrowheads="1"/>
          </p:cNvSpPr>
          <p:nvPr/>
        </p:nvSpPr>
        <p:spPr bwMode="auto">
          <a:xfrm>
            <a:off x="506413" y="673100"/>
            <a:ext cx="8115300"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5</a:t>
            </a:r>
            <a:r>
              <a:rPr lang="zh-CN" altLang="zh-CN" sz="2400" b="1" spc="0">
                <a:latin typeface="Times New Roman"/>
                <a:ea typeface="宋体" pitchFamily="2" charset="-122"/>
              </a:rPr>
              <a:t>．数据处理：</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将测得的数据记录在表中，再利用欧姆定律将表格补充完整。</a:t>
            </a:r>
            <a:endParaRPr lang="zh-CN" altLang="zh-CN" sz="1000">
              <a:latin typeface="宋体" pitchFamily="2" charset="-122"/>
              <a:ea typeface="宋体" pitchFamily="2" charset="-122"/>
            </a:endParaRPr>
          </a:p>
        </p:txBody>
      </p:sp>
      <p:graphicFrame>
        <p:nvGraphicFramePr>
          <p:cNvPr id="61442" name="表格 2"/>
          <p:cNvGraphicFramePr>
            <a:graphicFrameLocks noGrp="1"/>
          </p:cNvGraphicFramePr>
          <p:nvPr/>
        </p:nvGraphicFramePr>
        <p:xfrm>
          <a:off x="1331912" y="1924050"/>
          <a:ext cx="6580188" cy="2572068"/>
        </p:xfrm>
        <a:graphic>
          <a:graphicData uri="http://schemas.openxmlformats.org/drawingml/2006/table">
            <a:tbl>
              <a:tblPr/>
              <a:tblGrid>
                <a:gridCol w="1316038"/>
                <a:gridCol w="1316038"/>
                <a:gridCol w="1316038"/>
                <a:gridCol w="1316038"/>
                <a:gridCol w="1316038"/>
              </a:tblGrid>
              <a:tr h="1108075">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zh-CN" altLang="zh-CN" sz="2400" b="1">
                          <a:latin typeface="Times New Roman"/>
                          <a:ea typeface="宋体" pitchFamily="2" charset="-122"/>
                        </a:rPr>
                        <a:t>实验</a:t>
                      </a:r>
                      <a:endParaRPr lang="zh-CN" altLang="zh-CN" sz="2400">
                        <a:latin typeface="宋体" pitchFamily="2" charset="-122"/>
                        <a:ea typeface="宋体" pitchFamily="2" charset="-122"/>
                      </a:endParaRPr>
                    </a:p>
                    <a:p>
                      <a:pPr marL="358775" lvl="0" indent="-358775" algn="ctr">
                        <a:spcAft>
                          <a:spcPct val="0"/>
                        </a:spcAft>
                      </a:pPr>
                      <a:r>
                        <a:rPr lang="zh-CN" altLang="zh-CN" sz="2400" b="1">
                          <a:latin typeface="Times New Roman"/>
                          <a:ea typeface="宋体" pitchFamily="2" charset="-122"/>
                        </a:rPr>
                        <a:t>次数</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zh-CN" altLang="zh-CN" sz="2400" b="1">
                          <a:latin typeface="Times New Roman"/>
                          <a:ea typeface="宋体" pitchFamily="2" charset="-122"/>
                        </a:rPr>
                        <a:t>电压</a:t>
                      </a:r>
                      <a:r>
                        <a:rPr lang="en-US" altLang="zh-CN" sz="2400" b="1" i="1">
                          <a:latin typeface="Times New Roman"/>
                        </a:rPr>
                        <a:t>U</a:t>
                      </a:r>
                      <a:r>
                        <a:rPr lang="en-US" altLang="zh-CN" sz="2400" b="1">
                          <a:latin typeface="Times New Roman"/>
                        </a:rPr>
                        <a:t>/V</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zh-CN" altLang="zh-CN" sz="2400" b="1">
                          <a:latin typeface="Times New Roman"/>
                          <a:ea typeface="宋体" pitchFamily="2" charset="-122"/>
                        </a:rPr>
                        <a:t>电流</a:t>
                      </a:r>
                      <a:r>
                        <a:rPr lang="en-US" altLang="zh-CN" sz="2400" b="1" i="1">
                          <a:latin typeface="Times New Roman"/>
                        </a:rPr>
                        <a:t>I</a:t>
                      </a:r>
                      <a:r>
                        <a:rPr lang="en-US" altLang="zh-CN" sz="2400" b="1">
                          <a:latin typeface="Times New Roman"/>
                        </a:rPr>
                        <a:t>/A</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zh-CN" altLang="zh-CN" sz="2400" b="1">
                          <a:latin typeface="Times New Roman"/>
                          <a:ea typeface="宋体" pitchFamily="2" charset="-122"/>
                        </a:rPr>
                        <a:t>电阻</a:t>
                      </a:r>
                      <a:r>
                        <a:rPr lang="en-US" altLang="zh-CN" sz="2400" b="1" i="1">
                          <a:latin typeface="Times New Roman"/>
                        </a:rPr>
                        <a:t>R</a:t>
                      </a:r>
                      <a:r>
                        <a:rPr lang="en-US" altLang="zh-CN" sz="2400" b="1" i="1" baseline="-25000">
                          <a:latin typeface="Times New Roman"/>
                        </a:rPr>
                        <a:t>x</a:t>
                      </a:r>
                      <a:r>
                        <a:rPr lang="en-US" altLang="zh-CN" sz="2400" b="1">
                          <a:latin typeface="Times New Roman"/>
                        </a:rPr>
                        <a:t> /Ω</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zh-CN" altLang="zh-CN" sz="2400" b="1">
                          <a:latin typeface="Times New Roman"/>
                          <a:ea typeface="宋体" pitchFamily="2" charset="-122"/>
                        </a:rPr>
                        <a:t>平均电阻</a:t>
                      </a:r>
                      <a:r>
                        <a:rPr lang="en-US" altLang="zh-CN" sz="2400" b="1" i="1">
                          <a:latin typeface="Times New Roman"/>
                        </a:rPr>
                        <a:t>R</a:t>
                      </a:r>
                      <a:r>
                        <a:rPr lang="en-US" altLang="zh-CN" sz="2400" b="1">
                          <a:latin typeface="Times New Roman"/>
                        </a:rPr>
                        <a:t>/Ω</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r h="365125">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1</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rowSpan="4">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r>
              <a:tr h="365125">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2</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vMerge="1">
                  <a:txBody>
                    <a:bodyPr/>
                    <a:lstStyle/>
                    <a:p/>
                  </a:txBody>
                  <a:tcPr>
                    <a:lnL w="12700">
                      <a:solidFill>
                        <a:prstClr val="black"/>
                      </a:solidFill>
                      <a:round/>
                    </a:lnL>
                    <a:lnR w="12700">
                      <a:solidFill>
                        <a:prstClr val="black"/>
                      </a:solidFill>
                      <a:round/>
                    </a:lnR>
                  </a:tcPr>
                </a:tc>
              </a:tr>
              <a:tr h="366712">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3</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vMerge="1">
                  <a:txBody>
                    <a:bodyPr/>
                    <a:lstStyle/>
                    <a:p/>
                  </a:txBody>
                  <a:tcPr>
                    <a:lnL w="12700">
                      <a:solidFill>
                        <a:prstClr val="black"/>
                      </a:solidFill>
                      <a:round/>
                    </a:lnL>
                    <a:lnR w="12700">
                      <a:solidFill>
                        <a:prstClr val="black"/>
                      </a:solidFill>
                      <a:round/>
                    </a:lnR>
                  </a:tcPr>
                </a:tc>
              </a:tr>
              <a:tr h="365125">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a:txBody>
                    <a:bodyPr lIns="53034" tIns="0" rIns="53034" bIns="0" anchor="ct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775" lvl="0" indent="-358775" algn="ctr">
                        <a:spcAft>
                          <a:spcPct val="0"/>
                        </a:spcAft>
                      </a:pPr>
                      <a:r>
                        <a:rPr lang="en-US" altLang="zh-CN" sz="2400" b="1">
                          <a:latin typeface="Times New Roman"/>
                        </a:rPr>
                        <a:t> </a:t>
                      </a:r>
                      <a:endParaRPr lang="zh-CN" altLang="zh-CN" sz="2400">
                        <a:latin typeface="宋体" pitchFamily="2" charset="-122"/>
                        <a:ea typeface="宋体" pitchFamily="2" charset="-122"/>
                      </a:endParaRPr>
                    </a:p>
                  </a:txBody>
                  <a:tcPr marL="53034" marR="53034" marT="0" marB="0" anchor="ctr">
                    <a:lnL w="12700">
                      <a:solidFill>
                        <a:prstClr val="black"/>
                      </a:solidFill>
                      <a:round/>
                    </a:lnL>
                    <a:lnR w="12700">
                      <a:solidFill>
                        <a:prstClr val="black"/>
                      </a:solidFill>
                      <a:round/>
                    </a:lnR>
                    <a:lnT w="12700">
                      <a:solidFill>
                        <a:prstClr val="black"/>
                      </a:solidFill>
                      <a:round/>
                    </a:lnT>
                    <a:lnB w="12700">
                      <a:solidFill>
                        <a:prstClr val="black"/>
                      </a:solidFill>
                      <a:round/>
                    </a:lnB>
                    <a:noFill/>
                  </a:tcPr>
                </a:tc>
                <a:tc vMerge="1">
                  <a:txBody>
                    <a:bodyPr/>
                    <a:lstStyle/>
                    <a:p/>
                  </a:txBody>
                  <a:tcPr>
                    <a:lnL w="12700">
                      <a:solidFill>
                        <a:prstClr val="black"/>
                      </a:solidFill>
                      <a:round/>
                    </a:lnL>
                    <a:lnR w="12700">
                      <a:solidFill>
                        <a:prstClr val="black"/>
                      </a:solidFill>
                      <a:round/>
                    </a:lnR>
                    <a:lnB w="12700">
                      <a:round/>
                    </a:lnB>
                  </a:tcPr>
                </a:tc>
              </a:tr>
            </a:tbl>
          </a:graphicData>
        </a:graphic>
      </p:graphicFrame>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3489" name="Text Box 22"/>
          <p:cNvSpPr txBox="1">
            <a:spLocks noChangeArrowheads="1"/>
          </p:cNvSpPr>
          <p:nvPr/>
        </p:nvSpPr>
        <p:spPr bwMode="auto">
          <a:xfrm>
            <a:off x="506413" y="673100"/>
            <a:ext cx="81153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6.</a:t>
            </a:r>
            <a:r>
              <a:rPr lang="zh-CN" altLang="zh-CN" sz="2400" b="1" spc="0">
                <a:latin typeface="Times New Roman"/>
                <a:ea typeface="宋体" pitchFamily="2" charset="-122"/>
              </a:rPr>
              <a:t>多次测量的目的是</a:t>
            </a:r>
            <a:r>
              <a:rPr lang="en-US" altLang="zh-CN" sz="2400" b="1" spc="0">
                <a:latin typeface="Times New Roman"/>
              </a:rPr>
              <a:t>_______________________________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7</a:t>
            </a:r>
            <a:r>
              <a:rPr lang="zh-CN" altLang="zh-CN" sz="2400" b="1" spc="0">
                <a:latin typeface="Times New Roman"/>
                <a:ea typeface="宋体" pitchFamily="2" charset="-122"/>
              </a:rPr>
              <a:t>．测量小灯泡的电阻时不能测量多次，求电阻的平均值，原因</a:t>
            </a:r>
            <a:r>
              <a:rPr lang="zh-CN" altLang="zh-CN" sz="2400" b="1" spc="0">
                <a:latin typeface="Times New Roman"/>
                <a:ea typeface="宋体" pitchFamily="2" charset="-122"/>
              </a:rPr>
              <a:t>是</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en-US" altLang="zh-CN" sz="2400" b="1" spc="0">
                <a:latin typeface="Times New Roman"/>
              </a:rPr>
              <a:t>________________________________________________________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63490" name="矩形 3"/>
          <p:cNvSpPr>
            <a:spLocks noChangeArrowheads="1"/>
          </p:cNvSpPr>
          <p:nvPr/>
        </p:nvSpPr>
        <p:spPr bwMode="auto">
          <a:xfrm>
            <a:off x="3563938" y="665163"/>
            <a:ext cx="4516438"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减小误差，使实验结果更加准确</a:t>
            </a:r>
            <a:endParaRPr lang="zh-CN" altLang="zh-CN" sz="1000">
              <a:latin typeface="宋体" pitchFamily="2" charset="-122"/>
              <a:ea typeface="宋体" pitchFamily="2" charset="-122"/>
            </a:endParaRPr>
          </a:p>
        </p:txBody>
      </p:sp>
      <p:sp>
        <p:nvSpPr>
          <p:cNvPr id="63491" name="矩形 5"/>
          <p:cNvSpPr>
            <a:spLocks noChangeArrowheads="1"/>
          </p:cNvSpPr>
          <p:nvPr/>
        </p:nvSpPr>
        <p:spPr bwMode="auto">
          <a:xfrm>
            <a:off x="911225" y="2260600"/>
            <a:ext cx="71691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小灯泡的电阻随温度的升高而增大，求平均值没有意义</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3490"/>
                                        </p:tgtEl>
                                        <p:attrNameLst>
                                          <p:attrName>style.visibility</p:attrName>
                                        </p:attrNameLst>
                                      </p:cBhvr>
                                      <p:to>
                                        <p:strVal val="visible"/>
                                      </p:to>
                                    </p:set>
                                    <p:animEffect transition="in" filter="wipe(left)">
                                      <p:cBhvr>
                                        <p:cTn id="7" dur="500" fill="hold"/>
                                        <p:tgtEl>
                                          <p:spTgt spid="6349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3491"/>
                                        </p:tgtEl>
                                        <p:attrNameLst>
                                          <p:attrName>style.visibility</p:attrName>
                                        </p:attrNameLst>
                                      </p:cBhvr>
                                      <p:to>
                                        <p:strVal val="visible"/>
                                      </p:to>
                                    </p:set>
                                    <p:animEffect transition="in" filter="wipe(left)">
                                      <p:cBhvr>
                                        <p:cTn id="12" dur="500" fill="hold"/>
                                        <p:tgtEl>
                                          <p:spTgt spid="634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p:bldP spid="63491"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5537" name="Text Box 22"/>
          <p:cNvSpPr txBox="1">
            <a:spLocks noChangeArrowheads="1"/>
          </p:cNvSpPr>
          <p:nvPr/>
        </p:nvSpPr>
        <p:spPr bwMode="auto">
          <a:xfrm>
            <a:off x="506413" y="673100"/>
            <a:ext cx="8115300"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zh-CN" altLang="zh-CN" sz="2400" b="1" spc="0">
                <a:latin typeface="Times New Roman"/>
                <a:ea typeface="宋体" pitchFamily="2" charset="-122"/>
              </a:rPr>
              <a:t>【典例</a:t>
            </a:r>
            <a:r>
              <a:rPr lang="en-US" altLang="zh-CN" sz="2400" b="1" spc="0">
                <a:latin typeface="Times New Roman"/>
              </a:rPr>
              <a:t>3</a:t>
            </a:r>
            <a:r>
              <a:rPr lang="zh-CN" altLang="zh-CN" sz="2400" b="1" spc="0">
                <a:latin typeface="Times New Roman"/>
                <a:ea typeface="宋体" pitchFamily="2" charset="-122"/>
              </a:rPr>
              <a:t>】现要测量电阻</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的阻值，提供的实验器材有：</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待测电阻</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、两节干电池、电流表、电压表、滑动变阻器、开关及导线若干。</a:t>
            </a:r>
            <a:endParaRPr lang="zh-CN" altLang="zh-CN" sz="1000">
              <a:latin typeface="宋体" pitchFamily="2" charset="-122"/>
              <a:ea typeface="宋体" pitchFamily="2" charset="-122"/>
            </a:endParaRPr>
          </a:p>
        </p:txBody>
      </p:sp>
      <p:pic>
        <p:nvPicPr>
          <p:cNvPr id="65538" name="Picture 1"/>
          <p:cNvPicPr>
            <a:picLocks noChangeAspect="1"/>
          </p:cNvPicPr>
          <p:nvPr/>
        </p:nvPicPr>
        <p:blipFill>
          <a:blip r:embed="rId3">
            <a:clrChange>
              <a:clrFrom>
                <a:srgbClr val="FFFFFF"/>
              </a:clrFrom>
              <a:clrTo>
                <a:srgbClr val="FFFFFF">
                  <a:alpha val="0"/>
                </a:srgbClr>
              </a:clrTo>
            </a:clrChange>
          </a:blip>
          <a:stretch>
            <a:fillRect/>
          </a:stretch>
        </p:blipFill>
        <p:spPr>
          <a:xfrm>
            <a:off x="2057400" y="2354263"/>
            <a:ext cx="5029200" cy="2162175"/>
          </a:xfrm>
          <a:prstGeom prst="rect">
            <a:avLst/>
          </a:prstGeom>
          <a:noFill/>
          <a:ln>
            <a:noFill/>
            <a:miter lim="800000"/>
          </a:ln>
        </p:spPr>
      </p:pic>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7585" name="Text Box 22"/>
          <p:cNvSpPr txBox="1">
            <a:spLocks noChangeArrowheads="1"/>
          </p:cNvSpPr>
          <p:nvPr/>
        </p:nvSpPr>
        <p:spPr bwMode="auto">
          <a:xfrm>
            <a:off x="506413" y="627063"/>
            <a:ext cx="81153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用笔画线代替导线，将图甲中</a:t>
            </a:r>
            <a:r>
              <a:rPr lang="zh-CN" altLang="zh-CN" sz="2400" b="1" spc="0">
                <a:latin typeface="Times New Roman"/>
                <a:ea typeface="宋体" pitchFamily="2" charset="-122"/>
              </a:rPr>
              <a:t>的</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实物</a:t>
            </a:r>
            <a:r>
              <a:rPr lang="zh-CN" altLang="zh-CN" sz="2400" b="1" spc="0">
                <a:latin typeface="Times New Roman"/>
                <a:ea typeface="宋体" pitchFamily="2" charset="-122"/>
              </a:rPr>
              <a:t>图连接完整，要求滑动</a:t>
            </a:r>
            <a:r>
              <a:rPr lang="zh-CN" altLang="zh-CN" sz="2400" b="1" spc="0">
                <a:latin typeface="Times New Roman"/>
                <a:ea typeface="宋体" pitchFamily="2" charset="-122"/>
              </a:rPr>
              <a:t>变阻</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器的</a:t>
            </a:r>
            <a:r>
              <a:rPr lang="zh-CN" altLang="zh-CN" sz="2400" b="1" spc="0">
                <a:latin typeface="Times New Roman"/>
                <a:ea typeface="宋体" pitchFamily="2" charset="-122"/>
              </a:rPr>
              <a:t>滑片</a:t>
            </a:r>
            <a:r>
              <a:rPr lang="en-US" altLang="zh-CN" sz="2400" b="1" i="1" spc="0">
                <a:latin typeface="Times New Roman"/>
              </a:rPr>
              <a:t>P</a:t>
            </a:r>
            <a:r>
              <a:rPr lang="zh-CN" altLang="zh-CN" sz="2400" b="1" spc="0">
                <a:latin typeface="Times New Roman"/>
                <a:ea typeface="宋体" pitchFamily="2" charset="-122"/>
              </a:rPr>
              <a:t>向</a:t>
            </a:r>
            <a:r>
              <a:rPr lang="en-US" altLang="zh-CN" sz="2400" b="1" i="1" spc="0">
                <a:latin typeface="Times New Roman"/>
              </a:rPr>
              <a:t>B</a:t>
            </a:r>
            <a:r>
              <a:rPr lang="zh-CN" altLang="zh-CN" sz="2400" b="1" spc="0">
                <a:latin typeface="Times New Roman"/>
                <a:ea typeface="宋体" pitchFamily="2" charset="-122"/>
              </a:rPr>
              <a:t>端移动时，其</a:t>
            </a:r>
            <a:r>
              <a:rPr lang="zh-CN" altLang="zh-CN" sz="2400" b="1" spc="0">
                <a:latin typeface="Times New Roman"/>
                <a:ea typeface="宋体" pitchFamily="2" charset="-122"/>
              </a:rPr>
              <a:t>接入</a:t>
            </a:r>
            <a:endParaRPr lang="en-US" altLang="zh-CN" sz="2400" b="1">
              <a:latin typeface="Times New Roman"/>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电路</a:t>
            </a:r>
            <a:r>
              <a:rPr lang="zh-CN" altLang="zh-CN" sz="2400" b="1" spc="0">
                <a:latin typeface="Times New Roman"/>
                <a:ea typeface="宋体" pitchFamily="2" charset="-122"/>
              </a:rPr>
              <a:t>的阻值变小。</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正确连线后，闭合开关，移动滑片</a:t>
            </a:r>
            <a:r>
              <a:rPr lang="en-US" altLang="zh-CN" sz="2400" b="1" i="1" spc="0">
                <a:latin typeface="Times New Roman"/>
              </a:rPr>
              <a:t>P</a:t>
            </a:r>
            <a:r>
              <a:rPr lang="zh-CN" altLang="zh-CN" sz="2400" b="1" spc="0">
                <a:latin typeface="Times New Roman"/>
                <a:ea typeface="宋体" pitchFamily="2" charset="-122"/>
              </a:rPr>
              <a:t>，电流表示数几乎为零，电压表示数接近电源电压且几乎不变。若电路中只有一处故障，可判断该故障是</a:t>
            </a:r>
            <a:r>
              <a:rPr lang="en-US" altLang="zh-CN" sz="2400" b="1" spc="0">
                <a:latin typeface="Times New Roman"/>
              </a:rPr>
              <a:t>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67586" name="矩形 4"/>
          <p:cNvSpPr>
            <a:spLocks noChangeArrowheads="1"/>
          </p:cNvSpPr>
          <p:nvPr/>
        </p:nvSpPr>
        <p:spPr bwMode="auto">
          <a:xfrm>
            <a:off x="3348038" y="2211388"/>
            <a:ext cx="32400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解：</a:t>
            </a:r>
            <a:r>
              <a:rPr lang="en-US" altLang="zh-CN" sz="2400" b="1" spc="0">
                <a:solidFill>
                  <a:srgbClr val="C00000"/>
                </a:solidFill>
                <a:latin typeface="Times New Roman"/>
              </a:rPr>
              <a:t>(1)</a:t>
            </a:r>
            <a:r>
              <a:rPr lang="zh-CN" altLang="zh-CN" sz="2400" b="1" spc="0">
                <a:solidFill>
                  <a:srgbClr val="C00000"/>
                </a:solidFill>
                <a:latin typeface="Times New Roman"/>
                <a:ea typeface="宋体" pitchFamily="2" charset="-122"/>
              </a:rPr>
              <a:t>如图所示。</a:t>
            </a:r>
            <a:endParaRPr lang="zh-CN" altLang="zh-CN" sz="1000">
              <a:latin typeface="宋体" pitchFamily="2" charset="-122"/>
              <a:ea typeface="宋体" pitchFamily="2" charset="-122"/>
            </a:endParaRPr>
          </a:p>
        </p:txBody>
      </p:sp>
      <p:pic>
        <p:nvPicPr>
          <p:cNvPr id="67587" name="Picture 1"/>
          <p:cNvPicPr>
            <a:picLocks noGrp="1" noChangeAspect="1"/>
          </p:cNvPicPr>
          <p:nvPr/>
        </p:nvPicPr>
        <p:blipFill>
          <a:blip r:embed="rId3"/>
          <a:stretch>
            <a:fillRect/>
          </a:stretch>
        </p:blipFill>
        <p:spPr>
          <a:xfrm>
            <a:off x="5724525" y="698500"/>
            <a:ext cx="3051175" cy="1924050"/>
          </a:xfrm>
          <a:prstGeom prst="rect">
            <a:avLst/>
          </a:prstGeom>
          <a:noFill/>
          <a:ln>
            <a:miter lim="800000"/>
          </a:ln>
        </p:spPr>
      </p:pic>
      <p:sp>
        <p:nvSpPr>
          <p:cNvPr id="67588" name="矩形 5"/>
          <p:cNvSpPr>
            <a:spLocks noChangeArrowheads="1"/>
          </p:cNvSpPr>
          <p:nvPr/>
        </p:nvSpPr>
        <p:spPr bwMode="auto">
          <a:xfrm>
            <a:off x="5437188" y="3867150"/>
            <a:ext cx="26638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i="1" spc="0">
                <a:solidFill>
                  <a:srgbClr val="C00000"/>
                </a:solidFill>
                <a:latin typeface="Times New Roman"/>
              </a:rPr>
              <a:t>R</a:t>
            </a:r>
            <a:r>
              <a:rPr lang="en-US" altLang="zh-CN" sz="2400" b="1" i="1" spc="0" baseline="-25000">
                <a:solidFill>
                  <a:srgbClr val="C00000"/>
                </a:solidFill>
                <a:latin typeface="Times New Roman"/>
              </a:rPr>
              <a:t>x</a:t>
            </a:r>
            <a:r>
              <a:rPr lang="zh-CN" altLang="zh-CN" sz="2400" b="1" spc="0">
                <a:solidFill>
                  <a:srgbClr val="C00000"/>
                </a:solidFill>
                <a:latin typeface="Times New Roman"/>
                <a:ea typeface="宋体" pitchFamily="2" charset="-122"/>
              </a:rPr>
              <a:t>断路</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wipe(left)">
                                      <p:cBhvr>
                                        <p:cTn id="7" dur="500" fill="hold"/>
                                        <p:tgtEl>
                                          <p:spTgt spid="67586"/>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67587"/>
                                        </p:tgtEl>
                                        <p:attrNameLst>
                                          <p:attrName>style.visibility</p:attrName>
                                        </p:attrNameLst>
                                      </p:cBhvr>
                                      <p:to>
                                        <p:strVal val="visible"/>
                                      </p:to>
                                    </p:set>
                                    <p:animEffect transition="in" filter="wipe(left)">
                                      <p:cBhvr>
                                        <p:cTn id="11" dur="500" fill="hold"/>
                                        <p:tgtEl>
                                          <p:spTgt spid="67587"/>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67588"/>
                                        </p:tgtEl>
                                        <p:attrNameLst>
                                          <p:attrName>style.visibility</p:attrName>
                                        </p:attrNameLst>
                                      </p:cBhvr>
                                      <p:to>
                                        <p:strVal val="visible"/>
                                      </p:to>
                                    </p:set>
                                    <p:animEffect transition="in" filter="wipe(left)">
                                      <p:cBhvr>
                                        <p:cTn id="16" dur="500" fill="hold"/>
                                        <p:tgtEl>
                                          <p:spTgt spid="675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p:bldP spid="67588"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9633" name="Text Box 22"/>
          <p:cNvSpPr txBox="1">
            <a:spLocks noChangeArrowheads="1"/>
          </p:cNvSpPr>
          <p:nvPr/>
        </p:nvSpPr>
        <p:spPr bwMode="auto">
          <a:xfrm>
            <a:off x="506413" y="484188"/>
            <a:ext cx="8115300" cy="443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排除故障继续实验，某次测量中电压表的示数为</a:t>
            </a:r>
            <a:r>
              <a:rPr lang="en-US" altLang="zh-CN" sz="2400" b="1" spc="0">
                <a:latin typeface="Times New Roman"/>
              </a:rPr>
              <a:t>2.7 V</a:t>
            </a:r>
            <a:r>
              <a:rPr lang="zh-CN" altLang="zh-CN" sz="2400" b="1" spc="0">
                <a:latin typeface="Times New Roman"/>
                <a:ea typeface="宋体" pitchFamily="2" charset="-122"/>
              </a:rPr>
              <a:t>，电流表的示数如图乙，该示数为</a:t>
            </a:r>
            <a:r>
              <a:rPr lang="en-US" altLang="zh-CN" sz="2400" b="1" spc="0">
                <a:latin typeface="Times New Roman"/>
              </a:rPr>
              <a:t>________A</a:t>
            </a:r>
            <a:r>
              <a:rPr lang="zh-CN" altLang="zh-CN" sz="2400" b="1" spc="0">
                <a:latin typeface="Times New Roman"/>
                <a:ea typeface="宋体" pitchFamily="2" charset="-122"/>
              </a:rPr>
              <a:t>，则</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a:t>
            </a:r>
            <a:r>
              <a:rPr lang="en-US" altLang="zh-CN" sz="2400" b="1" spc="0">
                <a:latin typeface="Times New Roman"/>
              </a:rPr>
              <a:t>________Ω</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(4)</a:t>
            </a:r>
            <a:r>
              <a:rPr lang="zh-CN" altLang="zh-CN" sz="2400" b="1" spc="0">
                <a:latin typeface="Times New Roman"/>
                <a:ea typeface="宋体" pitchFamily="2" charset="-122"/>
              </a:rPr>
              <a:t>小亮在实验时，将电阻</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换成小灯泡，连接好电路后闭合开关，小灯泡闪亮一下就熄灭了。检查发现小灯泡的灯丝已烧断。分析原因是闭合开关时，滑动变阻器连入电路的电阻</a:t>
            </a:r>
            <a:r>
              <a:rPr lang="en-US" altLang="zh-CN" sz="2400" b="1" spc="0">
                <a:latin typeface="Times New Roman"/>
              </a:rPr>
              <a:t>________(</a:t>
            </a:r>
            <a:r>
              <a:rPr lang="zh-CN" altLang="zh-CN" sz="2400" b="1" spc="0">
                <a:latin typeface="Times New Roman"/>
                <a:ea typeface="宋体" pitchFamily="2" charset="-122"/>
              </a:rPr>
              <a:t>填</a:t>
            </a:r>
            <a:r>
              <a:rPr lang="en-US" altLang="zh-CN" sz="2400" b="1" spc="0">
                <a:latin typeface="Times New Roman"/>
              </a:rPr>
              <a:t>“</a:t>
            </a:r>
            <a:r>
              <a:rPr lang="zh-CN" altLang="zh-CN" sz="2400" b="1" spc="0">
                <a:latin typeface="Times New Roman"/>
                <a:ea typeface="宋体" pitchFamily="2" charset="-122"/>
              </a:rPr>
              <a:t>过大</a:t>
            </a:r>
            <a:r>
              <a:rPr lang="en-US" altLang="zh-CN" sz="2400" b="1" spc="0">
                <a:latin typeface="Times New Roman"/>
              </a:rPr>
              <a:t>”</a:t>
            </a:r>
            <a:r>
              <a:rPr lang="zh-CN" altLang="zh-CN" sz="2400" b="1" spc="0">
                <a:latin typeface="Times New Roman"/>
                <a:ea typeface="宋体" pitchFamily="2" charset="-122"/>
              </a:rPr>
              <a:t>或</a:t>
            </a:r>
            <a:r>
              <a:rPr lang="en-US" altLang="zh-CN" sz="2400" b="1" spc="0">
                <a:latin typeface="Times New Roman"/>
              </a:rPr>
              <a:t>“</a:t>
            </a:r>
            <a:r>
              <a:rPr lang="zh-CN" altLang="zh-CN" sz="2400" b="1" spc="0">
                <a:latin typeface="Times New Roman"/>
                <a:ea typeface="宋体" pitchFamily="2" charset="-122"/>
              </a:rPr>
              <a:t>过小</a:t>
            </a:r>
            <a:r>
              <a:rPr lang="en-US" altLang="zh-CN" sz="2400" b="1" spc="0">
                <a:latin typeface="Times New Roman"/>
              </a:rPr>
              <a:t>”)</a:t>
            </a:r>
            <a:r>
              <a:rPr lang="zh-CN" altLang="zh-CN" sz="2400" b="1" spc="0">
                <a:latin typeface="Times New Roman"/>
                <a:ea typeface="宋体" pitchFamily="2" charset="-122"/>
              </a:rPr>
              <a:t>，导致电流过大而造成的。</a:t>
            </a:r>
            <a:endParaRPr lang="zh-CN" altLang="zh-CN" sz="1000">
              <a:latin typeface="宋体" pitchFamily="2" charset="-122"/>
              <a:ea typeface="宋体" pitchFamily="2" charset="-122"/>
            </a:endParaRPr>
          </a:p>
        </p:txBody>
      </p:sp>
      <p:sp>
        <p:nvSpPr>
          <p:cNvPr id="69634" name="矩形 4"/>
          <p:cNvSpPr>
            <a:spLocks noChangeArrowheads="1"/>
          </p:cNvSpPr>
          <p:nvPr/>
        </p:nvSpPr>
        <p:spPr bwMode="auto">
          <a:xfrm>
            <a:off x="6084888" y="1014413"/>
            <a:ext cx="21351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0.3</a:t>
            </a:r>
            <a:endParaRPr lang="zh-CN" altLang="zh-CN" sz="1000">
              <a:latin typeface="宋体" pitchFamily="2" charset="-122"/>
              <a:ea typeface="宋体" pitchFamily="2" charset="-122"/>
            </a:endParaRPr>
          </a:p>
        </p:txBody>
      </p:sp>
      <p:sp>
        <p:nvSpPr>
          <p:cNvPr id="69635" name="矩形 3"/>
          <p:cNvSpPr>
            <a:spLocks noChangeArrowheads="1"/>
          </p:cNvSpPr>
          <p:nvPr/>
        </p:nvSpPr>
        <p:spPr bwMode="auto">
          <a:xfrm>
            <a:off x="1331913" y="1565275"/>
            <a:ext cx="213518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9</a:t>
            </a:r>
            <a:endParaRPr lang="zh-CN" altLang="zh-CN" sz="1000">
              <a:latin typeface="宋体" pitchFamily="2" charset="-122"/>
              <a:ea typeface="宋体" pitchFamily="2" charset="-122"/>
            </a:endParaRPr>
          </a:p>
        </p:txBody>
      </p:sp>
      <p:sp>
        <p:nvSpPr>
          <p:cNvPr id="69636" name="矩形 5"/>
          <p:cNvSpPr>
            <a:spLocks noChangeArrowheads="1"/>
          </p:cNvSpPr>
          <p:nvPr/>
        </p:nvSpPr>
        <p:spPr bwMode="auto">
          <a:xfrm>
            <a:off x="2700338" y="3724275"/>
            <a:ext cx="213518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过小</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9634"/>
                                        </p:tgtEl>
                                        <p:attrNameLst>
                                          <p:attrName>style.visibility</p:attrName>
                                        </p:attrNameLst>
                                      </p:cBhvr>
                                      <p:to>
                                        <p:strVal val="visible"/>
                                      </p:to>
                                    </p:set>
                                    <p:animEffect transition="in" filter="wipe(left)">
                                      <p:cBhvr>
                                        <p:cTn id="7" dur="500" fill="hold"/>
                                        <p:tgtEl>
                                          <p:spTgt spid="6963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9635"/>
                                        </p:tgtEl>
                                        <p:attrNameLst>
                                          <p:attrName>style.visibility</p:attrName>
                                        </p:attrNameLst>
                                      </p:cBhvr>
                                      <p:to>
                                        <p:strVal val="visible"/>
                                      </p:to>
                                    </p:set>
                                    <p:animEffect transition="in" filter="wipe(left)">
                                      <p:cBhvr>
                                        <p:cTn id="12" dur="500" fill="hold"/>
                                        <p:tgtEl>
                                          <p:spTgt spid="6963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9636"/>
                                        </p:tgtEl>
                                        <p:attrNameLst>
                                          <p:attrName>style.visibility</p:attrName>
                                        </p:attrNameLst>
                                      </p:cBhvr>
                                      <p:to>
                                        <p:strVal val="visible"/>
                                      </p:to>
                                    </p:set>
                                    <p:animEffect transition="in" filter="wipe(left)">
                                      <p:cBhvr>
                                        <p:cTn id="17" dur="500" fill="hold"/>
                                        <p:tgtEl>
                                          <p:spTgt spid="69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p:bldP spid="69635" grpId="0"/>
      <p:bldP spid="69636"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681" name="Text Box 22"/>
          <p:cNvSpPr txBox="1">
            <a:spLocks noChangeArrowheads="1"/>
          </p:cNvSpPr>
          <p:nvPr/>
        </p:nvSpPr>
        <p:spPr bwMode="auto">
          <a:xfrm>
            <a:off x="506413" y="673100"/>
            <a:ext cx="81153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(5)</a:t>
            </a:r>
            <a:r>
              <a:rPr lang="zh-CN" altLang="zh-CN" sz="2400" b="1" spc="0">
                <a:latin typeface="Times New Roman"/>
                <a:ea typeface="宋体" pitchFamily="2" charset="-122"/>
              </a:rPr>
              <a:t>改正操作后，使用小灯泡重复上述实验，发现几次实验测得小灯泡的电阻相差比较大，原因可能是</a:t>
            </a:r>
            <a:r>
              <a:rPr lang="en-US" altLang="zh-CN" sz="2400" b="1" spc="0">
                <a:latin typeface="Times New Roman"/>
              </a:rPr>
              <a:t>_________</a:t>
            </a:r>
            <a:r>
              <a:rPr lang="en-US" altLang="zh-CN" sz="2400" b="1" spc="0">
                <a:latin typeface="Times New Roman"/>
              </a:rPr>
              <a:t>_________</a:t>
            </a:r>
            <a:r>
              <a:rPr lang="en-US" altLang="zh-CN" sz="2400" b="1" spc="0">
                <a:latin typeface="Times New Roman"/>
              </a:rPr>
              <a:t>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71682" name="矩形 4"/>
          <p:cNvSpPr>
            <a:spLocks noChangeArrowheads="1"/>
          </p:cNvSpPr>
          <p:nvPr/>
        </p:nvSpPr>
        <p:spPr bwMode="auto">
          <a:xfrm>
            <a:off x="900113" y="1746250"/>
            <a:ext cx="731996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小灯泡的电阻随温度的变化而变化</a:t>
            </a:r>
            <a:r>
              <a:rPr lang="en-US" altLang="zh-CN" sz="2400" b="1" spc="0">
                <a:solidFill>
                  <a:srgbClr val="C00000"/>
                </a:solidFill>
                <a:latin typeface="Times New Roman"/>
              </a:rPr>
              <a:t> </a:t>
            </a:r>
            <a:endParaRPr lang="zh-CN" altLang="zh-CN" sz="1000">
              <a:latin typeface="宋体" pitchFamily="2" charset="-122"/>
              <a:ea typeface="宋体" pitchFamily="2" charset="-122"/>
            </a:endParaRPr>
          </a:p>
        </p:txBody>
      </p:sp>
      <p:pic>
        <p:nvPicPr>
          <p:cNvPr id="71683" name="Picture 7" descr="C:\Users\Administrator\Desktop\习题课件\返回框.png">
            <a:hlinkClick r:id="" action="ppaction://noaction"/>
          </p:cNvPr>
          <p:cNvPicPr>
            <a:picLocks noChangeAspect="1"/>
          </p:cNvPicPr>
          <p:nvPr/>
        </p:nvPicPr>
        <p:blipFill>
          <a:blip r:embed="rId3"/>
          <a:stretch>
            <a:fillRect/>
          </a:stretch>
        </p:blipFill>
        <p:spPr>
          <a:xfrm>
            <a:off x="8101013" y="4084638"/>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wipe(left)">
                                      <p:cBhvr>
                                        <p:cTn id="7" dur="500" fill="hold"/>
                                        <p:tgtEl>
                                          <p:spTgt spid="71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2"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3729" name="Text Box 22"/>
          <p:cNvSpPr txBox="1">
            <a:spLocks noChangeArrowheads="1"/>
          </p:cNvSpPr>
          <p:nvPr/>
        </p:nvSpPr>
        <p:spPr bwMode="auto">
          <a:xfrm>
            <a:off x="506413" y="1077913"/>
            <a:ext cx="81153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zh-CN" altLang="zh-CN" sz="2400" b="1" spc="0">
                <a:latin typeface="Times New Roman"/>
                <a:ea typeface="宋体" pitchFamily="2" charset="-122"/>
              </a:rPr>
              <a:t>【解题技巧】</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缺</a:t>
            </a:r>
            <a:r>
              <a:rPr lang="zh-CN" altLang="zh-CN" sz="2400" b="1" spc="0">
                <a:latin typeface="Times New Roman"/>
                <a:ea typeface="宋体" pitchFamily="2" charset="-122"/>
              </a:rPr>
              <a:t>电流表时，利用电压表与定值电阻</a:t>
            </a:r>
            <a:r>
              <a:rPr lang="en-US" altLang="zh-CN" sz="2400" b="1" spc="0">
                <a:latin typeface="Times New Roman"/>
              </a:rPr>
              <a:t>(</a:t>
            </a:r>
            <a:r>
              <a:rPr lang="zh-CN" altLang="zh-CN" sz="2400" b="1" spc="0">
                <a:latin typeface="Times New Roman"/>
                <a:ea typeface="宋体" pitchFamily="2" charset="-122"/>
              </a:rPr>
              <a:t>或已知最大阻值的滑动变阻器</a:t>
            </a:r>
            <a:r>
              <a:rPr lang="en-US" altLang="zh-CN" sz="2400" b="1" spc="0">
                <a:latin typeface="Times New Roman"/>
              </a:rPr>
              <a:t>)</a:t>
            </a:r>
            <a:r>
              <a:rPr lang="zh-CN" altLang="zh-CN" sz="2400" b="1" spc="0">
                <a:latin typeface="Times New Roman"/>
                <a:ea typeface="宋体" pitchFamily="2" charset="-122"/>
              </a:rPr>
              <a:t>并联等效替代电流表；缺电压表时，利用电流表与定值电阻</a:t>
            </a:r>
            <a:r>
              <a:rPr lang="en-US" altLang="zh-CN" sz="2400" b="1" spc="0">
                <a:latin typeface="Times New Roman"/>
              </a:rPr>
              <a:t>(</a:t>
            </a:r>
            <a:r>
              <a:rPr lang="zh-CN" altLang="zh-CN" sz="2400" b="1" spc="0">
                <a:latin typeface="Times New Roman"/>
                <a:ea typeface="宋体" pitchFamily="2" charset="-122"/>
              </a:rPr>
              <a:t>或者已知最大阻值的滑动变阻器</a:t>
            </a:r>
            <a:r>
              <a:rPr lang="en-US" altLang="zh-CN" sz="2400" b="1" spc="0">
                <a:latin typeface="Times New Roman"/>
              </a:rPr>
              <a:t>)</a:t>
            </a:r>
            <a:r>
              <a:rPr lang="zh-CN" altLang="zh-CN" sz="2400" b="1" spc="0">
                <a:latin typeface="Times New Roman"/>
                <a:ea typeface="宋体" pitchFamily="2" charset="-122"/>
              </a:rPr>
              <a:t>串联等效替代电压表</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73730" name="矩形 15"/>
          <p:cNvSpPr>
            <a:spLocks noChangeArrowheads="1"/>
          </p:cNvSpPr>
          <p:nvPr/>
        </p:nvSpPr>
        <p:spPr bwMode="auto">
          <a:xfrm>
            <a:off x="539750" y="614363"/>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buClrTx/>
              <a:buFontTx/>
            </a:pPr>
            <a:r>
              <a:rPr lang="zh-CN" altLang="en-US" sz="2400" b="1" spc="0">
                <a:solidFill>
                  <a:srgbClr val="E46C0A"/>
                </a:solidFill>
                <a:latin typeface="Times New Roman" pitchFamily="18" charset="0"/>
                <a:ea typeface="宋体" pitchFamily="2" charset="-122"/>
              </a:rPr>
              <a:t>类型</a:t>
            </a:r>
            <a:r>
              <a:rPr lang="en-US" altLang="zh-CN" sz="2400" b="1" spc="0">
                <a:solidFill>
                  <a:srgbClr val="E46C0A"/>
                </a:solidFill>
                <a:latin typeface="Times New Roman" pitchFamily="18" charset="0"/>
                <a:ea typeface="宋体" pitchFamily="2" charset="-122"/>
              </a:rPr>
              <a:t>4   </a:t>
            </a:r>
            <a:r>
              <a:rPr lang="zh-CN" altLang="en-US" sz="2400" b="1" spc="0">
                <a:solidFill>
                  <a:srgbClr val="E46C0A"/>
                </a:solidFill>
                <a:latin typeface="Times New Roman" pitchFamily="18" charset="0"/>
                <a:ea typeface="宋体" pitchFamily="2" charset="-122"/>
              </a:rPr>
              <a:t>特殊方法测电阻</a:t>
            </a:r>
            <a:endParaRPr lang="zh-CN" altLang="en-US" sz="2400" b="1">
              <a:solidFill>
                <a:srgbClr val="E46C0A"/>
              </a:solidFill>
              <a:latin typeface="Times New Roman" pitchFamily="18" charset="0"/>
              <a:ea typeface="宋体" pitchFamily="2" charset="-122"/>
            </a:endParaRP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aphicFrame>
        <p:nvGraphicFramePr>
          <p:cNvPr id="75777" name="对象 1"/>
          <p:cNvGraphicFramePr>
            <a:graphicFrameLocks noChangeAspect="1"/>
          </p:cNvGraphicFramePr>
          <p:nvPr/>
        </p:nvGraphicFramePr>
        <p:xfrm>
          <a:off x="366713" y="1343025"/>
          <a:ext cx="8597900" cy="3389313"/>
        </p:xfrm>
        <a:graphic>
          <a:graphicData uri="http://schemas.openxmlformats.org/presentationml/2006/ole">
            <mc:AlternateContent>
              <mc:Choice xmlns:v="urn:schemas-microsoft-com:vml" Requires="v">
                <p:oleObj spid="_x0000_s1040" r:id="rId3" imgW="8597900" imgH="3389313" progId="Word.Document.12">
                  <p:embed/>
                </p:oleObj>
              </mc:Choice>
              <mc:Fallback>
                <p:oleObj r:id="rId3" imgW="8597900" imgH="3389313" progId="Word.Document.12">
                  <p:embed/>
                  <p:pic>
                    <p:nvPicPr>
                      <p:cNvPr id="0" name="OLE substitute image"/>
                      <p:cNvPicPr/>
                      <p:nvPr/>
                    </p:nvPicPr>
                    <p:blipFill>
                      <a:blip r:embed="rId4"/>
                      <a:stretch>
                        <a:fillRect/>
                      </a:stretch>
                    </p:blipFill>
                    <p:spPr>
                      <a:xfrm>
                        <a:off x="366713" y="1343025"/>
                        <a:ext cx="8597900" cy="3389313"/>
                      </a:xfrm>
                      <a:prstGeom prst="rect">
                        <a:avLst/>
                      </a:prstGeom>
                      <a:noFill/>
                      <a:ln w="38100">
                        <a:noFill/>
                        <a:miter lim="800000"/>
                      </a:ln>
                    </p:spPr>
                  </p:pic>
                </p:oleObj>
              </mc:Fallback>
            </mc:AlternateContent>
          </a:graphicData>
        </a:graphic>
      </p:graphicFrame>
      <p:sp>
        <p:nvSpPr>
          <p:cNvPr id="75778" name="Text Box 22"/>
          <p:cNvSpPr txBox="1">
            <a:spLocks noChangeArrowheads="1"/>
          </p:cNvSpPr>
          <p:nvPr/>
        </p:nvSpPr>
        <p:spPr bwMode="auto">
          <a:xfrm>
            <a:off x="506413" y="555625"/>
            <a:ext cx="811530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．缺电流表</a:t>
            </a:r>
            <a:r>
              <a:rPr lang="en-US" altLang="zh-CN" sz="2400" b="1" spc="0">
                <a:latin typeface="Times New Roman"/>
              </a:rPr>
              <a:t>(</a:t>
            </a:r>
            <a:r>
              <a:rPr lang="zh-CN" altLang="zh-CN" sz="2400" b="1" spc="0">
                <a:latin typeface="Times New Roman"/>
                <a:ea typeface="宋体" pitchFamily="2" charset="-122"/>
              </a:rPr>
              <a:t>伏阻法</a:t>
            </a:r>
            <a:r>
              <a:rPr lang="en-US" altLang="zh-CN" sz="2400" b="1" spc="0">
                <a:latin typeface="Times New Roman"/>
              </a:rPr>
              <a:t>)</a:t>
            </a:r>
            <a:endParaRPr lang="zh-CN" altLang="zh-CN" sz="1000">
              <a:latin typeface="宋体" pitchFamily="2" charset="-122"/>
              <a:ea typeface="宋体" pitchFamily="2" charset="-122"/>
            </a:endParaRPr>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aphicFrame>
        <p:nvGraphicFramePr>
          <p:cNvPr id="77825" name="对象 2"/>
          <p:cNvGraphicFramePr>
            <a:graphicFrameLocks noChangeAspect="1"/>
          </p:cNvGraphicFramePr>
          <p:nvPr/>
        </p:nvGraphicFramePr>
        <p:xfrm>
          <a:off x="366713" y="731838"/>
          <a:ext cx="8597900" cy="3711575"/>
        </p:xfrm>
        <a:graphic>
          <a:graphicData uri="http://schemas.openxmlformats.org/presentationml/2006/ole">
            <mc:AlternateContent>
              <mc:Choice xmlns:v="urn:schemas-microsoft-com:vml" Requires="v">
                <p:oleObj spid="_x0000_s1041" r:id="rId3" imgW="8597900" imgH="3711575" progId="Word.Document.12">
                  <p:embed/>
                </p:oleObj>
              </mc:Choice>
              <mc:Fallback>
                <p:oleObj r:id="rId3" imgW="8597900" imgH="3711575" progId="Word.Document.12">
                  <p:embed/>
                  <p:pic>
                    <p:nvPicPr>
                      <p:cNvPr id="0" name="OLE substitute image"/>
                      <p:cNvPicPr/>
                      <p:nvPr/>
                    </p:nvPicPr>
                    <p:blipFill>
                      <a:blip r:embed="rId4"/>
                      <a:stretch>
                        <a:fillRect/>
                      </a:stretch>
                    </p:blipFill>
                    <p:spPr>
                      <a:xfrm>
                        <a:off x="366713" y="731838"/>
                        <a:ext cx="8597900" cy="3711575"/>
                      </a:xfrm>
                      <a:prstGeom prst="rect">
                        <a:avLst/>
                      </a:prstGeom>
                      <a:noFill/>
                      <a:ln w="38100">
                        <a:noFill/>
                        <a:miter lim="800000"/>
                      </a:ln>
                    </p:spPr>
                  </p:pic>
                </p:oleObj>
              </mc:Fallback>
            </mc:AlternateContent>
          </a:graphicData>
        </a:graphic>
      </p:graphicFrame>
    </p:spTree>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aphicFrame>
        <p:nvGraphicFramePr>
          <p:cNvPr id="79873" name="对象 1"/>
          <p:cNvGraphicFramePr>
            <a:graphicFrameLocks noChangeAspect="1"/>
          </p:cNvGraphicFramePr>
          <p:nvPr/>
        </p:nvGraphicFramePr>
        <p:xfrm>
          <a:off x="368300" y="876300"/>
          <a:ext cx="8597900" cy="3378200"/>
        </p:xfrm>
        <a:graphic>
          <a:graphicData uri="http://schemas.openxmlformats.org/presentationml/2006/ole">
            <mc:AlternateContent>
              <mc:Choice xmlns:v="urn:schemas-microsoft-com:vml" Requires="v">
                <p:oleObj spid="_x0000_s1042" r:id="rId3" imgW="8597900" imgH="3378200" progId="Word.Document.12">
                  <p:embed/>
                </p:oleObj>
              </mc:Choice>
              <mc:Fallback>
                <p:oleObj r:id="rId3" imgW="8597900" imgH="3378200" progId="Word.Document.12">
                  <p:embed/>
                  <p:pic>
                    <p:nvPicPr>
                      <p:cNvPr id="0" name="OLE substitute image"/>
                      <p:cNvPicPr/>
                      <p:nvPr/>
                    </p:nvPicPr>
                    <p:blipFill>
                      <a:blip r:embed="rId4"/>
                      <a:stretch>
                        <a:fillRect/>
                      </a:stretch>
                    </p:blipFill>
                    <p:spPr>
                      <a:xfrm>
                        <a:off x="368300" y="876300"/>
                        <a:ext cx="8597900" cy="3378200"/>
                      </a:xfrm>
                      <a:prstGeom prst="rect">
                        <a:avLst/>
                      </a:prstGeom>
                      <a:noFill/>
                      <a:ln w="38100">
                        <a:noFill/>
                        <a:miter lim="800000"/>
                      </a:ln>
                    </p:spPr>
                  </p:pic>
                </p:oleObj>
              </mc:Fallback>
            </mc:AlternateContent>
          </a:graphicData>
        </a:graphic>
      </p:graphicFrame>
    </p:spTree>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21" name="Text Box 22"/>
          <p:cNvSpPr txBox="1">
            <a:spLocks noChangeArrowheads="1"/>
          </p:cNvSpPr>
          <p:nvPr/>
        </p:nvSpPr>
        <p:spPr bwMode="auto">
          <a:xfrm>
            <a:off x="506413" y="555625"/>
            <a:ext cx="811530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缺电压表</a:t>
            </a:r>
            <a:r>
              <a:rPr lang="en-US" altLang="zh-CN" sz="2400" b="1" spc="0">
                <a:latin typeface="Times New Roman"/>
              </a:rPr>
              <a:t>(</a:t>
            </a:r>
            <a:r>
              <a:rPr lang="zh-CN" altLang="zh-CN" sz="2400" b="1" spc="0">
                <a:latin typeface="Times New Roman"/>
                <a:ea typeface="宋体" pitchFamily="2" charset="-122"/>
              </a:rPr>
              <a:t>安阻法</a:t>
            </a:r>
            <a:r>
              <a:rPr lang="en-US" altLang="zh-CN" sz="2400" b="1" spc="0">
                <a:latin typeface="Times New Roman"/>
              </a:rPr>
              <a:t>)</a:t>
            </a:r>
            <a:endParaRPr lang="zh-CN" altLang="zh-CN" sz="1000">
              <a:latin typeface="宋体" pitchFamily="2" charset="-122"/>
              <a:ea typeface="宋体" pitchFamily="2" charset="-122"/>
            </a:endParaRPr>
          </a:p>
        </p:txBody>
      </p:sp>
      <p:graphicFrame>
        <p:nvGraphicFramePr>
          <p:cNvPr id="81922" name="对象 1"/>
          <p:cNvGraphicFramePr>
            <a:graphicFrameLocks noChangeAspect="1"/>
          </p:cNvGraphicFramePr>
          <p:nvPr/>
        </p:nvGraphicFramePr>
        <p:xfrm>
          <a:off x="323850" y="1347788"/>
          <a:ext cx="8597900" cy="3390900"/>
        </p:xfrm>
        <a:graphic>
          <a:graphicData uri="http://schemas.openxmlformats.org/presentationml/2006/ole">
            <mc:AlternateContent>
              <mc:Choice xmlns:v="urn:schemas-microsoft-com:vml" Requires="v">
                <p:oleObj spid="_x0000_s1043" r:id="rId3" imgW="8597900" imgH="3390900" progId="Word.Document.12">
                  <p:embed/>
                </p:oleObj>
              </mc:Choice>
              <mc:Fallback>
                <p:oleObj r:id="rId3" imgW="8597900" imgH="3390900" progId="Word.Document.12">
                  <p:embed/>
                  <p:pic>
                    <p:nvPicPr>
                      <p:cNvPr id="0" name="OLE substitute image"/>
                      <p:cNvPicPr/>
                      <p:nvPr/>
                    </p:nvPicPr>
                    <p:blipFill>
                      <a:blip r:embed="rId4"/>
                      <a:stretch>
                        <a:fillRect/>
                      </a:stretch>
                    </p:blipFill>
                    <p:spPr>
                      <a:xfrm>
                        <a:off x="323850" y="1347788"/>
                        <a:ext cx="8597900" cy="3390900"/>
                      </a:xfrm>
                      <a:prstGeom prst="rect">
                        <a:avLst/>
                      </a:prstGeom>
                      <a:noFill/>
                      <a:ln w="38100">
                        <a:noFill/>
                        <a:miter lim="800000"/>
                      </a:ln>
                    </p:spPr>
                  </p:pic>
                </p:oleObj>
              </mc:Fallback>
            </mc:AlternateContent>
          </a:graphicData>
        </a:graphic>
      </p:graphicFrame>
    </p:spTree>
  </p:cSld>
  <p:clrMapOvr>
    <a:masterClrMapping/>
  </p:clrMapOvr>
  <p:transition/>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aphicFrame>
        <p:nvGraphicFramePr>
          <p:cNvPr id="83969" name="对象 2"/>
          <p:cNvGraphicFramePr>
            <a:graphicFrameLocks noChangeAspect="1"/>
          </p:cNvGraphicFramePr>
          <p:nvPr/>
        </p:nvGraphicFramePr>
        <p:xfrm>
          <a:off x="366713" y="731838"/>
          <a:ext cx="8597900" cy="3711575"/>
        </p:xfrm>
        <a:graphic>
          <a:graphicData uri="http://schemas.openxmlformats.org/presentationml/2006/ole">
            <mc:AlternateContent>
              <mc:Choice xmlns:v="urn:schemas-microsoft-com:vml" Requires="v">
                <p:oleObj spid="_x0000_s1044" r:id="rId3" imgW="8597900" imgH="3711575" progId="Word.Document.12">
                  <p:embed/>
                </p:oleObj>
              </mc:Choice>
              <mc:Fallback>
                <p:oleObj r:id="rId3" imgW="8597900" imgH="3711575" progId="Word.Document.12">
                  <p:embed/>
                  <p:pic>
                    <p:nvPicPr>
                      <p:cNvPr id="0" name="OLE substitute image"/>
                      <p:cNvPicPr/>
                      <p:nvPr/>
                    </p:nvPicPr>
                    <p:blipFill>
                      <a:blip r:embed="rId4"/>
                      <a:stretch>
                        <a:fillRect/>
                      </a:stretch>
                    </p:blipFill>
                    <p:spPr>
                      <a:xfrm>
                        <a:off x="366713" y="731838"/>
                        <a:ext cx="8597900" cy="3711575"/>
                      </a:xfrm>
                      <a:prstGeom prst="rect">
                        <a:avLst/>
                      </a:prstGeom>
                      <a:noFill/>
                      <a:ln w="38100">
                        <a:noFill/>
                        <a:miter lim="800000"/>
                      </a:ln>
                    </p:spPr>
                  </p:pic>
                </p:oleObj>
              </mc:Fallback>
            </mc:AlternateContent>
          </a:graphicData>
        </a:graphic>
      </p:graphicFrame>
    </p:spTree>
  </p:cSld>
  <p:clrMapOvr>
    <a:masterClrMapping/>
  </p:clrMapOvr>
  <p:transition/>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aphicFrame>
        <p:nvGraphicFramePr>
          <p:cNvPr id="86017" name="对象 1"/>
          <p:cNvGraphicFramePr>
            <a:graphicFrameLocks noChangeAspect="1"/>
          </p:cNvGraphicFramePr>
          <p:nvPr/>
        </p:nvGraphicFramePr>
        <p:xfrm>
          <a:off x="295275" y="771525"/>
          <a:ext cx="8597900" cy="4140200"/>
        </p:xfrm>
        <a:graphic>
          <a:graphicData uri="http://schemas.openxmlformats.org/presentationml/2006/ole">
            <mc:AlternateContent>
              <mc:Choice xmlns:v="urn:schemas-microsoft-com:vml" Requires="v">
                <p:oleObj spid="_x0000_s1045" r:id="rId3" imgW="8597900" imgH="4140200" progId="Word.Document.12">
                  <p:embed/>
                </p:oleObj>
              </mc:Choice>
              <mc:Fallback>
                <p:oleObj r:id="rId3" imgW="8597900" imgH="4140200" progId="Word.Document.12">
                  <p:embed/>
                  <p:pic>
                    <p:nvPicPr>
                      <p:cNvPr id="0" name="OLE substitute image"/>
                      <p:cNvPicPr/>
                      <p:nvPr/>
                    </p:nvPicPr>
                    <p:blipFill>
                      <a:blip r:embed="rId4"/>
                      <a:stretch>
                        <a:fillRect/>
                      </a:stretch>
                    </p:blipFill>
                    <p:spPr>
                      <a:xfrm>
                        <a:off x="295275" y="771525"/>
                        <a:ext cx="8597900" cy="4140200"/>
                      </a:xfrm>
                      <a:prstGeom prst="rect">
                        <a:avLst/>
                      </a:prstGeom>
                      <a:noFill/>
                      <a:ln w="38100">
                        <a:noFill/>
                        <a:miter lim="800000"/>
                      </a:ln>
                    </p:spPr>
                  </p:pic>
                </p:oleObj>
              </mc:Fallback>
            </mc:AlternateContent>
          </a:graphicData>
        </a:graphic>
      </p:graphicFrame>
    </p:spTree>
  </p:cSld>
  <p:clrMapOvr>
    <a:masterClrMapping/>
  </p:clrMapOvr>
  <p:transition/>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8065" name="Text Box 22"/>
          <p:cNvSpPr txBox="1">
            <a:spLocks noChangeArrowheads="1"/>
          </p:cNvSpPr>
          <p:nvPr/>
        </p:nvSpPr>
        <p:spPr bwMode="auto">
          <a:xfrm>
            <a:off x="506413" y="555625"/>
            <a:ext cx="811530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等效法</a:t>
            </a:r>
            <a:endParaRPr lang="zh-CN" altLang="zh-CN" sz="1000">
              <a:latin typeface="宋体" pitchFamily="2" charset="-122"/>
              <a:ea typeface="宋体" pitchFamily="2" charset="-122"/>
            </a:endParaRPr>
          </a:p>
        </p:txBody>
      </p:sp>
      <p:graphicFrame>
        <p:nvGraphicFramePr>
          <p:cNvPr id="88066" name="对象 1"/>
          <p:cNvGraphicFramePr>
            <a:graphicFrameLocks noChangeAspect="1"/>
          </p:cNvGraphicFramePr>
          <p:nvPr/>
        </p:nvGraphicFramePr>
        <p:xfrm>
          <a:off x="254000" y="1155700"/>
          <a:ext cx="8597900" cy="4292600"/>
        </p:xfrm>
        <a:graphic>
          <a:graphicData uri="http://schemas.openxmlformats.org/presentationml/2006/ole">
            <mc:AlternateContent>
              <mc:Choice xmlns:v="urn:schemas-microsoft-com:vml" Requires="v">
                <p:oleObj spid="_x0000_s1046" r:id="rId3" imgW="8597900" imgH="4292600" progId="Word.Document.12">
                  <p:embed/>
                </p:oleObj>
              </mc:Choice>
              <mc:Fallback>
                <p:oleObj r:id="rId3" imgW="8597900" imgH="4292600" progId="Word.Document.12">
                  <p:embed/>
                  <p:pic>
                    <p:nvPicPr>
                      <p:cNvPr id="0" name="OLE substitute image"/>
                      <p:cNvPicPr/>
                      <p:nvPr/>
                    </p:nvPicPr>
                    <p:blipFill>
                      <a:blip r:embed="rId4"/>
                      <a:stretch>
                        <a:fillRect/>
                      </a:stretch>
                    </p:blipFill>
                    <p:spPr>
                      <a:xfrm>
                        <a:off x="254000" y="1155700"/>
                        <a:ext cx="8597900" cy="4292600"/>
                      </a:xfrm>
                      <a:prstGeom prst="rect">
                        <a:avLst/>
                      </a:prstGeom>
                      <a:noFill/>
                      <a:ln w="38100">
                        <a:noFill/>
                        <a:miter lim="800000"/>
                      </a:ln>
                    </p:spPr>
                  </p:pic>
                </p:oleObj>
              </mc:Fallback>
            </mc:AlternateContent>
          </a:graphicData>
        </a:graphic>
      </p:graphicFrame>
    </p:spTree>
  </p:cSld>
  <p:clrMapOvr>
    <a:masterClrMapping/>
  </p:clrMapOvr>
  <p:transition/>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aphicFrame>
        <p:nvGraphicFramePr>
          <p:cNvPr id="90113" name="对象 1"/>
          <p:cNvGraphicFramePr>
            <a:graphicFrameLocks noChangeAspect="1"/>
          </p:cNvGraphicFramePr>
          <p:nvPr/>
        </p:nvGraphicFramePr>
        <p:xfrm>
          <a:off x="368300" y="700088"/>
          <a:ext cx="8597900" cy="4572000"/>
        </p:xfrm>
        <a:graphic>
          <a:graphicData uri="http://schemas.openxmlformats.org/presentationml/2006/ole">
            <mc:AlternateContent>
              <mc:Choice xmlns:v="urn:schemas-microsoft-com:vml" Requires="v">
                <p:oleObj spid="_x0000_s1047" r:id="rId3" imgW="8597900" imgH="4572000" progId="Word.Document.12">
                  <p:embed/>
                </p:oleObj>
              </mc:Choice>
              <mc:Fallback>
                <p:oleObj r:id="rId3" imgW="8597900" imgH="4572000" progId="Word.Document.12">
                  <p:embed/>
                  <p:pic>
                    <p:nvPicPr>
                      <p:cNvPr id="0" name="OLE substitute image"/>
                      <p:cNvPicPr/>
                      <p:nvPr/>
                    </p:nvPicPr>
                    <p:blipFill>
                      <a:blip r:embed="rId4"/>
                      <a:stretch>
                        <a:fillRect/>
                      </a:stretch>
                    </p:blipFill>
                    <p:spPr>
                      <a:xfrm>
                        <a:off x="368300" y="700088"/>
                        <a:ext cx="8597900" cy="4572000"/>
                      </a:xfrm>
                      <a:prstGeom prst="rect">
                        <a:avLst/>
                      </a:prstGeom>
                      <a:noFill/>
                      <a:ln w="38100">
                        <a:noFill/>
                        <a:miter lim="800000"/>
                      </a:ln>
                    </p:spPr>
                  </p:pic>
                </p:oleObj>
              </mc:Fallback>
            </mc:AlternateContent>
          </a:graphicData>
        </a:graphic>
      </p:graphicFrame>
    </p:spTree>
  </p:cSld>
  <p:clrMapOvr>
    <a:masterClrMapping/>
  </p:clrMapOvr>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61" name="Text Box 22"/>
          <p:cNvSpPr txBox="1">
            <a:spLocks noChangeArrowheads="1"/>
          </p:cNvSpPr>
          <p:nvPr/>
        </p:nvSpPr>
        <p:spPr bwMode="auto">
          <a:xfrm>
            <a:off x="506413" y="555625"/>
            <a:ext cx="8115300"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zh-CN" altLang="zh-CN" sz="2400" b="1" spc="0">
                <a:latin typeface="Times New Roman"/>
                <a:ea typeface="宋体" pitchFamily="2" charset="-122"/>
              </a:rPr>
              <a:t>【典例</a:t>
            </a:r>
            <a:r>
              <a:rPr lang="en-US" altLang="zh-CN" sz="2400" b="1" spc="0">
                <a:latin typeface="Times New Roman"/>
              </a:rPr>
              <a:t>4</a:t>
            </a:r>
            <a:r>
              <a:rPr lang="zh-CN" altLang="zh-CN" sz="2400" b="1" spc="0">
                <a:latin typeface="Times New Roman"/>
                <a:ea typeface="宋体" pitchFamily="2" charset="-122"/>
              </a:rPr>
              <a:t>】【</a:t>
            </a:r>
            <a:r>
              <a:rPr lang="en-US" altLang="zh-CN" sz="2400" b="1" spc="0">
                <a:latin typeface="Times New Roman"/>
              </a:rPr>
              <a:t>2020·</a:t>
            </a:r>
            <a:r>
              <a:rPr lang="zh-CN" altLang="zh-CN" sz="2400" b="1" spc="0">
                <a:latin typeface="Times New Roman"/>
                <a:ea typeface="宋体" pitchFamily="2" charset="-122"/>
              </a:rPr>
              <a:t>泉州质检</a:t>
            </a:r>
            <a:r>
              <a:rPr lang="en-US" altLang="zh-CN" sz="2400" b="1" spc="0">
                <a:latin typeface="Times New Roman"/>
              </a:rPr>
              <a:t>·2</a:t>
            </a:r>
            <a:r>
              <a:rPr lang="zh-CN" altLang="zh-CN" sz="2400" b="1" spc="0">
                <a:latin typeface="Times New Roman"/>
                <a:ea typeface="宋体" pitchFamily="2" charset="-122"/>
              </a:rPr>
              <a:t>分】某同学利用如图</a:t>
            </a:r>
            <a:r>
              <a:rPr lang="en-US" altLang="zh-CN" sz="2400" b="1" spc="0">
                <a:latin typeface="Times New Roman"/>
              </a:rPr>
              <a:t>8</a:t>
            </a:r>
            <a:r>
              <a:rPr lang="zh-CN" altLang="zh-CN" sz="2400" b="1" spc="0">
                <a:latin typeface="Times New Roman"/>
                <a:ea typeface="宋体" pitchFamily="2" charset="-122"/>
              </a:rPr>
              <a:t>所示的电路测量电阻</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的阻值，滑动变阻器的最大阻值为</a:t>
            </a:r>
            <a:r>
              <a:rPr lang="en-US" altLang="zh-CN" sz="2400" b="1" i="1" spc="0">
                <a:latin typeface="Times New Roman"/>
              </a:rPr>
              <a:t>R</a:t>
            </a:r>
            <a:r>
              <a:rPr lang="en-US" altLang="zh-CN" sz="2400" b="1" spc="0" baseline="-25000">
                <a:latin typeface="Times New Roman"/>
              </a:rPr>
              <a:t>0</a:t>
            </a:r>
            <a:r>
              <a:rPr lang="zh-CN" altLang="zh-CN" sz="2400" b="1" spc="0">
                <a:latin typeface="Times New Roman"/>
                <a:ea typeface="宋体" pitchFamily="2" charset="-122"/>
              </a:rPr>
              <a:t>。完成下列实验步骤：</a:t>
            </a:r>
            <a:r>
              <a:rPr lang="en-US" altLang="zh-CN" sz="2400" b="1" spc="0">
                <a:latin typeface="Times New Roman"/>
              </a:rPr>
              <a:t> </a:t>
            </a:r>
            <a:endParaRPr lang="zh-CN" altLang="zh-CN" sz="1000">
              <a:latin typeface="宋体" pitchFamily="2" charset="-122"/>
              <a:ea typeface="宋体" pitchFamily="2" charset="-122"/>
            </a:endParaRPr>
          </a:p>
        </p:txBody>
      </p:sp>
      <p:pic>
        <p:nvPicPr>
          <p:cNvPr id="92162" name="Picture 2"/>
          <p:cNvPicPr>
            <a:picLocks noChangeAspect="1"/>
          </p:cNvPicPr>
          <p:nvPr/>
        </p:nvPicPr>
        <p:blipFill>
          <a:blip r:embed="rId3">
            <a:clrChange>
              <a:clrFrom>
                <a:srgbClr val="FFFFFF"/>
              </a:clrFrom>
              <a:clrTo>
                <a:srgbClr val="FFFFFF">
                  <a:alpha val="0"/>
                </a:srgbClr>
              </a:clrTo>
            </a:clrChange>
          </a:blip>
          <a:stretch>
            <a:fillRect/>
          </a:stretch>
        </p:blipFill>
        <p:spPr>
          <a:xfrm>
            <a:off x="3913188" y="1962150"/>
            <a:ext cx="2668587" cy="2203450"/>
          </a:xfrm>
          <a:prstGeom prst="rect">
            <a:avLst/>
          </a:prstGeom>
          <a:noFill/>
          <a:ln>
            <a:noFill/>
            <a:miter lim="800000"/>
          </a:ln>
        </p:spPr>
      </p:pic>
    </p:spTree>
  </p:cSld>
  <p:clrMapOvr>
    <a:masterClrMapping/>
  </p:clrMapOvr>
  <p:transition/>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4209" name="Text Box 22"/>
          <p:cNvSpPr txBox="1">
            <a:spLocks noChangeArrowheads="1"/>
          </p:cNvSpPr>
          <p:nvPr/>
        </p:nvSpPr>
        <p:spPr bwMode="auto">
          <a:xfrm>
            <a:off x="506413" y="787400"/>
            <a:ext cx="8115300"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将滑动变阻器的滑片</a:t>
            </a:r>
            <a:r>
              <a:rPr lang="en-US" altLang="zh-CN" sz="2400" b="1" i="1" spc="0">
                <a:latin typeface="Times New Roman"/>
              </a:rPr>
              <a:t>P</a:t>
            </a:r>
            <a:r>
              <a:rPr lang="zh-CN" altLang="zh-CN" sz="2400" b="1" spc="0">
                <a:latin typeface="Times New Roman"/>
                <a:ea typeface="宋体" pitchFamily="2" charset="-122"/>
              </a:rPr>
              <a:t>滑到最左端，闭合开关</a:t>
            </a:r>
            <a:r>
              <a:rPr lang="en-US" altLang="zh-CN" sz="2400" b="1" spc="0">
                <a:latin typeface="Times New Roman"/>
              </a:rPr>
              <a:t>S</a:t>
            </a:r>
            <a:r>
              <a:rPr lang="zh-CN" altLang="zh-CN" sz="2400" b="1" spc="0">
                <a:latin typeface="Times New Roman"/>
                <a:ea typeface="宋体" pitchFamily="2" charset="-122"/>
              </a:rPr>
              <a:t>，读出电压表的示数，记为</a:t>
            </a:r>
            <a:r>
              <a:rPr lang="en-US" altLang="zh-CN" sz="2400" b="1" i="1" spc="0">
                <a:latin typeface="Times New Roman"/>
              </a:rPr>
              <a:t>U</a:t>
            </a:r>
            <a:r>
              <a:rPr lang="en-US" altLang="zh-CN" sz="2400" b="1" spc="0" baseline="-25000">
                <a:latin typeface="Times New Roman"/>
              </a:rPr>
              <a:t>1</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(2)________________________________________________________________________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8140" marR="0" lvl="0" indent="-358140" algn="just" eaLnBrk="0" hangingPunct="0">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则</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a:t>
            </a:r>
            <a:r>
              <a:rPr lang="en-US" altLang="zh-CN" sz="2400" b="1" spc="0">
                <a:latin typeface="Times New Roman"/>
              </a:rPr>
              <a:t>__________</a:t>
            </a:r>
            <a:r>
              <a:rPr lang="zh-CN" altLang="zh-CN" sz="2400" b="1" spc="0">
                <a:latin typeface="Times New Roman"/>
                <a:ea typeface="宋体" pitchFamily="2" charset="-122"/>
              </a:rPr>
              <a:t>。</a:t>
            </a:r>
            <a:r>
              <a:rPr lang="en-US" altLang="zh-CN" sz="2400" b="1" spc="0">
                <a:latin typeface="Times New Roman"/>
              </a:rPr>
              <a:t>(</a:t>
            </a:r>
            <a:r>
              <a:rPr lang="zh-CN" altLang="zh-CN" sz="2400" b="1" spc="0">
                <a:latin typeface="Times New Roman"/>
                <a:ea typeface="宋体" pitchFamily="2" charset="-122"/>
              </a:rPr>
              <a:t>用已知量和测量量表示</a:t>
            </a:r>
            <a:r>
              <a:rPr lang="en-US" altLang="zh-CN" sz="2400" b="1" spc="0">
                <a:latin typeface="Times New Roman"/>
              </a:rPr>
              <a:t>)</a:t>
            </a:r>
            <a:endParaRPr lang="zh-CN" altLang="zh-CN" sz="1000">
              <a:latin typeface="宋体" pitchFamily="2" charset="-122"/>
              <a:ea typeface="宋体" pitchFamily="2" charset="-122"/>
            </a:endParaRPr>
          </a:p>
        </p:txBody>
      </p:sp>
      <p:sp>
        <p:nvSpPr>
          <p:cNvPr id="94210" name="矩形 2"/>
          <p:cNvSpPr>
            <a:spLocks noChangeArrowheads="1"/>
          </p:cNvSpPr>
          <p:nvPr/>
        </p:nvSpPr>
        <p:spPr bwMode="auto">
          <a:xfrm>
            <a:off x="1187450" y="1839913"/>
            <a:ext cx="6913563"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将滑动变阻器的滑片</a:t>
            </a:r>
            <a:r>
              <a:rPr lang="en-US" altLang="zh-CN" sz="2400" b="1" i="1" spc="0">
                <a:solidFill>
                  <a:srgbClr val="C00000"/>
                </a:solidFill>
                <a:latin typeface="Times New Roman"/>
              </a:rPr>
              <a:t>P</a:t>
            </a:r>
            <a:r>
              <a:rPr lang="zh-CN" altLang="zh-CN" sz="2400" b="1" spc="0">
                <a:solidFill>
                  <a:srgbClr val="C00000"/>
                </a:solidFill>
                <a:latin typeface="Times New Roman"/>
                <a:ea typeface="宋体" pitchFamily="2" charset="-122"/>
              </a:rPr>
              <a:t>滑到最右端，读出电压表的示数，记为</a:t>
            </a:r>
            <a:r>
              <a:rPr lang="en-US" altLang="zh-CN" sz="2400" b="1" i="1" spc="0">
                <a:solidFill>
                  <a:srgbClr val="C00000"/>
                </a:solidFill>
                <a:latin typeface="Times New Roman"/>
              </a:rPr>
              <a:t>U</a:t>
            </a:r>
            <a:r>
              <a:rPr lang="en-US" altLang="zh-CN" sz="2400" b="1" spc="0" baseline="-25000">
                <a:solidFill>
                  <a:srgbClr val="C00000"/>
                </a:solidFill>
                <a:latin typeface="Times New Roman"/>
              </a:rPr>
              <a:t>2</a:t>
            </a:r>
            <a:r>
              <a:rPr lang="en-US" altLang="zh-CN" sz="2400" b="1" spc="0">
                <a:solidFill>
                  <a:srgbClr val="C00000"/>
                </a:solidFill>
                <a:latin typeface="Times New Roman"/>
              </a:rPr>
              <a:t> </a:t>
            </a:r>
            <a:endParaRPr lang="zh-CN" altLang="zh-CN" sz="1000">
              <a:latin typeface="宋体" pitchFamily="2" charset="-122"/>
              <a:ea typeface="宋体" pitchFamily="2" charset="-122"/>
            </a:endParaRPr>
          </a:p>
        </p:txBody>
      </p:sp>
      <p:graphicFrame>
        <p:nvGraphicFramePr>
          <p:cNvPr id="94211" name="对象 1"/>
          <p:cNvGraphicFramePr>
            <a:graphicFrameLocks noChangeAspect="1"/>
          </p:cNvGraphicFramePr>
          <p:nvPr/>
        </p:nvGraphicFramePr>
        <p:xfrm>
          <a:off x="2205038" y="3140075"/>
          <a:ext cx="2654300" cy="1041400"/>
        </p:xfrm>
        <a:graphic>
          <a:graphicData uri="http://schemas.openxmlformats.org/presentationml/2006/ole">
            <mc:AlternateContent>
              <mc:Choice xmlns:v="urn:schemas-microsoft-com:vml" Requires="v">
                <p:oleObj spid="_x0000_s1048" r:id="rId3" imgW="2654300" imgH="1041400" progId="Word.Document.8">
                  <p:embed/>
                </p:oleObj>
              </mc:Choice>
              <mc:Fallback>
                <p:oleObj r:id="rId3" imgW="2654300" imgH="1041400" progId="Word.Document.8">
                  <p:embed/>
                  <p:pic>
                    <p:nvPicPr>
                      <p:cNvPr id="0" name="OLE substitute image"/>
                      <p:cNvPicPr/>
                      <p:nvPr/>
                    </p:nvPicPr>
                    <p:blipFill>
                      <a:blip r:embed="rId4"/>
                      <a:stretch>
                        <a:fillRect/>
                      </a:stretch>
                    </p:blipFill>
                    <p:spPr>
                      <a:xfrm>
                        <a:off x="2205038" y="3140075"/>
                        <a:ext cx="2654300" cy="1041400"/>
                      </a:xfrm>
                      <a:prstGeom prst="rect">
                        <a:avLst/>
                      </a:prstGeom>
                      <a:noFill/>
                      <a:ln w="38100">
                        <a:noFill/>
                        <a:miter lim="800000"/>
                      </a:ln>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4210"/>
                                        </p:tgtEl>
                                        <p:attrNameLst>
                                          <p:attrName>style.visibility</p:attrName>
                                        </p:attrNameLst>
                                      </p:cBhvr>
                                      <p:to>
                                        <p:strVal val="visible"/>
                                      </p:to>
                                    </p:set>
                                    <p:animEffect transition="in" filter="wipe(left)">
                                      <p:cBhvr>
                                        <p:cTn id="7" dur="500" fill="hold"/>
                                        <p:tgtEl>
                                          <p:spTgt spid="942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94211"/>
                                        </p:tgtEl>
                                        <p:attrNameLst>
                                          <p:attrName>style.visibility</p:attrName>
                                        </p:attrNameLst>
                                      </p:cBhvr>
                                      <p:to>
                                        <p:strVal val="visible"/>
                                      </p:to>
                                    </p:set>
                                    <p:animEffect transition="in" filter="wipe(left)">
                                      <p:cBhvr>
                                        <p:cTn id="12" dur="500" fill="hold"/>
                                        <p:tgtEl>
                                          <p:spTgt spid="94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0" grpId="0"/>
    </p:bldLst>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6257" name="Text Box 22"/>
          <p:cNvSpPr txBox="1">
            <a:spLocks noChangeArrowheads="1"/>
          </p:cNvSpPr>
          <p:nvPr/>
        </p:nvSpPr>
        <p:spPr bwMode="auto">
          <a:xfrm>
            <a:off x="506413" y="514350"/>
            <a:ext cx="8115300"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8140" marR="0" lvl="0" indent="-358140" algn="just" eaLnBrk="0" hangingPunct="0">
              <a:lnSpc>
                <a:spcPct val="150000"/>
              </a:lnSpc>
              <a:spcAft>
                <a:spcPct val="0"/>
              </a:spcAft>
              <a:buClrTx/>
              <a:buFontTx/>
            </a:pPr>
            <a:r>
              <a:rPr lang="zh-CN" altLang="zh-CN" sz="2400" b="1" spc="0">
                <a:latin typeface="Times New Roman"/>
                <a:ea typeface="宋体" pitchFamily="2" charset="-122"/>
              </a:rPr>
              <a:t>【典例</a:t>
            </a:r>
            <a:r>
              <a:rPr lang="en-US" altLang="zh-CN" sz="2400" b="1" spc="0">
                <a:latin typeface="Times New Roman"/>
              </a:rPr>
              <a:t>5</a:t>
            </a:r>
            <a:r>
              <a:rPr lang="zh-CN" altLang="zh-CN" sz="2400" b="1" spc="0">
                <a:latin typeface="Times New Roman"/>
                <a:ea typeface="宋体" pitchFamily="2" charset="-122"/>
              </a:rPr>
              <a:t>】要测量一个阻值约为</a:t>
            </a:r>
            <a:r>
              <a:rPr lang="en-US" altLang="zh-CN" sz="2400" b="1" spc="0">
                <a:latin typeface="Times New Roman"/>
              </a:rPr>
              <a:t>500Ω</a:t>
            </a:r>
            <a:r>
              <a:rPr lang="zh-CN" altLang="zh-CN" sz="2400" b="1" spc="0">
                <a:latin typeface="Times New Roman"/>
                <a:ea typeface="宋体" pitchFamily="2" charset="-122"/>
              </a:rPr>
              <a:t>的电阻</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。提供的器材有：</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干电池两节，学生用电压表</a:t>
            </a:r>
            <a:r>
              <a:rPr lang="en-US" altLang="zh-CN" sz="2400" b="1" spc="0">
                <a:latin typeface="Times New Roman"/>
              </a:rPr>
              <a:t>(</a:t>
            </a:r>
            <a:r>
              <a:rPr lang="zh-CN" altLang="zh-CN" sz="2400" b="1" spc="0">
                <a:latin typeface="Times New Roman"/>
                <a:ea typeface="宋体" pitchFamily="2" charset="-122"/>
              </a:rPr>
              <a:t>量程为</a:t>
            </a:r>
            <a:r>
              <a:rPr lang="en-US" altLang="zh-CN" sz="2400" b="1" spc="0">
                <a:latin typeface="Times New Roman"/>
              </a:rPr>
              <a:t>0</a:t>
            </a:r>
            <a:r>
              <a:rPr lang="zh-CN" altLang="zh-CN" sz="2400" b="1" spc="0">
                <a:latin typeface="Times New Roman"/>
                <a:ea typeface="宋体" pitchFamily="2" charset="-122"/>
              </a:rPr>
              <a:t>～</a:t>
            </a:r>
            <a:r>
              <a:rPr lang="en-US" altLang="zh-CN" sz="2400" b="1" spc="0">
                <a:latin typeface="Times New Roman"/>
              </a:rPr>
              <a:t> 3 V</a:t>
            </a:r>
            <a:r>
              <a:rPr lang="zh-CN" altLang="zh-CN" sz="2400" b="1" spc="0">
                <a:latin typeface="Times New Roman"/>
                <a:ea typeface="宋体" pitchFamily="2" charset="-122"/>
              </a:rPr>
              <a:t>、</a:t>
            </a:r>
            <a:r>
              <a:rPr lang="en-US" altLang="zh-CN" sz="2400" b="1" spc="0">
                <a:latin typeface="Times New Roman"/>
              </a:rPr>
              <a:t>0</a:t>
            </a:r>
            <a:r>
              <a:rPr lang="zh-CN" altLang="zh-CN" sz="2400" b="1" spc="0">
                <a:latin typeface="Times New Roman"/>
                <a:ea typeface="宋体" pitchFamily="2" charset="-122"/>
              </a:rPr>
              <a:t>～</a:t>
            </a:r>
            <a:r>
              <a:rPr lang="en-US" altLang="zh-CN" sz="2400" b="1" spc="0">
                <a:latin typeface="Times New Roman"/>
              </a:rPr>
              <a:t> 15 V)</a:t>
            </a:r>
            <a:r>
              <a:rPr lang="zh-CN" altLang="zh-CN" sz="2400" b="1" spc="0">
                <a:latin typeface="Times New Roman"/>
                <a:ea typeface="宋体" pitchFamily="2" charset="-122"/>
              </a:rPr>
              <a:t>、学生用电流表</a:t>
            </a:r>
            <a:r>
              <a:rPr lang="en-US" altLang="zh-CN" sz="2400" b="1" spc="0">
                <a:latin typeface="Times New Roman"/>
              </a:rPr>
              <a:t>(</a:t>
            </a:r>
            <a:r>
              <a:rPr lang="zh-CN" altLang="zh-CN" sz="2400" b="1" spc="0">
                <a:latin typeface="Times New Roman"/>
                <a:ea typeface="宋体" pitchFamily="2" charset="-122"/>
              </a:rPr>
              <a:t>量程为</a:t>
            </a:r>
            <a:r>
              <a:rPr lang="en-US" altLang="zh-CN" sz="2400" b="1" spc="0">
                <a:latin typeface="Times New Roman"/>
              </a:rPr>
              <a:t>0</a:t>
            </a:r>
            <a:r>
              <a:rPr lang="zh-CN" altLang="zh-CN" sz="2400" b="1" spc="0">
                <a:latin typeface="Times New Roman"/>
                <a:ea typeface="宋体" pitchFamily="2" charset="-122"/>
              </a:rPr>
              <a:t>～</a:t>
            </a:r>
            <a:r>
              <a:rPr lang="en-US" altLang="zh-CN" sz="2400" b="1" spc="0">
                <a:latin typeface="Times New Roman"/>
              </a:rPr>
              <a:t> 0.6 A</a:t>
            </a:r>
            <a:r>
              <a:rPr lang="zh-CN" altLang="zh-CN" sz="2400" b="1" spc="0">
                <a:latin typeface="Times New Roman"/>
                <a:ea typeface="宋体" pitchFamily="2" charset="-122"/>
              </a:rPr>
              <a:t>、</a:t>
            </a:r>
            <a:r>
              <a:rPr lang="en-US" altLang="zh-CN" sz="2400" b="1" spc="0">
                <a:latin typeface="Times New Roman"/>
              </a:rPr>
              <a:t>0</a:t>
            </a:r>
            <a:r>
              <a:rPr lang="zh-CN" altLang="zh-CN" sz="2400" b="1" spc="0">
                <a:latin typeface="Times New Roman"/>
                <a:ea typeface="宋体" pitchFamily="2" charset="-122"/>
              </a:rPr>
              <a:t>～</a:t>
            </a:r>
            <a:r>
              <a:rPr lang="en-US" altLang="zh-CN" sz="2400" b="1" spc="0">
                <a:latin typeface="Times New Roman"/>
              </a:rPr>
              <a:t> 3 A)</a:t>
            </a:r>
            <a:r>
              <a:rPr lang="zh-CN" altLang="zh-CN" sz="2400" b="1" spc="0">
                <a:latin typeface="Times New Roman"/>
                <a:ea typeface="宋体" pitchFamily="2" charset="-122"/>
              </a:rPr>
              <a:t>、滑动变阻器</a:t>
            </a:r>
            <a:r>
              <a:rPr lang="en-US" altLang="zh-CN" sz="2400" b="1" i="1" spc="0">
                <a:latin typeface="Times New Roman"/>
              </a:rPr>
              <a:t>R</a:t>
            </a:r>
            <a:r>
              <a:rPr lang="en-US" altLang="zh-CN" sz="2400" b="1" spc="0" baseline="-25000">
                <a:latin typeface="Times New Roman"/>
              </a:rPr>
              <a:t>1</a:t>
            </a:r>
            <a:r>
              <a:rPr lang="en-US" altLang="zh-CN" sz="2400" b="1" spc="0">
                <a:latin typeface="Times New Roman"/>
              </a:rPr>
              <a:t>(10 Ω</a:t>
            </a:r>
            <a:r>
              <a:rPr lang="zh-CN" altLang="zh-CN" sz="2400" b="1" spc="0">
                <a:latin typeface="Times New Roman"/>
                <a:ea typeface="宋体" pitchFamily="2" charset="-122"/>
              </a:rPr>
              <a:t>　</a:t>
            </a:r>
            <a:r>
              <a:rPr lang="en-US" altLang="zh-CN" sz="2400" b="1" spc="0">
                <a:latin typeface="Times New Roman"/>
              </a:rPr>
              <a:t>1 A )</a:t>
            </a:r>
            <a:r>
              <a:rPr lang="zh-CN" altLang="zh-CN" sz="2400" b="1" spc="0">
                <a:latin typeface="Times New Roman"/>
                <a:ea typeface="宋体" pitchFamily="2" charset="-122"/>
              </a:rPr>
              <a:t>、电阻箱</a:t>
            </a:r>
            <a:r>
              <a:rPr lang="en-US" altLang="zh-CN" sz="2400" b="1" i="1" spc="0">
                <a:latin typeface="Times New Roman"/>
              </a:rPr>
              <a:t>R</a:t>
            </a:r>
            <a:r>
              <a:rPr lang="en-US" altLang="zh-CN" sz="2400" b="1" spc="0" baseline="-25000">
                <a:latin typeface="Times New Roman"/>
              </a:rPr>
              <a:t>2</a:t>
            </a:r>
            <a:r>
              <a:rPr lang="en-US" altLang="zh-CN" sz="2400" b="1" spc="0">
                <a:latin typeface="Times New Roman"/>
              </a:rPr>
              <a:t>(0</a:t>
            </a:r>
            <a:r>
              <a:rPr lang="zh-CN" altLang="zh-CN" sz="2400" b="1" spc="0">
                <a:latin typeface="Times New Roman"/>
                <a:ea typeface="宋体" pitchFamily="2" charset="-122"/>
              </a:rPr>
              <a:t>～</a:t>
            </a:r>
            <a:r>
              <a:rPr lang="en-US" altLang="zh-CN" sz="2400" b="1" spc="0">
                <a:latin typeface="Times New Roman"/>
              </a:rPr>
              <a:t>9 999 Ω)</a:t>
            </a:r>
            <a:r>
              <a:rPr lang="zh-CN" altLang="zh-CN" sz="2400" b="1" spc="0">
                <a:latin typeface="Times New Roman"/>
                <a:ea typeface="宋体" pitchFamily="2" charset="-122"/>
              </a:rPr>
              <a:t>以及单刀双掷开关各一只，开关、导线若干。以下四种电路中，可以较准确地测出</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阻值的是</a:t>
            </a:r>
            <a:r>
              <a:rPr lang="en-US" altLang="zh-CN" sz="2400" b="1" spc="0">
                <a:latin typeface="Times New Roman"/>
              </a:rPr>
              <a:t>(</a:t>
            </a:r>
            <a:r>
              <a:rPr lang="zh-CN" altLang="zh-CN" sz="2400" b="1" spc="0">
                <a:latin typeface="Times New Roman"/>
                <a:ea typeface="宋体" pitchFamily="2" charset="-122"/>
              </a:rPr>
              <a:t>　　</a:t>
            </a:r>
            <a:r>
              <a:rPr lang="en-US" altLang="zh-CN" sz="2400" b="1" spc="0">
                <a:latin typeface="Times New Roman"/>
              </a:rPr>
              <a:t>)</a:t>
            </a:r>
            <a:endParaRPr lang="zh-CN" altLang="zh-CN" sz="1000">
              <a:latin typeface="Calibri"/>
              <a:ea typeface="宋体" pitchFamily="2" charset="-122"/>
            </a:endParaRPr>
          </a:p>
        </p:txBody>
      </p:sp>
    </p:spTree>
  </p:cSld>
  <p:clrMapOvr>
    <a:masterClrMapping/>
  </p:clrMapOvr>
  <p:transition/>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8305" name="Text Box 22"/>
          <p:cNvSpPr txBox="1">
            <a:spLocks noChangeArrowheads="1"/>
          </p:cNvSpPr>
          <p:nvPr/>
        </p:nvSpPr>
        <p:spPr bwMode="auto">
          <a:xfrm>
            <a:off x="506413" y="911225"/>
            <a:ext cx="81153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39750" marR="0" lvl="0" indent="-6350" algn="just" eaLnBrk="0" hangingPunct="0">
              <a:lnSpc>
                <a:spcPct val="150000"/>
              </a:lnSpc>
              <a:spcAft>
                <a:spcPct val="0"/>
              </a:spcAft>
              <a:buClrTx/>
              <a:buFontTx/>
            </a:pPr>
            <a:r>
              <a:rPr lang="en-US" altLang="zh-CN" sz="2400" b="1" spc="0">
                <a:latin typeface="Times New Roman"/>
              </a:rPr>
              <a:t>A</a:t>
            </a:r>
            <a:r>
              <a:rPr lang="zh-CN" altLang="zh-CN" sz="2400" b="1" spc="0">
                <a:latin typeface="Times New Roman"/>
                <a:ea typeface="宋体" pitchFamily="2" charset="-122"/>
              </a:rPr>
              <a:t>．</a:t>
            </a:r>
            <a:r>
              <a:rPr lang="zh-CN" altLang="zh-CN" sz="2400" b="1" spc="0">
                <a:latin typeface="Calibri"/>
                <a:ea typeface="宋体" pitchFamily="2" charset="-122"/>
              </a:rPr>
              <a:t>①②③</a:t>
            </a:r>
            <a:r>
              <a:rPr lang="zh-CN" altLang="zh-CN" sz="2400" b="1" spc="0">
                <a:latin typeface="Times New Roman"/>
                <a:ea typeface="宋体" pitchFamily="2" charset="-122"/>
              </a:rPr>
              <a:t>　　　</a:t>
            </a:r>
            <a:endParaRPr lang="en-US" altLang="zh-CN" sz="2400" b="1">
              <a:latin typeface="Times New Roman"/>
            </a:endParaRPr>
          </a:p>
          <a:p>
            <a:pPr marL="539750" marR="0" lvl="0" indent="-6350" algn="just" eaLnBrk="0" hangingPunct="0">
              <a:lnSpc>
                <a:spcPct val="150000"/>
              </a:lnSpc>
              <a:spcAft>
                <a:spcPct val="0"/>
              </a:spcAft>
              <a:buClrTx/>
              <a:buFontTx/>
            </a:pPr>
            <a:r>
              <a:rPr lang="en-US" altLang="zh-CN" sz="2400" b="1" spc="0">
                <a:latin typeface="Times New Roman"/>
              </a:rPr>
              <a:t>B</a:t>
            </a:r>
            <a:r>
              <a:rPr lang="zh-CN" altLang="zh-CN" sz="2400" b="1" spc="0">
                <a:latin typeface="Times New Roman"/>
                <a:ea typeface="宋体" pitchFamily="2" charset="-122"/>
              </a:rPr>
              <a:t>．</a:t>
            </a:r>
            <a:r>
              <a:rPr lang="zh-CN" altLang="zh-CN" sz="2400" b="1" spc="0">
                <a:latin typeface="Calibri"/>
                <a:ea typeface="宋体" pitchFamily="2" charset="-122"/>
              </a:rPr>
              <a:t>②④</a:t>
            </a:r>
            <a:r>
              <a:rPr lang="zh-CN" altLang="zh-CN" sz="2400" b="1" spc="0">
                <a:latin typeface="Times New Roman"/>
                <a:ea typeface="宋体" pitchFamily="2" charset="-122"/>
              </a:rPr>
              <a:t>　　　</a:t>
            </a:r>
            <a:endParaRPr lang="en-US" altLang="zh-CN" sz="2400" b="1">
              <a:latin typeface="Times New Roman"/>
            </a:endParaRPr>
          </a:p>
          <a:p>
            <a:pPr marL="539750" marR="0" lvl="0" indent="-6350" algn="just" eaLnBrk="0" hangingPunct="0">
              <a:lnSpc>
                <a:spcPct val="150000"/>
              </a:lnSpc>
              <a:spcAft>
                <a:spcPct val="0"/>
              </a:spcAft>
              <a:buClrTx/>
              <a:buFontTx/>
            </a:pPr>
            <a:r>
              <a:rPr lang="en-US" altLang="zh-CN" sz="2400" b="1" spc="0">
                <a:latin typeface="Times New Roman"/>
              </a:rPr>
              <a:t>C</a:t>
            </a:r>
            <a:r>
              <a:rPr lang="zh-CN" altLang="zh-CN" sz="2400" b="1" spc="0">
                <a:latin typeface="Times New Roman"/>
                <a:ea typeface="宋体" pitchFamily="2" charset="-122"/>
              </a:rPr>
              <a:t>．</a:t>
            </a:r>
            <a:r>
              <a:rPr lang="zh-CN" altLang="zh-CN" sz="2400" b="1" spc="0">
                <a:latin typeface="Calibri"/>
                <a:ea typeface="宋体" pitchFamily="2" charset="-122"/>
              </a:rPr>
              <a:t>③④</a:t>
            </a:r>
            <a:r>
              <a:rPr lang="zh-CN" altLang="zh-CN" sz="2400" b="1" spc="0">
                <a:latin typeface="Times New Roman"/>
                <a:ea typeface="宋体" pitchFamily="2" charset="-122"/>
              </a:rPr>
              <a:t>　　　</a:t>
            </a:r>
            <a:r>
              <a:rPr lang="en-US" altLang="zh-CN" sz="2400" b="1" spc="0">
                <a:latin typeface="Times New Roman"/>
              </a:rPr>
              <a:t>   </a:t>
            </a:r>
            <a:endParaRPr lang="en-US" altLang="zh-CN" sz="2400" b="1">
              <a:latin typeface="Times New Roman"/>
            </a:endParaRPr>
          </a:p>
          <a:p>
            <a:pPr marL="539750" marR="0" lvl="0" indent="-6350" algn="just" eaLnBrk="0" hangingPunct="0">
              <a:lnSpc>
                <a:spcPct val="150000"/>
              </a:lnSpc>
              <a:spcAft>
                <a:spcPct val="0"/>
              </a:spcAft>
              <a:buClrTx/>
              <a:buFontTx/>
            </a:pPr>
            <a:r>
              <a:rPr lang="en-US" altLang="zh-CN" sz="2400" b="1" spc="0">
                <a:latin typeface="Times New Roman"/>
              </a:rPr>
              <a:t>D</a:t>
            </a:r>
            <a:r>
              <a:rPr lang="zh-CN" altLang="zh-CN" sz="2400" b="1" spc="0">
                <a:latin typeface="Times New Roman"/>
                <a:ea typeface="宋体" pitchFamily="2" charset="-122"/>
              </a:rPr>
              <a:t>．只有</a:t>
            </a:r>
            <a:r>
              <a:rPr lang="zh-CN" altLang="zh-CN" sz="2400" b="1" spc="0">
                <a:latin typeface="Calibri"/>
                <a:ea typeface="宋体" pitchFamily="2" charset="-122"/>
              </a:rPr>
              <a:t>②</a:t>
            </a:r>
            <a:endParaRPr lang="zh-CN" altLang="zh-CN" sz="1000">
              <a:latin typeface="Calibri"/>
              <a:ea typeface="宋体" pitchFamily="2" charset="-122"/>
            </a:endParaRPr>
          </a:p>
        </p:txBody>
      </p:sp>
      <p:pic>
        <p:nvPicPr>
          <p:cNvPr id="98306" name="Picture 5"/>
          <p:cNvPicPr>
            <a:picLocks noChangeAspect="1"/>
          </p:cNvPicPr>
          <p:nvPr/>
        </p:nvPicPr>
        <p:blipFill>
          <a:blip r:embed="rId3">
            <a:clrChange>
              <a:clrFrom>
                <a:srgbClr val="FFFFFF"/>
              </a:clrFrom>
              <a:clrTo>
                <a:srgbClr val="FFFFFF">
                  <a:alpha val="0"/>
                </a:srgbClr>
              </a:clrTo>
            </a:clrChange>
          </a:blip>
          <a:stretch>
            <a:fillRect/>
          </a:stretch>
        </p:blipFill>
        <p:spPr>
          <a:xfrm>
            <a:off x="2771775" y="527050"/>
            <a:ext cx="5573713" cy="3848100"/>
          </a:xfrm>
          <a:prstGeom prst="rect">
            <a:avLst/>
          </a:prstGeom>
          <a:noFill/>
          <a:ln>
            <a:noFill/>
            <a:miter lim="800000"/>
          </a:ln>
        </p:spPr>
      </p:pic>
      <p:pic>
        <p:nvPicPr>
          <p:cNvPr id="98307" name="Picture 7" descr="C:\Users\Administrator\Desktop\习题课件\返回框.png">
            <a:hlinkClick r:id="" action="ppaction://noaction"/>
          </p:cNvPr>
          <p:cNvPicPr>
            <a:picLocks noChangeAspect="1"/>
          </p:cNvPicPr>
          <p:nvPr/>
        </p:nvPicPr>
        <p:blipFill>
          <a:blip r:embed="rId4"/>
          <a:stretch>
            <a:fillRect/>
          </a:stretch>
        </p:blipFill>
        <p:spPr>
          <a:xfrm>
            <a:off x="8101013" y="4084638"/>
            <a:ext cx="669925" cy="669925"/>
          </a:xfrm>
          <a:prstGeom prst="rect">
            <a:avLst/>
          </a:prstGeom>
          <a:noFill/>
          <a:ln>
            <a:noFill/>
            <a:miter lim="800000"/>
          </a:ln>
        </p:spPr>
      </p:pic>
      <p:sp>
        <p:nvSpPr>
          <p:cNvPr id="98308" name="矩形 4"/>
          <p:cNvSpPr/>
          <p:nvPr/>
        </p:nvSpPr>
        <p:spPr>
          <a:xfrm>
            <a:off x="974725" y="2579688"/>
            <a:ext cx="501650" cy="78422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en-US" sz="4500">
                <a:solidFill>
                  <a:srgbClr val="C00000"/>
                </a:solidFill>
                <a:latin typeface="Times New Roman" pitchFamily="18" charset="0"/>
                <a:ea typeface="宋体" pitchFamily="2" charset="-122"/>
              </a:rPr>
              <a:t>√</a:t>
            </a:r>
            <a:endParaRPr lang="zh-CN" altLang="en-US" sz="4500">
              <a:solidFill>
                <a:srgbClr val="C00000"/>
              </a:solidFill>
              <a:latin typeface="Times New Roman" pitchFamily="18" charset="0"/>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8308"/>
                                        </p:tgtEl>
                                        <p:attrNameLst>
                                          <p:attrName>style.visibility</p:attrName>
                                        </p:attrNameLst>
                                      </p:cBhvr>
                                      <p:to>
                                        <p:strVal val="visible"/>
                                      </p:to>
                                    </p:set>
                                    <p:animEffect transition="in" filter="wipe(left)">
                                      <p:cBhvr>
                                        <p:cTn id="7" dur="500" fill="hold"/>
                                        <p:tgtEl>
                                          <p:spTgt spid="983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8" grpId="0"/>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00353" name="组合 27"/>
          <p:cNvGrpSpPr/>
          <p:nvPr/>
        </p:nvGrpSpPr>
        <p:grpSpPr>
          <a:xfrm>
            <a:off x="2425700" y="269875"/>
            <a:ext cx="4449763" cy="2085975"/>
            <a:chOff x="2000534" y="2474331"/>
            <a:chExt cx="5723839" cy="2584754"/>
          </a:xfrm>
        </p:grpSpPr>
        <p:grpSp>
          <p:nvGrpSpPr>
            <p:cNvPr id="100354" name="组合 31"/>
            <p:cNvGrpSpPr>
              <a:grpSpLocks noGrp="1" noChangeAspect="1"/>
            </p:cNvGrpSpPr>
            <p:nvPr/>
          </p:nvGrpSpPr>
          <p:grpSpPr>
            <a:xfrm>
              <a:off x="1684793" y="2368687"/>
              <a:ext cx="2695413" cy="2568248"/>
              <a:chOff x="3295850" y="1895995"/>
              <a:chExt cx="3725149" cy="4660916"/>
            </a:xfrm>
          </p:grpSpPr>
        </p:grpSp>
        <p:sp>
          <p:nvSpPr>
            <p:cNvPr id="100355" name="圆角矩形 29"/>
            <p:cNvSpPr/>
            <p:nvPr/>
          </p:nvSpPr>
          <p:spPr>
            <a:xfrm>
              <a:off x="3465772" y="2871970"/>
              <a:ext cx="4147968" cy="994810"/>
            </a:xfrm>
            <a:prstGeom prst="roundRect">
              <a:avLst>
                <a:gd name="adj" fmla="val 9976"/>
              </a:avLst>
            </a:prstGeom>
            <a:solidFill>
              <a:srgbClr val="01ACBE"/>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100356" name="组合 33"/>
            <p:cNvGrpSpPr/>
            <p:nvPr/>
          </p:nvGrpSpPr>
          <p:grpSpPr>
            <a:xfrm>
              <a:off x="3616363" y="3263182"/>
              <a:ext cx="118508" cy="118509"/>
              <a:chOff x="4486616" y="3001075"/>
              <a:chExt cx="274695" cy="274699"/>
            </a:xfrm>
          </p:grpSpPr>
          <p:sp>
            <p:nvSpPr>
              <p:cNvPr id="100357" name="椭圆 46"/>
              <p:cNvSpPr/>
              <p:nvPr/>
            </p:nvSpPr>
            <p:spPr>
              <a:xfrm rot="16200000">
                <a:off x="4485761" y="3000483"/>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100358" name="椭圆 47"/>
              <p:cNvSpPr/>
              <p:nvPr/>
            </p:nvSpPr>
            <p:spPr>
              <a:xfrm>
                <a:off x="4390939" y="2764996"/>
                <a:ext cx="448668" cy="495325"/>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100359" name="组合 34"/>
            <p:cNvGrpSpPr/>
            <p:nvPr/>
          </p:nvGrpSpPr>
          <p:grpSpPr>
            <a:xfrm>
              <a:off x="3316858" y="3263182"/>
              <a:ext cx="118508" cy="118509"/>
              <a:chOff x="4486616" y="3001075"/>
              <a:chExt cx="274695" cy="274699"/>
            </a:xfrm>
          </p:grpSpPr>
          <p:sp>
            <p:nvSpPr>
              <p:cNvPr id="100360" name="椭圆 44"/>
              <p:cNvSpPr/>
              <p:nvPr/>
            </p:nvSpPr>
            <p:spPr>
              <a:xfrm rot="16200000">
                <a:off x="4488931" y="3000483"/>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100361" name="椭圆 45"/>
              <p:cNvSpPr/>
              <p:nvPr/>
            </p:nvSpPr>
            <p:spPr>
              <a:xfrm>
                <a:off x="4390939" y="2764996"/>
                <a:ext cx="448668" cy="495325"/>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100362" name="组合 35"/>
            <p:cNvGrpSpPr>
              <a:grpSpLocks noGrp="1" noChangeAspect="1"/>
            </p:cNvGrpSpPr>
            <p:nvPr/>
          </p:nvGrpSpPr>
          <p:grpSpPr>
            <a:xfrm>
              <a:off x="3346774" y="3147881"/>
              <a:ext cx="361523" cy="227756"/>
              <a:chOff x="4312849" y="3104300"/>
              <a:chExt cx="384317" cy="61430"/>
            </a:xfrm>
          </p:grpSpPr>
        </p:grpSp>
        <p:grpSp>
          <p:nvGrpSpPr>
            <p:cNvPr id="100363" name="组合 36"/>
            <p:cNvGrpSpPr/>
            <p:nvPr/>
          </p:nvGrpSpPr>
          <p:grpSpPr>
            <a:xfrm>
              <a:off x="3731804" y="3056740"/>
              <a:ext cx="674163" cy="552077"/>
              <a:chOff x="4777361" y="2784157"/>
              <a:chExt cx="898883" cy="736101"/>
            </a:xfrm>
          </p:grpSpPr>
          <p:sp>
            <p:nvSpPr>
              <p:cNvPr id="100364" name="椭圆 40"/>
              <p:cNvSpPr/>
              <p:nvPr/>
            </p:nvSpPr>
            <p:spPr>
              <a:xfrm>
                <a:off x="4881330" y="2783955"/>
                <a:ext cx="735134" cy="7370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100365" name="文本框 41"/>
              <p:cNvSpPr/>
              <p:nvPr/>
            </p:nvSpPr>
            <p:spPr>
              <a:xfrm>
                <a:off x="4777361" y="2821067"/>
                <a:ext cx="898883" cy="69094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01ACBE"/>
                    </a:solidFill>
                    <a:latin typeface="Impact" pitchFamily="34" charset="0"/>
                  </a:rPr>
                  <a:t>02</a:t>
                </a:r>
                <a:endParaRPr lang="zh-CN" altLang="en-US" sz="2100" b="1">
                  <a:solidFill>
                    <a:srgbClr val="01ACBE"/>
                  </a:solidFill>
                  <a:latin typeface="Impact" pitchFamily="34" charset="0"/>
                  <a:ea typeface="宋体" pitchFamily="2" charset="-122"/>
                </a:endParaRPr>
              </a:p>
            </p:txBody>
          </p:sp>
        </p:grpSp>
        <p:grpSp>
          <p:nvGrpSpPr>
            <p:cNvPr id="100366" name="组合 34"/>
            <p:cNvGrpSpPr>
              <a:grpSpLocks noGrp="1" noChangeAspect="1"/>
            </p:cNvGrpSpPr>
            <p:nvPr/>
          </p:nvGrpSpPr>
          <p:grpSpPr>
            <a:xfrm>
              <a:off x="2434145" y="3056739"/>
              <a:ext cx="623455" cy="497016"/>
              <a:chOff x="9404083" y="1238855"/>
              <a:chExt cx="801342" cy="665020"/>
            </a:xfrm>
          </p:grpSpPr>
        </p:grpSp>
        <p:sp>
          <p:nvSpPr>
            <p:cNvPr id="100367" name="文本框 47"/>
            <p:cNvSpPr/>
            <p:nvPr/>
          </p:nvSpPr>
          <p:spPr>
            <a:xfrm>
              <a:off x="4051919" y="3037104"/>
              <a:ext cx="3672454" cy="572054"/>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400" b="1">
                  <a:solidFill>
                    <a:schemeClr val="bg1"/>
                  </a:solidFill>
                  <a:latin typeface="黑体" pitchFamily="49" charset="-122"/>
                  <a:ea typeface="黑体" pitchFamily="49" charset="-122"/>
                </a:rPr>
                <a:t>福建</a:t>
              </a:r>
              <a:r>
                <a:rPr lang="en-US" altLang="zh-CN" sz="2400" b="1">
                  <a:solidFill>
                    <a:schemeClr val="bg1"/>
                  </a:solidFill>
                  <a:latin typeface="黑体" pitchFamily="49" charset="-122"/>
                  <a:ea typeface="黑体" pitchFamily="49" charset="-122"/>
                </a:rPr>
                <a:t>4</a:t>
              </a:r>
              <a:r>
                <a:rPr lang="zh-CN" altLang="en-US" sz="2400" b="1">
                  <a:solidFill>
                    <a:schemeClr val="bg1"/>
                  </a:solidFill>
                  <a:latin typeface="黑体" pitchFamily="49" charset="-122"/>
                  <a:ea typeface="黑体" pitchFamily="49" charset="-122"/>
                </a:rPr>
                <a:t>年中考聚焦</a:t>
              </a:r>
              <a:endParaRPr lang="zh-CN" altLang="en-US" sz="2400" b="1">
                <a:solidFill>
                  <a:schemeClr val="bg1"/>
                </a:solidFill>
                <a:latin typeface="黑体" pitchFamily="49" charset="-122"/>
                <a:ea typeface="黑体" pitchFamily="49" charset="-122"/>
              </a:endParaRPr>
            </a:p>
          </p:txBody>
        </p:sp>
      </p:grpSp>
      <p:grpSp>
        <p:nvGrpSpPr>
          <p:cNvPr id="100368" name="组合 1"/>
          <p:cNvGrpSpPr/>
          <p:nvPr/>
        </p:nvGrpSpPr>
        <p:grpSpPr>
          <a:xfrm>
            <a:off x="1592263" y="1924050"/>
            <a:ext cx="542925" cy="547688"/>
            <a:chOff x="1153731" y="1592014"/>
            <a:chExt cx="543166" cy="547688"/>
          </a:xfrm>
        </p:grpSpPr>
        <p:pic>
          <p:nvPicPr>
            <p:cNvPr id="100369" name="Picture 2">
              <a:hlinkClick r:id="rId3" action="ppaction://hlinksldjump"/>
            </p:cNvPr>
            <p:cNvPicPr>
              <a:picLocks noChangeAspect="1"/>
            </p:cNvPicPr>
            <p:nvPr/>
          </p:nvPicPr>
          <p:blipFill>
            <a:blip r:embed="rId2">
              <a:clrChange>
                <a:clrFrom>
                  <a:srgbClr val="FFFFFF"/>
                </a:clrFrom>
                <a:clrTo>
                  <a:srgbClr val="FFFFFF">
                    <a:alpha val="0"/>
                  </a:srgbClr>
                </a:clrTo>
              </a:clrChange>
            </a:blip>
            <a:stretch>
              <a:fillRect/>
            </a:stretch>
          </p:blipFill>
          <p:spPr>
            <a:xfrm>
              <a:off x="1153731" y="1592014"/>
              <a:ext cx="543166" cy="547688"/>
            </a:xfrm>
            <a:prstGeom prst="rect">
              <a:avLst/>
            </a:prstGeom>
            <a:noFill/>
            <a:ln>
              <a:noFill/>
              <a:miter lim="800000"/>
            </a:ln>
          </p:spPr>
        </p:pic>
        <p:sp>
          <p:nvSpPr>
            <p:cNvPr id="100370" name="矩形 53">
              <a:hlinkClick r:id="rId3" action="ppaction://hlinksldjump"/>
            </p:cNvPr>
            <p:cNvSpPr/>
            <p:nvPr/>
          </p:nvSpPr>
          <p:spPr>
            <a:xfrm>
              <a:off x="1258553" y="1642814"/>
              <a:ext cx="387522" cy="461963"/>
            </a:xfrm>
            <a:prstGeom prst="rect">
              <a:avLst/>
            </a:prstGeom>
            <a:noFill/>
            <a:ln>
              <a:noFill/>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spcAft>
                  <a:spcPct val="0"/>
                </a:spcAft>
                <a:buClrTx/>
                <a:buFontTx/>
              </a:pPr>
              <a:r>
                <a:rPr lang="en-US" altLang="zh-CN" sz="2400" b="1" spc="0">
                  <a:latin typeface="Times New Roman"/>
                </a:rPr>
                <a:t>1</a:t>
              </a:r>
              <a:endParaRPr lang="zh-CN" altLang="zh-CN" sz="1000">
                <a:latin typeface="宋体" pitchFamily="2" charset="-122"/>
                <a:ea typeface="宋体" pitchFamily="2" charset="-122"/>
              </a:endParaRPr>
            </a:p>
          </p:txBody>
        </p:sp>
      </p:grpSp>
      <p:grpSp>
        <p:nvGrpSpPr>
          <p:cNvPr id="100371" name="组合 1"/>
          <p:cNvGrpSpPr/>
          <p:nvPr/>
        </p:nvGrpSpPr>
        <p:grpSpPr>
          <a:xfrm>
            <a:off x="2843213" y="1924050"/>
            <a:ext cx="542925" cy="547688"/>
            <a:chOff x="1153731" y="1592014"/>
            <a:chExt cx="543166" cy="547688"/>
          </a:xfrm>
        </p:grpSpPr>
        <p:pic>
          <p:nvPicPr>
            <p:cNvPr id="100372" name="Picture 2">
              <a:hlinkClick r:id="rId3" action="ppaction://hlinksldjump"/>
            </p:cNvPr>
            <p:cNvPicPr>
              <a:picLocks noChangeAspect="1"/>
            </p:cNvPicPr>
            <p:nvPr/>
          </p:nvPicPr>
          <p:blipFill>
            <a:blip r:embed="rId2">
              <a:clrChange>
                <a:clrFrom>
                  <a:srgbClr val="FFFFFF"/>
                </a:clrFrom>
                <a:clrTo>
                  <a:srgbClr val="FFFFFF">
                    <a:alpha val="0"/>
                  </a:srgbClr>
                </a:clrTo>
              </a:clrChange>
            </a:blip>
            <a:stretch>
              <a:fillRect/>
            </a:stretch>
          </p:blipFill>
          <p:spPr>
            <a:xfrm>
              <a:off x="1153731" y="1592014"/>
              <a:ext cx="543166" cy="547688"/>
            </a:xfrm>
            <a:prstGeom prst="rect">
              <a:avLst/>
            </a:prstGeom>
            <a:noFill/>
            <a:ln>
              <a:noFill/>
              <a:miter lim="800000"/>
            </a:ln>
          </p:spPr>
        </p:pic>
        <p:sp>
          <p:nvSpPr>
            <p:cNvPr id="100373" name="矩形 32">
              <a:hlinkClick r:id="rId4" action="ppaction://hlinksldjump"/>
            </p:cNvPr>
            <p:cNvSpPr/>
            <p:nvPr/>
          </p:nvSpPr>
          <p:spPr>
            <a:xfrm>
              <a:off x="1258553" y="1642814"/>
              <a:ext cx="387522" cy="461963"/>
            </a:xfrm>
            <a:prstGeom prst="rect">
              <a:avLst/>
            </a:prstGeom>
            <a:noFill/>
            <a:ln>
              <a:noFill/>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spcAft>
                  <a:spcPct val="0"/>
                </a:spcAft>
                <a:buClrTx/>
                <a:buFontTx/>
              </a:pPr>
              <a:r>
                <a:rPr lang="en-US" altLang="zh-CN" sz="2400" b="1" spc="0">
                  <a:latin typeface="Times New Roman"/>
                </a:rPr>
                <a:t>2</a:t>
              </a:r>
              <a:endParaRPr lang="zh-CN" altLang="zh-CN" sz="1000">
                <a:latin typeface="宋体" pitchFamily="2" charset="-122"/>
                <a:ea typeface="宋体" pitchFamily="2" charset="-122"/>
              </a:endParaRPr>
            </a:p>
          </p:txBody>
        </p:sp>
      </p:grpSp>
      <p:pic>
        <p:nvPicPr>
          <p:cNvPr id="100374" name="Picture 7" descr="C:\Users\Administrator\Desktop\习题课件\返回框.png">
            <a:hlinkClick r:id="" action="ppaction://noaction"/>
          </p:cNvPr>
          <p:cNvPicPr>
            <a:picLocks noChangeAspect="1"/>
          </p:cNvPicPr>
          <p:nvPr/>
        </p:nvPicPr>
        <p:blipFill>
          <a:blip r:embed="rId5"/>
          <a:stretch>
            <a:fillRect/>
          </a:stretch>
        </p:blipFill>
        <p:spPr>
          <a:xfrm>
            <a:off x="8299450" y="4133850"/>
            <a:ext cx="669925" cy="669925"/>
          </a:xfrm>
          <a:prstGeom prst="rect">
            <a:avLst/>
          </a:prstGeom>
          <a:noFill/>
          <a:ln>
            <a:noFill/>
            <a:miter lim="800000"/>
          </a:ln>
        </p:spPr>
      </p:pic>
    </p:spTree>
  </p:cSld>
  <p:clrMapOvr>
    <a:masterClrMapping/>
  </p:clrMapOvr>
  <p:transition/>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1377" name="矩形 4"/>
          <p:cNvSpPr>
            <a:spLocks noChangeArrowheads="1"/>
          </p:cNvSpPr>
          <p:nvPr/>
        </p:nvSpPr>
        <p:spPr bwMode="auto">
          <a:xfrm>
            <a:off x="565150" y="555625"/>
            <a:ext cx="8023225"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140" marR="0" lvl="0" indent="-358140"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a:t>
            </a:r>
            <a:r>
              <a:rPr lang="en-US" altLang="zh-CN" sz="2400" b="1" spc="0">
                <a:latin typeface="Times New Roman"/>
              </a:rPr>
              <a:t>2019·</a:t>
            </a:r>
            <a:r>
              <a:rPr lang="zh-CN" altLang="zh-CN" sz="2400" b="1" spc="0">
                <a:latin typeface="Times New Roman"/>
                <a:ea typeface="宋体" pitchFamily="2" charset="-122"/>
              </a:rPr>
              <a:t>福建</a:t>
            </a:r>
            <a:r>
              <a:rPr lang="en-US" altLang="zh-CN" sz="2400" b="1" spc="0">
                <a:latin typeface="Times New Roman"/>
              </a:rPr>
              <a:t>·8</a:t>
            </a:r>
            <a:r>
              <a:rPr lang="zh-CN" altLang="zh-CN" sz="2400" b="1" spc="0">
                <a:latin typeface="Times New Roman"/>
                <a:ea typeface="宋体" pitchFamily="2" charset="-122"/>
              </a:rPr>
              <a:t>分】现要测量电阻</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的阻值，提供的实验器材有：</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待测电阻</a:t>
            </a:r>
            <a:r>
              <a:rPr lang="en-US" altLang="zh-CN" sz="2400" b="1" i="1" spc="0">
                <a:latin typeface="Times New Roman"/>
              </a:rPr>
              <a:t>R</a:t>
            </a:r>
            <a:r>
              <a:rPr lang="en-US" altLang="zh-CN" sz="2400" b="1" i="1" spc="0" baseline="-25000">
                <a:latin typeface="Times New Roman"/>
              </a:rPr>
              <a:t>x</a:t>
            </a:r>
            <a:r>
              <a:rPr lang="en-US" altLang="zh-CN" sz="2400" b="1" spc="0">
                <a:latin typeface="Times New Roman"/>
              </a:rPr>
              <a:t>(</a:t>
            </a:r>
            <a:r>
              <a:rPr lang="zh-CN" altLang="zh-CN" sz="2400" b="1" spc="0">
                <a:latin typeface="Times New Roman"/>
                <a:ea typeface="宋体" pitchFamily="2" charset="-122"/>
              </a:rPr>
              <a:t>约</a:t>
            </a:r>
            <a:r>
              <a:rPr lang="en-US" altLang="zh-CN" sz="2400" b="1" spc="0">
                <a:latin typeface="Times New Roman"/>
              </a:rPr>
              <a:t>5 Ω)</a:t>
            </a:r>
            <a:r>
              <a:rPr lang="zh-CN" altLang="zh-CN" sz="2400" b="1" spc="0">
                <a:latin typeface="Times New Roman"/>
                <a:ea typeface="宋体" pitchFamily="2" charset="-122"/>
              </a:rPr>
              <a:t>、两节干电池、电流表、电压表、滑动变阻器、开关及导线若干。</a:t>
            </a:r>
            <a:endParaRPr lang="zh-CN" altLang="zh-CN" sz="1000">
              <a:latin typeface="宋体" pitchFamily="2" charset="-122"/>
              <a:ea typeface="宋体" pitchFamily="2" charset="-122"/>
            </a:endParaRPr>
          </a:p>
        </p:txBody>
      </p:sp>
      <p:pic>
        <p:nvPicPr>
          <p:cNvPr id="101378" name="Picture 7"/>
          <p:cNvPicPr>
            <a:picLocks noChangeAspect="1"/>
          </p:cNvPicPr>
          <p:nvPr/>
        </p:nvPicPr>
        <p:blipFill>
          <a:blip r:embed="rId2">
            <a:clrChange>
              <a:clrFrom>
                <a:srgbClr val="FFFFFF"/>
              </a:clrFrom>
              <a:clrTo>
                <a:srgbClr val="FFFFFF">
                  <a:alpha val="0"/>
                </a:srgbClr>
              </a:clrTo>
            </a:clrChange>
          </a:blip>
          <a:stretch>
            <a:fillRect/>
          </a:stretch>
        </p:blipFill>
        <p:spPr>
          <a:xfrm>
            <a:off x="684213" y="2284413"/>
            <a:ext cx="5113337" cy="2303462"/>
          </a:xfrm>
          <a:prstGeom prst="rect">
            <a:avLst/>
          </a:prstGeom>
          <a:noFill/>
          <a:ln>
            <a:noFill/>
            <a:miter lim="800000"/>
          </a:ln>
        </p:spPr>
      </p:pic>
      <p:pic>
        <p:nvPicPr>
          <p:cNvPr id="101379" name="Picture 8"/>
          <p:cNvPicPr>
            <a:picLocks noChangeAspect="1"/>
          </p:cNvPicPr>
          <p:nvPr/>
        </p:nvPicPr>
        <p:blipFill>
          <a:blip r:embed="rId3">
            <a:clrChange>
              <a:clrFrom>
                <a:srgbClr val="FFFFFF"/>
              </a:clrFrom>
              <a:clrTo>
                <a:srgbClr val="FFFFFF">
                  <a:alpha val="0"/>
                </a:srgbClr>
              </a:clrTo>
            </a:clrChange>
          </a:blip>
          <a:stretch>
            <a:fillRect/>
          </a:stretch>
        </p:blipFill>
        <p:spPr>
          <a:xfrm>
            <a:off x="6011863" y="2122488"/>
            <a:ext cx="2536825" cy="2536825"/>
          </a:xfrm>
          <a:prstGeom prst="rect">
            <a:avLst/>
          </a:prstGeom>
          <a:noFill/>
          <a:ln>
            <a:noFill/>
            <a:miter lim="800000"/>
          </a:ln>
        </p:spPr>
      </p:pic>
    </p:spTree>
  </p:cSld>
  <p:clrMapOvr>
    <a:masterClrMapping/>
  </p:clrMapOvr>
  <p:transition/>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01" name="矩形 3"/>
          <p:cNvSpPr>
            <a:spLocks noChangeArrowheads="1"/>
          </p:cNvSpPr>
          <p:nvPr/>
        </p:nvSpPr>
        <p:spPr bwMode="auto">
          <a:xfrm>
            <a:off x="565150" y="555625"/>
            <a:ext cx="8023225"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140" marR="0" lvl="0" indent="-358140"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用笔画线代替导线，将图甲中的实物图连接完整，要求滑动变阻器的滑片</a:t>
            </a:r>
            <a:r>
              <a:rPr lang="en-US" altLang="zh-CN" sz="2400" b="1" i="1" spc="0">
                <a:latin typeface="Times New Roman"/>
              </a:rPr>
              <a:t>P</a:t>
            </a:r>
            <a:r>
              <a:rPr lang="zh-CN" altLang="zh-CN" sz="2400" b="1" spc="0">
                <a:latin typeface="Times New Roman"/>
                <a:ea typeface="宋体" pitchFamily="2" charset="-122"/>
              </a:rPr>
              <a:t>向接线柱</a:t>
            </a:r>
            <a:r>
              <a:rPr lang="en-US" altLang="zh-CN" sz="2400" b="1" i="1" spc="0">
                <a:latin typeface="Times New Roman"/>
              </a:rPr>
              <a:t>D</a:t>
            </a:r>
            <a:r>
              <a:rPr lang="zh-CN" altLang="zh-CN" sz="2400" b="1" spc="0">
                <a:latin typeface="Times New Roman"/>
                <a:ea typeface="宋体" pitchFamily="2" charset="-122"/>
              </a:rPr>
              <a:t>移动时，其接入电路的阻值变小</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102402" name="矩形 2"/>
          <p:cNvSpPr>
            <a:spLocks noChangeArrowheads="1"/>
          </p:cNvSpPr>
          <p:nvPr/>
        </p:nvSpPr>
        <p:spPr bwMode="auto">
          <a:xfrm>
            <a:off x="900113" y="2500313"/>
            <a:ext cx="270827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解：</a:t>
            </a:r>
            <a:r>
              <a:rPr lang="en-US" altLang="zh-CN" sz="2400" b="1" spc="0">
                <a:solidFill>
                  <a:srgbClr val="C00000"/>
                </a:solidFill>
                <a:latin typeface="Times New Roman"/>
              </a:rPr>
              <a:t>(1)</a:t>
            </a:r>
            <a:r>
              <a:rPr lang="zh-CN" altLang="zh-CN" sz="2400" b="1" spc="0">
                <a:solidFill>
                  <a:srgbClr val="C00000"/>
                </a:solidFill>
                <a:latin typeface="Times New Roman"/>
                <a:ea typeface="宋体" pitchFamily="2" charset="-122"/>
              </a:rPr>
              <a:t>如图所示。</a:t>
            </a:r>
            <a:endParaRPr lang="zh-CN" altLang="zh-CN" sz="1000">
              <a:latin typeface="宋体" pitchFamily="2" charset="-122"/>
              <a:ea typeface="宋体" pitchFamily="2" charset="-122"/>
            </a:endParaRPr>
          </a:p>
        </p:txBody>
      </p:sp>
      <p:pic>
        <p:nvPicPr>
          <p:cNvPr id="102403" name="Picture 4"/>
          <p:cNvPicPr>
            <a:picLocks noGrp="1" noChangeAspect="1"/>
          </p:cNvPicPr>
          <p:nvPr/>
        </p:nvPicPr>
        <p:blipFill>
          <a:blip r:embed="rId2"/>
          <a:stretch>
            <a:fillRect/>
          </a:stretch>
        </p:blipFill>
        <p:spPr>
          <a:xfrm>
            <a:off x="3851275" y="2003425"/>
            <a:ext cx="3467100" cy="2224088"/>
          </a:xfrm>
          <a:prstGeom prst="rect">
            <a:avLst/>
          </a:prstGeom>
          <a:noFill/>
          <a:ln>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2402"/>
                                        </p:tgtEl>
                                        <p:attrNameLst>
                                          <p:attrName>style.visibility</p:attrName>
                                        </p:attrNameLst>
                                      </p:cBhvr>
                                      <p:to>
                                        <p:strVal val="visible"/>
                                      </p:to>
                                    </p:set>
                                    <p:animEffect transition="in" filter="wipe(left)">
                                      <p:cBhvr>
                                        <p:cTn id="7" dur="500" fill="hold"/>
                                        <p:tgtEl>
                                          <p:spTgt spid="102402"/>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02403"/>
                                        </p:tgtEl>
                                        <p:attrNameLst>
                                          <p:attrName>style.visibility</p:attrName>
                                        </p:attrNameLst>
                                      </p:cBhvr>
                                      <p:to>
                                        <p:strVal val="visible"/>
                                      </p:to>
                                    </p:set>
                                    <p:animEffect transition="in" filter="wipe(left)">
                                      <p:cBhvr>
                                        <p:cTn id="11" dur="500" fill="hold"/>
                                        <p:tgtEl>
                                          <p:spTgt spid="1024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2" grpId="0"/>
    </p:bld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3425" name="矩形 3"/>
          <p:cNvSpPr>
            <a:spLocks noChangeArrowheads="1"/>
          </p:cNvSpPr>
          <p:nvPr/>
        </p:nvSpPr>
        <p:spPr bwMode="auto">
          <a:xfrm>
            <a:off x="565150" y="673100"/>
            <a:ext cx="8023225"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140" marR="0" lvl="0" indent="-358140" algn="just">
              <a:lnSpc>
                <a:spcPct val="150000"/>
              </a:lnSpc>
              <a:spcAft>
                <a:spcPct val="0"/>
              </a:spcAft>
              <a:buClrTx/>
              <a:buFontTx/>
            </a:pPr>
            <a:r>
              <a:rPr lang="en-US" altLang="zh-CN" sz="2400" b="1" spc="0">
                <a:latin typeface="Times New Roman"/>
              </a:rPr>
              <a:t>(</a:t>
            </a:r>
            <a:r>
              <a:rPr lang="en-US" altLang="zh-CN" sz="2400" b="1" spc="0">
                <a:latin typeface="Times New Roman"/>
              </a:rPr>
              <a:t>2)</a:t>
            </a:r>
            <a:r>
              <a:rPr lang="zh-CN" altLang="zh-CN" sz="2400" b="1" spc="0">
                <a:latin typeface="Times New Roman"/>
                <a:ea typeface="宋体" pitchFamily="2" charset="-122"/>
              </a:rPr>
              <a:t>正确连线后，闭合开关，移动滑片</a:t>
            </a:r>
            <a:r>
              <a:rPr lang="en-US" altLang="zh-CN" sz="2400" b="1" i="1" spc="0">
                <a:latin typeface="Times New Roman"/>
              </a:rPr>
              <a:t>P</a:t>
            </a:r>
            <a:r>
              <a:rPr lang="zh-CN" altLang="zh-CN" sz="2400" b="1" spc="0">
                <a:latin typeface="Times New Roman"/>
                <a:ea typeface="宋体" pitchFamily="2" charset="-122"/>
              </a:rPr>
              <a:t>，电流表示数几乎为零，电压表示数接近电源电压且几乎不变。若电路中只有一处故障，可判断该故障是</a:t>
            </a:r>
            <a:r>
              <a:rPr lang="en-US" altLang="zh-CN" sz="2400" b="1" spc="0">
                <a:latin typeface="Times New Roman"/>
              </a:rPr>
              <a:t>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103426" name="矩形 2"/>
          <p:cNvSpPr>
            <a:spLocks noChangeArrowheads="1"/>
          </p:cNvSpPr>
          <p:nvPr/>
        </p:nvSpPr>
        <p:spPr bwMode="auto">
          <a:xfrm>
            <a:off x="6100763" y="1725613"/>
            <a:ext cx="111125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i="1" spc="0">
                <a:solidFill>
                  <a:srgbClr val="C00000"/>
                </a:solidFill>
                <a:latin typeface="Times New Roman"/>
              </a:rPr>
              <a:t>R</a:t>
            </a:r>
            <a:r>
              <a:rPr lang="en-US" altLang="zh-CN" sz="2400" b="1" i="1" spc="0" baseline="-25000">
                <a:solidFill>
                  <a:srgbClr val="C00000"/>
                </a:solidFill>
                <a:latin typeface="Times New Roman"/>
              </a:rPr>
              <a:t>x</a:t>
            </a:r>
            <a:r>
              <a:rPr lang="zh-CN" altLang="zh-CN" sz="2400" b="1" spc="0">
                <a:solidFill>
                  <a:srgbClr val="C00000"/>
                </a:solidFill>
                <a:latin typeface="Times New Roman"/>
                <a:ea typeface="宋体" pitchFamily="2" charset="-122"/>
              </a:rPr>
              <a:t>断路</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3426"/>
                                        </p:tgtEl>
                                        <p:attrNameLst>
                                          <p:attrName>style.visibility</p:attrName>
                                        </p:attrNameLst>
                                      </p:cBhvr>
                                      <p:to>
                                        <p:strVal val="visible"/>
                                      </p:to>
                                    </p:set>
                                    <p:animEffect transition="in" filter="wipe(left)">
                                      <p:cBhvr>
                                        <p:cTn id="7" dur="500" fill="hold"/>
                                        <p:tgtEl>
                                          <p:spTgt spid="1034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p:bld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4449" name="矩形 3"/>
          <p:cNvSpPr>
            <a:spLocks noChangeArrowheads="1"/>
          </p:cNvSpPr>
          <p:nvPr/>
        </p:nvSpPr>
        <p:spPr bwMode="auto">
          <a:xfrm>
            <a:off x="565150" y="555625"/>
            <a:ext cx="8023225" cy="390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140" marR="0" lvl="0" indent="-358140" algn="just">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排除故障后继续实验，某次测量中电流表的示数为</a:t>
            </a:r>
            <a:r>
              <a:rPr lang="en-US" altLang="zh-CN" sz="2400" b="1" spc="0">
                <a:latin typeface="Times New Roman"/>
              </a:rPr>
              <a:t>0.5 A</a:t>
            </a:r>
            <a:r>
              <a:rPr lang="zh-CN" altLang="zh-CN" sz="2400" b="1" spc="0">
                <a:latin typeface="Times New Roman"/>
                <a:ea typeface="宋体" pitchFamily="2" charset="-122"/>
              </a:rPr>
              <a:t>，电压表的示数如图乙，该示数为</a:t>
            </a:r>
            <a:r>
              <a:rPr lang="en-US" altLang="zh-CN" sz="2400" b="1" spc="0">
                <a:latin typeface="Times New Roman"/>
              </a:rPr>
              <a:t>________V</a:t>
            </a:r>
            <a:r>
              <a:rPr lang="zh-CN" altLang="zh-CN" sz="2400" b="1" spc="0">
                <a:latin typeface="Times New Roman"/>
                <a:ea typeface="宋体" pitchFamily="2" charset="-122"/>
              </a:rPr>
              <a:t>，则</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a:t>
            </a:r>
            <a:r>
              <a:rPr lang="en-US" altLang="zh-CN" sz="2400" b="1" spc="0">
                <a:latin typeface="Times New Roman"/>
              </a:rPr>
              <a:t>________Ω</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8140" marR="0" lvl="0" indent="-358140" algn="just">
              <a:lnSpc>
                <a:spcPct val="150000"/>
              </a:lnSpc>
              <a:spcAft>
                <a:spcPct val="0"/>
              </a:spcAft>
              <a:buClrTx/>
              <a:buFontTx/>
            </a:pPr>
            <a:r>
              <a:rPr lang="en-US" altLang="zh-CN" sz="2400" b="1" spc="0">
                <a:latin typeface="Times New Roman"/>
              </a:rPr>
              <a:t>(4)</a:t>
            </a:r>
            <a:r>
              <a:rPr lang="zh-CN" altLang="zh-CN" sz="2400" b="1" spc="0">
                <a:latin typeface="Times New Roman"/>
                <a:ea typeface="宋体" pitchFamily="2" charset="-122"/>
              </a:rPr>
              <a:t>某同学利用电源</a:t>
            </a:r>
            <a:r>
              <a:rPr lang="en-US" altLang="zh-CN" sz="2400" b="1" spc="0">
                <a:latin typeface="Times New Roman"/>
              </a:rPr>
              <a:t>(</a:t>
            </a:r>
            <a:r>
              <a:rPr lang="zh-CN" altLang="zh-CN" sz="2400" b="1" spc="0">
                <a:latin typeface="Times New Roman"/>
                <a:ea typeface="宋体" pitchFamily="2" charset="-122"/>
              </a:rPr>
              <a:t>电压未知</a:t>
            </a:r>
            <a:r>
              <a:rPr lang="en-US" altLang="zh-CN" sz="2400" b="1" spc="0">
                <a:latin typeface="Times New Roman"/>
              </a:rPr>
              <a:t>)</a:t>
            </a:r>
            <a:r>
              <a:rPr lang="zh-CN" altLang="zh-CN" sz="2400" b="1" spc="0">
                <a:latin typeface="Times New Roman"/>
                <a:ea typeface="宋体" pitchFamily="2" charset="-122"/>
              </a:rPr>
              <a:t>、电阻箱</a:t>
            </a:r>
            <a:r>
              <a:rPr lang="en-US" altLang="zh-CN" sz="2400" b="1" spc="0">
                <a:latin typeface="Times New Roman"/>
              </a:rPr>
              <a:t>(0</a:t>
            </a:r>
            <a:r>
              <a:rPr lang="zh-CN" altLang="zh-CN" sz="2400" b="1" spc="0">
                <a:latin typeface="Times New Roman"/>
                <a:ea typeface="宋体" pitchFamily="2" charset="-122"/>
              </a:rPr>
              <a:t>～</a:t>
            </a:r>
            <a:r>
              <a:rPr lang="en-US" altLang="zh-CN" sz="2400" b="1" spc="0">
                <a:latin typeface="Times New Roman"/>
              </a:rPr>
              <a:t>999.9 Ω)</a:t>
            </a:r>
            <a:r>
              <a:rPr lang="zh-CN" altLang="zh-CN" sz="2400" b="1" spc="0">
                <a:latin typeface="Times New Roman"/>
                <a:ea typeface="宋体" pitchFamily="2" charset="-122"/>
              </a:rPr>
              <a:t>和电流表</a:t>
            </a:r>
            <a:r>
              <a:rPr lang="en-US" altLang="zh-CN" sz="2400" b="1" spc="0">
                <a:latin typeface="Times New Roman"/>
              </a:rPr>
              <a:t>(</a:t>
            </a:r>
            <a:r>
              <a:rPr lang="zh-CN" altLang="zh-CN" sz="2400" b="1" spc="0">
                <a:latin typeface="Times New Roman"/>
                <a:ea typeface="宋体" pitchFamily="2" charset="-122"/>
              </a:rPr>
              <a:t>指针能正常偏转，但刻度盘示数模糊不清</a:t>
            </a:r>
            <a:r>
              <a:rPr lang="en-US" altLang="zh-CN" sz="2400" b="1" spc="0">
                <a:latin typeface="Times New Roman"/>
              </a:rPr>
              <a:t>)</a:t>
            </a:r>
            <a:r>
              <a:rPr lang="zh-CN" altLang="zh-CN" sz="2400" b="1" spc="0">
                <a:latin typeface="Times New Roman"/>
                <a:ea typeface="宋体" pitchFamily="2" charset="-122"/>
              </a:rPr>
              <a:t>等器材，测量电阻</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的阻值，设计的电路如图丙所示。完成下列实验步骤：</a:t>
            </a:r>
            <a:r>
              <a:rPr lang="en-US" altLang="zh-CN" sz="2400" b="1" spc="0">
                <a:latin typeface="Times New Roman"/>
              </a:rPr>
              <a:t> </a:t>
            </a:r>
            <a:endParaRPr lang="zh-CN" altLang="zh-CN" sz="1000">
              <a:latin typeface="宋体" pitchFamily="2" charset="-122"/>
              <a:ea typeface="宋体" pitchFamily="2" charset="-122"/>
            </a:endParaRPr>
          </a:p>
        </p:txBody>
      </p:sp>
      <p:sp>
        <p:nvSpPr>
          <p:cNvPr id="104450" name="矩形 2"/>
          <p:cNvSpPr>
            <a:spLocks noChangeArrowheads="1"/>
          </p:cNvSpPr>
          <p:nvPr/>
        </p:nvSpPr>
        <p:spPr bwMode="auto">
          <a:xfrm>
            <a:off x="6091238" y="1081088"/>
            <a:ext cx="5683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2.6</a:t>
            </a:r>
            <a:endParaRPr lang="zh-CN" altLang="zh-CN" sz="1000">
              <a:latin typeface="宋体" pitchFamily="2" charset="-122"/>
              <a:ea typeface="宋体" pitchFamily="2" charset="-122"/>
            </a:endParaRPr>
          </a:p>
        </p:txBody>
      </p:sp>
      <p:sp>
        <p:nvSpPr>
          <p:cNvPr id="104451" name="矩形 4"/>
          <p:cNvSpPr>
            <a:spLocks noChangeArrowheads="1"/>
          </p:cNvSpPr>
          <p:nvPr/>
        </p:nvSpPr>
        <p:spPr bwMode="auto">
          <a:xfrm>
            <a:off x="1331913" y="1635125"/>
            <a:ext cx="5683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5.2</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4450"/>
                                        </p:tgtEl>
                                        <p:attrNameLst>
                                          <p:attrName>style.visibility</p:attrName>
                                        </p:attrNameLst>
                                      </p:cBhvr>
                                      <p:to>
                                        <p:strVal val="visible"/>
                                      </p:to>
                                    </p:set>
                                    <p:animEffect transition="in" filter="wipe(left)">
                                      <p:cBhvr>
                                        <p:cTn id="7" dur="500" fill="hold"/>
                                        <p:tgtEl>
                                          <p:spTgt spid="10445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4451"/>
                                        </p:tgtEl>
                                        <p:attrNameLst>
                                          <p:attrName>style.visibility</p:attrName>
                                        </p:attrNameLst>
                                      </p:cBhvr>
                                      <p:to>
                                        <p:strVal val="visible"/>
                                      </p:to>
                                    </p:set>
                                    <p:animEffect transition="in" filter="wipe(left)">
                                      <p:cBhvr>
                                        <p:cTn id="12" dur="500" fill="hold"/>
                                        <p:tgtEl>
                                          <p:spTgt spid="1044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p:bldP spid="104451" grpId="0"/>
    </p:bld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5473" name="矩形 3"/>
          <p:cNvSpPr>
            <a:spLocks noChangeArrowheads="1"/>
          </p:cNvSpPr>
          <p:nvPr/>
        </p:nvSpPr>
        <p:spPr bwMode="auto">
          <a:xfrm>
            <a:off x="565150" y="555625"/>
            <a:ext cx="802322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1905" algn="just">
              <a:lnSpc>
                <a:spcPct val="150000"/>
              </a:lnSpc>
              <a:spcAft>
                <a:spcPct val="0"/>
              </a:spcAft>
              <a:buClrTx/>
              <a:buFontTx/>
            </a:pPr>
            <a:r>
              <a:rPr lang="zh-CN" altLang="zh-CN" sz="2400" b="1" spc="0">
                <a:latin typeface="宋体" pitchFamily="2" charset="-122"/>
                <a:ea typeface="宋体" pitchFamily="2" charset="-122"/>
              </a:rPr>
              <a:t>①</a:t>
            </a:r>
            <a:r>
              <a:rPr lang="zh-CN" altLang="zh-CN" sz="2400" b="1" spc="0">
                <a:latin typeface="Times New Roman"/>
                <a:ea typeface="宋体" pitchFamily="2" charset="-122"/>
              </a:rPr>
              <a:t>正确连接电路，断开</a:t>
            </a:r>
            <a:r>
              <a:rPr lang="en-US" altLang="zh-CN" sz="2400" b="1" spc="0">
                <a:latin typeface="Times New Roman"/>
              </a:rPr>
              <a:t>S</a:t>
            </a:r>
            <a:r>
              <a:rPr lang="en-US" altLang="zh-CN" sz="2400" b="1" spc="0" baseline="-25000">
                <a:latin typeface="Times New Roman"/>
              </a:rPr>
              <a:t>1</a:t>
            </a:r>
            <a:r>
              <a:rPr lang="zh-CN" altLang="zh-CN" sz="2400" b="1" spc="0">
                <a:latin typeface="Times New Roman"/>
                <a:ea typeface="宋体" pitchFamily="2" charset="-122"/>
              </a:rPr>
              <a:t>、</a:t>
            </a:r>
            <a:r>
              <a:rPr lang="en-US" altLang="zh-CN" sz="2400" b="1" spc="0">
                <a:latin typeface="Times New Roman"/>
              </a:rPr>
              <a:t>S</a:t>
            </a:r>
            <a:r>
              <a:rPr lang="en-US" altLang="zh-CN" sz="2400" b="1" spc="0" baseline="-25000">
                <a:latin typeface="Times New Roman"/>
              </a:rPr>
              <a:t>2</a:t>
            </a:r>
            <a:r>
              <a:rPr lang="zh-CN" altLang="zh-CN" sz="2400" b="1" spc="0">
                <a:latin typeface="Times New Roman"/>
                <a:ea typeface="宋体" pitchFamily="2" charset="-122"/>
              </a:rPr>
              <a:t>，将电阻箱</a:t>
            </a:r>
            <a:r>
              <a:rPr lang="en-US" altLang="zh-CN" sz="2400" b="1" i="1" spc="0">
                <a:latin typeface="Times New Roman"/>
              </a:rPr>
              <a:t>R</a:t>
            </a:r>
            <a:r>
              <a:rPr lang="zh-CN" altLang="zh-CN" sz="2400" b="1" spc="0">
                <a:latin typeface="Times New Roman"/>
                <a:ea typeface="宋体" pitchFamily="2" charset="-122"/>
              </a:rPr>
              <a:t>的阻值调至最大；</a:t>
            </a:r>
            <a:endParaRPr lang="zh-CN" altLang="zh-CN" sz="1000">
              <a:latin typeface="宋体" pitchFamily="2" charset="-122"/>
              <a:ea typeface="宋体" pitchFamily="2" charset="-122"/>
            </a:endParaRPr>
          </a:p>
          <a:p>
            <a:pPr marL="357505" marR="0" lvl="0" indent="-1905" algn="just">
              <a:lnSpc>
                <a:spcPct val="150000"/>
              </a:lnSpc>
              <a:spcAft>
                <a:spcPct val="0"/>
              </a:spcAft>
              <a:buClrTx/>
              <a:buFontTx/>
            </a:pPr>
            <a:r>
              <a:rPr lang="zh-CN" altLang="zh-CN" sz="2400" b="1" spc="0">
                <a:latin typeface="宋体" pitchFamily="2" charset="-122"/>
                <a:ea typeface="宋体" pitchFamily="2" charset="-122"/>
              </a:rPr>
              <a:t>②</a:t>
            </a:r>
            <a:r>
              <a:rPr lang="en-US" altLang="zh-CN" sz="2400" b="1" spc="0">
                <a:latin typeface="Times New Roman"/>
              </a:rPr>
              <a:t>_______________________________________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1905" algn="just">
              <a:lnSpc>
                <a:spcPct val="150000"/>
              </a:lnSpc>
              <a:spcAft>
                <a:spcPct val="0"/>
              </a:spcAft>
              <a:buClrTx/>
              <a:buFontTx/>
            </a:pPr>
            <a:r>
              <a:rPr lang="zh-CN" altLang="zh-CN" sz="2400" b="1" spc="0">
                <a:latin typeface="宋体" pitchFamily="2" charset="-122"/>
                <a:ea typeface="宋体" pitchFamily="2" charset="-122"/>
              </a:rPr>
              <a:t>③</a:t>
            </a:r>
            <a:r>
              <a:rPr lang="en-US" altLang="zh-CN" sz="2400" b="1" spc="0">
                <a:latin typeface="Times New Roman"/>
              </a:rPr>
              <a:t>_____________________________</a:t>
            </a:r>
            <a:r>
              <a:rPr lang="en-US" altLang="zh-CN" sz="2400" b="1" spc="0">
                <a:latin typeface="Times New Roman"/>
              </a:rPr>
              <a:t>_____</a:t>
            </a:r>
            <a:r>
              <a:rPr lang="en-US" altLang="zh-CN" sz="2400" b="1" spc="0">
                <a:latin typeface="Times New Roman"/>
              </a:rPr>
              <a:t>___________</a:t>
            </a:r>
            <a:endParaRPr lang="en-US" altLang="zh-CN" sz="2400" b="1">
              <a:latin typeface="Times New Roman"/>
            </a:endParaRPr>
          </a:p>
          <a:p>
            <a:pPr marL="357505" marR="0" lvl="0" indent="-1905" algn="just">
              <a:lnSpc>
                <a:spcPct val="150000"/>
              </a:lnSpc>
              <a:spcAft>
                <a:spcPct val="0"/>
              </a:spcAft>
              <a:buClrTx/>
              <a:buFontTx/>
            </a:pPr>
            <a:r>
              <a:rPr lang="en-US" altLang="zh-CN" sz="2400" b="1" spc="0">
                <a:latin typeface="Times New Roman"/>
              </a:rPr>
              <a:t>	</a:t>
            </a:r>
            <a:r>
              <a:rPr lang="en-US" altLang="zh-CN" sz="2400" b="1" spc="0">
                <a:latin typeface="Times New Roman"/>
              </a:rPr>
              <a:t>______________________________________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1905" algn="just">
              <a:lnSpc>
                <a:spcPct val="150000"/>
              </a:lnSpc>
              <a:spcAft>
                <a:spcPct val="0"/>
              </a:spcAft>
              <a:buClrTx/>
              <a:buFontTx/>
            </a:pPr>
            <a:r>
              <a:rPr lang="zh-CN" altLang="zh-CN" sz="2400" b="1" spc="0">
                <a:latin typeface="宋体" pitchFamily="2" charset="-122"/>
                <a:ea typeface="宋体" pitchFamily="2" charset="-122"/>
              </a:rPr>
              <a:t>④</a:t>
            </a:r>
            <a:r>
              <a:rPr lang="zh-CN" altLang="zh-CN" sz="2400" b="1" spc="0">
                <a:latin typeface="Times New Roman"/>
                <a:ea typeface="宋体" pitchFamily="2" charset="-122"/>
              </a:rPr>
              <a:t>电阻</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a:t>
            </a:r>
            <a:r>
              <a:rPr lang="en-US" altLang="zh-CN" sz="2400" b="1" spc="0">
                <a:latin typeface="Times New Roman"/>
              </a:rPr>
              <a:t>________(</a:t>
            </a:r>
            <a:r>
              <a:rPr lang="zh-CN" altLang="zh-CN" sz="2400" b="1" spc="0">
                <a:latin typeface="Times New Roman"/>
                <a:ea typeface="宋体" pitchFamily="2" charset="-122"/>
              </a:rPr>
              <a:t>用测得量的符号表示</a:t>
            </a:r>
            <a:r>
              <a:rPr lang="en-US" altLang="zh-CN" sz="2400" b="1" spc="0">
                <a:latin typeface="Times New Roman"/>
              </a:rPr>
              <a:t>)</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pic>
        <p:nvPicPr>
          <p:cNvPr id="105474" name="Picture 7" descr="C:\Users\Administrator\Desktop\习题课件\返回框.png">
            <a:hlinkClick r:id="rId3" action="ppaction://hlinksldjump"/>
          </p:cNvPr>
          <p:cNvPicPr>
            <a:picLocks noChangeAspect="1"/>
          </p:cNvPicPr>
          <p:nvPr/>
        </p:nvPicPr>
        <p:blipFill>
          <a:blip r:embed="rId2"/>
          <a:stretch>
            <a:fillRect/>
          </a:stretch>
        </p:blipFill>
        <p:spPr>
          <a:xfrm>
            <a:off x="8150225" y="4146550"/>
            <a:ext cx="669925" cy="669925"/>
          </a:xfrm>
          <a:prstGeom prst="rect">
            <a:avLst/>
          </a:prstGeom>
          <a:noFill/>
          <a:ln>
            <a:noFill/>
            <a:miter lim="800000"/>
          </a:ln>
        </p:spPr>
      </p:pic>
      <p:sp>
        <p:nvSpPr>
          <p:cNvPr id="105475" name="矩形 4"/>
          <p:cNvSpPr>
            <a:spLocks noChangeArrowheads="1"/>
          </p:cNvSpPr>
          <p:nvPr/>
        </p:nvSpPr>
        <p:spPr bwMode="auto">
          <a:xfrm>
            <a:off x="1560513" y="1597025"/>
            <a:ext cx="509905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闭合</a:t>
            </a:r>
            <a:r>
              <a:rPr lang="en-US" altLang="zh-CN" sz="2400" b="1" spc="0">
                <a:solidFill>
                  <a:srgbClr val="C00000"/>
                </a:solidFill>
                <a:latin typeface="Times New Roman"/>
              </a:rPr>
              <a:t>S</a:t>
            </a:r>
            <a:r>
              <a:rPr lang="en-US" altLang="zh-CN" sz="2400" b="1" spc="0" baseline="-25000">
                <a:solidFill>
                  <a:srgbClr val="C00000"/>
                </a:solidFill>
                <a:latin typeface="Times New Roman"/>
              </a:rPr>
              <a:t>1</a:t>
            </a:r>
            <a:r>
              <a:rPr lang="zh-CN" altLang="zh-CN" sz="2400" b="1" spc="0">
                <a:solidFill>
                  <a:srgbClr val="C00000"/>
                </a:solidFill>
                <a:latin typeface="Times New Roman"/>
                <a:ea typeface="宋体" pitchFamily="2" charset="-122"/>
              </a:rPr>
              <a:t>，标记电流表指针所指的位置</a:t>
            </a:r>
            <a:endParaRPr lang="zh-CN" altLang="zh-CN" sz="1000">
              <a:latin typeface="宋体" pitchFamily="2" charset="-122"/>
              <a:ea typeface="宋体" pitchFamily="2" charset="-122"/>
            </a:endParaRPr>
          </a:p>
        </p:txBody>
      </p:sp>
      <p:sp>
        <p:nvSpPr>
          <p:cNvPr id="105476" name="矩形 5"/>
          <p:cNvSpPr>
            <a:spLocks noChangeArrowheads="1"/>
          </p:cNvSpPr>
          <p:nvPr/>
        </p:nvSpPr>
        <p:spPr bwMode="auto">
          <a:xfrm>
            <a:off x="1365250" y="2160588"/>
            <a:ext cx="67357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断开</a:t>
            </a:r>
            <a:r>
              <a:rPr lang="en-US" altLang="zh-CN" sz="2400" b="1" spc="0">
                <a:solidFill>
                  <a:srgbClr val="C00000"/>
                </a:solidFill>
                <a:latin typeface="Times New Roman"/>
              </a:rPr>
              <a:t>S</a:t>
            </a:r>
            <a:r>
              <a:rPr lang="en-US" altLang="zh-CN" sz="2400" b="1" spc="0" baseline="-25000">
                <a:solidFill>
                  <a:srgbClr val="C00000"/>
                </a:solidFill>
                <a:latin typeface="Times New Roman"/>
              </a:rPr>
              <a:t>1</a:t>
            </a:r>
            <a:r>
              <a:rPr lang="zh-CN" altLang="zh-CN" sz="2400" b="1" spc="0">
                <a:solidFill>
                  <a:srgbClr val="C00000"/>
                </a:solidFill>
                <a:latin typeface="Times New Roman"/>
                <a:ea typeface="宋体" pitchFamily="2" charset="-122"/>
              </a:rPr>
              <a:t>，闭合</a:t>
            </a:r>
            <a:r>
              <a:rPr lang="en-US" altLang="zh-CN" sz="2400" b="1" spc="0">
                <a:solidFill>
                  <a:srgbClr val="C00000"/>
                </a:solidFill>
                <a:latin typeface="Times New Roman"/>
              </a:rPr>
              <a:t>S</a:t>
            </a:r>
            <a:r>
              <a:rPr lang="en-US" altLang="zh-CN" sz="2400" b="1" spc="0" baseline="-25000">
                <a:solidFill>
                  <a:srgbClr val="C00000"/>
                </a:solidFill>
                <a:latin typeface="Times New Roman"/>
              </a:rPr>
              <a:t>2</a:t>
            </a:r>
            <a:r>
              <a:rPr lang="zh-CN" altLang="zh-CN" sz="2400" b="1" spc="0">
                <a:solidFill>
                  <a:srgbClr val="C00000"/>
                </a:solidFill>
                <a:latin typeface="Times New Roman"/>
                <a:ea typeface="宋体" pitchFamily="2" charset="-122"/>
              </a:rPr>
              <a:t>，调节电阻箱，使电流表指针指在标记的位置，记下电阻箱阻值</a:t>
            </a:r>
            <a:r>
              <a:rPr lang="en-US" altLang="zh-CN" sz="2400" b="1" i="1" spc="0">
                <a:solidFill>
                  <a:srgbClr val="C00000"/>
                </a:solidFill>
                <a:latin typeface="Times New Roman"/>
              </a:rPr>
              <a:t>R</a:t>
            </a:r>
            <a:r>
              <a:rPr lang="en-US" altLang="zh-CN" sz="2400" b="1" spc="0" baseline="-25000">
                <a:solidFill>
                  <a:srgbClr val="C00000"/>
                </a:solidFill>
                <a:latin typeface="Times New Roman"/>
              </a:rPr>
              <a:t>0</a:t>
            </a:r>
            <a:endParaRPr lang="zh-CN" altLang="zh-CN" sz="1000">
              <a:latin typeface="宋体" pitchFamily="2" charset="-122"/>
              <a:ea typeface="宋体" pitchFamily="2" charset="-122"/>
            </a:endParaRPr>
          </a:p>
        </p:txBody>
      </p:sp>
      <p:sp>
        <p:nvSpPr>
          <p:cNvPr id="105477" name="矩形 6"/>
          <p:cNvSpPr>
            <a:spLocks noChangeArrowheads="1"/>
          </p:cNvSpPr>
          <p:nvPr/>
        </p:nvSpPr>
        <p:spPr bwMode="auto">
          <a:xfrm>
            <a:off x="3059113" y="3244850"/>
            <a:ext cx="49371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i="1" spc="0">
                <a:solidFill>
                  <a:srgbClr val="C00000"/>
                </a:solidFill>
                <a:latin typeface="Times New Roman"/>
              </a:rPr>
              <a:t>R</a:t>
            </a:r>
            <a:r>
              <a:rPr lang="en-US" altLang="zh-CN" sz="2400" b="1" spc="0" baseline="-25000">
                <a:solidFill>
                  <a:srgbClr val="C00000"/>
                </a:solidFill>
                <a:latin typeface="Times New Roman"/>
              </a:rPr>
              <a:t>0</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5475"/>
                                        </p:tgtEl>
                                        <p:attrNameLst>
                                          <p:attrName>style.visibility</p:attrName>
                                        </p:attrNameLst>
                                      </p:cBhvr>
                                      <p:to>
                                        <p:strVal val="visible"/>
                                      </p:to>
                                    </p:set>
                                    <p:animEffect transition="in" filter="wipe(left)">
                                      <p:cBhvr>
                                        <p:cTn id="7" dur="500" fill="hold"/>
                                        <p:tgtEl>
                                          <p:spTgt spid="10547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5476"/>
                                        </p:tgtEl>
                                        <p:attrNameLst>
                                          <p:attrName>style.visibility</p:attrName>
                                        </p:attrNameLst>
                                      </p:cBhvr>
                                      <p:to>
                                        <p:strVal val="visible"/>
                                      </p:to>
                                    </p:set>
                                    <p:animEffect transition="in" filter="wipe(left)">
                                      <p:cBhvr>
                                        <p:cTn id="12" dur="500" fill="hold"/>
                                        <p:tgtEl>
                                          <p:spTgt spid="10547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5477"/>
                                        </p:tgtEl>
                                        <p:attrNameLst>
                                          <p:attrName>style.visibility</p:attrName>
                                        </p:attrNameLst>
                                      </p:cBhvr>
                                      <p:to>
                                        <p:strVal val="visible"/>
                                      </p:to>
                                    </p:set>
                                    <p:animEffect transition="in" filter="wipe(left)">
                                      <p:cBhvr>
                                        <p:cTn id="17" dur="500" fill="hold"/>
                                        <p:tgtEl>
                                          <p:spTgt spid="105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5" grpId="0"/>
      <p:bldP spid="105476" grpId="0"/>
      <p:bldP spid="105477" grpId="0"/>
    </p:bld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6497" name="矩形 3"/>
          <p:cNvSpPr>
            <a:spLocks noChangeArrowheads="1"/>
          </p:cNvSpPr>
          <p:nvPr/>
        </p:nvSpPr>
        <p:spPr bwMode="auto">
          <a:xfrm>
            <a:off x="565150" y="411163"/>
            <a:ext cx="8023225" cy="166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140" marR="0" lvl="0" indent="-358140" algn="just">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a:t>
            </a:r>
            <a:r>
              <a:rPr lang="en-US" altLang="zh-CN" sz="2400" b="1" spc="0">
                <a:latin typeface="Times New Roman"/>
              </a:rPr>
              <a:t>2018·</a:t>
            </a:r>
            <a:r>
              <a:rPr lang="zh-CN" altLang="zh-CN" sz="2400" b="1" spc="0">
                <a:latin typeface="Times New Roman"/>
                <a:ea typeface="宋体" pitchFamily="2" charset="-122"/>
              </a:rPr>
              <a:t>福建</a:t>
            </a:r>
            <a:r>
              <a:rPr lang="en-US" altLang="zh-CN" sz="2400" b="1" spc="0">
                <a:latin typeface="Times New Roman"/>
              </a:rPr>
              <a:t>·8</a:t>
            </a:r>
            <a:r>
              <a:rPr lang="zh-CN" altLang="zh-CN" sz="2400" b="1" spc="0">
                <a:latin typeface="Times New Roman"/>
                <a:ea typeface="宋体" pitchFamily="2" charset="-122"/>
              </a:rPr>
              <a:t>分】用</a:t>
            </a:r>
            <a:r>
              <a:rPr lang="en-US" altLang="zh-CN" sz="2400" b="1" spc="0">
                <a:latin typeface="Times New Roman"/>
              </a:rPr>
              <a:t>“</a:t>
            </a:r>
            <a:r>
              <a:rPr lang="zh-CN" altLang="zh-CN" sz="2400" b="1" spc="0">
                <a:latin typeface="Times New Roman"/>
                <a:ea typeface="宋体" pitchFamily="2" charset="-122"/>
              </a:rPr>
              <a:t>伏安法</a:t>
            </a:r>
            <a:r>
              <a:rPr lang="en-US" altLang="zh-CN" sz="2400" b="1" spc="0">
                <a:latin typeface="Times New Roman"/>
              </a:rPr>
              <a:t>”</a:t>
            </a:r>
            <a:r>
              <a:rPr lang="zh-CN" altLang="zh-CN" sz="2400" b="1" spc="0">
                <a:latin typeface="Times New Roman"/>
                <a:ea typeface="宋体" pitchFamily="2" charset="-122"/>
              </a:rPr>
              <a:t>测量电阻</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的阻值，提供的实验器材有：</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待测电阻</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、两节干电池、电流表、电压表、滑动变阻器、开关及若干导线。</a:t>
            </a:r>
            <a:endParaRPr lang="zh-CN" altLang="zh-CN" sz="1000">
              <a:latin typeface="宋体" pitchFamily="2" charset="-122"/>
              <a:ea typeface="宋体" pitchFamily="2" charset="-122"/>
            </a:endParaRPr>
          </a:p>
        </p:txBody>
      </p:sp>
      <p:pic>
        <p:nvPicPr>
          <p:cNvPr id="106498" name="Picture 5"/>
          <p:cNvPicPr>
            <a:picLocks noChangeAspect="1"/>
          </p:cNvPicPr>
          <p:nvPr/>
        </p:nvPicPr>
        <p:blipFill>
          <a:blip r:embed="rId2">
            <a:clrChange>
              <a:clrFrom>
                <a:srgbClr val="FFFFFF"/>
              </a:clrFrom>
              <a:clrTo>
                <a:srgbClr val="FFFFFF">
                  <a:alpha val="0"/>
                </a:srgbClr>
              </a:clrTo>
            </a:clrChange>
          </a:blip>
          <a:stretch>
            <a:fillRect/>
          </a:stretch>
        </p:blipFill>
        <p:spPr>
          <a:xfrm>
            <a:off x="-130175" y="2392363"/>
            <a:ext cx="5033963" cy="2051050"/>
          </a:xfrm>
          <a:prstGeom prst="rect">
            <a:avLst/>
          </a:prstGeom>
          <a:noFill/>
          <a:ln>
            <a:noFill/>
            <a:miter lim="800000"/>
          </a:ln>
        </p:spPr>
      </p:pic>
      <p:pic>
        <p:nvPicPr>
          <p:cNvPr id="106499" name="Picture 6"/>
          <p:cNvPicPr>
            <a:picLocks noChangeAspect="1"/>
          </p:cNvPicPr>
          <p:nvPr/>
        </p:nvPicPr>
        <p:blipFill>
          <a:blip r:embed="rId3">
            <a:clrChange>
              <a:clrFrom>
                <a:srgbClr val="FFFFFF"/>
              </a:clrFrom>
              <a:clrTo>
                <a:srgbClr val="FFFFFF">
                  <a:alpha val="0"/>
                </a:srgbClr>
              </a:clrTo>
            </a:clrChange>
          </a:blip>
          <a:stretch>
            <a:fillRect/>
          </a:stretch>
        </p:blipFill>
        <p:spPr>
          <a:xfrm>
            <a:off x="4643438" y="2144713"/>
            <a:ext cx="4643437" cy="2435225"/>
          </a:xfrm>
          <a:prstGeom prst="rect">
            <a:avLst/>
          </a:prstGeom>
          <a:noFill/>
          <a:ln>
            <a:noFill/>
            <a:miter lim="800000"/>
          </a:ln>
        </p:spPr>
      </p:pic>
    </p:spTree>
  </p:cSld>
  <p:clrMapOvr>
    <a:masterClrMapping/>
  </p:clrMapOvr>
  <p:transition/>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7521" name="矩形 5"/>
          <p:cNvSpPr>
            <a:spLocks noChangeArrowheads="1"/>
          </p:cNvSpPr>
          <p:nvPr/>
        </p:nvSpPr>
        <p:spPr bwMode="auto">
          <a:xfrm>
            <a:off x="611188" y="771525"/>
            <a:ext cx="8023225"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140" marR="0" lvl="0" indent="-358140"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根据图甲的电路图，用笔画线代替导线将图乙中的实物图连接完整</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107522" name="矩形 3"/>
          <p:cNvSpPr>
            <a:spLocks noChangeArrowheads="1"/>
          </p:cNvSpPr>
          <p:nvPr/>
        </p:nvSpPr>
        <p:spPr bwMode="auto">
          <a:xfrm>
            <a:off x="900113" y="2284413"/>
            <a:ext cx="301783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解：</a:t>
            </a:r>
            <a:r>
              <a:rPr lang="en-US" altLang="zh-CN" sz="2400" b="1" spc="0">
                <a:solidFill>
                  <a:srgbClr val="C00000"/>
                </a:solidFill>
                <a:latin typeface="Times New Roman"/>
              </a:rPr>
              <a:t>(1)</a:t>
            </a:r>
            <a:r>
              <a:rPr lang="zh-CN" altLang="zh-CN" sz="2400" b="1" spc="0">
                <a:solidFill>
                  <a:srgbClr val="C00000"/>
                </a:solidFill>
                <a:latin typeface="Times New Roman"/>
                <a:ea typeface="宋体" pitchFamily="2" charset="-122"/>
              </a:rPr>
              <a:t>如图乙所示。</a:t>
            </a:r>
            <a:endParaRPr lang="zh-CN" altLang="zh-CN" sz="1000">
              <a:latin typeface="宋体" pitchFamily="2" charset="-122"/>
              <a:ea typeface="宋体" pitchFamily="2" charset="-122"/>
            </a:endParaRPr>
          </a:p>
        </p:txBody>
      </p:sp>
      <p:pic>
        <p:nvPicPr>
          <p:cNvPr id="107523" name="Picture 5"/>
          <p:cNvPicPr>
            <a:picLocks noGrp="1" noChangeAspect="1"/>
          </p:cNvPicPr>
          <p:nvPr/>
        </p:nvPicPr>
        <p:blipFill>
          <a:blip r:embed="rId2"/>
          <a:stretch>
            <a:fillRect/>
          </a:stretch>
        </p:blipFill>
        <p:spPr>
          <a:xfrm>
            <a:off x="4067175" y="1635125"/>
            <a:ext cx="3027363" cy="2500313"/>
          </a:xfrm>
          <a:prstGeom prst="rect">
            <a:avLst/>
          </a:prstGeom>
          <a:noFill/>
          <a:ln>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7522"/>
                                        </p:tgtEl>
                                        <p:attrNameLst>
                                          <p:attrName>style.visibility</p:attrName>
                                        </p:attrNameLst>
                                      </p:cBhvr>
                                      <p:to>
                                        <p:strVal val="visible"/>
                                      </p:to>
                                    </p:set>
                                    <p:animEffect transition="in" filter="wipe(left)">
                                      <p:cBhvr>
                                        <p:cTn id="7" dur="500" fill="hold"/>
                                        <p:tgtEl>
                                          <p:spTgt spid="107522"/>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07523"/>
                                        </p:tgtEl>
                                        <p:attrNameLst>
                                          <p:attrName>style.visibility</p:attrName>
                                        </p:attrNameLst>
                                      </p:cBhvr>
                                      <p:to>
                                        <p:strVal val="visible"/>
                                      </p:to>
                                    </p:set>
                                    <p:animEffect transition="in" filter="wipe(left)">
                                      <p:cBhvr>
                                        <p:cTn id="11" dur="500" fill="hold"/>
                                        <p:tgtEl>
                                          <p:spTgt spid="1075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2" grpId="0"/>
    </p:bldLst>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8545" name="矩形 5"/>
          <p:cNvSpPr>
            <a:spLocks noChangeArrowheads="1"/>
          </p:cNvSpPr>
          <p:nvPr/>
        </p:nvSpPr>
        <p:spPr bwMode="auto">
          <a:xfrm>
            <a:off x="611188" y="771525"/>
            <a:ext cx="8023225"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140" marR="0" lvl="0" indent="-358140" algn="just">
              <a:lnSpc>
                <a:spcPct val="150000"/>
              </a:lnSpc>
              <a:spcAft>
                <a:spcPct val="0"/>
              </a:spcAft>
              <a:buClrTx/>
              <a:buFontTx/>
            </a:pPr>
            <a:r>
              <a:rPr lang="en-US" altLang="zh-CN" sz="2400" b="1" spc="0">
                <a:latin typeface="Times New Roman"/>
              </a:rPr>
              <a:t>(</a:t>
            </a:r>
            <a:r>
              <a:rPr lang="en-US" altLang="zh-CN" sz="2400" b="1" spc="0">
                <a:latin typeface="Times New Roman"/>
              </a:rPr>
              <a:t>2)</a:t>
            </a:r>
            <a:r>
              <a:rPr lang="zh-CN" altLang="zh-CN" sz="2400" b="1" spc="0">
                <a:latin typeface="Times New Roman"/>
                <a:ea typeface="宋体" pitchFamily="2" charset="-122"/>
              </a:rPr>
              <a:t>闭合开关后，移动滑动变阻器的滑片，电压表示数较大且几乎不变，电流表示数始终为零，电路故障可能是</a:t>
            </a:r>
            <a:r>
              <a:rPr lang="en-US" altLang="zh-CN" sz="2400" b="1" spc="0">
                <a:latin typeface="Times New Roman"/>
              </a:rPr>
              <a:t>____________</a:t>
            </a:r>
            <a:r>
              <a:rPr lang="en-US" altLang="zh-CN" sz="2400" b="1" spc="0">
                <a:latin typeface="Times New Roman"/>
              </a:rPr>
              <a:t>________</a:t>
            </a:r>
            <a:r>
              <a:rPr lang="en-US" altLang="zh-CN" sz="2400" b="1" spc="0">
                <a:latin typeface="Times New Roman"/>
              </a:rPr>
              <a:t>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108546" name="矩形 2"/>
          <p:cNvSpPr>
            <a:spLocks noChangeArrowheads="1"/>
          </p:cNvSpPr>
          <p:nvPr/>
        </p:nvSpPr>
        <p:spPr bwMode="auto">
          <a:xfrm>
            <a:off x="1331913" y="1804988"/>
            <a:ext cx="379095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电流表断路</a:t>
            </a:r>
            <a:r>
              <a:rPr lang="en-US" altLang="zh-CN" sz="2400" b="1" spc="0">
                <a:solidFill>
                  <a:srgbClr val="C00000"/>
                </a:solidFill>
                <a:latin typeface="Times New Roman"/>
              </a:rPr>
              <a:t>(</a:t>
            </a:r>
            <a:r>
              <a:rPr lang="zh-CN" altLang="zh-CN" sz="2400" b="1" spc="0">
                <a:solidFill>
                  <a:srgbClr val="C00000"/>
                </a:solidFill>
                <a:latin typeface="Times New Roman"/>
                <a:ea typeface="宋体" pitchFamily="2" charset="-122"/>
              </a:rPr>
              <a:t>或电阻</a:t>
            </a:r>
            <a:r>
              <a:rPr lang="en-US" altLang="zh-CN" sz="2400" b="1" i="1" spc="0">
                <a:solidFill>
                  <a:srgbClr val="C00000"/>
                </a:solidFill>
                <a:latin typeface="Times New Roman"/>
              </a:rPr>
              <a:t>R</a:t>
            </a:r>
            <a:r>
              <a:rPr lang="en-US" altLang="zh-CN" sz="2400" b="1" i="1" spc="0" baseline="-25000">
                <a:solidFill>
                  <a:srgbClr val="C00000"/>
                </a:solidFill>
                <a:latin typeface="Times New Roman"/>
              </a:rPr>
              <a:t>x</a:t>
            </a:r>
            <a:r>
              <a:rPr lang="zh-CN" altLang="zh-CN" sz="2400" b="1" spc="0">
                <a:solidFill>
                  <a:srgbClr val="C00000"/>
                </a:solidFill>
                <a:latin typeface="Times New Roman"/>
                <a:ea typeface="宋体" pitchFamily="2" charset="-122"/>
              </a:rPr>
              <a:t>断路</a:t>
            </a:r>
            <a:r>
              <a:rPr lang="en-US" altLang="zh-CN" sz="2400" b="1" spc="0">
                <a:solidFill>
                  <a:srgbClr val="C00000"/>
                </a:solidFill>
                <a:latin typeface="Times New Roman"/>
              </a:rPr>
              <a:t>)</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8546"/>
                                        </p:tgtEl>
                                        <p:attrNameLst>
                                          <p:attrName>style.visibility</p:attrName>
                                        </p:attrNameLst>
                                      </p:cBhvr>
                                      <p:to>
                                        <p:strVal val="visible"/>
                                      </p:to>
                                    </p:set>
                                    <p:animEffect transition="in" filter="wipe(left)">
                                      <p:cBhvr>
                                        <p:cTn id="7" dur="500" fill="hold"/>
                                        <p:tgtEl>
                                          <p:spTgt spid="1085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6" grpId="0"/>
    </p:bldLst>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9569" name="矩形 5"/>
          <p:cNvSpPr>
            <a:spLocks noChangeArrowheads="1"/>
          </p:cNvSpPr>
          <p:nvPr/>
        </p:nvSpPr>
        <p:spPr bwMode="auto">
          <a:xfrm>
            <a:off x="611188" y="569913"/>
            <a:ext cx="8023225"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140" marR="0" lvl="0" indent="-358140" algn="just">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排除故障后，测得多组实验数据。各组数据对应的点已描在图丙中，请在图中画出</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的</a:t>
            </a:r>
            <a:r>
              <a:rPr lang="en-US" altLang="zh-CN" sz="2400" b="1" i="1" spc="0">
                <a:latin typeface="Times New Roman"/>
              </a:rPr>
              <a:t>I</a:t>
            </a:r>
            <a:r>
              <a:rPr lang="en-US" altLang="zh-CN" sz="2400" b="1" spc="0">
                <a:latin typeface="Times New Roman"/>
              </a:rPr>
              <a:t>­-</a:t>
            </a:r>
            <a:r>
              <a:rPr lang="en-US" altLang="zh-CN" sz="2400" b="1" i="1" spc="0">
                <a:latin typeface="Times New Roman"/>
              </a:rPr>
              <a:t>U</a:t>
            </a:r>
            <a:r>
              <a:rPr lang="zh-CN" altLang="zh-CN" sz="2400" b="1" spc="0">
                <a:latin typeface="Times New Roman"/>
                <a:ea typeface="宋体" pitchFamily="2" charset="-122"/>
              </a:rPr>
              <a:t>图线。由图可得</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a:t>
            </a:r>
            <a:r>
              <a:rPr lang="en-US" altLang="zh-CN" sz="2400" b="1" spc="0">
                <a:latin typeface="Times New Roman"/>
              </a:rPr>
              <a:t>___</a:t>
            </a:r>
            <a:r>
              <a:rPr lang="en-US" altLang="zh-CN" sz="2400" b="1" spc="0">
                <a:latin typeface="Times New Roman"/>
              </a:rPr>
              <a:t>___</a:t>
            </a:r>
            <a:r>
              <a:rPr lang="en-US" altLang="zh-CN" sz="2400" b="1" spc="0">
                <a:latin typeface="Times New Roman"/>
              </a:rPr>
              <a:t>_______</a:t>
            </a:r>
            <a:r>
              <a:rPr lang="en-US" altLang="zh-CN" sz="2400" b="1" spc="0">
                <a:latin typeface="Times New Roman"/>
              </a:rPr>
              <a:t>Ω</a:t>
            </a:r>
            <a:r>
              <a:rPr lang="zh-CN" altLang="zh-CN" sz="2400" b="1" spc="0">
                <a:latin typeface="Times New Roman"/>
                <a:ea typeface="宋体" pitchFamily="2" charset="-122"/>
              </a:rPr>
              <a:t>。</a:t>
            </a:r>
            <a:r>
              <a:rPr lang="en-US" altLang="zh-CN" sz="2400" b="1" spc="0">
                <a:latin typeface="Times New Roman"/>
              </a:rPr>
              <a:t>(</a:t>
            </a:r>
            <a:r>
              <a:rPr lang="zh-CN" altLang="zh-CN" sz="2400" b="1" spc="0">
                <a:latin typeface="Times New Roman"/>
                <a:ea typeface="宋体" pitchFamily="2" charset="-122"/>
              </a:rPr>
              <a:t>结果保留一位小数</a:t>
            </a:r>
            <a:r>
              <a:rPr lang="en-US" altLang="zh-CN" sz="2400" b="1" spc="0">
                <a:latin typeface="Times New Roman"/>
              </a:rPr>
              <a:t>)</a:t>
            </a:r>
            <a:endParaRPr lang="zh-CN" altLang="zh-CN" sz="1000">
              <a:latin typeface="宋体" pitchFamily="2" charset="-122"/>
              <a:ea typeface="宋体" pitchFamily="2" charset="-122"/>
            </a:endParaRPr>
          </a:p>
        </p:txBody>
      </p:sp>
      <p:sp>
        <p:nvSpPr>
          <p:cNvPr id="109570" name="矩形 3"/>
          <p:cNvSpPr>
            <a:spLocks noChangeArrowheads="1"/>
          </p:cNvSpPr>
          <p:nvPr/>
        </p:nvSpPr>
        <p:spPr bwMode="auto">
          <a:xfrm>
            <a:off x="1079500" y="2582863"/>
            <a:ext cx="20526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如图丙所示</a:t>
            </a:r>
            <a:endParaRPr lang="zh-CN" altLang="zh-CN" sz="1000">
              <a:latin typeface="宋体" pitchFamily="2" charset="-122"/>
              <a:ea typeface="宋体" pitchFamily="2" charset="-122"/>
            </a:endParaRPr>
          </a:p>
        </p:txBody>
      </p:sp>
      <p:sp>
        <p:nvSpPr>
          <p:cNvPr id="109571" name="矩形 4"/>
          <p:cNvSpPr>
            <a:spLocks noChangeArrowheads="1"/>
          </p:cNvSpPr>
          <p:nvPr/>
        </p:nvSpPr>
        <p:spPr bwMode="auto">
          <a:xfrm>
            <a:off x="2093913" y="1635125"/>
            <a:ext cx="56991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5.6</a:t>
            </a:r>
            <a:endParaRPr lang="zh-CN" altLang="zh-CN" sz="1000">
              <a:latin typeface="宋体" pitchFamily="2" charset="-122"/>
              <a:ea typeface="宋体" pitchFamily="2" charset="-122"/>
            </a:endParaRPr>
          </a:p>
        </p:txBody>
      </p:sp>
      <p:pic>
        <p:nvPicPr>
          <p:cNvPr id="109572" name="Picture 5"/>
          <p:cNvPicPr>
            <a:picLocks noGrp="1" noChangeAspect="1"/>
          </p:cNvPicPr>
          <p:nvPr/>
        </p:nvPicPr>
        <p:blipFill>
          <a:blip r:embed="rId2"/>
          <a:stretch>
            <a:fillRect/>
          </a:stretch>
        </p:blipFill>
        <p:spPr>
          <a:xfrm>
            <a:off x="3203575" y="2335213"/>
            <a:ext cx="2263775" cy="2324100"/>
          </a:xfrm>
          <a:prstGeom prst="rect">
            <a:avLst/>
          </a:prstGeom>
          <a:noFill/>
          <a:ln>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9570"/>
                                        </p:tgtEl>
                                        <p:attrNameLst>
                                          <p:attrName>style.visibility</p:attrName>
                                        </p:attrNameLst>
                                      </p:cBhvr>
                                      <p:to>
                                        <p:strVal val="visible"/>
                                      </p:to>
                                    </p:set>
                                    <p:animEffect transition="in" filter="wipe(left)">
                                      <p:cBhvr>
                                        <p:cTn id="7" dur="500" fill="hold"/>
                                        <p:tgtEl>
                                          <p:spTgt spid="109570"/>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09572"/>
                                        </p:tgtEl>
                                        <p:attrNameLst>
                                          <p:attrName>style.visibility</p:attrName>
                                        </p:attrNameLst>
                                      </p:cBhvr>
                                      <p:to>
                                        <p:strVal val="visible"/>
                                      </p:to>
                                    </p:set>
                                    <p:animEffect transition="in" filter="wipe(left)">
                                      <p:cBhvr>
                                        <p:cTn id="11" dur="500" fill="hold"/>
                                        <p:tgtEl>
                                          <p:spTgt spid="109572"/>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09571"/>
                                        </p:tgtEl>
                                        <p:attrNameLst>
                                          <p:attrName>style.visibility</p:attrName>
                                        </p:attrNameLst>
                                      </p:cBhvr>
                                      <p:to>
                                        <p:strVal val="visible"/>
                                      </p:to>
                                    </p:set>
                                    <p:animEffect transition="in" filter="wipe(left)">
                                      <p:cBhvr>
                                        <p:cTn id="16" dur="500" fill="hold"/>
                                        <p:tgtEl>
                                          <p:spTgt spid="1095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0" grpId="0"/>
      <p:bldP spid="109571" grpId="0"/>
    </p:bldLst>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0593" name="矩形 5"/>
          <p:cNvSpPr>
            <a:spLocks noChangeArrowheads="1"/>
          </p:cNvSpPr>
          <p:nvPr/>
        </p:nvSpPr>
        <p:spPr bwMode="auto">
          <a:xfrm>
            <a:off x="611188" y="569913"/>
            <a:ext cx="8023225"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8140" marR="0" lvl="0" indent="-358140" algn="just">
              <a:lnSpc>
                <a:spcPct val="150000"/>
              </a:lnSpc>
              <a:spcAft>
                <a:spcPct val="0"/>
              </a:spcAft>
              <a:buClrTx/>
              <a:buFontTx/>
            </a:pPr>
            <a:r>
              <a:rPr lang="en-US" altLang="zh-CN" sz="2400" b="1" spc="0">
                <a:latin typeface="Times New Roman"/>
              </a:rPr>
              <a:t>(4)</a:t>
            </a:r>
            <a:r>
              <a:rPr lang="zh-CN" altLang="zh-CN" sz="2400" b="1" spc="0">
                <a:latin typeface="Times New Roman"/>
                <a:ea typeface="宋体" pitchFamily="2" charset="-122"/>
              </a:rPr>
              <a:t>电流表的电阻虽然很小，但也会影响本实验中</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的测量结果。用图丁的电路进行测量可消除这个影响，</a:t>
            </a:r>
            <a:r>
              <a:rPr lang="en-US" altLang="zh-CN" sz="2400" b="1" i="1" spc="0">
                <a:latin typeface="Times New Roman"/>
              </a:rPr>
              <a:t>R</a:t>
            </a:r>
            <a:r>
              <a:rPr lang="en-US" altLang="zh-CN" sz="2400" b="1" spc="0" baseline="-25000">
                <a:latin typeface="Times New Roman"/>
              </a:rPr>
              <a:t>0</a:t>
            </a:r>
            <a:r>
              <a:rPr lang="zh-CN" altLang="zh-CN" sz="2400" b="1" spc="0">
                <a:latin typeface="Times New Roman"/>
                <a:ea typeface="宋体" pitchFamily="2" charset="-122"/>
              </a:rPr>
              <a:t>为定值电阻。实验步骤如下：</a:t>
            </a:r>
            <a:endParaRPr lang="en-US" altLang="zh-CN" sz="2400" b="1">
              <a:latin typeface="Times New Roman"/>
            </a:endParaRPr>
          </a:p>
          <a:p>
            <a:pPr marL="358140" marR="0" lvl="0" indent="-358140" algn="just">
              <a:lnSpc>
                <a:spcPct val="150000"/>
              </a:lnSpc>
              <a:spcAft>
                <a:spcPct val="0"/>
              </a:spcAft>
              <a:buClrTx/>
              <a:buFontTx/>
            </a:pPr>
            <a:r>
              <a:rPr lang="en-US" altLang="zh-CN" sz="2400" b="1" spc="0">
                <a:latin typeface="Times New Roman"/>
              </a:rPr>
              <a:t>	</a:t>
            </a:r>
            <a:r>
              <a:rPr lang="zh-CN" altLang="en-US" sz="2400" b="1" spc="0">
                <a:latin typeface="Times New Roman"/>
                <a:ea typeface="宋体" pitchFamily="2" charset="-122"/>
              </a:rPr>
              <a:t>①</a:t>
            </a:r>
            <a:r>
              <a:rPr lang="zh-CN" altLang="en-US" sz="2400" b="1" spc="0">
                <a:latin typeface="Times New Roman"/>
                <a:ea typeface="宋体" pitchFamily="2" charset="-122"/>
              </a:rPr>
              <a:t>按照图丁的电路图连接电路，将滑动变阻器的滑片置于最大阻值处</a:t>
            </a:r>
            <a:r>
              <a:rPr lang="zh-CN" altLang="en-US" sz="2400" b="1" spc="0">
                <a:latin typeface="Times New Roman"/>
                <a:ea typeface="宋体" pitchFamily="2" charset="-122"/>
              </a:rPr>
              <a:t>；</a:t>
            </a:r>
            <a:endParaRPr lang="zh-CN" altLang="zh-CN" sz="1000">
              <a:latin typeface="宋体" pitchFamily="2" charset="-122"/>
              <a:ea typeface="宋体" pitchFamily="2" charset="-122"/>
            </a:endParaRPr>
          </a:p>
        </p:txBody>
      </p:sp>
    </p:spTree>
  </p:cSld>
  <p:clrMapOvr>
    <a:masterClrMapping/>
  </p:clrMapOvr>
  <p:transition/>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1617" name="矩形 5"/>
          <p:cNvSpPr>
            <a:spLocks noChangeArrowheads="1"/>
          </p:cNvSpPr>
          <p:nvPr/>
        </p:nvSpPr>
        <p:spPr bwMode="auto">
          <a:xfrm>
            <a:off x="611188" y="646113"/>
            <a:ext cx="8023225"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1905" algn="just">
              <a:lnSpc>
                <a:spcPct val="150000"/>
              </a:lnSpc>
              <a:spcAft>
                <a:spcPct val="0"/>
              </a:spcAft>
              <a:buClrTx/>
              <a:buFontTx/>
            </a:pPr>
            <a:r>
              <a:rPr lang="zh-CN" altLang="zh-CN" sz="2400" b="1" spc="0">
                <a:latin typeface="宋体" pitchFamily="2" charset="-122"/>
                <a:ea typeface="宋体" pitchFamily="2" charset="-122"/>
              </a:rPr>
              <a:t>②</a:t>
            </a:r>
            <a:r>
              <a:rPr lang="zh-CN" altLang="zh-CN" sz="2400" b="1" spc="0">
                <a:latin typeface="Times New Roman"/>
                <a:ea typeface="宋体" pitchFamily="2" charset="-122"/>
              </a:rPr>
              <a:t>闭合开关</a:t>
            </a:r>
            <a:r>
              <a:rPr lang="en-US" altLang="zh-CN" sz="2400" b="1" spc="0">
                <a:latin typeface="Times New Roman"/>
              </a:rPr>
              <a:t>S</a:t>
            </a:r>
            <a:r>
              <a:rPr lang="en-US" altLang="zh-CN" sz="2400" b="1" spc="0" baseline="-25000">
                <a:latin typeface="Times New Roman"/>
              </a:rPr>
              <a:t>1</a:t>
            </a:r>
            <a:r>
              <a:rPr lang="zh-CN" altLang="zh-CN" sz="2400" b="1" spc="0">
                <a:latin typeface="Times New Roman"/>
                <a:ea typeface="宋体" pitchFamily="2" charset="-122"/>
              </a:rPr>
              <a:t>、</a:t>
            </a:r>
            <a:r>
              <a:rPr lang="en-US" altLang="zh-CN" sz="2400" b="1" spc="0">
                <a:latin typeface="Times New Roman"/>
              </a:rPr>
              <a:t>S</a:t>
            </a:r>
            <a:r>
              <a:rPr lang="en-US" altLang="zh-CN" sz="2400" b="1" spc="0" baseline="-25000">
                <a:latin typeface="Times New Roman"/>
              </a:rPr>
              <a:t>2</a:t>
            </a:r>
            <a:r>
              <a:rPr lang="zh-CN" altLang="zh-CN" sz="2400" b="1" spc="0">
                <a:latin typeface="Times New Roman"/>
                <a:ea typeface="宋体" pitchFamily="2" charset="-122"/>
              </a:rPr>
              <a:t>，移动滑动变阻器滑片，读出电压表的示数</a:t>
            </a:r>
            <a:r>
              <a:rPr lang="en-US" altLang="zh-CN" sz="2400" b="1" i="1" spc="0">
                <a:latin typeface="Times New Roman"/>
              </a:rPr>
              <a:t>U</a:t>
            </a:r>
            <a:r>
              <a:rPr lang="en-US" altLang="zh-CN" sz="2400" b="1" spc="0" baseline="-25000">
                <a:latin typeface="Times New Roman"/>
              </a:rPr>
              <a:t>1</a:t>
            </a:r>
            <a:r>
              <a:rPr lang="zh-CN" altLang="zh-CN" sz="2400" b="1" spc="0">
                <a:latin typeface="Times New Roman"/>
                <a:ea typeface="宋体" pitchFamily="2" charset="-122"/>
              </a:rPr>
              <a:t>和电流表的示数</a:t>
            </a:r>
            <a:r>
              <a:rPr lang="en-US" altLang="zh-CN" sz="2400" b="1" i="1" spc="0">
                <a:latin typeface="Times New Roman"/>
              </a:rPr>
              <a:t>I</a:t>
            </a:r>
            <a:r>
              <a:rPr lang="en-US" altLang="zh-CN" sz="2400" b="1" spc="0" baseline="-25000">
                <a:latin typeface="Times New Roman"/>
              </a:rPr>
              <a:t>1</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1905" algn="just">
              <a:lnSpc>
                <a:spcPct val="150000"/>
              </a:lnSpc>
              <a:spcAft>
                <a:spcPct val="0"/>
              </a:spcAft>
              <a:buClrTx/>
              <a:buFontTx/>
            </a:pPr>
            <a:r>
              <a:rPr lang="zh-CN" altLang="zh-CN" sz="2400" b="1" spc="0">
                <a:latin typeface="宋体" pitchFamily="2" charset="-122"/>
                <a:ea typeface="宋体" pitchFamily="2" charset="-122"/>
              </a:rPr>
              <a:t>③</a:t>
            </a:r>
            <a:r>
              <a:rPr lang="en-US" altLang="zh-CN" sz="2400" b="1" spc="0">
                <a:latin typeface="Times New Roman"/>
              </a:rPr>
              <a:t>__________</a:t>
            </a:r>
            <a:r>
              <a:rPr lang="zh-CN" altLang="zh-CN" sz="2400" b="1" spc="0">
                <a:latin typeface="Times New Roman"/>
                <a:ea typeface="宋体" pitchFamily="2" charset="-122"/>
              </a:rPr>
              <a:t>，移动滑动变阻器滑片，读出电压表的示数</a:t>
            </a:r>
            <a:r>
              <a:rPr lang="en-US" altLang="zh-CN" sz="2400" b="1" i="1" spc="0">
                <a:latin typeface="Times New Roman"/>
              </a:rPr>
              <a:t>U</a:t>
            </a:r>
            <a:r>
              <a:rPr lang="en-US" altLang="zh-CN" sz="2400" b="1" spc="0" baseline="-25000">
                <a:latin typeface="Times New Roman"/>
              </a:rPr>
              <a:t>2</a:t>
            </a:r>
            <a:r>
              <a:rPr lang="zh-CN" altLang="zh-CN" sz="2400" b="1" spc="0">
                <a:latin typeface="Times New Roman"/>
                <a:ea typeface="宋体" pitchFamily="2" charset="-122"/>
              </a:rPr>
              <a:t>和电流表的示数</a:t>
            </a:r>
            <a:r>
              <a:rPr lang="en-US" altLang="zh-CN" sz="2400" b="1" i="1" spc="0">
                <a:latin typeface="Times New Roman"/>
              </a:rPr>
              <a:t>I</a:t>
            </a:r>
            <a:r>
              <a:rPr lang="en-US" altLang="zh-CN" sz="2400" b="1" spc="0" baseline="-25000">
                <a:latin typeface="Times New Roman"/>
              </a:rPr>
              <a:t>2; </a:t>
            </a:r>
            <a:endParaRPr lang="zh-CN" altLang="zh-CN" sz="1000">
              <a:latin typeface="宋体" pitchFamily="2" charset="-122"/>
              <a:ea typeface="宋体" pitchFamily="2" charset="-122"/>
            </a:endParaRPr>
          </a:p>
          <a:p>
            <a:pPr marL="357505" marR="0" lvl="0" indent="-1905" algn="just">
              <a:lnSpc>
                <a:spcPct val="150000"/>
              </a:lnSpc>
              <a:spcAft>
                <a:spcPct val="0"/>
              </a:spcAft>
              <a:buClrTx/>
              <a:buFontTx/>
            </a:pPr>
            <a:r>
              <a:rPr lang="zh-CN" altLang="zh-CN" sz="2400" b="1" spc="0">
                <a:latin typeface="宋体" pitchFamily="2" charset="-122"/>
                <a:ea typeface="宋体" pitchFamily="2" charset="-122"/>
              </a:rPr>
              <a:t>④</a:t>
            </a:r>
            <a:r>
              <a:rPr lang="zh-CN" altLang="zh-CN" sz="2400" b="1" spc="0">
                <a:latin typeface="Times New Roman"/>
                <a:ea typeface="宋体" pitchFamily="2" charset="-122"/>
              </a:rPr>
              <a:t>可得待测电阻</a:t>
            </a:r>
            <a:r>
              <a:rPr lang="en-US" altLang="zh-CN" sz="2400" b="1" i="1" spc="0">
                <a:latin typeface="Times New Roman"/>
              </a:rPr>
              <a:t>R</a:t>
            </a:r>
            <a:r>
              <a:rPr lang="en-US" altLang="zh-CN" sz="2400" b="1" i="1" spc="0" baseline="-25000">
                <a:latin typeface="Times New Roman"/>
              </a:rPr>
              <a:t>x</a:t>
            </a:r>
            <a:r>
              <a:rPr lang="zh-CN" altLang="zh-CN" sz="2400" b="1" spc="0">
                <a:latin typeface="Times New Roman"/>
                <a:ea typeface="宋体" pitchFamily="2" charset="-122"/>
              </a:rPr>
              <a:t>＝</a:t>
            </a:r>
            <a:r>
              <a:rPr lang="en-US" altLang="zh-CN" sz="2400" b="1" spc="0">
                <a:latin typeface="Times New Roman"/>
              </a:rPr>
              <a:t>________</a:t>
            </a:r>
            <a:r>
              <a:rPr lang="zh-CN" altLang="zh-CN" sz="2400" b="1" spc="0">
                <a:latin typeface="Times New Roman"/>
                <a:ea typeface="宋体" pitchFamily="2" charset="-122"/>
              </a:rPr>
              <a:t>。</a:t>
            </a:r>
            <a:r>
              <a:rPr lang="en-US" altLang="zh-CN" sz="2400" b="1" spc="0">
                <a:latin typeface="Times New Roman"/>
              </a:rPr>
              <a:t>(</a:t>
            </a:r>
            <a:r>
              <a:rPr lang="zh-CN" altLang="zh-CN" sz="2400" b="1" spc="0">
                <a:latin typeface="Times New Roman"/>
                <a:ea typeface="宋体" pitchFamily="2" charset="-122"/>
              </a:rPr>
              <a:t>用</a:t>
            </a:r>
            <a:r>
              <a:rPr lang="en-US" altLang="zh-CN" sz="2400" b="1" i="1" spc="0">
                <a:latin typeface="Times New Roman"/>
              </a:rPr>
              <a:t>U</a:t>
            </a:r>
            <a:r>
              <a:rPr lang="en-US" altLang="zh-CN" sz="2400" b="1" spc="0" baseline="-25000">
                <a:latin typeface="Times New Roman"/>
              </a:rPr>
              <a:t>1</a:t>
            </a:r>
            <a:r>
              <a:rPr lang="zh-CN" altLang="zh-CN" sz="2400" b="1" spc="0">
                <a:latin typeface="Times New Roman"/>
                <a:ea typeface="宋体" pitchFamily="2" charset="-122"/>
              </a:rPr>
              <a:t>、</a:t>
            </a:r>
            <a:r>
              <a:rPr lang="en-US" altLang="zh-CN" sz="2400" b="1" i="1" spc="0">
                <a:latin typeface="Times New Roman"/>
              </a:rPr>
              <a:t>I</a:t>
            </a:r>
            <a:r>
              <a:rPr lang="en-US" altLang="zh-CN" sz="2400" b="1" spc="0" baseline="-25000">
                <a:latin typeface="Times New Roman"/>
              </a:rPr>
              <a:t>1</a:t>
            </a:r>
            <a:r>
              <a:rPr lang="zh-CN" altLang="zh-CN" sz="2400" b="1" spc="0">
                <a:latin typeface="Times New Roman"/>
                <a:ea typeface="宋体" pitchFamily="2" charset="-122"/>
              </a:rPr>
              <a:t>、</a:t>
            </a:r>
            <a:r>
              <a:rPr lang="en-US" altLang="zh-CN" sz="2400" b="1" i="1" spc="0">
                <a:latin typeface="Times New Roman"/>
              </a:rPr>
              <a:t>U</a:t>
            </a:r>
            <a:r>
              <a:rPr lang="en-US" altLang="zh-CN" sz="2400" b="1" spc="0" baseline="-25000">
                <a:latin typeface="Times New Roman"/>
              </a:rPr>
              <a:t>2</a:t>
            </a:r>
            <a:r>
              <a:rPr lang="zh-CN" altLang="zh-CN" sz="2400" b="1" spc="0">
                <a:latin typeface="Times New Roman"/>
                <a:ea typeface="宋体" pitchFamily="2" charset="-122"/>
              </a:rPr>
              <a:t>和</a:t>
            </a:r>
            <a:r>
              <a:rPr lang="en-US" altLang="zh-CN" sz="2400" b="1" i="1" spc="0">
                <a:latin typeface="Times New Roman"/>
              </a:rPr>
              <a:t>I</a:t>
            </a:r>
            <a:r>
              <a:rPr lang="en-US" altLang="zh-CN" sz="2400" b="1" spc="0" baseline="-25000">
                <a:latin typeface="Times New Roman"/>
              </a:rPr>
              <a:t>2</a:t>
            </a:r>
            <a:r>
              <a:rPr lang="zh-CN" altLang="zh-CN" sz="2400" b="1" spc="0">
                <a:latin typeface="Times New Roman"/>
                <a:ea typeface="宋体" pitchFamily="2" charset="-122"/>
              </a:rPr>
              <a:t>表示</a:t>
            </a:r>
            <a:r>
              <a:rPr lang="en-US" altLang="zh-CN" sz="2400" b="1" spc="0">
                <a:latin typeface="Times New Roman"/>
              </a:rPr>
              <a:t>) </a:t>
            </a:r>
            <a:endParaRPr lang="zh-CN" altLang="zh-CN" sz="1000">
              <a:latin typeface="宋体" pitchFamily="2" charset="-122"/>
              <a:ea typeface="宋体" pitchFamily="2" charset="-122"/>
            </a:endParaRPr>
          </a:p>
        </p:txBody>
      </p:sp>
      <p:pic>
        <p:nvPicPr>
          <p:cNvPr id="111618" name="Picture 7" descr="C:\Users\Administrator\Desktop\习题课件\返回框.png">
            <a:hlinkClick r:id="rId3" action="ppaction://hlinksldjump"/>
          </p:cNvPr>
          <p:cNvPicPr>
            <a:picLocks noChangeAspect="1"/>
          </p:cNvPicPr>
          <p:nvPr/>
        </p:nvPicPr>
        <p:blipFill>
          <a:blip r:embed="rId2"/>
          <a:stretch>
            <a:fillRect/>
          </a:stretch>
        </p:blipFill>
        <p:spPr>
          <a:xfrm>
            <a:off x="8150225" y="4146550"/>
            <a:ext cx="669925" cy="669925"/>
          </a:xfrm>
          <a:prstGeom prst="rect">
            <a:avLst/>
          </a:prstGeom>
          <a:noFill/>
          <a:ln>
            <a:noFill/>
            <a:miter lim="800000"/>
          </a:ln>
        </p:spPr>
      </p:pic>
      <p:sp>
        <p:nvSpPr>
          <p:cNvPr id="111619" name="矩形 4"/>
          <p:cNvSpPr>
            <a:spLocks noChangeArrowheads="1"/>
          </p:cNvSpPr>
          <p:nvPr/>
        </p:nvSpPr>
        <p:spPr bwMode="auto">
          <a:xfrm>
            <a:off x="1622425" y="1682750"/>
            <a:ext cx="107791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断开</a:t>
            </a:r>
            <a:r>
              <a:rPr lang="en-US" altLang="zh-CN" sz="2400" b="1" spc="0">
                <a:solidFill>
                  <a:srgbClr val="C00000"/>
                </a:solidFill>
                <a:latin typeface="Times New Roman"/>
              </a:rPr>
              <a:t>S</a:t>
            </a:r>
            <a:r>
              <a:rPr lang="en-US" altLang="zh-CN" sz="2400" b="1" spc="0" baseline="-25000">
                <a:solidFill>
                  <a:srgbClr val="C00000"/>
                </a:solidFill>
                <a:latin typeface="Times New Roman"/>
              </a:rPr>
              <a:t>2</a:t>
            </a:r>
            <a:endParaRPr lang="zh-CN" altLang="zh-CN" sz="1000">
              <a:latin typeface="宋体" pitchFamily="2" charset="-122"/>
              <a:ea typeface="宋体" pitchFamily="2" charset="-122"/>
            </a:endParaRPr>
          </a:p>
        </p:txBody>
      </p:sp>
      <p:graphicFrame>
        <p:nvGraphicFramePr>
          <p:cNvPr id="111620" name="对象 1"/>
          <p:cNvGraphicFramePr>
            <a:graphicFrameLocks noChangeAspect="1"/>
          </p:cNvGraphicFramePr>
          <p:nvPr/>
        </p:nvGraphicFramePr>
        <p:xfrm>
          <a:off x="4140200" y="2597150"/>
          <a:ext cx="2159000" cy="1041400"/>
        </p:xfrm>
        <a:graphic>
          <a:graphicData uri="http://schemas.openxmlformats.org/presentationml/2006/ole">
            <mc:AlternateContent>
              <mc:Choice xmlns:v="urn:schemas-microsoft-com:vml" Requires="v">
                <p:oleObj spid="_x0000_s1049" r:id="rId4" imgW="2159000" imgH="1041400" progId="Word.Document.8">
                  <p:embed/>
                </p:oleObj>
              </mc:Choice>
              <mc:Fallback>
                <p:oleObj r:id="rId4" imgW="2159000" imgH="1041400" progId="Word.Document.8">
                  <p:embed/>
                  <p:pic>
                    <p:nvPicPr>
                      <p:cNvPr id="0" name="OLE substitute image"/>
                      <p:cNvPicPr/>
                      <p:nvPr/>
                    </p:nvPicPr>
                    <p:blipFill>
                      <a:blip r:embed="rId5"/>
                      <a:stretch>
                        <a:fillRect/>
                      </a:stretch>
                    </p:blipFill>
                    <p:spPr>
                      <a:xfrm>
                        <a:off x="4140200" y="2597150"/>
                        <a:ext cx="2159000" cy="1041400"/>
                      </a:xfrm>
                      <a:prstGeom prst="rect">
                        <a:avLst/>
                      </a:prstGeom>
                      <a:noFill/>
                      <a:ln w="38100">
                        <a:noFill/>
                        <a:miter lim="800000"/>
                      </a:ln>
                    </p:spPr>
                  </p:pic>
                </p:oleObj>
              </mc:Fallback>
            </mc:AlternateContent>
          </a:graphicData>
        </a:graphic>
      </p:graphicFrame>
      <p:pic>
        <p:nvPicPr>
          <p:cNvPr id="111621" name="New picture"/>
          <p:cNvPicPr/>
          <p:nvPr/>
        </p:nvPicPr>
        <p:blipFill>
          <a:blip r:embed="rId6"/>
          <a:stretch>
            <a:fillRect/>
          </a:stretch>
        </p:blipFill>
        <p:spPr>
          <a:xfrm>
            <a:off x="12687300" y="10807700"/>
            <a:ext cx="304800" cy="2159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1619"/>
                                        </p:tgtEl>
                                        <p:attrNameLst>
                                          <p:attrName>style.visibility</p:attrName>
                                        </p:attrNameLst>
                                      </p:cBhvr>
                                      <p:to>
                                        <p:strVal val="visible"/>
                                      </p:to>
                                    </p:set>
                                    <p:animEffect transition="in" filter="wipe(left)">
                                      <p:cBhvr>
                                        <p:cTn id="7" dur="500" fill="hold"/>
                                        <p:tgtEl>
                                          <p:spTgt spid="1116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11620"/>
                                        </p:tgtEl>
                                        <p:attrNameLst>
                                          <p:attrName>style.visibility</p:attrName>
                                        </p:attrNameLst>
                                      </p:cBhvr>
                                      <p:to>
                                        <p:strVal val="visible"/>
                                      </p:to>
                                    </p:set>
                                    <p:animEffect transition="in" filter="wipe(left)">
                                      <p:cBhvr>
                                        <p:cTn id="12" dur="500" fill="hold"/>
                                        <p:tgtEl>
                                          <p:spTgt spid="1116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9"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2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194</Paragraphs>
  <Slides>59</Slides>
  <Notes>47</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59</vt:i4>
      </vt:variant>
    </vt:vector>
  </HeadingPairs>
  <TitlesOfParts>
    <vt:vector baseType="lpstr" size="68">
      <vt:lpstr>Arial</vt:lpstr>
      <vt:lpstr>Calibri</vt:lpstr>
      <vt:lpstr>宋体</vt:lpstr>
      <vt:lpstr>Times New Roman</vt:lpstr>
      <vt:lpstr>Wingdings</vt:lpstr>
      <vt:lpstr>Courier New</vt:lpstr>
      <vt:lpstr>Impact</vt:lpstr>
      <vt:lpstr>黑体</vt:lpstr>
      <vt:lpstr>2_自定义设计方案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2021-03-04T13:18:24.304</cp:lastPrinted>
  <dcterms:created xsi:type="dcterms:W3CDTF">2021-03-04T13:18:24Z</dcterms:created>
  <dcterms:modified xsi:type="dcterms:W3CDTF">2021-03-04T05:18:25Z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