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49" r:id="rId2"/>
    <p:sldMasterId id="2147483672" r:id="rId3"/>
  </p:sldMasterIdLst>
  <p:sldIdLst>
    <p:sldId id="285" r:id="rId4"/>
    <p:sldId id="286" r:id="rId5"/>
    <p:sldId id="287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13" r:id="rId23"/>
    <p:sldId id="314" r:id="rId24"/>
    <p:sldId id="315" r:id="rId25"/>
    <p:sldId id="316" r:id="rId26"/>
    <p:sldId id="283" r:id="rId27"/>
  </p:sldIdLst>
  <p:sldSz cx="9144000" cy="6858000" type="screen4x3"/>
  <p:notesSz cx="6858000" cy="9144000"/>
  <p:custDataLst>
    <p:tags r:id="rId28"/>
  </p:custDataLst>
  <p:defaultTextStyle>
    <a:defPPr algn="l" rtl="0" eaLnBrk="0" hangingPunct="0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tags" Target="tags/tag2.xml" /><Relationship Id="rId29" Type="http://schemas.openxmlformats.org/officeDocument/2006/relationships/presProps" Target="presProps.xml" /><Relationship Id="rId3" Type="http://schemas.openxmlformats.org/officeDocument/2006/relationships/slideMaster" Target="slideMasters/slideMaster3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612B3611-9F87-4FD3-915B-CC2E0291CB6C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E534799-7658-45D3-9433-3AE8D803F6E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612B3611-9F87-4FD3-915B-CC2E0291CB6C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E534799-7658-45D3-9433-3AE8D803F6E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612B3611-9F87-4FD3-915B-CC2E0291CB6C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E534799-7658-45D3-9433-3AE8D803F6E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612B3611-9F87-4FD3-915B-CC2E0291CB6C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E534799-7658-45D3-9433-3AE8D803F6E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612B3611-9F87-4FD3-915B-CC2E0291CB6C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E534799-7658-45D3-9433-3AE8D803F6E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612B3611-9F87-4FD3-915B-CC2E0291CB6C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E534799-7658-45D3-9433-3AE8D803F6E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612B3611-9F87-4FD3-915B-CC2E0291CB6C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E534799-7658-45D3-9433-3AE8D803F6E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612B3611-9F87-4FD3-915B-CC2E0291CB6C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E534799-7658-45D3-9433-3AE8D803F6E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612B3611-9F87-4FD3-915B-CC2E0291CB6C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E534799-7658-45D3-9433-3AE8D803F6E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612B3611-9F87-4FD3-915B-CC2E0291CB6C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E534799-7658-45D3-9433-3AE8D803F6E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612B3611-9F87-4FD3-915B-CC2E0291CB6C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E534799-7658-45D3-9433-3AE8D803F6E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20A23E2F-5921-4AE4-9685-44E20D98F084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EBC56D2-0B62-4F78-8109-D5B69D3C99AF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20A23E2F-5921-4AE4-9685-44E20D98F084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EBC56D2-0B62-4F78-8109-D5B69D3C99AF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86300" y="1905000"/>
            <a:ext cx="3771900" cy="40386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20A23E2F-5921-4AE4-9685-44E20D98F084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EBC56D2-0B62-4F78-8109-D5B69D3C99AF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20A23E2F-5921-4AE4-9685-44E20D98F084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EBC56D2-0B62-4F78-8109-D5B69D3C99AF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20A23E2F-5921-4AE4-9685-44E20D98F084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EBC56D2-0B62-4F78-8109-D5B69D3C99AF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20A23E2F-5921-4AE4-9685-44E20D98F084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EBC56D2-0B62-4F78-8109-D5B69D3C99AF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20A23E2F-5921-4AE4-9685-44E20D98F084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EBC56D2-0B62-4F78-8109-D5B69D3C99AF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20A23E2F-5921-4AE4-9685-44E20D98F084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EBC56D2-0B62-4F78-8109-D5B69D3C99AF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20A23E2F-5921-4AE4-9685-44E20D98F084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EBC56D2-0B62-4F78-8109-D5B69D3C99AF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34150" y="533400"/>
            <a:ext cx="1924050" cy="5410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619750" cy="5410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20A23E2F-5921-4AE4-9685-44E20D98F084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EBC56D2-0B62-4F78-8109-D5B69D3C99AF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 algn="ctr">
              <a:defRPr sz="4100" i="1"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3300"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20A23E2F-5921-4AE4-9685-44E20D98F084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EBC56D2-0B62-4F78-8109-D5B69D3C99AF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612B3611-9F87-4FD3-915B-CC2E0291CB6C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E534799-7658-45D3-9433-3AE8D803F6E3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Rectangle 3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20A23E2F-5921-4AE4-9685-44E20D98F084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EBC56D2-0B62-4F78-8109-D5B69D3C99AF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grpSp>
        <p:nvGrpSpPr>
          <p:cNvPr id="2055" name="Group 7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2056" name="AutoShape 8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>
                <a:latin typeface="Times New Roman" pitchFamily="18" charset="0"/>
              </a:endParaRPr>
            </a:p>
          </p:txBody>
        </p:sp>
        <p:cxnSp>
          <p:nvCxnSpPr>
            <p:cNvPr id="2057" name="Line 9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  <a:effectLst/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AutoShape 2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075" name="AutoShape 3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076" name="AutoShape 4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3077" name="Rectangle 2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8" name="Rectangle 3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3F917C8-DF54-4586-8F75-70DA6FD4B7C2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91275"/>
            <a:ext cx="28956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391275"/>
            <a:ext cx="16002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F338FAF-0098-48EC-95BA-6FC46A4121B1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Relationship Id="rId4" Type="http://schemas.openxmlformats.org/officeDocument/2006/relationships/image" Target="../media/image3.jpeg" /><Relationship Id="rId5" Type="http://schemas.openxmlformats.org/officeDocument/2006/relationships/image" Target="../media/image4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Relationship Id="rId3" Type="http://schemas.openxmlformats.org/officeDocument/2006/relationships/image" Target="../media/image6.png" /><Relationship Id="rId4" Type="http://schemas.openxmlformats.org/officeDocument/2006/relationships/image" Target="../media/image7.jpeg" /><Relationship Id="rId5" Type="http://schemas.openxmlformats.org/officeDocument/2006/relationships/image" Target="../media/image8.png" /><Relationship Id="rId6" Type="http://schemas.openxmlformats.org/officeDocument/2006/relationships/image" Target="../media/image9.wmf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" Target="slide20.xml" TargetMode="Interna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Relationship Id="rId3" Type="http://schemas.openxmlformats.org/officeDocument/2006/relationships/image" Target="../media/image16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Relationship Id="rId4" Type="http://schemas.openxmlformats.org/officeDocument/2006/relationships/image" Target="../media/image21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Relationship Id="rId3" Type="http://schemas.openxmlformats.org/officeDocument/2006/relationships/hyperlink" Target="http://www.kkpic.com/html/60/Show_15287.htm" TargetMode="External" /><Relationship Id="rId4" Type="http://schemas.openxmlformats.org/officeDocument/2006/relationships/image" Target="../media/image23.png" /><Relationship Id="rId5" Type="http://schemas.openxmlformats.org/officeDocument/2006/relationships/tags" Target="../tags/tag1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" Target="slide15.xml" TargetMode="Internal" /><Relationship Id="rId3" Type="http://schemas.openxmlformats.org/officeDocument/2006/relationships/slide" Target="slide16.xml" TargetMode="Internal" /><Relationship Id="rId4" Type="http://schemas.openxmlformats.org/officeDocument/2006/relationships/slide" Target="slide17.xml" TargetMode="Internal" /><Relationship Id="rId5" Type="http://schemas.openxmlformats.org/officeDocument/2006/relationships/slide" Target="slide18.xml" TargetMode="Internal" /><Relationship Id="rId6" Type="http://schemas.openxmlformats.org/officeDocument/2006/relationships/slide" Target="slide19.xml" TargetMode="Internal" /><Relationship Id="rId7" Type="http://schemas.openxmlformats.org/officeDocument/2006/relationships/slide" Target="slide5.xml" TargetMode="Interna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png" /><Relationship Id="rId3" Type="http://schemas.openxmlformats.org/officeDocument/2006/relationships/image" Target="../media/image25.jpeg" /><Relationship Id="rId4" Type="http://schemas.openxmlformats.org/officeDocument/2006/relationships/image" Target="../media/image26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jpeg" /><Relationship Id="rId3" Type="http://schemas.openxmlformats.org/officeDocument/2006/relationships/image" Target="../media/image28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Rectangle 2"/>
          <p:cNvSpPr/>
          <p:nvPr/>
        </p:nvSpPr>
        <p:spPr>
          <a:xfrm>
            <a:off x="1905000" y="1905000"/>
            <a:ext cx="52578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第四章 光现象</a:t>
            </a:r>
            <a:endParaRPr lang="zh-CN" altLang="en-US" sz="4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099" name="Rectangle 3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三口中学 黄世华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Text Box 3"/>
          <p:cNvSpPr/>
          <p:nvPr/>
        </p:nvSpPr>
        <p:spPr>
          <a:xfrm>
            <a:off x="684212" y="476250"/>
            <a:ext cx="230505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一、光源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3" name="Text Box 7"/>
          <p:cNvSpPr/>
          <p:nvPr/>
        </p:nvSpPr>
        <p:spPr>
          <a:xfrm>
            <a:off x="357188" y="1428750"/>
            <a:ext cx="5184775" cy="519112"/>
          </a:xfrm>
          <a:prstGeom prst="rect">
            <a:avLst/>
          </a:prstGeom>
          <a:noFill/>
          <a:ln w="161925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．能够发光的物体叫光源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4" name="Text Box 8"/>
          <p:cNvSpPr/>
          <p:nvPr/>
        </p:nvSpPr>
        <p:spPr>
          <a:xfrm>
            <a:off x="1066800" y="2362200"/>
            <a:ext cx="2428875" cy="519112"/>
          </a:xfrm>
          <a:prstGeom prst="rect">
            <a:avLst/>
          </a:prstGeom>
          <a:noFill/>
          <a:ln w="161925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自然光源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5125" name="Text Box 9"/>
          <p:cNvSpPr/>
          <p:nvPr/>
        </p:nvSpPr>
        <p:spPr>
          <a:xfrm>
            <a:off x="762000" y="5638800"/>
            <a:ext cx="5329238" cy="519112"/>
          </a:xfrm>
          <a:prstGeom prst="rect">
            <a:avLst/>
          </a:prstGeom>
          <a:noFill/>
          <a:ln w="161925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注意：月亮不是光源。</a:t>
            </a:r>
            <a:endParaRPr lang="zh-CN" altLang="en-US" sz="2800" b="1">
              <a:solidFill>
                <a:srgbClr val="800000"/>
              </a:solidFill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5126" name="Group 17"/>
          <p:cNvGrpSpPr/>
          <p:nvPr/>
        </p:nvGrpSpPr>
        <p:grpSpPr>
          <a:xfrm>
            <a:off x="609600" y="2971800"/>
            <a:ext cx="3810000" cy="2209800"/>
            <a:chOff x="384" y="1872"/>
            <a:chExt cx="2400" cy="1392"/>
          </a:xfrm>
        </p:grpSpPr>
        <p:pic>
          <p:nvPicPr>
            <p:cNvPr id="5131" name="Picture 10" descr="2005122893442807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84" y="1872"/>
              <a:ext cx="1173" cy="133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5132" name="Picture 10" descr="C:\Documents and Settings\Administrator\桌面\2014年月2月\初一升初二\第四章 光现象\第一节  光的直线传播\06904002.jp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632" y="1872"/>
              <a:ext cx="1152" cy="139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5127" name="Text Box 8"/>
          <p:cNvSpPr/>
          <p:nvPr/>
        </p:nvSpPr>
        <p:spPr>
          <a:xfrm>
            <a:off x="5867400" y="2362200"/>
            <a:ext cx="2286000" cy="519112"/>
          </a:xfrm>
          <a:prstGeom prst="rect">
            <a:avLst/>
          </a:prstGeom>
          <a:noFill/>
          <a:ln w="161925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人造光源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5128" name="Group 18"/>
          <p:cNvGrpSpPr/>
          <p:nvPr/>
        </p:nvGrpSpPr>
        <p:grpSpPr>
          <a:xfrm>
            <a:off x="5029200" y="2971800"/>
            <a:ext cx="3873500" cy="2057400"/>
            <a:chOff x="3168" y="1872"/>
            <a:chExt cx="2440" cy="1296"/>
          </a:xfrm>
        </p:grpSpPr>
        <p:pic>
          <p:nvPicPr>
            <p:cNvPr id="5129" name="Picture 12" descr="8c1001e93901213fb85608415ee736d12e2e95c1"/>
            <p:cNvPicPr/>
            <p:nvPr/>
          </p:nvPicPr>
          <p:blipFill>
            <a:blip r:embed="rId4"/>
            <a:srcRect l="29282" t="14844" r="29723" b="38282"/>
            <a:stretch>
              <a:fillRect/>
            </a:stretch>
          </p:blipFill>
          <p:spPr>
            <a:xfrm>
              <a:off x="4464" y="1872"/>
              <a:ext cx="1144" cy="129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5130" name="Picture 14" descr="7dd98d1001e93901b872611971ec54e736d196a1"/>
            <p:cNvPicPr/>
            <p:nvPr/>
          </p:nvPicPr>
          <p:blipFill>
            <a:blip r:embed="rId5"/>
            <a:srcRect l="27333" t="17778" r="26000" b="4889"/>
            <a:stretch>
              <a:fillRect/>
            </a:stretch>
          </p:blipFill>
          <p:spPr>
            <a:xfrm>
              <a:off x="3168" y="1872"/>
              <a:ext cx="1158" cy="129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1"/>
      <p:bldP spid="5127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Text Box 4"/>
          <p:cNvSpPr/>
          <p:nvPr/>
        </p:nvSpPr>
        <p:spPr>
          <a:xfrm>
            <a:off x="682625" y="476250"/>
            <a:ext cx="4681538" cy="641350"/>
          </a:xfrm>
          <a:prstGeom prst="rect">
            <a:avLst/>
          </a:prstGeom>
          <a:noFill/>
          <a:ln w="161925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FontTx/>
              <a:buNone/>
            </a:pPr>
            <a:r>
              <a:rPr kumimoji="1" lang="zh-CN" altLang="en-US" sz="3600" b="1">
                <a:latin typeface="Arial" pitchFamily="34" charset="0"/>
                <a:ea typeface="黑体" pitchFamily="49" charset="-122"/>
              </a:rPr>
              <a:t>二、光的传播</a:t>
            </a:r>
            <a:endParaRPr lang="zh-CN" altLang="en-US" sz="3600" b="1"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6147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7235825" y="620712"/>
            <a:ext cx="1008062" cy="993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Text Box 2"/>
          <p:cNvSpPr/>
          <p:nvPr/>
        </p:nvSpPr>
        <p:spPr>
          <a:xfrm>
            <a:off x="468312" y="1125538"/>
            <a:ext cx="7848600" cy="604838"/>
          </a:xfrm>
          <a:prstGeom prst="rect">
            <a:avLst/>
          </a:prstGeom>
          <a:noFill/>
          <a:ln w="38100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、光在同种均匀介质中是沿直线传播的。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49" name="Rectangle 8"/>
          <p:cNvSpPr/>
          <p:nvPr/>
        </p:nvSpPr>
        <p:spPr>
          <a:xfrm>
            <a:off x="539750" y="1989138"/>
            <a:ext cx="7315200" cy="863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en-US" altLang="zh-CN" sz="2800" b="1">
                <a:ea typeface="黑体" pitchFamily="49" charset="-122"/>
              </a:rPr>
              <a:t>2</a:t>
            </a:r>
            <a:r>
              <a:rPr lang="zh-CN" altLang="en-US" sz="2800" b="1">
                <a:ea typeface="黑体" pitchFamily="49" charset="-122"/>
              </a:rPr>
              <a:t>、光的直线传播条件：</a:t>
            </a:r>
            <a:r>
              <a:rPr lang="zh-CN" altLang="en-US" sz="2800" b="1">
                <a:solidFill>
                  <a:srgbClr val="800000"/>
                </a:solidFill>
                <a:ea typeface="黑体" pitchFamily="49" charset="-122"/>
              </a:rPr>
              <a:t>同种均匀</a:t>
            </a:r>
            <a:r>
              <a:rPr lang="zh-CN" altLang="en-US" sz="2800" b="1">
                <a:ea typeface="黑体" pitchFamily="49" charset="-122"/>
              </a:rPr>
              <a:t>介质。</a:t>
            </a:r>
            <a:endParaRPr lang="zh-CN" altLang="en-US" sz="2800" b="1">
              <a:ea typeface="黑体" pitchFamily="49" charset="-122"/>
            </a:endParaRPr>
          </a:p>
        </p:txBody>
      </p:sp>
      <p:pic>
        <p:nvPicPr>
          <p:cNvPr id="6150" name="Picture 4"/>
          <p:cNvPicPr/>
          <p:nvPr/>
        </p:nvPicPr>
        <p:blipFill>
          <a:blip r:embed="rId3"/>
          <a:srcRect l="2200" t="21834" r="57890"/>
          <a:stretch>
            <a:fillRect/>
          </a:stretch>
        </p:blipFill>
        <p:spPr>
          <a:xfrm>
            <a:off x="7237412" y="1628775"/>
            <a:ext cx="1044575" cy="1028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51" name="Rectangle 2"/>
          <p:cNvSpPr/>
          <p:nvPr/>
        </p:nvSpPr>
        <p:spPr>
          <a:xfrm>
            <a:off x="468312" y="2854325"/>
            <a:ext cx="7848600" cy="515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、光线：沿光的传播方向画一条带箭头的直线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52" name="Rectangle 4"/>
          <p:cNvSpPr/>
          <p:nvPr/>
        </p:nvSpPr>
        <p:spPr>
          <a:xfrm>
            <a:off x="4356100" y="3502025"/>
            <a:ext cx="1439862" cy="431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lnSpc>
                <a:spcPct val="90000"/>
              </a:lnSpc>
              <a:buFontTx/>
              <a:buNone/>
            </a:pPr>
            <a:r>
              <a:rPr lang="zh-CN" altLang="en-US" b="1">
                <a:solidFill>
                  <a:srgbClr val="A50021"/>
                </a:solidFill>
                <a:latin typeface="Arial" pitchFamily="34" charset="0"/>
                <a:ea typeface="黑体" pitchFamily="49" charset="-122"/>
              </a:rPr>
              <a:t>模型法</a:t>
            </a:r>
            <a:endParaRPr lang="zh-CN" altLang="en-US" b="1">
              <a:solidFill>
                <a:srgbClr val="A50021"/>
              </a:solidFill>
              <a:latin typeface="Arial" pitchFamily="34" charset="0"/>
              <a:ea typeface="黑体" pitchFamily="49" charset="-122"/>
            </a:endParaRPr>
          </a:p>
        </p:txBody>
      </p:sp>
      <p:grpSp>
        <p:nvGrpSpPr>
          <p:cNvPr id="6153" name="Group 53"/>
          <p:cNvGrpSpPr/>
          <p:nvPr/>
        </p:nvGrpSpPr>
        <p:grpSpPr>
          <a:xfrm>
            <a:off x="612775" y="3933825"/>
            <a:ext cx="6911975" cy="2103438"/>
            <a:chOff x="386" y="2478"/>
            <a:chExt cx="4354" cy="1325"/>
          </a:xfrm>
        </p:grpSpPr>
        <p:sp>
          <p:nvSpPr>
            <p:cNvPr id="6154" name="Rectangle 2"/>
            <p:cNvSpPr/>
            <p:nvPr/>
          </p:nvSpPr>
          <p:spPr>
            <a:xfrm>
              <a:off x="386" y="2478"/>
              <a:ext cx="3209" cy="62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、光的直线传播例子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6155" name="Rectangle 2"/>
            <p:cNvSpPr/>
            <p:nvPr/>
          </p:nvSpPr>
          <p:spPr>
            <a:xfrm>
              <a:off x="612" y="3022"/>
              <a:ext cx="4128" cy="5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影子、小孔成像、日食月食、激光准直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6156" name="Picture 17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703" y="3430"/>
              <a:ext cx="408" cy="33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6157" name="Group 62"/>
            <p:cNvGrpSpPr/>
            <p:nvPr/>
          </p:nvGrpSpPr>
          <p:grpSpPr>
            <a:xfrm>
              <a:off x="1429" y="3430"/>
              <a:ext cx="725" cy="363"/>
              <a:chOff x="1020" y="1117"/>
              <a:chExt cx="3538" cy="1043"/>
            </a:xfrm>
          </p:grpSpPr>
          <p:sp>
            <p:nvSpPr>
              <p:cNvPr id="6160" name="AutoShape 7"/>
              <p:cNvSpPr/>
              <p:nvPr/>
            </p:nvSpPr>
            <p:spPr>
              <a:xfrm rot="16200000">
                <a:off x="2717" y="1274"/>
                <a:ext cx="774" cy="640"/>
              </a:xfrm>
              <a:prstGeom prst="parallelogram">
                <a:avLst>
                  <a:gd name="adj" fmla="val 30621"/>
                </a:avLst>
              </a:prstGeom>
              <a:solidFill>
                <a:schemeClr val="folHlink"/>
              </a:solidFill>
              <a:ln>
                <a:solidFill>
                  <a:schemeClr val="tx1"/>
                </a:solidFill>
                <a:miter lim="800000"/>
              </a:ln>
            </p:spPr>
            <p:txBody>
              <a:bodyPr vert="vert"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en-US" sz="2800" b="1"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6161" name="Oval 8"/>
              <p:cNvSpPr/>
              <p:nvPr/>
            </p:nvSpPr>
            <p:spPr>
              <a:xfrm>
                <a:off x="3048" y="1580"/>
                <a:ext cx="49" cy="35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en-US" sz="2800" b="1"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6162" name="AutoShape 9"/>
              <p:cNvSpPr/>
              <p:nvPr/>
            </p:nvSpPr>
            <p:spPr>
              <a:xfrm rot="16200000">
                <a:off x="3588" y="1190"/>
                <a:ext cx="1043" cy="897"/>
              </a:xfrm>
              <a:prstGeom prst="parallelogram">
                <a:avLst>
                  <a:gd name="adj" fmla="val 39383"/>
                </a:avLst>
              </a:prstGeom>
              <a:solidFill>
                <a:schemeClr val="folHlink"/>
              </a:solidFill>
              <a:ln>
                <a:solidFill>
                  <a:schemeClr val="tx1"/>
                </a:solidFill>
                <a:miter lim="800000"/>
              </a:ln>
            </p:spPr>
            <p:txBody>
              <a:bodyPr vert="vert"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en-US" sz="2800" b="1">
                  <a:latin typeface="Times New Roman" pitchFamily="18" charset="0"/>
                  <a:ea typeface="楷体_GB2312" pitchFamily="49" charset="-122"/>
                </a:endParaRPr>
              </a:p>
            </p:txBody>
          </p:sp>
          <p:grpSp>
            <p:nvGrpSpPr>
              <p:cNvPr id="6163" name="Group 10"/>
              <p:cNvGrpSpPr/>
              <p:nvPr/>
            </p:nvGrpSpPr>
            <p:grpSpPr>
              <a:xfrm>
                <a:off x="1020" y="1415"/>
                <a:ext cx="256" cy="634"/>
                <a:chOff x="816" y="1664"/>
                <a:chExt cx="384" cy="1600"/>
              </a:xfrm>
            </p:grpSpPr>
            <p:sp>
              <p:nvSpPr>
                <p:cNvPr id="6176" name="AutoShape 11"/>
                <p:cNvSpPr/>
                <p:nvPr/>
              </p:nvSpPr>
              <p:spPr>
                <a:xfrm>
                  <a:off x="864" y="2256"/>
                  <a:ext cx="240" cy="1008"/>
                </a:xfrm>
                <a:prstGeom prst="can">
                  <a:avLst>
                    <a:gd name="adj" fmla="val 49992"/>
                  </a:avLst>
                </a:prstGeom>
                <a:solidFill>
                  <a:schemeClr val="tx1"/>
                </a:solidFill>
                <a:ln>
                  <a:solidFill>
                    <a:schemeClr val="bg1"/>
                  </a:solidFill>
                  <a:miter lim="800000"/>
                </a:ln>
              </p:spPr>
              <p:txBody>
                <a:bodyPr wrap="none" anchor="ctr" anchorCtr="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FontTx/>
                    <a:buNone/>
                  </a:pPr>
                  <a:endParaRPr kumimoji="1" lang="zh-CN" altLang="en-US" sz="2800" b="1">
                    <a:latin typeface="Times New Roman" pitchFamily="18" charset="0"/>
                    <a:ea typeface="楷体_GB2312" pitchFamily="49" charset="-122"/>
                  </a:endParaRPr>
                </a:p>
              </p:txBody>
            </p:sp>
            <p:sp>
              <p:nvSpPr>
                <p:cNvPr id="6177" name="Freeform 12"/>
                <p:cNvSpPr/>
                <p:nvPr/>
              </p:nvSpPr>
              <p:spPr bwMode="auto">
                <a:xfrm>
                  <a:off x="816" y="1664"/>
                  <a:ext cx="384" cy="640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96" y="640"/>
                    </a:cxn>
                    <a:cxn ang="0">
                      <a:pos x="0" y="496"/>
                    </a:cxn>
                    <a:cxn ang="0">
                      <a:pos x="96" y="256"/>
                    </a:cxn>
                    <a:cxn ang="0">
                      <a:pos x="192" y="112"/>
                    </a:cxn>
                    <a:cxn ang="0">
                      <a:pos x="240" y="16"/>
                    </a:cxn>
                    <a:cxn ang="0">
                      <a:pos x="288" y="208"/>
                    </a:cxn>
                    <a:cxn ang="0">
                      <a:pos x="288" y="352"/>
                    </a:cxn>
                    <a:cxn ang="0">
                      <a:pos x="384" y="496"/>
                    </a:cxn>
                    <a:cxn ang="0">
                      <a:pos x="288" y="592"/>
                    </a:cxn>
                    <a:cxn ang="0">
                      <a:pos x="192" y="640"/>
                    </a:cxn>
                  </a:cxnLst>
                  <a:rect l="l" t="t" r="GT0" b="GT1"/>
                  <a:pathLst>
                    <a:path w="384" h="640">
                      <a:moveTo>
                        <a:pt x="96" y="640"/>
                      </a:moveTo>
                      <a:cubicBezTo>
                        <a:pt x="48" y="600"/>
                        <a:pt x="0" y="560"/>
                        <a:pt x="0" y="496"/>
                      </a:cubicBezTo>
                      <a:cubicBezTo>
                        <a:pt x="0" y="432"/>
                        <a:pt x="64" y="320"/>
                        <a:pt x="96" y="256"/>
                      </a:cubicBezTo>
                      <a:cubicBezTo>
                        <a:pt x="128" y="192"/>
                        <a:pt x="168" y="152"/>
                        <a:pt x="192" y="112"/>
                      </a:cubicBezTo>
                      <a:cubicBezTo>
                        <a:pt x="216" y="72"/>
                        <a:pt x="224" y="0"/>
                        <a:pt x="240" y="16"/>
                      </a:cubicBezTo>
                      <a:cubicBezTo>
                        <a:pt x="256" y="32"/>
                        <a:pt x="280" y="152"/>
                        <a:pt x="288" y="208"/>
                      </a:cubicBezTo>
                      <a:cubicBezTo>
                        <a:pt x="296" y="264"/>
                        <a:pt x="272" y="304"/>
                        <a:pt x="288" y="352"/>
                      </a:cubicBezTo>
                      <a:cubicBezTo>
                        <a:pt x="304" y="400"/>
                        <a:pt x="384" y="456"/>
                        <a:pt x="384" y="496"/>
                      </a:cubicBezTo>
                      <a:cubicBezTo>
                        <a:pt x="384" y="536"/>
                        <a:pt x="320" y="568"/>
                        <a:pt x="288" y="592"/>
                      </a:cubicBezTo>
                      <a:cubicBezTo>
                        <a:pt x="256" y="616"/>
                        <a:pt x="208" y="632"/>
                        <a:pt x="192" y="640"/>
                      </a:cubicBezTo>
                    </a:path>
                  </a:pathLst>
                </a:custGeom>
                <a:solidFill>
                  <a:srgbClr val="ECF444"/>
                </a:solidFill>
                <a:ln w="9525">
                  <a:solidFill>
                    <a:srgbClr val="FF6699"/>
                  </a:solidFill>
                  <a:bevel/>
                </a:ln>
              </p:spPr>
            </p:sp>
            <p:sp>
              <p:nvSpPr>
                <p:cNvPr id="6178" name="Freeform 13"/>
                <p:cNvSpPr/>
                <p:nvPr/>
              </p:nvSpPr>
              <p:spPr bwMode="auto">
                <a:xfrm>
                  <a:off x="936" y="1920"/>
                  <a:ext cx="96" cy="384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0" y="11"/>
                    </a:cxn>
                    <a:cxn ang="0">
                      <a:pos x="0" y="8"/>
                    </a:cxn>
                    <a:cxn ang="0">
                      <a:pos x="0" y="4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0" y="4"/>
                    </a:cxn>
                    <a:cxn ang="0">
                      <a:pos x="0" y="6"/>
                    </a:cxn>
                    <a:cxn ang="0">
                      <a:pos x="0" y="8"/>
                    </a:cxn>
                    <a:cxn ang="0">
                      <a:pos x="0" y="10"/>
                    </a:cxn>
                    <a:cxn ang="0">
                      <a:pos x="0" y="11"/>
                    </a:cxn>
                  </a:cxnLst>
                  <a:rect l="l" t="t" r="GT0" b="GT1"/>
                  <a:pathLst>
                    <a:path w="384" h="640">
                      <a:moveTo>
                        <a:pt x="96" y="640"/>
                      </a:moveTo>
                      <a:cubicBezTo>
                        <a:pt x="48" y="600"/>
                        <a:pt x="0" y="560"/>
                        <a:pt x="0" y="496"/>
                      </a:cubicBezTo>
                      <a:cubicBezTo>
                        <a:pt x="0" y="432"/>
                        <a:pt x="64" y="320"/>
                        <a:pt x="96" y="256"/>
                      </a:cubicBezTo>
                      <a:cubicBezTo>
                        <a:pt x="128" y="192"/>
                        <a:pt x="168" y="152"/>
                        <a:pt x="192" y="112"/>
                      </a:cubicBezTo>
                      <a:cubicBezTo>
                        <a:pt x="216" y="72"/>
                        <a:pt x="224" y="0"/>
                        <a:pt x="240" y="16"/>
                      </a:cubicBezTo>
                      <a:cubicBezTo>
                        <a:pt x="256" y="32"/>
                        <a:pt x="280" y="152"/>
                        <a:pt x="288" y="208"/>
                      </a:cubicBezTo>
                      <a:cubicBezTo>
                        <a:pt x="296" y="264"/>
                        <a:pt x="272" y="304"/>
                        <a:pt x="288" y="352"/>
                      </a:cubicBezTo>
                      <a:cubicBezTo>
                        <a:pt x="304" y="400"/>
                        <a:pt x="384" y="456"/>
                        <a:pt x="384" y="496"/>
                      </a:cubicBezTo>
                      <a:cubicBezTo>
                        <a:pt x="384" y="536"/>
                        <a:pt x="320" y="568"/>
                        <a:pt x="288" y="592"/>
                      </a:cubicBezTo>
                      <a:cubicBezTo>
                        <a:pt x="256" y="616"/>
                        <a:pt x="208" y="632"/>
                        <a:pt x="192" y="640"/>
                      </a:cubicBezTo>
                    </a:path>
                  </a:pathLst>
                </a:custGeom>
                <a:noFill/>
                <a:ln w="9525">
                  <a:solidFill>
                    <a:srgbClr val="FF6699"/>
                  </a:solidFill>
                  <a:bevel/>
                </a:ln>
              </p:spPr>
            </p:sp>
          </p:grpSp>
          <p:grpSp>
            <p:nvGrpSpPr>
              <p:cNvPr id="6164" name="Group 14"/>
              <p:cNvGrpSpPr/>
              <p:nvPr/>
            </p:nvGrpSpPr>
            <p:grpSpPr>
              <a:xfrm>
                <a:off x="3941" y="1362"/>
                <a:ext cx="128" cy="330"/>
                <a:chOff x="4512" y="888"/>
                <a:chExt cx="179" cy="612"/>
              </a:xfrm>
            </p:grpSpPr>
            <p:sp>
              <p:nvSpPr>
                <p:cNvPr id="6172" name="Freeform 15"/>
                <p:cNvSpPr/>
                <p:nvPr/>
              </p:nvSpPr>
              <p:spPr bwMode="auto">
                <a:xfrm flipV="1">
                  <a:off x="4512" y="1255"/>
                  <a:ext cx="179" cy="245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l" t="t" r="GT0" b="GT1"/>
                  <a:pathLst>
                    <a:path w="384" h="640">
                      <a:moveTo>
                        <a:pt x="96" y="640"/>
                      </a:moveTo>
                      <a:cubicBezTo>
                        <a:pt x="48" y="600"/>
                        <a:pt x="0" y="560"/>
                        <a:pt x="0" y="496"/>
                      </a:cubicBezTo>
                      <a:cubicBezTo>
                        <a:pt x="0" y="432"/>
                        <a:pt x="64" y="320"/>
                        <a:pt x="96" y="256"/>
                      </a:cubicBezTo>
                      <a:cubicBezTo>
                        <a:pt x="128" y="192"/>
                        <a:pt x="168" y="152"/>
                        <a:pt x="192" y="112"/>
                      </a:cubicBezTo>
                      <a:cubicBezTo>
                        <a:pt x="216" y="72"/>
                        <a:pt x="224" y="0"/>
                        <a:pt x="240" y="16"/>
                      </a:cubicBezTo>
                      <a:cubicBezTo>
                        <a:pt x="256" y="32"/>
                        <a:pt x="280" y="152"/>
                        <a:pt x="288" y="208"/>
                      </a:cubicBezTo>
                      <a:cubicBezTo>
                        <a:pt x="296" y="264"/>
                        <a:pt x="272" y="304"/>
                        <a:pt x="288" y="352"/>
                      </a:cubicBezTo>
                      <a:cubicBezTo>
                        <a:pt x="304" y="400"/>
                        <a:pt x="384" y="456"/>
                        <a:pt x="384" y="496"/>
                      </a:cubicBezTo>
                      <a:cubicBezTo>
                        <a:pt x="384" y="536"/>
                        <a:pt x="320" y="568"/>
                        <a:pt x="288" y="592"/>
                      </a:cubicBezTo>
                      <a:cubicBezTo>
                        <a:pt x="256" y="616"/>
                        <a:pt x="208" y="632"/>
                        <a:pt x="192" y="640"/>
                      </a:cubicBezTo>
                    </a:path>
                  </a:pathLst>
                </a:custGeom>
                <a:solidFill>
                  <a:srgbClr val="ECF444"/>
                </a:solidFill>
                <a:ln w="9525">
                  <a:solidFill>
                    <a:srgbClr val="FF6699"/>
                  </a:solidFill>
                  <a:bevel/>
                </a:ln>
              </p:spPr>
            </p:sp>
            <p:grpSp>
              <p:nvGrpSpPr>
                <p:cNvPr id="6173" name="Group 16"/>
                <p:cNvGrpSpPr/>
                <p:nvPr/>
              </p:nvGrpSpPr>
              <p:grpSpPr>
                <a:xfrm>
                  <a:off x="4534" y="888"/>
                  <a:ext cx="112" cy="514"/>
                  <a:chOff x="4534" y="888"/>
                  <a:chExt cx="112" cy="514"/>
                </a:xfrm>
              </p:grpSpPr>
              <p:sp>
                <p:nvSpPr>
                  <p:cNvPr id="6174" name="AutoShape 17"/>
                  <p:cNvSpPr/>
                  <p:nvPr/>
                </p:nvSpPr>
                <p:spPr>
                  <a:xfrm flipV="1">
                    <a:off x="4534" y="888"/>
                    <a:ext cx="112" cy="386"/>
                  </a:xfrm>
                  <a:prstGeom prst="can">
                    <a:avLst>
                      <a:gd name="adj" fmla="val 41022"/>
                    </a:avLst>
                  </a:prstGeom>
                  <a:solidFill>
                    <a:srgbClr val="FF9999"/>
                  </a:solidFill>
                  <a:ln>
                    <a:solidFill>
                      <a:schemeClr val="bg1"/>
                    </a:solidFill>
                    <a:miter lim="800000"/>
                  </a:ln>
                </p:spPr>
                <p:txBody>
                  <a:bodyPr rot="10800000" wrap="none" anchor="ctr" anchorCtr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spcBef>
                        <a:spcPct val="0"/>
                      </a:spcBef>
                      <a:buFontTx/>
                      <a:buNone/>
                    </a:pPr>
                    <a:endParaRPr kumimoji="1" lang="zh-CN" altLang="en-US" sz="2800" b="1">
                      <a:latin typeface="Times New Roman" pitchFamily="18" charset="0"/>
                      <a:ea typeface="楷体_GB2312" pitchFamily="49" charset="-122"/>
                    </a:endParaRPr>
                  </a:p>
                </p:txBody>
              </p:sp>
              <p:sp>
                <p:nvSpPr>
                  <p:cNvPr id="6175" name="Freeform 18"/>
                  <p:cNvSpPr/>
                  <p:nvPr/>
                </p:nvSpPr>
                <p:spPr bwMode="auto">
                  <a:xfrm flipV="1">
                    <a:off x="4568" y="1255"/>
                    <a:ext cx="45" cy="147"/>
                  </a:xfrm>
                  <a:custGeom>
                    <a:gdLst>
                      <a:gd name="GT0" fmla="+- l w 0"/>
                      <a:gd name="GT1" fmla="+- t h 0"/>
                    </a:gdLst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l" t="t" r="GT0" b="GT1"/>
                    <a:pathLst>
                      <a:path w="384" h="640">
                        <a:moveTo>
                          <a:pt x="96" y="640"/>
                        </a:moveTo>
                        <a:cubicBezTo>
                          <a:pt x="48" y="600"/>
                          <a:pt x="0" y="560"/>
                          <a:pt x="0" y="496"/>
                        </a:cubicBezTo>
                        <a:cubicBezTo>
                          <a:pt x="0" y="432"/>
                          <a:pt x="64" y="320"/>
                          <a:pt x="96" y="256"/>
                        </a:cubicBezTo>
                        <a:cubicBezTo>
                          <a:pt x="128" y="192"/>
                          <a:pt x="168" y="152"/>
                          <a:pt x="192" y="112"/>
                        </a:cubicBezTo>
                        <a:cubicBezTo>
                          <a:pt x="216" y="72"/>
                          <a:pt x="224" y="0"/>
                          <a:pt x="240" y="16"/>
                        </a:cubicBezTo>
                        <a:cubicBezTo>
                          <a:pt x="256" y="32"/>
                          <a:pt x="280" y="152"/>
                          <a:pt x="288" y="208"/>
                        </a:cubicBezTo>
                        <a:cubicBezTo>
                          <a:pt x="296" y="264"/>
                          <a:pt x="272" y="304"/>
                          <a:pt x="288" y="352"/>
                        </a:cubicBezTo>
                        <a:cubicBezTo>
                          <a:pt x="304" y="400"/>
                          <a:pt x="384" y="456"/>
                          <a:pt x="384" y="496"/>
                        </a:cubicBezTo>
                        <a:cubicBezTo>
                          <a:pt x="384" y="536"/>
                          <a:pt x="320" y="568"/>
                          <a:pt x="288" y="592"/>
                        </a:cubicBezTo>
                        <a:cubicBezTo>
                          <a:pt x="256" y="616"/>
                          <a:pt x="208" y="632"/>
                          <a:pt x="192" y="640"/>
                        </a:cubicBezTo>
                      </a:path>
                    </a:pathLst>
                  </a:custGeom>
                  <a:noFill/>
                  <a:ln w="9525">
                    <a:solidFill>
                      <a:srgbClr val="FF6699"/>
                    </a:solidFill>
                    <a:bevel/>
                  </a:ln>
                </p:spPr>
              </p:sp>
            </p:grpSp>
          </p:grpSp>
          <p:grpSp>
            <p:nvGrpSpPr>
              <p:cNvPr id="6165" name="Group 19"/>
              <p:cNvGrpSpPr/>
              <p:nvPr/>
            </p:nvGrpSpPr>
            <p:grpSpPr>
              <a:xfrm>
                <a:off x="1192" y="1425"/>
                <a:ext cx="2817" cy="259"/>
                <a:chOff x="576" y="784"/>
                <a:chExt cx="4176" cy="1536"/>
              </a:xfrm>
            </p:grpSpPr>
            <p:cxnSp>
              <p:nvCxnSpPr>
                <p:cNvPr id="6170" name="Line 20"/>
                <p:cNvCxnSpPr/>
                <p:nvPr/>
              </p:nvCxnSpPr>
              <p:spPr>
                <a:xfrm>
                  <a:off x="576" y="784"/>
                  <a:ext cx="4176" cy="1536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171" name="Line 21"/>
                <p:cNvCxnSpPr/>
                <p:nvPr/>
              </p:nvCxnSpPr>
              <p:spPr>
                <a:xfrm>
                  <a:off x="1584" y="1152"/>
                  <a:ext cx="144" cy="48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  <a:tailEnd type="triangle"/>
                </a:ln>
              </p:spPr>
            </p:cxnSp>
          </p:grpSp>
          <p:grpSp>
            <p:nvGrpSpPr>
              <p:cNvPr id="6166" name="Group 22"/>
              <p:cNvGrpSpPr/>
              <p:nvPr/>
            </p:nvGrpSpPr>
            <p:grpSpPr>
              <a:xfrm>
                <a:off x="1150" y="1558"/>
                <a:ext cx="2816" cy="129"/>
                <a:chOff x="480" y="1504"/>
                <a:chExt cx="4224" cy="864"/>
              </a:xfrm>
            </p:grpSpPr>
            <p:cxnSp>
              <p:nvCxnSpPr>
                <p:cNvPr id="6168" name="Line 23"/>
                <p:cNvCxnSpPr/>
                <p:nvPr/>
              </p:nvCxnSpPr>
              <p:spPr>
                <a:xfrm flipV="1">
                  <a:off x="480" y="1504"/>
                  <a:ext cx="4224" cy="864"/>
                </a:xfrm>
                <a:prstGeom prst="line">
                  <a:avLst/>
                </a:prstGeom>
                <a:noFill/>
                <a:ln>
                  <a:solidFill>
                    <a:schemeClr val="tx2"/>
                  </a:solidFill>
                  <a:miter lim="800000"/>
                </a:ln>
              </p:spPr>
            </p:cxnSp>
            <p:cxnSp>
              <p:nvCxnSpPr>
                <p:cNvPr id="6169" name="Line 24"/>
                <p:cNvCxnSpPr/>
                <p:nvPr/>
              </p:nvCxnSpPr>
              <p:spPr>
                <a:xfrm flipV="1">
                  <a:off x="1440" y="2124"/>
                  <a:ext cx="192" cy="48"/>
                </a:xfrm>
                <a:prstGeom prst="line">
                  <a:avLst/>
                </a:prstGeom>
                <a:noFill/>
                <a:ln>
                  <a:solidFill>
                    <a:schemeClr val="tx2"/>
                  </a:solidFill>
                  <a:miter lim="800000"/>
                  <a:tailEnd type="triangle"/>
                </a:ln>
              </p:spPr>
            </p:cxnSp>
          </p:grpSp>
          <p:sp>
            <p:nvSpPr>
              <p:cNvPr id="6167" name="AutoShape 60"/>
              <p:cNvSpPr/>
              <p:nvPr/>
            </p:nvSpPr>
            <p:spPr>
              <a:xfrm rot="16200000">
                <a:off x="2925" y="1480"/>
                <a:ext cx="681" cy="317"/>
              </a:xfrm>
              <a:prstGeom prst="parallelogram">
                <a:avLst>
                  <a:gd name="adj" fmla="val 27758"/>
                </a:avLst>
              </a:prstGeom>
              <a:solidFill>
                <a:srgbClr val="008080">
                  <a:alpha val="96077"/>
                </a:srgbClr>
              </a:solidFill>
              <a:ln>
                <a:noFill/>
                <a:miter lim="800000"/>
              </a:ln>
            </p:spPr>
            <p:txBody>
              <a:bodyPr vert="vert"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en-US" sz="2800" b="1">
                  <a:latin typeface="Times New Roman" pitchFamily="18" charset="0"/>
                  <a:ea typeface="楷体_GB2312" pitchFamily="49" charset="-122"/>
                </a:endParaRPr>
              </a:p>
            </p:txBody>
          </p:sp>
        </p:grpSp>
        <p:pic>
          <p:nvPicPr>
            <p:cNvPr id="6158" name="Picture 51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2517" y="3475"/>
              <a:ext cx="907" cy="315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</p:pic>
        <p:pic>
          <p:nvPicPr>
            <p:cNvPr id="6159" name="Picture 7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3651" y="3475"/>
              <a:ext cx="1043" cy="32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1"/>
      <p:bldP spid="6151" grpId="2"/>
      <p:bldP spid="6152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Rectangle 2"/>
          <p:cNvSpPr/>
          <p:nvPr>
            <p:ph type="title" idx="4294967295"/>
          </p:nvPr>
        </p:nvSpPr>
        <p:spPr>
          <a:xfrm>
            <a:off x="701675" y="349250"/>
            <a:ext cx="4668838" cy="9937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三、光速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71" name="Rectangle 3"/>
          <p:cNvSpPr/>
          <p:nvPr>
            <p:ph type="body" idx="4294967295"/>
          </p:nvPr>
        </p:nvSpPr>
        <p:spPr>
          <a:xfrm>
            <a:off x="395288" y="1196975"/>
            <a:ext cx="8229600" cy="13335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．光在真空中传播的速度是：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lvl="0">
              <a:lnSpc>
                <a:spcPct val="125000"/>
              </a:lnSpc>
              <a:spcBef>
                <a:spcPct val="0"/>
              </a:spcBef>
              <a:buNone/>
            </a:pPr>
            <a:endParaRPr lang="zh-CN" altLang="en-US" sz="2800" b="1">
              <a:solidFill>
                <a:schemeClr val="tx2"/>
              </a:solidFill>
            </a:endParaRPr>
          </a:p>
          <a:p>
            <a:pPr lvl="0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2800" b="1">
                <a:solidFill>
                  <a:schemeClr val="tx2"/>
                </a:solidFill>
              </a:rPr>
              <a:t>　</a:t>
            </a:r>
            <a:endParaRPr lang="zh-CN" altLang="en-US" sz="2800" b="1">
              <a:solidFill>
                <a:schemeClr val="tx2"/>
              </a:solidFill>
            </a:endParaRPr>
          </a:p>
        </p:txBody>
      </p:sp>
      <p:sp>
        <p:nvSpPr>
          <p:cNvPr id="7172" name="Text Box 5"/>
          <p:cNvSpPr/>
          <p:nvPr/>
        </p:nvSpPr>
        <p:spPr>
          <a:xfrm>
            <a:off x="1643062" y="1920875"/>
            <a:ext cx="35052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en-US" altLang="zh-CN" sz="2800" b="1">
                <a:solidFill>
                  <a:srgbClr val="800000"/>
                </a:solidFill>
                <a:latin typeface="Times New Roman" pitchFamily="18" charset="0"/>
                <a:ea typeface="楷体_GB2312" pitchFamily="49" charset="-122"/>
              </a:rPr>
              <a:t>c=3x10</a:t>
            </a:r>
            <a:r>
              <a:rPr kumimoji="1" lang="en-US" altLang="zh-CN" sz="2800" b="1" baseline="30000">
                <a:solidFill>
                  <a:srgbClr val="800000"/>
                </a:solidFill>
                <a:latin typeface="Times New Roman" pitchFamily="18" charset="0"/>
                <a:ea typeface="楷体_GB2312" pitchFamily="49" charset="-122"/>
              </a:rPr>
              <a:t>8</a:t>
            </a:r>
            <a:r>
              <a:rPr kumimoji="1" lang="en-US" altLang="zh-CN" sz="2800" b="1">
                <a:solidFill>
                  <a:srgbClr val="800000"/>
                </a:solidFill>
                <a:latin typeface="Times New Roman" pitchFamily="18" charset="0"/>
                <a:ea typeface="楷体_GB2312" pitchFamily="49" charset="-122"/>
              </a:rPr>
              <a:t>m/s</a:t>
            </a:r>
            <a:endParaRPr kumimoji="1" lang="en-US" altLang="zh-CN" sz="2800" b="1">
              <a:solidFill>
                <a:srgbClr val="80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7173" name="Rectangle 3"/>
          <p:cNvSpPr/>
          <p:nvPr/>
        </p:nvSpPr>
        <p:spPr>
          <a:xfrm>
            <a:off x="323850" y="4005262"/>
            <a:ext cx="8064500" cy="1152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．打雷和闪电同时同地发生，为什么我们总是先看见闪电后听到雷声？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342900" lvl="0" indent="-342900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chemeClr val="tx2"/>
                </a:solidFill>
                <a:latin typeface="Arial" pitchFamily="34" charset="0"/>
              </a:rPr>
              <a:t>　　</a:t>
            </a:r>
            <a:endParaRPr lang="zh-CN" altLang="en-US" sz="2800" b="1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7174" name="Rectangle 3"/>
          <p:cNvSpPr/>
          <p:nvPr/>
        </p:nvSpPr>
        <p:spPr>
          <a:xfrm>
            <a:off x="323850" y="2420938"/>
            <a:ext cx="83820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．在固体、液体、气体、真空中传播的速度比较</a:t>
            </a:r>
            <a:r>
              <a:rPr lang="zh-CN" altLang="en-US" sz="2800" b="1">
                <a:latin typeface="Arial" pitchFamily="34" charset="0"/>
              </a:rPr>
              <a:t>？</a:t>
            </a:r>
            <a:endParaRPr lang="zh-CN" altLang="en-US" sz="2800">
              <a:latin typeface="Arial" pitchFamily="34" charset="0"/>
            </a:endParaRPr>
          </a:p>
          <a:p>
            <a:pPr marL="342900" lvl="0" indent="-342900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chemeClr val="tx2"/>
                </a:solidFill>
                <a:latin typeface="Arial" pitchFamily="34" charset="0"/>
              </a:rPr>
              <a:t>　　</a:t>
            </a:r>
            <a:endParaRPr lang="zh-CN" altLang="en-US" sz="2800" b="1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7175" name="Rectangle 3"/>
          <p:cNvSpPr txBox="1">
            <a:spLocks noChangeArrowheads="1"/>
          </p:cNvSpPr>
          <p:nvPr/>
        </p:nvSpPr>
        <p:spPr bwMode="auto">
          <a:xfrm>
            <a:off x="1187450" y="3141662"/>
            <a:ext cx="5105400" cy="838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marR="0" lvl="0" indent="-342900">
              <a:lnSpc>
                <a:spcPct val="125000"/>
              </a:lnSpc>
            </a:pPr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真空中最快，固体中最快慢。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76" name="Rectangle 2"/>
          <p:cNvSpPr/>
          <p:nvPr/>
        </p:nvSpPr>
        <p:spPr>
          <a:xfrm>
            <a:off x="468312" y="5516562"/>
            <a:ext cx="4464050" cy="504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、光年是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长度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单位。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1"/>
      <p:bldP spid="7174" grpId="2"/>
      <p:bldP spid="7175" grpId="3"/>
      <p:bldP spid="7176" grpId="4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Text Box 7"/>
          <p:cNvSpPr/>
          <p:nvPr/>
        </p:nvSpPr>
        <p:spPr>
          <a:xfrm>
            <a:off x="858838" y="2189162"/>
            <a:ext cx="80772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、入射光线、法线、反射光线在同一平面内。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5" name="Text Box 7"/>
          <p:cNvSpPr/>
          <p:nvPr/>
        </p:nvSpPr>
        <p:spPr>
          <a:xfrm>
            <a:off x="971550" y="3068638"/>
            <a:ext cx="7924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、入射光线、反射光线分居法线两侧。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6" name="Text Box 7"/>
          <p:cNvSpPr/>
          <p:nvPr/>
        </p:nvSpPr>
        <p:spPr>
          <a:xfrm>
            <a:off x="900112" y="3860800"/>
            <a:ext cx="4800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、反射角等于入射角。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7" name="Text Box 4"/>
          <p:cNvSpPr/>
          <p:nvPr/>
        </p:nvSpPr>
        <p:spPr>
          <a:xfrm>
            <a:off x="755650" y="476250"/>
            <a:ext cx="5257800" cy="990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四、光的反射规律内容 </a:t>
            </a:r>
            <a:endParaRPr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8198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6096000" y="685800"/>
            <a:ext cx="2362200" cy="1066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9" name="Text Box 4"/>
          <p:cNvSpPr/>
          <p:nvPr/>
        </p:nvSpPr>
        <p:spPr>
          <a:xfrm>
            <a:off x="755650" y="1557338"/>
            <a:ext cx="2159000" cy="431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（一）内容 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200" name="Rectangle 8"/>
          <p:cNvSpPr/>
          <p:nvPr/>
        </p:nvSpPr>
        <p:spPr>
          <a:xfrm>
            <a:off x="684212" y="4724400"/>
            <a:ext cx="6613525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Tahoma" pitchFamily="34" charset="0"/>
                <a:ea typeface="黑体" pitchFamily="49" charset="-122"/>
              </a:rPr>
              <a:t>（二）光的反射现象中，光路是可逆的。</a:t>
            </a:r>
            <a:endParaRPr lang="zh-CN" altLang="en-US" sz="2800" b="1">
              <a:latin typeface="Tahoma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1"/>
      <p:bldP spid="8196" grpId="2"/>
      <p:bldP spid="8200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Group 6"/>
          <p:cNvGraphicFramePr>
            <a:graphicFrameLocks noGrp="1"/>
          </p:cNvGraphicFramePr>
          <p:nvPr/>
        </p:nvGraphicFramePr>
        <p:xfrm>
          <a:off x="914400" y="2590800"/>
          <a:ext cx="7696200" cy="2971800"/>
        </p:xfrm>
        <a:graphic>
          <a:graphicData uri="http://schemas.openxmlformats.org/drawingml/2006/table">
            <a:tbl>
              <a:tblPr/>
              <a:tblGrid>
                <a:gridCol w="1539875"/>
                <a:gridCol w="1538288"/>
                <a:gridCol w="3078162"/>
                <a:gridCol w="1539875"/>
              </a:tblGrid>
              <a:tr h="958850"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Wingdings" pitchFamily="2" charset="2"/>
                      </a:pPr>
                      <a:endParaRPr lang="zh-CN" altLang="en-US" sz="2800"/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Wingdings" pitchFamily="2" charset="2"/>
                      </a:pPr>
                      <a:r>
                        <a:rPr lang="zh-CN" altLang="en-US" sz="2400" b="1">
                          <a:ea typeface="黑体" pitchFamily="49" charset="-122"/>
                        </a:rPr>
                        <a:t>反射面</a:t>
                      </a:r>
                      <a:endParaRPr lang="zh-CN" altLang="en-US" sz="2400" b="1"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Wingdings" pitchFamily="2" charset="2"/>
                      </a:pPr>
                      <a:r>
                        <a:rPr lang="zh-CN" altLang="en-US" sz="2400" b="1">
                          <a:ea typeface="黑体" pitchFamily="49" charset="-122"/>
                        </a:rPr>
                        <a:t>反射效果</a:t>
                      </a:r>
                      <a:endParaRPr lang="zh-CN" altLang="en-US" sz="2400" b="1"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Wingdings" pitchFamily="2" charset="2"/>
                      </a:pPr>
                      <a:r>
                        <a:rPr lang="zh-CN" altLang="en-US" sz="2400" b="1">
                          <a:ea typeface="黑体" pitchFamily="49" charset="-122"/>
                        </a:rPr>
                        <a:t>相同点</a:t>
                      </a:r>
                      <a:endParaRPr lang="zh-CN" altLang="en-US" sz="2400" b="1"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1006475"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Wingdings" pitchFamily="2" charset="2"/>
                      </a:pPr>
                      <a:r>
                        <a:rPr lang="zh-CN" altLang="en-US" sz="2400" b="1">
                          <a:ea typeface="黑体" pitchFamily="49" charset="-122"/>
                        </a:rPr>
                        <a:t>镜面反射</a:t>
                      </a:r>
                      <a:endParaRPr lang="zh-CN" altLang="en-US" sz="2400" b="1"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Wingdings" pitchFamily="2" charset="2"/>
                      </a:pPr>
                      <a:endParaRPr lang="zh-CN" altLang="en-US" sz="2400" b="1"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Wingdings" pitchFamily="2" charset="2"/>
                      </a:pPr>
                      <a:endParaRPr lang="zh-CN" altLang="en-US" sz="2400" b="1"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 rowSpan="2"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Wingdings" pitchFamily="2" charset="2"/>
                      </a:pPr>
                      <a:endParaRPr lang="zh-CN" altLang="en-US" sz="2400" b="1"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1006475"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Wingdings" pitchFamily="2" charset="2"/>
                      </a:pPr>
                      <a:r>
                        <a:rPr lang="zh-CN" altLang="en-US" sz="2400" b="1">
                          <a:ea typeface="黑体" pitchFamily="49" charset="-122"/>
                        </a:rPr>
                        <a:t>漫反射</a:t>
                      </a:r>
                      <a:endParaRPr lang="zh-CN" altLang="en-US" sz="2400" b="1"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Wingdings" pitchFamily="2" charset="2"/>
                      </a:pPr>
                      <a:endParaRPr lang="zh-CN" altLang="en-US" sz="2400" b="1"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Wingdings" pitchFamily="2" charset="2"/>
                      </a:pPr>
                      <a:endParaRPr lang="zh-CN" altLang="en-US" sz="2400" b="1"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B w="28575">
                      <a:miter lim="800000"/>
                    </a:lnB>
                  </a:tcPr>
                </a:tc>
              </a:tr>
            </a:tbl>
          </a:graphicData>
        </a:graphic>
      </p:graphicFrame>
      <p:sp>
        <p:nvSpPr>
          <p:cNvPr id="9239" name="Text Box 12"/>
          <p:cNvSpPr/>
          <p:nvPr/>
        </p:nvSpPr>
        <p:spPr>
          <a:xfrm>
            <a:off x="1116012" y="1700212"/>
            <a:ext cx="75676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latin typeface="Arial" pitchFamily="34" charset="0"/>
                <a:ea typeface="黑体" pitchFamily="49" charset="-122"/>
              </a:rPr>
              <a:t>（三）镜面反射和漫反射的不同点和相同点</a:t>
            </a:r>
            <a:endParaRPr kumimoji="1" lang="zh-CN" altLang="en-US" sz="28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9240" name="Text Box 12"/>
          <p:cNvSpPr/>
          <p:nvPr/>
        </p:nvSpPr>
        <p:spPr>
          <a:xfrm>
            <a:off x="2362200" y="3581400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>
                <a:latin typeface="Tahoma" pitchFamily="34" charset="0"/>
                <a:ea typeface="黑体" pitchFamily="49" charset="-122"/>
              </a:rPr>
              <a:t>表面光滑</a:t>
            </a:r>
            <a:endParaRPr lang="zh-CN" altLang="en-US" sz="2400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9241" name="Text Box 12"/>
          <p:cNvSpPr/>
          <p:nvPr/>
        </p:nvSpPr>
        <p:spPr>
          <a:xfrm>
            <a:off x="2438400" y="4648200"/>
            <a:ext cx="1600200" cy="822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>
                <a:latin typeface="Tahoma" pitchFamily="34" charset="0"/>
                <a:ea typeface="黑体" pitchFamily="49" charset="-122"/>
              </a:rPr>
              <a:t>表面凹凸不平</a:t>
            </a:r>
            <a:endParaRPr lang="zh-CN" altLang="en-US" sz="2400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9242" name="Text Box 12"/>
          <p:cNvSpPr/>
          <p:nvPr/>
        </p:nvSpPr>
        <p:spPr>
          <a:xfrm>
            <a:off x="4191000" y="3581400"/>
            <a:ext cx="2743200" cy="822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400" b="1">
                <a:latin typeface="Tahoma" pitchFamily="34" charset="0"/>
                <a:ea typeface="黑体" pitchFamily="49" charset="-122"/>
              </a:rPr>
              <a:t>平行射来的光平行反射出去</a:t>
            </a:r>
            <a:endParaRPr lang="zh-CN" altLang="en-US" sz="2400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9243" name="Text Box 12"/>
          <p:cNvSpPr/>
          <p:nvPr/>
        </p:nvSpPr>
        <p:spPr>
          <a:xfrm>
            <a:off x="4191000" y="4572000"/>
            <a:ext cx="2743200" cy="822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400" b="1">
                <a:latin typeface="Tahoma" pitchFamily="34" charset="0"/>
                <a:ea typeface="黑体" pitchFamily="49" charset="-122"/>
              </a:rPr>
              <a:t>平行射来的光射向四面八方</a:t>
            </a:r>
            <a:endParaRPr lang="zh-CN" altLang="en-US" sz="2400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9244" name="Text Box 12"/>
          <p:cNvSpPr/>
          <p:nvPr/>
        </p:nvSpPr>
        <p:spPr>
          <a:xfrm>
            <a:off x="7315200" y="3886200"/>
            <a:ext cx="1371600" cy="1187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400" b="1">
                <a:latin typeface="Tahoma" pitchFamily="34" charset="0"/>
                <a:ea typeface="黑体" pitchFamily="49" charset="-122"/>
              </a:rPr>
              <a:t>都遵守光的反射规律</a:t>
            </a:r>
            <a:endParaRPr lang="zh-CN" altLang="en-US" sz="2400" b="1">
              <a:latin typeface="Tahoma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9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40" grpId="0"/>
      <p:bldP spid="9241" grpId="1"/>
      <p:bldP spid="9242" grpId="2"/>
      <p:bldP spid="9243" grpId="3"/>
      <p:bldP spid="9244" grpId="4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Rectangle 2"/>
          <p:cNvSpPr/>
          <p:nvPr/>
        </p:nvSpPr>
        <p:spPr>
          <a:xfrm>
            <a:off x="685800" y="685800"/>
            <a:ext cx="18415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4000" b="1">
              <a:latin typeface="Times New Roman" pitchFamily="18" charset="0"/>
            </a:endParaRPr>
          </a:p>
        </p:txBody>
      </p:sp>
      <p:sp>
        <p:nvSpPr>
          <p:cNvPr id="10243" name="Text Box 4"/>
          <p:cNvSpPr/>
          <p:nvPr/>
        </p:nvSpPr>
        <p:spPr>
          <a:xfrm>
            <a:off x="2667000" y="838200"/>
            <a:ext cx="33528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思 考</a:t>
            </a:r>
            <a:endParaRPr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44" name="Rectangle 22"/>
          <p:cNvSpPr/>
          <p:nvPr/>
        </p:nvSpPr>
        <p:spPr>
          <a:xfrm>
            <a:off x="1042988" y="2420938"/>
            <a:ext cx="7491412" cy="1592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b="1">
                <a:solidFill>
                  <a:schemeClr val="tx2"/>
                </a:solidFill>
                <a:latin typeface="Tahoma" pitchFamily="34" charset="0"/>
              </a:rPr>
              <a:t>      </a:t>
            </a:r>
            <a:r>
              <a:rPr lang="zh-CN" altLang="en-US" b="1">
                <a:latin typeface="Tahoma" pitchFamily="34" charset="0"/>
                <a:ea typeface="黑体" pitchFamily="49" charset="-122"/>
              </a:rPr>
              <a:t>在有月光的夜晚，迎着月光走，发亮处是地面还是水面？</a:t>
            </a:r>
            <a:endParaRPr lang="zh-CN" altLang="en-US" b="1">
              <a:latin typeface="Tahoma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Rectangle 3"/>
          <p:cNvSpPr/>
          <p:nvPr/>
        </p:nvSpPr>
        <p:spPr>
          <a:xfrm>
            <a:off x="685800" y="2209800"/>
            <a:ext cx="74676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1．已知图中反射光线，请画出入射光线。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67" name="Text Box 10"/>
          <p:cNvSpPr/>
          <p:nvPr/>
        </p:nvSpPr>
        <p:spPr>
          <a:xfrm>
            <a:off x="8172450" y="1484312"/>
            <a:ext cx="5762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0" tIns="0" rIns="0" bIns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endParaRPr kumimoji="1"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11268" name="Group 11"/>
          <p:cNvGrpSpPr/>
          <p:nvPr/>
        </p:nvGrpSpPr>
        <p:grpSpPr>
          <a:xfrm>
            <a:off x="2971800" y="3352800"/>
            <a:ext cx="3024188" cy="1511300"/>
            <a:chOff x="1655" y="890"/>
            <a:chExt cx="1905" cy="952"/>
          </a:xfrm>
        </p:grpSpPr>
        <p:cxnSp>
          <p:nvCxnSpPr>
            <p:cNvPr id="11276" name="Line 36"/>
            <p:cNvCxnSpPr/>
            <p:nvPr/>
          </p:nvCxnSpPr>
          <p:spPr>
            <a:xfrm flipH="1" flipV="1">
              <a:off x="2562" y="1026"/>
              <a:ext cx="0" cy="720"/>
            </a:xfrm>
            <a:prstGeom prst="line">
              <a:avLst/>
            </a:prstGeom>
            <a:noFill/>
            <a:ln>
              <a:solidFill>
                <a:schemeClr val="tx2"/>
              </a:solidFill>
              <a:prstDash val="lgDash"/>
              <a:miter lim="800000"/>
            </a:ln>
          </p:spPr>
        </p:cxnSp>
        <p:grpSp>
          <p:nvGrpSpPr>
            <p:cNvPr id="11277" name="Group 13"/>
            <p:cNvGrpSpPr/>
            <p:nvPr/>
          </p:nvGrpSpPr>
          <p:grpSpPr>
            <a:xfrm>
              <a:off x="1746" y="1162"/>
              <a:ext cx="828" cy="585"/>
              <a:chOff x="1746" y="1162"/>
              <a:chExt cx="828" cy="585"/>
            </a:xfrm>
          </p:grpSpPr>
          <p:cxnSp>
            <p:nvCxnSpPr>
              <p:cNvPr id="11295" name="Line 55"/>
              <p:cNvCxnSpPr/>
              <p:nvPr/>
            </p:nvCxnSpPr>
            <p:spPr>
              <a:xfrm flipH="1" flipV="1">
                <a:off x="1746" y="1162"/>
                <a:ext cx="396" cy="280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96" name="Line 60"/>
              <p:cNvCxnSpPr/>
              <p:nvPr/>
            </p:nvCxnSpPr>
            <p:spPr>
              <a:xfrm flipH="1" flipV="1">
                <a:off x="2121" y="1429"/>
                <a:ext cx="453" cy="318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miter lim="800000"/>
                <a:tailEnd type="stealth" w="lg" len="lg"/>
              </a:ln>
            </p:spPr>
          </p:cxnSp>
        </p:grpSp>
        <p:grpSp>
          <p:nvGrpSpPr>
            <p:cNvPr id="11278" name="Group 16"/>
            <p:cNvGrpSpPr/>
            <p:nvPr/>
          </p:nvGrpSpPr>
          <p:grpSpPr>
            <a:xfrm>
              <a:off x="1655" y="1752"/>
              <a:ext cx="1905" cy="90"/>
              <a:chOff x="1655" y="1752"/>
              <a:chExt cx="1905" cy="90"/>
            </a:xfrm>
          </p:grpSpPr>
          <p:cxnSp>
            <p:nvCxnSpPr>
              <p:cNvPr id="11280" name="Line 20"/>
              <p:cNvCxnSpPr/>
              <p:nvPr/>
            </p:nvCxnSpPr>
            <p:spPr>
              <a:xfrm flipH="1">
                <a:off x="1679" y="1757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81" name="Line 21"/>
              <p:cNvCxnSpPr/>
              <p:nvPr/>
            </p:nvCxnSpPr>
            <p:spPr>
              <a:xfrm>
                <a:off x="1655" y="1752"/>
                <a:ext cx="1905" cy="0"/>
              </a:xfrm>
              <a:prstGeom prst="line">
                <a:avLst/>
              </a:prstGeom>
              <a:noFill/>
              <a:ln w="31750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82" name="Line 22"/>
              <p:cNvCxnSpPr/>
              <p:nvPr/>
            </p:nvCxnSpPr>
            <p:spPr>
              <a:xfrm flipH="1">
                <a:off x="1804" y="1757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83" name="Line 23"/>
              <p:cNvCxnSpPr/>
              <p:nvPr/>
            </p:nvCxnSpPr>
            <p:spPr>
              <a:xfrm flipH="1">
                <a:off x="3218" y="1757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84" name="Line 24"/>
              <p:cNvCxnSpPr/>
              <p:nvPr/>
            </p:nvCxnSpPr>
            <p:spPr>
              <a:xfrm flipH="1">
                <a:off x="3052" y="1757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85" name="Line 25"/>
              <p:cNvCxnSpPr/>
              <p:nvPr/>
            </p:nvCxnSpPr>
            <p:spPr>
              <a:xfrm flipH="1">
                <a:off x="2927" y="1757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86" name="Line 26"/>
              <p:cNvCxnSpPr/>
              <p:nvPr/>
            </p:nvCxnSpPr>
            <p:spPr>
              <a:xfrm flipH="1">
                <a:off x="2802" y="1757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87" name="Line 27"/>
              <p:cNvCxnSpPr/>
              <p:nvPr/>
            </p:nvCxnSpPr>
            <p:spPr>
              <a:xfrm flipH="1">
                <a:off x="2677" y="1757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88" name="Line 28"/>
              <p:cNvCxnSpPr/>
              <p:nvPr/>
            </p:nvCxnSpPr>
            <p:spPr>
              <a:xfrm flipH="1">
                <a:off x="2553" y="1757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89" name="Line 29"/>
              <p:cNvCxnSpPr/>
              <p:nvPr/>
            </p:nvCxnSpPr>
            <p:spPr>
              <a:xfrm flipH="1">
                <a:off x="2428" y="1757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90" name="Line 30"/>
              <p:cNvCxnSpPr/>
              <p:nvPr/>
            </p:nvCxnSpPr>
            <p:spPr>
              <a:xfrm flipH="1">
                <a:off x="2303" y="1757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91" name="Line 31"/>
              <p:cNvCxnSpPr/>
              <p:nvPr/>
            </p:nvCxnSpPr>
            <p:spPr>
              <a:xfrm flipH="1">
                <a:off x="2178" y="1757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92" name="Line 32"/>
              <p:cNvCxnSpPr/>
              <p:nvPr/>
            </p:nvCxnSpPr>
            <p:spPr>
              <a:xfrm flipH="1">
                <a:off x="2054" y="1757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93" name="Line 33"/>
              <p:cNvCxnSpPr/>
              <p:nvPr/>
            </p:nvCxnSpPr>
            <p:spPr>
              <a:xfrm flipH="1">
                <a:off x="1929" y="1757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  <p:cxnSp>
            <p:nvCxnSpPr>
              <p:cNvPr id="11294" name="Line 23"/>
              <p:cNvCxnSpPr/>
              <p:nvPr/>
            </p:nvCxnSpPr>
            <p:spPr>
              <a:xfrm flipH="1">
                <a:off x="3379" y="1752"/>
                <a:ext cx="83" cy="85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miter lim="800000"/>
              </a:ln>
            </p:spPr>
          </p:cxnSp>
        </p:grpSp>
        <p:sp>
          <p:nvSpPr>
            <p:cNvPr id="11279" name="Rectangle 32"/>
            <p:cNvSpPr/>
            <p:nvPr/>
          </p:nvSpPr>
          <p:spPr>
            <a:xfrm>
              <a:off x="2472" y="890"/>
              <a:ext cx="27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sz="2800" b="1" i="1">
                  <a:solidFill>
                    <a:schemeClr val="tx2"/>
                  </a:solidFill>
                  <a:latin typeface="Times New Roman" pitchFamily="18" charset="0"/>
                  <a:ea typeface="楷体_GB2312" pitchFamily="49" charset="-122"/>
                </a:rPr>
                <a:t>N</a:t>
              </a:r>
              <a:endParaRPr kumimoji="1" lang="zh-CN" altLang="en-US" sz="2800" b="1" i="1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sp>
        <p:nvSpPr>
          <p:cNvPr id="11269" name="Text Box 4"/>
          <p:cNvSpPr/>
          <p:nvPr/>
        </p:nvSpPr>
        <p:spPr>
          <a:xfrm>
            <a:off x="2667000" y="838200"/>
            <a:ext cx="33528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练一练</a:t>
            </a:r>
            <a:endParaRPr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cxnSp>
        <p:nvCxnSpPr>
          <p:cNvPr id="11270" name="直接箭头连接符 28"/>
          <p:cNvCxnSpPr/>
          <p:nvPr/>
        </p:nvCxnSpPr>
        <p:spPr>
          <a:xfrm rot="10800000" flipV="1">
            <a:off x="4419600" y="3962400"/>
            <a:ext cx="1066800" cy="762000"/>
          </a:xfrm>
          <a:prstGeom prst="line">
            <a:avLst/>
          </a:prstGeom>
          <a:noFill/>
          <a:ln w="25400">
            <a:solidFill>
              <a:srgbClr val="A50021"/>
            </a:solidFill>
            <a:miter lim="800000"/>
            <a:tailEnd type="arrow"/>
          </a:ln>
        </p:spPr>
      </p:cxnSp>
      <p:grpSp>
        <p:nvGrpSpPr>
          <p:cNvPr id="11271" name="组合 48"/>
          <p:cNvGrpSpPr/>
          <p:nvPr/>
        </p:nvGrpSpPr>
        <p:grpSpPr>
          <a:xfrm>
            <a:off x="3810000" y="3886200"/>
            <a:ext cx="1219200" cy="609600"/>
            <a:chOff x="3810000" y="3886200"/>
            <a:chExt cx="1219200" cy="609600"/>
          </a:xfrm>
        </p:grpSpPr>
        <p:cxnSp>
          <p:nvCxnSpPr>
            <p:cNvPr id="11272" name="曲线连接符 34"/>
            <p:cNvCxnSpPr/>
            <p:nvPr/>
          </p:nvCxnSpPr>
          <p:spPr>
            <a:xfrm flipV="1">
              <a:off x="4114800" y="4343400"/>
              <a:ext cx="304800" cy="152400"/>
            </a:xfrm>
            <a:prstGeom prst="curvedConnector3">
              <a:avLst>
                <a:gd name="adj1" fmla="val 7143"/>
              </a:avLst>
            </a:prstGeom>
            <a:noFill/>
            <a:ln w="25400">
              <a:solidFill>
                <a:schemeClr val="tx1"/>
              </a:solidFill>
              <a:miter lim="800000"/>
            </a:ln>
          </p:spPr>
        </p:cxnSp>
        <p:cxnSp>
          <p:nvCxnSpPr>
            <p:cNvPr id="11273" name="曲线连接符 42"/>
            <p:cNvCxnSpPr/>
            <p:nvPr/>
          </p:nvCxnSpPr>
          <p:spPr>
            <a:xfrm>
              <a:off x="4419600" y="4267200"/>
              <a:ext cx="381000" cy="152400"/>
            </a:xfrm>
            <a:prstGeom prst="curvedConnector3">
              <a:avLst>
                <a:gd name="adj1" fmla="val 80476"/>
              </a:avLst>
            </a:prstGeom>
            <a:noFill/>
            <a:ln w="25400">
              <a:solidFill>
                <a:schemeClr val="tx1"/>
              </a:solidFill>
              <a:miter lim="800000"/>
            </a:ln>
          </p:spPr>
        </p:cxnSp>
        <p:sp>
          <p:nvSpPr>
            <p:cNvPr id="11274" name="Text Box 4"/>
            <p:cNvSpPr/>
            <p:nvPr/>
          </p:nvSpPr>
          <p:spPr>
            <a:xfrm>
              <a:off x="3810000" y="3886200"/>
              <a:ext cx="838200" cy="52322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>
                  <a:latin typeface="Times New Roman" pitchFamily="18" charset="0"/>
                  <a:ea typeface="黑体" pitchFamily="49" charset="-122"/>
                </a:rPr>
                <a:t>1</a:t>
              </a:r>
              <a:endParaRPr lang="zh-CN" altLang="en-US" sz="28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1275" name="Text Box 4"/>
            <p:cNvSpPr/>
            <p:nvPr/>
          </p:nvSpPr>
          <p:spPr>
            <a:xfrm>
              <a:off x="4419600" y="3886200"/>
              <a:ext cx="609600" cy="52322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>
                  <a:latin typeface="Times New Roman" pitchFamily="18" charset="0"/>
                  <a:ea typeface="黑体" pitchFamily="49" charset="-122"/>
                </a:rPr>
                <a:t>2</a:t>
              </a:r>
              <a:endParaRPr lang="zh-CN" altLang="en-US" sz="2800" b="1">
                <a:latin typeface="Times New Roman" pitchFamily="18" charset="0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Rectangle 57"/>
          <p:cNvSpPr/>
          <p:nvPr/>
        </p:nvSpPr>
        <p:spPr>
          <a:xfrm flipH="1">
            <a:off x="3776662" y="3022600"/>
            <a:ext cx="457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FontTx/>
              <a:buNone/>
            </a:pPr>
            <a:r>
              <a:rPr kumimoji="1" lang="en-US" altLang="zh-CN" sz="2800" b="1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O</a:t>
            </a:r>
            <a:endParaRPr kumimoji="1" lang="en-US" altLang="zh-CN" sz="2800" b="1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291" name="Text Box 6"/>
          <p:cNvSpPr/>
          <p:nvPr/>
        </p:nvSpPr>
        <p:spPr>
          <a:xfrm>
            <a:off x="533400" y="762000"/>
            <a:ext cx="8153400" cy="1158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solidFill>
                  <a:schemeClr val="tx2"/>
                </a:solidFill>
                <a:latin typeface="Times New Roman" pitchFamily="18" charset="0"/>
                <a:sym typeface="宋体" pitchFamily="2" charset="-122"/>
              </a:rPr>
              <a:t>　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　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如图所示：反射角等于__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__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度，反射光线与入射光线的夹角是__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__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度。</a:t>
            </a:r>
            <a:endParaRPr kumimoji="1" lang="zh-CN" altLang="en-US" sz="2800" b="1">
              <a:latin typeface="黑体" pitchFamily="49" charset="-122"/>
              <a:ea typeface="黑体" pitchFamily="49" charset="-122"/>
              <a:sym typeface="宋体" pitchFamily="2" charset="-122"/>
            </a:endParaRPr>
          </a:p>
        </p:txBody>
      </p:sp>
      <p:pic>
        <p:nvPicPr>
          <p:cNvPr id="12292" name="Picture 7"/>
          <p:cNvPicPr/>
          <p:nvPr/>
        </p:nvPicPr>
        <p:blipFill>
          <a:blip r:embed="rId2"/>
          <a:stretch>
            <a:fillRect/>
          </a:stretch>
        </p:blipFill>
        <p:spPr>
          <a:xfrm>
            <a:off x="2895600" y="2209800"/>
            <a:ext cx="2808288" cy="15779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3" name="Text Box 8"/>
          <p:cNvSpPr/>
          <p:nvPr/>
        </p:nvSpPr>
        <p:spPr>
          <a:xfrm>
            <a:off x="457200" y="4114800"/>
            <a:ext cx="8243888" cy="11699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solidFill>
                  <a:schemeClr val="tx2"/>
                </a:solidFill>
                <a:latin typeface="Times New Roman" pitchFamily="18" charset="0"/>
                <a:sym typeface="宋体" pitchFamily="2" charset="-122"/>
              </a:rPr>
              <a:t>　　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3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光线垂直入射时，反射角等于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_____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度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此时反射光线与入射光线的方向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____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  <a:sym typeface="宋体" pitchFamily="2" charset="-122"/>
              </a:rPr>
              <a:t>。</a:t>
            </a:r>
            <a:endParaRPr kumimoji="1" lang="zh-CN" altLang="en-US" sz="2800" b="1">
              <a:latin typeface="黑体" pitchFamily="49" charset="-122"/>
              <a:ea typeface="黑体" pitchFamily="49" charset="-122"/>
              <a:sym typeface="宋体" pitchFamily="2" charset="-122"/>
            </a:endParaRPr>
          </a:p>
        </p:txBody>
      </p:sp>
      <p:sp>
        <p:nvSpPr>
          <p:cNvPr id="12294" name="Text Box 10"/>
          <p:cNvSpPr/>
          <p:nvPr/>
        </p:nvSpPr>
        <p:spPr>
          <a:xfrm>
            <a:off x="8172450" y="1484312"/>
            <a:ext cx="5762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0" tIns="0" rIns="0" bIns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endParaRPr kumimoji="1"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  <p:cxnSp>
        <p:nvCxnSpPr>
          <p:cNvPr id="12295" name="直接连接符 7"/>
          <p:cNvCxnSpPr/>
          <p:nvPr/>
        </p:nvCxnSpPr>
        <p:spPr>
          <a:xfrm rot="5400000">
            <a:off x="3341688" y="3152775"/>
            <a:ext cx="2209800" cy="762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miter lim="800000"/>
          </a:ln>
        </p:spPr>
      </p:cxnSp>
      <p:cxnSp>
        <p:nvCxnSpPr>
          <p:cNvPr id="12296" name="直接箭头连接符 9"/>
          <p:cNvCxnSpPr/>
          <p:nvPr/>
        </p:nvCxnSpPr>
        <p:spPr>
          <a:xfrm flipV="1">
            <a:off x="4440238" y="2382838"/>
            <a:ext cx="1066800" cy="838200"/>
          </a:xfrm>
          <a:prstGeom prst="line">
            <a:avLst/>
          </a:prstGeom>
          <a:noFill/>
          <a:ln w="25400">
            <a:solidFill>
              <a:srgbClr val="A50021"/>
            </a:solidFill>
            <a:miter lim="800000"/>
            <a:tailEnd type="arrow"/>
          </a:ln>
        </p:spPr>
      </p:cxnSp>
      <p:grpSp>
        <p:nvGrpSpPr>
          <p:cNvPr id="12297" name="组合 16"/>
          <p:cNvGrpSpPr/>
          <p:nvPr/>
        </p:nvGrpSpPr>
        <p:grpSpPr>
          <a:xfrm>
            <a:off x="3733800" y="2286000"/>
            <a:ext cx="838200" cy="685800"/>
            <a:chOff x="3733800" y="2286000"/>
            <a:chExt cx="838200" cy="685800"/>
          </a:xfrm>
        </p:grpSpPr>
        <p:cxnSp>
          <p:nvCxnSpPr>
            <p:cNvPr id="12309" name="曲线连接符 12"/>
            <p:cNvCxnSpPr/>
            <p:nvPr/>
          </p:nvCxnSpPr>
          <p:spPr>
            <a:xfrm flipV="1">
              <a:off x="4114800" y="2819400"/>
              <a:ext cx="304800" cy="152400"/>
            </a:xfrm>
            <a:prstGeom prst="curvedConnector3">
              <a:avLst>
                <a:gd name="adj1" fmla="val 7143"/>
              </a:avLst>
            </a:prstGeom>
            <a:noFill/>
            <a:ln w="25400">
              <a:solidFill>
                <a:schemeClr val="tx1"/>
              </a:solidFill>
              <a:miter lim="800000"/>
            </a:ln>
          </p:spPr>
        </p:cxnSp>
        <p:sp>
          <p:nvSpPr>
            <p:cNvPr id="12310" name="Text Box 4"/>
            <p:cNvSpPr/>
            <p:nvPr/>
          </p:nvSpPr>
          <p:spPr>
            <a:xfrm>
              <a:off x="3733800" y="2286000"/>
              <a:ext cx="838200" cy="52322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>
                  <a:latin typeface="Times New Roman" pitchFamily="18" charset="0"/>
                  <a:ea typeface="黑体" pitchFamily="49" charset="-122"/>
                </a:rPr>
                <a:t>60</a:t>
              </a:r>
              <a:endParaRPr lang="zh-CN" altLang="en-US" sz="2800" b="1"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12298" name="组合 18"/>
          <p:cNvGrpSpPr/>
          <p:nvPr/>
        </p:nvGrpSpPr>
        <p:grpSpPr>
          <a:xfrm>
            <a:off x="4495800" y="2133600"/>
            <a:ext cx="609600" cy="685800"/>
            <a:chOff x="4495800" y="2133600"/>
            <a:chExt cx="609600" cy="685800"/>
          </a:xfrm>
        </p:grpSpPr>
        <p:cxnSp>
          <p:nvCxnSpPr>
            <p:cNvPr id="12307" name="曲线连接符 13"/>
            <p:cNvCxnSpPr/>
            <p:nvPr/>
          </p:nvCxnSpPr>
          <p:spPr>
            <a:xfrm>
              <a:off x="4495800" y="2667000"/>
              <a:ext cx="381000" cy="152400"/>
            </a:xfrm>
            <a:prstGeom prst="curvedConnector3">
              <a:avLst>
                <a:gd name="adj1" fmla="val 80476"/>
              </a:avLst>
            </a:prstGeom>
            <a:noFill/>
            <a:ln w="25400">
              <a:solidFill>
                <a:schemeClr val="tx1"/>
              </a:solidFill>
              <a:miter lim="800000"/>
            </a:ln>
          </p:spPr>
        </p:cxnSp>
        <p:sp>
          <p:nvSpPr>
            <p:cNvPr id="12308" name="Text Box 4"/>
            <p:cNvSpPr/>
            <p:nvPr/>
          </p:nvSpPr>
          <p:spPr>
            <a:xfrm>
              <a:off x="4495800" y="2133600"/>
              <a:ext cx="609600" cy="52322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>
                  <a:latin typeface="Times New Roman" pitchFamily="18" charset="0"/>
                  <a:ea typeface="黑体" pitchFamily="49" charset="-122"/>
                </a:rPr>
                <a:t>60</a:t>
              </a:r>
              <a:endParaRPr lang="zh-CN" altLang="en-US" sz="2800" b="1">
                <a:latin typeface="Times New Roman" pitchFamily="18" charset="0"/>
                <a:ea typeface="黑体" pitchFamily="49" charset="-122"/>
              </a:endParaRPr>
            </a:p>
          </p:txBody>
        </p:sp>
      </p:grpSp>
      <p:sp>
        <p:nvSpPr>
          <p:cNvPr id="12299" name="Text Box 4"/>
          <p:cNvSpPr/>
          <p:nvPr/>
        </p:nvSpPr>
        <p:spPr>
          <a:xfrm>
            <a:off x="5334000" y="762000"/>
            <a:ext cx="10668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en-US" altLang="zh-CN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60</a:t>
            </a:r>
            <a:endParaRPr lang="zh-CN" altLang="en-US"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300" name="Text Box 4"/>
          <p:cNvSpPr/>
          <p:nvPr/>
        </p:nvSpPr>
        <p:spPr>
          <a:xfrm>
            <a:off x="3810000" y="1295400"/>
            <a:ext cx="10668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en-US" altLang="zh-CN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120</a:t>
            </a:r>
            <a:endParaRPr lang="zh-CN" altLang="en-US"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301" name="Text Box 4"/>
          <p:cNvSpPr/>
          <p:nvPr/>
        </p:nvSpPr>
        <p:spPr>
          <a:xfrm>
            <a:off x="6629400" y="4038600"/>
            <a:ext cx="10668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en-US" altLang="zh-CN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0</a:t>
            </a:r>
            <a:endParaRPr lang="zh-CN" altLang="en-US"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302" name="Text Box 4"/>
          <p:cNvSpPr/>
          <p:nvPr/>
        </p:nvSpPr>
        <p:spPr>
          <a:xfrm>
            <a:off x="5257800" y="4724400"/>
            <a:ext cx="1066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相反</a:t>
            </a:r>
            <a:endParaRPr lang="zh-CN" altLang="en-US"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2303" name="Picture 7"/>
          <p:cNvPicPr/>
          <p:nvPr/>
        </p:nvPicPr>
        <p:blipFill>
          <a:blip r:embed="rId2"/>
          <a:srcRect t="63404"/>
          <a:stretch>
            <a:fillRect/>
          </a:stretch>
        </p:blipFill>
        <p:spPr>
          <a:xfrm>
            <a:off x="2743200" y="6096000"/>
            <a:ext cx="2808288" cy="511175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12304" name="直接连接符 23"/>
          <p:cNvCxnSpPr/>
          <p:nvPr/>
        </p:nvCxnSpPr>
        <p:spPr>
          <a:xfrm rot="5400000">
            <a:off x="3217862" y="5715000"/>
            <a:ext cx="2209800" cy="762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miter lim="800000"/>
          </a:ln>
        </p:spPr>
      </p:cxnSp>
      <p:cxnSp>
        <p:nvCxnSpPr>
          <p:cNvPr id="12305" name="直接箭头连接符 25"/>
          <p:cNvCxnSpPr/>
          <p:nvPr/>
        </p:nvCxnSpPr>
        <p:spPr>
          <a:xfrm rot="5400000">
            <a:off x="3894931" y="5660231"/>
            <a:ext cx="850900" cy="49212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2306" name="直接箭头连接符 29"/>
          <p:cNvCxnSpPr/>
          <p:nvPr/>
        </p:nvCxnSpPr>
        <p:spPr>
          <a:xfrm rot="5400000" flipH="1" flipV="1">
            <a:off x="4020344" y="5804694"/>
            <a:ext cx="623888" cy="28575"/>
          </a:xfrm>
          <a:prstGeom prst="line">
            <a:avLst/>
          </a:prstGeom>
          <a:noFill/>
          <a:ln w="25400">
            <a:solidFill>
              <a:srgbClr val="A50021"/>
            </a:solidFill>
            <a:miter lim="800000"/>
            <a:tailEnd type="arrow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7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3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/>
      <p:bldP spid="12300" grpId="1"/>
      <p:bldP spid="12301" grpId="2"/>
      <p:bldP spid="12302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Text Box 3"/>
          <p:cNvSpPr/>
          <p:nvPr/>
        </p:nvSpPr>
        <p:spPr>
          <a:xfrm>
            <a:off x="611188" y="476250"/>
            <a:ext cx="748982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五、平面镜成像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3315" name="Picture 158"/>
          <p:cNvPicPr/>
          <p:nvPr/>
        </p:nvPicPr>
        <p:blipFill>
          <a:blip r:embed="rId2"/>
          <a:stretch>
            <a:fillRect/>
          </a:stretch>
        </p:blipFill>
        <p:spPr>
          <a:xfrm>
            <a:off x="2133600" y="1981200"/>
            <a:ext cx="4572000" cy="3681412"/>
          </a:xfrm>
          <a:prstGeom prst="rect">
            <a:avLst/>
          </a:prstGeom>
          <a:noFill/>
          <a:ln w="28575">
            <a:noFill/>
            <a:prstDash val="dash"/>
            <a:miter lim="800000"/>
          </a:ln>
        </p:spPr>
      </p:pic>
      <p:sp>
        <p:nvSpPr>
          <p:cNvPr id="13316" name="AutoShape 18"/>
          <p:cNvSpPr/>
          <p:nvPr/>
        </p:nvSpPr>
        <p:spPr>
          <a:xfrm>
            <a:off x="6553200" y="1676400"/>
            <a:ext cx="1905000" cy="1066800"/>
          </a:xfrm>
          <a:prstGeom prst="wedgeRectCallout">
            <a:avLst>
              <a:gd name="adj1" fmla="val -57000"/>
              <a:gd name="adj2" fmla="val 51486"/>
            </a:avLst>
          </a:prstGeom>
          <a:noFill/>
          <a:ln>
            <a:solidFill>
              <a:schemeClr val="tx1"/>
            </a:solidFill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chemeClr val="tx2"/>
                </a:solidFill>
                <a:latin typeface="Tahoma" pitchFamily="34" charset="0"/>
              </a:rPr>
              <a:t>   蜡烛与像重合，蜡烛位置就是像的位置</a:t>
            </a:r>
            <a:endParaRPr lang="zh-CN" altLang="en-US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13317" name="Text Box 3"/>
          <p:cNvSpPr/>
          <p:nvPr/>
        </p:nvSpPr>
        <p:spPr>
          <a:xfrm>
            <a:off x="468312" y="1341438"/>
            <a:ext cx="56880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（一）探究平面镜成像实验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4338" name="Group 19"/>
          <p:cNvGrpSpPr/>
          <p:nvPr/>
        </p:nvGrpSpPr>
        <p:grpSpPr>
          <a:xfrm>
            <a:off x="685800" y="1600200"/>
            <a:ext cx="4321175" cy="720725"/>
            <a:chOff x="204" y="1389"/>
            <a:chExt cx="1996" cy="1814"/>
          </a:xfrm>
        </p:grpSpPr>
        <p:sp>
          <p:nvSpPr>
            <p:cNvPr id="14356" name="AutoShape 20"/>
            <p:cNvSpPr/>
            <p:nvPr/>
          </p:nvSpPr>
          <p:spPr bwMode="blackWhite">
            <a:xfrm rot="10800000" flipV="1">
              <a:off x="204" y="1389"/>
              <a:ext cx="1996" cy="1813"/>
            </a:xfrm>
            <a:prstGeom prst="roundRect">
              <a:avLst>
                <a:gd name="adj" fmla="val 9106"/>
              </a:avLst>
            </a:prstGeom>
            <a:solidFill>
              <a:srgbClr val="CCFFCC"/>
            </a:solidFill>
            <a:ln w="25400">
              <a:solidFill>
                <a:schemeClr val="bg2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endParaRPr lang="zh-CN" altLang="en-US" sz="2800">
                <a:latin typeface="宋体" pitchFamily="2" charset="-122"/>
              </a:endParaRPr>
            </a:p>
          </p:txBody>
        </p:sp>
        <p:sp>
          <p:nvSpPr>
            <p:cNvPr id="14357" name="Text Box 21"/>
            <p:cNvSpPr/>
            <p:nvPr/>
          </p:nvSpPr>
          <p:spPr>
            <a:xfrm>
              <a:off x="204" y="1434"/>
              <a:ext cx="1950" cy="176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、像、物大小相等</a:t>
              </a:r>
              <a:endPara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4339" name="Group 156"/>
          <p:cNvGrpSpPr/>
          <p:nvPr/>
        </p:nvGrpSpPr>
        <p:grpSpPr>
          <a:xfrm>
            <a:off x="685800" y="2514600"/>
            <a:ext cx="5580062" cy="715962"/>
            <a:chOff x="657" y="1525"/>
            <a:chExt cx="2722" cy="451"/>
          </a:xfrm>
        </p:grpSpPr>
        <p:grpSp>
          <p:nvGrpSpPr>
            <p:cNvPr id="14352" name="Group 23"/>
            <p:cNvGrpSpPr/>
            <p:nvPr/>
          </p:nvGrpSpPr>
          <p:grpSpPr>
            <a:xfrm>
              <a:off x="657" y="1525"/>
              <a:ext cx="2722" cy="451"/>
              <a:chOff x="204" y="1389"/>
              <a:chExt cx="1996" cy="1814"/>
            </a:xfrm>
          </p:grpSpPr>
          <p:sp>
            <p:nvSpPr>
              <p:cNvPr id="14354" name="AutoShape 24"/>
              <p:cNvSpPr/>
              <p:nvPr/>
            </p:nvSpPr>
            <p:spPr bwMode="blackWhite">
              <a:xfrm rot="10800000" flipV="1">
                <a:off x="204" y="1389"/>
                <a:ext cx="1996" cy="1813"/>
              </a:xfrm>
              <a:prstGeom prst="roundRect">
                <a:avLst>
                  <a:gd name="adj" fmla="val 9106"/>
                </a:avLst>
              </a:prstGeom>
              <a:solidFill>
                <a:srgbClr val="CCFFCC"/>
              </a:solidFill>
              <a:ln w="25400">
                <a:solidFill>
                  <a:schemeClr val="bg2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spcBef>
                    <a:spcPct val="0"/>
                  </a:spcBef>
                  <a:buFontTx/>
                  <a:buNone/>
                </a:pPr>
                <a:endParaRPr lang="zh-CN" altLang="en-US" sz="2800">
                  <a:latin typeface="宋体" pitchFamily="2" charset="-122"/>
                </a:endParaRPr>
              </a:p>
            </p:txBody>
          </p:sp>
          <p:sp>
            <p:nvSpPr>
              <p:cNvPr id="14355" name="Text Box 25"/>
              <p:cNvSpPr/>
              <p:nvPr/>
            </p:nvSpPr>
            <p:spPr>
              <a:xfrm>
                <a:off x="204" y="1434"/>
                <a:ext cx="1950" cy="176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2800" b="1">
                  <a:latin typeface="宋体" pitchFamily="2" charset="-122"/>
                </a:endParaRPr>
              </a:p>
            </p:txBody>
          </p:sp>
        </p:grpSp>
        <p:sp>
          <p:nvSpPr>
            <p:cNvPr id="14353" name="Rectangle 26"/>
            <p:cNvSpPr/>
            <p:nvPr/>
          </p:nvSpPr>
          <p:spPr>
            <a:xfrm>
              <a:off x="657" y="1570"/>
              <a:ext cx="214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、物像连线与反射面垂直</a:t>
              </a:r>
              <a:endPara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4340" name="Picture 158"/>
          <p:cNvPicPr/>
          <p:nvPr/>
        </p:nvPicPr>
        <p:blipFill>
          <a:blip r:embed="rId2"/>
          <a:stretch>
            <a:fillRect/>
          </a:stretch>
        </p:blipFill>
        <p:spPr>
          <a:xfrm>
            <a:off x="5786438" y="863600"/>
            <a:ext cx="2951162" cy="2376488"/>
          </a:xfrm>
          <a:prstGeom prst="rect">
            <a:avLst/>
          </a:prstGeom>
          <a:noFill/>
          <a:ln w="28575">
            <a:noFill/>
            <a:prstDash val="dash"/>
            <a:miter lim="800000"/>
          </a:ln>
        </p:spPr>
      </p:pic>
      <p:sp>
        <p:nvSpPr>
          <p:cNvPr id="14341" name="Text Box 3"/>
          <p:cNvSpPr/>
          <p:nvPr/>
        </p:nvSpPr>
        <p:spPr>
          <a:xfrm>
            <a:off x="657225" y="458788"/>
            <a:ext cx="51387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（二）平面镜成像特点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4342" name="Group 156"/>
          <p:cNvGrpSpPr/>
          <p:nvPr/>
        </p:nvGrpSpPr>
        <p:grpSpPr>
          <a:xfrm>
            <a:off x="685800" y="3657600"/>
            <a:ext cx="5580062" cy="715962"/>
            <a:chOff x="657" y="1525"/>
            <a:chExt cx="2722" cy="451"/>
          </a:xfrm>
        </p:grpSpPr>
        <p:grpSp>
          <p:nvGrpSpPr>
            <p:cNvPr id="14348" name="Group 23"/>
            <p:cNvGrpSpPr/>
            <p:nvPr/>
          </p:nvGrpSpPr>
          <p:grpSpPr>
            <a:xfrm>
              <a:off x="657" y="1525"/>
              <a:ext cx="2722" cy="451"/>
              <a:chOff x="204" y="1389"/>
              <a:chExt cx="1996" cy="1814"/>
            </a:xfrm>
          </p:grpSpPr>
          <p:sp>
            <p:nvSpPr>
              <p:cNvPr id="14350" name="AutoShape 24"/>
              <p:cNvSpPr/>
              <p:nvPr/>
            </p:nvSpPr>
            <p:spPr bwMode="blackWhite">
              <a:xfrm rot="10800000" flipV="1">
                <a:off x="204" y="1389"/>
                <a:ext cx="1996" cy="1813"/>
              </a:xfrm>
              <a:prstGeom prst="roundRect">
                <a:avLst>
                  <a:gd name="adj" fmla="val 9106"/>
                </a:avLst>
              </a:prstGeom>
              <a:solidFill>
                <a:srgbClr val="CCFFCC"/>
              </a:solidFill>
              <a:ln w="25400">
                <a:solidFill>
                  <a:schemeClr val="bg2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spcBef>
                    <a:spcPct val="0"/>
                  </a:spcBef>
                  <a:buFontTx/>
                  <a:buNone/>
                </a:pPr>
                <a:endParaRPr lang="zh-CN" altLang="en-US" sz="2800">
                  <a:latin typeface="宋体" pitchFamily="2" charset="-122"/>
                </a:endParaRPr>
              </a:p>
            </p:txBody>
          </p:sp>
          <p:sp>
            <p:nvSpPr>
              <p:cNvPr id="14351" name="Text Box 25"/>
              <p:cNvSpPr/>
              <p:nvPr/>
            </p:nvSpPr>
            <p:spPr>
              <a:xfrm>
                <a:off x="204" y="1434"/>
                <a:ext cx="1950" cy="176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2800" b="1">
                  <a:latin typeface="宋体" pitchFamily="2" charset="-122"/>
                </a:endParaRPr>
              </a:p>
            </p:txBody>
          </p:sp>
        </p:grpSp>
        <p:sp>
          <p:nvSpPr>
            <p:cNvPr id="14349" name="Rectangle 26"/>
            <p:cNvSpPr/>
            <p:nvPr/>
          </p:nvSpPr>
          <p:spPr>
            <a:xfrm>
              <a:off x="657" y="1570"/>
              <a:ext cx="214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3</a:t>
              </a:r>
              <a:r>
                <a:rPr lang="zh-CN" altLang="en-US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、物像到反射面距离相等</a:t>
              </a:r>
              <a:endPara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4343" name="Group 156"/>
          <p:cNvGrpSpPr/>
          <p:nvPr/>
        </p:nvGrpSpPr>
        <p:grpSpPr>
          <a:xfrm>
            <a:off x="609600" y="4572000"/>
            <a:ext cx="7064375" cy="715962"/>
            <a:chOff x="657" y="1525"/>
            <a:chExt cx="2722" cy="451"/>
          </a:xfrm>
        </p:grpSpPr>
        <p:grpSp>
          <p:nvGrpSpPr>
            <p:cNvPr id="14344" name="Group 23"/>
            <p:cNvGrpSpPr/>
            <p:nvPr/>
          </p:nvGrpSpPr>
          <p:grpSpPr>
            <a:xfrm>
              <a:off x="657" y="1525"/>
              <a:ext cx="2722" cy="451"/>
              <a:chOff x="204" y="1389"/>
              <a:chExt cx="1996" cy="1814"/>
            </a:xfrm>
          </p:grpSpPr>
          <p:sp>
            <p:nvSpPr>
              <p:cNvPr id="14346" name="AutoShape 24"/>
              <p:cNvSpPr/>
              <p:nvPr/>
            </p:nvSpPr>
            <p:spPr bwMode="blackWhite">
              <a:xfrm rot="10800000" flipV="1">
                <a:off x="204" y="1389"/>
                <a:ext cx="1996" cy="1813"/>
              </a:xfrm>
              <a:prstGeom prst="roundRect">
                <a:avLst>
                  <a:gd name="adj" fmla="val 9106"/>
                </a:avLst>
              </a:prstGeom>
              <a:solidFill>
                <a:srgbClr val="CCFFCC"/>
              </a:solidFill>
              <a:ln w="25400">
                <a:solidFill>
                  <a:schemeClr val="bg2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spcBef>
                    <a:spcPct val="0"/>
                  </a:spcBef>
                  <a:buFontTx/>
                  <a:buNone/>
                </a:pPr>
                <a:endParaRPr lang="zh-CN" altLang="en-US" sz="2800">
                  <a:latin typeface="宋体" pitchFamily="2" charset="-122"/>
                </a:endParaRPr>
              </a:p>
            </p:txBody>
          </p:sp>
          <p:sp>
            <p:nvSpPr>
              <p:cNvPr id="14347" name="Text Box 25"/>
              <p:cNvSpPr/>
              <p:nvPr/>
            </p:nvSpPr>
            <p:spPr>
              <a:xfrm>
                <a:off x="204" y="1434"/>
                <a:ext cx="1950" cy="176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2800" b="1">
                  <a:latin typeface="宋体" pitchFamily="2" charset="-122"/>
                </a:endParaRPr>
              </a:p>
            </p:txBody>
          </p:sp>
        </p:grpSp>
        <p:sp>
          <p:nvSpPr>
            <p:cNvPr id="14345" name="Rectangle 26"/>
            <p:cNvSpPr/>
            <p:nvPr/>
          </p:nvSpPr>
          <p:spPr>
            <a:xfrm>
              <a:off x="657" y="1570"/>
              <a:ext cx="214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、平面镜成的是正立等大的虚像</a:t>
              </a:r>
              <a:endPara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Rectangle 50"/>
          <p:cNvSpPr/>
          <p:nvPr>
            <p:ph type="body" idx="4294967295"/>
          </p:nvPr>
        </p:nvSpPr>
        <p:spPr>
          <a:xfrm>
            <a:off x="5181600" y="1600200"/>
            <a:ext cx="3657600" cy="13716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None/>
            </a:pPr>
            <a:r>
              <a:rPr lang="zh-CN" altLang="en-US" b="1">
                <a:ea typeface="黑体" pitchFamily="49" charset="-122"/>
              </a:rPr>
              <a:t>平面镜成像原理是</a:t>
            </a:r>
            <a:endParaRPr lang="zh-CN" altLang="en-US" b="1">
              <a:ea typeface="黑体" pitchFamily="49" charset="-122"/>
            </a:endParaRPr>
          </a:p>
          <a:p>
            <a:pPr marL="0" lvl="0" indent="0" eaLnBrk="1" hangingPunct="1">
              <a:buNone/>
            </a:pPr>
            <a:r>
              <a:rPr lang="zh-CN" altLang="en-US" b="1">
                <a:solidFill>
                  <a:srgbClr val="A50021"/>
                </a:solidFill>
                <a:ea typeface="黑体" pitchFamily="49" charset="-122"/>
              </a:rPr>
              <a:t>光的反射</a:t>
            </a:r>
            <a:r>
              <a:rPr lang="en-US" altLang="zh-CN" b="1">
                <a:solidFill>
                  <a:schemeClr val="tx2"/>
                </a:solidFill>
              </a:rPr>
              <a:t>.</a:t>
            </a:r>
            <a:endParaRPr lang="en-US" altLang="zh-CN" b="1">
              <a:solidFill>
                <a:schemeClr val="tx2"/>
              </a:solidFill>
            </a:endParaRPr>
          </a:p>
          <a:p>
            <a:pPr marL="0" lvl="0" indent="0" eaLnBrk="1" hangingPunct="1">
              <a:buNone/>
            </a:pPr>
            <a:endParaRPr lang="zh-CN" altLang="en-US" b="1">
              <a:solidFill>
                <a:schemeClr val="tx2"/>
              </a:solidFill>
            </a:endParaRPr>
          </a:p>
        </p:txBody>
      </p:sp>
      <p:sp>
        <p:nvSpPr>
          <p:cNvPr id="15363" name="Rectangle 101"/>
          <p:cNvSpPr/>
          <p:nvPr>
            <p:ph type="title" idx="4294967295"/>
          </p:nvPr>
        </p:nvSpPr>
        <p:spPr>
          <a:xfrm>
            <a:off x="663575" y="325438"/>
            <a:ext cx="5934075" cy="8540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 eaLnBrk="1" hangingPunct="1"/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（三）平面镜成像原理图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5364" name="Group 128"/>
          <p:cNvGrpSpPr/>
          <p:nvPr/>
        </p:nvGrpSpPr>
        <p:grpSpPr>
          <a:xfrm>
            <a:off x="3006725" y="2889250"/>
            <a:ext cx="1106488" cy="1100138"/>
            <a:chOff x="3532" y="1842"/>
            <a:chExt cx="697" cy="693"/>
          </a:xfrm>
        </p:grpSpPr>
        <p:cxnSp>
          <p:nvCxnSpPr>
            <p:cNvPr id="15426" name="Line 129"/>
            <p:cNvCxnSpPr/>
            <p:nvPr/>
          </p:nvCxnSpPr>
          <p:spPr>
            <a:xfrm flipV="1">
              <a:off x="3532" y="1842"/>
              <a:ext cx="697" cy="69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5427" name="Line 130"/>
            <p:cNvCxnSpPr/>
            <p:nvPr/>
          </p:nvCxnSpPr>
          <p:spPr>
            <a:xfrm flipV="1">
              <a:off x="3567" y="2177"/>
              <a:ext cx="651" cy="335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grpSp>
          <p:nvGrpSpPr>
            <p:cNvPr id="15428" name="Group 131"/>
            <p:cNvGrpSpPr/>
            <p:nvPr/>
          </p:nvGrpSpPr>
          <p:grpSpPr>
            <a:xfrm>
              <a:off x="3764" y="2198"/>
              <a:ext cx="108" cy="110"/>
              <a:chExt cx="108" cy="110"/>
            </a:xfrm>
          </p:grpSpPr>
          <p:cxnSp>
            <p:nvCxnSpPr>
              <p:cNvPr id="15431" name="Line 132"/>
              <p:cNvCxnSpPr/>
              <p:nvPr/>
            </p:nvCxnSpPr>
            <p:spPr>
              <a:xfrm flipV="1">
                <a:off x="0" y="0"/>
                <a:ext cx="108" cy="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5432" name="Line 133"/>
              <p:cNvCxnSpPr/>
              <p:nvPr/>
            </p:nvCxnSpPr>
            <p:spPr>
              <a:xfrm flipH="1">
                <a:off x="78" y="36"/>
                <a:ext cx="6" cy="74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</p:grpSp>
        <p:cxnSp>
          <p:nvCxnSpPr>
            <p:cNvPr id="15429" name="Line 134"/>
            <p:cNvCxnSpPr/>
            <p:nvPr/>
          </p:nvCxnSpPr>
          <p:spPr>
            <a:xfrm>
              <a:off x="3901" y="2285"/>
              <a:ext cx="8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5430" name="Line 135"/>
            <p:cNvCxnSpPr/>
            <p:nvPr/>
          </p:nvCxnSpPr>
          <p:spPr>
            <a:xfrm flipH="1">
              <a:off x="3963" y="2296"/>
              <a:ext cx="6" cy="8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</p:grpSp>
      <p:grpSp>
        <p:nvGrpSpPr>
          <p:cNvPr id="15365" name="Group 136"/>
          <p:cNvGrpSpPr/>
          <p:nvPr/>
        </p:nvGrpSpPr>
        <p:grpSpPr>
          <a:xfrm>
            <a:off x="4086225" y="2933700"/>
            <a:ext cx="1025525" cy="1122362"/>
            <a:chOff x="4212" y="1842"/>
            <a:chExt cx="646" cy="707"/>
          </a:xfrm>
        </p:grpSpPr>
        <p:cxnSp>
          <p:nvCxnSpPr>
            <p:cNvPr id="15424" name="Line 137"/>
            <p:cNvCxnSpPr/>
            <p:nvPr/>
          </p:nvCxnSpPr>
          <p:spPr>
            <a:xfrm flipH="1" flipV="1">
              <a:off x="4212" y="1842"/>
              <a:ext cx="645" cy="70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dash"/>
              <a:miter lim="800000"/>
            </a:ln>
          </p:spPr>
        </p:cxnSp>
        <p:cxnSp>
          <p:nvCxnSpPr>
            <p:cNvPr id="15425" name="Line 138"/>
            <p:cNvCxnSpPr/>
            <p:nvPr/>
          </p:nvCxnSpPr>
          <p:spPr>
            <a:xfrm flipH="1" flipV="1">
              <a:off x="4258" y="2205"/>
              <a:ext cx="600" cy="3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dash"/>
              <a:miter lim="800000"/>
            </a:ln>
          </p:spPr>
        </p:cxnSp>
      </p:grpSp>
      <p:grpSp>
        <p:nvGrpSpPr>
          <p:cNvPr id="15366" name="Group 139"/>
          <p:cNvGrpSpPr/>
          <p:nvPr/>
        </p:nvGrpSpPr>
        <p:grpSpPr>
          <a:xfrm>
            <a:off x="2286000" y="2079625"/>
            <a:ext cx="1866900" cy="1417638"/>
            <a:chOff x="3078" y="1298"/>
            <a:chExt cx="1176" cy="893"/>
          </a:xfrm>
        </p:grpSpPr>
        <p:cxnSp>
          <p:nvCxnSpPr>
            <p:cNvPr id="15418" name="Line 140"/>
            <p:cNvCxnSpPr/>
            <p:nvPr/>
          </p:nvCxnSpPr>
          <p:spPr>
            <a:xfrm flipH="1" flipV="1">
              <a:off x="3671" y="1298"/>
              <a:ext cx="560" cy="56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5419" name="Line 141"/>
            <p:cNvCxnSpPr/>
            <p:nvPr/>
          </p:nvCxnSpPr>
          <p:spPr>
            <a:xfrm flipH="1" flipV="1">
              <a:off x="3078" y="1550"/>
              <a:ext cx="1176" cy="64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5420" name="Line 142"/>
            <p:cNvCxnSpPr/>
            <p:nvPr/>
          </p:nvCxnSpPr>
          <p:spPr>
            <a:xfrm rot="6000000" flipV="1">
              <a:off x="3945" y="1453"/>
              <a:ext cx="4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5421" name="Line 143"/>
            <p:cNvCxnSpPr/>
            <p:nvPr/>
          </p:nvCxnSpPr>
          <p:spPr>
            <a:xfrm rot="16140000" flipV="1">
              <a:off x="3823" y="1581"/>
              <a:ext cx="122" cy="1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5422" name="Line 144"/>
            <p:cNvCxnSpPr/>
            <p:nvPr/>
          </p:nvCxnSpPr>
          <p:spPr>
            <a:xfrm rot="16140000" flipV="1">
              <a:off x="3512" y="1845"/>
              <a:ext cx="131" cy="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5423" name="Line 145"/>
            <p:cNvCxnSpPr/>
            <p:nvPr/>
          </p:nvCxnSpPr>
          <p:spPr>
            <a:xfrm rot="5940000">
              <a:off x="3622" y="1739"/>
              <a:ext cx="15" cy="13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</p:grpSp>
      <p:sp>
        <p:nvSpPr>
          <p:cNvPr id="15367" name="Text Box 146"/>
          <p:cNvSpPr/>
          <p:nvPr/>
        </p:nvSpPr>
        <p:spPr>
          <a:xfrm>
            <a:off x="2557462" y="3716338"/>
            <a:ext cx="382588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4000" b="1">
                <a:latin typeface="Times New Roman" pitchFamily="18" charset="0"/>
              </a:rPr>
              <a:t>s</a:t>
            </a:r>
            <a:endParaRPr lang="en-US" altLang="zh-CN" sz="4000" b="1">
              <a:latin typeface="Times New Roman" pitchFamily="18" charset="0"/>
            </a:endParaRPr>
          </a:p>
        </p:txBody>
      </p:sp>
      <p:grpSp>
        <p:nvGrpSpPr>
          <p:cNvPr id="15368" name="Group 148"/>
          <p:cNvGrpSpPr/>
          <p:nvPr/>
        </p:nvGrpSpPr>
        <p:grpSpPr>
          <a:xfrm>
            <a:off x="2951162" y="3954462"/>
            <a:ext cx="254000" cy="1130300"/>
            <a:chOff x="3488" y="2523"/>
            <a:chExt cx="134" cy="806"/>
          </a:xfrm>
        </p:grpSpPr>
        <p:sp>
          <p:nvSpPr>
            <p:cNvPr id="15413" name="Rectangle 149"/>
            <p:cNvSpPr/>
            <p:nvPr/>
          </p:nvSpPr>
          <p:spPr>
            <a:xfrm>
              <a:off x="3488" y="2766"/>
              <a:ext cx="134" cy="563"/>
            </a:xfrm>
            <a:prstGeom prst="rect">
              <a:avLst/>
            </a:prstGeom>
            <a:gradFill rotWithShape="1">
              <a:gsLst>
                <a:gs pos="0">
                  <a:srgbClr val="FFCCCC"/>
                </a:gs>
                <a:gs pos="100000">
                  <a:srgbClr val="765E5E"/>
                </a:gs>
              </a:gsLst>
              <a:lin ang="5400000" scaled="1"/>
            </a:gradFill>
            <a:ln w="28575">
              <a:solidFill>
                <a:prstClr val="blac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 sz="2800" b="1">
                <a:latin typeface="Times New Roman" pitchFamily="18" charset="0"/>
              </a:endParaRPr>
            </a:p>
          </p:txBody>
        </p:sp>
        <p:sp>
          <p:nvSpPr>
            <p:cNvPr id="15414" name="Oval 150"/>
            <p:cNvSpPr/>
            <p:nvPr/>
          </p:nvSpPr>
          <p:spPr>
            <a:xfrm>
              <a:off x="3515" y="2523"/>
              <a:ext cx="85" cy="242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prstClr val="blac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 sz="2800" b="1">
                <a:latin typeface="Times New Roman" pitchFamily="18" charset="0"/>
              </a:endParaRPr>
            </a:p>
          </p:txBody>
        </p:sp>
        <p:sp>
          <p:nvSpPr>
            <p:cNvPr id="15415" name="Oval 151"/>
            <p:cNvSpPr/>
            <p:nvPr/>
          </p:nvSpPr>
          <p:spPr>
            <a:xfrm>
              <a:off x="3544" y="2531"/>
              <a:ext cx="45" cy="46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prstClr val="blac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 sz="2800" b="1">
                <a:latin typeface="Times New Roman" pitchFamily="18" charset="0"/>
              </a:endParaRPr>
            </a:p>
          </p:txBody>
        </p:sp>
        <p:sp>
          <p:nvSpPr>
            <p:cNvPr id="15416" name="Oval 152"/>
            <p:cNvSpPr/>
            <p:nvPr/>
          </p:nvSpPr>
          <p:spPr>
            <a:xfrm>
              <a:off x="3561" y="2630"/>
              <a:ext cx="45" cy="46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prstClr val="blac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 sz="2800" b="1">
                <a:latin typeface="Times New Roman" pitchFamily="18" charset="0"/>
              </a:endParaRPr>
            </a:p>
          </p:txBody>
        </p:sp>
        <p:sp>
          <p:nvSpPr>
            <p:cNvPr id="15417" name="Oval 153"/>
            <p:cNvSpPr/>
            <p:nvPr/>
          </p:nvSpPr>
          <p:spPr>
            <a:xfrm>
              <a:off x="3523" y="2704"/>
              <a:ext cx="45" cy="46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prstClr val="blac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 sz="2800" b="1">
                <a:latin typeface="Times New Roman" pitchFamily="18" charset="0"/>
              </a:endParaRPr>
            </a:p>
          </p:txBody>
        </p:sp>
      </p:grpSp>
      <p:grpSp>
        <p:nvGrpSpPr>
          <p:cNvPr id="15369" name="Group 161"/>
          <p:cNvGrpSpPr/>
          <p:nvPr/>
        </p:nvGrpSpPr>
        <p:grpSpPr>
          <a:xfrm>
            <a:off x="1692275" y="1412875"/>
            <a:ext cx="935038" cy="757238"/>
            <a:chOff x="2698" y="890"/>
            <a:chExt cx="589" cy="477"/>
          </a:xfrm>
        </p:grpSpPr>
        <p:grpSp>
          <p:nvGrpSpPr>
            <p:cNvPr id="15405" name="Group 162"/>
            <p:cNvGrpSpPr/>
            <p:nvPr/>
          </p:nvGrpSpPr>
          <p:grpSpPr>
            <a:xfrm rot="1080000" flipH="1">
              <a:off x="2869" y="1057"/>
              <a:ext cx="418" cy="310"/>
              <a:chOff x="1672" y="960"/>
              <a:chExt cx="1496" cy="1749"/>
            </a:xfrm>
          </p:grpSpPr>
          <p:sp>
            <p:nvSpPr>
              <p:cNvPr id="15407" name="Freeform 163"/>
              <p:cNvSpPr/>
              <p:nvPr/>
            </p:nvSpPr>
            <p:spPr bwMode="auto">
              <a:xfrm rot="1740000">
                <a:off x="1968" y="1488"/>
                <a:ext cx="1104" cy="400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480" y="336"/>
                  </a:cxn>
                  <a:cxn ang="0">
                    <a:pos x="1104" y="384"/>
                  </a:cxn>
                </a:cxnLst>
                <a:rect l="l" t="t" r="GT0" b="GT1"/>
                <a:pathLst>
                  <a:path w="1104" h="400">
                    <a:moveTo>
                      <a:pt x="0" y="0"/>
                    </a:moveTo>
                    <a:cubicBezTo>
                      <a:pt x="148" y="136"/>
                      <a:pt x="296" y="272"/>
                      <a:pt x="480" y="336"/>
                    </a:cubicBezTo>
                    <a:cubicBezTo>
                      <a:pt x="664" y="400"/>
                      <a:pt x="884" y="392"/>
                      <a:pt x="1104" y="384"/>
                    </a:cubicBezTo>
                  </a:path>
                </a:pathLst>
              </a:custGeom>
              <a:noFill/>
              <a:ln w="38100">
                <a:solidFill>
                  <a:srgbClr val="000000"/>
                </a:solidFill>
                <a:bevel/>
              </a:ln>
            </p:spPr>
          </p:sp>
          <p:sp>
            <p:nvSpPr>
              <p:cNvPr id="15408" name="Freeform 164"/>
              <p:cNvSpPr/>
              <p:nvPr/>
            </p:nvSpPr>
            <p:spPr bwMode="auto">
              <a:xfrm rot="20760000" flipV="1">
                <a:off x="1872" y="2256"/>
                <a:ext cx="1104" cy="400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480" y="336"/>
                  </a:cxn>
                  <a:cxn ang="0">
                    <a:pos x="1104" y="384"/>
                  </a:cxn>
                </a:cxnLst>
                <a:rect l="l" t="t" r="GT0" b="GT1"/>
                <a:pathLst>
                  <a:path w="1104" h="400">
                    <a:moveTo>
                      <a:pt x="0" y="0"/>
                    </a:moveTo>
                    <a:cubicBezTo>
                      <a:pt x="148" y="136"/>
                      <a:pt x="296" y="272"/>
                      <a:pt x="480" y="336"/>
                    </a:cubicBezTo>
                    <a:cubicBezTo>
                      <a:pt x="664" y="400"/>
                      <a:pt x="884" y="392"/>
                      <a:pt x="1104" y="384"/>
                    </a:cubicBezTo>
                  </a:path>
                </a:pathLst>
              </a:custGeom>
              <a:noFill/>
              <a:ln w="38100">
                <a:solidFill>
                  <a:srgbClr val="000000"/>
                </a:solidFill>
                <a:bevel/>
              </a:ln>
            </p:spPr>
          </p:sp>
          <p:sp>
            <p:nvSpPr>
              <p:cNvPr id="15409" name="Freeform 165"/>
              <p:cNvSpPr/>
              <p:nvPr/>
            </p:nvSpPr>
            <p:spPr bwMode="auto">
              <a:xfrm rot="18120000" flipV="1">
                <a:off x="1329" y="1706"/>
                <a:ext cx="1345" cy="660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869" y="1508"/>
                  </a:cxn>
                  <a:cxn ang="0">
                    <a:pos x="1997" y="1726"/>
                  </a:cxn>
                </a:cxnLst>
                <a:rect l="l" t="t" r="GT0" b="GT1"/>
                <a:pathLst>
                  <a:path w="1104" h="400">
                    <a:moveTo>
                      <a:pt x="0" y="0"/>
                    </a:moveTo>
                    <a:cubicBezTo>
                      <a:pt x="148" y="136"/>
                      <a:pt x="296" y="272"/>
                      <a:pt x="480" y="336"/>
                    </a:cubicBezTo>
                    <a:cubicBezTo>
                      <a:pt x="664" y="400"/>
                      <a:pt x="884" y="392"/>
                      <a:pt x="1104" y="384"/>
                    </a:cubicBezTo>
                  </a:path>
                </a:pathLst>
              </a:custGeom>
              <a:noFill/>
              <a:ln w="38100">
                <a:solidFill>
                  <a:srgbClr val="000000"/>
                </a:solidFill>
                <a:bevel/>
              </a:ln>
            </p:spPr>
          </p:sp>
          <p:sp>
            <p:nvSpPr>
              <p:cNvPr id="15410" name="Freeform 166"/>
              <p:cNvSpPr/>
              <p:nvPr/>
            </p:nvSpPr>
            <p:spPr bwMode="auto">
              <a:xfrm rot="1740000">
                <a:off x="2064" y="1440"/>
                <a:ext cx="1104" cy="400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480" y="336"/>
                  </a:cxn>
                  <a:cxn ang="0">
                    <a:pos x="1104" y="384"/>
                  </a:cxn>
                </a:cxnLst>
                <a:rect l="l" t="t" r="GT0" b="GT1"/>
                <a:pathLst>
                  <a:path w="1104" h="400">
                    <a:moveTo>
                      <a:pt x="0" y="0"/>
                    </a:moveTo>
                    <a:cubicBezTo>
                      <a:pt x="148" y="136"/>
                      <a:pt x="296" y="272"/>
                      <a:pt x="480" y="336"/>
                    </a:cubicBezTo>
                    <a:cubicBezTo>
                      <a:pt x="664" y="400"/>
                      <a:pt x="884" y="392"/>
                      <a:pt x="1104" y="384"/>
                    </a:cubicBezTo>
                  </a:path>
                </a:pathLst>
              </a:custGeom>
              <a:noFill/>
              <a:ln w="38100">
                <a:solidFill>
                  <a:srgbClr val="000000"/>
                </a:solidFill>
                <a:bevel/>
              </a:ln>
            </p:spPr>
          </p:sp>
          <p:sp>
            <p:nvSpPr>
              <p:cNvPr id="15411" name="Oval 167"/>
              <p:cNvSpPr/>
              <p:nvPr/>
            </p:nvSpPr>
            <p:spPr>
              <a:xfrm rot="780000">
                <a:off x="1719" y="1350"/>
                <a:ext cx="480" cy="1248"/>
              </a:xfrm>
              <a:prstGeom prst="ellipse">
                <a:avLst/>
              </a:prstGeom>
              <a:solidFill>
                <a:srgbClr val="000000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en-US" sz="2800" b="1">
                  <a:latin typeface="Times New Roman" pitchFamily="18" charset="0"/>
                </a:endParaRPr>
              </a:p>
            </p:txBody>
          </p:sp>
          <p:sp>
            <p:nvSpPr>
              <p:cNvPr id="15412" name="Freeform 168"/>
              <p:cNvSpPr/>
              <p:nvPr/>
            </p:nvSpPr>
            <p:spPr bwMode="auto">
              <a:xfrm>
                <a:off x="2064" y="960"/>
                <a:ext cx="144" cy="312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48" y="0"/>
                  </a:cxn>
                  <a:cxn ang="0">
                    <a:pos x="0" y="144"/>
                  </a:cxn>
                  <a:cxn ang="0">
                    <a:pos x="48" y="288"/>
                  </a:cxn>
                  <a:cxn ang="0">
                    <a:pos x="144" y="288"/>
                  </a:cxn>
                </a:cxnLst>
                <a:rect l="l" t="t" r="GT0" b="GT1"/>
                <a:pathLst>
                  <a:path w="144" h="312">
                    <a:moveTo>
                      <a:pt x="48" y="0"/>
                    </a:moveTo>
                    <a:cubicBezTo>
                      <a:pt x="24" y="48"/>
                      <a:pt x="0" y="96"/>
                      <a:pt x="0" y="144"/>
                    </a:cubicBezTo>
                    <a:cubicBezTo>
                      <a:pt x="0" y="192"/>
                      <a:pt x="24" y="264"/>
                      <a:pt x="48" y="288"/>
                    </a:cubicBezTo>
                    <a:cubicBezTo>
                      <a:pt x="72" y="312"/>
                      <a:pt x="108" y="300"/>
                      <a:pt x="144" y="288"/>
                    </a:cubicBezTo>
                  </a:path>
                </a:pathLst>
              </a:custGeom>
              <a:noFill/>
              <a:ln w="28575">
                <a:solidFill>
                  <a:srgbClr val="000000"/>
                </a:solidFill>
                <a:bevel/>
              </a:ln>
            </p:spPr>
          </p:sp>
        </p:grpSp>
        <p:sp>
          <p:nvSpPr>
            <p:cNvPr id="15406" name="Freeform 169"/>
            <p:cNvSpPr/>
            <p:nvPr/>
          </p:nvSpPr>
          <p:spPr bwMode="auto">
            <a:xfrm flipH="1">
              <a:off x="2698" y="890"/>
              <a:ext cx="540" cy="18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8"/>
                </a:cxn>
                <a:cxn ang="0">
                  <a:pos x="25" y="16"/>
                </a:cxn>
                <a:cxn ang="0">
                  <a:pos x="100" y="23"/>
                </a:cxn>
                <a:cxn ang="0">
                  <a:pos x="224" y="31"/>
                </a:cxn>
                <a:cxn ang="0">
                  <a:pos x="349" y="35"/>
                </a:cxn>
                <a:cxn ang="0">
                  <a:pos x="224" y="19"/>
                </a:cxn>
                <a:cxn ang="0">
                  <a:pos x="100" y="12"/>
                </a:cxn>
                <a:cxn ang="0">
                  <a:pos x="50" y="4"/>
                </a:cxn>
                <a:cxn ang="0">
                  <a:pos x="0" y="0"/>
                </a:cxn>
                <a:cxn ang="0">
                  <a:pos x="0" y="8"/>
                </a:cxn>
              </a:cxnLst>
              <a:rect l="l" t="t" r="GT0" b="GT1"/>
              <a:pathLst>
                <a:path w="672" h="432">
                  <a:moveTo>
                    <a:pt x="0" y="96"/>
                  </a:moveTo>
                  <a:lnTo>
                    <a:pt x="48" y="192"/>
                  </a:lnTo>
                  <a:lnTo>
                    <a:pt x="192" y="288"/>
                  </a:lnTo>
                  <a:lnTo>
                    <a:pt x="432" y="384"/>
                  </a:lnTo>
                  <a:lnTo>
                    <a:pt x="672" y="432"/>
                  </a:lnTo>
                  <a:lnTo>
                    <a:pt x="432" y="240"/>
                  </a:lnTo>
                  <a:lnTo>
                    <a:pt x="192" y="144"/>
                  </a:lnTo>
                  <a:lnTo>
                    <a:pt x="96" y="48"/>
                  </a:lnTo>
                  <a:lnTo>
                    <a:pt x="0" y="0"/>
                  </a:lnTo>
                  <a:lnTo>
                    <a:pt x="0" y="96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bevel/>
            </a:ln>
          </p:spPr>
        </p:sp>
      </p:grpSp>
      <p:grpSp>
        <p:nvGrpSpPr>
          <p:cNvPr id="15370" name="Group 170"/>
          <p:cNvGrpSpPr/>
          <p:nvPr/>
        </p:nvGrpSpPr>
        <p:grpSpPr>
          <a:xfrm>
            <a:off x="4130675" y="1331912"/>
            <a:ext cx="188912" cy="3616325"/>
            <a:chOff x="4234" y="839"/>
            <a:chExt cx="119" cy="2278"/>
          </a:xfrm>
        </p:grpSpPr>
        <p:cxnSp>
          <p:nvCxnSpPr>
            <p:cNvPr id="15383" name="Line 171"/>
            <p:cNvCxnSpPr/>
            <p:nvPr/>
          </p:nvCxnSpPr>
          <p:spPr>
            <a:xfrm>
              <a:off x="4234" y="839"/>
              <a:ext cx="1" cy="227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84" name="Line 172"/>
            <p:cNvCxnSpPr/>
            <p:nvPr/>
          </p:nvCxnSpPr>
          <p:spPr>
            <a:xfrm flipV="1">
              <a:off x="4247" y="1163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85" name="Line 173"/>
            <p:cNvCxnSpPr/>
            <p:nvPr/>
          </p:nvCxnSpPr>
          <p:spPr>
            <a:xfrm flipV="1">
              <a:off x="4234" y="1247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86" name="Line 174"/>
            <p:cNvCxnSpPr/>
            <p:nvPr/>
          </p:nvCxnSpPr>
          <p:spPr>
            <a:xfrm flipV="1">
              <a:off x="4234" y="1337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87" name="Line 175"/>
            <p:cNvCxnSpPr/>
            <p:nvPr/>
          </p:nvCxnSpPr>
          <p:spPr>
            <a:xfrm flipV="1">
              <a:off x="4234" y="1972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88" name="Line 176"/>
            <p:cNvCxnSpPr/>
            <p:nvPr/>
          </p:nvCxnSpPr>
          <p:spPr>
            <a:xfrm flipV="1">
              <a:off x="4234" y="1428"/>
              <a:ext cx="9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89" name="Line 177"/>
            <p:cNvCxnSpPr/>
            <p:nvPr/>
          </p:nvCxnSpPr>
          <p:spPr>
            <a:xfrm flipV="1">
              <a:off x="4234" y="1519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90" name="Line 178"/>
            <p:cNvCxnSpPr/>
            <p:nvPr/>
          </p:nvCxnSpPr>
          <p:spPr>
            <a:xfrm flipV="1">
              <a:off x="4234" y="1610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91" name="Line 179"/>
            <p:cNvCxnSpPr/>
            <p:nvPr/>
          </p:nvCxnSpPr>
          <p:spPr>
            <a:xfrm flipV="1">
              <a:off x="4234" y="2245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92" name="Line 180"/>
            <p:cNvCxnSpPr/>
            <p:nvPr/>
          </p:nvCxnSpPr>
          <p:spPr>
            <a:xfrm flipV="1">
              <a:off x="4234" y="2154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93" name="Line 181"/>
            <p:cNvCxnSpPr/>
            <p:nvPr/>
          </p:nvCxnSpPr>
          <p:spPr>
            <a:xfrm flipV="1">
              <a:off x="4234" y="1700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94" name="Line 182"/>
            <p:cNvCxnSpPr/>
            <p:nvPr/>
          </p:nvCxnSpPr>
          <p:spPr>
            <a:xfrm flipV="1">
              <a:off x="4234" y="2335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95" name="Line 183"/>
            <p:cNvCxnSpPr/>
            <p:nvPr/>
          </p:nvCxnSpPr>
          <p:spPr>
            <a:xfrm flipV="1">
              <a:off x="4234" y="2426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96" name="Line 184"/>
            <p:cNvCxnSpPr/>
            <p:nvPr/>
          </p:nvCxnSpPr>
          <p:spPr>
            <a:xfrm flipV="1">
              <a:off x="4234" y="2517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97" name="Line 185"/>
            <p:cNvCxnSpPr/>
            <p:nvPr/>
          </p:nvCxnSpPr>
          <p:spPr>
            <a:xfrm flipV="1">
              <a:off x="4234" y="2608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98" name="Line 186"/>
            <p:cNvCxnSpPr/>
            <p:nvPr/>
          </p:nvCxnSpPr>
          <p:spPr>
            <a:xfrm flipV="1">
              <a:off x="4234" y="2698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399" name="Line 187"/>
            <p:cNvCxnSpPr/>
            <p:nvPr/>
          </p:nvCxnSpPr>
          <p:spPr>
            <a:xfrm flipV="1">
              <a:off x="4246" y="2859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400" name="Line 188"/>
            <p:cNvCxnSpPr/>
            <p:nvPr/>
          </p:nvCxnSpPr>
          <p:spPr>
            <a:xfrm flipV="1">
              <a:off x="4234" y="1882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401" name="Line 189"/>
            <p:cNvCxnSpPr/>
            <p:nvPr/>
          </p:nvCxnSpPr>
          <p:spPr>
            <a:xfrm flipV="1">
              <a:off x="4234" y="1791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402" name="Line 190"/>
            <p:cNvCxnSpPr/>
            <p:nvPr/>
          </p:nvCxnSpPr>
          <p:spPr>
            <a:xfrm flipV="1">
              <a:off x="4234" y="2063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403" name="Line 191"/>
            <p:cNvCxnSpPr/>
            <p:nvPr/>
          </p:nvCxnSpPr>
          <p:spPr>
            <a:xfrm flipV="1">
              <a:off x="4234" y="2789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5404" name="Line 192"/>
            <p:cNvCxnSpPr/>
            <p:nvPr/>
          </p:nvCxnSpPr>
          <p:spPr>
            <a:xfrm flipV="1">
              <a:off x="4234" y="2970"/>
              <a:ext cx="106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</p:grpSp>
      <p:grpSp>
        <p:nvGrpSpPr>
          <p:cNvPr id="15371" name="Group 193"/>
          <p:cNvGrpSpPr/>
          <p:nvPr/>
        </p:nvGrpSpPr>
        <p:grpSpPr>
          <a:xfrm>
            <a:off x="3502025" y="2933700"/>
            <a:ext cx="590550" cy="539750"/>
            <a:chOff x="3832" y="1842"/>
            <a:chExt cx="372" cy="340"/>
          </a:xfrm>
        </p:grpSpPr>
        <p:cxnSp>
          <p:nvCxnSpPr>
            <p:cNvPr id="15381" name="Line 194"/>
            <p:cNvCxnSpPr/>
            <p:nvPr/>
          </p:nvCxnSpPr>
          <p:spPr>
            <a:xfrm flipH="1" flipV="1">
              <a:off x="3832" y="1842"/>
              <a:ext cx="364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prstDash val="dash"/>
              <a:miter lim="800000"/>
            </a:ln>
          </p:spPr>
        </p:cxnSp>
        <p:cxnSp>
          <p:nvCxnSpPr>
            <p:cNvPr id="15382" name="Line 195"/>
            <p:cNvCxnSpPr/>
            <p:nvPr/>
          </p:nvCxnSpPr>
          <p:spPr>
            <a:xfrm flipH="1" flipV="1">
              <a:off x="3947" y="2181"/>
              <a:ext cx="257" cy="1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prstDash val="dash"/>
              <a:miter lim="800000"/>
            </a:ln>
          </p:spPr>
        </p:cxnSp>
      </p:grpSp>
      <p:sp>
        <p:nvSpPr>
          <p:cNvPr id="15372" name="Text Box 147"/>
          <p:cNvSpPr/>
          <p:nvPr/>
        </p:nvSpPr>
        <p:spPr>
          <a:xfrm>
            <a:off x="5257800" y="3717925"/>
            <a:ext cx="61118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3600" b="1">
                <a:latin typeface="Times New Roman" pitchFamily="18" charset="0"/>
              </a:rPr>
              <a:t>s</a:t>
            </a:r>
            <a:r>
              <a:rPr lang="en-US" altLang="zh-CN" sz="3600" b="1" baseline="30000">
                <a:latin typeface="Times New Roman" pitchFamily="18" charset="0"/>
              </a:rPr>
              <a:t>’</a:t>
            </a:r>
            <a:endParaRPr lang="en-US" altLang="zh-CN" sz="3600" b="1" baseline="30000">
              <a:latin typeface="Times New Roman" pitchFamily="18" charset="0"/>
            </a:endParaRPr>
          </a:p>
        </p:txBody>
      </p:sp>
      <p:grpSp>
        <p:nvGrpSpPr>
          <p:cNvPr id="15373" name="Group 154"/>
          <p:cNvGrpSpPr/>
          <p:nvPr/>
        </p:nvGrpSpPr>
        <p:grpSpPr>
          <a:xfrm>
            <a:off x="5041900" y="4043362"/>
            <a:ext cx="250825" cy="1054100"/>
            <a:chOff x="4808" y="2539"/>
            <a:chExt cx="137" cy="798"/>
          </a:xfrm>
        </p:grpSpPr>
        <p:grpSp>
          <p:nvGrpSpPr>
            <p:cNvPr id="15375" name="Group 155"/>
            <p:cNvGrpSpPr/>
            <p:nvPr/>
          </p:nvGrpSpPr>
          <p:grpSpPr>
            <a:xfrm>
              <a:off x="4808" y="2539"/>
              <a:ext cx="137" cy="798"/>
              <a:chExt cx="144" cy="767"/>
            </a:xfrm>
          </p:grpSpPr>
          <p:sp>
            <p:nvSpPr>
              <p:cNvPr id="15379" name="Oval 156"/>
              <p:cNvSpPr/>
              <p:nvPr/>
            </p:nvSpPr>
            <p:spPr>
              <a:xfrm>
                <a:off x="36" y="0"/>
                <a:ext cx="85" cy="242"/>
              </a:xfrm>
              <a:prstGeom prst="ellipse">
                <a:avLst/>
              </a:prstGeom>
              <a:solidFill>
                <a:srgbClr val="FF0000"/>
              </a:solidFill>
              <a:ln w="28575">
                <a:solidFill>
                  <a:prstClr val="black"/>
                </a:solidFill>
                <a:prstDash val="sysDot"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en-US" sz="2800" b="1">
                  <a:latin typeface="Times New Roman" pitchFamily="18" charset="0"/>
                </a:endParaRPr>
              </a:p>
            </p:txBody>
          </p:sp>
          <p:sp>
            <p:nvSpPr>
              <p:cNvPr id="15380" name="Rectangle 157"/>
              <p:cNvSpPr/>
              <p:nvPr/>
            </p:nvSpPr>
            <p:spPr>
              <a:xfrm>
                <a:off x="0" y="204"/>
                <a:ext cx="144" cy="563"/>
              </a:xfrm>
              <a:prstGeom prst="rect">
                <a:avLst/>
              </a:prstGeom>
              <a:gradFill rotWithShape="1">
                <a:gsLst>
                  <a:gs pos="0">
                    <a:srgbClr val="FFCCCC"/>
                  </a:gs>
                  <a:gs pos="100000">
                    <a:srgbClr val="765E5E"/>
                  </a:gs>
                </a:gsLst>
                <a:lin ang="5400000" scaled="1"/>
              </a:gradFill>
              <a:ln w="28575">
                <a:solidFill>
                  <a:prstClr val="black"/>
                </a:solidFill>
                <a:prstDash val="dash"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kumimoji="1" lang="zh-CN" altLang="en-US" sz="2800" b="1">
                  <a:latin typeface="Times New Roman" pitchFamily="18" charset="0"/>
                </a:endParaRPr>
              </a:p>
            </p:txBody>
          </p:sp>
        </p:grpSp>
        <p:sp>
          <p:nvSpPr>
            <p:cNvPr id="15376" name="Oval 158"/>
            <p:cNvSpPr/>
            <p:nvPr/>
          </p:nvSpPr>
          <p:spPr>
            <a:xfrm>
              <a:off x="4863" y="2547"/>
              <a:ext cx="44" cy="48"/>
            </a:xfrm>
            <a:prstGeom prst="ellipse">
              <a:avLst/>
            </a:prstGeom>
            <a:solidFill>
              <a:schemeClr val="accent1"/>
            </a:solidFill>
            <a:ln w="28575" cap="rnd">
              <a:solidFill>
                <a:schemeClr val="tx2"/>
              </a:solidFill>
              <a:prstDash val="sysDot"/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 sz="2800" b="1">
                <a:latin typeface="Times New Roman" pitchFamily="18" charset="0"/>
              </a:endParaRPr>
            </a:p>
          </p:txBody>
        </p:sp>
        <p:sp>
          <p:nvSpPr>
            <p:cNvPr id="15377" name="Oval 159"/>
            <p:cNvSpPr/>
            <p:nvPr/>
          </p:nvSpPr>
          <p:spPr>
            <a:xfrm>
              <a:off x="4863" y="2699"/>
              <a:ext cx="44" cy="48"/>
            </a:xfrm>
            <a:prstGeom prst="ellipse">
              <a:avLst/>
            </a:prstGeom>
            <a:solidFill>
              <a:schemeClr val="accent1"/>
            </a:solidFill>
            <a:ln w="28575" cap="rnd">
              <a:solidFill>
                <a:schemeClr val="tx2"/>
              </a:solidFill>
              <a:prstDash val="sysDot"/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 sz="2800" b="1">
                <a:latin typeface="Times New Roman" pitchFamily="18" charset="0"/>
              </a:endParaRPr>
            </a:p>
          </p:txBody>
        </p:sp>
        <p:sp>
          <p:nvSpPr>
            <p:cNvPr id="15378" name="Oval 160"/>
            <p:cNvSpPr/>
            <p:nvPr/>
          </p:nvSpPr>
          <p:spPr>
            <a:xfrm>
              <a:off x="4845" y="2627"/>
              <a:ext cx="44" cy="48"/>
            </a:xfrm>
            <a:prstGeom prst="ellipse">
              <a:avLst/>
            </a:prstGeom>
            <a:solidFill>
              <a:schemeClr val="accent1"/>
            </a:solidFill>
            <a:ln w="28575" cap="rnd">
              <a:solidFill>
                <a:schemeClr val="tx2"/>
              </a:solidFill>
              <a:prstDash val="sysDot"/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 sz="2800" b="1">
                <a:latin typeface="Times New Roman" pitchFamily="18" charset="0"/>
              </a:endParaRPr>
            </a:p>
          </p:txBody>
        </p:sp>
      </p:grpSp>
      <p:sp>
        <p:nvSpPr>
          <p:cNvPr id="15374" name="Rectangle 50"/>
          <p:cNvSpPr/>
          <p:nvPr/>
        </p:nvSpPr>
        <p:spPr>
          <a:xfrm>
            <a:off x="6172200" y="3810000"/>
            <a:ext cx="2584450" cy="2430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80000"/>
              </a:lnSpc>
              <a:buFontTx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像不是实际光线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buFontTx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的会聚点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而是反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buFontTx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射光线</a:t>
            </a:r>
            <a:r>
              <a:rPr lang="zh-CN" altLang="en-US" sz="2400" b="1">
                <a:solidFill>
                  <a:srgbClr val="A50021"/>
                </a:solidFill>
                <a:latin typeface="Arial" pitchFamily="34" charset="0"/>
                <a:ea typeface="黑体" pitchFamily="49" charset="-122"/>
              </a:rPr>
              <a:t>反向延长</a:t>
            </a:r>
            <a:endParaRPr lang="zh-CN" altLang="en-US" sz="2400" b="1">
              <a:solidFill>
                <a:srgbClr val="A50021"/>
              </a:solidFill>
              <a:latin typeface="Arial" pitchFamily="34" charset="0"/>
              <a:ea typeface="黑体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buFontTx/>
              <a:buNone/>
            </a:pPr>
            <a:r>
              <a:rPr lang="zh-CN" altLang="en-US" sz="2400" b="1">
                <a:solidFill>
                  <a:srgbClr val="A50021"/>
                </a:solidFill>
                <a:latin typeface="Arial" pitchFamily="34" charset="0"/>
                <a:ea typeface="黑体" pitchFamily="49" charset="-122"/>
              </a:rPr>
              <a:t>线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的会聚点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因此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buFontTx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平面镜成的是</a:t>
            </a:r>
            <a:r>
              <a:rPr lang="zh-CN" altLang="en-US" sz="24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虚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像。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uiExpand="1" build="p"/>
      <p:bldP spid="15372" grpId="1"/>
      <p:bldP spid="15374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Text Box 23"/>
          <p:cNvSpPr/>
          <p:nvPr/>
        </p:nvSpPr>
        <p:spPr>
          <a:xfrm>
            <a:off x="609600" y="457200"/>
            <a:ext cx="43434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（四）平面镜的应用</a:t>
            </a:r>
            <a:endParaRPr kumimoji="1" lang="zh-CN" altLang="en-US" sz="3600" b="1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16387" name="Group 24"/>
          <p:cNvGrpSpPr/>
          <p:nvPr/>
        </p:nvGrpSpPr>
        <p:grpSpPr>
          <a:xfrm>
            <a:off x="762000" y="1858962"/>
            <a:ext cx="3810000" cy="4160838"/>
            <a:chOff x="480" y="1008"/>
            <a:chExt cx="2400" cy="2621"/>
          </a:xfrm>
        </p:grpSpPr>
        <p:pic>
          <p:nvPicPr>
            <p:cNvPr id="16399" name="Picture 5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80" y="1008"/>
              <a:ext cx="2400" cy="218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6400" name="Text Box 23"/>
            <p:cNvSpPr/>
            <p:nvPr/>
          </p:nvSpPr>
          <p:spPr>
            <a:xfrm>
              <a:off x="1104" y="3264"/>
              <a:ext cx="864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FontTx/>
                <a:buNone/>
              </a:pPr>
              <a:r>
                <a:rPr kumimoji="1" lang="zh-CN" altLang="en-US" b="1">
                  <a:latin typeface="黑体" pitchFamily="49" charset="-122"/>
                  <a:ea typeface="黑体" pitchFamily="49" charset="-122"/>
                </a:rPr>
                <a:t>成像</a:t>
              </a:r>
              <a:endParaRPr kumimoji="1" lang="zh-CN" altLang="en-US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6388" name="Group 25"/>
          <p:cNvGrpSpPr/>
          <p:nvPr/>
        </p:nvGrpSpPr>
        <p:grpSpPr>
          <a:xfrm>
            <a:off x="5105400" y="487362"/>
            <a:ext cx="4038600" cy="5532438"/>
            <a:chOff x="3216" y="192"/>
            <a:chExt cx="2544" cy="3485"/>
          </a:xfrm>
        </p:grpSpPr>
        <p:pic>
          <p:nvPicPr>
            <p:cNvPr id="16389" name="Picture 9" descr="ZXXKCOM201508111109570688586"/>
            <p:cNvPicPr/>
            <p:nvPr/>
          </p:nvPicPr>
          <p:blipFill>
            <a:blip r:embed="rId3"/>
            <a:srcRect l="33964" t="19048" b="19048"/>
            <a:stretch>
              <a:fillRect/>
            </a:stretch>
          </p:blipFill>
          <p:spPr>
            <a:xfrm>
              <a:off x="3216" y="432"/>
              <a:ext cx="2544" cy="302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16390" name="Group 17"/>
            <p:cNvGrpSpPr/>
            <p:nvPr/>
          </p:nvGrpSpPr>
          <p:grpSpPr>
            <a:xfrm>
              <a:off x="3216" y="192"/>
              <a:ext cx="1056" cy="1872"/>
              <a:chOff x="3216" y="192"/>
              <a:chExt cx="1056" cy="1872"/>
            </a:xfrm>
          </p:grpSpPr>
          <p:pic>
            <p:nvPicPr>
              <p:cNvPr id="16396" name="Picture 14" descr="20100221103253-1066096982"/>
              <p:cNvPicPr/>
              <p:nvPr/>
            </p:nvPicPr>
            <p:blipFill>
              <a:blip r:embed="rId4"/>
              <a:srcRect l="27199" t="11800" r="40803" b="3246"/>
              <a:stretch>
                <a:fillRect/>
              </a:stretch>
            </p:blipFill>
            <p:spPr>
              <a:xfrm>
                <a:off x="3216" y="336"/>
                <a:ext cx="960" cy="172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16397" name="Rectangle 15"/>
              <p:cNvSpPr/>
              <p:nvPr/>
            </p:nvSpPr>
            <p:spPr>
              <a:xfrm>
                <a:off x="3984" y="192"/>
                <a:ext cx="288" cy="24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Tahoma" pitchFamily="34" charset="0"/>
                </a:endParaRPr>
              </a:p>
            </p:txBody>
          </p:sp>
          <p:sp>
            <p:nvSpPr>
              <p:cNvPr id="16398" name="Rectangle 16"/>
              <p:cNvSpPr/>
              <p:nvPr/>
            </p:nvSpPr>
            <p:spPr>
              <a:xfrm>
                <a:off x="3984" y="768"/>
                <a:ext cx="288" cy="24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Tahoma" pitchFamily="34" charset="0"/>
                </a:endParaRPr>
              </a:p>
            </p:txBody>
          </p:sp>
        </p:grpSp>
        <p:sp>
          <p:nvSpPr>
            <p:cNvPr id="16391" name="Text Box 23"/>
            <p:cNvSpPr/>
            <p:nvPr/>
          </p:nvSpPr>
          <p:spPr>
            <a:xfrm>
              <a:off x="4032" y="3312"/>
              <a:ext cx="1248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FontTx/>
                <a:buNone/>
              </a:pPr>
              <a:r>
                <a:rPr kumimoji="1" lang="zh-CN" altLang="en-US" b="1">
                  <a:latin typeface="黑体" pitchFamily="49" charset="-122"/>
                  <a:ea typeface="黑体" pitchFamily="49" charset="-122"/>
                </a:rPr>
                <a:t>改变光路</a:t>
              </a:r>
              <a:endParaRPr kumimoji="1" lang="zh-CN" altLang="en-US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6392" name="AutoShape 19"/>
            <p:cNvSpPr/>
            <p:nvPr/>
          </p:nvSpPr>
          <p:spPr>
            <a:xfrm>
              <a:off x="3888" y="1008"/>
              <a:ext cx="720" cy="144"/>
            </a:xfrm>
            <a:prstGeom prst="leftArrow">
              <a:avLst>
                <a:gd name="adj1" fmla="val 50000"/>
                <a:gd name="adj2" fmla="val 125000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Tahoma" pitchFamily="34" charset="0"/>
              </a:endParaRPr>
            </a:p>
          </p:txBody>
        </p:sp>
        <p:sp>
          <p:nvSpPr>
            <p:cNvPr id="16393" name="Rectangle 20"/>
            <p:cNvSpPr/>
            <p:nvPr/>
          </p:nvSpPr>
          <p:spPr>
            <a:xfrm>
              <a:off x="4752" y="672"/>
              <a:ext cx="672" cy="4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Tahoma" pitchFamily="34" charset="0"/>
              </a:endParaRPr>
            </a:p>
          </p:txBody>
        </p:sp>
        <p:sp>
          <p:nvSpPr>
            <p:cNvPr id="16394" name="Rectangle 21"/>
            <p:cNvSpPr/>
            <p:nvPr/>
          </p:nvSpPr>
          <p:spPr>
            <a:xfrm>
              <a:off x="4684" y="816"/>
              <a:ext cx="192" cy="96"/>
            </a:xfrm>
            <a:prstGeom prst="rect">
              <a:avLst/>
            </a:prstGeom>
            <a:noFill/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Tahoma" pitchFamily="34" charset="0"/>
              </a:endParaRPr>
            </a:p>
          </p:txBody>
        </p:sp>
        <p:cxnSp>
          <p:nvCxnSpPr>
            <p:cNvPr id="16395" name="Line 23"/>
            <p:cNvCxnSpPr/>
            <p:nvPr/>
          </p:nvCxnSpPr>
          <p:spPr>
            <a:xfrm flipH="1">
              <a:off x="4800" y="864"/>
              <a:ext cx="336" cy="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  <a:tailEnd type="triangle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Text Box 2"/>
          <p:cNvSpPr/>
          <p:nvPr/>
        </p:nvSpPr>
        <p:spPr>
          <a:xfrm>
            <a:off x="468312" y="3124200"/>
            <a:ext cx="82264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 折射光线、入射光线分居法线两侧；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1" name="Text Box 3"/>
          <p:cNvSpPr/>
          <p:nvPr/>
        </p:nvSpPr>
        <p:spPr>
          <a:xfrm>
            <a:off x="468312" y="2133600"/>
            <a:ext cx="79740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、入射光线、法线、折射光线在同一平面内；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2" name="Text Box 4"/>
          <p:cNvSpPr/>
          <p:nvPr/>
        </p:nvSpPr>
        <p:spPr>
          <a:xfrm>
            <a:off x="395288" y="1341438"/>
            <a:ext cx="54721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（一）光的折射规律内容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7413" name="Text Box 5"/>
          <p:cNvSpPr/>
          <p:nvPr/>
        </p:nvSpPr>
        <p:spPr>
          <a:xfrm>
            <a:off x="369888" y="3949700"/>
            <a:ext cx="8480425" cy="2227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 角度比较：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当光从空气斜射入其它介质中时，入射角</a:t>
            </a:r>
            <a:r>
              <a:rPr lang="zh-CN" altLang="en-US" sz="28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 u="sng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大于</a:t>
            </a:r>
            <a:r>
              <a:rPr lang="zh-CN" altLang="en-US" sz="28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  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折射角，当光从其它介质中斜射入空气中时，入射角</a:t>
            </a:r>
            <a:r>
              <a:rPr lang="zh-CN" altLang="en-US" sz="2800" b="1" u="sng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小于</a:t>
            </a:r>
            <a:r>
              <a:rPr lang="zh-CN" altLang="en-US" sz="28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折射角，当光垂直入射时，传播方向</a:t>
            </a:r>
            <a:r>
              <a:rPr lang="zh-CN" altLang="en-US" sz="28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 u="sng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不变</a:t>
            </a:r>
            <a:r>
              <a:rPr lang="zh-CN" altLang="en-US" sz="28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，入射角增大，折射角也随之</a:t>
            </a:r>
            <a:r>
              <a:rPr lang="zh-CN" altLang="en-US" sz="28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2800" b="1" u="sng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增大</a:t>
            </a:r>
            <a:r>
              <a:rPr lang="zh-CN" altLang="en-US" sz="28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4" name="Text Box 3"/>
          <p:cNvSpPr/>
          <p:nvPr/>
        </p:nvSpPr>
        <p:spPr>
          <a:xfrm>
            <a:off x="611188" y="476250"/>
            <a:ext cx="748982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六、折射规律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8434" name="Group 55"/>
          <p:cNvGrpSpPr/>
          <p:nvPr/>
        </p:nvGrpSpPr>
        <p:grpSpPr>
          <a:xfrm>
            <a:off x="2124075" y="2060575"/>
            <a:ext cx="4103688" cy="4181475"/>
            <a:chOff x="3560" y="1920"/>
            <a:chExt cx="2042" cy="2365"/>
          </a:xfrm>
        </p:grpSpPr>
        <p:sp>
          <p:nvSpPr>
            <p:cNvPr id="18440" name="Rectangle 23">
              <a:hlinkClick r:id="rId2" action="ppaction://hlinksldjump"/>
            </p:cNvPr>
            <p:cNvSpPr/>
            <p:nvPr/>
          </p:nvSpPr>
          <p:spPr>
            <a:xfrm>
              <a:off x="3560" y="2964"/>
              <a:ext cx="1624" cy="978"/>
            </a:xfrm>
            <a:prstGeom prst="rect">
              <a:avLst/>
            </a:prstGeom>
            <a:gradFill rotWithShape="1">
              <a:gsLst>
                <a:gs pos="0">
                  <a:srgbClr val="99CCFF"/>
                </a:gs>
                <a:gs pos="100000">
                  <a:srgbClr val="7095BA"/>
                </a:gs>
              </a:gsLst>
              <a:lin ang="5400000" scaled="1"/>
            </a:gradFill>
            <a:ln>
              <a:solidFill>
                <a:schemeClr val="accent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 sz="2800" b="1"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8441" name="Text Box 24"/>
            <p:cNvSpPr/>
            <p:nvPr/>
          </p:nvSpPr>
          <p:spPr>
            <a:xfrm>
              <a:off x="4174" y="2384"/>
              <a:ext cx="290" cy="25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b="1" i="1">
                  <a:solidFill>
                    <a:srgbClr val="0066CC"/>
                  </a:solidFill>
                  <a:latin typeface="Times New Roman" pitchFamily="18" charset="0"/>
                </a:rPr>
                <a:t>i</a:t>
              </a:r>
              <a:endParaRPr lang="en-US" altLang="zh-CN" sz="2400" b="1" i="1">
                <a:solidFill>
                  <a:srgbClr val="0066CC"/>
                </a:solidFill>
                <a:latin typeface="Times New Roman" pitchFamily="18" charset="0"/>
              </a:endParaRPr>
            </a:p>
          </p:txBody>
        </p:sp>
        <p:sp>
          <p:nvSpPr>
            <p:cNvPr id="18442" name="Text Box 25"/>
            <p:cNvSpPr/>
            <p:nvPr/>
          </p:nvSpPr>
          <p:spPr>
            <a:xfrm>
              <a:off x="4378" y="3328"/>
              <a:ext cx="244" cy="25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b="1" i="1">
                  <a:solidFill>
                    <a:srgbClr val="0066CC"/>
                  </a:solidFill>
                  <a:latin typeface="Times New Roman" pitchFamily="18" charset="0"/>
                </a:rPr>
                <a:t>γ</a:t>
              </a:r>
              <a:endParaRPr lang="en-US" altLang="zh-CN" sz="2400" b="1" i="1">
                <a:solidFill>
                  <a:srgbClr val="0066CC"/>
                </a:solidFill>
                <a:latin typeface="Times New Roman" pitchFamily="18" charset="0"/>
              </a:endParaRPr>
            </a:p>
          </p:txBody>
        </p:sp>
        <p:grpSp>
          <p:nvGrpSpPr>
            <p:cNvPr id="18443" name="Group 26"/>
            <p:cNvGrpSpPr/>
            <p:nvPr/>
          </p:nvGrpSpPr>
          <p:grpSpPr>
            <a:xfrm rot="1020000">
              <a:off x="4255" y="3047"/>
              <a:ext cx="773" cy="782"/>
              <a:chOff x="3179" y="1162"/>
              <a:chExt cx="907" cy="907"/>
            </a:xfrm>
          </p:grpSpPr>
          <p:cxnSp>
            <p:nvCxnSpPr>
              <p:cNvPr id="18460" name="Line 27"/>
              <p:cNvCxnSpPr/>
              <p:nvPr/>
            </p:nvCxnSpPr>
            <p:spPr>
              <a:xfrm flipH="1" flipV="1">
                <a:off x="3179" y="1162"/>
                <a:ext cx="907" cy="907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8461" name="Line 28"/>
              <p:cNvCxnSpPr/>
              <p:nvPr/>
            </p:nvCxnSpPr>
            <p:spPr>
              <a:xfrm>
                <a:off x="3587" y="1570"/>
                <a:ext cx="136" cy="136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  <a:tailEnd type="stealth"/>
              </a:ln>
            </p:spPr>
          </p:cxnSp>
        </p:grpSp>
        <p:sp>
          <p:nvSpPr>
            <p:cNvPr id="18444" name="Freeform 29"/>
            <p:cNvSpPr/>
            <p:nvPr/>
          </p:nvSpPr>
          <p:spPr bwMode="auto">
            <a:xfrm>
              <a:off x="4296" y="2798"/>
              <a:ext cx="116" cy="5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8"/>
                </a:cxn>
                <a:cxn ang="0">
                  <a:pos x="6" y="1"/>
                </a:cxn>
                <a:cxn ang="0">
                  <a:pos x="16" y="1"/>
                </a:cxn>
              </a:cxnLst>
              <a:rect l="l" t="t" r="GT0" b="GT1"/>
              <a:pathLst>
                <a:path w="226" h="106">
                  <a:moveTo>
                    <a:pt x="0" y="106"/>
                  </a:moveTo>
                  <a:cubicBezTo>
                    <a:pt x="26" y="68"/>
                    <a:pt x="52" y="30"/>
                    <a:pt x="90" y="15"/>
                  </a:cubicBezTo>
                  <a:cubicBezTo>
                    <a:pt x="128" y="0"/>
                    <a:pt x="177" y="7"/>
                    <a:pt x="226" y="15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</p:sp>
        <p:sp>
          <p:nvSpPr>
            <p:cNvPr id="18445" name="Freeform 30"/>
            <p:cNvSpPr/>
            <p:nvPr/>
          </p:nvSpPr>
          <p:spPr bwMode="auto">
            <a:xfrm>
              <a:off x="4378" y="3171"/>
              <a:ext cx="116" cy="4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26"/>
                </a:cxn>
                <a:cxn ang="0">
                  <a:pos x="48" y="26"/>
                </a:cxn>
                <a:cxn ang="0">
                  <a:pos x="72" y="0"/>
                </a:cxn>
              </a:cxnLst>
              <a:rect l="l" t="t" r="GT0" b="GT1"/>
              <a:pathLst>
                <a:path w="136" h="54">
                  <a:moveTo>
                    <a:pt x="0" y="46"/>
                  </a:moveTo>
                  <a:cubicBezTo>
                    <a:pt x="33" y="50"/>
                    <a:pt x="67" y="54"/>
                    <a:pt x="90" y="46"/>
                  </a:cubicBezTo>
                  <a:cubicBezTo>
                    <a:pt x="113" y="38"/>
                    <a:pt x="124" y="19"/>
                    <a:pt x="136" y="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</p:sp>
        <p:sp>
          <p:nvSpPr>
            <p:cNvPr id="18446" name="Text Box 31"/>
            <p:cNvSpPr/>
            <p:nvPr/>
          </p:nvSpPr>
          <p:spPr>
            <a:xfrm>
              <a:off x="4910" y="3701"/>
              <a:ext cx="193" cy="25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b="1" i="1">
                  <a:solidFill>
                    <a:srgbClr val="0066CC"/>
                  </a:solidFill>
                  <a:latin typeface="Times New Roman" pitchFamily="18" charset="0"/>
                </a:rPr>
                <a:t>B</a:t>
              </a:r>
              <a:endParaRPr lang="en-US" altLang="zh-CN" sz="2400" b="1" i="1">
                <a:solidFill>
                  <a:srgbClr val="0066CC"/>
                </a:solidFill>
                <a:latin typeface="Times New Roman" pitchFamily="18" charset="0"/>
              </a:endParaRPr>
            </a:p>
          </p:txBody>
        </p:sp>
        <p:cxnSp>
          <p:nvCxnSpPr>
            <p:cNvPr id="18447" name="Line 32"/>
            <p:cNvCxnSpPr/>
            <p:nvPr/>
          </p:nvCxnSpPr>
          <p:spPr>
            <a:xfrm>
              <a:off x="3560" y="2964"/>
              <a:ext cx="1630" cy="0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miter lim="800000"/>
            </a:ln>
          </p:spPr>
        </p:cxnSp>
        <p:sp>
          <p:nvSpPr>
            <p:cNvPr id="18448" name="Text Box 33"/>
            <p:cNvSpPr/>
            <p:nvPr/>
          </p:nvSpPr>
          <p:spPr>
            <a:xfrm>
              <a:off x="4705" y="2715"/>
              <a:ext cx="614" cy="25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0066CC"/>
                  </a:solidFill>
                  <a:latin typeface="Times New Roman" pitchFamily="18" charset="0"/>
                  <a:ea typeface="楷体_GB2312" pitchFamily="49" charset="-122"/>
                </a:rPr>
                <a:t>空气</a:t>
              </a:r>
              <a:endParaRPr lang="zh-CN" altLang="en-US" sz="2400" b="1">
                <a:solidFill>
                  <a:srgbClr val="0066CC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8449" name="Text Box 34"/>
            <p:cNvSpPr/>
            <p:nvPr/>
          </p:nvSpPr>
          <p:spPr>
            <a:xfrm>
              <a:off x="4623" y="3005"/>
              <a:ext cx="979" cy="25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0066CC"/>
                  </a:solidFill>
                  <a:latin typeface="Times New Roman" pitchFamily="18" charset="0"/>
                  <a:ea typeface="楷体_GB2312" pitchFamily="49" charset="-122"/>
                </a:rPr>
                <a:t>水或玻璃</a:t>
              </a:r>
              <a:endParaRPr lang="zh-CN" altLang="en-US" sz="2400" b="1">
                <a:solidFill>
                  <a:srgbClr val="0066CC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grpSp>
          <p:nvGrpSpPr>
            <p:cNvPr id="18450" name="Group 35"/>
            <p:cNvGrpSpPr/>
            <p:nvPr/>
          </p:nvGrpSpPr>
          <p:grpSpPr>
            <a:xfrm>
              <a:off x="3642" y="2168"/>
              <a:ext cx="770" cy="1065"/>
              <a:chOff x="3333" y="968"/>
              <a:chExt cx="1095" cy="1479"/>
            </a:xfrm>
          </p:grpSpPr>
          <p:grpSp>
            <p:nvGrpSpPr>
              <p:cNvPr id="18455" name="Group 36"/>
              <p:cNvGrpSpPr/>
              <p:nvPr/>
            </p:nvGrpSpPr>
            <p:grpSpPr>
              <a:xfrm>
                <a:off x="3496" y="1181"/>
                <a:ext cx="907" cy="907"/>
                <a:chOff x="3179" y="1162"/>
                <a:chExt cx="907" cy="907"/>
              </a:xfrm>
            </p:grpSpPr>
            <p:cxnSp>
              <p:nvCxnSpPr>
                <p:cNvPr id="18458" name="Line 37"/>
                <p:cNvCxnSpPr/>
                <p:nvPr/>
              </p:nvCxnSpPr>
              <p:spPr>
                <a:xfrm flipH="1" flipV="1">
                  <a:off x="3179" y="1162"/>
                  <a:ext cx="907" cy="907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miter lim="800000"/>
                </a:ln>
              </p:spPr>
            </p:cxnSp>
            <p:cxnSp>
              <p:nvCxnSpPr>
                <p:cNvPr id="18459" name="Line 38"/>
                <p:cNvCxnSpPr/>
                <p:nvPr/>
              </p:nvCxnSpPr>
              <p:spPr>
                <a:xfrm>
                  <a:off x="3587" y="1570"/>
                  <a:ext cx="136" cy="136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miter lim="800000"/>
                  <a:tailEnd type="stealth"/>
                </a:ln>
              </p:spPr>
            </p:cxnSp>
          </p:grpSp>
          <p:sp>
            <p:nvSpPr>
              <p:cNvPr id="18456" name="Text Box 39"/>
              <p:cNvSpPr/>
              <p:nvPr/>
            </p:nvSpPr>
            <p:spPr>
              <a:xfrm>
                <a:off x="3333" y="968"/>
                <a:ext cx="274" cy="35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 b="1" i="1">
                    <a:solidFill>
                      <a:srgbClr val="0066CC"/>
                    </a:solidFill>
                    <a:latin typeface="Times New Roman" pitchFamily="18" charset="0"/>
                  </a:rPr>
                  <a:t>A</a:t>
                </a:r>
                <a:endParaRPr lang="en-US" altLang="zh-CN" sz="2400" b="1" i="1">
                  <a:solidFill>
                    <a:srgbClr val="0066CC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8457" name="Text Box 40"/>
              <p:cNvSpPr/>
              <p:nvPr/>
            </p:nvSpPr>
            <p:spPr>
              <a:xfrm>
                <a:off x="4141" y="2088"/>
                <a:ext cx="287" cy="35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 b="1" i="1">
                    <a:solidFill>
                      <a:srgbClr val="0066CC"/>
                    </a:solidFill>
                    <a:latin typeface="Times New Roman" pitchFamily="18" charset="0"/>
                  </a:rPr>
                  <a:t>O</a:t>
                </a:r>
                <a:endParaRPr lang="en-US" altLang="zh-CN" sz="2400" b="1" i="1">
                  <a:solidFill>
                    <a:srgbClr val="0066CC"/>
                  </a:solidFill>
                  <a:latin typeface="Times New Roman" pitchFamily="18" charset="0"/>
                </a:endParaRPr>
              </a:p>
            </p:txBody>
          </p:sp>
        </p:grpSp>
        <p:grpSp>
          <p:nvGrpSpPr>
            <p:cNvPr id="18451" name="Group 41"/>
            <p:cNvGrpSpPr/>
            <p:nvPr/>
          </p:nvGrpSpPr>
          <p:grpSpPr>
            <a:xfrm>
              <a:off x="4255" y="1920"/>
              <a:ext cx="255" cy="2365"/>
              <a:chOff x="4238" y="791"/>
              <a:chExt cx="299" cy="2741"/>
            </a:xfrm>
          </p:grpSpPr>
          <p:cxnSp>
            <p:nvCxnSpPr>
              <p:cNvPr id="18452" name="Line 42"/>
              <p:cNvCxnSpPr/>
              <p:nvPr/>
            </p:nvCxnSpPr>
            <p:spPr>
              <a:xfrm flipH="1">
                <a:off x="4403" y="1090"/>
                <a:ext cx="0" cy="206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prstDash val="dash"/>
                <a:miter lim="800000"/>
              </a:ln>
            </p:spPr>
          </p:cxnSp>
          <p:sp>
            <p:nvSpPr>
              <p:cNvPr id="18453" name="Text Box 43"/>
              <p:cNvSpPr/>
              <p:nvPr/>
            </p:nvSpPr>
            <p:spPr>
              <a:xfrm>
                <a:off x="4301" y="791"/>
                <a:ext cx="236" cy="30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 b="1" i="1">
                    <a:solidFill>
                      <a:srgbClr val="0066CC"/>
                    </a:solidFill>
                    <a:latin typeface="Times New Roman" pitchFamily="18" charset="0"/>
                  </a:rPr>
                  <a:t>N</a:t>
                </a:r>
                <a:endParaRPr lang="en-US" altLang="zh-CN" sz="2400" b="1" i="1">
                  <a:solidFill>
                    <a:srgbClr val="0066CC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8454" name="Text Box 44"/>
              <p:cNvSpPr/>
              <p:nvPr/>
            </p:nvSpPr>
            <p:spPr>
              <a:xfrm>
                <a:off x="4238" y="3232"/>
                <a:ext cx="269" cy="30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 b="1" i="1">
                    <a:solidFill>
                      <a:srgbClr val="0066CC"/>
                    </a:solidFill>
                    <a:latin typeface="Times New Roman" pitchFamily="18" charset="0"/>
                  </a:rPr>
                  <a:t>N</a:t>
                </a:r>
                <a:r>
                  <a:rPr lang="en-US" altLang="zh-CN" sz="2400" b="1" i="1" baseline="30000">
                    <a:solidFill>
                      <a:srgbClr val="0066CC"/>
                    </a:solidFill>
                    <a:latin typeface="Times New Roman" pitchFamily="18" charset="0"/>
                  </a:rPr>
                  <a:t>/</a:t>
                </a:r>
                <a:endParaRPr lang="en-US" altLang="zh-CN" sz="2400" b="1" i="1">
                  <a:solidFill>
                    <a:srgbClr val="0066CC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18435" name="Rectangle 45"/>
          <p:cNvSpPr/>
          <p:nvPr/>
        </p:nvSpPr>
        <p:spPr>
          <a:xfrm>
            <a:off x="1042988" y="620712"/>
            <a:ext cx="6408738" cy="792162"/>
          </a:xfrm>
          <a:prstGeom prst="rect">
            <a:avLst/>
          </a:prstGeom>
          <a:noFill/>
          <a:ln w="28575"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（二）光路在折射过程中是可逆的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18436" name="Line 27"/>
          <p:cNvCxnSpPr/>
          <p:nvPr/>
        </p:nvCxnSpPr>
        <p:spPr>
          <a:xfrm flipH="1" flipV="1">
            <a:off x="2627312" y="2852738"/>
            <a:ext cx="1152525" cy="1008062"/>
          </a:xfrm>
          <a:prstGeom prst="line">
            <a:avLst/>
          </a:prstGeom>
          <a:noFill/>
          <a:ln w="38100">
            <a:solidFill>
              <a:srgbClr val="9900CC"/>
            </a:solidFill>
            <a:miter lim="800000"/>
            <a:tailEnd type="triangle"/>
          </a:ln>
        </p:spPr>
      </p:cxnSp>
      <p:grpSp>
        <p:nvGrpSpPr>
          <p:cNvPr id="18437" name="Group 28"/>
          <p:cNvGrpSpPr/>
          <p:nvPr/>
        </p:nvGrpSpPr>
        <p:grpSpPr>
          <a:xfrm>
            <a:off x="3779838" y="3846512"/>
            <a:ext cx="1125538" cy="1887538"/>
            <a:chOff x="2381" y="2432"/>
            <a:chExt cx="709" cy="1189"/>
          </a:xfrm>
        </p:grpSpPr>
        <p:cxnSp>
          <p:nvCxnSpPr>
            <p:cNvPr id="18438" name="Line 29"/>
            <p:cNvCxnSpPr/>
            <p:nvPr/>
          </p:nvCxnSpPr>
          <p:spPr>
            <a:xfrm flipH="1" flipV="1">
              <a:off x="2653" y="2886"/>
              <a:ext cx="437" cy="735"/>
            </a:xfrm>
            <a:prstGeom prst="line">
              <a:avLst/>
            </a:prstGeom>
            <a:noFill/>
            <a:ln w="38100">
              <a:solidFill>
                <a:srgbClr val="9900CC"/>
              </a:solidFill>
              <a:miter lim="800000"/>
              <a:tailEnd type="triangle"/>
            </a:ln>
          </p:spPr>
        </p:cxnSp>
        <p:cxnSp>
          <p:nvCxnSpPr>
            <p:cNvPr id="18439" name="Line 30"/>
            <p:cNvCxnSpPr/>
            <p:nvPr/>
          </p:nvCxnSpPr>
          <p:spPr>
            <a:xfrm flipH="1" flipV="1">
              <a:off x="2381" y="2432"/>
              <a:ext cx="272" cy="454"/>
            </a:xfrm>
            <a:prstGeom prst="line">
              <a:avLst/>
            </a:prstGeom>
            <a:noFill/>
            <a:ln w="38100">
              <a:solidFill>
                <a:srgbClr val="9900CC"/>
              </a:solidFill>
              <a:miter lim="800000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base"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9458" name="Group 8"/>
          <p:cNvGrpSpPr/>
          <p:nvPr/>
        </p:nvGrpSpPr>
        <p:grpSpPr>
          <a:xfrm>
            <a:off x="3770312" y="4267200"/>
            <a:ext cx="1981200" cy="1373188"/>
            <a:chOff x="2375" y="2688"/>
            <a:chExt cx="1248" cy="865"/>
          </a:xfrm>
        </p:grpSpPr>
        <p:grpSp>
          <p:nvGrpSpPr>
            <p:cNvPr id="19462" name="Group 9"/>
            <p:cNvGrpSpPr/>
            <p:nvPr/>
          </p:nvGrpSpPr>
          <p:grpSpPr>
            <a:xfrm rot="5280000" flipH="1">
              <a:off x="2782" y="2882"/>
              <a:ext cx="865" cy="477"/>
              <a:chOff x="3179" y="1162"/>
              <a:chExt cx="907" cy="907"/>
            </a:xfrm>
          </p:grpSpPr>
          <p:cxnSp>
            <p:nvCxnSpPr>
              <p:cNvPr id="19466" name="Line 10"/>
              <p:cNvCxnSpPr/>
              <p:nvPr/>
            </p:nvCxnSpPr>
            <p:spPr>
              <a:xfrm flipH="1" flipV="1">
                <a:off x="3179" y="1162"/>
                <a:ext cx="907" cy="907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miter lim="800000"/>
              </a:ln>
            </p:spPr>
          </p:cxnSp>
          <p:cxnSp>
            <p:nvCxnSpPr>
              <p:cNvPr id="19467" name="Line 11"/>
              <p:cNvCxnSpPr/>
              <p:nvPr/>
            </p:nvCxnSpPr>
            <p:spPr>
              <a:xfrm>
                <a:off x="3587" y="1570"/>
                <a:ext cx="136" cy="136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miter lim="800000"/>
                <a:tailEnd type="stealth"/>
              </a:ln>
            </p:spPr>
          </p:cxnSp>
        </p:grpSp>
        <p:grpSp>
          <p:nvGrpSpPr>
            <p:cNvPr id="19463" name="Group 12"/>
            <p:cNvGrpSpPr/>
            <p:nvPr/>
          </p:nvGrpSpPr>
          <p:grpSpPr>
            <a:xfrm rot="2700000" flipH="1">
              <a:off x="2375" y="3110"/>
              <a:ext cx="1248" cy="48"/>
              <a:chOff x="3179" y="1162"/>
              <a:chExt cx="907" cy="907"/>
            </a:xfrm>
          </p:grpSpPr>
          <p:cxnSp>
            <p:nvCxnSpPr>
              <p:cNvPr id="19464" name="Line 13"/>
              <p:cNvCxnSpPr/>
              <p:nvPr/>
            </p:nvCxnSpPr>
            <p:spPr>
              <a:xfrm flipH="1" flipV="1">
                <a:off x="3179" y="1162"/>
                <a:ext cx="907" cy="907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miter lim="800000"/>
              </a:ln>
            </p:spPr>
          </p:cxnSp>
          <p:cxnSp>
            <p:nvCxnSpPr>
              <p:cNvPr id="19465" name="Line 14"/>
              <p:cNvCxnSpPr/>
              <p:nvPr/>
            </p:nvCxnSpPr>
            <p:spPr>
              <a:xfrm>
                <a:off x="3587" y="1570"/>
                <a:ext cx="136" cy="136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miter lim="800000"/>
                <a:tailEnd type="stealth"/>
              </a:ln>
            </p:spPr>
          </p:cxnSp>
        </p:grpSp>
      </p:grpSp>
      <p:sp>
        <p:nvSpPr>
          <p:cNvPr id="19459" name="Text Box 44"/>
          <p:cNvSpPr/>
          <p:nvPr/>
        </p:nvSpPr>
        <p:spPr>
          <a:xfrm>
            <a:off x="1979612" y="692150"/>
            <a:ext cx="4572000" cy="647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>
                <a:latin typeface="Times New Roman" pitchFamily="18" charset="0"/>
                <a:ea typeface="黑体" pitchFamily="49" charset="-122"/>
              </a:rPr>
              <a:t>（三）生活中的折射现象</a:t>
            </a:r>
            <a:endParaRPr kumimoji="1"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19460" name="Picture 45"/>
          <p:cNvPicPr/>
          <p:nvPr/>
        </p:nvPicPr>
        <p:blipFill>
          <a:blip r:embed="rId2"/>
          <a:stretch>
            <a:fillRect/>
          </a:stretch>
        </p:blipFill>
        <p:spPr>
          <a:xfrm>
            <a:off x="971550" y="2133600"/>
            <a:ext cx="3384550" cy="28971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1" name="Picture 46"/>
          <p:cNvPicPr/>
          <p:nvPr/>
        </p:nvPicPr>
        <p:blipFill>
          <a:blip r:embed="rId3"/>
          <a:stretch>
            <a:fillRect/>
          </a:stretch>
        </p:blipFill>
        <p:spPr>
          <a:xfrm>
            <a:off x="4643438" y="1916112"/>
            <a:ext cx="4064000" cy="32480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Rectangle 2"/>
          <p:cNvSpPr/>
          <p:nvPr/>
        </p:nvSpPr>
        <p:spPr>
          <a:xfrm>
            <a:off x="1219200" y="533400"/>
            <a:ext cx="4953000" cy="838200"/>
          </a:xfrm>
          <a:prstGeom prst="rect">
            <a:avLst/>
          </a:prstGeom>
          <a:noFill/>
          <a:ln w="28575">
            <a:noFill/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插入水中的筷子看起来向上折了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0483" name="Group 3"/>
          <p:cNvGrpSpPr/>
          <p:nvPr/>
        </p:nvGrpSpPr>
        <p:grpSpPr>
          <a:xfrm>
            <a:off x="1979612" y="3563938"/>
            <a:ext cx="4876800" cy="2009775"/>
            <a:chOff x="1584" y="2256"/>
            <a:chExt cx="2448" cy="1314"/>
          </a:xfrm>
        </p:grpSpPr>
        <p:sp>
          <p:nvSpPr>
            <p:cNvPr id="20511" name="Freeform 4"/>
            <p:cNvSpPr/>
            <p:nvPr/>
          </p:nvSpPr>
          <p:spPr bwMode="auto">
            <a:xfrm>
              <a:off x="1584" y="2256"/>
              <a:ext cx="2448" cy="131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7986"/>
                </a:cxn>
                <a:cxn ang="0">
                  <a:pos x="3418" y="7986"/>
                </a:cxn>
                <a:cxn ang="0">
                  <a:pos x="3418" y="0"/>
                </a:cxn>
              </a:cxnLst>
              <a:rect l="l" t="t" r="GT0" b="GT1"/>
              <a:pathLst>
                <a:path w="2190" h="720">
                  <a:moveTo>
                    <a:pt x="0" y="0"/>
                  </a:moveTo>
                  <a:lnTo>
                    <a:pt x="0" y="720"/>
                  </a:lnTo>
                  <a:lnTo>
                    <a:pt x="2190" y="720"/>
                  </a:lnTo>
                  <a:lnTo>
                    <a:pt x="2190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bevel/>
            </a:ln>
          </p:spPr>
        </p:sp>
        <p:sp>
          <p:nvSpPr>
            <p:cNvPr id="20512" name="Rectangle 5"/>
            <p:cNvSpPr/>
            <p:nvPr/>
          </p:nvSpPr>
          <p:spPr>
            <a:xfrm>
              <a:off x="1584" y="2688"/>
              <a:ext cx="2448" cy="864"/>
            </a:xfrm>
            <a:prstGeom prst="rect">
              <a:avLst/>
            </a:prstGeom>
            <a:solidFill>
              <a:srgbClr val="0000FF"/>
            </a:solidFill>
            <a:ln>
              <a:solidFill>
                <a:srgbClr val="0000FF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 sz="2800" b="1">
                <a:latin typeface="Times New Roman" pitchFamily="18" charset="0"/>
                <a:ea typeface="楷体_GB2312" pitchFamily="49" charset="-122"/>
              </a:endParaRPr>
            </a:p>
          </p:txBody>
        </p:sp>
      </p:grpSp>
      <p:sp>
        <p:nvSpPr>
          <p:cNvPr id="20484" name="Rectangle 6"/>
          <p:cNvSpPr/>
          <p:nvPr/>
        </p:nvSpPr>
        <p:spPr>
          <a:xfrm rot="1920000">
            <a:off x="6400800" y="2360612"/>
            <a:ext cx="104775" cy="3506788"/>
          </a:xfrm>
          <a:prstGeom prst="rect">
            <a:avLst/>
          </a:prstGeom>
          <a:solidFill>
            <a:srgbClr val="CC0099"/>
          </a:solidFill>
          <a:ln w="28575">
            <a:solidFill>
              <a:prstClr val="black"/>
            </a:solidFill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kumimoji="1" lang="zh-CN" altLang="en-US" sz="2800" b="1"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20485" name="Rectangle 7"/>
          <p:cNvSpPr/>
          <p:nvPr/>
        </p:nvSpPr>
        <p:spPr>
          <a:xfrm rot="2820000">
            <a:off x="5857875" y="4006850"/>
            <a:ext cx="80962" cy="1211262"/>
          </a:xfrm>
          <a:prstGeom prst="rect">
            <a:avLst/>
          </a:prstGeom>
          <a:solidFill>
            <a:schemeClr val="hlink">
              <a:alpha val="50195"/>
            </a:schemeClr>
          </a:solidFill>
          <a:ln>
            <a:solidFill>
              <a:srgbClr val="FF0000"/>
            </a:solidFill>
            <a:prstDash val="lgDash"/>
            <a:miter lim="800000"/>
          </a:ln>
        </p:spPr>
        <p:txBody>
          <a:bodyPr rot="10800000" vert="vert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kumimoji="1" lang="zh-CN" altLang="en-US" sz="2800" b="1">
              <a:latin typeface="Times New Roman" pitchFamily="18" charset="0"/>
              <a:ea typeface="楷体_GB2312" pitchFamily="49" charset="-122"/>
            </a:endParaRPr>
          </a:p>
        </p:txBody>
      </p:sp>
      <p:grpSp>
        <p:nvGrpSpPr>
          <p:cNvPr id="20486" name="Group 46"/>
          <p:cNvGrpSpPr/>
          <p:nvPr/>
        </p:nvGrpSpPr>
        <p:grpSpPr>
          <a:xfrm>
            <a:off x="3851275" y="4211638"/>
            <a:ext cx="1900238" cy="1350962"/>
            <a:chOff x="2426" y="2932"/>
            <a:chExt cx="1197" cy="851"/>
          </a:xfrm>
        </p:grpSpPr>
        <p:grpSp>
          <p:nvGrpSpPr>
            <p:cNvPr id="20505" name="Group 9"/>
            <p:cNvGrpSpPr/>
            <p:nvPr/>
          </p:nvGrpSpPr>
          <p:grpSpPr>
            <a:xfrm rot="5280000" flipH="1">
              <a:off x="2772" y="3085"/>
              <a:ext cx="851" cy="545"/>
              <a:chOff x="3179" y="1162"/>
              <a:chExt cx="907" cy="907"/>
            </a:xfrm>
          </p:grpSpPr>
          <p:cxnSp>
            <p:nvCxnSpPr>
              <p:cNvPr id="20509" name="Line 10"/>
              <p:cNvCxnSpPr/>
              <p:nvPr/>
            </p:nvCxnSpPr>
            <p:spPr>
              <a:xfrm flipH="1" flipV="1">
                <a:off x="3179" y="1162"/>
                <a:ext cx="907" cy="907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miter lim="800000"/>
              </a:ln>
            </p:spPr>
          </p:cxnSp>
          <p:cxnSp>
            <p:nvCxnSpPr>
              <p:cNvPr id="20510" name="Line 11"/>
              <p:cNvCxnSpPr/>
              <p:nvPr/>
            </p:nvCxnSpPr>
            <p:spPr>
              <a:xfrm>
                <a:off x="3587" y="1570"/>
                <a:ext cx="136" cy="136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miter lim="800000"/>
                <a:tailEnd type="stealth"/>
              </a:ln>
            </p:spPr>
          </p:cxnSp>
        </p:grpSp>
        <p:grpSp>
          <p:nvGrpSpPr>
            <p:cNvPr id="20506" name="Group 12"/>
            <p:cNvGrpSpPr/>
            <p:nvPr/>
          </p:nvGrpSpPr>
          <p:grpSpPr>
            <a:xfrm rot="2700000" flipH="1">
              <a:off x="2426" y="3339"/>
              <a:ext cx="1197" cy="50"/>
              <a:chOff x="3179" y="1162"/>
              <a:chExt cx="907" cy="907"/>
            </a:xfrm>
          </p:grpSpPr>
          <p:cxnSp>
            <p:nvCxnSpPr>
              <p:cNvPr id="20507" name="Line 13"/>
              <p:cNvCxnSpPr/>
              <p:nvPr/>
            </p:nvCxnSpPr>
            <p:spPr>
              <a:xfrm flipH="1" flipV="1">
                <a:off x="3179" y="1162"/>
                <a:ext cx="907" cy="907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miter lim="800000"/>
              </a:ln>
            </p:spPr>
          </p:cxnSp>
          <p:cxnSp>
            <p:nvCxnSpPr>
              <p:cNvPr id="20508" name="Line 14"/>
              <p:cNvCxnSpPr/>
              <p:nvPr/>
            </p:nvCxnSpPr>
            <p:spPr>
              <a:xfrm>
                <a:off x="3587" y="1570"/>
                <a:ext cx="136" cy="136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miter lim="800000"/>
                <a:tailEnd type="stealth"/>
              </a:ln>
            </p:spPr>
          </p:cxnSp>
        </p:grpSp>
      </p:grpSp>
      <p:grpSp>
        <p:nvGrpSpPr>
          <p:cNvPr id="20487" name="Group 48"/>
          <p:cNvGrpSpPr/>
          <p:nvPr/>
        </p:nvGrpSpPr>
        <p:grpSpPr>
          <a:xfrm>
            <a:off x="2339975" y="1763712"/>
            <a:ext cx="1392238" cy="3192462"/>
            <a:chOff x="1474" y="1389"/>
            <a:chExt cx="877" cy="2011"/>
          </a:xfrm>
        </p:grpSpPr>
        <p:grpSp>
          <p:nvGrpSpPr>
            <p:cNvPr id="20499" name="Group 16"/>
            <p:cNvGrpSpPr/>
            <p:nvPr/>
          </p:nvGrpSpPr>
          <p:grpSpPr>
            <a:xfrm rot="3120000" flipH="1">
              <a:off x="1207" y="2154"/>
              <a:ext cx="1909" cy="378"/>
              <a:chOff x="3179" y="1162"/>
              <a:chExt cx="907" cy="907"/>
            </a:xfrm>
          </p:grpSpPr>
          <p:cxnSp>
            <p:nvCxnSpPr>
              <p:cNvPr id="20503" name="Line 17"/>
              <p:cNvCxnSpPr/>
              <p:nvPr/>
            </p:nvCxnSpPr>
            <p:spPr>
              <a:xfrm flipH="1" flipV="1">
                <a:off x="3179" y="1162"/>
                <a:ext cx="907" cy="907"/>
              </a:xfrm>
              <a:prstGeom prst="line">
                <a:avLst/>
              </a:prstGeom>
              <a:noFill/>
              <a:ln w="28575">
                <a:solidFill>
                  <a:srgbClr val="CC0000"/>
                </a:solidFill>
                <a:miter lim="800000"/>
              </a:ln>
            </p:spPr>
          </p:cxnSp>
          <p:cxnSp>
            <p:nvCxnSpPr>
              <p:cNvPr id="20504" name="Line 18"/>
              <p:cNvCxnSpPr/>
              <p:nvPr/>
            </p:nvCxnSpPr>
            <p:spPr>
              <a:xfrm>
                <a:off x="3587" y="1570"/>
                <a:ext cx="136" cy="136"/>
              </a:xfrm>
              <a:prstGeom prst="line">
                <a:avLst/>
              </a:prstGeom>
              <a:noFill/>
              <a:ln w="28575">
                <a:solidFill>
                  <a:srgbClr val="CC0000"/>
                </a:solidFill>
                <a:miter lim="800000"/>
                <a:tailEnd type="stealth" len="lg"/>
              </a:ln>
            </p:spPr>
          </p:cxnSp>
        </p:grpSp>
        <p:grpSp>
          <p:nvGrpSpPr>
            <p:cNvPr id="20500" name="Group 19"/>
            <p:cNvGrpSpPr/>
            <p:nvPr/>
          </p:nvGrpSpPr>
          <p:grpSpPr>
            <a:xfrm rot="2880000" flipH="1">
              <a:off x="876" y="2214"/>
              <a:ext cx="1784" cy="588"/>
              <a:chOff x="3179" y="1162"/>
              <a:chExt cx="907" cy="907"/>
            </a:xfrm>
          </p:grpSpPr>
          <p:cxnSp>
            <p:nvCxnSpPr>
              <p:cNvPr id="20501" name="Line 20"/>
              <p:cNvCxnSpPr/>
              <p:nvPr/>
            </p:nvCxnSpPr>
            <p:spPr>
              <a:xfrm flipH="1" flipV="1">
                <a:off x="3179" y="1162"/>
                <a:ext cx="907" cy="907"/>
              </a:xfrm>
              <a:prstGeom prst="line">
                <a:avLst/>
              </a:prstGeom>
              <a:noFill/>
              <a:ln w="28575">
                <a:solidFill>
                  <a:srgbClr val="CC0000"/>
                </a:solidFill>
                <a:miter lim="800000"/>
              </a:ln>
            </p:spPr>
          </p:cxnSp>
          <p:cxnSp>
            <p:nvCxnSpPr>
              <p:cNvPr id="20502" name="Line 21"/>
              <p:cNvCxnSpPr/>
              <p:nvPr/>
            </p:nvCxnSpPr>
            <p:spPr>
              <a:xfrm>
                <a:off x="3587" y="1570"/>
                <a:ext cx="136" cy="136"/>
              </a:xfrm>
              <a:prstGeom prst="line">
                <a:avLst/>
              </a:prstGeom>
              <a:noFill/>
              <a:ln w="28575">
                <a:solidFill>
                  <a:srgbClr val="CC0000"/>
                </a:solidFill>
                <a:miter lim="800000"/>
                <a:tailEnd type="stealth" len="lg"/>
              </a:ln>
            </p:spPr>
          </p:cxnSp>
        </p:grpSp>
      </p:grpSp>
      <p:grpSp>
        <p:nvGrpSpPr>
          <p:cNvPr id="20488" name="Group 49"/>
          <p:cNvGrpSpPr/>
          <p:nvPr/>
        </p:nvGrpSpPr>
        <p:grpSpPr>
          <a:xfrm>
            <a:off x="4140200" y="4211638"/>
            <a:ext cx="1368425" cy="792162"/>
            <a:chOff x="2608" y="2931"/>
            <a:chExt cx="862" cy="499"/>
          </a:xfrm>
        </p:grpSpPr>
        <p:cxnSp>
          <p:nvCxnSpPr>
            <p:cNvPr id="20497" name="Line 31"/>
            <p:cNvCxnSpPr/>
            <p:nvPr/>
          </p:nvCxnSpPr>
          <p:spPr>
            <a:xfrm>
              <a:off x="2880" y="2931"/>
              <a:ext cx="590" cy="49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dash"/>
              <a:miter lim="800000"/>
            </a:ln>
          </p:spPr>
        </p:cxnSp>
        <p:cxnSp>
          <p:nvCxnSpPr>
            <p:cNvPr id="20498" name="Line 36"/>
            <p:cNvCxnSpPr/>
            <p:nvPr/>
          </p:nvCxnSpPr>
          <p:spPr>
            <a:xfrm>
              <a:off x="2608" y="2976"/>
              <a:ext cx="862" cy="45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dash"/>
              <a:miter lim="800000"/>
            </a:ln>
          </p:spPr>
        </p:cxnSp>
      </p:grpSp>
      <p:sp>
        <p:nvSpPr>
          <p:cNvPr id="20489" name="Text Box 41"/>
          <p:cNvSpPr/>
          <p:nvPr/>
        </p:nvSpPr>
        <p:spPr>
          <a:xfrm>
            <a:off x="1371600" y="6096000"/>
            <a:ext cx="62420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筷子反射的光线在水面处发生折射。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20490" name="Picture 45" descr="眼睛"/>
          <p:cNvPicPr/>
          <p:nvPr/>
        </p:nvPicPr>
        <p:blipFill>
          <a:blip r:embed="rId2"/>
          <a:stretch>
            <a:fillRect/>
          </a:stretch>
        </p:blipFill>
        <p:spPr>
          <a:xfrm rot="20400000" flipH="1">
            <a:off x="827088" y="1619250"/>
            <a:ext cx="935038" cy="9350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91" name="Picture 45"/>
          <p:cNvPicPr/>
          <p:nvPr/>
        </p:nvPicPr>
        <p:blipFill>
          <a:blip r:embed="rId3"/>
          <a:stretch>
            <a:fillRect/>
          </a:stretch>
        </p:blipFill>
        <p:spPr>
          <a:xfrm>
            <a:off x="6553200" y="304800"/>
            <a:ext cx="2376488" cy="203358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0492" name="Group 30"/>
          <p:cNvGrpSpPr/>
          <p:nvPr/>
        </p:nvGrpSpPr>
        <p:grpSpPr>
          <a:xfrm>
            <a:off x="4079875" y="3275012"/>
            <a:ext cx="563562" cy="1939925"/>
            <a:chOff x="2570" y="2296"/>
            <a:chExt cx="355" cy="1222"/>
          </a:xfrm>
        </p:grpSpPr>
        <p:cxnSp>
          <p:nvCxnSpPr>
            <p:cNvPr id="20495" name="Line 27"/>
            <p:cNvCxnSpPr/>
            <p:nvPr/>
          </p:nvCxnSpPr>
          <p:spPr>
            <a:xfrm flipH="1">
              <a:off x="2570" y="2318"/>
              <a:ext cx="0" cy="120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dash"/>
              <a:miter lim="800000"/>
            </a:ln>
          </p:spPr>
        </p:cxnSp>
        <p:cxnSp>
          <p:nvCxnSpPr>
            <p:cNvPr id="20496" name="Line 27"/>
            <p:cNvCxnSpPr/>
            <p:nvPr/>
          </p:nvCxnSpPr>
          <p:spPr>
            <a:xfrm flipH="1">
              <a:off x="2925" y="2296"/>
              <a:ext cx="0" cy="120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dash"/>
              <a:miter lim="800000"/>
            </a:ln>
          </p:spPr>
        </p:cxnSp>
      </p:grpSp>
      <p:sp>
        <p:nvSpPr>
          <p:cNvPr id="20493" name="Text Box 41"/>
          <p:cNvSpPr/>
          <p:nvPr/>
        </p:nvSpPr>
        <p:spPr>
          <a:xfrm>
            <a:off x="5562600" y="5486400"/>
            <a:ext cx="4572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en-US" altLang="zh-CN" sz="2800" b="1">
                <a:latin typeface="Times New Roman" pitchFamily="18" charset="0"/>
                <a:ea typeface="黑体" pitchFamily="49" charset="-122"/>
              </a:rPr>
              <a:t>S</a:t>
            </a:r>
            <a:endParaRPr kumimoji="1" lang="en-US" altLang="zh-CN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0494" name="Text Box 41"/>
          <p:cNvSpPr/>
          <p:nvPr/>
        </p:nvSpPr>
        <p:spPr>
          <a:xfrm>
            <a:off x="5257800" y="4343400"/>
            <a:ext cx="533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en-US" altLang="zh-CN" sz="28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kumimoji="1" lang="en-US" altLang="zh-CN" sz="2800" b="1" baseline="-2500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kumimoji="1" lang="en-US" altLang="zh-CN" sz="2800" b="1" baseline="-25000">
              <a:solidFill>
                <a:schemeClr val="bg1"/>
              </a:solidFill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9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25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9" grpId="1"/>
      <p:bldP spid="20494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Rectangle 2"/>
          <p:cNvSpPr/>
          <p:nvPr>
            <p:ph type="title" idx="4294967295"/>
          </p:nvPr>
        </p:nvSpPr>
        <p:spPr>
          <a:xfrm>
            <a:off x="1600200" y="304800"/>
            <a:ext cx="6696075" cy="14620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3200" b="1">
                <a:ea typeface="黑体" pitchFamily="49" charset="-122"/>
              </a:rPr>
              <a:t>人从水中看岸上物体，看到位置比实际高还是低？</a:t>
            </a:r>
            <a:endParaRPr lang="zh-CN" altLang="en-US" sz="3200" b="1">
              <a:ea typeface="黑体" pitchFamily="49" charset="-122"/>
            </a:endParaRPr>
          </a:p>
        </p:txBody>
      </p:sp>
      <p:sp>
        <p:nvSpPr>
          <p:cNvPr id="21507" name="Rectangle 5"/>
          <p:cNvSpPr/>
          <p:nvPr/>
        </p:nvSpPr>
        <p:spPr>
          <a:xfrm>
            <a:off x="1981200" y="3962400"/>
            <a:ext cx="4876800" cy="1989138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kumimoji="1" lang="zh-CN" altLang="en-US" sz="2800" b="1">
              <a:latin typeface="Times New Roman" pitchFamily="18" charset="0"/>
              <a:ea typeface="楷体_GB2312" pitchFamily="49" charset="-122"/>
            </a:endParaRPr>
          </a:p>
        </p:txBody>
      </p:sp>
      <p:grpSp>
        <p:nvGrpSpPr>
          <p:cNvPr id="21508" name="Group 47"/>
          <p:cNvGrpSpPr/>
          <p:nvPr/>
        </p:nvGrpSpPr>
        <p:grpSpPr>
          <a:xfrm>
            <a:off x="4067175" y="2205038"/>
            <a:ext cx="1311275" cy="2625725"/>
            <a:chOff x="2517" y="1845"/>
            <a:chExt cx="826" cy="1654"/>
          </a:xfrm>
        </p:grpSpPr>
        <p:grpSp>
          <p:nvGrpSpPr>
            <p:cNvPr id="21551" name="Group 23"/>
            <p:cNvGrpSpPr/>
            <p:nvPr/>
          </p:nvGrpSpPr>
          <p:grpSpPr>
            <a:xfrm>
              <a:off x="2971" y="1933"/>
              <a:ext cx="372" cy="1566"/>
              <a:chOff x="2976" y="1746"/>
              <a:chExt cx="372" cy="1566"/>
            </a:xfrm>
          </p:grpSpPr>
          <p:cxnSp>
            <p:nvCxnSpPr>
              <p:cNvPr id="21555" name="Line 24"/>
              <p:cNvCxnSpPr/>
              <p:nvPr/>
            </p:nvCxnSpPr>
            <p:spPr>
              <a:xfrm flipH="1">
                <a:off x="2976" y="2112"/>
                <a:ext cx="0" cy="1200"/>
              </a:xfrm>
              <a:prstGeom prst="line">
                <a:avLst/>
              </a:prstGeom>
              <a:noFill/>
              <a:ln w="28575">
                <a:solidFill>
                  <a:prstClr val="black"/>
                </a:solidFill>
                <a:prstDash val="dash"/>
                <a:miter lim="800000"/>
              </a:ln>
            </p:spPr>
          </p:cxnSp>
          <p:sp>
            <p:nvSpPr>
              <p:cNvPr id="21556" name="Text Box 25"/>
              <p:cNvSpPr/>
              <p:nvPr/>
            </p:nvSpPr>
            <p:spPr>
              <a:xfrm>
                <a:off x="3232" y="1746"/>
                <a:ext cx="116" cy="28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b="1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  <p:grpSp>
          <p:nvGrpSpPr>
            <p:cNvPr id="21552" name="Group 26"/>
            <p:cNvGrpSpPr/>
            <p:nvPr/>
          </p:nvGrpSpPr>
          <p:grpSpPr>
            <a:xfrm>
              <a:off x="2517" y="1845"/>
              <a:ext cx="116" cy="1632"/>
              <a:chOff x="2465" y="1680"/>
              <a:chExt cx="116" cy="1632"/>
            </a:xfrm>
          </p:grpSpPr>
          <p:cxnSp>
            <p:nvCxnSpPr>
              <p:cNvPr id="21553" name="Line 27"/>
              <p:cNvCxnSpPr/>
              <p:nvPr/>
            </p:nvCxnSpPr>
            <p:spPr>
              <a:xfrm flipH="1">
                <a:off x="2544" y="2112"/>
                <a:ext cx="0" cy="1200"/>
              </a:xfrm>
              <a:prstGeom prst="line">
                <a:avLst/>
              </a:prstGeom>
              <a:noFill/>
              <a:ln w="28575">
                <a:solidFill>
                  <a:prstClr val="black"/>
                </a:solidFill>
                <a:prstDash val="dash"/>
                <a:miter lim="800000"/>
              </a:ln>
            </p:spPr>
          </p:cxnSp>
          <p:sp>
            <p:nvSpPr>
              <p:cNvPr id="21554" name="Text Box 28"/>
              <p:cNvSpPr/>
              <p:nvPr/>
            </p:nvSpPr>
            <p:spPr>
              <a:xfrm>
                <a:off x="2465" y="1680"/>
                <a:ext cx="116" cy="36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b="1">
                  <a:solidFill>
                    <a:srgbClr val="000000"/>
                  </a:solidFill>
                  <a:latin typeface="Times New Roman" pitchFamily="18" charset="0"/>
                  <a:ea typeface="隶书" pitchFamily="49" charset="-122"/>
                </a:endParaRPr>
              </a:p>
            </p:txBody>
          </p:sp>
        </p:grpSp>
      </p:grpSp>
      <p:pic>
        <p:nvPicPr>
          <p:cNvPr id="21509" name="Picture 45" descr="眼睛"/>
          <p:cNvPicPr/>
          <p:nvPr/>
        </p:nvPicPr>
        <p:blipFill>
          <a:blip r:embed="rId2"/>
          <a:stretch>
            <a:fillRect/>
          </a:stretch>
        </p:blipFill>
        <p:spPr>
          <a:xfrm rot="15240000" flipH="1">
            <a:off x="3494088" y="5016500"/>
            <a:ext cx="935038" cy="9350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1510" name="Group 49"/>
          <p:cNvGrpSpPr/>
          <p:nvPr/>
        </p:nvGrpSpPr>
        <p:grpSpPr>
          <a:xfrm rot="15120000">
            <a:off x="3492500" y="2236788"/>
            <a:ext cx="2838450" cy="1682750"/>
            <a:chOff x="2608" y="2931"/>
            <a:chExt cx="862" cy="499"/>
          </a:xfrm>
        </p:grpSpPr>
        <p:cxnSp>
          <p:nvCxnSpPr>
            <p:cNvPr id="21549" name="Line 31"/>
            <p:cNvCxnSpPr/>
            <p:nvPr/>
          </p:nvCxnSpPr>
          <p:spPr>
            <a:xfrm>
              <a:off x="2880" y="2931"/>
              <a:ext cx="590" cy="49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dash"/>
              <a:miter lim="800000"/>
            </a:ln>
          </p:spPr>
        </p:cxnSp>
        <p:cxnSp>
          <p:nvCxnSpPr>
            <p:cNvPr id="21550" name="Line 36"/>
            <p:cNvCxnSpPr/>
            <p:nvPr/>
          </p:nvCxnSpPr>
          <p:spPr>
            <a:xfrm>
              <a:off x="2608" y="2976"/>
              <a:ext cx="862" cy="45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dash"/>
              <a:miter lim="800000"/>
            </a:ln>
          </p:spPr>
        </p:cxnSp>
      </p:grpSp>
      <p:grpSp>
        <p:nvGrpSpPr>
          <p:cNvPr id="21511" name="Group 15"/>
          <p:cNvGrpSpPr/>
          <p:nvPr/>
        </p:nvGrpSpPr>
        <p:grpSpPr>
          <a:xfrm>
            <a:off x="4119562" y="2090738"/>
            <a:ext cx="1662112" cy="1900238"/>
            <a:chOff x="2639" y="1888"/>
            <a:chExt cx="1047" cy="1197"/>
          </a:xfrm>
        </p:grpSpPr>
        <p:grpSp>
          <p:nvGrpSpPr>
            <p:cNvPr id="21538" name="Group 46"/>
            <p:cNvGrpSpPr/>
            <p:nvPr/>
          </p:nvGrpSpPr>
          <p:grpSpPr>
            <a:xfrm rot="14760000">
              <a:off x="2662" y="2061"/>
              <a:ext cx="1197" cy="851"/>
              <a:chOff x="2426" y="2932"/>
              <a:chExt cx="1197" cy="851"/>
            </a:xfrm>
          </p:grpSpPr>
          <p:grpSp>
            <p:nvGrpSpPr>
              <p:cNvPr id="21543" name="Group 9"/>
              <p:cNvGrpSpPr/>
              <p:nvPr/>
            </p:nvGrpSpPr>
            <p:grpSpPr>
              <a:xfrm rot="5280000" flipH="1">
                <a:off x="2772" y="3085"/>
                <a:ext cx="851" cy="545"/>
                <a:chOff x="3179" y="1162"/>
                <a:chExt cx="907" cy="907"/>
              </a:xfrm>
            </p:grpSpPr>
            <p:cxnSp>
              <p:nvCxnSpPr>
                <p:cNvPr id="21547" name="Line 10"/>
                <p:cNvCxnSpPr/>
                <p:nvPr/>
              </p:nvCxnSpPr>
              <p:spPr>
                <a:xfrm flipH="1" flipV="1">
                  <a:off x="3179" y="1162"/>
                  <a:ext cx="907" cy="907"/>
                </a:xfrm>
                <a:prstGeom prst="line">
                  <a:avLst/>
                </a:prstGeom>
                <a:noFill/>
                <a:ln w="28575">
                  <a:solidFill>
                    <a:srgbClr val="9900CC"/>
                  </a:solidFill>
                  <a:miter lim="800000"/>
                </a:ln>
              </p:spPr>
            </p:cxnSp>
            <p:cxnSp>
              <p:nvCxnSpPr>
                <p:cNvPr id="21548" name="Line 11"/>
                <p:cNvCxnSpPr/>
                <p:nvPr/>
              </p:nvCxnSpPr>
              <p:spPr>
                <a:xfrm>
                  <a:off x="3587" y="1570"/>
                  <a:ext cx="136" cy="136"/>
                </a:xfrm>
                <a:prstGeom prst="line">
                  <a:avLst/>
                </a:prstGeom>
                <a:noFill/>
                <a:ln w="28575">
                  <a:solidFill>
                    <a:srgbClr val="9900CC"/>
                  </a:solidFill>
                  <a:miter lim="800000"/>
                  <a:tailEnd type="stealth"/>
                </a:ln>
              </p:spPr>
            </p:cxnSp>
          </p:grpSp>
          <p:grpSp>
            <p:nvGrpSpPr>
              <p:cNvPr id="21544" name="Group 12"/>
              <p:cNvGrpSpPr/>
              <p:nvPr/>
            </p:nvGrpSpPr>
            <p:grpSpPr>
              <a:xfrm rot="2700000" flipH="1">
                <a:off x="2426" y="3339"/>
                <a:ext cx="1197" cy="50"/>
                <a:chOff x="3179" y="1162"/>
                <a:chExt cx="907" cy="907"/>
              </a:xfrm>
            </p:grpSpPr>
            <p:cxnSp>
              <p:nvCxnSpPr>
                <p:cNvPr id="21545" name="Line 13"/>
                <p:cNvCxnSpPr/>
                <p:nvPr/>
              </p:nvCxnSpPr>
              <p:spPr>
                <a:xfrm flipH="1" flipV="1">
                  <a:off x="3179" y="1162"/>
                  <a:ext cx="907" cy="907"/>
                </a:xfrm>
                <a:prstGeom prst="line">
                  <a:avLst/>
                </a:prstGeom>
                <a:noFill/>
                <a:ln w="28575">
                  <a:solidFill>
                    <a:srgbClr val="9900CC"/>
                  </a:solidFill>
                  <a:miter lim="800000"/>
                </a:ln>
              </p:spPr>
            </p:cxnSp>
            <p:cxnSp>
              <p:nvCxnSpPr>
                <p:cNvPr id="21546" name="Line 14"/>
                <p:cNvCxnSpPr/>
                <p:nvPr/>
              </p:nvCxnSpPr>
              <p:spPr>
                <a:xfrm>
                  <a:off x="3587" y="1570"/>
                  <a:ext cx="136" cy="136"/>
                </a:xfrm>
                <a:prstGeom prst="line">
                  <a:avLst/>
                </a:prstGeom>
                <a:noFill/>
                <a:ln w="28575">
                  <a:solidFill>
                    <a:srgbClr val="9900CC"/>
                  </a:solidFill>
                  <a:miter lim="800000"/>
                  <a:tailEnd type="stealth"/>
                </a:ln>
              </p:spPr>
            </p:cxnSp>
          </p:grpSp>
        </p:grpSp>
        <p:grpSp>
          <p:nvGrpSpPr>
            <p:cNvPr id="21539" name="Group 12"/>
            <p:cNvGrpSpPr/>
            <p:nvPr/>
          </p:nvGrpSpPr>
          <p:grpSpPr>
            <a:xfrm rot="20280000" flipH="1">
              <a:off x="2639" y="2681"/>
              <a:ext cx="454" cy="306"/>
              <a:chOff x="3179" y="1162"/>
              <a:chExt cx="907" cy="907"/>
            </a:xfrm>
          </p:grpSpPr>
          <p:cxnSp>
            <p:nvCxnSpPr>
              <p:cNvPr id="21541" name="Line 13"/>
              <p:cNvCxnSpPr/>
              <p:nvPr/>
            </p:nvCxnSpPr>
            <p:spPr>
              <a:xfrm flipH="1" flipV="1">
                <a:off x="3179" y="1162"/>
                <a:ext cx="907" cy="907"/>
              </a:xfrm>
              <a:prstGeom prst="line">
                <a:avLst/>
              </a:prstGeom>
              <a:noFill/>
              <a:ln w="28575">
                <a:solidFill>
                  <a:srgbClr val="9900CC"/>
                </a:solidFill>
                <a:miter lim="800000"/>
              </a:ln>
            </p:spPr>
          </p:cxnSp>
          <p:cxnSp>
            <p:nvCxnSpPr>
              <p:cNvPr id="21542" name="Line 14"/>
              <p:cNvCxnSpPr/>
              <p:nvPr/>
            </p:nvCxnSpPr>
            <p:spPr>
              <a:xfrm>
                <a:off x="3587" y="1570"/>
                <a:ext cx="136" cy="136"/>
              </a:xfrm>
              <a:prstGeom prst="line">
                <a:avLst/>
              </a:prstGeom>
              <a:noFill/>
              <a:ln w="28575">
                <a:solidFill>
                  <a:srgbClr val="9900CC"/>
                </a:solidFill>
                <a:miter lim="800000"/>
                <a:tailEnd type="stealth"/>
              </a:ln>
            </p:spPr>
          </p:cxnSp>
        </p:grpSp>
        <p:sp>
          <p:nvSpPr>
            <p:cNvPr id="21540" name="Oval 26"/>
            <p:cNvSpPr/>
            <p:nvPr/>
          </p:nvSpPr>
          <p:spPr>
            <a:xfrm>
              <a:off x="3424" y="1888"/>
              <a:ext cx="46" cy="46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Tahoma" pitchFamily="34" charset="0"/>
              </a:endParaRPr>
            </a:p>
          </p:txBody>
        </p:sp>
      </p:grpSp>
      <p:sp>
        <p:nvSpPr>
          <p:cNvPr id="21512" name="Text Box 27"/>
          <p:cNvSpPr/>
          <p:nvPr/>
        </p:nvSpPr>
        <p:spPr>
          <a:xfrm>
            <a:off x="5510212" y="1801812"/>
            <a:ext cx="288925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1800">
                <a:latin typeface="Tahoma" pitchFamily="34" charset="0"/>
              </a:rPr>
              <a:t>S</a:t>
            </a:r>
            <a:endParaRPr lang="en-US" altLang="zh-CN" sz="1800">
              <a:latin typeface="Tahoma" pitchFamily="34" charset="0"/>
            </a:endParaRPr>
          </a:p>
        </p:txBody>
      </p:sp>
      <p:sp>
        <p:nvSpPr>
          <p:cNvPr id="21513" name="Text Box 28"/>
          <p:cNvSpPr/>
          <p:nvPr/>
        </p:nvSpPr>
        <p:spPr>
          <a:xfrm>
            <a:off x="6015038" y="2954338"/>
            <a:ext cx="1008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空气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514" name="Text Box 29"/>
          <p:cNvSpPr/>
          <p:nvPr/>
        </p:nvSpPr>
        <p:spPr>
          <a:xfrm>
            <a:off x="5438775" y="4538662"/>
            <a:ext cx="1008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>
                <a:solidFill>
                  <a:srgbClr val="FF0000"/>
                </a:solidFill>
                <a:latin typeface="Tahoma" pitchFamily="34" charset="0"/>
              </a:rPr>
              <a:t>水</a:t>
            </a:r>
            <a:endParaRPr lang="zh-CN" altLang="en-US" sz="2400" b="1">
              <a:solidFill>
                <a:srgbClr val="FF0000"/>
              </a:solidFill>
              <a:latin typeface="Tahoma" pitchFamily="34" charset="0"/>
            </a:endParaRPr>
          </a:p>
        </p:txBody>
      </p:sp>
      <p:grpSp>
        <p:nvGrpSpPr>
          <p:cNvPr id="21515" name="Group 30"/>
          <p:cNvGrpSpPr/>
          <p:nvPr/>
        </p:nvGrpSpPr>
        <p:grpSpPr>
          <a:xfrm>
            <a:off x="3763962" y="3890962"/>
            <a:ext cx="1139825" cy="1471612"/>
            <a:chOff x="2415" y="3022"/>
            <a:chExt cx="718" cy="927"/>
          </a:xfrm>
        </p:grpSpPr>
        <p:grpSp>
          <p:nvGrpSpPr>
            <p:cNvPr id="21520" name="Group 16"/>
            <p:cNvGrpSpPr/>
            <p:nvPr/>
          </p:nvGrpSpPr>
          <p:grpSpPr>
            <a:xfrm rot="18300000" flipH="1">
              <a:off x="2068" y="3380"/>
              <a:ext cx="911" cy="196"/>
              <a:chOff x="3179" y="1162"/>
              <a:chExt cx="907" cy="907"/>
            </a:xfrm>
          </p:grpSpPr>
          <p:cxnSp>
            <p:nvCxnSpPr>
              <p:cNvPr id="21536" name="Line 17"/>
              <p:cNvCxnSpPr/>
              <p:nvPr/>
            </p:nvCxnSpPr>
            <p:spPr>
              <a:xfrm flipH="1" flipV="1">
                <a:off x="3179" y="1162"/>
                <a:ext cx="907" cy="907"/>
              </a:xfrm>
              <a:prstGeom prst="line">
                <a:avLst/>
              </a:prstGeom>
              <a:noFill/>
              <a:ln w="28575">
                <a:solidFill>
                  <a:srgbClr val="CC0000"/>
                </a:solidFill>
                <a:miter lim="800000"/>
              </a:ln>
            </p:spPr>
          </p:cxnSp>
          <p:cxnSp>
            <p:nvCxnSpPr>
              <p:cNvPr id="21537" name="Line 18"/>
              <p:cNvCxnSpPr/>
              <p:nvPr/>
            </p:nvCxnSpPr>
            <p:spPr>
              <a:xfrm>
                <a:off x="3587" y="1570"/>
                <a:ext cx="136" cy="136"/>
              </a:xfrm>
              <a:prstGeom prst="line">
                <a:avLst/>
              </a:prstGeom>
              <a:noFill/>
              <a:ln w="28575">
                <a:solidFill>
                  <a:srgbClr val="CC0000"/>
                </a:solidFill>
                <a:miter lim="800000"/>
                <a:tailEnd type="stealth" len="lg"/>
              </a:ln>
            </p:spPr>
          </p:cxnSp>
        </p:grpSp>
        <p:cxnSp>
          <p:nvCxnSpPr>
            <p:cNvPr id="21521" name="Line 20"/>
            <p:cNvCxnSpPr/>
            <p:nvPr/>
          </p:nvCxnSpPr>
          <p:spPr>
            <a:xfrm rot="18060000" flipV="1">
              <a:off x="2568" y="3325"/>
              <a:ext cx="839" cy="29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miter lim="800000"/>
            </a:ln>
          </p:spPr>
        </p:cxnSp>
        <p:cxnSp>
          <p:nvCxnSpPr>
            <p:cNvPr id="21522" name="Line 21"/>
            <p:cNvCxnSpPr/>
            <p:nvPr/>
          </p:nvCxnSpPr>
          <p:spPr>
            <a:xfrm rot="18060000" flipH="1">
              <a:off x="2836" y="3480"/>
              <a:ext cx="267" cy="88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miter lim="800000"/>
              <a:tailEnd type="stealth" len="lg"/>
            </a:ln>
          </p:spPr>
        </p:cxnSp>
        <p:grpSp>
          <p:nvGrpSpPr>
            <p:cNvPr id="21523" name="Group 16"/>
            <p:cNvGrpSpPr/>
            <p:nvPr/>
          </p:nvGrpSpPr>
          <p:grpSpPr>
            <a:xfrm rot="18300000" flipH="1">
              <a:off x="2066" y="3384"/>
              <a:ext cx="911" cy="196"/>
              <a:chOff x="3179" y="1162"/>
              <a:chExt cx="907" cy="907"/>
            </a:xfrm>
          </p:grpSpPr>
          <p:cxnSp>
            <p:nvCxnSpPr>
              <p:cNvPr id="21534" name="Line 17"/>
              <p:cNvCxnSpPr/>
              <p:nvPr/>
            </p:nvCxnSpPr>
            <p:spPr>
              <a:xfrm flipH="1" flipV="1">
                <a:off x="3179" y="1162"/>
                <a:ext cx="907" cy="907"/>
              </a:xfrm>
              <a:prstGeom prst="line">
                <a:avLst/>
              </a:prstGeom>
              <a:noFill/>
              <a:ln w="28575">
                <a:solidFill>
                  <a:srgbClr val="CC0000"/>
                </a:solidFill>
                <a:miter lim="800000"/>
              </a:ln>
            </p:spPr>
          </p:cxnSp>
          <p:cxnSp>
            <p:nvCxnSpPr>
              <p:cNvPr id="21535" name="Line 18"/>
              <p:cNvCxnSpPr/>
              <p:nvPr/>
            </p:nvCxnSpPr>
            <p:spPr>
              <a:xfrm>
                <a:off x="3587" y="1570"/>
                <a:ext cx="136" cy="136"/>
              </a:xfrm>
              <a:prstGeom prst="line">
                <a:avLst/>
              </a:prstGeom>
              <a:noFill/>
              <a:ln w="28575">
                <a:solidFill>
                  <a:srgbClr val="CC0000"/>
                </a:solidFill>
                <a:miter lim="800000"/>
                <a:tailEnd type="stealth" len="lg"/>
              </a:ln>
            </p:spPr>
          </p:cxnSp>
        </p:grpSp>
        <p:cxnSp>
          <p:nvCxnSpPr>
            <p:cNvPr id="21524" name="Line 21"/>
            <p:cNvCxnSpPr/>
            <p:nvPr/>
          </p:nvCxnSpPr>
          <p:spPr>
            <a:xfrm rot="18060000" flipH="1">
              <a:off x="2836" y="3474"/>
              <a:ext cx="267" cy="88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miter lim="800000"/>
              <a:tailEnd type="stealth" len="lg"/>
            </a:ln>
          </p:spPr>
        </p:cxnSp>
        <p:grpSp>
          <p:nvGrpSpPr>
            <p:cNvPr id="21525" name="Group 16"/>
            <p:cNvGrpSpPr/>
            <p:nvPr/>
          </p:nvGrpSpPr>
          <p:grpSpPr>
            <a:xfrm rot="18300000" flipH="1">
              <a:off x="2066" y="3380"/>
              <a:ext cx="911" cy="196"/>
              <a:chOff x="3179" y="1162"/>
              <a:chExt cx="907" cy="907"/>
            </a:xfrm>
          </p:grpSpPr>
          <p:cxnSp>
            <p:nvCxnSpPr>
              <p:cNvPr id="21532" name="Line 17"/>
              <p:cNvCxnSpPr/>
              <p:nvPr/>
            </p:nvCxnSpPr>
            <p:spPr>
              <a:xfrm flipH="1" flipV="1">
                <a:off x="3179" y="1162"/>
                <a:ext cx="907" cy="907"/>
              </a:xfrm>
              <a:prstGeom prst="line">
                <a:avLst/>
              </a:prstGeom>
              <a:noFill/>
              <a:ln w="28575">
                <a:solidFill>
                  <a:srgbClr val="CC0000"/>
                </a:solidFill>
                <a:miter lim="800000"/>
              </a:ln>
            </p:spPr>
          </p:cxnSp>
          <p:cxnSp>
            <p:nvCxnSpPr>
              <p:cNvPr id="21533" name="Line 18"/>
              <p:cNvCxnSpPr/>
              <p:nvPr/>
            </p:nvCxnSpPr>
            <p:spPr>
              <a:xfrm>
                <a:off x="3587" y="1570"/>
                <a:ext cx="136" cy="136"/>
              </a:xfrm>
              <a:prstGeom prst="line">
                <a:avLst/>
              </a:prstGeom>
              <a:noFill/>
              <a:ln w="28575">
                <a:solidFill>
                  <a:srgbClr val="CC0000"/>
                </a:solidFill>
                <a:miter lim="800000"/>
                <a:tailEnd type="stealth" len="lg"/>
              </a:ln>
            </p:spPr>
          </p:cxnSp>
        </p:grpSp>
        <p:grpSp>
          <p:nvGrpSpPr>
            <p:cNvPr id="21526" name="Group 43"/>
            <p:cNvGrpSpPr/>
            <p:nvPr/>
          </p:nvGrpSpPr>
          <p:grpSpPr>
            <a:xfrm>
              <a:off x="2415" y="3038"/>
              <a:ext cx="710" cy="911"/>
              <a:chOff x="2415" y="3038"/>
              <a:chExt cx="710" cy="911"/>
            </a:xfrm>
          </p:grpSpPr>
          <p:cxnSp>
            <p:nvCxnSpPr>
              <p:cNvPr id="21527" name="Line 20"/>
              <p:cNvCxnSpPr/>
              <p:nvPr/>
            </p:nvCxnSpPr>
            <p:spPr>
              <a:xfrm rot="18060000" flipV="1">
                <a:off x="2560" y="3342"/>
                <a:ext cx="839" cy="290"/>
              </a:xfrm>
              <a:prstGeom prst="line">
                <a:avLst/>
              </a:prstGeom>
              <a:noFill/>
              <a:ln w="28575">
                <a:solidFill>
                  <a:srgbClr val="CC0000"/>
                </a:solidFill>
                <a:miter lim="800000"/>
              </a:ln>
            </p:spPr>
          </p:cxnSp>
          <p:cxnSp>
            <p:nvCxnSpPr>
              <p:cNvPr id="21528" name="Line 21"/>
              <p:cNvCxnSpPr/>
              <p:nvPr/>
            </p:nvCxnSpPr>
            <p:spPr>
              <a:xfrm rot="18060000" flipH="1">
                <a:off x="2828" y="3491"/>
                <a:ext cx="267" cy="88"/>
              </a:xfrm>
              <a:prstGeom prst="line">
                <a:avLst/>
              </a:prstGeom>
              <a:noFill/>
              <a:ln w="28575">
                <a:solidFill>
                  <a:srgbClr val="CC0000"/>
                </a:solidFill>
                <a:miter lim="800000"/>
                <a:tailEnd type="stealth" len="lg"/>
              </a:ln>
            </p:spPr>
          </p:cxnSp>
          <p:grpSp>
            <p:nvGrpSpPr>
              <p:cNvPr id="21529" name="Group 16"/>
              <p:cNvGrpSpPr/>
              <p:nvPr/>
            </p:nvGrpSpPr>
            <p:grpSpPr>
              <a:xfrm rot="18300000" flipH="1">
                <a:off x="2057" y="3396"/>
                <a:ext cx="911" cy="196"/>
                <a:chOff x="3179" y="1162"/>
                <a:chExt cx="907" cy="907"/>
              </a:xfrm>
            </p:grpSpPr>
            <p:cxnSp>
              <p:nvCxnSpPr>
                <p:cNvPr id="21530" name="Line 17"/>
                <p:cNvCxnSpPr/>
                <p:nvPr/>
              </p:nvCxnSpPr>
              <p:spPr>
                <a:xfrm flipH="1" flipV="1">
                  <a:off x="3179" y="1162"/>
                  <a:ext cx="907" cy="907"/>
                </a:xfrm>
                <a:prstGeom prst="line">
                  <a:avLst/>
                </a:prstGeom>
                <a:noFill/>
                <a:ln w="28575">
                  <a:solidFill>
                    <a:srgbClr val="CC0000"/>
                  </a:solidFill>
                  <a:miter lim="800000"/>
                </a:ln>
              </p:spPr>
            </p:cxnSp>
            <p:cxnSp>
              <p:nvCxnSpPr>
                <p:cNvPr id="21531" name="Line 18"/>
                <p:cNvCxnSpPr/>
                <p:nvPr/>
              </p:nvCxnSpPr>
              <p:spPr>
                <a:xfrm>
                  <a:off x="3587" y="1570"/>
                  <a:ext cx="136" cy="136"/>
                </a:xfrm>
                <a:prstGeom prst="line">
                  <a:avLst/>
                </a:prstGeom>
                <a:noFill/>
                <a:ln w="28575">
                  <a:solidFill>
                    <a:srgbClr val="CC0000"/>
                  </a:solidFill>
                  <a:miter lim="800000"/>
                  <a:tailEnd type="stealth" len="lg"/>
                </a:ln>
              </p:spPr>
            </p:cxnSp>
          </p:grpSp>
        </p:grpSp>
      </p:grpSp>
      <p:sp>
        <p:nvSpPr>
          <p:cNvPr id="21516" name="Oval 49"/>
          <p:cNvSpPr/>
          <p:nvPr/>
        </p:nvSpPr>
        <p:spPr>
          <a:xfrm>
            <a:off x="5365750" y="2090738"/>
            <a:ext cx="73025" cy="73025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Tahoma" pitchFamily="34" charset="0"/>
            </a:endParaRPr>
          </a:p>
        </p:txBody>
      </p:sp>
      <p:grpSp>
        <p:nvGrpSpPr>
          <p:cNvPr id="21517" name="Group 50"/>
          <p:cNvGrpSpPr/>
          <p:nvPr/>
        </p:nvGrpSpPr>
        <p:grpSpPr>
          <a:xfrm>
            <a:off x="5294312" y="1154112"/>
            <a:ext cx="1152525" cy="457200"/>
            <a:chOff x="3379" y="1298"/>
            <a:chExt cx="726" cy="288"/>
          </a:xfrm>
        </p:grpSpPr>
        <p:sp>
          <p:nvSpPr>
            <p:cNvPr id="21518" name="Oval 51"/>
            <p:cNvSpPr/>
            <p:nvPr/>
          </p:nvSpPr>
          <p:spPr>
            <a:xfrm>
              <a:off x="3379" y="1434"/>
              <a:ext cx="46" cy="46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Tahoma" pitchFamily="34" charset="0"/>
              </a:endParaRPr>
            </a:p>
          </p:txBody>
        </p:sp>
        <p:sp>
          <p:nvSpPr>
            <p:cNvPr id="21519" name="Text Box 52"/>
            <p:cNvSpPr/>
            <p:nvPr/>
          </p:nvSpPr>
          <p:spPr>
            <a:xfrm>
              <a:off x="3515" y="1298"/>
              <a:ext cx="590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400" b="1">
                  <a:latin typeface="宋体" pitchFamily="2" charset="-122"/>
                </a:rPr>
                <a:t>S′</a:t>
              </a:r>
              <a:endParaRPr lang="en-US" altLang="zh-CN" sz="2400" b="1">
                <a:latin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Rectangle 2"/>
          <p:cNvSpPr/>
          <p:nvPr>
            <p:ph type="title" idx="4294967295"/>
          </p:nvPr>
        </p:nvSpPr>
        <p:spPr>
          <a:xfrm>
            <a:off x="323850" y="260350"/>
            <a:ext cx="4876800" cy="73183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 eaLnBrk="1" hangingPunct="1"/>
            <a:r>
              <a:rPr lang="zh-CN" altLang="en-US" sz="3600" b="1">
                <a:ea typeface="黑体" pitchFamily="49" charset="-122"/>
              </a:rPr>
              <a:t>七、光的色散</a:t>
            </a:r>
            <a:endParaRPr lang="zh-CN" altLang="en-US" sz="3600" b="1">
              <a:ea typeface="黑体" pitchFamily="49" charset="-122"/>
            </a:endParaRPr>
          </a:p>
        </p:txBody>
      </p:sp>
      <p:pic>
        <p:nvPicPr>
          <p:cNvPr id="22531" name="Picture 6"/>
          <p:cNvPicPr/>
          <p:nvPr/>
        </p:nvPicPr>
        <p:blipFill>
          <a:blip r:embed="rId2"/>
          <a:srcRect r="34664" b="27684"/>
          <a:stretch>
            <a:fillRect/>
          </a:stretch>
        </p:blipFill>
        <p:spPr>
          <a:xfrm>
            <a:off x="5364162" y="333375"/>
            <a:ext cx="1512888" cy="10080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2" name="Rectangle 5"/>
          <p:cNvSpPr/>
          <p:nvPr/>
        </p:nvSpPr>
        <p:spPr>
          <a:xfrm>
            <a:off x="323850" y="1341438"/>
            <a:ext cx="8604250" cy="809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Arial" pitchFamily="34" charset="0"/>
                <a:ea typeface="黑体" pitchFamily="49" charset="-122"/>
              </a:rPr>
              <a:t>1</a:t>
            </a:r>
            <a:r>
              <a:rPr lang="zh-CN" altLang="en-US" sz="2800" b="1">
                <a:latin typeface="Arial" pitchFamily="34" charset="0"/>
                <a:ea typeface="黑体" pitchFamily="49" charset="-122"/>
              </a:rPr>
              <a:t>、定义：把复色光分解为单色光的现象叫光的色散。</a:t>
            </a:r>
            <a:endParaRPr lang="zh-CN" altLang="en-US" sz="28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2533" name="Text Box 3"/>
          <p:cNvSpPr/>
          <p:nvPr/>
        </p:nvSpPr>
        <p:spPr>
          <a:xfrm>
            <a:off x="323850" y="3213100"/>
            <a:ext cx="84963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solidFill>
                  <a:srgbClr val="A50021"/>
                </a:solidFill>
                <a:latin typeface="Arial" pitchFamily="34" charset="0"/>
                <a:ea typeface="黑体" pitchFamily="49" charset="-122"/>
              </a:rPr>
              <a:t>3</a:t>
            </a:r>
            <a:r>
              <a:rPr kumimoji="1" lang="zh-CN" altLang="en-US" sz="2800" b="1">
                <a:solidFill>
                  <a:srgbClr val="A50021"/>
                </a:solidFill>
                <a:latin typeface="Arial" pitchFamily="34" charset="0"/>
                <a:ea typeface="黑体" pitchFamily="49" charset="-122"/>
              </a:rPr>
              <a:t>、太阳光不是单色光，而是由各种色光混合成的。</a:t>
            </a:r>
            <a:endParaRPr kumimoji="1" lang="zh-CN" altLang="en-US" sz="2800" b="1">
              <a:solidFill>
                <a:srgbClr val="A50021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2534" name="Text Box 4"/>
          <p:cNvSpPr/>
          <p:nvPr/>
        </p:nvSpPr>
        <p:spPr>
          <a:xfrm>
            <a:off x="323850" y="2133600"/>
            <a:ext cx="8207375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、太阳光通过三棱镜后被分解成红、橙、黄、绿、蓝、靛、紫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5" name="Rectangle 4"/>
          <p:cNvSpPr/>
          <p:nvPr/>
        </p:nvSpPr>
        <p:spPr>
          <a:xfrm>
            <a:off x="395288" y="4005262"/>
            <a:ext cx="6553200" cy="630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、色光的三原色：红、绿、蓝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2536" name="Picture 9"/>
          <p:cNvPicPr/>
          <p:nvPr/>
        </p:nvPicPr>
        <p:blipFill>
          <a:blip r:embed="rId3"/>
          <a:stretch>
            <a:fillRect/>
          </a:stretch>
        </p:blipFill>
        <p:spPr>
          <a:xfrm>
            <a:off x="6443662" y="3789362"/>
            <a:ext cx="1077912" cy="1016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7" name="Rectangle 4"/>
          <p:cNvSpPr/>
          <p:nvPr/>
        </p:nvSpPr>
        <p:spPr>
          <a:xfrm>
            <a:off x="395288" y="5013325"/>
            <a:ext cx="7272338" cy="630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、颜料的三原色：红、黄、蓝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2538" name="Picture 3" descr="色料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 contrast="6000"/>
          </a:blip>
          <a:stretch>
            <a:fillRect/>
          </a:stretch>
        </p:blipFill>
        <p:spPr>
          <a:xfrm>
            <a:off x="6516688" y="4941888"/>
            <a:ext cx="927100" cy="8858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1"/>
      <p:bldP spid="22535" grpId="2"/>
      <p:bldP spid="22537" grpId="3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Text Box 5"/>
          <p:cNvSpPr/>
          <p:nvPr/>
        </p:nvSpPr>
        <p:spPr>
          <a:xfrm>
            <a:off x="539750" y="620712"/>
            <a:ext cx="6696075" cy="51911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、不透明物体反射与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它颜色相同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的光。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555" name="Text Box 5"/>
          <p:cNvSpPr/>
          <p:nvPr/>
        </p:nvSpPr>
        <p:spPr>
          <a:xfrm>
            <a:off x="1042988" y="1412875"/>
            <a:ext cx="4248150" cy="51911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Arial" pitchFamily="34" charset="0"/>
                <a:ea typeface="黑体" pitchFamily="49" charset="-122"/>
              </a:rPr>
              <a:t>绿色物体反射</a:t>
            </a:r>
            <a:r>
              <a:rPr lang="zh-CN" altLang="en-US" sz="2800" b="1">
                <a:solidFill>
                  <a:srgbClr val="A50021"/>
                </a:solidFill>
                <a:latin typeface="Arial" pitchFamily="34" charset="0"/>
                <a:ea typeface="黑体" pitchFamily="49" charset="-122"/>
              </a:rPr>
              <a:t>绿</a:t>
            </a:r>
            <a:r>
              <a:rPr lang="zh-CN" altLang="en-US" sz="2800" b="1">
                <a:latin typeface="Arial" pitchFamily="34" charset="0"/>
                <a:ea typeface="黑体" pitchFamily="49" charset="-122"/>
              </a:rPr>
              <a:t>光。</a:t>
            </a:r>
            <a:endParaRPr lang="zh-CN" altLang="en-US" sz="28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3556" name="Text Box 5"/>
          <p:cNvSpPr/>
          <p:nvPr/>
        </p:nvSpPr>
        <p:spPr>
          <a:xfrm>
            <a:off x="971550" y="2060575"/>
            <a:ext cx="3455988" cy="51911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Arial" pitchFamily="34" charset="0"/>
                <a:ea typeface="黑体" pitchFamily="49" charset="-122"/>
              </a:rPr>
              <a:t>红苹果反射红光</a:t>
            </a:r>
            <a:endParaRPr lang="zh-CN" altLang="en-US" sz="2800" b="1"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23557" name="Picture 4" descr="65655c17a3968d3e5266509e6cddf813_m">
            <a:hlinkClick r:id="rId3"/>
          </p:cNvPr>
          <p:cNvPicPr/>
          <p:nvPr/>
        </p:nvPicPr>
        <p:blipFill>
          <a:blip r:embed="rId2"/>
          <a:srcRect l="18656" t="14568" r="4025" b="20990"/>
          <a:stretch>
            <a:fillRect/>
          </a:stretch>
        </p:blipFill>
        <p:spPr>
          <a:xfrm>
            <a:off x="4932362" y="1411288"/>
            <a:ext cx="1296988" cy="1152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8" name="Text Box 8"/>
          <p:cNvSpPr/>
          <p:nvPr/>
        </p:nvSpPr>
        <p:spPr>
          <a:xfrm>
            <a:off x="1042988" y="2997200"/>
            <a:ext cx="4392612" cy="51911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白色物体反射所有色光</a:t>
            </a:r>
            <a:endParaRPr lang="zh-CN" altLang="en-US" sz="2800" b="1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559" name="Text Box 5"/>
          <p:cNvSpPr/>
          <p:nvPr/>
        </p:nvSpPr>
        <p:spPr>
          <a:xfrm>
            <a:off x="971550" y="3644900"/>
            <a:ext cx="4105275" cy="51911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Arial" pitchFamily="34" charset="0"/>
                <a:ea typeface="黑体" pitchFamily="49" charset="-122"/>
              </a:rPr>
              <a:t>黑色物体吸收所有色光</a:t>
            </a:r>
            <a:endParaRPr lang="zh-CN" altLang="en-US" sz="28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3560" name="Text Box 5"/>
          <p:cNvSpPr/>
          <p:nvPr/>
        </p:nvSpPr>
        <p:spPr>
          <a:xfrm>
            <a:off x="684212" y="4508500"/>
            <a:ext cx="6696075" cy="51911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7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、透明物体只透过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颜色与它相同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的光。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3561" name="Picture 21"/>
          <p:cNvPicPr/>
          <p:nvPr/>
        </p:nvPicPr>
        <p:blipFill>
          <a:blip r:embed="rId4"/>
          <a:stretch>
            <a:fillRect/>
          </a:stretch>
        </p:blipFill>
        <p:spPr>
          <a:xfrm>
            <a:off x="5580062" y="3213100"/>
            <a:ext cx="3194050" cy="1173162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23562" name="Text Box 4"/>
          <p:cNvSpPr txBox="1">
            <a:spLocks noChangeArrowheads="1"/>
          </p:cNvSpPr>
          <p:nvPr/>
        </p:nvSpPr>
        <p:spPr bwMode="auto">
          <a:xfrm>
            <a:off x="827088" y="5300663"/>
            <a:ext cx="6721475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8000"/>
                </a:solidFill>
                <a:latin typeface="Times New Roman" pitchFamily="18" charset="0"/>
                <a:ea typeface="方正姚体" panose="02010601030101010101" pitchFamily="2" charset="-122"/>
              </a:rPr>
              <a:t>   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红玻璃只通过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红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光。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8" grpId="1"/>
      <p:bldP spid="23559" grpId="2"/>
      <p:bldP spid="23560" grpId="3"/>
      <p:bldP spid="23562" grpId="4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Rectangle 2"/>
          <p:cNvSpPr/>
          <p:nvPr>
            <p:ph type="title" idx="4294967295"/>
          </p:nvPr>
        </p:nvSpPr>
        <p:spPr>
          <a:xfrm>
            <a:off x="755650" y="620712"/>
            <a:ext cx="3540125" cy="5365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en-US" altLang="zh-CN" sz="4000" b="1">
                <a:ea typeface="黑体" pitchFamily="49" charset="-122"/>
              </a:rPr>
              <a:t>8</a:t>
            </a:r>
            <a:r>
              <a:rPr lang="zh-CN" altLang="en-US" sz="4000" b="1">
                <a:ea typeface="黑体" pitchFamily="49" charset="-122"/>
              </a:rPr>
              <a:t>、看不见的光</a:t>
            </a:r>
            <a:endParaRPr lang="zh-CN" altLang="en-US" sz="4000" b="1">
              <a:ea typeface="黑体" pitchFamily="49" charset="-122"/>
            </a:endParaRPr>
          </a:p>
        </p:txBody>
      </p:sp>
      <p:pic>
        <p:nvPicPr>
          <p:cNvPr id="24579" name="Picture 6"/>
          <p:cNvPicPr/>
          <p:nvPr/>
        </p:nvPicPr>
        <p:blipFill>
          <a:blip r:embed="rId2"/>
          <a:srcRect l="3528" t="6693" r="36472" b="24622"/>
          <a:stretch>
            <a:fillRect/>
          </a:stretch>
        </p:blipFill>
        <p:spPr>
          <a:xfrm>
            <a:off x="2771775" y="1844675"/>
            <a:ext cx="6011862" cy="4476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Rectangle 4"/>
          <p:cNvSpPr/>
          <p:nvPr/>
        </p:nvSpPr>
        <p:spPr>
          <a:xfrm>
            <a:off x="755650" y="2636838"/>
            <a:ext cx="1979612" cy="50482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3600" b="1">
                <a:ea typeface="黑体" pitchFamily="49" charset="-122"/>
              </a:rPr>
              <a:t>红外线</a:t>
            </a:r>
            <a:endParaRPr lang="zh-CN" altLang="en-US" sz="3600" b="1">
              <a:ea typeface="黑体" pitchFamily="49" charset="-122"/>
            </a:endParaRPr>
          </a:p>
        </p:txBody>
      </p:sp>
      <p:sp>
        <p:nvSpPr>
          <p:cNvPr id="24581" name="Rectangle 5"/>
          <p:cNvSpPr/>
          <p:nvPr/>
        </p:nvSpPr>
        <p:spPr>
          <a:xfrm>
            <a:off x="900112" y="4868862"/>
            <a:ext cx="1763712" cy="5762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3600" b="1">
                <a:ea typeface="黑体" pitchFamily="49" charset="-122"/>
              </a:rPr>
              <a:t>紫外线</a:t>
            </a:r>
            <a:endParaRPr lang="zh-CN" altLang="en-US" sz="3600" b="1"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Rectangle 2"/>
          <p:cNvSpPr/>
          <p:nvPr/>
        </p:nvSpPr>
        <p:spPr>
          <a:xfrm>
            <a:off x="827088" y="549275"/>
            <a:ext cx="4176712" cy="7239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15000"/>
              </a:lnSpc>
              <a:spcBef>
                <a:spcPct val="50000"/>
              </a:spcBef>
              <a:buFontTx/>
              <a:buNone/>
            </a:pPr>
            <a:r>
              <a:rPr lang="zh-CN" altLang="en-US" sz="36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红外线</a:t>
            </a:r>
            <a:endParaRPr lang="zh-CN" altLang="en-US" sz="36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3" name="Rectangle 3"/>
          <p:cNvSpPr/>
          <p:nvPr/>
        </p:nvSpPr>
        <p:spPr>
          <a:xfrm>
            <a:off x="358775" y="1143000"/>
            <a:ext cx="8785225" cy="1260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楷体_GB2312" pitchFamily="49" charset="-122"/>
                <a:ea typeface="黑体" pitchFamily="49" charset="-122"/>
              </a:rPr>
              <a:t>　　⑴特点：</a:t>
            </a:r>
            <a:endParaRPr lang="zh-CN" altLang="en-US" sz="2800" b="1">
              <a:latin typeface="楷体_GB2312" pitchFamily="49" charset="-122"/>
              <a:ea typeface="黑体" pitchFamily="49" charset="-122"/>
            </a:endParaRPr>
          </a:p>
          <a:p>
            <a:pPr marL="0" lvl="0" indent="0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楷体_GB2312" pitchFamily="49" charset="-122"/>
                <a:ea typeface="黑体" pitchFamily="49" charset="-122"/>
              </a:rPr>
              <a:t>  红外线具有热效应，温度越高，辐射红外线越强</a:t>
            </a:r>
            <a:endParaRPr lang="zh-CN" altLang="en-US" sz="2800" b="1">
              <a:latin typeface="楷体_GB2312" pitchFamily="49" charset="-122"/>
              <a:ea typeface="黑体" pitchFamily="49" charset="-122"/>
            </a:endParaRPr>
          </a:p>
        </p:txBody>
      </p:sp>
      <p:sp>
        <p:nvSpPr>
          <p:cNvPr id="25604" name="Rectangle 3"/>
          <p:cNvSpPr/>
          <p:nvPr/>
        </p:nvSpPr>
        <p:spPr>
          <a:xfrm>
            <a:off x="323850" y="2590800"/>
            <a:ext cx="2773362" cy="7921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楷体_GB2312" pitchFamily="49" charset="-122"/>
                <a:ea typeface="黑体" pitchFamily="49" charset="-122"/>
              </a:rPr>
              <a:t>　　⑵应用：</a:t>
            </a:r>
            <a:endParaRPr lang="zh-CN" altLang="en-US" sz="2800" b="1">
              <a:latin typeface="Arial" pitchFamily="34" charset="0"/>
              <a:ea typeface="黑体" pitchFamily="49" charset="-122"/>
            </a:endParaRPr>
          </a:p>
        </p:txBody>
      </p:sp>
      <p:grpSp>
        <p:nvGrpSpPr>
          <p:cNvPr id="25605" name="Group 5"/>
          <p:cNvGrpSpPr/>
          <p:nvPr/>
        </p:nvGrpSpPr>
        <p:grpSpPr>
          <a:xfrm>
            <a:off x="838200" y="3324225"/>
            <a:ext cx="6988175" cy="2679700"/>
            <a:chOff x="521" y="2296"/>
            <a:chExt cx="4402" cy="1688"/>
          </a:xfrm>
        </p:grpSpPr>
        <p:sp>
          <p:nvSpPr>
            <p:cNvPr id="25606" name="Rectangle 3">
              <a:hlinkClick r:id="rId2" action="ppaction://hlinksldjump"/>
            </p:cNvPr>
            <p:cNvSpPr/>
            <p:nvPr/>
          </p:nvSpPr>
          <p:spPr>
            <a:xfrm>
              <a:off x="567" y="2296"/>
              <a:ext cx="2155" cy="4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25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①红外线加热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25607" name="Text Box 6">
              <a:hlinkClick r:id="rId3" action="ppaction://hlinksldjump"/>
            </p:cNvPr>
            <p:cNvSpPr/>
            <p:nvPr/>
          </p:nvSpPr>
          <p:spPr>
            <a:xfrm>
              <a:off x="2562" y="2387"/>
              <a:ext cx="236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②红外测温仪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08" name="Rectangle 2">
              <a:hlinkClick r:id="rId4" action="ppaction://hlinksldjump"/>
            </p:cNvPr>
            <p:cNvSpPr/>
            <p:nvPr/>
          </p:nvSpPr>
          <p:spPr>
            <a:xfrm>
              <a:off x="521" y="2795"/>
              <a:ext cx="1950" cy="4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③红外线遥控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09" name="Rectangle 9">
              <a:hlinkClick r:id="rId5" action="ppaction://hlinksldjump"/>
            </p:cNvPr>
            <p:cNvSpPr/>
            <p:nvPr/>
          </p:nvSpPr>
          <p:spPr>
            <a:xfrm>
              <a:off x="2608" y="2828"/>
              <a:ext cx="1466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④红外线定位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10" name="Rectangle 2">
              <a:hlinkClick r:id="rId6" action="ppaction://hlinksldjump"/>
            </p:cNvPr>
            <p:cNvSpPr/>
            <p:nvPr/>
          </p:nvSpPr>
          <p:spPr>
            <a:xfrm>
              <a:off x="521" y="3203"/>
              <a:ext cx="1950" cy="40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⑤红外线成像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11" name="Rectangle 2"/>
            <p:cNvSpPr/>
            <p:nvPr/>
          </p:nvSpPr>
          <p:spPr>
            <a:xfrm>
              <a:off x="2608" y="3158"/>
              <a:ext cx="1837" cy="38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⑥红外线摄像</a:t>
              </a:r>
              <a:endParaRPr lang="zh-CN" altLang="en-US" sz="28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5612" name="Text Box 3">
              <a:hlinkClick r:id="rId7" action="ppaction://hlinksldjump"/>
            </p:cNvPr>
            <p:cNvSpPr/>
            <p:nvPr/>
          </p:nvSpPr>
          <p:spPr>
            <a:xfrm>
              <a:off x="521" y="3657"/>
              <a:ext cx="169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⑦红外线夜视仪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13" name="Rectangle 3">
              <a:hlinkClick r:id="rId2" action="ppaction://hlinksldjump"/>
            </p:cNvPr>
            <p:cNvSpPr/>
            <p:nvPr/>
          </p:nvSpPr>
          <p:spPr>
            <a:xfrm>
              <a:off x="567" y="2296"/>
              <a:ext cx="2155" cy="4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25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①红外线加热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25614" name="Text Box 6">
              <a:hlinkClick r:id="rId3" action="ppaction://hlinksldjump"/>
            </p:cNvPr>
            <p:cNvSpPr/>
            <p:nvPr/>
          </p:nvSpPr>
          <p:spPr>
            <a:xfrm>
              <a:off x="2562" y="2387"/>
              <a:ext cx="236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②红外测温仪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15" name="Rectangle 2">
              <a:hlinkClick r:id="rId4" action="ppaction://hlinksldjump"/>
            </p:cNvPr>
            <p:cNvSpPr/>
            <p:nvPr/>
          </p:nvSpPr>
          <p:spPr>
            <a:xfrm>
              <a:off x="521" y="2795"/>
              <a:ext cx="1950" cy="4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③红外线遥控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16" name="Rectangle 3">
              <a:hlinkClick r:id="rId2" action="ppaction://hlinksldjump"/>
            </p:cNvPr>
            <p:cNvSpPr/>
            <p:nvPr/>
          </p:nvSpPr>
          <p:spPr>
            <a:xfrm>
              <a:off x="567" y="2296"/>
              <a:ext cx="2155" cy="4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25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①红外线加热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25617" name="Text Box 6">
              <a:hlinkClick r:id="rId3" action="ppaction://hlinksldjump"/>
            </p:cNvPr>
            <p:cNvSpPr/>
            <p:nvPr/>
          </p:nvSpPr>
          <p:spPr>
            <a:xfrm>
              <a:off x="2562" y="2387"/>
              <a:ext cx="236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②红外测温仪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18" name="Rectangle 18">
              <a:hlinkClick r:id="rId5" action="ppaction://hlinksldjump"/>
            </p:cNvPr>
            <p:cNvSpPr/>
            <p:nvPr/>
          </p:nvSpPr>
          <p:spPr>
            <a:xfrm>
              <a:off x="2608" y="2828"/>
              <a:ext cx="1466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④红外线定位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19" name="Rectangle 2">
              <a:hlinkClick r:id="rId4" action="ppaction://hlinksldjump"/>
            </p:cNvPr>
            <p:cNvSpPr/>
            <p:nvPr/>
          </p:nvSpPr>
          <p:spPr>
            <a:xfrm>
              <a:off x="521" y="2795"/>
              <a:ext cx="1950" cy="4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③红外线遥控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20" name="Rectangle 3">
              <a:hlinkClick r:id="rId2" action="ppaction://hlinksldjump"/>
            </p:cNvPr>
            <p:cNvSpPr/>
            <p:nvPr/>
          </p:nvSpPr>
          <p:spPr>
            <a:xfrm>
              <a:off x="567" y="2296"/>
              <a:ext cx="2155" cy="4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25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①红外线加热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25621" name="Text Box 6">
              <a:hlinkClick r:id="rId3" action="ppaction://hlinksldjump"/>
            </p:cNvPr>
            <p:cNvSpPr/>
            <p:nvPr/>
          </p:nvSpPr>
          <p:spPr>
            <a:xfrm>
              <a:off x="2562" y="2387"/>
              <a:ext cx="236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②红外测温仪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22" name="Rectangle 2">
              <a:hlinkClick r:id="rId6" action="ppaction://hlinksldjump"/>
            </p:cNvPr>
            <p:cNvSpPr/>
            <p:nvPr/>
          </p:nvSpPr>
          <p:spPr>
            <a:xfrm>
              <a:off x="521" y="3203"/>
              <a:ext cx="1950" cy="40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⑤红外线成像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23" name="Rectangle 23">
              <a:hlinkClick r:id="rId5" action="ppaction://hlinksldjump"/>
            </p:cNvPr>
            <p:cNvSpPr/>
            <p:nvPr/>
          </p:nvSpPr>
          <p:spPr>
            <a:xfrm>
              <a:off x="2608" y="2828"/>
              <a:ext cx="1466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④红外线定位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24" name="Rectangle 2">
              <a:hlinkClick r:id="rId4" action="ppaction://hlinksldjump"/>
            </p:cNvPr>
            <p:cNvSpPr/>
            <p:nvPr/>
          </p:nvSpPr>
          <p:spPr>
            <a:xfrm>
              <a:off x="521" y="2795"/>
              <a:ext cx="1950" cy="4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③红外线遥控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25" name="Rectangle 3">
              <a:hlinkClick r:id="rId2" action="ppaction://hlinksldjump"/>
            </p:cNvPr>
            <p:cNvSpPr/>
            <p:nvPr/>
          </p:nvSpPr>
          <p:spPr>
            <a:xfrm>
              <a:off x="567" y="2296"/>
              <a:ext cx="2155" cy="4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25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①红外线加热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25626" name="Text Box 6">
              <a:hlinkClick r:id="rId3" action="ppaction://hlinksldjump"/>
            </p:cNvPr>
            <p:cNvSpPr/>
            <p:nvPr/>
          </p:nvSpPr>
          <p:spPr>
            <a:xfrm>
              <a:off x="2562" y="2387"/>
              <a:ext cx="236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②红外测温仪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27" name="Rectangle 2"/>
            <p:cNvSpPr/>
            <p:nvPr/>
          </p:nvSpPr>
          <p:spPr>
            <a:xfrm>
              <a:off x="2608" y="3158"/>
              <a:ext cx="1837" cy="38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⑥红外线摄像</a:t>
              </a:r>
              <a:endParaRPr lang="zh-CN" altLang="en-US" sz="28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5628" name="Rectangle 2">
              <a:hlinkClick r:id="rId6" action="ppaction://hlinksldjump"/>
            </p:cNvPr>
            <p:cNvSpPr/>
            <p:nvPr/>
          </p:nvSpPr>
          <p:spPr>
            <a:xfrm>
              <a:off x="521" y="3203"/>
              <a:ext cx="1950" cy="40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⑤红外线成像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29" name="Rectangle 29">
              <a:hlinkClick r:id="rId5" action="ppaction://hlinksldjump"/>
            </p:cNvPr>
            <p:cNvSpPr/>
            <p:nvPr/>
          </p:nvSpPr>
          <p:spPr>
            <a:xfrm>
              <a:off x="2608" y="2828"/>
              <a:ext cx="1466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④红外线定位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30" name="Rectangle 2">
              <a:hlinkClick r:id="rId4" action="ppaction://hlinksldjump"/>
            </p:cNvPr>
            <p:cNvSpPr/>
            <p:nvPr/>
          </p:nvSpPr>
          <p:spPr>
            <a:xfrm>
              <a:off x="521" y="2795"/>
              <a:ext cx="1950" cy="4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③红外线遥控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5631" name="Rectangle 3">
              <a:hlinkClick r:id="rId2" action="ppaction://hlinksldjump"/>
            </p:cNvPr>
            <p:cNvSpPr/>
            <p:nvPr/>
          </p:nvSpPr>
          <p:spPr>
            <a:xfrm>
              <a:off x="567" y="2296"/>
              <a:ext cx="2155" cy="4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25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①红外线加热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25632" name="Text Box 6">
              <a:hlinkClick r:id="rId3" action="ppaction://hlinksldjump"/>
            </p:cNvPr>
            <p:cNvSpPr/>
            <p:nvPr/>
          </p:nvSpPr>
          <p:spPr>
            <a:xfrm>
              <a:off x="2562" y="2387"/>
              <a:ext cx="236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②红外测温仪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grpSp>
          <p:nvGrpSpPr>
            <p:cNvPr id="25633" name="Group 33"/>
            <p:cNvGrpSpPr/>
            <p:nvPr/>
          </p:nvGrpSpPr>
          <p:grpSpPr>
            <a:xfrm>
              <a:off x="521" y="2296"/>
              <a:ext cx="4402" cy="1688"/>
              <a:chOff x="521" y="2296"/>
              <a:chExt cx="4402" cy="1688"/>
            </a:xfrm>
          </p:grpSpPr>
          <p:sp>
            <p:nvSpPr>
              <p:cNvPr id="25634" name="Text Box 3">
                <a:hlinkClick r:id="rId7" action="ppaction://hlinksldjump"/>
              </p:cNvPr>
              <p:cNvSpPr/>
              <p:nvPr/>
            </p:nvSpPr>
            <p:spPr>
              <a:xfrm>
                <a:off x="521" y="3657"/>
                <a:ext cx="1691" cy="32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2800" b="1">
                    <a:latin typeface="黑体" pitchFamily="49" charset="-122"/>
                    <a:ea typeface="黑体" pitchFamily="49" charset="-122"/>
                  </a:rPr>
                  <a:t>⑦红外线夜视仪</a:t>
                </a:r>
                <a:endParaRPr lang="zh-CN" altLang="en-US" sz="2800" b="1"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25635" name="Rectangle 2"/>
              <p:cNvSpPr/>
              <p:nvPr/>
            </p:nvSpPr>
            <p:spPr>
              <a:xfrm>
                <a:off x="2608" y="3158"/>
                <a:ext cx="1837" cy="38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spcBef>
                    <a:spcPct val="0"/>
                  </a:spcBef>
                  <a:buFontTx/>
                  <a:buNone/>
                </a:pPr>
                <a:r>
                  <a:rPr lang="zh-CN" altLang="en-US" sz="2800" b="1">
                    <a:latin typeface="Times New Roman" pitchFamily="18" charset="0"/>
                    <a:ea typeface="黑体" pitchFamily="49" charset="-122"/>
                  </a:rPr>
                  <a:t>⑥红外线摄像</a:t>
                </a:r>
                <a:endParaRPr lang="zh-CN" altLang="en-US" sz="2800" b="1">
                  <a:latin typeface="Times New Roman" pitchFamily="18" charset="0"/>
                  <a:ea typeface="黑体" pitchFamily="49" charset="-122"/>
                </a:endParaRPr>
              </a:p>
            </p:txBody>
          </p:sp>
          <p:sp>
            <p:nvSpPr>
              <p:cNvPr id="25636" name="Rectangle 2">
                <a:hlinkClick r:id="rId6" action="ppaction://hlinksldjump"/>
              </p:cNvPr>
              <p:cNvSpPr/>
              <p:nvPr/>
            </p:nvSpPr>
            <p:spPr>
              <a:xfrm>
                <a:off x="521" y="3203"/>
                <a:ext cx="1950" cy="40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spcBef>
                    <a:spcPct val="0"/>
                  </a:spcBef>
                  <a:buFontTx/>
                  <a:buNone/>
                </a:pPr>
                <a:r>
                  <a:rPr lang="zh-CN" altLang="en-US" sz="2800" b="1">
                    <a:latin typeface="黑体" pitchFamily="49" charset="-122"/>
                    <a:ea typeface="黑体" pitchFamily="49" charset="-122"/>
                  </a:rPr>
                  <a:t>⑤红外线成像</a:t>
                </a:r>
                <a:endParaRPr lang="zh-CN" altLang="en-US" sz="2800" b="1"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25637" name="Rectangle 37">
                <a:hlinkClick r:id="rId5" action="ppaction://hlinksldjump"/>
              </p:cNvPr>
              <p:cNvSpPr/>
              <p:nvPr/>
            </p:nvSpPr>
            <p:spPr>
              <a:xfrm>
                <a:off x="2608" y="2828"/>
                <a:ext cx="1466" cy="327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zh-CN" altLang="en-US" sz="2800" b="1">
                    <a:latin typeface="黑体" pitchFamily="49" charset="-122"/>
                    <a:ea typeface="黑体" pitchFamily="49" charset="-122"/>
                  </a:rPr>
                  <a:t>④红外线定位</a:t>
                </a:r>
                <a:endParaRPr lang="zh-CN" altLang="en-US" sz="2800" b="1"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25638" name="Rectangle 2">
                <a:hlinkClick r:id="rId4" action="ppaction://hlinksldjump"/>
              </p:cNvPr>
              <p:cNvSpPr/>
              <p:nvPr/>
            </p:nvSpPr>
            <p:spPr>
              <a:xfrm>
                <a:off x="521" y="2795"/>
                <a:ext cx="1950" cy="45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spcBef>
                    <a:spcPct val="0"/>
                  </a:spcBef>
                  <a:buFontTx/>
                  <a:buNone/>
                </a:pPr>
                <a:r>
                  <a:rPr lang="zh-CN" altLang="en-US" sz="2800" b="1">
                    <a:latin typeface="黑体" pitchFamily="49" charset="-122"/>
                    <a:ea typeface="黑体" pitchFamily="49" charset="-122"/>
                  </a:rPr>
                  <a:t>③红外线遥控</a:t>
                </a:r>
                <a:endParaRPr lang="zh-CN" altLang="en-US" sz="2800" b="1"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25639" name="Rectangle 3">
                <a:hlinkClick r:id="rId2" action="ppaction://hlinksldjump"/>
              </p:cNvPr>
              <p:cNvSpPr/>
              <p:nvPr/>
            </p:nvSpPr>
            <p:spPr>
              <a:xfrm>
                <a:off x="567" y="2296"/>
                <a:ext cx="2155" cy="49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lnSpc>
                    <a:spcPct val="125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800" b="1">
                    <a:latin typeface="Arial" pitchFamily="34" charset="0"/>
                    <a:ea typeface="黑体" pitchFamily="49" charset="-122"/>
                  </a:rPr>
                  <a:t>①红外线加热</a:t>
                </a:r>
                <a:endParaRPr lang="zh-CN" altLang="en-US" sz="2800" b="1">
                  <a:latin typeface="Arial" pitchFamily="34" charset="0"/>
                  <a:ea typeface="黑体" pitchFamily="49" charset="-122"/>
                </a:endParaRPr>
              </a:p>
            </p:txBody>
          </p:sp>
          <p:sp>
            <p:nvSpPr>
              <p:cNvPr id="25640" name="Text Box 6">
                <a:hlinkClick r:id="rId3" action="ppaction://hlinksldjump"/>
              </p:cNvPr>
              <p:cNvSpPr/>
              <p:nvPr/>
            </p:nvSpPr>
            <p:spPr>
              <a:xfrm>
                <a:off x="2562" y="2387"/>
                <a:ext cx="2361" cy="32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2800" b="1">
                    <a:latin typeface="黑体" pitchFamily="49" charset="-122"/>
                    <a:ea typeface="黑体" pitchFamily="49" charset="-122"/>
                  </a:rPr>
                  <a:t>②红外测温仪</a:t>
                </a:r>
                <a:endParaRPr lang="zh-CN" altLang="en-US" sz="2800" b="1">
                  <a:latin typeface="黑体" pitchFamily="49" charset="-122"/>
                  <a:ea typeface="黑体" pitchFamily="49" charset="-122"/>
                </a:endParaRPr>
              </a:p>
            </p:txBody>
          </p:sp>
        </p:grpSp>
      </p:grp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Rectangle 2"/>
          <p:cNvSpPr/>
          <p:nvPr/>
        </p:nvSpPr>
        <p:spPr>
          <a:xfrm>
            <a:off x="971550" y="333375"/>
            <a:ext cx="3962400" cy="623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A50021"/>
                </a:solidFill>
                <a:latin typeface="宋体" pitchFamily="2" charset="-122"/>
                <a:ea typeface="黑体" pitchFamily="49" charset="-122"/>
              </a:rPr>
              <a:t>紫外线</a:t>
            </a:r>
            <a:endParaRPr lang="zh-CN" altLang="en-US" sz="3600" b="1">
              <a:solidFill>
                <a:srgbClr val="A50021"/>
              </a:solidFill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26627" name="Rectangle 3"/>
          <p:cNvSpPr/>
          <p:nvPr/>
        </p:nvSpPr>
        <p:spPr>
          <a:xfrm>
            <a:off x="719138" y="1808162"/>
            <a:ext cx="3565525" cy="468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①能使荧光物质发光；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28" name="Text Box 6"/>
          <p:cNvSpPr/>
          <p:nvPr/>
        </p:nvSpPr>
        <p:spPr>
          <a:xfrm>
            <a:off x="457200" y="5486400"/>
            <a:ext cx="4464050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①用于检验钞票的真伪。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6629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684212" y="2960688"/>
            <a:ext cx="3743325" cy="27035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30" name="Rectangle 6"/>
          <p:cNvSpPr/>
          <p:nvPr/>
        </p:nvSpPr>
        <p:spPr>
          <a:xfrm>
            <a:off x="468312" y="1125538"/>
            <a:ext cx="4751388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）紫外线的特点及应用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6631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611188" y="2852738"/>
            <a:ext cx="3455988" cy="2738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32" name="Rectangle 8"/>
          <p:cNvSpPr/>
          <p:nvPr/>
        </p:nvSpPr>
        <p:spPr>
          <a:xfrm>
            <a:off x="2843212" y="2781300"/>
            <a:ext cx="1255712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验钞机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33" name="Rectangle 3"/>
          <p:cNvSpPr/>
          <p:nvPr/>
        </p:nvSpPr>
        <p:spPr>
          <a:xfrm>
            <a:off x="4716462" y="1844675"/>
            <a:ext cx="3565525" cy="468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②能杀死微生物。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6634" name="Picture 10"/>
          <p:cNvPicPr/>
          <p:nvPr/>
        </p:nvPicPr>
        <p:blipFill>
          <a:blip r:embed="rId4"/>
          <a:stretch>
            <a:fillRect/>
          </a:stretch>
        </p:blipFill>
        <p:spPr>
          <a:xfrm>
            <a:off x="5795962" y="2349500"/>
            <a:ext cx="2273300" cy="2992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35" name="Rectangle 2"/>
          <p:cNvSpPr/>
          <p:nvPr/>
        </p:nvSpPr>
        <p:spPr>
          <a:xfrm>
            <a:off x="5121275" y="5502275"/>
            <a:ext cx="3816350" cy="6842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②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紫外线消毒灭菌</a:t>
            </a:r>
            <a:endParaRPr lang="zh-CN" altLang="en-US" sz="2800" b="1">
              <a:latin typeface="宋体" pitchFamily="2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3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endParaRPr lang="zh-CN" altLang="zh-CN"/>
          </a:p>
        </p:txBody>
      </p:sp>
      <p:pic>
        <p:nvPicPr>
          <p:cNvPr id="27651" name="Picture 3" descr="060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27652" name="WordArt 5"/>
          <p:cNvSpPr/>
          <p:nvPr/>
        </p:nvSpPr>
        <p:spPr>
          <a:xfrm>
            <a:off x="381000" y="3810000"/>
            <a:ext cx="3182938" cy="2647950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Autofit/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宋体"/>
              </a:rPr>
              <a:t>再见</a:t>
            </a:r>
          </a:p>
        </p:txBody>
      </p:sp>
      <p:pic>
        <p:nvPicPr>
          <p:cNvPr id="2765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239500" y="10858500"/>
            <a:ext cx="342900" cy="2667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TIMING" val="|66.7|21.5"/>
</p:tagLst>
</file>

<file path=ppt/tags/tag2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161</Paragraphs>
  <Slides>24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25">
      <vt:lpstr>Office 主题</vt:lpstr>
      <vt:lpstr>Slide 1</vt:lpstr>
      <vt:lpstr>Slide 2</vt:lpstr>
      <vt:lpstr>Slide 3</vt:lpstr>
      <vt:lpstr>三、光速</vt:lpstr>
      <vt:lpstr>Slide 5</vt:lpstr>
      <vt:lpstr>Slide 6</vt:lpstr>
      <vt:lpstr>Slide 7</vt:lpstr>
      <vt:lpstr>Slide 8</vt:lpstr>
      <vt:lpstr>Slide 9</vt:lpstr>
      <vt:lpstr>Slide 10</vt:lpstr>
      <vt:lpstr>Slide 11</vt:lpstr>
      <vt:lpstr>（三）平面镜成像原理图</vt:lpstr>
      <vt:lpstr>Slide 13</vt:lpstr>
      <vt:lpstr>Slide 14</vt:lpstr>
      <vt:lpstr>Slide 15</vt:lpstr>
      <vt:lpstr>Slide 16</vt:lpstr>
      <vt:lpstr>Slide 17</vt:lpstr>
      <vt:lpstr>人从水中看岸上物体，看到位置比实际高还是低？</vt:lpstr>
      <vt:lpstr>七、光的色散</vt:lpstr>
      <vt:lpstr>Slide 20</vt:lpstr>
      <vt:lpstr>8、看不见的光</vt:lpstr>
      <vt:lpstr>Slide 22</vt:lpstr>
      <vt:lpstr>Slide 23</vt:lpstr>
      <vt:lpstr>Slide 24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2020-12-02T13:13:54.941</cp:lastPrinted>
  <dcterms:created xsi:type="dcterms:W3CDTF">2020-12-02T13:13:54Z</dcterms:created>
  <dcterms:modified xsi:type="dcterms:W3CDTF">2020-12-02T05:13:56Z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