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49" r:id="rId2"/>
  </p:sldMasterIdLst>
  <p:notesMasterIdLst>
    <p:notesMasterId r:id="rId3"/>
  </p:notesMasterIdLst>
  <p:sldIdLst>
    <p:sldId id="285" r:id="rId4"/>
    <p:sldId id="318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41" r:id="rId28"/>
    <p:sldId id="343" r:id="rId29"/>
    <p:sldId id="344" r:id="rId30"/>
    <p:sldId id="342" r:id="rId31"/>
    <p:sldId id="345" r:id="rId32"/>
    <p:sldId id="346" r:id="rId33"/>
    <p:sldId id="348" r:id="rId34"/>
    <p:sldId id="349" r:id="rId35"/>
    <p:sldId id="350" r:id="rId36"/>
    <p:sldId id="351" r:id="rId37"/>
    <p:sldId id="353" r:id="rId38"/>
    <p:sldId id="283" r:id="rId39"/>
  </p:sldIdLst>
  <p:sldSz cx="9144000" cy="6858000" type="screen4x3"/>
  <p:notesSz cx="6858000" cy="9144000"/>
  <p:custDataLst>
    <p:tags r:id="rId40"/>
  </p:custDataLst>
  <p:defaultTextStyle>
    <a:defPPr algn="l" rtl="0" eaLnBrk="1" hangingPunct="1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50" autoAdjust="0"/>
    <p:restoredTop sz="94660"/>
  </p:normalViewPr>
  <p:slideViewPr>
    <p:cSldViewPr>
      <p:cViewPr varScale="1">
        <p:scale>
          <a:sx n="58" d="100"/>
          <a:sy n="58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tags" Target="tags/tag1.xml" /><Relationship Id="rId41" Type="http://schemas.openxmlformats.org/officeDocument/2006/relationships/presProps" Target="presProps.xml" /><Relationship Id="rId42" Type="http://schemas.openxmlformats.org/officeDocument/2006/relationships/viewProps" Target="viewProps.xml" /><Relationship Id="rId43" Type="http://schemas.openxmlformats.org/officeDocument/2006/relationships/theme" Target="theme/theme1.xml" /><Relationship Id="rId44" Type="http://schemas.openxmlformats.org/officeDocument/2006/relationships/tableStyles" Target="tableStyles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67938" name=""/>
          <p:cNvSpPr/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D721C4CC-BDE9-455F-A112-7F94DDBEF97C}" type="header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167939" name=""/>
          <p:cNvSpPr/>
          <p:nvPr>
            <p:ph type="dt" idx="1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F53D9E7-41E9-4497-A1CB-E63677C5E6E4}" type="datetime1">
              <a:rPr lang="zh-CN" altLang="en-US" sz="1200"/>
              <a:t>*</a:t>
            </a:fld>
            <a:endParaRPr lang="en-US" altLang="zh-CN" sz="1200"/>
          </a:p>
        </p:txBody>
      </p:sp>
      <p:sp>
        <p:nvSpPr>
          <p:cNvPr id="167940" name="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prstClr val="black"/>
            </a:solidFill>
            <a:miter lim="800000"/>
          </a:ln>
        </p:spPr>
      </p:sp>
      <p:sp>
        <p:nvSpPr>
          <p:cNvPr id="167941" name=""/>
          <p:cNvSpPr/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67942" name=""/>
          <p:cNvSpPr/>
          <p:nvPr>
            <p:ph type="ftr" sz="quarter" idx="4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08044398-C5EE-4F8D-9F9C-AA77E07C62AC}" type="footer">
              <a:rPr lang="zh-CN" altLang="en-US" sz="1200"/>
              <a:t>*</a:t>
            </a:fld>
            <a:endParaRPr lang="en-US" altLang="zh-CN" sz="1200"/>
          </a:p>
        </p:txBody>
      </p:sp>
      <p:sp>
        <p:nvSpPr>
          <p:cNvPr id="167943" name=""/>
          <p:cNvSpPr/>
          <p:nvPr>
            <p:ph type="sldNum" sz="quarter" idx="5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AC87B-2D0E-468C-9895-B7A0B9579B9F}" type="slidenum">
              <a:rPr lang="zh-CN" altLang="en-US" sz="1200"/>
              <a:t>*</a:t>
            </a:fld>
            <a:endParaRPr lang="en-US" altLang="zh-CN" sz="120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>
  <p:cSld name="Title Slide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9938" name="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9939" name="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9940" name="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39941" name=""/>
          <p:cNvSpPr/>
          <p:nvPr>
            <p:ph type="ctrTitle"/>
          </p:nvPr>
        </p:nvSpPr>
        <p:spPr>
          <a:xfrm>
            <a:off x="685800" y="857250"/>
            <a:ext cx="7772400" cy="2266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1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100" b="0" i="1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9942" name=""/>
          <p:cNvSpPr/>
          <p:nvPr>
            <p:ph type="subTitle" idx="1"/>
          </p:nvPr>
        </p:nvSpPr>
        <p:spPr>
          <a:xfrm>
            <a:off x="1752600" y="3567112"/>
            <a:ext cx="5410200" cy="1905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 kumimoji="0" lang="zh-CN" altLang="en-US" sz="33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None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None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单击此处编辑母版副标题样式</a:t>
            </a:r>
          </a:p>
        </p:txBody>
      </p:sp>
      <p:sp>
        <p:nvSpPr>
          <p:cNvPr id="39943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5ED2842A-0A56-48CE-80EE-1ED85AF517A5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9944" name=""/>
          <p:cNvSpPr/>
          <p:nvPr>
            <p:ph type="ftr" sz="quarter" idx="3"/>
          </p:nvPr>
        </p:nvSpPr>
        <p:spPr>
          <a:xfrm>
            <a:off x="3352800" y="63912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2AC7B906-C187-498A-BEC8-66BA9F2957A5}" type="footer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9945" name=""/>
          <p:cNvSpPr/>
          <p:nvPr>
            <p:ph type="sldNum" sz="quarter" idx="4"/>
          </p:nvPr>
        </p:nvSpPr>
        <p:spPr>
          <a:xfrm>
            <a:off x="6858000" y="6391275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0E761F5E-0AA2-4B7B-9DEC-7FCAFD754FA8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31FD8125-8EC1-4190-842C-082DFB9B8C1B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7CD73A20-BDE4-4108-893E-1BA4453BFA3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8914" name="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8915" name="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8916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B230C1B0-3606-4E59-998C-DB74666CF4B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8917" name=""/>
          <p:cNvSpPr/>
          <p:nvPr>
            <p:ph type="ftr" sz="quarter" idx="3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16069DFB-95C1-47CC-80A6-F192A157B5DF}" type="footer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8918" name=""/>
          <p:cNvSpPr/>
          <p:nvPr>
            <p:ph type="sldNum" sz="quarter" idx="4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2A98C6A8-2050-4ABC-8160-60E7041E1A1B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grpSp>
        <p:nvGrpSpPr>
          <p:cNvPr id="38919" name="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38920" name="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endParaRPr lang="zh-CN" altLang="en-US" sz="2400">
                <a:latin typeface="Times New Roman" pitchFamily="18" charset="0"/>
              </a:endParaRPr>
            </a:p>
          </p:txBody>
        </p:sp>
        <p:cxnSp>
          <p:nvCxnSpPr>
            <p:cNvPr id="38921" name="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</p:spPr>
        </p:cxn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0" r:id="rId1"/>
  </p:sldLayoutIdLst>
  <p:transition/>
  <p:timing/>
  <p:txStyles>
    <p:title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baseline="0">
          <a:solidFill>
            <a:schemeClr val="tx2"/>
          </a:solidFill>
          <a:latin typeface="Arial Black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/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5.png" /><Relationship Id="rId4" Type="http://schemas.openxmlformats.org/officeDocument/2006/relationships/image" Target="../media/image6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5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Relationship Id="rId4" Type="http://schemas.openxmlformats.org/officeDocument/2006/relationships/image" Target="../media/image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Relationship Id="rId3" Type="http://schemas.openxmlformats.org/officeDocument/2006/relationships/image" Target="../media/image5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Relationship Id="rId3" Type="http://schemas.openxmlformats.org/officeDocument/2006/relationships/image" Target="../media/image5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jpeg" /><Relationship Id="rId3" Type="http://schemas.openxmlformats.org/officeDocument/2006/relationships/image" Target="../media/image13.png" /><Relationship Id="rId4" Type="http://schemas.openxmlformats.org/officeDocument/2006/relationships/image" Target="../media/image5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jpeg" /><Relationship Id="rId3" Type="http://schemas.openxmlformats.org/officeDocument/2006/relationships/image" Target="../media/image15.png" /><Relationship Id="rId4" Type="http://schemas.openxmlformats.org/officeDocument/2006/relationships/image" Target="../media/image5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jpeg" /><Relationship Id="rId3" Type="http://schemas.openxmlformats.org/officeDocument/2006/relationships/image" Target="../media/image17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image" Target="../media/image1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Relationship Id="rId3" Type="http://schemas.openxmlformats.org/officeDocument/2006/relationships/image" Target="../media/image5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Relationship Id="rId3" Type="http://schemas.openxmlformats.org/officeDocument/2006/relationships/image" Target="../media/image5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image" Target="../media/image23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png" /><Relationship Id="rId3" Type="http://schemas.openxmlformats.org/officeDocument/2006/relationships/image" Target="../media/image25.png" /><Relationship Id="rId4" Type="http://schemas.openxmlformats.org/officeDocument/2006/relationships/image" Target="../media/image26.png" /><Relationship Id="rId5" Type="http://schemas.openxmlformats.org/officeDocument/2006/relationships/image" Target="../media/image27.png" /><Relationship Id="rId6" Type="http://schemas.openxmlformats.org/officeDocument/2006/relationships/image" Target="../media/image28.png" /><Relationship Id="rId7" Type="http://schemas.openxmlformats.org/officeDocument/2006/relationships/image" Target="../media/image29.png" /><Relationship Id="rId8" Type="http://schemas.openxmlformats.org/officeDocument/2006/relationships/image" Target="../media/image5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png" /><Relationship Id="rId3" Type="http://schemas.openxmlformats.org/officeDocument/2006/relationships/image" Target="../media/image5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Relationship Id="rId4" Type="http://schemas.openxmlformats.org/officeDocument/2006/relationships/image" Target="../media/image5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png" /><Relationship Id="rId3" Type="http://schemas.openxmlformats.org/officeDocument/2006/relationships/image" Target="../media/image34.png" /><Relationship Id="rId4" Type="http://schemas.openxmlformats.org/officeDocument/2006/relationships/image" Target="../media/image35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image" Target="../media/image36.png" /><Relationship Id="rId4" Type="http://schemas.openxmlformats.org/officeDocument/2006/relationships/video" Target="file:///D:\&#39640;&#20013;&#29289;&#29702;&#36164;&#26009;&#22841;\05&#26032;&#35838;&#31243;&#22791;&#35838;xr\&#31532;&#19977;&#31456;&#29289;&#20307;&#30340;&#30456;&#20114;&#20316;&#29992;\&#36164;&#26009;\&#38745;&#25705;&#25830;&#21147;&#30340;&#24212;&#29992;.MPG" TargetMode="External" /><Relationship Id="rId5" Type="http://schemas.openxmlformats.org/officeDocument/2006/relationships/image" Target="../media/image37.jpeg" /><Relationship Id="rId6" Type="http://schemas.openxmlformats.org/officeDocument/2006/relationships/image" Target="../media/image38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9.jpeg" /><Relationship Id="rId3" Type="http://schemas.openxmlformats.org/officeDocument/2006/relationships/image" Target="../media/image40.png" /><Relationship Id="rId4" Type="http://schemas.openxmlformats.org/officeDocument/2006/relationships/image" Target="../media/image41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2.jpeg" /><Relationship Id="rId3" Type="http://schemas.openxmlformats.org/officeDocument/2006/relationships/image" Target="../media/image43.jpeg" /><Relationship Id="rId4" Type="http://schemas.openxmlformats.org/officeDocument/2006/relationships/image" Target="../media/image44.jpeg" /><Relationship Id="rId5" Type="http://schemas.openxmlformats.org/officeDocument/2006/relationships/image" Target="../media/image45.png" /><Relationship Id="rId6" Type="http://schemas.openxmlformats.org/officeDocument/2006/relationships/hyperlink" Target="file:///C:/Documents and Settings/Administrator/Local Settings/Temp/8-&#35270;&#39057;-07&#20943;&#23567;&#25705;&#25830;-&#36724;&#25215;.mpg" TargetMode="External" /><Relationship Id="rId7" Type="http://schemas.openxmlformats.org/officeDocument/2006/relationships/image" Target="../media/image5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6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7.png" /><Relationship Id="rId3" Type="http://schemas.openxmlformats.org/officeDocument/2006/relationships/image" Target="../media/image48.jpeg" /><Relationship Id="rId4" Type="http://schemas.openxmlformats.org/officeDocument/2006/relationships/image" Target="../media/image5.png" /><Relationship Id="rId5" Type="http://schemas.openxmlformats.org/officeDocument/2006/relationships/image" Target="../media/image49.png" /><Relationship Id="rId6" Type="http://schemas.openxmlformats.org/officeDocument/2006/relationships/image" Target="../media/image50.png" /><Relationship Id="rId7" Type="http://schemas.openxmlformats.org/officeDocument/2006/relationships/image" Target="../media/image51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2.png" /><Relationship Id="rId3" Type="http://schemas.openxmlformats.org/officeDocument/2006/relationships/image" Target="../media/image53.png" /><Relationship Id="rId4" Type="http://schemas.openxmlformats.org/officeDocument/2006/relationships/image" Target="../media/image5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4.jpeg" /><Relationship Id="rId3" Type="http://schemas.openxmlformats.org/officeDocument/2006/relationships/image" Target="../media/image55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"/>
          <p:cNvSpPr/>
          <p:nvPr/>
        </p:nvSpPr>
        <p:spPr>
          <a:xfrm>
            <a:off x="1692275" y="1844675"/>
            <a:ext cx="5907088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lang="zh-CN" altLang="en-US" sz="4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第八章 运动和力</a:t>
            </a:r>
            <a:endParaRPr lang="zh-CN" altLang="en-US" sz="4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87" name="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lang="zh-CN" altLang="en-US" sz="2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三口中学 黄世华</a:t>
            </a:r>
            <a:endParaRPr lang="zh-CN" altLang="en-US" sz="2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3298" name="Rectangle 3"/>
          <p:cNvSpPr/>
          <p:nvPr>
            <p:ph type="body" idx="4294967295"/>
          </p:nvPr>
        </p:nvSpPr>
        <p:spPr>
          <a:xfrm>
            <a:off x="609600" y="1676400"/>
            <a:ext cx="82296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en-US" altLang="zh-CN" sz="2800" b="1">
                <a:ea typeface="黑体" pitchFamily="49" charset="-122"/>
              </a:rPr>
              <a:t>1</a:t>
            </a:r>
            <a:r>
              <a:rPr lang="zh-CN" altLang="en-US" sz="2800" b="1">
                <a:ea typeface="黑体" pitchFamily="49" charset="-122"/>
              </a:rPr>
              <a:t>、内容：一切物体在没有受到力的作用</a:t>
            </a:r>
            <a:r>
              <a:rPr lang="zh-CN" altLang="en-US" sz="2800" b="1">
                <a:solidFill>
                  <a:srgbClr val="000000"/>
                </a:solidFill>
                <a:ea typeface="黑体" pitchFamily="49" charset="-122"/>
              </a:rPr>
              <a:t>时，总保持静止状态或匀速直线运动状态。</a:t>
            </a:r>
            <a:endParaRPr lang="zh-CN" altLang="en-US" sz="2800" b="1">
              <a:solidFill>
                <a:srgbClr val="000000"/>
              </a:solidFill>
              <a:ea typeface="黑体" pitchFamily="49" charset="-122"/>
            </a:endParaRPr>
          </a:p>
          <a:p>
            <a:pPr marL="0" lvl="0" indent="0">
              <a:buNone/>
            </a:pPr>
            <a:endParaRPr lang="zh-CN" altLang="en-US" sz="2800">
              <a:ea typeface="黑体" pitchFamily="49" charset="-122"/>
            </a:endParaRPr>
          </a:p>
        </p:txBody>
      </p:sp>
      <p:grpSp>
        <p:nvGrpSpPr>
          <p:cNvPr id="183299" name="TextBox 1"/>
          <p:cNvGrpSpPr/>
          <p:nvPr/>
        </p:nvGrpSpPr>
        <p:grpSpPr>
          <a:xfrm>
            <a:off x="2627312" y="620712"/>
            <a:ext cx="3829050" cy="712788"/>
            <a:chOff x="157" y="526"/>
            <a:chExt cx="1471" cy="449"/>
          </a:xfrm>
        </p:grpSpPr>
        <p:pic>
          <p:nvPicPr>
            <p:cNvPr id="183300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57" y="526"/>
              <a:ext cx="1471" cy="44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83301" name="Text Box 6"/>
            <p:cNvSpPr/>
            <p:nvPr/>
          </p:nvSpPr>
          <p:spPr>
            <a:xfrm>
              <a:off x="270" y="600"/>
              <a:ext cx="124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ea typeface="黑体" pitchFamily="49" charset="-122"/>
                </a:rPr>
                <a:t>一、牛顿第一定律</a:t>
              </a:r>
              <a:endParaRPr lang="zh-CN" altLang="en-US" sz="2800" b="1">
                <a:solidFill>
                  <a:srgbClr val="FFFFFF"/>
                </a:solidFill>
                <a:ea typeface="黑体" pitchFamily="49" charset="-122"/>
              </a:endParaRPr>
            </a:p>
          </p:txBody>
        </p:sp>
      </p:grpSp>
      <p:sp>
        <p:nvSpPr>
          <p:cNvPr id="183302" name="Rectangle 7"/>
          <p:cNvSpPr/>
          <p:nvPr/>
        </p:nvSpPr>
        <p:spPr>
          <a:xfrm>
            <a:off x="4386262" y="3246438"/>
            <a:ext cx="371475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>
                <a:latin typeface="Tahoma" pitchFamily="34" charset="0"/>
              </a:rPr>
              <a:t>…</a:t>
            </a:r>
            <a:endParaRPr lang="zh-CN" altLang="en-US">
              <a:latin typeface="Tahoma" pitchFamily="34" charset="0"/>
            </a:endParaRPr>
          </a:p>
        </p:txBody>
      </p:sp>
      <p:sp>
        <p:nvSpPr>
          <p:cNvPr id="183303" name="Rectangle 8"/>
          <p:cNvSpPr/>
          <p:nvPr/>
        </p:nvSpPr>
        <p:spPr>
          <a:xfrm>
            <a:off x="4386262" y="3246438"/>
            <a:ext cx="371475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>
                <a:latin typeface="Tahoma" pitchFamily="34" charset="0"/>
              </a:rPr>
              <a:t>…</a:t>
            </a:r>
            <a:endParaRPr lang="zh-CN" altLang="en-US">
              <a:latin typeface="Tahoma" pitchFamily="34" charset="0"/>
            </a:endParaRPr>
          </a:p>
        </p:txBody>
      </p:sp>
      <p:grpSp>
        <p:nvGrpSpPr>
          <p:cNvPr id="183304" name="TextBox 1"/>
          <p:cNvGrpSpPr/>
          <p:nvPr/>
        </p:nvGrpSpPr>
        <p:grpSpPr>
          <a:xfrm>
            <a:off x="468312" y="2924175"/>
            <a:ext cx="2971800" cy="712788"/>
            <a:chOff x="157" y="526"/>
            <a:chExt cx="1471" cy="449"/>
          </a:xfrm>
        </p:grpSpPr>
        <p:pic>
          <p:nvPicPr>
            <p:cNvPr id="183305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57" y="526"/>
              <a:ext cx="1471" cy="44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83306" name="Text Box 6"/>
            <p:cNvSpPr/>
            <p:nvPr/>
          </p:nvSpPr>
          <p:spPr>
            <a:xfrm>
              <a:off x="270" y="600"/>
              <a:ext cx="124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800" b="1">
                  <a:solidFill>
                    <a:srgbClr val="FFFFFF"/>
                  </a:solidFill>
                  <a:ea typeface="黑体" pitchFamily="49" charset="-122"/>
                </a:rPr>
                <a:t>2</a:t>
              </a:r>
              <a:r>
                <a:rPr lang="zh-CN" altLang="en-US" sz="2800" b="1">
                  <a:solidFill>
                    <a:srgbClr val="FFFFFF"/>
                  </a:solidFill>
                  <a:ea typeface="黑体" pitchFamily="49" charset="-122"/>
                </a:rPr>
                <a:t>、内容 解读</a:t>
              </a:r>
              <a:endParaRPr lang="zh-CN" altLang="en-US" sz="2800" b="1">
                <a:solidFill>
                  <a:srgbClr val="FFFFFF"/>
                </a:solidFill>
                <a:ea typeface="黑体" pitchFamily="49" charset="-122"/>
              </a:endParaRPr>
            </a:p>
          </p:txBody>
        </p:sp>
      </p:grpSp>
      <p:sp>
        <p:nvSpPr>
          <p:cNvPr id="183307" name="Text Box 3"/>
          <p:cNvSpPr/>
          <p:nvPr/>
        </p:nvSpPr>
        <p:spPr>
          <a:xfrm>
            <a:off x="685800" y="3886200"/>
            <a:ext cx="2667000" cy="528638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>
            <a:solidFill>
              <a:srgbClr val="F6924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）“</a:t>
            </a:r>
            <a:r>
              <a:rPr kumimoji="1"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一切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”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3308" name="Text Box 4"/>
          <p:cNvSpPr/>
          <p:nvPr/>
        </p:nvSpPr>
        <p:spPr>
          <a:xfrm>
            <a:off x="685800" y="4800600"/>
            <a:ext cx="2743200" cy="614362"/>
          </a:xfrm>
          <a:prstGeom prst="rect">
            <a:avLst/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>
            <a:solidFill>
              <a:srgbClr val="7D60A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）条件：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3309" name="Text Box 5"/>
          <p:cNvSpPr/>
          <p:nvPr/>
        </p:nvSpPr>
        <p:spPr>
          <a:xfrm>
            <a:off x="762000" y="5791200"/>
            <a:ext cx="2667000" cy="614362"/>
          </a:xfrm>
          <a:prstGeom prst="rect">
            <a:avLst/>
          </a:prstGeom>
          <a:gradFill rotWithShape="1">
            <a:gsLst>
              <a:gs pos="0">
                <a:srgbClr val="BCBCBC"/>
              </a:gs>
              <a:gs pos="35001">
                <a:srgbClr val="D0D0D0"/>
              </a:gs>
              <a:gs pos="100000">
                <a:srgbClr val="EDEDED"/>
              </a:gs>
            </a:gsLst>
            <a:lin ang="16200000" scaled="1"/>
          </a:gradFill>
          <a:ln>
            <a:solidFill>
              <a:prstClr val="black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）结论：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3310" name="Text Box 3"/>
          <p:cNvSpPr/>
          <p:nvPr/>
        </p:nvSpPr>
        <p:spPr>
          <a:xfrm>
            <a:off x="4724400" y="3886200"/>
            <a:ext cx="2992438" cy="528638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>
            <a:solidFill>
              <a:srgbClr val="F6924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）“</a:t>
            </a:r>
            <a:r>
              <a:rPr kumimoji="1"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或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”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3311" name="Text Box 4"/>
          <p:cNvSpPr/>
          <p:nvPr/>
        </p:nvSpPr>
        <p:spPr>
          <a:xfrm>
            <a:off x="4724400" y="4800600"/>
            <a:ext cx="4144962" cy="614362"/>
          </a:xfrm>
          <a:prstGeom prst="rect">
            <a:avLst/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>
            <a:solidFill>
              <a:srgbClr val="7D60A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5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）能否用实验验证？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83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83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83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83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83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83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07" grpId="0"/>
      <p:bldP spid="183308" grpId="1"/>
      <p:bldP spid="183309" grpId="2"/>
      <p:bldP spid="183310" grpId="3"/>
      <p:bldP spid="183311" grpId="4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22" name="Text Box 2"/>
          <p:cNvSpPr/>
          <p:nvPr/>
        </p:nvSpPr>
        <p:spPr>
          <a:xfrm>
            <a:off x="1619250" y="692150"/>
            <a:ext cx="57975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、探究阻力对物体运动的影响</a:t>
            </a:r>
            <a:r>
              <a:rPr lang="zh-CN" altLang="en-US" b="1">
                <a:latin typeface="Tahoma" pitchFamily="34" charset="0"/>
              </a:rPr>
              <a:t>‘’</a:t>
            </a:r>
            <a:endParaRPr lang="zh-CN" altLang="en-US" b="1">
              <a:latin typeface="Tahoma" pitchFamily="34" charset="0"/>
            </a:endParaRPr>
          </a:p>
        </p:txBody>
      </p:sp>
      <p:pic>
        <p:nvPicPr>
          <p:cNvPr id="184323" name="Picture 2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73989"/>
          <a:stretch>
            <a:fillRect/>
          </a:stretch>
        </p:blipFill>
        <p:spPr>
          <a:xfrm>
            <a:off x="455612" y="3013075"/>
            <a:ext cx="6705600" cy="1143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24" name="Picture 2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7392" b="33347"/>
          <a:stretch>
            <a:fillRect/>
          </a:stretch>
        </p:blipFill>
        <p:spPr>
          <a:xfrm>
            <a:off x="455612" y="4587875"/>
            <a:ext cx="6705600" cy="1285875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84325" name="直接连接符 6"/>
          <p:cNvCxnSpPr/>
          <p:nvPr/>
        </p:nvCxnSpPr>
        <p:spPr>
          <a:xfrm rot="5400000">
            <a:off x="-484981" y="3817144"/>
            <a:ext cx="3635375" cy="46038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dash"/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sp>
        <p:nvSpPr>
          <p:cNvPr id="184326" name="左大括号 14"/>
          <p:cNvSpPr/>
          <p:nvPr/>
        </p:nvSpPr>
        <p:spPr>
          <a:xfrm rot="16200000">
            <a:off x="3066256" y="2921794"/>
            <a:ext cx="285750" cy="2357438"/>
          </a:xfrm>
          <a:prstGeom prst="leftBrace">
            <a:avLst>
              <a:gd name="adj1" fmla="val 40524"/>
              <a:gd name="adj2" fmla="val 50606"/>
            </a:avLst>
          </a:prstGeom>
          <a:noFill/>
          <a:ln w="38100">
            <a:solidFill>
              <a:srgbClr val="4A7EBB"/>
            </a:solidFill>
            <a:round/>
          </a:ln>
        </p:spPr>
        <p:txBody>
          <a:bodyPr rot="1080000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/>
          </a:p>
        </p:txBody>
      </p:sp>
      <p:sp>
        <p:nvSpPr>
          <p:cNvPr id="184327" name="左大括号 15"/>
          <p:cNvSpPr/>
          <p:nvPr/>
        </p:nvSpPr>
        <p:spPr>
          <a:xfrm rot="16200000">
            <a:off x="3498850" y="4113212"/>
            <a:ext cx="198438" cy="3290888"/>
          </a:xfrm>
          <a:prstGeom prst="leftBrace">
            <a:avLst>
              <a:gd name="adj1" fmla="val 76778"/>
              <a:gd name="adj2" fmla="val 49542"/>
            </a:avLst>
          </a:prstGeom>
          <a:noFill/>
          <a:ln w="38100">
            <a:solidFill>
              <a:srgbClr val="FF0000"/>
            </a:solidFill>
            <a:round/>
          </a:ln>
        </p:spPr>
        <p:txBody>
          <a:bodyPr rot="1080000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latin typeface="Tahoma" pitchFamily="34" charset="0"/>
            </a:endParaRPr>
          </a:p>
        </p:txBody>
      </p:sp>
      <p:sp>
        <p:nvSpPr>
          <p:cNvPr id="184328" name="TextBox 16"/>
          <p:cNvSpPr/>
          <p:nvPr/>
        </p:nvSpPr>
        <p:spPr>
          <a:xfrm>
            <a:off x="7056438" y="3290888"/>
            <a:ext cx="1674812" cy="582612"/>
          </a:xfrm>
          <a:custGeom>
            <a:gdLst>
              <a:gd name="GT0" fmla="*/ 48552 h 582612"/>
              <a:gd name="GT1" fmla="+- t GT0 0"/>
              <a:gd name="GT2" fmla="*/ 1626259 w 1674812"/>
              <a:gd name="GT3" fmla="+- l GT2 0"/>
              <a:gd name="GT4" fmla="+- t h 0"/>
            </a:gdLst>
            <a:cxnLst>
              <a:cxn ang="0">
                <a:pos x="1674812" y="291306"/>
              </a:cxn>
              <a:cxn ang="0">
                <a:pos x="837406" y="582612"/>
              </a:cxn>
              <a:cxn ang="0">
                <a:pos x="0" y="291306"/>
              </a:cxn>
              <a:cxn ang="0">
                <a:pos x="837406" y="0"/>
              </a:cxn>
            </a:cxnLst>
            <a:rect l="l" t="GT1" r="GT3" b="GT4"/>
            <a:pathLst>
              <a:path w="1674812" h="582612">
                <a:moveTo>
                  <a:pt x="0" y="0"/>
                </a:moveTo>
                <a:lnTo>
                  <a:pt x="1577708" y="0"/>
                </a:lnTo>
                <a:lnTo>
                  <a:pt x="1674812" y="97104"/>
                </a:lnTo>
                <a:lnTo>
                  <a:pt x="1674812" y="582612"/>
                </a:lnTo>
                <a:lnTo>
                  <a:pt x="0" y="582612"/>
                </a:lnTo>
                <a:close/>
              </a:path>
            </a:pathLst>
          </a:custGeom>
          <a:solidFill>
            <a:schemeClr val="bg1"/>
          </a:solidFill>
          <a:ln w="25400">
            <a:solidFill>
              <a:prstClr val="black"/>
            </a:solidFill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棉布表面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184329" name="TextBox 17"/>
          <p:cNvSpPr/>
          <p:nvPr/>
        </p:nvSpPr>
        <p:spPr>
          <a:xfrm>
            <a:off x="7056438" y="4849812"/>
            <a:ext cx="1674812" cy="582612"/>
          </a:xfrm>
          <a:custGeom>
            <a:gdLst>
              <a:gd name="GT0" fmla="*/ 48552 h 582612"/>
              <a:gd name="GT1" fmla="+- t GT0 0"/>
              <a:gd name="GT2" fmla="*/ 1626259 w 1674812"/>
              <a:gd name="GT3" fmla="+- l GT2 0"/>
              <a:gd name="GT4" fmla="+- t h 0"/>
            </a:gdLst>
            <a:cxnLst>
              <a:cxn ang="0">
                <a:pos x="1674812" y="291306"/>
              </a:cxn>
              <a:cxn ang="0">
                <a:pos x="837406" y="582612"/>
              </a:cxn>
              <a:cxn ang="0">
                <a:pos x="0" y="291306"/>
              </a:cxn>
              <a:cxn ang="0">
                <a:pos x="837406" y="0"/>
              </a:cxn>
            </a:cxnLst>
            <a:rect l="l" t="GT1" r="GT3" b="GT4"/>
            <a:pathLst>
              <a:path w="1674812" h="582612">
                <a:moveTo>
                  <a:pt x="0" y="0"/>
                </a:moveTo>
                <a:lnTo>
                  <a:pt x="1577708" y="0"/>
                </a:lnTo>
                <a:lnTo>
                  <a:pt x="1674812" y="97104"/>
                </a:lnTo>
                <a:lnTo>
                  <a:pt x="1674812" y="582612"/>
                </a:lnTo>
                <a:lnTo>
                  <a:pt x="0" y="582612"/>
                </a:lnTo>
                <a:close/>
              </a:path>
            </a:pathLst>
          </a:custGeom>
          <a:solidFill>
            <a:schemeClr val="bg1"/>
          </a:solidFill>
          <a:ln w="25400">
            <a:solidFill>
              <a:prstClr val="black"/>
            </a:solidFill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木板表面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184330" name="TextBox 18"/>
          <p:cNvSpPr/>
          <p:nvPr/>
        </p:nvSpPr>
        <p:spPr>
          <a:xfrm>
            <a:off x="3124200" y="5791200"/>
            <a:ext cx="485775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S</a:t>
            </a:r>
            <a:r>
              <a:rPr lang="en-US" altLang="zh-CN" sz="2800" b="1" baseline="-25000">
                <a:solidFill>
                  <a:srgbClr val="000000"/>
                </a:solidFill>
                <a:latin typeface="宋体" pitchFamily="2" charset="-122"/>
              </a:rPr>
              <a:t>3</a:t>
            </a:r>
            <a:endParaRPr lang="en-US" altLang="zh-CN" sz="2800" b="1" baseline="-25000">
              <a:solidFill>
                <a:srgbClr val="000000"/>
              </a:solidFill>
              <a:latin typeface="宋体" pitchFamily="2" charset="-122"/>
            </a:endParaRPr>
          </a:p>
        </p:txBody>
      </p:sp>
      <p:pic>
        <p:nvPicPr>
          <p:cNvPr id="184331" name="Picture 2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73989"/>
          <a:stretch>
            <a:fillRect/>
          </a:stretch>
        </p:blipFill>
        <p:spPr>
          <a:xfrm>
            <a:off x="500062" y="1708150"/>
            <a:ext cx="6705600" cy="1143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32" name="左大括号 14"/>
          <p:cNvSpPr/>
          <p:nvPr/>
        </p:nvSpPr>
        <p:spPr>
          <a:xfrm rot="16200000">
            <a:off x="2687638" y="2036762"/>
            <a:ext cx="360362" cy="1620838"/>
          </a:xfrm>
          <a:prstGeom prst="leftBrace">
            <a:avLst>
              <a:gd name="adj1" fmla="val 22093"/>
              <a:gd name="adj2" fmla="val 50606"/>
            </a:avLst>
          </a:prstGeom>
          <a:noFill/>
          <a:ln w="38100">
            <a:solidFill>
              <a:srgbClr val="4A7EBB"/>
            </a:solidFill>
            <a:round/>
          </a:ln>
        </p:spPr>
        <p:txBody>
          <a:bodyPr rot="1080000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/>
          </a:p>
        </p:txBody>
      </p:sp>
      <p:sp>
        <p:nvSpPr>
          <p:cNvPr id="184333" name="TextBox 16"/>
          <p:cNvSpPr/>
          <p:nvPr/>
        </p:nvSpPr>
        <p:spPr>
          <a:xfrm>
            <a:off x="7100888" y="1985962"/>
            <a:ext cx="1674812" cy="582612"/>
          </a:xfrm>
          <a:custGeom>
            <a:gdLst>
              <a:gd name="GT0" fmla="*/ 48552 h 582612"/>
              <a:gd name="GT1" fmla="+- t GT0 0"/>
              <a:gd name="GT2" fmla="*/ 1626259 w 1674812"/>
              <a:gd name="GT3" fmla="+- l GT2 0"/>
              <a:gd name="GT4" fmla="+- t h 0"/>
            </a:gdLst>
            <a:cxnLst>
              <a:cxn ang="0">
                <a:pos x="1674812" y="291306"/>
              </a:cxn>
              <a:cxn ang="0">
                <a:pos x="837406" y="582612"/>
              </a:cxn>
              <a:cxn ang="0">
                <a:pos x="0" y="291306"/>
              </a:cxn>
              <a:cxn ang="0">
                <a:pos x="837406" y="0"/>
              </a:cxn>
            </a:cxnLst>
            <a:rect l="l" t="GT1" r="GT3" b="GT4"/>
            <a:pathLst>
              <a:path w="1674812" h="582612">
                <a:moveTo>
                  <a:pt x="0" y="0"/>
                </a:moveTo>
                <a:lnTo>
                  <a:pt x="1577708" y="0"/>
                </a:lnTo>
                <a:lnTo>
                  <a:pt x="1674812" y="97104"/>
                </a:lnTo>
                <a:lnTo>
                  <a:pt x="1674812" y="582612"/>
                </a:lnTo>
                <a:lnTo>
                  <a:pt x="0" y="582612"/>
                </a:lnTo>
                <a:close/>
              </a:path>
            </a:pathLst>
          </a:custGeom>
          <a:solidFill>
            <a:schemeClr val="bg1"/>
          </a:solidFill>
          <a:ln w="25400">
            <a:solidFill>
              <a:prstClr val="black"/>
            </a:solidFill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毛巾表面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184334" name="Text Box 20"/>
          <p:cNvSpPr/>
          <p:nvPr/>
        </p:nvSpPr>
        <p:spPr>
          <a:xfrm>
            <a:off x="3695700" y="1752600"/>
            <a:ext cx="1304925" cy="3762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endParaRPr lang="zh-CN" altLang="en-US">
              <a:latin typeface="Arial" pitchFamily="34" charset="0"/>
            </a:endParaRPr>
          </a:p>
        </p:txBody>
      </p:sp>
      <p:sp>
        <p:nvSpPr>
          <p:cNvPr id="184335" name="Text Box 21"/>
          <p:cNvSpPr/>
          <p:nvPr/>
        </p:nvSpPr>
        <p:spPr>
          <a:xfrm>
            <a:off x="3695700" y="2112962"/>
            <a:ext cx="1304925" cy="3762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endParaRPr lang="zh-CN" altLang="en-US">
              <a:latin typeface="Arial" pitchFamily="34" charset="0"/>
            </a:endParaRPr>
          </a:p>
        </p:txBody>
      </p:sp>
      <p:cxnSp>
        <p:nvCxnSpPr>
          <p:cNvPr id="184336" name="Line 22"/>
          <p:cNvCxnSpPr/>
          <p:nvPr/>
        </p:nvCxnSpPr>
        <p:spPr>
          <a:xfrm flipV="1">
            <a:off x="3605212" y="2112962"/>
            <a:ext cx="1530350" cy="4445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84337" name="Line 23"/>
          <p:cNvCxnSpPr/>
          <p:nvPr/>
        </p:nvCxnSpPr>
        <p:spPr>
          <a:xfrm flipH="1">
            <a:off x="4551362" y="2112962"/>
            <a:ext cx="493712" cy="495300"/>
          </a:xfrm>
          <a:prstGeom prst="line">
            <a:avLst/>
          </a:prstGeom>
          <a:noFill/>
          <a:ln>
            <a:solidFill>
              <a:schemeClr val="tx1"/>
            </a:solidFill>
            <a:prstDash val="dash"/>
            <a:miter lim="800000"/>
          </a:ln>
        </p:spPr>
      </p:cxnSp>
      <p:cxnSp>
        <p:nvCxnSpPr>
          <p:cNvPr id="184338" name="Line 24"/>
          <p:cNvCxnSpPr/>
          <p:nvPr/>
        </p:nvCxnSpPr>
        <p:spPr>
          <a:xfrm flipH="1">
            <a:off x="4416425" y="2112962"/>
            <a:ext cx="493712" cy="495300"/>
          </a:xfrm>
          <a:prstGeom prst="line">
            <a:avLst/>
          </a:prstGeom>
          <a:noFill/>
          <a:ln>
            <a:solidFill>
              <a:schemeClr val="tx1"/>
            </a:solidFill>
            <a:prstDash val="dash"/>
            <a:miter lim="800000"/>
          </a:ln>
        </p:spPr>
      </p:cxnSp>
      <p:cxnSp>
        <p:nvCxnSpPr>
          <p:cNvPr id="184339" name="Line 25"/>
          <p:cNvCxnSpPr/>
          <p:nvPr/>
        </p:nvCxnSpPr>
        <p:spPr>
          <a:xfrm flipH="1">
            <a:off x="4281488" y="2112962"/>
            <a:ext cx="493712" cy="495300"/>
          </a:xfrm>
          <a:prstGeom prst="line">
            <a:avLst/>
          </a:prstGeom>
          <a:noFill/>
          <a:ln>
            <a:solidFill>
              <a:schemeClr val="tx1"/>
            </a:solidFill>
            <a:prstDash val="dash"/>
            <a:miter lim="800000"/>
          </a:ln>
        </p:spPr>
      </p:cxnSp>
      <p:cxnSp>
        <p:nvCxnSpPr>
          <p:cNvPr id="184340" name="Line 26"/>
          <p:cNvCxnSpPr/>
          <p:nvPr/>
        </p:nvCxnSpPr>
        <p:spPr>
          <a:xfrm flipH="1">
            <a:off x="4056062" y="2112962"/>
            <a:ext cx="449262" cy="450850"/>
          </a:xfrm>
          <a:prstGeom prst="line">
            <a:avLst/>
          </a:prstGeom>
          <a:noFill/>
          <a:ln>
            <a:solidFill>
              <a:schemeClr val="tx1"/>
            </a:solidFill>
            <a:prstDash val="dash"/>
            <a:miter lim="800000"/>
          </a:ln>
        </p:spPr>
      </p:cxnSp>
      <p:pic>
        <p:nvPicPr>
          <p:cNvPr id="184341" name="Picture 2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2945" t="4517" r="28859" b="82191"/>
          <a:stretch>
            <a:fillRect/>
          </a:stretch>
        </p:blipFill>
        <p:spPr>
          <a:xfrm>
            <a:off x="2743200" y="1905000"/>
            <a:ext cx="1890712" cy="584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42" name="TextBox 18"/>
          <p:cNvSpPr/>
          <p:nvPr/>
        </p:nvSpPr>
        <p:spPr>
          <a:xfrm>
            <a:off x="2590800" y="2819400"/>
            <a:ext cx="485775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S</a:t>
            </a:r>
            <a:r>
              <a:rPr lang="en-US" altLang="zh-CN" sz="2800" b="1" baseline="-25000">
                <a:solidFill>
                  <a:srgbClr val="000000"/>
                </a:solidFill>
                <a:latin typeface="宋体" pitchFamily="2" charset="-122"/>
              </a:rPr>
              <a:t>1</a:t>
            </a:r>
            <a:endParaRPr lang="en-US" altLang="zh-CN" sz="2800" b="1" baseline="-2500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184343" name="TextBox 18"/>
          <p:cNvSpPr/>
          <p:nvPr/>
        </p:nvSpPr>
        <p:spPr>
          <a:xfrm>
            <a:off x="2819400" y="4267200"/>
            <a:ext cx="485775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S</a:t>
            </a:r>
            <a:r>
              <a:rPr lang="en-US" altLang="zh-CN" sz="2800" b="1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endParaRPr lang="en-US" altLang="zh-CN" sz="2800" b="1" baseline="-2500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184344" name="Rectangle 32"/>
          <p:cNvSpPr/>
          <p:nvPr/>
        </p:nvSpPr>
        <p:spPr>
          <a:xfrm>
            <a:off x="4419600" y="3246438"/>
            <a:ext cx="279400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>
                <a:latin typeface="Tahoma" pitchFamily="34" charset="0"/>
              </a:rPr>
              <a:t>‘’</a:t>
            </a:r>
            <a:endParaRPr lang="zh-CN" altLang="en-US">
              <a:latin typeface="Tahoma" pitchFamily="34" charset="0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5346" name="TextBox 1"/>
          <p:cNvSpPr/>
          <p:nvPr/>
        </p:nvSpPr>
        <p:spPr>
          <a:xfrm>
            <a:off x="1143000" y="4572000"/>
            <a:ext cx="7086600" cy="1039812"/>
          </a:xfrm>
          <a:prstGeom prst="rect">
            <a:avLst/>
          </a:prstGeom>
          <a:solidFill>
            <a:schemeClr val="bg1"/>
          </a:solidFill>
          <a:ln w="25400">
            <a:solidFill>
              <a:srgbClr val="4BACC6"/>
            </a:solidFill>
            <a:miter lim="800000"/>
          </a:ln>
        </p:spPr>
        <p:txBody>
          <a:bodyPr rIns="1800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10000"/>
              </a:lnSpc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物体的运动不需要力来维持，力是改变物体运动状态的原因。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85347" name="Group 10"/>
          <p:cNvGrpSpPr/>
          <p:nvPr/>
        </p:nvGrpSpPr>
        <p:grpSpPr>
          <a:xfrm>
            <a:off x="1258888" y="908050"/>
            <a:ext cx="7129462" cy="936625"/>
            <a:chOff x="-703" y="2614"/>
            <a:chExt cx="4011" cy="530"/>
          </a:xfrm>
        </p:grpSpPr>
        <p:pic>
          <p:nvPicPr>
            <p:cNvPr id="185348" name="TextBox 4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-703" y="2614"/>
              <a:ext cx="3740" cy="53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85349" name="TextBox 13"/>
            <p:cNvSpPr/>
            <p:nvPr/>
          </p:nvSpPr>
          <p:spPr>
            <a:xfrm>
              <a:off x="-522" y="2704"/>
              <a:ext cx="3830" cy="328"/>
            </a:xfrm>
            <a:prstGeom prst="rect">
              <a:avLst/>
            </a:prstGeom>
            <a:noFill/>
            <a:ln w="381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3200" b="1">
                  <a:solidFill>
                    <a:srgbClr val="FFFFFF"/>
                  </a:solidFill>
                  <a:ea typeface="黑体" pitchFamily="49" charset="-122"/>
                </a:rPr>
                <a:t>4</a:t>
              </a:r>
              <a:r>
                <a:rPr lang="zh-CN" altLang="en-US" sz="3200" b="1">
                  <a:solidFill>
                    <a:srgbClr val="FFFFFF"/>
                  </a:solidFill>
                  <a:ea typeface="黑体" pitchFamily="49" charset="-122"/>
                </a:rPr>
                <a:t>、运动和力之间是什么关系呢？</a:t>
              </a:r>
              <a:endParaRPr lang="zh-CN" altLang="en-US" sz="3200" b="1">
                <a:solidFill>
                  <a:srgbClr val="FFFFFF"/>
                </a:solidFill>
                <a:ea typeface="黑体" pitchFamily="49" charset="-122"/>
              </a:endParaRPr>
            </a:p>
          </p:txBody>
        </p:sp>
      </p:grpSp>
      <p:pic>
        <p:nvPicPr>
          <p:cNvPr id="185350" name="Picture 9" descr="1d2f2465"/>
          <p:cNvPicPr/>
          <p:nvPr/>
        </p:nvPicPr>
        <p:blipFill>
          <a:blip r:embed="rId3"/>
          <a:srcRect r="69953" b="20610"/>
          <a:stretch>
            <a:fillRect/>
          </a:stretch>
        </p:blipFill>
        <p:spPr>
          <a:xfrm>
            <a:off x="1295400" y="1981200"/>
            <a:ext cx="2514600" cy="20431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06 1.85185E-06 L 0.54584 -0.0044" ptsTypes="">
                                      <p:cBhvr additive="base">
                                        <p:cTn id="6" dur="2000" fill="hold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185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86370" name="TextBox 1"/>
          <p:cNvGrpSpPr/>
          <p:nvPr/>
        </p:nvGrpSpPr>
        <p:grpSpPr>
          <a:xfrm>
            <a:off x="3048000" y="609600"/>
            <a:ext cx="2209800" cy="712788"/>
            <a:chOff x="157" y="526"/>
            <a:chExt cx="1471" cy="449"/>
          </a:xfrm>
        </p:grpSpPr>
        <p:pic>
          <p:nvPicPr>
            <p:cNvPr id="186371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57" y="526"/>
              <a:ext cx="1471" cy="44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86372" name="Text Box 4"/>
            <p:cNvSpPr/>
            <p:nvPr/>
          </p:nvSpPr>
          <p:spPr>
            <a:xfrm>
              <a:off x="270" y="600"/>
              <a:ext cx="124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巩固练习</a:t>
              </a:r>
              <a:endPara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86373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6374" name="TextBox 2"/>
          <p:cNvSpPr txBox="1"/>
          <p:nvPr/>
        </p:nvSpPr>
        <p:spPr>
          <a:xfrm>
            <a:off x="685800" y="1905000"/>
            <a:ext cx="8153400" cy="2143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</a:rPr>
              <a:t>     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、在桌面上静止的书，书受到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力和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力，如果它受到的两个外力突然全部消失，书将保持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状态。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  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6375" name="AutoShape 10" descr="u=2887303208,2065889363&amp;fm=27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Tahoma" pitchFamily="34" charset="0"/>
            </a:endParaRPr>
          </a:p>
        </p:txBody>
      </p:sp>
      <p:sp>
        <p:nvSpPr>
          <p:cNvPr id="186376" name="AutoShape 12" descr="u=2887303208,2065889363&amp;fm=27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Tahoma" pitchFamily="34" charset="0"/>
            </a:endParaRPr>
          </a:p>
        </p:txBody>
      </p:sp>
      <p:sp>
        <p:nvSpPr>
          <p:cNvPr id="186377" name="AutoShape 14" descr="u=2887303208,2065889363&amp;fm=27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Tahoma" pitchFamily="34" charset="0"/>
            </a:endParaRPr>
          </a:p>
        </p:txBody>
      </p:sp>
      <p:sp>
        <p:nvSpPr>
          <p:cNvPr id="186378" name="AutoShape 16" descr="u=2887303208,2065889363&amp;fm=27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Tahoma" pitchFamily="34" charset="0"/>
            </a:endParaRPr>
          </a:p>
        </p:txBody>
      </p:sp>
      <p:sp>
        <p:nvSpPr>
          <p:cNvPr id="186379" name="AutoShape 18" descr="u=2887303208,2065889363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Tahoma" pitchFamily="34" charset="0"/>
            </a:endParaRPr>
          </a:p>
        </p:txBody>
      </p:sp>
      <p:sp>
        <p:nvSpPr>
          <p:cNvPr id="186380" name="AutoShape 20" descr="u=2887303208,2065889363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Tahoma" pitchFamily="34" charset="0"/>
            </a:endParaRPr>
          </a:p>
        </p:txBody>
      </p:sp>
      <p:pic>
        <p:nvPicPr>
          <p:cNvPr id="186381" name="Picture 21"/>
          <p:cNvPicPr/>
          <p:nvPr/>
        </p:nvPicPr>
        <p:blipFill>
          <a:blip r:embed="rId4"/>
          <a:stretch>
            <a:fillRect/>
          </a:stretch>
        </p:blipFill>
        <p:spPr>
          <a:xfrm>
            <a:off x="2438400" y="3886200"/>
            <a:ext cx="3933825" cy="2247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6382" name="TextBox 2"/>
          <p:cNvSpPr txBox="1"/>
          <p:nvPr/>
        </p:nvSpPr>
        <p:spPr>
          <a:xfrm>
            <a:off x="6553200" y="1752600"/>
            <a:ext cx="1371600" cy="6048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重  </a:t>
            </a:r>
            <a:endParaRPr lang="zh-CN" altLang="en-US"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6383" name="TextBox 2"/>
          <p:cNvSpPr txBox="1"/>
          <p:nvPr/>
        </p:nvSpPr>
        <p:spPr>
          <a:xfrm>
            <a:off x="1447800" y="2362200"/>
            <a:ext cx="2133600" cy="6048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支持  </a:t>
            </a:r>
            <a:endParaRPr lang="zh-CN" altLang="en-US"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6384" name="TextBox 2"/>
          <p:cNvSpPr txBox="1"/>
          <p:nvPr/>
        </p:nvSpPr>
        <p:spPr>
          <a:xfrm>
            <a:off x="4038600" y="2895600"/>
            <a:ext cx="2133600" cy="6048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静止  </a:t>
            </a:r>
            <a:endParaRPr lang="zh-CN" altLang="en-US"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86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86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86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82" grpId="0"/>
      <p:bldP spid="186383" grpId="1"/>
      <p:bldP spid="186384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87394" name="TextBox 1"/>
          <p:cNvGrpSpPr/>
          <p:nvPr/>
        </p:nvGrpSpPr>
        <p:grpSpPr>
          <a:xfrm>
            <a:off x="3048000" y="609600"/>
            <a:ext cx="2590800" cy="712788"/>
            <a:chOff x="157" y="526"/>
            <a:chExt cx="1471" cy="449"/>
          </a:xfrm>
        </p:grpSpPr>
        <p:pic>
          <p:nvPicPr>
            <p:cNvPr id="187395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57" y="526"/>
              <a:ext cx="1471" cy="44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87396" name="Text Box 4"/>
            <p:cNvSpPr/>
            <p:nvPr/>
          </p:nvSpPr>
          <p:spPr>
            <a:xfrm>
              <a:off x="270" y="600"/>
              <a:ext cx="124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巩固练习</a:t>
              </a:r>
              <a:endPara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87397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7398" name="TextBox 2"/>
          <p:cNvSpPr txBox="1"/>
          <p:nvPr/>
        </p:nvSpPr>
        <p:spPr>
          <a:xfrm>
            <a:off x="685800" y="1905000"/>
            <a:ext cx="8153400" cy="2143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</a:rPr>
              <a:t>     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、用绳子拉小车在光滑水平面上运动，当绳子突然断裂后，小车的运动速度将（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  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．变小；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．不发生变化；　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 C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．变大；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．立即变为零．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7399" name="Rectangle 7"/>
          <p:cNvSpPr/>
          <p:nvPr/>
        </p:nvSpPr>
        <p:spPr>
          <a:xfrm>
            <a:off x="6400800" y="2514600"/>
            <a:ext cx="381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B</a:t>
            </a:r>
            <a:endParaRPr lang="zh-CN" altLang="en-US"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87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8418" name="TextBox 1"/>
          <p:cNvSpPr txBox="1"/>
          <p:nvPr/>
        </p:nvSpPr>
        <p:spPr bwMode="auto">
          <a:xfrm>
            <a:off x="341313" y="773113"/>
            <a:ext cx="8802687" cy="149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、定义：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188419" name="Text Box 3"/>
          <p:cNvSpPr/>
          <p:nvPr/>
        </p:nvSpPr>
        <p:spPr>
          <a:xfrm>
            <a:off x="611188" y="2852738"/>
            <a:ext cx="7961312" cy="1189038"/>
          </a:xfrm>
          <a:prstGeom prst="rect">
            <a:avLst/>
          </a:prstGeom>
          <a:noFill/>
          <a:ln w="38100">
            <a:noFill/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lang="en-US" altLang="zh-CN" sz="3200" b="1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en-US" altLang="zh-CN" sz="3200" b="1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2800" b="1">
                <a:solidFill>
                  <a:srgbClr val="A50021"/>
                </a:solidFill>
                <a:latin typeface="宋体" pitchFamily="2" charset="-122"/>
                <a:ea typeface="黑体" pitchFamily="49" charset="-122"/>
              </a:rPr>
              <a:t>一切物体都有保持静止状态或匀速直线运动状态的性质，这种性质叫惯性。</a:t>
            </a:r>
            <a:endParaRPr lang="zh-CN" altLang="en-US" sz="2800" b="1">
              <a:solidFill>
                <a:srgbClr val="A50021"/>
              </a:solidFill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188420" name="TextBox 1"/>
          <p:cNvSpPr txBox="1"/>
          <p:nvPr/>
        </p:nvSpPr>
        <p:spPr bwMode="auto">
          <a:xfrm>
            <a:off x="341313" y="773113"/>
            <a:ext cx="8802687" cy="149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仿宋" pitchFamily="49" charset="-122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一切物体都有保持原来运动状态不变的性质，这种性质叫惯性。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</p:txBody>
      </p:sp>
      <p:grpSp>
        <p:nvGrpSpPr>
          <p:cNvPr id="188421" name="TextBox 1"/>
          <p:cNvGrpSpPr/>
          <p:nvPr/>
        </p:nvGrpSpPr>
        <p:grpSpPr>
          <a:xfrm>
            <a:off x="3348038" y="692150"/>
            <a:ext cx="2305050" cy="712788"/>
            <a:chOff x="157" y="526"/>
            <a:chExt cx="1471" cy="449"/>
          </a:xfrm>
        </p:grpSpPr>
        <p:pic>
          <p:nvPicPr>
            <p:cNvPr id="188422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57" y="526"/>
              <a:ext cx="1471" cy="44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88423" name="Text Box 6"/>
            <p:cNvSpPr/>
            <p:nvPr/>
          </p:nvSpPr>
          <p:spPr>
            <a:xfrm>
              <a:off x="270" y="600"/>
              <a:ext cx="124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ea typeface="黑体" pitchFamily="49" charset="-122"/>
                </a:rPr>
                <a:t>二、惯性</a:t>
              </a:r>
              <a:endParaRPr lang="zh-CN" altLang="en-US" sz="2800" b="1">
                <a:solidFill>
                  <a:srgbClr val="FFFFFF"/>
                </a:solidFill>
                <a:ea typeface="黑体" pitchFamily="49" charset="-122"/>
              </a:endParaRPr>
            </a:p>
          </p:txBody>
        </p:sp>
      </p:grpSp>
      <p:sp>
        <p:nvSpPr>
          <p:cNvPr id="188427" name="TextBox 2"/>
          <p:cNvSpPr/>
          <p:nvPr/>
        </p:nvSpPr>
        <p:spPr>
          <a:xfrm>
            <a:off x="755650" y="4652962"/>
            <a:ext cx="7839075" cy="528638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>
            <a:solidFill>
              <a:srgbClr val="F6924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、惯性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适用范围：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任何物体任何时候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都有惯性。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8428" name="TextBox 3"/>
          <p:cNvSpPr/>
          <p:nvPr/>
        </p:nvSpPr>
        <p:spPr>
          <a:xfrm>
            <a:off x="755650" y="5516562"/>
            <a:ext cx="4638675" cy="528638"/>
          </a:xfrm>
          <a:prstGeom prst="rect">
            <a:avLst/>
          </a:prstGeom>
          <a:gradFill rotWithShape="1">
            <a:gsLst>
              <a:gs pos="0">
                <a:srgbClr val="9EEAFF"/>
              </a:gs>
              <a:gs pos="35001">
                <a:srgbClr val="BBEFFF"/>
              </a:gs>
              <a:gs pos="100000">
                <a:srgbClr val="E4F9FF"/>
              </a:gs>
            </a:gsLst>
            <a:lin ang="16200000" scaled="1"/>
          </a:gradFill>
          <a:ln>
            <a:solidFill>
              <a:schemeClr val="hlink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惯性大小只与</a:t>
            </a:r>
            <a:r>
              <a:rPr lang="zh-CN" altLang="en-US" sz="28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质量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有关：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88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88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88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9" grpId="0"/>
      <p:bldP spid="188427" grpId="1"/>
      <p:bldP spid="188428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89442" name="组合 6"/>
          <p:cNvGrpSpPr/>
          <p:nvPr/>
        </p:nvGrpSpPr>
        <p:grpSpPr>
          <a:xfrm>
            <a:off x="457200" y="1143000"/>
            <a:ext cx="3165475" cy="3500438"/>
            <a:chOff x="428596" y="1785926"/>
            <a:chExt cx="3343275" cy="4110259"/>
          </a:xfrm>
        </p:grpSpPr>
        <p:pic>
          <p:nvPicPr>
            <p:cNvPr id="189443" name="Picture 4" descr="9a9ca7982d2f5d136f068c67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28596" y="1785926"/>
              <a:ext cx="3343275" cy="3047522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9"/>
                </a:srgbClr>
              </a:outerShdw>
            </a:effectLst>
          </p:spPr>
        </p:pic>
        <p:sp>
          <p:nvSpPr>
            <p:cNvPr id="189444" name="TextBox 4"/>
            <p:cNvSpPr txBox="1"/>
            <p:nvPr/>
          </p:nvSpPr>
          <p:spPr bwMode="auto">
            <a:xfrm>
              <a:off x="1357284" y="5285814"/>
              <a:ext cx="1255712" cy="51903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掷铅球</a:t>
              </a:r>
              <a:endPara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89445" name=""/>
          <p:cNvGrpSpPr/>
          <p:nvPr/>
        </p:nvGrpSpPr>
        <p:grpSpPr>
          <a:xfrm>
            <a:off x="4038600" y="1676400"/>
            <a:ext cx="4876800" cy="4405312"/>
            <a:chOff x="2544" y="1056"/>
            <a:chExt cx="3072" cy="2775"/>
          </a:xfrm>
        </p:grpSpPr>
        <p:pic>
          <p:nvPicPr>
            <p:cNvPr id="189446" name="Picture 9" descr="4c65dd55ef0f3d42d10906c7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544" y="1431"/>
              <a:ext cx="3072" cy="2400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9"/>
                </a:srgbClr>
              </a:outerShdw>
            </a:effectLst>
          </p:spPr>
        </p:pic>
        <p:sp>
          <p:nvSpPr>
            <p:cNvPr id="189447" name="TextBox 5"/>
            <p:cNvSpPr/>
            <p:nvPr/>
          </p:nvSpPr>
          <p:spPr>
            <a:xfrm>
              <a:off x="3692" y="1056"/>
              <a:ext cx="1156" cy="32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投篮球</a:t>
              </a:r>
              <a:endPara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89448" name="TextBox 9"/>
          <p:cNvSpPr txBox="1"/>
          <p:nvPr/>
        </p:nvSpPr>
        <p:spPr bwMode="auto">
          <a:xfrm>
            <a:off x="1060450" y="450850"/>
            <a:ext cx="6651625" cy="5572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、生活中的惯性现象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89449" name="Picture 10" descr="D:\黄\2015年1月\第八章 运动和力\第一节 牛顿第一定律\01904002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838200" y="4724400"/>
            <a:ext cx="2565400" cy="17684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89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89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0466" name="Text Box 3"/>
          <p:cNvSpPr txBox="1">
            <a:spLocks noChangeArrowheads="1"/>
          </p:cNvSpPr>
          <p:nvPr/>
        </p:nvSpPr>
        <p:spPr bwMode="auto">
          <a:xfrm>
            <a:off x="4572000" y="3024188"/>
            <a:ext cx="4005263" cy="18986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3200" b="1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在杯子中盛满牛奶，突然向左拉动杯子，会看到什么现象？为什么？</a:t>
            </a:r>
            <a:endParaRPr lang="zh-CN" altLang="en-US" sz="2800" b="1">
              <a:solidFill>
                <a:srgbClr val="FFFFFF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90467" name="Picture 5" descr="DSCF0001"/>
          <p:cNvPicPr/>
          <p:nvPr/>
        </p:nvPicPr>
        <p:blipFill>
          <a:blip r:embed="rId2"/>
          <a:srcRect r="-9" b="-23"/>
          <a:stretch>
            <a:fillRect/>
          </a:stretch>
        </p:blipFill>
        <p:spPr>
          <a:xfrm>
            <a:off x="757238" y="1412875"/>
            <a:ext cx="2924175" cy="1993900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700" dir="2700000" algn="tl">
              <a:srgbClr val="333333">
                <a:alpha val="64999"/>
              </a:srgbClr>
            </a:outerShdw>
          </a:effectLst>
        </p:spPr>
      </p:pic>
      <p:sp>
        <p:nvSpPr>
          <p:cNvPr id="190468" name="TextBox 8"/>
          <p:cNvSpPr txBox="1"/>
          <p:nvPr/>
        </p:nvSpPr>
        <p:spPr bwMode="auto">
          <a:xfrm>
            <a:off x="431800" y="5143500"/>
            <a:ext cx="8370888" cy="13985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牛奶向右洒出。因为牛奶开始处于静止状态，当杯子突然向左运动，牛奶因为有惯性，要保持原来的静止状态，所以向杯子右侧洒出。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90469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1490" name="Picture 2" descr="0408280079"/>
          <p:cNvPicPr/>
          <p:nvPr/>
        </p:nvPicPr>
        <p:blipFill>
          <a:blip r:embed="rId2"/>
          <a:stretch>
            <a:fillRect/>
          </a:stretch>
        </p:blipFill>
        <p:spPr>
          <a:xfrm>
            <a:off x="857250" y="1428750"/>
            <a:ext cx="2705100" cy="3286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1491" name="TextBox 2"/>
          <p:cNvSpPr txBox="1"/>
          <p:nvPr/>
        </p:nvSpPr>
        <p:spPr bwMode="auto">
          <a:xfrm>
            <a:off x="4286250" y="1500188"/>
            <a:ext cx="4425950" cy="11049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跑动中的人，脚被绊住，人会往哪方倒？</a:t>
            </a:r>
            <a:endParaRPr lang="zh-CN" altLang="en-US" sz="32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191492" name="TextBox 3"/>
          <p:cNvSpPr/>
          <p:nvPr/>
        </p:nvSpPr>
        <p:spPr>
          <a:xfrm>
            <a:off x="4211638" y="3357562"/>
            <a:ext cx="4464050" cy="2679700"/>
          </a:xfrm>
          <a:prstGeom prst="rect">
            <a:avLst/>
          </a:prstGeom>
          <a:solidFill>
            <a:schemeClr val="bg1"/>
          </a:solidFill>
          <a:ln w="25400">
            <a:solidFill>
              <a:srgbClr val="8064A2"/>
            </a:solidFill>
            <a:miter lim="800000"/>
          </a:ln>
        </p:spPr>
        <p:txBody>
          <a:bodyPr rIns="1800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Arial" pitchFamily="34" charset="0"/>
                <a:ea typeface="黑体" pitchFamily="49" charset="-122"/>
              </a:rPr>
              <a:t>     人会向前摔倒，因为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跑动中的人开始向前运动，脚被绊而停止，身体有惯性，要保持原来的运动状态，还要向前运动，所以人向前摔倒。</a:t>
            </a:r>
            <a:endParaRPr lang="zh-CN" altLang="en-US" sz="2800" b="1">
              <a:latin typeface="宋体" pitchFamily="2" charset="-122"/>
              <a:ea typeface="黑体" pitchFamily="49" charset="-122"/>
            </a:endParaRPr>
          </a:p>
        </p:txBody>
      </p:sp>
      <p:pic>
        <p:nvPicPr>
          <p:cNvPr id="191493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2514" name="Picture 2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95400" y="1676400"/>
            <a:ext cx="6696075" cy="3013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2515" name="Text Box 4"/>
          <p:cNvSpPr txBox="1">
            <a:spLocks noChangeArrowheads="1"/>
          </p:cNvSpPr>
          <p:nvPr/>
        </p:nvSpPr>
        <p:spPr bwMode="auto">
          <a:xfrm>
            <a:off x="323850" y="4724400"/>
            <a:ext cx="8428038" cy="151426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1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当汽车刹车时，人的脚底由于受摩擦力而随汽车一起停止，人的上半身由于惯性，要保持原来的运动状态，所以刹车时，人会向前倾。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92516" name="Group 7"/>
          <p:cNvGrpSpPr/>
          <p:nvPr/>
        </p:nvGrpSpPr>
        <p:grpSpPr>
          <a:xfrm>
            <a:off x="1371600" y="609600"/>
            <a:ext cx="2951162" cy="785812"/>
            <a:chOff x="431" y="576"/>
            <a:chExt cx="1859" cy="495"/>
          </a:xfrm>
        </p:grpSpPr>
        <p:pic>
          <p:nvPicPr>
            <p:cNvPr id="192517" name="Rectangle 15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431" y="576"/>
              <a:ext cx="1859" cy="49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92518" name="Text Box 4"/>
            <p:cNvSpPr/>
            <p:nvPr/>
          </p:nvSpPr>
          <p:spPr>
            <a:xfrm>
              <a:off x="567" y="618"/>
              <a:ext cx="1700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 b="1">
                  <a:solidFill>
                    <a:schemeClr val="bg1"/>
                  </a:solidFill>
                  <a:ea typeface="黑体" pitchFamily="49" charset="-122"/>
                </a:rPr>
                <a:t>汽车突然刹车</a:t>
              </a:r>
              <a:endParaRPr lang="zh-CN" altLang="en-US" sz="3200" b="1">
                <a:solidFill>
                  <a:schemeClr val="bg1"/>
                </a:solidFill>
                <a:ea typeface="黑体" pitchFamily="49" charset="-122"/>
              </a:endParaRPr>
            </a:p>
          </p:txBody>
        </p:sp>
      </p:grpSp>
      <p:pic>
        <p:nvPicPr>
          <p:cNvPr id="192519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3538" name="Picture 4" descr="车的启动"/>
          <p:cNvPicPr/>
          <p:nvPr/>
        </p:nvPicPr>
        <p:blipFill>
          <a:blip r:embed="rId2"/>
          <a:stretch>
            <a:fillRect/>
          </a:stretch>
        </p:blipFill>
        <p:spPr>
          <a:xfrm>
            <a:off x="1241425" y="1719262"/>
            <a:ext cx="6019800" cy="2989262"/>
          </a:xfrm>
          <a:prstGeom prst="rect">
            <a:avLst/>
          </a:prstGeom>
          <a:solidFill>
            <a:srgbClr val="AEA1B3"/>
          </a:solidFill>
          <a:ln>
            <a:noFill/>
            <a:miter lim="800000"/>
          </a:ln>
        </p:spPr>
      </p:pic>
      <p:sp>
        <p:nvSpPr>
          <p:cNvPr id="193539" name="Text Box 12"/>
          <p:cNvSpPr/>
          <p:nvPr/>
        </p:nvSpPr>
        <p:spPr>
          <a:xfrm>
            <a:off x="457200" y="4733925"/>
            <a:ext cx="8255000" cy="1527175"/>
          </a:xfrm>
          <a:prstGeom prst="rect">
            <a:avLst/>
          </a:prstGeom>
          <a:noFill/>
          <a:ln w="25400"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10000"/>
              </a:lnSpc>
            </a:pPr>
            <a:r>
              <a:rPr lang="en-US" altLang="zh-CN" sz="2800" b="1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当汽车突然启动时，人的脚底由于受摩擦力而随汽车一起运动，人的上半身由于惯性，要保持原来的静止状态，所以车子启动时，人会向后仰。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93540" name="Group 7"/>
          <p:cNvGrpSpPr/>
          <p:nvPr/>
        </p:nvGrpSpPr>
        <p:grpSpPr>
          <a:xfrm>
            <a:off x="1676400" y="457200"/>
            <a:ext cx="3060700" cy="747712"/>
            <a:chOff x="158" y="527"/>
            <a:chExt cx="2002" cy="491"/>
          </a:xfrm>
        </p:grpSpPr>
        <p:pic>
          <p:nvPicPr>
            <p:cNvPr id="193541" name="Rectangle 15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58" y="527"/>
              <a:ext cx="2002" cy="49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93542" name="Text Box 4"/>
            <p:cNvSpPr/>
            <p:nvPr/>
          </p:nvSpPr>
          <p:spPr>
            <a:xfrm>
              <a:off x="369" y="576"/>
              <a:ext cx="1746" cy="3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 b="1">
                  <a:solidFill>
                    <a:schemeClr val="bg1"/>
                  </a:solidFill>
                  <a:ea typeface="黑体" pitchFamily="49" charset="-122"/>
                </a:rPr>
                <a:t>汽车突然启动</a:t>
              </a:r>
              <a:endParaRPr lang="zh-CN" altLang="en-US" sz="3200" b="1">
                <a:solidFill>
                  <a:schemeClr val="bg1"/>
                </a:solidFill>
                <a:ea typeface="黑体" pitchFamily="49" charset="-122"/>
              </a:endParaRPr>
            </a:p>
          </p:txBody>
        </p:sp>
      </p:grpSp>
      <p:pic>
        <p:nvPicPr>
          <p:cNvPr id="193543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94562" name="组合 7"/>
          <p:cNvGrpSpPr/>
          <p:nvPr/>
        </p:nvGrpSpPr>
        <p:grpSpPr>
          <a:xfrm>
            <a:off x="571500" y="1500188"/>
            <a:ext cx="3082925" cy="4662488"/>
            <a:chOff x="571472" y="1500174"/>
            <a:chExt cx="3082438" cy="4661862"/>
          </a:xfrm>
        </p:grpSpPr>
        <p:pic>
          <p:nvPicPr>
            <p:cNvPr id="194563" name="Picture 5" descr="3301ea953398aa57d0135e4e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71472" y="1500174"/>
              <a:ext cx="3082438" cy="3999964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9"/>
                </a:srgbClr>
              </a:outerShdw>
            </a:effectLst>
          </p:spPr>
        </p:pic>
        <p:sp>
          <p:nvSpPr>
            <p:cNvPr id="194564" name="TextBox 3"/>
            <p:cNvSpPr txBox="1"/>
            <p:nvPr/>
          </p:nvSpPr>
          <p:spPr bwMode="auto">
            <a:xfrm>
              <a:off x="1500013" y="5642994"/>
              <a:ext cx="898383" cy="51904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跳远</a:t>
              </a:r>
              <a:endPara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94565" name=""/>
          <p:cNvGrpSpPr/>
          <p:nvPr/>
        </p:nvGrpSpPr>
        <p:grpSpPr>
          <a:xfrm>
            <a:off x="4419600" y="2209800"/>
            <a:ext cx="3092450" cy="3414712"/>
            <a:chOff x="2784" y="1392"/>
            <a:chExt cx="1948" cy="2151"/>
          </a:xfrm>
        </p:grpSpPr>
        <p:pic>
          <p:nvPicPr>
            <p:cNvPr id="194566" name="Picture 7" descr="T7-31-2"/>
            <p:cNvPicPr/>
            <p:nvPr/>
          </p:nvPicPr>
          <p:blipFill>
            <a:blip r:embed="rId3">
              <a:lum contrast="12000"/>
            </a:blip>
            <a:stretch>
              <a:fillRect/>
            </a:stretch>
          </p:blipFill>
          <p:spPr>
            <a:xfrm>
              <a:off x="2784" y="1392"/>
              <a:ext cx="1948" cy="1665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9"/>
                </a:srgbClr>
              </a:outerShdw>
            </a:effectLst>
          </p:spPr>
        </p:pic>
        <p:sp>
          <p:nvSpPr>
            <p:cNvPr id="194567" name="TextBox 6"/>
            <p:cNvSpPr txBox="1"/>
            <p:nvPr/>
          </p:nvSpPr>
          <p:spPr bwMode="auto">
            <a:xfrm>
              <a:off x="7715273" y="4500570"/>
              <a:ext cx="928693" cy="94615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紧固锤头</a:t>
              </a:r>
              <a:endPara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94568" name="TextBox 9"/>
          <p:cNvSpPr/>
          <p:nvPr/>
        </p:nvSpPr>
        <p:spPr>
          <a:xfrm>
            <a:off x="1143000" y="457200"/>
            <a:ext cx="3357562" cy="557212"/>
          </a:xfrm>
          <a:prstGeom prst="rect">
            <a:avLst/>
          </a:prstGeom>
          <a:solidFill>
            <a:srgbClr val="F79646"/>
          </a:solidFill>
          <a:ln w="38100">
            <a:solidFill>
              <a:schemeClr val="bg1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、惯性的利用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5586" name="Picture 6" descr="200610171461023913"/>
          <p:cNvPicPr/>
          <p:nvPr/>
        </p:nvPicPr>
        <p:blipFill>
          <a:blip r:embed="rId2"/>
          <a:stretch>
            <a:fillRect/>
          </a:stretch>
        </p:blipFill>
        <p:spPr>
          <a:xfrm>
            <a:off x="304800" y="2362200"/>
            <a:ext cx="4286250" cy="32146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5587" name="TextBox 5"/>
          <p:cNvSpPr txBox="1"/>
          <p:nvPr/>
        </p:nvSpPr>
        <p:spPr bwMode="auto">
          <a:xfrm>
            <a:off x="1295" y="3383"/>
            <a:ext cx="1241" cy="3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雨雪天减速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95588" name="Picture 2" descr="http://kb.dsqq.cn/res/1/1/2011-11/17/B1/res01_attpic_brief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5486400" y="4038600"/>
            <a:ext cx="2628900" cy="1781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5589" name="TextBox 8"/>
          <p:cNvSpPr txBox="1"/>
          <p:nvPr/>
        </p:nvSpPr>
        <p:spPr bwMode="auto">
          <a:xfrm>
            <a:off x="5429250" y="5857875"/>
            <a:ext cx="2327275" cy="519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开车系安全带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95590" name=""/>
          <p:cNvPicPr/>
          <p:nvPr/>
        </p:nvPicPr>
        <p:blipFill>
          <a:blip r:embed="rId4"/>
          <a:stretch>
            <a:fillRect/>
          </a:stretch>
        </p:blipFill>
        <p:spPr>
          <a:xfrm>
            <a:off x="5486400" y="1600200"/>
            <a:ext cx="2497138" cy="2286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95591" name="TextBox 9"/>
          <p:cNvSpPr txBox="1"/>
          <p:nvPr/>
        </p:nvSpPr>
        <p:spPr bwMode="auto">
          <a:xfrm>
            <a:off x="1060450" y="450850"/>
            <a:ext cx="6651625" cy="5572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、避免惯性带来的危害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5592" name="TextBox 8"/>
          <p:cNvSpPr txBox="1"/>
          <p:nvPr/>
        </p:nvSpPr>
        <p:spPr bwMode="auto">
          <a:xfrm>
            <a:off x="5429250" y="5857875"/>
            <a:ext cx="2327275" cy="519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装安全气囊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8658" name="TextBox 1"/>
          <p:cNvSpPr/>
          <p:nvPr/>
        </p:nvSpPr>
        <p:spPr>
          <a:xfrm>
            <a:off x="539750" y="1916112"/>
            <a:ext cx="30908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latin typeface="宋体" pitchFamily="2" charset="-122"/>
                <a:ea typeface="黑体" pitchFamily="49" charset="-122"/>
              </a:rPr>
              <a:t>1</a:t>
            </a: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、平衡状态</a:t>
            </a:r>
            <a:endParaRPr lang="zh-CN" altLang="en-US" sz="3200" b="1"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198659" name="TextBox 11"/>
          <p:cNvSpPr/>
          <p:nvPr/>
        </p:nvSpPr>
        <p:spPr>
          <a:xfrm>
            <a:off x="428625" y="2781300"/>
            <a:ext cx="77438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宋体" pitchFamily="2" charset="-122"/>
                <a:ea typeface="黑体" pitchFamily="49" charset="-122"/>
              </a:rPr>
              <a:t>静止状态和匀速直线运动状态叫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  <a:ea typeface="黑体" pitchFamily="49" charset="-122"/>
              </a:rPr>
              <a:t>平衡状态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。</a:t>
            </a:r>
            <a:endParaRPr lang="zh-CN" altLang="en-US" sz="2800" b="1">
              <a:latin typeface="宋体" pitchFamily="2" charset="-122"/>
              <a:ea typeface="黑体" pitchFamily="49" charset="-122"/>
            </a:endParaRPr>
          </a:p>
        </p:txBody>
      </p:sp>
      <p:pic>
        <p:nvPicPr>
          <p:cNvPr id="198660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8662" name="Text Box 6"/>
          <p:cNvSpPr/>
          <p:nvPr/>
        </p:nvSpPr>
        <p:spPr>
          <a:xfrm>
            <a:off x="611188" y="4581525"/>
            <a:ext cx="7462838" cy="676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物体处于平衡状态时所受的力叫平衡力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。 </a:t>
            </a:r>
            <a:endParaRPr kumimoji="1"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8663" name="TextBox 1"/>
          <p:cNvSpPr/>
          <p:nvPr/>
        </p:nvSpPr>
        <p:spPr>
          <a:xfrm>
            <a:off x="763588" y="3789362"/>
            <a:ext cx="32702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latin typeface="宋体" pitchFamily="2" charset="-122"/>
                <a:ea typeface="黑体" pitchFamily="49" charset="-122"/>
              </a:rPr>
              <a:t>2</a:t>
            </a: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、平衡力</a:t>
            </a:r>
            <a:endParaRPr lang="zh-CN" altLang="en-US" sz="3200" b="1">
              <a:latin typeface="宋体" pitchFamily="2" charset="-122"/>
              <a:ea typeface="黑体" pitchFamily="49" charset="-122"/>
            </a:endParaRPr>
          </a:p>
        </p:txBody>
      </p:sp>
      <p:grpSp>
        <p:nvGrpSpPr>
          <p:cNvPr id="198664" name="TextBox 1"/>
          <p:cNvGrpSpPr/>
          <p:nvPr/>
        </p:nvGrpSpPr>
        <p:grpSpPr>
          <a:xfrm>
            <a:off x="2627312" y="620712"/>
            <a:ext cx="3829050" cy="712788"/>
            <a:chOff x="157" y="526"/>
            <a:chExt cx="1471" cy="449"/>
          </a:xfrm>
        </p:grpSpPr>
        <p:pic>
          <p:nvPicPr>
            <p:cNvPr id="198665" name="TextBox 1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57" y="526"/>
              <a:ext cx="1471" cy="44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98666" name="Text Box 6"/>
            <p:cNvSpPr/>
            <p:nvPr/>
          </p:nvSpPr>
          <p:spPr>
            <a:xfrm>
              <a:off x="270" y="600"/>
              <a:ext cx="124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ea typeface="黑体" pitchFamily="49" charset="-122"/>
                </a:rPr>
                <a:t>三、二力平衡</a:t>
              </a:r>
              <a:endParaRPr lang="zh-CN" altLang="en-US" sz="2800" b="1">
                <a:solidFill>
                  <a:srgbClr val="FFFFFF"/>
                </a:solidFill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9682" name="TextBox 1"/>
          <p:cNvSpPr/>
          <p:nvPr/>
        </p:nvSpPr>
        <p:spPr>
          <a:xfrm>
            <a:off x="701675" y="1089025"/>
            <a:ext cx="40227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latin typeface="宋体" pitchFamily="2" charset="-122"/>
                <a:ea typeface="黑体" pitchFamily="49" charset="-122"/>
              </a:rPr>
              <a:t>3</a:t>
            </a: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、二力平衡条件</a:t>
            </a:r>
            <a:endParaRPr lang="zh-CN" altLang="en-US" sz="3200" b="1"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199683" name="TextBox 2"/>
          <p:cNvSpPr/>
          <p:nvPr/>
        </p:nvSpPr>
        <p:spPr>
          <a:xfrm>
            <a:off x="792162" y="1857375"/>
            <a:ext cx="7650162" cy="1844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zh-CN" altLang="en-US" sz="3200" b="1">
                <a:latin typeface="仿宋" pitchFamily="49" charset="-122"/>
                <a:ea typeface="仿宋" pitchFamily="49" charset="-122"/>
              </a:rPr>
              <a:t>     </a:t>
            </a: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作用在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黑体" pitchFamily="49" charset="-122"/>
              </a:rPr>
              <a:t>同一物体上</a:t>
            </a: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的两个力，如果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黑体" pitchFamily="49" charset="-122"/>
              </a:rPr>
              <a:t>大小相等</a:t>
            </a: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、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黑体" pitchFamily="49" charset="-122"/>
              </a:rPr>
              <a:t>方向相反</a:t>
            </a: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，并且在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黑体" pitchFamily="49" charset="-122"/>
              </a:rPr>
              <a:t>同一条直线上</a:t>
            </a:r>
            <a:r>
              <a:rPr lang="zh-CN" altLang="en-US" sz="3200" b="1">
                <a:latin typeface="宋体" pitchFamily="2" charset="-122"/>
                <a:ea typeface="黑体" pitchFamily="49" charset="-122"/>
              </a:rPr>
              <a:t>，这两个力就彼此平衡。</a:t>
            </a:r>
            <a:endParaRPr lang="zh-CN" altLang="en-US" sz="3200" b="1">
              <a:latin typeface="宋体" pitchFamily="2" charset="-122"/>
              <a:ea typeface="黑体" pitchFamily="49" charset="-122"/>
            </a:endParaRPr>
          </a:p>
        </p:txBody>
      </p:sp>
      <p:pic>
        <p:nvPicPr>
          <p:cNvPr id="199684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99685" name="Group 7"/>
          <p:cNvGrpSpPr/>
          <p:nvPr/>
        </p:nvGrpSpPr>
        <p:grpSpPr>
          <a:xfrm>
            <a:off x="762000" y="4419600"/>
            <a:ext cx="7448550" cy="914400"/>
            <a:chOff x="480" y="2784"/>
            <a:chExt cx="4692" cy="576"/>
          </a:xfrm>
        </p:grpSpPr>
        <p:sp>
          <p:nvSpPr>
            <p:cNvPr id="199686" name="TextBox 3"/>
            <p:cNvSpPr/>
            <p:nvPr/>
          </p:nvSpPr>
          <p:spPr>
            <a:xfrm>
              <a:off x="528" y="2880"/>
              <a:ext cx="4644" cy="365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 b="1">
                  <a:solidFill>
                    <a:srgbClr val="000000"/>
                  </a:solidFill>
                  <a:latin typeface="宋体" pitchFamily="2" charset="-122"/>
                  <a:ea typeface="黑体" pitchFamily="49" charset="-122"/>
                </a:rPr>
                <a:t>简记：同体、等大、反向、共线。</a:t>
              </a:r>
              <a:endParaRPr lang="zh-CN" altLang="en-US" sz="32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199687" name="Rectangle 6"/>
            <p:cNvSpPr/>
            <p:nvPr/>
          </p:nvSpPr>
          <p:spPr>
            <a:xfrm>
              <a:off x="480" y="2784"/>
              <a:ext cx="3888" cy="576"/>
            </a:xfrm>
            <a:prstGeom prst="rect">
              <a:avLst/>
            </a:prstGeom>
            <a:noFill/>
            <a:ln>
              <a:solidFill>
                <a:srgbClr val="CC0000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/>
              <a:endParaRPr lang="zh-CN" altLang="en-US">
                <a:latin typeface="Arial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00706" name="组合 21"/>
          <p:cNvGrpSpPr/>
          <p:nvPr/>
        </p:nvGrpSpPr>
        <p:grpSpPr>
          <a:xfrm>
            <a:off x="3492500" y="2214562"/>
            <a:ext cx="1214438" cy="3176588"/>
            <a:chOff x="1508148" y="2071678"/>
            <a:chExt cx="1136650" cy="3790950"/>
          </a:xfrm>
        </p:grpSpPr>
        <p:sp>
          <p:nvSpPr>
            <p:cNvPr id="200707" name="Rectangle 20"/>
            <p:cNvSpPr/>
            <p:nvPr/>
          </p:nvSpPr>
          <p:spPr>
            <a:xfrm>
              <a:off x="1508148" y="3440103"/>
              <a:ext cx="1008063" cy="719137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zh-CN">
                <a:latin typeface="Tahoma" pitchFamily="34" charset="0"/>
              </a:endParaRPr>
            </a:p>
          </p:txBody>
        </p:sp>
        <p:grpSp>
          <p:nvGrpSpPr>
            <p:cNvPr id="200708" name="Group 21"/>
            <p:cNvGrpSpPr/>
            <p:nvPr/>
          </p:nvGrpSpPr>
          <p:grpSpPr>
            <a:xfrm>
              <a:off x="2011386" y="2071678"/>
              <a:ext cx="633412" cy="1714500"/>
              <a:chOff x="1302" y="1661"/>
              <a:chExt cx="399" cy="1080"/>
            </a:xfrm>
          </p:grpSpPr>
          <p:cxnSp>
            <p:nvCxnSpPr>
              <p:cNvPr id="200709" name="Line 22"/>
              <p:cNvCxnSpPr/>
              <p:nvPr/>
            </p:nvCxnSpPr>
            <p:spPr>
              <a:xfrm flipV="1">
                <a:off x="1302" y="1706"/>
                <a:ext cx="8" cy="1035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miter lim="800000"/>
                <a:tailEnd type="stealth" w="lg" len="lg"/>
              </a:ln>
            </p:spPr>
          </p:cxnSp>
          <p:sp>
            <p:nvSpPr>
              <p:cNvPr id="200710" name="Text Box 23"/>
              <p:cNvSpPr/>
              <p:nvPr/>
            </p:nvSpPr>
            <p:spPr>
              <a:xfrm>
                <a:off x="1383" y="1661"/>
                <a:ext cx="318" cy="48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3600" i="1">
                    <a:solidFill>
                      <a:srgbClr val="FF3300"/>
                    </a:solidFill>
                  </a:rPr>
                  <a:t>Ｆ</a:t>
                </a:r>
                <a:endParaRPr lang="zh-CN" altLang="en-US" i="1">
                  <a:latin typeface="Tahoma" pitchFamily="34" charset="0"/>
                </a:endParaRPr>
              </a:p>
            </p:txBody>
          </p:sp>
        </p:grpSp>
        <p:grpSp>
          <p:nvGrpSpPr>
            <p:cNvPr id="200711" name="Group 24"/>
            <p:cNvGrpSpPr/>
            <p:nvPr/>
          </p:nvGrpSpPr>
          <p:grpSpPr>
            <a:xfrm>
              <a:off x="1939948" y="3727440"/>
              <a:ext cx="504825" cy="2135188"/>
              <a:chOff x="1383" y="2704"/>
              <a:chExt cx="318" cy="1345"/>
            </a:xfrm>
          </p:grpSpPr>
          <p:grpSp>
            <p:nvGrpSpPr>
              <p:cNvPr id="200712" name="Group 25"/>
              <p:cNvGrpSpPr/>
              <p:nvPr/>
            </p:nvGrpSpPr>
            <p:grpSpPr>
              <a:xfrm>
                <a:off x="1383" y="2750"/>
                <a:ext cx="318" cy="1299"/>
                <a:chOff x="1383" y="2750"/>
                <a:chExt cx="318" cy="1299"/>
              </a:xfrm>
            </p:grpSpPr>
            <p:cxnSp>
              <p:nvCxnSpPr>
                <p:cNvPr id="200713" name="Line 26"/>
                <p:cNvCxnSpPr/>
                <p:nvPr/>
              </p:nvCxnSpPr>
              <p:spPr>
                <a:xfrm flipH="1">
                  <a:off x="1429" y="2750"/>
                  <a:ext cx="0" cy="1088"/>
                </a:xfrm>
                <a:prstGeom prst="line">
                  <a:avLst/>
                </a:prstGeom>
                <a:noFill/>
                <a:ln w="57150">
                  <a:solidFill>
                    <a:srgbClr val="FF0000"/>
                  </a:solidFill>
                  <a:miter lim="800000"/>
                  <a:tailEnd type="stealth" w="lg" len="lg"/>
                </a:ln>
              </p:spPr>
            </p:cxnSp>
            <p:sp>
              <p:nvSpPr>
                <p:cNvPr id="200714" name="Text Box 27"/>
                <p:cNvSpPr/>
                <p:nvPr/>
              </p:nvSpPr>
              <p:spPr>
                <a:xfrm>
                  <a:off x="1383" y="3567"/>
                  <a:ext cx="318" cy="48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r>
                    <a:rPr lang="zh-CN" altLang="en-US" sz="3600" i="1">
                      <a:solidFill>
                        <a:srgbClr val="FF3300"/>
                      </a:solidFill>
                    </a:rPr>
                    <a:t>Ｇ</a:t>
                  </a:r>
                  <a:endParaRPr lang="zh-CN" altLang="en-US" i="1">
                    <a:latin typeface="Tahoma" pitchFamily="34" charset="0"/>
                  </a:endParaRPr>
                </a:p>
              </p:txBody>
            </p:sp>
          </p:grpSp>
          <p:sp>
            <p:nvSpPr>
              <p:cNvPr id="200715" name="Oval 28"/>
              <p:cNvSpPr/>
              <p:nvPr/>
            </p:nvSpPr>
            <p:spPr>
              <a:xfrm>
                <a:off x="1383" y="2704"/>
                <a:ext cx="91" cy="9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zh-CN">
                  <a:latin typeface="Tahoma" pitchFamily="34" charset="0"/>
                </a:endParaRPr>
              </a:p>
            </p:txBody>
          </p:sp>
        </p:grpSp>
      </p:grpSp>
      <p:sp>
        <p:nvSpPr>
          <p:cNvPr id="200716" name="Text Box 29"/>
          <p:cNvSpPr/>
          <p:nvPr/>
        </p:nvSpPr>
        <p:spPr>
          <a:xfrm>
            <a:off x="4938712" y="3463925"/>
            <a:ext cx="22240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向上匀速：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0717" name="Text Box 30"/>
          <p:cNvSpPr/>
          <p:nvPr/>
        </p:nvSpPr>
        <p:spPr>
          <a:xfrm>
            <a:off x="7254875" y="3440112"/>
            <a:ext cx="97948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 i="1">
                <a:solidFill>
                  <a:srgbClr val="FF0000"/>
                </a:solidFill>
                <a:latin typeface="Times New Roman" pitchFamily="18" charset="0"/>
                <a:ea typeface="楷体" pitchFamily="49" charset="-122"/>
              </a:rPr>
              <a:t>F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楷体" pitchFamily="49" charset="-122"/>
              </a:rPr>
              <a:t>=</a:t>
            </a:r>
            <a:r>
              <a:rPr lang="en-US" altLang="zh-CN" sz="3200" b="1" i="1">
                <a:solidFill>
                  <a:srgbClr val="FF0000"/>
                </a:solidFill>
                <a:latin typeface="Times New Roman" pitchFamily="18" charset="0"/>
                <a:ea typeface="楷体" pitchFamily="49" charset="-122"/>
              </a:rPr>
              <a:t>G</a:t>
            </a:r>
            <a:endParaRPr lang="en-US" altLang="zh-CN" sz="3200" b="1" i="1">
              <a:solidFill>
                <a:srgbClr val="FF0000"/>
              </a:solidFill>
              <a:latin typeface="Times New Roman" pitchFamily="18" charset="0"/>
              <a:ea typeface="楷体" pitchFamily="49" charset="-122"/>
            </a:endParaRPr>
          </a:p>
        </p:txBody>
      </p:sp>
      <p:sp>
        <p:nvSpPr>
          <p:cNvPr id="200718" name="Text Box 31"/>
          <p:cNvSpPr/>
          <p:nvPr/>
        </p:nvSpPr>
        <p:spPr>
          <a:xfrm>
            <a:off x="4960938" y="4371975"/>
            <a:ext cx="26590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向下匀速：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0719" name="Text Box 32"/>
          <p:cNvSpPr/>
          <p:nvPr/>
        </p:nvSpPr>
        <p:spPr>
          <a:xfrm>
            <a:off x="7254875" y="4379912"/>
            <a:ext cx="97948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 i="1">
                <a:solidFill>
                  <a:srgbClr val="FF0000"/>
                </a:solidFill>
                <a:latin typeface="Times New Roman" pitchFamily="18" charset="0"/>
                <a:ea typeface="楷体" pitchFamily="49" charset="-122"/>
              </a:rPr>
              <a:t>F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楷体" pitchFamily="49" charset="-122"/>
              </a:rPr>
              <a:t>=</a:t>
            </a:r>
            <a:r>
              <a:rPr lang="en-US" altLang="zh-CN" sz="3200" b="1" i="1">
                <a:solidFill>
                  <a:srgbClr val="FF0000"/>
                </a:solidFill>
                <a:latin typeface="Times New Roman" pitchFamily="18" charset="0"/>
                <a:ea typeface="楷体" pitchFamily="49" charset="-122"/>
              </a:rPr>
              <a:t>G</a:t>
            </a:r>
            <a:endParaRPr lang="en-US" altLang="zh-CN" sz="3200" b="1" i="1">
              <a:solidFill>
                <a:srgbClr val="FF0000"/>
              </a:solidFill>
              <a:latin typeface="Times New Roman" pitchFamily="18" charset="0"/>
              <a:ea typeface="楷体" pitchFamily="49" charset="-122"/>
            </a:endParaRPr>
          </a:p>
        </p:txBody>
      </p:sp>
      <p:sp>
        <p:nvSpPr>
          <p:cNvPr id="200720" name="Text Box 33"/>
          <p:cNvSpPr/>
          <p:nvPr/>
        </p:nvSpPr>
        <p:spPr>
          <a:xfrm>
            <a:off x="5029200" y="2590800"/>
            <a:ext cx="12557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静止：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0721" name="Text Box 35"/>
          <p:cNvSpPr/>
          <p:nvPr/>
        </p:nvSpPr>
        <p:spPr>
          <a:xfrm>
            <a:off x="7181850" y="2571750"/>
            <a:ext cx="97948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 i="1">
                <a:solidFill>
                  <a:srgbClr val="FF0000"/>
                </a:solidFill>
                <a:latin typeface="Times New Roman" pitchFamily="18" charset="0"/>
                <a:ea typeface="楷体" pitchFamily="49" charset="-122"/>
              </a:rPr>
              <a:t>F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楷体" pitchFamily="49" charset="-122"/>
              </a:rPr>
              <a:t>=</a:t>
            </a:r>
            <a:r>
              <a:rPr lang="en-US" altLang="zh-CN" sz="3200" b="1" i="1">
                <a:solidFill>
                  <a:srgbClr val="FF0000"/>
                </a:solidFill>
                <a:latin typeface="Times New Roman" pitchFamily="18" charset="0"/>
                <a:ea typeface="楷体" pitchFamily="49" charset="-122"/>
              </a:rPr>
              <a:t>G</a:t>
            </a:r>
            <a:endParaRPr lang="en-US" altLang="zh-CN" sz="3200" b="1" i="1">
              <a:solidFill>
                <a:srgbClr val="FF0000"/>
              </a:solidFill>
              <a:latin typeface="Times New Roman" pitchFamily="18" charset="0"/>
              <a:ea typeface="楷体" pitchFamily="49" charset="-122"/>
            </a:endParaRPr>
          </a:p>
        </p:txBody>
      </p:sp>
      <p:sp>
        <p:nvSpPr>
          <p:cNvPr id="200722" name="TextBox 22"/>
          <p:cNvSpPr txBox="1"/>
          <p:nvPr/>
        </p:nvSpPr>
        <p:spPr>
          <a:xfrm>
            <a:off x="2643188" y="5357813"/>
            <a:ext cx="2714625" cy="9715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一个物体只受拉力和重力的作用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0723" name="Picture 6" descr="图片1"/>
          <p:cNvPicPr/>
          <p:nvPr/>
        </p:nvPicPr>
        <p:blipFill>
          <a:blip r:embed="rId2"/>
          <a:srcRect t="7576"/>
          <a:stretch>
            <a:fillRect/>
          </a:stretch>
        </p:blipFill>
        <p:spPr>
          <a:xfrm>
            <a:off x="357188" y="2071688"/>
            <a:ext cx="2703512" cy="30003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0724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00725" name="Group 24"/>
          <p:cNvGrpSpPr/>
          <p:nvPr/>
        </p:nvGrpSpPr>
        <p:grpSpPr>
          <a:xfrm>
            <a:off x="1905000" y="762000"/>
            <a:ext cx="6642100" cy="519112"/>
            <a:chOff x="1435" y="472"/>
            <a:chExt cx="3944" cy="327"/>
          </a:xfrm>
        </p:grpSpPr>
        <p:sp>
          <p:nvSpPr>
            <p:cNvPr id="200726" name="Rectangle 12"/>
            <p:cNvSpPr/>
            <p:nvPr/>
          </p:nvSpPr>
          <p:spPr>
            <a:xfrm>
              <a:off x="3759" y="472"/>
              <a:ext cx="1620" cy="327"/>
            </a:xfrm>
            <a:prstGeom prst="rect">
              <a:avLst/>
            </a:prstGeom>
            <a:noFill/>
            <a:ln w="1905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平衡力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200727" name="Line 13"/>
            <p:cNvCxnSpPr/>
            <p:nvPr/>
          </p:nvCxnSpPr>
          <p:spPr>
            <a:xfrm>
              <a:off x="2881" y="670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triangle"/>
              <a:tailEnd type="triangle"/>
            </a:ln>
          </p:spPr>
        </p:cxnSp>
        <p:sp>
          <p:nvSpPr>
            <p:cNvPr id="200728" name="Text Box 14"/>
            <p:cNvSpPr/>
            <p:nvPr/>
          </p:nvSpPr>
          <p:spPr>
            <a:xfrm>
              <a:off x="1435" y="472"/>
              <a:ext cx="101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平衡状态</a:t>
              </a:r>
              <a:endPara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0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0" dur="500"/>
                                        <p:tgtEl>
                                          <p:spTgt spid="20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6" dur="500"/>
                                        <p:tgtEl>
                                          <p:spTgt spid="20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200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8" dur="500"/>
                                        <p:tgtEl>
                                          <p:spTgt spid="200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4" dur="500"/>
                                        <p:tgtEl>
                                          <p:spTgt spid="20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7" grpId="0"/>
      <p:bldP spid="200719" grpId="1"/>
      <p:bldP spid="200721" grpId="2"/>
      <p:bldP spid="200722" grpId="3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1730" name="Text Box 10"/>
          <p:cNvSpPr txBox="1">
            <a:spLocks noChangeArrowheads="1"/>
          </p:cNvSpPr>
          <p:nvPr/>
        </p:nvSpPr>
        <p:spPr bwMode="auto">
          <a:xfrm>
            <a:off x="2000250" y="1146175"/>
            <a:ext cx="4772025" cy="519113"/>
          </a:xfrm>
          <a:prstGeom prst="rect">
            <a:avLst/>
          </a:prstGeom>
          <a:noFill/>
          <a:ln w="19050" algn="ctr">
            <a:noFill/>
            <a:miter lim="800000"/>
          </a:ln>
          <a:effectLst>
            <a:outerShdw dist="35921" dir="2700000" algn="ctr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endParaRPr lang="zh-CN" altLang="zh-CN" sz="2800" b="1">
              <a:latin typeface="宋体" pitchFamily="2" charset="-122"/>
            </a:endParaRPr>
          </a:p>
        </p:txBody>
      </p:sp>
      <p:grpSp>
        <p:nvGrpSpPr>
          <p:cNvPr id="201731" name="Group 23"/>
          <p:cNvGrpSpPr/>
          <p:nvPr/>
        </p:nvGrpSpPr>
        <p:grpSpPr>
          <a:xfrm>
            <a:off x="714375" y="1000125"/>
            <a:ext cx="1157288" cy="3171825"/>
            <a:chOff x="450" y="630"/>
            <a:chExt cx="729" cy="1998"/>
          </a:xfrm>
        </p:grpSpPr>
        <p:sp>
          <p:nvSpPr>
            <p:cNvPr id="201732" name="Rectangle 16"/>
            <p:cNvSpPr/>
            <p:nvPr/>
          </p:nvSpPr>
          <p:spPr>
            <a:xfrm>
              <a:off x="450" y="1369"/>
              <a:ext cx="545" cy="389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zh-CN" sz="2800">
                <a:latin typeface="宋体" pitchFamily="2" charset="-122"/>
              </a:endParaRPr>
            </a:p>
          </p:txBody>
        </p:sp>
        <p:grpSp>
          <p:nvGrpSpPr>
            <p:cNvPr id="201733" name="Group 22"/>
            <p:cNvGrpSpPr/>
            <p:nvPr/>
          </p:nvGrpSpPr>
          <p:grpSpPr>
            <a:xfrm>
              <a:off x="722" y="630"/>
              <a:ext cx="457" cy="927"/>
              <a:chOff x="722" y="630"/>
              <a:chExt cx="457" cy="927"/>
            </a:xfrm>
          </p:grpSpPr>
          <p:cxnSp>
            <p:nvCxnSpPr>
              <p:cNvPr id="201734" name="Line 18"/>
              <p:cNvCxnSpPr/>
              <p:nvPr/>
            </p:nvCxnSpPr>
            <p:spPr>
              <a:xfrm flipV="1">
                <a:off x="722" y="669"/>
                <a:ext cx="7" cy="888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miter lim="800000"/>
                <a:tailEnd type="stealth" w="lg" len="lg"/>
              </a:ln>
            </p:spPr>
          </p:cxnSp>
          <p:sp>
            <p:nvSpPr>
              <p:cNvPr id="201735" name="Text Box 19"/>
              <p:cNvSpPr/>
              <p:nvPr/>
            </p:nvSpPr>
            <p:spPr>
              <a:xfrm>
                <a:off x="791" y="630"/>
                <a:ext cx="388" cy="32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2800" b="1" i="1">
                    <a:solidFill>
                      <a:srgbClr val="FF3300"/>
                    </a:solidFill>
                    <a:latin typeface="宋体" pitchFamily="2" charset="-122"/>
                  </a:rPr>
                  <a:t>Ｆ</a:t>
                </a:r>
                <a:endParaRPr lang="zh-CN" altLang="en-US" sz="2800" b="1" i="1">
                  <a:latin typeface="宋体" pitchFamily="2" charset="-122"/>
                </a:endParaRPr>
              </a:p>
            </p:txBody>
          </p:sp>
        </p:grpSp>
        <p:grpSp>
          <p:nvGrpSpPr>
            <p:cNvPr id="201736" name="Group 20"/>
            <p:cNvGrpSpPr/>
            <p:nvPr/>
          </p:nvGrpSpPr>
          <p:grpSpPr>
            <a:xfrm>
              <a:off x="683" y="1525"/>
              <a:ext cx="273" cy="1103"/>
              <a:chOff x="1383" y="2704"/>
              <a:chExt cx="318" cy="1286"/>
            </a:xfrm>
          </p:grpSpPr>
          <p:grpSp>
            <p:nvGrpSpPr>
              <p:cNvPr id="201737" name="Group 21"/>
              <p:cNvGrpSpPr/>
              <p:nvPr/>
            </p:nvGrpSpPr>
            <p:grpSpPr>
              <a:xfrm>
                <a:off x="1383" y="2750"/>
                <a:ext cx="318" cy="1240"/>
                <a:chOff x="1383" y="2750"/>
                <a:chExt cx="318" cy="1240"/>
              </a:xfrm>
            </p:grpSpPr>
            <p:cxnSp>
              <p:nvCxnSpPr>
                <p:cNvPr id="201738" name="Line 22"/>
                <p:cNvCxnSpPr/>
                <p:nvPr/>
              </p:nvCxnSpPr>
              <p:spPr>
                <a:xfrm flipH="1">
                  <a:off x="1429" y="2750"/>
                  <a:ext cx="0" cy="1088"/>
                </a:xfrm>
                <a:prstGeom prst="line">
                  <a:avLst/>
                </a:prstGeom>
                <a:noFill/>
                <a:ln w="57150">
                  <a:solidFill>
                    <a:srgbClr val="FF0000"/>
                  </a:solidFill>
                  <a:miter lim="800000"/>
                  <a:tailEnd type="stealth" w="lg" len="lg"/>
                </a:ln>
              </p:spPr>
            </p:cxnSp>
            <p:sp>
              <p:nvSpPr>
                <p:cNvPr id="201739" name="Text Box 23"/>
                <p:cNvSpPr/>
                <p:nvPr/>
              </p:nvSpPr>
              <p:spPr>
                <a:xfrm>
                  <a:off x="1383" y="3565"/>
                  <a:ext cx="318" cy="425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r>
                    <a:rPr lang="zh-CN" altLang="en-US" sz="3200" b="1" i="1">
                      <a:solidFill>
                        <a:srgbClr val="FF3300"/>
                      </a:solidFill>
                      <a:latin typeface="宋体" pitchFamily="2" charset="-122"/>
                    </a:rPr>
                    <a:t>Ｇ</a:t>
                  </a:r>
                  <a:endParaRPr lang="zh-CN" altLang="en-US" sz="3200" b="1" i="1">
                    <a:latin typeface="宋体" pitchFamily="2" charset="-122"/>
                  </a:endParaRPr>
                </a:p>
              </p:txBody>
            </p:sp>
          </p:grpSp>
          <p:sp>
            <p:nvSpPr>
              <p:cNvPr id="201740" name="Oval 24"/>
              <p:cNvSpPr/>
              <p:nvPr/>
            </p:nvSpPr>
            <p:spPr>
              <a:xfrm>
                <a:off x="1383" y="2704"/>
                <a:ext cx="91" cy="9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zh-CN" sz="2800">
                  <a:latin typeface="宋体" pitchFamily="2" charset="-122"/>
                </a:endParaRPr>
              </a:p>
            </p:txBody>
          </p:sp>
        </p:grpSp>
      </p:grpSp>
      <p:sp>
        <p:nvSpPr>
          <p:cNvPr id="201741" name="Text Box 32"/>
          <p:cNvSpPr/>
          <p:nvPr/>
        </p:nvSpPr>
        <p:spPr>
          <a:xfrm>
            <a:off x="2247900" y="2071688"/>
            <a:ext cx="48244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向上加速：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1742" name="Text Box 33"/>
          <p:cNvSpPr/>
          <p:nvPr/>
        </p:nvSpPr>
        <p:spPr>
          <a:xfrm>
            <a:off x="2247900" y="3006725"/>
            <a:ext cx="48244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向下加速：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1743" name="Text Box 34"/>
          <p:cNvSpPr/>
          <p:nvPr/>
        </p:nvSpPr>
        <p:spPr>
          <a:xfrm>
            <a:off x="4840288" y="2195512"/>
            <a:ext cx="18716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＞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</a:rPr>
              <a:t>G</a:t>
            </a:r>
            <a:endParaRPr lang="en-US" altLang="zh-CN" sz="28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01744" name="Rectangle 39"/>
          <p:cNvSpPr>
            <a:spLocks noChangeArrowheads="1"/>
          </p:cNvSpPr>
          <p:nvPr/>
        </p:nvSpPr>
        <p:spPr bwMode="auto">
          <a:xfrm>
            <a:off x="701675" y="5003800"/>
            <a:ext cx="8001000" cy="1143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运动状态改变，一定有力作用在物体上，并且是不平衡的力。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1745" name="Text Box 35"/>
          <p:cNvSpPr/>
          <p:nvPr/>
        </p:nvSpPr>
        <p:spPr>
          <a:xfrm>
            <a:off x="4857750" y="3065462"/>
            <a:ext cx="21050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</a:rPr>
              <a:t>F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＜</a:t>
            </a:r>
            <a:r>
              <a:rPr lang="en-US" altLang="zh-CN" sz="2800" b="1" i="1">
                <a:solidFill>
                  <a:srgbClr val="FF0000"/>
                </a:solidFill>
                <a:latin typeface="Times New Roman" pitchFamily="18" charset="0"/>
              </a:rPr>
              <a:t>G</a:t>
            </a:r>
            <a:endParaRPr lang="en-US" altLang="zh-CN" sz="28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201746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1747" name="Rectangle 12"/>
          <p:cNvSpPr/>
          <p:nvPr/>
        </p:nvSpPr>
        <p:spPr>
          <a:xfrm>
            <a:off x="6102350" y="819150"/>
            <a:ext cx="2571750" cy="519112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非平衡力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201748" name="Line 13"/>
          <p:cNvCxnSpPr/>
          <p:nvPr/>
        </p:nvCxnSpPr>
        <p:spPr>
          <a:xfrm>
            <a:off x="4706938" y="1089025"/>
            <a:ext cx="1223962" cy="0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 type="triangle"/>
            <a:tailEnd type="triangle"/>
          </a:ln>
        </p:spPr>
      </p:cxnSp>
      <p:sp>
        <p:nvSpPr>
          <p:cNvPr id="201749" name="Text Box 14"/>
          <p:cNvSpPr/>
          <p:nvPr/>
        </p:nvSpPr>
        <p:spPr>
          <a:xfrm>
            <a:off x="2286000" y="838200"/>
            <a:ext cx="19700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非平衡状态</a:t>
            </a:r>
            <a:endParaRPr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1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0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1000"/>
                                        <p:tgtEl>
                                          <p:spTgt spid="201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43" grpId="0"/>
      <p:bldP spid="201744" grpId="1"/>
      <p:bldP spid="201745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2754" name="TextBox 1"/>
          <p:cNvSpPr/>
          <p:nvPr/>
        </p:nvSpPr>
        <p:spPr>
          <a:xfrm>
            <a:off x="571500" y="1000125"/>
            <a:ext cx="446881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、二力平衡条件的应用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2755" name="Picture 12" descr="5"/>
          <p:cNvPicPr/>
          <p:nvPr/>
        </p:nvPicPr>
        <p:blipFill>
          <a:blip r:embed="rId2"/>
          <a:srcRect b="26563"/>
          <a:stretch>
            <a:fillRect/>
          </a:stretch>
        </p:blipFill>
        <p:spPr>
          <a:xfrm>
            <a:off x="1500188" y="1785938"/>
            <a:ext cx="909638" cy="3357562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02756" name="Group 18"/>
          <p:cNvGrpSpPr/>
          <p:nvPr/>
        </p:nvGrpSpPr>
        <p:grpSpPr>
          <a:xfrm>
            <a:off x="1838325" y="4800600"/>
            <a:ext cx="876300" cy="1722438"/>
            <a:chOff x="3912" y="2352"/>
            <a:chExt cx="552" cy="1085"/>
          </a:xfrm>
        </p:grpSpPr>
        <p:sp>
          <p:nvSpPr>
            <p:cNvPr id="202757" name="Oval 19"/>
            <p:cNvSpPr/>
            <p:nvPr/>
          </p:nvSpPr>
          <p:spPr>
            <a:xfrm>
              <a:off x="3912" y="2352"/>
              <a:ext cx="144" cy="14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grpSp>
          <p:nvGrpSpPr>
            <p:cNvPr id="202758" name="Group 20"/>
            <p:cNvGrpSpPr/>
            <p:nvPr/>
          </p:nvGrpSpPr>
          <p:grpSpPr>
            <a:xfrm>
              <a:off x="3984" y="2448"/>
              <a:ext cx="480" cy="989"/>
              <a:chOff x="3696" y="2784"/>
              <a:chExt cx="480" cy="989"/>
            </a:xfrm>
          </p:grpSpPr>
          <p:cxnSp>
            <p:nvCxnSpPr>
              <p:cNvPr id="202759" name="Line 21"/>
              <p:cNvCxnSpPr/>
              <p:nvPr/>
            </p:nvCxnSpPr>
            <p:spPr>
              <a:xfrm flipH="1">
                <a:off x="3696" y="2784"/>
                <a:ext cx="0" cy="912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miter lim="800000"/>
                <a:tailEnd type="triangle" w="lg" len="lg"/>
              </a:ln>
            </p:spPr>
          </p:cxnSp>
          <p:sp>
            <p:nvSpPr>
              <p:cNvPr id="202760" name="Text Box 22"/>
              <p:cNvSpPr/>
              <p:nvPr/>
            </p:nvSpPr>
            <p:spPr>
              <a:xfrm>
                <a:off x="3744" y="3408"/>
                <a:ext cx="432" cy="36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</a:pPr>
                <a:r>
                  <a:rPr lang="en-US" altLang="zh-CN" sz="3200" b="1" i="1">
                    <a:solidFill>
                      <a:srgbClr val="CC0000"/>
                    </a:solidFill>
                    <a:latin typeface="Times New Roman" pitchFamily="18" charset="0"/>
                  </a:rPr>
                  <a:t>G</a:t>
                </a:r>
                <a:endParaRPr lang="en-US" altLang="zh-CN" sz="3200" b="1" i="1">
                  <a:solidFill>
                    <a:srgbClr val="CC0000"/>
                  </a:solidFill>
                  <a:latin typeface="Times New Roman" pitchFamily="18" charset="0"/>
                </a:endParaRPr>
              </a:p>
            </p:txBody>
          </p:sp>
        </p:grpSp>
      </p:grpSp>
      <p:grpSp>
        <p:nvGrpSpPr>
          <p:cNvPr id="202761" name="Group 23"/>
          <p:cNvGrpSpPr/>
          <p:nvPr/>
        </p:nvGrpSpPr>
        <p:grpSpPr>
          <a:xfrm>
            <a:off x="1952625" y="3429000"/>
            <a:ext cx="533400" cy="1600200"/>
            <a:chOff x="3696" y="1824"/>
            <a:chExt cx="336" cy="1008"/>
          </a:xfrm>
        </p:grpSpPr>
        <p:cxnSp>
          <p:nvCxnSpPr>
            <p:cNvPr id="202762" name="Line 24"/>
            <p:cNvCxnSpPr/>
            <p:nvPr/>
          </p:nvCxnSpPr>
          <p:spPr>
            <a:xfrm flipH="1" flipV="1">
              <a:off x="3696" y="1920"/>
              <a:ext cx="0" cy="912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miter lim="800000"/>
              <a:tailEnd type="triangle" w="lg" len="lg"/>
            </a:ln>
          </p:spPr>
        </p:cxnSp>
        <p:sp>
          <p:nvSpPr>
            <p:cNvPr id="202763" name="Text Box 25"/>
            <p:cNvSpPr/>
            <p:nvPr/>
          </p:nvSpPr>
          <p:spPr>
            <a:xfrm>
              <a:off x="3744" y="1824"/>
              <a:ext cx="288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CC0000"/>
                  </a:solidFill>
                  <a:latin typeface="Times New Roman" pitchFamily="18" charset="0"/>
                </a:rPr>
                <a:t>F</a:t>
              </a:r>
              <a:endParaRPr lang="en-US" altLang="zh-CN" sz="3200" b="1" i="1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202764" name="TextBox 41"/>
          <p:cNvSpPr/>
          <p:nvPr/>
        </p:nvSpPr>
        <p:spPr>
          <a:xfrm>
            <a:off x="3657600" y="2743200"/>
            <a:ext cx="3657600" cy="528638"/>
          </a:xfrm>
          <a:prstGeom prst="rect">
            <a:avLst/>
          </a:prstGeom>
          <a:gradFill rotWithShape="1">
            <a:gsLst>
              <a:gs pos="0">
                <a:srgbClr val="CB6C1D"/>
              </a:gs>
              <a:gs pos="80000">
                <a:srgbClr val="FF8F2A"/>
              </a:gs>
              <a:gs pos="100000">
                <a:srgbClr val="FF8F26"/>
              </a:gs>
            </a:gsLst>
            <a:lin ang="16200000" scaled="1"/>
          </a:gradFill>
          <a:ln>
            <a:solidFill>
              <a:srgbClr val="F69240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求物体受的重力大小</a:t>
            </a:r>
            <a:endParaRPr lang="zh-CN" altLang="en-US" sz="2800" b="1">
              <a:solidFill>
                <a:srgbClr val="FFFFFF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2765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3778" name="矩形 1"/>
          <p:cNvSpPr/>
          <p:nvPr/>
        </p:nvSpPr>
        <p:spPr>
          <a:xfrm>
            <a:off x="836613" y="728663"/>
            <a:ext cx="4000500" cy="26939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kumimoji="1"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如图，一辆小车受到</a:t>
            </a:r>
            <a:r>
              <a:rPr kumimoji="1" lang="en-US" altLang="zh-CN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50 N</a:t>
            </a:r>
            <a:r>
              <a:rPr kumimoji="1"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的拉力和</a:t>
            </a:r>
            <a:r>
              <a:rPr kumimoji="1" lang="en-US" altLang="zh-CN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30 N</a:t>
            </a:r>
            <a:r>
              <a:rPr kumimoji="1"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的重力做匀速直线运动，求小车受的支持力大小和阻力大小？</a:t>
            </a:r>
            <a:endParaRPr kumimoji="1" lang="zh-CN" altLang="en-US" sz="2800" b="1">
              <a:solidFill>
                <a:srgbClr val="FFFFFF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3779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03780" name="Group 5"/>
          <p:cNvGrpSpPr/>
          <p:nvPr/>
        </p:nvGrpSpPr>
        <p:grpSpPr>
          <a:xfrm>
            <a:off x="5410200" y="838200"/>
            <a:ext cx="2481262" cy="3019425"/>
            <a:chOff x="3390" y="346"/>
            <a:chExt cx="1304" cy="1902"/>
          </a:xfrm>
        </p:grpSpPr>
        <p:sp>
          <p:nvSpPr>
            <p:cNvPr id="203781" name="TextBox 40"/>
            <p:cNvSpPr txBox="1"/>
            <p:nvPr/>
          </p:nvSpPr>
          <p:spPr>
            <a:xfrm>
              <a:off x="3589" y="346"/>
              <a:ext cx="861" cy="343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>
                  <a:solidFill>
                    <a:srgbClr val="000000"/>
                  </a:solidFill>
                  <a:latin typeface="宋体" pitchFamily="2" charset="-122"/>
                </a:rPr>
                <a:t>受力分析</a:t>
              </a:r>
              <a:endParaRPr lang="zh-CN" altLang="en-US" sz="2800" b="1">
                <a:solidFill>
                  <a:srgbClr val="000000"/>
                </a:solidFill>
                <a:latin typeface="宋体" pitchFamily="2" charset="-122"/>
              </a:endParaRPr>
            </a:p>
          </p:txBody>
        </p:sp>
        <p:sp>
          <p:nvSpPr>
            <p:cNvPr id="203782" name="下箭头 41"/>
            <p:cNvSpPr/>
            <p:nvPr/>
          </p:nvSpPr>
          <p:spPr>
            <a:xfrm flipH="1">
              <a:off x="4014" y="714"/>
              <a:ext cx="226" cy="340"/>
            </a:xfrm>
            <a:prstGeom prst="downArrow">
              <a:avLst>
                <a:gd name="adj1" fmla="val 41685"/>
                <a:gd name="adj2" fmla="val 10155"/>
              </a:avLst>
            </a:prstGeom>
            <a:solidFill>
              <a:srgbClr val="4BACC6"/>
            </a:solidFill>
            <a:ln w="25400">
              <a:solidFill>
                <a:srgbClr val="357D91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  <a:latin typeface="Arial" pitchFamily="34" charset="0"/>
              </a:endParaRPr>
            </a:p>
          </p:txBody>
        </p:sp>
        <p:sp>
          <p:nvSpPr>
            <p:cNvPr id="203783" name="TextBox 43"/>
            <p:cNvSpPr txBox="1"/>
            <p:nvPr/>
          </p:nvSpPr>
          <p:spPr>
            <a:xfrm>
              <a:off x="3390" y="1083"/>
              <a:ext cx="1237" cy="343"/>
            </a:xfrm>
            <a:prstGeom prst="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>
                  <a:solidFill>
                    <a:srgbClr val="000000"/>
                  </a:solidFill>
                  <a:latin typeface="宋体" pitchFamily="2" charset="-122"/>
                </a:rPr>
                <a:t>物体平衡状态</a:t>
              </a:r>
              <a:endParaRPr lang="zh-CN" altLang="en-US" sz="2800" b="1">
                <a:solidFill>
                  <a:srgbClr val="000000"/>
                </a:solidFill>
                <a:latin typeface="宋体" pitchFamily="2" charset="-122"/>
              </a:endParaRPr>
            </a:p>
          </p:txBody>
        </p:sp>
        <p:sp>
          <p:nvSpPr>
            <p:cNvPr id="203784" name="TextBox 40"/>
            <p:cNvSpPr/>
            <p:nvPr/>
          </p:nvSpPr>
          <p:spPr>
            <a:xfrm>
              <a:off x="3702" y="1905"/>
              <a:ext cx="992" cy="343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F79646"/>
              </a:solidFill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000000"/>
                  </a:solidFill>
                  <a:latin typeface="宋体" pitchFamily="2" charset="-122"/>
                </a:rPr>
                <a:t>平衡力</a:t>
              </a:r>
              <a:endParaRPr lang="zh-CN" altLang="en-US" sz="2800" b="1">
                <a:solidFill>
                  <a:srgbClr val="000000"/>
                </a:solidFill>
                <a:latin typeface="宋体" pitchFamily="2" charset="-122"/>
              </a:endParaRPr>
            </a:p>
          </p:txBody>
        </p:sp>
        <p:sp>
          <p:nvSpPr>
            <p:cNvPr id="203785" name="下箭头 41"/>
            <p:cNvSpPr/>
            <p:nvPr/>
          </p:nvSpPr>
          <p:spPr>
            <a:xfrm flipH="1">
              <a:off x="4042" y="1451"/>
              <a:ext cx="226" cy="340"/>
            </a:xfrm>
            <a:prstGeom prst="downArrow">
              <a:avLst>
                <a:gd name="adj1" fmla="val 41685"/>
                <a:gd name="adj2" fmla="val 10155"/>
              </a:avLst>
            </a:prstGeom>
            <a:solidFill>
              <a:srgbClr val="4BACC6"/>
            </a:solidFill>
            <a:ln w="25400">
              <a:solidFill>
                <a:srgbClr val="357D91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  <a:latin typeface="Arial" pitchFamily="34" charset="0"/>
              </a:endParaRPr>
            </a:p>
          </p:txBody>
        </p:sp>
      </p:grpSp>
      <p:grpSp>
        <p:nvGrpSpPr>
          <p:cNvPr id="203786" name="Group 26"/>
          <p:cNvGrpSpPr/>
          <p:nvPr/>
        </p:nvGrpSpPr>
        <p:grpSpPr>
          <a:xfrm>
            <a:off x="206375" y="3733800"/>
            <a:ext cx="5384800" cy="2208212"/>
            <a:chOff x="130" y="2352"/>
            <a:chExt cx="3392" cy="1391"/>
          </a:xfrm>
        </p:grpSpPr>
        <p:sp>
          <p:nvSpPr>
            <p:cNvPr id="203787" name="Text Box 18"/>
            <p:cNvSpPr/>
            <p:nvPr/>
          </p:nvSpPr>
          <p:spPr>
            <a:xfrm>
              <a:off x="130" y="2812"/>
              <a:ext cx="927" cy="30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600" b="1" i="1">
                  <a:latin typeface="Times New Roman" pitchFamily="18" charset="0"/>
                </a:rPr>
                <a:t>F</a:t>
              </a:r>
              <a:r>
                <a:rPr lang="en-US" altLang="zh-CN" sz="2600" b="1" baseline="-25000">
                  <a:latin typeface="Times New Roman" pitchFamily="18" charset="0"/>
                </a:rPr>
                <a:t>1</a:t>
              </a:r>
              <a:r>
                <a:rPr lang="en-US" altLang="zh-CN" sz="2600" b="1">
                  <a:latin typeface="Times New Roman" pitchFamily="18" charset="0"/>
                </a:rPr>
                <a:t>=50 N</a:t>
              </a:r>
              <a:endParaRPr lang="en-US" altLang="zh-CN" sz="2600" b="1">
                <a:latin typeface="Times New Roman" pitchFamily="18" charset="0"/>
              </a:endParaRPr>
            </a:p>
          </p:txBody>
        </p:sp>
        <p:grpSp>
          <p:nvGrpSpPr>
            <p:cNvPr id="203788" name="Group 11"/>
            <p:cNvGrpSpPr/>
            <p:nvPr/>
          </p:nvGrpSpPr>
          <p:grpSpPr>
            <a:xfrm>
              <a:off x="1104" y="2352"/>
              <a:ext cx="2418" cy="1391"/>
              <a:chOff x="822" y="2330"/>
              <a:chExt cx="2418" cy="1391"/>
            </a:xfrm>
          </p:grpSpPr>
          <p:pic>
            <p:nvPicPr>
              <p:cNvPr id="203789" name="Picture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22" y="2636"/>
                <a:ext cx="1620" cy="82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cxnSp>
            <p:nvCxnSpPr>
              <p:cNvPr id="203790" name="Line 5"/>
              <p:cNvCxnSpPr/>
              <p:nvPr/>
            </p:nvCxnSpPr>
            <p:spPr>
              <a:xfrm flipH="1">
                <a:off x="1014" y="2684"/>
                <a:ext cx="288" cy="0"/>
              </a:xfrm>
              <a:prstGeom prst="line">
                <a:avLst/>
              </a:prstGeom>
              <a:noFill/>
              <a:ln w="15875">
                <a:solidFill>
                  <a:schemeClr val="tx1"/>
                </a:solidFill>
                <a:miter lim="800000"/>
                <a:tailEnd type="triangle" w="lg" len="lg"/>
              </a:ln>
            </p:spPr>
          </p:cxnSp>
          <p:sp>
            <p:nvSpPr>
              <p:cNvPr id="203791" name="Text Box 6"/>
              <p:cNvSpPr/>
              <p:nvPr/>
            </p:nvSpPr>
            <p:spPr>
              <a:xfrm>
                <a:off x="1094" y="2387"/>
                <a:ext cx="336" cy="28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</a:pPr>
                <a:r>
                  <a:rPr lang="en-US" altLang="zh-CN" sz="2400" b="1" i="1">
                    <a:latin typeface="Times New Roman" pitchFamily="18" charset="0"/>
                  </a:rPr>
                  <a:t>v</a:t>
                </a:r>
                <a:endParaRPr lang="en-US" altLang="zh-CN" sz="2400" b="1" i="1">
                  <a:latin typeface="Times New Roman" pitchFamily="18" charset="0"/>
                </a:endParaRPr>
              </a:p>
            </p:txBody>
          </p:sp>
          <p:sp>
            <p:nvSpPr>
              <p:cNvPr id="203792" name="Oval 9"/>
              <p:cNvSpPr/>
              <p:nvPr/>
            </p:nvSpPr>
            <p:spPr>
              <a:xfrm>
                <a:off x="1542" y="2964"/>
                <a:ext cx="96" cy="96"/>
              </a:xfrm>
              <a:prstGeom prst="ellipse">
                <a:avLst/>
              </a:prstGeom>
              <a:solidFill>
                <a:srgbClr val="CC0000"/>
              </a:solidFill>
              <a:ln>
                <a:solidFill>
                  <a:schemeClr val="tx1"/>
                </a:solidFill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grpSp>
            <p:nvGrpSpPr>
              <p:cNvPr id="203793" name="Group 10"/>
              <p:cNvGrpSpPr/>
              <p:nvPr/>
            </p:nvGrpSpPr>
            <p:grpSpPr>
              <a:xfrm>
                <a:off x="1576" y="3010"/>
                <a:ext cx="336" cy="711"/>
                <a:chOff x="4128" y="2544"/>
                <a:chExt cx="336" cy="711"/>
              </a:xfrm>
            </p:grpSpPr>
            <p:cxnSp>
              <p:nvCxnSpPr>
                <p:cNvPr id="203794" name="Line 11"/>
                <p:cNvCxnSpPr/>
                <p:nvPr/>
              </p:nvCxnSpPr>
              <p:spPr>
                <a:xfrm flipH="1">
                  <a:off x="4128" y="2544"/>
                  <a:ext cx="0" cy="528"/>
                </a:xfrm>
                <a:prstGeom prst="line">
                  <a:avLst/>
                </a:prstGeom>
                <a:noFill/>
                <a:ln w="28575">
                  <a:solidFill>
                    <a:srgbClr val="CC0000"/>
                  </a:solidFill>
                  <a:miter lim="800000"/>
                  <a:tailEnd type="triangle" w="lg" len="lg"/>
                </a:ln>
              </p:spPr>
            </p:cxnSp>
            <p:sp>
              <p:nvSpPr>
                <p:cNvPr id="203795" name="Text Box 12"/>
                <p:cNvSpPr/>
                <p:nvPr/>
              </p:nvSpPr>
              <p:spPr>
                <a:xfrm>
                  <a:off x="4176" y="2928"/>
                  <a:ext cx="288" cy="327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</a:pPr>
                  <a:r>
                    <a:rPr lang="en-US" altLang="zh-CN" sz="2800" b="1" i="1">
                      <a:solidFill>
                        <a:srgbClr val="003366"/>
                      </a:solidFill>
                      <a:latin typeface="Times New Roman" pitchFamily="18" charset="0"/>
                    </a:rPr>
                    <a:t>G</a:t>
                  </a:r>
                  <a:endParaRPr lang="en-US" altLang="zh-CN" sz="2800" b="1" i="1">
                    <a:solidFill>
                      <a:srgbClr val="003366"/>
                    </a:solidFill>
                    <a:latin typeface="Times New Roman" pitchFamily="18" charset="0"/>
                  </a:endParaRPr>
                </a:p>
              </p:txBody>
            </p:sp>
          </p:grpSp>
          <p:grpSp>
            <p:nvGrpSpPr>
              <p:cNvPr id="203796" name="Group 13"/>
              <p:cNvGrpSpPr/>
              <p:nvPr/>
            </p:nvGrpSpPr>
            <p:grpSpPr>
              <a:xfrm>
                <a:off x="1576" y="2330"/>
                <a:ext cx="510" cy="672"/>
                <a:chOff x="4128" y="1872"/>
                <a:chExt cx="432" cy="672"/>
              </a:xfrm>
            </p:grpSpPr>
            <p:cxnSp>
              <p:nvCxnSpPr>
                <p:cNvPr id="203797" name="Line 14"/>
                <p:cNvCxnSpPr/>
                <p:nvPr/>
              </p:nvCxnSpPr>
              <p:spPr>
                <a:xfrm flipH="1" flipV="1">
                  <a:off x="4128" y="2016"/>
                  <a:ext cx="0" cy="528"/>
                </a:xfrm>
                <a:prstGeom prst="line">
                  <a:avLst/>
                </a:prstGeom>
                <a:noFill/>
                <a:ln w="28575">
                  <a:solidFill>
                    <a:srgbClr val="CC0000"/>
                  </a:solidFill>
                  <a:miter lim="800000"/>
                  <a:tailEnd type="triangle" w="lg" len="lg"/>
                </a:ln>
              </p:spPr>
            </p:cxnSp>
            <p:sp>
              <p:nvSpPr>
                <p:cNvPr id="203798" name="Text Box 15"/>
                <p:cNvSpPr/>
                <p:nvPr/>
              </p:nvSpPr>
              <p:spPr>
                <a:xfrm>
                  <a:off x="4176" y="1872"/>
                  <a:ext cx="384" cy="327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>
                    <a:spcBef>
                      <a:spcPct val="50000"/>
                    </a:spcBef>
                  </a:pPr>
                  <a:r>
                    <a:rPr lang="en-US" altLang="zh-CN" sz="2800" b="1" i="1">
                      <a:latin typeface="Times New Roman" pitchFamily="18" charset="0"/>
                    </a:rPr>
                    <a:t>F</a:t>
                  </a:r>
                  <a:r>
                    <a:rPr lang="zh-CN" altLang="en-US" sz="2800" b="1" i="1" baseline="-25000">
                      <a:latin typeface="Times New Roman" pitchFamily="18" charset="0"/>
                    </a:rPr>
                    <a:t>支</a:t>
                  </a:r>
                  <a:endParaRPr lang="zh-CN" altLang="en-US" sz="2800" b="1" i="1" baseline="-25000">
                    <a:latin typeface="Times New Roman" pitchFamily="18" charset="0"/>
                  </a:endParaRPr>
                </a:p>
              </p:txBody>
            </p:sp>
          </p:grpSp>
          <p:cxnSp>
            <p:nvCxnSpPr>
              <p:cNvPr id="203799" name="Line 17"/>
              <p:cNvCxnSpPr/>
              <p:nvPr/>
            </p:nvCxnSpPr>
            <p:spPr>
              <a:xfrm flipH="1">
                <a:off x="918" y="3012"/>
                <a:ext cx="672" cy="0"/>
              </a:xfrm>
              <a:prstGeom prst="line">
                <a:avLst/>
              </a:prstGeom>
              <a:noFill/>
              <a:ln w="25400">
                <a:solidFill>
                  <a:srgbClr val="003366"/>
                </a:solidFill>
                <a:miter lim="800000"/>
                <a:tailEnd type="triangle" w="lg" len="lg"/>
              </a:ln>
            </p:spPr>
          </p:cxnSp>
          <p:cxnSp>
            <p:nvCxnSpPr>
              <p:cNvPr id="203800" name="Line 20"/>
              <p:cNvCxnSpPr/>
              <p:nvPr/>
            </p:nvCxnSpPr>
            <p:spPr>
              <a:xfrm>
                <a:off x="1590" y="3012"/>
                <a:ext cx="672" cy="0"/>
              </a:xfrm>
              <a:prstGeom prst="line">
                <a:avLst/>
              </a:prstGeom>
              <a:noFill/>
              <a:ln w="25400">
                <a:solidFill>
                  <a:srgbClr val="003366"/>
                </a:solidFill>
                <a:miter lim="800000"/>
                <a:tailEnd type="triangle" w="lg" len="lg"/>
              </a:ln>
            </p:spPr>
          </p:cxnSp>
          <p:sp>
            <p:nvSpPr>
              <p:cNvPr id="203801" name="Text Box 21"/>
              <p:cNvSpPr/>
              <p:nvPr/>
            </p:nvSpPr>
            <p:spPr>
              <a:xfrm>
                <a:off x="2262" y="2820"/>
                <a:ext cx="978" cy="30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</a:pPr>
                <a:r>
                  <a:rPr lang="en-US" altLang="zh-CN" sz="2600" b="1" i="1">
                    <a:latin typeface="Times New Roman" pitchFamily="18" charset="0"/>
                  </a:rPr>
                  <a:t>f</a:t>
                </a:r>
                <a:r>
                  <a:rPr lang="en-US" altLang="zh-CN" sz="2600" b="1">
                    <a:latin typeface="Times New Roman" pitchFamily="18" charset="0"/>
                  </a:rPr>
                  <a:t>=?</a:t>
                </a:r>
                <a:endParaRPr lang="en-US" altLang="zh-CN" sz="2600" b="1">
                  <a:latin typeface="Times New Roman" pitchFamily="18" charset="0"/>
                </a:endParaRPr>
              </a:p>
            </p:txBody>
          </p:sp>
          <p:sp>
            <p:nvSpPr>
              <p:cNvPr id="203802" name="Text Box 18"/>
              <p:cNvSpPr/>
              <p:nvPr/>
            </p:nvSpPr>
            <p:spPr>
              <a:xfrm>
                <a:off x="1888" y="3407"/>
                <a:ext cx="927" cy="30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</a:pPr>
                <a:r>
                  <a:rPr lang="en-US" altLang="zh-CN" sz="2600" b="1">
                    <a:latin typeface="Times New Roman" pitchFamily="18" charset="0"/>
                  </a:rPr>
                  <a:t>=</a:t>
                </a:r>
                <a:r>
                  <a:rPr lang="zh-CN" altLang="en-US" sz="2600" b="1">
                    <a:latin typeface="Times New Roman" pitchFamily="18" charset="0"/>
                  </a:rPr>
                  <a:t>３</a:t>
                </a:r>
                <a:r>
                  <a:rPr lang="en-US" altLang="zh-CN" sz="2600" b="1">
                    <a:latin typeface="Times New Roman" pitchFamily="18" charset="0"/>
                  </a:rPr>
                  <a:t>0 N</a:t>
                </a:r>
                <a:endParaRPr lang="en-US" altLang="zh-CN" sz="2600" b="1">
                  <a:latin typeface="Times New Roman" pitchFamily="18" charset="0"/>
                </a:endParaRPr>
              </a:p>
            </p:txBody>
          </p:sp>
        </p:grpSp>
      </p:grp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02" name="矩形 1"/>
          <p:cNvSpPr>
            <a:spLocks noChangeArrowheads="1"/>
          </p:cNvSpPr>
          <p:nvPr/>
        </p:nvSpPr>
        <p:spPr bwMode="auto">
          <a:xfrm>
            <a:off x="2097088" y="503238"/>
            <a:ext cx="4559300" cy="642937"/>
          </a:xfrm>
          <a:prstGeom prst="rect">
            <a:avLst/>
          </a:prstGeom>
          <a:solidFill>
            <a:srgbClr val="F79646"/>
          </a:solidFill>
          <a:ln w="38100" algn="ctr">
            <a:solidFill>
              <a:schemeClr val="bg1"/>
            </a:solidFill>
            <a:miter lim="800000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kumimoji="1" lang="en-US" altLang="zh-CN" sz="2800" b="1">
                <a:solidFill>
                  <a:srgbClr val="FFFFFF"/>
                </a:solidFill>
                <a:latin typeface="Times New Roman" pitchFamily="18" charset="0"/>
                <a:ea typeface="黑体" pitchFamily="49" charset="-122"/>
              </a:rPr>
              <a:t>5</a:t>
            </a:r>
            <a:r>
              <a:rPr kumimoji="1" lang="zh-CN" altLang="en-US" sz="2800" b="1">
                <a:solidFill>
                  <a:srgbClr val="FFFFFF"/>
                </a:solidFill>
                <a:latin typeface="Times New Roman" pitchFamily="18" charset="0"/>
                <a:ea typeface="黑体" pitchFamily="49" charset="-122"/>
              </a:rPr>
              <a:t>、平衡力和相互作用力关系</a:t>
            </a:r>
            <a:endParaRPr kumimoji="1" lang="zh-CN" altLang="en-US" sz="2800" b="1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204803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04804" name="Group 4"/>
          <p:cNvGraphicFramePr>
            <a:graphicFrameLocks noGrp="1"/>
          </p:cNvGraphicFramePr>
          <p:nvPr/>
        </p:nvGraphicFramePr>
        <p:xfrm>
          <a:off x="1285875" y="1403350"/>
          <a:ext cx="6334125" cy="4051300"/>
        </p:xfrm>
        <a:graphic>
          <a:graphicData uri="http://schemas.openxmlformats.org/drawingml/2006/table">
            <a:tbl>
              <a:tblPr/>
              <a:tblGrid>
                <a:gridCol w="1350962"/>
                <a:gridCol w="2295525"/>
                <a:gridCol w="2687638"/>
              </a:tblGrid>
              <a:tr h="806450"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zh-CN" altLang="en-US" sz="1800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zh-CN" altLang="en-US" sz="1800" b="1">
                          <a:latin typeface="Tahoma" pitchFamily="34" charset="0"/>
                          <a:ea typeface="黑体" pitchFamily="49" charset="-122"/>
                        </a:rPr>
                        <a:t>平衡力</a:t>
                      </a:r>
                      <a:endParaRPr lang="zh-CN" altLang="en-US" sz="1800" b="1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zh-CN" altLang="en-US" sz="1800" b="1">
                          <a:latin typeface="Tahoma" pitchFamily="34" charset="0"/>
                          <a:ea typeface="黑体" pitchFamily="49" charset="-122"/>
                        </a:rPr>
                        <a:t>相互作用力</a:t>
                      </a:r>
                      <a:endParaRPr lang="zh-CN" altLang="en-US" sz="1800" b="1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812800"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zh-CN" altLang="en-US" sz="1800" b="1">
                          <a:latin typeface="Tahoma" pitchFamily="34" charset="0"/>
                          <a:ea typeface="黑体" pitchFamily="49" charset="-122"/>
                        </a:rPr>
                        <a:t>定义</a:t>
                      </a:r>
                      <a:endParaRPr lang="zh-CN" altLang="en-US" sz="1800" b="1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zh-CN" altLang="en-US" sz="1800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zh-CN" altLang="en-US" sz="1800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812800"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lang="zh-CN" altLang="en-US" sz="1800" b="1">
                          <a:latin typeface="Tahoma" pitchFamily="34" charset="0"/>
                          <a:ea typeface="黑体" pitchFamily="49" charset="-122"/>
                        </a:rPr>
                        <a:t>相同点</a:t>
                      </a:r>
                      <a:endParaRPr lang="zh-CN" altLang="en-US" sz="1800" b="1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 gridSpan="2"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zh-CN" altLang="en-US" sz="1800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28575"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</a:tcPr>
                </a:tc>
              </a:tr>
              <a:tr h="812800"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zh-CN" altLang="en-US" sz="1800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zh-CN" altLang="en-US" sz="1800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zh-CN" altLang="en-US" sz="1800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806450"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zh-CN" altLang="en-US" sz="1800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zh-CN" altLang="en-US" sz="1800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endParaRPr lang="zh-CN" altLang="en-US" sz="1800">
                        <a:latin typeface="Tahoma" pitchFamily="34" charset="0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4830" name="TextBox 43"/>
          <p:cNvSpPr/>
          <p:nvPr/>
        </p:nvSpPr>
        <p:spPr>
          <a:xfrm>
            <a:off x="2636838" y="2303462"/>
            <a:ext cx="2228850" cy="7016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物体保持平衡状态</a:t>
            </a:r>
            <a:endParaRPr lang="zh-CN" altLang="en-US" sz="20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  <a:p>
            <a:pPr marL="0" lvl="0" indent="0" eaLnBrk="1" hangingPunct="1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时所受的力</a:t>
            </a:r>
            <a:endParaRPr lang="zh-CN" altLang="en-US" sz="20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04831" name="TextBox 43"/>
          <p:cNvSpPr/>
          <p:nvPr/>
        </p:nvSpPr>
        <p:spPr>
          <a:xfrm>
            <a:off x="5111750" y="2259012"/>
            <a:ext cx="2484438" cy="7016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物体发生相互作用时</a:t>
            </a:r>
            <a:endParaRPr lang="zh-CN" altLang="en-US" sz="20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  <a:p>
            <a:pPr marL="0" lvl="0" indent="0" eaLnBrk="1" hangingPunct="1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所产生的两个力</a:t>
            </a:r>
            <a:endParaRPr lang="zh-CN" altLang="en-US" sz="20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</p:txBody>
      </p:sp>
      <p:grpSp>
        <p:nvGrpSpPr>
          <p:cNvPr id="204832" name="Group 32"/>
          <p:cNvGrpSpPr/>
          <p:nvPr/>
        </p:nvGrpSpPr>
        <p:grpSpPr>
          <a:xfrm>
            <a:off x="1285875" y="3789362"/>
            <a:ext cx="585788" cy="1709738"/>
            <a:chOff x="810" y="2387"/>
            <a:chExt cx="369" cy="1077"/>
          </a:xfrm>
        </p:grpSpPr>
        <p:sp>
          <p:nvSpPr>
            <p:cNvPr id="204833" name="TextBox 43"/>
            <p:cNvSpPr/>
            <p:nvPr/>
          </p:nvSpPr>
          <p:spPr>
            <a:xfrm>
              <a:off x="810" y="2642"/>
              <a:ext cx="369" cy="65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bg1"/>
              </a:solidFill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000" b="1">
                  <a:solidFill>
                    <a:srgbClr val="000000"/>
                  </a:solidFill>
                  <a:latin typeface="宋体" pitchFamily="2" charset="-122"/>
                  <a:ea typeface="黑体" pitchFamily="49" charset="-122"/>
                </a:rPr>
                <a:t>不</a:t>
              </a:r>
              <a:endPara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endParaRPr>
            </a:p>
            <a:p>
              <a:pPr marL="0" lvl="0" indent="0" eaLnBrk="1" hangingPunct="1"/>
              <a:r>
                <a:rPr lang="zh-CN" altLang="en-US" sz="2000" b="1">
                  <a:solidFill>
                    <a:srgbClr val="000000"/>
                  </a:solidFill>
                  <a:latin typeface="宋体" pitchFamily="2" charset="-122"/>
                  <a:ea typeface="黑体" pitchFamily="49" charset="-122"/>
                </a:rPr>
                <a:t>同</a:t>
              </a:r>
              <a:endPara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endParaRPr>
            </a:p>
            <a:p>
              <a:pPr marL="0" lvl="0" indent="0" eaLnBrk="1" hangingPunct="1"/>
              <a:r>
                <a:rPr lang="zh-CN" altLang="en-US" sz="2000" b="1">
                  <a:solidFill>
                    <a:srgbClr val="000000"/>
                  </a:solidFill>
                  <a:latin typeface="宋体" pitchFamily="2" charset="-122"/>
                  <a:ea typeface="黑体" pitchFamily="49" charset="-122"/>
                </a:rPr>
                <a:t>点</a:t>
              </a:r>
              <a:endPara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endParaRPr>
            </a:p>
          </p:txBody>
        </p:sp>
        <p:cxnSp>
          <p:nvCxnSpPr>
            <p:cNvPr id="204834" name="Line 34"/>
            <p:cNvCxnSpPr/>
            <p:nvPr/>
          </p:nvCxnSpPr>
          <p:spPr>
            <a:xfrm flipH="1">
              <a:off x="810" y="2387"/>
              <a:ext cx="0" cy="107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204835" name="Line 35"/>
            <p:cNvCxnSpPr/>
            <p:nvPr/>
          </p:nvCxnSpPr>
          <p:spPr>
            <a:xfrm flipH="1">
              <a:off x="1179" y="2443"/>
              <a:ext cx="0" cy="9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</p:grpSp>
      <p:sp>
        <p:nvSpPr>
          <p:cNvPr id="204836" name="TextBox 43"/>
          <p:cNvSpPr/>
          <p:nvPr/>
        </p:nvSpPr>
        <p:spPr>
          <a:xfrm>
            <a:off x="1871662" y="3924300"/>
            <a:ext cx="720725" cy="641350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作用</a:t>
            </a:r>
            <a:endParaRPr lang="zh-CN" altLang="en-US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  <a:p>
            <a:pPr marL="0" lvl="0" indent="0" eaLnBrk="1" hangingPunct="1"/>
            <a:r>
              <a:rPr lang="zh-CN" altLang="en-US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对象</a:t>
            </a:r>
            <a:endParaRPr lang="zh-CN" altLang="en-US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04837" name="TextBox 43"/>
          <p:cNvSpPr/>
          <p:nvPr/>
        </p:nvSpPr>
        <p:spPr>
          <a:xfrm>
            <a:off x="1871662" y="4733925"/>
            <a:ext cx="720725" cy="641350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作用</a:t>
            </a:r>
            <a:endParaRPr lang="zh-CN" altLang="en-US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  <a:p>
            <a:pPr marL="0" lvl="0" indent="0" eaLnBrk="1" hangingPunct="1"/>
            <a:r>
              <a:rPr lang="zh-CN" altLang="en-US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时间</a:t>
            </a:r>
            <a:endParaRPr lang="zh-CN" altLang="en-US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04838" name="TextBox 43"/>
          <p:cNvSpPr/>
          <p:nvPr/>
        </p:nvSpPr>
        <p:spPr>
          <a:xfrm>
            <a:off x="2636838" y="4733925"/>
            <a:ext cx="2228850" cy="7016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拆去一个力后，</a:t>
            </a:r>
            <a:endParaRPr lang="zh-CN" altLang="en-US" sz="20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  <a:p>
            <a:pPr marL="0" lvl="0" indent="0" eaLnBrk="1" hangingPunct="1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另一个力可以存在</a:t>
            </a:r>
            <a:endParaRPr lang="zh-CN" altLang="en-US" sz="20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04839" name="TextBox 43"/>
          <p:cNvSpPr/>
          <p:nvPr/>
        </p:nvSpPr>
        <p:spPr>
          <a:xfrm>
            <a:off x="5157788" y="4689475"/>
            <a:ext cx="1973262" cy="7016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拆去一个力后，</a:t>
            </a:r>
            <a:endParaRPr lang="zh-CN" altLang="en-US" sz="20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  <a:p>
            <a:pPr marL="0" lvl="0" indent="0" eaLnBrk="1" hangingPunct="1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另一个力消失</a:t>
            </a:r>
            <a:endParaRPr lang="zh-CN" altLang="en-US" sz="20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04840" name="TextBox 43"/>
          <p:cNvSpPr/>
          <p:nvPr/>
        </p:nvSpPr>
        <p:spPr>
          <a:xfrm>
            <a:off x="2862262" y="3203575"/>
            <a:ext cx="4273550" cy="3968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大小相等，方向相反，在一条直线上</a:t>
            </a:r>
            <a:endParaRPr lang="zh-CN" altLang="en-US" sz="20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04841" name="TextBox 43"/>
          <p:cNvSpPr/>
          <p:nvPr/>
        </p:nvSpPr>
        <p:spPr>
          <a:xfrm>
            <a:off x="2906712" y="4059238"/>
            <a:ext cx="1462088" cy="3968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同一个物体</a:t>
            </a:r>
            <a:endParaRPr lang="zh-CN" altLang="en-US" sz="20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04842" name="TextBox 43"/>
          <p:cNvSpPr/>
          <p:nvPr/>
        </p:nvSpPr>
        <p:spPr>
          <a:xfrm>
            <a:off x="5381625" y="3968750"/>
            <a:ext cx="1973262" cy="396875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000" b="1">
                <a:solidFill>
                  <a:srgbClr val="000000"/>
                </a:solidFill>
                <a:latin typeface="宋体" pitchFamily="2" charset="-122"/>
                <a:ea typeface="黑体" pitchFamily="49" charset="-122"/>
              </a:rPr>
              <a:t>不同的两个物体</a:t>
            </a:r>
            <a:endParaRPr lang="zh-CN" altLang="en-US" sz="2000" b="1">
              <a:solidFill>
                <a:srgbClr val="000000"/>
              </a:solidFill>
              <a:latin typeface="宋体" pitchFamily="2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05826" name="Group 44"/>
          <p:cNvGrpSpPr/>
          <p:nvPr/>
        </p:nvGrpSpPr>
        <p:grpSpPr>
          <a:xfrm>
            <a:off x="476250" y="974725"/>
            <a:ext cx="2495550" cy="695325"/>
            <a:chOff x="300" y="614"/>
            <a:chExt cx="1389" cy="438"/>
          </a:xfrm>
        </p:grpSpPr>
        <p:pic>
          <p:nvPicPr>
            <p:cNvPr id="205827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00" y="614"/>
              <a:ext cx="1389" cy="43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05828" name="Text Box 2"/>
            <p:cNvSpPr/>
            <p:nvPr/>
          </p:nvSpPr>
          <p:spPr>
            <a:xfrm>
              <a:off x="414" y="657"/>
              <a:ext cx="1144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巩固练习</a:t>
              </a:r>
              <a:endParaRPr lang="zh-CN" altLang="en-US" sz="32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205829" name="Rectangle 2"/>
          <p:cNvSpPr/>
          <p:nvPr/>
        </p:nvSpPr>
        <p:spPr>
          <a:xfrm>
            <a:off x="609600" y="1752600"/>
            <a:ext cx="6715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．下列情况，两力平衡了吗？为什么？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05830" name="Rectangle 5"/>
          <p:cNvGrpSpPr/>
          <p:nvPr/>
        </p:nvGrpSpPr>
        <p:grpSpPr>
          <a:xfrm>
            <a:off x="1828800" y="3017838"/>
            <a:ext cx="1292225" cy="871538"/>
            <a:chOff x="1152" y="1901"/>
            <a:chExt cx="814" cy="549"/>
          </a:xfrm>
        </p:grpSpPr>
        <p:pic>
          <p:nvPicPr>
            <p:cNvPr id="205831" name="Rectangle 5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152" y="1901"/>
              <a:ext cx="814" cy="54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05832" name=""/>
            <p:cNvSpPr/>
            <p:nvPr/>
          </p:nvSpPr>
          <p:spPr>
            <a:xfrm>
              <a:off x="1190" y="1924"/>
              <a:ext cx="742" cy="48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 sz="2800" b="1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</p:grpSp>
      <p:cxnSp>
        <p:nvCxnSpPr>
          <p:cNvPr id="205833" name="Line 6"/>
          <p:cNvCxnSpPr/>
          <p:nvPr/>
        </p:nvCxnSpPr>
        <p:spPr>
          <a:xfrm flipH="1">
            <a:off x="963612" y="3068638"/>
            <a:ext cx="925512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/>
          </a:ln>
        </p:spPr>
      </p:cxnSp>
      <p:cxnSp>
        <p:nvCxnSpPr>
          <p:cNvPr id="205834" name="Line 7"/>
          <p:cNvCxnSpPr/>
          <p:nvPr/>
        </p:nvCxnSpPr>
        <p:spPr>
          <a:xfrm>
            <a:off x="3086100" y="3789362"/>
            <a:ext cx="925512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/>
          </a:ln>
        </p:spPr>
      </p:cxnSp>
      <p:sp>
        <p:nvSpPr>
          <p:cNvPr id="205835" name="Text Box 8"/>
          <p:cNvSpPr/>
          <p:nvPr/>
        </p:nvSpPr>
        <p:spPr>
          <a:xfrm>
            <a:off x="657225" y="2573338"/>
            <a:ext cx="1800225" cy="457200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 b="1" i="1">
                <a:latin typeface="Times New Roman" pitchFamily="18" charset="0"/>
              </a:rPr>
              <a:t>F</a:t>
            </a:r>
            <a:r>
              <a:rPr kumimoji="1" lang="en-US" altLang="zh-CN" sz="2400" b="1" baseline="-25000">
                <a:latin typeface="Times New Roman" pitchFamily="18" charset="0"/>
              </a:rPr>
              <a:t>1</a:t>
            </a:r>
            <a:r>
              <a:rPr kumimoji="1" lang="en-US" altLang="zh-CN" sz="2400" b="1">
                <a:latin typeface="Times New Roman" pitchFamily="18" charset="0"/>
              </a:rPr>
              <a:t>=5</a:t>
            </a:r>
            <a:r>
              <a:rPr kumimoji="1" lang="zh-CN" altLang="en-US" sz="2400" b="1">
                <a:latin typeface="Times New Roman" pitchFamily="18" charset="0"/>
              </a:rPr>
              <a:t> </a:t>
            </a:r>
            <a:r>
              <a:rPr kumimoji="1" lang="en-US" altLang="zh-CN" sz="2400" b="1">
                <a:latin typeface="Times New Roman" pitchFamily="18" charset="0"/>
              </a:rPr>
              <a:t>N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sp>
        <p:nvSpPr>
          <p:cNvPr id="205836" name="Text Box 9"/>
          <p:cNvSpPr/>
          <p:nvPr/>
        </p:nvSpPr>
        <p:spPr>
          <a:xfrm>
            <a:off x="3370262" y="3332162"/>
            <a:ext cx="1201738" cy="457200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 b="1" i="1">
                <a:latin typeface="Times New Roman" pitchFamily="18" charset="0"/>
              </a:rPr>
              <a:t>F</a:t>
            </a:r>
            <a:r>
              <a:rPr kumimoji="1" lang="en-US" altLang="zh-CN" sz="2400" b="1" baseline="-25000">
                <a:latin typeface="Times New Roman" pitchFamily="18" charset="0"/>
              </a:rPr>
              <a:t>2</a:t>
            </a:r>
            <a:r>
              <a:rPr kumimoji="1" lang="en-US" altLang="zh-CN" sz="2400" b="1">
                <a:latin typeface="Times New Roman" pitchFamily="18" charset="0"/>
              </a:rPr>
              <a:t>=5 N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sp>
        <p:nvSpPr>
          <p:cNvPr id="205837" name="Text Box 10"/>
          <p:cNvSpPr/>
          <p:nvPr/>
        </p:nvSpPr>
        <p:spPr>
          <a:xfrm>
            <a:off x="2225675" y="3817938"/>
            <a:ext cx="504825" cy="519112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itchFamily="18" charset="0"/>
              </a:rPr>
              <a:t>A</a:t>
            </a:r>
            <a:endParaRPr kumimoji="1" lang="en-US" altLang="zh-CN" sz="2800" b="1">
              <a:latin typeface="Times New Roman" pitchFamily="18" charset="0"/>
            </a:endParaRPr>
          </a:p>
        </p:txBody>
      </p:sp>
      <p:grpSp>
        <p:nvGrpSpPr>
          <p:cNvPr id="205838" name="AutoShape 11"/>
          <p:cNvGrpSpPr/>
          <p:nvPr/>
        </p:nvGrpSpPr>
        <p:grpSpPr>
          <a:xfrm>
            <a:off x="5699125" y="2919412"/>
            <a:ext cx="1628775" cy="871538"/>
            <a:chOff x="3590" y="1839"/>
            <a:chExt cx="1026" cy="549"/>
          </a:xfrm>
        </p:grpSpPr>
        <p:pic>
          <p:nvPicPr>
            <p:cNvPr id="205839" name="AutoShape 11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590" y="1839"/>
              <a:ext cx="1026" cy="54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05840" name=""/>
            <p:cNvSpPr/>
            <p:nvPr/>
          </p:nvSpPr>
          <p:spPr>
            <a:xfrm>
              <a:off x="3806" y="1952"/>
              <a:ext cx="596" cy="30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 sz="2800" b="1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</p:grpSp>
      <p:cxnSp>
        <p:nvCxnSpPr>
          <p:cNvPr id="205841" name="Line 12"/>
          <p:cNvCxnSpPr/>
          <p:nvPr/>
        </p:nvCxnSpPr>
        <p:spPr>
          <a:xfrm rot="1500000" flipH="1">
            <a:off x="5281612" y="3570288"/>
            <a:ext cx="444500" cy="534988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/>
          </a:ln>
        </p:spPr>
      </p:cxnSp>
      <p:cxnSp>
        <p:nvCxnSpPr>
          <p:cNvPr id="205842" name="Line 13"/>
          <p:cNvCxnSpPr/>
          <p:nvPr/>
        </p:nvCxnSpPr>
        <p:spPr>
          <a:xfrm flipV="1">
            <a:off x="7272338" y="2573338"/>
            <a:ext cx="757238" cy="382588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/>
          </a:ln>
        </p:spPr>
      </p:cxnSp>
      <p:sp>
        <p:nvSpPr>
          <p:cNvPr id="205843" name="Text Box 14"/>
          <p:cNvSpPr/>
          <p:nvPr/>
        </p:nvSpPr>
        <p:spPr>
          <a:xfrm>
            <a:off x="4886325" y="3968750"/>
            <a:ext cx="1169988" cy="457200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 b="1" i="1">
                <a:latin typeface="Times New Roman" pitchFamily="18" charset="0"/>
              </a:rPr>
              <a:t>F</a:t>
            </a:r>
            <a:r>
              <a:rPr kumimoji="1" lang="en-US" altLang="zh-CN" sz="2400" b="1" baseline="-25000">
                <a:latin typeface="Times New Roman" pitchFamily="18" charset="0"/>
              </a:rPr>
              <a:t>1</a:t>
            </a:r>
            <a:r>
              <a:rPr kumimoji="1" lang="en-US" altLang="zh-CN" sz="2400" b="1">
                <a:latin typeface="Times New Roman" pitchFamily="18" charset="0"/>
              </a:rPr>
              <a:t>=3 N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sp>
        <p:nvSpPr>
          <p:cNvPr id="205844" name="Text Box 15"/>
          <p:cNvSpPr/>
          <p:nvPr/>
        </p:nvSpPr>
        <p:spPr>
          <a:xfrm>
            <a:off x="7766050" y="2619375"/>
            <a:ext cx="1262062" cy="457200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 b="1" i="1">
                <a:latin typeface="Times New Roman" pitchFamily="18" charset="0"/>
              </a:rPr>
              <a:t>F</a:t>
            </a:r>
            <a:r>
              <a:rPr kumimoji="1" lang="en-US" altLang="zh-CN" sz="2400" b="1" baseline="-25000">
                <a:latin typeface="Times New Roman" pitchFamily="18" charset="0"/>
              </a:rPr>
              <a:t>2</a:t>
            </a:r>
            <a:r>
              <a:rPr kumimoji="1" lang="en-US" altLang="zh-CN" sz="2400" b="1">
                <a:latin typeface="Times New Roman" pitchFamily="18" charset="0"/>
              </a:rPr>
              <a:t>=5 N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sp>
        <p:nvSpPr>
          <p:cNvPr id="205845" name="Text Box 16"/>
          <p:cNvSpPr/>
          <p:nvPr/>
        </p:nvSpPr>
        <p:spPr>
          <a:xfrm>
            <a:off x="6346825" y="3719512"/>
            <a:ext cx="420688" cy="519112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itchFamily="18" charset="0"/>
              </a:rPr>
              <a:t>B</a:t>
            </a:r>
            <a:endParaRPr kumimoji="1" lang="en-US" altLang="zh-CN" sz="2800" b="1">
              <a:latin typeface="Times New Roman" pitchFamily="18" charset="0"/>
            </a:endParaRPr>
          </a:p>
        </p:txBody>
      </p:sp>
      <p:grpSp>
        <p:nvGrpSpPr>
          <p:cNvPr id="205846" name="Rectangle 17"/>
          <p:cNvGrpSpPr/>
          <p:nvPr/>
        </p:nvGrpSpPr>
        <p:grpSpPr>
          <a:xfrm>
            <a:off x="1828800" y="4827588"/>
            <a:ext cx="622300" cy="976312"/>
            <a:chOff x="1152" y="3041"/>
            <a:chExt cx="392" cy="615"/>
          </a:xfrm>
        </p:grpSpPr>
        <p:pic>
          <p:nvPicPr>
            <p:cNvPr id="205847" name="Rectangle 17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152" y="3041"/>
              <a:ext cx="392" cy="615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05848" name=""/>
            <p:cNvSpPr/>
            <p:nvPr/>
          </p:nvSpPr>
          <p:spPr>
            <a:xfrm>
              <a:off x="1190" y="3066"/>
              <a:ext cx="318" cy="54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 sz="2800" b="1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205849" name="Rectangle 18"/>
          <p:cNvGrpSpPr/>
          <p:nvPr/>
        </p:nvGrpSpPr>
        <p:grpSpPr>
          <a:xfrm>
            <a:off x="2419350" y="4827588"/>
            <a:ext cx="615950" cy="976312"/>
            <a:chOff x="1524" y="3041"/>
            <a:chExt cx="388" cy="615"/>
          </a:xfrm>
        </p:grpSpPr>
        <p:pic>
          <p:nvPicPr>
            <p:cNvPr id="205850" name="Rectangle 18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1524" y="3041"/>
              <a:ext cx="388" cy="615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05851" name=""/>
            <p:cNvSpPr/>
            <p:nvPr/>
          </p:nvSpPr>
          <p:spPr>
            <a:xfrm>
              <a:off x="1561" y="3066"/>
              <a:ext cx="318" cy="54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 sz="2800" b="1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</p:grpSp>
      <p:cxnSp>
        <p:nvCxnSpPr>
          <p:cNvPr id="205852" name="Line 19"/>
          <p:cNvCxnSpPr/>
          <p:nvPr/>
        </p:nvCxnSpPr>
        <p:spPr>
          <a:xfrm flipH="1">
            <a:off x="963612" y="5249862"/>
            <a:ext cx="925512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/>
          </a:ln>
        </p:spPr>
      </p:cxnSp>
      <p:cxnSp>
        <p:nvCxnSpPr>
          <p:cNvPr id="205853" name="Line 20"/>
          <p:cNvCxnSpPr/>
          <p:nvPr/>
        </p:nvCxnSpPr>
        <p:spPr>
          <a:xfrm flipH="1">
            <a:off x="2982912" y="5249862"/>
            <a:ext cx="925512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triangle"/>
            <a:tailEnd type="oval" w="sm" len="sm"/>
          </a:ln>
        </p:spPr>
      </p:cxnSp>
      <p:sp>
        <p:nvSpPr>
          <p:cNvPr id="205854" name="Text Box 21"/>
          <p:cNvSpPr/>
          <p:nvPr/>
        </p:nvSpPr>
        <p:spPr>
          <a:xfrm>
            <a:off x="657225" y="4772025"/>
            <a:ext cx="1262062" cy="457200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 b="1" i="1">
                <a:latin typeface="Times New Roman" pitchFamily="18" charset="0"/>
              </a:rPr>
              <a:t>F</a:t>
            </a:r>
            <a:r>
              <a:rPr kumimoji="1" lang="en-US" altLang="zh-CN" sz="2400" b="1" baseline="-25000">
                <a:latin typeface="Times New Roman" pitchFamily="18" charset="0"/>
              </a:rPr>
              <a:t>1</a:t>
            </a:r>
            <a:r>
              <a:rPr kumimoji="1" lang="en-US" altLang="zh-CN" sz="2400" b="1">
                <a:latin typeface="Times New Roman" pitchFamily="18" charset="0"/>
              </a:rPr>
              <a:t>=5 N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sp>
        <p:nvSpPr>
          <p:cNvPr id="205855" name="Text Box 22"/>
          <p:cNvSpPr/>
          <p:nvPr/>
        </p:nvSpPr>
        <p:spPr>
          <a:xfrm>
            <a:off x="3208338" y="4778375"/>
            <a:ext cx="1363662" cy="457200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 b="1" i="1">
                <a:latin typeface="Times New Roman" pitchFamily="18" charset="0"/>
              </a:rPr>
              <a:t>F</a:t>
            </a:r>
            <a:r>
              <a:rPr kumimoji="1" lang="en-US" altLang="zh-CN" sz="2400" b="1" baseline="-25000">
                <a:latin typeface="Times New Roman" pitchFamily="18" charset="0"/>
              </a:rPr>
              <a:t>2</a:t>
            </a:r>
            <a:r>
              <a:rPr kumimoji="1" lang="en-US" altLang="zh-CN" sz="2400" b="1">
                <a:latin typeface="Times New Roman" pitchFamily="18" charset="0"/>
              </a:rPr>
              <a:t>=5 N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sp>
        <p:nvSpPr>
          <p:cNvPr id="205856" name="Text Box 23"/>
          <p:cNvSpPr/>
          <p:nvPr/>
        </p:nvSpPr>
        <p:spPr>
          <a:xfrm>
            <a:off x="2225675" y="5727700"/>
            <a:ext cx="420688" cy="519112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itchFamily="18" charset="0"/>
              </a:rPr>
              <a:t>C</a:t>
            </a:r>
            <a:endParaRPr kumimoji="1" lang="en-US" altLang="zh-CN" sz="2800" b="1">
              <a:latin typeface="Times New Roman" pitchFamily="18" charset="0"/>
            </a:endParaRPr>
          </a:p>
        </p:txBody>
      </p:sp>
      <p:grpSp>
        <p:nvGrpSpPr>
          <p:cNvPr id="205857" name="AutoShape 24"/>
          <p:cNvGrpSpPr/>
          <p:nvPr/>
        </p:nvGrpSpPr>
        <p:grpSpPr>
          <a:xfrm>
            <a:off x="5699125" y="4827588"/>
            <a:ext cx="1457325" cy="1066800"/>
            <a:chOff x="3590" y="3041"/>
            <a:chExt cx="918" cy="672"/>
          </a:xfrm>
        </p:grpSpPr>
        <p:pic>
          <p:nvPicPr>
            <p:cNvPr id="205858" name="AutoShape 24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3590" y="3041"/>
              <a:ext cx="918" cy="672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05859" name=""/>
            <p:cNvSpPr/>
            <p:nvPr/>
          </p:nvSpPr>
          <p:spPr>
            <a:xfrm>
              <a:off x="3804" y="3191"/>
              <a:ext cx="494" cy="35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 sz="2800" b="1">
                <a:solidFill>
                  <a:srgbClr val="FFFFFF"/>
                </a:solidFill>
                <a:latin typeface="Times New Roman" pitchFamily="18" charset="0"/>
              </a:endParaRPr>
            </a:p>
          </p:txBody>
        </p:sp>
      </p:grpSp>
      <p:cxnSp>
        <p:nvCxnSpPr>
          <p:cNvPr id="205860" name="Line 26"/>
          <p:cNvCxnSpPr/>
          <p:nvPr/>
        </p:nvCxnSpPr>
        <p:spPr>
          <a:xfrm flipH="1">
            <a:off x="6931025" y="4311650"/>
            <a:ext cx="841375" cy="573088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triangle"/>
            <a:tailEnd type="oval" w="sm" len="sm"/>
          </a:ln>
        </p:spPr>
      </p:cxnSp>
      <p:sp>
        <p:nvSpPr>
          <p:cNvPr id="205861" name="Text Box 27"/>
          <p:cNvSpPr/>
          <p:nvPr/>
        </p:nvSpPr>
        <p:spPr>
          <a:xfrm>
            <a:off x="4392612" y="5537200"/>
            <a:ext cx="1344612" cy="457200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 b="1" i="1">
                <a:latin typeface="Times New Roman" pitchFamily="18" charset="0"/>
              </a:rPr>
              <a:t>F</a:t>
            </a:r>
            <a:r>
              <a:rPr kumimoji="1" lang="en-US" altLang="zh-CN" sz="2400" b="1" baseline="-25000">
                <a:latin typeface="Times New Roman" pitchFamily="18" charset="0"/>
              </a:rPr>
              <a:t>1</a:t>
            </a:r>
            <a:r>
              <a:rPr kumimoji="1" lang="en-US" altLang="zh-CN" sz="2400" b="1">
                <a:latin typeface="Times New Roman" pitchFamily="18" charset="0"/>
              </a:rPr>
              <a:t>=5 N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sp>
        <p:nvSpPr>
          <p:cNvPr id="205862" name="Text Box 28"/>
          <p:cNvSpPr/>
          <p:nvPr/>
        </p:nvSpPr>
        <p:spPr>
          <a:xfrm>
            <a:off x="7608888" y="4284662"/>
            <a:ext cx="1328738" cy="457200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400" b="1" i="1">
                <a:latin typeface="Times New Roman" pitchFamily="18" charset="0"/>
              </a:rPr>
              <a:t>F</a:t>
            </a:r>
            <a:r>
              <a:rPr kumimoji="1" lang="en-US" altLang="zh-CN" sz="2400" b="1" baseline="-25000">
                <a:latin typeface="Times New Roman" pitchFamily="18" charset="0"/>
              </a:rPr>
              <a:t>2</a:t>
            </a:r>
            <a:r>
              <a:rPr kumimoji="1" lang="en-US" altLang="zh-CN" sz="2400" b="1">
                <a:latin typeface="Times New Roman" pitchFamily="18" charset="0"/>
              </a:rPr>
              <a:t>=5 N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sp>
        <p:nvSpPr>
          <p:cNvPr id="205863" name="Text Box 29"/>
          <p:cNvSpPr/>
          <p:nvPr/>
        </p:nvSpPr>
        <p:spPr>
          <a:xfrm>
            <a:off x="6262688" y="5822950"/>
            <a:ext cx="420688" cy="519112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Times New Roman" pitchFamily="18" charset="0"/>
              </a:rPr>
              <a:t>D</a:t>
            </a:r>
            <a:endParaRPr kumimoji="1" lang="en-US" altLang="zh-CN" sz="2800" b="1">
              <a:latin typeface="Times New Roman" pitchFamily="18" charset="0"/>
            </a:endParaRPr>
          </a:p>
        </p:txBody>
      </p:sp>
      <p:cxnSp>
        <p:nvCxnSpPr>
          <p:cNvPr id="205864" name="Line 25"/>
          <p:cNvCxnSpPr/>
          <p:nvPr/>
        </p:nvCxnSpPr>
        <p:spPr>
          <a:xfrm flipH="1">
            <a:off x="5168900" y="5537200"/>
            <a:ext cx="841375" cy="573088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/>
          </a:ln>
        </p:spPr>
      </p:cxnSp>
      <p:pic>
        <p:nvPicPr>
          <p:cNvPr id="205865" name="Picture 9" descr="E:\李燃\教师教学用书\2012人教教师用书项目\ppt\物理\图标.png"/>
          <p:cNvPicPr/>
          <p:nvPr/>
        </p:nvPicPr>
        <p:blipFill>
          <a:blip r:embed="rId8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205866" name="Line 46"/>
          <p:cNvCxnSpPr/>
          <p:nvPr/>
        </p:nvCxnSpPr>
        <p:spPr>
          <a:xfrm flipV="1">
            <a:off x="5786438" y="2979738"/>
            <a:ext cx="1441450" cy="719138"/>
          </a:xfrm>
          <a:prstGeom prst="line">
            <a:avLst/>
          </a:prstGeom>
          <a:noFill/>
          <a:ln>
            <a:solidFill>
              <a:schemeClr val="tx1"/>
            </a:solidFill>
            <a:prstDash val="dash"/>
            <a:miter lim="800000"/>
          </a:ln>
        </p:spPr>
      </p:cxn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6850" name="Rectangle 2"/>
          <p:cNvSpPr/>
          <p:nvPr/>
        </p:nvSpPr>
        <p:spPr>
          <a:xfrm>
            <a:off x="685800" y="457200"/>
            <a:ext cx="7962900" cy="464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30000"/>
              </a:lnSpc>
              <a:buFont typeface="Wingdings" pitchFamily="2" charset="2"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．起重机以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 m/s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的速度匀速吊起一个重物，钢丝绳对重物的拉力是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6 000 N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。若起重机吊着这个物体以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 m/s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的速度匀速下降，这时钢丝绳对重物的拉力是（           ）。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buFont typeface="Wingdings" pitchFamily="2" charset="2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12 000 N	      B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6 000 N	 </a:t>
            </a:r>
            <a:br>
              <a:rPr lang="en-US" altLang="zh-CN" sz="2800" b="1">
                <a:latin typeface="黑体" pitchFamily="49" charset="-122"/>
                <a:ea typeface="黑体" pitchFamily="49" charset="-122"/>
              </a:rPr>
            </a:b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    C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3 000 N	           D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、无法判定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6851" name="TextBox 2"/>
          <p:cNvSpPr/>
          <p:nvPr/>
        </p:nvSpPr>
        <p:spPr>
          <a:xfrm>
            <a:off x="3124200" y="2209800"/>
            <a:ext cx="45561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楷体" pitchFamily="49" charset="-122"/>
              </a:rPr>
              <a:t>B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  <a:ea typeface="楷体" pitchFamily="49" charset="-122"/>
            </a:endParaRPr>
          </a:p>
        </p:txBody>
      </p:sp>
      <p:pic>
        <p:nvPicPr>
          <p:cNvPr id="206852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6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7874" name="Rectangle 2"/>
          <p:cNvSpPr/>
          <p:nvPr/>
        </p:nvSpPr>
        <p:spPr>
          <a:xfrm>
            <a:off x="0" y="1214438"/>
            <a:ext cx="9144000" cy="3352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 eaLnBrk="1" hangingPunct="1">
              <a:lnSpc>
                <a:spcPct val="120000"/>
              </a:lnSpc>
            </a:pP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．物理书放在水平桌面上，下列属于平衡力的是（         ）。</a:t>
            </a:r>
            <a:br>
              <a:rPr lang="zh-CN" altLang="en-US" sz="2800" b="1">
                <a:latin typeface="黑体" pitchFamily="49" charset="-122"/>
                <a:ea typeface="黑体" pitchFamily="49" charset="-122"/>
              </a:rPr>
            </a:b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．物理书所受的重力与物理书对桌面的压力</a:t>
            </a:r>
            <a:br>
              <a:rPr lang="zh-CN" altLang="en-US" sz="2800" b="1">
                <a:latin typeface="黑体" pitchFamily="49" charset="-122"/>
                <a:ea typeface="黑体" pitchFamily="49" charset="-122"/>
              </a:rPr>
            </a:b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．物理书对桌面的压力与桌面对物理书的支持力</a:t>
            </a:r>
            <a:br>
              <a:rPr lang="zh-CN" altLang="en-US" sz="2800" b="1">
                <a:latin typeface="黑体" pitchFamily="49" charset="-122"/>
                <a:ea typeface="黑体" pitchFamily="49" charset="-122"/>
              </a:rPr>
            </a:b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．物理书受的重力与地面对桌子的支持力</a:t>
            </a:r>
            <a:br>
              <a:rPr lang="zh-CN" altLang="en-US" sz="2800" b="1">
                <a:latin typeface="黑体" pitchFamily="49" charset="-122"/>
                <a:ea typeface="黑体" pitchFamily="49" charset="-122"/>
              </a:rPr>
            </a:b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．物理书所受的重力与桌面对物理书的支持力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07875" name="组合 12"/>
          <p:cNvGrpSpPr/>
          <p:nvPr/>
        </p:nvGrpSpPr>
        <p:grpSpPr>
          <a:xfrm>
            <a:off x="3402012" y="4464050"/>
            <a:ext cx="2641600" cy="2085975"/>
            <a:chOff x="5500694" y="4429132"/>
            <a:chExt cx="2641041" cy="2085965"/>
          </a:xfrm>
        </p:grpSpPr>
        <p:pic>
          <p:nvPicPr>
            <p:cNvPr id="207876" name="Picture 3" descr="AD068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500694" y="4500570"/>
              <a:ext cx="2641041" cy="17922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07877" name="Oval 5"/>
            <p:cNvSpPr/>
            <p:nvPr/>
          </p:nvSpPr>
          <p:spPr>
            <a:xfrm>
              <a:off x="6780229" y="5286388"/>
              <a:ext cx="149225" cy="130175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grpSp>
          <p:nvGrpSpPr>
            <p:cNvPr id="207878" name="Group 6"/>
            <p:cNvGrpSpPr/>
            <p:nvPr/>
          </p:nvGrpSpPr>
          <p:grpSpPr>
            <a:xfrm>
              <a:off x="6858016" y="5365763"/>
              <a:ext cx="762000" cy="1149334"/>
              <a:chOff x="3696" y="2784"/>
              <a:chExt cx="480" cy="1262"/>
            </a:xfrm>
          </p:grpSpPr>
          <p:cxnSp>
            <p:nvCxnSpPr>
              <p:cNvPr id="207879" name="Line 7"/>
              <p:cNvCxnSpPr/>
              <p:nvPr/>
            </p:nvCxnSpPr>
            <p:spPr>
              <a:xfrm flipH="1">
                <a:off x="3696" y="2784"/>
                <a:ext cx="0" cy="912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miter lim="800000"/>
                <a:tailEnd type="triangle" w="lg" len="lg"/>
              </a:ln>
            </p:spPr>
          </p:cxnSp>
          <p:sp>
            <p:nvSpPr>
              <p:cNvPr id="207880" name="Text Box 8"/>
              <p:cNvSpPr/>
              <p:nvPr/>
            </p:nvSpPr>
            <p:spPr>
              <a:xfrm>
                <a:off x="3743" y="3410"/>
                <a:ext cx="433" cy="63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</a:pPr>
                <a:r>
                  <a:rPr lang="en-US" altLang="zh-CN" sz="3200" b="1" i="1">
                    <a:solidFill>
                      <a:srgbClr val="CC0000"/>
                    </a:solidFill>
                    <a:latin typeface="Times New Roman" pitchFamily="18" charset="0"/>
                  </a:rPr>
                  <a:t>G</a:t>
                </a:r>
                <a:endParaRPr lang="en-US" altLang="zh-CN" sz="3200" b="1" i="1">
                  <a:solidFill>
                    <a:srgbClr val="CC0000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207881" name="Group 9"/>
            <p:cNvGrpSpPr/>
            <p:nvPr/>
          </p:nvGrpSpPr>
          <p:grpSpPr>
            <a:xfrm>
              <a:off x="6858016" y="4429132"/>
              <a:ext cx="533400" cy="915988"/>
              <a:chOff x="3504" y="2544"/>
              <a:chExt cx="336" cy="577"/>
            </a:xfrm>
          </p:grpSpPr>
          <p:cxnSp>
            <p:nvCxnSpPr>
              <p:cNvPr id="207882" name="Line 10"/>
              <p:cNvCxnSpPr/>
              <p:nvPr/>
            </p:nvCxnSpPr>
            <p:spPr>
              <a:xfrm flipH="1" flipV="1">
                <a:off x="3504" y="2599"/>
                <a:ext cx="0" cy="522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miter lim="800000"/>
                <a:tailEnd type="triangle" w="lg" len="lg"/>
              </a:ln>
            </p:spPr>
          </p:cxnSp>
          <p:sp>
            <p:nvSpPr>
              <p:cNvPr id="207883" name="Text Box 11"/>
              <p:cNvSpPr/>
              <p:nvPr/>
            </p:nvSpPr>
            <p:spPr>
              <a:xfrm>
                <a:off x="3535" y="2544"/>
                <a:ext cx="305" cy="36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</a:pPr>
                <a:r>
                  <a:rPr lang="zh-CN" altLang="en-US" sz="3200" b="1" i="1">
                    <a:solidFill>
                      <a:srgbClr val="CC0000"/>
                    </a:solidFill>
                    <a:latin typeface="Times New Roman" pitchFamily="18" charset="0"/>
                  </a:rPr>
                  <a:t>Ｆ</a:t>
                </a:r>
                <a:endParaRPr lang="zh-CN" altLang="en-US" sz="3200" b="1" i="1">
                  <a:solidFill>
                    <a:srgbClr val="CC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207884" name="Text Box 12"/>
          <p:cNvSpPr/>
          <p:nvPr/>
        </p:nvSpPr>
        <p:spPr>
          <a:xfrm>
            <a:off x="957262" y="1814512"/>
            <a:ext cx="9144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  <a:latin typeface="Times New Roman" pitchFamily="18" charset="0"/>
              </a:rPr>
              <a:t>D</a:t>
            </a:r>
            <a:endParaRPr lang="en-US" altLang="zh-CN" sz="3200" b="1">
              <a:solidFill>
                <a:srgbClr val="CC0000"/>
              </a:solidFill>
              <a:latin typeface="Times New Roman" pitchFamily="18" charset="0"/>
            </a:endParaRPr>
          </a:p>
        </p:txBody>
      </p:sp>
      <p:pic>
        <p:nvPicPr>
          <p:cNvPr id="207885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8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8898" name="TextBox 1"/>
          <p:cNvSpPr/>
          <p:nvPr/>
        </p:nvSpPr>
        <p:spPr>
          <a:xfrm>
            <a:off x="533400" y="533400"/>
            <a:ext cx="39290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四、摩擦力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f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8899" name="Rectangle 14"/>
          <p:cNvSpPr/>
          <p:nvPr/>
        </p:nvSpPr>
        <p:spPr>
          <a:xfrm>
            <a:off x="304800" y="990600"/>
            <a:ext cx="8316912" cy="163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tIns="10800" bIns="1080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15000"/>
              </a:lnSpc>
            </a:pPr>
            <a:r>
              <a:rPr lang="en-US" altLang="zh-CN" sz="3600" b="1">
                <a:latin typeface="宋体" pitchFamily="2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．摩擦力定义：两个互相接触的物体，当它们做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相对运动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时，在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接触面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上会产生一个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阻碍相对运动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的力，这个力叫滑动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摩擦力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8900" name="Text Box 27"/>
          <p:cNvSpPr txBox="1">
            <a:spLocks noChangeArrowheads="1"/>
          </p:cNvSpPr>
          <p:nvPr/>
        </p:nvSpPr>
        <p:spPr bwMode="auto">
          <a:xfrm>
            <a:off x="4356100" y="4613275"/>
            <a:ext cx="4000500" cy="54451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c.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接触面不光滑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8901" name="Rectangle 29"/>
          <p:cNvSpPr>
            <a:spLocks noChangeArrowheads="1"/>
          </p:cNvSpPr>
          <p:nvPr/>
        </p:nvSpPr>
        <p:spPr bwMode="auto">
          <a:xfrm>
            <a:off x="4356100" y="2781300"/>
            <a:ext cx="4319588" cy="5445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a.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两个物体接触且有压力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  <a:sym typeface="Wingdings" pitchFamily="2" charset="2"/>
            </a:endParaRPr>
          </a:p>
        </p:txBody>
      </p:sp>
      <p:sp>
        <p:nvSpPr>
          <p:cNvPr id="208902" name="Rectangle 30"/>
          <p:cNvSpPr>
            <a:spLocks noChangeArrowheads="1"/>
          </p:cNvSpPr>
          <p:nvPr/>
        </p:nvSpPr>
        <p:spPr bwMode="auto">
          <a:xfrm>
            <a:off x="4356100" y="3473450"/>
            <a:ext cx="4471988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b.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有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相对运动</a:t>
            </a:r>
            <a:endParaRPr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  <a:sym typeface="Wingdings" pitchFamily="2" charset="2"/>
            </a:endParaRPr>
          </a:p>
        </p:txBody>
      </p:sp>
      <p:grpSp>
        <p:nvGrpSpPr>
          <p:cNvPr id="208903" name=""/>
          <p:cNvGrpSpPr/>
          <p:nvPr/>
        </p:nvGrpSpPr>
        <p:grpSpPr>
          <a:xfrm>
            <a:off x="395288" y="3068638"/>
            <a:ext cx="3884612" cy="1873250"/>
            <a:chOff x="249" y="1933"/>
            <a:chExt cx="2447" cy="1180"/>
          </a:xfrm>
        </p:grpSpPr>
        <p:sp>
          <p:nvSpPr>
            <p:cNvPr id="208904" name="Rectangle 28"/>
            <p:cNvSpPr/>
            <p:nvPr/>
          </p:nvSpPr>
          <p:spPr>
            <a:xfrm>
              <a:off x="249" y="2296"/>
              <a:ext cx="2295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zh-CN" altLang="en-US" sz="3200" b="1">
                  <a:latin typeface="宋体" pitchFamily="2" charset="-122"/>
                </a:rPr>
                <a:t> 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．摩擦力产生条件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08905" name="左大括号 7"/>
            <p:cNvSpPr/>
            <p:nvPr/>
          </p:nvSpPr>
          <p:spPr>
            <a:xfrm>
              <a:off x="2426" y="1933"/>
              <a:ext cx="270" cy="1180"/>
            </a:xfrm>
            <a:prstGeom prst="leftBrace">
              <a:avLst>
                <a:gd name="adj1" fmla="val 8336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latin typeface="宋体" pitchFamily="2" charset="-122"/>
              </a:endParaRPr>
            </a:p>
          </p:txBody>
        </p:sp>
      </p:grpSp>
      <p:grpSp>
        <p:nvGrpSpPr>
          <p:cNvPr id="208906" name=""/>
          <p:cNvGrpSpPr/>
          <p:nvPr/>
        </p:nvGrpSpPr>
        <p:grpSpPr>
          <a:xfrm>
            <a:off x="609600" y="5486400"/>
            <a:ext cx="6934200" cy="519112"/>
            <a:chOff x="384" y="3456"/>
            <a:chExt cx="4368" cy="327"/>
          </a:xfrm>
        </p:grpSpPr>
        <p:sp>
          <p:nvSpPr>
            <p:cNvPr id="208907" name="TextBox 8"/>
            <p:cNvSpPr/>
            <p:nvPr/>
          </p:nvSpPr>
          <p:spPr>
            <a:xfrm>
              <a:off x="384" y="3456"/>
              <a:ext cx="230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3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．摩擦力的方向：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08908" name="矩形 9"/>
            <p:cNvSpPr/>
            <p:nvPr/>
          </p:nvSpPr>
          <p:spPr>
            <a:xfrm>
              <a:off x="2448" y="3456"/>
              <a:ext cx="2304" cy="32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与相对运动方向相反</a:t>
              </a:r>
              <a:endPara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208909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8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08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08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08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08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0" grpId="0"/>
      <p:bldP spid="208901" grpId="1"/>
      <p:bldP spid="208902" grpId="2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0946" name="TextBox 1"/>
          <p:cNvSpPr/>
          <p:nvPr/>
        </p:nvSpPr>
        <p:spPr>
          <a:xfrm>
            <a:off x="533400" y="533400"/>
            <a:ext cx="8286750" cy="676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宋体" pitchFamily="2" charset="-122"/>
                <a:ea typeface="黑体" pitchFamily="49" charset="-122"/>
              </a:rPr>
              <a:t>4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、</a:t>
            </a:r>
            <a:r>
              <a:rPr lang="zh-CN" altLang="en-US" sz="3200" b="1">
                <a:solidFill>
                  <a:srgbClr val="000000"/>
                </a:solidFill>
                <a:latin typeface="Arial" pitchFamily="34" charset="0"/>
                <a:ea typeface="黑体" pitchFamily="49" charset="-122"/>
              </a:rPr>
              <a:t>影响滑动摩擦力大小的因素</a:t>
            </a:r>
            <a:endParaRPr lang="zh-CN" altLang="en-US" sz="3200" b="1">
              <a:solidFill>
                <a:srgbClr val="000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10947" name="TextBox 1"/>
          <p:cNvSpPr/>
          <p:nvPr/>
        </p:nvSpPr>
        <p:spPr>
          <a:xfrm>
            <a:off x="381000" y="1676400"/>
            <a:ext cx="8458200" cy="1117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．滑动摩擦力的大小跟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接触面的粗糙程度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有关，压力大小相同时，接触面越粗糙，滑动摩擦力越大；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0948" name="TextBox 1"/>
          <p:cNvSpPr/>
          <p:nvPr/>
        </p:nvSpPr>
        <p:spPr>
          <a:xfrm>
            <a:off x="381000" y="3124200"/>
            <a:ext cx="8382000" cy="1630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．滑动摩擦力的大小跟接触面所受的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压力大小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有关，接触面粗糙程度相同时，压力越大，滑动摩擦力越大；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0949" name="TextBox 1"/>
          <p:cNvSpPr/>
          <p:nvPr/>
        </p:nvSpPr>
        <p:spPr>
          <a:xfrm>
            <a:off x="381000" y="5029200"/>
            <a:ext cx="799306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滑动摩擦力的大小跟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受力面积大小无关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10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109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10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7" grpId="0"/>
      <p:bldP spid="210949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11970" name="TextBox 1"/>
          <p:cNvGrpSpPr/>
          <p:nvPr/>
        </p:nvGrpSpPr>
        <p:grpSpPr>
          <a:xfrm>
            <a:off x="250825" y="260350"/>
            <a:ext cx="2519362" cy="688975"/>
            <a:chOff x="200" y="660"/>
            <a:chExt cx="791" cy="434"/>
          </a:xfrm>
        </p:grpSpPr>
        <p:pic>
          <p:nvPicPr>
            <p:cNvPr id="211971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00" y="660"/>
              <a:ext cx="791" cy="43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11972" name="Text Box 2"/>
            <p:cNvSpPr/>
            <p:nvPr/>
          </p:nvSpPr>
          <p:spPr>
            <a:xfrm>
              <a:off x="315" y="720"/>
              <a:ext cx="56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实验分析</a:t>
              </a:r>
              <a:endPara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211973" name="TextBox 2"/>
          <p:cNvSpPr/>
          <p:nvPr/>
        </p:nvSpPr>
        <p:spPr>
          <a:xfrm>
            <a:off x="1116012" y="1268412"/>
            <a:ext cx="6985000" cy="544512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探究滑动摩擦力大小与哪些因素有关？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1974" name="TextBox 3"/>
          <p:cNvSpPr/>
          <p:nvPr/>
        </p:nvSpPr>
        <p:spPr>
          <a:xfrm>
            <a:off x="609600" y="2362200"/>
            <a:ext cx="1752600" cy="528638"/>
          </a:xfrm>
          <a:prstGeom prst="rect">
            <a:avLst/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>
            <a:solidFill>
              <a:srgbClr val="7D60A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测量工具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1975" name="矩形 4"/>
          <p:cNvSpPr/>
          <p:nvPr/>
        </p:nvSpPr>
        <p:spPr>
          <a:xfrm>
            <a:off x="2786062" y="2349500"/>
            <a:ext cx="22431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弹簧测力计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1976" name="TextBox 5"/>
          <p:cNvSpPr/>
          <p:nvPr/>
        </p:nvSpPr>
        <p:spPr>
          <a:xfrm>
            <a:off x="650875" y="3213100"/>
            <a:ext cx="1863725" cy="528638"/>
          </a:xfrm>
          <a:prstGeom prst="rect">
            <a:avLst/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>
            <a:solidFill>
              <a:srgbClr val="7D60A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测量原理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1977" name="TextBox 6"/>
          <p:cNvSpPr/>
          <p:nvPr/>
        </p:nvSpPr>
        <p:spPr>
          <a:xfrm>
            <a:off x="2771775" y="3197225"/>
            <a:ext cx="18764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二力平衡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1978" name="TextBox 7"/>
          <p:cNvSpPr/>
          <p:nvPr/>
        </p:nvSpPr>
        <p:spPr>
          <a:xfrm>
            <a:off x="642938" y="4124325"/>
            <a:ext cx="1947862" cy="528638"/>
          </a:xfrm>
          <a:prstGeom prst="rect">
            <a:avLst/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>
            <a:solidFill>
              <a:srgbClr val="7D60A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测量方法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1979" name="TextBox 8"/>
          <p:cNvSpPr/>
          <p:nvPr/>
        </p:nvSpPr>
        <p:spPr>
          <a:xfrm>
            <a:off x="2786062" y="4076700"/>
            <a:ext cx="3786188" cy="15017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1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用弹簧测力计水平拉动木块，使它沿木板做匀速直线运动。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1980" name="TextBox 9"/>
          <p:cNvSpPr/>
          <p:nvPr/>
        </p:nvSpPr>
        <p:spPr>
          <a:xfrm>
            <a:off x="609600" y="5562600"/>
            <a:ext cx="1752600" cy="528638"/>
          </a:xfrm>
          <a:prstGeom prst="rect">
            <a:avLst/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16200000" scaled="1"/>
          </a:gradFill>
          <a:ln>
            <a:solidFill>
              <a:srgbClr val="7D60A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测量结果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1981" name="TextBox 11"/>
          <p:cNvSpPr/>
          <p:nvPr/>
        </p:nvSpPr>
        <p:spPr>
          <a:xfrm>
            <a:off x="2819400" y="5562600"/>
            <a:ext cx="33289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GB" altLang="zh-CN" sz="2800" b="1">
                <a:latin typeface="黑体" pitchFamily="49" charset="-122"/>
                <a:ea typeface="黑体" pitchFamily="49" charset="-122"/>
              </a:rPr>
              <a:t>f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= </a:t>
            </a:r>
            <a:r>
              <a:rPr lang="en-US" altLang="zh-CN" sz="2800" b="1" u="sng">
                <a:latin typeface="黑体" pitchFamily="49" charset="-122"/>
                <a:ea typeface="黑体" pitchFamily="49" charset="-122"/>
              </a:rPr>
              <a:t>         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N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11982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5357812" y="2405062"/>
            <a:ext cx="3486150" cy="1428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1983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1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1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1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1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5" grpId="0"/>
      <p:bldP spid="211977" grpId="1"/>
      <p:bldP spid="211979" grpId="2"/>
      <p:bldP spid="211981" grpId="3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9922" name="矩形 4"/>
          <p:cNvSpPr/>
          <p:nvPr/>
        </p:nvSpPr>
        <p:spPr>
          <a:xfrm>
            <a:off x="5181600" y="4572000"/>
            <a:ext cx="3240088" cy="1373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压力相同时，接触面越粗糙，滑动摩擦力越大。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9923" name="矩形 10"/>
          <p:cNvSpPr/>
          <p:nvPr/>
        </p:nvSpPr>
        <p:spPr>
          <a:xfrm>
            <a:off x="457200" y="228600"/>
            <a:ext cx="8001000" cy="528638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>
            <a:solidFill>
              <a:srgbClr val="F6924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探究滑动摩擦力大小与接触面粗糙程度的关系</a:t>
            </a:r>
            <a:endParaRPr lang="zh-CN" altLang="en-US">
              <a:solidFill>
                <a:srgbClr val="000000"/>
              </a:solidFill>
            </a:endParaRPr>
          </a:p>
        </p:txBody>
      </p:sp>
      <p:grpSp>
        <p:nvGrpSpPr>
          <p:cNvPr id="209924" name=""/>
          <p:cNvGrpSpPr/>
          <p:nvPr/>
        </p:nvGrpSpPr>
        <p:grpSpPr>
          <a:xfrm>
            <a:off x="900112" y="914400"/>
            <a:ext cx="7177088" cy="5545138"/>
            <a:chOff x="567" y="576"/>
            <a:chExt cx="4521" cy="3493"/>
          </a:xfrm>
        </p:grpSpPr>
        <p:pic>
          <p:nvPicPr>
            <p:cNvPr id="209925" name="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76" y="576"/>
              <a:ext cx="2112" cy="172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</p:pic>
        <p:pic>
          <p:nvPicPr>
            <p:cNvPr id="209926" name="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976" y="576"/>
              <a:ext cx="2112" cy="172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</p:pic>
        <p:pic>
          <p:nvPicPr>
            <p:cNvPr id="209927" name="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567" y="2341"/>
              <a:ext cx="2112" cy="172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</p:pic>
        <p:sp>
          <p:nvSpPr>
            <p:cNvPr id="209928" name="矩形 4"/>
            <p:cNvSpPr/>
            <p:nvPr/>
          </p:nvSpPr>
          <p:spPr>
            <a:xfrm>
              <a:off x="2064" y="576"/>
              <a:ext cx="62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木板</a:t>
              </a:r>
              <a:endParaRPr lang="zh-CN" altLang="en-US" sz="28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09929" name="矩形 4"/>
            <p:cNvSpPr/>
            <p:nvPr/>
          </p:nvSpPr>
          <p:spPr>
            <a:xfrm>
              <a:off x="2064" y="2304"/>
              <a:ext cx="62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毛巾</a:t>
              </a:r>
              <a:endParaRPr lang="zh-CN" altLang="en-US" sz="28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09930" name="矩形 4"/>
            <p:cNvSpPr/>
            <p:nvPr/>
          </p:nvSpPr>
          <p:spPr>
            <a:xfrm>
              <a:off x="4464" y="576"/>
              <a:ext cx="62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棉布</a:t>
              </a:r>
              <a:endParaRPr lang="zh-CN" altLang="en-US" sz="28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209931" name=""/>
            <p:cNvCxnSpPr/>
            <p:nvPr/>
          </p:nvCxnSpPr>
          <p:spPr>
            <a:xfrm flipH="1">
              <a:off x="1536" y="1392"/>
              <a:ext cx="48" cy="96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miter lim="800000"/>
            </a:ln>
          </p:spPr>
        </p:cxnSp>
        <p:cxnSp>
          <p:nvCxnSpPr>
            <p:cNvPr id="209932" name=""/>
            <p:cNvCxnSpPr/>
            <p:nvPr/>
          </p:nvCxnSpPr>
          <p:spPr>
            <a:xfrm flipH="1">
              <a:off x="3312" y="912"/>
              <a:ext cx="48" cy="96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miter lim="800000"/>
            </a:ln>
          </p:spPr>
        </p:cxnSp>
        <p:cxnSp>
          <p:nvCxnSpPr>
            <p:cNvPr id="209933" name=""/>
            <p:cNvCxnSpPr/>
            <p:nvPr/>
          </p:nvCxnSpPr>
          <p:spPr>
            <a:xfrm flipH="1">
              <a:off x="662" y="2747"/>
              <a:ext cx="48" cy="96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miter lim="800000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9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12994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2995" name="TextBox 1"/>
          <p:cNvSpPr/>
          <p:nvPr/>
        </p:nvSpPr>
        <p:spPr>
          <a:xfrm>
            <a:off x="533400" y="609600"/>
            <a:ext cx="53721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、摩擦的利用和防止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2996" name="TextBox 2"/>
          <p:cNvSpPr/>
          <p:nvPr/>
        </p:nvSpPr>
        <p:spPr>
          <a:xfrm>
            <a:off x="838200" y="1524000"/>
            <a:ext cx="4953000" cy="544512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在许多情况下摩擦是有用的。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12997" name="Group 14"/>
          <p:cNvGrpSpPr/>
          <p:nvPr/>
        </p:nvGrpSpPr>
        <p:grpSpPr>
          <a:xfrm>
            <a:off x="642938" y="2714625"/>
            <a:ext cx="3286125" cy="3394075"/>
            <a:chOff x="405" y="1710"/>
            <a:chExt cx="2070" cy="2138"/>
          </a:xfrm>
        </p:grpSpPr>
        <p:pic>
          <p:nvPicPr>
            <p:cNvPr id="212998" name="静摩擦力的应用.MPG">
              <a:hlinkClick action="ppaction://media"/>
            </p:cNvPr>
            <p:cNvPicPr/>
            <p:nvPr>
              <a:videoFile r:link="rId4"/>
            </p:nvPr>
          </p:nvPicPr>
          <p:blipFill>
            <a:blip r:embed="rId3"/>
            <a:stretch>
              <a:fillRect/>
            </a:stretch>
          </p:blipFill>
          <p:spPr>
            <a:xfrm>
              <a:off x="405" y="1710"/>
              <a:ext cx="2070" cy="1694"/>
            </a:xfrm>
            <a:prstGeom prst="rect">
              <a:avLst/>
            </a:prstGeom>
            <a:noFill/>
            <a:ln w="76200">
              <a:solidFill>
                <a:srgbClr val="66FFFF"/>
              </a:solidFill>
              <a:miter lim="800000"/>
            </a:ln>
          </p:spPr>
        </p:pic>
        <p:sp>
          <p:nvSpPr>
            <p:cNvPr id="212999" name="TextBox 7"/>
            <p:cNvSpPr/>
            <p:nvPr/>
          </p:nvSpPr>
          <p:spPr>
            <a:xfrm>
              <a:off x="990" y="3521"/>
              <a:ext cx="78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002060"/>
                  </a:solidFill>
                  <a:latin typeface="宋体" pitchFamily="2" charset="-122"/>
                </a:rPr>
                <a:t>传送带</a:t>
              </a:r>
              <a:endParaRPr lang="zh-CN" altLang="en-US" sz="2800" b="1">
                <a:solidFill>
                  <a:srgbClr val="002060"/>
                </a:solidFill>
                <a:latin typeface="宋体" pitchFamily="2" charset="-122"/>
              </a:endParaRPr>
            </a:p>
          </p:txBody>
        </p:sp>
      </p:grpSp>
      <p:grpSp>
        <p:nvGrpSpPr>
          <p:cNvPr id="213000" name="组合 10"/>
          <p:cNvGrpSpPr/>
          <p:nvPr/>
        </p:nvGrpSpPr>
        <p:grpSpPr>
          <a:xfrm>
            <a:off x="6400800" y="838200"/>
            <a:ext cx="2005012" cy="2714625"/>
            <a:chOff x="6460038" y="857232"/>
            <a:chExt cx="1683862" cy="2714644"/>
          </a:xfrm>
        </p:grpSpPr>
        <p:pic>
          <p:nvPicPr>
            <p:cNvPr id="213001" name="图片 5" descr="20100812051218731.jpg"/>
            <p:cNvPicPr/>
            <p:nvPr/>
          </p:nvPicPr>
          <p:blipFill>
            <a:blip r:embed="rId5"/>
            <a:srcRect l="45893" t="4532" r="27054" b="9364"/>
            <a:stretch>
              <a:fillRect/>
            </a:stretch>
          </p:blipFill>
          <p:spPr>
            <a:xfrm>
              <a:off x="6858016" y="857232"/>
              <a:ext cx="1285884" cy="2714644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9"/>
                </a:srgbClr>
              </a:outerShdw>
            </a:effectLst>
          </p:spPr>
        </p:pic>
        <p:sp>
          <p:nvSpPr>
            <p:cNvPr id="213002" name="TextBox 9"/>
            <p:cNvSpPr/>
            <p:nvPr/>
          </p:nvSpPr>
          <p:spPr>
            <a:xfrm>
              <a:off x="6460038" y="1714488"/>
              <a:ext cx="513292" cy="79375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vert="vert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002060"/>
                  </a:solidFill>
                  <a:latin typeface="宋体" pitchFamily="2" charset="-122"/>
                </a:rPr>
                <a:t>走路</a:t>
              </a:r>
              <a:endParaRPr lang="zh-CN" altLang="en-US" sz="2800" b="1">
                <a:solidFill>
                  <a:srgbClr val="002060"/>
                </a:solidFill>
                <a:latin typeface="宋体" pitchFamily="2" charset="-122"/>
              </a:endParaRPr>
            </a:p>
          </p:txBody>
        </p:sp>
      </p:grpSp>
      <p:grpSp>
        <p:nvGrpSpPr>
          <p:cNvPr id="213003" name="Group 15"/>
          <p:cNvGrpSpPr/>
          <p:nvPr/>
        </p:nvGrpSpPr>
        <p:grpSpPr>
          <a:xfrm>
            <a:off x="4716462" y="3429000"/>
            <a:ext cx="4046538" cy="3168650"/>
            <a:chOff x="2971" y="2160"/>
            <a:chExt cx="2250" cy="1996"/>
          </a:xfrm>
        </p:grpSpPr>
        <p:pic>
          <p:nvPicPr>
            <p:cNvPr id="213004" name="Picture 16" descr="8-图片-43生活中的摩擦-拔河的摩擦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2971" y="2160"/>
              <a:ext cx="2250" cy="1558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9"/>
                </a:srgbClr>
              </a:outerShdw>
            </a:effectLst>
          </p:spPr>
        </p:pic>
        <p:sp>
          <p:nvSpPr>
            <p:cNvPr id="213005" name="TextBox 11"/>
            <p:cNvSpPr/>
            <p:nvPr/>
          </p:nvSpPr>
          <p:spPr>
            <a:xfrm>
              <a:off x="3781" y="3829"/>
              <a:ext cx="564" cy="32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000000"/>
                  </a:solidFill>
                  <a:latin typeface="宋体" pitchFamily="2" charset="-122"/>
                </a:rPr>
                <a:t>拔河</a:t>
              </a:r>
              <a:endParaRPr lang="zh-CN" altLang="en-US" sz="2800" b="1">
                <a:solidFill>
                  <a:srgbClr val="000000"/>
                </a:solidFill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8" dur="500"/>
                                        <p:tgtEl>
                                          <p:spTgt spid="213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4018" name="TextBox 8"/>
          <p:cNvSpPr/>
          <p:nvPr/>
        </p:nvSpPr>
        <p:spPr>
          <a:xfrm>
            <a:off x="323850" y="769938"/>
            <a:ext cx="36623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、增大摩擦的方法：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4019" name="TextBox 9"/>
          <p:cNvSpPr/>
          <p:nvPr/>
        </p:nvSpPr>
        <p:spPr>
          <a:xfrm>
            <a:off x="3962400" y="762000"/>
            <a:ext cx="1930400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增大压力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4020" name="TextBox 10"/>
          <p:cNvSpPr/>
          <p:nvPr/>
        </p:nvSpPr>
        <p:spPr>
          <a:xfrm>
            <a:off x="3962400" y="1371600"/>
            <a:ext cx="3840162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增大接触面粗糙程度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14021" name="组合 13"/>
          <p:cNvGrpSpPr/>
          <p:nvPr/>
        </p:nvGrpSpPr>
        <p:grpSpPr>
          <a:xfrm>
            <a:off x="381000" y="2819400"/>
            <a:ext cx="3286125" cy="2662238"/>
            <a:chOff x="357158" y="1214422"/>
            <a:chExt cx="3286148" cy="2661599"/>
          </a:xfrm>
        </p:grpSpPr>
        <p:pic>
          <p:nvPicPr>
            <p:cNvPr id="214022" name="Picture 2" descr="U581P249T3D60190F37DT20040812165805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57158" y="1214422"/>
              <a:ext cx="3286148" cy="2125153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9"/>
                </a:srgbClr>
              </a:outerShdw>
            </a:effectLst>
          </p:spPr>
        </p:pic>
        <p:sp>
          <p:nvSpPr>
            <p:cNvPr id="214023" name="TextBox 12"/>
            <p:cNvSpPr/>
            <p:nvPr/>
          </p:nvSpPr>
          <p:spPr>
            <a:xfrm>
              <a:off x="714348" y="3357033"/>
              <a:ext cx="1612911" cy="5189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002060"/>
                  </a:solidFill>
                  <a:latin typeface="宋体" pitchFamily="2" charset="-122"/>
                </a:rPr>
                <a:t>涂防滑粉</a:t>
              </a:r>
              <a:endParaRPr lang="zh-CN" altLang="en-US" sz="2800" b="1">
                <a:solidFill>
                  <a:srgbClr val="002060"/>
                </a:solidFill>
                <a:latin typeface="宋体" pitchFamily="2" charset="-122"/>
              </a:endParaRPr>
            </a:p>
          </p:txBody>
        </p:sp>
      </p:grpSp>
      <p:grpSp>
        <p:nvGrpSpPr>
          <p:cNvPr id="214024" name="Group 21"/>
          <p:cNvGrpSpPr/>
          <p:nvPr/>
        </p:nvGrpSpPr>
        <p:grpSpPr>
          <a:xfrm>
            <a:off x="6096000" y="2590800"/>
            <a:ext cx="2735262" cy="3097212"/>
            <a:chOff x="3878" y="663"/>
            <a:chExt cx="1723" cy="1951"/>
          </a:xfrm>
        </p:grpSpPr>
        <p:pic>
          <p:nvPicPr>
            <p:cNvPr id="214025" name="Picture 8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3878" y="663"/>
              <a:ext cx="1723" cy="1579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9"/>
                </a:srgbClr>
              </a:outerShdw>
            </a:effectLst>
          </p:spPr>
        </p:pic>
        <p:sp>
          <p:nvSpPr>
            <p:cNvPr id="214026" name="TextBox 16"/>
            <p:cNvSpPr/>
            <p:nvPr/>
          </p:nvSpPr>
          <p:spPr>
            <a:xfrm>
              <a:off x="4377" y="2287"/>
              <a:ext cx="79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002060"/>
                  </a:solidFill>
                  <a:latin typeface="宋体" pitchFamily="2" charset="-122"/>
                </a:rPr>
                <a:t>瓶子盖</a:t>
              </a:r>
              <a:endParaRPr lang="zh-CN" altLang="en-US" sz="2800" b="1">
                <a:solidFill>
                  <a:srgbClr val="002060"/>
                </a:solidFill>
                <a:latin typeface="宋体" pitchFamily="2" charset="-122"/>
              </a:endParaRPr>
            </a:p>
          </p:txBody>
        </p:sp>
      </p:grpSp>
      <p:grpSp>
        <p:nvGrpSpPr>
          <p:cNvPr id="214027" name="Group 20"/>
          <p:cNvGrpSpPr/>
          <p:nvPr/>
        </p:nvGrpSpPr>
        <p:grpSpPr>
          <a:xfrm>
            <a:off x="3200400" y="2743200"/>
            <a:ext cx="2892425" cy="3111500"/>
            <a:chOff x="2018" y="663"/>
            <a:chExt cx="1762" cy="1960"/>
          </a:xfrm>
        </p:grpSpPr>
        <p:grpSp>
          <p:nvGrpSpPr>
            <p:cNvPr id="214028" name="Group 18"/>
            <p:cNvGrpSpPr/>
            <p:nvPr/>
          </p:nvGrpSpPr>
          <p:grpSpPr>
            <a:xfrm>
              <a:off x="2018" y="663"/>
              <a:ext cx="1762" cy="1620"/>
              <a:chOff x="1980" y="585"/>
              <a:chExt cx="1873" cy="1710"/>
            </a:xfrm>
          </p:grpSpPr>
          <p:pic>
            <p:nvPicPr>
              <p:cNvPr id="214029" name="Picture 2"/>
              <p:cNvPicPr/>
              <p:nvPr/>
            </p:nvPicPr>
            <p:blipFill>
              <a:blip r:embed="rId4">
                <a:lum contrast="48000"/>
              </a:blip>
              <a:stretch>
                <a:fillRect/>
              </a:stretch>
            </p:blipFill>
            <p:spPr>
              <a:xfrm>
                <a:off x="1980" y="585"/>
                <a:ext cx="1873" cy="1710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>
                <a:outerShdw dist="139700" dir="2700000" algn="tl">
                  <a:srgbClr val="333333">
                    <a:alpha val="64999"/>
                  </a:srgbClr>
                </a:outerShdw>
              </a:effectLst>
            </p:spPr>
          </p:pic>
          <p:sp>
            <p:nvSpPr>
              <p:cNvPr id="214030" name="Rectangle 17"/>
              <p:cNvSpPr/>
              <p:nvPr/>
            </p:nvSpPr>
            <p:spPr>
              <a:xfrm>
                <a:off x="2336" y="2069"/>
                <a:ext cx="1179" cy="18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</p:grpSp>
        <p:sp>
          <p:nvSpPr>
            <p:cNvPr id="214031" name="TextBox 14"/>
            <p:cNvSpPr/>
            <p:nvPr/>
          </p:nvSpPr>
          <p:spPr>
            <a:xfrm>
              <a:off x="2370" y="2296"/>
              <a:ext cx="1200" cy="32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002060"/>
                  </a:solidFill>
                  <a:latin typeface="宋体" pitchFamily="2" charset="-122"/>
                </a:rPr>
                <a:t>自行车车闸</a:t>
              </a:r>
              <a:endParaRPr lang="zh-CN" altLang="en-US" sz="2800" b="1">
                <a:solidFill>
                  <a:srgbClr val="002060"/>
                </a:solidFill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14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14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14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14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14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19" grpId="0"/>
      <p:bldP spid="214020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6066" name="TextBox 1"/>
          <p:cNvSpPr/>
          <p:nvPr/>
        </p:nvSpPr>
        <p:spPr>
          <a:xfrm>
            <a:off x="468312" y="836612"/>
            <a:ext cx="37671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、减小摩擦的方法：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6067" name="TextBox 2"/>
          <p:cNvSpPr/>
          <p:nvPr/>
        </p:nvSpPr>
        <p:spPr>
          <a:xfrm>
            <a:off x="3962400" y="685800"/>
            <a:ext cx="2797175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、减小压力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16068" name="Picture 3" descr="1100589655"/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" y="1524000"/>
            <a:ext cx="3136900" cy="20621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6069" name="TextBox 5"/>
          <p:cNvSpPr/>
          <p:nvPr/>
        </p:nvSpPr>
        <p:spPr>
          <a:xfrm>
            <a:off x="1289050" y="3557588"/>
            <a:ext cx="16129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加润滑油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16070" name="TextBox 5"/>
          <p:cNvSpPr/>
          <p:nvPr/>
        </p:nvSpPr>
        <p:spPr>
          <a:xfrm>
            <a:off x="3962400" y="2971800"/>
            <a:ext cx="22891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、加润滑油</a:t>
            </a:r>
            <a:endParaRPr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16071" name="Group 19"/>
          <p:cNvGrpSpPr/>
          <p:nvPr/>
        </p:nvGrpSpPr>
        <p:grpSpPr>
          <a:xfrm>
            <a:off x="5292725" y="3644900"/>
            <a:ext cx="3497262" cy="2751138"/>
            <a:chOff x="3334" y="2296"/>
            <a:chExt cx="2203" cy="1733"/>
          </a:xfrm>
        </p:grpSpPr>
        <p:pic>
          <p:nvPicPr>
            <p:cNvPr id="216072" name="Picture 7" descr="013032cowINFO_NEWS15t2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3334" y="2296"/>
              <a:ext cx="2203" cy="137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16073" name="TextBox 7"/>
            <p:cNvSpPr/>
            <p:nvPr/>
          </p:nvSpPr>
          <p:spPr>
            <a:xfrm>
              <a:off x="3944" y="3702"/>
              <a:ext cx="78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</a:rPr>
                <a:t>气垫船</a:t>
              </a:r>
              <a:endParaRPr lang="zh-CN" altLang="en-US" sz="2800" b="1">
                <a:solidFill>
                  <a:srgbClr val="FF0000"/>
                </a:solidFill>
                <a:latin typeface="宋体" pitchFamily="2" charset="-122"/>
              </a:endParaRPr>
            </a:p>
          </p:txBody>
        </p:sp>
      </p:grpSp>
      <p:pic>
        <p:nvPicPr>
          <p:cNvPr id="216074" name="Picture 3"/>
          <p:cNvPicPr/>
          <p:nvPr/>
        </p:nvPicPr>
        <p:blipFill>
          <a:blip r:embed="rId4"/>
          <a:stretch>
            <a:fillRect/>
          </a:stretch>
        </p:blipFill>
        <p:spPr>
          <a:xfrm>
            <a:off x="900112" y="4221162"/>
            <a:ext cx="2214562" cy="222885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16075" name="Group 18"/>
          <p:cNvGrpSpPr/>
          <p:nvPr/>
        </p:nvGrpSpPr>
        <p:grpSpPr>
          <a:xfrm>
            <a:off x="3348038" y="4724400"/>
            <a:ext cx="1677988" cy="2017712"/>
            <a:chOff x="2109" y="2976"/>
            <a:chExt cx="1057" cy="1271"/>
          </a:xfrm>
        </p:grpSpPr>
        <p:grpSp>
          <p:nvGrpSpPr>
            <p:cNvPr id="216076" name="组合 13"/>
            <p:cNvGrpSpPr/>
            <p:nvPr/>
          </p:nvGrpSpPr>
          <p:grpSpPr>
            <a:xfrm>
              <a:off x="2109" y="2976"/>
              <a:ext cx="1035" cy="945"/>
              <a:chOff x="3857620" y="4557244"/>
              <a:chExt cx="1643074" cy="1500198"/>
            </a:xfrm>
          </p:grpSpPr>
          <p:sp>
            <p:nvSpPr>
              <p:cNvPr id="216077" name="椭圆形标注 8"/>
              <p:cNvSpPr/>
              <p:nvPr/>
            </p:nvSpPr>
            <p:spPr>
              <a:xfrm>
                <a:off x="3857620" y="4557244"/>
                <a:ext cx="1643074" cy="1500198"/>
              </a:xfrm>
              <a:prstGeom prst="wedgeEllipseCallout">
                <a:avLst>
                  <a:gd name="adj1" fmla="val -81944"/>
                  <a:gd name="adj2" fmla="val 25356"/>
                </a:avLst>
              </a:prstGeom>
              <a:solidFill>
                <a:schemeClr val="accent1"/>
              </a:solidFill>
              <a:ln w="25400">
                <a:solidFill>
                  <a:srgbClr val="385D8A"/>
                </a:solidFill>
                <a:miter lim="800000"/>
              </a:ln>
            </p:spPr>
            <p:txBody>
              <a:bodyPr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pic>
            <p:nvPicPr>
              <p:cNvPr id="216078" name="Picture 22">
                <a:hlinkClick r:id="rId6"/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722173" y="4502380"/>
                <a:ext cx="1981214" cy="2554241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</p:grpSp>
        <p:sp>
          <p:nvSpPr>
            <p:cNvPr id="216079" name="TextBox 16"/>
            <p:cNvSpPr/>
            <p:nvPr/>
          </p:nvSpPr>
          <p:spPr>
            <a:xfrm>
              <a:off x="2154" y="3920"/>
              <a:ext cx="101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</a:rPr>
                <a:t>滚动轴承</a:t>
              </a:r>
              <a:endParaRPr lang="zh-CN" altLang="en-US" sz="2800" b="1">
                <a:solidFill>
                  <a:srgbClr val="FF0000"/>
                </a:solidFill>
                <a:latin typeface="宋体" pitchFamily="2" charset="-122"/>
              </a:endParaRPr>
            </a:p>
          </p:txBody>
        </p:sp>
      </p:grpSp>
      <p:pic>
        <p:nvPicPr>
          <p:cNvPr id="216080" name="Picture 9" descr="E:\李燃\教师教学用书\2012人教教师用书项目\ppt\物理\图标.png"/>
          <p:cNvPicPr/>
          <p:nvPr/>
        </p:nvPicPr>
        <p:blipFill>
          <a:blip r:embed="rId7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6081" name="TextBox 2"/>
          <p:cNvSpPr/>
          <p:nvPr/>
        </p:nvSpPr>
        <p:spPr>
          <a:xfrm>
            <a:off x="3962400" y="1219200"/>
            <a:ext cx="393541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、减小接触面粗糙程度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6082" name="TextBox 2"/>
          <p:cNvSpPr/>
          <p:nvPr/>
        </p:nvSpPr>
        <p:spPr>
          <a:xfrm>
            <a:off x="3962400" y="1828800"/>
            <a:ext cx="3581400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、用滚动代替滑动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6083" name="TextBox 2"/>
          <p:cNvSpPr/>
          <p:nvPr/>
        </p:nvSpPr>
        <p:spPr>
          <a:xfrm>
            <a:off x="3962400" y="2362200"/>
            <a:ext cx="5006975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、使两个相互接触的表面隔开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16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1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16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1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160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7" grpId="0"/>
      <p:bldP spid="216081" grpId="1"/>
      <p:bldP spid="216083" grpId="2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17095" name="Picture 8" descr="DSCF2696"/>
          <p:cNvPicPr/>
          <p:nvPr/>
        </p:nvPicPr>
        <p:blipFill>
          <a:blip r:embed="rId2"/>
          <a:stretch>
            <a:fillRect/>
          </a:stretch>
        </p:blipFill>
        <p:spPr>
          <a:xfrm>
            <a:off x="2124075" y="1557338"/>
            <a:ext cx="4897438" cy="3778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8114" name="TextBox 1"/>
          <p:cNvSpPr/>
          <p:nvPr/>
        </p:nvSpPr>
        <p:spPr>
          <a:xfrm>
            <a:off x="611188" y="549275"/>
            <a:ext cx="39290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五、静摩擦力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f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8115" name="Rectangle 14"/>
          <p:cNvSpPr/>
          <p:nvPr/>
        </p:nvSpPr>
        <p:spPr>
          <a:xfrm>
            <a:off x="468312" y="1125538"/>
            <a:ext cx="8316912" cy="1635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tIns="10800" bIns="1080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15000"/>
              </a:lnSpc>
            </a:pP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．两个互相接触的物体，当它们要发生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相对运动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时，在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接触面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上会产生一个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阻碍要发生相对运动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的力，这个力叫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静摩擦力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8116" name="Text Box 27"/>
          <p:cNvSpPr txBox="1">
            <a:spLocks noChangeArrowheads="1"/>
          </p:cNvSpPr>
          <p:nvPr/>
        </p:nvSpPr>
        <p:spPr bwMode="auto">
          <a:xfrm>
            <a:off x="4356100" y="4613275"/>
            <a:ext cx="4000500" cy="54451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c.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接触面不光滑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8117" name="Rectangle 28"/>
          <p:cNvSpPr/>
          <p:nvPr/>
        </p:nvSpPr>
        <p:spPr>
          <a:xfrm>
            <a:off x="395288" y="3429000"/>
            <a:ext cx="34242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．摩擦力产生条件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8118" name="Rectangle 29"/>
          <p:cNvSpPr>
            <a:spLocks noChangeArrowheads="1"/>
          </p:cNvSpPr>
          <p:nvPr/>
        </p:nvSpPr>
        <p:spPr bwMode="auto">
          <a:xfrm>
            <a:off x="4356100" y="2781300"/>
            <a:ext cx="4319588" cy="5445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a.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两个物体接触且有压力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  <a:sym typeface="Wingdings" pitchFamily="2" charset="2"/>
            </a:endParaRPr>
          </a:p>
        </p:txBody>
      </p:sp>
      <p:sp>
        <p:nvSpPr>
          <p:cNvPr id="218119" name="Rectangle 30"/>
          <p:cNvSpPr>
            <a:spLocks noChangeArrowheads="1"/>
          </p:cNvSpPr>
          <p:nvPr/>
        </p:nvSpPr>
        <p:spPr bwMode="auto">
          <a:xfrm>
            <a:off x="4357686" y="3714752"/>
            <a:ext cx="4471988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b.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有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相对运动趋势</a:t>
            </a:r>
            <a:endParaRPr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  <a:sym typeface="Wingdings" pitchFamily="2" charset="2"/>
            </a:endParaRPr>
          </a:p>
        </p:txBody>
      </p:sp>
      <p:sp>
        <p:nvSpPr>
          <p:cNvPr id="218120" name="左大括号 7"/>
          <p:cNvSpPr/>
          <p:nvPr/>
        </p:nvSpPr>
        <p:spPr>
          <a:xfrm>
            <a:off x="3851275" y="2852738"/>
            <a:ext cx="428625" cy="1873250"/>
          </a:xfrm>
          <a:prstGeom prst="leftBrace">
            <a:avLst>
              <a:gd name="adj1" fmla="val 8336"/>
              <a:gd name="adj2" fmla="val 50000"/>
            </a:avLst>
          </a:prstGeom>
          <a:noFill/>
          <a:ln w="38100">
            <a:solidFill>
              <a:schemeClr val="tx1"/>
            </a:solidFill>
            <a:round/>
          </a:ln>
          <a:effectLst>
            <a:outerShdw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8121" name="TextBox 8"/>
          <p:cNvSpPr/>
          <p:nvPr/>
        </p:nvSpPr>
        <p:spPr>
          <a:xfrm>
            <a:off x="609600" y="4797425"/>
            <a:ext cx="32194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．摩擦力的方向：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8122" name="矩形 9"/>
          <p:cNvSpPr/>
          <p:nvPr/>
        </p:nvSpPr>
        <p:spPr>
          <a:xfrm>
            <a:off x="1571625" y="5715000"/>
            <a:ext cx="5953125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与要发生运动方向相反</a:t>
            </a:r>
            <a:endParaRPr lang="zh-CN" altLang="en-US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18123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18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18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18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18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16" grpId="0"/>
      <p:bldP spid="218118" grpId="1"/>
      <p:bldP spid="218119" grpId="2"/>
      <p:bldP spid="218122" grpId="3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19138" name="TextBox 4"/>
          <p:cNvGrpSpPr/>
          <p:nvPr/>
        </p:nvGrpSpPr>
        <p:grpSpPr>
          <a:xfrm>
            <a:off x="103188" y="476250"/>
            <a:ext cx="3663950" cy="693738"/>
            <a:chOff x="65" y="300"/>
            <a:chExt cx="2308" cy="437"/>
          </a:xfrm>
        </p:grpSpPr>
        <p:pic>
          <p:nvPicPr>
            <p:cNvPr id="219139" name="TextBox 4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65" y="300"/>
              <a:ext cx="2308" cy="437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19140" name=""/>
            <p:cNvSpPr/>
            <p:nvPr/>
          </p:nvSpPr>
          <p:spPr>
            <a:xfrm>
              <a:off x="180" y="360"/>
              <a:ext cx="2160" cy="33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latin typeface="宋体" pitchFamily="2" charset="-122"/>
                </a:rPr>
                <a:t>生活中静摩擦力</a:t>
              </a:r>
              <a:endParaRPr lang="zh-CN" altLang="en-US" sz="28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pic>
        <p:nvPicPr>
          <p:cNvPr id="219141" name="Picture 8" descr="DSCF2696"/>
          <p:cNvPicPr/>
          <p:nvPr/>
        </p:nvPicPr>
        <p:blipFill>
          <a:blip r:embed="rId3"/>
          <a:stretch>
            <a:fillRect/>
          </a:stretch>
        </p:blipFill>
        <p:spPr>
          <a:xfrm>
            <a:off x="357188" y="2571750"/>
            <a:ext cx="3035300" cy="23415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9142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219143" name="直接箭头连接符 8"/>
          <p:cNvCxnSpPr/>
          <p:nvPr/>
        </p:nvCxnSpPr>
        <p:spPr>
          <a:xfrm rot="5400000" flipH="1" flipV="1">
            <a:off x="1141412" y="2928938"/>
            <a:ext cx="1287462" cy="1588"/>
          </a:xfrm>
          <a:prstGeom prst="line">
            <a:avLst/>
          </a:prstGeom>
          <a:noFill/>
          <a:ln w="25400">
            <a:solidFill>
              <a:srgbClr val="FF0000"/>
            </a:solidFill>
            <a:miter lim="800000"/>
            <a:tailEnd type="arrow"/>
          </a:ln>
        </p:spPr>
      </p:cxnSp>
      <p:sp>
        <p:nvSpPr>
          <p:cNvPr id="219144" name="椭圆 9"/>
          <p:cNvSpPr/>
          <p:nvPr/>
        </p:nvSpPr>
        <p:spPr>
          <a:xfrm>
            <a:off x="1762125" y="3487738"/>
            <a:ext cx="46038" cy="84138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219145" name="直接箭头连接符 11"/>
          <p:cNvCxnSpPr/>
          <p:nvPr/>
        </p:nvCxnSpPr>
        <p:spPr>
          <a:xfrm rot="16200000" flipH="1" flipV="1">
            <a:off x="975519" y="4382294"/>
            <a:ext cx="1631950" cy="11112"/>
          </a:xfrm>
          <a:prstGeom prst="line">
            <a:avLst/>
          </a:prstGeom>
          <a:noFill/>
          <a:ln w="25400">
            <a:solidFill>
              <a:srgbClr val="FF0000"/>
            </a:solidFill>
            <a:miter lim="800000"/>
            <a:tailEnd type="arrow"/>
          </a:ln>
        </p:spPr>
      </p:cxnSp>
      <p:sp>
        <p:nvSpPr>
          <p:cNvPr id="219146" name="Text Box 27"/>
          <p:cNvSpPr txBox="1">
            <a:spLocks noChangeArrowheads="1"/>
          </p:cNvSpPr>
          <p:nvPr/>
        </p:nvSpPr>
        <p:spPr bwMode="auto">
          <a:xfrm>
            <a:off x="1785918" y="5000636"/>
            <a:ext cx="430214" cy="530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G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19147" name="Text Box 27"/>
          <p:cNvSpPr txBox="1">
            <a:spLocks noChangeArrowheads="1"/>
          </p:cNvSpPr>
          <p:nvPr/>
        </p:nvSpPr>
        <p:spPr bwMode="auto">
          <a:xfrm>
            <a:off x="1714480" y="1928802"/>
            <a:ext cx="430214" cy="530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f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pic>
        <p:nvPicPr>
          <p:cNvPr id="219148" name="Picture 5"/>
          <p:cNvPicPr/>
          <p:nvPr/>
        </p:nvPicPr>
        <p:blipFill>
          <a:blip r:embed="rId5"/>
          <a:srcRect l="23438" t="40626" r="53382" b="37501"/>
          <a:stretch>
            <a:fillRect/>
          </a:stretch>
        </p:blipFill>
        <p:spPr>
          <a:xfrm>
            <a:off x="4357688" y="2500312"/>
            <a:ext cx="3713162" cy="262890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219149" name="直接箭头连接符 17"/>
          <p:cNvCxnSpPr/>
          <p:nvPr/>
        </p:nvCxnSpPr>
        <p:spPr>
          <a:xfrm rot="5400000" flipH="1" flipV="1">
            <a:off x="6357938" y="3286125"/>
            <a:ext cx="1287462" cy="1588"/>
          </a:xfrm>
          <a:prstGeom prst="line">
            <a:avLst/>
          </a:prstGeom>
          <a:noFill/>
          <a:ln w="254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219150" name="直接箭头连接符 18"/>
          <p:cNvCxnSpPr/>
          <p:nvPr/>
        </p:nvCxnSpPr>
        <p:spPr>
          <a:xfrm rot="5400000">
            <a:off x="6149181" y="4780756"/>
            <a:ext cx="1714500" cy="11112"/>
          </a:xfrm>
          <a:prstGeom prst="line">
            <a:avLst/>
          </a:prstGeom>
          <a:noFill/>
          <a:ln w="25400">
            <a:solidFill>
              <a:srgbClr val="FF0000"/>
            </a:solidFill>
            <a:miter lim="800000"/>
            <a:tailEnd type="arrow"/>
          </a:ln>
        </p:spPr>
      </p:cxnSp>
      <p:sp>
        <p:nvSpPr>
          <p:cNvPr id="219151" name="椭圆 19"/>
          <p:cNvSpPr/>
          <p:nvPr/>
        </p:nvSpPr>
        <p:spPr>
          <a:xfrm>
            <a:off x="6929438" y="4071938"/>
            <a:ext cx="142875" cy="14287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9152" name="椭圆 20"/>
          <p:cNvSpPr/>
          <p:nvPr/>
        </p:nvSpPr>
        <p:spPr>
          <a:xfrm>
            <a:off x="1714500" y="3500438"/>
            <a:ext cx="142875" cy="14287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219153" name="直接箭头连接符 22"/>
          <p:cNvCxnSpPr/>
          <p:nvPr/>
        </p:nvCxnSpPr>
        <p:spPr>
          <a:xfrm rot="5400000" flipH="1" flipV="1">
            <a:off x="7499350" y="3578225"/>
            <a:ext cx="20638" cy="1122362"/>
          </a:xfrm>
          <a:prstGeom prst="line">
            <a:avLst/>
          </a:prstGeom>
          <a:noFill/>
          <a:ln w="254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219154" name="直接箭头连接符 25"/>
          <p:cNvCxnSpPr/>
          <p:nvPr/>
        </p:nvCxnSpPr>
        <p:spPr>
          <a:xfrm rot="10800000" flipV="1">
            <a:off x="5929312" y="4143375"/>
            <a:ext cx="1173162" cy="41275"/>
          </a:xfrm>
          <a:prstGeom prst="line">
            <a:avLst/>
          </a:prstGeom>
          <a:noFill/>
          <a:ln w="25400">
            <a:solidFill>
              <a:srgbClr val="FF0000"/>
            </a:solidFill>
            <a:miter lim="800000"/>
            <a:tailEnd type="arrow"/>
          </a:ln>
        </p:spPr>
      </p:cxnSp>
      <p:sp>
        <p:nvSpPr>
          <p:cNvPr id="219155" name="Text Box 27"/>
          <p:cNvSpPr txBox="1">
            <a:spLocks noChangeArrowheads="1"/>
          </p:cNvSpPr>
          <p:nvPr/>
        </p:nvSpPr>
        <p:spPr bwMode="auto">
          <a:xfrm>
            <a:off x="7072330" y="5286388"/>
            <a:ext cx="430214" cy="530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G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19156" name="Text Box 27"/>
          <p:cNvSpPr txBox="1">
            <a:spLocks noChangeArrowheads="1"/>
          </p:cNvSpPr>
          <p:nvPr/>
        </p:nvSpPr>
        <p:spPr bwMode="auto">
          <a:xfrm>
            <a:off x="7786710" y="4143380"/>
            <a:ext cx="928694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F</a:t>
            </a:r>
            <a:r>
              <a:rPr lang="zh-CN" altLang="en-US" sz="2800" b="1" baseline="-25000">
                <a:solidFill>
                  <a:srgbClr val="000000"/>
                </a:solidFill>
                <a:latin typeface="宋体" pitchFamily="2" charset="-122"/>
              </a:rPr>
              <a:t>推</a:t>
            </a:r>
            <a:endParaRPr lang="zh-CN" altLang="en-US" sz="2800" b="1" baseline="-2500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19157" name="Text Box 27"/>
          <p:cNvSpPr txBox="1">
            <a:spLocks noChangeArrowheads="1"/>
          </p:cNvSpPr>
          <p:nvPr/>
        </p:nvSpPr>
        <p:spPr bwMode="auto">
          <a:xfrm>
            <a:off x="6786578" y="2357430"/>
            <a:ext cx="928694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F</a:t>
            </a:r>
            <a:r>
              <a:rPr lang="zh-CN" altLang="en-US" sz="2800" b="1" baseline="-25000">
                <a:solidFill>
                  <a:srgbClr val="000000"/>
                </a:solidFill>
                <a:latin typeface="宋体" pitchFamily="2" charset="-122"/>
              </a:rPr>
              <a:t>支</a:t>
            </a:r>
            <a:endParaRPr lang="zh-CN" altLang="en-US" sz="2800" b="1" baseline="-2500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19158" name="Text Box 27"/>
          <p:cNvSpPr txBox="1">
            <a:spLocks noChangeArrowheads="1"/>
          </p:cNvSpPr>
          <p:nvPr/>
        </p:nvSpPr>
        <p:spPr bwMode="auto">
          <a:xfrm>
            <a:off x="5786446" y="4286256"/>
            <a:ext cx="430214" cy="530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f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19159" name="Text Box 27"/>
          <p:cNvSpPr txBox="1">
            <a:spLocks noChangeArrowheads="1"/>
          </p:cNvSpPr>
          <p:nvPr/>
        </p:nvSpPr>
        <p:spPr bwMode="auto">
          <a:xfrm>
            <a:off x="7858148" y="4857761"/>
            <a:ext cx="642942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1N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19160" name="Text Box 27"/>
          <p:cNvSpPr txBox="1">
            <a:spLocks noChangeArrowheads="1"/>
          </p:cNvSpPr>
          <p:nvPr/>
        </p:nvSpPr>
        <p:spPr bwMode="auto">
          <a:xfrm>
            <a:off x="7858148" y="5500702"/>
            <a:ext cx="642942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2N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19161" name="Text Box 27"/>
          <p:cNvSpPr txBox="1">
            <a:spLocks noChangeArrowheads="1"/>
          </p:cNvSpPr>
          <p:nvPr/>
        </p:nvSpPr>
        <p:spPr bwMode="auto">
          <a:xfrm>
            <a:off x="7786710" y="6072206"/>
            <a:ext cx="642942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3N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grpSp>
        <p:nvGrpSpPr>
          <p:cNvPr id="219162" name="TextBox 37"/>
          <p:cNvGrpSpPr/>
          <p:nvPr/>
        </p:nvGrpSpPr>
        <p:grpSpPr>
          <a:xfrm>
            <a:off x="317500" y="5694362"/>
            <a:ext cx="3419475" cy="687388"/>
            <a:chOff x="200" y="3587"/>
            <a:chExt cx="2154" cy="433"/>
          </a:xfrm>
        </p:grpSpPr>
        <p:pic>
          <p:nvPicPr>
            <p:cNvPr id="219163" name="TextBox 37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200" y="3587"/>
              <a:ext cx="2154" cy="433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19164" name=""/>
            <p:cNvSpPr/>
            <p:nvPr/>
          </p:nvSpPr>
          <p:spPr>
            <a:xfrm>
              <a:off x="315" y="3645"/>
              <a:ext cx="1934" cy="33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latin typeface="宋体" pitchFamily="2" charset="-122"/>
                </a:rPr>
                <a:t>手端杯子静止不动</a:t>
              </a:r>
              <a:endParaRPr lang="zh-CN" altLang="en-US" sz="28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grpSp>
        <p:nvGrpSpPr>
          <p:cNvPr id="219165" name="TextBox 38"/>
          <p:cNvGrpSpPr/>
          <p:nvPr/>
        </p:nvGrpSpPr>
        <p:grpSpPr>
          <a:xfrm>
            <a:off x="4462462" y="1547812"/>
            <a:ext cx="2693988" cy="688975"/>
            <a:chOff x="2811" y="975"/>
            <a:chExt cx="1697" cy="434"/>
          </a:xfrm>
        </p:grpSpPr>
        <p:pic>
          <p:nvPicPr>
            <p:cNvPr id="219166" name="TextBox 38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2811" y="975"/>
              <a:ext cx="1697" cy="434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19167" name=""/>
            <p:cNvSpPr/>
            <p:nvPr/>
          </p:nvSpPr>
          <p:spPr>
            <a:xfrm>
              <a:off x="2925" y="1035"/>
              <a:ext cx="1480" cy="33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latin typeface="宋体" pitchFamily="2" charset="-122"/>
                </a:rPr>
                <a:t>手推木箱静止</a:t>
              </a:r>
              <a:endParaRPr lang="zh-CN" altLang="en-US" sz="28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1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1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1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59" grpId="0"/>
      <p:bldP spid="219160" grpId="1"/>
      <p:bldP spid="219161" grpId="2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1186" name="Picture 5" descr="3147409_092407032291_2"/>
          <p:cNvPicPr/>
          <p:nvPr/>
        </p:nvPicPr>
        <p:blipFill>
          <a:blip r:embed="rId2"/>
          <a:stretch>
            <a:fillRect/>
          </a:stretch>
        </p:blipFill>
        <p:spPr>
          <a:xfrm>
            <a:off x="207962" y="1706562"/>
            <a:ext cx="4876800" cy="4370388"/>
          </a:xfrm>
          <a:prstGeom prst="rect">
            <a:avLst/>
          </a:prstGeom>
          <a:noFill/>
          <a:ln>
            <a:miter lim="800000"/>
          </a:ln>
        </p:spPr>
      </p:pic>
      <p:grpSp>
        <p:nvGrpSpPr>
          <p:cNvPr id="221187" name="TextBox 2"/>
          <p:cNvGrpSpPr/>
          <p:nvPr/>
        </p:nvGrpSpPr>
        <p:grpSpPr>
          <a:xfrm>
            <a:off x="463550" y="974725"/>
            <a:ext cx="1255712" cy="695325"/>
            <a:chOff x="292" y="614"/>
            <a:chExt cx="791" cy="438"/>
          </a:xfrm>
        </p:grpSpPr>
        <p:pic>
          <p:nvPicPr>
            <p:cNvPr id="221188" name="TextBox 2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92" y="614"/>
              <a:ext cx="791" cy="438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21189" name=""/>
            <p:cNvSpPr/>
            <p:nvPr/>
          </p:nvSpPr>
          <p:spPr>
            <a:xfrm>
              <a:off x="405" y="675"/>
              <a:ext cx="571" cy="33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latin typeface="宋体" pitchFamily="2" charset="-122"/>
                </a:rPr>
                <a:t>练习</a:t>
              </a:r>
              <a:endParaRPr lang="zh-CN" altLang="en-US" sz="28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sp>
        <p:nvSpPr>
          <p:cNvPr id="221190" name="TextBox 3"/>
          <p:cNvSpPr txBox="1"/>
          <p:nvPr/>
        </p:nvSpPr>
        <p:spPr>
          <a:xfrm>
            <a:off x="5003800" y="1773238"/>
            <a:ext cx="3748088" cy="26939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FFFFFF"/>
                </a:solidFill>
                <a:latin typeface="宋体" pitchFamily="2" charset="-122"/>
              </a:rPr>
              <a:t>讨论一下自行车上，哪些部位存在摩擦？</a:t>
            </a:r>
            <a:endParaRPr lang="en-US" altLang="zh-CN" sz="2800" b="1">
              <a:solidFill>
                <a:srgbClr val="FFFFFF"/>
              </a:solidFill>
              <a:latin typeface="宋体" pitchFamily="2" charset="-122"/>
            </a:endParaRPr>
          </a:p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FFFFFF"/>
                </a:solidFill>
                <a:latin typeface="宋体" pitchFamily="2" charset="-122"/>
              </a:rPr>
              <a:t>哪些摩擦要增大？</a:t>
            </a:r>
            <a:endParaRPr lang="en-US" altLang="zh-CN" sz="2800" b="1">
              <a:solidFill>
                <a:srgbClr val="FFFFFF"/>
              </a:solidFill>
              <a:latin typeface="宋体" pitchFamily="2" charset="-122"/>
            </a:endParaRPr>
          </a:p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FFFFFF"/>
                </a:solidFill>
                <a:latin typeface="宋体" pitchFamily="2" charset="-122"/>
              </a:rPr>
              <a:t>哪些摩擦要减小？</a:t>
            </a:r>
            <a:endParaRPr lang="en-US" altLang="zh-CN" sz="2800" b="1">
              <a:solidFill>
                <a:srgbClr val="FFFFFF"/>
              </a:solidFill>
              <a:latin typeface="宋体" pitchFamily="2" charset="-122"/>
            </a:endParaRPr>
          </a:p>
          <a:p>
            <a:pPr marL="0" marR="0" lvl="0" indent="0" eaLnBrk="1" hangingPunct="1">
              <a:lnSpc>
                <a:spcPct val="120000"/>
              </a:lnSpc>
            </a:pPr>
            <a:r>
              <a:rPr lang="zh-CN" altLang="en-US" sz="2800" b="1">
                <a:solidFill>
                  <a:srgbClr val="FFFFFF"/>
                </a:solidFill>
                <a:latin typeface="宋体" pitchFamily="2" charset="-122"/>
              </a:rPr>
              <a:t>各用的什么方法</a:t>
            </a:r>
            <a:r>
              <a:rPr lang="zh-CN" altLang="en-US" sz="2800" b="1">
                <a:solidFill>
                  <a:srgbClr val="FFFFFF"/>
                </a:solidFill>
                <a:latin typeface="楷体" pitchFamily="49" charset="-122"/>
                <a:ea typeface="楷体" pitchFamily="49" charset="-122"/>
              </a:rPr>
              <a:t>？</a:t>
            </a:r>
            <a:endParaRPr lang="zh-CN" altLang="en-US" sz="2800" b="1">
              <a:solidFill>
                <a:srgbClr val="FFFFFF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221191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endParaRPr lang="zh-CN" altLang="zh-CN"/>
          </a:p>
        </p:txBody>
      </p:sp>
      <p:pic>
        <p:nvPicPr>
          <p:cNvPr id="30723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0724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pic>
        <p:nvPicPr>
          <p:cNvPr id="3072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166600" y="117983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">
      <a:dk1>
        <a:srgbClr val="FFFFFF"/>
      </a:dk1>
      <a:lt1>
        <a:srgbClr val="000000"/>
      </a:lt1>
      <a:dk2>
        <a:srgbClr val="CCCC99"/>
      </a:dk2>
      <a:lt2>
        <a:srgbClr val="336666"/>
      </a:lt2>
      <a:accent1>
        <a:srgbClr val="97CDCC"/>
      </a:accent1>
      <a:accent2>
        <a:srgbClr val="D6E0E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9CC00"/>
      </a:hlink>
      <a:folHlink>
        <a:srgbClr val="336666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CCC99"/>
        </a:dk2>
        <a:lt2>
          <a:srgbClr val="336666"/>
        </a:lt2>
        <a:accent1>
          <a:srgbClr val="97CD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336666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666699"/>
        </a:dk2>
        <a:lt2>
          <a:srgbClr val="3732A0"/>
        </a:lt2>
        <a:accent1>
          <a:srgbClr val="CCCCFF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CC"/>
        </a:hlink>
        <a:folHlink>
          <a:srgbClr val="9094B8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5F5F5F"/>
        </a:dk2>
        <a:lt2>
          <a:srgbClr val="CD0505"/>
        </a:lt2>
        <a:accent1>
          <a:srgbClr val="D2D5DE"/>
        </a:accent1>
        <a:accent2>
          <a:srgbClr val="D5575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42D1E"/>
        </a:hlink>
        <a:folHlink>
          <a:srgbClr val="7C849E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CC3300"/>
        </a:dk2>
        <a:lt2>
          <a:srgbClr val="551A07"/>
        </a:lt2>
        <a:accent1>
          <a:srgbClr val="F4B400"/>
        </a:accent1>
        <a:accent2>
          <a:srgbClr val="99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6699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CC00"/>
        </a:dk2>
        <a:lt2>
          <a:srgbClr val="FF0000"/>
        </a:lt2>
        <a:accent1>
          <a:srgbClr val="66CC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00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6600"/>
        </a:hlink>
        <a:folHlink>
          <a:srgbClr val="434B1F"/>
        </a:folHlink>
      </a:clrScheme>
    </a:extraClrScheme>
    <a:extraClrScheme>
      <a:clrScheme name="">
        <a:dk1>
          <a:srgbClr val="530901"/>
        </a:dk1>
        <a:lt1>
          <a:srgbClr val="FFFFFF"/>
        </a:lt1>
        <a:dk2>
          <a:srgbClr val="766997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993300"/>
        </a:folHlink>
      </a:clrScheme>
    </a:extraClrScheme>
    <a:extraClrScheme>
      <a:clrScheme name="">
        <a:dk1>
          <a:srgbClr val="4C004C"/>
        </a:dk1>
        <a:lt1>
          <a:srgbClr val="FFFFFF"/>
        </a:lt1>
        <a:dk2>
          <a:srgbClr val="666699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6699"/>
        </a:folHlink>
      </a:clrScheme>
    </a:extraClrScheme>
    <a:extraClrScheme>
      <a:clrScheme name="">
        <a:dk1>
          <a:srgbClr val="1E1551"/>
        </a:dk1>
        <a:lt1>
          <a:srgbClr val="FFFFFF"/>
        </a:lt1>
        <a:dk2>
          <a:srgbClr val="565682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005986"/>
        </a:folHlink>
      </a:clrScheme>
    </a:extraClrScheme>
    <a:extraClrScheme>
      <a:clrScheme name="">
        <a:dk1>
          <a:srgbClr val="2E5D5C"/>
        </a:dk1>
        <a:lt1>
          <a:srgbClr val="FFFFFF"/>
        </a:lt1>
        <a:dk2>
          <a:srgbClr val="CCCC99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99"/>
        </a:hlink>
        <a:folHlink>
          <a:srgbClr val="428A8C"/>
        </a:folHlink>
      </a:clrScheme>
    </a:extraClrScheme>
  </a:extraClrSchemeLst>
</a:theme>
</file>

<file path=ppt/theme/theme3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rgbClr val="FFFFFF"/>
      </a:dk1>
      <a:lt1>
        <a:srgbClr val="000000"/>
      </a:lt1>
      <a:dk2>
        <a:srgbClr val="808080"/>
      </a:dk2>
      <a:lt2>
        <a:srgbClr val="00000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Arial">
      <a:maj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212</Paragraphs>
  <Slides>36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baseType="lpstr" size="37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2020-12-02T13:12:24.136</cp:lastPrinted>
  <dcterms:created xsi:type="dcterms:W3CDTF">2020-12-02T13:12:24Z</dcterms:created>
  <dcterms:modified xsi:type="dcterms:W3CDTF">2020-12-02T05:12:25Z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