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45"/>
  </p:notesMasterIdLst>
  <p:sldIdLst>
    <p:sldId id="336" r:id="rId4"/>
    <p:sldId id="631" r:id="rId5"/>
    <p:sldId id="649" r:id="rId6"/>
    <p:sldId id="677" r:id="rId7"/>
    <p:sldId id="676" r:id="rId8"/>
    <p:sldId id="678" r:id="rId9"/>
    <p:sldId id="680" r:id="rId10"/>
    <p:sldId id="681" r:id="rId11"/>
    <p:sldId id="679" r:id="rId12"/>
    <p:sldId id="684" r:id="rId13"/>
    <p:sldId id="685" r:id="rId14"/>
    <p:sldId id="686" r:id="rId15"/>
    <p:sldId id="675" r:id="rId16"/>
    <p:sldId id="687" r:id="rId17"/>
    <p:sldId id="688" r:id="rId18"/>
    <p:sldId id="650" r:id="rId19"/>
    <p:sldId id="659" r:id="rId20"/>
    <p:sldId id="632" r:id="rId21"/>
    <p:sldId id="660" r:id="rId22"/>
    <p:sldId id="662" r:id="rId23"/>
    <p:sldId id="661" r:id="rId24"/>
    <p:sldId id="663" r:id="rId25"/>
    <p:sldId id="664" r:id="rId26"/>
    <p:sldId id="665" r:id="rId27"/>
    <p:sldId id="666" r:id="rId28"/>
    <p:sldId id="636" r:id="rId29"/>
    <p:sldId id="637" r:id="rId30"/>
    <p:sldId id="667" r:id="rId31"/>
    <p:sldId id="653" r:id="rId32"/>
    <p:sldId id="638" r:id="rId33"/>
    <p:sldId id="639" r:id="rId34"/>
    <p:sldId id="668" r:id="rId35"/>
    <p:sldId id="640" r:id="rId36"/>
    <p:sldId id="669" r:id="rId37"/>
    <p:sldId id="670" r:id="rId38"/>
    <p:sldId id="674" r:id="rId39"/>
    <p:sldId id="642" r:id="rId40"/>
    <p:sldId id="656" r:id="rId41"/>
    <p:sldId id="671" r:id="rId42"/>
    <p:sldId id="672" r:id="rId43"/>
    <p:sldId id="673" r:id="rId44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360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2020/4/10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55.ti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55.ti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S6.TI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57.ti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WL19-17.TI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WL19-17.TI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58.TI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60.tif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44.ti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63.ti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file:///C:\Documents%20and%20Settings\Administrator\&#26700;&#38754;\2019&#30334;&#20998;&#183;&#20843;&#19979;&#29289;&#29702;&#65288;&#31908;&#27818;&#65289;\PAI\&#27491;&#25991;pai\YHXG45.TIF" TargetMode="External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65.TIF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WL321.tif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WL322.tif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67.tif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75.TIF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572742"/>
            <a:ext cx="914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第八章  </a:t>
            </a:r>
            <a:r>
              <a:rPr lang="zh-CN" altLang="en-US" sz="4000" b="1" dirty="0" smtClean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神奇</a:t>
            </a:r>
            <a:r>
              <a:rPr lang="zh-CN" altLang="en-US" sz="40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的压强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824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8.2   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研究液体的压强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65360" y="1537262"/>
            <a:ext cx="341632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探究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液体内部的压强</a:t>
            </a:r>
            <a:endParaRPr lang="en-US" altLang="zh-CN" sz="28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1" name="Picture 2" descr="http://www.cceschool.com/fihr2x/_viqxh2/47aaxlex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3436610"/>
            <a:ext cx="6489700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69061" y="2302342"/>
            <a:ext cx="7156450" cy="978729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F99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    保持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探头在水中的深度不变，改变探头的方向，看液体内部同一深度各个方向压强的关系。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62565" y="6201849"/>
            <a:ext cx="7172044" cy="461962"/>
          </a:xfrm>
          <a:prstGeom prst="rect">
            <a:avLst/>
          </a:prstGeom>
          <a:solidFill>
            <a:srgbClr val="ABE3FF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r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 smtClean="0">
                <a:latin typeface="+mn-ea"/>
                <a:ea typeface="+mn-ea"/>
                <a:cs typeface="Times New Roman" panose="02020603050405020304" pitchFamily="18" charset="0"/>
              </a:rPr>
              <a:t>同种</a:t>
            </a:r>
            <a:r>
              <a:rPr lang="zh-CN" altLang="en-US" sz="2400" dirty="0">
                <a:latin typeface="+mn-ea"/>
                <a:ea typeface="+mn-ea"/>
                <a:cs typeface="Times New Roman" panose="02020603050405020304" pitchFamily="18" charset="0"/>
              </a:rPr>
              <a:t>液体内部同一深度，向各个方向的压强都相等。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65360" y="1537262"/>
            <a:ext cx="341632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探究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液体内部的压强</a:t>
            </a:r>
            <a:endParaRPr lang="en-US" altLang="zh-CN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824678" y="2152447"/>
            <a:ext cx="7231062" cy="978729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F99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    增大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探头在水中的深度，看看液体内部的压强与深度有什么关系。</a:t>
            </a:r>
          </a:p>
        </p:txBody>
      </p:sp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002624" y="6209195"/>
            <a:ext cx="7112000" cy="461962"/>
          </a:xfrm>
          <a:prstGeom prst="rect">
            <a:avLst/>
          </a:prstGeom>
          <a:solidFill>
            <a:srgbClr val="AB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 smtClean="0">
                <a:latin typeface="+mn-ea"/>
                <a:ea typeface="+mn-ea"/>
                <a:cs typeface="Times New Roman" panose="02020603050405020304" pitchFamily="18" charset="0"/>
              </a:rPr>
              <a:t>同种</a:t>
            </a:r>
            <a:r>
              <a:rPr lang="zh-CN" altLang="en-US" sz="2400" dirty="0">
                <a:latin typeface="+mn-ea"/>
                <a:ea typeface="+mn-ea"/>
                <a:cs typeface="Times New Roman" panose="02020603050405020304" pitchFamily="18" charset="0"/>
              </a:rPr>
              <a:t>液体内部压强，深度越深，压强越大。</a:t>
            </a:r>
          </a:p>
        </p:txBody>
      </p:sp>
      <p:grpSp>
        <p:nvGrpSpPr>
          <p:cNvPr id="16" name="Group 15"/>
          <p:cNvGrpSpPr/>
          <p:nvPr/>
        </p:nvGrpSpPr>
        <p:grpSpPr bwMode="auto">
          <a:xfrm>
            <a:off x="1064745" y="3364084"/>
            <a:ext cx="5207000" cy="2733675"/>
            <a:chOff x="405" y="1111"/>
            <a:chExt cx="3629" cy="2002"/>
          </a:xfrm>
        </p:grpSpPr>
        <p:pic>
          <p:nvPicPr>
            <p:cNvPr id="17" name="Picture 4" descr="http://img.blog.163.com/photo/nqnVd5vvqT4Oy8RgRl-zOQ==/2605613859412195592.jpg"/>
            <p:cNvPicPr>
              <a:picLocks noChangeAspect="1" noChangeArrowheads="1"/>
            </p:cNvPicPr>
            <p:nvPr/>
          </p:nvPicPr>
          <p:blipFill>
            <a:blip r:embed="rId3"/>
            <a:srcRect b="18000"/>
            <a:stretch>
              <a:fillRect/>
            </a:stretch>
          </p:blipFill>
          <p:spPr bwMode="auto">
            <a:xfrm>
              <a:off x="405" y="1133"/>
              <a:ext cx="3629" cy="19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1111"/>
              <a:ext cx="1546" cy="2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" y="1207"/>
              <a:ext cx="1582" cy="1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" name="Group 18"/>
          <p:cNvGrpSpPr/>
          <p:nvPr/>
        </p:nvGrpSpPr>
        <p:grpSpPr bwMode="auto">
          <a:xfrm>
            <a:off x="4619157" y="3821284"/>
            <a:ext cx="4038600" cy="1871662"/>
            <a:chOff x="3016" y="1616"/>
            <a:chExt cx="2544" cy="1179"/>
          </a:xfrm>
        </p:grpSpPr>
        <p:sp>
          <p:nvSpPr>
            <p:cNvPr id="21" name="Text Box 2"/>
            <p:cNvSpPr txBox="1">
              <a:spLocks noChangeArrowheads="1"/>
            </p:cNvSpPr>
            <p:nvPr/>
          </p:nvSpPr>
          <p:spPr bwMode="auto">
            <a:xfrm>
              <a:off x="4150" y="1616"/>
              <a:ext cx="1410" cy="89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9900"/>
              </a:solidFill>
              <a:miter lim="800000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altLang="zh-CN" sz="2400" i="1" dirty="0">
                  <a:latin typeface="+mn-lt"/>
                  <a:ea typeface="+mn-ea"/>
                  <a:cs typeface="Times New Roman" panose="02020603050405020304" pitchFamily="18" charset="0"/>
                </a:rPr>
                <a:t>h</a:t>
              </a:r>
              <a:r>
                <a:rPr lang="zh-CN" altLang="en-US" sz="2400" dirty="0">
                  <a:latin typeface="+mn-ea"/>
                  <a:ea typeface="+mn-ea"/>
                  <a:cs typeface="Times New Roman" panose="02020603050405020304" pitchFamily="18" charset="0"/>
                </a:rPr>
                <a:t>：研究点到自由液面的</a:t>
              </a:r>
              <a:r>
                <a:rPr lang="zh-CN" altLang="en-US" sz="2400" dirty="0">
                  <a:solidFill>
                    <a:srgbClr val="FF0000"/>
                  </a:solidFill>
                  <a:latin typeface="+mn-ea"/>
                  <a:ea typeface="+mn-ea"/>
                  <a:cs typeface="Times New Roman" panose="02020603050405020304" pitchFamily="18" charset="0"/>
                </a:rPr>
                <a:t>竖直</a:t>
              </a:r>
              <a:r>
                <a:rPr lang="zh-CN" altLang="en-US" sz="2400" dirty="0">
                  <a:latin typeface="+mn-ea"/>
                  <a:ea typeface="+mn-ea"/>
                  <a:cs typeface="Times New Roman" panose="02020603050405020304" pitchFamily="18" charset="0"/>
                </a:rPr>
                <a:t>距离。</a:t>
              </a:r>
            </a:p>
          </p:txBody>
        </p:sp>
        <p:sp>
          <p:nvSpPr>
            <p:cNvPr id="22" name="AutoShape 14"/>
            <p:cNvSpPr/>
            <p:nvPr/>
          </p:nvSpPr>
          <p:spPr bwMode="auto">
            <a:xfrm>
              <a:off x="3016" y="2205"/>
              <a:ext cx="181" cy="590"/>
            </a:xfrm>
            <a:prstGeom prst="rightBrace">
              <a:avLst>
                <a:gd name="adj1" fmla="val 28733"/>
                <a:gd name="adj2" fmla="val 50000"/>
              </a:avLst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 flipV="1">
              <a:off x="3198" y="1797"/>
              <a:ext cx="997" cy="72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+mn-ea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65360" y="1537262"/>
            <a:ext cx="341632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探究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液体内部的压强</a:t>
            </a:r>
            <a:endParaRPr lang="en-US" altLang="zh-CN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982733" y="2187294"/>
            <a:ext cx="7178675" cy="978729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F99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    换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用不同液体，看看在深度相同时，液体内部的压强是否与液体的密度有关。</a:t>
            </a:r>
          </a:p>
        </p:txBody>
      </p:sp>
      <p:pic>
        <p:nvPicPr>
          <p:cNvPr id="25" name="Picture 17" descr="未命名yey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" b="4002"/>
          <a:stretch>
            <a:fillRect/>
          </a:stretch>
        </p:blipFill>
        <p:spPr bwMode="auto">
          <a:xfrm>
            <a:off x="1891730" y="3219811"/>
            <a:ext cx="4670436" cy="267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4"/>
          <p:cNvSpPr txBox="1">
            <a:spLocks noChangeArrowheads="1"/>
          </p:cNvSpPr>
          <p:nvPr/>
        </p:nvSpPr>
        <p:spPr bwMode="auto">
          <a:xfrm>
            <a:off x="1094676" y="6050322"/>
            <a:ext cx="6905220" cy="461962"/>
          </a:xfrm>
          <a:prstGeom prst="rect">
            <a:avLst/>
          </a:prstGeom>
          <a:solidFill>
            <a:srgbClr val="AB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 smtClean="0">
                <a:latin typeface="+mn-ea"/>
                <a:ea typeface="+mn-ea"/>
                <a:cs typeface="Times New Roman" panose="02020603050405020304" pitchFamily="18" charset="0"/>
              </a:rPr>
              <a:t>深度</a:t>
            </a:r>
            <a:r>
              <a:rPr lang="zh-CN" altLang="en-US" sz="2400" dirty="0">
                <a:latin typeface="+mn-ea"/>
                <a:ea typeface="+mn-ea"/>
                <a:cs typeface="Times New Roman" panose="02020603050405020304" pitchFamily="18" charset="0"/>
              </a:rPr>
              <a:t>相同时，液体密度越大，液体内部压强越大。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由于液体具有</a:t>
            </a:r>
            <a:r>
              <a:rPr lang="zh-CN" altLang="zh-CN" u="sng" dirty="0"/>
              <a:t>　　　　</a:t>
            </a:r>
            <a:r>
              <a:rPr lang="zh-CN" altLang="zh-CN" dirty="0"/>
              <a:t>性，不仅对容器底部产生压强，对容器</a:t>
            </a:r>
            <a:r>
              <a:rPr lang="zh-CN" altLang="zh-CN" u="sng" dirty="0"/>
              <a:t>　　　　</a:t>
            </a:r>
            <a:r>
              <a:rPr lang="zh-CN" altLang="zh-CN" dirty="0"/>
              <a:t>也会产生压强。</a:t>
            </a:r>
          </a:p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液体内部向</a:t>
            </a:r>
            <a:r>
              <a:rPr lang="zh-CN" altLang="zh-CN" u="sng" dirty="0"/>
              <a:t>　　　　</a:t>
            </a:r>
            <a:r>
              <a:rPr lang="zh-CN" altLang="zh-CN" dirty="0"/>
              <a:t>方向都有压强，并且在同一深度各个方向的压强</a:t>
            </a:r>
            <a:r>
              <a:rPr lang="zh-CN" altLang="zh-CN" u="sng" dirty="0"/>
              <a:t>　　　　　</a:t>
            </a:r>
            <a:r>
              <a:rPr lang="zh-CN" altLang="zh-CN" dirty="0"/>
              <a:t>；液体内部的压强跟</a:t>
            </a:r>
            <a:r>
              <a:rPr lang="zh-CN" altLang="zh-CN" u="sng" dirty="0"/>
              <a:t>　　　　</a:t>
            </a:r>
            <a:r>
              <a:rPr lang="zh-CN" altLang="zh-CN" dirty="0"/>
              <a:t>有关，深度增加，压强</a:t>
            </a:r>
            <a:r>
              <a:rPr lang="zh-CN" altLang="zh-CN" u="sng" dirty="0"/>
              <a:t>　　　　</a:t>
            </a:r>
            <a:r>
              <a:rPr lang="zh-CN" altLang="zh-CN" dirty="0"/>
              <a:t>；不同液体内部的压强跟液体的</a:t>
            </a:r>
            <a:r>
              <a:rPr lang="zh-CN" altLang="zh-CN" u="sng" dirty="0"/>
              <a:t>　　　　</a:t>
            </a:r>
            <a:r>
              <a:rPr lang="zh-CN" altLang="zh-CN" dirty="0"/>
              <a:t>有关，同一深度，密度越大，压强</a:t>
            </a:r>
            <a:r>
              <a:rPr lang="zh-CN" altLang="zh-CN" u="sng" dirty="0"/>
              <a:t>　　　　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22" name="文本框 21"/>
          <p:cNvSpPr txBox="1"/>
          <p:nvPr/>
        </p:nvSpPr>
        <p:spPr>
          <a:xfrm>
            <a:off x="3141826" y="146130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流动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906981" y="1861172"/>
            <a:ext cx="901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侧壁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884577" y="235554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各个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094277" y="278358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相等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147881" y="312919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深度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095358" y="312806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增大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641809" y="356304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密度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188260" y="388928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越大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7" grpId="0"/>
      <p:bldP spid="30" grpId="0"/>
      <p:bldP spid="32" grpId="0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011113" y="2209800"/>
            <a:ext cx="52116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i="1" dirty="0" smtClean="0">
                <a:latin typeface="+mn-lt"/>
                <a:ea typeface="+mn-ea"/>
                <a:cs typeface="Times New Roman" panose="02020603050405020304" pitchFamily="18" charset="0"/>
              </a:rPr>
              <a:t>S </a:t>
            </a:r>
            <a:r>
              <a:rPr lang="zh-CN" altLang="en-US" sz="2800" dirty="0" smtClean="0">
                <a:latin typeface="+mn-ea"/>
                <a:ea typeface="+mn-ea"/>
                <a:cs typeface="Times New Roman" panose="02020603050405020304" pitchFamily="18" charset="0"/>
              </a:rPr>
              <a:t>平面</a:t>
            </a:r>
            <a:r>
              <a:rPr lang="zh-CN" altLang="en-US" sz="2800" dirty="0">
                <a:latin typeface="+mn-ea"/>
                <a:ea typeface="+mn-ea"/>
                <a:cs typeface="Times New Roman" panose="02020603050405020304" pitchFamily="18" charset="0"/>
              </a:rPr>
              <a:t>上方的液柱对平面的压力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495551" y="3606800"/>
            <a:ext cx="26844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+mn-ea"/>
                <a:ea typeface="+mn-ea"/>
                <a:cs typeface="Times New Roman" panose="02020603050405020304" pitchFamily="18" charset="0"/>
              </a:rPr>
              <a:t>平面受到的压强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496638" y="5838825"/>
            <a:ext cx="6097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因此，液面下深度为</a:t>
            </a:r>
            <a:r>
              <a:rPr lang="en-US" altLang="zh-CN" sz="2800" i="1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h</a:t>
            </a:r>
            <a:r>
              <a:rPr lang="zh-CN" altLang="en-US" sz="280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处液体的压强为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圆角矩形 37"/>
              <p:cNvSpPr/>
              <p:nvPr/>
            </p:nvSpPr>
            <p:spPr bwMode="auto">
              <a:xfrm>
                <a:off x="6546601" y="5526088"/>
                <a:ext cx="2143125" cy="1143000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zh-CN" sz="2800" i="1" dirty="0" smtClean="0">
                    <a:solidFill>
                      <a:schemeClr val="tx1"/>
                    </a:solidFill>
                    <a:cs typeface="Times New Roman" pitchFamily="18" charset="0"/>
                  </a:rPr>
                  <a:t>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i="1">
                            <a:solidFill>
                              <a:schemeClr val="tx1"/>
                            </a:solidFill>
                            <a:cs typeface="Times New Roman" pitchFamily="18" charset="0"/>
                          </a:rPr>
                          <m:t>F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i="1">
                            <a:solidFill>
                              <a:schemeClr val="tx1"/>
                            </a:solidFill>
                            <a:cs typeface="Times New Roman" pitchFamily="18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altLang="zh-CN" sz="2800" i="1" dirty="0">
                    <a:solidFill>
                      <a:schemeClr val="tx1"/>
                    </a:solidFill>
                    <a:cs typeface="Times New Roman" pitchFamily="18" charset="0"/>
                  </a:rPr>
                  <a:t>=</a:t>
                </a:r>
                <a:r>
                  <a:rPr lang="en-US" altLang="zh-CN" sz="2800" i="1" dirty="0" smtClean="0">
                    <a:solidFill>
                      <a:schemeClr val="tx1"/>
                    </a:solidFill>
                    <a:cs typeface="Times New Roman" pitchFamily="18" charset="0"/>
                  </a:rPr>
                  <a:t>ρgh</a:t>
                </a:r>
                <a:endParaRPr lang="zh-CN" altLang="en-US" sz="2800" dirty="0">
                  <a:solidFill>
                    <a:schemeClr val="tx1"/>
                  </a:solidFill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圆角矩形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46601" y="5526088"/>
                <a:ext cx="2143125" cy="1143000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grpSp>
        <p:nvGrpSpPr>
          <p:cNvPr id="40" name="Group 27"/>
          <p:cNvGrpSpPr/>
          <p:nvPr/>
        </p:nvGrpSpPr>
        <p:grpSpPr bwMode="auto">
          <a:xfrm>
            <a:off x="355351" y="2916238"/>
            <a:ext cx="3744912" cy="2735262"/>
            <a:chOff x="249" y="1616"/>
            <a:chExt cx="2450" cy="1723"/>
          </a:xfrm>
        </p:grpSpPr>
        <p:pic>
          <p:nvPicPr>
            <p:cNvPr id="41" name="Picture 1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1616"/>
              <a:ext cx="1531" cy="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Rectangle 18"/>
            <p:cNvSpPr>
              <a:spLocks noChangeArrowheads="1"/>
            </p:cNvSpPr>
            <p:nvPr/>
          </p:nvSpPr>
          <p:spPr bwMode="auto">
            <a:xfrm>
              <a:off x="1780" y="1616"/>
              <a:ext cx="919" cy="17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43" name="Group 25"/>
            <p:cNvGrpSpPr/>
            <p:nvPr/>
          </p:nvGrpSpPr>
          <p:grpSpPr bwMode="auto">
            <a:xfrm>
              <a:off x="1736" y="2069"/>
              <a:ext cx="793" cy="914"/>
              <a:chOff x="1746" y="1706"/>
              <a:chExt cx="822" cy="938"/>
            </a:xfrm>
          </p:grpSpPr>
          <p:pic>
            <p:nvPicPr>
              <p:cNvPr id="44" name="Picture 1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82" y="1706"/>
                <a:ext cx="686" cy="8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" name="Text Box 19"/>
              <p:cNvSpPr txBox="1">
                <a:spLocks noChangeArrowheads="1"/>
              </p:cNvSpPr>
              <p:nvPr/>
            </p:nvSpPr>
            <p:spPr bwMode="auto">
              <a:xfrm>
                <a:off x="2109" y="1933"/>
                <a:ext cx="227" cy="2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i="1">
                    <a:latin typeface="+mn-ea"/>
                    <a:ea typeface="+mn-ea"/>
                    <a:cs typeface="Times New Roman" panose="02020603050405020304" pitchFamily="18" charset="0"/>
                  </a:rPr>
                  <a:t>r</a:t>
                </a:r>
              </a:p>
            </p:txBody>
          </p:sp>
          <p:sp>
            <p:nvSpPr>
              <p:cNvPr id="47" name="Text Box 20"/>
              <p:cNvSpPr txBox="1">
                <a:spLocks noChangeArrowheads="1"/>
              </p:cNvSpPr>
              <p:nvPr/>
            </p:nvSpPr>
            <p:spPr bwMode="auto">
              <a:xfrm>
                <a:off x="2109" y="2387"/>
                <a:ext cx="227" cy="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i="1">
                    <a:latin typeface="+mn-ea"/>
                    <a:ea typeface="+mn-ea"/>
                    <a:cs typeface="Times New Roman" panose="02020603050405020304" pitchFamily="18" charset="0"/>
                  </a:rPr>
                  <a:t>S</a:t>
                </a:r>
              </a:p>
            </p:txBody>
          </p:sp>
          <p:sp>
            <p:nvSpPr>
              <p:cNvPr id="48" name="Line 22"/>
              <p:cNvSpPr>
                <a:spLocks noChangeShapeType="1"/>
              </p:cNvSpPr>
              <p:nvPr/>
            </p:nvSpPr>
            <p:spPr bwMode="auto">
              <a:xfrm>
                <a:off x="1746" y="1842"/>
                <a:ext cx="182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+mn-ea"/>
                </a:endParaRPr>
              </a:p>
            </p:txBody>
          </p:sp>
          <p:sp>
            <p:nvSpPr>
              <p:cNvPr id="49" name="Line 23"/>
              <p:cNvSpPr>
                <a:spLocks noChangeShapeType="1"/>
              </p:cNvSpPr>
              <p:nvPr/>
            </p:nvSpPr>
            <p:spPr bwMode="auto">
              <a:xfrm>
                <a:off x="1746" y="2341"/>
                <a:ext cx="182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+mn-ea"/>
                </a:endParaRPr>
              </a:p>
            </p:txBody>
          </p:sp>
          <p:sp>
            <p:nvSpPr>
              <p:cNvPr id="50" name="Line 24"/>
              <p:cNvSpPr>
                <a:spLocks noChangeShapeType="1"/>
              </p:cNvSpPr>
              <p:nvPr/>
            </p:nvSpPr>
            <p:spPr bwMode="auto">
              <a:xfrm>
                <a:off x="1882" y="1842"/>
                <a:ext cx="0" cy="4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+mn-ea"/>
                </a:endParaRPr>
              </a:p>
            </p:txBody>
          </p:sp>
          <p:sp>
            <p:nvSpPr>
              <p:cNvPr id="51" name="Text Box 21"/>
              <p:cNvSpPr txBox="1">
                <a:spLocks noChangeArrowheads="1"/>
              </p:cNvSpPr>
              <p:nvPr/>
            </p:nvSpPr>
            <p:spPr bwMode="auto">
              <a:xfrm>
                <a:off x="1836" y="1979"/>
                <a:ext cx="91" cy="1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000" i="1">
                    <a:latin typeface="+mn-ea"/>
                    <a:ea typeface="+mn-ea"/>
                    <a:cs typeface="Times New Roman" panose="02020603050405020304" pitchFamily="18" charset="0"/>
                  </a:rPr>
                  <a:t>h</a:t>
                </a:r>
              </a:p>
            </p:txBody>
          </p:sp>
        </p:grpSp>
      </p:grpSp>
      <p:sp>
        <p:nvSpPr>
          <p:cNvPr id="52" name="圆角矩形 34"/>
          <p:cNvSpPr>
            <a:spLocks noChangeArrowheads="1"/>
          </p:cNvSpPr>
          <p:nvPr/>
        </p:nvSpPr>
        <p:spPr bwMode="auto">
          <a:xfrm>
            <a:off x="218238" y="1473744"/>
            <a:ext cx="2833816" cy="577850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液体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压强的大小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4237588" y="2753517"/>
            <a:ext cx="33554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i="1" dirty="0" smtClean="0">
                <a:latin typeface="+mn-lt"/>
                <a:ea typeface="+mn-ea"/>
                <a:cs typeface="Times New Roman" panose="02020603050405020304" pitchFamily="18" charset="0"/>
              </a:rPr>
              <a:t>F=G=mg=</a:t>
            </a:r>
            <a:r>
              <a:rPr lang="en-US" altLang="zh-CN" sz="2800" i="1" dirty="0" err="1" smtClean="0">
                <a:latin typeface="+mn-lt"/>
                <a:ea typeface="+mn-ea"/>
                <a:cs typeface="Times New Roman" panose="02020603050405020304" pitchFamily="18" charset="0"/>
              </a:rPr>
              <a:t>ρVg</a:t>
            </a:r>
            <a:r>
              <a:rPr lang="en-US" altLang="zh-CN" sz="2800" i="1" dirty="0" smtClean="0">
                <a:latin typeface="+mn-lt"/>
                <a:ea typeface="+mn-ea"/>
                <a:cs typeface="Times New Roman" panose="02020603050405020304" pitchFamily="18" charset="0"/>
              </a:rPr>
              <a:t>=</a:t>
            </a:r>
            <a:r>
              <a:rPr lang="en-US" altLang="zh-CN" sz="2800" i="1" dirty="0" err="1" smtClean="0">
                <a:latin typeface="+mn-lt"/>
                <a:ea typeface="+mn-ea"/>
                <a:cs typeface="Times New Roman" panose="02020603050405020304" pitchFamily="18" charset="0"/>
              </a:rPr>
              <a:t>ρShg</a:t>
            </a:r>
            <a:endParaRPr lang="zh-CN" altLang="en-US" sz="2800" dirty="0">
              <a:latin typeface="+mn-lt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>
                <a:spLocks noChangeArrowheads="1"/>
              </p:cNvSpPr>
              <p:nvPr/>
            </p:nvSpPr>
            <p:spPr bwMode="auto">
              <a:xfrm>
                <a:off x="4755467" y="4186838"/>
                <a:ext cx="1640193" cy="7789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pPr eaLnBrk="1" hangingPunct="1"/>
                <a:r>
                  <a:rPr lang="en-US" altLang="zh-CN" sz="2800" i="1" dirty="0" smtClean="0">
                    <a:latin typeface="+mn-lt"/>
                    <a:ea typeface="+mn-ea"/>
                    <a:cs typeface="Times New Roman" pitchFamily="18" charset="0"/>
                  </a:rPr>
                  <a:t>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  <a:ea typeface="+mn-ea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b="0" i="1" smtClean="0">
                            <a:latin typeface="+mn-lt"/>
                            <a:ea typeface="+mn-ea"/>
                            <a:cs typeface="Times New Roman" pitchFamily="18" charset="0"/>
                          </a:rPr>
                          <m:t>F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b="0" i="1" smtClean="0">
                            <a:latin typeface="+mn-lt"/>
                            <a:ea typeface="+mn-ea"/>
                            <a:cs typeface="Times New Roman" pitchFamily="18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altLang="zh-CN" sz="2800" i="1" dirty="0" smtClean="0">
                    <a:latin typeface="+mn-lt"/>
                    <a:ea typeface="+mn-ea"/>
                    <a:cs typeface="Times New Roman" pitchFamily="18" charset="0"/>
                  </a:rPr>
                  <a:t>=ρgh</a:t>
                </a:r>
                <a:endParaRPr lang="zh-CN" altLang="en-US" sz="2800" dirty="0">
                  <a:latin typeface="+mn-lt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55467" y="4186838"/>
                <a:ext cx="1640193" cy="778996"/>
              </a:xfrm>
              <a:prstGeom prst="rect">
                <a:avLst/>
              </a:prstGeom>
              <a:blipFill rotWithShape="1">
                <a:blip r:embed="rId6"/>
                <a:stretch>
                  <a:fillRect l="-7435" r="-4089" b="-781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  <p:bldP spid="31" grpId="0"/>
      <p:bldP spid="38" grpId="0" animBg="1"/>
      <p:bldP spid="53" grpId="0"/>
      <p:bldP spid="5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zh-CN" dirty="0"/>
              <a:t>上端开口、底部相连通的容器，叫做</a:t>
            </a:r>
            <a:r>
              <a:rPr lang="zh-CN" altLang="zh-CN" u="sng" dirty="0"/>
              <a:t>　　　　　</a:t>
            </a:r>
            <a:r>
              <a:rPr lang="zh-CN" altLang="zh-CN" dirty="0"/>
              <a:t>；若连通器内装入同种液体，当液体静止时，各容器中的液面总保持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6695126" y="1447909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连通器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274820" y="218123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相平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29" name="Picture 10" descr="连通器演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445" y="2953503"/>
            <a:ext cx="2952750" cy="233838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-5712" y="2972770"/>
            <a:ext cx="9105995" cy="2687157"/>
            <a:chOff x="38004" y="3495786"/>
            <a:chExt cx="9105995" cy="2687157"/>
          </a:xfrm>
        </p:grpSpPr>
        <p:grpSp>
          <p:nvGrpSpPr>
            <p:cNvPr id="8" name="组合 7"/>
            <p:cNvGrpSpPr/>
            <p:nvPr/>
          </p:nvGrpSpPr>
          <p:grpSpPr>
            <a:xfrm>
              <a:off x="38004" y="3495786"/>
              <a:ext cx="3076575" cy="2676881"/>
              <a:chOff x="-1" y="3689839"/>
              <a:chExt cx="3076575" cy="2676881"/>
            </a:xfrm>
          </p:grpSpPr>
          <p:pic>
            <p:nvPicPr>
              <p:cNvPr id="28" name="Picture 4" descr="http://t1.baidu.com/it/u=3467291018,3274254854&amp;fm=21&amp;gp=0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967"/>
              <a:stretch>
                <a:fillRect/>
              </a:stretch>
            </p:blipFill>
            <p:spPr bwMode="auto">
              <a:xfrm>
                <a:off x="-1" y="3689839"/>
                <a:ext cx="3076575" cy="19700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1062565" y="5997388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/>
                  <a:t>水壶</a:t>
                </a: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3529660" y="3888277"/>
              <a:ext cx="1952625" cy="2293777"/>
              <a:chOff x="3529660" y="3888277"/>
              <a:chExt cx="1952625" cy="2293777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9660" y="3888277"/>
                <a:ext cx="1952625" cy="1771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7" name="TextBox 36"/>
              <p:cNvSpPr txBox="1"/>
              <p:nvPr/>
            </p:nvSpPr>
            <p:spPr>
              <a:xfrm>
                <a:off x="4133489" y="5812722"/>
                <a:ext cx="8771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 smtClean="0"/>
                  <a:t>水位计</a:t>
                </a:r>
                <a:endParaRPr lang="zh-CN" altLang="en-US" dirty="0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5752150" y="3608020"/>
              <a:ext cx="3391849" cy="2574923"/>
              <a:chOff x="5752150" y="3608020"/>
              <a:chExt cx="3391849" cy="2574923"/>
            </a:xfrm>
          </p:grpSpPr>
          <p:pic>
            <p:nvPicPr>
              <p:cNvPr id="31" name="Picture 5" descr="船闸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52150" y="3608020"/>
                <a:ext cx="3391849" cy="204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7124908" y="5813611"/>
                <a:ext cx="6463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 smtClean="0"/>
                  <a:t>船闸</a:t>
                </a:r>
                <a:endParaRPr lang="zh-CN" altLang="en-US" dirty="0"/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6369023" y="3918084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压强计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dirty="0"/>
              <a:t>在探究液体压强的实验中，进行了如图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</a:t>
            </a:r>
            <a:r>
              <a:rPr lang="zh-CN" altLang="zh-CN" dirty="0"/>
              <a:t>所示的操作。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zh-CN" dirty="0"/>
              <a:t>实验中，探究液体压强的工具是</a:t>
            </a:r>
            <a:r>
              <a:rPr lang="zh-CN" altLang="zh-CN" u="sng" dirty="0"/>
              <a:t>　　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由丙、丁两图进行实验对比，得出液体压强与盛液体的容器形状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有关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无关</a:t>
            </a:r>
            <a:r>
              <a:rPr lang="en-US" altLang="zh-CN" dirty="0"/>
              <a:t>”)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(3)</a:t>
            </a:r>
            <a:r>
              <a:rPr lang="zh-CN" altLang="zh-CN" dirty="0"/>
              <a:t>甲、乙两图是探究液体压强与</a:t>
            </a:r>
            <a:r>
              <a:rPr lang="zh-CN" altLang="zh-CN" u="sng" dirty="0"/>
              <a:t>　　　　　</a:t>
            </a:r>
            <a:r>
              <a:rPr lang="zh-CN" altLang="zh-CN" dirty="0"/>
              <a:t>的关系，结论是</a:t>
            </a:r>
            <a:r>
              <a:rPr lang="zh-CN" altLang="zh-CN" u="sng" dirty="0"/>
              <a:t>　</a:t>
            </a:r>
            <a:r>
              <a:rPr lang="en-US" altLang="zh-CN" u="sng" dirty="0"/>
              <a:t>                                                                         </a:t>
            </a:r>
            <a:r>
              <a:rPr lang="zh-CN" altLang="en-US" dirty="0"/>
              <a:t>。</a:t>
            </a:r>
            <a:endParaRPr lang="zh-CN" altLang="zh-CN" dirty="0"/>
          </a:p>
        </p:txBody>
      </p:sp>
      <p:sp>
        <p:nvSpPr>
          <p:cNvPr id="31" name="文本框 30"/>
          <p:cNvSpPr txBox="1"/>
          <p:nvPr/>
        </p:nvSpPr>
        <p:spPr>
          <a:xfrm>
            <a:off x="3232668" y="480365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无关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986573" y="530705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深度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2104665" y="5678840"/>
            <a:ext cx="5234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zh-CN" sz="2800" dirty="0"/>
              <a:t>同种液体，深度越大，压强越大</a:t>
            </a:r>
            <a:endParaRPr lang="en-US" altLang="en-US" sz="3200" dirty="0">
              <a:latin typeface="+mn-lt"/>
              <a:sym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53" y="2331513"/>
            <a:ext cx="5404481" cy="146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1" grpId="0"/>
      <p:bldP spid="37" grpId="0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7041697" y="3950434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乙、丙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6" name="文本占位符 2"/>
          <p:cNvSpPr txBox="1"/>
          <p:nvPr/>
        </p:nvSpPr>
        <p:spPr>
          <a:xfrm>
            <a:off x="457200" y="1563271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dirty="0"/>
              <a:t>在探究液体压强的实验中，进行了如图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</a:t>
            </a:r>
            <a:r>
              <a:rPr lang="zh-CN" altLang="zh-CN" dirty="0"/>
              <a:t>所示的操作。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((4)</a:t>
            </a:r>
            <a:r>
              <a:rPr lang="zh-CN" altLang="zh-CN" dirty="0"/>
              <a:t>要探究液体压强与密度的关系，应选用</a:t>
            </a:r>
            <a:r>
              <a:rPr lang="zh-CN" altLang="zh-CN" u="sng" dirty="0"/>
              <a:t>　　　</a:t>
            </a:r>
            <a:r>
              <a:rPr lang="zh-CN" altLang="zh-CN" dirty="0"/>
              <a:t>两图进行对比。</a:t>
            </a:r>
          </a:p>
          <a:p>
            <a:pPr marL="0" indent="0">
              <a:buNone/>
            </a:pPr>
            <a:r>
              <a:rPr lang="en-US" altLang="zh-CN" dirty="0"/>
              <a:t>(5)</a:t>
            </a:r>
            <a:r>
              <a:rPr lang="zh-CN" altLang="zh-CN" dirty="0"/>
              <a:t>在图乙中，固定金属盒的橡皮膜在水中的深度，分别使金属盒处于向上、向下、向左、向右等方位时，玻璃管中液面高度差不变，说明在液体内部同一深度处，液体向各个方向的压强大小</a:t>
            </a:r>
            <a:r>
              <a:rPr lang="zh-CN" altLang="zh-CN" u="sng" dirty="0"/>
              <a:t>　　　　　</a:t>
            </a:r>
            <a:r>
              <a:rPr lang="zh-CN" altLang="zh-CN" dirty="0"/>
              <a:t>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7002369" y="596011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相等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53" y="2331513"/>
            <a:ext cx="5404481" cy="146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1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探究液体内部压强的特点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3942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用图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2</a:t>
            </a:r>
            <a:r>
              <a:rPr lang="zh-CN" altLang="zh-CN" dirty="0"/>
              <a:t>所示装置探究液体压强的特点，下列做法不能使</a:t>
            </a:r>
            <a:r>
              <a:rPr lang="en-US" altLang="zh-CN" dirty="0"/>
              <a:t>U</a:t>
            </a:r>
            <a:r>
              <a:rPr lang="zh-CN" altLang="zh-CN" dirty="0"/>
              <a:t>形管两边液面高度差变小的是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将金属盒上移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从烧杯中取出部分水</a:t>
            </a:r>
            <a:r>
              <a:rPr lang="en-US" altLang="zh-CN" dirty="0"/>
              <a:t> 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将金属盒在原位置转动</a:t>
            </a:r>
            <a:r>
              <a:rPr lang="en-US" altLang="zh-CN" dirty="0"/>
              <a:t>90°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把水换成相同体积的煤油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7082099" y="2384542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C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593" y="3028517"/>
            <a:ext cx="2068153" cy="20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95041"/>
            <a:ext cx="8229600" cy="3942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dirty="0"/>
              <a:t>2.</a:t>
            </a:r>
            <a:r>
              <a:rPr lang="zh-CN" altLang="zh-CN" sz="2400" dirty="0"/>
              <a:t>如图</a:t>
            </a:r>
            <a:r>
              <a:rPr lang="en-US" altLang="zh-CN" sz="2400" dirty="0"/>
              <a:t>8.2</a:t>
            </a:r>
            <a:r>
              <a:rPr lang="zh-CN" altLang="zh-CN" sz="2400" dirty="0"/>
              <a:t>－</a:t>
            </a:r>
            <a:r>
              <a:rPr lang="en-US" altLang="zh-CN" sz="2400" dirty="0"/>
              <a:t>3</a:t>
            </a:r>
            <a:r>
              <a:rPr lang="zh-CN" altLang="zh-CN" sz="2400" dirty="0"/>
              <a:t>所示是小明同学探究液体内部压强与哪些因素有关的实验过程，</a:t>
            </a:r>
            <a:r>
              <a:rPr lang="en-US" altLang="zh-CN" sz="2400" i="1" dirty="0"/>
              <a:t>C</a:t>
            </a:r>
            <a:r>
              <a:rPr lang="zh-CN" altLang="zh-CN" sz="2400" dirty="0"/>
              <a:t>为橡皮膜。</a:t>
            </a: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endParaRPr lang="zh-CN" altLang="zh-CN" sz="2400" dirty="0"/>
          </a:p>
          <a:p>
            <a:pPr marL="0" indent="0">
              <a:buNone/>
            </a:pPr>
            <a:r>
              <a:rPr lang="en-US" altLang="zh-CN" sz="2400" dirty="0"/>
              <a:t>(1)</a:t>
            </a:r>
            <a:r>
              <a:rPr lang="zh-CN" altLang="zh-CN" sz="2400" dirty="0"/>
              <a:t>此实验可以验证液体内部压强与</a:t>
            </a:r>
            <a:r>
              <a:rPr lang="zh-CN" altLang="zh-CN" sz="2400" u="sng" dirty="0"/>
              <a:t>　　</a:t>
            </a:r>
            <a:r>
              <a:rPr lang="en-US" altLang="zh-CN" sz="2400" u="sng" dirty="0"/>
              <a:t>  </a:t>
            </a:r>
            <a:r>
              <a:rPr lang="zh-CN" altLang="zh-CN" sz="2400" u="sng" dirty="0"/>
              <a:t>　　</a:t>
            </a:r>
            <a:r>
              <a:rPr lang="zh-CN" altLang="zh-CN" sz="2400" dirty="0"/>
              <a:t>、</a:t>
            </a:r>
            <a:r>
              <a:rPr lang="zh-CN" altLang="zh-CN" sz="2400" u="sng" dirty="0"/>
              <a:t>　　　</a:t>
            </a:r>
            <a:r>
              <a:rPr lang="zh-CN" altLang="zh-CN" sz="2400" dirty="0"/>
              <a:t>有关。</a:t>
            </a:r>
          </a:p>
          <a:p>
            <a:pPr marL="0" indent="0">
              <a:buNone/>
            </a:pPr>
            <a:r>
              <a:rPr lang="en-US" altLang="zh-CN" sz="2400" dirty="0"/>
              <a:t>(2)</a:t>
            </a:r>
            <a:r>
              <a:rPr lang="zh-CN" altLang="zh-CN" sz="2400" dirty="0"/>
              <a:t>观察图甲、图乙可知，</a:t>
            </a:r>
            <a:r>
              <a:rPr lang="zh-CN" altLang="zh-CN" sz="2400" u="sng" dirty="0"/>
              <a:t>　　　　</a:t>
            </a:r>
            <a:r>
              <a:rPr lang="zh-CN" altLang="zh-CN" sz="2400" dirty="0"/>
              <a:t>一定时，</a:t>
            </a:r>
            <a:r>
              <a:rPr lang="zh-CN" altLang="zh-CN" sz="2400" u="sng" dirty="0"/>
              <a:t>　　　　</a:t>
            </a:r>
            <a:r>
              <a:rPr lang="zh-CN" altLang="zh-CN" sz="2400" dirty="0"/>
              <a:t>越大，液体内部压强越大。</a:t>
            </a:r>
          </a:p>
          <a:p>
            <a:pPr marL="0" indent="0">
              <a:buNone/>
            </a:pPr>
            <a:r>
              <a:rPr lang="en-US" altLang="zh-CN" sz="2400" dirty="0"/>
              <a:t>(3)</a:t>
            </a:r>
            <a:r>
              <a:rPr lang="zh-CN" altLang="zh-CN" sz="2400" dirty="0"/>
              <a:t>观察图丙可知，</a:t>
            </a:r>
            <a:r>
              <a:rPr lang="zh-CN" altLang="zh-CN" sz="2400" u="sng" dirty="0"/>
              <a:t>　　　　　</a:t>
            </a:r>
            <a:r>
              <a:rPr lang="zh-CN" altLang="zh-CN" sz="2400" dirty="0"/>
              <a:t>相同时，深度越深，液体内部压强</a:t>
            </a:r>
            <a:r>
              <a:rPr lang="zh-CN" altLang="zh-CN" sz="2400" u="sng" dirty="0"/>
              <a:t>　　　　　</a:t>
            </a:r>
            <a:r>
              <a:rPr lang="zh-CN" altLang="zh-CN" sz="2400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478" y="2348383"/>
            <a:ext cx="3621901" cy="113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本框 17"/>
          <p:cNvSpPr txBox="1"/>
          <p:nvPr/>
        </p:nvSpPr>
        <p:spPr>
          <a:xfrm>
            <a:off x="5139251" y="3596716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液体密度</a:t>
            </a:r>
            <a:endParaRPr lang="en-US" altLang="en-US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918539" y="3587897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深度</a:t>
            </a:r>
            <a:endParaRPr lang="en-US" altLang="en-US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006216" y="4058381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深度</a:t>
            </a:r>
            <a:endParaRPr lang="en-US" altLang="en-US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561435" y="4046537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密度</a:t>
            </a:r>
            <a:endParaRPr lang="en-US" altLang="en-US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358907" y="4848098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密度</a:t>
            </a:r>
            <a:endParaRPr lang="en-US" altLang="en-US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493984" y="5178878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>
                <a:latin typeface="+mn-lt"/>
                <a:sym typeface="+mn-ea"/>
              </a:rPr>
              <a:t>越大</a:t>
            </a:r>
            <a:endParaRPr lang="en-US" altLang="en-US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通过实验，探究并了解液体压强与哪些因素有关。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探究液体内部压强的特点、液体压强的应用、连通器。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08488"/>
            <a:ext cx="8229600" cy="3942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3.(2019·</a:t>
            </a:r>
            <a:r>
              <a:rPr lang="zh-CN" altLang="zh-CN" dirty="0"/>
              <a:t>易杰原创</a:t>
            </a:r>
            <a:r>
              <a:rPr lang="en-US" altLang="zh-CN" dirty="0"/>
              <a:t>)“</a:t>
            </a:r>
            <a:r>
              <a:rPr lang="zh-CN" altLang="zh-CN" dirty="0"/>
              <a:t>进取组</a:t>
            </a:r>
            <a:r>
              <a:rPr lang="en-US" altLang="zh-CN" dirty="0"/>
              <a:t>”</a:t>
            </a:r>
            <a:r>
              <a:rPr lang="zh-CN" altLang="zh-CN" dirty="0"/>
              <a:t>物理小分队用如图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4</a:t>
            </a:r>
            <a:r>
              <a:rPr lang="zh-CN" altLang="zh-CN" dirty="0"/>
              <a:t>所示的装置研究</a:t>
            </a:r>
            <a:r>
              <a:rPr lang="en-US" altLang="zh-CN" dirty="0"/>
              <a:t>“</a:t>
            </a:r>
            <a:r>
              <a:rPr lang="zh-CN" altLang="zh-CN" dirty="0"/>
              <a:t>影响液体内部压强的因素</a:t>
            </a:r>
            <a:r>
              <a:rPr lang="en-US" altLang="zh-CN" dirty="0"/>
              <a:t>”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zh-CN" dirty="0"/>
              <a:t>压强计是通过观察</a:t>
            </a:r>
            <a:r>
              <a:rPr lang="en-US" altLang="zh-CN" dirty="0"/>
              <a:t>U</a:t>
            </a:r>
            <a:r>
              <a:rPr lang="zh-CN" altLang="zh-CN" dirty="0"/>
              <a:t>形管的两端液面的</a:t>
            </a:r>
            <a:r>
              <a:rPr lang="zh-CN" altLang="zh-CN" u="sng" dirty="0"/>
              <a:t>　　　</a:t>
            </a:r>
            <a:r>
              <a:rPr lang="en-US" altLang="zh-CN" u="sng" dirty="0"/>
              <a:t>  </a:t>
            </a:r>
            <a:r>
              <a:rPr lang="zh-CN" altLang="zh-CN" dirty="0"/>
              <a:t>显示橡皮膜所受压强大小。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比较图甲和图乙，可以初步得出结论：在同种液体中，液体内部压强随液体</a:t>
            </a:r>
            <a:r>
              <a:rPr lang="zh-CN" altLang="zh-CN" u="sng" dirty="0"/>
              <a:t>　　　　</a:t>
            </a:r>
            <a:r>
              <a:rPr lang="zh-CN" altLang="zh-CN" dirty="0"/>
              <a:t>的增加而增大。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8" name="文本框 17"/>
          <p:cNvSpPr txBox="1"/>
          <p:nvPr/>
        </p:nvSpPr>
        <p:spPr>
          <a:xfrm>
            <a:off x="6902505" y="4377517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高度差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770" y="2406711"/>
            <a:ext cx="5133698" cy="184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文本框 23"/>
          <p:cNvSpPr txBox="1"/>
          <p:nvPr/>
        </p:nvSpPr>
        <p:spPr>
          <a:xfrm>
            <a:off x="5009289" y="568410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深度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08488"/>
            <a:ext cx="8229600" cy="3942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3.(2019·</a:t>
            </a:r>
            <a:r>
              <a:rPr lang="zh-CN" altLang="zh-CN" dirty="0"/>
              <a:t>易杰原创</a:t>
            </a:r>
            <a:r>
              <a:rPr lang="en-US" altLang="zh-CN" dirty="0"/>
              <a:t>)“</a:t>
            </a:r>
            <a:r>
              <a:rPr lang="zh-CN" altLang="zh-CN" dirty="0"/>
              <a:t>进取组</a:t>
            </a:r>
            <a:r>
              <a:rPr lang="en-US" altLang="zh-CN" dirty="0"/>
              <a:t>”</a:t>
            </a:r>
            <a:r>
              <a:rPr lang="zh-CN" altLang="zh-CN" dirty="0"/>
              <a:t>物理小分队用如图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4</a:t>
            </a:r>
            <a:r>
              <a:rPr lang="zh-CN" altLang="zh-CN" dirty="0"/>
              <a:t>所示的装置研究</a:t>
            </a:r>
            <a:r>
              <a:rPr lang="en-US" altLang="zh-CN" dirty="0"/>
              <a:t>“</a:t>
            </a:r>
            <a:r>
              <a:rPr lang="zh-CN" altLang="zh-CN" dirty="0"/>
              <a:t>影响液体内部压强的因素</a:t>
            </a:r>
            <a:r>
              <a:rPr lang="en-US" altLang="zh-CN" dirty="0"/>
              <a:t>”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(3)</a:t>
            </a:r>
            <a:r>
              <a:rPr lang="zh-CN" altLang="zh-CN" dirty="0"/>
              <a:t>如果我们要讨论液体内部压强是否与液体密度有关，应选择</a:t>
            </a:r>
            <a:r>
              <a:rPr lang="zh-CN" altLang="zh-CN" u="sng" dirty="0"/>
              <a:t>　　　　</a:t>
            </a:r>
            <a:r>
              <a:rPr lang="zh-CN" altLang="zh-CN" dirty="0"/>
              <a:t>两图进行比较。</a:t>
            </a:r>
          </a:p>
          <a:p>
            <a:pPr marL="0" indent="0">
              <a:buNone/>
            </a:pPr>
            <a:r>
              <a:rPr lang="en-US" altLang="zh-CN" dirty="0"/>
              <a:t>(4)</a:t>
            </a:r>
            <a:r>
              <a:rPr lang="zh-CN" altLang="zh-CN" dirty="0"/>
              <a:t>已知乙图中</a:t>
            </a:r>
            <a:r>
              <a:rPr lang="en-US" altLang="zh-CN" dirty="0"/>
              <a:t>U</a:t>
            </a:r>
            <a:r>
              <a:rPr lang="zh-CN" altLang="zh-CN" dirty="0"/>
              <a:t>形管左侧液柱高为</a:t>
            </a:r>
            <a:r>
              <a:rPr lang="en-US" altLang="zh-CN" dirty="0"/>
              <a:t>4 cm</a:t>
            </a:r>
            <a:r>
              <a:rPr lang="zh-CN" altLang="zh-CN" dirty="0"/>
              <a:t>，右侧液柱高为</a:t>
            </a:r>
            <a:r>
              <a:rPr lang="en-US" altLang="zh-CN" dirty="0"/>
              <a:t>10 cm</a:t>
            </a:r>
            <a:r>
              <a:rPr lang="zh-CN" altLang="zh-CN" dirty="0"/>
              <a:t>，则橡皮膜所处的位置水的压强为</a:t>
            </a:r>
            <a:r>
              <a:rPr lang="zh-CN" altLang="zh-CN" u="sng" dirty="0"/>
              <a:t>　　</a:t>
            </a:r>
            <a:r>
              <a:rPr lang="en-US" altLang="zh-CN" dirty="0"/>
              <a:t>Pa</a:t>
            </a:r>
            <a:r>
              <a:rPr lang="zh-CN" altLang="zh-CN" dirty="0"/>
              <a:t>。</a:t>
            </a:r>
            <a:r>
              <a:rPr lang="en-US" altLang="zh-CN" dirty="0"/>
              <a:t>(</a:t>
            </a:r>
            <a:r>
              <a:rPr lang="en-US" altLang="zh-CN" i="1" dirty="0"/>
              <a:t>ρ</a:t>
            </a:r>
            <a:r>
              <a:rPr lang="zh-CN" altLang="zh-CN" baseline="-25000" dirty="0"/>
              <a:t>液</a:t>
            </a:r>
            <a:r>
              <a:rPr lang="zh-CN" altLang="zh-CN" dirty="0"/>
              <a:t>＝</a:t>
            </a:r>
            <a:r>
              <a:rPr lang="en-US" altLang="zh-CN" dirty="0"/>
              <a:t>1.0×10</a:t>
            </a:r>
            <a:r>
              <a:rPr lang="en-US" altLang="zh-CN" baseline="30000" dirty="0"/>
              <a:t>3</a:t>
            </a:r>
            <a:r>
              <a:rPr lang="en-US" altLang="zh-CN" dirty="0"/>
              <a:t> kg/m</a:t>
            </a:r>
            <a:r>
              <a:rPr lang="en-US" altLang="zh-CN" baseline="30000" dirty="0"/>
              <a:t>3</a:t>
            </a:r>
            <a:r>
              <a:rPr lang="zh-CN" altLang="zh-CN" dirty="0"/>
              <a:t>，</a:t>
            </a:r>
            <a:r>
              <a:rPr lang="en-US" altLang="zh-CN" i="1" dirty="0"/>
              <a:t>g</a:t>
            </a:r>
            <a:r>
              <a:rPr lang="zh-CN" altLang="zh-CN" dirty="0"/>
              <a:t>＝</a:t>
            </a:r>
            <a:r>
              <a:rPr lang="en-US" altLang="zh-CN" dirty="0"/>
              <a:t>10 N/kg)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23" name="文本框 22"/>
          <p:cNvSpPr txBox="1"/>
          <p:nvPr/>
        </p:nvSpPr>
        <p:spPr>
          <a:xfrm>
            <a:off x="2408384" y="4519172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乙、丙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955" y="2262773"/>
            <a:ext cx="5133698" cy="184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文本框 23"/>
          <p:cNvSpPr txBox="1"/>
          <p:nvPr/>
        </p:nvSpPr>
        <p:spPr>
          <a:xfrm>
            <a:off x="7415588" y="5450774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600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2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液体压强的应用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3942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5</a:t>
            </a:r>
            <a:r>
              <a:rPr lang="zh-CN" altLang="zh-CN" dirty="0"/>
              <a:t>是三个装满水的完全相同的玻璃缸，其中</a:t>
            </a:r>
            <a:r>
              <a:rPr lang="en-US" altLang="zh-CN" dirty="0"/>
              <a:t>a</a:t>
            </a:r>
            <a:r>
              <a:rPr lang="zh-CN" altLang="zh-CN" dirty="0"/>
              <a:t>只有水，</a:t>
            </a:r>
            <a:r>
              <a:rPr lang="en-US" altLang="zh-CN" dirty="0"/>
              <a:t>b</a:t>
            </a:r>
            <a:r>
              <a:rPr lang="zh-CN" altLang="zh-CN" dirty="0"/>
              <a:t>中漂浮着一只小鸭子，</a:t>
            </a:r>
            <a:r>
              <a:rPr lang="en-US" altLang="zh-CN" dirty="0"/>
              <a:t>c</a:t>
            </a:r>
            <a:r>
              <a:rPr lang="zh-CN" altLang="zh-CN" dirty="0"/>
              <a:t>中漂浮着一只大鸭子。三个玻璃缸底部受到水的压强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 a</a:t>
            </a:r>
            <a:r>
              <a:rPr lang="zh-CN" altLang="zh-CN" dirty="0"/>
              <a:t>最大</a:t>
            </a:r>
          </a:p>
          <a:p>
            <a:pPr marL="0" indent="0">
              <a:buNone/>
            </a:pPr>
            <a:r>
              <a:rPr lang="en-US" altLang="zh-CN" dirty="0"/>
              <a:t>B. b</a:t>
            </a:r>
            <a:r>
              <a:rPr lang="zh-CN" altLang="zh-CN" dirty="0"/>
              <a:t>最大</a:t>
            </a:r>
          </a:p>
          <a:p>
            <a:pPr marL="0" indent="0">
              <a:buNone/>
            </a:pPr>
            <a:r>
              <a:rPr lang="en-US" altLang="zh-CN" dirty="0"/>
              <a:t>C. c</a:t>
            </a:r>
            <a:r>
              <a:rPr lang="zh-CN" altLang="zh-CN" dirty="0"/>
              <a:t>最大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一样大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6478783" y="2818174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D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187" y="3619012"/>
            <a:ext cx="5054224" cy="133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08488"/>
            <a:ext cx="8229600" cy="3942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5.“</a:t>
            </a:r>
            <a:r>
              <a:rPr lang="zh-CN" altLang="zh-CN" dirty="0"/>
              <a:t>东方之星</a:t>
            </a:r>
            <a:r>
              <a:rPr lang="en-US" altLang="zh-CN" dirty="0"/>
              <a:t>”</a:t>
            </a:r>
            <a:r>
              <a:rPr lang="zh-CN" altLang="zh-CN" dirty="0"/>
              <a:t>客轮突然遭遇强风袭击，沉没在湖北监利县境内的长江水域后，当地政府立即派出大批潜水员下水搜救被困人员，潜水员在下潜过程中受到水的压强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增大</a:t>
            </a:r>
            <a:r>
              <a:rPr lang="en-US" altLang="zh-CN" dirty="0"/>
              <a:t>”“</a:t>
            </a:r>
            <a:r>
              <a:rPr lang="zh-CN" altLang="zh-CN" dirty="0"/>
              <a:t>减小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不变</a:t>
            </a:r>
            <a:r>
              <a:rPr lang="en-US" altLang="zh-CN" dirty="0"/>
              <a:t>”)</a:t>
            </a:r>
            <a:r>
              <a:rPr lang="zh-CN" altLang="zh-CN" dirty="0"/>
              <a:t>，若潜水员下潜到</a:t>
            </a:r>
            <a:r>
              <a:rPr lang="en-US" altLang="zh-CN" dirty="0"/>
              <a:t>15 m</a:t>
            </a:r>
            <a:r>
              <a:rPr lang="zh-CN" altLang="zh-CN" dirty="0"/>
              <a:t>深的水中时，受到水的压强是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u="sng" dirty="0"/>
              <a:t>　　　　　</a:t>
            </a:r>
            <a:r>
              <a:rPr lang="en-US" altLang="zh-CN" dirty="0"/>
              <a:t>  Pa</a:t>
            </a:r>
            <a:r>
              <a:rPr lang="zh-CN" altLang="zh-CN" dirty="0"/>
              <a:t>。</a:t>
            </a:r>
            <a:r>
              <a:rPr lang="en-US" altLang="zh-CN" dirty="0"/>
              <a:t>(</a:t>
            </a:r>
            <a:r>
              <a:rPr lang="en-US" altLang="zh-CN" i="1" dirty="0"/>
              <a:t>g</a:t>
            </a:r>
            <a:r>
              <a:rPr lang="zh-CN" altLang="zh-CN" dirty="0"/>
              <a:t>＝</a:t>
            </a:r>
            <a:r>
              <a:rPr lang="en-US" altLang="zh-CN" dirty="0"/>
              <a:t>10 N/kg</a:t>
            </a:r>
            <a:r>
              <a:rPr lang="zh-CN" altLang="zh-CN" dirty="0"/>
              <a:t>，</a:t>
            </a:r>
            <a:r>
              <a:rPr lang="en-US" altLang="zh-CN" i="1" dirty="0"/>
              <a:t>ρ</a:t>
            </a:r>
            <a:r>
              <a:rPr lang="zh-CN" altLang="zh-CN" baseline="-25000" dirty="0"/>
              <a:t>水</a:t>
            </a:r>
            <a:r>
              <a:rPr lang="zh-CN" altLang="zh-CN" dirty="0"/>
              <a:t>＝</a:t>
            </a:r>
            <a:r>
              <a:rPr lang="en-US" altLang="zh-CN" dirty="0"/>
              <a:t>1×10</a:t>
            </a:r>
            <a:r>
              <a:rPr lang="en-US" altLang="zh-CN" baseline="30000" dirty="0"/>
              <a:t>3</a:t>
            </a:r>
            <a:r>
              <a:rPr lang="en-US" altLang="zh-CN" dirty="0"/>
              <a:t> kg/m</a:t>
            </a:r>
            <a:r>
              <a:rPr lang="en-US" altLang="zh-CN" baseline="30000" dirty="0"/>
              <a:t>3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2590692" y="2656958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增大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40713" y="3517339"/>
            <a:ext cx="1473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1.5×10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3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连通器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3942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6.</a:t>
            </a:r>
            <a:r>
              <a:rPr lang="zh-CN" altLang="zh-CN" dirty="0"/>
              <a:t>连通器在日常生活、生产中有着广泛的应用。图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6</a:t>
            </a:r>
            <a:r>
              <a:rPr lang="zh-CN" altLang="zh-CN" dirty="0"/>
              <a:t>所示的事例中，没有利用连通器原理的是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830542" y="2811479"/>
            <a:ext cx="40748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B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955" y="3252958"/>
            <a:ext cx="2276475" cy="15430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81" y="3138731"/>
            <a:ext cx="2276475" cy="177150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874" y="4753965"/>
            <a:ext cx="2438400" cy="18764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605" y="5001615"/>
            <a:ext cx="2486025" cy="162877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57200" y="1493716"/>
            <a:ext cx="8229600" cy="3942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7.</a:t>
            </a:r>
            <a:r>
              <a:rPr lang="zh-CN" altLang="zh-CN" dirty="0"/>
              <a:t>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7</a:t>
            </a:r>
            <a:r>
              <a:rPr lang="zh-CN" altLang="zh-CN" dirty="0"/>
              <a:t>所示，在装修房屋时，工人师傅常用一根足够长的透明塑料软管，里面灌入适量的水</a:t>
            </a:r>
            <a:r>
              <a:rPr lang="en-US" altLang="zh-CN" dirty="0"/>
              <a:t>(</a:t>
            </a:r>
            <a:r>
              <a:rPr lang="zh-CN" altLang="zh-CN" dirty="0"/>
              <a:t>水中无气泡</a:t>
            </a:r>
            <a:r>
              <a:rPr lang="en-US" altLang="zh-CN" dirty="0"/>
              <a:t>)</a:t>
            </a:r>
            <a:r>
              <a:rPr lang="zh-CN" altLang="zh-CN" dirty="0"/>
              <a:t>，两人各持管的一端靠在墙面的不同地方，当水静止时，在与水面相平的位置做出标记。这样做利用了</a:t>
            </a:r>
            <a:r>
              <a:rPr lang="zh-CN" altLang="zh-CN" u="sng" dirty="0"/>
              <a:t>　　　　　　　</a:t>
            </a:r>
            <a:r>
              <a:rPr lang="zh-CN" altLang="zh-CN" dirty="0"/>
              <a:t>原理，目的是保证两点在</a:t>
            </a:r>
            <a:r>
              <a:rPr lang="zh-CN" altLang="zh-CN" u="sng" dirty="0"/>
              <a:t>　　　　　　　　　　　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2656487" y="3006030"/>
            <a:ext cx="11897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连通器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38" y="4217481"/>
            <a:ext cx="2019919" cy="17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文本框 20"/>
          <p:cNvSpPr txBox="1"/>
          <p:nvPr/>
        </p:nvSpPr>
        <p:spPr>
          <a:xfrm>
            <a:off x="1160249" y="3395402"/>
            <a:ext cx="219483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同一水平高度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8</a:t>
            </a:r>
            <a:r>
              <a:rPr lang="zh-CN" altLang="zh-CN" dirty="0"/>
              <a:t>中不属于连通器应用的是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</p:txBody>
      </p:sp>
      <p:sp>
        <p:nvSpPr>
          <p:cNvPr id="23" name="矩形 22"/>
          <p:cNvSpPr/>
          <p:nvPr/>
        </p:nvSpPr>
        <p:spPr>
          <a:xfrm>
            <a:off x="6266791" y="141502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955" y="1982196"/>
            <a:ext cx="1600200" cy="17621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784" y="2145888"/>
            <a:ext cx="2152650" cy="17335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292" y="3964034"/>
            <a:ext cx="2276475" cy="22098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481" y="4259309"/>
            <a:ext cx="2733675" cy="191452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2.(2019·</a:t>
            </a:r>
            <a:r>
              <a:rPr lang="zh-CN" altLang="zh-CN" dirty="0"/>
              <a:t>广州市</a:t>
            </a:r>
            <a:r>
              <a:rPr lang="en-US" altLang="zh-CN" dirty="0"/>
              <a:t>)</a:t>
            </a:r>
            <a:r>
              <a:rPr lang="zh-CN" altLang="zh-CN" dirty="0"/>
              <a:t>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9</a:t>
            </a:r>
            <a:r>
              <a:rPr lang="zh-CN" altLang="zh-CN" dirty="0"/>
              <a:t>所示，平静的湖中，下列哪处水的压强最小</a:t>
            </a:r>
            <a:r>
              <a:rPr lang="en-US" altLang="zh-CN" dirty="0"/>
              <a:t>(</a:t>
            </a:r>
            <a:r>
              <a:rPr lang="en-US" altLang="zh-CN" i="1" dirty="0"/>
              <a:t>ρ</a:t>
            </a:r>
            <a:r>
              <a:rPr lang="zh-CN" altLang="zh-CN" baseline="-25000" dirty="0"/>
              <a:t>水</a:t>
            </a:r>
            <a:r>
              <a:rPr lang="zh-CN" altLang="zh-CN" dirty="0"/>
              <a:t>＝</a:t>
            </a:r>
            <a:r>
              <a:rPr lang="en-US" altLang="zh-CN" dirty="0"/>
              <a:t>1 g/cm</a:t>
            </a:r>
            <a:r>
              <a:rPr lang="en-US" altLang="zh-CN" baseline="30000" dirty="0"/>
              <a:t>3</a:t>
            </a:r>
            <a:r>
              <a:rPr lang="en-US" altLang="zh-CN" dirty="0"/>
              <a:t>)(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5716743" y="176062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510" y="2747899"/>
            <a:ext cx="4060585" cy="2182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10</a:t>
            </a:r>
            <a:r>
              <a:rPr lang="zh-CN" altLang="zh-CN" dirty="0"/>
              <a:t>是三峡水电站的拦河大坝，决定大坝坝底所受水的压强大小的是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大坝的高度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水库中水的体积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水库中水的质量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水库中水的深度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5030576" y="176266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33" y="2490799"/>
            <a:ext cx="2287538" cy="157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装满水的容器侧壁上从上至下开有三个小孔，水分别从小孔中流出，在图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11</a:t>
            </a:r>
            <a:r>
              <a:rPr lang="zh-CN" altLang="zh-CN" dirty="0"/>
              <a:t>的四个图中，符合描述的是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2176605" y="2172214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547" y="2787604"/>
            <a:ext cx="1409700" cy="19621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416" y="2754266"/>
            <a:ext cx="1666875" cy="202882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544" y="4749754"/>
            <a:ext cx="1581150" cy="191452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718" y="4749754"/>
            <a:ext cx="2047875" cy="1952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41492" y="1585351"/>
            <a:ext cx="4710168" cy="4339650"/>
            <a:chOff x="562923" y="2042551"/>
            <a:chExt cx="4710168" cy="433965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91" y="2042551"/>
              <a:ext cx="4686300" cy="3095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62923" y="5181872"/>
              <a:ext cx="47101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2012</a:t>
              </a:r>
              <a:r>
                <a:rPr lang="zh-CN" altLang="en-US" dirty="0"/>
                <a:t>年</a:t>
              </a:r>
              <a:r>
                <a:rPr lang="en-US" altLang="zh-CN" dirty="0"/>
                <a:t>6</a:t>
              </a:r>
              <a:r>
                <a:rPr lang="zh-CN" altLang="en-US" dirty="0"/>
                <a:t>月，</a:t>
              </a:r>
              <a:r>
                <a:rPr lang="zh-CN" altLang="en-US" dirty="0" smtClean="0"/>
                <a:t>自</a:t>
              </a:r>
              <a:r>
                <a:rPr lang="zh-CN" altLang="en-US" dirty="0"/>
                <a:t>我</a:t>
              </a:r>
              <a:r>
                <a:rPr lang="zh-CN" altLang="en-US" dirty="0" smtClean="0"/>
                <a:t>国自行</a:t>
              </a:r>
              <a:r>
                <a:rPr lang="zh-CN" altLang="en-US" dirty="0"/>
                <a:t>设计、自主集成研制的载人</a:t>
              </a:r>
              <a:r>
                <a:rPr lang="zh-CN" altLang="en-US" dirty="0" smtClean="0"/>
                <a:t>潜水器“蛟龙号”在</a:t>
              </a:r>
              <a:r>
                <a:rPr lang="zh-CN" altLang="en-US" dirty="0"/>
                <a:t>马里亚纳海沟创造了下潜</a:t>
              </a:r>
              <a:r>
                <a:rPr lang="en-US" altLang="zh-CN" dirty="0"/>
                <a:t>7062</a:t>
              </a:r>
              <a:r>
                <a:rPr lang="zh-CN" altLang="en-US" dirty="0"/>
                <a:t>米的中国载人深潜纪录，也是世界同类作业型潜水器最大下潜深度纪录。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184425" y="1585351"/>
            <a:ext cx="2744787" cy="4782582"/>
            <a:chOff x="6184425" y="1585351"/>
            <a:chExt cx="2744787" cy="4782582"/>
          </a:xfrm>
        </p:grpSpPr>
        <p:pic>
          <p:nvPicPr>
            <p:cNvPr id="25" name="Picture 2" descr="http://media.englishrussia.com/newpictures/blackfleet006-54.jpg"/>
            <p:cNvPicPr>
              <a:picLocks noChangeAspect="1" noChangeArrowheads="1"/>
            </p:cNvPicPr>
            <p:nvPr/>
          </p:nvPicPr>
          <p:blipFill rotWithShape="1">
            <a:blip r:embed="rId4"/>
            <a:srcRect l="26250" r="27108"/>
            <a:stretch>
              <a:fillRect/>
            </a:stretch>
          </p:blipFill>
          <p:spPr bwMode="auto">
            <a:xfrm>
              <a:off x="6184425" y="1585351"/>
              <a:ext cx="2744787" cy="441325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8" name="TextBox 27"/>
            <p:cNvSpPr txBox="1"/>
            <p:nvPr/>
          </p:nvSpPr>
          <p:spPr>
            <a:xfrm>
              <a:off x="6691747" y="5998601"/>
              <a:ext cx="17301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恒压潜水服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699738"/>
            <a:ext cx="1655109" cy="2158262"/>
          </a:xfrm>
          <a:prstGeom prst="rect">
            <a:avLst/>
          </a:prstGeom>
        </p:spPr>
      </p:pic>
      <p:sp>
        <p:nvSpPr>
          <p:cNvPr id="9" name="云形标注 8"/>
          <p:cNvSpPr/>
          <p:nvPr/>
        </p:nvSpPr>
        <p:spPr>
          <a:xfrm>
            <a:off x="503380" y="3366718"/>
            <a:ext cx="5469967" cy="1357954"/>
          </a:xfrm>
          <a:prstGeom prst="cloudCallout">
            <a:avLst>
              <a:gd name="adj1" fmla="val 31038"/>
              <a:gd name="adj2" fmla="val 5952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进入深海为什么要用潜水器，穿潜水服？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两个完全相同的圆柱形容器静止放在水平桌面上，其中分别装有质量相等的水和酒精，液面高度如图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12</a:t>
            </a:r>
            <a:r>
              <a:rPr lang="zh-CN" altLang="zh-CN" dirty="0"/>
              <a:t>所示。甲容器中液体对容器底部的压强和压力分别为</a:t>
            </a:r>
            <a:r>
              <a:rPr lang="en-US" altLang="zh-CN" i="1" dirty="0"/>
              <a:t>p</a:t>
            </a:r>
            <a:r>
              <a:rPr lang="en-US" altLang="zh-CN" baseline="-25000" dirty="0"/>
              <a:t>1</a:t>
            </a:r>
            <a:r>
              <a:rPr lang="zh-CN" altLang="zh-CN" dirty="0"/>
              <a:t>和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，乙容器中液体对容器底部的压强和压力分别为</a:t>
            </a:r>
            <a:r>
              <a:rPr lang="en-US" altLang="zh-CN" i="1" dirty="0"/>
              <a:t>p</a:t>
            </a:r>
            <a:r>
              <a:rPr lang="en-US" altLang="zh-CN" baseline="-25000" dirty="0"/>
              <a:t>2</a:t>
            </a:r>
            <a:r>
              <a:rPr lang="zh-CN" altLang="zh-CN" dirty="0"/>
              <a:t>和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；甲容器对桌面的压强和压力分别为</a:t>
            </a:r>
            <a:r>
              <a:rPr lang="en-US" altLang="zh-CN" i="1" dirty="0"/>
              <a:t>p</a:t>
            </a:r>
            <a:r>
              <a:rPr lang="en-US" altLang="zh-CN" baseline="30000" dirty="0"/>
              <a:t>′</a:t>
            </a:r>
            <a:r>
              <a:rPr lang="en-US" altLang="zh-CN" baseline="-25000" dirty="0"/>
              <a:t>1</a:t>
            </a:r>
            <a:r>
              <a:rPr lang="zh-CN" altLang="zh-CN" dirty="0"/>
              <a:t>和</a:t>
            </a:r>
            <a:r>
              <a:rPr lang="en-US" altLang="zh-CN" i="1" dirty="0"/>
              <a:t>F</a:t>
            </a:r>
            <a:r>
              <a:rPr lang="zh-CN" altLang="en-US" dirty="0"/>
              <a:t> </a:t>
            </a:r>
            <a:r>
              <a:rPr lang="en-US" altLang="zh-CN" baseline="-25000" dirty="0"/>
              <a:t>1</a:t>
            </a:r>
            <a:r>
              <a:rPr lang="en-US" altLang="zh-CN" baseline="30000" dirty="0"/>
              <a:t>′</a:t>
            </a:r>
            <a:r>
              <a:rPr lang="zh-CN" altLang="zh-CN" dirty="0"/>
              <a:t>，乙容器对桌面的压强和压力分别为</a:t>
            </a:r>
            <a:r>
              <a:rPr lang="en-US" altLang="zh-CN" i="1" dirty="0"/>
              <a:t>p</a:t>
            </a:r>
            <a:r>
              <a:rPr lang="en-US" altLang="zh-CN" baseline="30000" dirty="0"/>
              <a:t>′</a:t>
            </a:r>
            <a:r>
              <a:rPr lang="en-US" altLang="zh-CN" baseline="-25000" dirty="0"/>
              <a:t>2</a:t>
            </a:r>
            <a:r>
              <a:rPr lang="zh-CN" altLang="zh-CN" dirty="0"/>
              <a:t>和</a:t>
            </a:r>
            <a:r>
              <a:rPr lang="en-US" altLang="zh-CN" i="1" dirty="0"/>
              <a:t>F</a:t>
            </a:r>
            <a:r>
              <a:rPr lang="en-US" altLang="zh-CN" baseline="30000" dirty="0"/>
              <a:t>′</a:t>
            </a:r>
            <a:r>
              <a:rPr lang="en-US" altLang="zh-CN" baseline="-25000" dirty="0"/>
              <a:t>2</a:t>
            </a:r>
            <a:r>
              <a:rPr lang="zh-CN" altLang="zh-CN" dirty="0"/>
              <a:t>，已知水的密度大于酒精的密度，则下列判断中正确的是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4" name="矩形 13"/>
          <p:cNvSpPr/>
          <p:nvPr/>
        </p:nvSpPr>
        <p:spPr>
          <a:xfrm>
            <a:off x="2146340" y="411019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91" y="4584699"/>
            <a:ext cx="2638425" cy="5619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65" y="5191372"/>
            <a:ext cx="2657475" cy="4572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40" y="5757990"/>
            <a:ext cx="2809875" cy="52387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84" y="6151262"/>
            <a:ext cx="2686050" cy="6477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254" y="4514237"/>
            <a:ext cx="2088507" cy="16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6.</a:t>
            </a:r>
            <a:r>
              <a:rPr lang="zh-CN" altLang="zh-CN" dirty="0"/>
              <a:t>一个空塑料药瓶，瓶口扎上橡皮膜，竖直地浸入水中，一次瓶口朝上，一次朝下，这两次药瓶在水里的位置相同，如图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13</a:t>
            </a:r>
            <a:r>
              <a:rPr lang="zh-CN" altLang="zh-CN" dirty="0"/>
              <a:t>所示。每次橡皮膜都向内凹，这是因为液体内部压强</a:t>
            </a:r>
            <a:r>
              <a:rPr lang="zh-CN" altLang="zh-CN" u="sng" dirty="0"/>
              <a:t>　　　　　　</a:t>
            </a:r>
            <a:r>
              <a:rPr lang="zh-CN" altLang="zh-CN" dirty="0"/>
              <a:t>方向都存在，图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甲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乙</a:t>
            </a:r>
            <a:r>
              <a:rPr lang="en-US" altLang="zh-CN" dirty="0"/>
              <a:t>”)</a:t>
            </a:r>
            <a:r>
              <a:rPr lang="zh-CN" altLang="zh-CN" dirty="0"/>
              <a:t>中橡皮膜凹进得更多。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5827630" y="250649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各个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63" y="4152374"/>
            <a:ext cx="1811902" cy="1437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 13"/>
          <p:cNvSpPr/>
          <p:nvPr/>
        </p:nvSpPr>
        <p:spPr>
          <a:xfrm>
            <a:off x="2318021" y="290578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乙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7.</a:t>
            </a:r>
            <a:r>
              <a:rPr lang="zh-CN" altLang="zh-CN" dirty="0"/>
              <a:t>在帕斯卡的</a:t>
            </a:r>
            <a:r>
              <a:rPr lang="en-US" altLang="zh-CN" dirty="0"/>
              <a:t>“</a:t>
            </a:r>
            <a:r>
              <a:rPr lang="zh-CN" altLang="zh-CN" dirty="0"/>
              <a:t>裂桶</a:t>
            </a:r>
            <a:r>
              <a:rPr lang="en-US" altLang="zh-CN" dirty="0"/>
              <a:t>”</a:t>
            </a:r>
            <a:r>
              <a:rPr lang="zh-CN" altLang="zh-CN" dirty="0"/>
              <a:t>实验中，管内注入的水并不多，但却将结构较牢固的桶挤裂了，这说明了水对桶底和桶壁都有</a:t>
            </a:r>
            <a:r>
              <a:rPr lang="zh-CN" altLang="zh-CN" u="sng" dirty="0"/>
              <a:t>　　　　</a:t>
            </a:r>
            <a:r>
              <a:rPr lang="zh-CN" altLang="zh-CN" dirty="0"/>
              <a:t>，而且它的大小随</a:t>
            </a:r>
            <a:r>
              <a:rPr lang="zh-CN" altLang="zh-CN" u="sng" dirty="0"/>
              <a:t>　　　　</a:t>
            </a:r>
            <a:r>
              <a:rPr lang="zh-CN" altLang="zh-CN" dirty="0"/>
              <a:t>的增加而增大。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 smtClean="0"/>
              <a:t>8</a:t>
            </a:r>
            <a:r>
              <a:rPr lang="en-US" altLang="zh-CN" dirty="0"/>
              <a:t>.</a:t>
            </a:r>
            <a:r>
              <a:rPr lang="zh-CN" altLang="zh-CN" dirty="0"/>
              <a:t>水库大坝要修成截面下宽上窄的梯形，这是因为水的压强随深度的增加而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增大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减小</a:t>
            </a:r>
            <a:r>
              <a:rPr lang="en-US" altLang="zh-CN" dirty="0"/>
              <a:t>”)</a:t>
            </a:r>
            <a:r>
              <a:rPr lang="zh-CN" altLang="zh-CN" dirty="0"/>
              <a:t>，使大坝下部能承受较</a:t>
            </a:r>
            <a:r>
              <a:rPr lang="zh-CN" altLang="zh-CN" u="sng" dirty="0"/>
              <a:t>　　　　</a:t>
            </a:r>
            <a:r>
              <a:rPr lang="zh-CN" altLang="zh-CN" dirty="0"/>
              <a:t>的压强而设计的。若水库正常蓄水的水位为</a:t>
            </a:r>
            <a:r>
              <a:rPr lang="en-US" altLang="zh-CN" dirty="0"/>
              <a:t>61 m</a:t>
            </a:r>
            <a:r>
              <a:rPr lang="zh-CN" altLang="zh-CN" dirty="0"/>
              <a:t>，正常蓄水时大坝底部受到水的压强为</a:t>
            </a:r>
            <a:r>
              <a:rPr lang="zh-CN" altLang="zh-CN" u="sng" dirty="0"/>
              <a:t>　　　　　　</a:t>
            </a:r>
            <a:r>
              <a:rPr lang="zh-CN" altLang="zh-CN" dirty="0"/>
              <a:t> </a:t>
            </a:r>
            <a:r>
              <a:rPr lang="en-US" altLang="zh-CN" dirty="0"/>
              <a:t>Pa(</a:t>
            </a:r>
            <a:r>
              <a:rPr lang="en-US" altLang="zh-CN" i="1" dirty="0"/>
              <a:t>g</a:t>
            </a:r>
            <a:r>
              <a:rPr lang="zh-CN" altLang="zh-CN" dirty="0"/>
              <a:t>＝</a:t>
            </a:r>
            <a:r>
              <a:rPr lang="en-US" altLang="zh-CN" dirty="0"/>
              <a:t>10 N/kg)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2556116" y="226814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压强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71167" y="2245515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深度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572071" y="417840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增大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467774" y="4621051"/>
            <a:ext cx="54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686951" y="5483464"/>
            <a:ext cx="1561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6.1×10</a:t>
            </a:r>
            <a:r>
              <a:rPr lang="en-US" altLang="zh-CN" sz="2800" b="1" kern="1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en-US" altLang="zh-CN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9.(2019·</a:t>
            </a:r>
            <a:r>
              <a:rPr lang="zh-CN" altLang="zh-CN" dirty="0"/>
              <a:t>易杰原创</a:t>
            </a:r>
            <a:r>
              <a:rPr lang="en-US" altLang="zh-CN" dirty="0"/>
              <a:t>)</a:t>
            </a:r>
            <a:r>
              <a:rPr lang="zh-CN" altLang="zh-CN" dirty="0"/>
              <a:t>小华小组在研究液体内部压强的特点与规律时，遇到如下问题：</a:t>
            </a:r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zh-CN" dirty="0"/>
              <a:t>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14</a:t>
            </a:r>
            <a:r>
              <a:rPr lang="zh-CN" altLang="zh-CN" dirty="0"/>
              <a:t>所示，将压强计的金属盒放在水中，若使压强计</a:t>
            </a:r>
            <a:r>
              <a:rPr lang="en-US" altLang="zh-CN" dirty="0"/>
              <a:t>U</a:t>
            </a:r>
            <a:r>
              <a:rPr lang="zh-CN" altLang="zh-CN" dirty="0"/>
              <a:t>形管两边液面的高度差减小，可行的办法是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选填字母</a:t>
            </a:r>
            <a:r>
              <a:rPr lang="en-US" altLang="zh-CN" dirty="0"/>
              <a:t>)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将压强计的金属盒向下移动一段距离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将压强计金属盒向上移动一段距离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将压强计金属盒在原位置转动</a:t>
            </a:r>
            <a:r>
              <a:rPr lang="en-US" altLang="zh-CN" dirty="0"/>
              <a:t>180°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将压强计金属盒放在同深度的食盐水中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5" name="矩形 14"/>
          <p:cNvSpPr/>
          <p:nvPr/>
        </p:nvSpPr>
        <p:spPr>
          <a:xfrm>
            <a:off x="2167178" y="2987496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B</a:t>
            </a:r>
            <a:endParaRPr lang="zh-CN" altLang="en-US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403" y="3579829"/>
            <a:ext cx="1781789" cy="17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他们又提出了新的猜想，于是利用小压强计、刻度尺和装有适量水的</a:t>
            </a:r>
            <a:r>
              <a:rPr lang="en-US" altLang="zh-CN" i="1" dirty="0"/>
              <a:t>A</a:t>
            </a:r>
            <a:r>
              <a:rPr lang="zh-CN" altLang="zh-CN" dirty="0"/>
              <a:t>、</a:t>
            </a:r>
            <a:r>
              <a:rPr lang="en-US" altLang="zh-CN" i="1" dirty="0"/>
              <a:t>B</a:t>
            </a:r>
            <a:r>
              <a:rPr lang="zh-CN" altLang="zh-CN" dirty="0"/>
              <a:t>两个烧杯，进行了如下实验探究。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①</a:t>
            </a:r>
            <a:r>
              <a:rPr lang="zh-CN" altLang="zh-CN" dirty="0"/>
              <a:t>将压强计的探头放入</a:t>
            </a:r>
            <a:r>
              <a:rPr lang="en-US" altLang="zh-CN" i="1" dirty="0"/>
              <a:t>A</a:t>
            </a:r>
            <a:r>
              <a:rPr lang="zh-CN" altLang="zh-CN" dirty="0"/>
              <a:t>烧杯的水中，探头到烧杯底的距离</a:t>
            </a:r>
            <a:r>
              <a:rPr lang="en-US" altLang="zh-CN" i="1" dirty="0"/>
              <a:t>L</a:t>
            </a:r>
            <a:r>
              <a:rPr lang="en-US" altLang="zh-CN" baseline="-25000" dirty="0"/>
              <a:t>1</a:t>
            </a:r>
            <a:r>
              <a:rPr lang="zh-CN" altLang="zh-CN" dirty="0"/>
              <a:t>为</a:t>
            </a:r>
            <a:r>
              <a:rPr lang="en-US" altLang="zh-CN" dirty="0"/>
              <a:t>6 cm</a:t>
            </a:r>
            <a:r>
              <a:rPr lang="zh-CN" altLang="zh-CN" dirty="0"/>
              <a:t>，如图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15</a:t>
            </a:r>
            <a:r>
              <a:rPr lang="zh-CN" altLang="zh-CN" dirty="0"/>
              <a:t>甲所示，记录压强计</a:t>
            </a:r>
            <a:r>
              <a:rPr lang="en-US" altLang="zh-CN" dirty="0"/>
              <a:t>U</a:t>
            </a:r>
            <a:r>
              <a:rPr lang="zh-CN" altLang="zh-CN" dirty="0"/>
              <a:t>形管两侧的液面高度差</a:t>
            </a:r>
            <a:r>
              <a:rPr lang="en-US" altLang="zh-CN" i="1" dirty="0"/>
              <a:t>h</a:t>
            </a:r>
            <a:r>
              <a:rPr lang="en-US" altLang="zh-CN" baseline="-25000" dirty="0"/>
              <a:t>1</a:t>
            </a:r>
            <a:r>
              <a:rPr lang="zh-CN" altLang="zh-CN" dirty="0"/>
              <a:t>；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②</a:t>
            </a:r>
            <a:r>
              <a:rPr lang="zh-CN" altLang="zh-CN" dirty="0"/>
              <a:t>将压强计的探头放入</a:t>
            </a:r>
            <a:r>
              <a:rPr lang="en-US" altLang="zh-CN" i="1" dirty="0"/>
              <a:t>B</a:t>
            </a:r>
            <a:r>
              <a:rPr lang="zh-CN" altLang="zh-CN" dirty="0"/>
              <a:t>烧杯的水中，探头到烧杯底的距离</a:t>
            </a:r>
            <a:r>
              <a:rPr lang="en-US" altLang="zh-CN" i="1" dirty="0"/>
              <a:t>L</a:t>
            </a:r>
            <a:r>
              <a:rPr lang="en-US" altLang="zh-CN" baseline="-25000" dirty="0"/>
              <a:t>2</a:t>
            </a:r>
            <a:r>
              <a:rPr lang="zh-CN" altLang="zh-CN" dirty="0"/>
              <a:t>为</a:t>
            </a:r>
            <a:r>
              <a:rPr lang="en-US" altLang="zh-CN" dirty="0"/>
              <a:t>10 cm</a:t>
            </a:r>
            <a:r>
              <a:rPr lang="zh-CN" altLang="zh-CN" dirty="0"/>
              <a:t>，如图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15</a:t>
            </a:r>
            <a:r>
              <a:rPr lang="zh-CN" altLang="zh-CN" dirty="0"/>
              <a:t>乙所示，记录压强计</a:t>
            </a:r>
            <a:r>
              <a:rPr lang="en-US" altLang="zh-CN" dirty="0"/>
              <a:t>U</a:t>
            </a:r>
            <a:r>
              <a:rPr lang="zh-CN" altLang="zh-CN" dirty="0"/>
              <a:t>形管两侧的液面高度差</a:t>
            </a:r>
            <a:r>
              <a:rPr lang="en-US" altLang="zh-CN" i="1" dirty="0"/>
              <a:t>h</a:t>
            </a:r>
            <a:r>
              <a:rPr lang="en-US" altLang="zh-CN" baseline="-25000" dirty="0"/>
              <a:t>2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994" y="2292793"/>
            <a:ext cx="3796307" cy="181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zh-CN" altLang="zh-CN" dirty="0"/>
              <a:t>该组同学发现</a:t>
            </a:r>
            <a:r>
              <a:rPr lang="en-US" altLang="zh-CN" i="1" dirty="0"/>
              <a:t>h</a:t>
            </a:r>
            <a:r>
              <a:rPr lang="en-US" altLang="zh-CN" baseline="-25000" dirty="0"/>
              <a:t>1</a:t>
            </a:r>
            <a:r>
              <a:rPr lang="zh-CN" altLang="zh-CN" dirty="0"/>
              <a:t>大于</a:t>
            </a:r>
            <a:r>
              <a:rPr lang="en-US" altLang="zh-CN" i="1" dirty="0"/>
              <a:t>h</a:t>
            </a:r>
            <a:r>
              <a:rPr lang="en-US" altLang="zh-CN" baseline="-25000" dirty="0"/>
              <a:t>2</a:t>
            </a:r>
            <a:r>
              <a:rPr lang="zh-CN" altLang="zh-CN" dirty="0"/>
              <a:t>，于是他们得出结论：</a:t>
            </a:r>
            <a:r>
              <a:rPr lang="en-US" altLang="zh-CN" dirty="0"/>
              <a:t>“</a:t>
            </a:r>
            <a:r>
              <a:rPr lang="zh-CN" altLang="zh-CN" dirty="0"/>
              <a:t>液体内部任意一点的压强跟该点到容器底的深度有关</a:t>
            </a:r>
            <a:r>
              <a:rPr lang="en-US" altLang="zh-CN" dirty="0"/>
              <a:t>”</a:t>
            </a:r>
            <a:r>
              <a:rPr lang="zh-CN" altLang="zh-CN" dirty="0"/>
              <a:t>。你认为这个观点是否正确？</a:t>
            </a:r>
            <a:r>
              <a:rPr lang="zh-CN" altLang="zh-CN" u="sng" dirty="0"/>
              <a:t>　</a:t>
            </a:r>
            <a:r>
              <a:rPr lang="en-US" altLang="zh-CN" u="sng" dirty="0"/>
              <a:t>   </a:t>
            </a:r>
            <a:r>
              <a:rPr lang="zh-CN" altLang="zh-CN" u="sng" dirty="0"/>
              <a:t>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正确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错误</a:t>
            </a:r>
            <a:r>
              <a:rPr lang="en-US" altLang="zh-CN" dirty="0"/>
              <a:t>”)</a:t>
            </a:r>
            <a:r>
              <a:rPr lang="zh-CN" altLang="zh-CN" dirty="0"/>
              <a:t>。原因是</a:t>
            </a:r>
            <a:r>
              <a:rPr lang="zh-CN" altLang="zh-CN" u="sng" dirty="0"/>
              <a:t>　</a:t>
            </a:r>
            <a:r>
              <a:rPr lang="en-US" altLang="zh-CN" u="sng" dirty="0"/>
              <a:t>                                                            </a:t>
            </a:r>
            <a:r>
              <a:rPr lang="zh-CN" altLang="zh-CN" dirty="0">
                <a:solidFill>
                  <a:schemeClr val="bg1"/>
                </a:solidFill>
              </a:rPr>
              <a:t>。</a:t>
            </a:r>
            <a:endParaRPr lang="en-US" altLang="zh-CN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CN" altLang="en-US" u="sng" dirty="0"/>
              <a:t>                                                          </a:t>
            </a:r>
            <a:r>
              <a:rPr lang="zh-CN" altLang="en-US" dirty="0"/>
              <a:t>。</a:t>
            </a:r>
            <a:endParaRPr lang="zh-CN" altLang="zh-CN" dirty="0"/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12" name="矩形 11"/>
          <p:cNvSpPr/>
          <p:nvPr/>
        </p:nvSpPr>
        <p:spPr>
          <a:xfrm>
            <a:off x="4774690" y="262654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错误</a:t>
            </a:r>
            <a:endParaRPr lang="zh-CN" altLang="en-US" b="1" dirty="0"/>
          </a:p>
        </p:txBody>
      </p:sp>
      <p:sp>
        <p:nvSpPr>
          <p:cNvPr id="13" name="矩形 12"/>
          <p:cNvSpPr/>
          <p:nvPr/>
        </p:nvSpPr>
        <p:spPr>
          <a:xfrm>
            <a:off x="508808" y="3031583"/>
            <a:ext cx="78289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同种液体内部的压强只跟深度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有关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答案合理即可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 </a:t>
            </a:r>
            <a:r>
              <a:rPr lang="en-US" altLang="zh-CN" dirty="0"/>
              <a:t>(3)</a:t>
            </a:r>
            <a:r>
              <a:rPr lang="zh-CN" altLang="zh-CN" dirty="0"/>
              <a:t>该组同学用</a:t>
            </a:r>
            <a:r>
              <a:rPr lang="en-US" altLang="zh-CN" i="1" dirty="0"/>
              <a:t>a</a:t>
            </a:r>
            <a:r>
              <a:rPr lang="zh-CN" altLang="zh-CN" dirty="0"/>
              <a:t>、</a:t>
            </a:r>
            <a:r>
              <a:rPr lang="en-US" altLang="zh-CN" i="1" dirty="0"/>
              <a:t>b</a:t>
            </a:r>
            <a:r>
              <a:rPr lang="zh-CN" altLang="zh-CN" dirty="0"/>
              <a:t>两种液体进行了多次实验，根据实验数据画出了液体压强随深度变化的图象，如图</a:t>
            </a:r>
            <a:r>
              <a:rPr lang="en-US" altLang="zh-CN" dirty="0"/>
              <a:t>8.2</a:t>
            </a:r>
            <a:r>
              <a:rPr lang="zh-CN" altLang="zh-CN" dirty="0"/>
              <a:t>－</a:t>
            </a:r>
            <a:r>
              <a:rPr lang="en-US" altLang="zh-CN" dirty="0"/>
              <a:t>16</a:t>
            </a:r>
            <a:r>
              <a:rPr lang="zh-CN" altLang="zh-CN" dirty="0"/>
              <a:t>所示，则</a:t>
            </a:r>
            <a:r>
              <a:rPr lang="en-US" altLang="zh-CN" i="1" dirty="0"/>
              <a:t>a</a:t>
            </a:r>
            <a:r>
              <a:rPr lang="zh-CN" altLang="zh-CN" dirty="0"/>
              <a:t>、</a:t>
            </a:r>
            <a:r>
              <a:rPr lang="en-US" altLang="zh-CN" i="1" dirty="0"/>
              <a:t>b</a:t>
            </a:r>
            <a:r>
              <a:rPr lang="zh-CN" altLang="zh-CN" dirty="0"/>
              <a:t>两种液体的密度关系是</a:t>
            </a:r>
            <a:r>
              <a:rPr lang="en-US" altLang="zh-CN" i="1" dirty="0" err="1"/>
              <a:t>ρ</a:t>
            </a:r>
            <a:r>
              <a:rPr lang="en-US" altLang="zh-CN" i="1" baseline="-25000" dirty="0" err="1"/>
              <a:t>a</a:t>
            </a:r>
            <a:endParaRPr lang="en-US" altLang="zh-CN" i="1" baseline="-25000" dirty="0"/>
          </a:p>
          <a:p>
            <a:pPr marL="0" indent="0">
              <a:buNone/>
            </a:pPr>
            <a:r>
              <a:rPr lang="zh-CN" altLang="zh-CN" u="sng" dirty="0"/>
              <a:t>　　　</a:t>
            </a:r>
            <a:r>
              <a:rPr lang="en-US" altLang="zh-CN" i="1" dirty="0" err="1"/>
              <a:t>ρ</a:t>
            </a:r>
            <a:r>
              <a:rPr lang="en-US" altLang="zh-CN" i="1" baseline="-25000" dirty="0" err="1"/>
              <a:t>b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＞</a:t>
            </a:r>
            <a:r>
              <a:rPr lang="en-US" altLang="zh-CN" dirty="0"/>
              <a:t>”“</a:t>
            </a:r>
            <a:r>
              <a:rPr lang="zh-CN" altLang="zh-CN" dirty="0"/>
              <a:t>＜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＝</a:t>
            </a:r>
            <a:r>
              <a:rPr lang="en-US" altLang="zh-CN" dirty="0"/>
              <a:t>”)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 (4)</a:t>
            </a:r>
            <a:r>
              <a:rPr lang="zh-CN" altLang="zh-CN" dirty="0"/>
              <a:t>本实验研究中，主要用到的研究方法有</a:t>
            </a:r>
            <a:r>
              <a:rPr lang="zh-CN" altLang="zh-CN" u="sng" dirty="0"/>
              <a:t>　　　　　　　　</a:t>
            </a:r>
            <a:r>
              <a:rPr lang="zh-CN" altLang="zh-CN" dirty="0"/>
              <a:t>、</a:t>
            </a:r>
            <a:r>
              <a:rPr lang="zh-CN" altLang="zh-CN" u="sng" dirty="0"/>
              <a:t>　　　　　　　　</a:t>
            </a:r>
            <a:r>
              <a:rPr lang="zh-CN" altLang="zh-CN" dirty="0"/>
              <a:t>等</a:t>
            </a:r>
            <a:r>
              <a:rPr lang="zh-CN" altLang="zh-CN" dirty="0" smtClean="0"/>
              <a:t>。</a:t>
            </a:r>
            <a:endParaRPr lang="zh-CN" altLang="zh-CN" dirty="0"/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5" name="矩形 14"/>
          <p:cNvSpPr/>
          <p:nvPr/>
        </p:nvSpPr>
        <p:spPr>
          <a:xfrm>
            <a:off x="824678" y="2490054"/>
            <a:ext cx="389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&gt;</a:t>
            </a:r>
            <a:endParaRPr lang="zh-CN" altLang="en-US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560" y="3085672"/>
            <a:ext cx="2744721" cy="237472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214528" y="6055654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控制变量法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861051" y="6055654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转换法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4641558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1.</a:t>
            </a:r>
            <a:r>
              <a:rPr lang="zh-CN" altLang="en-US" sz="2800" dirty="0"/>
              <a:t>有一个密闭的圆台形容器，如图</a:t>
            </a:r>
            <a:r>
              <a:rPr lang="en-US" altLang="zh-CN" sz="2800" dirty="0"/>
              <a:t>8.2</a:t>
            </a:r>
            <a:r>
              <a:rPr lang="zh-CN" altLang="en-US" sz="2800" dirty="0"/>
              <a:t>－</a:t>
            </a:r>
            <a:r>
              <a:rPr lang="en-US" altLang="zh-CN" sz="2800" dirty="0"/>
              <a:t>17</a:t>
            </a:r>
            <a:r>
              <a:rPr lang="zh-CN" altLang="en-US" sz="2800" dirty="0"/>
              <a:t>所示，内装一定质量的液体，如果把它倒置，液体对容器底面的压力、压强的变化是</a:t>
            </a:r>
            <a:r>
              <a:rPr lang="en-US" altLang="zh-CN" sz="2800" dirty="0"/>
              <a:t>(</a:t>
            </a:r>
            <a:r>
              <a:rPr lang="zh-CN" altLang="en-US" sz="2800" dirty="0"/>
              <a:t>　　</a:t>
            </a:r>
            <a:r>
              <a:rPr lang="en-US" altLang="zh-CN" sz="2800" dirty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800" dirty="0"/>
          </a:p>
          <a:p>
            <a:pPr indent="0" algn="just">
              <a:spcAft>
                <a:spcPts val="0"/>
              </a:spcAft>
              <a:buNone/>
            </a:pP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A.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压强增大，压力不变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B.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压强减小，压力增大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C.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压强增大，压力增大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D.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压强增大，压力减小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4663398" y="231566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D</a:t>
            </a:r>
            <a:endParaRPr lang="zh-CN" altLang="en-US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89" y="3016642"/>
            <a:ext cx="2944335" cy="1236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8.2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18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所示，实心均匀正方体</a:t>
            </a:r>
            <a:r>
              <a:rPr lang="en-US" altLang="zh-CN" sz="28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，体积为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10</a:t>
            </a:r>
            <a:r>
              <a:rPr lang="zh-CN" altLang="zh-CN" sz="2800" kern="100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 m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，重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30 N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。底面积为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250 cm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的圆柱形容器内装有适量的水，若把物体</a:t>
            </a:r>
            <a:r>
              <a:rPr lang="en-US" altLang="zh-CN" sz="28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放入水中，静止时</a:t>
            </a:r>
            <a:r>
              <a:rPr lang="en-US" altLang="zh-CN" sz="28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对容器底部的压强与水对容器底部的压强相等，且水未溢出，则</a:t>
            </a:r>
            <a:r>
              <a:rPr lang="en-US" altLang="zh-CN" sz="28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放入水中静止后水的深度为</a:t>
            </a:r>
            <a:r>
              <a:rPr lang="zh-CN" altLang="zh-CN" sz="2800" u="sng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，放入</a:t>
            </a:r>
            <a:r>
              <a:rPr lang="en-US" altLang="zh-CN" sz="28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后，水对容器底部的压强增大了</a:t>
            </a:r>
            <a:r>
              <a:rPr lang="zh-CN" altLang="zh-CN" sz="2800" u="sng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Pa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2600" dirty="0"/>
          </a:p>
        </p:txBody>
      </p:sp>
      <p:sp>
        <p:nvSpPr>
          <p:cNvPr id="12" name="矩形 11"/>
          <p:cNvSpPr/>
          <p:nvPr/>
        </p:nvSpPr>
        <p:spPr>
          <a:xfrm>
            <a:off x="5708477" y="3167390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0.2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842040" y="3585260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400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546" y="4526350"/>
            <a:ext cx="3367494" cy="152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spcAft>
                <a:spcPts val="0"/>
              </a:spcAft>
              <a:buNone/>
            </a:pP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3.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8.2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19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所示，置于水平桌面上的容器，底面积为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0.05 m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，盛有深度为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0.2 m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的水，请你计算：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en-US" altLang="zh-CN" sz="2800" i="1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ρ</a:t>
            </a:r>
            <a:r>
              <a:rPr lang="zh-CN" altLang="zh-CN" sz="2800" kern="100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1.0×10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3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 kg/m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g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取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10 N/kg)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水对容器底部的压强；</a:t>
            </a:r>
            <a:endParaRPr lang="en-US" altLang="zh-CN" sz="2800" kern="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若将容器中的水换成其他液体，发现当液体的深度为</a:t>
            </a:r>
            <a:r>
              <a:rPr lang="en-US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0.16 m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时，与之前水对容器底部的压强相同，该液体的密度。</a:t>
            </a: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0" algn="just">
              <a:spcAft>
                <a:spcPts val="0"/>
              </a:spcAft>
              <a:buNone/>
            </a:pP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60942" y="3167390"/>
            <a:ext cx="1481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2 000 Pa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50359" y="4890170"/>
            <a:ext cx="26420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1.25×10</a:t>
            </a:r>
            <a:r>
              <a:rPr lang="en-US" altLang="zh-CN" sz="2800" b="1" kern="1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kg/m</a:t>
            </a:r>
            <a:r>
              <a:rPr lang="en-US" altLang="zh-CN" sz="2800" b="1" kern="1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endParaRPr lang="zh-CN" altLang="en-US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222" y="4726351"/>
            <a:ext cx="1356902" cy="13740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342340" y="1664074"/>
            <a:ext cx="5076825" cy="3794078"/>
            <a:chOff x="2880753" y="2000250"/>
            <a:chExt cx="5076825" cy="379407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753" y="2000250"/>
              <a:ext cx="5076825" cy="2857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50634" y="4870998"/>
              <a:ext cx="47101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我国的三峡大坝全长</a:t>
              </a:r>
              <a:r>
                <a:rPr lang="en-US" altLang="zh-CN" dirty="0" smtClean="0"/>
                <a:t>2309.47</a:t>
              </a:r>
              <a:r>
                <a:rPr lang="zh-CN" altLang="en-US" dirty="0"/>
                <a:t>米</a:t>
              </a:r>
              <a:r>
                <a:rPr lang="zh-CN" altLang="en-US" dirty="0" smtClean="0"/>
                <a:t>，年平均</a:t>
              </a:r>
              <a:r>
                <a:rPr lang="zh-CN" altLang="en-US" dirty="0"/>
                <a:t>发电量</a:t>
              </a:r>
              <a:r>
                <a:rPr lang="en-US" altLang="zh-CN" dirty="0"/>
                <a:t>846.8</a:t>
              </a:r>
              <a:r>
                <a:rPr lang="zh-CN" altLang="en-US" dirty="0"/>
                <a:t>亿千瓦时，是当今世界最大的水利枢纽</a:t>
              </a:r>
              <a:r>
                <a:rPr lang="zh-CN" altLang="en-US" dirty="0" smtClean="0"/>
                <a:t>工程。</a:t>
              </a:r>
              <a:endParaRPr lang="zh-CN" altLang="en-US" dirty="0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139" y="4699738"/>
            <a:ext cx="1655109" cy="2158262"/>
          </a:xfrm>
          <a:prstGeom prst="rect">
            <a:avLst/>
          </a:prstGeom>
        </p:spPr>
      </p:pic>
      <p:sp>
        <p:nvSpPr>
          <p:cNvPr id="14" name="云形标注 13"/>
          <p:cNvSpPr/>
          <p:nvPr/>
        </p:nvSpPr>
        <p:spPr>
          <a:xfrm>
            <a:off x="3183519" y="3366718"/>
            <a:ext cx="5469967" cy="1357954"/>
          </a:xfrm>
          <a:prstGeom prst="cloudCallout">
            <a:avLst>
              <a:gd name="adj1" fmla="val 31038"/>
              <a:gd name="adj2" fmla="val 5952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水坝为何上窄下宽？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spcAft>
                <a:spcPts val="0"/>
              </a:spcAft>
              <a:buNone/>
            </a:pPr>
            <a:r>
              <a:rPr lang="en-US" altLang="zh-CN" sz="2000" kern="100" dirty="0"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4.</a:t>
            </a:r>
            <a:r>
              <a:rPr lang="zh-CN" altLang="zh-CN" sz="20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阅读短文，回答问题。</a:t>
            </a:r>
            <a:endParaRPr lang="zh-CN" altLang="zh-CN" sz="20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altLang="zh-CN" sz="2000" kern="100" dirty="0">
                <a:latin typeface="Times New Roman" panose="02020603050405020304" pitchFamily="18" charset="0"/>
                <a:ea typeface="楷体_GB2312"/>
                <a:cs typeface="Times New Roman" panose="02020603050405020304" pitchFamily="18" charset="0"/>
              </a:rPr>
              <a:t>     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帕斯卡在布莱特</a:t>
            </a:r>
            <a:r>
              <a:rPr lang="en-US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Courier New" panose="02070309020205020404" pitchFamily="49" charset="0"/>
              </a:rPr>
              <a:t>1648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年表演了一个著名的实验：他用一个密闭的装满水的桶，在桶盖上插入一根细长的管子，从楼房的阳台上向细管子里灌水。结果只用了几杯水，就把桶压裂了，桶里的水就从裂缝中流了出来。原来由于细管子的容积较小，几杯水灌进去，其深度很大，使压强增大，便将桶压裂了。这就是历史上有名的帕斯卡桶裂实验。一个容器里的液体，容器底部</a:t>
            </a:r>
            <a:r>
              <a:rPr lang="en-US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Courier New" panose="02070309020205020404" pitchFamily="49" charset="0"/>
              </a:rPr>
              <a:t>(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或侧壁</a:t>
            </a:r>
            <a:r>
              <a:rPr lang="en-US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Courier New" panose="02070309020205020404" pitchFamily="49" charset="0"/>
              </a:rPr>
              <a:t>)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产生的压力远大于液体自身所受的重力，这对许多人来说是不可思议的。</a:t>
            </a:r>
            <a:endParaRPr lang="zh-CN" altLang="zh-CN" sz="2000" kern="100" dirty="0">
              <a:latin typeface="楷体" panose="02010609060101010101" pitchFamily="49" charset="-122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　　根据液体的压强等于密度、深度和重力加速度常数之积这个原理。在这个实验中，水的密度不变，但深度一再增加，则下部的压强越来越大，其液压终于超过木桶能够承受的上限，木桶随之裂开。人们在水中活动要承受一定的压强。屏住呼吸的潜水员在浅海中采集海参、珍珠贝；背着氧气瓶的潜水员在浅海中可以长时间地停留；若要在较深的海水中工作，就要穿抗压潜水服了，这是由于海水的压强随着深度的增加而增大，人体此时已无法承受海水的压强。如果要潜入更深的海底，抗压潜水服也无能为力，需要专门的潜水器，以抵抗巨大的水压。</a:t>
            </a:r>
            <a:r>
              <a:rPr lang="en-US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Courier New" panose="02070309020205020404" pitchFamily="49" charset="0"/>
              </a:rPr>
              <a:t>2012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年我国蛟龙号载人潜水器顺利完成了</a:t>
            </a:r>
            <a:r>
              <a:rPr lang="en-US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Courier New" panose="02070309020205020404" pitchFamily="49" charset="0"/>
              </a:rPr>
              <a:t>7 km</a:t>
            </a:r>
            <a:r>
              <a:rPr lang="zh-CN" altLang="zh-CN" sz="20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级的深海潜水实验，这标志着我国深海潜水科技达到了一个新的水平。</a:t>
            </a:r>
            <a:endParaRPr lang="zh-CN" altLang="zh-CN" sz="2000" kern="100" dirty="0">
              <a:latin typeface="楷体" panose="02010609060101010101" pitchFamily="49" charset="-122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 indent="0" algn="just">
              <a:spcAft>
                <a:spcPts val="0"/>
              </a:spcAft>
              <a:buNone/>
            </a:pP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848" y="1401580"/>
            <a:ext cx="1095238" cy="2504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(1)</a:t>
            </a:r>
            <a:r>
              <a:rPr lang="zh-CN" altLang="zh-CN" sz="2800" dirty="0"/>
              <a:t>帕斯卡</a:t>
            </a:r>
            <a:r>
              <a:rPr lang="en-US" altLang="zh-CN" sz="2800" dirty="0"/>
              <a:t>“</a:t>
            </a:r>
            <a:r>
              <a:rPr lang="zh-CN" altLang="zh-CN" sz="2800" dirty="0"/>
              <a:t>桶裂</a:t>
            </a:r>
            <a:r>
              <a:rPr lang="en-US" altLang="zh-CN" sz="2800" dirty="0"/>
              <a:t>”</a:t>
            </a:r>
            <a:r>
              <a:rPr lang="zh-CN" altLang="zh-CN" sz="2800" dirty="0"/>
              <a:t>实验可以很好地证明液体压强与液体的</a:t>
            </a:r>
            <a:r>
              <a:rPr lang="zh-CN" altLang="zh-CN" sz="2800" u="sng" dirty="0"/>
              <a:t>　　　</a:t>
            </a:r>
            <a:r>
              <a:rPr lang="en-US" altLang="zh-CN" sz="2800" u="sng" dirty="0"/>
              <a:t>     </a:t>
            </a:r>
            <a:r>
              <a:rPr lang="zh-CN" altLang="zh-CN" sz="2800" dirty="0"/>
              <a:t>有关。</a:t>
            </a:r>
          </a:p>
          <a:p>
            <a:pPr marL="0" indent="0">
              <a:buNone/>
            </a:pPr>
            <a:r>
              <a:rPr lang="en-US" altLang="zh-CN" sz="2800" dirty="0"/>
              <a:t>(2)</a:t>
            </a:r>
            <a:r>
              <a:rPr lang="zh-CN" altLang="zh-CN" sz="2800" dirty="0"/>
              <a:t>此实验的实验原理是</a:t>
            </a:r>
            <a:r>
              <a:rPr lang="zh-CN" altLang="zh-CN" sz="2800" u="sng" dirty="0"/>
              <a:t>　</a:t>
            </a:r>
            <a:r>
              <a:rPr lang="en-US" altLang="zh-CN" sz="2800" u="sng" dirty="0"/>
              <a:t>                                         </a:t>
            </a:r>
            <a:r>
              <a:rPr lang="zh-CN" altLang="zh-CN" sz="2800" dirty="0">
                <a:solidFill>
                  <a:schemeClr val="bg1"/>
                </a:solidFill>
              </a:rPr>
              <a:t>。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CN" altLang="en-US" sz="2800" u="sng" dirty="0"/>
              <a:t>                                                                 </a:t>
            </a:r>
            <a:r>
              <a:rPr lang="zh-CN" altLang="en-US" sz="2800" dirty="0"/>
              <a:t>。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CN" sz="2800" dirty="0"/>
              <a:t>(3)</a:t>
            </a:r>
            <a:r>
              <a:rPr lang="zh-CN" altLang="zh-CN" sz="2800" dirty="0"/>
              <a:t>潜水员若要在较深的海水中工作，就要穿抗压潜水服了，这是由于</a:t>
            </a:r>
            <a:r>
              <a:rPr lang="zh-CN" altLang="zh-CN" sz="2800" u="sng" dirty="0"/>
              <a:t>　</a:t>
            </a:r>
            <a:r>
              <a:rPr lang="en-US" altLang="zh-CN" sz="2800" u="sng" dirty="0"/>
              <a:t>                                                 </a:t>
            </a:r>
            <a:r>
              <a:rPr lang="zh-CN" altLang="zh-CN" sz="2800" dirty="0"/>
              <a:t>。</a:t>
            </a:r>
          </a:p>
          <a:p>
            <a:pPr marL="0" indent="0">
              <a:buNone/>
            </a:pPr>
            <a:r>
              <a:rPr lang="en-US" altLang="zh-CN" sz="2800" dirty="0"/>
              <a:t>(4)</a:t>
            </a:r>
            <a:r>
              <a:rPr lang="zh-CN" altLang="zh-CN" sz="2800" dirty="0"/>
              <a:t>如果要潜入更深的海底，抗压潜水服也无能为力，需要专门的潜水器，以抵抗巨大的水压。</a:t>
            </a:r>
            <a:r>
              <a:rPr lang="en-US" altLang="zh-CN" sz="2800" dirty="0"/>
              <a:t>2012</a:t>
            </a:r>
            <a:r>
              <a:rPr lang="zh-CN" altLang="zh-CN" sz="2800" dirty="0"/>
              <a:t>年我国蛟龙号载人潜水器顺利完成了</a:t>
            </a:r>
            <a:r>
              <a:rPr lang="en-US" altLang="zh-CN" sz="2800" dirty="0"/>
              <a:t>7 km</a:t>
            </a:r>
            <a:r>
              <a:rPr lang="zh-CN" altLang="zh-CN" sz="2800" dirty="0"/>
              <a:t>级的深海潜水实验，蛟龙号载人潜水器在此深处所受到的海水压强为</a:t>
            </a:r>
            <a:r>
              <a:rPr lang="zh-CN" altLang="zh-CN" sz="2800" u="sng" dirty="0"/>
              <a:t>　　　　　　</a:t>
            </a:r>
            <a:r>
              <a:rPr lang="en-US" altLang="zh-CN" sz="2800" dirty="0"/>
              <a:t>Pa</a:t>
            </a:r>
            <a:r>
              <a:rPr lang="zh-CN" altLang="zh-CN" sz="2800" dirty="0"/>
              <a:t>。</a:t>
            </a:r>
            <a:r>
              <a:rPr lang="en-US" altLang="zh-CN" sz="2800" dirty="0"/>
              <a:t>(</a:t>
            </a:r>
            <a:r>
              <a:rPr lang="en-US" altLang="zh-CN" sz="2800" i="1" dirty="0"/>
              <a:t>ρ</a:t>
            </a:r>
            <a:r>
              <a:rPr lang="zh-CN" altLang="zh-CN" sz="2800" baseline="-25000" dirty="0"/>
              <a:t>海水</a:t>
            </a:r>
            <a:r>
              <a:rPr lang="zh-CN" altLang="zh-CN" sz="2800" dirty="0"/>
              <a:t>＝</a:t>
            </a:r>
            <a:r>
              <a:rPr lang="en-US" altLang="zh-CN" sz="2800" dirty="0"/>
              <a:t>1.03×10</a:t>
            </a:r>
            <a:r>
              <a:rPr lang="en-US" altLang="zh-CN" sz="2800" baseline="30000" dirty="0"/>
              <a:t>3</a:t>
            </a:r>
            <a:r>
              <a:rPr lang="en-US" altLang="zh-CN" sz="2800" dirty="0"/>
              <a:t> kg/m</a:t>
            </a:r>
            <a:r>
              <a:rPr lang="en-US" altLang="zh-CN" sz="2800" baseline="30000" dirty="0"/>
              <a:t>3</a:t>
            </a:r>
            <a:r>
              <a:rPr lang="zh-CN" altLang="zh-CN" sz="2800" dirty="0"/>
              <a:t>，</a:t>
            </a:r>
            <a:r>
              <a:rPr lang="en-US" altLang="zh-CN" sz="2800" i="1" dirty="0"/>
              <a:t>g</a:t>
            </a:r>
            <a:r>
              <a:rPr lang="zh-CN" altLang="zh-CN" sz="2800" dirty="0"/>
              <a:t>＝</a:t>
            </a:r>
            <a:r>
              <a:rPr lang="en-US" altLang="zh-CN" sz="2800" dirty="0"/>
              <a:t>10 N/kg)</a:t>
            </a:r>
            <a:endParaRPr lang="zh-CN" altLang="zh-CN" sz="2800" dirty="0"/>
          </a:p>
          <a:p>
            <a:pPr indent="0" algn="just">
              <a:spcAft>
                <a:spcPts val="0"/>
              </a:spcAft>
              <a:buNone/>
            </a:pPr>
            <a:endParaRPr lang="zh-CN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76292" y="177080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深度</a:t>
            </a:r>
            <a:endParaRPr lang="zh-CN" altLang="en-US" b="1" dirty="0"/>
          </a:p>
        </p:txBody>
      </p:sp>
      <p:sp>
        <p:nvSpPr>
          <p:cNvPr id="13" name="矩形 12"/>
          <p:cNvSpPr/>
          <p:nvPr/>
        </p:nvSpPr>
        <p:spPr>
          <a:xfrm>
            <a:off x="1062565" y="2285028"/>
            <a:ext cx="723307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液体的压强等于密度、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深度和重力加速度常数之积</a:t>
            </a:r>
            <a:endParaRPr lang="zh-CN" altLang="en-US" b="1" dirty="0"/>
          </a:p>
        </p:txBody>
      </p:sp>
      <p:sp>
        <p:nvSpPr>
          <p:cNvPr id="14" name="矩形 13"/>
          <p:cNvSpPr/>
          <p:nvPr/>
        </p:nvSpPr>
        <p:spPr>
          <a:xfrm>
            <a:off x="3269216" y="3591882"/>
            <a:ext cx="4873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液体的压强随深度增加而增大</a:t>
            </a:r>
            <a:endParaRPr lang="zh-CN" altLang="en-US" b="1" dirty="0"/>
          </a:p>
        </p:txBody>
      </p:sp>
      <p:sp>
        <p:nvSpPr>
          <p:cNvPr id="15" name="矩形 14"/>
          <p:cNvSpPr/>
          <p:nvPr/>
        </p:nvSpPr>
        <p:spPr>
          <a:xfrm>
            <a:off x="1527273" y="5652879"/>
            <a:ext cx="16514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7.21×10</a:t>
            </a:r>
            <a:r>
              <a:rPr lang="en-US" altLang="zh-CN" sz="2800" b="1" kern="1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7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副标题 2"/>
          <p:cNvSpPr txBox="1"/>
          <p:nvPr/>
        </p:nvSpPr>
        <p:spPr bwMode="auto">
          <a:xfrm>
            <a:off x="3357563" y="1404470"/>
            <a:ext cx="23383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2400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</a:rPr>
              <a:t>令人惊奇的实验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971550" y="2199808"/>
            <a:ext cx="5502275" cy="20383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zh-CN" altLang="en-US" sz="2200" dirty="0">
                <a:solidFill>
                  <a:schemeClr val="tx2"/>
                </a:solidFill>
                <a:latin typeface="+mn-ea"/>
                <a:cs typeface="Times New Roman" panose="02020603050405020304" pitchFamily="18" charset="0"/>
              </a:rPr>
              <a:t>　　帕斯卡在</a:t>
            </a:r>
            <a:r>
              <a:rPr lang="en-US" altLang="zh-CN" sz="2200" dirty="0">
                <a:solidFill>
                  <a:schemeClr val="tx2"/>
                </a:solidFill>
                <a:latin typeface="+mn-ea"/>
                <a:cs typeface="Times New Roman" panose="02020603050405020304" pitchFamily="18" charset="0"/>
              </a:rPr>
              <a:t>1648</a:t>
            </a:r>
            <a:r>
              <a:rPr lang="zh-CN" altLang="en-US" sz="2200" dirty="0">
                <a:solidFill>
                  <a:schemeClr val="tx2"/>
                </a:solidFill>
                <a:latin typeface="+mn-ea"/>
                <a:cs typeface="Times New Roman" panose="02020603050405020304" pitchFamily="18" charset="0"/>
              </a:rPr>
              <a:t>年表演了一个著名的实验：他用一个密闭的装满水的桶，在桶盖上插入一根细长的管子，从楼房的阳台上向细管子里灌水。结果只用了几杯水，就把桶压裂了，桶里的水就从裂缝中流了出来。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971550" y="4373095"/>
            <a:ext cx="5502275" cy="1717675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28575" algn="ctr">
            <a:solidFill>
              <a:srgbClr val="BE4B48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200" dirty="0" smtClean="0">
                <a:latin typeface="+mn-ea"/>
                <a:cs typeface="Times New Roman" panose="02020603050405020304" pitchFamily="18" charset="0"/>
              </a:rPr>
              <a:t>    原来</a:t>
            </a:r>
            <a:r>
              <a:rPr lang="zh-CN" altLang="en-US" sz="2200" dirty="0">
                <a:latin typeface="+mn-ea"/>
                <a:cs typeface="Times New Roman" panose="02020603050405020304" pitchFamily="18" charset="0"/>
              </a:rPr>
              <a:t>由于细管子的容积较小，几杯水灌进去，其</a:t>
            </a:r>
            <a:r>
              <a:rPr lang="zh-CN" altLang="en-US" sz="2200" dirty="0" smtClean="0">
                <a:latin typeface="+mn-ea"/>
                <a:cs typeface="Times New Roman" panose="02020603050405020304" pitchFamily="18" charset="0"/>
              </a:rPr>
              <a:t>深度是</a:t>
            </a:r>
            <a:r>
              <a:rPr lang="zh-CN" altLang="en-US" sz="2200" dirty="0">
                <a:latin typeface="+mn-ea"/>
                <a:cs typeface="Times New Roman" panose="02020603050405020304" pitchFamily="18" charset="0"/>
              </a:rPr>
              <a:t>很大了，能对水桶产生很大的压强。这个很大的压强就在各个方向产生很大的压力，把桶压裂了。</a:t>
            </a:r>
          </a:p>
        </p:txBody>
      </p:sp>
      <p:pic>
        <p:nvPicPr>
          <p:cNvPr id="13" name="Picture 5" descr="8-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13" y="2214095"/>
            <a:ext cx="1638300" cy="382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12993" y="2252372"/>
            <a:ext cx="902811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800" dirty="0" smtClean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实验</a:t>
            </a:r>
            <a:endParaRPr lang="zh-CN" altLang="en-US" sz="28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3" descr="7"/>
          <p:cNvPicPr>
            <a:picLocks noChangeAspect="1" noChangeArrowheads="1"/>
          </p:cNvPicPr>
          <p:nvPr/>
        </p:nvPicPr>
        <p:blipFill>
          <a:blip r:embed="rId3"/>
          <a:srcRect t="8844"/>
          <a:stretch>
            <a:fillRect/>
          </a:stretch>
        </p:blipFill>
        <p:spPr bwMode="auto">
          <a:xfrm>
            <a:off x="2590692" y="3068533"/>
            <a:ext cx="3457575" cy="2716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968392" y="2225570"/>
            <a:ext cx="4267200" cy="528638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 algn="ctr">
            <a:solidFill>
              <a:srgbClr val="F69240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8000" r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下面的薄膜突出说明什么？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823804" y="6100658"/>
            <a:ext cx="6989763" cy="538162"/>
          </a:xfrm>
          <a:prstGeom prst="rect">
            <a:avLst/>
          </a:prstGeom>
          <a:solidFill>
            <a:srgbClr val="ABE3FF"/>
          </a:solidFill>
          <a:ln w="19050">
            <a:solidFill>
              <a:schemeClr val="tx2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>
                <a:latin typeface="+mn-ea"/>
                <a:cs typeface="Times New Roman" panose="02020603050405020304" pitchFamily="18" charset="0"/>
              </a:rPr>
              <a:t>液体受重力，对支撑它的容器</a:t>
            </a:r>
            <a:r>
              <a:rPr lang="zh-CN" altLang="en-US" sz="280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底部</a:t>
            </a:r>
            <a:r>
              <a:rPr lang="zh-CN" altLang="en-US" sz="2800">
                <a:latin typeface="+mn-ea"/>
                <a:cs typeface="Times New Roman" panose="02020603050405020304" pitchFamily="18" charset="0"/>
              </a:rPr>
              <a:t>有压强。</a:t>
            </a:r>
          </a:p>
        </p:txBody>
      </p:sp>
      <p:sp>
        <p:nvSpPr>
          <p:cNvPr id="14" name="圆角矩形 34"/>
          <p:cNvSpPr>
            <a:spLocks noChangeArrowheads="1"/>
          </p:cNvSpPr>
          <p:nvPr/>
        </p:nvSpPr>
        <p:spPr bwMode="auto">
          <a:xfrm>
            <a:off x="190691" y="1472950"/>
            <a:ext cx="4356596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探究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液体内部压强的特点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12993" y="2252372"/>
            <a:ext cx="902811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800" dirty="0" smtClean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实验</a:t>
            </a:r>
            <a:endParaRPr lang="zh-CN" altLang="en-US" sz="28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968392" y="2225570"/>
            <a:ext cx="3934867" cy="52322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 algn="ctr">
            <a:solidFill>
              <a:srgbClr val="F69240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 lIns="18000" r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侧面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的薄膜为什么突出？</a:t>
            </a:r>
            <a:endParaRPr lang="zh-CN" altLang="en-US" sz="2800" dirty="0">
              <a:solidFill>
                <a:srgbClr val="000000"/>
              </a:solidFill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圆角矩形 34"/>
          <p:cNvSpPr>
            <a:spLocks noChangeArrowheads="1"/>
          </p:cNvSpPr>
          <p:nvPr/>
        </p:nvSpPr>
        <p:spPr bwMode="auto">
          <a:xfrm>
            <a:off x="190691" y="1472950"/>
            <a:ext cx="4356596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探究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液体内部压强的特点</a:t>
            </a:r>
          </a:p>
        </p:txBody>
      </p:sp>
      <p:pic>
        <p:nvPicPr>
          <p:cNvPr id="15" name="Picture 8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4398" y="2986741"/>
            <a:ext cx="3128963" cy="2909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548" y="2994679"/>
            <a:ext cx="3357563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86791" y="6111222"/>
            <a:ext cx="7829550" cy="538163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19050" algn="ctr">
            <a:solidFill>
              <a:schemeClr val="tx2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ea"/>
                <a:ea typeface="+mn-ea"/>
                <a:cs typeface="Times New Roman" panose="02020603050405020304" pitchFamily="18" charset="0"/>
              </a:rPr>
              <a:t>液体由于具有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</a:rPr>
              <a:t>流动性</a:t>
            </a:r>
            <a:r>
              <a:rPr lang="zh-CN" altLang="en-US" sz="2800" dirty="0">
                <a:latin typeface="+mn-ea"/>
                <a:ea typeface="+mn-ea"/>
                <a:cs typeface="Times New Roman" panose="02020603050405020304" pitchFamily="18" charset="0"/>
              </a:rPr>
              <a:t>，因而对容器的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</a:rPr>
              <a:t>侧壁</a:t>
            </a:r>
            <a:r>
              <a:rPr lang="zh-CN" altLang="en-US" sz="2800" dirty="0">
                <a:latin typeface="+mn-ea"/>
                <a:ea typeface="+mn-ea"/>
                <a:cs typeface="Times New Roman" panose="02020603050405020304" pitchFamily="18" charset="0"/>
              </a:rPr>
              <a:t>有压强。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12993" y="2252372"/>
            <a:ext cx="902811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800" dirty="0" smtClean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场景</a:t>
            </a:r>
            <a:endParaRPr lang="zh-CN" altLang="en-US" sz="28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968392" y="2225570"/>
            <a:ext cx="2133600" cy="52322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 algn="ctr">
            <a:solidFill>
              <a:srgbClr val="F69240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 lIns="18000" r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</a:rPr>
              <a:t>喷泉的形成</a:t>
            </a:r>
          </a:p>
        </p:txBody>
      </p:sp>
      <p:sp>
        <p:nvSpPr>
          <p:cNvPr id="14" name="圆角矩形 34"/>
          <p:cNvSpPr>
            <a:spLocks noChangeArrowheads="1"/>
          </p:cNvSpPr>
          <p:nvPr/>
        </p:nvSpPr>
        <p:spPr bwMode="auto">
          <a:xfrm>
            <a:off x="190691" y="1472950"/>
            <a:ext cx="4356596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探究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液体内部压强的特点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0"/>
          <a:stretch>
            <a:fillRect/>
          </a:stretch>
        </p:blipFill>
        <p:spPr bwMode="auto">
          <a:xfrm>
            <a:off x="2287759" y="2981699"/>
            <a:ext cx="409575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699187" y="5734330"/>
            <a:ext cx="7696200" cy="461962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19050" algn="ctr">
            <a:solidFill>
              <a:srgbClr val="1F497D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pitchFamily="18" charset="0"/>
              </a:rPr>
              <a:t>喷泉中的水柱能向上喷出，说明液体内部</a:t>
            </a:r>
            <a:r>
              <a: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pitchFamily="18" charset="0"/>
              </a:rPr>
              <a:t>向上</a:t>
            </a:r>
            <a:r>
              <a: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pitchFamily="18" charset="0"/>
              </a:rPr>
              <a:t>也有压强。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80959" y="1762669"/>
            <a:ext cx="1261884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800" dirty="0" smtClean="0">
                <a:solidFill>
                  <a:srgbClr val="FFFFFF"/>
                </a:solidFill>
                <a:cs typeface="Times New Roman" panose="02020603050405020304" pitchFamily="18" charset="0"/>
              </a:rPr>
              <a:t>压强计</a:t>
            </a:r>
            <a:endParaRPr lang="zh-CN" altLang="en-US" sz="2800" dirty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Picture 4" descr="http://www.homejoin.com.tw/New_Folder2/e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2631094"/>
            <a:ext cx="2220912" cy="3714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6" descr="http://files.teacher.com.cn/XueKe/Notice/22196e24-39de-4c80-aff4-7f2673eea790_%CE%A2%D0%A1%D1%B9%C7%BF%BC%C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631094"/>
            <a:ext cx="2500312" cy="370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标注 13"/>
          <p:cNvSpPr/>
          <p:nvPr/>
        </p:nvSpPr>
        <p:spPr>
          <a:xfrm>
            <a:off x="2786063" y="2559657"/>
            <a:ext cx="1214437" cy="428625"/>
          </a:xfrm>
          <a:prstGeom prst="wedgeRectCallout">
            <a:avLst>
              <a:gd name="adj1" fmla="val 68578"/>
              <a:gd name="adj2" fmla="val 9583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cs typeface="Times New Roman" panose="02020603050405020304" pitchFamily="18" charset="0"/>
              </a:rPr>
              <a:t>橡皮管</a:t>
            </a:r>
          </a:p>
        </p:txBody>
      </p:sp>
      <p:sp>
        <p:nvSpPr>
          <p:cNvPr id="15" name="矩形标注 14"/>
          <p:cNvSpPr/>
          <p:nvPr/>
        </p:nvSpPr>
        <p:spPr>
          <a:xfrm>
            <a:off x="2714625" y="4702782"/>
            <a:ext cx="1214438" cy="428625"/>
          </a:xfrm>
          <a:prstGeom prst="wedgeRectCallout">
            <a:avLst>
              <a:gd name="adj1" fmla="val 68578"/>
              <a:gd name="adj2" fmla="val 9583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cs typeface="Times New Roman" panose="02020603050405020304" pitchFamily="18" charset="0"/>
              </a:rPr>
              <a:t>金属盒</a:t>
            </a:r>
          </a:p>
        </p:txBody>
      </p:sp>
      <p:sp>
        <p:nvSpPr>
          <p:cNvPr id="16" name="矩形标注 15"/>
          <p:cNvSpPr/>
          <p:nvPr/>
        </p:nvSpPr>
        <p:spPr>
          <a:xfrm>
            <a:off x="3714750" y="6345844"/>
            <a:ext cx="1214438" cy="428625"/>
          </a:xfrm>
          <a:prstGeom prst="wedgeRectCallout">
            <a:avLst>
              <a:gd name="adj1" fmla="val -10245"/>
              <a:gd name="adj2" fmla="val -194165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cs typeface="Times New Roman" panose="02020603050405020304" pitchFamily="18" charset="0"/>
              </a:rPr>
              <a:t>橡皮膜</a:t>
            </a:r>
          </a:p>
        </p:txBody>
      </p:sp>
      <p:sp>
        <p:nvSpPr>
          <p:cNvPr id="17" name="矩形标注 16"/>
          <p:cNvSpPr/>
          <p:nvPr/>
        </p:nvSpPr>
        <p:spPr>
          <a:xfrm>
            <a:off x="5357813" y="6345844"/>
            <a:ext cx="1214437" cy="428625"/>
          </a:xfrm>
          <a:prstGeom prst="wedgeRectCallout">
            <a:avLst>
              <a:gd name="adj1" fmla="val -65539"/>
              <a:gd name="adj2" fmla="val -19749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CN" sz="2400">
                <a:solidFill>
                  <a:srgbClr val="000000"/>
                </a:solidFill>
                <a:cs typeface="Times New Roman" panose="02020603050405020304" pitchFamily="18" charset="0"/>
              </a:rPr>
              <a:t>U</a:t>
            </a:r>
            <a:r>
              <a:rPr lang="zh-CN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形管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562600" y="3107344"/>
            <a:ext cx="2681288" cy="2265941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F99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如果液体内部存在压强，放在液体里的薄膜就会变形，</a:t>
            </a:r>
            <a:r>
              <a:rPr lang="en-US" altLang="zh-CN" sz="240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U</a:t>
            </a:r>
            <a:r>
              <a:rPr lang="zh-CN" altLang="en-US" sz="240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行管的两侧液面就会产生</a:t>
            </a:r>
            <a:r>
              <a:rPr lang="zh-CN" altLang="en-US" sz="2400">
                <a:solidFill>
                  <a:srgbClr val="FF0000"/>
                </a:solidFill>
                <a:latin typeface="+mn-lt"/>
                <a:ea typeface="+mn-ea"/>
                <a:cs typeface="Times New Roman" panose="02020603050405020304" pitchFamily="18" charset="0"/>
              </a:rPr>
              <a:t>高度差</a:t>
            </a:r>
            <a:r>
              <a:rPr lang="zh-CN" altLang="en-US" sz="240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9" name="矩形标注 18"/>
          <p:cNvSpPr/>
          <p:nvPr/>
        </p:nvSpPr>
        <p:spPr>
          <a:xfrm>
            <a:off x="1571625" y="6345844"/>
            <a:ext cx="1214438" cy="428625"/>
          </a:xfrm>
          <a:prstGeom prst="wedgeRectCallout">
            <a:avLst>
              <a:gd name="adj1" fmla="val -10245"/>
              <a:gd name="adj2" fmla="val -194165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cs typeface="Times New Roman" panose="02020603050405020304" pitchFamily="18" charset="0"/>
              </a:rPr>
              <a:t>探头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2157</Words>
  <Application>Microsoft Office PowerPoint</Application>
  <PresentationFormat>全屏显示(4:3)</PresentationFormat>
  <Paragraphs>280</Paragraphs>
  <Slides>41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41</vt:i4>
      </vt:variant>
    </vt:vector>
  </HeadingPairs>
  <TitlesOfParts>
    <vt:vector size="44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2</cp:revision>
  <dcterms:created xsi:type="dcterms:W3CDTF">2018-06-13T02:01:00Z</dcterms:created>
  <dcterms:modified xsi:type="dcterms:W3CDTF">2020-04-10T01:59:49Z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