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34" r:id="rId8"/>
    <p:sldId id="671" r:id="rId9"/>
    <p:sldId id="672" r:id="rId10"/>
    <p:sldId id="686" r:id="rId11"/>
    <p:sldId id="673" r:id="rId12"/>
    <p:sldId id="687" r:id="rId13"/>
    <p:sldId id="688" r:id="rId14"/>
    <p:sldId id="705" r:id="rId15"/>
    <p:sldId id="689" r:id="rId16"/>
    <p:sldId id="690" r:id="rId17"/>
    <p:sldId id="631" r:id="rId18"/>
    <p:sldId id="633" r:id="rId19"/>
    <p:sldId id="674" r:id="rId20"/>
    <p:sldId id="635" r:id="rId21"/>
    <p:sldId id="677" r:id="rId22"/>
    <p:sldId id="675" r:id="rId23"/>
    <p:sldId id="678" r:id="rId24"/>
    <p:sldId id="679" r:id="rId25"/>
    <p:sldId id="676" r:id="rId26"/>
    <p:sldId id="682" r:id="rId27"/>
    <p:sldId id="706" r:id="rId28"/>
    <p:sldId id="680" r:id="rId29"/>
    <p:sldId id="691" r:id="rId30"/>
    <p:sldId id="692" r:id="rId31"/>
    <p:sldId id="683" r:id="rId32"/>
    <p:sldId id="681" r:id="rId33"/>
    <p:sldId id="693" r:id="rId34"/>
    <p:sldId id="684" r:id="rId35"/>
    <p:sldId id="694" r:id="rId36"/>
    <p:sldId id="696" r:id="rId37"/>
    <p:sldId id="697" r:id="rId38"/>
    <p:sldId id="700" r:id="rId39"/>
    <p:sldId id="698" r:id="rId40"/>
    <p:sldId id="707" r:id="rId41"/>
    <p:sldId id="593" r:id="rId42"/>
    <p:sldId id="518" r:id="rId43"/>
    <p:sldId id="600" r:id="rId44"/>
    <p:sldId id="701" r:id="rId45"/>
    <p:sldId id="597" r:id="rId46"/>
    <p:sldId id="685" r:id="rId47"/>
    <p:sldId id="702" r:id="rId48"/>
    <p:sldId id="703" r:id="rId49"/>
    <p:sldId id="704" r:id="rId50"/>
  </p:sldIdLst>
  <p:sldSz cx="9144000" cy="5143500"/>
  <p:notesSz cx="6858000" cy="9144000"/>
  <p:custDataLst>
    <p:tags r:id="rId51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tags" Target="tags/tag1.xml" /><Relationship Id="rId52" Type="http://schemas.openxmlformats.org/officeDocument/2006/relationships/presProps" Target="presProps.xml" /><Relationship Id="rId53" Type="http://schemas.openxmlformats.org/officeDocument/2006/relationships/viewProps" Target="viewProps.xml" /><Relationship Id="rId54" Type="http://schemas.openxmlformats.org/officeDocument/2006/relationships/theme" Target="theme/theme1.xml" /><Relationship Id="rId55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5AFF7EF8-1C9B-4F0F-BEF3-2178B692A128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6E3AE2F-454A-443D-9829-B7C77EB5B8A6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3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3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3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3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5DEA099-D747-4788-B60A-86A6B5B2835A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B3CC80F-42AF-4EF1-BC2A-883B09541CB7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E3C5428-9A7F-457A-B977-EBEAA6C5D4C9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B83F27D-9FE2-4B52-B5AE-E992D04A85C4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8755AB2-4C26-405D-A42F-8B93966A9456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A63F704-77DA-4171-AD46-5795B13E6502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419CD73-212D-4A85-91BF-74E8845FB176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A67F521-E83D-433A-98D0-6A6D3411AA8C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1AAD7D3-13E2-4B63-BF39-D262CF77900F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BBB96B6-6CCF-4E9F-B6A6-F58CD92F6677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457D6AC-7708-452F-BE04-1E01732F7B60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07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54ED202-2A2E-4F26-AC16-18A1EA9C5E18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27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4275471-C40E-43E0-BCF1-A100949C28A1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48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481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67B40CC-EC5F-4697-964A-0F85A849235C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68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686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A72AC7D-392F-42E0-A452-B2B492E88051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89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891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8B1A9B2-51F2-41FA-B176-CDB30B67E14F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09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AF92868-3B03-4022-9DFF-E3BB60BD8AD1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30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301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E84BD5A-4F65-495C-87F0-76B835FA67BC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50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505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DE07D73-85EC-492A-90C4-43F8E99F0A4C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71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710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7BDFD89-6C28-42EA-9627-65A5673FAD95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91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915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FE9ECC6-0859-495D-8FA3-0DB49B078E8B}" type="slidenum">
              <a:rPr lang="zh-CN" altLang="en-US" sz="1200">
                <a:latin typeface="Calibri" pitchFamily="34" charset="0"/>
                <a:ea typeface="宋体" pitchFamily="2" charset="-122"/>
              </a:rPr>
              <a:t>24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120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B7F8B04-D3F6-4B96-9A15-EE0C1F5C6F07}" type="slidenum">
              <a:rPr lang="zh-CN" altLang="en-US" sz="1200">
                <a:latin typeface="Calibri" pitchFamily="34" charset="0"/>
                <a:ea typeface="宋体" pitchFamily="2" charset="-122"/>
              </a:rPr>
              <a:t>25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32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325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060B58D-69AA-453F-A11B-7AB684E8F96E}" type="slidenum">
              <a:rPr lang="zh-CN" altLang="en-US" sz="1200">
                <a:latin typeface="Calibri" pitchFamily="34" charset="0"/>
                <a:ea typeface="宋体" pitchFamily="2" charset="-122"/>
              </a:rPr>
              <a:t>26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52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529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ED762DD-9B2E-4468-87BB-4488D33125BC}" type="slidenum">
              <a:rPr lang="zh-CN" altLang="en-US" sz="1200">
                <a:latin typeface="Calibri" pitchFamily="34" charset="0"/>
                <a:ea typeface="宋体" pitchFamily="2" charset="-122"/>
              </a:rPr>
              <a:t>27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73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734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B05E0B4-B43D-4D90-9B36-07E2BE1D56A2}" type="slidenum">
              <a:rPr lang="zh-CN" altLang="en-US" sz="1200">
                <a:latin typeface="Calibri" pitchFamily="34" charset="0"/>
                <a:ea typeface="宋体" pitchFamily="2" charset="-122"/>
              </a:rPr>
              <a:t>28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93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0E0C5CD-528C-4A5B-AC04-1A2504842ED2}" type="slidenum">
              <a:rPr lang="zh-CN" altLang="en-US" sz="1200">
                <a:latin typeface="Calibri" pitchFamily="34" charset="0"/>
                <a:ea typeface="宋体" pitchFamily="2" charset="-122"/>
              </a:rPr>
              <a:t>29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14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14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2F50B16-9838-4791-B88F-3952148C625C}" type="slidenum">
              <a:rPr lang="zh-CN" altLang="en-US" sz="1200">
                <a:latin typeface="Calibri" pitchFamily="34" charset="0"/>
                <a:ea typeface="宋体" pitchFamily="2" charset="-122"/>
              </a:rPr>
              <a:t>30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34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34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B282784-4140-4FE4-8FA1-A9321ECC1F90}" type="slidenum">
              <a:rPr lang="zh-CN" altLang="en-US" sz="1200">
                <a:latin typeface="Calibri" pitchFamily="34" charset="0"/>
                <a:ea typeface="宋体" pitchFamily="2" charset="-122"/>
              </a:rPr>
              <a:t>31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55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55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78FDB4E-62C5-4546-B7A8-6B32C86D5923}" type="slidenum">
              <a:rPr lang="zh-CN" altLang="en-US" sz="1200">
                <a:latin typeface="Calibri" pitchFamily="34" charset="0"/>
                <a:ea typeface="宋体" pitchFamily="2" charset="-122"/>
              </a:rPr>
              <a:t>32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75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75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0148576-A9EC-44AC-8119-28F80C320BB4}" type="slidenum">
              <a:rPr lang="zh-CN" altLang="en-US" sz="1200">
                <a:latin typeface="Calibri" pitchFamily="34" charset="0"/>
                <a:ea typeface="宋体" pitchFamily="2" charset="-122"/>
              </a:rPr>
              <a:t>33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96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96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190F667-6BA7-49CD-8A2A-7B75C0D39C66}" type="slidenum">
              <a:rPr lang="zh-CN" altLang="en-US" sz="1200">
                <a:latin typeface="Calibri" pitchFamily="34" charset="0"/>
                <a:ea typeface="宋体" pitchFamily="2" charset="-122"/>
              </a:rPr>
              <a:t>34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6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16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53C888C-2733-463D-8545-BB8E03F2E373}" type="slidenum">
              <a:rPr lang="zh-CN" altLang="en-US" sz="1200">
                <a:latin typeface="Calibri" pitchFamily="34" charset="0"/>
                <a:ea typeface="宋体" pitchFamily="2" charset="-122"/>
              </a:rPr>
              <a:t>35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37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37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20C8F86-78C5-4392-8467-11E83776BCEB}" type="slidenum">
              <a:rPr lang="zh-CN" altLang="en-US" sz="1200">
                <a:latin typeface="Calibri" pitchFamily="34" charset="0"/>
                <a:ea typeface="宋体" pitchFamily="2" charset="-122"/>
              </a:rPr>
              <a:t>36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57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57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7AC7F09-5D99-495B-8F80-D4BD9A1B9D0E}" type="slidenum">
              <a:rPr lang="zh-CN" altLang="en-US" sz="1200">
                <a:latin typeface="Calibri" pitchFamily="34" charset="0"/>
                <a:ea typeface="宋体" pitchFamily="2" charset="-122"/>
              </a:rPr>
              <a:t>37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78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78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543F79D-FE4B-40DD-8C12-77B2AB5817A7}" type="slidenum">
              <a:rPr lang="zh-CN" altLang="en-US" sz="1200">
                <a:latin typeface="Calibri" pitchFamily="34" charset="0"/>
                <a:ea typeface="宋体" pitchFamily="2" charset="-122"/>
              </a:rPr>
              <a:t>38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98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98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803EEFF-352A-428D-88FF-271F47CE68CD}" type="slidenum">
              <a:rPr lang="zh-CN" altLang="en-US" sz="1200">
                <a:latin typeface="Calibri" pitchFamily="34" charset="0"/>
                <a:ea typeface="宋体" pitchFamily="2" charset="-122"/>
              </a:rPr>
              <a:t>39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40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16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20.xml" TargetMode="Internal" /><Relationship Id="rId7" Type="http://schemas.openxmlformats.org/officeDocument/2006/relationships/slide" Target="slide24.xml" TargetMode="Internal" /><Relationship Id="rId8" Type="http://schemas.openxmlformats.org/officeDocument/2006/relationships/slide" Target="slide30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1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0.png" /><Relationship Id="rId4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package" Target="../embeddings/oleObject2.docx" TargetMode="Internal" /><Relationship Id="rId4" Type="http://schemas.openxmlformats.org/officeDocument/2006/relationships/image" Target="../media/image13.emf" /><Relationship Id="rId5" Type="http://schemas.openxmlformats.org/officeDocument/2006/relationships/vmlDrawing" Target="../drawings/vmlDrawing2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package" Target="../embeddings/oleObject3.docx" TargetMode="Internal" /><Relationship Id="rId4" Type="http://schemas.openxmlformats.org/officeDocument/2006/relationships/image" Target="../media/image14.emf" /><Relationship Id="rId5" Type="http://schemas.openxmlformats.org/officeDocument/2006/relationships/vmlDrawing" Target="../drawings/vmlDrawing3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15.png" /><Relationship Id="rId4" Type="http://schemas.openxmlformats.org/officeDocument/2006/relationships/oleObject" Target="../embeddings/oleObject4.doc" TargetMode="Internal" /><Relationship Id="rId5" Type="http://schemas.openxmlformats.org/officeDocument/2006/relationships/image" Target="../media/image16.emf" /><Relationship Id="rId6" Type="http://schemas.openxmlformats.org/officeDocument/2006/relationships/vmlDrawing" Target="../drawings/vmlDrawing4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5.doc" TargetMode="Internal" /><Relationship Id="rId6" Type="http://schemas.openxmlformats.org/officeDocument/2006/relationships/image" Target="../media/image17.emf" /><Relationship Id="rId7" Type="http://schemas.openxmlformats.org/officeDocument/2006/relationships/vmlDrawing" Target="../drawings/vmlDrawing5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18.png" /><Relationship Id="rId4" Type="http://schemas.openxmlformats.org/officeDocument/2006/relationships/oleObject" Target="../embeddings/oleObject6.doc" TargetMode="Internal" /><Relationship Id="rId5" Type="http://schemas.openxmlformats.org/officeDocument/2006/relationships/image" Target="../media/image19.emf" /><Relationship Id="rId6" Type="http://schemas.openxmlformats.org/officeDocument/2006/relationships/vmlDrawing" Target="../drawings/vmlDrawing6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20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7.doc" TargetMode="Internal" /><Relationship Id="rId6" Type="http://schemas.openxmlformats.org/officeDocument/2006/relationships/image" Target="../media/image21.emf" /><Relationship Id="rId7" Type="http://schemas.openxmlformats.org/officeDocument/2006/relationships/vmlDrawing" Target="../drawings/vmlDrawing7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1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22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23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5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6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7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8.xml" /><Relationship Id="rId3" Type="http://schemas.openxmlformats.org/officeDocument/2006/relationships/image" Target="../media/image24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9.xml" /><Relationship Id="rId3" Type="http://schemas.openxmlformats.org/officeDocument/2006/relationships/image" Target="../media/image2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0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1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2.xml" /><Relationship Id="rId3" Type="http://schemas.openxmlformats.org/officeDocument/2006/relationships/image" Target="../media/image25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3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4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5.xml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26.emf" /><Relationship Id="rId5" Type="http://schemas.openxmlformats.org/officeDocument/2006/relationships/vmlDrawing" Target="../drawings/vmlDrawing8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6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jpeg" /><Relationship Id="rId3" Type="http://schemas.openxmlformats.org/officeDocument/2006/relationships/slide" Target="slide41.xml" TargetMode="Internal" /><Relationship Id="rId4" Type="http://schemas.openxmlformats.org/officeDocument/2006/relationships/slide" Target="slide44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40.xml" TargetMode="Interna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40.xml" TargetMode="Internal" /><Relationship Id="rId4" Type="http://schemas.openxmlformats.org/officeDocument/2006/relationships/oleObject" Target="../embeddings/oleObject9.doc" TargetMode="Internal" /><Relationship Id="rId5" Type="http://schemas.openxmlformats.org/officeDocument/2006/relationships/image" Target="../media/image33.emf" /><Relationship Id="rId6" Type="http://schemas.openxmlformats.org/officeDocument/2006/relationships/image" Target="../media/image34.png" /><Relationship Id="rId7" Type="http://schemas.openxmlformats.org/officeDocument/2006/relationships/vmlDrawing" Target="../drawings/vmlDrawing9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492250"/>
            <a:ext cx="6157912" cy="2214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33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内容综合专题：测量电功率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  科学探究电流的热效应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59"/>
          <p:cNvGrpSpPr/>
          <p:nvPr/>
        </p:nvGrpSpPr>
        <p:grpSpPr>
          <a:xfrm>
            <a:off x="2425700" y="2332038"/>
            <a:ext cx="4449763" cy="2085975"/>
            <a:chOff x="2000534" y="2474331"/>
            <a:chExt cx="5723839" cy="2584754"/>
          </a:xfrm>
        </p:grpSpPr>
        <p:grpSp>
          <p:nvGrpSpPr>
            <p:cNvPr id="5132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33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78"/>
              <p:cNvSpPr/>
              <p:nvPr/>
            </p:nvSpPr>
            <p:spPr>
              <a:xfrm rot="16200000">
                <a:off x="448576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76"/>
              <p:cNvSpPr/>
              <p:nvPr/>
            </p:nvSpPr>
            <p:spPr>
              <a:xfrm rot="16200000">
                <a:off x="448893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4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42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44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45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5146" name="组合 184"/>
          <p:cNvGrpSpPr/>
          <p:nvPr/>
        </p:nvGrpSpPr>
        <p:grpSpPr>
          <a:xfrm>
            <a:off x="2433638" y="1203325"/>
            <a:ext cx="4192587" cy="1992313"/>
            <a:chOff x="1851755" y="1505713"/>
            <a:chExt cx="5440491" cy="2584754"/>
          </a:xfrm>
        </p:grpSpPr>
        <p:grpSp>
          <p:nvGrpSpPr>
            <p:cNvPr id="5147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48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49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50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1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2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3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4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5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6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57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58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9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60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5161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646238" y="1555750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实验：测量小灯泡的电功率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646238" y="2154238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实验：电能表法测量电功率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64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651000" y="2767013"/>
            <a:ext cx="5788025" cy="4619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伏安法测量电功率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6165" name="矩形 28">
            <a:hlinkClick r:id="rId7" action="ppaction://hlinksldjump"/>
          </p:cNvPr>
          <p:cNvSpPr/>
          <p:nvPr/>
        </p:nvSpPr>
        <p:spPr>
          <a:xfrm>
            <a:off x="1631950" y="3346450"/>
            <a:ext cx="5788025" cy="461963"/>
          </a:xfrm>
          <a:prstGeom prst="rect">
            <a:avLst/>
          </a:prstGeom>
          <a:solidFill>
            <a:srgbClr val="00B050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安阻法测量电功率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6166" name="矩形 2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635125" y="3898900"/>
            <a:ext cx="5788025" cy="8302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5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实验：探究电流产生的热量与哪些因 </a:t>
            </a:r>
            <a:endParaRPr lang="en-US" altLang="zh-CN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  <a:p>
            <a:pPr marL="0" marR="0" lvl="0" indent="0">
              <a:buClrTx/>
              <a:buFontTx/>
            </a:pP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素有关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  <p:bldP spid="6164" grpId="0"/>
      <p:bldP spid="6165" grpId="0"/>
      <p:bldP spid="61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2"/>
          <p:cNvSpPr txBox="1">
            <a:spLocks noChangeArrowheads="1"/>
          </p:cNvSpPr>
          <p:nvPr/>
        </p:nvSpPr>
        <p:spPr bwMode="auto">
          <a:xfrm>
            <a:off x="506413" y="915988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【实验剖析】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．实验原理：</a:t>
            </a:r>
            <a:r>
              <a:rPr lang="en-US" altLang="zh-CN" sz="2400" b="1" spc="0">
                <a:latin typeface="Times New Roman"/>
              </a:rPr>
              <a:t>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．实验电路图和实物图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实验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：测量小灯泡的电功率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7171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60563" y="2486025"/>
            <a:ext cx="5222875" cy="1998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 4"/>
          <p:cNvSpPr>
            <a:spLocks noChangeArrowheads="1"/>
          </p:cNvSpPr>
          <p:nvPr/>
        </p:nvSpPr>
        <p:spPr bwMode="auto">
          <a:xfrm>
            <a:off x="3033713" y="1457325"/>
            <a:ext cx="10255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P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UI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．实验设计：为了观察不同电压下灯泡亮度，需要多次测量。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．滑动变阻器的作用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</a:t>
            </a:r>
            <a:r>
              <a:rPr lang="en-US" altLang="zh-CN" sz="2400" b="1" spc="0">
                <a:latin typeface="Times New Roman"/>
              </a:rPr>
              <a:t>)_______________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</a:t>
            </a:r>
            <a:r>
              <a:rPr lang="en-US" altLang="zh-CN" sz="2400" b="1" spc="0">
                <a:latin typeface="Times New Roman"/>
              </a:rPr>
              <a:t>)______</a:t>
            </a:r>
            <a:r>
              <a:rPr lang="en-US" altLang="zh-CN" sz="2400" b="1" spc="0">
                <a:latin typeface="Times New Roman"/>
              </a:rPr>
              <a:t>_____</a:t>
            </a:r>
            <a:r>
              <a:rPr lang="en-US" altLang="zh-CN" sz="2400" b="1" spc="0">
                <a:latin typeface="Times New Roman"/>
              </a:rPr>
              <a:t>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18" name="矩形 13"/>
          <p:cNvSpPr/>
          <p:nvPr/>
        </p:nvSpPr>
        <p:spPr>
          <a:xfrm>
            <a:off x="1204913" y="2360613"/>
            <a:ext cx="14224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保护电路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19" name="矩形 4"/>
          <p:cNvSpPr>
            <a:spLocks noChangeArrowheads="1"/>
          </p:cNvSpPr>
          <p:nvPr/>
        </p:nvSpPr>
        <p:spPr bwMode="auto">
          <a:xfrm>
            <a:off x="1149350" y="2800350"/>
            <a:ext cx="327818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改变小灯泡两端的电压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对象 1"/>
          <p:cNvGraphicFramePr>
            <a:graphicFrameLocks noChangeAspect="1"/>
          </p:cNvGraphicFramePr>
          <p:nvPr/>
        </p:nvGraphicFramePr>
        <p:xfrm>
          <a:off x="344488" y="555625"/>
          <a:ext cx="8455025" cy="3965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455025" imgH="3965575" progId="Word.Document.12">
                  <p:embed/>
                </p:oleObj>
              </mc:Choice>
              <mc:Fallback>
                <p:oleObj r:id="rId3" imgW="8455025" imgH="39655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555625"/>
                        <a:ext cx="8455025" cy="3965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．记录并分析实验数据。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．实验中的故障分析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3314" name="表格 2"/>
          <p:cNvGraphicFramePr>
            <a:graphicFrameLocks noGrp="1"/>
          </p:cNvGraphicFramePr>
          <p:nvPr/>
        </p:nvGraphicFramePr>
        <p:xfrm>
          <a:off x="971550" y="1708150"/>
          <a:ext cx="7777162" cy="2776538"/>
        </p:xfrm>
        <a:graphic>
          <a:graphicData uri="http://schemas.openxmlformats.org/drawingml/2006/table">
            <a:tbl>
              <a:tblPr/>
              <a:tblGrid>
                <a:gridCol w="4752975"/>
                <a:gridCol w="3024188"/>
              </a:tblGrid>
              <a:tr h="396875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现象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故障原因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793750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宋体" pitchFamily="2" charset="-122"/>
                          <a:ea typeface="宋体" pitchFamily="2" charset="-122"/>
                        </a:rPr>
                        <a:t>  </a:t>
                      </a: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①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灯泡不亮，电流表示数为零，电压表示数不为零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792162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宋体" pitchFamily="2" charset="-122"/>
                          <a:ea typeface="宋体" pitchFamily="2" charset="-122"/>
                        </a:rPr>
                        <a:t>  </a:t>
                      </a: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②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灯泡不亮，电流表有示数，电压表示数为零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793750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宋体" pitchFamily="2" charset="-122"/>
                          <a:ea typeface="宋体" pitchFamily="2" charset="-122"/>
                        </a:rPr>
                        <a:t>  </a:t>
                      </a: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③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灯泡发光较暗，无论怎样调节滑片，都不能改变灯泡的亮度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331" name="矩形 5"/>
          <p:cNvSpPr/>
          <p:nvPr/>
        </p:nvSpPr>
        <p:spPr>
          <a:xfrm>
            <a:off x="6246813" y="2284413"/>
            <a:ext cx="14208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灯泡断路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32" name="矩形 7"/>
          <p:cNvSpPr>
            <a:spLocks noChangeArrowheads="1"/>
          </p:cNvSpPr>
          <p:nvPr/>
        </p:nvSpPr>
        <p:spPr bwMode="auto">
          <a:xfrm>
            <a:off x="5811838" y="3003550"/>
            <a:ext cx="28638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灯泡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或电压表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短路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333" name="矩形 8"/>
          <p:cNvSpPr>
            <a:spLocks noChangeArrowheads="1"/>
          </p:cNvSpPr>
          <p:nvPr/>
        </p:nvSpPr>
        <p:spPr bwMode="auto">
          <a:xfrm>
            <a:off x="5646738" y="3651250"/>
            <a:ext cx="3173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将滑动变阻器下端两接线柱同时接入电路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1" grpId="0"/>
      <p:bldP spid="13332" grpId="0"/>
      <p:bldP spid="133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1" name="表格 2"/>
          <p:cNvGraphicFramePr>
            <a:graphicFrameLocks noGrp="1"/>
          </p:cNvGraphicFramePr>
          <p:nvPr/>
        </p:nvGraphicFramePr>
        <p:xfrm>
          <a:off x="1331912" y="809625"/>
          <a:ext cx="6553200" cy="3563938"/>
        </p:xfrm>
        <a:graphic>
          <a:graphicData uri="http://schemas.openxmlformats.org/drawingml/2006/table">
            <a:tbl>
              <a:tblPr/>
              <a:tblGrid>
                <a:gridCol w="4689475"/>
                <a:gridCol w="1863725"/>
              </a:tblGrid>
              <a:tr h="54927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现象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故障原因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8288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宋体" pitchFamily="2" charset="-122"/>
                          <a:ea typeface="宋体" pitchFamily="2" charset="-122"/>
                        </a:rPr>
                        <a:t>  </a:t>
                      </a: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④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灯泡特别亮，并且无论怎样移动滑动变阻器的滑片，灯泡的亮度都不变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18586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宋体" pitchFamily="2" charset="-122"/>
                          <a:ea typeface="宋体" pitchFamily="2" charset="-122"/>
                        </a:rPr>
                        <a:t>  </a:t>
                      </a: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⑤</a:t>
                      </a:r>
                      <a:r>
                        <a:rPr lang="zh-CN" altLang="zh-CN" sz="2400" b="1">
                          <a:latin typeface="宋体" pitchFamily="2" charset="-122"/>
                          <a:ea typeface="Times New Roman" panose="02020603050405020304" charset="0"/>
                        </a:rPr>
                        <a:t>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灯泡不亮，电流表无示数，电压表无示数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375" name="矩形 6"/>
          <p:cNvSpPr>
            <a:spLocks noChangeArrowheads="1"/>
          </p:cNvSpPr>
          <p:nvPr/>
        </p:nvSpPr>
        <p:spPr bwMode="auto">
          <a:xfrm>
            <a:off x="6084888" y="1492250"/>
            <a:ext cx="17272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将滑动变阻器上端两接线柱同时接入电路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76" name="矩形 7"/>
          <p:cNvSpPr>
            <a:spLocks noChangeArrowheads="1"/>
          </p:cNvSpPr>
          <p:nvPr/>
        </p:nvSpPr>
        <p:spPr bwMode="auto">
          <a:xfrm>
            <a:off x="6227763" y="3173413"/>
            <a:ext cx="15128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spcAft>
                <a:spcPct val="0"/>
              </a:spcAft>
              <a:buClrTx/>
              <a:buFontTx/>
            </a:pP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滑动变阻器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或电流表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)</a:t>
            </a: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断路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5" grpId="0"/>
      <p:bldP spid="153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514350" y="5556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9.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交流与反思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为了使小灯泡实际功率增大，需增大灯泡两端电压，减小滑动变阻器两端电压，故需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增大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减小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滑动变阻器接入电路中的电阻；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实验中多次测量的目的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________________________________________________________________________________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410" name="矩形 3"/>
          <p:cNvSpPr>
            <a:spLocks noChangeArrowheads="1"/>
          </p:cNvSpPr>
          <p:nvPr/>
        </p:nvSpPr>
        <p:spPr bwMode="auto">
          <a:xfrm>
            <a:off x="5424488" y="163512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减小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411" name="矩形 4"/>
          <p:cNvSpPr>
            <a:spLocks noChangeArrowheads="1"/>
          </p:cNvSpPr>
          <p:nvPr/>
        </p:nvSpPr>
        <p:spPr bwMode="auto">
          <a:xfrm>
            <a:off x="971550" y="3292475"/>
            <a:ext cx="7200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测量小灯泡在不同电压下的实际功率，探究小灯泡的亮暗与实际功率的关系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Text Box 22"/>
          <p:cNvSpPr txBox="1">
            <a:spLocks noChangeArrowheads="1"/>
          </p:cNvSpPr>
          <p:nvPr/>
        </p:nvSpPr>
        <p:spPr bwMode="auto">
          <a:xfrm>
            <a:off x="506413" y="64611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不能用多次测量求得的电功率的平均值作为小灯泡的额定电功率，原因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___________________________________________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．实验结论：小灯泡的亮暗与小灯泡的实际功率有关，实际功率越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，小灯泡越亮。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8" name="矩形 6"/>
          <p:cNvSpPr>
            <a:spLocks noChangeArrowheads="1"/>
          </p:cNvSpPr>
          <p:nvPr/>
        </p:nvSpPr>
        <p:spPr bwMode="auto">
          <a:xfrm>
            <a:off x="900113" y="1712913"/>
            <a:ext cx="63722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电压改变，实际功率也改变，求平均值无意义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9" name="矩形 7"/>
          <p:cNvSpPr>
            <a:spLocks noChangeArrowheads="1"/>
          </p:cNvSpPr>
          <p:nvPr/>
        </p:nvSpPr>
        <p:spPr bwMode="auto">
          <a:xfrm>
            <a:off x="3141663" y="2782888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179388" y="484188"/>
            <a:ext cx="871378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】小强在做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测量小灯泡的电功率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实验，灯泡的额定电压为</a:t>
            </a:r>
            <a:r>
              <a:rPr lang="en-US" altLang="zh-CN" sz="2400" b="1" spc="0">
                <a:latin typeface="Times New Roman"/>
              </a:rPr>
              <a:t>2.5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，电源电压为</a:t>
            </a:r>
            <a:r>
              <a:rPr lang="en-US" altLang="zh-CN" sz="2400" b="1" spc="0">
                <a:latin typeface="Times New Roman"/>
              </a:rPr>
              <a:t>4.5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，电路图如图乙所示，实验后记下了多组电压和电流值，并绘制成了如图丙所示的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spc="0">
                <a:latin typeface="Times New Roman"/>
              </a:rPr>
              <a:t>­-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图像。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1506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188" y="2139950"/>
            <a:ext cx="3575050" cy="2376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7" name="Picture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97350" y="2320925"/>
            <a:ext cx="4838700" cy="2060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539750" y="484188"/>
            <a:ext cx="80645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实验的原理是：</a:t>
            </a:r>
            <a:r>
              <a:rPr lang="en-US" altLang="zh-CN" sz="2400" b="1" spc="0">
                <a:latin typeface="Times New Roman"/>
              </a:rPr>
              <a:t> 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请你用笔画线代替导线，按照电路图将实物电路补充完整。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导线不能交叉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3554" name="矩形 6"/>
          <p:cNvSpPr>
            <a:spLocks noChangeArrowheads="1"/>
          </p:cNvSpPr>
          <p:nvPr/>
        </p:nvSpPr>
        <p:spPr bwMode="auto">
          <a:xfrm>
            <a:off x="3983038" y="484188"/>
            <a:ext cx="11779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Times New Roman"/>
              </a:rPr>
              <a:t>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  <a:ea typeface="Times New Roman"/>
              </a:rPr>
              <a:t>UI</a:t>
            </a:r>
            <a:r>
              <a:rPr lang="en-US" altLang="zh-CN" sz="2400" b="1" spc="0">
                <a:solidFill>
                  <a:srgbClr val="C00000"/>
                </a:solidFill>
                <a:latin typeface="Times New Roman" pitchFamily="18" charset="0"/>
                <a:ea typeface="Times New Roman"/>
              </a:rPr>
              <a:t> 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3555" name="矩形 7"/>
          <p:cNvSpPr>
            <a:spLocks noChangeArrowheads="1"/>
          </p:cNvSpPr>
          <p:nvPr/>
        </p:nvSpPr>
        <p:spPr bwMode="auto">
          <a:xfrm>
            <a:off x="1544638" y="2355850"/>
            <a:ext cx="17319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3556" name="Picture 2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4425" y="2222500"/>
            <a:ext cx="3013075" cy="19335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Text Box 22"/>
          <p:cNvSpPr txBox="1">
            <a:spLocks noChangeArrowheads="1"/>
          </p:cNvSpPr>
          <p:nvPr/>
        </p:nvSpPr>
        <p:spPr bwMode="auto">
          <a:xfrm>
            <a:off x="539750" y="695325"/>
            <a:ext cx="80645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连接电路时，开关应处于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状态，滑动变阻器的滑片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应置于</a:t>
            </a:r>
            <a:r>
              <a:rPr lang="en-US" altLang="zh-CN" sz="2400" b="1" spc="0">
                <a:latin typeface="Times New Roman"/>
              </a:rPr>
              <a:t>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由图丙可求出小灯泡正常工作时的功率为</a:t>
            </a:r>
            <a:r>
              <a:rPr lang="en-US" altLang="zh-CN" sz="2400" b="1" spc="0">
                <a:latin typeface="Times New Roman"/>
              </a:rPr>
              <a:t>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，此时滑动变阻器接入电路的阻值为</a:t>
            </a:r>
            <a:r>
              <a:rPr lang="en-US" altLang="zh-CN" sz="2400" b="1" spc="0">
                <a:latin typeface="Times New Roman"/>
              </a:rPr>
              <a:t>______Ω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2" name="矩形 6"/>
          <p:cNvSpPr>
            <a:spLocks noChangeArrowheads="1"/>
          </p:cNvSpPr>
          <p:nvPr/>
        </p:nvSpPr>
        <p:spPr bwMode="auto">
          <a:xfrm>
            <a:off x="4705350" y="665163"/>
            <a:ext cx="8032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断开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5603" name="矩形 3"/>
          <p:cNvSpPr>
            <a:spLocks noChangeArrowheads="1"/>
          </p:cNvSpPr>
          <p:nvPr/>
        </p:nvSpPr>
        <p:spPr bwMode="auto">
          <a:xfrm>
            <a:off x="3051175" y="1203325"/>
            <a:ext cx="3889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5604" name="矩形 4"/>
          <p:cNvSpPr>
            <a:spLocks noChangeArrowheads="1"/>
          </p:cNvSpPr>
          <p:nvPr/>
        </p:nvSpPr>
        <p:spPr bwMode="auto">
          <a:xfrm>
            <a:off x="6719888" y="1763713"/>
            <a:ext cx="876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0.625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5605" name="矩形 7"/>
          <p:cNvSpPr>
            <a:spLocks noChangeArrowheads="1"/>
          </p:cNvSpPr>
          <p:nvPr/>
        </p:nvSpPr>
        <p:spPr bwMode="auto">
          <a:xfrm>
            <a:off x="5651500" y="2284413"/>
            <a:ext cx="3397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8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  <p:bldP spid="25604" grpId="0"/>
      <p:bldP spid="2560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539750" y="717550"/>
            <a:ext cx="80645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(5)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闭合开关，为了使小灯泡实际功率增大，滑片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应向</a:t>
            </a:r>
            <a:r>
              <a:rPr lang="en-US" altLang="zh-CN" sz="2400" b="1" spc="0">
                <a:latin typeface="Times New Roman"/>
              </a:rPr>
              <a:t>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端移动。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(6)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由图丙可知，小灯泡的电压增大时，灯丝电阻将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变大</a:t>
            </a:r>
            <a:r>
              <a:rPr lang="en-US" altLang="zh-CN" sz="2400" b="1" spc="0">
                <a:latin typeface="Times New Roman"/>
              </a:rPr>
              <a:t>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变小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，原因是</a:t>
            </a:r>
            <a:r>
              <a:rPr lang="en-US" altLang="zh-CN" sz="2400" b="1" spc="0">
                <a:latin typeface="Times New Roman"/>
              </a:rPr>
              <a:t> ____________________________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0" name="矩形 6"/>
          <p:cNvSpPr>
            <a:spLocks noChangeArrowheads="1"/>
          </p:cNvSpPr>
          <p:nvPr/>
        </p:nvSpPr>
        <p:spPr bwMode="auto">
          <a:xfrm>
            <a:off x="1230313" y="1203325"/>
            <a:ext cx="3889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1" name="矩形 7"/>
          <p:cNvSpPr>
            <a:spLocks noChangeArrowheads="1"/>
          </p:cNvSpPr>
          <p:nvPr/>
        </p:nvSpPr>
        <p:spPr bwMode="auto">
          <a:xfrm>
            <a:off x="1320800" y="2325688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变大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2" name="矩形 8"/>
          <p:cNvSpPr>
            <a:spLocks noChangeArrowheads="1"/>
          </p:cNvSpPr>
          <p:nvPr/>
        </p:nvSpPr>
        <p:spPr bwMode="auto">
          <a:xfrm>
            <a:off x="1116013" y="2884488"/>
            <a:ext cx="38973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灯丝电阻随温度升高而增大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  <p:bldP spid="276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22"/>
          <p:cNvSpPr txBox="1">
            <a:spLocks noChangeArrowheads="1"/>
          </p:cNvSpPr>
          <p:nvPr/>
        </p:nvSpPr>
        <p:spPr bwMode="auto">
          <a:xfrm>
            <a:off x="636588" y="555625"/>
            <a:ext cx="7896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(7)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另一组同学由于疏忽，把电压表和电流表的位置颠倒了，其他连接正确无误，当开关闭合后，所产生的现象是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．电流表将被烧坏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．电压表将被烧坏</a:t>
            </a:r>
            <a:r>
              <a:rPr lang="en-US" altLang="zh-CN" sz="2400" b="1" spc="0">
                <a:latin typeface="Times New Roman"/>
              </a:rPr>
              <a:t> 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．电压表有示数、电流表的示数几乎为</a:t>
            </a:r>
            <a:r>
              <a:rPr lang="en-US" altLang="zh-CN" sz="2400" b="1" spc="0">
                <a:latin typeface="Times New Roman"/>
              </a:rPr>
              <a:t>0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．电流表有示数、电压表的示数几乎为</a:t>
            </a:r>
            <a:r>
              <a:rPr lang="en-US" altLang="zh-CN" sz="2400" b="1" spc="0">
                <a:latin typeface="Times New Roman"/>
              </a:rPr>
              <a:t>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8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矩形 6"/>
          <p:cNvSpPr>
            <a:spLocks noChangeArrowheads="1"/>
          </p:cNvSpPr>
          <p:nvPr/>
        </p:nvSpPr>
        <p:spPr bwMode="auto">
          <a:xfrm>
            <a:off x="1355725" y="1635125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C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实验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：电能表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法测量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电功率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31746" name="对象 1"/>
          <p:cNvGraphicFramePr>
            <a:graphicFrameLocks noChangeAspect="1"/>
          </p:cNvGraphicFramePr>
          <p:nvPr/>
        </p:nvGraphicFramePr>
        <p:xfrm>
          <a:off x="344488" y="1200150"/>
          <a:ext cx="8455025" cy="3171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8455025" imgH="3171825" progId="Word.Document.12">
                  <p:embed/>
                </p:oleObj>
              </mc:Choice>
              <mc:Fallback>
                <p:oleObj r:id="rId3" imgW="8455025" imgH="3171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1200150"/>
                        <a:ext cx="8455025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5"/>
          <p:cNvSpPr>
            <a:spLocks noChangeArrowheads="1"/>
          </p:cNvSpPr>
          <p:nvPr/>
        </p:nvSpPr>
        <p:spPr bwMode="auto">
          <a:xfrm>
            <a:off x="7451725" y="1724025"/>
            <a:ext cx="111283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电能表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8" name="矩形 6"/>
          <p:cNvSpPr>
            <a:spLocks noChangeArrowheads="1"/>
          </p:cNvSpPr>
          <p:nvPr/>
        </p:nvSpPr>
        <p:spPr bwMode="auto">
          <a:xfrm>
            <a:off x="7046913" y="2322513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秒表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3" name="对象 1"/>
          <p:cNvGraphicFramePr>
            <a:graphicFrameLocks noChangeAspect="1"/>
          </p:cNvGraphicFramePr>
          <p:nvPr/>
        </p:nvGraphicFramePr>
        <p:xfrm>
          <a:off x="344488" y="771525"/>
          <a:ext cx="8455025" cy="3568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8455025" imgH="3568700" progId="Word.Document.12">
                  <p:embed/>
                </p:oleObj>
              </mc:Choice>
              <mc:Fallback>
                <p:oleObj r:id="rId3" imgW="8455025" imgH="35687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771525"/>
                        <a:ext cx="8455025" cy="356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】小刚同学学习了电能表后，想利用家中的电能表测量电视机的实际功率。回答下列问题：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1)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小刚还需要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器材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。</a:t>
            </a:r>
            <a:endParaRPr lang="zh-CN" altLang="en-US" sz="2400" b="1">
              <a:latin typeface="Times New Roman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测量的原理是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。</a:t>
            </a:r>
            <a:endParaRPr lang="zh-CN" altLang="en-US" sz="2400" b="1">
              <a:latin typeface="Times New Roman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5842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32363" y="1995488"/>
            <a:ext cx="2425700" cy="2017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3" name="矩形 3"/>
          <p:cNvSpPr>
            <a:spLocks noChangeArrowheads="1"/>
          </p:cNvSpPr>
          <p:nvPr/>
        </p:nvSpPr>
        <p:spPr bwMode="auto">
          <a:xfrm>
            <a:off x="2771775" y="1754188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秒表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5844" name="对象 1"/>
          <p:cNvGraphicFramePr>
            <a:graphicFrameLocks noChangeAspect="1"/>
          </p:cNvGraphicFramePr>
          <p:nvPr/>
        </p:nvGraphicFramePr>
        <p:xfrm>
          <a:off x="3286125" y="219868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4" imgW="2654300" imgH="1041400" progId="Word.Document.8">
                  <p:embed/>
                </p:oleObj>
              </mc:Choice>
              <mc:Fallback>
                <p:oleObj r:id="rId4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86125" y="219868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实验步骤及电视机电功率的表达式。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关闭家中所有用电器，记录电能表示数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打开电视机一段时间后关闭，测量时间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，记录电能表示数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电视机电功率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如果测得电能表转盘转</a:t>
            </a:r>
            <a:r>
              <a:rPr lang="en-US" altLang="zh-CN" sz="2400" b="1" spc="0">
                <a:latin typeface="Times New Roman"/>
              </a:rPr>
              <a:t>25 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所用时间是</a:t>
            </a:r>
            <a:r>
              <a:rPr lang="en-US" altLang="zh-CN" sz="2400" b="1" spc="0">
                <a:latin typeface="Times New Roman"/>
              </a:rPr>
              <a:t>6 min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，则这台电视机在</a:t>
            </a:r>
            <a:r>
              <a:rPr lang="en-US" altLang="zh-CN" sz="2400" b="1" spc="0">
                <a:latin typeface="Times New Roman"/>
              </a:rPr>
              <a:t>6 min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内消耗电能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____</a:t>
            </a:r>
            <a:r>
              <a:rPr lang="en-US" altLang="zh-CN" sz="2400" b="1" spc="0">
                <a:latin typeface="Times New Roman"/>
              </a:rPr>
              <a:t>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，电功率为</a:t>
            </a:r>
            <a:r>
              <a:rPr lang="en-US" altLang="zh-CN" sz="2400" b="1" spc="0">
                <a:latin typeface="Times New Roman"/>
              </a:rPr>
              <a:t>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0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950" y="41100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7891" name="对象 1"/>
          <p:cNvGraphicFramePr>
            <a:graphicFrameLocks noChangeAspect="1"/>
          </p:cNvGraphicFramePr>
          <p:nvPr/>
        </p:nvGraphicFramePr>
        <p:xfrm>
          <a:off x="4067175" y="2500313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5" imgW="2654300" imgH="1041400" progId="Word.Document.8">
                  <p:embed/>
                </p:oleObj>
              </mc:Choice>
              <mc:Fallback>
                <p:oleObj r:id="rId5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67175" y="2500313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2" name="矩形 6"/>
          <p:cNvSpPr>
            <a:spLocks noChangeArrowheads="1"/>
          </p:cNvSpPr>
          <p:nvPr/>
        </p:nvSpPr>
        <p:spPr bwMode="auto">
          <a:xfrm>
            <a:off x="4127500" y="3830638"/>
            <a:ext cx="13652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3.6×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7893" name="矩形 7"/>
          <p:cNvSpPr>
            <a:spLocks noChangeArrowheads="1"/>
          </p:cNvSpPr>
          <p:nvPr/>
        </p:nvSpPr>
        <p:spPr bwMode="auto">
          <a:xfrm>
            <a:off x="7092950" y="3822700"/>
            <a:ext cx="64611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100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Text Box 22"/>
          <p:cNvSpPr txBox="1">
            <a:spLocks noChangeArrowheads="1"/>
          </p:cNvSpPr>
          <p:nvPr/>
        </p:nvSpPr>
        <p:spPr bwMode="auto">
          <a:xfrm>
            <a:off x="506413" y="987425"/>
            <a:ext cx="8115300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缺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电流表时，要测量小灯泡额定功率，在额定电压已知的条件下只需测出小灯泡正常工作时的电流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即可。利用小灯泡与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串联，电流相等，以及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已知，由串联电路的电流规律和欧姆定律可知小灯泡的额定电流，即可求出小灯泡的额定功率。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9938" name="矩形 15"/>
          <p:cNvSpPr>
            <a:spLocks noChangeArrowheads="1"/>
          </p:cNvSpPr>
          <p:nvPr/>
        </p:nvSpPr>
        <p:spPr bwMode="auto">
          <a:xfrm>
            <a:off x="539750" y="6270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伏安法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测量电功率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Text Box 22"/>
          <p:cNvSpPr txBox="1">
            <a:spLocks noChangeArrowheads="1"/>
          </p:cNvSpPr>
          <p:nvPr/>
        </p:nvSpPr>
        <p:spPr bwMode="auto">
          <a:xfrm>
            <a:off x="506413" y="411163"/>
            <a:ext cx="8115300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】实验室提供：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电源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电压未知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、额定电压为</a:t>
            </a:r>
            <a:r>
              <a:rPr lang="en-US" altLang="zh-CN" sz="2400" b="1" spc="0">
                <a:latin typeface="Times New Roman"/>
              </a:rPr>
              <a:t>2.5 V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的小灯泡、开关一个、导线若干、滑动变阻器、阻值为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的定值电阻、电压表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个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量程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均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完好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，实验电路如图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要求：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测量小灯泡额定功率。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步骤：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移动滑片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，使电压表</a:t>
            </a:r>
            <a:r>
              <a:rPr lang="en-US" altLang="zh-CN" sz="2400" b="1" spc="0">
                <a:latin typeface="Times New Roman"/>
              </a:rPr>
              <a:t>V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示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数为</a:t>
            </a:r>
            <a:r>
              <a:rPr lang="en-US" altLang="zh-CN" sz="2400" b="1" spc="0">
                <a:latin typeface="Times New Roman"/>
              </a:rPr>
              <a:t>2.5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，读电压表</a:t>
            </a:r>
            <a:r>
              <a:rPr lang="en-US" altLang="zh-CN" sz="2400" b="1" spc="0">
                <a:latin typeface="Times New Roman"/>
              </a:rPr>
              <a:t>V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小灯泡额定功率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1986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05463" y="1693863"/>
            <a:ext cx="2992437" cy="1957387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1987" name="对象 1"/>
          <p:cNvGraphicFramePr>
            <a:graphicFrameLocks noChangeAspect="1"/>
          </p:cNvGraphicFramePr>
          <p:nvPr/>
        </p:nvGraphicFramePr>
        <p:xfrm>
          <a:off x="3851275" y="4076700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4" imgW="2654300" imgH="1041400" progId="Word.Document.8">
                  <p:embed/>
                </p:oleObj>
              </mc:Choice>
              <mc:Fallback>
                <p:oleObj r:id="rId4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51275" y="4076700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Text Box 22"/>
          <p:cNvSpPr txBox="1">
            <a:spLocks noChangeArrowheads="1"/>
          </p:cNvSpPr>
          <p:nvPr/>
        </p:nvSpPr>
        <p:spPr bwMode="auto">
          <a:xfrm>
            <a:off x="395288" y="382588"/>
            <a:ext cx="83867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】在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测量小灯泡的电功率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的实验中，实验室提供如下器材：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电源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电压恒为</a:t>
            </a:r>
            <a:r>
              <a:rPr lang="en-US" altLang="zh-CN" sz="2400" b="1" spc="0">
                <a:latin typeface="Times New Roman"/>
              </a:rPr>
              <a:t>6 V)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、电压表和电流表各一个、额定电压为</a:t>
            </a:r>
            <a:r>
              <a:rPr lang="en-US" altLang="zh-CN" sz="2400" b="1" spc="0">
                <a:latin typeface="Times New Roman"/>
              </a:rPr>
              <a:t>2.5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的待测小灯泡</a:t>
            </a:r>
            <a:r>
              <a:rPr lang="en-US" altLang="zh-CN" sz="2400" b="1" spc="0">
                <a:latin typeface="Times New Roman"/>
              </a:rPr>
              <a:t>L(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电阻约为</a:t>
            </a:r>
            <a:r>
              <a:rPr lang="en-US" altLang="zh-CN" sz="2400" b="1" spc="0">
                <a:latin typeface="Times New Roman"/>
              </a:rPr>
              <a:t>10Ω)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、滑动变阻器、开关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、导线若干。实验时，发现电流表已经损坏，为了测出该小灯泡的额定功率，小组在实验室选了一个</a:t>
            </a:r>
            <a:r>
              <a:rPr lang="en-US" altLang="zh-CN" sz="2400" b="1" spc="0">
                <a:latin typeface="Times New Roman"/>
              </a:rPr>
              <a:t>10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和一个单刀双掷开关，设计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了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图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所示的电路并完成了该实验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电源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4034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27763" y="3070225"/>
            <a:ext cx="2479675" cy="16621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Text Box 22"/>
          <p:cNvSpPr txBox="1">
            <a:spLocks noChangeArrowheads="1"/>
          </p:cNvSpPr>
          <p:nvPr/>
        </p:nvSpPr>
        <p:spPr bwMode="auto">
          <a:xfrm>
            <a:off x="522288" y="88741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接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，移动滑动变阻器滑片使小灯泡正常发光，记录电压表示数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接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，滑动变阻器滑片保持不动，读出此时电压表示数为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。则小灯泡额定功率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6082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6083" name="对象 1"/>
          <p:cNvGraphicFramePr>
            <a:graphicFrameLocks noChangeAspect="1"/>
          </p:cNvGraphicFramePr>
          <p:nvPr/>
        </p:nvGraphicFramePr>
        <p:xfrm>
          <a:off x="7019925" y="2454275"/>
          <a:ext cx="2209800" cy="148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5" imgW="2209800" imgH="1485900" progId="Word.Document.8">
                  <p:embed/>
                </p:oleObj>
              </mc:Choice>
              <mc:Fallback>
                <p:oleObj r:id="rId5" imgW="2209800" imgH="1485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19925" y="2454275"/>
                        <a:ext cx="2209800" cy="148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Text Box 22"/>
          <p:cNvSpPr txBox="1">
            <a:spLocks noChangeArrowheads="1"/>
          </p:cNvSpPr>
          <p:nvPr/>
        </p:nvSpPr>
        <p:spPr bwMode="auto">
          <a:xfrm>
            <a:off x="506413" y="1141413"/>
            <a:ext cx="8115300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缺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电压表测电功率时，将定值电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阻与小灯泡并联，利用并联电路各支路两端电压相等的特点，求出定值电阻两端电压，即可确定小灯泡两端电压。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8130" name="矩形 15"/>
          <p:cNvSpPr>
            <a:spLocks noChangeArrowheads="1"/>
          </p:cNvSpPr>
          <p:nvPr/>
        </p:nvSpPr>
        <p:spPr bwMode="auto">
          <a:xfrm>
            <a:off x="539750" y="6270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安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阻法测量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电功率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Text Box 22"/>
          <p:cNvSpPr txBox="1">
            <a:spLocks noChangeArrowheads="1"/>
          </p:cNvSpPr>
          <p:nvPr/>
        </p:nvSpPr>
        <p:spPr bwMode="auto">
          <a:xfrm>
            <a:off x="506413" y="742950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】小明利用已有的实验器材，为了测定标有</a:t>
            </a:r>
            <a:r>
              <a:rPr lang="en-US" altLang="zh-CN" sz="2400" b="1" spc="0">
                <a:latin typeface="Times New Roman"/>
              </a:rPr>
              <a:t>“2.5 V”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字样小灯泡的额定功率，设计了如图甲所示的电路图，其中定值电阻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的阻值为</a:t>
            </a:r>
            <a:r>
              <a:rPr lang="en-US" altLang="zh-CN" sz="2400" b="1" spc="0">
                <a:latin typeface="Times New Roman"/>
              </a:rPr>
              <a:t>5 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2225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8188"/>
          <a:stretch>
            <a:fillRect/>
          </a:stretch>
        </p:blipFill>
        <p:spPr>
          <a:xfrm>
            <a:off x="1795463" y="484188"/>
            <a:ext cx="5553075" cy="42148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Text Box 22"/>
          <p:cNvSpPr txBox="1">
            <a:spLocks noChangeArrowheads="1"/>
          </p:cNvSpPr>
          <p:nvPr/>
        </p:nvSpPr>
        <p:spPr bwMode="auto">
          <a:xfrm>
            <a:off x="506413" y="649288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请你依据电路图用笔画线代替导线，把图乙的实物图连接完整。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导线不得交叉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4274" name="矩形 4"/>
          <p:cNvSpPr>
            <a:spLocks noChangeArrowheads="1"/>
          </p:cNvSpPr>
          <p:nvPr/>
        </p:nvSpPr>
        <p:spPr bwMode="auto">
          <a:xfrm>
            <a:off x="1042988" y="2066925"/>
            <a:ext cx="27098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4275" name="Picture 5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688" y="2009775"/>
            <a:ext cx="3070225" cy="22034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 fill="hold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Text Box 22"/>
          <p:cNvSpPr txBox="1">
            <a:spLocks noChangeArrowheads="1"/>
          </p:cNvSpPr>
          <p:nvPr/>
        </p:nvSpPr>
        <p:spPr bwMode="auto">
          <a:xfrm>
            <a:off x="506413" y="642938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小明连接完电路，闭合开关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，发现灯泡</a:t>
            </a:r>
            <a:r>
              <a:rPr lang="en-US" altLang="zh-CN" sz="2400" b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发光，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均有示数，并且无论如何移动滑动变阻器的滑片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的示数虽随之改变，但示数大小一直相等。请分析出现这种情况的原因可能是</a:t>
            </a:r>
            <a:r>
              <a:rPr lang="en-US" altLang="zh-CN" sz="2400" b="1" spc="0">
                <a:latin typeface="Times New Roman"/>
              </a:rPr>
              <a:t>____________________________________________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6322" name="矩形 4"/>
          <p:cNvSpPr>
            <a:spLocks noChangeArrowheads="1"/>
          </p:cNvSpPr>
          <p:nvPr/>
        </p:nvSpPr>
        <p:spPr bwMode="auto">
          <a:xfrm>
            <a:off x="874713" y="2803525"/>
            <a:ext cx="65770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小灯泡、定值电阻、滑动变阻器串联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合理即可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416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小明正确连接好电路后，闭合开关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的示数为</a:t>
            </a:r>
            <a:r>
              <a:rPr lang="en-US" altLang="zh-CN" sz="2400" b="1" spc="0">
                <a:latin typeface="Times New Roman"/>
              </a:rPr>
              <a:t>0.1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，此时应调节滑动变阻器的滑片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向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en-US" altLang="zh-CN" sz="2400" b="1" spc="0">
                <a:latin typeface="Times New Roman"/>
              </a:rPr>
              <a:t>____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左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右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移动，使电流表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的示数为</a:t>
            </a:r>
            <a:r>
              <a:rPr lang="en-US" altLang="zh-CN" sz="2400" b="1" spc="0">
                <a:latin typeface="Times New Roman"/>
              </a:rPr>
              <a:t>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时，小灯泡正常发光。此时电流表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的示数如图丙所示，为</a:t>
            </a:r>
            <a:r>
              <a:rPr lang="en-US" altLang="zh-CN" sz="2400" b="1" spc="0">
                <a:latin typeface="Times New Roman"/>
              </a:rPr>
              <a:t>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，则小灯泡的额定功率为</a:t>
            </a:r>
            <a:r>
              <a:rPr lang="en-US" altLang="zh-CN" sz="2400" b="1" spc="0">
                <a:latin typeface="Times New Roman"/>
              </a:rPr>
              <a:t>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在实验过程中，电流表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串联起来的作用相当于</a:t>
            </a:r>
            <a:r>
              <a:rPr lang="en-US" altLang="zh-CN" sz="2400" b="1" spc="0">
                <a:latin typeface="Times New Roman"/>
              </a:rPr>
              <a:t>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8370" name="矩形 4"/>
          <p:cNvSpPr/>
          <p:nvPr/>
        </p:nvSpPr>
        <p:spPr>
          <a:xfrm>
            <a:off x="836613" y="1550988"/>
            <a:ext cx="3532187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左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[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以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(1)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实物图连接为准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]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pic>
        <p:nvPicPr>
          <p:cNvPr id="58371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2" name="矩形 5"/>
          <p:cNvSpPr/>
          <p:nvPr/>
        </p:nvSpPr>
        <p:spPr>
          <a:xfrm>
            <a:off x="2797175" y="2117725"/>
            <a:ext cx="569913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0.5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8373" name="矩形 6"/>
          <p:cNvSpPr/>
          <p:nvPr/>
        </p:nvSpPr>
        <p:spPr>
          <a:xfrm>
            <a:off x="4722813" y="2622550"/>
            <a:ext cx="569912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0.8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8374" name="矩形 7"/>
          <p:cNvSpPr/>
          <p:nvPr/>
        </p:nvSpPr>
        <p:spPr>
          <a:xfrm>
            <a:off x="1763713" y="3127375"/>
            <a:ext cx="7239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0.75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8375" name="矩形 8"/>
          <p:cNvSpPr/>
          <p:nvPr/>
        </p:nvSpPr>
        <p:spPr>
          <a:xfrm>
            <a:off x="1403350" y="4135438"/>
            <a:ext cx="11128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电压表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2" grpId="0"/>
      <p:bldP spid="58373" grpId="0"/>
      <p:bldP spid="58374" grpId="0"/>
      <p:bldP spid="583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Text Box 22"/>
          <p:cNvSpPr txBox="1">
            <a:spLocks noChangeArrowheads="1"/>
          </p:cNvSpPr>
          <p:nvPr/>
        </p:nvSpPr>
        <p:spPr bwMode="auto">
          <a:xfrm>
            <a:off x="506413" y="1058863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【实验剖析】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．实验猜想：电流产生的热量与通电时间、电流、电阻有关。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．实验方法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电流产生的热量可能与多个因素有关，需要利用</a:t>
            </a:r>
            <a:r>
              <a:rPr lang="en-US" altLang="zh-CN" sz="2400" b="1" spc="0">
                <a:latin typeface="Times New Roman"/>
              </a:rPr>
              <a:t>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法设计实验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0418" name="矩形 4"/>
          <p:cNvSpPr>
            <a:spLocks noChangeArrowheads="1"/>
          </p:cNvSpPr>
          <p:nvPr/>
        </p:nvSpPr>
        <p:spPr bwMode="auto">
          <a:xfrm>
            <a:off x="1187450" y="3762375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控制变量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0419" name="矩形 15"/>
          <p:cNvSpPr>
            <a:spLocks noChangeArrowheads="1"/>
          </p:cNvSpPr>
          <p:nvPr/>
        </p:nvSpPr>
        <p:spPr bwMode="auto">
          <a:xfrm>
            <a:off x="539750" y="627063"/>
            <a:ext cx="77771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5 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实验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：探究电流产生的热量与哪些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因素有关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Text Box 22"/>
          <p:cNvSpPr txBox="1">
            <a:spLocks noChangeArrowheads="1"/>
          </p:cNvSpPr>
          <p:nvPr/>
        </p:nvSpPr>
        <p:spPr bwMode="auto">
          <a:xfrm>
            <a:off x="506413" y="615950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电流通过导体产生热量的多少不能直接观察，通过观察</a:t>
            </a:r>
            <a:r>
              <a:rPr lang="en-US" altLang="zh-CN" sz="2400" b="1" spc="0">
                <a:latin typeface="Times New Roman"/>
              </a:rPr>
              <a:t>U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形管内液面高度差来反映容器中电阻产生热量的多少，这种研究方法叫做</a:t>
            </a:r>
            <a:r>
              <a:rPr lang="en-US" altLang="zh-CN" sz="2400" b="1" spc="0">
                <a:latin typeface="Times New Roman"/>
              </a:rPr>
              <a:t>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．进行实验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甲图装置中，两电阻串联，通过的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相等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，通电时间也相同，可以探究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产生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的热量与电阻的关系。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2466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0001"/>
          <a:stretch>
            <a:fillRect/>
          </a:stretch>
        </p:blipFill>
        <p:spPr>
          <a:xfrm>
            <a:off x="6173788" y="2517775"/>
            <a:ext cx="2776537" cy="2166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2467" name="矩形 5"/>
          <p:cNvSpPr>
            <a:spLocks noChangeArrowheads="1"/>
          </p:cNvSpPr>
          <p:nvPr/>
        </p:nvSpPr>
        <p:spPr bwMode="auto">
          <a:xfrm>
            <a:off x="3851275" y="1647825"/>
            <a:ext cx="230505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转换法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Text Box 22"/>
          <p:cNvSpPr txBox="1">
            <a:spLocks noChangeArrowheads="1"/>
          </p:cNvSpPr>
          <p:nvPr/>
        </p:nvSpPr>
        <p:spPr bwMode="auto">
          <a:xfrm>
            <a:off x="506413" y="638175"/>
            <a:ext cx="8115300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用乙图装置探究电流产生的热量与电流的关系时，其中一个容器外并联了一个阻值相同的电阻，根据并联电路电流的规律可知，目的是使通过两个容器中电阻的电流不同。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4514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001"/>
          <a:stretch>
            <a:fillRect/>
          </a:stretch>
        </p:blipFill>
        <p:spPr>
          <a:xfrm>
            <a:off x="3581400" y="2355850"/>
            <a:ext cx="2776538" cy="21669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1" name="Text Box 22"/>
          <p:cNvSpPr txBox="1">
            <a:spLocks noChangeArrowheads="1"/>
          </p:cNvSpPr>
          <p:nvPr/>
        </p:nvSpPr>
        <p:spPr bwMode="auto">
          <a:xfrm>
            <a:off x="506413" y="723900"/>
            <a:ext cx="8115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．记录并分析数据。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．多次测量的目的是</a:t>
            </a:r>
            <a:r>
              <a:rPr lang="en-US" altLang="zh-CN" sz="2400" b="1" spc="0">
                <a:latin typeface="Times New Roman"/>
              </a:rPr>
              <a:t>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6562" name="矩形 4"/>
          <p:cNvSpPr>
            <a:spLocks noChangeArrowheads="1"/>
          </p:cNvSpPr>
          <p:nvPr/>
        </p:nvSpPr>
        <p:spPr bwMode="auto">
          <a:xfrm>
            <a:off x="3779838" y="1233488"/>
            <a:ext cx="36718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使结论具有普遍性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09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．实验结论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在电阻和通电时间相同的情况下，通过电阻的电流越大，产生的热量越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在电流和通电时间相同的情况下，电阻越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，产生的热量越多。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在电阻和通过电阻的电流相同的情况下，通电时间越长，产生的热量越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8610" name="矩形 4"/>
          <p:cNvSpPr>
            <a:spLocks noChangeArrowheads="1"/>
          </p:cNvSpPr>
          <p:nvPr/>
        </p:nvSpPr>
        <p:spPr bwMode="auto">
          <a:xfrm>
            <a:off x="3492500" y="1644650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8611" name="矩形 5"/>
          <p:cNvSpPr>
            <a:spLocks noChangeArrowheads="1"/>
          </p:cNvSpPr>
          <p:nvPr/>
        </p:nvSpPr>
        <p:spPr bwMode="auto">
          <a:xfrm>
            <a:off x="6958013" y="2173288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8612" name="矩形 6"/>
          <p:cNvSpPr>
            <a:spLocks noChangeArrowheads="1"/>
          </p:cNvSpPr>
          <p:nvPr/>
        </p:nvSpPr>
        <p:spPr bwMode="auto">
          <a:xfrm>
            <a:off x="3492500" y="3795713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0"/>
      <p:bldP spid="686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7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厦门模拟</a:t>
            </a:r>
            <a:r>
              <a:rPr lang="en-US" altLang="zh-CN" sz="2400" b="1" spc="0">
                <a:latin typeface="Times New Roman"/>
              </a:rPr>
              <a:t>·8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分】小明和小华同学为了探究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电流通过导体产生的热量与电阻的关系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，设计了如图</a:t>
            </a:r>
            <a:r>
              <a:rPr lang="en-US" altLang="zh-CN" sz="2400" b="1" spc="0">
                <a:latin typeface="Times New Roman"/>
              </a:rPr>
              <a:t>9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所示的实验电路。两个烧瓶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中盛有质量、初温相等的煤油，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阻值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不同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的电热丝。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0658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563" y="2208213"/>
            <a:ext cx="3167062" cy="2667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5" name="Text Box 22"/>
          <p:cNvSpPr txBox="1">
            <a:spLocks noChangeArrowheads="1"/>
          </p:cNvSpPr>
          <p:nvPr/>
        </p:nvSpPr>
        <p:spPr bwMode="auto">
          <a:xfrm>
            <a:off x="506413" y="642938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采用串联的连接方式，其目的是为了控制通电时间、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相等。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小明同学为比较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阻值的大小，用电压表分别测出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两端电压大小。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发现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＜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/>
              </a:rPr>
              <a:t>U</a:t>
            </a:r>
            <a:r>
              <a:rPr lang="en-US" altLang="zh-CN" sz="2400" b="1" i="1" spc="0" baseline="-25000">
                <a:latin typeface="宋体" pitchFamily="2" charset="-122"/>
                <a:ea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en-US" altLang="zh-CN" sz="2400" b="1" spc="0">
                <a:latin typeface="Times New Roman"/>
              </a:rPr>
              <a:t>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spc="0">
                <a:latin typeface="Times New Roman"/>
              </a:rPr>
              <a:t> 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 spc="0">
                <a:latin typeface="Times New Roman"/>
              </a:rPr>
              <a:t> 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 ”)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2706" name="矩形 4"/>
          <p:cNvSpPr>
            <a:spLocks noChangeArrowheads="1"/>
          </p:cNvSpPr>
          <p:nvPr/>
        </p:nvSpPr>
        <p:spPr bwMode="auto">
          <a:xfrm>
            <a:off x="1835150" y="1131888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电流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2707" name="矩形 3"/>
          <p:cNvSpPr>
            <a:spLocks noChangeArrowheads="1"/>
          </p:cNvSpPr>
          <p:nvPr/>
        </p:nvSpPr>
        <p:spPr bwMode="auto">
          <a:xfrm>
            <a:off x="3862388" y="2787650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＜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3" name="Text Box 22"/>
          <p:cNvSpPr txBox="1">
            <a:spLocks noChangeArrowheads="1"/>
          </p:cNvSpPr>
          <p:nvPr/>
        </p:nvSpPr>
        <p:spPr bwMode="auto">
          <a:xfrm>
            <a:off x="506413" y="76517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3)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在相同时间内，可通过观察</a:t>
            </a:r>
            <a:r>
              <a:rPr lang="en-US" altLang="zh-CN" sz="2400" b="1" spc="0">
                <a:latin typeface="Times New Roman"/>
              </a:rPr>
              <a:t>_______________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_______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来比较电流通过电热丝产生的热量多少；为了升温较快，实验液体选用煤油而不选用水，主要是水的比热容比煤油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4754" name="矩形 4"/>
          <p:cNvSpPr>
            <a:spLocks noChangeArrowheads="1"/>
          </p:cNvSpPr>
          <p:nvPr/>
        </p:nvSpPr>
        <p:spPr bwMode="auto">
          <a:xfrm>
            <a:off x="5038725" y="738188"/>
            <a:ext cx="327818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温度计的示数上升多少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4755" name="矩形 3"/>
          <p:cNvSpPr>
            <a:spLocks noChangeArrowheads="1"/>
          </p:cNvSpPr>
          <p:nvPr/>
        </p:nvSpPr>
        <p:spPr bwMode="auto">
          <a:xfrm>
            <a:off x="1908175" y="2355850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747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1" name="Text Box 22"/>
          <p:cNvSpPr txBox="1">
            <a:spLocks noChangeArrowheads="1"/>
          </p:cNvSpPr>
          <p:nvPr/>
        </p:nvSpPr>
        <p:spPr bwMode="auto">
          <a:xfrm>
            <a:off x="506413" y="493713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(4)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小华想改装实验装置用来测量</a:t>
            </a:r>
            <a:r>
              <a:rPr lang="en-US" altLang="zh-CN" sz="2400" b="1" spc="0">
                <a:latin typeface="Times New Roman" pitchFamily="18" charset="0"/>
              </a:rPr>
              <a:t>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煤油的比热容大小</a:t>
            </a:r>
            <a:r>
              <a:rPr lang="en-US" altLang="zh-CN" sz="2400" b="1" spc="0">
                <a:latin typeface="Times New Roman" pitchFamily="18" charset="0"/>
              </a:rPr>
              <a:t>”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，则他们应将烧瓶</a:t>
            </a:r>
            <a:r>
              <a:rPr lang="en-US" altLang="zh-CN" sz="2400" b="1" i="1" spc="0">
                <a:latin typeface="Times New Roman" pitchFamily="18" charset="0"/>
              </a:rPr>
              <a:t>A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中煤油换成与其</a:t>
            </a:r>
            <a:r>
              <a:rPr lang="en-US" altLang="zh-CN" sz="2400" b="1" spc="0">
                <a:latin typeface="Times New Roman" pitchFamily="18" charset="0"/>
              </a:rPr>
              <a:t>________(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 pitchFamily="18" charset="0"/>
              </a:rPr>
              <a:t>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质量</a:t>
            </a:r>
            <a:r>
              <a:rPr lang="en-US" altLang="zh-CN" sz="2400" b="1" spc="0">
                <a:latin typeface="Times New Roman" pitchFamily="18" charset="0"/>
              </a:rPr>
              <a:t>”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 pitchFamily="18" charset="0"/>
              </a:rPr>
              <a:t>“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体积</a:t>
            </a:r>
            <a:r>
              <a:rPr lang="en-US" altLang="zh-CN" sz="2400" b="1" spc="0">
                <a:latin typeface="Times New Roman" pitchFamily="18" charset="0"/>
              </a:rPr>
              <a:t>”)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相等的水，并将电热丝</a:t>
            </a:r>
            <a:r>
              <a:rPr lang="en-US" altLang="zh-CN" sz="2400" b="1" i="1" spc="0">
                <a:latin typeface="Times New Roman" pitchFamily="18" charset="0"/>
              </a:rPr>
              <a:t>R</a:t>
            </a:r>
            <a:r>
              <a:rPr lang="en-US" altLang="zh-CN" sz="2400" b="1" i="1" spc="0" baseline="-25000">
                <a:latin typeface="Times New Roman" pitchFamily="18" charset="0"/>
              </a:rPr>
              <a:t>A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换成阻值和</a:t>
            </a:r>
            <a:r>
              <a:rPr lang="en-US" altLang="zh-CN" sz="2400" b="1" spc="0">
                <a:latin typeface="Times New Roman" pitchFamily="18" charset="0"/>
              </a:rPr>
              <a:t>______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相等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的电热丝。测量时，水和煤油的初温均为</a:t>
            </a:r>
            <a:r>
              <a:rPr lang="en-US" altLang="zh-CN" sz="2400" b="1" i="1" spc="0">
                <a:latin typeface="Times New Roman" pitchFamily="18" charset="0"/>
              </a:rPr>
              <a:t>t</a:t>
            </a:r>
            <a:r>
              <a:rPr lang="en-US" altLang="zh-CN" sz="2400" b="1" spc="0" baseline="-25000">
                <a:latin typeface="Times New Roman" pitchFamily="18" charset="0"/>
              </a:rPr>
              <a:t>0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，通电一段时间后，水和煤油的末温分别为</a:t>
            </a:r>
            <a:r>
              <a:rPr lang="en-US" altLang="zh-CN" sz="2400" b="1" i="1" spc="0">
                <a:latin typeface="Times New Roman" pitchFamily="18" charset="0"/>
              </a:rPr>
              <a:t>t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 pitchFamily="18" charset="0"/>
              </a:rPr>
              <a:t>t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煤油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，请写出煤油比热容的表达式：</a:t>
            </a:r>
            <a:r>
              <a:rPr lang="zh-CN" altLang="zh-CN" sz="2400" b="1" spc="0">
                <a:latin typeface="Times New Roman" pitchFamily="18" charset="0"/>
                <a:ea typeface="Times New Roman"/>
              </a:rPr>
              <a:t> </a:t>
            </a:r>
            <a:r>
              <a:rPr lang="en-US" altLang="zh-CN" sz="2400" b="1" i="1" spc="0">
                <a:latin typeface="Times New Roman" pitchFamily="18" charset="0"/>
                <a:ea typeface="Times New Roman"/>
              </a:rPr>
              <a:t>c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煤油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 pitchFamily="18" charset="0"/>
              </a:rPr>
              <a:t>_</a:t>
            </a:r>
            <a:r>
              <a:rPr lang="en-US" altLang="zh-CN" sz="2400" b="1" spc="0">
                <a:latin typeface="Times New Roman" pitchFamily="18" charset="0"/>
              </a:rPr>
              <a:t>_</a:t>
            </a:r>
            <a:r>
              <a:rPr lang="en-US" altLang="zh-CN" sz="2400" b="1" spc="0">
                <a:latin typeface="Times New Roman" pitchFamily="18" charset="0"/>
              </a:rPr>
              <a:t>_________(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已知水的比热容为</a:t>
            </a:r>
            <a:r>
              <a:rPr lang="en-US" altLang="zh-CN" sz="2400" b="1" i="1" spc="0">
                <a:latin typeface="Times New Roman" pitchFamily="18" charset="0"/>
              </a:rPr>
              <a:t>c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水</a:t>
            </a:r>
            <a:r>
              <a:rPr lang="en-US" altLang="zh-CN" sz="2400" b="1" spc="0">
                <a:latin typeface="Times New Roman" pitchFamily="18" charset="0"/>
              </a:rPr>
              <a:t>)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6802" name="矩形 4"/>
          <p:cNvSpPr>
            <a:spLocks noChangeArrowheads="1"/>
          </p:cNvSpPr>
          <p:nvPr/>
        </p:nvSpPr>
        <p:spPr bwMode="auto">
          <a:xfrm>
            <a:off x="5435600" y="1012825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质量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6803" name="矩形 5"/>
          <p:cNvSpPr>
            <a:spLocks noChangeArrowheads="1"/>
          </p:cNvSpPr>
          <p:nvPr/>
        </p:nvSpPr>
        <p:spPr bwMode="auto">
          <a:xfrm>
            <a:off x="7019925" y="1530350"/>
            <a:ext cx="5270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i="1" spc="0" baseline="-25000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76804" name="对象 1"/>
          <p:cNvGraphicFramePr>
            <a:graphicFrameLocks noChangeAspect="1"/>
          </p:cNvGraphicFramePr>
          <p:nvPr/>
        </p:nvGraphicFramePr>
        <p:xfrm>
          <a:off x="3573463" y="325913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2654300" imgH="1041400" progId="Word.Document.8">
                  <p:embed/>
                </p:oleObj>
              </mc:Choice>
              <mc:Fallback>
                <p:oleObj r:id="rId3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73463" y="325913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49" name="Text Box 22"/>
          <p:cNvSpPr txBox="1">
            <a:spLocks noChangeArrowheads="1"/>
          </p:cNvSpPr>
          <p:nvPr/>
        </p:nvSpPr>
        <p:spPr bwMode="auto">
          <a:xfrm>
            <a:off x="506413" y="1104900"/>
            <a:ext cx="81153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明认为这样测量煤油的比热容会有较大的误差，原因主要有：</a:t>
            </a:r>
            <a:r>
              <a:rPr lang="en-US" altLang="zh-CN" sz="2400" b="1" spc="0">
                <a:latin typeface="Times New Roman"/>
              </a:rPr>
              <a:t> 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___</a:t>
            </a:r>
            <a:r>
              <a:rPr lang="en-US" altLang="zh-CN" sz="2400" b="1" spc="0">
                <a:latin typeface="Times New Roman"/>
              </a:rPr>
              <a:t>____________________________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只要写出一条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即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可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8850" name="矩形 4"/>
          <p:cNvSpPr>
            <a:spLocks noChangeArrowheads="1"/>
          </p:cNvSpPr>
          <p:nvPr/>
        </p:nvSpPr>
        <p:spPr bwMode="auto">
          <a:xfrm>
            <a:off x="2378075" y="1622425"/>
            <a:ext cx="50307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水与煤油的散热程度不同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合理即可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8851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0897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80898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0899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0900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0901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0902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0903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0904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0905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0906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0907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0908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0909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0910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0911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80912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80913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0914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80915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80916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0917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80918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21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测量小灯泡的额定功率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实验中，器材有电源、滑动变阻器、两个电流表、小灯泡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U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 spc="0">
                <a:latin typeface="Times New Roman"/>
              </a:rPr>
              <a:t>3.8 V)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、定值电阻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阻值为</a:t>
            </a:r>
            <a:r>
              <a:rPr lang="en-US" altLang="zh-CN" sz="2400" b="1" spc="0">
                <a:latin typeface="Times New Roman"/>
              </a:rPr>
              <a:t>10 Ω)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、开关及若干导线。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22" name="Picture 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9467"/>
          <a:stretch>
            <a:fillRect/>
          </a:stretch>
        </p:blipFill>
        <p:spPr>
          <a:xfrm>
            <a:off x="488950" y="2363788"/>
            <a:ext cx="5667375" cy="25638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23" name="Picture 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836" t="56715" r="44329"/>
          <a:stretch>
            <a:fillRect/>
          </a:stretch>
        </p:blipFill>
        <p:spPr>
          <a:xfrm>
            <a:off x="6280150" y="2716213"/>
            <a:ext cx="1735138" cy="2016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5" name="矩形 5"/>
          <p:cNvSpPr>
            <a:spLocks noChangeArrowheads="1"/>
          </p:cNvSpPr>
          <p:nvPr/>
        </p:nvSpPr>
        <p:spPr bwMode="auto">
          <a:xfrm>
            <a:off x="611188" y="555625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根据图甲，用笔画线代替导线，将图乙中未画出的两条导线补充完整。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闭合开关前，滑动变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阻器滑片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应置于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______ 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2946" name="矩形 3"/>
          <p:cNvSpPr>
            <a:spLocks noChangeArrowheads="1"/>
          </p:cNvSpPr>
          <p:nvPr/>
        </p:nvSpPr>
        <p:spPr bwMode="auto">
          <a:xfrm>
            <a:off x="5003800" y="1131888"/>
            <a:ext cx="27860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2947" name="Picture 5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5863" y="1952625"/>
            <a:ext cx="3248025" cy="215265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948" name="矩形 6"/>
          <p:cNvSpPr>
            <a:spLocks noChangeArrowheads="1"/>
          </p:cNvSpPr>
          <p:nvPr/>
        </p:nvSpPr>
        <p:spPr bwMode="auto">
          <a:xfrm>
            <a:off x="1373188" y="2716213"/>
            <a:ext cx="3905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 fill="hold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 fill="hold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  <p:bldP spid="8294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3969" name="矩形 5"/>
          <p:cNvSpPr>
            <a:spLocks noChangeArrowheads="1"/>
          </p:cNvSpPr>
          <p:nvPr/>
        </p:nvSpPr>
        <p:spPr bwMode="auto">
          <a:xfrm>
            <a:off x="611188" y="555625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正确连接电路后，闭合开关，发现灯不亮，两电流表有示数且相同，故障可能是</a:t>
            </a:r>
            <a:r>
              <a:rPr lang="en-US" altLang="zh-CN" sz="2400" b="1" spc="0">
                <a:latin typeface="Times New Roman"/>
              </a:rPr>
              <a:t>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排除故障后，为了测量小灯泡的额定功率，移动滑动变阻器的滑片，直到电流表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示数为</a:t>
            </a:r>
            <a:r>
              <a:rPr lang="en-US" altLang="zh-CN" sz="2400" b="1" spc="0">
                <a:latin typeface="Times New Roman"/>
              </a:rPr>
              <a:t>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时，小灯泡正常发光，电流表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的示数如图丙，该示数为</a:t>
            </a:r>
            <a:r>
              <a:rPr lang="en-US" altLang="zh-CN" sz="2400" b="1" spc="0">
                <a:latin typeface="Times New Roman"/>
              </a:rPr>
              <a:t>____________A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，则小灯泡的额定功率为</a:t>
            </a:r>
            <a:r>
              <a:rPr lang="en-US" altLang="zh-CN" sz="2400" b="1" spc="0">
                <a:latin typeface="Times New Roman"/>
              </a:rPr>
              <a:t>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3970" name="矩形 3"/>
          <p:cNvSpPr>
            <a:spLocks noChangeArrowheads="1"/>
          </p:cNvSpPr>
          <p:nvPr/>
        </p:nvSpPr>
        <p:spPr bwMode="auto">
          <a:xfrm>
            <a:off x="5915025" y="1071563"/>
            <a:ext cx="20415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小灯泡处断路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3971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3972" name="矩形 6"/>
          <p:cNvSpPr>
            <a:spLocks noChangeArrowheads="1"/>
          </p:cNvSpPr>
          <p:nvPr/>
        </p:nvSpPr>
        <p:spPr bwMode="auto">
          <a:xfrm>
            <a:off x="1103313" y="1597025"/>
            <a:ext cx="14208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R</a:t>
            </a:r>
            <a:r>
              <a:rPr lang="en-US" altLang="zh-CN" sz="2400" b="1" spc="0" baseline="-25000">
                <a:solidFill>
                  <a:srgbClr val="C00000"/>
                </a:solidFill>
                <a:latin typeface="Times New Roman"/>
              </a:rPr>
              <a:t>0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处短路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3973" name="矩形 7"/>
          <p:cNvSpPr>
            <a:spLocks noChangeArrowheads="1"/>
          </p:cNvSpPr>
          <p:nvPr/>
        </p:nvSpPr>
        <p:spPr bwMode="auto">
          <a:xfrm>
            <a:off x="5940425" y="2728913"/>
            <a:ext cx="7223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0.38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3974" name="矩形 8"/>
          <p:cNvSpPr>
            <a:spLocks noChangeArrowheads="1"/>
          </p:cNvSpPr>
          <p:nvPr/>
        </p:nvSpPr>
        <p:spPr bwMode="auto">
          <a:xfrm>
            <a:off x="1149350" y="3808413"/>
            <a:ext cx="16224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0.70(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0.7)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3975" name="矩形 9"/>
          <p:cNvSpPr>
            <a:spLocks noChangeArrowheads="1"/>
          </p:cNvSpPr>
          <p:nvPr/>
        </p:nvSpPr>
        <p:spPr bwMode="auto">
          <a:xfrm>
            <a:off x="6502400" y="3808413"/>
            <a:ext cx="8778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1.216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  <p:bldP spid="83972" grpId="0"/>
      <p:bldP spid="83973" grpId="0"/>
      <p:bldP spid="83974" grpId="0"/>
      <p:bldP spid="8397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3" name="矩形 3"/>
          <p:cNvSpPr>
            <a:spLocks noChangeArrowheads="1"/>
          </p:cNvSpPr>
          <p:nvPr/>
        </p:nvSpPr>
        <p:spPr bwMode="auto">
          <a:xfrm>
            <a:off x="539750" y="484188"/>
            <a:ext cx="8023225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三明模拟</a:t>
            </a:r>
            <a:r>
              <a:rPr lang="en-US" altLang="zh-CN" sz="2400" b="1" spc="0">
                <a:latin typeface="Times New Roman"/>
              </a:rPr>
              <a:t>·8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分】测量小灯泡额定功率的实验中，器材如下：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待测小灯泡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额定电压为</a:t>
            </a:r>
            <a:r>
              <a:rPr lang="en-US" altLang="zh-CN" sz="2400" b="1" spc="0">
                <a:latin typeface="Times New Roman"/>
              </a:rPr>
              <a:t>2.5 V)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、电源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电压恒为</a:t>
            </a:r>
            <a:r>
              <a:rPr lang="en-US" altLang="zh-CN" sz="2400" b="1" spc="0">
                <a:latin typeface="Times New Roman"/>
              </a:rPr>
              <a:t>6 V)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、电流表</a:t>
            </a:r>
            <a:r>
              <a:rPr lang="en-US" altLang="zh-CN" sz="2400" b="1" spc="0">
                <a:latin typeface="Times New Roman"/>
              </a:rPr>
              <a:t>(0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 spc="0">
                <a:latin typeface="Times New Roman"/>
              </a:rPr>
              <a:t> 0.6 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 spc="0">
                <a:latin typeface="Times New Roman"/>
              </a:rPr>
              <a:t> 3 A)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、电压表</a:t>
            </a:r>
            <a:r>
              <a:rPr lang="en-US" altLang="zh-CN" sz="2400" b="1" spc="0">
                <a:latin typeface="Times New Roman"/>
              </a:rPr>
              <a:t>(0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 spc="0">
                <a:latin typeface="Times New Roman"/>
              </a:rPr>
              <a:t> 3 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 spc="0">
                <a:latin typeface="Times New Roman"/>
              </a:rPr>
              <a:t> 15 V)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、滑动变阻器、开关各一只，导线若干。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4994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2988" y="2822575"/>
            <a:ext cx="4322762" cy="1879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4995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1500" y="2576513"/>
            <a:ext cx="2378075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6017" name="矩形 5"/>
          <p:cNvSpPr>
            <a:spLocks noChangeArrowheads="1"/>
          </p:cNvSpPr>
          <p:nvPr/>
        </p:nvSpPr>
        <p:spPr bwMode="auto">
          <a:xfrm>
            <a:off x="611188" y="569913"/>
            <a:ext cx="8023225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如图甲所示是某同学开始时连接的电路，仔细观察发现该电路存在连接错误，但只需改动一根导线，即可使电路连接正确。请你在应改动的导线上打</a:t>
            </a:r>
            <a:r>
              <a:rPr lang="en-US" altLang="zh-CN" sz="2400" b="1" spc="0">
                <a:latin typeface="Times New Roman"/>
              </a:rPr>
              <a:t>“× 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，并用笔画线代替导线画出正确的接法。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6018" name="矩形 4"/>
          <p:cNvSpPr>
            <a:spLocks noChangeArrowheads="1"/>
          </p:cNvSpPr>
          <p:nvPr/>
        </p:nvSpPr>
        <p:spPr bwMode="auto">
          <a:xfrm>
            <a:off x="1214438" y="2982913"/>
            <a:ext cx="27098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6019" name="Picture 6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400" y="2406650"/>
            <a:ext cx="3071813" cy="2036763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 fill="hold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1" name="矩形 5"/>
          <p:cNvSpPr>
            <a:spLocks noChangeArrowheads="1"/>
          </p:cNvSpPr>
          <p:nvPr/>
        </p:nvSpPr>
        <p:spPr bwMode="auto">
          <a:xfrm>
            <a:off x="611188" y="569913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电路连接正确后，闭合开关，发现小灯泡不亮，但电流表、电压表均有示数，接下来应进行的操作是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．检查灯泡是否断路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zh-CN" altLang="zh-CN" sz="2400" b="1" spc="0">
                <a:latin typeface="宋体" pitchFamily="2" charset="-122"/>
                <a:ea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．检查灯泡是否短路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．检查开关接触是否良好　</a:t>
            </a: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．移动滑动变阻器滑片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当小灯泡正常发光时，电流表示数如图乙所示，示数为</a:t>
            </a:r>
            <a:r>
              <a:rPr lang="en-US" altLang="zh-CN" sz="2400" b="1" spc="0">
                <a:latin typeface="Times New Roman"/>
              </a:rPr>
              <a:t>______A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，小灯泡的额定功率为</a:t>
            </a:r>
            <a:r>
              <a:rPr lang="en-US" altLang="zh-CN" sz="2400" b="1" spc="0">
                <a:latin typeface="Times New Roman"/>
              </a:rPr>
              <a:t>______W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，小灯泡正常发光的电阻约为</a:t>
            </a:r>
            <a:r>
              <a:rPr lang="en-US" altLang="zh-CN" sz="2400" b="1" spc="0">
                <a:latin typeface="Times New Roman"/>
              </a:rPr>
              <a:t>______Ω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7042" name="矩形 4"/>
          <p:cNvSpPr>
            <a:spLocks noChangeArrowheads="1"/>
          </p:cNvSpPr>
          <p:nvPr/>
        </p:nvSpPr>
        <p:spPr bwMode="auto">
          <a:xfrm>
            <a:off x="7740650" y="1058863"/>
            <a:ext cx="406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7043" name="矩形 6"/>
          <p:cNvSpPr>
            <a:spLocks noChangeArrowheads="1"/>
          </p:cNvSpPr>
          <p:nvPr/>
        </p:nvSpPr>
        <p:spPr bwMode="auto">
          <a:xfrm>
            <a:off x="1322388" y="3290888"/>
            <a:ext cx="5699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7044" name="矩形 7"/>
          <p:cNvSpPr>
            <a:spLocks noChangeArrowheads="1"/>
          </p:cNvSpPr>
          <p:nvPr/>
        </p:nvSpPr>
        <p:spPr bwMode="auto">
          <a:xfrm>
            <a:off x="5503863" y="3290888"/>
            <a:ext cx="7223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0.75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7045" name="矩形 8"/>
          <p:cNvSpPr>
            <a:spLocks noChangeArrowheads="1"/>
          </p:cNvSpPr>
          <p:nvPr/>
        </p:nvSpPr>
        <p:spPr bwMode="auto">
          <a:xfrm>
            <a:off x="3348038" y="3867150"/>
            <a:ext cx="7223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8.33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/>
      <p:bldP spid="87043" grpId="0"/>
      <p:bldP spid="87044" grpId="0"/>
      <p:bldP spid="8704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8065" name="矩形 5"/>
          <p:cNvSpPr>
            <a:spLocks noChangeArrowheads="1"/>
          </p:cNvSpPr>
          <p:nvPr/>
        </p:nvSpPr>
        <p:spPr bwMode="auto">
          <a:xfrm>
            <a:off x="611188" y="569913"/>
            <a:ext cx="8023225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完成上述实验后，另有同学设计了如图丙所示的电路，测出了额定电流为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的小灯泡的额定功率。电源电压不变，滑动变阻器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的最大阻值为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，实验方案如下：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按电路图连接电路。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只闭合开关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，移动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的滑片，使电流表的示数为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，灯泡正常发光。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9089" name="矩形 5"/>
          <p:cNvSpPr>
            <a:spLocks noChangeArrowheads="1"/>
          </p:cNvSpPr>
          <p:nvPr/>
        </p:nvSpPr>
        <p:spPr bwMode="auto">
          <a:xfrm>
            <a:off x="611188" y="569913"/>
            <a:ext cx="8023225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只闭合开关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，保持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的滑片位置不动，移动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的滑片，使电流表的示数为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保持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的滑片位置不动，将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的滑片移到最左端，电流表的示数为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，再将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的滑片移到最右端，电流表的示数为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⑤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小灯泡额定功率的表达式为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I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R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9090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9091" name="对象 1"/>
          <p:cNvGraphicFramePr>
            <a:graphicFrameLocks noChangeAspect="1"/>
          </p:cNvGraphicFramePr>
          <p:nvPr/>
        </p:nvGraphicFramePr>
        <p:xfrm>
          <a:off x="5651500" y="304323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4" imgW="2654300" imgH="1041400" progId="Word.Document.8">
                  <p:embed/>
                </p:oleObj>
              </mc:Choice>
              <mc:Fallback>
                <p:oleObj r:id="rId4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1500" y="304323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092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833100" y="126111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184</Paragraphs>
  <Slides>48</Slides>
  <Notes>36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baseType="lpstr" size="58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2021-03-04T13:18:29.936</cp:lastPrinted>
  <dcterms:created xsi:type="dcterms:W3CDTF">2021-03-04T13:18:29Z</dcterms:created>
  <dcterms:modified xsi:type="dcterms:W3CDTF">2021-03-04T05:18:31Z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