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59" r:id="rId2"/>
    <p:sldMasterId id="2147483682" r:id="rId3"/>
  </p:sldMasterIdLst>
  <p:sldIdLst>
    <p:sldId id="256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1" r:id="rId26"/>
    <p:sldId id="302" r:id="rId27"/>
    <p:sldId id="303" r:id="rId28"/>
    <p:sldId id="304" r:id="rId29"/>
    <p:sldId id="276" r:id="rId30"/>
  </p:sldIdLst>
  <p:sldSz cx="9144000" cy="6858000" type="screen4x3"/>
  <p:notesSz cx="6858000" cy="9144000"/>
  <p:custDataLst>
    <p:tags r:id="rId31"/>
  </p:custDataLst>
  <p:defaultTextStyle>
    <a:defPPr algn="l" rtl="0" eaLnBrk="0" hangingPunct="0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7" autoAdjust="0"/>
    <p:restoredTop sz="94660"/>
  </p:normalViewPr>
  <p:slideViewPr>
    <p:cSldViewPr>
      <p:cViewPr varScale="1">
        <p:scale>
          <a:sx n="63" d="100"/>
          <a:sy n="63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7.xml" /><Relationship Id="rId31" Type="http://schemas.openxmlformats.org/officeDocument/2006/relationships/tags" Target="tags/tag1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Rectangle 3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4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0706C0-76A9-4AEF-8C6B-0551F19C741C}" type="slidenum">
              <a:rPr lang="en-US" altLang="zh-CN" sz="1400"/>
              <a:t>*</a:t>
            </a:fld>
            <a:endParaRPr lang="en-US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3E5E832-B429-4C52-B453-BC7716976E43}" type="slidenum">
              <a:rPr lang="en-US" altLang="zh-CN" sz="1400"/>
              <a:t>*</a:t>
            </a:fld>
            <a:endParaRPr lang="en-US" altLang="zh-CN" sz="1400"/>
          </a:p>
        </p:txBody>
      </p:sp>
      <p:grpSp>
        <p:nvGrpSpPr>
          <p:cNvPr id="2055" name="Group 7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2056" name="AutoShape 8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zh-CN" sz="2400">
                <a:latin typeface="Times New Roman" pitchFamily="18" charset="0"/>
              </a:endParaRPr>
            </a:p>
          </p:txBody>
        </p:sp>
        <p:cxnSp>
          <p:nvCxnSpPr>
            <p:cNvPr id="2057" name="Line 9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  <a:effectLst/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AutoShape 2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3075" name="AutoShape 3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3076" name="AutoShape 4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zh-CN"/>
          </a:p>
        </p:txBody>
      </p:sp>
      <p:sp>
        <p:nvSpPr>
          <p:cNvPr id="3077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8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91275"/>
            <a:ext cx="28956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91275"/>
            <a:ext cx="16002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7485BA2D-0089-4DE7-9790-4E2D442E3A53}" type="slidenum">
              <a:rPr lang="en-US" altLang="zh-CN" sz="1400"/>
              <a:t>*</a:t>
            </a:fld>
            <a:endParaRPr lang="en-US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hyperlink" Target="file:///C:/Documents and Settings/Administrator/&#26700;&#38754;/&#31532;&#20116;&#31456; &#30005;&#27969;&#21644;&#30005;&#36335;/&#31532;&#20116;&#31456; &#30005;&#27969;&#21644;&#30005;&#36335;/&#19968;&#12289;&#30005;&#33655;/&#39564;&#30005;&#22120;&#21450;&#30005;&#37327;.SWF" TargetMode="Ex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Relationship Id="rId3" Type="http://schemas.openxmlformats.org/officeDocument/2006/relationships/image" Target="../media/image5.png" /><Relationship Id="rId4" Type="http://schemas.openxmlformats.org/officeDocument/2006/relationships/video" Target="file:///E:\&#40644;\2018.9.6&#35838;&#20214;\&#31532;&#21313;&#20116;&#31456;%20&#30005;&#27969;&#21644;&#30005;&#36335;\&#31532;&#20108;&#33410;%20&#30005;&#27969;&#21644;&#30005;&#36335;\&#30005;&#27969;&#24418;&#25104;.avi" TargetMode="Ex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Relationship Id="rId3" Type="http://schemas.openxmlformats.org/officeDocument/2006/relationships/image" Target="../media/image8.jpeg" /><Relationship Id="rId4" Type="http://schemas.openxmlformats.org/officeDocument/2006/relationships/image" Target="../media/image9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1.jpeg" /><Relationship Id="rId11" Type="http://schemas.openxmlformats.org/officeDocument/2006/relationships/image" Target="../media/image21.jpeg" /><Relationship Id="rId12" Type="http://schemas.openxmlformats.org/officeDocument/2006/relationships/image" Target="../media/image22.jpeg" /><Relationship Id="rId2" Type="http://schemas.openxmlformats.org/officeDocument/2006/relationships/image" Target="../media/image10.png" /><Relationship Id="rId3" Type="http://schemas.openxmlformats.org/officeDocument/2006/relationships/image" Target="../media/image14.png" /><Relationship Id="rId4" Type="http://schemas.openxmlformats.org/officeDocument/2006/relationships/image" Target="../media/image15.png" /><Relationship Id="rId5" Type="http://schemas.openxmlformats.org/officeDocument/2006/relationships/image" Target="../media/image16.png" /><Relationship Id="rId6" Type="http://schemas.openxmlformats.org/officeDocument/2006/relationships/image" Target="../media/image17.jpeg" /><Relationship Id="rId7" Type="http://schemas.openxmlformats.org/officeDocument/2006/relationships/image" Target="../media/image18.jpeg" /><Relationship Id="rId8" Type="http://schemas.openxmlformats.org/officeDocument/2006/relationships/image" Target="../media/image19.jpeg" /><Relationship Id="rId9" Type="http://schemas.openxmlformats.org/officeDocument/2006/relationships/image" Target="../media/image2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Relationship Id="rId3" Type="http://schemas.openxmlformats.org/officeDocument/2006/relationships/image" Target="../media/image24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Relationship Id="rId4" Type="http://schemas.openxmlformats.org/officeDocument/2006/relationships/image" Target="../media/image27.png" /><Relationship Id="rId5" Type="http://schemas.openxmlformats.org/officeDocument/2006/relationships/hyperlink" Target="&#20018;.mp4" TargetMode="External" /><Relationship Id="rId6" Type="http://schemas.openxmlformats.org/officeDocument/2006/relationships/image" Target="../media/image28.jpeg" /><Relationship Id="rId7" Type="http://schemas.openxmlformats.org/officeDocument/2006/relationships/image" Target="../media/image10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Relationship Id="rId4" Type="http://schemas.openxmlformats.org/officeDocument/2006/relationships/image" Target="../media/image27.png" /><Relationship Id="rId5" Type="http://schemas.openxmlformats.org/officeDocument/2006/relationships/hyperlink" Target="&#24182;&#32852;&#24320;&#20851;1.mp4" TargetMode="External" /><Relationship Id="rId6" Type="http://schemas.openxmlformats.org/officeDocument/2006/relationships/image" Target="../media/image29.jpeg" /><Relationship Id="rId7" Type="http://schemas.openxmlformats.org/officeDocument/2006/relationships/image" Target="../media/image10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Relationship Id="rId3" Type="http://schemas.openxmlformats.org/officeDocument/2006/relationships/image" Target="../media/image11.jpeg" /><Relationship Id="rId4" Type="http://schemas.openxmlformats.org/officeDocument/2006/relationships/image" Target="../media/image31.jpeg" /><Relationship Id="rId5" Type="http://schemas.openxmlformats.org/officeDocument/2006/relationships/image" Target="../media/image32.jpeg" /><Relationship Id="rId6" Type="http://schemas.openxmlformats.org/officeDocument/2006/relationships/image" Target="../media/image33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4.jpeg" /><Relationship Id="rId3" Type="http://schemas.openxmlformats.org/officeDocument/2006/relationships/image" Target="../media/image11.jpeg" /><Relationship Id="rId4" Type="http://schemas.openxmlformats.org/officeDocument/2006/relationships/image" Target="../media/image35.jpeg" /><Relationship Id="rId5" Type="http://schemas.openxmlformats.org/officeDocument/2006/relationships/image" Target="../media/image36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Relationship Id="rId4" Type="http://schemas.openxmlformats.org/officeDocument/2006/relationships/image" Target="../media/image27.png" /><Relationship Id="rId5" Type="http://schemas.openxmlformats.org/officeDocument/2006/relationships/image" Target="../media/image37.png" /><Relationship Id="rId6" Type="http://schemas.openxmlformats.org/officeDocument/2006/relationships/image" Target="../media/image38.png" /><Relationship Id="rId7" Type="http://schemas.openxmlformats.org/officeDocument/2006/relationships/image" Target="../media/image10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Relationship Id="rId4" Type="http://schemas.openxmlformats.org/officeDocument/2006/relationships/image" Target="../media/image27.png" /><Relationship Id="rId5" Type="http://schemas.openxmlformats.org/officeDocument/2006/relationships/image" Target="../media/image37.png" /><Relationship Id="rId6" Type="http://schemas.openxmlformats.org/officeDocument/2006/relationships/image" Target="../media/image39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0.png" /><Relationship Id="rId3" Type="http://schemas.openxmlformats.org/officeDocument/2006/relationships/video" Target="file:///E:\&#40644;\1917.5.25\&#21021;&#20013;&#29289;&#29702;\&#31532;&#21313;&#20116;&#31456;%20&#30005;&#27969;&#21644;&#30005;&#36335;\&#31532;&#22235;&#33410;%20&#30005;&#27969;&#30340;&#27979;&#37327;\&#24494;&#35838;&#21046;&#20316;\&#30005;&#27969;&#34920;&#27491;&#36127;&#25509;&#21453;.avi" TargetMode="Ex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1.jpeg" /><Relationship Id="rId3" Type="http://schemas.openxmlformats.org/officeDocument/2006/relationships/image" Target="../media/image4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Rectangle 10"/>
          <p:cNvSpPr/>
          <p:nvPr/>
        </p:nvSpPr>
        <p:spPr>
          <a:xfrm>
            <a:off x="1371600" y="1828800"/>
            <a:ext cx="60960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第十五章 电流和电路</a:t>
            </a:r>
            <a:endParaRPr lang="zh-CN" altLang="en-US" sz="4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9" name="Rectangle 11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Rectangle 4"/>
          <p:cNvSpPr/>
          <p:nvPr/>
        </p:nvSpPr>
        <p:spPr>
          <a:xfrm>
            <a:off x="533400" y="1371600"/>
            <a:ext cx="44958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latin typeface="Tahoma" pitchFamily="34" charset="0"/>
                <a:ea typeface="黑体" pitchFamily="49" charset="-122"/>
              </a:rPr>
              <a:t>（一）摩擦起电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5123" name="Text Box 5"/>
          <p:cNvSpPr/>
          <p:nvPr/>
        </p:nvSpPr>
        <p:spPr>
          <a:xfrm>
            <a:off x="685800" y="1981200"/>
            <a:ext cx="7467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>
                <a:latin typeface="Tahoma" pitchFamily="34" charset="0"/>
                <a:ea typeface="黑体" pitchFamily="49" charset="-122"/>
              </a:rPr>
              <a:t>1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、用摩擦的方法使物体带电，叫摩擦起电。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5124" name="Text Box 6"/>
          <p:cNvSpPr/>
          <p:nvPr/>
        </p:nvSpPr>
        <p:spPr>
          <a:xfrm>
            <a:off x="685800" y="2667000"/>
            <a:ext cx="7467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>
                <a:latin typeface="Tahoma" pitchFamily="34" charset="0"/>
                <a:ea typeface="黑体" pitchFamily="49" charset="-122"/>
              </a:rPr>
              <a:t>2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、带电体的性质：能吸引轻小物体。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5125" name="Text Box 7"/>
          <p:cNvSpPr/>
          <p:nvPr/>
        </p:nvSpPr>
        <p:spPr>
          <a:xfrm>
            <a:off x="685800" y="3352800"/>
            <a:ext cx="3810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>
                <a:latin typeface="Tahoma" pitchFamily="34" charset="0"/>
                <a:ea typeface="黑体" pitchFamily="49" charset="-122"/>
              </a:rPr>
              <a:t>3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、使物体带电方法：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</p:txBody>
      </p:sp>
      <p:grpSp>
        <p:nvGrpSpPr>
          <p:cNvPr id="5126" name="Group 18"/>
          <p:cNvGrpSpPr/>
          <p:nvPr/>
        </p:nvGrpSpPr>
        <p:grpSpPr>
          <a:xfrm>
            <a:off x="1295400" y="3962400"/>
            <a:ext cx="1905000" cy="2119312"/>
            <a:chOff x="864" y="2688"/>
            <a:chExt cx="1200" cy="1335"/>
          </a:xfrm>
        </p:grpSpPr>
        <p:sp>
          <p:nvSpPr>
            <p:cNvPr id="5138" name="Text Box 8"/>
            <p:cNvSpPr/>
            <p:nvPr/>
          </p:nvSpPr>
          <p:spPr>
            <a:xfrm>
              <a:off x="864" y="2688"/>
              <a:ext cx="120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>
                  <a:latin typeface="Tahoma" pitchFamily="34" charset="0"/>
                  <a:ea typeface="黑体" pitchFamily="49" charset="-122"/>
                </a:rPr>
                <a:t>摩擦起电</a:t>
              </a:r>
              <a:endParaRPr lang="zh-CN" altLang="en-US" sz="2800" b="1">
                <a:latin typeface="Tahoma" pitchFamily="34" charset="0"/>
                <a:ea typeface="黑体" pitchFamily="49" charset="-122"/>
              </a:endParaRPr>
            </a:p>
          </p:txBody>
        </p:sp>
        <p:sp>
          <p:nvSpPr>
            <p:cNvPr id="5139" name="Text Box 9"/>
            <p:cNvSpPr/>
            <p:nvPr/>
          </p:nvSpPr>
          <p:spPr>
            <a:xfrm>
              <a:off x="864" y="3168"/>
              <a:ext cx="120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>
                  <a:latin typeface="Tahoma" pitchFamily="34" charset="0"/>
                  <a:ea typeface="黑体" pitchFamily="49" charset="-122"/>
                </a:rPr>
                <a:t>接触起电</a:t>
              </a:r>
              <a:endParaRPr lang="zh-CN" altLang="en-US" sz="2800" b="1">
                <a:latin typeface="Tahoma" pitchFamily="34" charset="0"/>
                <a:ea typeface="黑体" pitchFamily="49" charset="-122"/>
              </a:endParaRPr>
            </a:p>
          </p:txBody>
        </p:sp>
        <p:sp>
          <p:nvSpPr>
            <p:cNvPr id="5140" name="Text Box 10"/>
            <p:cNvSpPr/>
            <p:nvPr/>
          </p:nvSpPr>
          <p:spPr>
            <a:xfrm>
              <a:off x="864" y="3696"/>
              <a:ext cx="120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>
                  <a:latin typeface="Tahoma" pitchFamily="34" charset="0"/>
                  <a:ea typeface="黑体" pitchFamily="49" charset="-122"/>
                </a:rPr>
                <a:t>感应起电</a:t>
              </a:r>
              <a:endParaRPr lang="zh-CN" altLang="en-US" sz="2800" b="1">
                <a:latin typeface="Tahoma" pitchFamily="34" charset="0"/>
                <a:ea typeface="黑体" pitchFamily="49" charset="-122"/>
              </a:endParaRPr>
            </a:p>
          </p:txBody>
        </p:sp>
      </p:grpSp>
      <p:grpSp>
        <p:nvGrpSpPr>
          <p:cNvPr id="5127" name="Group 19"/>
          <p:cNvGrpSpPr/>
          <p:nvPr/>
        </p:nvGrpSpPr>
        <p:grpSpPr>
          <a:xfrm>
            <a:off x="3048000" y="3962400"/>
            <a:ext cx="4724400" cy="519112"/>
            <a:chOff x="1968" y="2688"/>
            <a:chExt cx="2976" cy="327"/>
          </a:xfrm>
        </p:grpSpPr>
        <p:sp>
          <p:nvSpPr>
            <p:cNvPr id="5136" name="Text Box 12"/>
            <p:cNvSpPr/>
            <p:nvPr/>
          </p:nvSpPr>
          <p:spPr>
            <a:xfrm>
              <a:off x="2832" y="2688"/>
              <a:ext cx="211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>
                  <a:latin typeface="Tahoma" pitchFamily="34" charset="0"/>
                  <a:ea typeface="黑体" pitchFamily="49" charset="-122"/>
                </a:rPr>
                <a:t>带等量的异种电荷</a:t>
              </a:r>
              <a:endParaRPr lang="zh-CN" altLang="en-US" sz="2800" b="1">
                <a:latin typeface="Tahoma" pitchFamily="34" charset="0"/>
                <a:ea typeface="黑体" pitchFamily="49" charset="-122"/>
              </a:endParaRPr>
            </a:p>
          </p:txBody>
        </p:sp>
        <p:cxnSp>
          <p:nvCxnSpPr>
            <p:cNvPr id="5137" name="Line 15"/>
            <p:cNvCxnSpPr/>
            <p:nvPr/>
          </p:nvCxnSpPr>
          <p:spPr>
            <a:xfrm>
              <a:off x="1968" y="2832"/>
              <a:ext cx="864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cxnSp>
      </p:grpSp>
      <p:grpSp>
        <p:nvGrpSpPr>
          <p:cNvPr id="5128" name="Group 20"/>
          <p:cNvGrpSpPr/>
          <p:nvPr/>
        </p:nvGrpSpPr>
        <p:grpSpPr>
          <a:xfrm>
            <a:off x="3048000" y="4724400"/>
            <a:ext cx="3886200" cy="519112"/>
            <a:chOff x="1968" y="3168"/>
            <a:chExt cx="2448" cy="327"/>
          </a:xfrm>
        </p:grpSpPr>
        <p:sp>
          <p:nvSpPr>
            <p:cNvPr id="5134" name="Text Box 13"/>
            <p:cNvSpPr/>
            <p:nvPr/>
          </p:nvSpPr>
          <p:spPr>
            <a:xfrm>
              <a:off x="2832" y="3168"/>
              <a:ext cx="158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>
                  <a:latin typeface="Tahoma" pitchFamily="34" charset="0"/>
                  <a:ea typeface="黑体" pitchFamily="49" charset="-122"/>
                </a:rPr>
                <a:t>带同种电荷</a:t>
              </a:r>
              <a:endParaRPr lang="zh-CN" altLang="en-US" sz="2800" b="1">
                <a:latin typeface="Tahoma" pitchFamily="34" charset="0"/>
                <a:ea typeface="黑体" pitchFamily="49" charset="-122"/>
              </a:endParaRPr>
            </a:p>
          </p:txBody>
        </p:sp>
        <p:cxnSp>
          <p:nvCxnSpPr>
            <p:cNvPr id="5135" name="Line 16"/>
            <p:cNvCxnSpPr/>
            <p:nvPr/>
          </p:nvCxnSpPr>
          <p:spPr>
            <a:xfrm>
              <a:off x="1968" y="3312"/>
              <a:ext cx="864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cxnSp>
      </p:grpSp>
      <p:grpSp>
        <p:nvGrpSpPr>
          <p:cNvPr id="5129" name="Group 21"/>
          <p:cNvGrpSpPr/>
          <p:nvPr/>
        </p:nvGrpSpPr>
        <p:grpSpPr>
          <a:xfrm>
            <a:off x="2971800" y="5378450"/>
            <a:ext cx="4876800" cy="946150"/>
            <a:chOff x="1920" y="3580"/>
            <a:chExt cx="3072" cy="596"/>
          </a:xfrm>
        </p:grpSpPr>
        <p:sp>
          <p:nvSpPr>
            <p:cNvPr id="5132" name="Text Box 14"/>
            <p:cNvSpPr/>
            <p:nvPr/>
          </p:nvSpPr>
          <p:spPr>
            <a:xfrm>
              <a:off x="2832" y="3580"/>
              <a:ext cx="2160" cy="59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>
                  <a:latin typeface="Tahoma" pitchFamily="34" charset="0"/>
                  <a:ea typeface="黑体" pitchFamily="49" charset="-122"/>
                </a:rPr>
                <a:t>靠近端带异种电荷，远端带同种电荷</a:t>
              </a:r>
              <a:endParaRPr lang="zh-CN" altLang="en-US" sz="2800" b="1">
                <a:latin typeface="Tahoma" pitchFamily="34" charset="0"/>
                <a:ea typeface="黑体" pitchFamily="49" charset="-122"/>
              </a:endParaRPr>
            </a:p>
          </p:txBody>
        </p:sp>
        <p:cxnSp>
          <p:nvCxnSpPr>
            <p:cNvPr id="5133" name="Line 17"/>
            <p:cNvCxnSpPr/>
            <p:nvPr/>
          </p:nvCxnSpPr>
          <p:spPr>
            <a:xfrm>
              <a:off x="1920" y="3888"/>
              <a:ext cx="864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cxnSp>
      </p:grpSp>
      <p:pic>
        <p:nvPicPr>
          <p:cNvPr id="5130" name="Picture 22" descr="xqxwt"/>
          <p:cNvPicPr/>
          <p:nvPr/>
        </p:nvPicPr>
        <p:blipFill>
          <a:blip r:embed="rId2"/>
          <a:stretch>
            <a:fillRect/>
          </a:stretch>
        </p:blipFill>
        <p:spPr>
          <a:xfrm>
            <a:off x="6781800" y="2743200"/>
            <a:ext cx="1066800" cy="935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31" name="Rectangle 4"/>
          <p:cNvSpPr/>
          <p:nvPr/>
        </p:nvSpPr>
        <p:spPr>
          <a:xfrm>
            <a:off x="2819400" y="609600"/>
            <a:ext cx="32766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3600" b="1">
                <a:latin typeface="Tahoma" pitchFamily="34" charset="0"/>
                <a:ea typeface="黑体" pitchFamily="49" charset="-122"/>
              </a:rPr>
              <a:t>一、两种电荷</a:t>
            </a:r>
            <a:endParaRPr lang="zh-CN" altLang="en-US" sz="3600" b="1">
              <a:latin typeface="Tahoma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Rectangle 2"/>
          <p:cNvSpPr/>
          <p:nvPr>
            <p:ph type="title" idx="4294967295"/>
          </p:nvPr>
        </p:nvSpPr>
        <p:spPr>
          <a:xfrm>
            <a:off x="1371600" y="457200"/>
            <a:ext cx="4030662" cy="762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4000" b="1">
                <a:solidFill>
                  <a:schemeClr val="tx1"/>
                </a:solidFill>
                <a:ea typeface="黑体" pitchFamily="49" charset="-122"/>
              </a:rPr>
              <a:t>（二）两种电荷</a:t>
            </a:r>
            <a:endParaRPr lang="zh-CN" altLang="en-US" sz="40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6147" name="Rectangle 3"/>
          <p:cNvSpPr/>
          <p:nvPr/>
        </p:nvSpPr>
        <p:spPr>
          <a:xfrm>
            <a:off x="762000" y="4953000"/>
            <a:ext cx="73152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、两种电荷间的相互作用规律：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8" name="Rectangle 4"/>
          <p:cNvSpPr/>
          <p:nvPr/>
        </p:nvSpPr>
        <p:spPr>
          <a:xfrm>
            <a:off x="4876800" y="1905000"/>
            <a:ext cx="32004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zh-CN" altLang="zh-CN">
              <a:latin typeface="Tahoma" pitchFamily="34" charset="0"/>
            </a:endParaRPr>
          </a:p>
        </p:txBody>
      </p:sp>
      <p:sp>
        <p:nvSpPr>
          <p:cNvPr id="6149" name="Rectangle 5"/>
          <p:cNvSpPr/>
          <p:nvPr/>
        </p:nvSpPr>
        <p:spPr>
          <a:xfrm>
            <a:off x="990600" y="2286000"/>
            <a:ext cx="76200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丝绸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摩擦过的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玻璃棒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带的电荷叫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正电荷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0" name="Rectangle 6"/>
          <p:cNvSpPr/>
          <p:nvPr/>
        </p:nvSpPr>
        <p:spPr>
          <a:xfrm>
            <a:off x="914400" y="3886200"/>
            <a:ext cx="76200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毛皮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摩擦过的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橡胶棒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带的电荷叫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负电荷。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1" name="Rectangle 8"/>
          <p:cNvSpPr/>
          <p:nvPr/>
        </p:nvSpPr>
        <p:spPr>
          <a:xfrm>
            <a:off x="990600" y="1447800"/>
            <a:ext cx="28194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、正电荷：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2" name="Rectangle 9"/>
          <p:cNvSpPr/>
          <p:nvPr/>
        </p:nvSpPr>
        <p:spPr>
          <a:xfrm>
            <a:off x="914400" y="3276600"/>
            <a:ext cx="28956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、负电荷：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3" name="Rectangle 11"/>
          <p:cNvSpPr/>
          <p:nvPr/>
        </p:nvSpPr>
        <p:spPr>
          <a:xfrm>
            <a:off x="990600" y="5562600"/>
            <a:ext cx="76200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同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种电荷相互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排斥，异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种电荷相互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吸引。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154" name="组合 13"/>
          <p:cNvGrpSpPr/>
          <p:nvPr/>
        </p:nvGrpSpPr>
        <p:grpSpPr>
          <a:xfrm>
            <a:off x="3200400" y="2209800"/>
            <a:ext cx="1219200" cy="1012825"/>
            <a:chOff x="3200400" y="2209800"/>
            <a:chExt cx="1219200" cy="1012686"/>
          </a:xfrm>
        </p:grpSpPr>
        <p:sp>
          <p:nvSpPr>
            <p:cNvPr id="6164" name="TextBox 9"/>
            <p:cNvSpPr/>
            <p:nvPr/>
          </p:nvSpPr>
          <p:spPr>
            <a:xfrm>
              <a:off x="3581400" y="2514600"/>
              <a:ext cx="762000" cy="70788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4000" b="1">
                  <a:latin typeface="黑体" pitchFamily="49" charset="-122"/>
                  <a:ea typeface="黑体" pitchFamily="49" charset="-122"/>
                </a:rPr>
                <a:t>+</a:t>
              </a:r>
              <a:endParaRPr lang="en-US" altLang="zh-CN" sz="40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6165" name="椭圆 10"/>
            <p:cNvSpPr/>
            <p:nvPr/>
          </p:nvSpPr>
          <p:spPr>
            <a:xfrm>
              <a:off x="3200400" y="2209800"/>
              <a:ext cx="1219200" cy="914275"/>
            </a:xfrm>
            <a:prstGeom prst="ellipse">
              <a:avLst/>
            </a:prstGeom>
            <a:noFill/>
            <a:ln>
              <a:solidFill>
                <a:srgbClr val="68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6155" name="组合 14"/>
          <p:cNvGrpSpPr/>
          <p:nvPr/>
        </p:nvGrpSpPr>
        <p:grpSpPr>
          <a:xfrm>
            <a:off x="685800" y="2209800"/>
            <a:ext cx="1219200" cy="1012825"/>
            <a:chOff x="685800" y="2209800"/>
            <a:chExt cx="1219200" cy="1012686"/>
          </a:xfrm>
        </p:grpSpPr>
        <p:sp>
          <p:nvSpPr>
            <p:cNvPr id="6162" name="椭圆 11"/>
            <p:cNvSpPr/>
            <p:nvPr/>
          </p:nvSpPr>
          <p:spPr>
            <a:xfrm>
              <a:off x="685800" y="2209800"/>
              <a:ext cx="1219200" cy="914275"/>
            </a:xfrm>
            <a:prstGeom prst="ellipse">
              <a:avLst/>
            </a:prstGeom>
            <a:noFill/>
            <a:ln>
              <a:solidFill>
                <a:srgbClr val="68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163" name="TextBox 12"/>
            <p:cNvSpPr/>
            <p:nvPr/>
          </p:nvSpPr>
          <p:spPr>
            <a:xfrm>
              <a:off x="1143000" y="2514600"/>
              <a:ext cx="609600" cy="70788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4000" b="1">
                  <a:latin typeface="黑体" pitchFamily="49" charset="-122"/>
                  <a:ea typeface="黑体" pitchFamily="49" charset="-122"/>
                </a:rPr>
                <a:t>-</a:t>
              </a:r>
              <a:endParaRPr lang="en-US" altLang="zh-CN" sz="40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6156" name="组合 15"/>
          <p:cNvGrpSpPr/>
          <p:nvPr/>
        </p:nvGrpSpPr>
        <p:grpSpPr>
          <a:xfrm>
            <a:off x="3124200" y="3810000"/>
            <a:ext cx="1219200" cy="1012825"/>
            <a:chOff x="685800" y="2209800"/>
            <a:chExt cx="1219200" cy="1012686"/>
          </a:xfrm>
        </p:grpSpPr>
        <p:sp>
          <p:nvSpPr>
            <p:cNvPr id="6160" name="椭圆 16"/>
            <p:cNvSpPr/>
            <p:nvPr/>
          </p:nvSpPr>
          <p:spPr>
            <a:xfrm>
              <a:off x="685800" y="2209800"/>
              <a:ext cx="1219200" cy="914275"/>
            </a:xfrm>
            <a:prstGeom prst="ellipse">
              <a:avLst/>
            </a:prstGeom>
            <a:noFill/>
            <a:ln>
              <a:solidFill>
                <a:srgbClr val="68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161" name="TextBox 17"/>
            <p:cNvSpPr/>
            <p:nvPr/>
          </p:nvSpPr>
          <p:spPr>
            <a:xfrm>
              <a:off x="1143000" y="2514600"/>
              <a:ext cx="609600" cy="70788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4000" b="1">
                  <a:latin typeface="黑体" pitchFamily="49" charset="-122"/>
                  <a:ea typeface="黑体" pitchFamily="49" charset="-122"/>
                </a:rPr>
                <a:t>-</a:t>
              </a:r>
              <a:endParaRPr lang="en-US" altLang="zh-CN" sz="40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6157" name="组合 18"/>
          <p:cNvGrpSpPr/>
          <p:nvPr/>
        </p:nvGrpSpPr>
        <p:grpSpPr>
          <a:xfrm>
            <a:off x="685800" y="3810000"/>
            <a:ext cx="1219200" cy="1012825"/>
            <a:chOff x="3200400" y="2209800"/>
            <a:chExt cx="1219200" cy="1012686"/>
          </a:xfrm>
        </p:grpSpPr>
        <p:sp>
          <p:nvSpPr>
            <p:cNvPr id="6158" name="TextBox 19"/>
            <p:cNvSpPr/>
            <p:nvPr/>
          </p:nvSpPr>
          <p:spPr>
            <a:xfrm>
              <a:off x="3581400" y="2514600"/>
              <a:ext cx="762000" cy="70788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4000" b="1">
                  <a:latin typeface="黑体" pitchFamily="49" charset="-122"/>
                  <a:ea typeface="黑体" pitchFamily="49" charset="-122"/>
                </a:rPr>
                <a:t>+</a:t>
              </a:r>
              <a:endParaRPr lang="en-US" altLang="zh-CN" sz="40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6159" name="椭圆 20"/>
            <p:cNvSpPr/>
            <p:nvPr/>
          </p:nvSpPr>
          <p:spPr>
            <a:xfrm>
              <a:off x="3200400" y="2209800"/>
              <a:ext cx="1219200" cy="914275"/>
            </a:xfrm>
            <a:prstGeom prst="ellipse">
              <a:avLst/>
            </a:prstGeom>
            <a:noFill/>
            <a:ln>
              <a:solidFill>
                <a:srgbClr val="68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9" grpId="1"/>
      <p:bldP spid="6150" grpId="2"/>
      <p:bldP spid="6151" grpId="3"/>
      <p:bldP spid="6152" grpId="4"/>
      <p:bldP spid="6153" grpId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Rectangle 2"/>
          <p:cNvSpPr/>
          <p:nvPr>
            <p:ph type="title" idx="4294967295"/>
          </p:nvPr>
        </p:nvSpPr>
        <p:spPr>
          <a:xfrm>
            <a:off x="1676400" y="457200"/>
            <a:ext cx="4038600" cy="7159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40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（三）电荷量  </a:t>
            </a:r>
            <a:r>
              <a:rPr lang="en-US" altLang="zh-CN" sz="40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Q</a:t>
            </a:r>
            <a:endParaRPr lang="en-US" altLang="zh-CN" sz="4000" b="1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7171" name="Group 11"/>
          <p:cNvGrpSpPr/>
          <p:nvPr/>
        </p:nvGrpSpPr>
        <p:grpSpPr>
          <a:xfrm>
            <a:off x="304800" y="1828800"/>
            <a:ext cx="9067800" cy="762000"/>
            <a:chOff x="192" y="1392"/>
            <a:chExt cx="5712" cy="480"/>
          </a:xfrm>
        </p:grpSpPr>
        <p:sp>
          <p:nvSpPr>
            <p:cNvPr id="7178" name="Rectangle 4"/>
            <p:cNvSpPr/>
            <p:nvPr/>
          </p:nvSpPr>
          <p:spPr>
            <a:xfrm>
              <a:off x="192" y="1415"/>
              <a:ext cx="1655" cy="45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b="1">
                  <a:latin typeface="黑体" pitchFamily="49" charset="-122"/>
                  <a:ea typeface="黑体" pitchFamily="49" charset="-122"/>
                </a:rPr>
                <a:t>、定义：</a:t>
              </a:r>
              <a:endParaRPr lang="zh-CN" altLang="en-US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7179" name="Rectangle 5"/>
            <p:cNvSpPr/>
            <p:nvPr/>
          </p:nvSpPr>
          <p:spPr>
            <a:xfrm>
              <a:off x="1536" y="1392"/>
              <a:ext cx="4368" cy="4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b="1">
                  <a:latin typeface="黑体" pitchFamily="49" charset="-122"/>
                  <a:ea typeface="黑体" pitchFamily="49" charset="-122"/>
                </a:rPr>
                <a:t>电荷的多少叫</a:t>
              </a:r>
              <a:r>
                <a:rPr lang="zh-CN" altLang="en-US" b="1" u="sng">
                  <a:latin typeface="黑体" pitchFamily="49" charset="-122"/>
                  <a:ea typeface="黑体" pitchFamily="49" charset="-122"/>
                </a:rPr>
                <a:t>电荷量</a:t>
              </a:r>
              <a:r>
                <a:rPr lang="zh-CN" altLang="en-US" b="1">
                  <a:latin typeface="黑体" pitchFamily="49" charset="-122"/>
                  <a:ea typeface="黑体" pitchFamily="49" charset="-122"/>
                </a:rPr>
                <a:t>，简称电荷。</a:t>
              </a:r>
              <a:endParaRPr lang="zh-CN" altLang="en-US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7172" name="Group 9"/>
          <p:cNvGrpSpPr/>
          <p:nvPr/>
        </p:nvGrpSpPr>
        <p:grpSpPr>
          <a:xfrm>
            <a:off x="381000" y="2971800"/>
            <a:ext cx="7696200" cy="725488"/>
            <a:chOff x="192" y="2016"/>
            <a:chExt cx="4848" cy="457"/>
          </a:xfrm>
        </p:grpSpPr>
        <p:sp>
          <p:nvSpPr>
            <p:cNvPr id="7176" name="Rectangle 3"/>
            <p:cNvSpPr/>
            <p:nvPr/>
          </p:nvSpPr>
          <p:spPr>
            <a:xfrm>
              <a:off x="1488" y="2016"/>
              <a:ext cx="3552" cy="4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库仑</a:t>
              </a:r>
              <a:r>
                <a:rPr lang="zh-CN" altLang="en-US" b="1">
                  <a:solidFill>
                    <a:schemeClr val="tx2"/>
                  </a:solidFill>
                  <a:latin typeface="黑体" pitchFamily="49" charset="-122"/>
                  <a:ea typeface="黑体" pitchFamily="49" charset="-122"/>
                </a:rPr>
                <a:t>，</a:t>
              </a:r>
              <a:r>
                <a:rPr lang="zh-CN" altLang="zh-CN" b="1">
                  <a:solidFill>
                    <a:schemeClr val="tx2"/>
                  </a:solidFill>
                  <a:latin typeface="黑体" pitchFamily="49" charset="-122"/>
                  <a:ea typeface="黑体" pitchFamily="49" charset="-122"/>
                </a:rPr>
                <a:t>简称</a:t>
              </a:r>
              <a:r>
                <a:rPr lang="zh-CN" altLang="zh-CN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库</a:t>
              </a:r>
              <a:r>
                <a:rPr lang="zh-CN" altLang="en-US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，</a:t>
              </a:r>
              <a:r>
                <a:rPr lang="zh-CN" altLang="en-US" b="1">
                  <a:solidFill>
                    <a:schemeClr val="tx2"/>
                  </a:solidFill>
                  <a:latin typeface="黑体" pitchFamily="49" charset="-122"/>
                  <a:ea typeface="黑体" pitchFamily="49" charset="-122"/>
                </a:rPr>
                <a:t>符号是</a:t>
              </a:r>
              <a:r>
                <a:rPr lang="en-US" altLang="zh-CN" b="1">
                  <a:solidFill>
                    <a:schemeClr val="tx2"/>
                  </a:solidFill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en-US" altLang="zh-CN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C</a:t>
              </a:r>
              <a:endParaRPr lang="en-US" altLang="zh-CN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7177" name="Rectangle 6"/>
            <p:cNvSpPr/>
            <p:nvPr/>
          </p:nvSpPr>
          <p:spPr>
            <a:xfrm>
              <a:off x="192" y="2016"/>
              <a:ext cx="1655" cy="45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b="1">
                  <a:latin typeface="黑体" pitchFamily="49" charset="-122"/>
                  <a:ea typeface="黑体" pitchFamily="49" charset="-122"/>
                </a:rPr>
                <a:t>、单位：</a:t>
              </a:r>
              <a:endParaRPr lang="zh-CN" altLang="en-US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7173" name="Group 10"/>
          <p:cNvGrpSpPr/>
          <p:nvPr/>
        </p:nvGrpSpPr>
        <p:grpSpPr>
          <a:xfrm>
            <a:off x="304800" y="4191000"/>
            <a:ext cx="7924800" cy="1676400"/>
            <a:chOff x="192" y="2640"/>
            <a:chExt cx="4992" cy="1056"/>
          </a:xfrm>
        </p:grpSpPr>
        <p:sp>
          <p:nvSpPr>
            <p:cNvPr id="7174" name="Rectangle 7"/>
            <p:cNvSpPr/>
            <p:nvPr/>
          </p:nvSpPr>
          <p:spPr>
            <a:xfrm>
              <a:off x="192" y="2640"/>
              <a:ext cx="4992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3</a:t>
              </a:r>
              <a:r>
                <a:rPr lang="zh-CN" altLang="en-US" b="1">
                  <a:latin typeface="黑体" pitchFamily="49" charset="-122"/>
                  <a:ea typeface="黑体" pitchFamily="49" charset="-122"/>
                </a:rPr>
                <a:t>、一个电子带的电荷量为：</a:t>
              </a:r>
              <a:endParaRPr lang="zh-CN" altLang="en-US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7175" name="Rectangle 8"/>
            <p:cNvSpPr/>
            <p:nvPr/>
          </p:nvSpPr>
          <p:spPr>
            <a:xfrm>
              <a:off x="768" y="3360"/>
              <a:ext cx="2400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en-US" altLang="zh-CN" sz="3600" b="1">
                  <a:latin typeface="黑体" pitchFamily="49" charset="-122"/>
                  <a:ea typeface="黑体" pitchFamily="49" charset="-122"/>
                </a:rPr>
                <a:t>e</a:t>
              </a: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=1.6×10</a:t>
              </a:r>
              <a:r>
                <a:rPr lang="en-US" altLang="zh-CN" b="1" baseline="30000">
                  <a:latin typeface="黑体" pitchFamily="49" charset="-122"/>
                  <a:ea typeface="黑体" pitchFamily="49" charset="-122"/>
                </a:rPr>
                <a:t>-19</a:t>
              </a:r>
              <a:r>
                <a:rPr lang="zh-CN" altLang="en-US" b="1">
                  <a:latin typeface="黑体" pitchFamily="49" charset="-122"/>
                  <a:ea typeface="黑体" pitchFamily="49" charset="-122"/>
                </a:rPr>
                <a:t>库仑</a:t>
              </a:r>
              <a:endParaRPr lang="zh-CN" altLang="en-US" b="1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Rectangle 2"/>
          <p:cNvSpPr/>
          <p:nvPr>
            <p:ph type="title" idx="4294967295"/>
          </p:nvPr>
        </p:nvSpPr>
        <p:spPr>
          <a:xfrm>
            <a:off x="1676400" y="533400"/>
            <a:ext cx="3733800" cy="990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4000" b="1">
                <a:solidFill>
                  <a:schemeClr val="tx1"/>
                </a:solidFill>
                <a:ea typeface="黑体" pitchFamily="49" charset="-122"/>
              </a:rPr>
              <a:t>（四）验电器</a:t>
            </a:r>
            <a:endParaRPr lang="zh-CN" altLang="en-US" sz="40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8195" name="Rectangle 3"/>
          <p:cNvSpPr/>
          <p:nvPr>
            <p:ph type="body" idx="4294967295"/>
          </p:nvPr>
        </p:nvSpPr>
        <p:spPr>
          <a:xfrm>
            <a:off x="1219200" y="1524000"/>
            <a:ext cx="2627312" cy="7254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、结构：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6" name="Rectangle 4"/>
          <p:cNvSpPr/>
          <p:nvPr/>
        </p:nvSpPr>
        <p:spPr>
          <a:xfrm>
            <a:off x="1143000" y="2362200"/>
            <a:ext cx="2438400" cy="725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、原理：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7" name="Rectangle 5"/>
          <p:cNvSpPr/>
          <p:nvPr/>
        </p:nvSpPr>
        <p:spPr>
          <a:xfrm>
            <a:off x="1219200" y="4495800"/>
            <a:ext cx="2286000" cy="725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、作用：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8" name="Rectangle 6"/>
          <p:cNvSpPr/>
          <p:nvPr/>
        </p:nvSpPr>
        <p:spPr>
          <a:xfrm>
            <a:off x="1371600" y="3352800"/>
            <a:ext cx="5562600" cy="725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同种电荷相互排斥</a:t>
            </a:r>
            <a:endParaRPr lang="zh-CN" altLang="en-US" b="1">
              <a:solidFill>
                <a:srgbClr val="A50021"/>
              </a:solidFill>
              <a:latin typeface="Tahoma" pitchFamily="34" charset="0"/>
              <a:ea typeface="黑体" pitchFamily="49" charset="-122"/>
            </a:endParaRPr>
          </a:p>
        </p:txBody>
      </p:sp>
      <p:pic>
        <p:nvPicPr>
          <p:cNvPr id="8199" name="Picture 7">
            <a:hlinkClick r:id="rId3"/>
          </p:cNvPr>
          <p:cNvPicPr/>
          <p:nvPr/>
        </p:nvPicPr>
        <p:blipFill>
          <a:blip r:embed="rId2"/>
          <a:srcRect l="34490" t="23416" r="19727" b="30317"/>
          <a:stretch>
            <a:fillRect/>
          </a:stretch>
        </p:blipFill>
        <p:spPr>
          <a:xfrm>
            <a:off x="4876800" y="2209800"/>
            <a:ext cx="3962400" cy="3429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00" name="Rectangle 6"/>
          <p:cNvSpPr/>
          <p:nvPr/>
        </p:nvSpPr>
        <p:spPr>
          <a:xfrm>
            <a:off x="1143000" y="5410200"/>
            <a:ext cx="5562600" cy="725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检验物体是否带电</a:t>
            </a:r>
            <a:endParaRPr lang="zh-CN" altLang="en-US" b="1">
              <a:solidFill>
                <a:srgbClr val="A50021"/>
              </a:solidFill>
              <a:latin typeface="Tahoma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820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Rectangle 3"/>
          <p:cNvSpPr/>
          <p:nvPr/>
        </p:nvSpPr>
        <p:spPr>
          <a:xfrm>
            <a:off x="457200" y="1752600"/>
            <a:ext cx="7812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．一切物质是由分子、原子构成的。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9219" name="Group 20"/>
          <p:cNvGrpSpPr/>
          <p:nvPr/>
        </p:nvGrpSpPr>
        <p:grpSpPr>
          <a:xfrm>
            <a:off x="941388" y="2978150"/>
            <a:ext cx="4748212" cy="2625725"/>
            <a:chOff x="593" y="1876"/>
            <a:chExt cx="2991" cy="1654"/>
          </a:xfrm>
        </p:grpSpPr>
        <p:sp>
          <p:nvSpPr>
            <p:cNvPr id="9228" name="Text Box 4"/>
            <p:cNvSpPr/>
            <p:nvPr/>
          </p:nvSpPr>
          <p:spPr>
            <a:xfrm>
              <a:off x="593" y="2795"/>
              <a:ext cx="102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原子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9229" name="Text Box 5"/>
            <p:cNvSpPr/>
            <p:nvPr/>
          </p:nvSpPr>
          <p:spPr>
            <a:xfrm>
              <a:off x="1424" y="3203"/>
              <a:ext cx="145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核外电子</a:t>
              </a:r>
              <a:r>
                <a:rPr lang="zh-CN" altLang="en-US" sz="2800" b="1">
                  <a:latin typeface="宋体" pitchFamily="2" charset="-122"/>
                </a:rPr>
                <a:t> </a:t>
              </a:r>
              <a:endParaRPr lang="zh-CN" altLang="en-US" sz="2800" b="1">
                <a:latin typeface="宋体" pitchFamily="2" charset="-122"/>
              </a:endParaRPr>
            </a:p>
          </p:txBody>
        </p:sp>
        <p:sp>
          <p:nvSpPr>
            <p:cNvPr id="9230" name="Rectangle 6"/>
            <p:cNvSpPr/>
            <p:nvPr/>
          </p:nvSpPr>
          <p:spPr>
            <a:xfrm>
              <a:off x="1474" y="2301"/>
              <a:ext cx="1089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原子核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9231" name="Rectangle 7"/>
            <p:cNvSpPr/>
            <p:nvPr/>
          </p:nvSpPr>
          <p:spPr>
            <a:xfrm>
              <a:off x="2552" y="1876"/>
              <a:ext cx="9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质子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9232" name="Rectangle 8"/>
            <p:cNvSpPr/>
            <p:nvPr/>
          </p:nvSpPr>
          <p:spPr>
            <a:xfrm>
              <a:off x="2552" y="2755"/>
              <a:ext cx="103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中子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9233" name="AutoShape 9"/>
            <p:cNvSpPr/>
            <p:nvPr/>
          </p:nvSpPr>
          <p:spPr>
            <a:xfrm>
              <a:off x="1242" y="2545"/>
              <a:ext cx="142" cy="879"/>
            </a:xfrm>
            <a:prstGeom prst="leftBrace">
              <a:avLst>
                <a:gd name="adj1" fmla="val 51585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endParaRPr lang="zh-CN" altLang="zh-CN" sz="1800">
                <a:solidFill>
                  <a:srgbClr val="000000"/>
                </a:solidFill>
              </a:endParaRPr>
            </a:p>
          </p:txBody>
        </p:sp>
        <p:sp>
          <p:nvSpPr>
            <p:cNvPr id="9234" name="AutoShape 10"/>
            <p:cNvSpPr/>
            <p:nvPr/>
          </p:nvSpPr>
          <p:spPr>
            <a:xfrm>
              <a:off x="2297" y="2074"/>
              <a:ext cx="226" cy="851"/>
            </a:xfrm>
            <a:prstGeom prst="leftBrace">
              <a:avLst>
                <a:gd name="adj1" fmla="val 31379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endParaRPr lang="zh-CN" altLang="zh-CN" sz="1800"/>
            </a:p>
          </p:txBody>
        </p:sp>
      </p:grpSp>
      <p:sp>
        <p:nvSpPr>
          <p:cNvPr id="9220" name="Text Box 11"/>
          <p:cNvSpPr/>
          <p:nvPr/>
        </p:nvSpPr>
        <p:spPr>
          <a:xfrm>
            <a:off x="685800" y="4953000"/>
            <a:ext cx="13049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solidFill>
                  <a:srgbClr val="CC0000"/>
                </a:solidFill>
                <a:latin typeface="宋体" pitchFamily="2" charset="-122"/>
              </a:rPr>
              <a:t>电中性</a:t>
            </a:r>
            <a:endParaRPr lang="zh-CN" altLang="en-US" sz="2800" b="1">
              <a:solidFill>
                <a:srgbClr val="CC0000"/>
              </a:solidFill>
              <a:latin typeface="宋体" pitchFamily="2" charset="-122"/>
            </a:endParaRPr>
          </a:p>
        </p:txBody>
      </p:sp>
      <p:sp>
        <p:nvSpPr>
          <p:cNvPr id="9221" name="Text Box 12"/>
          <p:cNvSpPr/>
          <p:nvPr/>
        </p:nvSpPr>
        <p:spPr>
          <a:xfrm>
            <a:off x="2438400" y="4191000"/>
            <a:ext cx="13954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solidFill>
                  <a:srgbClr val="CC0000"/>
                </a:solidFill>
                <a:latin typeface="宋体" pitchFamily="2" charset="-122"/>
              </a:rPr>
              <a:t>带正电</a:t>
            </a:r>
            <a:endParaRPr lang="zh-CN" altLang="en-US" sz="2800" b="1">
              <a:solidFill>
                <a:srgbClr val="CC0000"/>
              </a:solidFill>
              <a:latin typeface="宋体" pitchFamily="2" charset="-122"/>
            </a:endParaRPr>
          </a:p>
        </p:txBody>
      </p:sp>
      <p:sp>
        <p:nvSpPr>
          <p:cNvPr id="9222" name="Text Box 13"/>
          <p:cNvSpPr/>
          <p:nvPr/>
        </p:nvSpPr>
        <p:spPr>
          <a:xfrm>
            <a:off x="2438400" y="5715000"/>
            <a:ext cx="13954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solidFill>
                  <a:srgbClr val="CC0000"/>
                </a:solidFill>
                <a:latin typeface="宋体" pitchFamily="2" charset="-122"/>
              </a:rPr>
              <a:t>带负电</a:t>
            </a:r>
            <a:endParaRPr lang="zh-CN" altLang="en-US" sz="2800" b="1">
              <a:solidFill>
                <a:srgbClr val="CC0000"/>
              </a:solidFill>
              <a:latin typeface="宋体" pitchFamily="2" charset="-122"/>
            </a:endParaRPr>
          </a:p>
        </p:txBody>
      </p:sp>
      <p:sp>
        <p:nvSpPr>
          <p:cNvPr id="9223" name="Text Box 14"/>
          <p:cNvSpPr/>
          <p:nvPr/>
        </p:nvSpPr>
        <p:spPr>
          <a:xfrm>
            <a:off x="3924300" y="4770438"/>
            <a:ext cx="13954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solidFill>
                  <a:srgbClr val="CC0000"/>
                </a:solidFill>
                <a:latin typeface="宋体" pitchFamily="2" charset="-122"/>
              </a:rPr>
              <a:t>不带电</a:t>
            </a:r>
            <a:endParaRPr lang="zh-CN" altLang="en-US" sz="2800" b="1">
              <a:solidFill>
                <a:srgbClr val="CC0000"/>
              </a:solidFill>
              <a:latin typeface="宋体" pitchFamily="2" charset="-122"/>
            </a:endParaRPr>
          </a:p>
        </p:txBody>
      </p:sp>
      <p:sp>
        <p:nvSpPr>
          <p:cNvPr id="9224" name="Text Box 15"/>
          <p:cNvSpPr/>
          <p:nvPr/>
        </p:nvSpPr>
        <p:spPr>
          <a:xfrm>
            <a:off x="3960812" y="3382962"/>
            <a:ext cx="13954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solidFill>
                  <a:srgbClr val="CC0000"/>
                </a:solidFill>
                <a:latin typeface="宋体" pitchFamily="2" charset="-122"/>
              </a:rPr>
              <a:t>带正电</a:t>
            </a:r>
            <a:endParaRPr lang="zh-CN" altLang="en-US" sz="2800" b="1">
              <a:solidFill>
                <a:srgbClr val="CC0000"/>
              </a:solidFill>
              <a:latin typeface="宋体" pitchFamily="2" charset="-122"/>
            </a:endParaRPr>
          </a:p>
        </p:txBody>
      </p:sp>
      <p:sp>
        <p:nvSpPr>
          <p:cNvPr id="9225" name="Text Box 4"/>
          <p:cNvSpPr/>
          <p:nvPr/>
        </p:nvSpPr>
        <p:spPr>
          <a:xfrm>
            <a:off x="533400" y="2514600"/>
            <a:ext cx="36353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．原子结构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9226" name="Picture 17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0" y="3657600"/>
            <a:ext cx="2359025" cy="2270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7" name="矩形 4"/>
          <p:cNvSpPr/>
          <p:nvPr/>
        </p:nvSpPr>
        <p:spPr>
          <a:xfrm>
            <a:off x="1295400" y="457200"/>
            <a:ext cx="4770438" cy="701675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4000" b="1">
                <a:ea typeface="黑体" pitchFamily="49" charset="-122"/>
              </a:rPr>
              <a:t>（五）原子及其结构</a:t>
            </a:r>
            <a:endParaRPr lang="zh-CN" altLang="en-US" sz="4000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43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49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0" grpId="1"/>
      <p:bldP spid="9221" grpId="2"/>
      <p:bldP spid="9222" grpId="3"/>
      <p:bldP spid="9223" grpId="4"/>
      <p:bldP spid="9224" grpId="5"/>
      <p:bldP spid="9225" grpId="6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Rectangle 2"/>
          <p:cNvSpPr/>
          <p:nvPr>
            <p:ph type="title" idx="4294967295"/>
          </p:nvPr>
        </p:nvSpPr>
        <p:spPr>
          <a:xfrm>
            <a:off x="1371600" y="533400"/>
            <a:ext cx="2971800" cy="762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4000" b="1">
                <a:solidFill>
                  <a:schemeClr val="tx1"/>
                </a:solidFill>
                <a:ea typeface="黑体" pitchFamily="49" charset="-122"/>
              </a:rPr>
              <a:t>摩擦起电</a:t>
            </a:r>
            <a:endParaRPr lang="zh-CN" altLang="en-US" sz="40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10243" name="Rectangle 3"/>
          <p:cNvSpPr/>
          <p:nvPr>
            <p:ph type="body" idx="4294967295"/>
          </p:nvPr>
        </p:nvSpPr>
        <p:spPr>
          <a:xfrm>
            <a:off x="1219200" y="1600200"/>
            <a:ext cx="2855912" cy="8778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None/>
            </a:pPr>
            <a:r>
              <a:rPr lang="en-US" altLang="zh-CN" b="1">
                <a:ea typeface="黑体" pitchFamily="49" charset="-122"/>
              </a:rPr>
              <a:t>1</a:t>
            </a:r>
            <a:r>
              <a:rPr lang="zh-CN" altLang="en-US" b="1">
                <a:ea typeface="黑体" pitchFamily="49" charset="-122"/>
              </a:rPr>
              <a:t>、解释：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10244" name="Rectangle 4"/>
          <p:cNvSpPr/>
          <p:nvPr/>
        </p:nvSpPr>
        <p:spPr>
          <a:xfrm>
            <a:off x="1066800" y="3962400"/>
            <a:ext cx="2855912" cy="877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、实质：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5" name="Rectangle 5"/>
          <p:cNvSpPr/>
          <p:nvPr/>
        </p:nvSpPr>
        <p:spPr>
          <a:xfrm>
            <a:off x="990600" y="5105400"/>
            <a:ext cx="2855912" cy="877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b="1">
                <a:latin typeface="Tahoma" pitchFamily="34" charset="0"/>
                <a:ea typeface="黑体" pitchFamily="49" charset="-122"/>
              </a:rPr>
              <a:t>3</a:t>
            </a:r>
            <a:r>
              <a:rPr lang="zh-CN" altLang="en-US" b="1">
                <a:latin typeface="Tahoma" pitchFamily="34" charset="0"/>
                <a:ea typeface="黑体" pitchFamily="49" charset="-122"/>
              </a:rPr>
              <a:t>、特点：</a:t>
            </a:r>
            <a:endParaRPr lang="zh-CN" altLang="en-US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10246" name="Rectangle 6"/>
          <p:cNvSpPr/>
          <p:nvPr/>
        </p:nvSpPr>
        <p:spPr>
          <a:xfrm>
            <a:off x="685800" y="2438400"/>
            <a:ext cx="8458200" cy="877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latin typeface="Tahoma" pitchFamily="34" charset="0"/>
                <a:ea typeface="黑体" pitchFamily="49" charset="-122"/>
              </a:rPr>
              <a:t>两个相互摩擦的物体，束缚电子能力强的</a:t>
            </a:r>
            <a:r>
              <a:rPr lang="zh-CN" altLang="en-US" sz="2800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得到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电子，带</a:t>
            </a:r>
            <a:r>
              <a:rPr lang="zh-CN" altLang="en-US" sz="2800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负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电；束缚电子能力弱的</a:t>
            </a:r>
            <a:r>
              <a:rPr lang="zh-CN" altLang="en-US" sz="2800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失去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电子，带</a:t>
            </a:r>
            <a:r>
              <a:rPr lang="zh-CN" altLang="en-US" sz="2800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正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电。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US" altLang="zh-CN" sz="28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10247" name="Rectangle 7"/>
          <p:cNvSpPr/>
          <p:nvPr/>
        </p:nvSpPr>
        <p:spPr>
          <a:xfrm>
            <a:off x="3124200" y="4038600"/>
            <a:ext cx="3048000" cy="877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latin typeface="Tahoma" pitchFamily="34" charset="0"/>
                <a:ea typeface="黑体" pitchFamily="49" charset="-122"/>
              </a:rPr>
              <a:t>电子的转移。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US" altLang="zh-CN" sz="28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10248" name="Rectangle 8"/>
          <p:cNvSpPr/>
          <p:nvPr/>
        </p:nvSpPr>
        <p:spPr>
          <a:xfrm>
            <a:off x="3048000" y="5257800"/>
            <a:ext cx="4343400" cy="877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 b="1">
                <a:latin typeface="Tahoma" pitchFamily="34" charset="0"/>
                <a:ea typeface="黑体" pitchFamily="49" charset="-122"/>
              </a:rPr>
              <a:t>带等量的</a:t>
            </a:r>
            <a:r>
              <a:rPr lang="zh-CN" altLang="en-US" sz="2800" b="1">
                <a:solidFill>
                  <a:srgbClr val="A50021"/>
                </a:solidFill>
                <a:latin typeface="Tahoma" pitchFamily="34" charset="0"/>
                <a:ea typeface="黑体" pitchFamily="49" charset="-122"/>
              </a:rPr>
              <a:t>异种电荷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。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US" altLang="zh-CN" sz="2800" b="1">
              <a:latin typeface="Tahoma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1"/>
      <p:bldP spid="10247" grpId="2"/>
      <p:bldP spid="10248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4"/>
          <p:cNvSpPr/>
          <p:nvPr/>
        </p:nvSpPr>
        <p:spPr>
          <a:xfrm>
            <a:off x="2057400" y="381000"/>
            <a:ext cx="4313238" cy="641350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3600" b="1">
                <a:ea typeface="黑体" pitchFamily="49" charset="-122"/>
              </a:rPr>
              <a:t>（六）导体和绝缘体</a:t>
            </a:r>
            <a:endParaRPr lang="zh-CN" altLang="en-US" sz="3600" b="1">
              <a:ea typeface="黑体" pitchFamily="49" charset="-122"/>
            </a:endParaRPr>
          </a:p>
        </p:txBody>
      </p:sp>
      <p:sp>
        <p:nvSpPr>
          <p:cNvPr id="11267" name="矩形 4"/>
          <p:cNvSpPr/>
          <p:nvPr/>
        </p:nvSpPr>
        <p:spPr>
          <a:xfrm>
            <a:off x="4267200" y="1447800"/>
            <a:ext cx="4113212" cy="519112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</a:pPr>
            <a:r>
              <a:rPr lang="zh-CN" altLang="en-US" sz="2800" b="1">
                <a:ea typeface="黑体" pitchFamily="49" charset="-122"/>
              </a:rPr>
              <a:t>容易导电的物体叫导体。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11268" name="矩形 4"/>
          <p:cNvSpPr/>
          <p:nvPr/>
        </p:nvSpPr>
        <p:spPr>
          <a:xfrm>
            <a:off x="4343400" y="2209800"/>
            <a:ext cx="3041650" cy="519112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</a:pPr>
            <a:r>
              <a:rPr lang="zh-CN" altLang="en-US" sz="2800" b="1">
                <a:ea typeface="黑体" pitchFamily="49" charset="-122"/>
              </a:rPr>
              <a:t>有大量自由电荷。</a:t>
            </a:r>
            <a:endParaRPr lang="zh-CN" altLang="en-US" sz="2800" b="1">
              <a:ea typeface="黑体" pitchFamily="49" charset="-122"/>
            </a:endParaRPr>
          </a:p>
        </p:txBody>
      </p:sp>
      <p:grpSp>
        <p:nvGrpSpPr>
          <p:cNvPr id="11269" name="Group 31"/>
          <p:cNvGrpSpPr/>
          <p:nvPr/>
        </p:nvGrpSpPr>
        <p:grpSpPr>
          <a:xfrm>
            <a:off x="838200" y="1371600"/>
            <a:ext cx="3389312" cy="2119312"/>
            <a:chOff x="528" y="864"/>
            <a:chExt cx="2135" cy="1335"/>
          </a:xfrm>
        </p:grpSpPr>
        <p:sp>
          <p:nvSpPr>
            <p:cNvPr id="11280" name="矩形 4"/>
            <p:cNvSpPr/>
            <p:nvPr/>
          </p:nvSpPr>
          <p:spPr>
            <a:xfrm>
              <a:off x="528" y="1344"/>
              <a:ext cx="1141" cy="327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23000" dir="5400000" algn="ctr">
                <a:srgbClr val="000000">
                  <a:alpha val="25000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lang="en-US" altLang="zh-CN" sz="2800" b="1">
                  <a:ea typeface="黑体" pitchFamily="49" charset="-122"/>
                </a:rPr>
                <a:t>1</a:t>
              </a:r>
              <a:r>
                <a:rPr lang="zh-CN" altLang="en-US" sz="2800" b="1">
                  <a:ea typeface="黑体" pitchFamily="49" charset="-122"/>
                </a:rPr>
                <a:t>、导体：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11281" name="矩形 4"/>
            <p:cNvSpPr/>
            <p:nvPr/>
          </p:nvSpPr>
          <p:spPr>
            <a:xfrm>
              <a:off x="1824" y="864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23000" dir="5400000" algn="ctr">
                <a:srgbClr val="000000">
                  <a:alpha val="25000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lang="zh-CN" altLang="en-US" sz="2800" b="1">
                  <a:ea typeface="黑体" pitchFamily="49" charset="-122"/>
                </a:rPr>
                <a:t>定义：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11282" name="矩形 4"/>
            <p:cNvSpPr/>
            <p:nvPr/>
          </p:nvSpPr>
          <p:spPr>
            <a:xfrm>
              <a:off x="1824" y="1344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23000" dir="5400000" algn="ctr">
                <a:srgbClr val="000000">
                  <a:alpha val="25000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lang="zh-CN" altLang="en-US" sz="2800" b="1">
                  <a:ea typeface="黑体" pitchFamily="49" charset="-122"/>
                </a:rPr>
                <a:t>原因：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11283" name="矩形 4"/>
            <p:cNvSpPr/>
            <p:nvPr/>
          </p:nvSpPr>
          <p:spPr>
            <a:xfrm>
              <a:off x="1872" y="1872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23000" dir="5400000" algn="ctr">
                <a:srgbClr val="000000">
                  <a:alpha val="25000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lang="zh-CN" altLang="en-US" sz="2800" b="1">
                  <a:ea typeface="黑体" pitchFamily="49" charset="-122"/>
                </a:rPr>
                <a:t>例子：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11284" name="AutoShape 22"/>
            <p:cNvSpPr/>
            <p:nvPr/>
          </p:nvSpPr>
          <p:spPr>
            <a:xfrm>
              <a:off x="1632" y="1008"/>
              <a:ext cx="96" cy="1056"/>
            </a:xfrm>
            <a:prstGeom prst="leftBrace">
              <a:avLst>
                <a:gd name="adj1" fmla="val 91667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</p:grpSp>
      <p:grpSp>
        <p:nvGrpSpPr>
          <p:cNvPr id="11270" name="Group 32"/>
          <p:cNvGrpSpPr/>
          <p:nvPr/>
        </p:nvGrpSpPr>
        <p:grpSpPr>
          <a:xfrm>
            <a:off x="914400" y="3962400"/>
            <a:ext cx="3541712" cy="2119312"/>
            <a:chOff x="576" y="2496"/>
            <a:chExt cx="2231" cy="1335"/>
          </a:xfrm>
        </p:grpSpPr>
        <p:sp>
          <p:nvSpPr>
            <p:cNvPr id="11275" name="矩形 4"/>
            <p:cNvSpPr/>
            <p:nvPr/>
          </p:nvSpPr>
          <p:spPr>
            <a:xfrm>
              <a:off x="576" y="2928"/>
              <a:ext cx="1366" cy="327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23000" dir="5400000" algn="ctr">
                <a:srgbClr val="000000">
                  <a:alpha val="25000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lang="en-US" altLang="zh-CN" sz="2800" b="1">
                  <a:ea typeface="黑体" pitchFamily="49" charset="-122"/>
                </a:rPr>
                <a:t>2</a:t>
              </a:r>
              <a:r>
                <a:rPr lang="zh-CN" altLang="en-US" sz="2800" b="1">
                  <a:ea typeface="黑体" pitchFamily="49" charset="-122"/>
                </a:rPr>
                <a:t>、绝缘体：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11276" name="矩形 4"/>
            <p:cNvSpPr/>
            <p:nvPr/>
          </p:nvSpPr>
          <p:spPr>
            <a:xfrm>
              <a:off x="1968" y="2496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23000" dir="5400000" algn="ctr">
                <a:srgbClr val="000000">
                  <a:alpha val="25000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lang="zh-CN" altLang="en-US" sz="2800" b="1">
                  <a:ea typeface="黑体" pitchFamily="49" charset="-122"/>
                </a:rPr>
                <a:t>定义：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11277" name="矩形 4"/>
            <p:cNvSpPr/>
            <p:nvPr/>
          </p:nvSpPr>
          <p:spPr>
            <a:xfrm>
              <a:off x="1968" y="2976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23000" dir="5400000" algn="ctr">
                <a:srgbClr val="000000">
                  <a:alpha val="25000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lang="zh-CN" altLang="en-US" sz="2800" b="1">
                  <a:ea typeface="黑体" pitchFamily="49" charset="-122"/>
                </a:rPr>
                <a:t>原因：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11278" name="矩形 4"/>
            <p:cNvSpPr/>
            <p:nvPr/>
          </p:nvSpPr>
          <p:spPr>
            <a:xfrm>
              <a:off x="2016" y="3504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23000" dir="5400000" algn="ctr">
                <a:srgbClr val="000000">
                  <a:alpha val="25000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buClr>
                  <a:schemeClr val="folHlink"/>
                </a:buClr>
                <a:buSzPct val="60000"/>
                <a:buFont typeface="Wingdings" pitchFamily="2" charset="2"/>
              </a:pPr>
              <a:r>
                <a:rPr lang="zh-CN" altLang="en-US" sz="2800" b="1">
                  <a:ea typeface="黑体" pitchFamily="49" charset="-122"/>
                </a:rPr>
                <a:t>例子：</a:t>
              </a:r>
              <a:endParaRPr lang="zh-CN" altLang="en-US" sz="2800" b="1">
                <a:ea typeface="黑体" pitchFamily="49" charset="-122"/>
              </a:endParaRPr>
            </a:p>
          </p:txBody>
        </p:sp>
        <p:sp>
          <p:nvSpPr>
            <p:cNvPr id="11279" name="AutoShape 26"/>
            <p:cNvSpPr/>
            <p:nvPr/>
          </p:nvSpPr>
          <p:spPr>
            <a:xfrm>
              <a:off x="1776" y="2640"/>
              <a:ext cx="96" cy="1056"/>
            </a:xfrm>
            <a:prstGeom prst="leftBrace">
              <a:avLst>
                <a:gd name="adj1" fmla="val 91667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</p:grpSp>
      <p:sp>
        <p:nvSpPr>
          <p:cNvPr id="11271" name="矩形 4"/>
          <p:cNvSpPr/>
          <p:nvPr/>
        </p:nvSpPr>
        <p:spPr>
          <a:xfrm>
            <a:off x="4316412" y="3962400"/>
            <a:ext cx="4827588" cy="519112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</a:pPr>
            <a:r>
              <a:rPr lang="zh-CN" altLang="en-US" sz="2800" b="1">
                <a:ea typeface="黑体" pitchFamily="49" charset="-122"/>
              </a:rPr>
              <a:t>不容易导电的物体叫绝缘体。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11272" name="矩形 4"/>
          <p:cNvSpPr/>
          <p:nvPr/>
        </p:nvSpPr>
        <p:spPr>
          <a:xfrm>
            <a:off x="4572000" y="4800600"/>
            <a:ext cx="2684462" cy="519112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</a:pPr>
            <a:r>
              <a:rPr lang="zh-CN" altLang="en-US" sz="2800" b="1">
                <a:ea typeface="黑体" pitchFamily="49" charset="-122"/>
              </a:rPr>
              <a:t>缺少自由电荷。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11273" name="Text Box 4"/>
          <p:cNvSpPr/>
          <p:nvPr/>
        </p:nvSpPr>
        <p:spPr>
          <a:xfrm>
            <a:off x="4419600" y="2895600"/>
            <a:ext cx="4419600" cy="979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金属、人体、大地、石墨、酸、碱、盐水溶液等。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274" name="Text Box 7"/>
          <p:cNvSpPr/>
          <p:nvPr/>
        </p:nvSpPr>
        <p:spPr>
          <a:xfrm>
            <a:off x="4419600" y="5562600"/>
            <a:ext cx="5638800" cy="53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橡胶、玻璃、塑料、空气、油等。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1"/>
      <p:bldP spid="11271" grpId="2"/>
      <p:bldP spid="11272" grpId="3"/>
      <p:bldP spid="11274" grpId="4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90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24000" y="1981200"/>
            <a:ext cx="5410200" cy="3048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1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24000" y="1981200"/>
            <a:ext cx="6096000" cy="2971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Rectangle 2"/>
          <p:cNvSpPr/>
          <p:nvPr>
            <p:ph type="title" idx="4294967295"/>
          </p:nvPr>
        </p:nvSpPr>
        <p:spPr>
          <a:xfrm>
            <a:off x="2667000" y="609600"/>
            <a:ext cx="3878262" cy="609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4000" b="1">
                <a:solidFill>
                  <a:schemeClr val="tx1"/>
                </a:solidFill>
                <a:ea typeface="黑体" pitchFamily="49" charset="-122"/>
              </a:rPr>
              <a:t>二、电流</a:t>
            </a:r>
            <a:endParaRPr lang="zh-CN" altLang="en-US" sz="40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12293" name="Rectangle 3"/>
          <p:cNvSpPr/>
          <p:nvPr>
            <p:ph type="body" sz="half" idx="4294967295"/>
          </p:nvPr>
        </p:nvSpPr>
        <p:spPr>
          <a:xfrm>
            <a:off x="1066800" y="1371600"/>
            <a:ext cx="1981200" cy="685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、形成：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294" name="Rectangle 4"/>
          <p:cNvSpPr/>
          <p:nvPr/>
        </p:nvSpPr>
        <p:spPr>
          <a:xfrm>
            <a:off x="2819400" y="1371600"/>
            <a:ext cx="57912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电荷的定向移动形成电流。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295" name="Rectangle 5"/>
          <p:cNvSpPr/>
          <p:nvPr/>
        </p:nvSpPr>
        <p:spPr>
          <a:xfrm>
            <a:off x="990600" y="5029200"/>
            <a:ext cx="21336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、方向：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296" name="Rectangle 6"/>
          <p:cNvSpPr/>
          <p:nvPr/>
        </p:nvSpPr>
        <p:spPr>
          <a:xfrm>
            <a:off x="3048000" y="5029200"/>
            <a:ext cx="5867400" cy="1219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正电荷定向移动的方向规定为电流方向。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2297" name="电流形成.avi">
            <a:hlinkClick action="ppaction://media"/>
          </p:cNvPr>
          <p:cNvPicPr/>
          <p:nvPr>
            <a:videoFile r:link="rId4"/>
          </p:nvPr>
        </p:nvPicPr>
        <p:blipFill>
          <a:blip r:embed="rId3"/>
          <a:stretch>
            <a:fillRect/>
          </a:stretch>
        </p:blipFill>
        <p:spPr>
          <a:xfrm>
            <a:off x="1676400" y="1981200"/>
            <a:ext cx="5410200" cy="28194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 additive="base">
                                        <p:cTn id="6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cmd="stop">
                                      <p:cBhvr additive="base"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4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0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6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/>
                <p:tgtEl>
                  <p:spTgt spid="12297"/>
                </p:tgtEl>
              </p:cMediaNode>
            </p:video>
          </p:childTnLst>
        </p:cTn>
      </p:par>
    </p:tnLst>
    <p:bldLst>
      <p:bldP spid="12294" grpId="0"/>
      <p:bldP spid="12295" grpId="1"/>
      <p:bldP spid="12296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314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600200" y="457200"/>
            <a:ext cx="5943600" cy="39624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3315" name="Group 25"/>
          <p:cNvGrpSpPr/>
          <p:nvPr/>
        </p:nvGrpSpPr>
        <p:grpSpPr>
          <a:xfrm>
            <a:off x="3581400" y="4419600"/>
            <a:ext cx="5257800" cy="1447800"/>
            <a:chOff x="2256" y="3408"/>
            <a:chExt cx="3312" cy="912"/>
          </a:xfrm>
        </p:grpSpPr>
        <p:sp>
          <p:nvSpPr>
            <p:cNvPr id="13317" name="Rectangle 17"/>
            <p:cNvSpPr/>
            <p:nvPr/>
          </p:nvSpPr>
          <p:spPr>
            <a:xfrm>
              <a:off x="2256" y="3408"/>
              <a:ext cx="2064" cy="57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algn="ctr" eaLnBrk="1" hangingPunct="1"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b="1">
                  <a:latin typeface="Tahoma" pitchFamily="34" charset="0"/>
                  <a:ea typeface="黑体" pitchFamily="49" charset="-122"/>
                </a:rPr>
                <a:t>有电源</a:t>
              </a:r>
              <a:r>
                <a:rPr lang="zh-CN" altLang="en-US" b="1">
                  <a:latin typeface="Tahoma" pitchFamily="34" charset="0"/>
                </a:rPr>
                <a:t>  </a:t>
              </a:r>
              <a:endParaRPr lang="zh-CN" altLang="en-US" b="1">
                <a:latin typeface="Tahoma" pitchFamily="34" charset="0"/>
              </a:endParaRPr>
            </a:p>
          </p:txBody>
        </p:sp>
        <p:sp>
          <p:nvSpPr>
            <p:cNvPr id="13318" name="Rectangle 18"/>
            <p:cNvSpPr/>
            <p:nvPr/>
          </p:nvSpPr>
          <p:spPr>
            <a:xfrm>
              <a:off x="2592" y="3744"/>
              <a:ext cx="2976" cy="57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algn="ctr" eaLnBrk="1" hangingPunct="1"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b="1">
                  <a:latin typeface="Tahoma" pitchFamily="34" charset="0"/>
                  <a:ea typeface="黑体" pitchFamily="49" charset="-122"/>
                </a:rPr>
                <a:t>通路（闭合的电路）</a:t>
              </a:r>
              <a:r>
                <a:rPr lang="zh-CN" altLang="en-US" b="1">
                  <a:latin typeface="Tahoma" pitchFamily="34" charset="0"/>
                </a:rPr>
                <a:t>  </a:t>
              </a:r>
              <a:endParaRPr lang="zh-CN" altLang="en-US" b="1">
                <a:latin typeface="Tahoma" pitchFamily="34" charset="0"/>
              </a:endParaRPr>
            </a:p>
          </p:txBody>
        </p:sp>
        <p:sp>
          <p:nvSpPr>
            <p:cNvPr id="13319" name="AutoShape 19"/>
            <p:cNvSpPr/>
            <p:nvPr/>
          </p:nvSpPr>
          <p:spPr>
            <a:xfrm>
              <a:off x="2496" y="3504"/>
              <a:ext cx="96" cy="576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13320" name="AutoShape 21"/>
            <p:cNvSpPr/>
            <p:nvPr/>
          </p:nvSpPr>
          <p:spPr>
            <a:xfrm>
              <a:off x="2496" y="3504"/>
              <a:ext cx="96" cy="576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</p:grpSp>
      <p:sp>
        <p:nvSpPr>
          <p:cNvPr id="13316" name="Rectangle 22"/>
          <p:cNvSpPr/>
          <p:nvPr/>
        </p:nvSpPr>
        <p:spPr>
          <a:xfrm>
            <a:off x="304800" y="4648200"/>
            <a:ext cx="37338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ctr" eaLnBrk="1" hangingPunct="1"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、形成电流条件：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Rectangle 3"/>
          <p:cNvSpPr/>
          <p:nvPr>
            <p:ph type="body" idx="4294967295"/>
          </p:nvPr>
        </p:nvSpPr>
        <p:spPr>
          <a:xfrm>
            <a:off x="533400" y="609600"/>
            <a:ext cx="8229600" cy="838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金属导体导电原因：</a:t>
            </a:r>
            <a:r>
              <a:rPr lang="zh-CN" altLang="en-US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有大量自由电子</a:t>
            </a:r>
            <a:endParaRPr lang="zh-CN" altLang="en-US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39" name="Rectangle 4"/>
          <p:cNvSpPr/>
          <p:nvPr/>
        </p:nvSpPr>
        <p:spPr>
          <a:xfrm>
            <a:off x="228600" y="5334000"/>
            <a:ext cx="91440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金属中电流方向：与自由电子定向移动方向</a:t>
            </a:r>
            <a:r>
              <a:rPr lang="zh-CN" altLang="en-US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相反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4340" name="Group 47"/>
          <p:cNvGrpSpPr/>
          <p:nvPr/>
        </p:nvGrpSpPr>
        <p:grpSpPr>
          <a:xfrm>
            <a:off x="685800" y="1828800"/>
            <a:ext cx="7526338" cy="1143000"/>
            <a:chOff x="450" y="1363"/>
            <a:chExt cx="4741" cy="884"/>
          </a:xfrm>
        </p:grpSpPr>
        <p:sp>
          <p:nvSpPr>
            <p:cNvPr id="14369" name="矩形 1"/>
            <p:cNvSpPr/>
            <p:nvPr/>
          </p:nvSpPr>
          <p:spPr>
            <a:xfrm>
              <a:off x="450" y="1363"/>
              <a:ext cx="2178" cy="884"/>
            </a:xfrm>
            <a:prstGeom prst="rect">
              <a:avLst/>
            </a:prstGeom>
            <a:gradFill rotWithShape="1">
              <a:gsLst>
                <a:gs pos="0">
                  <a:srgbClr val="999999"/>
                </a:gs>
                <a:gs pos="50000">
                  <a:srgbClr val="FFFFFF"/>
                </a:gs>
                <a:gs pos="100000">
                  <a:srgbClr val="666666"/>
                </a:gs>
              </a:gsLst>
              <a:lin ang="5400000" scaled="1"/>
            </a:gradFill>
            <a:ln w="6350">
              <a:solidFill>
                <a:srgbClr val="FFFFFF"/>
              </a:solidFill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>
                <a:buFont typeface=""/>
              </a:pPr>
              <a:endParaRPr lang="zh-CN" altLang="en-US" sz="2000"/>
            </a:p>
          </p:txBody>
        </p:sp>
        <p:grpSp>
          <p:nvGrpSpPr>
            <p:cNvPr id="14370" name="组合 6"/>
            <p:cNvGrpSpPr/>
            <p:nvPr/>
          </p:nvGrpSpPr>
          <p:grpSpPr>
            <a:xfrm>
              <a:off x="748" y="1464"/>
              <a:ext cx="1517" cy="708"/>
              <a:chOff x="1327062" y="2681979"/>
              <a:chExt cx="2408929" cy="1124952"/>
            </a:xfrm>
          </p:grpSpPr>
          <p:grpSp>
            <p:nvGrpSpPr>
              <p:cNvPr id="14372" name="组合 39"/>
              <p:cNvGrpSpPr/>
              <p:nvPr/>
            </p:nvGrpSpPr>
            <p:grpSpPr>
              <a:xfrm>
                <a:off x="1335110" y="2815175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88" name="右箭头 55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89" name="椭圆 56"/>
                <p:cNvSpPr/>
                <p:nvPr/>
              </p:nvSpPr>
              <p:spPr>
                <a:xfrm>
                  <a:off x="1344504" y="4242344"/>
                  <a:ext cx="239781" cy="25555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99999"/>
                    </a:gs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eaLnBrk="1" hangingPunct="1">
                    <a:buFont typeface=""/>
                  </a:pPr>
                  <a:endParaRPr lang="zh-CN" altLang="en-US" sz="2000"/>
                </a:p>
              </p:txBody>
            </p:sp>
          </p:grpSp>
          <p:grpSp>
            <p:nvGrpSpPr>
              <p:cNvPr id="14373" name="组合 40"/>
              <p:cNvGrpSpPr/>
              <p:nvPr/>
            </p:nvGrpSpPr>
            <p:grpSpPr>
              <a:xfrm rot="8940000">
                <a:off x="2309274" y="2815175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86" name="右箭头 53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 rot="1080000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87" name="椭圆 54"/>
                <p:cNvSpPr/>
                <p:nvPr/>
              </p:nvSpPr>
              <p:spPr>
                <a:xfrm>
                  <a:off x="1346154" y="4248491"/>
                  <a:ext cx="238193" cy="25104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 rot="1080000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Font typeface=""/>
                    <a:buNone/>
                  </a:pPr>
                  <a:endParaRPr lang="zh-CN" altLang="zh-CN" sz="2000"/>
                </a:p>
              </p:txBody>
            </p:sp>
          </p:grpSp>
          <p:grpSp>
            <p:nvGrpSpPr>
              <p:cNvPr id="14374" name="组合 41"/>
              <p:cNvGrpSpPr/>
              <p:nvPr/>
            </p:nvGrpSpPr>
            <p:grpSpPr>
              <a:xfrm rot="19320000">
                <a:off x="1327062" y="3369125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84" name="右箭头 51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85" name="椭圆 52"/>
                <p:cNvSpPr/>
                <p:nvPr/>
              </p:nvSpPr>
              <p:spPr>
                <a:xfrm>
                  <a:off x="1345950" y="4237641"/>
                  <a:ext cx="239782" cy="25751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99999"/>
                    </a:gs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eaLnBrk="1" hangingPunct="1">
                    <a:buFont typeface=""/>
                  </a:pPr>
                  <a:endParaRPr lang="zh-CN" altLang="en-US" sz="2000"/>
                </a:p>
              </p:txBody>
            </p:sp>
          </p:grpSp>
          <p:grpSp>
            <p:nvGrpSpPr>
              <p:cNvPr id="14375" name="组合 42"/>
              <p:cNvGrpSpPr/>
              <p:nvPr/>
            </p:nvGrpSpPr>
            <p:grpSpPr>
              <a:xfrm rot="5400000">
                <a:off x="3298185" y="2867757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82" name="右箭头 49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 rot="10800000" vert="vert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83" name="椭圆 50"/>
                <p:cNvSpPr/>
                <p:nvPr/>
              </p:nvSpPr>
              <p:spPr>
                <a:xfrm>
                  <a:off x="1344613" y="4245347"/>
                  <a:ext cx="238337" cy="25248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 rot="10800000" vert="vert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Font typeface=""/>
                    <a:buNone/>
                  </a:pPr>
                  <a:endParaRPr lang="zh-CN" altLang="zh-CN" sz="2000"/>
                </a:p>
              </p:txBody>
            </p:sp>
          </p:grpSp>
          <p:grpSp>
            <p:nvGrpSpPr>
              <p:cNvPr id="14376" name="组合 43"/>
              <p:cNvGrpSpPr/>
              <p:nvPr/>
            </p:nvGrpSpPr>
            <p:grpSpPr>
              <a:xfrm rot="2760000">
                <a:off x="2309274" y="3369125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80" name="右箭头 47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 rot="10800000" vert="vert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81" name="椭圆 48"/>
                <p:cNvSpPr/>
                <p:nvPr/>
              </p:nvSpPr>
              <p:spPr>
                <a:xfrm>
                  <a:off x="1343774" y="4246848"/>
                  <a:ext cx="238337" cy="24930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 rot="10800000" vert="vert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Font typeface=""/>
                    <a:buNone/>
                  </a:pPr>
                  <a:endParaRPr lang="zh-CN" altLang="zh-CN" sz="2000"/>
                </a:p>
              </p:txBody>
            </p:sp>
          </p:grpSp>
          <p:grpSp>
            <p:nvGrpSpPr>
              <p:cNvPr id="14377" name="组合 44"/>
              <p:cNvGrpSpPr/>
              <p:nvPr/>
            </p:nvGrpSpPr>
            <p:grpSpPr>
              <a:xfrm rot="13500000">
                <a:off x="3298185" y="3369124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78" name="右箭头 45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 vert="vert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79" name="椭圆 46"/>
                <p:cNvSpPr/>
                <p:nvPr/>
              </p:nvSpPr>
              <p:spPr>
                <a:xfrm>
                  <a:off x="1347259" y="4244017"/>
                  <a:ext cx="238337" cy="25248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 vert="vert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Font typeface=""/>
                    <a:buNone/>
                  </a:pPr>
                  <a:endParaRPr lang="zh-CN" altLang="zh-CN" sz="2000"/>
                </a:p>
              </p:txBody>
            </p:sp>
          </p:grpSp>
        </p:grpSp>
        <p:sp>
          <p:nvSpPr>
            <p:cNvPr id="14371" name="圆角矩形标注 7"/>
            <p:cNvSpPr/>
            <p:nvPr/>
          </p:nvSpPr>
          <p:spPr>
            <a:xfrm>
              <a:off x="3189" y="1483"/>
              <a:ext cx="2002" cy="637"/>
            </a:xfrm>
            <a:prstGeom prst="wedgeRoundRectCallout">
              <a:avLst>
                <a:gd name="adj1" fmla="val -88014"/>
                <a:gd name="adj2" fmla="val 21741"/>
                <a:gd name="adj3" fmla="val 16667"/>
              </a:avLst>
            </a:prstGeom>
            <a:solidFill>
              <a:srgbClr val="C6D9F1"/>
            </a:solidFill>
            <a:ln>
              <a:solidFill>
                <a:schemeClr val="tx1"/>
              </a:solidFill>
              <a:bevel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 typeface=""/>
                <a:buNone/>
              </a:pPr>
              <a:r>
                <a:rPr lang="zh-CN" altLang="en-US" sz="2400" b="1">
                  <a:ea typeface="黑体" pitchFamily="49" charset="-122"/>
                </a:rPr>
                <a:t>金属中的自由电子</a:t>
              </a:r>
              <a:r>
                <a:rPr lang="zh-CN" altLang="en-US" sz="2400" b="1">
                  <a:solidFill>
                    <a:srgbClr val="FF0000"/>
                  </a:solidFill>
                  <a:ea typeface="黑体" pitchFamily="49" charset="-122"/>
                </a:rPr>
                <a:t>（未通电）</a:t>
              </a:r>
              <a:endParaRPr lang="zh-CN" altLang="en-US" sz="2400" b="1">
                <a:solidFill>
                  <a:srgbClr val="FF0000"/>
                </a:solidFill>
                <a:ea typeface="黑体" pitchFamily="49" charset="-122"/>
              </a:endParaRPr>
            </a:p>
          </p:txBody>
        </p:sp>
      </p:grpSp>
      <p:grpSp>
        <p:nvGrpSpPr>
          <p:cNvPr id="14341" name="Group 56"/>
          <p:cNvGrpSpPr/>
          <p:nvPr/>
        </p:nvGrpSpPr>
        <p:grpSpPr>
          <a:xfrm>
            <a:off x="762000" y="3581400"/>
            <a:ext cx="7418388" cy="1219200"/>
            <a:chOff x="480" y="2256"/>
            <a:chExt cx="4673" cy="768"/>
          </a:xfrm>
        </p:grpSpPr>
        <p:sp>
          <p:nvSpPr>
            <p:cNvPr id="14342" name="矩形 12"/>
            <p:cNvSpPr/>
            <p:nvPr/>
          </p:nvSpPr>
          <p:spPr>
            <a:xfrm>
              <a:off x="2976" y="2400"/>
              <a:ext cx="2177" cy="618"/>
            </a:xfrm>
            <a:prstGeom prst="rect">
              <a:avLst/>
            </a:prstGeom>
            <a:gradFill rotWithShape="1">
              <a:gsLst>
                <a:gs pos="0">
                  <a:srgbClr val="999999"/>
                </a:gs>
                <a:gs pos="50000">
                  <a:srgbClr val="FFFFFF"/>
                </a:gs>
                <a:gs pos="100000">
                  <a:srgbClr val="666666"/>
                </a:gs>
              </a:gsLst>
              <a:lin ang="5400000" scaled="1"/>
            </a:gradFill>
            <a:ln w="6350">
              <a:solidFill>
                <a:srgbClr val="FFFFFF"/>
              </a:solidFill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>
                <a:buFont typeface=""/>
              </a:pPr>
              <a:endParaRPr lang="zh-CN" altLang="en-US" sz="2000"/>
            </a:p>
          </p:txBody>
        </p:sp>
        <p:grpSp>
          <p:nvGrpSpPr>
            <p:cNvPr id="14343" name="组合 5"/>
            <p:cNvGrpSpPr/>
            <p:nvPr/>
          </p:nvGrpSpPr>
          <p:grpSpPr>
            <a:xfrm>
              <a:off x="3216" y="2496"/>
              <a:ext cx="1635" cy="355"/>
              <a:chOff x="1336564" y="4245346"/>
              <a:chExt cx="2594707" cy="805978"/>
            </a:xfrm>
          </p:grpSpPr>
          <p:grpSp>
            <p:nvGrpSpPr>
              <p:cNvPr id="14351" name="组合 4"/>
              <p:cNvGrpSpPr/>
              <p:nvPr/>
            </p:nvGrpSpPr>
            <p:grpSpPr>
              <a:xfrm>
                <a:off x="1344612" y="4245346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67" name="右箭头 3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68" name="椭圆 2"/>
                <p:cNvSpPr/>
                <p:nvPr/>
              </p:nvSpPr>
              <p:spPr>
                <a:xfrm>
                  <a:off x="1344499" y="4245346"/>
                  <a:ext cx="239633" cy="25201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99999"/>
                    </a:gs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eaLnBrk="1" hangingPunct="1">
                    <a:buFont typeface=""/>
                  </a:pPr>
                  <a:endParaRPr lang="zh-CN" altLang="en-US" sz="2000"/>
                </a:p>
              </p:txBody>
            </p:sp>
          </p:grpSp>
          <p:grpSp>
            <p:nvGrpSpPr>
              <p:cNvPr id="14352" name="组合 16"/>
              <p:cNvGrpSpPr/>
              <p:nvPr/>
            </p:nvGrpSpPr>
            <p:grpSpPr>
              <a:xfrm>
                <a:off x="2318776" y="4245346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65" name="右箭头 17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66" name="椭圆 18"/>
                <p:cNvSpPr/>
                <p:nvPr/>
              </p:nvSpPr>
              <p:spPr>
                <a:xfrm>
                  <a:off x="1344739" y="4245346"/>
                  <a:ext cx="239633" cy="25201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99999"/>
                    </a:gs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eaLnBrk="1" hangingPunct="1">
                    <a:buFont typeface=""/>
                  </a:pPr>
                  <a:endParaRPr lang="zh-CN" altLang="en-US" sz="2000"/>
                </a:p>
              </p:txBody>
            </p:sp>
          </p:grpSp>
          <p:grpSp>
            <p:nvGrpSpPr>
              <p:cNvPr id="14353" name="组合 19"/>
              <p:cNvGrpSpPr/>
              <p:nvPr/>
            </p:nvGrpSpPr>
            <p:grpSpPr>
              <a:xfrm>
                <a:off x="1336564" y="4799296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63" name="右箭头 20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64" name="椭圆 21"/>
                <p:cNvSpPr/>
                <p:nvPr/>
              </p:nvSpPr>
              <p:spPr>
                <a:xfrm>
                  <a:off x="1344612" y="4245363"/>
                  <a:ext cx="239634" cy="25201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99999"/>
                    </a:gs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eaLnBrk="1" hangingPunct="1">
                    <a:buFont typeface=""/>
                  </a:pPr>
                  <a:endParaRPr lang="zh-CN" altLang="en-US" sz="2000"/>
                </a:p>
              </p:txBody>
            </p:sp>
          </p:grpSp>
          <p:grpSp>
            <p:nvGrpSpPr>
              <p:cNvPr id="14354" name="组合 22"/>
              <p:cNvGrpSpPr/>
              <p:nvPr/>
            </p:nvGrpSpPr>
            <p:grpSpPr>
              <a:xfrm>
                <a:off x="3307687" y="4297928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61" name="右箭头 23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62" name="椭圆 24"/>
                <p:cNvSpPr/>
                <p:nvPr/>
              </p:nvSpPr>
              <p:spPr>
                <a:xfrm>
                  <a:off x="1344514" y="4244983"/>
                  <a:ext cx="239634" cy="25200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99999"/>
                    </a:gs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eaLnBrk="1" hangingPunct="1">
                    <a:buFont typeface=""/>
                  </a:pPr>
                  <a:endParaRPr lang="zh-CN" altLang="en-US" sz="2000"/>
                </a:p>
              </p:txBody>
            </p:sp>
          </p:grpSp>
          <p:grpSp>
            <p:nvGrpSpPr>
              <p:cNvPr id="14355" name="组合 25"/>
              <p:cNvGrpSpPr/>
              <p:nvPr/>
            </p:nvGrpSpPr>
            <p:grpSpPr>
              <a:xfrm>
                <a:off x="2318776" y="4799296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59" name="右箭头 26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60" name="椭圆 27"/>
                <p:cNvSpPr/>
                <p:nvPr/>
              </p:nvSpPr>
              <p:spPr>
                <a:xfrm>
                  <a:off x="1344739" y="4245363"/>
                  <a:ext cx="239633" cy="25201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99999"/>
                    </a:gs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eaLnBrk="1" hangingPunct="1">
                    <a:buFont typeface=""/>
                  </a:pPr>
                  <a:endParaRPr lang="zh-CN" altLang="en-US" sz="2000"/>
                </a:p>
              </p:txBody>
            </p:sp>
          </p:grpSp>
          <p:grpSp>
            <p:nvGrpSpPr>
              <p:cNvPr id="14356" name="组合 28"/>
              <p:cNvGrpSpPr/>
              <p:nvPr/>
            </p:nvGrpSpPr>
            <p:grpSpPr>
              <a:xfrm>
                <a:off x="3307687" y="4799295"/>
                <a:ext cx="623584" cy="252028"/>
                <a:chOff x="1344612" y="4245346"/>
                <a:chExt cx="623584" cy="252028"/>
              </a:xfrm>
            </p:grpSpPr>
            <p:sp>
              <p:nvSpPr>
                <p:cNvPr id="14357" name="右箭头 29"/>
                <p:cNvSpPr/>
                <p:nvPr/>
              </p:nvSpPr>
              <p:spPr>
                <a:xfrm>
                  <a:off x="1464140" y="4298696"/>
                  <a:ext cx="504056" cy="144016"/>
                </a:xfrm>
                <a:prstGeom prst="rightArrow">
                  <a:avLst>
                    <a:gd name="adj1" fmla="val 50000"/>
                    <a:gd name="adj2" fmla="val 50005"/>
                  </a:avLst>
                </a:prstGeom>
                <a:solidFill>
                  <a:srgbClr val="92D050"/>
                </a:solidFill>
                <a:ln>
                  <a:solidFill>
                    <a:schemeClr val="tx1"/>
                  </a:solidFill>
                  <a:bevel/>
                </a:ln>
              </p:spPr>
              <p:txBody>
                <a:bodyPr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2000"/>
                </a:p>
              </p:txBody>
            </p:sp>
            <p:sp>
              <p:nvSpPr>
                <p:cNvPr id="14358" name="椭圆 30"/>
                <p:cNvSpPr/>
                <p:nvPr/>
              </p:nvSpPr>
              <p:spPr>
                <a:xfrm>
                  <a:off x="1344514" y="4245365"/>
                  <a:ext cx="239634" cy="25201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999999"/>
                    </a:gs>
                    <a:gs pos="0">
                      <a:srgbClr val="FFFFFF"/>
                    </a:gs>
                    <a:gs pos="100000">
                      <a:srgbClr val="92D05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solidFill>
                    <a:schemeClr val="tx1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eaLnBrk="1" hangingPunct="1">
                    <a:buFont typeface=""/>
                  </a:pPr>
                  <a:endParaRPr lang="zh-CN" altLang="en-US" sz="2000"/>
                </a:p>
              </p:txBody>
            </p:sp>
          </p:grpSp>
        </p:grpSp>
        <p:sp>
          <p:nvSpPr>
            <p:cNvPr id="14344" name="圆角矩形标注 59"/>
            <p:cNvSpPr/>
            <p:nvPr/>
          </p:nvSpPr>
          <p:spPr>
            <a:xfrm>
              <a:off x="480" y="2448"/>
              <a:ext cx="2002" cy="513"/>
            </a:xfrm>
            <a:prstGeom prst="wedgeRoundRectCallout">
              <a:avLst>
                <a:gd name="adj1" fmla="val 77324"/>
                <a:gd name="adj2" fmla="val -41144"/>
                <a:gd name="adj3" fmla="val 16667"/>
              </a:avLst>
            </a:prstGeom>
            <a:solidFill>
              <a:srgbClr val="C6D9F1"/>
            </a:solidFill>
            <a:ln>
              <a:solidFill>
                <a:schemeClr val="tx1"/>
              </a:solidFill>
              <a:bevel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 typeface=""/>
                <a:buNone/>
              </a:pPr>
              <a:r>
                <a:rPr lang="zh-CN" altLang="en-US" sz="2400" b="1">
                  <a:ea typeface="黑体" pitchFamily="49" charset="-122"/>
                </a:rPr>
                <a:t>金属中的自由电子</a:t>
              </a:r>
              <a:r>
                <a:rPr lang="zh-CN" altLang="en-US" sz="2400" b="1">
                  <a:solidFill>
                    <a:srgbClr val="FF0000"/>
                  </a:solidFill>
                  <a:ea typeface="黑体" pitchFamily="49" charset="-122"/>
                </a:rPr>
                <a:t>（通电后）</a:t>
              </a:r>
              <a:endParaRPr lang="zh-CN" altLang="en-US" sz="2400" b="1">
                <a:solidFill>
                  <a:srgbClr val="FF0000"/>
                </a:solidFill>
                <a:ea typeface="黑体" pitchFamily="49" charset="-122"/>
              </a:endParaRPr>
            </a:p>
            <a:p>
              <a:pPr marL="0" lvl="0" indent="0" eaLnBrk="1" hangingPunct="1">
                <a:spcBef>
                  <a:spcPct val="0"/>
                </a:spcBef>
                <a:buFont typeface=""/>
                <a:buNone/>
              </a:pPr>
              <a:endParaRPr lang="en-US" altLang="zh-CN" sz="2400" b="1"/>
            </a:p>
          </p:txBody>
        </p:sp>
        <p:sp>
          <p:nvSpPr>
            <p:cNvPr id="14345" name="Rectangle 50"/>
            <p:cNvSpPr/>
            <p:nvPr/>
          </p:nvSpPr>
          <p:spPr>
            <a:xfrm>
              <a:off x="3312" y="2688"/>
              <a:ext cx="336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None/>
              </a:pP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-</a:t>
              </a:r>
              <a:endParaRPr lang="en-US" altLang="zh-CN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346" name="Rectangle 51"/>
            <p:cNvSpPr/>
            <p:nvPr/>
          </p:nvSpPr>
          <p:spPr>
            <a:xfrm>
              <a:off x="3936" y="2736"/>
              <a:ext cx="336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None/>
              </a:pP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-</a:t>
              </a:r>
              <a:endParaRPr lang="en-US" altLang="zh-CN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347" name="Rectangle 52"/>
            <p:cNvSpPr/>
            <p:nvPr/>
          </p:nvSpPr>
          <p:spPr>
            <a:xfrm>
              <a:off x="4512" y="2256"/>
              <a:ext cx="336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None/>
              </a:pP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-</a:t>
              </a:r>
              <a:endParaRPr lang="en-US" altLang="zh-CN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348" name="Rectangle 53"/>
            <p:cNvSpPr/>
            <p:nvPr/>
          </p:nvSpPr>
          <p:spPr>
            <a:xfrm>
              <a:off x="3888" y="2256"/>
              <a:ext cx="336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None/>
              </a:pP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-</a:t>
              </a:r>
              <a:endParaRPr lang="en-US" altLang="zh-CN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349" name="Rectangle 54"/>
            <p:cNvSpPr/>
            <p:nvPr/>
          </p:nvSpPr>
          <p:spPr>
            <a:xfrm>
              <a:off x="3312" y="2256"/>
              <a:ext cx="336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None/>
              </a:pP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-</a:t>
              </a:r>
              <a:endParaRPr lang="en-US" altLang="zh-CN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350" name="Rectangle 55"/>
            <p:cNvSpPr/>
            <p:nvPr/>
          </p:nvSpPr>
          <p:spPr>
            <a:xfrm>
              <a:off x="4512" y="2736"/>
              <a:ext cx="336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buNone/>
              </a:pPr>
              <a:r>
                <a:rPr lang="en-US" altLang="zh-CN" b="1">
                  <a:latin typeface="黑体" pitchFamily="49" charset="-122"/>
                  <a:ea typeface="黑体" pitchFamily="49" charset="-122"/>
                </a:rPr>
                <a:t>-</a:t>
              </a:r>
              <a:endParaRPr lang="en-US" altLang="zh-CN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5362" name="Group 2"/>
          <p:cNvGrpSpPr/>
          <p:nvPr/>
        </p:nvGrpSpPr>
        <p:grpSpPr>
          <a:xfrm rot="20160000">
            <a:off x="6372225" y="2465388"/>
            <a:ext cx="1404938" cy="238125"/>
            <a:chExt cx="1037" cy="150"/>
          </a:xfrm>
        </p:grpSpPr>
        <p:sp>
          <p:nvSpPr>
            <p:cNvPr id="15453" name="AutoShape 3"/>
            <p:cNvSpPr/>
            <p:nvPr/>
          </p:nvSpPr>
          <p:spPr>
            <a:xfrm rot="5160000">
              <a:off x="387" y="-369"/>
              <a:ext cx="131" cy="905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15454" name="AutoShape 4"/>
            <p:cNvSpPr/>
            <p:nvPr/>
          </p:nvSpPr>
          <p:spPr>
            <a:xfrm rot="5160000">
              <a:off x="895" y="-48"/>
              <a:ext cx="93" cy="189"/>
            </a:xfrm>
            <a:prstGeom prst="roundRect">
              <a:avLst>
                <a:gd name="adj" fmla="val 50000"/>
              </a:avLst>
            </a:prstGeom>
            <a:solidFill>
              <a:srgbClr val="FF3300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</p:grpSp>
      <p:grpSp>
        <p:nvGrpSpPr>
          <p:cNvPr id="15363" name="Group 5"/>
          <p:cNvGrpSpPr/>
          <p:nvPr/>
        </p:nvGrpSpPr>
        <p:grpSpPr>
          <a:xfrm rot="20160000">
            <a:off x="6335712" y="2500312"/>
            <a:ext cx="1404938" cy="238125"/>
            <a:chExt cx="1037" cy="150"/>
          </a:xfrm>
        </p:grpSpPr>
        <p:sp>
          <p:nvSpPr>
            <p:cNvPr id="15451" name="AutoShape 6"/>
            <p:cNvSpPr/>
            <p:nvPr/>
          </p:nvSpPr>
          <p:spPr>
            <a:xfrm rot="5160000">
              <a:off x="387" y="-369"/>
              <a:ext cx="131" cy="905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15452" name="AutoShape 7"/>
            <p:cNvSpPr/>
            <p:nvPr/>
          </p:nvSpPr>
          <p:spPr>
            <a:xfrm rot="5160000">
              <a:off x="895" y="-48"/>
              <a:ext cx="93" cy="189"/>
            </a:xfrm>
            <a:prstGeom prst="roundRect">
              <a:avLst>
                <a:gd name="adj" fmla="val 50000"/>
              </a:avLst>
            </a:prstGeom>
            <a:solidFill>
              <a:srgbClr val="FF3300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</p:grpSp>
      <p:grpSp>
        <p:nvGrpSpPr>
          <p:cNvPr id="15364" name="Group 8"/>
          <p:cNvGrpSpPr/>
          <p:nvPr/>
        </p:nvGrpSpPr>
        <p:grpSpPr>
          <a:xfrm>
            <a:off x="6408738" y="2681288"/>
            <a:ext cx="1404938" cy="238125"/>
            <a:chExt cx="1037" cy="150"/>
          </a:xfrm>
        </p:grpSpPr>
        <p:sp>
          <p:nvSpPr>
            <p:cNvPr id="15449" name="AutoShape 9"/>
            <p:cNvSpPr/>
            <p:nvPr/>
          </p:nvSpPr>
          <p:spPr>
            <a:xfrm rot="5160000">
              <a:off x="387" y="-369"/>
              <a:ext cx="131" cy="905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15450" name="AutoShape 10"/>
            <p:cNvSpPr/>
            <p:nvPr/>
          </p:nvSpPr>
          <p:spPr>
            <a:xfrm rot="5160000">
              <a:off x="895" y="-48"/>
              <a:ext cx="93" cy="189"/>
            </a:xfrm>
            <a:prstGeom prst="roundRect">
              <a:avLst>
                <a:gd name="adj" fmla="val 50000"/>
              </a:avLst>
            </a:prstGeom>
            <a:solidFill>
              <a:srgbClr val="FF3300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</p:grpSp>
      <p:grpSp>
        <p:nvGrpSpPr>
          <p:cNvPr id="15365" name="Group 11"/>
          <p:cNvGrpSpPr/>
          <p:nvPr/>
        </p:nvGrpSpPr>
        <p:grpSpPr>
          <a:xfrm>
            <a:off x="5724525" y="2717800"/>
            <a:ext cx="2562225" cy="1252538"/>
            <a:chExt cx="2340" cy="971"/>
          </a:xfrm>
        </p:grpSpPr>
        <p:sp>
          <p:nvSpPr>
            <p:cNvPr id="15441" name="AutoShape 12"/>
            <p:cNvSpPr/>
            <p:nvPr/>
          </p:nvSpPr>
          <p:spPr>
            <a:xfrm>
              <a:off x="1" y="448"/>
              <a:ext cx="2312" cy="380"/>
            </a:xfrm>
            <a:prstGeom prst="parallelogram">
              <a:avLst>
                <a:gd name="adj" fmla="val 152105"/>
              </a:avLst>
            </a:prstGeom>
            <a:solidFill>
              <a:srgbClr val="FFFFFF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15442" name="未知" descr="瓦形"/>
            <p:cNvSpPr/>
            <p:nvPr/>
          </p:nvSpPr>
          <p:spPr bwMode="auto">
            <a:xfrm>
              <a:off x="0" y="828"/>
              <a:ext cx="1740" cy="14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5"/>
                </a:cxn>
                <a:cxn ang="0">
                  <a:pos x="0" y="143"/>
                </a:cxn>
                <a:cxn ang="0">
                  <a:pos x="1740" y="143"/>
                </a:cxn>
                <a:cxn ang="0">
                  <a:pos x="1740" y="0"/>
                </a:cxn>
              </a:cxnLst>
              <a:rect l="l" t="t" r="GT0" b="GT1"/>
              <a:pathLst>
                <a:path w="1440" h="255">
                  <a:moveTo>
                    <a:pt x="0" y="45"/>
                  </a:moveTo>
                  <a:lnTo>
                    <a:pt x="0" y="255"/>
                  </a:lnTo>
                  <a:lnTo>
                    <a:pt x="1440" y="255"/>
                  </a:lnTo>
                  <a:lnTo>
                    <a:pt x="1440" y="0"/>
                  </a:lnTo>
                </a:path>
              </a:pathLst>
            </a:custGeom>
            <a:blipFill rotWithShape="0">
              <a:blip r:embed="rId2"/>
              <a:tile tx="0" ty="0" sx="100000" sy="100000" flip="none" algn="tl"/>
            </a:blipFill>
            <a:ln w="19050">
              <a:solidFill>
                <a:srgbClr val="000000"/>
              </a:solidFill>
              <a:bevel/>
            </a:ln>
          </p:spPr>
        </p:sp>
        <p:sp>
          <p:nvSpPr>
            <p:cNvPr id="15443" name="未知" descr="瓦形"/>
            <p:cNvSpPr/>
            <p:nvPr/>
          </p:nvSpPr>
          <p:spPr bwMode="auto">
            <a:xfrm>
              <a:off x="1740" y="448"/>
              <a:ext cx="600" cy="52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582" y="0"/>
                </a:cxn>
                <a:cxn ang="0">
                  <a:pos x="600" y="158"/>
                </a:cxn>
                <a:cxn ang="0">
                  <a:pos x="0" y="523"/>
                </a:cxn>
              </a:cxnLst>
              <a:rect l="l" t="t" r="GT0" b="GT1"/>
              <a:pathLst>
                <a:path w="496" h="495">
                  <a:moveTo>
                    <a:pt x="481" y="0"/>
                  </a:moveTo>
                  <a:lnTo>
                    <a:pt x="496" y="150"/>
                  </a:lnTo>
                  <a:lnTo>
                    <a:pt x="0" y="495"/>
                  </a:lnTo>
                </a:path>
              </a:pathLst>
            </a:custGeom>
            <a:blipFill rotWithShape="0">
              <a:blip r:embed="rId2"/>
              <a:tile tx="0" ty="0" sx="100000" sy="100000" flip="none" algn="tl"/>
            </a:blipFill>
            <a:ln w="19050">
              <a:solidFill>
                <a:srgbClr val="000000"/>
              </a:solidFill>
              <a:bevel/>
            </a:ln>
          </p:spPr>
        </p:sp>
        <p:sp>
          <p:nvSpPr>
            <p:cNvPr id="15444" name="AutoShape 15"/>
            <p:cNvSpPr/>
            <p:nvPr/>
          </p:nvSpPr>
          <p:spPr>
            <a:xfrm>
              <a:off x="690" y="0"/>
              <a:ext cx="218" cy="651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cxnSp>
          <p:nvCxnSpPr>
            <p:cNvPr id="15445" name="Line 16"/>
            <p:cNvCxnSpPr/>
            <p:nvPr/>
          </p:nvCxnSpPr>
          <p:spPr>
            <a:xfrm flipH="1">
              <a:off x="778" y="95"/>
              <a:ext cx="73" cy="0"/>
            </a:xfrm>
            <a:prstGeom prst="line">
              <a:avLst/>
            </a:prstGeom>
            <a:noFill/>
            <a:ln w="19050">
              <a:solidFill>
                <a:prstClr val="black"/>
              </a:solidFill>
              <a:miter lim="800000"/>
              <a:tailEnd type="oval" w="sm" len="sm"/>
            </a:ln>
          </p:spPr>
        </p:cxnSp>
        <p:sp>
          <p:nvSpPr>
            <p:cNvPr id="15446" name="AutoShape 17"/>
            <p:cNvSpPr/>
            <p:nvPr/>
          </p:nvSpPr>
          <p:spPr>
            <a:xfrm>
              <a:off x="1452" y="0"/>
              <a:ext cx="217" cy="651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15447" name="AutoShape 18"/>
            <p:cNvSpPr/>
            <p:nvPr/>
          </p:nvSpPr>
          <p:spPr>
            <a:xfrm rot="21420000">
              <a:off x="405" y="489"/>
              <a:ext cx="162" cy="186"/>
            </a:xfrm>
            <a:prstGeom prst="roundRect">
              <a:avLst>
                <a:gd name="adj" fmla="val 0"/>
              </a:avLst>
            </a:prstGeom>
            <a:solidFill>
              <a:srgbClr val="000000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15448" name="AutoShape 19"/>
            <p:cNvSpPr/>
            <p:nvPr/>
          </p:nvSpPr>
          <p:spPr>
            <a:xfrm rot="21420000">
              <a:off x="1766" y="489"/>
              <a:ext cx="162" cy="186"/>
            </a:xfrm>
            <a:prstGeom prst="roundRect">
              <a:avLst>
                <a:gd name="adj" fmla="val 0"/>
              </a:avLst>
            </a:prstGeom>
            <a:solidFill>
              <a:srgbClr val="000000"/>
            </a:solidFill>
            <a:ln w="19050">
              <a:solidFill>
                <a:prstClr val="black"/>
              </a:solidFill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</p:grpSp>
      <p:grpSp>
        <p:nvGrpSpPr>
          <p:cNvPr id="15366" name="Group 20"/>
          <p:cNvGrpSpPr/>
          <p:nvPr/>
        </p:nvGrpSpPr>
        <p:grpSpPr>
          <a:xfrm>
            <a:off x="1295400" y="1852612"/>
            <a:ext cx="2624138" cy="1106488"/>
            <a:chExt cx="3712" cy="1144"/>
          </a:xfrm>
        </p:grpSpPr>
        <p:grpSp>
          <p:nvGrpSpPr>
            <p:cNvPr id="15401" name="Group 21"/>
            <p:cNvGrpSpPr/>
            <p:nvPr/>
          </p:nvGrpSpPr>
          <p:grpSpPr>
            <a:xfrm>
              <a:off x="0" y="567"/>
              <a:ext cx="3712" cy="577"/>
              <a:chExt cx="2493" cy="577"/>
            </a:xfrm>
          </p:grpSpPr>
          <p:sp>
            <p:nvSpPr>
              <p:cNvPr id="15438" name="未知" descr="栎木"/>
              <p:cNvSpPr/>
              <p:nvPr/>
            </p:nvSpPr>
            <p:spPr bwMode="auto">
              <a:xfrm flipV="1">
                <a:off x="0" y="464"/>
                <a:ext cx="2493" cy="113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2493" y="0"/>
                  </a:cxn>
                  <a:cxn ang="0">
                    <a:pos x="2493" y="113"/>
                  </a:cxn>
                  <a:cxn ang="0">
                    <a:pos x="0" y="113"/>
                  </a:cxn>
                  <a:cxn ang="0">
                    <a:pos x="0" y="0"/>
                  </a:cxn>
                </a:cxnLst>
                <a:rect l="l" t="t" r="GT0" b="GT1"/>
                <a:pathLst>
                  <a:path w="400" h="400">
                    <a:moveTo>
                      <a:pt x="0" y="0"/>
                    </a:moveTo>
                    <a:lnTo>
                      <a:pt x="400" y="0"/>
                    </a:lnTo>
                    <a:lnTo>
                      <a:pt x="400" y="400"/>
                    </a:lnTo>
                    <a:lnTo>
                      <a:pt x="0" y="400"/>
                    </a:lnTo>
                    <a:lnTo>
                      <a:pt x="0" y="0"/>
                    </a:lnTo>
                    <a:close/>
                  </a:path>
                </a:pathLst>
              </a:custGeom>
              <a:blipFill rotWithShape="0">
                <a:blip r:embed="rId3"/>
                <a:tile tx="0" ty="0" sx="100000" sy="100000" flip="none" algn="tl"/>
              </a:blipFill>
              <a:ln>
                <a:solidFill>
                  <a:prstClr val="black"/>
                </a:solidFill>
                <a:miter lim="800000"/>
              </a:ln>
              <a:scene3d>
                <a:camera prst="legacyObliqueTopRight">
                  <a:rot lat="0" lon="0" rev="0"/>
                </a:camera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CC99"/>
                </a:extrusionClr>
              </a:sp3d>
            </p:spPr>
          </p:sp>
          <p:sp>
            <p:nvSpPr>
              <p:cNvPr id="15439" name="AutoShape 23"/>
              <p:cNvSpPr/>
              <p:nvPr/>
            </p:nvSpPr>
            <p:spPr>
              <a:xfrm>
                <a:off x="2200" y="4"/>
                <a:ext cx="213" cy="369"/>
              </a:xfrm>
              <a:prstGeom prst="flowChartMagneticDisk">
                <a:avLst/>
              </a:prstGeom>
              <a:solidFill>
                <a:srgbClr val="969696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>
                  <a:latin typeface="Tahoma" pitchFamily="34" charset="0"/>
                </a:endParaRPr>
              </a:p>
            </p:txBody>
          </p:sp>
          <p:sp>
            <p:nvSpPr>
              <p:cNvPr id="15440" name="AutoShape 24"/>
              <p:cNvSpPr/>
              <p:nvPr/>
            </p:nvSpPr>
            <p:spPr>
              <a:xfrm>
                <a:off x="420" y="0"/>
                <a:ext cx="213" cy="369"/>
              </a:xfrm>
              <a:prstGeom prst="flowChartMagneticDisk">
                <a:avLst/>
              </a:prstGeom>
              <a:solidFill>
                <a:srgbClr val="969696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>
                  <a:latin typeface="Tahoma" pitchFamily="34" charset="0"/>
                </a:endParaRPr>
              </a:p>
            </p:txBody>
          </p:sp>
        </p:grpSp>
        <p:grpSp>
          <p:nvGrpSpPr>
            <p:cNvPr id="15402" name="Group 25"/>
            <p:cNvGrpSpPr/>
            <p:nvPr/>
          </p:nvGrpSpPr>
          <p:grpSpPr>
            <a:xfrm>
              <a:off x="1670" y="0"/>
              <a:ext cx="540" cy="936"/>
              <a:chExt cx="540" cy="936"/>
            </a:xfrm>
          </p:grpSpPr>
          <p:grpSp>
            <p:nvGrpSpPr>
              <p:cNvPr id="15403" name="Group 26"/>
              <p:cNvGrpSpPr/>
              <p:nvPr/>
            </p:nvGrpSpPr>
            <p:grpSpPr>
              <a:xfrm>
                <a:off x="77" y="0"/>
                <a:ext cx="403" cy="733"/>
                <a:chExt cx="2019" cy="3673"/>
              </a:xfrm>
            </p:grpSpPr>
            <p:grpSp>
              <p:nvGrpSpPr>
                <p:cNvPr id="15405" name="Group 27"/>
                <p:cNvGrpSpPr/>
                <p:nvPr/>
              </p:nvGrpSpPr>
              <p:grpSpPr>
                <a:xfrm>
                  <a:off x="550" y="2812"/>
                  <a:ext cx="913" cy="861"/>
                  <a:chExt cx="913" cy="861"/>
                </a:xfrm>
              </p:grpSpPr>
              <p:grpSp>
                <p:nvGrpSpPr>
                  <p:cNvPr id="15421" name="Group 28"/>
                  <p:cNvGrpSpPr/>
                  <p:nvPr/>
                </p:nvGrpSpPr>
                <p:grpSpPr>
                  <a:xfrm>
                    <a:off x="0" y="0"/>
                    <a:ext cx="913" cy="861"/>
                    <a:chExt cx="913" cy="861"/>
                  </a:xfrm>
                </p:grpSpPr>
                <p:grpSp>
                  <p:nvGrpSpPr>
                    <p:cNvPr id="15427" name="Group 29"/>
                    <p:cNvGrpSpPr/>
                    <p:nvPr/>
                  </p:nvGrpSpPr>
                  <p:grpSpPr>
                    <a:xfrm>
                      <a:off x="229" y="663"/>
                      <a:ext cx="498" cy="198"/>
                      <a:chExt cx="498" cy="198"/>
                    </a:xfrm>
                  </p:grpSpPr>
                  <p:sp>
                    <p:nvSpPr>
                      <p:cNvPr id="15436" name="未知"/>
                      <p:cNvSpPr/>
                      <p:nvPr/>
                    </p:nvSpPr>
                    <p:spPr bwMode="auto">
                      <a:xfrm>
                        <a:off x="0" y="0"/>
                        <a:ext cx="498" cy="198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0" y="0"/>
                          </a:cxn>
                          <a:cxn ang="0">
                            <a:pos x="101" y="157"/>
                          </a:cxn>
                          <a:cxn ang="0">
                            <a:pos x="110" y="167"/>
                          </a:cxn>
                          <a:cxn ang="0">
                            <a:pos x="121" y="173"/>
                          </a:cxn>
                          <a:cxn ang="0">
                            <a:pos x="136" y="178"/>
                          </a:cxn>
                          <a:cxn ang="0">
                            <a:pos x="153" y="186"/>
                          </a:cxn>
                          <a:cxn ang="0">
                            <a:pos x="174" y="190"/>
                          </a:cxn>
                          <a:cxn ang="0">
                            <a:pos x="188" y="191"/>
                          </a:cxn>
                          <a:cxn ang="0">
                            <a:pos x="205" y="194"/>
                          </a:cxn>
                          <a:cxn ang="0">
                            <a:pos x="222" y="195"/>
                          </a:cxn>
                          <a:cxn ang="0">
                            <a:pos x="243" y="198"/>
                          </a:cxn>
                          <a:cxn ang="0">
                            <a:pos x="257" y="198"/>
                          </a:cxn>
                          <a:cxn ang="0">
                            <a:pos x="278" y="195"/>
                          </a:cxn>
                          <a:cxn ang="0">
                            <a:pos x="295" y="194"/>
                          </a:cxn>
                          <a:cxn ang="0">
                            <a:pos x="315" y="191"/>
                          </a:cxn>
                          <a:cxn ang="0">
                            <a:pos x="332" y="190"/>
                          </a:cxn>
                          <a:cxn ang="0">
                            <a:pos x="349" y="185"/>
                          </a:cxn>
                          <a:cxn ang="0">
                            <a:pos x="366" y="181"/>
                          </a:cxn>
                          <a:cxn ang="0">
                            <a:pos x="380" y="173"/>
                          </a:cxn>
                          <a:cxn ang="0">
                            <a:pos x="392" y="165"/>
                          </a:cxn>
                          <a:cxn ang="0">
                            <a:pos x="397" y="160"/>
                          </a:cxn>
                          <a:cxn ang="0">
                            <a:pos x="405" y="152"/>
                          </a:cxn>
                          <a:cxn ang="0">
                            <a:pos x="498" y="0"/>
                          </a:cxn>
                          <a:cxn ang="0">
                            <a:pos x="0" y="0"/>
                          </a:cxn>
                        </a:cxnLst>
                        <a:rect l="l" t="t" r="GT0" b="GT1"/>
                        <a:pathLst>
                          <a:path w="498" h="198">
                            <a:moveTo>
                              <a:pt x="0" y="0"/>
                            </a:moveTo>
                            <a:lnTo>
                              <a:pt x="101" y="157"/>
                            </a:lnTo>
                            <a:lnTo>
                              <a:pt x="110" y="167"/>
                            </a:lnTo>
                            <a:lnTo>
                              <a:pt x="121" y="173"/>
                            </a:lnTo>
                            <a:lnTo>
                              <a:pt x="136" y="178"/>
                            </a:lnTo>
                            <a:lnTo>
                              <a:pt x="153" y="186"/>
                            </a:lnTo>
                            <a:lnTo>
                              <a:pt x="174" y="190"/>
                            </a:lnTo>
                            <a:lnTo>
                              <a:pt x="188" y="191"/>
                            </a:lnTo>
                            <a:lnTo>
                              <a:pt x="205" y="194"/>
                            </a:lnTo>
                            <a:lnTo>
                              <a:pt x="222" y="195"/>
                            </a:lnTo>
                            <a:lnTo>
                              <a:pt x="243" y="198"/>
                            </a:lnTo>
                            <a:lnTo>
                              <a:pt x="257" y="198"/>
                            </a:lnTo>
                            <a:lnTo>
                              <a:pt x="278" y="195"/>
                            </a:lnTo>
                            <a:lnTo>
                              <a:pt x="295" y="194"/>
                            </a:lnTo>
                            <a:lnTo>
                              <a:pt x="315" y="191"/>
                            </a:lnTo>
                            <a:lnTo>
                              <a:pt x="332" y="190"/>
                            </a:lnTo>
                            <a:lnTo>
                              <a:pt x="349" y="185"/>
                            </a:lnTo>
                            <a:lnTo>
                              <a:pt x="366" y="181"/>
                            </a:lnTo>
                            <a:lnTo>
                              <a:pt x="380" y="173"/>
                            </a:lnTo>
                            <a:lnTo>
                              <a:pt x="392" y="165"/>
                            </a:lnTo>
                            <a:lnTo>
                              <a:pt x="397" y="160"/>
                            </a:lnTo>
                            <a:lnTo>
                              <a:pt x="405" y="152"/>
                            </a:lnTo>
                            <a:lnTo>
                              <a:pt x="498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000000"/>
                      </a:solidFill>
                      <a:ln w="9525">
                        <a:noFill/>
                        <a:bevel/>
                      </a:ln>
                    </p:spPr>
                  </p:sp>
                  <p:sp>
                    <p:nvSpPr>
                      <p:cNvPr id="15437" name="未知"/>
                      <p:cNvSpPr/>
                      <p:nvPr/>
                    </p:nvSpPr>
                    <p:spPr bwMode="auto">
                      <a:xfrm>
                        <a:off x="78" y="0"/>
                        <a:ext cx="222" cy="198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0" y="0"/>
                          </a:cxn>
                          <a:cxn ang="0">
                            <a:pos x="62" y="178"/>
                          </a:cxn>
                          <a:cxn ang="0">
                            <a:pos x="75" y="186"/>
                          </a:cxn>
                          <a:cxn ang="0">
                            <a:pos x="96" y="190"/>
                          </a:cxn>
                          <a:cxn ang="0">
                            <a:pos x="110" y="191"/>
                          </a:cxn>
                          <a:cxn ang="0">
                            <a:pos x="127" y="194"/>
                          </a:cxn>
                          <a:cxn ang="0">
                            <a:pos x="144" y="195"/>
                          </a:cxn>
                          <a:cxn ang="0">
                            <a:pos x="165" y="198"/>
                          </a:cxn>
                          <a:cxn ang="0">
                            <a:pos x="179" y="198"/>
                          </a:cxn>
                          <a:cxn ang="0">
                            <a:pos x="200" y="195"/>
                          </a:cxn>
                          <a:cxn ang="0">
                            <a:pos x="222" y="0"/>
                          </a:cxn>
                          <a:cxn ang="0">
                            <a:pos x="0" y="0"/>
                          </a:cxn>
                        </a:cxnLst>
                        <a:rect l="l" t="t" r="GT0" b="GT1"/>
                        <a:pathLst>
                          <a:path w="222" h="198">
                            <a:moveTo>
                              <a:pt x="0" y="0"/>
                            </a:moveTo>
                            <a:lnTo>
                              <a:pt x="62" y="178"/>
                            </a:lnTo>
                            <a:lnTo>
                              <a:pt x="75" y="186"/>
                            </a:lnTo>
                            <a:lnTo>
                              <a:pt x="96" y="190"/>
                            </a:lnTo>
                            <a:lnTo>
                              <a:pt x="110" y="191"/>
                            </a:lnTo>
                            <a:lnTo>
                              <a:pt x="127" y="194"/>
                            </a:lnTo>
                            <a:lnTo>
                              <a:pt x="144" y="195"/>
                            </a:lnTo>
                            <a:lnTo>
                              <a:pt x="165" y="198"/>
                            </a:lnTo>
                            <a:lnTo>
                              <a:pt x="179" y="198"/>
                            </a:lnTo>
                            <a:lnTo>
                              <a:pt x="200" y="195"/>
                            </a:lnTo>
                            <a:lnTo>
                              <a:pt x="222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404040"/>
                      </a:solidFill>
                      <a:ln w="9525">
                        <a:noFill/>
                        <a:bevel/>
                      </a:ln>
                    </p:spPr>
                  </p:sp>
                </p:grpSp>
                <p:grpSp>
                  <p:nvGrpSpPr>
                    <p:cNvPr id="15428" name="Group 32"/>
                    <p:cNvGrpSpPr/>
                    <p:nvPr/>
                  </p:nvGrpSpPr>
                  <p:grpSpPr>
                    <a:xfrm>
                      <a:off x="0" y="0"/>
                      <a:ext cx="913" cy="718"/>
                      <a:chExt cx="913" cy="718"/>
                    </a:xfrm>
                  </p:grpSpPr>
                  <p:sp>
                    <p:nvSpPr>
                      <p:cNvPr id="15429" name="未知"/>
                      <p:cNvSpPr/>
                      <p:nvPr/>
                    </p:nvSpPr>
                    <p:spPr bwMode="auto">
                      <a:xfrm>
                        <a:off x="0" y="0"/>
                        <a:ext cx="913" cy="718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21" y="20"/>
                          </a:cxn>
                          <a:cxn ang="0">
                            <a:pos x="25" y="38"/>
                          </a:cxn>
                          <a:cxn ang="0">
                            <a:pos x="23" y="73"/>
                          </a:cxn>
                          <a:cxn ang="0">
                            <a:pos x="12" y="96"/>
                          </a:cxn>
                          <a:cxn ang="0">
                            <a:pos x="6" y="126"/>
                          </a:cxn>
                          <a:cxn ang="0">
                            <a:pos x="17" y="149"/>
                          </a:cxn>
                          <a:cxn ang="0">
                            <a:pos x="34" y="176"/>
                          </a:cxn>
                          <a:cxn ang="0">
                            <a:pos x="30" y="195"/>
                          </a:cxn>
                          <a:cxn ang="0">
                            <a:pos x="13" y="216"/>
                          </a:cxn>
                          <a:cxn ang="0">
                            <a:pos x="6" y="236"/>
                          </a:cxn>
                          <a:cxn ang="0">
                            <a:pos x="19" y="259"/>
                          </a:cxn>
                          <a:cxn ang="0">
                            <a:pos x="30" y="278"/>
                          </a:cxn>
                          <a:cxn ang="0">
                            <a:pos x="30" y="301"/>
                          </a:cxn>
                          <a:cxn ang="0">
                            <a:pos x="12" y="322"/>
                          </a:cxn>
                          <a:cxn ang="0">
                            <a:pos x="0" y="349"/>
                          </a:cxn>
                          <a:cxn ang="0">
                            <a:pos x="13" y="372"/>
                          </a:cxn>
                          <a:cxn ang="0">
                            <a:pos x="33" y="396"/>
                          </a:cxn>
                          <a:cxn ang="0">
                            <a:pos x="33" y="431"/>
                          </a:cxn>
                          <a:cxn ang="0">
                            <a:pos x="19" y="455"/>
                          </a:cxn>
                          <a:cxn ang="0">
                            <a:pos x="21" y="473"/>
                          </a:cxn>
                          <a:cxn ang="0">
                            <a:pos x="42" y="499"/>
                          </a:cxn>
                          <a:cxn ang="0">
                            <a:pos x="107" y="573"/>
                          </a:cxn>
                          <a:cxn ang="0">
                            <a:pos x="166" y="629"/>
                          </a:cxn>
                          <a:cxn ang="0">
                            <a:pos x="217" y="660"/>
                          </a:cxn>
                          <a:cxn ang="0">
                            <a:pos x="313" y="701"/>
                          </a:cxn>
                          <a:cxn ang="0">
                            <a:pos x="401" y="716"/>
                          </a:cxn>
                          <a:cxn ang="0">
                            <a:pos x="523" y="716"/>
                          </a:cxn>
                          <a:cxn ang="0">
                            <a:pos x="625" y="706"/>
                          </a:cxn>
                          <a:cxn ang="0">
                            <a:pos x="697" y="685"/>
                          </a:cxn>
                          <a:cxn ang="0">
                            <a:pos x="744" y="659"/>
                          </a:cxn>
                          <a:cxn ang="0">
                            <a:pos x="778" y="629"/>
                          </a:cxn>
                          <a:cxn ang="0">
                            <a:pos x="874" y="493"/>
                          </a:cxn>
                          <a:cxn ang="0">
                            <a:pos x="894" y="448"/>
                          </a:cxn>
                          <a:cxn ang="0">
                            <a:pos x="895" y="427"/>
                          </a:cxn>
                          <a:cxn ang="0">
                            <a:pos x="882" y="406"/>
                          </a:cxn>
                          <a:cxn ang="0">
                            <a:pos x="882" y="381"/>
                          </a:cxn>
                          <a:cxn ang="0">
                            <a:pos x="894" y="362"/>
                          </a:cxn>
                          <a:cxn ang="0">
                            <a:pos x="908" y="341"/>
                          </a:cxn>
                          <a:cxn ang="0">
                            <a:pos x="912" y="316"/>
                          </a:cxn>
                          <a:cxn ang="0">
                            <a:pos x="900" y="295"/>
                          </a:cxn>
                          <a:cxn ang="0">
                            <a:pos x="886" y="275"/>
                          </a:cxn>
                          <a:cxn ang="0">
                            <a:pos x="886" y="254"/>
                          </a:cxn>
                          <a:cxn ang="0">
                            <a:pos x="904" y="229"/>
                          </a:cxn>
                          <a:cxn ang="0">
                            <a:pos x="908" y="202"/>
                          </a:cxn>
                          <a:cxn ang="0">
                            <a:pos x="894" y="176"/>
                          </a:cxn>
                          <a:cxn ang="0">
                            <a:pos x="886" y="155"/>
                          </a:cxn>
                          <a:cxn ang="0">
                            <a:pos x="895" y="130"/>
                          </a:cxn>
                          <a:cxn ang="0">
                            <a:pos x="908" y="113"/>
                          </a:cxn>
                          <a:cxn ang="0">
                            <a:pos x="913" y="88"/>
                          </a:cxn>
                          <a:cxn ang="0">
                            <a:pos x="903" y="67"/>
                          </a:cxn>
                          <a:cxn ang="0">
                            <a:pos x="890" y="42"/>
                          </a:cxn>
                          <a:cxn ang="0">
                            <a:pos x="894" y="18"/>
                          </a:cxn>
                          <a:cxn ang="0">
                            <a:pos x="26" y="0"/>
                          </a:cxn>
                        </a:cxnLst>
                        <a:rect l="l" t="t" r="GT0" b="GT1"/>
                        <a:pathLst>
                          <a:path w="913" h="718">
                            <a:moveTo>
                              <a:pt x="26" y="0"/>
                            </a:moveTo>
                            <a:lnTo>
                              <a:pt x="21" y="20"/>
                            </a:lnTo>
                            <a:lnTo>
                              <a:pt x="23" y="29"/>
                            </a:lnTo>
                            <a:lnTo>
                              <a:pt x="25" y="38"/>
                            </a:lnTo>
                            <a:lnTo>
                              <a:pt x="26" y="59"/>
                            </a:lnTo>
                            <a:lnTo>
                              <a:pt x="23" y="73"/>
                            </a:lnTo>
                            <a:lnTo>
                              <a:pt x="17" y="86"/>
                            </a:lnTo>
                            <a:lnTo>
                              <a:pt x="12" y="96"/>
                            </a:lnTo>
                            <a:lnTo>
                              <a:pt x="6" y="113"/>
                            </a:lnTo>
                            <a:lnTo>
                              <a:pt x="6" y="126"/>
                            </a:lnTo>
                            <a:lnTo>
                              <a:pt x="12" y="138"/>
                            </a:lnTo>
                            <a:lnTo>
                              <a:pt x="17" y="149"/>
                            </a:lnTo>
                            <a:lnTo>
                              <a:pt x="29" y="162"/>
                            </a:lnTo>
                            <a:lnTo>
                              <a:pt x="34" y="176"/>
                            </a:lnTo>
                            <a:lnTo>
                              <a:pt x="34" y="185"/>
                            </a:lnTo>
                            <a:lnTo>
                              <a:pt x="30" y="195"/>
                            </a:lnTo>
                            <a:lnTo>
                              <a:pt x="21" y="204"/>
                            </a:lnTo>
                            <a:lnTo>
                              <a:pt x="13" y="216"/>
                            </a:lnTo>
                            <a:lnTo>
                              <a:pt x="8" y="225"/>
                            </a:lnTo>
                            <a:lnTo>
                              <a:pt x="6" y="236"/>
                            </a:lnTo>
                            <a:lnTo>
                              <a:pt x="12" y="248"/>
                            </a:lnTo>
                            <a:lnTo>
                              <a:pt x="19" y="259"/>
                            </a:lnTo>
                            <a:lnTo>
                              <a:pt x="26" y="269"/>
                            </a:lnTo>
                            <a:lnTo>
                              <a:pt x="30" y="278"/>
                            </a:lnTo>
                            <a:lnTo>
                              <a:pt x="34" y="288"/>
                            </a:lnTo>
                            <a:lnTo>
                              <a:pt x="30" y="301"/>
                            </a:lnTo>
                            <a:lnTo>
                              <a:pt x="21" y="313"/>
                            </a:lnTo>
                            <a:lnTo>
                              <a:pt x="12" y="322"/>
                            </a:lnTo>
                            <a:lnTo>
                              <a:pt x="2" y="337"/>
                            </a:lnTo>
                            <a:lnTo>
                              <a:pt x="0" y="349"/>
                            </a:lnTo>
                            <a:lnTo>
                              <a:pt x="4" y="362"/>
                            </a:lnTo>
                            <a:lnTo>
                              <a:pt x="13" y="372"/>
                            </a:lnTo>
                            <a:lnTo>
                              <a:pt x="23" y="383"/>
                            </a:lnTo>
                            <a:lnTo>
                              <a:pt x="33" y="396"/>
                            </a:lnTo>
                            <a:lnTo>
                              <a:pt x="38" y="414"/>
                            </a:lnTo>
                            <a:lnTo>
                              <a:pt x="33" y="431"/>
                            </a:lnTo>
                            <a:lnTo>
                              <a:pt x="23" y="444"/>
                            </a:lnTo>
                            <a:lnTo>
                              <a:pt x="19" y="455"/>
                            </a:lnTo>
                            <a:lnTo>
                              <a:pt x="19" y="466"/>
                            </a:lnTo>
                            <a:lnTo>
                              <a:pt x="21" y="473"/>
                            </a:lnTo>
                            <a:lnTo>
                              <a:pt x="29" y="484"/>
                            </a:lnTo>
                            <a:lnTo>
                              <a:pt x="42" y="499"/>
                            </a:lnTo>
                            <a:lnTo>
                              <a:pt x="64" y="528"/>
                            </a:lnTo>
                            <a:lnTo>
                              <a:pt x="107" y="573"/>
                            </a:lnTo>
                            <a:lnTo>
                              <a:pt x="144" y="609"/>
                            </a:lnTo>
                            <a:lnTo>
                              <a:pt x="166" y="629"/>
                            </a:lnTo>
                            <a:lnTo>
                              <a:pt x="190" y="643"/>
                            </a:lnTo>
                            <a:lnTo>
                              <a:pt x="217" y="660"/>
                            </a:lnTo>
                            <a:lnTo>
                              <a:pt x="255" y="681"/>
                            </a:lnTo>
                            <a:lnTo>
                              <a:pt x="313" y="701"/>
                            </a:lnTo>
                            <a:lnTo>
                              <a:pt x="356" y="710"/>
                            </a:lnTo>
                            <a:lnTo>
                              <a:pt x="401" y="716"/>
                            </a:lnTo>
                            <a:lnTo>
                              <a:pt x="460" y="718"/>
                            </a:lnTo>
                            <a:lnTo>
                              <a:pt x="523" y="716"/>
                            </a:lnTo>
                            <a:lnTo>
                              <a:pt x="578" y="714"/>
                            </a:lnTo>
                            <a:lnTo>
                              <a:pt x="625" y="706"/>
                            </a:lnTo>
                            <a:lnTo>
                              <a:pt x="667" y="697"/>
                            </a:lnTo>
                            <a:lnTo>
                              <a:pt x="697" y="685"/>
                            </a:lnTo>
                            <a:lnTo>
                              <a:pt x="723" y="672"/>
                            </a:lnTo>
                            <a:lnTo>
                              <a:pt x="744" y="659"/>
                            </a:lnTo>
                            <a:lnTo>
                              <a:pt x="761" y="647"/>
                            </a:lnTo>
                            <a:lnTo>
                              <a:pt x="778" y="629"/>
                            </a:lnTo>
                            <a:lnTo>
                              <a:pt x="832" y="556"/>
                            </a:lnTo>
                            <a:lnTo>
                              <a:pt x="874" y="493"/>
                            </a:lnTo>
                            <a:lnTo>
                              <a:pt x="890" y="461"/>
                            </a:lnTo>
                            <a:lnTo>
                              <a:pt x="894" y="448"/>
                            </a:lnTo>
                            <a:lnTo>
                              <a:pt x="895" y="438"/>
                            </a:lnTo>
                            <a:lnTo>
                              <a:pt x="895" y="427"/>
                            </a:lnTo>
                            <a:lnTo>
                              <a:pt x="887" y="414"/>
                            </a:lnTo>
                            <a:lnTo>
                              <a:pt x="882" y="406"/>
                            </a:lnTo>
                            <a:lnTo>
                              <a:pt x="879" y="394"/>
                            </a:lnTo>
                            <a:lnTo>
                              <a:pt x="882" y="381"/>
                            </a:lnTo>
                            <a:lnTo>
                              <a:pt x="887" y="372"/>
                            </a:lnTo>
                            <a:lnTo>
                              <a:pt x="894" y="362"/>
                            </a:lnTo>
                            <a:lnTo>
                              <a:pt x="900" y="352"/>
                            </a:lnTo>
                            <a:lnTo>
                              <a:pt x="908" y="341"/>
                            </a:lnTo>
                            <a:lnTo>
                              <a:pt x="913" y="330"/>
                            </a:lnTo>
                            <a:lnTo>
                              <a:pt x="912" y="316"/>
                            </a:lnTo>
                            <a:lnTo>
                              <a:pt x="907" y="305"/>
                            </a:lnTo>
                            <a:lnTo>
                              <a:pt x="900" y="295"/>
                            </a:lnTo>
                            <a:lnTo>
                              <a:pt x="894" y="286"/>
                            </a:lnTo>
                            <a:lnTo>
                              <a:pt x="886" y="275"/>
                            </a:lnTo>
                            <a:lnTo>
                              <a:pt x="883" y="263"/>
                            </a:lnTo>
                            <a:lnTo>
                              <a:pt x="886" y="254"/>
                            </a:lnTo>
                            <a:lnTo>
                              <a:pt x="895" y="240"/>
                            </a:lnTo>
                            <a:lnTo>
                              <a:pt x="904" y="229"/>
                            </a:lnTo>
                            <a:lnTo>
                              <a:pt x="908" y="217"/>
                            </a:lnTo>
                            <a:lnTo>
                              <a:pt x="908" y="202"/>
                            </a:lnTo>
                            <a:lnTo>
                              <a:pt x="903" y="187"/>
                            </a:lnTo>
                            <a:lnTo>
                              <a:pt x="894" y="176"/>
                            </a:lnTo>
                            <a:lnTo>
                              <a:pt x="890" y="168"/>
                            </a:lnTo>
                            <a:lnTo>
                              <a:pt x="886" y="155"/>
                            </a:lnTo>
                            <a:lnTo>
                              <a:pt x="887" y="141"/>
                            </a:lnTo>
                            <a:lnTo>
                              <a:pt x="895" y="130"/>
                            </a:lnTo>
                            <a:lnTo>
                              <a:pt x="900" y="122"/>
                            </a:lnTo>
                            <a:lnTo>
                              <a:pt x="908" y="113"/>
                            </a:lnTo>
                            <a:lnTo>
                              <a:pt x="912" y="101"/>
                            </a:lnTo>
                            <a:lnTo>
                              <a:pt x="913" y="88"/>
                            </a:lnTo>
                            <a:lnTo>
                              <a:pt x="911" y="80"/>
                            </a:lnTo>
                            <a:lnTo>
                              <a:pt x="903" y="67"/>
                            </a:lnTo>
                            <a:lnTo>
                              <a:pt x="895" y="56"/>
                            </a:lnTo>
                            <a:lnTo>
                              <a:pt x="890" y="42"/>
                            </a:lnTo>
                            <a:lnTo>
                              <a:pt x="890" y="29"/>
                            </a:lnTo>
                            <a:lnTo>
                              <a:pt x="894" y="18"/>
                            </a:lnTo>
                            <a:lnTo>
                              <a:pt x="891" y="0"/>
                            </a:lnTo>
                            <a:lnTo>
                              <a:pt x="26" y="0"/>
                            </a:lnTo>
                            <a:close/>
                          </a:path>
                        </a:pathLst>
                      </a:custGeom>
                      <a:solidFill>
                        <a:srgbClr val="FFC080"/>
                      </a:solidFill>
                      <a:ln w="9525">
                        <a:noFill/>
                        <a:bevel/>
                      </a:ln>
                    </p:spPr>
                  </p:sp>
                  <p:sp>
                    <p:nvSpPr>
                      <p:cNvPr id="15430" name="未知"/>
                      <p:cNvSpPr/>
                      <p:nvPr/>
                    </p:nvSpPr>
                    <p:spPr bwMode="auto">
                      <a:xfrm>
                        <a:off x="6" y="96"/>
                        <a:ext cx="113" cy="99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6" y="0"/>
                          </a:cxn>
                          <a:cxn ang="0">
                            <a:pos x="13" y="13"/>
                          </a:cxn>
                          <a:cxn ang="0">
                            <a:pos x="24" y="26"/>
                          </a:cxn>
                          <a:cxn ang="0">
                            <a:pos x="44" y="43"/>
                          </a:cxn>
                          <a:cxn ang="0">
                            <a:pos x="68" y="57"/>
                          </a:cxn>
                          <a:cxn ang="0">
                            <a:pos x="91" y="66"/>
                          </a:cxn>
                          <a:cxn ang="0">
                            <a:pos x="113" y="72"/>
                          </a:cxn>
                          <a:cxn ang="0">
                            <a:pos x="104" y="89"/>
                          </a:cxn>
                          <a:cxn ang="0">
                            <a:pos x="75" y="85"/>
                          </a:cxn>
                          <a:cxn ang="0">
                            <a:pos x="44" y="87"/>
                          </a:cxn>
                          <a:cxn ang="0">
                            <a:pos x="24" y="99"/>
                          </a:cxn>
                          <a:cxn ang="0">
                            <a:pos x="28" y="89"/>
                          </a:cxn>
                          <a:cxn ang="0">
                            <a:pos x="27" y="78"/>
                          </a:cxn>
                          <a:cxn ang="0">
                            <a:pos x="20" y="62"/>
                          </a:cxn>
                          <a:cxn ang="0">
                            <a:pos x="11" y="49"/>
                          </a:cxn>
                          <a:cxn ang="0">
                            <a:pos x="2" y="34"/>
                          </a:cxn>
                          <a:cxn ang="0">
                            <a:pos x="0" y="17"/>
                          </a:cxn>
                          <a:cxn ang="0">
                            <a:pos x="6" y="0"/>
                          </a:cxn>
                        </a:cxnLst>
                        <a:rect l="l" t="t" r="GT0" b="GT1"/>
                        <a:pathLst>
                          <a:path w="113" h="99">
                            <a:moveTo>
                              <a:pt x="6" y="0"/>
                            </a:moveTo>
                            <a:lnTo>
                              <a:pt x="13" y="13"/>
                            </a:lnTo>
                            <a:lnTo>
                              <a:pt x="24" y="26"/>
                            </a:lnTo>
                            <a:lnTo>
                              <a:pt x="44" y="43"/>
                            </a:lnTo>
                            <a:lnTo>
                              <a:pt x="68" y="57"/>
                            </a:lnTo>
                            <a:lnTo>
                              <a:pt x="91" y="66"/>
                            </a:lnTo>
                            <a:lnTo>
                              <a:pt x="113" y="72"/>
                            </a:lnTo>
                            <a:lnTo>
                              <a:pt x="104" y="89"/>
                            </a:lnTo>
                            <a:lnTo>
                              <a:pt x="75" y="85"/>
                            </a:lnTo>
                            <a:lnTo>
                              <a:pt x="44" y="87"/>
                            </a:lnTo>
                            <a:lnTo>
                              <a:pt x="24" y="99"/>
                            </a:lnTo>
                            <a:lnTo>
                              <a:pt x="28" y="89"/>
                            </a:lnTo>
                            <a:lnTo>
                              <a:pt x="27" y="78"/>
                            </a:lnTo>
                            <a:lnTo>
                              <a:pt x="20" y="62"/>
                            </a:lnTo>
                            <a:lnTo>
                              <a:pt x="11" y="49"/>
                            </a:lnTo>
                            <a:lnTo>
                              <a:pt x="2" y="34"/>
                            </a:lnTo>
                            <a:lnTo>
                              <a:pt x="0" y="17"/>
                            </a:lnTo>
                            <a:lnTo>
                              <a:pt x="6" y="0"/>
                            </a:lnTo>
                            <a:close/>
                          </a:path>
                        </a:pathLst>
                      </a:custGeom>
                      <a:solidFill>
                        <a:srgbClr val="FFA040"/>
                      </a:solidFill>
                      <a:ln w="9525">
                        <a:noFill/>
                        <a:bevel/>
                      </a:ln>
                    </p:spPr>
                  </p:sp>
                  <p:sp>
                    <p:nvSpPr>
                      <p:cNvPr id="15431" name="未知"/>
                      <p:cNvSpPr/>
                      <p:nvPr/>
                    </p:nvSpPr>
                    <p:spPr bwMode="auto">
                      <a:xfrm>
                        <a:off x="8" y="219"/>
                        <a:ext cx="149" cy="84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0" y="10"/>
                          </a:cxn>
                          <a:cxn ang="0">
                            <a:pos x="4" y="0"/>
                          </a:cxn>
                          <a:cxn ang="0">
                            <a:pos x="9" y="10"/>
                          </a:cxn>
                          <a:cxn ang="0">
                            <a:pos x="21" y="15"/>
                          </a:cxn>
                          <a:cxn ang="0">
                            <a:pos x="42" y="25"/>
                          </a:cxn>
                          <a:cxn ang="0">
                            <a:pos x="64" y="31"/>
                          </a:cxn>
                          <a:cxn ang="0">
                            <a:pos x="98" y="38"/>
                          </a:cxn>
                          <a:cxn ang="0">
                            <a:pos x="137" y="44"/>
                          </a:cxn>
                          <a:cxn ang="0">
                            <a:pos x="149" y="80"/>
                          </a:cxn>
                          <a:cxn ang="0">
                            <a:pos x="106" y="69"/>
                          </a:cxn>
                          <a:cxn ang="0">
                            <a:pos x="72" y="65"/>
                          </a:cxn>
                          <a:cxn ang="0">
                            <a:pos x="45" y="71"/>
                          </a:cxn>
                          <a:cxn ang="0">
                            <a:pos x="25" y="84"/>
                          </a:cxn>
                          <a:cxn ang="0">
                            <a:pos x="25" y="73"/>
                          </a:cxn>
                          <a:cxn ang="0">
                            <a:pos x="25" y="63"/>
                          </a:cxn>
                          <a:cxn ang="0">
                            <a:pos x="21" y="52"/>
                          </a:cxn>
                          <a:cxn ang="0">
                            <a:pos x="9" y="36"/>
                          </a:cxn>
                          <a:cxn ang="0">
                            <a:pos x="0" y="23"/>
                          </a:cxn>
                          <a:cxn ang="0">
                            <a:pos x="0" y="10"/>
                          </a:cxn>
                        </a:cxnLst>
                        <a:rect l="l" t="t" r="GT0" b="GT1"/>
                        <a:pathLst>
                          <a:path w="149" h="84">
                            <a:moveTo>
                              <a:pt x="0" y="10"/>
                            </a:moveTo>
                            <a:lnTo>
                              <a:pt x="4" y="0"/>
                            </a:lnTo>
                            <a:lnTo>
                              <a:pt x="9" y="10"/>
                            </a:lnTo>
                            <a:lnTo>
                              <a:pt x="21" y="15"/>
                            </a:lnTo>
                            <a:lnTo>
                              <a:pt x="42" y="25"/>
                            </a:lnTo>
                            <a:lnTo>
                              <a:pt x="64" y="31"/>
                            </a:lnTo>
                            <a:lnTo>
                              <a:pt x="98" y="38"/>
                            </a:lnTo>
                            <a:lnTo>
                              <a:pt x="137" y="44"/>
                            </a:lnTo>
                            <a:lnTo>
                              <a:pt x="149" y="80"/>
                            </a:lnTo>
                            <a:lnTo>
                              <a:pt x="106" y="69"/>
                            </a:lnTo>
                            <a:lnTo>
                              <a:pt x="72" y="65"/>
                            </a:lnTo>
                            <a:lnTo>
                              <a:pt x="45" y="71"/>
                            </a:lnTo>
                            <a:lnTo>
                              <a:pt x="25" y="84"/>
                            </a:lnTo>
                            <a:lnTo>
                              <a:pt x="25" y="73"/>
                            </a:lnTo>
                            <a:lnTo>
                              <a:pt x="25" y="63"/>
                            </a:lnTo>
                            <a:lnTo>
                              <a:pt x="21" y="52"/>
                            </a:lnTo>
                            <a:lnTo>
                              <a:pt x="9" y="36"/>
                            </a:lnTo>
                            <a:lnTo>
                              <a:pt x="0" y="23"/>
                            </a:lnTo>
                            <a:lnTo>
                              <a:pt x="0" y="10"/>
                            </a:lnTo>
                            <a:close/>
                          </a:path>
                        </a:pathLst>
                      </a:custGeom>
                      <a:solidFill>
                        <a:srgbClr val="FFA040"/>
                      </a:solidFill>
                      <a:ln w="9525">
                        <a:noFill/>
                        <a:bevel/>
                      </a:ln>
                    </p:spPr>
                  </p:sp>
                  <p:sp>
                    <p:nvSpPr>
                      <p:cNvPr id="15432" name="未知"/>
                      <p:cNvSpPr/>
                      <p:nvPr/>
                    </p:nvSpPr>
                    <p:spPr bwMode="auto">
                      <a:xfrm>
                        <a:off x="2" y="324"/>
                        <a:ext cx="175" cy="104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2" y="13"/>
                          </a:cxn>
                          <a:cxn ang="0">
                            <a:pos x="10" y="0"/>
                          </a:cxn>
                          <a:cxn ang="0">
                            <a:pos x="21" y="17"/>
                          </a:cxn>
                          <a:cxn ang="0">
                            <a:pos x="32" y="25"/>
                          </a:cxn>
                          <a:cxn ang="0">
                            <a:pos x="45" y="34"/>
                          </a:cxn>
                          <a:cxn ang="0">
                            <a:pos x="69" y="42"/>
                          </a:cxn>
                          <a:cxn ang="0">
                            <a:pos x="96" y="49"/>
                          </a:cxn>
                          <a:cxn ang="0">
                            <a:pos x="126" y="59"/>
                          </a:cxn>
                          <a:cxn ang="0">
                            <a:pos x="167" y="72"/>
                          </a:cxn>
                          <a:cxn ang="0">
                            <a:pos x="175" y="104"/>
                          </a:cxn>
                          <a:cxn ang="0">
                            <a:pos x="133" y="87"/>
                          </a:cxn>
                          <a:cxn ang="0">
                            <a:pos x="103" y="76"/>
                          </a:cxn>
                          <a:cxn ang="0">
                            <a:pos x="78" y="72"/>
                          </a:cxn>
                          <a:cxn ang="0">
                            <a:pos x="58" y="72"/>
                          </a:cxn>
                          <a:cxn ang="0">
                            <a:pos x="48" y="80"/>
                          </a:cxn>
                          <a:cxn ang="0">
                            <a:pos x="36" y="91"/>
                          </a:cxn>
                          <a:cxn ang="0">
                            <a:pos x="34" y="78"/>
                          </a:cxn>
                          <a:cxn ang="0">
                            <a:pos x="21" y="59"/>
                          </a:cxn>
                          <a:cxn ang="0">
                            <a:pos x="10" y="45"/>
                          </a:cxn>
                          <a:cxn ang="0">
                            <a:pos x="0" y="31"/>
                          </a:cxn>
                          <a:cxn ang="0">
                            <a:pos x="2" y="13"/>
                          </a:cxn>
                        </a:cxnLst>
                        <a:rect l="l" t="t" r="GT0" b="GT1"/>
                        <a:pathLst>
                          <a:path w="175" h="104">
                            <a:moveTo>
                              <a:pt x="2" y="13"/>
                            </a:moveTo>
                            <a:lnTo>
                              <a:pt x="10" y="0"/>
                            </a:lnTo>
                            <a:lnTo>
                              <a:pt x="21" y="17"/>
                            </a:lnTo>
                            <a:lnTo>
                              <a:pt x="32" y="25"/>
                            </a:lnTo>
                            <a:lnTo>
                              <a:pt x="45" y="34"/>
                            </a:lnTo>
                            <a:lnTo>
                              <a:pt x="69" y="42"/>
                            </a:lnTo>
                            <a:lnTo>
                              <a:pt x="96" y="49"/>
                            </a:lnTo>
                            <a:lnTo>
                              <a:pt x="126" y="59"/>
                            </a:lnTo>
                            <a:lnTo>
                              <a:pt x="167" y="72"/>
                            </a:lnTo>
                            <a:lnTo>
                              <a:pt x="175" y="104"/>
                            </a:lnTo>
                            <a:lnTo>
                              <a:pt x="133" y="87"/>
                            </a:lnTo>
                            <a:lnTo>
                              <a:pt x="103" y="76"/>
                            </a:lnTo>
                            <a:lnTo>
                              <a:pt x="78" y="72"/>
                            </a:lnTo>
                            <a:lnTo>
                              <a:pt x="58" y="72"/>
                            </a:lnTo>
                            <a:lnTo>
                              <a:pt x="48" y="80"/>
                            </a:lnTo>
                            <a:lnTo>
                              <a:pt x="36" y="91"/>
                            </a:lnTo>
                            <a:lnTo>
                              <a:pt x="34" y="78"/>
                            </a:lnTo>
                            <a:lnTo>
                              <a:pt x="21" y="59"/>
                            </a:lnTo>
                            <a:lnTo>
                              <a:pt x="10" y="45"/>
                            </a:lnTo>
                            <a:lnTo>
                              <a:pt x="0" y="31"/>
                            </a:lnTo>
                            <a:lnTo>
                              <a:pt x="2" y="13"/>
                            </a:lnTo>
                            <a:close/>
                          </a:path>
                        </a:pathLst>
                      </a:custGeom>
                      <a:solidFill>
                        <a:srgbClr val="FFA040"/>
                      </a:solidFill>
                      <a:ln w="9525">
                        <a:noFill/>
                        <a:bevel/>
                      </a:ln>
                    </p:spPr>
                  </p:sp>
                  <p:sp>
                    <p:nvSpPr>
                      <p:cNvPr id="15433" name="未知"/>
                      <p:cNvSpPr/>
                      <p:nvPr/>
                    </p:nvSpPr>
                    <p:spPr bwMode="auto">
                      <a:xfrm>
                        <a:off x="21" y="438"/>
                        <a:ext cx="208" cy="230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2" y="35"/>
                          </a:cxn>
                          <a:cxn ang="0">
                            <a:pos x="0" y="21"/>
                          </a:cxn>
                          <a:cxn ang="0">
                            <a:pos x="0" y="11"/>
                          </a:cxn>
                          <a:cxn ang="0">
                            <a:pos x="8" y="0"/>
                          </a:cxn>
                          <a:cxn ang="0">
                            <a:pos x="22" y="17"/>
                          </a:cxn>
                          <a:cxn ang="0">
                            <a:pos x="47" y="32"/>
                          </a:cxn>
                          <a:cxn ang="0">
                            <a:pos x="72" y="44"/>
                          </a:cxn>
                          <a:cxn ang="0">
                            <a:pos x="106" y="55"/>
                          </a:cxn>
                          <a:cxn ang="0">
                            <a:pos x="156" y="65"/>
                          </a:cxn>
                          <a:cxn ang="0">
                            <a:pos x="166" y="91"/>
                          </a:cxn>
                          <a:cxn ang="0">
                            <a:pos x="140" y="84"/>
                          </a:cxn>
                          <a:cxn ang="0">
                            <a:pos x="114" y="80"/>
                          </a:cxn>
                          <a:cxn ang="0">
                            <a:pos x="101" y="82"/>
                          </a:cxn>
                          <a:cxn ang="0">
                            <a:pos x="97" y="95"/>
                          </a:cxn>
                          <a:cxn ang="0">
                            <a:pos x="105" y="112"/>
                          </a:cxn>
                          <a:cxn ang="0">
                            <a:pos x="115" y="128"/>
                          </a:cxn>
                          <a:cxn ang="0">
                            <a:pos x="136" y="153"/>
                          </a:cxn>
                          <a:cxn ang="0">
                            <a:pos x="166" y="179"/>
                          </a:cxn>
                          <a:cxn ang="0">
                            <a:pos x="208" y="209"/>
                          </a:cxn>
                          <a:cxn ang="0">
                            <a:pos x="208" y="230"/>
                          </a:cxn>
                          <a:cxn ang="0">
                            <a:pos x="190" y="219"/>
                          </a:cxn>
                          <a:cxn ang="0">
                            <a:pos x="166" y="205"/>
                          </a:cxn>
                          <a:cxn ang="0">
                            <a:pos x="132" y="179"/>
                          </a:cxn>
                          <a:cxn ang="0">
                            <a:pos x="105" y="150"/>
                          </a:cxn>
                          <a:cxn ang="0">
                            <a:pos x="80" y="128"/>
                          </a:cxn>
                          <a:cxn ang="0">
                            <a:pos x="56" y="101"/>
                          </a:cxn>
                          <a:cxn ang="0">
                            <a:pos x="36" y="78"/>
                          </a:cxn>
                          <a:cxn ang="0">
                            <a:pos x="15" y="57"/>
                          </a:cxn>
                          <a:cxn ang="0">
                            <a:pos x="2" y="35"/>
                          </a:cxn>
                        </a:cxnLst>
                        <a:rect l="l" t="t" r="GT0" b="GT1"/>
                        <a:pathLst>
                          <a:path w="208" h="230">
                            <a:moveTo>
                              <a:pt x="2" y="35"/>
                            </a:moveTo>
                            <a:lnTo>
                              <a:pt x="0" y="21"/>
                            </a:lnTo>
                            <a:lnTo>
                              <a:pt x="0" y="11"/>
                            </a:lnTo>
                            <a:lnTo>
                              <a:pt x="8" y="0"/>
                            </a:lnTo>
                            <a:lnTo>
                              <a:pt x="22" y="17"/>
                            </a:lnTo>
                            <a:lnTo>
                              <a:pt x="47" y="32"/>
                            </a:lnTo>
                            <a:lnTo>
                              <a:pt x="72" y="44"/>
                            </a:lnTo>
                            <a:lnTo>
                              <a:pt x="106" y="55"/>
                            </a:lnTo>
                            <a:lnTo>
                              <a:pt x="156" y="65"/>
                            </a:lnTo>
                            <a:lnTo>
                              <a:pt x="166" y="91"/>
                            </a:lnTo>
                            <a:lnTo>
                              <a:pt x="140" y="84"/>
                            </a:lnTo>
                            <a:lnTo>
                              <a:pt x="114" y="80"/>
                            </a:lnTo>
                            <a:lnTo>
                              <a:pt x="101" y="82"/>
                            </a:lnTo>
                            <a:lnTo>
                              <a:pt x="97" y="95"/>
                            </a:lnTo>
                            <a:lnTo>
                              <a:pt x="105" y="112"/>
                            </a:lnTo>
                            <a:lnTo>
                              <a:pt x="115" y="128"/>
                            </a:lnTo>
                            <a:lnTo>
                              <a:pt x="136" y="153"/>
                            </a:lnTo>
                            <a:lnTo>
                              <a:pt x="166" y="179"/>
                            </a:lnTo>
                            <a:lnTo>
                              <a:pt x="208" y="209"/>
                            </a:lnTo>
                            <a:lnTo>
                              <a:pt x="208" y="230"/>
                            </a:lnTo>
                            <a:lnTo>
                              <a:pt x="190" y="219"/>
                            </a:lnTo>
                            <a:lnTo>
                              <a:pt x="166" y="205"/>
                            </a:lnTo>
                            <a:lnTo>
                              <a:pt x="132" y="179"/>
                            </a:lnTo>
                            <a:lnTo>
                              <a:pt x="105" y="150"/>
                            </a:lnTo>
                            <a:lnTo>
                              <a:pt x="80" y="128"/>
                            </a:lnTo>
                            <a:lnTo>
                              <a:pt x="56" y="101"/>
                            </a:lnTo>
                            <a:lnTo>
                              <a:pt x="36" y="78"/>
                            </a:lnTo>
                            <a:lnTo>
                              <a:pt x="15" y="57"/>
                            </a:lnTo>
                            <a:lnTo>
                              <a:pt x="2" y="35"/>
                            </a:lnTo>
                            <a:close/>
                          </a:path>
                        </a:pathLst>
                      </a:custGeom>
                      <a:solidFill>
                        <a:srgbClr val="FFA040"/>
                      </a:solidFill>
                      <a:ln w="9525">
                        <a:noFill/>
                        <a:bevel/>
                      </a:ln>
                    </p:spPr>
                  </p:sp>
                  <p:sp>
                    <p:nvSpPr>
                      <p:cNvPr id="15434" name="未知"/>
                      <p:cNvSpPr/>
                      <p:nvPr/>
                    </p:nvSpPr>
                    <p:spPr bwMode="auto">
                      <a:xfrm>
                        <a:off x="25" y="25"/>
                        <a:ext cx="86" cy="69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0" y="0"/>
                          </a:cxn>
                          <a:cxn ang="0">
                            <a:pos x="11" y="10"/>
                          </a:cxn>
                          <a:cxn ang="0">
                            <a:pos x="25" y="21"/>
                          </a:cxn>
                          <a:cxn ang="0">
                            <a:pos x="42" y="33"/>
                          </a:cxn>
                          <a:cxn ang="0">
                            <a:pos x="60" y="44"/>
                          </a:cxn>
                          <a:cxn ang="0">
                            <a:pos x="77" y="54"/>
                          </a:cxn>
                          <a:cxn ang="0">
                            <a:pos x="86" y="61"/>
                          </a:cxn>
                          <a:cxn ang="0">
                            <a:pos x="65" y="69"/>
                          </a:cxn>
                          <a:cxn ang="0">
                            <a:pos x="42" y="61"/>
                          </a:cxn>
                          <a:cxn ang="0">
                            <a:pos x="18" y="52"/>
                          </a:cxn>
                          <a:cxn ang="0">
                            <a:pos x="0" y="42"/>
                          </a:cxn>
                          <a:cxn ang="0">
                            <a:pos x="1" y="33"/>
                          </a:cxn>
                          <a:cxn ang="0">
                            <a:pos x="4" y="17"/>
                          </a:cxn>
                          <a:cxn ang="0">
                            <a:pos x="0" y="0"/>
                          </a:cxn>
                        </a:cxnLst>
                        <a:rect l="l" t="t" r="GT0" b="GT1"/>
                        <a:pathLst>
                          <a:path w="86" h="69">
                            <a:moveTo>
                              <a:pt x="0" y="0"/>
                            </a:moveTo>
                            <a:lnTo>
                              <a:pt x="11" y="10"/>
                            </a:lnTo>
                            <a:lnTo>
                              <a:pt x="25" y="21"/>
                            </a:lnTo>
                            <a:lnTo>
                              <a:pt x="42" y="33"/>
                            </a:lnTo>
                            <a:lnTo>
                              <a:pt x="60" y="44"/>
                            </a:lnTo>
                            <a:lnTo>
                              <a:pt x="77" y="54"/>
                            </a:lnTo>
                            <a:lnTo>
                              <a:pt x="86" y="61"/>
                            </a:lnTo>
                            <a:lnTo>
                              <a:pt x="65" y="69"/>
                            </a:lnTo>
                            <a:lnTo>
                              <a:pt x="42" y="61"/>
                            </a:lnTo>
                            <a:lnTo>
                              <a:pt x="18" y="52"/>
                            </a:lnTo>
                            <a:lnTo>
                              <a:pt x="0" y="42"/>
                            </a:lnTo>
                            <a:lnTo>
                              <a:pt x="1" y="33"/>
                            </a:lnTo>
                            <a:lnTo>
                              <a:pt x="4" y="17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FFA040"/>
                      </a:solidFill>
                      <a:ln w="9525">
                        <a:noFill/>
                        <a:bevel/>
                      </a:ln>
                    </p:spPr>
                  </p:sp>
                  <p:sp>
                    <p:nvSpPr>
                      <p:cNvPr id="15435" name="未知"/>
                      <p:cNvSpPr/>
                      <p:nvPr/>
                    </p:nvSpPr>
                    <p:spPr bwMode="auto">
                      <a:xfrm>
                        <a:off x="181" y="8"/>
                        <a:ext cx="732" cy="689"/>
                      </a:xfrm>
                      <a:custGeom>
                        <a:gdLst>
                          <a:gd name="GT0" fmla="+- l w 0"/>
                          <a:gd name="GT1" fmla="+- t h 0"/>
                        </a:gdLst>
                        <a:cxnLst>
                          <a:cxn ang="0">
                            <a:pos x="348" y="158"/>
                          </a:cxn>
                          <a:cxn ang="0">
                            <a:pos x="292" y="181"/>
                          </a:cxn>
                          <a:cxn ang="0">
                            <a:pos x="175" y="200"/>
                          </a:cxn>
                          <a:cxn ang="0">
                            <a:pos x="0" y="209"/>
                          </a:cxn>
                          <a:cxn ang="0">
                            <a:pos x="205" y="244"/>
                          </a:cxn>
                          <a:cxn ang="0">
                            <a:pos x="435" y="225"/>
                          </a:cxn>
                          <a:cxn ang="0">
                            <a:pos x="597" y="177"/>
                          </a:cxn>
                          <a:cxn ang="0">
                            <a:pos x="648" y="169"/>
                          </a:cxn>
                          <a:cxn ang="0">
                            <a:pos x="625" y="208"/>
                          </a:cxn>
                          <a:cxn ang="0">
                            <a:pos x="510" y="263"/>
                          </a:cxn>
                          <a:cxn ang="0">
                            <a:pos x="304" y="308"/>
                          </a:cxn>
                          <a:cxn ang="0">
                            <a:pos x="177" y="352"/>
                          </a:cxn>
                          <a:cxn ang="0">
                            <a:pos x="411" y="347"/>
                          </a:cxn>
                          <a:cxn ang="0">
                            <a:pos x="567" y="308"/>
                          </a:cxn>
                          <a:cxn ang="0">
                            <a:pos x="659" y="276"/>
                          </a:cxn>
                          <a:cxn ang="0">
                            <a:pos x="661" y="299"/>
                          </a:cxn>
                          <a:cxn ang="0">
                            <a:pos x="584" y="354"/>
                          </a:cxn>
                          <a:cxn ang="0">
                            <a:pos x="439" y="407"/>
                          </a:cxn>
                          <a:cxn ang="0">
                            <a:pos x="237" y="444"/>
                          </a:cxn>
                          <a:cxn ang="0">
                            <a:pos x="305" y="466"/>
                          </a:cxn>
                          <a:cxn ang="0">
                            <a:pos x="482" y="458"/>
                          </a:cxn>
                          <a:cxn ang="0">
                            <a:pos x="629" y="413"/>
                          </a:cxn>
                          <a:cxn ang="0">
                            <a:pos x="642" y="430"/>
                          </a:cxn>
                          <a:cxn ang="0">
                            <a:pos x="599" y="474"/>
                          </a:cxn>
                          <a:cxn ang="0">
                            <a:pos x="489" y="521"/>
                          </a:cxn>
                          <a:cxn ang="0">
                            <a:pos x="360" y="542"/>
                          </a:cxn>
                          <a:cxn ang="0">
                            <a:pos x="166" y="546"/>
                          </a:cxn>
                          <a:cxn ang="0">
                            <a:pos x="301" y="579"/>
                          </a:cxn>
                          <a:cxn ang="0">
                            <a:pos x="427" y="580"/>
                          </a:cxn>
                          <a:cxn ang="0">
                            <a:pos x="540" y="562"/>
                          </a:cxn>
                          <a:cxn ang="0">
                            <a:pos x="589" y="565"/>
                          </a:cxn>
                          <a:cxn ang="0">
                            <a:pos x="561" y="597"/>
                          </a:cxn>
                          <a:cxn ang="0">
                            <a:pos x="495" y="622"/>
                          </a:cxn>
                          <a:cxn ang="0">
                            <a:pos x="253" y="649"/>
                          </a:cxn>
                          <a:cxn ang="0">
                            <a:pos x="453" y="663"/>
                          </a:cxn>
                          <a:cxn ang="0">
                            <a:pos x="466" y="687"/>
                          </a:cxn>
                          <a:cxn ang="0">
                            <a:pos x="542" y="664"/>
                          </a:cxn>
                          <a:cxn ang="0">
                            <a:pos x="597" y="621"/>
                          </a:cxn>
                          <a:cxn ang="0">
                            <a:pos x="709" y="453"/>
                          </a:cxn>
                          <a:cxn ang="0">
                            <a:pos x="714" y="419"/>
                          </a:cxn>
                          <a:cxn ang="0">
                            <a:pos x="698" y="386"/>
                          </a:cxn>
                          <a:cxn ang="0">
                            <a:pos x="713" y="354"/>
                          </a:cxn>
                          <a:cxn ang="0">
                            <a:pos x="732" y="322"/>
                          </a:cxn>
                          <a:cxn ang="0">
                            <a:pos x="719" y="287"/>
                          </a:cxn>
                          <a:cxn ang="0">
                            <a:pos x="702" y="255"/>
                          </a:cxn>
                          <a:cxn ang="0">
                            <a:pos x="723" y="221"/>
                          </a:cxn>
                          <a:cxn ang="0">
                            <a:pos x="722" y="179"/>
                          </a:cxn>
                          <a:cxn ang="0">
                            <a:pos x="705" y="147"/>
                          </a:cxn>
                          <a:cxn ang="0">
                            <a:pos x="719" y="114"/>
                          </a:cxn>
                          <a:cxn ang="0">
                            <a:pos x="732" y="80"/>
                          </a:cxn>
                          <a:cxn ang="0">
                            <a:pos x="714" y="48"/>
                          </a:cxn>
                          <a:cxn ang="0">
                            <a:pos x="634" y="50"/>
                          </a:cxn>
                          <a:cxn ang="0">
                            <a:pos x="475" y="105"/>
                          </a:cxn>
                          <a:cxn ang="0">
                            <a:pos x="294" y="135"/>
                          </a:cxn>
                        </a:cxnLst>
                        <a:rect l="l" t="t" r="GT0" b="GT1"/>
                        <a:pathLst>
                          <a:path w="732" h="689">
                            <a:moveTo>
                              <a:pt x="294" y="135"/>
                            </a:moveTo>
                            <a:lnTo>
                              <a:pt x="186" y="143"/>
                            </a:lnTo>
                            <a:lnTo>
                              <a:pt x="348" y="158"/>
                            </a:lnTo>
                            <a:lnTo>
                              <a:pt x="338" y="166"/>
                            </a:lnTo>
                            <a:lnTo>
                              <a:pt x="318" y="173"/>
                            </a:lnTo>
                            <a:lnTo>
                              <a:pt x="292" y="181"/>
                            </a:lnTo>
                            <a:lnTo>
                              <a:pt x="258" y="190"/>
                            </a:lnTo>
                            <a:lnTo>
                              <a:pt x="222" y="196"/>
                            </a:lnTo>
                            <a:lnTo>
                              <a:pt x="175" y="200"/>
                            </a:lnTo>
                            <a:lnTo>
                              <a:pt x="120" y="206"/>
                            </a:lnTo>
                            <a:lnTo>
                              <a:pt x="61" y="209"/>
                            </a:lnTo>
                            <a:lnTo>
                              <a:pt x="0" y="209"/>
                            </a:lnTo>
                            <a:lnTo>
                              <a:pt x="95" y="232"/>
                            </a:lnTo>
                            <a:lnTo>
                              <a:pt x="154" y="244"/>
                            </a:lnTo>
                            <a:lnTo>
                              <a:pt x="205" y="244"/>
                            </a:lnTo>
                            <a:lnTo>
                              <a:pt x="267" y="244"/>
                            </a:lnTo>
                            <a:lnTo>
                              <a:pt x="359" y="236"/>
                            </a:lnTo>
                            <a:lnTo>
                              <a:pt x="435" y="225"/>
                            </a:lnTo>
                            <a:lnTo>
                              <a:pt x="499" y="209"/>
                            </a:lnTo>
                            <a:lnTo>
                              <a:pt x="567" y="188"/>
                            </a:lnTo>
                            <a:lnTo>
                              <a:pt x="597" y="177"/>
                            </a:lnTo>
                            <a:lnTo>
                              <a:pt x="625" y="168"/>
                            </a:lnTo>
                            <a:lnTo>
                              <a:pt x="640" y="164"/>
                            </a:lnTo>
                            <a:lnTo>
                              <a:pt x="648" y="169"/>
                            </a:lnTo>
                            <a:lnTo>
                              <a:pt x="648" y="181"/>
                            </a:lnTo>
                            <a:lnTo>
                              <a:pt x="642" y="194"/>
                            </a:lnTo>
                            <a:lnTo>
                              <a:pt x="625" y="208"/>
                            </a:lnTo>
                            <a:lnTo>
                              <a:pt x="597" y="226"/>
                            </a:lnTo>
                            <a:lnTo>
                              <a:pt x="557" y="244"/>
                            </a:lnTo>
                            <a:lnTo>
                              <a:pt x="510" y="263"/>
                            </a:lnTo>
                            <a:lnTo>
                              <a:pt x="448" y="282"/>
                            </a:lnTo>
                            <a:lnTo>
                              <a:pt x="376" y="297"/>
                            </a:lnTo>
                            <a:lnTo>
                              <a:pt x="304" y="308"/>
                            </a:lnTo>
                            <a:lnTo>
                              <a:pt x="228" y="320"/>
                            </a:lnTo>
                            <a:lnTo>
                              <a:pt x="95" y="333"/>
                            </a:lnTo>
                            <a:lnTo>
                              <a:pt x="177" y="352"/>
                            </a:lnTo>
                            <a:lnTo>
                              <a:pt x="243" y="360"/>
                            </a:lnTo>
                            <a:lnTo>
                              <a:pt x="326" y="358"/>
                            </a:lnTo>
                            <a:lnTo>
                              <a:pt x="411" y="347"/>
                            </a:lnTo>
                            <a:lnTo>
                              <a:pt x="474" y="333"/>
                            </a:lnTo>
                            <a:lnTo>
                              <a:pt x="525" y="320"/>
                            </a:lnTo>
                            <a:lnTo>
                              <a:pt x="567" y="308"/>
                            </a:lnTo>
                            <a:lnTo>
                              <a:pt x="610" y="293"/>
                            </a:lnTo>
                            <a:lnTo>
                              <a:pt x="644" y="280"/>
                            </a:lnTo>
                            <a:lnTo>
                              <a:pt x="659" y="276"/>
                            </a:lnTo>
                            <a:lnTo>
                              <a:pt x="668" y="276"/>
                            </a:lnTo>
                            <a:lnTo>
                              <a:pt x="667" y="287"/>
                            </a:lnTo>
                            <a:lnTo>
                              <a:pt x="661" y="299"/>
                            </a:lnTo>
                            <a:lnTo>
                              <a:pt x="648" y="314"/>
                            </a:lnTo>
                            <a:lnTo>
                              <a:pt x="617" y="335"/>
                            </a:lnTo>
                            <a:lnTo>
                              <a:pt x="584" y="354"/>
                            </a:lnTo>
                            <a:lnTo>
                              <a:pt x="546" y="371"/>
                            </a:lnTo>
                            <a:lnTo>
                              <a:pt x="496" y="390"/>
                            </a:lnTo>
                            <a:lnTo>
                              <a:pt x="439" y="407"/>
                            </a:lnTo>
                            <a:lnTo>
                              <a:pt x="352" y="426"/>
                            </a:lnTo>
                            <a:lnTo>
                              <a:pt x="294" y="438"/>
                            </a:lnTo>
                            <a:lnTo>
                              <a:pt x="237" y="444"/>
                            </a:lnTo>
                            <a:lnTo>
                              <a:pt x="154" y="449"/>
                            </a:lnTo>
                            <a:lnTo>
                              <a:pt x="239" y="461"/>
                            </a:lnTo>
                            <a:lnTo>
                              <a:pt x="305" y="466"/>
                            </a:lnTo>
                            <a:lnTo>
                              <a:pt x="360" y="468"/>
                            </a:lnTo>
                            <a:lnTo>
                              <a:pt x="423" y="466"/>
                            </a:lnTo>
                            <a:lnTo>
                              <a:pt x="482" y="458"/>
                            </a:lnTo>
                            <a:lnTo>
                              <a:pt x="530" y="447"/>
                            </a:lnTo>
                            <a:lnTo>
                              <a:pt x="568" y="434"/>
                            </a:lnTo>
                            <a:lnTo>
                              <a:pt x="629" y="413"/>
                            </a:lnTo>
                            <a:lnTo>
                              <a:pt x="637" y="413"/>
                            </a:lnTo>
                            <a:lnTo>
                              <a:pt x="644" y="417"/>
                            </a:lnTo>
                            <a:lnTo>
                              <a:pt x="642" y="430"/>
                            </a:lnTo>
                            <a:lnTo>
                              <a:pt x="634" y="444"/>
                            </a:lnTo>
                            <a:lnTo>
                              <a:pt x="620" y="458"/>
                            </a:lnTo>
                            <a:lnTo>
                              <a:pt x="599" y="474"/>
                            </a:lnTo>
                            <a:lnTo>
                              <a:pt x="563" y="493"/>
                            </a:lnTo>
                            <a:lnTo>
                              <a:pt x="525" y="510"/>
                            </a:lnTo>
                            <a:lnTo>
                              <a:pt x="489" y="521"/>
                            </a:lnTo>
                            <a:lnTo>
                              <a:pt x="448" y="531"/>
                            </a:lnTo>
                            <a:lnTo>
                              <a:pt x="410" y="537"/>
                            </a:lnTo>
                            <a:lnTo>
                              <a:pt x="360" y="542"/>
                            </a:lnTo>
                            <a:lnTo>
                              <a:pt x="305" y="545"/>
                            </a:lnTo>
                            <a:lnTo>
                              <a:pt x="250" y="546"/>
                            </a:lnTo>
                            <a:lnTo>
                              <a:pt x="166" y="546"/>
                            </a:lnTo>
                            <a:lnTo>
                              <a:pt x="211" y="562"/>
                            </a:lnTo>
                            <a:lnTo>
                              <a:pt x="253" y="573"/>
                            </a:lnTo>
                            <a:lnTo>
                              <a:pt x="301" y="579"/>
                            </a:lnTo>
                            <a:lnTo>
                              <a:pt x="342" y="580"/>
                            </a:lnTo>
                            <a:lnTo>
                              <a:pt x="384" y="583"/>
                            </a:lnTo>
                            <a:lnTo>
                              <a:pt x="427" y="580"/>
                            </a:lnTo>
                            <a:lnTo>
                              <a:pt x="462" y="579"/>
                            </a:lnTo>
                            <a:lnTo>
                              <a:pt x="495" y="573"/>
                            </a:lnTo>
                            <a:lnTo>
                              <a:pt x="540" y="562"/>
                            </a:lnTo>
                            <a:lnTo>
                              <a:pt x="574" y="554"/>
                            </a:lnTo>
                            <a:lnTo>
                              <a:pt x="587" y="555"/>
                            </a:lnTo>
                            <a:lnTo>
                              <a:pt x="589" y="565"/>
                            </a:lnTo>
                            <a:lnTo>
                              <a:pt x="585" y="575"/>
                            </a:lnTo>
                            <a:lnTo>
                              <a:pt x="576" y="586"/>
                            </a:lnTo>
                            <a:lnTo>
                              <a:pt x="561" y="597"/>
                            </a:lnTo>
                            <a:lnTo>
                              <a:pt x="544" y="605"/>
                            </a:lnTo>
                            <a:lnTo>
                              <a:pt x="525" y="614"/>
                            </a:lnTo>
                            <a:lnTo>
                              <a:pt x="495" y="622"/>
                            </a:lnTo>
                            <a:lnTo>
                              <a:pt x="432" y="631"/>
                            </a:lnTo>
                            <a:lnTo>
                              <a:pt x="372" y="639"/>
                            </a:lnTo>
                            <a:lnTo>
                              <a:pt x="253" y="649"/>
                            </a:lnTo>
                            <a:lnTo>
                              <a:pt x="407" y="656"/>
                            </a:lnTo>
                            <a:lnTo>
                              <a:pt x="439" y="656"/>
                            </a:lnTo>
                            <a:lnTo>
                              <a:pt x="453" y="663"/>
                            </a:lnTo>
                            <a:lnTo>
                              <a:pt x="461" y="670"/>
                            </a:lnTo>
                            <a:lnTo>
                              <a:pt x="458" y="681"/>
                            </a:lnTo>
                            <a:lnTo>
                              <a:pt x="466" y="687"/>
                            </a:lnTo>
                            <a:lnTo>
                              <a:pt x="486" y="689"/>
                            </a:lnTo>
                            <a:lnTo>
                              <a:pt x="516" y="677"/>
                            </a:lnTo>
                            <a:lnTo>
                              <a:pt x="542" y="664"/>
                            </a:lnTo>
                            <a:lnTo>
                              <a:pt x="563" y="651"/>
                            </a:lnTo>
                            <a:lnTo>
                              <a:pt x="580" y="639"/>
                            </a:lnTo>
                            <a:lnTo>
                              <a:pt x="597" y="621"/>
                            </a:lnTo>
                            <a:lnTo>
                              <a:pt x="651" y="548"/>
                            </a:lnTo>
                            <a:lnTo>
                              <a:pt x="693" y="485"/>
                            </a:lnTo>
                            <a:lnTo>
                              <a:pt x="709" y="453"/>
                            </a:lnTo>
                            <a:lnTo>
                              <a:pt x="713" y="440"/>
                            </a:lnTo>
                            <a:lnTo>
                              <a:pt x="714" y="430"/>
                            </a:lnTo>
                            <a:lnTo>
                              <a:pt x="714" y="419"/>
                            </a:lnTo>
                            <a:lnTo>
                              <a:pt x="706" y="406"/>
                            </a:lnTo>
                            <a:lnTo>
                              <a:pt x="701" y="398"/>
                            </a:lnTo>
                            <a:lnTo>
                              <a:pt x="698" y="386"/>
                            </a:lnTo>
                            <a:lnTo>
                              <a:pt x="701" y="373"/>
                            </a:lnTo>
                            <a:lnTo>
                              <a:pt x="706" y="364"/>
                            </a:lnTo>
                            <a:lnTo>
                              <a:pt x="713" y="354"/>
                            </a:lnTo>
                            <a:lnTo>
                              <a:pt x="719" y="344"/>
                            </a:lnTo>
                            <a:lnTo>
                              <a:pt x="727" y="333"/>
                            </a:lnTo>
                            <a:lnTo>
                              <a:pt x="732" y="322"/>
                            </a:lnTo>
                            <a:lnTo>
                              <a:pt x="731" y="308"/>
                            </a:lnTo>
                            <a:lnTo>
                              <a:pt x="726" y="297"/>
                            </a:lnTo>
                            <a:lnTo>
                              <a:pt x="719" y="287"/>
                            </a:lnTo>
                            <a:lnTo>
                              <a:pt x="713" y="278"/>
                            </a:lnTo>
                            <a:lnTo>
                              <a:pt x="705" y="267"/>
                            </a:lnTo>
                            <a:lnTo>
                              <a:pt x="702" y="255"/>
                            </a:lnTo>
                            <a:lnTo>
                              <a:pt x="705" y="246"/>
                            </a:lnTo>
                            <a:lnTo>
                              <a:pt x="714" y="232"/>
                            </a:lnTo>
                            <a:lnTo>
                              <a:pt x="723" y="221"/>
                            </a:lnTo>
                            <a:lnTo>
                              <a:pt x="727" y="209"/>
                            </a:lnTo>
                            <a:lnTo>
                              <a:pt x="727" y="194"/>
                            </a:lnTo>
                            <a:lnTo>
                              <a:pt x="722" y="179"/>
                            </a:lnTo>
                            <a:lnTo>
                              <a:pt x="713" y="168"/>
                            </a:lnTo>
                            <a:lnTo>
                              <a:pt x="709" y="160"/>
                            </a:lnTo>
                            <a:lnTo>
                              <a:pt x="705" y="147"/>
                            </a:lnTo>
                            <a:lnTo>
                              <a:pt x="706" y="133"/>
                            </a:lnTo>
                            <a:lnTo>
                              <a:pt x="714" y="122"/>
                            </a:lnTo>
                            <a:lnTo>
                              <a:pt x="719" y="114"/>
                            </a:lnTo>
                            <a:lnTo>
                              <a:pt x="727" y="105"/>
                            </a:lnTo>
                            <a:lnTo>
                              <a:pt x="731" y="93"/>
                            </a:lnTo>
                            <a:lnTo>
                              <a:pt x="732" y="80"/>
                            </a:lnTo>
                            <a:lnTo>
                              <a:pt x="730" y="72"/>
                            </a:lnTo>
                            <a:lnTo>
                              <a:pt x="722" y="59"/>
                            </a:lnTo>
                            <a:lnTo>
                              <a:pt x="714" y="48"/>
                            </a:lnTo>
                            <a:lnTo>
                              <a:pt x="709" y="34"/>
                            </a:lnTo>
                            <a:lnTo>
                              <a:pt x="709" y="0"/>
                            </a:lnTo>
                            <a:lnTo>
                              <a:pt x="634" y="50"/>
                            </a:lnTo>
                            <a:lnTo>
                              <a:pt x="589" y="69"/>
                            </a:lnTo>
                            <a:lnTo>
                              <a:pt x="536" y="86"/>
                            </a:lnTo>
                            <a:lnTo>
                              <a:pt x="475" y="105"/>
                            </a:lnTo>
                            <a:lnTo>
                              <a:pt x="420" y="116"/>
                            </a:lnTo>
                            <a:lnTo>
                              <a:pt x="365" y="126"/>
                            </a:lnTo>
                            <a:lnTo>
                              <a:pt x="294" y="135"/>
                            </a:lnTo>
                            <a:close/>
                          </a:path>
                        </a:pathLst>
                      </a:custGeom>
                      <a:solidFill>
                        <a:srgbClr val="FFA040"/>
                      </a:solidFill>
                      <a:ln w="9525">
                        <a:noFill/>
                        <a:bevel/>
                      </a:ln>
                    </p:spPr>
                  </p:sp>
                </p:grpSp>
              </p:grpSp>
              <p:grpSp>
                <p:nvGrpSpPr>
                  <p:cNvPr id="15422" name="Group 40"/>
                  <p:cNvGrpSpPr/>
                  <p:nvPr/>
                </p:nvGrpSpPr>
                <p:grpSpPr>
                  <a:xfrm>
                    <a:off x="609" y="117"/>
                    <a:ext cx="218" cy="436"/>
                    <a:chExt cx="218" cy="436"/>
                  </a:xfrm>
                </p:grpSpPr>
                <p:sp>
                  <p:nvSpPr>
                    <p:cNvPr id="15423" name="未知"/>
                    <p:cNvSpPr/>
                    <p:nvPr/>
                  </p:nvSpPr>
                  <p:spPr bwMode="auto">
                    <a:xfrm>
                      <a:off x="42" y="116"/>
                      <a:ext cx="167" cy="70"/>
                    </a:xfrm>
                    <a:custGeom>
                      <a:gdLst>
                        <a:gd name="GT0" fmla="+- l w 0"/>
                        <a:gd name="GT1" fmla="+- t h 0"/>
                      </a:gdLst>
                      <a:cxnLst>
                        <a:cxn ang="0">
                          <a:pos x="167" y="13"/>
                        </a:cxn>
                        <a:cxn ang="0">
                          <a:pos x="151" y="0"/>
                        </a:cxn>
                        <a:cxn ang="0">
                          <a:pos x="100" y="26"/>
                        </a:cxn>
                        <a:cxn ang="0">
                          <a:pos x="49" y="45"/>
                        </a:cxn>
                        <a:cxn ang="0">
                          <a:pos x="0" y="59"/>
                        </a:cxn>
                        <a:cxn ang="0">
                          <a:pos x="9" y="70"/>
                        </a:cxn>
                        <a:cxn ang="0">
                          <a:pos x="43" y="70"/>
                        </a:cxn>
                        <a:cxn ang="0">
                          <a:pos x="89" y="60"/>
                        </a:cxn>
                        <a:cxn ang="0">
                          <a:pos x="130" y="40"/>
                        </a:cxn>
                        <a:cxn ang="0">
                          <a:pos x="167" y="13"/>
                        </a:cxn>
                      </a:cxnLst>
                      <a:rect l="l" t="t" r="GT0" b="GT1"/>
                      <a:pathLst>
                        <a:path w="167" h="70">
                          <a:moveTo>
                            <a:pt x="167" y="13"/>
                          </a:moveTo>
                          <a:lnTo>
                            <a:pt x="151" y="0"/>
                          </a:lnTo>
                          <a:lnTo>
                            <a:pt x="100" y="26"/>
                          </a:lnTo>
                          <a:lnTo>
                            <a:pt x="49" y="45"/>
                          </a:lnTo>
                          <a:lnTo>
                            <a:pt x="0" y="59"/>
                          </a:lnTo>
                          <a:lnTo>
                            <a:pt x="9" y="70"/>
                          </a:lnTo>
                          <a:lnTo>
                            <a:pt x="43" y="70"/>
                          </a:lnTo>
                          <a:lnTo>
                            <a:pt x="89" y="60"/>
                          </a:lnTo>
                          <a:lnTo>
                            <a:pt x="130" y="40"/>
                          </a:lnTo>
                          <a:lnTo>
                            <a:pt x="167" y="13"/>
                          </a:lnTo>
                          <a:close/>
                        </a:path>
                      </a:pathLst>
                    </a:custGeom>
                    <a:solidFill>
                      <a:srgbClr val="FFE0C0"/>
                    </a:solidFill>
                    <a:ln w="9525">
                      <a:noFill/>
                      <a:bevel/>
                    </a:ln>
                  </p:spPr>
                </p:sp>
                <p:sp>
                  <p:nvSpPr>
                    <p:cNvPr id="15424" name="未知"/>
                    <p:cNvSpPr/>
                    <p:nvPr/>
                  </p:nvSpPr>
                  <p:spPr bwMode="auto">
                    <a:xfrm>
                      <a:off x="72" y="228"/>
                      <a:ext cx="146" cy="78"/>
                    </a:xfrm>
                    <a:custGeom>
                      <a:gdLst>
                        <a:gd name="GT0" fmla="+- l w 0"/>
                        <a:gd name="GT1" fmla="+- t h 0"/>
                      </a:gdLst>
                      <a:cxnLst>
                        <a:cxn ang="0">
                          <a:pos x="146" y="15"/>
                        </a:cxn>
                        <a:cxn ang="0">
                          <a:pos x="138" y="0"/>
                        </a:cxn>
                        <a:cxn ang="0">
                          <a:pos x="89" y="34"/>
                        </a:cxn>
                        <a:cxn ang="0">
                          <a:pos x="50" y="51"/>
                        </a:cxn>
                        <a:cxn ang="0">
                          <a:pos x="0" y="66"/>
                        </a:cxn>
                        <a:cxn ang="0">
                          <a:pos x="10" y="78"/>
                        </a:cxn>
                        <a:cxn ang="0">
                          <a:pos x="42" y="78"/>
                        </a:cxn>
                        <a:cxn ang="0">
                          <a:pos x="74" y="69"/>
                        </a:cxn>
                        <a:cxn ang="0">
                          <a:pos x="112" y="45"/>
                        </a:cxn>
                        <a:cxn ang="0">
                          <a:pos x="146" y="15"/>
                        </a:cxn>
                      </a:cxnLst>
                      <a:rect l="l" t="t" r="GT0" b="GT1"/>
                      <a:pathLst>
                        <a:path w="146" h="78">
                          <a:moveTo>
                            <a:pt x="146" y="15"/>
                          </a:moveTo>
                          <a:lnTo>
                            <a:pt x="138" y="0"/>
                          </a:lnTo>
                          <a:lnTo>
                            <a:pt x="89" y="34"/>
                          </a:lnTo>
                          <a:lnTo>
                            <a:pt x="50" y="51"/>
                          </a:lnTo>
                          <a:lnTo>
                            <a:pt x="0" y="66"/>
                          </a:lnTo>
                          <a:lnTo>
                            <a:pt x="10" y="78"/>
                          </a:lnTo>
                          <a:lnTo>
                            <a:pt x="42" y="78"/>
                          </a:lnTo>
                          <a:lnTo>
                            <a:pt x="74" y="69"/>
                          </a:lnTo>
                          <a:lnTo>
                            <a:pt x="112" y="45"/>
                          </a:lnTo>
                          <a:lnTo>
                            <a:pt x="146" y="15"/>
                          </a:lnTo>
                          <a:close/>
                        </a:path>
                      </a:pathLst>
                    </a:custGeom>
                    <a:solidFill>
                      <a:srgbClr val="FFE0C0"/>
                    </a:solidFill>
                    <a:ln w="9525">
                      <a:noFill/>
                      <a:bevel/>
                    </a:ln>
                  </p:spPr>
                </p:sp>
                <p:sp>
                  <p:nvSpPr>
                    <p:cNvPr id="15425" name="未知"/>
                    <p:cNvSpPr/>
                    <p:nvPr/>
                  </p:nvSpPr>
                  <p:spPr bwMode="auto">
                    <a:xfrm>
                      <a:off x="63" y="359"/>
                      <a:ext cx="149" cy="77"/>
                    </a:xfrm>
                    <a:custGeom>
                      <a:gdLst>
                        <a:gd name="GT0" fmla="+- l w 0"/>
                        <a:gd name="GT1" fmla="+- t h 0"/>
                      </a:gdLst>
                      <a:cxnLst>
                        <a:cxn ang="0">
                          <a:pos x="149" y="11"/>
                        </a:cxn>
                        <a:cxn ang="0">
                          <a:pos x="138" y="0"/>
                        </a:cxn>
                        <a:cxn ang="0">
                          <a:pos x="93" y="31"/>
                        </a:cxn>
                        <a:cxn ang="0">
                          <a:pos x="49" y="49"/>
                        </a:cxn>
                        <a:cxn ang="0">
                          <a:pos x="0" y="63"/>
                        </a:cxn>
                        <a:cxn ang="0">
                          <a:pos x="9" y="77"/>
                        </a:cxn>
                        <a:cxn ang="0">
                          <a:pos x="42" y="74"/>
                        </a:cxn>
                        <a:cxn ang="0">
                          <a:pos x="81" y="65"/>
                        </a:cxn>
                        <a:cxn ang="0">
                          <a:pos x="121" y="40"/>
                        </a:cxn>
                        <a:cxn ang="0">
                          <a:pos x="149" y="11"/>
                        </a:cxn>
                      </a:cxnLst>
                      <a:rect l="l" t="t" r="GT0" b="GT1"/>
                      <a:pathLst>
                        <a:path w="149" h="77">
                          <a:moveTo>
                            <a:pt x="149" y="11"/>
                          </a:moveTo>
                          <a:lnTo>
                            <a:pt x="138" y="0"/>
                          </a:lnTo>
                          <a:lnTo>
                            <a:pt x="93" y="31"/>
                          </a:lnTo>
                          <a:lnTo>
                            <a:pt x="49" y="49"/>
                          </a:lnTo>
                          <a:lnTo>
                            <a:pt x="0" y="63"/>
                          </a:lnTo>
                          <a:lnTo>
                            <a:pt x="9" y="77"/>
                          </a:lnTo>
                          <a:lnTo>
                            <a:pt x="42" y="74"/>
                          </a:lnTo>
                          <a:lnTo>
                            <a:pt x="81" y="65"/>
                          </a:lnTo>
                          <a:lnTo>
                            <a:pt x="121" y="40"/>
                          </a:lnTo>
                          <a:lnTo>
                            <a:pt x="149" y="11"/>
                          </a:lnTo>
                          <a:close/>
                        </a:path>
                      </a:pathLst>
                    </a:custGeom>
                    <a:solidFill>
                      <a:srgbClr val="FFE0C0"/>
                    </a:solidFill>
                    <a:ln w="9525">
                      <a:noFill/>
                      <a:bevel/>
                    </a:ln>
                  </p:spPr>
                </p:sp>
                <p:sp>
                  <p:nvSpPr>
                    <p:cNvPr id="15426" name="未知"/>
                    <p:cNvSpPr/>
                    <p:nvPr/>
                  </p:nvSpPr>
                  <p:spPr bwMode="auto">
                    <a:xfrm>
                      <a:off x="0" y="0"/>
                      <a:ext cx="171" cy="68"/>
                    </a:xfrm>
                    <a:custGeom>
                      <a:gdLst>
                        <a:gd name="GT0" fmla="+- l w 0"/>
                        <a:gd name="GT1" fmla="+- t h 0"/>
                      </a:gdLst>
                      <a:cxnLst>
                        <a:cxn ang="0">
                          <a:pos x="171" y="13"/>
                        </a:cxn>
                        <a:cxn ang="0">
                          <a:pos x="154" y="0"/>
                        </a:cxn>
                        <a:cxn ang="0">
                          <a:pos x="97" y="26"/>
                        </a:cxn>
                        <a:cxn ang="0">
                          <a:pos x="50" y="41"/>
                        </a:cxn>
                        <a:cxn ang="0">
                          <a:pos x="0" y="55"/>
                        </a:cxn>
                        <a:cxn ang="0">
                          <a:pos x="11" y="68"/>
                        </a:cxn>
                        <a:cxn ang="0">
                          <a:pos x="42" y="66"/>
                        </a:cxn>
                        <a:cxn ang="0">
                          <a:pos x="82" y="57"/>
                        </a:cxn>
                        <a:cxn ang="0">
                          <a:pos x="127" y="40"/>
                        </a:cxn>
                        <a:cxn ang="0">
                          <a:pos x="171" y="13"/>
                        </a:cxn>
                      </a:cxnLst>
                      <a:rect l="l" t="t" r="GT0" b="GT1"/>
                      <a:pathLst>
                        <a:path w="171" h="68">
                          <a:moveTo>
                            <a:pt x="171" y="13"/>
                          </a:moveTo>
                          <a:lnTo>
                            <a:pt x="154" y="0"/>
                          </a:lnTo>
                          <a:lnTo>
                            <a:pt x="97" y="26"/>
                          </a:lnTo>
                          <a:lnTo>
                            <a:pt x="50" y="41"/>
                          </a:lnTo>
                          <a:lnTo>
                            <a:pt x="0" y="55"/>
                          </a:lnTo>
                          <a:lnTo>
                            <a:pt x="11" y="68"/>
                          </a:lnTo>
                          <a:lnTo>
                            <a:pt x="42" y="66"/>
                          </a:lnTo>
                          <a:lnTo>
                            <a:pt x="82" y="57"/>
                          </a:lnTo>
                          <a:lnTo>
                            <a:pt x="127" y="40"/>
                          </a:lnTo>
                          <a:lnTo>
                            <a:pt x="171" y="13"/>
                          </a:lnTo>
                          <a:close/>
                        </a:path>
                      </a:pathLst>
                    </a:custGeom>
                    <a:solidFill>
                      <a:srgbClr val="FFE0C0"/>
                    </a:solidFill>
                    <a:ln w="9525">
                      <a:noFill/>
                      <a:bevel/>
                    </a:ln>
                  </p:spPr>
                </p:sp>
              </p:grpSp>
            </p:grpSp>
            <p:sp>
              <p:nvSpPr>
                <p:cNvPr id="15406" name="未知"/>
                <p:cNvSpPr/>
                <p:nvPr/>
              </p:nvSpPr>
              <p:spPr bwMode="auto">
                <a:xfrm>
                  <a:off x="0" y="0"/>
                  <a:ext cx="2019" cy="2908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1445" y="2807"/>
                    </a:cxn>
                    <a:cxn ang="0">
                      <a:pos x="1463" y="2784"/>
                    </a:cxn>
                    <a:cxn ang="0">
                      <a:pos x="1471" y="2765"/>
                    </a:cxn>
                    <a:cxn ang="0">
                      <a:pos x="1484" y="2698"/>
                    </a:cxn>
                    <a:cxn ang="0">
                      <a:pos x="1563" y="2229"/>
                    </a:cxn>
                    <a:cxn ang="0">
                      <a:pos x="1619" y="2062"/>
                    </a:cxn>
                    <a:cxn ang="0">
                      <a:pos x="1672" y="1943"/>
                    </a:cxn>
                    <a:cxn ang="0">
                      <a:pos x="1773" y="1766"/>
                    </a:cxn>
                    <a:cxn ang="0">
                      <a:pos x="1879" y="1590"/>
                    </a:cxn>
                    <a:cxn ang="0">
                      <a:pos x="1952" y="1429"/>
                    </a:cxn>
                    <a:cxn ang="0">
                      <a:pos x="1995" y="1267"/>
                    </a:cxn>
                    <a:cxn ang="0">
                      <a:pos x="2019" y="1062"/>
                    </a:cxn>
                    <a:cxn ang="0">
                      <a:pos x="2003" y="873"/>
                    </a:cxn>
                    <a:cxn ang="0">
                      <a:pos x="1960" y="694"/>
                    </a:cxn>
                    <a:cxn ang="0">
                      <a:pos x="1888" y="529"/>
                    </a:cxn>
                    <a:cxn ang="0">
                      <a:pos x="1765" y="354"/>
                    </a:cxn>
                    <a:cxn ang="0">
                      <a:pos x="1636" y="232"/>
                    </a:cxn>
                    <a:cxn ang="0">
                      <a:pos x="1471" y="120"/>
                    </a:cxn>
                    <a:cxn ang="0">
                      <a:pos x="1277" y="40"/>
                    </a:cxn>
                    <a:cxn ang="0">
                      <a:pos x="1115" y="6"/>
                    </a:cxn>
                    <a:cxn ang="0">
                      <a:pos x="936" y="0"/>
                    </a:cxn>
                    <a:cxn ang="0">
                      <a:pos x="782" y="28"/>
                    </a:cxn>
                    <a:cxn ang="0">
                      <a:pos x="630" y="78"/>
                    </a:cxn>
                    <a:cxn ang="0">
                      <a:pos x="501" y="145"/>
                    </a:cxn>
                    <a:cxn ang="0">
                      <a:pos x="365" y="242"/>
                    </a:cxn>
                    <a:cxn ang="0">
                      <a:pos x="242" y="360"/>
                    </a:cxn>
                    <a:cxn ang="0">
                      <a:pos x="140" y="495"/>
                    </a:cxn>
                    <a:cxn ang="0">
                      <a:pos x="53" y="685"/>
                    </a:cxn>
                    <a:cxn ang="0">
                      <a:pos x="7" y="879"/>
                    </a:cxn>
                    <a:cxn ang="0">
                      <a:pos x="0" y="1052"/>
                    </a:cxn>
                    <a:cxn ang="0">
                      <a:pos x="14" y="1239"/>
                    </a:cxn>
                    <a:cxn ang="0">
                      <a:pos x="62" y="1427"/>
                    </a:cxn>
                    <a:cxn ang="0">
                      <a:pos x="144" y="1602"/>
                    </a:cxn>
                    <a:cxn ang="0">
                      <a:pos x="239" y="1770"/>
                    </a:cxn>
                    <a:cxn ang="0">
                      <a:pos x="370" y="2007"/>
                    </a:cxn>
                    <a:cxn ang="0">
                      <a:pos x="429" y="2138"/>
                    </a:cxn>
                    <a:cxn ang="0">
                      <a:pos x="469" y="2292"/>
                    </a:cxn>
                    <a:cxn ang="0">
                      <a:pos x="501" y="2506"/>
                    </a:cxn>
                    <a:cxn ang="0">
                      <a:pos x="526" y="2693"/>
                    </a:cxn>
                    <a:cxn ang="0">
                      <a:pos x="543" y="2767"/>
                    </a:cxn>
                    <a:cxn ang="0">
                      <a:pos x="552" y="2784"/>
                    </a:cxn>
                    <a:cxn ang="0">
                      <a:pos x="576" y="2812"/>
                    </a:cxn>
                    <a:cxn ang="0">
                      <a:pos x="635" y="2847"/>
                    </a:cxn>
                    <a:cxn ang="0">
                      <a:pos x="703" y="2870"/>
                    </a:cxn>
                    <a:cxn ang="0">
                      <a:pos x="778" y="2889"/>
                    </a:cxn>
                    <a:cxn ang="0">
                      <a:pos x="857" y="2900"/>
                    </a:cxn>
                    <a:cxn ang="0">
                      <a:pos x="934" y="2906"/>
                    </a:cxn>
                    <a:cxn ang="0">
                      <a:pos x="1006" y="2908"/>
                    </a:cxn>
                    <a:cxn ang="0">
                      <a:pos x="1086" y="2906"/>
                    </a:cxn>
                    <a:cxn ang="0">
                      <a:pos x="1166" y="2900"/>
                    </a:cxn>
                    <a:cxn ang="0">
                      <a:pos x="1241" y="2887"/>
                    </a:cxn>
                    <a:cxn ang="0">
                      <a:pos x="1309" y="2871"/>
                    </a:cxn>
                    <a:cxn ang="0">
                      <a:pos x="1375" y="2849"/>
                    </a:cxn>
                  </a:cxnLst>
                  <a:rect l="l" t="t" r="GT0" b="GT1"/>
                  <a:pathLst>
                    <a:path w="2019" h="2908">
                      <a:moveTo>
                        <a:pt x="1415" y="2830"/>
                      </a:moveTo>
                      <a:lnTo>
                        <a:pt x="1432" y="2818"/>
                      </a:lnTo>
                      <a:lnTo>
                        <a:pt x="1445" y="2807"/>
                      </a:lnTo>
                      <a:lnTo>
                        <a:pt x="1453" y="2799"/>
                      </a:lnTo>
                      <a:lnTo>
                        <a:pt x="1458" y="2790"/>
                      </a:lnTo>
                      <a:lnTo>
                        <a:pt x="1463" y="2784"/>
                      </a:lnTo>
                      <a:lnTo>
                        <a:pt x="1466" y="2778"/>
                      </a:lnTo>
                      <a:lnTo>
                        <a:pt x="1470" y="2773"/>
                      </a:lnTo>
                      <a:lnTo>
                        <a:pt x="1471" y="2765"/>
                      </a:lnTo>
                      <a:lnTo>
                        <a:pt x="1474" y="2756"/>
                      </a:lnTo>
                      <a:lnTo>
                        <a:pt x="1475" y="2744"/>
                      </a:lnTo>
                      <a:lnTo>
                        <a:pt x="1484" y="2698"/>
                      </a:lnTo>
                      <a:lnTo>
                        <a:pt x="1543" y="2322"/>
                      </a:lnTo>
                      <a:lnTo>
                        <a:pt x="1554" y="2268"/>
                      </a:lnTo>
                      <a:lnTo>
                        <a:pt x="1563" y="2229"/>
                      </a:lnTo>
                      <a:lnTo>
                        <a:pt x="1577" y="2175"/>
                      </a:lnTo>
                      <a:lnTo>
                        <a:pt x="1598" y="2115"/>
                      </a:lnTo>
                      <a:lnTo>
                        <a:pt x="1619" y="2062"/>
                      </a:lnTo>
                      <a:lnTo>
                        <a:pt x="1638" y="2018"/>
                      </a:lnTo>
                      <a:lnTo>
                        <a:pt x="1655" y="1980"/>
                      </a:lnTo>
                      <a:lnTo>
                        <a:pt x="1672" y="1943"/>
                      </a:lnTo>
                      <a:lnTo>
                        <a:pt x="1706" y="1880"/>
                      </a:lnTo>
                      <a:lnTo>
                        <a:pt x="1740" y="1821"/>
                      </a:lnTo>
                      <a:lnTo>
                        <a:pt x="1773" y="1766"/>
                      </a:lnTo>
                      <a:lnTo>
                        <a:pt x="1799" y="1724"/>
                      </a:lnTo>
                      <a:lnTo>
                        <a:pt x="1846" y="1645"/>
                      </a:lnTo>
                      <a:lnTo>
                        <a:pt x="1879" y="1590"/>
                      </a:lnTo>
                      <a:lnTo>
                        <a:pt x="1905" y="1544"/>
                      </a:lnTo>
                      <a:lnTo>
                        <a:pt x="1927" y="1492"/>
                      </a:lnTo>
                      <a:lnTo>
                        <a:pt x="1952" y="1429"/>
                      </a:lnTo>
                      <a:lnTo>
                        <a:pt x="1969" y="1374"/>
                      </a:lnTo>
                      <a:lnTo>
                        <a:pt x="1985" y="1316"/>
                      </a:lnTo>
                      <a:lnTo>
                        <a:pt x="1995" y="1267"/>
                      </a:lnTo>
                      <a:lnTo>
                        <a:pt x="2007" y="1212"/>
                      </a:lnTo>
                      <a:lnTo>
                        <a:pt x="2015" y="1142"/>
                      </a:lnTo>
                      <a:lnTo>
                        <a:pt x="2019" y="1062"/>
                      </a:lnTo>
                      <a:lnTo>
                        <a:pt x="2019" y="987"/>
                      </a:lnTo>
                      <a:lnTo>
                        <a:pt x="2012" y="928"/>
                      </a:lnTo>
                      <a:lnTo>
                        <a:pt x="2003" y="873"/>
                      </a:lnTo>
                      <a:lnTo>
                        <a:pt x="1994" y="824"/>
                      </a:lnTo>
                      <a:lnTo>
                        <a:pt x="1978" y="759"/>
                      </a:lnTo>
                      <a:lnTo>
                        <a:pt x="1960" y="694"/>
                      </a:lnTo>
                      <a:lnTo>
                        <a:pt x="1940" y="634"/>
                      </a:lnTo>
                      <a:lnTo>
                        <a:pt x="1917" y="578"/>
                      </a:lnTo>
                      <a:lnTo>
                        <a:pt x="1888" y="529"/>
                      </a:lnTo>
                      <a:lnTo>
                        <a:pt x="1850" y="466"/>
                      </a:lnTo>
                      <a:lnTo>
                        <a:pt x="1807" y="403"/>
                      </a:lnTo>
                      <a:lnTo>
                        <a:pt x="1765" y="354"/>
                      </a:lnTo>
                      <a:lnTo>
                        <a:pt x="1727" y="312"/>
                      </a:lnTo>
                      <a:lnTo>
                        <a:pt x="1683" y="272"/>
                      </a:lnTo>
                      <a:lnTo>
                        <a:pt x="1636" y="232"/>
                      </a:lnTo>
                      <a:lnTo>
                        <a:pt x="1590" y="196"/>
                      </a:lnTo>
                      <a:lnTo>
                        <a:pt x="1535" y="159"/>
                      </a:lnTo>
                      <a:lnTo>
                        <a:pt x="1471" y="120"/>
                      </a:lnTo>
                      <a:lnTo>
                        <a:pt x="1411" y="90"/>
                      </a:lnTo>
                      <a:lnTo>
                        <a:pt x="1341" y="61"/>
                      </a:lnTo>
                      <a:lnTo>
                        <a:pt x="1277" y="40"/>
                      </a:lnTo>
                      <a:lnTo>
                        <a:pt x="1224" y="27"/>
                      </a:lnTo>
                      <a:lnTo>
                        <a:pt x="1167" y="14"/>
                      </a:lnTo>
                      <a:lnTo>
                        <a:pt x="1115" y="6"/>
                      </a:lnTo>
                      <a:lnTo>
                        <a:pt x="1053" y="0"/>
                      </a:lnTo>
                      <a:lnTo>
                        <a:pt x="997" y="0"/>
                      </a:lnTo>
                      <a:lnTo>
                        <a:pt x="936" y="0"/>
                      </a:lnTo>
                      <a:lnTo>
                        <a:pt x="885" y="6"/>
                      </a:lnTo>
                      <a:lnTo>
                        <a:pt x="826" y="19"/>
                      </a:lnTo>
                      <a:lnTo>
                        <a:pt x="782" y="28"/>
                      </a:lnTo>
                      <a:lnTo>
                        <a:pt x="727" y="44"/>
                      </a:lnTo>
                      <a:lnTo>
                        <a:pt x="676" y="59"/>
                      </a:lnTo>
                      <a:lnTo>
                        <a:pt x="630" y="78"/>
                      </a:lnTo>
                      <a:lnTo>
                        <a:pt x="586" y="97"/>
                      </a:lnTo>
                      <a:lnTo>
                        <a:pt x="541" y="121"/>
                      </a:lnTo>
                      <a:lnTo>
                        <a:pt x="501" y="145"/>
                      </a:lnTo>
                      <a:lnTo>
                        <a:pt x="456" y="175"/>
                      </a:lnTo>
                      <a:lnTo>
                        <a:pt x="408" y="209"/>
                      </a:lnTo>
                      <a:lnTo>
                        <a:pt x="365" y="242"/>
                      </a:lnTo>
                      <a:lnTo>
                        <a:pt x="326" y="277"/>
                      </a:lnTo>
                      <a:lnTo>
                        <a:pt x="284" y="316"/>
                      </a:lnTo>
                      <a:lnTo>
                        <a:pt x="242" y="360"/>
                      </a:lnTo>
                      <a:lnTo>
                        <a:pt x="206" y="402"/>
                      </a:lnTo>
                      <a:lnTo>
                        <a:pt x="175" y="441"/>
                      </a:lnTo>
                      <a:lnTo>
                        <a:pt x="140" y="495"/>
                      </a:lnTo>
                      <a:lnTo>
                        <a:pt x="106" y="554"/>
                      </a:lnTo>
                      <a:lnTo>
                        <a:pt x="75" y="620"/>
                      </a:lnTo>
                      <a:lnTo>
                        <a:pt x="53" y="685"/>
                      </a:lnTo>
                      <a:lnTo>
                        <a:pt x="34" y="752"/>
                      </a:lnTo>
                      <a:lnTo>
                        <a:pt x="17" y="818"/>
                      </a:lnTo>
                      <a:lnTo>
                        <a:pt x="7" y="879"/>
                      </a:lnTo>
                      <a:lnTo>
                        <a:pt x="0" y="940"/>
                      </a:lnTo>
                      <a:lnTo>
                        <a:pt x="0" y="999"/>
                      </a:lnTo>
                      <a:lnTo>
                        <a:pt x="0" y="1052"/>
                      </a:lnTo>
                      <a:lnTo>
                        <a:pt x="0" y="1115"/>
                      </a:lnTo>
                      <a:lnTo>
                        <a:pt x="3" y="1170"/>
                      </a:lnTo>
                      <a:lnTo>
                        <a:pt x="14" y="1239"/>
                      </a:lnTo>
                      <a:lnTo>
                        <a:pt x="24" y="1299"/>
                      </a:lnTo>
                      <a:lnTo>
                        <a:pt x="40" y="1358"/>
                      </a:lnTo>
                      <a:lnTo>
                        <a:pt x="62" y="1427"/>
                      </a:lnTo>
                      <a:lnTo>
                        <a:pt x="87" y="1488"/>
                      </a:lnTo>
                      <a:lnTo>
                        <a:pt x="113" y="1542"/>
                      </a:lnTo>
                      <a:lnTo>
                        <a:pt x="144" y="1602"/>
                      </a:lnTo>
                      <a:lnTo>
                        <a:pt x="178" y="1660"/>
                      </a:lnTo>
                      <a:lnTo>
                        <a:pt x="208" y="1715"/>
                      </a:lnTo>
                      <a:lnTo>
                        <a:pt x="239" y="1770"/>
                      </a:lnTo>
                      <a:lnTo>
                        <a:pt x="272" y="1830"/>
                      </a:lnTo>
                      <a:lnTo>
                        <a:pt x="323" y="1917"/>
                      </a:lnTo>
                      <a:lnTo>
                        <a:pt x="370" y="2007"/>
                      </a:lnTo>
                      <a:lnTo>
                        <a:pt x="398" y="2053"/>
                      </a:lnTo>
                      <a:lnTo>
                        <a:pt x="412" y="2091"/>
                      </a:lnTo>
                      <a:lnTo>
                        <a:pt x="429" y="2138"/>
                      </a:lnTo>
                      <a:lnTo>
                        <a:pt x="445" y="2192"/>
                      </a:lnTo>
                      <a:lnTo>
                        <a:pt x="458" y="2239"/>
                      </a:lnTo>
                      <a:lnTo>
                        <a:pt x="469" y="2292"/>
                      </a:lnTo>
                      <a:lnTo>
                        <a:pt x="479" y="2365"/>
                      </a:lnTo>
                      <a:lnTo>
                        <a:pt x="492" y="2444"/>
                      </a:lnTo>
                      <a:lnTo>
                        <a:pt x="501" y="2506"/>
                      </a:lnTo>
                      <a:lnTo>
                        <a:pt x="511" y="2586"/>
                      </a:lnTo>
                      <a:lnTo>
                        <a:pt x="518" y="2643"/>
                      </a:lnTo>
                      <a:lnTo>
                        <a:pt x="526" y="2693"/>
                      </a:lnTo>
                      <a:lnTo>
                        <a:pt x="537" y="2742"/>
                      </a:lnTo>
                      <a:lnTo>
                        <a:pt x="541" y="2756"/>
                      </a:lnTo>
                      <a:lnTo>
                        <a:pt x="543" y="2767"/>
                      </a:lnTo>
                      <a:lnTo>
                        <a:pt x="545" y="2773"/>
                      </a:lnTo>
                      <a:lnTo>
                        <a:pt x="546" y="2778"/>
                      </a:lnTo>
                      <a:lnTo>
                        <a:pt x="552" y="2784"/>
                      </a:lnTo>
                      <a:lnTo>
                        <a:pt x="558" y="2794"/>
                      </a:lnTo>
                      <a:lnTo>
                        <a:pt x="567" y="2803"/>
                      </a:lnTo>
                      <a:lnTo>
                        <a:pt x="576" y="2812"/>
                      </a:lnTo>
                      <a:lnTo>
                        <a:pt x="592" y="2824"/>
                      </a:lnTo>
                      <a:lnTo>
                        <a:pt x="610" y="2833"/>
                      </a:lnTo>
                      <a:lnTo>
                        <a:pt x="635" y="2847"/>
                      </a:lnTo>
                      <a:lnTo>
                        <a:pt x="657" y="2856"/>
                      </a:lnTo>
                      <a:lnTo>
                        <a:pt x="681" y="2864"/>
                      </a:lnTo>
                      <a:lnTo>
                        <a:pt x="703" y="2870"/>
                      </a:lnTo>
                      <a:lnTo>
                        <a:pt x="723" y="2875"/>
                      </a:lnTo>
                      <a:lnTo>
                        <a:pt x="753" y="2883"/>
                      </a:lnTo>
                      <a:lnTo>
                        <a:pt x="778" y="2889"/>
                      </a:lnTo>
                      <a:lnTo>
                        <a:pt x="802" y="2892"/>
                      </a:lnTo>
                      <a:lnTo>
                        <a:pt x="829" y="2896"/>
                      </a:lnTo>
                      <a:lnTo>
                        <a:pt x="857" y="2900"/>
                      </a:lnTo>
                      <a:lnTo>
                        <a:pt x="883" y="2902"/>
                      </a:lnTo>
                      <a:lnTo>
                        <a:pt x="906" y="2904"/>
                      </a:lnTo>
                      <a:lnTo>
                        <a:pt x="934" y="2906"/>
                      </a:lnTo>
                      <a:lnTo>
                        <a:pt x="959" y="2908"/>
                      </a:lnTo>
                      <a:lnTo>
                        <a:pt x="984" y="2908"/>
                      </a:lnTo>
                      <a:lnTo>
                        <a:pt x="1006" y="2908"/>
                      </a:lnTo>
                      <a:lnTo>
                        <a:pt x="1031" y="2908"/>
                      </a:lnTo>
                      <a:lnTo>
                        <a:pt x="1061" y="2908"/>
                      </a:lnTo>
                      <a:lnTo>
                        <a:pt x="1086" y="2906"/>
                      </a:lnTo>
                      <a:lnTo>
                        <a:pt x="1108" y="2906"/>
                      </a:lnTo>
                      <a:lnTo>
                        <a:pt x="1134" y="2902"/>
                      </a:lnTo>
                      <a:lnTo>
                        <a:pt x="1166" y="2900"/>
                      </a:lnTo>
                      <a:lnTo>
                        <a:pt x="1188" y="2896"/>
                      </a:lnTo>
                      <a:lnTo>
                        <a:pt x="1217" y="2892"/>
                      </a:lnTo>
                      <a:lnTo>
                        <a:pt x="1241" y="2887"/>
                      </a:lnTo>
                      <a:lnTo>
                        <a:pt x="1265" y="2883"/>
                      </a:lnTo>
                      <a:lnTo>
                        <a:pt x="1288" y="2877"/>
                      </a:lnTo>
                      <a:lnTo>
                        <a:pt x="1309" y="2871"/>
                      </a:lnTo>
                      <a:lnTo>
                        <a:pt x="1334" y="2864"/>
                      </a:lnTo>
                      <a:lnTo>
                        <a:pt x="1354" y="2856"/>
                      </a:lnTo>
                      <a:lnTo>
                        <a:pt x="1375" y="2849"/>
                      </a:lnTo>
                      <a:lnTo>
                        <a:pt x="1395" y="2839"/>
                      </a:lnTo>
                      <a:lnTo>
                        <a:pt x="1415" y="2830"/>
                      </a:lnTo>
                      <a:close/>
                    </a:path>
                  </a:pathLst>
                </a:custGeom>
                <a:solidFill>
                  <a:srgbClr val="E0E0E0"/>
                </a:solidFill>
                <a:ln w="9525">
                  <a:noFill/>
                  <a:bevel/>
                </a:ln>
              </p:spPr>
            </p:sp>
            <p:sp>
              <p:nvSpPr>
                <p:cNvPr id="15407" name="Oval 46"/>
                <p:cNvSpPr/>
                <p:nvPr/>
              </p:nvSpPr>
              <p:spPr>
                <a:xfrm>
                  <a:off x="567" y="2579"/>
                  <a:ext cx="886" cy="296"/>
                </a:xfrm>
                <a:prstGeom prst="ellipse">
                  <a:avLst/>
                </a:prstGeom>
                <a:solidFill>
                  <a:srgbClr val="A0A0A0"/>
                </a:soli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>
                    <a:latin typeface="Tahoma" pitchFamily="34" charset="0"/>
                  </a:endParaRPr>
                </a:p>
              </p:txBody>
            </p:sp>
            <p:sp>
              <p:nvSpPr>
                <p:cNvPr id="15408" name="未知"/>
                <p:cNvSpPr/>
                <p:nvPr/>
              </p:nvSpPr>
              <p:spPr bwMode="auto">
                <a:xfrm>
                  <a:off x="1491" y="293"/>
                  <a:ext cx="338" cy="432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0" y="0"/>
                    </a:cxn>
                    <a:cxn ang="0">
                      <a:pos x="90" y="46"/>
                    </a:cxn>
                    <a:cxn ang="0">
                      <a:pos x="172" y="97"/>
                    </a:cxn>
                    <a:cxn ang="0">
                      <a:pos x="234" y="148"/>
                    </a:cxn>
                    <a:cxn ang="0">
                      <a:pos x="275" y="203"/>
                    </a:cxn>
                    <a:cxn ang="0">
                      <a:pos x="304" y="259"/>
                    </a:cxn>
                    <a:cxn ang="0">
                      <a:pos x="325" y="308"/>
                    </a:cxn>
                    <a:cxn ang="0">
                      <a:pos x="338" y="358"/>
                    </a:cxn>
                    <a:cxn ang="0">
                      <a:pos x="219" y="432"/>
                    </a:cxn>
                    <a:cxn ang="0">
                      <a:pos x="208" y="362"/>
                    </a:cxn>
                    <a:cxn ang="0">
                      <a:pos x="189" y="287"/>
                    </a:cxn>
                    <a:cxn ang="0">
                      <a:pos x="161" y="209"/>
                    </a:cxn>
                    <a:cxn ang="0">
                      <a:pos x="124" y="144"/>
                    </a:cxn>
                    <a:cxn ang="0">
                      <a:pos x="73" y="78"/>
                    </a:cxn>
                    <a:cxn ang="0">
                      <a:pos x="0" y="0"/>
                    </a:cxn>
                  </a:cxnLst>
                  <a:rect l="l" t="t" r="GT0" b="GT1"/>
                  <a:pathLst>
                    <a:path w="338" h="432">
                      <a:moveTo>
                        <a:pt x="0" y="0"/>
                      </a:moveTo>
                      <a:lnTo>
                        <a:pt x="90" y="46"/>
                      </a:lnTo>
                      <a:lnTo>
                        <a:pt x="172" y="97"/>
                      </a:lnTo>
                      <a:lnTo>
                        <a:pt x="234" y="148"/>
                      </a:lnTo>
                      <a:lnTo>
                        <a:pt x="275" y="203"/>
                      </a:lnTo>
                      <a:lnTo>
                        <a:pt x="304" y="259"/>
                      </a:lnTo>
                      <a:lnTo>
                        <a:pt x="325" y="308"/>
                      </a:lnTo>
                      <a:lnTo>
                        <a:pt x="338" y="358"/>
                      </a:lnTo>
                      <a:lnTo>
                        <a:pt x="219" y="432"/>
                      </a:lnTo>
                      <a:lnTo>
                        <a:pt x="208" y="362"/>
                      </a:lnTo>
                      <a:lnTo>
                        <a:pt x="189" y="287"/>
                      </a:lnTo>
                      <a:lnTo>
                        <a:pt x="161" y="209"/>
                      </a:lnTo>
                      <a:lnTo>
                        <a:pt x="124" y="144"/>
                      </a:lnTo>
                      <a:lnTo>
                        <a:pt x="73" y="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bevel/>
                </a:ln>
              </p:spPr>
            </p:sp>
            <p:grpSp>
              <p:nvGrpSpPr>
                <p:cNvPr id="15409" name="Group 48"/>
                <p:cNvGrpSpPr/>
                <p:nvPr/>
              </p:nvGrpSpPr>
              <p:grpSpPr>
                <a:xfrm>
                  <a:off x="728" y="875"/>
                  <a:ext cx="562" cy="1806"/>
                  <a:chExt cx="562" cy="1806"/>
                </a:xfrm>
              </p:grpSpPr>
              <p:sp>
                <p:nvSpPr>
                  <p:cNvPr id="15411" name="未知"/>
                  <p:cNvSpPr/>
                  <p:nvPr/>
                </p:nvSpPr>
                <p:spPr bwMode="auto">
                  <a:xfrm>
                    <a:off x="106" y="753"/>
                    <a:ext cx="345" cy="1053"/>
                  </a:xfrm>
                  <a:custGeom>
                    <a:gdLst>
                      <a:gd name="GT0" fmla="+- l w 0"/>
                      <a:gd name="GT1" fmla="+- t h 0"/>
                    </a:gdLst>
                    <a:cxnLst>
                      <a:cxn ang="0">
                        <a:pos x="0" y="80"/>
                      </a:cxn>
                      <a:cxn ang="0">
                        <a:pos x="6" y="252"/>
                      </a:cxn>
                      <a:cxn ang="0">
                        <a:pos x="23" y="274"/>
                      </a:cxn>
                      <a:cxn ang="0">
                        <a:pos x="17" y="975"/>
                      </a:cxn>
                      <a:cxn ang="0">
                        <a:pos x="40" y="1053"/>
                      </a:cxn>
                      <a:cxn ang="0">
                        <a:pos x="98" y="1053"/>
                      </a:cxn>
                      <a:cxn ang="0">
                        <a:pos x="146" y="1015"/>
                      </a:cxn>
                      <a:cxn ang="0">
                        <a:pos x="201" y="1015"/>
                      </a:cxn>
                      <a:cxn ang="0">
                        <a:pos x="245" y="1053"/>
                      </a:cxn>
                      <a:cxn ang="0">
                        <a:pos x="307" y="1053"/>
                      </a:cxn>
                      <a:cxn ang="0">
                        <a:pos x="328" y="975"/>
                      </a:cxn>
                      <a:cxn ang="0">
                        <a:pos x="317" y="274"/>
                      </a:cxn>
                      <a:cxn ang="0">
                        <a:pos x="333" y="252"/>
                      </a:cxn>
                      <a:cxn ang="0">
                        <a:pos x="345" y="80"/>
                      </a:cxn>
                      <a:cxn ang="0">
                        <a:pos x="269" y="17"/>
                      </a:cxn>
                      <a:cxn ang="0">
                        <a:pos x="231" y="17"/>
                      </a:cxn>
                      <a:cxn ang="0">
                        <a:pos x="210" y="0"/>
                      </a:cxn>
                      <a:cxn ang="0">
                        <a:pos x="123" y="0"/>
                      </a:cxn>
                      <a:cxn ang="0">
                        <a:pos x="104" y="17"/>
                      </a:cxn>
                      <a:cxn ang="0">
                        <a:pos x="72" y="17"/>
                      </a:cxn>
                      <a:cxn ang="0">
                        <a:pos x="0" y="80"/>
                      </a:cxn>
                    </a:cxnLst>
                    <a:rect l="l" t="t" r="GT0" b="GT1"/>
                    <a:pathLst>
                      <a:path w="345" h="1053">
                        <a:moveTo>
                          <a:pt x="0" y="80"/>
                        </a:moveTo>
                        <a:lnTo>
                          <a:pt x="6" y="252"/>
                        </a:lnTo>
                        <a:lnTo>
                          <a:pt x="23" y="274"/>
                        </a:lnTo>
                        <a:lnTo>
                          <a:pt x="17" y="975"/>
                        </a:lnTo>
                        <a:lnTo>
                          <a:pt x="40" y="1053"/>
                        </a:lnTo>
                        <a:lnTo>
                          <a:pt x="98" y="1053"/>
                        </a:lnTo>
                        <a:lnTo>
                          <a:pt x="146" y="1015"/>
                        </a:lnTo>
                        <a:lnTo>
                          <a:pt x="201" y="1015"/>
                        </a:lnTo>
                        <a:lnTo>
                          <a:pt x="245" y="1053"/>
                        </a:lnTo>
                        <a:lnTo>
                          <a:pt x="307" y="1053"/>
                        </a:lnTo>
                        <a:lnTo>
                          <a:pt x="328" y="975"/>
                        </a:lnTo>
                        <a:lnTo>
                          <a:pt x="317" y="274"/>
                        </a:lnTo>
                        <a:lnTo>
                          <a:pt x="333" y="252"/>
                        </a:lnTo>
                        <a:lnTo>
                          <a:pt x="345" y="80"/>
                        </a:lnTo>
                        <a:lnTo>
                          <a:pt x="269" y="17"/>
                        </a:lnTo>
                        <a:lnTo>
                          <a:pt x="231" y="17"/>
                        </a:lnTo>
                        <a:lnTo>
                          <a:pt x="210" y="0"/>
                        </a:lnTo>
                        <a:lnTo>
                          <a:pt x="123" y="0"/>
                        </a:lnTo>
                        <a:lnTo>
                          <a:pt x="104" y="17"/>
                        </a:lnTo>
                        <a:lnTo>
                          <a:pt x="72" y="17"/>
                        </a:lnTo>
                        <a:lnTo>
                          <a:pt x="0" y="8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525">
                    <a:noFill/>
                    <a:bevel/>
                  </a:ln>
                </p:spPr>
              </p:sp>
              <p:sp>
                <p:nvSpPr>
                  <p:cNvPr id="15412" name="Oval 50"/>
                  <p:cNvSpPr/>
                  <p:nvPr/>
                </p:nvSpPr>
                <p:spPr>
                  <a:xfrm>
                    <a:off x="283" y="786"/>
                    <a:ext cx="45" cy="72"/>
                  </a:xfrm>
                  <a:prstGeom prst="ellipse">
                    <a:avLst/>
                  </a:prstGeom>
                  <a:solidFill>
                    <a:srgbClr val="E0E0E0"/>
                  </a:solidFill>
                  <a:ln>
                    <a:noFill/>
                    <a:miter lim="800000"/>
                  </a:ln>
                </p:spPr>
                <p:txBody>
                  <a:bodyPr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itchFamily="34" charset="0"/>
                      <a:buChar char="•"/>
                      <a:defRPr lang="zh-CN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itchFamily="34" charset="0"/>
                      <a:buChar char="•"/>
                      <a:defRPr lang="zh-CN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itchFamily="34" charset="0"/>
                      <a:buChar char="•"/>
                      <a:defRPr lang="zh-CN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lnSpc>
                        <a:spcPct val="90000"/>
                      </a:lnSpc>
                      <a:spcBef>
                        <a:spcPts val="500"/>
                      </a:spcBef>
                      <a:buFont typeface="Arial" pitchFamily="34" charset="0"/>
                      <a:buChar char="•"/>
                      <a:defRPr lang="zh-CN" alt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eaLnBrk="1" hangingPunct="1">
                      <a:spcBef>
                        <a:spcPct val="0"/>
                      </a:spcBef>
                      <a:buNone/>
                    </a:pPr>
                    <a:endParaRPr lang="zh-CN" altLang="zh-CN" sz="1800">
                      <a:latin typeface="Tahoma" pitchFamily="34" charset="0"/>
                    </a:endParaRPr>
                  </a:p>
                </p:txBody>
              </p:sp>
              <p:grpSp>
                <p:nvGrpSpPr>
                  <p:cNvPr id="15413" name="Group 51"/>
                  <p:cNvGrpSpPr/>
                  <p:nvPr/>
                </p:nvGrpSpPr>
                <p:grpSpPr>
                  <a:xfrm>
                    <a:off x="0" y="0"/>
                    <a:ext cx="562" cy="828"/>
                    <a:chExt cx="562" cy="828"/>
                  </a:xfrm>
                </p:grpSpPr>
                <p:sp>
                  <p:nvSpPr>
                    <p:cNvPr id="15419" name="Oval 52"/>
                    <p:cNvSpPr/>
                    <p:nvPr/>
                  </p:nvSpPr>
                  <p:spPr>
                    <a:xfrm>
                      <a:off x="33" y="0"/>
                      <a:ext cx="514" cy="282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>
                      <a:noFill/>
                      <a:miter lim="800000"/>
                    </a:ln>
                  </p:spPr>
                  <p:txBody>
                    <a:bodyPr>
                      <a:noAutofit/>
                    </a:bodyPr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kumimoji="0" lang="zh-CN" altLang="en-US" sz="32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kumimoji="0" lang="zh-CN" altLang="en-US" sz="2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kumimoji="0" lang="zh-CN" altLang="en-US"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kumimoji="0" lang="zh-CN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kumimoji="0" lang="zh-CN" altLang="en-US"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5146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buChar char="•"/>
                        <a:defRPr lang="zh-CN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9718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buChar char="•"/>
                        <a:defRPr lang="zh-CN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4290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buChar char="•"/>
                        <a:defRPr lang="zh-CN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886200" indent="-228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buChar char="•"/>
                        <a:defRPr lang="zh-CN" alt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1800">
                        <a:latin typeface="Tahoma" pitchFamily="34" charset="0"/>
                      </a:endParaRPr>
                    </a:p>
                  </p:txBody>
                </p:sp>
                <p:sp>
                  <p:nvSpPr>
                    <p:cNvPr id="15420" name="未知"/>
                    <p:cNvSpPr/>
                    <p:nvPr/>
                  </p:nvSpPr>
                  <p:spPr bwMode="auto">
                    <a:xfrm>
                      <a:off x="0" y="129"/>
                      <a:ext cx="562" cy="699"/>
                    </a:xfrm>
                    <a:custGeom>
                      <a:gdLst>
                        <a:gd name="GT0" fmla="+- l w 0"/>
                        <a:gd name="GT1" fmla="+- t h 0"/>
                      </a:gdLst>
                      <a:cxnLst>
                        <a:cxn ang="0">
                          <a:pos x="358" y="699"/>
                        </a:cxn>
                        <a:cxn ang="0">
                          <a:pos x="562" y="69"/>
                        </a:cxn>
                        <a:cxn ang="0">
                          <a:pos x="526" y="56"/>
                        </a:cxn>
                        <a:cxn ang="0">
                          <a:pos x="485" y="38"/>
                        </a:cxn>
                        <a:cxn ang="0">
                          <a:pos x="431" y="24"/>
                        </a:cxn>
                        <a:cxn ang="0">
                          <a:pos x="384" y="12"/>
                        </a:cxn>
                        <a:cxn ang="0">
                          <a:pos x="342" y="4"/>
                        </a:cxn>
                        <a:cxn ang="0">
                          <a:pos x="297" y="0"/>
                        </a:cxn>
                        <a:cxn ang="0">
                          <a:pos x="248" y="3"/>
                        </a:cxn>
                        <a:cxn ang="0">
                          <a:pos x="185" y="10"/>
                        </a:cxn>
                        <a:cxn ang="0">
                          <a:pos x="132" y="24"/>
                        </a:cxn>
                        <a:cxn ang="0">
                          <a:pos x="80" y="38"/>
                        </a:cxn>
                        <a:cxn ang="0">
                          <a:pos x="34" y="58"/>
                        </a:cxn>
                        <a:cxn ang="0">
                          <a:pos x="0" y="76"/>
                        </a:cxn>
                        <a:cxn ang="0">
                          <a:pos x="197" y="699"/>
                        </a:cxn>
                      </a:cxnLst>
                      <a:rect l="l" t="t" r="GT0" b="GT1"/>
                      <a:pathLst>
                        <a:path w="562" h="699">
                          <a:moveTo>
                            <a:pt x="358" y="699"/>
                          </a:moveTo>
                          <a:lnTo>
                            <a:pt x="562" y="69"/>
                          </a:lnTo>
                          <a:lnTo>
                            <a:pt x="526" y="56"/>
                          </a:lnTo>
                          <a:lnTo>
                            <a:pt x="485" y="38"/>
                          </a:lnTo>
                          <a:lnTo>
                            <a:pt x="431" y="24"/>
                          </a:lnTo>
                          <a:lnTo>
                            <a:pt x="384" y="12"/>
                          </a:lnTo>
                          <a:lnTo>
                            <a:pt x="342" y="4"/>
                          </a:lnTo>
                          <a:lnTo>
                            <a:pt x="297" y="0"/>
                          </a:lnTo>
                          <a:lnTo>
                            <a:pt x="248" y="3"/>
                          </a:lnTo>
                          <a:lnTo>
                            <a:pt x="185" y="10"/>
                          </a:lnTo>
                          <a:lnTo>
                            <a:pt x="132" y="24"/>
                          </a:lnTo>
                          <a:lnTo>
                            <a:pt x="80" y="38"/>
                          </a:lnTo>
                          <a:lnTo>
                            <a:pt x="34" y="58"/>
                          </a:lnTo>
                          <a:lnTo>
                            <a:pt x="0" y="76"/>
                          </a:lnTo>
                          <a:lnTo>
                            <a:pt x="197" y="699"/>
                          </a:lnTo>
                        </a:path>
                      </a:pathLst>
                    </a:custGeom>
                    <a:noFill/>
                    <a:ln w="6350">
                      <a:solidFill>
                        <a:srgbClr val="FF0000"/>
                      </a:solidFill>
                      <a:bevel/>
                    </a:ln>
                  </p:spPr>
                </p:sp>
              </p:grpSp>
              <p:grpSp>
                <p:nvGrpSpPr>
                  <p:cNvPr id="15414" name="Group 54"/>
                  <p:cNvGrpSpPr/>
                  <p:nvPr/>
                </p:nvGrpSpPr>
                <p:grpSpPr>
                  <a:xfrm>
                    <a:off x="178" y="904"/>
                    <a:ext cx="193" cy="804"/>
                    <a:chExt cx="193" cy="804"/>
                  </a:xfrm>
                </p:grpSpPr>
                <p:cxnSp>
                  <p:nvCxnSpPr>
                    <p:cNvPr id="15415" name="Line 55"/>
                    <p:cNvCxnSpPr/>
                    <p:nvPr/>
                  </p:nvCxnSpPr>
                  <p:spPr>
                    <a:xfrm>
                      <a:off x="32" y="21"/>
                      <a:ext cx="1" cy="783"/>
                    </a:xfrm>
                    <a:prstGeom prst="line">
                      <a:avLst/>
                    </a:prstGeom>
                    <a:noFill/>
                    <a:ln>
                      <a:noFill/>
                      <a:miter lim="800000"/>
                    </a:ln>
                  </p:spPr>
                </p:cxnSp>
                <p:cxnSp>
                  <p:nvCxnSpPr>
                    <p:cNvPr id="15416" name="Line 56"/>
                    <p:cNvCxnSpPr/>
                    <p:nvPr/>
                  </p:nvCxnSpPr>
                  <p:spPr>
                    <a:xfrm flipV="1">
                      <a:off x="160" y="21"/>
                      <a:ext cx="4" cy="779"/>
                    </a:xfrm>
                    <a:prstGeom prst="line">
                      <a:avLst/>
                    </a:prstGeom>
                    <a:noFill/>
                    <a:ln>
                      <a:noFill/>
                      <a:miter lim="800000"/>
                    </a:ln>
                  </p:spPr>
                </p:cxnSp>
                <p:cxnSp>
                  <p:nvCxnSpPr>
                    <p:cNvPr id="15417" name="Line 57"/>
                    <p:cNvCxnSpPr/>
                    <p:nvPr/>
                  </p:nvCxnSpPr>
                  <p:spPr>
                    <a:xfrm flipV="1">
                      <a:off x="190" y="0"/>
                      <a:ext cx="3" cy="780"/>
                    </a:xfrm>
                    <a:prstGeom prst="line">
                      <a:avLst/>
                    </a:prstGeom>
                    <a:noFill/>
                    <a:ln>
                      <a:noFill/>
                      <a:miter lim="800000"/>
                    </a:ln>
                  </p:spPr>
                </p:cxnSp>
                <p:cxnSp>
                  <p:nvCxnSpPr>
                    <p:cNvPr id="15418" name="Line 58"/>
                    <p:cNvCxnSpPr/>
                    <p:nvPr/>
                  </p:nvCxnSpPr>
                  <p:spPr>
                    <a:xfrm flipH="1" flipV="1">
                      <a:off x="0" y="0"/>
                      <a:ext cx="2" cy="780"/>
                    </a:xfrm>
                    <a:prstGeom prst="line">
                      <a:avLst/>
                    </a:prstGeom>
                    <a:noFill/>
                    <a:ln>
                      <a:noFill/>
                      <a:miter lim="800000"/>
                    </a:ln>
                  </p:spPr>
                </p:cxnSp>
              </p:grpSp>
            </p:grpSp>
            <p:sp>
              <p:nvSpPr>
                <p:cNvPr id="15410" name="未知"/>
                <p:cNvSpPr/>
                <p:nvPr/>
              </p:nvSpPr>
              <p:spPr bwMode="auto">
                <a:xfrm>
                  <a:off x="970" y="2160"/>
                  <a:ext cx="546" cy="681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546" y="0"/>
                    </a:cxn>
                    <a:cxn ang="0">
                      <a:pos x="523" y="20"/>
                    </a:cxn>
                    <a:cxn ang="0">
                      <a:pos x="432" y="441"/>
                    </a:cxn>
                    <a:cxn ang="0">
                      <a:pos x="415" y="483"/>
                    </a:cxn>
                    <a:cxn ang="0">
                      <a:pos x="388" y="518"/>
                    </a:cxn>
                    <a:cxn ang="0">
                      <a:pos x="347" y="550"/>
                    </a:cxn>
                    <a:cxn ang="0">
                      <a:pos x="307" y="575"/>
                    </a:cxn>
                    <a:cxn ang="0">
                      <a:pos x="262" y="598"/>
                    </a:cxn>
                    <a:cxn ang="0">
                      <a:pos x="215" y="618"/>
                    </a:cxn>
                    <a:cxn ang="0">
                      <a:pos x="163" y="637"/>
                    </a:cxn>
                    <a:cxn ang="0">
                      <a:pos x="119" y="647"/>
                    </a:cxn>
                    <a:cxn ang="0">
                      <a:pos x="65" y="656"/>
                    </a:cxn>
                    <a:cxn ang="0">
                      <a:pos x="0" y="652"/>
                    </a:cxn>
                    <a:cxn ang="0">
                      <a:pos x="10" y="677"/>
                    </a:cxn>
                    <a:cxn ang="0">
                      <a:pos x="55" y="681"/>
                    </a:cxn>
                    <a:cxn ang="0">
                      <a:pos x="86" y="681"/>
                    </a:cxn>
                    <a:cxn ang="0">
                      <a:pos x="134" y="677"/>
                    </a:cxn>
                    <a:cxn ang="0">
                      <a:pos x="173" y="674"/>
                    </a:cxn>
                    <a:cxn ang="0">
                      <a:pos x="227" y="665"/>
                    </a:cxn>
                    <a:cxn ang="0">
                      <a:pos x="269" y="657"/>
                    </a:cxn>
                    <a:cxn ang="0">
                      <a:pos x="316" y="643"/>
                    </a:cxn>
                    <a:cxn ang="0">
                      <a:pos x="343" y="635"/>
                    </a:cxn>
                    <a:cxn ang="0">
                      <a:pos x="384" y="618"/>
                    </a:cxn>
                    <a:cxn ang="0">
                      <a:pos x="427" y="590"/>
                    </a:cxn>
                    <a:cxn ang="0">
                      <a:pos x="440" y="575"/>
                    </a:cxn>
                    <a:cxn ang="0">
                      <a:pos x="452" y="554"/>
                    </a:cxn>
                    <a:cxn ang="0">
                      <a:pos x="462" y="512"/>
                    </a:cxn>
                    <a:cxn ang="0">
                      <a:pos x="471" y="470"/>
                    </a:cxn>
                    <a:cxn ang="0">
                      <a:pos x="546" y="0"/>
                    </a:cxn>
                  </a:cxnLst>
                  <a:rect l="l" t="t" r="GT0" b="GT1"/>
                  <a:pathLst>
                    <a:path w="546" h="681">
                      <a:moveTo>
                        <a:pt x="546" y="0"/>
                      </a:moveTo>
                      <a:lnTo>
                        <a:pt x="523" y="20"/>
                      </a:lnTo>
                      <a:lnTo>
                        <a:pt x="432" y="441"/>
                      </a:lnTo>
                      <a:lnTo>
                        <a:pt x="415" y="483"/>
                      </a:lnTo>
                      <a:lnTo>
                        <a:pt x="388" y="518"/>
                      </a:lnTo>
                      <a:lnTo>
                        <a:pt x="347" y="550"/>
                      </a:lnTo>
                      <a:lnTo>
                        <a:pt x="307" y="575"/>
                      </a:lnTo>
                      <a:lnTo>
                        <a:pt x="262" y="598"/>
                      </a:lnTo>
                      <a:lnTo>
                        <a:pt x="215" y="618"/>
                      </a:lnTo>
                      <a:lnTo>
                        <a:pt x="163" y="637"/>
                      </a:lnTo>
                      <a:lnTo>
                        <a:pt x="119" y="647"/>
                      </a:lnTo>
                      <a:lnTo>
                        <a:pt x="65" y="656"/>
                      </a:lnTo>
                      <a:lnTo>
                        <a:pt x="0" y="652"/>
                      </a:lnTo>
                      <a:lnTo>
                        <a:pt x="10" y="677"/>
                      </a:lnTo>
                      <a:lnTo>
                        <a:pt x="55" y="681"/>
                      </a:lnTo>
                      <a:lnTo>
                        <a:pt x="86" y="681"/>
                      </a:lnTo>
                      <a:lnTo>
                        <a:pt x="134" y="677"/>
                      </a:lnTo>
                      <a:lnTo>
                        <a:pt x="173" y="674"/>
                      </a:lnTo>
                      <a:lnTo>
                        <a:pt x="227" y="665"/>
                      </a:lnTo>
                      <a:lnTo>
                        <a:pt x="269" y="657"/>
                      </a:lnTo>
                      <a:lnTo>
                        <a:pt x="316" y="643"/>
                      </a:lnTo>
                      <a:lnTo>
                        <a:pt x="343" y="635"/>
                      </a:lnTo>
                      <a:lnTo>
                        <a:pt x="384" y="618"/>
                      </a:lnTo>
                      <a:lnTo>
                        <a:pt x="427" y="590"/>
                      </a:lnTo>
                      <a:lnTo>
                        <a:pt x="440" y="575"/>
                      </a:lnTo>
                      <a:lnTo>
                        <a:pt x="452" y="554"/>
                      </a:lnTo>
                      <a:lnTo>
                        <a:pt x="462" y="512"/>
                      </a:lnTo>
                      <a:lnTo>
                        <a:pt x="471" y="470"/>
                      </a:lnTo>
                      <a:lnTo>
                        <a:pt x="54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bevel/>
                </a:ln>
              </p:spPr>
            </p:sp>
          </p:grpSp>
          <p:sp>
            <p:nvSpPr>
              <p:cNvPr id="15404" name="Rectangle 60"/>
              <p:cNvSpPr/>
              <p:nvPr/>
            </p:nvSpPr>
            <p:spPr>
              <a:xfrm>
                <a:off x="0" y="621"/>
                <a:ext cx="540" cy="315"/>
              </a:xfrm>
              <a:prstGeom prst="rect">
                <a:avLst/>
              </a:prstGeom>
              <a:gradFill rotWithShape="0">
                <a:gsLst>
                  <a:gs pos="0">
                    <a:srgbClr val="808080"/>
                  </a:gs>
                  <a:gs pos="50000">
                    <a:srgbClr val="C0C0C0"/>
                  </a:gs>
                  <a:gs pos="100000">
                    <a:srgbClr val="808080"/>
                  </a:gs>
                </a:gsLst>
                <a:lin ang="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>
                  <a:latin typeface="Tahoma" pitchFamily="34" charset="0"/>
                </a:endParaRPr>
              </a:p>
            </p:txBody>
          </p:sp>
        </p:grpSp>
      </p:grpSp>
      <p:pic>
        <p:nvPicPr>
          <p:cNvPr id="15367" name="xjhsy4" descr="w3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4400" y="4343400"/>
            <a:ext cx="2238375" cy="1514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8" name="未知"/>
          <p:cNvSpPr/>
          <p:nvPr/>
        </p:nvSpPr>
        <p:spPr bwMode="auto">
          <a:xfrm>
            <a:off x="3671888" y="2609850"/>
            <a:ext cx="2503488" cy="865188"/>
          </a:xfrm>
          <a:custGeom>
            <a:gdLst>
              <a:gd name="GT0" fmla="+- l w 0"/>
              <a:gd name="GT1" fmla="+- t h 0"/>
            </a:gdLst>
            <a:cxnLst>
              <a:cxn ang="0">
                <a:pos x="2503487" y="865188"/>
              </a:cxn>
              <a:cxn ang="0">
                <a:pos x="2380739" y="735691"/>
              </a:cxn>
              <a:cxn ang="0">
                <a:pos x="2086715" y="559276"/>
              </a:cxn>
              <a:cxn ang="0">
                <a:pos x="1915439" y="478575"/>
              </a:cxn>
              <a:cxn ang="0">
                <a:pos x="1692780" y="349078"/>
              </a:cxn>
              <a:cxn ang="0">
                <a:pos x="1227479" y="155771"/>
              </a:cxn>
              <a:cxn ang="0">
                <a:pos x="0" y="26275"/>
              </a:cxn>
            </a:cxnLst>
            <a:rect l="l" t="t" r="GT0" b="GT1"/>
            <a:pathLst>
              <a:path w="877" h="461">
                <a:moveTo>
                  <a:pt x="877" y="461"/>
                </a:moveTo>
                <a:cubicBezTo>
                  <a:pt x="865" y="426"/>
                  <a:pt x="866" y="413"/>
                  <a:pt x="834" y="392"/>
                </a:cubicBezTo>
                <a:cubicBezTo>
                  <a:pt x="807" y="350"/>
                  <a:pt x="768" y="329"/>
                  <a:pt x="731" y="298"/>
                </a:cubicBezTo>
                <a:cubicBezTo>
                  <a:pt x="707" y="278"/>
                  <a:pt x="702" y="265"/>
                  <a:pt x="671" y="255"/>
                </a:cubicBezTo>
                <a:cubicBezTo>
                  <a:pt x="643" y="227"/>
                  <a:pt x="633" y="198"/>
                  <a:pt x="593" y="186"/>
                </a:cubicBezTo>
                <a:cubicBezTo>
                  <a:pt x="536" y="148"/>
                  <a:pt x="497" y="104"/>
                  <a:pt x="430" y="83"/>
                </a:cubicBezTo>
                <a:cubicBezTo>
                  <a:pt x="302" y="0"/>
                  <a:pt x="143" y="14"/>
                  <a:pt x="0" y="14"/>
                </a:cubicBezTo>
              </a:path>
            </a:pathLst>
          </a:custGeom>
          <a:noFill/>
          <a:ln w="76200">
            <a:solidFill>
              <a:srgbClr val="FFFF00"/>
            </a:solidFill>
            <a:bevel/>
          </a:ln>
        </p:spPr>
      </p:sp>
      <p:sp>
        <p:nvSpPr>
          <p:cNvPr id="15369" name="AutoShape 64"/>
          <p:cNvSpPr/>
          <p:nvPr/>
        </p:nvSpPr>
        <p:spPr>
          <a:xfrm rot="21240000">
            <a:off x="6372225" y="2141538"/>
            <a:ext cx="1692275" cy="503238"/>
          </a:xfrm>
          <a:prstGeom prst="parallelogram">
            <a:avLst>
              <a:gd name="adj" fmla="val 84069"/>
            </a:avLst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>
              <a:latin typeface="Tahoma" pitchFamily="34" charset="0"/>
            </a:endParaRPr>
          </a:p>
        </p:txBody>
      </p:sp>
      <p:sp>
        <p:nvSpPr>
          <p:cNvPr id="15370" name="未知"/>
          <p:cNvSpPr/>
          <p:nvPr/>
        </p:nvSpPr>
        <p:spPr bwMode="auto">
          <a:xfrm>
            <a:off x="2362200" y="3581400"/>
            <a:ext cx="5489575" cy="2141538"/>
          </a:xfrm>
          <a:custGeom>
            <a:gdLst>
              <a:gd name="GT0" fmla="+- l w 0"/>
              <a:gd name="GT1" fmla="+- t h 0"/>
            </a:gdLst>
            <a:cxnLst>
              <a:cxn ang="0">
                <a:pos x="0" y="1727200"/>
              </a:cxn>
              <a:cxn ang="0">
                <a:pos x="2844800" y="2087563"/>
              </a:cxn>
              <a:cxn ang="0">
                <a:pos x="4464050" y="1403350"/>
              </a:cxn>
              <a:cxn ang="0">
                <a:pos x="5327650" y="1042988"/>
              </a:cxn>
              <a:cxn ang="0">
                <a:pos x="5435600" y="0"/>
              </a:cxn>
            </a:cxnLst>
            <a:rect l="l" t="t" r="GT0" b="GT1"/>
            <a:pathLst>
              <a:path w="3458" h="1349">
                <a:moveTo>
                  <a:pt x="0" y="1088"/>
                </a:moveTo>
                <a:cubicBezTo>
                  <a:pt x="661" y="1218"/>
                  <a:pt x="1323" y="1349"/>
                  <a:pt x="1792" y="1315"/>
                </a:cubicBezTo>
                <a:cubicBezTo>
                  <a:pt x="2261" y="1281"/>
                  <a:pt x="2551" y="994"/>
                  <a:pt x="2812" y="884"/>
                </a:cubicBezTo>
                <a:cubicBezTo>
                  <a:pt x="3073" y="774"/>
                  <a:pt x="3254" y="804"/>
                  <a:pt x="3356" y="657"/>
                </a:cubicBezTo>
                <a:cubicBezTo>
                  <a:pt x="3458" y="510"/>
                  <a:pt x="3413" y="109"/>
                  <a:pt x="3424" y="0"/>
                </a:cubicBezTo>
              </a:path>
            </a:pathLst>
          </a:custGeom>
          <a:noFill/>
          <a:ln w="76200">
            <a:solidFill>
              <a:srgbClr val="FFFF00"/>
            </a:solidFill>
            <a:bevel/>
          </a:ln>
        </p:spPr>
      </p:sp>
      <p:sp>
        <p:nvSpPr>
          <p:cNvPr id="15371" name="未知"/>
          <p:cNvSpPr/>
          <p:nvPr/>
        </p:nvSpPr>
        <p:spPr bwMode="auto">
          <a:xfrm>
            <a:off x="611188" y="2609850"/>
            <a:ext cx="1189038" cy="2824162"/>
          </a:xfrm>
          <a:custGeom>
            <a:gdLst>
              <a:gd name="GT0" fmla="+- l w 0"/>
              <a:gd name="GT1" fmla="+- t h 0"/>
            </a:gdLst>
            <a:cxnLst>
              <a:cxn ang="0">
                <a:pos x="1189037" y="88900"/>
              </a:cxn>
              <a:cxn ang="0">
                <a:pos x="325437" y="233363"/>
              </a:cxn>
              <a:cxn ang="0">
                <a:pos x="396875" y="1492250"/>
              </a:cxn>
              <a:cxn ang="0">
                <a:pos x="36512" y="2428875"/>
              </a:cxn>
              <a:cxn ang="0">
                <a:pos x="612775" y="2824163"/>
              </a:cxn>
            </a:cxnLst>
            <a:rect l="l" t="t" r="GT0" b="GT1"/>
            <a:pathLst>
              <a:path w="749" h="1779">
                <a:moveTo>
                  <a:pt x="749" y="56"/>
                </a:moveTo>
                <a:cubicBezTo>
                  <a:pt x="518" y="28"/>
                  <a:pt x="288" y="0"/>
                  <a:pt x="205" y="147"/>
                </a:cubicBezTo>
                <a:cubicBezTo>
                  <a:pt x="122" y="294"/>
                  <a:pt x="280" y="710"/>
                  <a:pt x="250" y="940"/>
                </a:cubicBezTo>
                <a:cubicBezTo>
                  <a:pt x="220" y="1170"/>
                  <a:pt x="0" y="1390"/>
                  <a:pt x="23" y="1530"/>
                </a:cubicBezTo>
                <a:cubicBezTo>
                  <a:pt x="46" y="1670"/>
                  <a:pt x="216" y="1724"/>
                  <a:pt x="386" y="1779"/>
                </a:cubicBezTo>
              </a:path>
            </a:pathLst>
          </a:custGeom>
          <a:noFill/>
          <a:ln w="76200">
            <a:solidFill>
              <a:srgbClr val="FFFF00"/>
            </a:solidFill>
            <a:bevel/>
          </a:ln>
        </p:spPr>
      </p:sp>
      <p:grpSp>
        <p:nvGrpSpPr>
          <p:cNvPr id="15372" name="Group 67"/>
          <p:cNvGrpSpPr/>
          <p:nvPr/>
        </p:nvGrpSpPr>
        <p:grpSpPr>
          <a:xfrm>
            <a:off x="2195512" y="1600200"/>
            <a:ext cx="911225" cy="812800"/>
            <a:chExt cx="1784" cy="1613"/>
          </a:xfrm>
        </p:grpSpPr>
        <p:cxnSp>
          <p:nvCxnSpPr>
            <p:cNvPr id="15384" name="Line 68"/>
            <p:cNvCxnSpPr/>
            <p:nvPr/>
          </p:nvCxnSpPr>
          <p:spPr>
            <a:xfrm flipH="1" flipV="1">
              <a:off x="894" y="0"/>
              <a:ext cx="0" cy="20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85" name="Line 69"/>
            <p:cNvCxnSpPr/>
            <p:nvPr/>
          </p:nvCxnSpPr>
          <p:spPr>
            <a:xfrm flipV="1">
              <a:off x="1297" y="171"/>
              <a:ext cx="121" cy="16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86" name="Line 70"/>
            <p:cNvCxnSpPr/>
            <p:nvPr/>
          </p:nvCxnSpPr>
          <p:spPr>
            <a:xfrm flipV="1">
              <a:off x="1546" y="617"/>
              <a:ext cx="196" cy="63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87" name="Line 71"/>
            <p:cNvCxnSpPr/>
            <p:nvPr/>
          </p:nvCxnSpPr>
          <p:spPr>
            <a:xfrm>
              <a:off x="1546" y="1104"/>
              <a:ext cx="196" cy="63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88" name="Line 72"/>
            <p:cNvCxnSpPr/>
            <p:nvPr/>
          </p:nvCxnSpPr>
          <p:spPr>
            <a:xfrm>
              <a:off x="1297" y="1447"/>
              <a:ext cx="121" cy="16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89" name="Line 73"/>
            <p:cNvCxnSpPr/>
            <p:nvPr/>
          </p:nvCxnSpPr>
          <p:spPr>
            <a:xfrm flipH="1">
              <a:off x="369" y="1447"/>
              <a:ext cx="121" cy="16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0" name="Line 74"/>
            <p:cNvCxnSpPr/>
            <p:nvPr/>
          </p:nvCxnSpPr>
          <p:spPr>
            <a:xfrm flipH="1">
              <a:off x="45" y="1104"/>
              <a:ext cx="196" cy="63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1" name="Line 75"/>
            <p:cNvCxnSpPr/>
            <p:nvPr/>
          </p:nvCxnSpPr>
          <p:spPr>
            <a:xfrm flipH="1" flipV="1">
              <a:off x="45" y="617"/>
              <a:ext cx="196" cy="63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2" name="Line 76"/>
            <p:cNvCxnSpPr/>
            <p:nvPr/>
          </p:nvCxnSpPr>
          <p:spPr>
            <a:xfrm flipH="1" flipV="1">
              <a:off x="369" y="171"/>
              <a:ext cx="121" cy="16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3" name="Line 77"/>
            <p:cNvCxnSpPr/>
            <p:nvPr/>
          </p:nvCxnSpPr>
          <p:spPr>
            <a:xfrm rot="5400000" flipH="1" flipV="1">
              <a:off x="1681" y="791"/>
              <a:ext cx="0" cy="20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4" name="Line 78"/>
            <p:cNvCxnSpPr/>
            <p:nvPr/>
          </p:nvCxnSpPr>
          <p:spPr>
            <a:xfrm rot="5400000" flipV="1">
              <a:off x="1468" y="1274"/>
              <a:ext cx="121" cy="16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5" name="Line 79"/>
            <p:cNvCxnSpPr/>
            <p:nvPr/>
          </p:nvCxnSpPr>
          <p:spPr>
            <a:xfrm rot="5400000">
              <a:off x="193" y="1274"/>
              <a:ext cx="121" cy="16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6" name="Line 80"/>
            <p:cNvCxnSpPr/>
            <p:nvPr/>
          </p:nvCxnSpPr>
          <p:spPr>
            <a:xfrm rot="5400000" flipH="1">
              <a:off x="103" y="791"/>
              <a:ext cx="0" cy="20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7" name="Line 81"/>
            <p:cNvCxnSpPr/>
            <p:nvPr/>
          </p:nvCxnSpPr>
          <p:spPr>
            <a:xfrm rot="5400000" flipH="1">
              <a:off x="193" y="345"/>
              <a:ext cx="121" cy="16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8" name="Line 82"/>
            <p:cNvCxnSpPr/>
            <p:nvPr/>
          </p:nvCxnSpPr>
          <p:spPr>
            <a:xfrm rot="5400000" flipH="1">
              <a:off x="549" y="110"/>
              <a:ext cx="196" cy="63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399" name="Line 83"/>
            <p:cNvCxnSpPr/>
            <p:nvPr/>
          </p:nvCxnSpPr>
          <p:spPr>
            <a:xfrm rot="5400000" flipH="1" flipV="1">
              <a:off x="1036" y="110"/>
              <a:ext cx="196" cy="63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  <p:cxnSp>
          <p:nvCxnSpPr>
            <p:cNvPr id="15400" name="Line 84"/>
            <p:cNvCxnSpPr/>
            <p:nvPr/>
          </p:nvCxnSpPr>
          <p:spPr>
            <a:xfrm rot="5400000" flipH="1" flipV="1">
              <a:off x="1468" y="345"/>
              <a:ext cx="121" cy="16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miter lim="800000"/>
            </a:ln>
          </p:spPr>
        </p:cxnSp>
      </p:grpSp>
      <p:cxnSp>
        <p:nvCxnSpPr>
          <p:cNvPr id="15373" name="Line 85"/>
          <p:cNvCxnSpPr/>
          <p:nvPr/>
        </p:nvCxnSpPr>
        <p:spPr>
          <a:xfrm>
            <a:off x="900112" y="3041650"/>
            <a:ext cx="71438" cy="468312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15374" name="Line 86"/>
          <p:cNvCxnSpPr/>
          <p:nvPr/>
        </p:nvCxnSpPr>
        <p:spPr>
          <a:xfrm flipH="1">
            <a:off x="755650" y="4192588"/>
            <a:ext cx="250825" cy="504825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15375" name="Line 87"/>
          <p:cNvCxnSpPr/>
          <p:nvPr/>
        </p:nvCxnSpPr>
        <p:spPr>
          <a:xfrm>
            <a:off x="755650" y="5200650"/>
            <a:ext cx="287338" cy="144462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15376" name="Line 88"/>
          <p:cNvCxnSpPr/>
          <p:nvPr/>
        </p:nvCxnSpPr>
        <p:spPr>
          <a:xfrm>
            <a:off x="3048000" y="5367338"/>
            <a:ext cx="612775" cy="107950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15377" name="Line 89"/>
          <p:cNvCxnSpPr/>
          <p:nvPr/>
        </p:nvCxnSpPr>
        <p:spPr>
          <a:xfrm flipV="1">
            <a:off x="5184775" y="5489575"/>
            <a:ext cx="574675" cy="107950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15378" name="Line 90"/>
          <p:cNvCxnSpPr/>
          <p:nvPr/>
        </p:nvCxnSpPr>
        <p:spPr>
          <a:xfrm flipV="1">
            <a:off x="7667625" y="4121150"/>
            <a:ext cx="107950" cy="468312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15379" name="Line 91"/>
          <p:cNvCxnSpPr/>
          <p:nvPr/>
        </p:nvCxnSpPr>
        <p:spPr>
          <a:xfrm flipH="1" flipV="1">
            <a:off x="5724525" y="3113088"/>
            <a:ext cx="360362" cy="250825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15380" name="Line 92"/>
          <p:cNvCxnSpPr/>
          <p:nvPr/>
        </p:nvCxnSpPr>
        <p:spPr>
          <a:xfrm flipH="1" flipV="1">
            <a:off x="4103688" y="2644775"/>
            <a:ext cx="576262" cy="36512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15381" name="Line 93"/>
          <p:cNvCxnSpPr/>
          <p:nvPr/>
        </p:nvCxnSpPr>
        <p:spPr>
          <a:xfrm flipH="1" flipV="1">
            <a:off x="5040312" y="2789238"/>
            <a:ext cx="431800" cy="215900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sp>
        <p:nvSpPr>
          <p:cNvPr id="15382" name="Rectangle 98"/>
          <p:cNvSpPr/>
          <p:nvPr>
            <p:ph type="title" idx="4294967295"/>
          </p:nvPr>
        </p:nvSpPr>
        <p:spPr>
          <a:xfrm>
            <a:off x="762000" y="609600"/>
            <a:ext cx="8153400" cy="762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在电源外部电流是从</a:t>
            </a:r>
            <a:r>
              <a:rPr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正</a:t>
            </a:r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极出发，回到</a:t>
            </a:r>
            <a:r>
              <a:rPr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负</a:t>
            </a:r>
            <a:r>
              <a:rPr lang="zh-CN" altLang="en-US" sz="32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极。</a:t>
            </a:r>
            <a:endParaRPr lang="zh-CN" altLang="en-US" sz="3200" b="1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83" name="Rectangle 99"/>
          <p:cNvSpPr/>
          <p:nvPr/>
        </p:nvSpPr>
        <p:spPr>
          <a:xfrm>
            <a:off x="685800" y="5791200"/>
            <a:ext cx="81534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在电源内部电流是从</a:t>
            </a:r>
            <a:r>
              <a:rPr lang="zh-CN" altLang="en-US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负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极出发，回到</a:t>
            </a:r>
            <a:r>
              <a:rPr lang="zh-CN" altLang="en-US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正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极。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2" grpId="0"/>
      <p:bldP spid="1538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AutoShape 26"/>
          <p:cNvSpPr/>
          <p:nvPr/>
        </p:nvSpPr>
        <p:spPr>
          <a:xfrm>
            <a:off x="1343025" y="3606800"/>
            <a:ext cx="5903912" cy="3419475"/>
          </a:xfrm>
          <a:prstGeom prst="roundRect">
            <a:avLst>
              <a:gd name="adj" fmla="val 16667"/>
            </a:avLst>
          </a:prstGeom>
          <a:noFill/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zh-CN" altLang="zh-CN" sz="2000">
              <a:latin typeface="Tahoma" pitchFamily="34" charset="0"/>
            </a:endParaRPr>
          </a:p>
        </p:txBody>
      </p:sp>
      <p:grpSp>
        <p:nvGrpSpPr>
          <p:cNvPr id="16387" name="Group 39"/>
          <p:cNvGrpSpPr/>
          <p:nvPr/>
        </p:nvGrpSpPr>
        <p:grpSpPr>
          <a:xfrm>
            <a:off x="1981200" y="609600"/>
            <a:ext cx="5029200" cy="720725"/>
            <a:chExt cx="2231" cy="553"/>
          </a:xfrm>
        </p:grpSpPr>
        <p:pic>
          <p:nvPicPr>
            <p:cNvPr id="16398" name="圆角矩形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231" cy="55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6399" name="Text Box 41"/>
            <p:cNvSpPr/>
            <p:nvPr/>
          </p:nvSpPr>
          <p:spPr>
            <a:xfrm>
              <a:off x="60" y="78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三、基本电路的组成 </a:t>
              </a:r>
              <a:endParaRPr lang="zh-CN" altLang="en-US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6388" name="Picture 5" descr="H:\2\人教教参资源\九\图\小灯泡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4724400" y="2590800"/>
            <a:ext cx="1627188" cy="11350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Picture 10" descr="H:\2\人教教参资源\九\图\电池组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3879850" y="4386262"/>
            <a:ext cx="2109788" cy="831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90" name="Picture 3" descr="H:\2\人教教参资源\九\图\铡刀开关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2209800" y="3124200"/>
            <a:ext cx="1527175" cy="974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1" name="任意多边形 10"/>
          <p:cNvSpPr/>
          <p:nvPr/>
        </p:nvSpPr>
        <p:spPr bwMode="auto">
          <a:xfrm>
            <a:off x="2259012" y="3751262"/>
            <a:ext cx="1719262" cy="1152525"/>
          </a:xfrm>
          <a:custGeom>
            <a:gdLst>
              <a:gd name="GT0" fmla="+- l w 0"/>
              <a:gd name="GT1" fmla="+- t h 0"/>
            </a:gdLst>
            <a:cxnLst>
              <a:cxn ang="0">
                <a:pos x="7768173" y="238451"/>
              </a:cxn>
              <a:cxn ang="0">
                <a:pos x="1099493" y="94165"/>
              </a:cxn>
              <a:cxn ang="0">
                <a:pos x="1171202" y="0"/>
              </a:cxn>
            </a:cxnLst>
            <a:rect l="l" t="t" r="GT0" b="GT1"/>
            <a:pathLst>
              <a:path w="1179285" h="1709057">
                <a:moveTo>
                  <a:pt x="1179285" y="1709057"/>
                </a:moveTo>
                <a:cubicBezTo>
                  <a:pt x="756556" y="1334407"/>
                  <a:pt x="333828" y="959757"/>
                  <a:pt x="166914" y="674914"/>
                </a:cubicBezTo>
                <a:cubicBezTo>
                  <a:pt x="0" y="390071"/>
                  <a:pt x="88900" y="195035"/>
                  <a:pt x="177800" y="0"/>
                </a:cubicBezTo>
              </a:path>
            </a:pathLst>
          </a:custGeom>
          <a:noFill/>
          <a:ln w="38100">
            <a:solidFill>
              <a:srgbClr val="C00000"/>
            </a:solidFill>
            <a:round/>
          </a:ln>
        </p:spPr>
      </p:sp>
      <p:sp>
        <p:nvSpPr>
          <p:cNvPr id="16392" name="任意多边形 11"/>
          <p:cNvSpPr/>
          <p:nvPr/>
        </p:nvSpPr>
        <p:spPr bwMode="auto">
          <a:xfrm rot="20220000">
            <a:off x="3414712" y="3267075"/>
            <a:ext cx="1524000" cy="323850"/>
          </a:xfrm>
          <a:custGeom>
            <a:gdLst>
              <a:gd name="GT0" fmla="+- l w 0"/>
              <a:gd name="GT1" fmla="+- t h 0"/>
            </a:gdLst>
            <a:cxnLst>
              <a:cxn ang="0">
                <a:pos x="0" y="194303"/>
              </a:cxn>
              <a:cxn ang="0">
                <a:pos x="1199146" y="26042"/>
              </a:cxn>
              <a:cxn ang="0">
                <a:pos x="2051171" y="350546"/>
              </a:cxn>
            </a:cxnLst>
            <a:rect l="l" t="t" r="GT0" b="GT1"/>
            <a:pathLst>
              <a:path w="1415143" h="317500">
                <a:moveTo>
                  <a:pt x="0" y="175986"/>
                </a:moveTo>
                <a:cubicBezTo>
                  <a:pt x="295729" y="87993"/>
                  <a:pt x="591458" y="0"/>
                  <a:pt x="827315" y="23586"/>
                </a:cubicBezTo>
                <a:cubicBezTo>
                  <a:pt x="1063172" y="47172"/>
                  <a:pt x="1239157" y="182336"/>
                  <a:pt x="1415143" y="317500"/>
                </a:cubicBezTo>
              </a:path>
            </a:pathLst>
          </a:custGeom>
          <a:noFill/>
          <a:ln w="38100">
            <a:solidFill>
              <a:srgbClr val="00B0F0"/>
            </a:solidFill>
            <a:round/>
          </a:ln>
        </p:spPr>
      </p:sp>
      <p:sp>
        <p:nvSpPr>
          <p:cNvPr id="16393" name="任意多边形 12"/>
          <p:cNvSpPr/>
          <p:nvPr/>
        </p:nvSpPr>
        <p:spPr bwMode="auto">
          <a:xfrm rot="20880000">
            <a:off x="5751512" y="3390900"/>
            <a:ext cx="684212" cy="1441450"/>
          </a:xfrm>
          <a:custGeom>
            <a:gdLst>
              <a:gd name="GT0" fmla="+- l w 0"/>
              <a:gd name="GT1" fmla="+- t h 0"/>
            </a:gdLst>
            <a:cxnLst>
              <a:cxn ang="0">
                <a:pos x="127536" y="0"/>
              </a:cxn>
              <a:cxn ang="0">
                <a:pos x="166445" y="427245"/>
              </a:cxn>
              <a:cxn ang="0">
                <a:pos x="0" y="627396"/>
              </a:cxn>
            </a:cxnLst>
            <a:rect l="l" t="t" r="GT0" b="GT1"/>
            <a:pathLst>
              <a:path w="945243" h="1774372">
                <a:moveTo>
                  <a:pt x="642257" y="0"/>
                </a:moveTo>
                <a:cubicBezTo>
                  <a:pt x="793750" y="456293"/>
                  <a:pt x="945243" y="912586"/>
                  <a:pt x="838200" y="1208315"/>
                </a:cubicBezTo>
                <a:cubicBezTo>
                  <a:pt x="731157" y="1504044"/>
                  <a:pt x="0" y="1774372"/>
                  <a:pt x="0" y="1774372"/>
                </a:cubicBezTo>
              </a:path>
            </a:pathLst>
          </a:custGeom>
          <a:noFill/>
          <a:ln w="38100">
            <a:solidFill>
              <a:srgbClr val="00B0F0"/>
            </a:solidFill>
            <a:round/>
          </a:ln>
        </p:spPr>
      </p:sp>
      <p:sp>
        <p:nvSpPr>
          <p:cNvPr id="16394" name="Text Box 29"/>
          <p:cNvSpPr/>
          <p:nvPr/>
        </p:nvSpPr>
        <p:spPr>
          <a:xfrm>
            <a:off x="4419600" y="5105400"/>
            <a:ext cx="1066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电源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95" name="Text Box 30"/>
          <p:cNvSpPr/>
          <p:nvPr/>
        </p:nvSpPr>
        <p:spPr>
          <a:xfrm>
            <a:off x="4876800" y="2209800"/>
            <a:ext cx="1371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用电器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96" name="Text Box 31"/>
          <p:cNvSpPr/>
          <p:nvPr/>
        </p:nvSpPr>
        <p:spPr>
          <a:xfrm>
            <a:off x="2286000" y="2743200"/>
            <a:ext cx="1371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开关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97" name="Text Box 32"/>
          <p:cNvSpPr/>
          <p:nvPr/>
        </p:nvSpPr>
        <p:spPr>
          <a:xfrm>
            <a:off x="6400800" y="3962400"/>
            <a:ext cx="1066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导线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6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4" grpId="0"/>
      <p:bldP spid="1639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7410" name="Group 39"/>
          <p:cNvGrpSpPr/>
          <p:nvPr/>
        </p:nvGrpSpPr>
        <p:grpSpPr>
          <a:xfrm>
            <a:off x="457200" y="533400"/>
            <a:ext cx="3810000" cy="720725"/>
            <a:chExt cx="2231" cy="553"/>
          </a:xfrm>
        </p:grpSpPr>
        <p:pic>
          <p:nvPicPr>
            <p:cNvPr id="17447" name="圆角矩形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231" cy="55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7448" name="Text Box 41"/>
            <p:cNvSpPr/>
            <p:nvPr/>
          </p:nvSpPr>
          <p:spPr>
            <a:xfrm>
              <a:off x="60" y="78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四、电路的状态</a:t>
              </a:r>
              <a:r>
                <a:rPr lang="zh-CN" altLang="en-US" b="1">
                  <a:solidFill>
                    <a:srgbClr val="FFFFFF"/>
                  </a:solidFill>
                  <a:latin typeface="宋体" pitchFamily="2" charset="-122"/>
                </a:rPr>
                <a:t> </a:t>
              </a:r>
              <a:endParaRPr lang="zh-CN" altLang="en-US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grpSp>
        <p:nvGrpSpPr>
          <p:cNvPr id="17411" name="Group 24"/>
          <p:cNvGrpSpPr/>
          <p:nvPr/>
        </p:nvGrpSpPr>
        <p:grpSpPr>
          <a:xfrm>
            <a:off x="990600" y="2133600"/>
            <a:ext cx="2514600" cy="1752600"/>
            <a:chOff x="696" y="960"/>
            <a:chExt cx="4320" cy="2232"/>
          </a:xfrm>
        </p:grpSpPr>
        <p:pic>
          <p:nvPicPr>
            <p:cNvPr id="17439" name="Picture 25"/>
            <p:cNvPicPr/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496" y="1004"/>
              <a:ext cx="788" cy="9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7440" name="Group 26"/>
            <p:cNvGrpSpPr/>
            <p:nvPr/>
          </p:nvGrpSpPr>
          <p:grpSpPr>
            <a:xfrm>
              <a:off x="1632" y="2879"/>
              <a:ext cx="1228" cy="285"/>
              <a:chOff x="2112" y="2976"/>
              <a:chExt cx="2352" cy="483"/>
            </a:xfrm>
          </p:grpSpPr>
          <p:pic>
            <p:nvPicPr>
              <p:cNvPr id="17445" name="Picture 2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112" y="2976"/>
                <a:ext cx="1248" cy="483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7446" name="Picture 2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16" y="2976"/>
                <a:ext cx="1248" cy="483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</p:grpSp>
        <p:pic>
          <p:nvPicPr>
            <p:cNvPr id="17441" name="Picture 29">
              <a:hlinkClick action="ppaction://hlinkshowjump?jump=previousslide"/>
            </p:cNvPr>
            <p:cNvPicPr/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456" y="2590"/>
              <a:ext cx="1392" cy="60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7442" name="Freeform 30"/>
            <p:cNvSpPr/>
            <p:nvPr/>
          </p:nvSpPr>
          <p:spPr bwMode="auto">
            <a:xfrm>
              <a:off x="2832" y="2975"/>
              <a:ext cx="816" cy="21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260" y="517"/>
                </a:cxn>
                <a:cxn ang="0">
                  <a:pos x="845" y="517"/>
                </a:cxn>
                <a:cxn ang="0">
                  <a:pos x="1040" y="172"/>
                </a:cxn>
              </a:cxnLst>
              <a:rect l="l" t="t" r="GT0" b="GT1"/>
              <a:pathLst>
                <a:path w="768" h="168">
                  <a:moveTo>
                    <a:pt x="0" y="0"/>
                  </a:moveTo>
                  <a:cubicBezTo>
                    <a:pt x="44" y="60"/>
                    <a:pt x="88" y="120"/>
                    <a:pt x="192" y="144"/>
                  </a:cubicBezTo>
                  <a:cubicBezTo>
                    <a:pt x="296" y="168"/>
                    <a:pt x="528" y="160"/>
                    <a:pt x="624" y="144"/>
                  </a:cubicBezTo>
                  <a:cubicBezTo>
                    <a:pt x="720" y="128"/>
                    <a:pt x="736" y="64"/>
                    <a:pt x="768" y="48"/>
                  </a:cubicBezTo>
                </a:path>
              </a:pathLst>
            </a:custGeom>
            <a:noFill/>
            <a:ln w="63500">
              <a:solidFill>
                <a:srgbClr val="FF0000"/>
              </a:solidFill>
              <a:bevel/>
            </a:ln>
          </p:spPr>
        </p:sp>
        <p:sp>
          <p:nvSpPr>
            <p:cNvPr id="17443" name="Freeform 31"/>
            <p:cNvSpPr/>
            <p:nvPr/>
          </p:nvSpPr>
          <p:spPr bwMode="auto">
            <a:xfrm>
              <a:off x="3120" y="1048"/>
              <a:ext cx="1896" cy="202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584" y="2056"/>
                </a:cxn>
                <a:cxn ang="0">
                  <a:pos x="1872" y="1666"/>
                </a:cxn>
                <a:cxn ang="0">
                  <a:pos x="1584" y="687"/>
                </a:cxn>
                <a:cxn ang="0">
                  <a:pos x="0" y="0"/>
                </a:cxn>
              </a:cxnLst>
              <a:rect l="l" t="t" r="GT0" b="GT1"/>
              <a:pathLst>
                <a:path w="1896" h="2016">
                  <a:moveTo>
                    <a:pt x="1584" y="2016"/>
                  </a:moveTo>
                  <a:cubicBezTo>
                    <a:pt x="1728" y="1936"/>
                    <a:pt x="1872" y="1856"/>
                    <a:pt x="1872" y="1632"/>
                  </a:cubicBezTo>
                  <a:cubicBezTo>
                    <a:pt x="1872" y="1408"/>
                    <a:pt x="1896" y="944"/>
                    <a:pt x="1584" y="672"/>
                  </a:cubicBezTo>
                  <a:cubicBezTo>
                    <a:pt x="1272" y="400"/>
                    <a:pt x="264" y="112"/>
                    <a:pt x="0" y="0"/>
                  </a:cubicBezTo>
                </a:path>
              </a:pathLst>
            </a:custGeom>
            <a:noFill/>
            <a:ln w="63500">
              <a:solidFill>
                <a:srgbClr val="FF0000"/>
              </a:solidFill>
              <a:bevel/>
            </a:ln>
          </p:spPr>
        </p:sp>
        <p:sp>
          <p:nvSpPr>
            <p:cNvPr id="17444" name="Freeform 32"/>
            <p:cNvSpPr/>
            <p:nvPr/>
          </p:nvSpPr>
          <p:spPr bwMode="auto">
            <a:xfrm>
              <a:off x="696" y="960"/>
              <a:ext cx="1944" cy="206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944" y="88"/>
                </a:cxn>
                <a:cxn ang="0">
                  <a:pos x="1320" y="141"/>
                </a:cxn>
                <a:cxn ang="0">
                  <a:pos x="264" y="924"/>
                </a:cxn>
                <a:cxn ang="0">
                  <a:pos x="120" y="1851"/>
                </a:cxn>
                <a:cxn ang="0">
                  <a:pos x="984" y="2096"/>
                </a:cxn>
              </a:cxnLst>
              <a:rect l="l" t="t" r="GT0" b="GT1"/>
              <a:pathLst>
                <a:path w="1944" h="2056">
                  <a:moveTo>
                    <a:pt x="1944" y="88"/>
                  </a:moveTo>
                  <a:cubicBezTo>
                    <a:pt x="1772" y="44"/>
                    <a:pt x="1600" y="0"/>
                    <a:pt x="1320" y="136"/>
                  </a:cubicBezTo>
                  <a:cubicBezTo>
                    <a:pt x="1040" y="272"/>
                    <a:pt x="464" y="624"/>
                    <a:pt x="264" y="904"/>
                  </a:cubicBezTo>
                  <a:cubicBezTo>
                    <a:pt x="64" y="1184"/>
                    <a:pt x="0" y="1624"/>
                    <a:pt x="120" y="1816"/>
                  </a:cubicBezTo>
                  <a:cubicBezTo>
                    <a:pt x="240" y="2008"/>
                    <a:pt x="840" y="2016"/>
                    <a:pt x="984" y="2056"/>
                  </a:cubicBezTo>
                </a:path>
              </a:pathLst>
            </a:custGeom>
            <a:noFill/>
            <a:ln w="63500">
              <a:solidFill>
                <a:srgbClr val="FF0000"/>
              </a:solidFill>
              <a:bevel/>
            </a:ln>
          </p:spPr>
        </p:sp>
      </p:grpSp>
      <p:sp>
        <p:nvSpPr>
          <p:cNvPr id="17412" name="Rectangle 7"/>
          <p:cNvSpPr/>
          <p:nvPr/>
        </p:nvSpPr>
        <p:spPr>
          <a:xfrm>
            <a:off x="838200" y="1524000"/>
            <a:ext cx="914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ea typeface="黑体" pitchFamily="49" charset="-122"/>
              </a:rPr>
              <a:t>通路</a:t>
            </a:r>
            <a:endParaRPr lang="zh-CN" altLang="en-US" sz="2800" b="1">
              <a:ea typeface="黑体" pitchFamily="49" charset="-122"/>
            </a:endParaRPr>
          </a:p>
        </p:txBody>
      </p:sp>
      <p:grpSp>
        <p:nvGrpSpPr>
          <p:cNvPr id="17413" name="组合 3"/>
          <p:cNvGrpSpPr/>
          <p:nvPr/>
        </p:nvGrpSpPr>
        <p:grpSpPr>
          <a:xfrm>
            <a:off x="5029200" y="1905000"/>
            <a:ext cx="2492375" cy="1773238"/>
            <a:chOff x="2222500" y="2652713"/>
            <a:chExt cx="4213225" cy="2565400"/>
          </a:xfrm>
        </p:grpSpPr>
        <p:grpSp>
          <p:nvGrpSpPr>
            <p:cNvPr id="17432" name="组合 1"/>
            <p:cNvGrpSpPr/>
            <p:nvPr/>
          </p:nvGrpSpPr>
          <p:grpSpPr>
            <a:xfrm>
              <a:off x="2222500" y="2652713"/>
              <a:ext cx="4105275" cy="2565400"/>
              <a:chOff x="2222500" y="2652713"/>
              <a:chExt cx="4105275" cy="2565400"/>
            </a:xfrm>
          </p:grpSpPr>
          <p:pic>
            <p:nvPicPr>
              <p:cNvPr id="17434" name="Picture 5" descr="H:\2\人教教参资源\九\图\小灯泡.JPG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00588" y="2652713"/>
                <a:ext cx="1627187" cy="113506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7435" name="Picture 10" descr="H:\2\人教教参资源\九\图\电池组.JPG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879850" y="4386263"/>
                <a:ext cx="2109788" cy="83185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7436" name="Picture 3" descr="H:\2\人教教参资源\九\图\铡刀开关.JPG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222500" y="3103563"/>
                <a:ext cx="1527175" cy="97472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7437" name="任意多边形 10"/>
              <p:cNvSpPr/>
              <p:nvPr/>
            </p:nvSpPr>
            <p:spPr bwMode="auto">
              <a:xfrm>
                <a:off x="2259013" y="3751263"/>
                <a:ext cx="1719262" cy="1152525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7768173" y="238451"/>
                  </a:cxn>
                  <a:cxn ang="0">
                    <a:pos x="1099493" y="94165"/>
                  </a:cxn>
                  <a:cxn ang="0">
                    <a:pos x="1171202" y="0"/>
                  </a:cxn>
                </a:cxnLst>
                <a:rect l="l" t="t" r="GT0" b="GT1"/>
                <a:pathLst>
                  <a:path w="1179285" h="1709057">
                    <a:moveTo>
                      <a:pt x="1179285" y="1709057"/>
                    </a:moveTo>
                    <a:cubicBezTo>
                      <a:pt x="756556" y="1334407"/>
                      <a:pt x="333828" y="959757"/>
                      <a:pt x="166914" y="674914"/>
                    </a:cubicBezTo>
                    <a:cubicBezTo>
                      <a:pt x="0" y="390071"/>
                      <a:pt x="88900" y="195035"/>
                      <a:pt x="177800" y="0"/>
                    </a:cubicBezTo>
                  </a:path>
                </a:pathLst>
              </a:custGeom>
              <a:noFill/>
              <a:ln w="38100">
                <a:solidFill>
                  <a:srgbClr val="C00000"/>
                </a:solidFill>
                <a:round/>
              </a:ln>
            </p:spPr>
          </p:sp>
          <p:sp>
            <p:nvSpPr>
              <p:cNvPr id="17438" name="任意多边形 11"/>
              <p:cNvSpPr/>
              <p:nvPr/>
            </p:nvSpPr>
            <p:spPr bwMode="auto">
              <a:xfrm rot="20220000">
                <a:off x="3414713" y="3267075"/>
                <a:ext cx="1524000" cy="323850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194303"/>
                  </a:cxn>
                  <a:cxn ang="0">
                    <a:pos x="1199146" y="26042"/>
                  </a:cxn>
                  <a:cxn ang="0">
                    <a:pos x="2051171" y="350546"/>
                  </a:cxn>
                </a:cxnLst>
                <a:rect l="l" t="t" r="GT0" b="GT1"/>
                <a:pathLst>
                  <a:path w="1415143" h="317500">
                    <a:moveTo>
                      <a:pt x="0" y="175986"/>
                    </a:moveTo>
                    <a:cubicBezTo>
                      <a:pt x="295729" y="87993"/>
                      <a:pt x="591458" y="0"/>
                      <a:pt x="827315" y="23586"/>
                    </a:cubicBezTo>
                    <a:cubicBezTo>
                      <a:pt x="1063172" y="47172"/>
                      <a:pt x="1239157" y="182336"/>
                      <a:pt x="1415143" y="317500"/>
                    </a:cubicBezTo>
                  </a:path>
                </a:pathLst>
              </a:custGeom>
              <a:noFill/>
              <a:ln w="38100">
                <a:solidFill>
                  <a:srgbClr val="00B0F0"/>
                </a:solidFill>
                <a:round/>
              </a:ln>
            </p:spPr>
          </p:sp>
        </p:grpSp>
        <p:sp>
          <p:nvSpPr>
            <p:cNvPr id="17433" name="任意多边形 12"/>
            <p:cNvSpPr/>
            <p:nvPr/>
          </p:nvSpPr>
          <p:spPr bwMode="auto">
            <a:xfrm rot="20880000">
              <a:off x="5751513" y="3390900"/>
              <a:ext cx="684212" cy="144145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27536" y="0"/>
                </a:cxn>
                <a:cxn ang="0">
                  <a:pos x="166445" y="427245"/>
                </a:cxn>
                <a:cxn ang="0">
                  <a:pos x="0" y="627396"/>
                </a:cxn>
              </a:cxnLst>
              <a:rect l="l" t="t" r="GT0" b="GT1"/>
              <a:pathLst>
                <a:path w="945243" h="1774372">
                  <a:moveTo>
                    <a:pt x="642257" y="0"/>
                  </a:moveTo>
                  <a:cubicBezTo>
                    <a:pt x="793750" y="456293"/>
                    <a:pt x="945243" y="912586"/>
                    <a:pt x="838200" y="1208315"/>
                  </a:cubicBezTo>
                  <a:cubicBezTo>
                    <a:pt x="731157" y="1504044"/>
                    <a:pt x="0" y="1774372"/>
                    <a:pt x="0" y="1774372"/>
                  </a:cubicBezTo>
                </a:path>
              </a:pathLst>
            </a:custGeom>
            <a:noFill/>
            <a:ln w="38100">
              <a:solidFill>
                <a:srgbClr val="00B0F0"/>
              </a:solidFill>
              <a:round/>
            </a:ln>
          </p:spPr>
        </p:sp>
      </p:grpSp>
      <p:sp>
        <p:nvSpPr>
          <p:cNvPr id="17414" name="Rectangle 7"/>
          <p:cNvSpPr/>
          <p:nvPr/>
        </p:nvSpPr>
        <p:spPr>
          <a:xfrm>
            <a:off x="4495800" y="1905000"/>
            <a:ext cx="914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ea typeface="黑体" pitchFamily="49" charset="-122"/>
              </a:rPr>
              <a:t>开路</a:t>
            </a:r>
            <a:endParaRPr lang="zh-CN" altLang="en-US" sz="2800" b="1">
              <a:ea typeface="黑体" pitchFamily="49" charset="-122"/>
            </a:endParaRPr>
          </a:p>
        </p:txBody>
      </p:sp>
      <p:grpSp>
        <p:nvGrpSpPr>
          <p:cNvPr id="17415" name="Group 29"/>
          <p:cNvGrpSpPr/>
          <p:nvPr/>
        </p:nvGrpSpPr>
        <p:grpSpPr>
          <a:xfrm>
            <a:off x="990600" y="5029200"/>
            <a:ext cx="2354262" cy="1300162"/>
            <a:chExt cx="2041" cy="910"/>
          </a:xfrm>
        </p:grpSpPr>
        <p:pic>
          <p:nvPicPr>
            <p:cNvPr id="17430" name="Picture 10" descr="H:\2\人教教参资源\九\图\电池组.JPG"/>
            <p:cNvPicPr/>
            <p:nvPr/>
          </p:nvPicPr>
          <p:blipFill>
            <a:blip r:embed="rId9"/>
            <a:stretch>
              <a:fillRect/>
            </a:stretch>
          </p:blipFill>
          <p:spPr>
            <a:xfrm>
              <a:off x="258" y="320"/>
              <a:ext cx="1497" cy="59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7431" name="Freeform 18"/>
            <p:cNvSpPr/>
            <p:nvPr/>
          </p:nvSpPr>
          <p:spPr bwMode="auto">
            <a:xfrm rot="21120000">
              <a:off x="0" y="0"/>
              <a:ext cx="2041" cy="77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65" y="415"/>
                </a:cxn>
                <a:cxn ang="0">
                  <a:pos x="103" y="197"/>
                </a:cxn>
                <a:cxn ang="0">
                  <a:pos x="874" y="10"/>
                </a:cxn>
                <a:cxn ang="0">
                  <a:pos x="1768" y="260"/>
                </a:cxn>
                <a:cxn ang="0">
                  <a:pos x="1484" y="571"/>
                </a:cxn>
              </a:cxnLst>
              <a:rect l="l" t="t" r="GT0" b="GT1"/>
              <a:pathLst>
                <a:path w="2086" h="831">
                  <a:moveTo>
                    <a:pt x="295" y="604"/>
                  </a:moveTo>
                  <a:cubicBezTo>
                    <a:pt x="147" y="494"/>
                    <a:pt x="0" y="385"/>
                    <a:pt x="113" y="287"/>
                  </a:cubicBezTo>
                  <a:cubicBezTo>
                    <a:pt x="226" y="189"/>
                    <a:pt x="665" y="0"/>
                    <a:pt x="975" y="15"/>
                  </a:cubicBezTo>
                  <a:cubicBezTo>
                    <a:pt x="1285" y="30"/>
                    <a:pt x="1860" y="241"/>
                    <a:pt x="1973" y="377"/>
                  </a:cubicBezTo>
                  <a:cubicBezTo>
                    <a:pt x="2086" y="513"/>
                    <a:pt x="1870" y="672"/>
                    <a:pt x="1655" y="831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</a:ln>
          </p:spPr>
        </p:sp>
      </p:grpSp>
      <p:sp>
        <p:nvSpPr>
          <p:cNvPr id="17416" name="Rectangle 7"/>
          <p:cNvSpPr/>
          <p:nvPr/>
        </p:nvSpPr>
        <p:spPr>
          <a:xfrm>
            <a:off x="1905000" y="4419600"/>
            <a:ext cx="1066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ea typeface="黑体" pitchFamily="49" charset="-122"/>
              </a:rPr>
              <a:t>短路</a:t>
            </a:r>
            <a:endParaRPr lang="zh-CN" altLang="en-US" sz="2800" b="1">
              <a:ea typeface="黑体" pitchFamily="49" charset="-122"/>
            </a:endParaRPr>
          </a:p>
        </p:txBody>
      </p:sp>
      <p:grpSp>
        <p:nvGrpSpPr>
          <p:cNvPr id="17417" name="Group 144"/>
          <p:cNvGrpSpPr/>
          <p:nvPr/>
        </p:nvGrpSpPr>
        <p:grpSpPr>
          <a:xfrm>
            <a:off x="4800600" y="4038600"/>
            <a:ext cx="3505200" cy="2584450"/>
            <a:chOff x="3024" y="2544"/>
            <a:chExt cx="2208" cy="1628"/>
          </a:xfrm>
        </p:grpSpPr>
        <p:grpSp>
          <p:nvGrpSpPr>
            <p:cNvPr id="17421" name="Group 142"/>
            <p:cNvGrpSpPr/>
            <p:nvPr/>
          </p:nvGrpSpPr>
          <p:grpSpPr>
            <a:xfrm>
              <a:off x="3024" y="2544"/>
              <a:ext cx="2208" cy="1628"/>
              <a:chOff x="2640" y="2016"/>
              <a:chExt cx="2816" cy="2060"/>
            </a:xfrm>
          </p:grpSpPr>
          <p:pic>
            <p:nvPicPr>
              <p:cNvPr id="17423" name="Picture 5" descr="H:\2\人教教参资源\九\图\小灯泡.JPG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416" y="2592"/>
                <a:ext cx="1025" cy="71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7424" name="Picture 10" descr="H:\2\人教教参资源\九\图\电池组.JPG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648" y="3552"/>
                <a:ext cx="1329" cy="52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7425" name="Picture 3" descr="H:\2\人教教参资源\九\图\铡刀开关.JPG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640" y="2688"/>
                <a:ext cx="962" cy="61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17426" name="Picture 5" descr="H:\2\人教教参资源\九\图\小灯泡.JPG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696" y="2016"/>
                <a:ext cx="1025" cy="71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7427" name="Freeform 128"/>
              <p:cNvSpPr/>
              <p:nvPr/>
            </p:nvSpPr>
            <p:spPr bwMode="auto">
              <a:xfrm>
                <a:off x="4944" y="2840"/>
                <a:ext cx="512" cy="1008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1000"/>
                  </a:cxn>
                  <a:cxn ang="0">
                    <a:pos x="384" y="952"/>
                  </a:cxn>
                  <a:cxn ang="0">
                    <a:pos x="480" y="664"/>
                  </a:cxn>
                  <a:cxn ang="0">
                    <a:pos x="480" y="88"/>
                  </a:cxn>
                  <a:cxn ang="0">
                    <a:pos x="288" y="136"/>
                  </a:cxn>
                </a:cxnLst>
                <a:rect l="l" t="t" r="GT0" b="GT1"/>
                <a:pathLst>
                  <a:path w="512" h="1008">
                    <a:moveTo>
                      <a:pt x="0" y="1000"/>
                    </a:moveTo>
                    <a:cubicBezTo>
                      <a:pt x="152" y="1004"/>
                      <a:pt x="304" y="1008"/>
                      <a:pt x="384" y="952"/>
                    </a:cubicBezTo>
                    <a:cubicBezTo>
                      <a:pt x="464" y="896"/>
                      <a:pt x="464" y="808"/>
                      <a:pt x="480" y="664"/>
                    </a:cubicBezTo>
                    <a:cubicBezTo>
                      <a:pt x="496" y="520"/>
                      <a:pt x="512" y="176"/>
                      <a:pt x="480" y="88"/>
                    </a:cubicBezTo>
                    <a:cubicBezTo>
                      <a:pt x="448" y="0"/>
                      <a:pt x="368" y="68"/>
                      <a:pt x="288" y="136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  <a:bevel/>
              </a:ln>
            </p:spPr>
          </p:sp>
          <p:sp>
            <p:nvSpPr>
              <p:cNvPr id="17428" name="Freeform 129"/>
              <p:cNvSpPr/>
              <p:nvPr/>
            </p:nvSpPr>
            <p:spPr bwMode="auto">
              <a:xfrm>
                <a:off x="4312" y="2448"/>
                <a:ext cx="296" cy="576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296" y="576"/>
                  </a:cxn>
                  <a:cxn ang="0">
                    <a:pos x="8" y="432"/>
                  </a:cxn>
                  <a:cxn ang="0">
                    <a:pos x="248" y="0"/>
                  </a:cxn>
                </a:cxnLst>
                <a:rect l="l" t="t" r="GT0" b="GT1"/>
                <a:pathLst>
                  <a:path w="296" h="576">
                    <a:moveTo>
                      <a:pt x="296" y="576"/>
                    </a:moveTo>
                    <a:cubicBezTo>
                      <a:pt x="156" y="552"/>
                      <a:pt x="16" y="528"/>
                      <a:pt x="8" y="432"/>
                    </a:cubicBezTo>
                    <a:cubicBezTo>
                      <a:pt x="0" y="336"/>
                      <a:pt x="216" y="72"/>
                      <a:pt x="248" y="0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  <a:bevel/>
              </a:ln>
            </p:spPr>
          </p:sp>
          <p:sp>
            <p:nvSpPr>
              <p:cNvPr id="17429" name="Freeform 130"/>
              <p:cNvSpPr/>
              <p:nvPr/>
            </p:nvSpPr>
            <p:spPr bwMode="auto">
              <a:xfrm>
                <a:off x="3408" y="2240"/>
                <a:ext cx="432" cy="832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432" y="160"/>
                  </a:cxn>
                  <a:cxn ang="0">
                    <a:pos x="288" y="64"/>
                  </a:cxn>
                  <a:cxn ang="0">
                    <a:pos x="240" y="544"/>
                  </a:cxn>
                  <a:cxn ang="0">
                    <a:pos x="0" y="832"/>
                  </a:cxn>
                </a:cxnLst>
                <a:rect l="l" t="t" r="GT0" b="GT1"/>
                <a:pathLst>
                  <a:path w="432" h="832">
                    <a:moveTo>
                      <a:pt x="432" y="160"/>
                    </a:moveTo>
                    <a:cubicBezTo>
                      <a:pt x="376" y="80"/>
                      <a:pt x="320" y="0"/>
                      <a:pt x="288" y="64"/>
                    </a:cubicBezTo>
                    <a:cubicBezTo>
                      <a:pt x="256" y="128"/>
                      <a:pt x="288" y="416"/>
                      <a:pt x="240" y="544"/>
                    </a:cubicBezTo>
                    <a:cubicBezTo>
                      <a:pt x="192" y="672"/>
                      <a:pt x="40" y="784"/>
                      <a:pt x="0" y="832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  <a:bevel/>
              </a:ln>
            </p:spPr>
          </p:sp>
        </p:grpSp>
        <p:sp>
          <p:nvSpPr>
            <p:cNvPr id="17422" name="Freeform 132"/>
            <p:cNvSpPr/>
            <p:nvPr/>
          </p:nvSpPr>
          <p:spPr bwMode="auto">
            <a:xfrm>
              <a:off x="3024" y="3408"/>
              <a:ext cx="912" cy="62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28" y="0"/>
                </a:cxn>
                <a:cxn ang="0">
                  <a:pos x="38" y="110"/>
                </a:cxn>
                <a:cxn ang="0">
                  <a:pos x="456" y="477"/>
                </a:cxn>
                <a:cxn ang="0">
                  <a:pos x="912" y="624"/>
                </a:cxn>
              </a:cxnLst>
              <a:rect l="l" t="t" r="GT0" b="GT1"/>
              <a:pathLst>
                <a:path w="1152" h="816">
                  <a:moveTo>
                    <a:pt x="288" y="0"/>
                  </a:moveTo>
                  <a:cubicBezTo>
                    <a:pt x="144" y="20"/>
                    <a:pt x="0" y="40"/>
                    <a:pt x="48" y="144"/>
                  </a:cubicBezTo>
                  <a:cubicBezTo>
                    <a:pt x="96" y="248"/>
                    <a:pt x="392" y="512"/>
                    <a:pt x="576" y="624"/>
                  </a:cubicBezTo>
                  <a:cubicBezTo>
                    <a:pt x="760" y="736"/>
                    <a:pt x="1056" y="784"/>
                    <a:pt x="1152" y="816"/>
                  </a:cubicBezTo>
                </a:path>
              </a:pathLst>
            </a:custGeom>
            <a:noFill/>
            <a:ln w="57150">
              <a:solidFill>
                <a:schemeClr val="tx1"/>
              </a:solidFill>
              <a:bevel/>
            </a:ln>
          </p:spPr>
        </p:sp>
      </p:grpSp>
      <p:sp>
        <p:nvSpPr>
          <p:cNvPr id="17418" name="Freeform 133"/>
          <p:cNvSpPr/>
          <p:nvPr/>
        </p:nvSpPr>
        <p:spPr bwMode="auto">
          <a:xfrm>
            <a:off x="6248400" y="3810000"/>
            <a:ext cx="1219200" cy="762000"/>
          </a:xfrm>
          <a:custGeom>
            <a:gdLst>
              <a:gd name="GT0" fmla="+- l w 0"/>
              <a:gd name="GT1" fmla="+- t h 0"/>
            </a:gdLst>
            <a:cxnLst>
              <a:cxn ang="0">
                <a:pos x="107894" y="703385"/>
              </a:cxn>
              <a:cxn ang="0">
                <a:pos x="43158" y="410308"/>
              </a:cxn>
              <a:cxn ang="0">
                <a:pos x="366839" y="58615"/>
              </a:cxn>
              <a:cxn ang="0">
                <a:pos x="1078938" y="58615"/>
              </a:cxn>
              <a:cxn ang="0">
                <a:pos x="1208411" y="293077"/>
              </a:cxn>
              <a:cxn ang="0">
                <a:pos x="1014202" y="644769"/>
              </a:cxn>
              <a:cxn ang="0">
                <a:pos x="1014202" y="762000"/>
              </a:cxn>
            </a:cxnLst>
            <a:rect l="l" t="t" r="GT0" b="GT1"/>
            <a:pathLst>
              <a:path w="904" h="624">
                <a:moveTo>
                  <a:pt x="80" y="576"/>
                </a:moveTo>
                <a:cubicBezTo>
                  <a:pt x="40" y="500"/>
                  <a:pt x="0" y="424"/>
                  <a:pt x="32" y="336"/>
                </a:cubicBezTo>
                <a:cubicBezTo>
                  <a:pt x="64" y="248"/>
                  <a:pt x="144" y="96"/>
                  <a:pt x="272" y="48"/>
                </a:cubicBezTo>
                <a:cubicBezTo>
                  <a:pt x="400" y="0"/>
                  <a:pt x="696" y="16"/>
                  <a:pt x="800" y="48"/>
                </a:cubicBezTo>
                <a:cubicBezTo>
                  <a:pt x="904" y="80"/>
                  <a:pt x="904" y="160"/>
                  <a:pt x="896" y="240"/>
                </a:cubicBezTo>
                <a:cubicBezTo>
                  <a:pt x="888" y="320"/>
                  <a:pt x="776" y="464"/>
                  <a:pt x="752" y="528"/>
                </a:cubicBezTo>
                <a:cubicBezTo>
                  <a:pt x="728" y="592"/>
                  <a:pt x="740" y="608"/>
                  <a:pt x="752" y="624"/>
                </a:cubicBezTo>
              </a:path>
            </a:pathLst>
          </a:custGeom>
          <a:noFill/>
          <a:ln w="57150">
            <a:solidFill>
              <a:srgbClr val="FF0000"/>
            </a:solidFill>
            <a:bevel/>
          </a:ln>
        </p:spPr>
      </p:sp>
      <p:sp>
        <p:nvSpPr>
          <p:cNvPr id="17419" name="Rectangle 7"/>
          <p:cNvSpPr/>
          <p:nvPr/>
        </p:nvSpPr>
        <p:spPr>
          <a:xfrm>
            <a:off x="4572000" y="3962400"/>
            <a:ext cx="14478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ea typeface="黑体" pitchFamily="49" charset="-122"/>
              </a:rPr>
              <a:t>用电器短路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17420" name="Rectangle 7"/>
          <p:cNvSpPr/>
          <p:nvPr/>
        </p:nvSpPr>
        <p:spPr>
          <a:xfrm>
            <a:off x="1066800" y="4419600"/>
            <a:ext cx="2133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ea typeface="黑体" pitchFamily="49" charset="-122"/>
              </a:rPr>
              <a:t>电源</a:t>
            </a:r>
            <a:endParaRPr lang="zh-CN" altLang="en-US" sz="2800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9" grpId="0"/>
      <p:bldP spid="1742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4" name="Picture 3" descr="手电筒"/>
          <p:cNvPicPr/>
          <p:nvPr/>
        </p:nvPicPr>
        <p:blipFill>
          <a:blip r:embed="rId2"/>
          <a:stretch>
            <a:fillRect/>
          </a:stretch>
        </p:blipFill>
        <p:spPr>
          <a:xfrm>
            <a:off x="1979612" y="1600200"/>
            <a:ext cx="5210175" cy="2057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5" name="Rectangle 2"/>
          <p:cNvSpPr/>
          <p:nvPr/>
        </p:nvSpPr>
        <p:spPr>
          <a:xfrm>
            <a:off x="2362200" y="762000"/>
            <a:ext cx="38862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3600" b="1">
                <a:ea typeface="黑体" pitchFamily="49" charset="-122"/>
              </a:rPr>
              <a:t>画手电筒电路图</a:t>
            </a:r>
            <a:endParaRPr lang="zh-CN" altLang="en-US" sz="3600" b="1">
              <a:ea typeface="黑体" pitchFamily="49" charset="-122"/>
            </a:endParaRPr>
          </a:p>
        </p:txBody>
      </p:sp>
      <p:pic>
        <p:nvPicPr>
          <p:cNvPr id="18436" name="Picture 50" descr="http://czwl.cooco.net.cn/files/down/test/2008/11/29/19/200811291922036797692614daan-0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3048000" y="3657600"/>
            <a:ext cx="3305175" cy="25622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8" name="Picture 8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652462" y="2486025"/>
            <a:ext cx="1254125" cy="1046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59" name="Picture 9" descr="电源"/>
          <p:cNvPicPr/>
          <p:nvPr/>
        </p:nvPicPr>
        <p:blipFill>
          <a:blip r:embed="rId3"/>
          <a:stretch>
            <a:fillRect/>
          </a:stretch>
        </p:blipFill>
        <p:spPr>
          <a:xfrm>
            <a:off x="1905000" y="3581400"/>
            <a:ext cx="1628775" cy="7350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0" name="Picture 10" descr="开关"/>
          <p:cNvPicPr/>
          <p:nvPr/>
        </p:nvPicPr>
        <p:blipFill>
          <a:blip r:embed="rId4"/>
          <a:stretch>
            <a:fillRect/>
          </a:stretch>
        </p:blipFill>
        <p:spPr>
          <a:xfrm>
            <a:off x="3386138" y="2398712"/>
            <a:ext cx="1338262" cy="10398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Picture 8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1841500" y="1447800"/>
            <a:ext cx="1254125" cy="1047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2" name="Freeform 6"/>
          <p:cNvSpPr/>
          <p:nvPr/>
        </p:nvSpPr>
        <p:spPr bwMode="auto">
          <a:xfrm>
            <a:off x="3306762" y="3219450"/>
            <a:ext cx="1360488" cy="908050"/>
          </a:xfrm>
          <a:custGeom>
            <a:gdLst>
              <a:gd name="GT0" fmla="+- l w 0"/>
              <a:gd name="GT1" fmla="+- t h 0"/>
            </a:gdLst>
            <a:cxnLst>
              <a:cxn ang="0">
                <a:pos x="0" y="908050"/>
              </a:cxn>
              <a:cxn ang="0">
                <a:pos x="673639" y="821569"/>
              </a:cxn>
              <a:cxn ang="0">
                <a:pos x="1268027" y="648607"/>
              </a:cxn>
              <a:cxn ang="0">
                <a:pos x="1228401" y="0"/>
              </a:cxn>
            </a:cxnLst>
            <a:rect l="l" t="t" r="GT0" b="GT1"/>
            <a:pathLst>
              <a:path w="1648" h="1008">
                <a:moveTo>
                  <a:pt x="0" y="1008"/>
                </a:moveTo>
                <a:cubicBezTo>
                  <a:pt x="280" y="984"/>
                  <a:pt x="560" y="960"/>
                  <a:pt x="816" y="912"/>
                </a:cubicBezTo>
                <a:cubicBezTo>
                  <a:pt x="1072" y="864"/>
                  <a:pt x="1424" y="872"/>
                  <a:pt x="1536" y="720"/>
                </a:cubicBezTo>
                <a:cubicBezTo>
                  <a:pt x="1648" y="568"/>
                  <a:pt x="1568" y="284"/>
                  <a:pt x="1488" y="0"/>
                </a:cubicBezTo>
              </a:path>
            </a:pathLst>
          </a:custGeom>
          <a:noFill/>
          <a:ln w="57150">
            <a:solidFill>
              <a:schemeClr val="tx1"/>
            </a:solidFill>
            <a:bevel/>
          </a:ln>
        </p:spPr>
      </p:sp>
      <p:sp>
        <p:nvSpPr>
          <p:cNvPr id="19463" name="Freeform 7"/>
          <p:cNvSpPr/>
          <p:nvPr/>
        </p:nvSpPr>
        <p:spPr bwMode="auto">
          <a:xfrm>
            <a:off x="2752725" y="1751012"/>
            <a:ext cx="896938" cy="1231900"/>
          </a:xfrm>
          <a:custGeom>
            <a:gdLst>
              <a:gd name="GT0" fmla="+- l w 0"/>
              <a:gd name="GT1" fmla="+- t h 0"/>
            </a:gdLst>
            <a:cxnLst>
              <a:cxn ang="0">
                <a:pos x="824392" y="1231900"/>
              </a:cxn>
              <a:cxn ang="0">
                <a:pos x="784821" y="799654"/>
              </a:cxn>
              <a:cxn ang="0">
                <a:pos x="784821" y="108061"/>
              </a:cxn>
              <a:cxn ang="0">
                <a:pos x="112117" y="151286"/>
              </a:cxn>
              <a:cxn ang="0">
                <a:pos x="112117" y="237735"/>
              </a:cxn>
            </a:cxnLst>
            <a:rect l="l" t="t" r="GT0" b="GT1"/>
            <a:pathLst>
              <a:path w="1088" h="1368">
                <a:moveTo>
                  <a:pt x="1000" y="1368"/>
                </a:moveTo>
                <a:cubicBezTo>
                  <a:pt x="980" y="1232"/>
                  <a:pt x="960" y="1096"/>
                  <a:pt x="952" y="888"/>
                </a:cubicBezTo>
                <a:cubicBezTo>
                  <a:pt x="944" y="680"/>
                  <a:pt x="1088" y="240"/>
                  <a:pt x="952" y="120"/>
                </a:cubicBezTo>
                <a:cubicBezTo>
                  <a:pt x="816" y="0"/>
                  <a:pt x="272" y="144"/>
                  <a:pt x="136" y="168"/>
                </a:cubicBezTo>
                <a:cubicBezTo>
                  <a:pt x="0" y="192"/>
                  <a:pt x="68" y="228"/>
                  <a:pt x="136" y="264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</p:sp>
      <p:sp>
        <p:nvSpPr>
          <p:cNvPr id="19464" name="Freeform 8"/>
          <p:cNvSpPr/>
          <p:nvPr/>
        </p:nvSpPr>
        <p:spPr bwMode="auto">
          <a:xfrm>
            <a:off x="1524000" y="1577975"/>
            <a:ext cx="666750" cy="1331912"/>
          </a:xfrm>
          <a:custGeom>
            <a:gdLst>
              <a:gd name="GT0" fmla="+- l w 0"/>
              <a:gd name="GT1" fmla="+- t h 0"/>
            </a:gdLst>
            <a:cxnLst>
              <a:cxn ang="0">
                <a:pos x="666750" y="295181"/>
              </a:cxn>
              <a:cxn ang="0">
                <a:pos x="587532" y="295181"/>
              </a:cxn>
              <a:cxn ang="0">
                <a:pos x="270661" y="35998"/>
              </a:cxn>
              <a:cxn ang="0">
                <a:pos x="33007" y="79195"/>
              </a:cxn>
              <a:cxn ang="0">
                <a:pos x="72616" y="424772"/>
              </a:cxn>
              <a:cxn ang="0">
                <a:pos x="112225" y="1331913"/>
              </a:cxn>
            </a:cxnLst>
            <a:rect l="l" t="t" r="GT0" b="GT1"/>
            <a:pathLst>
              <a:path w="808" h="1480">
                <a:moveTo>
                  <a:pt x="808" y="328"/>
                </a:moveTo>
                <a:cubicBezTo>
                  <a:pt x="800" y="352"/>
                  <a:pt x="792" y="376"/>
                  <a:pt x="712" y="328"/>
                </a:cubicBezTo>
                <a:cubicBezTo>
                  <a:pt x="632" y="280"/>
                  <a:pt x="440" y="80"/>
                  <a:pt x="328" y="40"/>
                </a:cubicBezTo>
                <a:cubicBezTo>
                  <a:pt x="216" y="0"/>
                  <a:pt x="80" y="16"/>
                  <a:pt x="40" y="88"/>
                </a:cubicBezTo>
                <a:cubicBezTo>
                  <a:pt x="0" y="160"/>
                  <a:pt x="72" y="240"/>
                  <a:pt x="88" y="472"/>
                </a:cubicBezTo>
                <a:cubicBezTo>
                  <a:pt x="104" y="704"/>
                  <a:pt x="120" y="1092"/>
                  <a:pt x="136" y="1480"/>
                </a:cubicBezTo>
              </a:path>
            </a:pathLst>
          </a:custGeom>
          <a:noFill/>
          <a:ln w="57150">
            <a:solidFill>
              <a:schemeClr val="tx1"/>
            </a:solidFill>
            <a:bevel/>
          </a:ln>
        </p:spPr>
      </p:sp>
      <p:sp>
        <p:nvSpPr>
          <p:cNvPr id="19465" name="Freeform 9"/>
          <p:cNvSpPr/>
          <p:nvPr/>
        </p:nvSpPr>
        <p:spPr bwMode="auto">
          <a:xfrm>
            <a:off x="533400" y="2895600"/>
            <a:ext cx="1552575" cy="1166812"/>
          </a:xfrm>
          <a:custGeom>
            <a:gdLst>
              <a:gd name="GT0" fmla="+- l w 0"/>
              <a:gd name="GT1" fmla="+- t h 0"/>
            </a:gdLst>
            <a:cxnLst>
              <a:cxn ang="0">
                <a:pos x="403009" y="0"/>
              </a:cxn>
              <a:cxn ang="0">
                <a:pos x="6607" y="734660"/>
              </a:cxn>
              <a:cxn ang="0">
                <a:pos x="442649" y="1123598"/>
              </a:cxn>
              <a:cxn ang="0">
                <a:pos x="1552575" y="993952"/>
              </a:cxn>
            </a:cxnLst>
            <a:rect l="l" t="t" r="GT0" b="GT1"/>
            <a:pathLst>
              <a:path w="1880" h="1296">
                <a:moveTo>
                  <a:pt x="488" y="0"/>
                </a:moveTo>
                <a:cubicBezTo>
                  <a:pt x="244" y="304"/>
                  <a:pt x="0" y="608"/>
                  <a:pt x="8" y="816"/>
                </a:cubicBezTo>
                <a:cubicBezTo>
                  <a:pt x="16" y="1024"/>
                  <a:pt x="224" y="1200"/>
                  <a:pt x="536" y="1248"/>
                </a:cubicBezTo>
                <a:cubicBezTo>
                  <a:pt x="848" y="1296"/>
                  <a:pt x="1364" y="1200"/>
                  <a:pt x="1880" y="1104"/>
                </a:cubicBezTo>
              </a:path>
            </a:pathLst>
          </a:custGeom>
          <a:noFill/>
          <a:ln w="57150">
            <a:solidFill>
              <a:schemeClr val="tx1"/>
            </a:solidFill>
            <a:bevel/>
          </a:ln>
        </p:spPr>
      </p:sp>
      <p:sp>
        <p:nvSpPr>
          <p:cNvPr id="19466" name="Text Box 11"/>
          <p:cNvSpPr/>
          <p:nvPr/>
        </p:nvSpPr>
        <p:spPr>
          <a:xfrm>
            <a:off x="838200" y="914400"/>
            <a:ext cx="7772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>
                <a:ea typeface="黑体" pitchFamily="49" charset="-122"/>
              </a:rPr>
              <a:t>串联：把电路元件逐个顺次连接起来，叫串联。</a:t>
            </a:r>
            <a:endParaRPr lang="zh-CN" altLang="en-US" sz="2400" b="1">
              <a:ea typeface="黑体" pitchFamily="49" charset="-122"/>
            </a:endParaRPr>
          </a:p>
        </p:txBody>
      </p:sp>
      <p:sp>
        <p:nvSpPr>
          <p:cNvPr id="19467" name="Rectangle 12"/>
          <p:cNvSpPr/>
          <p:nvPr/>
        </p:nvSpPr>
        <p:spPr>
          <a:xfrm>
            <a:off x="5105400" y="1828800"/>
            <a:ext cx="3657600" cy="25146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/>
          </a:p>
        </p:txBody>
      </p:sp>
      <p:sp>
        <p:nvSpPr>
          <p:cNvPr id="19468" name="Rectangle 14"/>
          <p:cNvSpPr/>
          <p:nvPr/>
        </p:nvSpPr>
        <p:spPr>
          <a:xfrm>
            <a:off x="1676400" y="4678362"/>
            <a:ext cx="349885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、电流只有一条通路。</a:t>
            </a:r>
            <a:r>
              <a:rPr lang="zh-CN" altLang="en-US" sz="1800"/>
              <a:t> </a:t>
            </a:r>
            <a:endParaRPr lang="zh-CN" altLang="en-US" sz="1800"/>
          </a:p>
        </p:txBody>
      </p:sp>
      <p:sp>
        <p:nvSpPr>
          <p:cNvPr id="19469" name="Rectangle 15">
            <a:hlinkClick r:id="rId5"/>
          </p:cNvPr>
          <p:cNvSpPr/>
          <p:nvPr/>
        </p:nvSpPr>
        <p:spPr>
          <a:xfrm>
            <a:off x="1676400" y="5289550"/>
            <a:ext cx="70786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、开关无论在哪个位置，都可以控制所有用电器。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70" name="Rectangle 16"/>
          <p:cNvSpPr/>
          <p:nvPr/>
        </p:nvSpPr>
        <p:spPr>
          <a:xfrm>
            <a:off x="1752600" y="5943600"/>
            <a:ext cx="38227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ea typeface="黑体" pitchFamily="49" charset="-122"/>
              </a:rPr>
              <a:t>3</a:t>
            </a:r>
            <a:r>
              <a:rPr lang="zh-CN" altLang="en-US" sz="2400" b="1">
                <a:ea typeface="黑体" pitchFamily="49" charset="-122"/>
              </a:rPr>
              <a:t>、用电器之间相互影响。</a:t>
            </a:r>
            <a:r>
              <a:rPr lang="zh-CN" altLang="en-US" sz="1800"/>
              <a:t> </a:t>
            </a:r>
            <a:endParaRPr lang="zh-CN" altLang="en-US" sz="1800"/>
          </a:p>
        </p:txBody>
      </p:sp>
      <p:grpSp>
        <p:nvGrpSpPr>
          <p:cNvPr id="19471" name="Group 18"/>
          <p:cNvGrpSpPr/>
          <p:nvPr/>
        </p:nvGrpSpPr>
        <p:grpSpPr>
          <a:xfrm>
            <a:off x="381000" y="4800600"/>
            <a:ext cx="1447800" cy="1524000"/>
            <a:chOff x="240" y="3024"/>
            <a:chExt cx="912" cy="960"/>
          </a:xfrm>
        </p:grpSpPr>
        <p:sp>
          <p:nvSpPr>
            <p:cNvPr id="19481" name="Text Box 13"/>
            <p:cNvSpPr/>
            <p:nvPr/>
          </p:nvSpPr>
          <p:spPr>
            <a:xfrm>
              <a:off x="240" y="3312"/>
              <a:ext cx="912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400" b="1">
                  <a:ea typeface="黑体" pitchFamily="49" charset="-122"/>
                </a:rPr>
                <a:t>特点：</a:t>
              </a:r>
              <a:endParaRPr lang="zh-CN" altLang="en-US" sz="2400" b="1">
                <a:ea typeface="黑体" pitchFamily="49" charset="-122"/>
              </a:endParaRPr>
            </a:p>
          </p:txBody>
        </p:sp>
        <p:sp>
          <p:nvSpPr>
            <p:cNvPr id="19482" name="AutoShape 17"/>
            <p:cNvSpPr/>
            <p:nvPr/>
          </p:nvSpPr>
          <p:spPr>
            <a:xfrm>
              <a:off x="864" y="3024"/>
              <a:ext cx="96" cy="960"/>
            </a:xfrm>
            <a:prstGeom prst="leftBrace">
              <a:avLst>
                <a:gd name="adj1" fmla="val 83333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</p:grpSp>
      <p:grpSp>
        <p:nvGrpSpPr>
          <p:cNvPr id="19472" name="Group 23"/>
          <p:cNvGrpSpPr/>
          <p:nvPr/>
        </p:nvGrpSpPr>
        <p:grpSpPr>
          <a:xfrm>
            <a:off x="838200" y="1905000"/>
            <a:ext cx="3505200" cy="2209800"/>
            <a:chOff x="528" y="1200"/>
            <a:chExt cx="2208" cy="1392"/>
          </a:xfrm>
        </p:grpSpPr>
        <p:sp>
          <p:nvSpPr>
            <p:cNvPr id="19477" name="AutoShape 19"/>
            <p:cNvSpPr/>
            <p:nvPr/>
          </p:nvSpPr>
          <p:spPr>
            <a:xfrm>
              <a:off x="528" y="2448"/>
              <a:ext cx="432" cy="144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  <p:sp>
          <p:nvSpPr>
            <p:cNvPr id="19478" name="AutoShape 20"/>
            <p:cNvSpPr/>
            <p:nvPr/>
          </p:nvSpPr>
          <p:spPr>
            <a:xfrm rot="5400000">
              <a:off x="768" y="1344"/>
              <a:ext cx="432" cy="144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  <p:sp>
          <p:nvSpPr>
            <p:cNvPr id="19479" name="AutoShape 21"/>
            <p:cNvSpPr/>
            <p:nvPr/>
          </p:nvSpPr>
          <p:spPr>
            <a:xfrm rot="16200000">
              <a:off x="2016" y="1344"/>
              <a:ext cx="432" cy="144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  <p:sp>
          <p:nvSpPr>
            <p:cNvPr id="19480" name="AutoShape 22"/>
            <p:cNvSpPr/>
            <p:nvPr/>
          </p:nvSpPr>
          <p:spPr>
            <a:xfrm rot="20640000">
              <a:off x="2304" y="2448"/>
              <a:ext cx="432" cy="144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</p:grpSp>
      <p:pic>
        <p:nvPicPr>
          <p:cNvPr id="19473" name="Picture 25" descr="t018f5c8fb58b4d59a0"/>
          <p:cNvPicPr/>
          <p:nvPr/>
        </p:nvPicPr>
        <p:blipFill>
          <a:blip r:embed="rId6"/>
          <a:srcRect l="16774" t="14359" r="30323" b="26154"/>
          <a:stretch>
            <a:fillRect/>
          </a:stretch>
        </p:blipFill>
        <p:spPr>
          <a:xfrm>
            <a:off x="5486400" y="1981200"/>
            <a:ext cx="3124200" cy="22098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9474" name="Group 39"/>
          <p:cNvGrpSpPr/>
          <p:nvPr/>
        </p:nvGrpSpPr>
        <p:grpSpPr>
          <a:xfrm>
            <a:off x="2590800" y="228600"/>
            <a:ext cx="3810000" cy="720725"/>
            <a:chExt cx="2231" cy="553"/>
          </a:xfrm>
        </p:grpSpPr>
        <p:pic>
          <p:nvPicPr>
            <p:cNvPr id="19475" name="圆角矩形 1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0" y="0"/>
              <a:ext cx="2231" cy="55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9476" name="Text Box 41"/>
            <p:cNvSpPr/>
            <p:nvPr/>
          </p:nvSpPr>
          <p:spPr>
            <a:xfrm>
              <a:off x="60" y="78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五、串联</a:t>
              </a:r>
              <a:r>
                <a:rPr lang="zh-CN" altLang="en-US" b="1">
                  <a:solidFill>
                    <a:srgbClr val="FFFFFF"/>
                  </a:solidFill>
                  <a:latin typeface="宋体" pitchFamily="2" charset="-122"/>
                </a:rPr>
                <a:t> </a:t>
              </a:r>
              <a:endParaRPr lang="zh-CN" altLang="en-US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/>
      <p:bldP spid="19469" grpId="1"/>
      <p:bldP spid="19470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2" name="Picture 8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661988" y="2414588"/>
            <a:ext cx="1298575" cy="1130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3" name="Picture 9" descr="电源"/>
          <p:cNvPicPr/>
          <p:nvPr/>
        </p:nvPicPr>
        <p:blipFill>
          <a:blip r:embed="rId3"/>
          <a:stretch>
            <a:fillRect/>
          </a:stretch>
        </p:blipFill>
        <p:spPr>
          <a:xfrm>
            <a:off x="1933575" y="3627438"/>
            <a:ext cx="1685925" cy="793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4" name="Picture 10" descr="开关"/>
          <p:cNvPicPr/>
          <p:nvPr/>
        </p:nvPicPr>
        <p:blipFill>
          <a:blip r:embed="rId4"/>
          <a:stretch>
            <a:fillRect/>
          </a:stretch>
        </p:blipFill>
        <p:spPr>
          <a:xfrm>
            <a:off x="3492500" y="2320925"/>
            <a:ext cx="1384300" cy="11223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5" name="Picture 8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1892300" y="1295400"/>
            <a:ext cx="1298575" cy="1130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6" name="Freeform 28"/>
          <p:cNvSpPr/>
          <p:nvPr/>
        </p:nvSpPr>
        <p:spPr bwMode="auto">
          <a:xfrm>
            <a:off x="3429000" y="3200400"/>
            <a:ext cx="1236662" cy="1087438"/>
          </a:xfrm>
          <a:custGeom>
            <a:gdLst>
              <a:gd name="GT0" fmla="+- l w 0"/>
              <a:gd name="GT1" fmla="+- t h 0"/>
            </a:gdLst>
            <a:cxnLst>
              <a:cxn ang="0">
                <a:pos x="0" y="1025299"/>
              </a:cxn>
              <a:cxn ang="0">
                <a:pos x="409944" y="1025299"/>
              </a:cxn>
              <a:cxn ang="0">
                <a:pos x="1106848" y="652463"/>
              </a:cxn>
              <a:cxn ang="0">
                <a:pos x="1188836" y="0"/>
              </a:cxn>
            </a:cxnLst>
            <a:rect l="l" t="t" r="GT0" b="GT1"/>
            <a:pathLst>
              <a:path w="1448" h="1120">
                <a:moveTo>
                  <a:pt x="0" y="1056"/>
                </a:moveTo>
                <a:cubicBezTo>
                  <a:pt x="132" y="1088"/>
                  <a:pt x="264" y="1120"/>
                  <a:pt x="480" y="1056"/>
                </a:cubicBezTo>
                <a:cubicBezTo>
                  <a:pt x="696" y="992"/>
                  <a:pt x="1144" y="848"/>
                  <a:pt x="1296" y="672"/>
                </a:cubicBezTo>
                <a:cubicBezTo>
                  <a:pt x="1448" y="496"/>
                  <a:pt x="1376" y="120"/>
                  <a:pt x="1392" y="0"/>
                </a:cubicBezTo>
              </a:path>
            </a:pathLst>
          </a:custGeom>
          <a:noFill/>
          <a:ln w="57150">
            <a:solidFill>
              <a:schemeClr val="tx1"/>
            </a:solidFill>
            <a:bevel/>
          </a:ln>
        </p:spPr>
      </p:sp>
      <p:sp>
        <p:nvSpPr>
          <p:cNvPr id="20487" name="Freeform 29"/>
          <p:cNvSpPr/>
          <p:nvPr/>
        </p:nvSpPr>
        <p:spPr bwMode="auto">
          <a:xfrm>
            <a:off x="2971800" y="1828800"/>
            <a:ext cx="738188" cy="1165225"/>
          </a:xfrm>
          <a:custGeom>
            <a:gdLst>
              <a:gd name="GT0" fmla="+- l w 0"/>
              <a:gd name="GT1" fmla="+- t h 0"/>
            </a:gdLst>
            <a:cxnLst>
              <a:cxn ang="0">
                <a:pos x="738188" y="1165225"/>
              </a:cxn>
              <a:cxn ang="0">
                <a:pos x="533136" y="885571"/>
              </a:cxn>
              <a:cxn ang="0">
                <a:pos x="533136" y="233045"/>
              </a:cxn>
              <a:cxn ang="0">
                <a:pos x="0" y="0"/>
              </a:cxn>
            </a:cxnLst>
            <a:rect l="l" t="t" r="GT0" b="GT1"/>
            <a:pathLst>
              <a:path w="864" h="1200">
                <a:moveTo>
                  <a:pt x="864" y="1200"/>
                </a:moveTo>
                <a:cubicBezTo>
                  <a:pt x="764" y="1136"/>
                  <a:pt x="664" y="1072"/>
                  <a:pt x="624" y="912"/>
                </a:cubicBezTo>
                <a:cubicBezTo>
                  <a:pt x="584" y="752"/>
                  <a:pt x="728" y="392"/>
                  <a:pt x="624" y="240"/>
                </a:cubicBezTo>
                <a:cubicBezTo>
                  <a:pt x="520" y="88"/>
                  <a:pt x="260" y="44"/>
                  <a:pt x="0" y="0"/>
                </a:cubicBezTo>
              </a:path>
            </a:pathLst>
          </a:custGeom>
          <a:noFill/>
          <a:ln w="57150">
            <a:solidFill>
              <a:schemeClr val="tx1"/>
            </a:solidFill>
            <a:bevel/>
          </a:ln>
        </p:spPr>
      </p:sp>
      <p:sp>
        <p:nvSpPr>
          <p:cNvPr id="20488" name="Freeform 30"/>
          <p:cNvSpPr/>
          <p:nvPr/>
        </p:nvSpPr>
        <p:spPr bwMode="auto">
          <a:xfrm>
            <a:off x="1687512" y="2693988"/>
            <a:ext cx="2009775" cy="528638"/>
          </a:xfrm>
          <a:custGeom>
            <a:gdLst>
              <a:gd name="GT0" fmla="+- l w 0"/>
              <a:gd name="GT1" fmla="+- t h 0"/>
            </a:gdLst>
            <a:cxnLst>
              <a:cxn ang="0">
                <a:pos x="2009775" y="342059"/>
              </a:cxn>
              <a:cxn ang="0">
                <a:pos x="1435554" y="528637"/>
              </a:cxn>
              <a:cxn ang="0">
                <a:pos x="533206" y="342059"/>
              </a:cxn>
              <a:cxn ang="0">
                <a:pos x="328127" y="15548"/>
              </a:cxn>
              <a:cxn ang="0">
                <a:pos x="0" y="248770"/>
              </a:cxn>
            </a:cxnLst>
            <a:rect l="l" t="t" r="GT0" b="GT1"/>
            <a:pathLst>
              <a:path w="2352" h="544">
                <a:moveTo>
                  <a:pt x="2352" y="352"/>
                </a:moveTo>
                <a:cubicBezTo>
                  <a:pt x="2160" y="448"/>
                  <a:pt x="1968" y="544"/>
                  <a:pt x="1680" y="544"/>
                </a:cubicBezTo>
                <a:cubicBezTo>
                  <a:pt x="1392" y="544"/>
                  <a:pt x="840" y="440"/>
                  <a:pt x="624" y="352"/>
                </a:cubicBezTo>
                <a:cubicBezTo>
                  <a:pt x="408" y="264"/>
                  <a:pt x="488" y="32"/>
                  <a:pt x="384" y="16"/>
                </a:cubicBezTo>
                <a:cubicBezTo>
                  <a:pt x="280" y="0"/>
                  <a:pt x="140" y="128"/>
                  <a:pt x="0" y="256"/>
                </a:cubicBezTo>
              </a:path>
            </a:pathLst>
          </a:custGeom>
          <a:noFill/>
          <a:ln w="57150">
            <a:solidFill>
              <a:schemeClr val="tx1"/>
            </a:solidFill>
            <a:bevel/>
          </a:ln>
        </p:spPr>
      </p:sp>
      <p:sp>
        <p:nvSpPr>
          <p:cNvPr id="20489" name="Freeform 31"/>
          <p:cNvSpPr/>
          <p:nvPr/>
        </p:nvSpPr>
        <p:spPr bwMode="auto">
          <a:xfrm>
            <a:off x="990600" y="1482725"/>
            <a:ext cx="1263650" cy="1398588"/>
          </a:xfrm>
          <a:custGeom>
            <a:gdLst>
              <a:gd name="GT0" fmla="+- l w 0"/>
              <a:gd name="GT1" fmla="+- t h 0"/>
            </a:gdLst>
            <a:cxnLst>
              <a:cxn ang="0">
                <a:pos x="1263650" y="279718"/>
              </a:cxn>
              <a:cxn ang="0">
                <a:pos x="935784" y="0"/>
              </a:cxn>
              <a:cxn ang="0">
                <a:pos x="484968" y="279718"/>
              </a:cxn>
              <a:cxn ang="0">
                <a:pos x="75136" y="606055"/>
              </a:cxn>
              <a:cxn ang="0">
                <a:pos x="34153" y="1398588"/>
              </a:cxn>
            </a:cxnLst>
            <a:rect l="l" t="t" r="GT0" b="GT1"/>
            <a:pathLst>
              <a:path w="1480" h="1440">
                <a:moveTo>
                  <a:pt x="1480" y="288"/>
                </a:moveTo>
                <a:cubicBezTo>
                  <a:pt x="1364" y="144"/>
                  <a:pt x="1248" y="0"/>
                  <a:pt x="1096" y="0"/>
                </a:cubicBezTo>
                <a:cubicBezTo>
                  <a:pt x="944" y="0"/>
                  <a:pt x="736" y="184"/>
                  <a:pt x="568" y="288"/>
                </a:cubicBezTo>
                <a:cubicBezTo>
                  <a:pt x="400" y="392"/>
                  <a:pt x="176" y="432"/>
                  <a:pt x="88" y="624"/>
                </a:cubicBezTo>
                <a:cubicBezTo>
                  <a:pt x="0" y="816"/>
                  <a:pt x="20" y="1128"/>
                  <a:pt x="40" y="1440"/>
                </a:cubicBezTo>
              </a:path>
            </a:pathLst>
          </a:custGeom>
          <a:noFill/>
          <a:ln w="57150">
            <a:solidFill>
              <a:schemeClr val="tx1"/>
            </a:solidFill>
            <a:bevel/>
          </a:ln>
        </p:spPr>
      </p:sp>
      <p:sp>
        <p:nvSpPr>
          <p:cNvPr id="20490" name="Freeform 32"/>
          <p:cNvSpPr/>
          <p:nvPr/>
        </p:nvSpPr>
        <p:spPr bwMode="auto">
          <a:xfrm>
            <a:off x="457200" y="2895600"/>
            <a:ext cx="1598612" cy="1274762"/>
          </a:xfrm>
          <a:custGeom>
            <a:gdLst>
              <a:gd name="GT0" fmla="+- l w 0"/>
              <a:gd name="GT1" fmla="+- t h 0"/>
            </a:gdLst>
            <a:cxnLst>
              <a:cxn ang="0">
                <a:pos x="532871" y="0"/>
              </a:cxn>
              <a:cxn ang="0">
                <a:pos x="40990" y="652927"/>
              </a:cxn>
              <a:cxn ang="0">
                <a:pos x="286931" y="1119304"/>
              </a:cxn>
              <a:cxn ang="0">
                <a:pos x="737821" y="1259217"/>
              </a:cxn>
              <a:cxn ang="0">
                <a:pos x="1229702" y="1212579"/>
              </a:cxn>
              <a:cxn ang="0">
                <a:pos x="1598613" y="1119304"/>
              </a:cxn>
            </a:cxnLst>
            <a:rect l="l" t="t" r="GT0" b="GT1"/>
            <a:pathLst>
              <a:path w="1872" h="1312">
                <a:moveTo>
                  <a:pt x="624" y="0"/>
                </a:moveTo>
                <a:cubicBezTo>
                  <a:pt x="360" y="240"/>
                  <a:pt x="96" y="480"/>
                  <a:pt x="48" y="672"/>
                </a:cubicBezTo>
                <a:cubicBezTo>
                  <a:pt x="0" y="864"/>
                  <a:pt x="200" y="1048"/>
                  <a:pt x="336" y="1152"/>
                </a:cubicBezTo>
                <a:cubicBezTo>
                  <a:pt x="472" y="1256"/>
                  <a:pt x="680" y="1280"/>
                  <a:pt x="864" y="1296"/>
                </a:cubicBezTo>
                <a:cubicBezTo>
                  <a:pt x="1048" y="1312"/>
                  <a:pt x="1272" y="1272"/>
                  <a:pt x="1440" y="1248"/>
                </a:cubicBezTo>
                <a:cubicBezTo>
                  <a:pt x="1608" y="1224"/>
                  <a:pt x="1740" y="1188"/>
                  <a:pt x="1872" y="1152"/>
                </a:cubicBezTo>
              </a:path>
            </a:pathLst>
          </a:custGeom>
          <a:noFill/>
          <a:ln w="57150">
            <a:solidFill>
              <a:schemeClr val="tx1"/>
            </a:solidFill>
            <a:bevel/>
          </a:ln>
        </p:spPr>
      </p:sp>
      <p:sp>
        <p:nvSpPr>
          <p:cNvPr id="20491" name="Text Box 10"/>
          <p:cNvSpPr/>
          <p:nvPr/>
        </p:nvSpPr>
        <p:spPr>
          <a:xfrm>
            <a:off x="762000" y="914400"/>
            <a:ext cx="7772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>
                <a:ea typeface="黑体" pitchFamily="49" charset="-122"/>
              </a:rPr>
              <a:t>并联：把电路元件并列地连接起来，叫并联。</a:t>
            </a:r>
            <a:endParaRPr lang="zh-CN" altLang="en-US" sz="2400" b="1">
              <a:ea typeface="黑体" pitchFamily="49" charset="-122"/>
            </a:endParaRPr>
          </a:p>
        </p:txBody>
      </p:sp>
      <p:sp>
        <p:nvSpPr>
          <p:cNvPr id="20492" name="Rectangle 11"/>
          <p:cNvSpPr/>
          <p:nvPr/>
        </p:nvSpPr>
        <p:spPr>
          <a:xfrm>
            <a:off x="5105400" y="1600200"/>
            <a:ext cx="3657600" cy="28956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/>
          </a:p>
        </p:txBody>
      </p:sp>
      <p:sp>
        <p:nvSpPr>
          <p:cNvPr id="20493" name="Rectangle 12"/>
          <p:cNvSpPr/>
          <p:nvPr/>
        </p:nvSpPr>
        <p:spPr>
          <a:xfrm>
            <a:off x="1066800" y="4648200"/>
            <a:ext cx="38068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、电流至少有两条通路。</a:t>
            </a:r>
            <a:r>
              <a:rPr lang="zh-CN" altLang="en-US" sz="1800"/>
              <a:t> </a:t>
            </a:r>
            <a:endParaRPr lang="zh-CN" altLang="en-US" sz="1800"/>
          </a:p>
        </p:txBody>
      </p:sp>
      <p:sp>
        <p:nvSpPr>
          <p:cNvPr id="20494" name="Rectangle 13">
            <a:hlinkClick r:id="rId5"/>
          </p:cNvPr>
          <p:cNvSpPr/>
          <p:nvPr/>
        </p:nvSpPr>
        <p:spPr>
          <a:xfrm>
            <a:off x="1066800" y="5259388"/>
            <a:ext cx="8304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、干路开关控制所有用电器，支路开关控制该支路用电器。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95" name="Rectangle 14"/>
          <p:cNvSpPr/>
          <p:nvPr/>
        </p:nvSpPr>
        <p:spPr>
          <a:xfrm>
            <a:off x="1143000" y="5938838"/>
            <a:ext cx="40687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ea typeface="黑体" pitchFamily="49" charset="-122"/>
              </a:rPr>
              <a:t>3</a:t>
            </a:r>
            <a:r>
              <a:rPr lang="zh-CN" altLang="en-US" sz="2400" b="1">
                <a:ea typeface="黑体" pitchFamily="49" charset="-122"/>
              </a:rPr>
              <a:t>、用电器之间相互不影响。</a:t>
            </a:r>
            <a:endParaRPr lang="zh-CN" altLang="en-US" sz="1800"/>
          </a:p>
        </p:txBody>
      </p:sp>
      <p:grpSp>
        <p:nvGrpSpPr>
          <p:cNvPr id="20496" name="Group 15"/>
          <p:cNvGrpSpPr/>
          <p:nvPr/>
        </p:nvGrpSpPr>
        <p:grpSpPr>
          <a:xfrm>
            <a:off x="0" y="4724400"/>
            <a:ext cx="1447800" cy="1524000"/>
            <a:chOff x="240" y="3024"/>
            <a:chExt cx="912" cy="960"/>
          </a:xfrm>
        </p:grpSpPr>
        <p:sp>
          <p:nvSpPr>
            <p:cNvPr id="20510" name="Text Box 16"/>
            <p:cNvSpPr/>
            <p:nvPr/>
          </p:nvSpPr>
          <p:spPr>
            <a:xfrm>
              <a:off x="240" y="3312"/>
              <a:ext cx="912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400" b="1">
                  <a:ea typeface="黑体" pitchFamily="49" charset="-122"/>
                </a:rPr>
                <a:t>特点：</a:t>
              </a:r>
              <a:endParaRPr lang="zh-CN" altLang="en-US" sz="2400" b="1">
                <a:ea typeface="黑体" pitchFamily="49" charset="-122"/>
              </a:endParaRPr>
            </a:p>
          </p:txBody>
        </p:sp>
        <p:sp>
          <p:nvSpPr>
            <p:cNvPr id="20511" name="AutoShape 17"/>
            <p:cNvSpPr/>
            <p:nvPr/>
          </p:nvSpPr>
          <p:spPr>
            <a:xfrm>
              <a:off x="864" y="3024"/>
              <a:ext cx="96" cy="960"/>
            </a:xfrm>
            <a:prstGeom prst="leftBrace">
              <a:avLst>
                <a:gd name="adj1" fmla="val 83333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</p:grpSp>
      <p:grpSp>
        <p:nvGrpSpPr>
          <p:cNvPr id="20497" name="组合 27"/>
          <p:cNvGrpSpPr/>
          <p:nvPr/>
        </p:nvGrpSpPr>
        <p:grpSpPr>
          <a:xfrm>
            <a:off x="838200" y="3048000"/>
            <a:ext cx="3733800" cy="1143000"/>
            <a:chOff x="838200" y="3048000"/>
            <a:chExt cx="3733800" cy="1143000"/>
          </a:xfrm>
        </p:grpSpPr>
        <p:sp>
          <p:nvSpPr>
            <p:cNvPr id="20507" name="AutoShape 19"/>
            <p:cNvSpPr/>
            <p:nvPr/>
          </p:nvSpPr>
          <p:spPr>
            <a:xfrm>
              <a:off x="838200" y="3962400"/>
              <a:ext cx="685800" cy="228600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  <p:sp>
          <p:nvSpPr>
            <p:cNvPr id="20508" name="AutoShape 22"/>
            <p:cNvSpPr/>
            <p:nvPr/>
          </p:nvSpPr>
          <p:spPr>
            <a:xfrm rot="20100000">
              <a:off x="3886200" y="3962400"/>
              <a:ext cx="685800" cy="228600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  <p:sp>
          <p:nvSpPr>
            <p:cNvPr id="20509" name="AutoShape 33"/>
            <p:cNvSpPr/>
            <p:nvPr/>
          </p:nvSpPr>
          <p:spPr>
            <a:xfrm rot="11820000">
              <a:off x="2286000" y="3048000"/>
              <a:ext cx="685800" cy="228600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</p:grpSp>
      <p:pic>
        <p:nvPicPr>
          <p:cNvPr id="20498" name="Picture 38" descr="faf2b2119313b07eb88d97330ed7912397dd8cdd"/>
          <p:cNvPicPr/>
          <p:nvPr/>
        </p:nvPicPr>
        <p:blipFill>
          <a:blip r:embed="rId6"/>
          <a:srcRect l="50668" r="-1332"/>
          <a:stretch>
            <a:fillRect/>
          </a:stretch>
        </p:blipFill>
        <p:spPr>
          <a:xfrm>
            <a:off x="5257800" y="1676400"/>
            <a:ext cx="3352800" cy="27432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0499" name="组合 30"/>
          <p:cNvGrpSpPr/>
          <p:nvPr/>
        </p:nvGrpSpPr>
        <p:grpSpPr>
          <a:xfrm>
            <a:off x="412750" y="1676400"/>
            <a:ext cx="4249738" cy="2398712"/>
            <a:chOff x="413520" y="1676400"/>
            <a:chExt cx="4249138" cy="2399385"/>
          </a:xfrm>
        </p:grpSpPr>
        <p:sp>
          <p:nvSpPr>
            <p:cNvPr id="20503" name="AutoShape 20"/>
            <p:cNvSpPr/>
            <p:nvPr/>
          </p:nvSpPr>
          <p:spPr>
            <a:xfrm rot="8280000">
              <a:off x="1066800" y="1676400"/>
              <a:ext cx="685800" cy="228600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  <p:sp>
          <p:nvSpPr>
            <p:cNvPr id="20504" name="AutoShape 21"/>
            <p:cNvSpPr/>
            <p:nvPr/>
          </p:nvSpPr>
          <p:spPr>
            <a:xfrm rot="16200000">
              <a:off x="3124200" y="2286000"/>
              <a:ext cx="685800" cy="228600"/>
            </a:xfrm>
            <a:prstGeom prst="leftArrow">
              <a:avLst>
                <a:gd name="adj1" fmla="val 50000"/>
                <a:gd name="adj2" fmla="val 75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  <p:sp>
          <p:nvSpPr>
            <p:cNvPr id="20505" name="AutoShape 20"/>
            <p:cNvSpPr/>
            <p:nvPr/>
          </p:nvSpPr>
          <p:spPr>
            <a:xfrm rot="2220000">
              <a:off x="413520" y="3743249"/>
              <a:ext cx="437325" cy="255894"/>
            </a:xfrm>
            <a:prstGeom prst="leftArrow">
              <a:avLst>
                <a:gd name="adj1" fmla="val 50000"/>
                <a:gd name="adj2" fmla="val 74999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  <p:sp>
          <p:nvSpPr>
            <p:cNvPr id="20506" name="AutoShape 20"/>
            <p:cNvSpPr/>
            <p:nvPr/>
          </p:nvSpPr>
          <p:spPr>
            <a:xfrm rot="19920000">
              <a:off x="4225333" y="3819891"/>
              <a:ext cx="437325" cy="255894"/>
            </a:xfrm>
            <a:prstGeom prst="leftArrow">
              <a:avLst>
                <a:gd name="adj1" fmla="val 50000"/>
                <a:gd name="adj2" fmla="val 74999"/>
              </a:avLst>
            </a:prstGeom>
            <a:solidFill>
              <a:srgbClr val="FF0000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/>
            </a:p>
          </p:txBody>
        </p:sp>
      </p:grpSp>
      <p:grpSp>
        <p:nvGrpSpPr>
          <p:cNvPr id="20500" name="Group 39"/>
          <p:cNvGrpSpPr/>
          <p:nvPr/>
        </p:nvGrpSpPr>
        <p:grpSpPr>
          <a:xfrm>
            <a:off x="2590800" y="228600"/>
            <a:ext cx="3810000" cy="720725"/>
            <a:chExt cx="2231" cy="553"/>
          </a:xfrm>
        </p:grpSpPr>
        <p:pic>
          <p:nvPicPr>
            <p:cNvPr id="20501" name="圆角矩形 1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0" y="0"/>
              <a:ext cx="2231" cy="55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0502" name="Text Box 41"/>
            <p:cNvSpPr/>
            <p:nvPr/>
          </p:nvSpPr>
          <p:spPr>
            <a:xfrm>
              <a:off x="60" y="78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六、并联</a:t>
              </a:r>
              <a:r>
                <a:rPr lang="zh-CN" altLang="en-US" b="1">
                  <a:solidFill>
                    <a:srgbClr val="FFFFFF"/>
                  </a:solidFill>
                  <a:latin typeface="宋体" pitchFamily="2" charset="-122"/>
                </a:rPr>
                <a:t> </a:t>
              </a:r>
              <a:endParaRPr lang="zh-CN" altLang="en-US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7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3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/>
      <p:bldP spid="20494" grpId="1"/>
      <p:bldP spid="20495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Rectangle 5"/>
          <p:cNvSpPr/>
          <p:nvPr/>
        </p:nvSpPr>
        <p:spPr>
          <a:xfrm>
            <a:off x="685800" y="1524000"/>
            <a:ext cx="569595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．电流：表示电流强弱的物理量。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7" name="Rectangle 6"/>
          <p:cNvSpPr/>
          <p:nvPr/>
        </p:nvSpPr>
        <p:spPr>
          <a:xfrm>
            <a:off x="609600" y="4953000"/>
            <a:ext cx="21336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．单位：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8" name="矩形 4"/>
          <p:cNvSpPr/>
          <p:nvPr/>
        </p:nvSpPr>
        <p:spPr>
          <a:xfrm>
            <a:off x="533400" y="914400"/>
            <a:ext cx="2971800" cy="519112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zh-CN" altLang="en-US" sz="2800" b="1">
                <a:ea typeface="黑体" pitchFamily="49" charset="-122"/>
              </a:rPr>
              <a:t>（一）电流</a:t>
            </a:r>
            <a:endParaRPr lang="zh-CN" altLang="en-US" sz="2800" b="1" i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9" name="Rectangle 12"/>
          <p:cNvSpPr/>
          <p:nvPr/>
        </p:nvSpPr>
        <p:spPr>
          <a:xfrm>
            <a:off x="2406650" y="865188"/>
            <a:ext cx="3222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</a:rPr>
              <a:t>I</a:t>
            </a:r>
            <a:endParaRPr lang="en-US" altLang="zh-CN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510" name="Rectangle 13"/>
          <p:cNvSpPr/>
          <p:nvPr/>
        </p:nvSpPr>
        <p:spPr>
          <a:xfrm>
            <a:off x="685800" y="2133600"/>
            <a:ext cx="7010400" cy="1117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．定义：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秒时间内通过导体某横截面的电荷量叫电流。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1511" name="Rectangle 14"/>
          <p:cNvSpPr/>
          <p:nvPr/>
        </p:nvSpPr>
        <p:spPr>
          <a:xfrm>
            <a:off x="685800" y="3733800"/>
            <a:ext cx="20574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．公式：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1512" name="Rectangle 15"/>
          <p:cNvSpPr/>
          <p:nvPr/>
        </p:nvSpPr>
        <p:spPr>
          <a:xfrm>
            <a:off x="2514600" y="4876800"/>
            <a:ext cx="45720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安培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，简称</a:t>
            </a: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安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，符号是</a:t>
            </a:r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1513" name="Group 21"/>
          <p:cNvGrpSpPr/>
          <p:nvPr/>
        </p:nvGrpSpPr>
        <p:grpSpPr>
          <a:xfrm>
            <a:off x="2819400" y="3200400"/>
            <a:ext cx="1828800" cy="1509712"/>
            <a:chOff x="1776" y="2256"/>
            <a:chExt cx="1152" cy="951"/>
          </a:xfrm>
        </p:grpSpPr>
        <p:sp>
          <p:nvSpPr>
            <p:cNvPr id="21525" name="Rectangle 16"/>
            <p:cNvSpPr/>
            <p:nvPr/>
          </p:nvSpPr>
          <p:spPr>
            <a:xfrm>
              <a:off x="1776" y="2496"/>
              <a:ext cx="241" cy="5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 typeface=""/>
                <a:buNone/>
              </a:pPr>
              <a:r>
                <a:rPr lang="en-US" altLang="zh-CN" sz="4000" b="1">
                  <a:solidFill>
                    <a:srgbClr val="000000"/>
                  </a:solidFill>
                  <a:latin typeface="Times New Roman" pitchFamily="18" charset="0"/>
                </a:rPr>
                <a:t>I</a:t>
              </a:r>
              <a:endParaRPr lang="en-US" altLang="zh-CN" sz="4000" b="1">
                <a:solidFill>
                  <a:srgbClr val="000000"/>
                </a:solidFill>
                <a:latin typeface="宋体" pitchFamily="2" charset="-122"/>
              </a:endParaRPr>
            </a:p>
          </p:txBody>
        </p:sp>
        <p:sp>
          <p:nvSpPr>
            <p:cNvPr id="21526" name="Rectangle 17"/>
            <p:cNvSpPr/>
            <p:nvPr/>
          </p:nvSpPr>
          <p:spPr>
            <a:xfrm>
              <a:off x="2352" y="2256"/>
              <a:ext cx="365" cy="5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 typeface=""/>
                <a:buNone/>
              </a:pPr>
              <a:r>
                <a:rPr lang="en-US" altLang="zh-CN" sz="4000" b="1">
                  <a:solidFill>
                    <a:srgbClr val="000000"/>
                  </a:solidFill>
                  <a:latin typeface="Times New Roman" pitchFamily="18" charset="0"/>
                </a:rPr>
                <a:t>Q</a:t>
              </a:r>
              <a:endParaRPr lang="en-US" altLang="zh-CN" sz="4000" b="1">
                <a:solidFill>
                  <a:srgbClr val="000000"/>
                </a:solidFill>
                <a:latin typeface="宋体" pitchFamily="2" charset="-122"/>
              </a:endParaRPr>
            </a:p>
          </p:txBody>
        </p:sp>
        <p:sp>
          <p:nvSpPr>
            <p:cNvPr id="21527" name="Rectangle 18"/>
            <p:cNvSpPr/>
            <p:nvPr/>
          </p:nvSpPr>
          <p:spPr>
            <a:xfrm>
              <a:off x="2016" y="2496"/>
              <a:ext cx="277" cy="5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 typeface=""/>
                <a:buNone/>
              </a:pPr>
              <a:r>
                <a:rPr lang="en-US" altLang="zh-CN" sz="40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=</a:t>
              </a:r>
              <a:endParaRPr lang="en-US" altLang="zh-CN" sz="40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1528" name="Rectangle 19"/>
            <p:cNvSpPr/>
            <p:nvPr/>
          </p:nvSpPr>
          <p:spPr>
            <a:xfrm>
              <a:off x="2448" y="2688"/>
              <a:ext cx="223" cy="5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 typeface=""/>
                <a:buNone/>
              </a:pPr>
              <a:r>
                <a:rPr lang="en-US" altLang="zh-CN" sz="4000" b="1">
                  <a:solidFill>
                    <a:srgbClr val="000000"/>
                  </a:solidFill>
                  <a:latin typeface="Times New Roman" pitchFamily="18" charset="0"/>
                </a:rPr>
                <a:t>t</a:t>
              </a:r>
              <a:endParaRPr lang="en-US" altLang="zh-CN" sz="4000" b="1">
                <a:solidFill>
                  <a:srgbClr val="000000"/>
                </a:solidFill>
                <a:latin typeface="宋体" pitchFamily="2" charset="-122"/>
              </a:endParaRPr>
            </a:p>
          </p:txBody>
        </p:sp>
        <p:cxnSp>
          <p:nvCxnSpPr>
            <p:cNvPr id="21529" name="Line 20"/>
            <p:cNvCxnSpPr/>
            <p:nvPr/>
          </p:nvCxnSpPr>
          <p:spPr>
            <a:xfrm>
              <a:off x="2304" y="2784"/>
              <a:ext cx="6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</p:grpSp>
      <p:grpSp>
        <p:nvGrpSpPr>
          <p:cNvPr id="21514" name="Group 26"/>
          <p:cNvGrpSpPr/>
          <p:nvPr/>
        </p:nvGrpSpPr>
        <p:grpSpPr>
          <a:xfrm>
            <a:off x="4343400" y="2971800"/>
            <a:ext cx="3852862" cy="685800"/>
            <a:chOff x="2736" y="2112"/>
            <a:chExt cx="2427" cy="432"/>
          </a:xfrm>
        </p:grpSpPr>
        <p:cxnSp>
          <p:nvCxnSpPr>
            <p:cNvPr id="21523" name="Line 22"/>
            <p:cNvCxnSpPr/>
            <p:nvPr/>
          </p:nvCxnSpPr>
          <p:spPr>
            <a:xfrm flipV="1">
              <a:off x="2736" y="2400"/>
              <a:ext cx="912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21524" name="Rectangle 23"/>
            <p:cNvSpPr/>
            <p:nvPr/>
          </p:nvSpPr>
          <p:spPr>
            <a:xfrm>
              <a:off x="3696" y="2112"/>
              <a:ext cx="1467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 typeface=""/>
                <a:buNone/>
              </a:pPr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电荷量 库仑</a:t>
              </a:r>
              <a:r>
                <a:rPr lang="en-US" altLang="zh-CN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C</a:t>
              </a:r>
              <a:endPara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1515" name="Group 27"/>
          <p:cNvGrpSpPr/>
          <p:nvPr/>
        </p:nvGrpSpPr>
        <p:grpSpPr>
          <a:xfrm>
            <a:off x="4267200" y="4343400"/>
            <a:ext cx="3367088" cy="604838"/>
            <a:chOff x="2688" y="2976"/>
            <a:chExt cx="2121" cy="381"/>
          </a:xfrm>
        </p:grpSpPr>
        <p:cxnSp>
          <p:nvCxnSpPr>
            <p:cNvPr id="21521" name="Line 24"/>
            <p:cNvCxnSpPr/>
            <p:nvPr/>
          </p:nvCxnSpPr>
          <p:spPr>
            <a:xfrm>
              <a:off x="2688" y="3024"/>
              <a:ext cx="96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21522" name="Rectangle 25"/>
            <p:cNvSpPr/>
            <p:nvPr/>
          </p:nvSpPr>
          <p:spPr>
            <a:xfrm>
              <a:off x="3792" y="2976"/>
              <a:ext cx="1017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 typeface=""/>
                <a:buNone/>
              </a:pPr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时间 秒</a:t>
              </a:r>
              <a:r>
                <a:rPr lang="en-US" altLang="zh-CN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S</a:t>
              </a:r>
              <a:endPara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21516" name="Rectangle 28"/>
          <p:cNvSpPr/>
          <p:nvPr/>
        </p:nvSpPr>
        <p:spPr>
          <a:xfrm>
            <a:off x="685800" y="5715000"/>
            <a:ext cx="18288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1A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含义：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17" name="Rectangle 29"/>
          <p:cNvSpPr/>
          <p:nvPr/>
        </p:nvSpPr>
        <p:spPr>
          <a:xfrm>
            <a:off x="2133600" y="5715000"/>
            <a:ext cx="81534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秒时间内通过导体某横截面的电荷量为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1C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1518" name="Group 39"/>
          <p:cNvGrpSpPr/>
          <p:nvPr/>
        </p:nvGrpSpPr>
        <p:grpSpPr>
          <a:xfrm>
            <a:off x="2819400" y="304800"/>
            <a:ext cx="3810000" cy="720725"/>
            <a:chExt cx="2231" cy="553"/>
          </a:xfrm>
        </p:grpSpPr>
        <p:pic>
          <p:nvPicPr>
            <p:cNvPr id="21519" name="圆角矩形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231" cy="55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1520" name="Text Box 41"/>
            <p:cNvSpPr/>
            <p:nvPr/>
          </p:nvSpPr>
          <p:spPr>
            <a:xfrm>
              <a:off x="60" y="78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七、电流的测量</a:t>
              </a:r>
              <a:r>
                <a:rPr lang="zh-CN" altLang="en-US" b="1">
                  <a:solidFill>
                    <a:srgbClr val="FFFFFF"/>
                  </a:solidFill>
                  <a:latin typeface="宋体" pitchFamily="2" charset="-122"/>
                </a:rPr>
                <a:t> </a:t>
              </a:r>
              <a:endParaRPr lang="zh-CN" altLang="en-US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1"/>
      <p:bldP spid="21510" grpId="2"/>
      <p:bldP spid="21512" grpId="3"/>
      <p:bldP spid="21516" grpId="4"/>
      <p:bldP spid="21517" grpId="5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Rectangle 3"/>
          <p:cNvSpPr/>
          <p:nvPr/>
        </p:nvSpPr>
        <p:spPr>
          <a:xfrm>
            <a:off x="1066800" y="1676400"/>
            <a:ext cx="7010400" cy="676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　</a:t>
            </a:r>
            <a:r>
              <a:rPr lang="zh-CN" altLang="en-US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主单位：安培，简称安，符号是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A</a:t>
            </a:r>
            <a:endParaRPr lang="en-US" altLang="zh-CN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1" name="矩形 4"/>
          <p:cNvSpPr/>
          <p:nvPr/>
        </p:nvSpPr>
        <p:spPr>
          <a:xfrm>
            <a:off x="3200400" y="609600"/>
            <a:ext cx="2286000" cy="641350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600" b="1">
                <a:ea typeface="黑体" pitchFamily="49" charset="-122"/>
              </a:rPr>
              <a:t>电流单位</a:t>
            </a:r>
            <a:endParaRPr lang="zh-CN" altLang="en-US" sz="4000" b="1" i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2" name="Rectangle 8"/>
          <p:cNvSpPr/>
          <p:nvPr/>
        </p:nvSpPr>
        <p:spPr>
          <a:xfrm>
            <a:off x="1524000" y="2590800"/>
            <a:ext cx="7105650" cy="1260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zh-CN" altLang="en-US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电流的常用单位：</a:t>
            </a:r>
            <a:endParaRPr lang="zh-CN" altLang="en-US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zh-CN" altLang="en-US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毫安（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mA</a:t>
            </a:r>
            <a:r>
              <a:rPr lang="zh-CN" altLang="en-US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  微安（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uA</a:t>
            </a:r>
            <a:r>
              <a:rPr lang="zh-CN" altLang="en-US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	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3" name="Rectangle 9"/>
          <p:cNvSpPr/>
          <p:nvPr/>
        </p:nvSpPr>
        <p:spPr>
          <a:xfrm>
            <a:off x="4572000" y="4419600"/>
            <a:ext cx="2895600" cy="1844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 mA=10</a:t>
            </a:r>
            <a:r>
              <a:rPr lang="en-US" altLang="zh-CN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-3 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A</a:t>
            </a:r>
            <a:endParaRPr lang="en-US" altLang="zh-CN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 uA =10</a:t>
            </a:r>
            <a:r>
              <a:rPr lang="en-US" altLang="zh-CN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-3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m</a:t>
            </a:r>
            <a:r>
              <a:rPr lang="en-US" altLang="zh-CN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A</a:t>
            </a:r>
            <a:endParaRPr lang="en-US" altLang="zh-CN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 uA =10</a:t>
            </a:r>
            <a:r>
              <a:rPr lang="en-US" altLang="zh-CN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-6 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A</a:t>
            </a:r>
            <a:endParaRPr lang="en-US" altLang="zh-CN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4" name="Rectangle 10"/>
          <p:cNvSpPr/>
          <p:nvPr/>
        </p:nvSpPr>
        <p:spPr>
          <a:xfrm>
            <a:off x="1524000" y="4419600"/>
            <a:ext cx="2895600" cy="1844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1A=10</a:t>
            </a:r>
            <a:r>
              <a:rPr lang="en-US" altLang="zh-CN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 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mA	</a:t>
            </a:r>
            <a:endParaRPr lang="en-US" altLang="zh-CN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 mA =10</a:t>
            </a:r>
            <a:r>
              <a:rPr lang="en-US" altLang="zh-CN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 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uA</a:t>
            </a:r>
            <a:endParaRPr lang="en-US" altLang="zh-CN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1A=10</a:t>
            </a:r>
            <a:r>
              <a:rPr lang="en-US" altLang="zh-CN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6 </a:t>
            </a:r>
            <a:r>
              <a:rPr lang="en-US" altLang="zh-CN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uA	</a:t>
            </a:r>
            <a:endParaRPr lang="en-US" altLang="zh-CN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2" grpId="1"/>
      <p:bldP spid="22533" grpId="2"/>
      <p:bldP spid="22534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3554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2743200" y="1981200"/>
            <a:ext cx="3498850" cy="3581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5" name="AutoShape 22"/>
          <p:cNvSpPr/>
          <p:nvPr/>
        </p:nvSpPr>
        <p:spPr>
          <a:xfrm>
            <a:off x="6553200" y="2362200"/>
            <a:ext cx="1981200" cy="649288"/>
          </a:xfrm>
          <a:prstGeom prst="wedgeRoundRectCallout">
            <a:avLst>
              <a:gd name="adj1" fmla="val -154648"/>
              <a:gd name="adj2" fmla="val 201833"/>
              <a:gd name="adj3" fmla="val 16667"/>
            </a:avLst>
          </a:prstGeom>
          <a:solidFill>
            <a:schemeClr val="bg1"/>
          </a:solidFill>
          <a:ln w="28575">
            <a:solidFill>
              <a:srgbClr val="0066CC"/>
            </a:solidFill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CC0000"/>
                </a:solidFill>
                <a:latin typeface="宋体" pitchFamily="2" charset="-122"/>
              </a:rPr>
              <a:t>调零螺母</a:t>
            </a:r>
            <a:endParaRPr lang="zh-CN" altLang="en-US" sz="2800" b="1">
              <a:solidFill>
                <a:srgbClr val="CC0000"/>
              </a:solidFill>
              <a:latin typeface="宋体" pitchFamily="2" charset="-122"/>
            </a:endParaRPr>
          </a:p>
        </p:txBody>
      </p:sp>
      <p:sp>
        <p:nvSpPr>
          <p:cNvPr id="23556" name="Rectangle 11"/>
          <p:cNvSpPr/>
          <p:nvPr/>
        </p:nvSpPr>
        <p:spPr>
          <a:xfrm>
            <a:off x="762000" y="1371600"/>
            <a:ext cx="41402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1.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测量工具：电流表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7" name="矩形 4"/>
          <p:cNvSpPr/>
          <p:nvPr/>
        </p:nvSpPr>
        <p:spPr>
          <a:xfrm>
            <a:off x="2514600" y="609600"/>
            <a:ext cx="4114800" cy="641350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zh-CN" altLang="en-US" sz="3600" b="1">
                <a:ea typeface="黑体" pitchFamily="49" charset="-122"/>
              </a:rPr>
              <a:t>（二）电流的测量</a:t>
            </a:r>
            <a:endParaRPr lang="zh-CN" altLang="en-US" sz="3600" b="1">
              <a:ea typeface="黑体" pitchFamily="49" charset="-122"/>
            </a:endParaRPr>
          </a:p>
        </p:txBody>
      </p:sp>
      <p:grpSp>
        <p:nvGrpSpPr>
          <p:cNvPr id="23558" name="Group 29"/>
          <p:cNvGrpSpPr/>
          <p:nvPr/>
        </p:nvGrpSpPr>
        <p:grpSpPr>
          <a:xfrm>
            <a:off x="838200" y="5756275"/>
            <a:ext cx="6156325" cy="720725"/>
            <a:chOff x="576" y="3744"/>
            <a:chExt cx="3878" cy="454"/>
          </a:xfrm>
        </p:grpSpPr>
        <p:grpSp>
          <p:nvGrpSpPr>
            <p:cNvPr id="23564" name="Group 12"/>
            <p:cNvGrpSpPr/>
            <p:nvPr/>
          </p:nvGrpSpPr>
          <p:grpSpPr>
            <a:xfrm>
              <a:off x="3456" y="3744"/>
              <a:ext cx="998" cy="454"/>
              <a:chExt cx="998" cy="454"/>
            </a:xfrm>
          </p:grpSpPr>
          <p:cxnSp>
            <p:nvCxnSpPr>
              <p:cNvPr id="23566" name="Line 13"/>
              <p:cNvCxnSpPr/>
              <p:nvPr/>
            </p:nvCxnSpPr>
            <p:spPr>
              <a:xfrm>
                <a:off x="0" y="272"/>
                <a:ext cx="99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</p:spPr>
          </p:cxnSp>
          <p:grpSp>
            <p:nvGrpSpPr>
              <p:cNvPr id="23567" name="Group 14"/>
              <p:cNvGrpSpPr/>
              <p:nvPr/>
            </p:nvGrpSpPr>
            <p:grpSpPr>
              <a:xfrm>
                <a:off x="295" y="68"/>
                <a:ext cx="385" cy="386"/>
                <a:chExt cx="385" cy="386"/>
              </a:xfrm>
            </p:grpSpPr>
            <p:sp>
              <p:nvSpPr>
                <p:cNvPr id="23570" name="Oval 15"/>
                <p:cNvSpPr/>
                <p:nvPr/>
              </p:nvSpPr>
              <p:spPr>
                <a:xfrm>
                  <a:off x="0" y="0"/>
                  <a:ext cx="385" cy="386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  <a:miter lim="800000"/>
                </a:ln>
              </p:spPr>
              <p:txBody>
                <a:bodyPr wrap="none" anchor="ctr" anchorCtr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>
                    <a:latin typeface="Tahoma" pitchFamily="34" charset="0"/>
                  </a:endParaRPr>
                </a:p>
              </p:txBody>
            </p:sp>
            <p:sp>
              <p:nvSpPr>
                <p:cNvPr id="23571" name="Text Box 16"/>
                <p:cNvSpPr/>
                <p:nvPr/>
              </p:nvSpPr>
              <p:spPr>
                <a:xfrm>
                  <a:off x="46" y="23"/>
                  <a:ext cx="272" cy="327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Tx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90000"/>
                    </a:lnSpc>
                    <a:spcBef>
                      <a:spcPts val="500"/>
                    </a:spcBef>
                    <a:buFont typeface="Arial" pitchFamily="34" charset="0"/>
                    <a:buChar char="•"/>
                    <a:defRPr lang="zh-CN" altLang="en-US"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50000"/>
                    </a:spcBef>
                    <a:buFont typeface=""/>
                    <a:buNone/>
                  </a:pPr>
                  <a:r>
                    <a:rPr lang="en-US" altLang="zh-CN" sz="2800" b="1">
                      <a:latin typeface="Times New Roman" pitchFamily="18" charset="0"/>
                    </a:rPr>
                    <a:t>A</a:t>
                  </a:r>
                  <a:endParaRPr lang="en-US" altLang="zh-CN" sz="2800" b="1"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23568" name="Text Box 17"/>
              <p:cNvSpPr/>
              <p:nvPr/>
            </p:nvSpPr>
            <p:spPr>
              <a:xfrm>
                <a:off x="46" y="0"/>
                <a:ext cx="272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 typeface=""/>
                  <a:buNone/>
                </a:pPr>
                <a:r>
                  <a:rPr lang="en-US" altLang="zh-CN" sz="2800" b="1">
                    <a:latin typeface="Times New Roman" pitchFamily="18" charset="0"/>
                  </a:rPr>
                  <a:t>+</a:t>
                </a:r>
                <a:endParaRPr lang="en-US" altLang="zh-CN" sz="2800" b="1">
                  <a:latin typeface="Times New Roman" pitchFamily="18" charset="0"/>
                </a:endParaRPr>
              </a:p>
            </p:txBody>
          </p:sp>
          <p:sp>
            <p:nvSpPr>
              <p:cNvPr id="23569" name="Text Box 18"/>
              <p:cNvSpPr/>
              <p:nvPr/>
            </p:nvSpPr>
            <p:spPr>
              <a:xfrm>
                <a:off x="681" y="0"/>
                <a:ext cx="272" cy="28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 typeface=""/>
                  <a:buNone/>
                </a:pPr>
                <a:r>
                  <a:rPr lang="zh-CN" altLang="en-US" sz="2400" b="1"/>
                  <a:t>－</a:t>
                </a:r>
                <a:endParaRPr lang="en-US" altLang="zh-CN" sz="2400" b="1"/>
              </a:p>
            </p:txBody>
          </p:sp>
        </p:grpSp>
        <p:sp>
          <p:nvSpPr>
            <p:cNvPr id="23565" name="Rectangle 22"/>
            <p:cNvSpPr/>
            <p:nvPr/>
          </p:nvSpPr>
          <p:spPr>
            <a:xfrm>
              <a:off x="576" y="3792"/>
              <a:ext cx="328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 typeface=""/>
                <a:buNone/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、电流表的电路符号：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23559" name="Freeform 23"/>
          <p:cNvSpPr/>
          <p:nvPr/>
        </p:nvSpPr>
        <p:spPr bwMode="auto">
          <a:xfrm>
            <a:off x="3429000" y="4648200"/>
            <a:ext cx="304800" cy="1079500"/>
          </a:xfrm>
          <a:custGeom>
            <a:gdLst>
              <a:gd name="GT0" fmla="+- l w 0"/>
              <a:gd name="GT1" fmla="+- t h 0"/>
            </a:gdLst>
            <a:cxnLst>
              <a:cxn ang="0">
                <a:pos x="0" y="0"/>
              </a:cxn>
              <a:cxn ang="0">
                <a:pos x="152400" y="914400"/>
              </a:cxn>
              <a:cxn ang="0">
                <a:pos x="304800" y="990600"/>
              </a:cxn>
            </a:cxnLst>
            <a:rect l="l" t="t" r="GT0" b="GT1"/>
            <a:pathLst>
              <a:path w="192" h="680">
                <a:moveTo>
                  <a:pt x="0" y="0"/>
                </a:moveTo>
                <a:cubicBezTo>
                  <a:pt x="32" y="236"/>
                  <a:pt x="64" y="472"/>
                  <a:pt x="96" y="576"/>
                </a:cubicBezTo>
                <a:cubicBezTo>
                  <a:pt x="128" y="680"/>
                  <a:pt x="160" y="652"/>
                  <a:pt x="192" y="624"/>
                </a:cubicBezTo>
              </a:path>
            </a:pathLst>
          </a:custGeom>
          <a:noFill/>
          <a:ln w="57150">
            <a:solidFill>
              <a:srgbClr val="990000"/>
            </a:solidFill>
            <a:bevel/>
          </a:ln>
        </p:spPr>
      </p:sp>
      <p:sp>
        <p:nvSpPr>
          <p:cNvPr id="23560" name="Freeform 24"/>
          <p:cNvSpPr/>
          <p:nvPr/>
        </p:nvSpPr>
        <p:spPr bwMode="auto">
          <a:xfrm>
            <a:off x="4495800" y="4724400"/>
            <a:ext cx="304800" cy="1079500"/>
          </a:xfrm>
          <a:custGeom>
            <a:gdLst>
              <a:gd name="GT0" fmla="+- l w 0"/>
              <a:gd name="GT1" fmla="+- t h 0"/>
            </a:gdLst>
            <a:cxnLst>
              <a:cxn ang="0">
                <a:pos x="0" y="0"/>
              </a:cxn>
              <a:cxn ang="0">
                <a:pos x="152400" y="914400"/>
              </a:cxn>
              <a:cxn ang="0">
                <a:pos x="304800" y="990600"/>
              </a:cxn>
            </a:cxnLst>
            <a:rect l="l" t="t" r="GT0" b="GT1"/>
            <a:pathLst>
              <a:path w="192" h="680">
                <a:moveTo>
                  <a:pt x="0" y="0"/>
                </a:moveTo>
                <a:cubicBezTo>
                  <a:pt x="32" y="236"/>
                  <a:pt x="64" y="472"/>
                  <a:pt x="96" y="576"/>
                </a:cubicBezTo>
                <a:cubicBezTo>
                  <a:pt x="128" y="680"/>
                  <a:pt x="160" y="652"/>
                  <a:pt x="192" y="624"/>
                </a:cubicBezTo>
              </a:path>
            </a:pathLst>
          </a:custGeom>
          <a:noFill/>
          <a:ln w="57150">
            <a:solidFill>
              <a:srgbClr val="990000"/>
            </a:solidFill>
            <a:bevel/>
          </a:ln>
        </p:spPr>
      </p:sp>
      <p:sp>
        <p:nvSpPr>
          <p:cNvPr id="23561" name="Freeform 25"/>
          <p:cNvSpPr/>
          <p:nvPr/>
        </p:nvSpPr>
        <p:spPr bwMode="auto">
          <a:xfrm>
            <a:off x="5486400" y="4572000"/>
            <a:ext cx="304800" cy="1079500"/>
          </a:xfrm>
          <a:custGeom>
            <a:gdLst>
              <a:gd name="GT0" fmla="+- l w 0"/>
              <a:gd name="GT1" fmla="+- t h 0"/>
            </a:gdLst>
            <a:cxnLst>
              <a:cxn ang="0">
                <a:pos x="0" y="0"/>
              </a:cxn>
              <a:cxn ang="0">
                <a:pos x="152400" y="914400"/>
              </a:cxn>
              <a:cxn ang="0">
                <a:pos x="304800" y="990600"/>
              </a:cxn>
            </a:cxnLst>
            <a:rect l="l" t="t" r="GT0" b="GT1"/>
            <a:pathLst>
              <a:path w="192" h="680">
                <a:moveTo>
                  <a:pt x="0" y="0"/>
                </a:moveTo>
                <a:cubicBezTo>
                  <a:pt x="32" y="236"/>
                  <a:pt x="64" y="472"/>
                  <a:pt x="96" y="576"/>
                </a:cubicBezTo>
                <a:cubicBezTo>
                  <a:pt x="128" y="680"/>
                  <a:pt x="160" y="652"/>
                  <a:pt x="192" y="624"/>
                </a:cubicBezTo>
              </a:path>
            </a:pathLst>
          </a:custGeom>
          <a:noFill/>
          <a:ln w="57150">
            <a:solidFill>
              <a:srgbClr val="990000"/>
            </a:solidFill>
            <a:bevel/>
          </a:ln>
        </p:spPr>
      </p:sp>
      <p:sp>
        <p:nvSpPr>
          <p:cNvPr id="23562" name="Rectangle 27"/>
          <p:cNvSpPr/>
          <p:nvPr/>
        </p:nvSpPr>
        <p:spPr>
          <a:xfrm>
            <a:off x="990600" y="2286000"/>
            <a:ext cx="1371600" cy="9556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0.6A 0.02A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63" name="Rectangle 28"/>
          <p:cNvSpPr/>
          <p:nvPr/>
        </p:nvSpPr>
        <p:spPr>
          <a:xfrm>
            <a:off x="990600" y="3505200"/>
            <a:ext cx="1371600" cy="9556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3A 0.1A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6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2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  <p:bldP spid="2356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TextBox 8"/>
          <p:cNvSpPr/>
          <p:nvPr/>
        </p:nvSpPr>
        <p:spPr>
          <a:xfrm>
            <a:off x="2362200" y="381000"/>
            <a:ext cx="4495800" cy="579438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lang="zh-CN" altLang="en-US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电流表的正确使用：</a:t>
            </a:r>
            <a:endParaRPr lang="zh-CN" altLang="en-US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79" name="TextBox 15"/>
          <p:cNvSpPr/>
          <p:nvPr/>
        </p:nvSpPr>
        <p:spPr>
          <a:xfrm>
            <a:off x="457200" y="1219200"/>
            <a:ext cx="8232775" cy="5794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　　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）电流表必须和被测的用电器</a:t>
            </a:r>
            <a:r>
              <a: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串联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4580" name="组合 28"/>
          <p:cNvGrpSpPr/>
          <p:nvPr/>
        </p:nvGrpSpPr>
        <p:grpSpPr>
          <a:xfrm>
            <a:off x="692150" y="3962400"/>
            <a:ext cx="4829175" cy="2540000"/>
            <a:chOff x="692150" y="3962400"/>
            <a:chExt cx="4829175" cy="2540000"/>
          </a:xfrm>
        </p:grpSpPr>
        <p:pic>
          <p:nvPicPr>
            <p:cNvPr id="24602" name="Picture 3" descr="H:\2\人教教参资源\九\图\铡刀开关.JP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692150" y="4429125"/>
              <a:ext cx="1527175" cy="97472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4603" name="Picture 5" descr="H:\2\人教教参资源\九\图\小灯泡.JP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844675" y="5367338"/>
              <a:ext cx="1627188" cy="113506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4604" name="Picture 6" descr="H:\2\人教教参资源\九\图\电流表.JPG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968750" y="4395788"/>
              <a:ext cx="1552575" cy="183673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4605" name="Picture 8" descr="H:\2\人教教参资源\九\图\电池.JPG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2311400" y="3962400"/>
              <a:ext cx="1441450" cy="78581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24581" name="未知"/>
          <p:cNvSpPr/>
          <p:nvPr/>
        </p:nvSpPr>
        <p:spPr bwMode="auto">
          <a:xfrm>
            <a:off x="1905000" y="4419600"/>
            <a:ext cx="576262" cy="684212"/>
          </a:xfrm>
          <a:custGeom>
            <a:gdLst>
              <a:gd name="GT0" fmla="+- l w 0"/>
              <a:gd name="GT1" fmla="+- t h 0"/>
            </a:gdLst>
            <a:cxnLst>
              <a:cxn ang="0">
                <a:pos x="576263" y="0"/>
              </a:cxn>
              <a:cxn ang="0">
                <a:pos x="252413" y="180975"/>
              </a:cxn>
              <a:cxn ang="0">
                <a:pos x="0" y="684213"/>
              </a:cxn>
            </a:cxnLst>
            <a:rect l="l" t="t" r="GT0" b="GT1"/>
            <a:pathLst>
              <a:path w="363" h="431">
                <a:moveTo>
                  <a:pt x="363" y="0"/>
                </a:moveTo>
                <a:cubicBezTo>
                  <a:pt x="291" y="21"/>
                  <a:pt x="219" y="42"/>
                  <a:pt x="159" y="114"/>
                </a:cubicBezTo>
                <a:cubicBezTo>
                  <a:pt x="99" y="186"/>
                  <a:pt x="49" y="308"/>
                  <a:pt x="0" y="431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</p:sp>
      <p:sp>
        <p:nvSpPr>
          <p:cNvPr id="24582" name="未知"/>
          <p:cNvSpPr/>
          <p:nvPr/>
        </p:nvSpPr>
        <p:spPr bwMode="auto">
          <a:xfrm>
            <a:off x="685800" y="5080000"/>
            <a:ext cx="1446212" cy="1027112"/>
          </a:xfrm>
          <a:custGeom>
            <a:gdLst>
              <a:gd name="GT0" fmla="+- l w 0"/>
              <a:gd name="GT1" fmla="+- t h 0"/>
            </a:gdLst>
            <a:cxnLst>
              <a:cxn ang="0">
                <a:pos x="365125" y="0"/>
              </a:cxn>
              <a:cxn ang="0">
                <a:pos x="41275" y="250825"/>
              </a:cxn>
              <a:cxn ang="0">
                <a:pos x="617538" y="900113"/>
              </a:cxn>
              <a:cxn ang="0">
                <a:pos x="1446213" y="1008063"/>
              </a:cxn>
            </a:cxnLst>
            <a:rect l="l" t="t" r="GT0" b="GT1"/>
            <a:pathLst>
              <a:path w="911" h="647">
                <a:moveTo>
                  <a:pt x="230" y="0"/>
                </a:moveTo>
                <a:cubicBezTo>
                  <a:pt x="115" y="32"/>
                  <a:pt x="0" y="64"/>
                  <a:pt x="26" y="158"/>
                </a:cubicBezTo>
                <a:cubicBezTo>
                  <a:pt x="52" y="252"/>
                  <a:pt x="241" y="487"/>
                  <a:pt x="389" y="567"/>
                </a:cubicBezTo>
                <a:cubicBezTo>
                  <a:pt x="537" y="647"/>
                  <a:pt x="724" y="641"/>
                  <a:pt x="911" y="635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</p:sp>
      <p:sp>
        <p:nvSpPr>
          <p:cNvPr id="24583" name="未知"/>
          <p:cNvSpPr/>
          <p:nvPr/>
        </p:nvSpPr>
        <p:spPr bwMode="auto">
          <a:xfrm>
            <a:off x="3175000" y="5762625"/>
            <a:ext cx="1944688" cy="595312"/>
          </a:xfrm>
          <a:custGeom>
            <a:gdLst>
              <a:gd name="GT0" fmla="+- l w 0"/>
              <a:gd name="GT1" fmla="+- t h 0"/>
            </a:gdLst>
            <a:cxnLst>
              <a:cxn ang="0">
                <a:pos x="0" y="325438"/>
              </a:cxn>
              <a:cxn ang="0">
                <a:pos x="1620838" y="541338"/>
              </a:cxn>
              <a:cxn ang="0">
                <a:pos x="1944688" y="0"/>
              </a:cxn>
            </a:cxnLst>
            <a:rect l="l" t="t" r="GT0" b="GT1"/>
            <a:pathLst>
              <a:path w="1225" h="375">
                <a:moveTo>
                  <a:pt x="0" y="205"/>
                </a:moveTo>
                <a:cubicBezTo>
                  <a:pt x="408" y="290"/>
                  <a:pt x="817" y="375"/>
                  <a:pt x="1021" y="341"/>
                </a:cubicBezTo>
                <a:cubicBezTo>
                  <a:pt x="1225" y="307"/>
                  <a:pt x="1225" y="153"/>
                  <a:pt x="1225" y="0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</p:sp>
      <p:sp>
        <p:nvSpPr>
          <p:cNvPr id="24584" name="未知"/>
          <p:cNvSpPr/>
          <p:nvPr/>
        </p:nvSpPr>
        <p:spPr bwMode="auto">
          <a:xfrm>
            <a:off x="3590925" y="4395788"/>
            <a:ext cx="773112" cy="1366838"/>
          </a:xfrm>
          <a:custGeom>
            <a:gdLst>
              <a:gd name="GT0" fmla="+- l w 0"/>
              <a:gd name="GT1" fmla="+- t h 0"/>
            </a:gdLst>
            <a:cxnLst>
              <a:cxn ang="0">
                <a:pos x="773113" y="1366837"/>
              </a:cxn>
              <a:cxn ang="0">
                <a:pos x="125413" y="827087"/>
              </a:cxn>
              <a:cxn ang="0">
                <a:pos x="17463" y="0"/>
              </a:cxn>
            </a:cxnLst>
            <a:rect l="l" t="t" r="GT0" b="GT1"/>
            <a:pathLst>
              <a:path w="487" h="861">
                <a:moveTo>
                  <a:pt x="487" y="861"/>
                </a:moveTo>
                <a:cubicBezTo>
                  <a:pt x="322" y="762"/>
                  <a:pt x="158" y="664"/>
                  <a:pt x="79" y="521"/>
                </a:cubicBezTo>
                <a:cubicBezTo>
                  <a:pt x="0" y="378"/>
                  <a:pt x="5" y="189"/>
                  <a:pt x="11" y="0"/>
                </a:cubicBezTo>
              </a:path>
            </a:pathLst>
          </a:custGeom>
          <a:noFill/>
          <a:ln w="38100">
            <a:solidFill>
              <a:schemeClr val="tx1"/>
            </a:solidFill>
            <a:bevel/>
          </a:ln>
        </p:spPr>
      </p:sp>
      <p:grpSp>
        <p:nvGrpSpPr>
          <p:cNvPr id="24585" name="组合 27"/>
          <p:cNvGrpSpPr/>
          <p:nvPr/>
        </p:nvGrpSpPr>
        <p:grpSpPr>
          <a:xfrm>
            <a:off x="6335712" y="3933825"/>
            <a:ext cx="2232025" cy="2443162"/>
            <a:chOff x="6335713" y="3933825"/>
            <a:chExt cx="2232025" cy="2443163"/>
          </a:xfrm>
        </p:grpSpPr>
        <p:grpSp>
          <p:nvGrpSpPr>
            <p:cNvPr id="24594" name="Group 13"/>
            <p:cNvGrpSpPr/>
            <p:nvPr/>
          </p:nvGrpSpPr>
          <p:grpSpPr>
            <a:xfrm>
              <a:off x="6516688" y="3933825"/>
              <a:ext cx="1730375" cy="2443163"/>
              <a:chExt cx="1090" cy="1539"/>
            </a:xfrm>
          </p:grpSpPr>
          <p:pic>
            <p:nvPicPr>
              <p:cNvPr id="24598" name="Picture 6" descr="H:\2\人教教参资源\九\图\电流表.JPG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7" y="0"/>
                <a:ext cx="844" cy="99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24599" name="Picture 8" descr="H:\2\人教教参资源\九\图\电池.JPG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 flipH="1">
                <a:off x="114" y="1044"/>
                <a:ext cx="908" cy="49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24600" name="未知"/>
              <p:cNvSpPr/>
              <p:nvPr/>
            </p:nvSpPr>
            <p:spPr bwMode="auto">
              <a:xfrm>
                <a:off x="794" y="726"/>
                <a:ext cx="296" cy="590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273" y="182"/>
                  </a:cxn>
                  <a:cxn ang="0">
                    <a:pos x="137" y="590"/>
                  </a:cxn>
                </a:cxnLst>
                <a:rect l="l" t="t" r="GT0" b="GT1"/>
                <a:pathLst>
                  <a:path w="296" h="590">
                    <a:moveTo>
                      <a:pt x="0" y="0"/>
                    </a:moveTo>
                    <a:cubicBezTo>
                      <a:pt x="125" y="42"/>
                      <a:pt x="250" y="84"/>
                      <a:pt x="273" y="182"/>
                    </a:cubicBezTo>
                    <a:cubicBezTo>
                      <a:pt x="296" y="280"/>
                      <a:pt x="216" y="435"/>
                      <a:pt x="137" y="590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bevel/>
              </a:ln>
            </p:spPr>
          </p:sp>
          <p:sp>
            <p:nvSpPr>
              <p:cNvPr id="24601" name="未知"/>
              <p:cNvSpPr/>
              <p:nvPr/>
            </p:nvSpPr>
            <p:spPr bwMode="auto">
              <a:xfrm>
                <a:off x="0" y="688"/>
                <a:ext cx="341" cy="651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341" y="16"/>
                  </a:cxn>
                  <a:cxn ang="0">
                    <a:pos x="23" y="106"/>
                  </a:cxn>
                  <a:cxn ang="0">
                    <a:pos x="205" y="651"/>
                  </a:cxn>
                </a:cxnLst>
                <a:rect l="l" t="t" r="GT0" b="GT1"/>
                <a:pathLst>
                  <a:path w="341" h="651">
                    <a:moveTo>
                      <a:pt x="341" y="16"/>
                    </a:moveTo>
                    <a:cubicBezTo>
                      <a:pt x="193" y="8"/>
                      <a:pt x="46" y="0"/>
                      <a:pt x="23" y="106"/>
                    </a:cubicBezTo>
                    <a:cubicBezTo>
                      <a:pt x="0" y="212"/>
                      <a:pt x="102" y="431"/>
                      <a:pt x="205" y="651"/>
                    </a:cubicBezTo>
                  </a:path>
                </a:pathLst>
              </a:custGeom>
              <a:noFill/>
              <a:ln w="38100">
                <a:solidFill>
                  <a:schemeClr val="accent2"/>
                </a:solidFill>
                <a:bevel/>
              </a:ln>
            </p:spPr>
          </p:sp>
        </p:grpSp>
        <p:grpSp>
          <p:nvGrpSpPr>
            <p:cNvPr id="24595" name="Group 18"/>
            <p:cNvGrpSpPr/>
            <p:nvPr/>
          </p:nvGrpSpPr>
          <p:grpSpPr>
            <a:xfrm>
              <a:off x="6335713" y="4114800"/>
              <a:ext cx="2232025" cy="2052638"/>
              <a:chExt cx="1406" cy="1293"/>
            </a:xfrm>
          </p:grpSpPr>
          <p:cxnSp>
            <p:nvCxnSpPr>
              <p:cNvPr id="24596" name="Line 19"/>
              <p:cNvCxnSpPr/>
              <p:nvPr/>
            </p:nvCxnSpPr>
            <p:spPr>
              <a:xfrm flipH="1">
                <a:off x="23" y="0"/>
                <a:ext cx="1315" cy="1293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</a:ln>
            </p:spPr>
          </p:cxnSp>
          <p:cxnSp>
            <p:nvCxnSpPr>
              <p:cNvPr id="24597" name="Line 20"/>
              <p:cNvCxnSpPr/>
              <p:nvPr/>
            </p:nvCxnSpPr>
            <p:spPr>
              <a:xfrm>
                <a:off x="0" y="68"/>
                <a:ext cx="1406" cy="120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</a:ln>
            </p:spPr>
          </p:cxnSp>
        </p:grpSp>
      </p:grpSp>
      <p:grpSp>
        <p:nvGrpSpPr>
          <p:cNvPr id="24586" name="Group 27"/>
          <p:cNvGrpSpPr/>
          <p:nvPr/>
        </p:nvGrpSpPr>
        <p:grpSpPr>
          <a:xfrm>
            <a:off x="990600" y="4419600"/>
            <a:ext cx="4114800" cy="1905000"/>
            <a:chOff x="624" y="2784"/>
            <a:chExt cx="2592" cy="1200"/>
          </a:xfrm>
        </p:grpSpPr>
        <p:sp>
          <p:nvSpPr>
            <p:cNvPr id="24590" name="AutoShape 22"/>
            <p:cNvSpPr/>
            <p:nvPr/>
          </p:nvSpPr>
          <p:spPr>
            <a:xfrm rot="8580000">
              <a:off x="1320" y="2784"/>
              <a:ext cx="240" cy="96"/>
            </a:xfrm>
            <a:prstGeom prst="notchedRightArrow">
              <a:avLst>
                <a:gd name="adj1" fmla="val 50000"/>
                <a:gd name="adj2" fmla="val 62500"/>
              </a:avLst>
            </a:prstGeom>
            <a:solidFill>
              <a:srgbClr val="FF0000"/>
            </a:solidFill>
            <a:ln>
              <a:solidFill>
                <a:srgbClr val="990000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24591" name="AutoShape 23"/>
            <p:cNvSpPr/>
            <p:nvPr/>
          </p:nvSpPr>
          <p:spPr>
            <a:xfrm rot="2580000">
              <a:off x="624" y="3648"/>
              <a:ext cx="240" cy="96"/>
            </a:xfrm>
            <a:prstGeom prst="notchedRightArrow">
              <a:avLst>
                <a:gd name="adj1" fmla="val 50000"/>
                <a:gd name="adj2" fmla="val 62500"/>
              </a:avLst>
            </a:prstGeom>
            <a:solidFill>
              <a:srgbClr val="FF0000"/>
            </a:solidFill>
            <a:ln>
              <a:solidFill>
                <a:srgbClr val="990000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24592" name="AutoShape 24"/>
            <p:cNvSpPr/>
            <p:nvPr/>
          </p:nvSpPr>
          <p:spPr>
            <a:xfrm rot="17700000">
              <a:off x="3048" y="3816"/>
              <a:ext cx="240" cy="96"/>
            </a:xfrm>
            <a:prstGeom prst="notchedRightArrow">
              <a:avLst>
                <a:gd name="adj1" fmla="val 50000"/>
                <a:gd name="adj2" fmla="val 62500"/>
              </a:avLst>
            </a:prstGeom>
            <a:solidFill>
              <a:srgbClr val="FF0000"/>
            </a:solidFill>
            <a:ln>
              <a:solidFill>
                <a:srgbClr val="990000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  <p:sp>
          <p:nvSpPr>
            <p:cNvPr id="24593" name="AutoShape 25"/>
            <p:cNvSpPr/>
            <p:nvPr/>
          </p:nvSpPr>
          <p:spPr>
            <a:xfrm rot="15960000">
              <a:off x="2136" y="3048"/>
              <a:ext cx="240" cy="96"/>
            </a:xfrm>
            <a:prstGeom prst="notchedRightArrow">
              <a:avLst>
                <a:gd name="adj1" fmla="val 50000"/>
                <a:gd name="adj2" fmla="val 62500"/>
              </a:avLst>
            </a:prstGeom>
            <a:solidFill>
              <a:srgbClr val="FF0000"/>
            </a:solidFill>
            <a:ln>
              <a:solidFill>
                <a:srgbClr val="990000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1800">
                <a:latin typeface="Tahoma" pitchFamily="34" charset="0"/>
              </a:endParaRPr>
            </a:p>
          </p:txBody>
        </p:sp>
      </p:grpSp>
      <p:sp>
        <p:nvSpPr>
          <p:cNvPr id="24587" name="TextBox 15"/>
          <p:cNvSpPr/>
          <p:nvPr/>
        </p:nvSpPr>
        <p:spPr>
          <a:xfrm>
            <a:off x="454025" y="3352800"/>
            <a:ext cx="8232775" cy="5794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　（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</a:t>
            </a:r>
            <a:r>
              <a: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不允许把电流表直接连到电源的两极！</a:t>
            </a:r>
            <a:endParaRPr lang="zh-CN" altLang="en-US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88" name="TextBox 15"/>
          <p:cNvSpPr/>
          <p:nvPr/>
        </p:nvSpPr>
        <p:spPr>
          <a:xfrm>
            <a:off x="457200" y="1905000"/>
            <a:ext cx="8232775" cy="105568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　（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）电流必须从</a:t>
            </a:r>
            <a:r>
              <a: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正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接线柱流</a:t>
            </a:r>
            <a:r>
              <a: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入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，从</a:t>
            </a:r>
            <a:r>
              <a: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负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接线柱流</a:t>
            </a:r>
            <a:r>
              <a: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出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89" name="TextBox 15"/>
          <p:cNvSpPr/>
          <p:nvPr/>
        </p:nvSpPr>
        <p:spPr>
          <a:xfrm>
            <a:off x="457200" y="2819400"/>
            <a:ext cx="8232775" cy="5794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　（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）被测电流不能超过电流表的量程。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7" grpId="1"/>
      <p:bldP spid="24588" grpId="2"/>
      <p:bldP spid="24589" grpId="3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TextBox 8"/>
          <p:cNvSpPr/>
          <p:nvPr/>
        </p:nvSpPr>
        <p:spPr>
          <a:xfrm>
            <a:off x="533400" y="609600"/>
            <a:ext cx="7993062" cy="163036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　</a:t>
            </a: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例：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连接实物图，要求两灯并联，开关控制两盏灯，电流表测灯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L</a:t>
            </a:r>
            <a:r>
              <a:rPr lang="en-US" altLang="zh-CN" sz="2800" b="1" baseline="-2500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的电流（约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0.5 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），并画出电路图。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5603" name="Group 3"/>
          <p:cNvGrpSpPr/>
          <p:nvPr/>
        </p:nvGrpSpPr>
        <p:grpSpPr>
          <a:xfrm>
            <a:off x="762000" y="3200400"/>
            <a:ext cx="4248150" cy="2743200"/>
            <a:chExt cx="2676" cy="1728"/>
          </a:xfrm>
        </p:grpSpPr>
        <p:pic>
          <p:nvPicPr>
            <p:cNvPr id="25628" name="Picture 3" descr="H:\2\人教教参资源\九\图\铡刀开关.JP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17" y="65"/>
              <a:ext cx="771" cy="5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5629" name="Picture 5" descr="H:\2\人教教参资源\九\图\小灯泡.JP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666"/>
              <a:ext cx="822" cy="58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5630" name="Picture 6" descr="H:\2\人教教参资源\九\图\电流表.JPG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1903" y="772"/>
              <a:ext cx="743" cy="90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5631" name="Picture 10" descr="H:\2\人教教参资源\九\图\电池组.JPG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611" y="86"/>
              <a:ext cx="1065" cy="43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5632" name="Picture 5" descr="H:\2\人教教参资源\九\图\小灯泡.JP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635" y="1141"/>
              <a:ext cx="821" cy="58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5633" name="Text Box 9"/>
            <p:cNvSpPr/>
            <p:nvPr/>
          </p:nvSpPr>
          <p:spPr>
            <a:xfrm>
              <a:off x="1116" y="991"/>
              <a:ext cx="416" cy="38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just" eaLnBrk="1" hangingPunct="1">
                <a:spcBef>
                  <a:spcPct val="0"/>
                </a:spcBef>
                <a:buFont typeface=""/>
                <a:buNone/>
              </a:pPr>
              <a:r>
                <a:rPr lang="en-US" altLang="zh-CN" sz="2400" b="1">
                  <a:latin typeface="Times New Roman" pitchFamily="18" charset="0"/>
                </a:rPr>
                <a:t>L</a:t>
              </a:r>
              <a:r>
                <a:rPr lang="en-US" altLang="zh-CN" sz="2400" b="1" baseline="-25000">
                  <a:latin typeface="Times New Roman" pitchFamily="18" charset="0"/>
                </a:rPr>
                <a:t>2</a:t>
              </a:r>
              <a:endParaRPr lang="en-US" altLang="zh-CN" sz="2400" b="1">
                <a:latin typeface="Times New Roman" pitchFamily="18" charset="0"/>
              </a:endParaRPr>
            </a:p>
          </p:txBody>
        </p:sp>
        <p:sp>
          <p:nvSpPr>
            <p:cNvPr id="25634" name="Text Box 10"/>
            <p:cNvSpPr/>
            <p:nvPr/>
          </p:nvSpPr>
          <p:spPr>
            <a:xfrm>
              <a:off x="460" y="567"/>
              <a:ext cx="416" cy="3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just" eaLnBrk="1" hangingPunct="1">
                <a:spcBef>
                  <a:spcPct val="0"/>
                </a:spcBef>
                <a:buFont typeface=""/>
                <a:buNone/>
              </a:pPr>
              <a:r>
                <a:rPr lang="en-US" altLang="zh-CN" sz="2400" b="1">
                  <a:latin typeface="Times New Roman" pitchFamily="18" charset="0"/>
                </a:rPr>
                <a:t>L</a:t>
              </a:r>
              <a:r>
                <a:rPr lang="en-US" altLang="zh-CN" sz="2400" b="1" baseline="-25000">
                  <a:latin typeface="Times New Roman" pitchFamily="18" charset="0"/>
                </a:rPr>
                <a:t>1</a:t>
              </a:r>
              <a:endParaRPr lang="en-US" altLang="zh-CN" sz="2400" b="1">
                <a:latin typeface="Times New Roman" pitchFamily="18" charset="0"/>
              </a:endParaRPr>
            </a:p>
          </p:txBody>
        </p:sp>
        <p:sp>
          <p:nvSpPr>
            <p:cNvPr id="25635" name="Text Box 11"/>
            <p:cNvSpPr/>
            <p:nvPr/>
          </p:nvSpPr>
          <p:spPr>
            <a:xfrm>
              <a:off x="673" y="0"/>
              <a:ext cx="416" cy="38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just" eaLnBrk="1" hangingPunct="1">
                <a:spcBef>
                  <a:spcPct val="0"/>
                </a:spcBef>
                <a:buFont typeface=""/>
                <a:buNone/>
              </a:pPr>
              <a:r>
                <a:rPr lang="en-US" altLang="zh-CN" sz="2400" b="1">
                  <a:latin typeface="Times New Roman" pitchFamily="18" charset="0"/>
                </a:rPr>
                <a:t>S</a:t>
              </a:r>
              <a:endParaRPr lang="en-US" altLang="zh-CN" sz="2400" b="1">
                <a:latin typeface="Times New Roman" pitchFamily="18" charset="0"/>
              </a:endParaRPr>
            </a:p>
          </p:txBody>
        </p:sp>
      </p:grpSp>
      <p:sp>
        <p:nvSpPr>
          <p:cNvPr id="25604" name="未知"/>
          <p:cNvSpPr/>
          <p:nvPr/>
        </p:nvSpPr>
        <p:spPr bwMode="auto">
          <a:xfrm>
            <a:off x="2819400" y="5486400"/>
            <a:ext cx="1676400" cy="522288"/>
          </a:xfrm>
          <a:custGeom>
            <a:gdLst>
              <a:gd name="GT0" fmla="+- l w 0"/>
              <a:gd name="GT1" fmla="+- t h 0"/>
            </a:gdLst>
            <a:cxnLst>
              <a:cxn ang="0">
                <a:pos x="22225" y="144463"/>
              </a:cxn>
              <a:cxn ang="0">
                <a:pos x="119063" y="415925"/>
              </a:cxn>
              <a:cxn ang="0">
                <a:pos x="733425" y="498475"/>
              </a:cxn>
              <a:cxn ang="0">
                <a:pos x="1541463" y="277813"/>
              </a:cxn>
              <a:cxn ang="0">
                <a:pos x="1543050" y="0"/>
              </a:cxn>
            </a:cxnLst>
            <a:rect l="l" t="t" r="GT0" b="GT1"/>
            <a:pathLst>
              <a:path w="1056" h="329">
                <a:moveTo>
                  <a:pt x="14" y="91"/>
                </a:moveTo>
                <a:cubicBezTo>
                  <a:pt x="25" y="118"/>
                  <a:pt x="0" y="225"/>
                  <a:pt x="75" y="262"/>
                </a:cubicBezTo>
                <a:cubicBezTo>
                  <a:pt x="150" y="299"/>
                  <a:pt x="313" y="329"/>
                  <a:pt x="462" y="314"/>
                </a:cubicBezTo>
                <a:cubicBezTo>
                  <a:pt x="611" y="299"/>
                  <a:pt x="886" y="227"/>
                  <a:pt x="971" y="175"/>
                </a:cubicBezTo>
                <a:cubicBezTo>
                  <a:pt x="1056" y="123"/>
                  <a:pt x="972" y="36"/>
                  <a:pt x="972" y="0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</p:sp>
      <p:sp>
        <p:nvSpPr>
          <p:cNvPr id="25605" name="未知"/>
          <p:cNvSpPr/>
          <p:nvPr/>
        </p:nvSpPr>
        <p:spPr bwMode="auto">
          <a:xfrm>
            <a:off x="533400" y="4876800"/>
            <a:ext cx="1554162" cy="1062038"/>
          </a:xfrm>
          <a:custGeom>
            <a:gdLst>
              <a:gd name="GT0" fmla="+- l w 0"/>
              <a:gd name="GT1" fmla="+- t h 0"/>
            </a:gdLst>
            <a:cxnLst>
              <a:cxn ang="0">
                <a:pos x="455613" y="0"/>
              </a:cxn>
              <a:cxn ang="0">
                <a:pos x="58738" y="595313"/>
              </a:cxn>
              <a:cxn ang="0">
                <a:pos x="803275" y="1038225"/>
              </a:cxn>
              <a:cxn ang="0">
                <a:pos x="1319213" y="735013"/>
              </a:cxn>
              <a:cxn ang="0">
                <a:pos x="1554163" y="696913"/>
              </a:cxn>
            </a:cxnLst>
            <a:rect l="l" t="t" r="GT0" b="GT1"/>
            <a:pathLst>
              <a:path w="979" h="669">
                <a:moveTo>
                  <a:pt x="287" y="0"/>
                </a:moveTo>
                <a:cubicBezTo>
                  <a:pt x="246" y="62"/>
                  <a:pt x="0" y="266"/>
                  <a:pt x="37" y="375"/>
                </a:cubicBezTo>
                <a:cubicBezTo>
                  <a:pt x="74" y="484"/>
                  <a:pt x="374" y="639"/>
                  <a:pt x="506" y="654"/>
                </a:cubicBezTo>
                <a:cubicBezTo>
                  <a:pt x="638" y="669"/>
                  <a:pt x="752" y="499"/>
                  <a:pt x="831" y="463"/>
                </a:cubicBezTo>
                <a:cubicBezTo>
                  <a:pt x="910" y="427"/>
                  <a:pt x="948" y="444"/>
                  <a:pt x="979" y="439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</p:sp>
      <p:sp>
        <p:nvSpPr>
          <p:cNvPr id="25606" name="未知"/>
          <p:cNvSpPr/>
          <p:nvPr/>
        </p:nvSpPr>
        <p:spPr bwMode="auto">
          <a:xfrm>
            <a:off x="2311400" y="3733800"/>
            <a:ext cx="1117600" cy="430212"/>
          </a:xfrm>
          <a:custGeom>
            <a:gdLst>
              <a:gd name="GT0" fmla="+- l w 0"/>
              <a:gd name="GT1" fmla="+- t h 0"/>
            </a:gdLst>
            <a:cxnLst>
              <a:cxn ang="0">
                <a:pos x="0" y="109538"/>
              </a:cxn>
              <a:cxn ang="0">
                <a:pos x="66675" y="363538"/>
              </a:cxn>
              <a:cxn ang="0">
                <a:pos x="403225" y="414338"/>
              </a:cxn>
              <a:cxn ang="0">
                <a:pos x="666750" y="273050"/>
              </a:cxn>
              <a:cxn ang="0">
                <a:pos x="855663" y="131763"/>
              </a:cxn>
              <a:cxn ang="0">
                <a:pos x="1117600" y="0"/>
              </a:cxn>
            </a:cxnLst>
            <a:rect l="l" t="t" r="GT0" b="GT1"/>
            <a:pathLst>
              <a:path w="704" h="271">
                <a:moveTo>
                  <a:pt x="0" y="69"/>
                </a:moveTo>
                <a:cubicBezTo>
                  <a:pt x="5" y="96"/>
                  <a:pt x="0" y="197"/>
                  <a:pt x="42" y="229"/>
                </a:cubicBezTo>
                <a:cubicBezTo>
                  <a:pt x="84" y="261"/>
                  <a:pt x="191" y="271"/>
                  <a:pt x="254" y="261"/>
                </a:cubicBezTo>
                <a:cubicBezTo>
                  <a:pt x="317" y="251"/>
                  <a:pt x="373" y="202"/>
                  <a:pt x="420" y="172"/>
                </a:cubicBezTo>
                <a:cubicBezTo>
                  <a:pt x="467" y="142"/>
                  <a:pt x="492" y="112"/>
                  <a:pt x="539" y="83"/>
                </a:cubicBezTo>
                <a:cubicBezTo>
                  <a:pt x="586" y="54"/>
                  <a:pt x="670" y="17"/>
                  <a:pt x="704" y="0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</p:sp>
      <p:sp>
        <p:nvSpPr>
          <p:cNvPr id="25607" name="未知"/>
          <p:cNvSpPr/>
          <p:nvPr/>
        </p:nvSpPr>
        <p:spPr bwMode="auto">
          <a:xfrm>
            <a:off x="3352800" y="3733800"/>
            <a:ext cx="1752600" cy="1676400"/>
          </a:xfrm>
          <a:custGeom>
            <a:gdLst>
              <a:gd name="GT0" fmla="+- l w 0"/>
              <a:gd name="GT1" fmla="+- t h 0"/>
            </a:gdLst>
            <a:cxnLst>
              <a:cxn ang="0">
                <a:pos x="799462" y="1676400"/>
              </a:cxn>
              <a:cxn ang="0">
                <a:pos x="367787" y="1590666"/>
              </a:cxn>
              <a:cxn ang="0">
                <a:pos x="70795" y="1419199"/>
              </a:cxn>
              <a:cxn ang="0">
                <a:pos x="36261" y="1053300"/>
              </a:cxn>
              <a:cxn ang="0">
                <a:pos x="288359" y="658312"/>
              </a:cxn>
              <a:cxn ang="0">
                <a:pos x="1545396" y="283227"/>
              </a:cxn>
              <a:cxn ang="0">
                <a:pos x="1533309" y="0"/>
              </a:cxn>
            </a:cxnLst>
            <a:rect l="l" t="t" r="GT0" b="GT1"/>
            <a:pathLst>
              <a:path w="1015" h="1095">
                <a:moveTo>
                  <a:pt x="463" y="1095"/>
                </a:moveTo>
                <a:cubicBezTo>
                  <a:pt x="421" y="1087"/>
                  <a:pt x="283" y="1067"/>
                  <a:pt x="213" y="1039"/>
                </a:cubicBezTo>
                <a:cubicBezTo>
                  <a:pt x="143" y="1011"/>
                  <a:pt x="73" y="986"/>
                  <a:pt x="41" y="927"/>
                </a:cubicBezTo>
                <a:cubicBezTo>
                  <a:pt x="9" y="868"/>
                  <a:pt x="0" y="771"/>
                  <a:pt x="21" y="688"/>
                </a:cubicBezTo>
                <a:cubicBezTo>
                  <a:pt x="42" y="605"/>
                  <a:pt x="21" y="514"/>
                  <a:pt x="167" y="430"/>
                </a:cubicBezTo>
                <a:cubicBezTo>
                  <a:pt x="313" y="346"/>
                  <a:pt x="775" y="257"/>
                  <a:pt x="895" y="185"/>
                </a:cubicBezTo>
                <a:cubicBezTo>
                  <a:pt x="1015" y="113"/>
                  <a:pt x="889" y="39"/>
                  <a:pt x="888" y="0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</p:sp>
      <p:sp>
        <p:nvSpPr>
          <p:cNvPr id="25608" name="未知"/>
          <p:cNvSpPr/>
          <p:nvPr/>
        </p:nvSpPr>
        <p:spPr bwMode="auto">
          <a:xfrm>
            <a:off x="1752600" y="4495800"/>
            <a:ext cx="2362200" cy="914400"/>
          </a:xfrm>
          <a:custGeom>
            <a:gdLst>
              <a:gd name="GT0" fmla="+- l w 0"/>
              <a:gd name="GT1" fmla="+- t h 0"/>
            </a:gdLst>
            <a:cxnLst>
              <a:cxn ang="0">
                <a:pos x="137409" y="316462"/>
              </a:cxn>
              <a:cxn ang="0">
                <a:pos x="86460" y="316462"/>
              </a:cxn>
              <a:cxn ang="0">
                <a:pos x="654623" y="23854"/>
              </a:cxn>
              <a:cxn ang="0">
                <a:pos x="1227418" y="171748"/>
              </a:cxn>
              <a:cxn ang="0">
                <a:pos x="1431215" y="791950"/>
              </a:cxn>
              <a:cxn ang="0">
                <a:pos x="2362200" y="908039"/>
              </a:cxn>
            </a:cxnLst>
            <a:rect l="l" t="t" r="GT0" b="GT1"/>
            <a:pathLst>
              <a:path w="1530" h="575">
                <a:moveTo>
                  <a:pt x="89" y="199"/>
                </a:moveTo>
                <a:cubicBezTo>
                  <a:pt x="84" y="199"/>
                  <a:pt x="0" y="230"/>
                  <a:pt x="56" y="199"/>
                </a:cubicBezTo>
                <a:cubicBezTo>
                  <a:pt x="112" y="168"/>
                  <a:pt x="301" y="30"/>
                  <a:pt x="424" y="15"/>
                </a:cubicBezTo>
                <a:cubicBezTo>
                  <a:pt x="547" y="0"/>
                  <a:pt x="711" y="28"/>
                  <a:pt x="795" y="108"/>
                </a:cubicBezTo>
                <a:cubicBezTo>
                  <a:pt x="879" y="188"/>
                  <a:pt x="804" y="421"/>
                  <a:pt x="927" y="498"/>
                </a:cubicBezTo>
                <a:cubicBezTo>
                  <a:pt x="1050" y="575"/>
                  <a:pt x="1405" y="556"/>
                  <a:pt x="1530" y="571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</p:sp>
      <p:sp>
        <p:nvSpPr>
          <p:cNvPr id="25609" name="未知"/>
          <p:cNvSpPr/>
          <p:nvPr/>
        </p:nvSpPr>
        <p:spPr bwMode="auto">
          <a:xfrm>
            <a:off x="533400" y="3810000"/>
            <a:ext cx="1295400" cy="1143000"/>
          </a:xfrm>
          <a:custGeom>
            <a:gdLst>
              <a:gd name="GT0" fmla="+- l w 0"/>
              <a:gd name="GT1" fmla="+- t h 0"/>
            </a:gdLst>
            <a:cxnLst>
              <a:cxn ang="0">
                <a:pos x="1295400" y="8736"/>
              </a:cxn>
              <a:cxn ang="0">
                <a:pos x="920131" y="30577"/>
              </a:cxn>
              <a:cxn ang="0">
                <a:pos x="510582" y="196567"/>
              </a:cxn>
              <a:cxn ang="0">
                <a:pos x="265214" y="525634"/>
              </a:cxn>
              <a:cxn ang="0">
                <a:pos x="61342" y="856158"/>
              </a:cxn>
              <a:cxn ang="0">
                <a:pos x="61342" y="1121159"/>
              </a:cxn>
              <a:cxn ang="0">
                <a:pos x="429394" y="988659"/>
              </a:cxn>
            </a:cxnLst>
            <a:rect l="l" t="t" r="GT0" b="GT1"/>
            <a:pathLst>
              <a:path w="718" h="785">
                <a:moveTo>
                  <a:pt x="718" y="6"/>
                </a:moveTo>
                <a:cubicBezTo>
                  <a:pt x="684" y="9"/>
                  <a:pt x="582" y="0"/>
                  <a:pt x="510" y="21"/>
                </a:cubicBezTo>
                <a:cubicBezTo>
                  <a:pt x="438" y="42"/>
                  <a:pt x="343" y="78"/>
                  <a:pt x="283" y="135"/>
                </a:cubicBezTo>
                <a:cubicBezTo>
                  <a:pt x="223" y="192"/>
                  <a:pt x="188" y="286"/>
                  <a:pt x="147" y="361"/>
                </a:cubicBezTo>
                <a:cubicBezTo>
                  <a:pt x="106" y="436"/>
                  <a:pt x="53" y="520"/>
                  <a:pt x="34" y="588"/>
                </a:cubicBezTo>
                <a:cubicBezTo>
                  <a:pt x="15" y="656"/>
                  <a:pt x="0" y="755"/>
                  <a:pt x="34" y="770"/>
                </a:cubicBezTo>
                <a:cubicBezTo>
                  <a:pt x="68" y="785"/>
                  <a:pt x="153" y="732"/>
                  <a:pt x="238" y="679"/>
                </a:cubicBezTo>
              </a:path>
            </a:pathLst>
          </a:custGeom>
          <a:noFill/>
          <a:ln w="28575">
            <a:solidFill>
              <a:srgbClr val="CC0000"/>
            </a:solidFill>
            <a:bevel/>
          </a:ln>
        </p:spPr>
      </p:sp>
      <p:grpSp>
        <p:nvGrpSpPr>
          <p:cNvPr id="25610" name="Group 19"/>
          <p:cNvGrpSpPr/>
          <p:nvPr/>
        </p:nvGrpSpPr>
        <p:grpSpPr>
          <a:xfrm>
            <a:off x="5638800" y="3505200"/>
            <a:ext cx="2719388" cy="2376488"/>
            <a:chExt cx="1713" cy="1497"/>
          </a:xfrm>
        </p:grpSpPr>
        <p:sp>
          <p:nvSpPr>
            <p:cNvPr id="25611" name="Text Box 20"/>
            <p:cNvSpPr/>
            <p:nvPr/>
          </p:nvSpPr>
          <p:spPr>
            <a:xfrm>
              <a:off x="477" y="1089"/>
              <a:ext cx="414" cy="29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just" eaLnBrk="1" hangingPunct="1">
                <a:spcBef>
                  <a:spcPct val="0"/>
                </a:spcBef>
                <a:buFont typeface=""/>
                <a:buNone/>
              </a:pPr>
              <a:r>
                <a:rPr lang="en-US" altLang="zh-CN" sz="2400" b="1">
                  <a:latin typeface="Times New Roman" pitchFamily="18" charset="0"/>
                </a:rPr>
                <a:t>L</a:t>
              </a:r>
              <a:r>
                <a:rPr lang="en-US" altLang="zh-CN" sz="2400" b="1" baseline="-25000">
                  <a:latin typeface="Times New Roman" pitchFamily="18" charset="0"/>
                </a:rPr>
                <a:t>2</a:t>
              </a:r>
              <a:endParaRPr lang="en-US" altLang="zh-CN" sz="2400" b="1"/>
            </a:p>
          </p:txBody>
        </p:sp>
        <p:sp>
          <p:nvSpPr>
            <p:cNvPr id="25612" name="Text Box 21"/>
            <p:cNvSpPr/>
            <p:nvPr/>
          </p:nvSpPr>
          <p:spPr>
            <a:xfrm>
              <a:off x="930" y="454"/>
              <a:ext cx="382" cy="35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just" eaLnBrk="1" hangingPunct="1">
                <a:spcBef>
                  <a:spcPct val="0"/>
                </a:spcBef>
                <a:buFont typeface=""/>
                <a:buNone/>
              </a:pPr>
              <a:r>
                <a:rPr lang="en-US" altLang="zh-CN" sz="2400" b="1">
                  <a:latin typeface="Times New Roman" pitchFamily="18" charset="0"/>
                </a:rPr>
                <a:t>L</a:t>
              </a:r>
              <a:r>
                <a:rPr lang="en-US" altLang="zh-CN" sz="2400" b="1" baseline="-25000">
                  <a:latin typeface="Times New Roman" pitchFamily="18" charset="0"/>
                </a:rPr>
                <a:t>1</a:t>
              </a:r>
              <a:endParaRPr lang="en-US" altLang="zh-CN" sz="2400" b="1"/>
            </a:p>
          </p:txBody>
        </p:sp>
        <p:sp>
          <p:nvSpPr>
            <p:cNvPr id="25613" name="Rectangle 102"/>
            <p:cNvSpPr/>
            <p:nvPr/>
          </p:nvSpPr>
          <p:spPr>
            <a:xfrm>
              <a:off x="0" y="159"/>
              <a:ext cx="1713" cy="119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 typeface=""/>
                <a:buNone/>
              </a:pPr>
              <a:endParaRPr lang="zh-CN" altLang="zh-CN" sz="1800"/>
            </a:p>
          </p:txBody>
        </p:sp>
        <p:grpSp>
          <p:nvGrpSpPr>
            <p:cNvPr id="25614" name="Group 23"/>
            <p:cNvGrpSpPr/>
            <p:nvPr/>
          </p:nvGrpSpPr>
          <p:grpSpPr>
            <a:xfrm>
              <a:off x="1202" y="0"/>
              <a:ext cx="72" cy="299"/>
              <a:chExt cx="85" cy="340"/>
            </a:xfrm>
          </p:grpSpPr>
          <p:sp>
            <p:nvSpPr>
              <p:cNvPr id="25625" name="Rectangle 23"/>
              <p:cNvSpPr/>
              <p:nvPr/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 typeface=""/>
                  <a:buNone/>
                </a:pPr>
                <a:endParaRPr lang="zh-CN" altLang="zh-CN" sz="1800"/>
              </a:p>
            </p:txBody>
          </p:sp>
          <p:cxnSp>
            <p:nvCxnSpPr>
              <p:cNvPr id="25626" name="Line 24"/>
              <p:cNvCxnSpPr/>
              <p:nvPr/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</p:spPr>
          </p:cxnSp>
          <p:cxnSp>
            <p:nvCxnSpPr>
              <p:cNvPr id="25627" name="Line 25"/>
              <p:cNvCxnSpPr/>
              <p:nvPr/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</a:ln>
            </p:spPr>
          </p:cxnSp>
        </p:grpSp>
        <p:grpSp>
          <p:nvGrpSpPr>
            <p:cNvPr id="25615" name="Group 27"/>
            <p:cNvGrpSpPr/>
            <p:nvPr/>
          </p:nvGrpSpPr>
          <p:grpSpPr>
            <a:xfrm>
              <a:off x="363" y="77"/>
              <a:ext cx="240" cy="150"/>
              <a:chExt cx="256" cy="142"/>
            </a:xfrm>
          </p:grpSpPr>
          <p:sp>
            <p:nvSpPr>
              <p:cNvPr id="25622" name="Rectangle 15"/>
              <p:cNvSpPr/>
              <p:nvPr/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 typeface=""/>
                  <a:buNone/>
                </a:pPr>
                <a:endParaRPr lang="zh-CN" altLang="zh-CN" sz="1800"/>
              </a:p>
            </p:txBody>
          </p:sp>
          <p:cxnSp>
            <p:nvCxnSpPr>
              <p:cNvPr id="25623" name="Line 16"/>
              <p:cNvCxnSpPr/>
              <p:nvPr/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</p:spPr>
          </p:cxnSp>
          <p:sp>
            <p:nvSpPr>
              <p:cNvPr id="25624" name="Oval 17"/>
              <p:cNvSpPr/>
              <p:nvPr/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 typeface=""/>
                  <a:buNone/>
                </a:pPr>
                <a:endParaRPr lang="zh-CN" altLang="zh-CN" sz="1800"/>
              </a:p>
            </p:txBody>
          </p:sp>
        </p:grpSp>
        <p:cxnSp>
          <p:nvCxnSpPr>
            <p:cNvPr id="25616" name="Line 51"/>
            <p:cNvCxnSpPr/>
            <p:nvPr/>
          </p:nvCxnSpPr>
          <p:spPr>
            <a:xfrm>
              <a:off x="0" y="798"/>
              <a:ext cx="171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 type="oval"/>
              <a:tailEnd type="oval"/>
            </a:ln>
          </p:spPr>
        </p:cxnSp>
        <p:sp>
          <p:nvSpPr>
            <p:cNvPr id="25617" name="AutoShape 187"/>
            <p:cNvSpPr/>
            <p:nvPr/>
          </p:nvSpPr>
          <p:spPr>
            <a:xfrm>
              <a:off x="711" y="665"/>
              <a:ext cx="265" cy="273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 typeface=""/>
                <a:buNone/>
              </a:pPr>
              <a:endParaRPr lang="zh-CN" altLang="zh-CN" sz="1800"/>
            </a:p>
          </p:txBody>
        </p:sp>
        <p:sp>
          <p:nvSpPr>
            <p:cNvPr id="25618" name="AutoShape 187"/>
            <p:cNvSpPr/>
            <p:nvPr/>
          </p:nvSpPr>
          <p:spPr>
            <a:xfrm>
              <a:off x="288" y="1217"/>
              <a:ext cx="264" cy="273"/>
            </a:xfrm>
            <a:prstGeom prst="flowChartSummingJunction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 typeface=""/>
                <a:buNone/>
              </a:pPr>
              <a:endParaRPr lang="zh-CN" altLang="zh-CN" sz="1800"/>
            </a:p>
          </p:txBody>
        </p:sp>
        <p:grpSp>
          <p:nvGrpSpPr>
            <p:cNvPr id="25619" name="Group 34"/>
            <p:cNvGrpSpPr/>
            <p:nvPr/>
          </p:nvGrpSpPr>
          <p:grpSpPr>
            <a:xfrm>
              <a:off x="1116" y="1155"/>
              <a:ext cx="414" cy="342"/>
              <a:chExt cx="448" cy="363"/>
            </a:xfrm>
          </p:grpSpPr>
          <p:sp>
            <p:nvSpPr>
              <p:cNvPr id="25620" name="Oval 197"/>
              <p:cNvSpPr/>
              <p:nvPr/>
            </p:nvSpPr>
            <p:spPr>
              <a:xfrm>
                <a:off x="0" y="45"/>
                <a:ext cx="313" cy="318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 typeface=""/>
                  <a:buNone/>
                </a:pPr>
                <a:endParaRPr lang="zh-CN" altLang="zh-CN" sz="1800"/>
              </a:p>
            </p:txBody>
          </p:sp>
          <p:sp>
            <p:nvSpPr>
              <p:cNvPr id="25621" name="Text Box 198"/>
              <p:cNvSpPr/>
              <p:nvPr/>
            </p:nvSpPr>
            <p:spPr>
              <a:xfrm>
                <a:off x="0" y="0"/>
                <a:ext cx="448" cy="3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 typeface=""/>
                  <a:buNone/>
                </a:pPr>
                <a:r>
                  <a:rPr lang="en-US" altLang="zh-CN" sz="2800" b="1">
                    <a:latin typeface="Times New Roman" pitchFamily="18" charset="0"/>
                  </a:rPr>
                  <a:t>A</a:t>
                </a:r>
                <a:endParaRPr lang="en-US" altLang="zh-CN" sz="2800" b="1">
                  <a:latin typeface="Times New Roman" pitchFamily="18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6626" name="Picture 8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4114800" y="3276600"/>
            <a:ext cx="1254125" cy="1046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7" name="Picture 9" descr="电源"/>
          <p:cNvPicPr/>
          <p:nvPr/>
        </p:nvPicPr>
        <p:blipFill>
          <a:blip r:embed="rId3"/>
          <a:stretch>
            <a:fillRect/>
          </a:stretch>
        </p:blipFill>
        <p:spPr>
          <a:xfrm rot="21360000">
            <a:off x="6553200" y="4953000"/>
            <a:ext cx="1628775" cy="7350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8" name="Picture 10" descr="开关"/>
          <p:cNvPicPr/>
          <p:nvPr/>
        </p:nvPicPr>
        <p:blipFill>
          <a:blip r:embed="rId4"/>
          <a:stretch>
            <a:fillRect/>
          </a:stretch>
        </p:blipFill>
        <p:spPr>
          <a:xfrm>
            <a:off x="3810000" y="4572000"/>
            <a:ext cx="1338262" cy="1066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9" name="Picture 8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6324600" y="3048000"/>
            <a:ext cx="1254125" cy="1047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30" name="Picture 5"/>
          <p:cNvPicPr/>
          <p:nvPr/>
        </p:nvPicPr>
        <p:blipFill>
          <a:blip r:embed="rId5"/>
          <a:srcRect l="23810" t="10494" r="13095" b="28046"/>
          <a:stretch>
            <a:fillRect/>
          </a:stretch>
        </p:blipFill>
        <p:spPr>
          <a:xfrm>
            <a:off x="7391400" y="1828800"/>
            <a:ext cx="1066800" cy="915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31" name="Picture 5"/>
          <p:cNvPicPr/>
          <p:nvPr/>
        </p:nvPicPr>
        <p:blipFill>
          <a:blip r:embed="rId5"/>
          <a:srcRect l="23810" t="10494" r="13095" b="28046"/>
          <a:stretch>
            <a:fillRect/>
          </a:stretch>
        </p:blipFill>
        <p:spPr>
          <a:xfrm>
            <a:off x="3657600" y="1905000"/>
            <a:ext cx="1066800" cy="915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32" name="Picture 5"/>
          <p:cNvPicPr/>
          <p:nvPr/>
        </p:nvPicPr>
        <p:blipFill>
          <a:blip r:embed="rId5"/>
          <a:srcRect l="23810" t="10494" r="13095" b="28046"/>
          <a:stretch>
            <a:fillRect/>
          </a:stretch>
        </p:blipFill>
        <p:spPr>
          <a:xfrm>
            <a:off x="5638800" y="1828800"/>
            <a:ext cx="1066800" cy="915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33" name="Freeform 10"/>
          <p:cNvSpPr/>
          <p:nvPr/>
        </p:nvSpPr>
        <p:spPr bwMode="auto">
          <a:xfrm>
            <a:off x="7315200" y="2438400"/>
            <a:ext cx="304800" cy="1143000"/>
          </a:xfrm>
          <a:custGeom>
            <a:cxnLst>
              <a:cxn ang="0">
                <a:pos x="304800" y="0"/>
              </a:cxn>
              <a:cxn ang="0">
                <a:pos x="228600" y="457200"/>
              </a:cxn>
              <a:cxn ang="0">
                <a:pos x="0" y="1143000"/>
              </a:cxn>
            </a:cxnLst>
            <a:pathLst>
              <a:path w="192" h="720">
                <a:moveTo>
                  <a:pt x="192" y="0"/>
                </a:moveTo>
                <a:cubicBezTo>
                  <a:pt x="184" y="84"/>
                  <a:pt x="176" y="168"/>
                  <a:pt x="144" y="288"/>
                </a:cubicBezTo>
                <a:cubicBezTo>
                  <a:pt x="112" y="408"/>
                  <a:pt x="56" y="564"/>
                  <a:pt x="0" y="72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6634" name="Freeform 11"/>
          <p:cNvSpPr/>
          <p:nvPr/>
        </p:nvSpPr>
        <p:spPr bwMode="auto">
          <a:xfrm>
            <a:off x="6248400" y="2514600"/>
            <a:ext cx="381000" cy="990600"/>
          </a:xfrm>
          <a:custGeom>
            <a:cxnLst>
              <a:cxn ang="0">
                <a:pos x="381000" y="990600"/>
              </a:cxn>
              <a:cxn ang="0">
                <a:pos x="76200" y="533400"/>
              </a:cxn>
              <a:cxn ang="0">
                <a:pos x="0" y="0"/>
              </a:cxn>
            </a:cxnLst>
            <a:pathLst>
              <a:path w="240" h="624">
                <a:moveTo>
                  <a:pt x="240" y="624"/>
                </a:moveTo>
                <a:cubicBezTo>
                  <a:pt x="164" y="532"/>
                  <a:pt x="88" y="440"/>
                  <a:pt x="48" y="336"/>
                </a:cubicBezTo>
                <a:cubicBezTo>
                  <a:pt x="8" y="232"/>
                  <a:pt x="4" y="116"/>
                  <a:pt x="0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6635" name="Freeform 12"/>
          <p:cNvSpPr/>
          <p:nvPr/>
        </p:nvSpPr>
        <p:spPr bwMode="auto">
          <a:xfrm>
            <a:off x="5105400" y="2438400"/>
            <a:ext cx="762000" cy="1371600"/>
          </a:xfrm>
          <a:custGeom>
            <a:cxnLst>
              <a:cxn ang="0">
                <a:pos x="762000" y="0"/>
              </a:cxn>
              <a:cxn ang="0">
                <a:pos x="457200" y="381000"/>
              </a:cxn>
              <a:cxn ang="0">
                <a:pos x="533400" y="838200"/>
              </a:cxn>
              <a:cxn ang="0">
                <a:pos x="0" y="1371600"/>
              </a:cxn>
            </a:cxnLst>
            <a:pathLst>
              <a:path w="480" h="864">
                <a:moveTo>
                  <a:pt x="480" y="0"/>
                </a:moveTo>
                <a:cubicBezTo>
                  <a:pt x="396" y="76"/>
                  <a:pt x="312" y="152"/>
                  <a:pt x="288" y="240"/>
                </a:cubicBezTo>
                <a:cubicBezTo>
                  <a:pt x="264" y="328"/>
                  <a:pt x="384" y="424"/>
                  <a:pt x="336" y="528"/>
                </a:cubicBezTo>
                <a:cubicBezTo>
                  <a:pt x="288" y="632"/>
                  <a:pt x="56" y="808"/>
                  <a:pt x="0" y="864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6636" name="Freeform 13"/>
          <p:cNvSpPr/>
          <p:nvPr/>
        </p:nvSpPr>
        <p:spPr bwMode="auto">
          <a:xfrm>
            <a:off x="4038600" y="2514600"/>
            <a:ext cx="406400" cy="1219200"/>
          </a:xfrm>
          <a:custGeom>
            <a:cxnLst>
              <a:cxn ang="0">
                <a:pos x="406400" y="1219200"/>
              </a:cxn>
              <a:cxn ang="0">
                <a:pos x="25400" y="914400"/>
              </a:cxn>
              <a:cxn ang="0">
                <a:pos x="254000" y="609600"/>
              </a:cxn>
              <a:cxn ang="0">
                <a:pos x="254000" y="0"/>
              </a:cxn>
            </a:cxnLst>
            <a:pathLst>
              <a:path w="256" h="768">
                <a:moveTo>
                  <a:pt x="256" y="768"/>
                </a:moveTo>
                <a:cubicBezTo>
                  <a:pt x="144" y="704"/>
                  <a:pt x="32" y="640"/>
                  <a:pt x="16" y="576"/>
                </a:cubicBezTo>
                <a:cubicBezTo>
                  <a:pt x="0" y="512"/>
                  <a:pt x="136" y="480"/>
                  <a:pt x="160" y="384"/>
                </a:cubicBezTo>
                <a:cubicBezTo>
                  <a:pt x="184" y="288"/>
                  <a:pt x="172" y="144"/>
                  <a:pt x="160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6637" name="Freeform 14"/>
          <p:cNvSpPr/>
          <p:nvPr/>
        </p:nvSpPr>
        <p:spPr bwMode="auto">
          <a:xfrm>
            <a:off x="3632200" y="2590800"/>
            <a:ext cx="330200" cy="2667000"/>
          </a:xfrm>
          <a:custGeom>
            <a:cxnLst>
              <a:cxn ang="0">
                <a:pos x="330200" y="2667000"/>
              </a:cxn>
              <a:cxn ang="0">
                <a:pos x="25400" y="2286000"/>
              </a:cxn>
              <a:cxn ang="0">
                <a:pos x="177800" y="381000"/>
              </a:cxn>
              <a:cxn ang="0">
                <a:pos x="254000" y="0"/>
              </a:cxn>
            </a:cxnLst>
            <a:pathLst>
              <a:path w="208" h="1680">
                <a:moveTo>
                  <a:pt x="208" y="1680"/>
                </a:moveTo>
                <a:cubicBezTo>
                  <a:pt x="120" y="1680"/>
                  <a:pt x="32" y="1680"/>
                  <a:pt x="16" y="1440"/>
                </a:cubicBezTo>
                <a:cubicBezTo>
                  <a:pt x="0" y="1200"/>
                  <a:pt x="88" y="480"/>
                  <a:pt x="112" y="240"/>
                </a:cubicBezTo>
                <a:cubicBezTo>
                  <a:pt x="136" y="0"/>
                  <a:pt x="148" y="0"/>
                  <a:pt x="160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pic>
        <p:nvPicPr>
          <p:cNvPr id="26638" name="Picture 15"/>
          <p:cNvPicPr/>
          <p:nvPr/>
        </p:nvPicPr>
        <p:blipFill>
          <a:blip r:embed="rId6"/>
          <a:stretch>
            <a:fillRect/>
          </a:stretch>
        </p:blipFill>
        <p:spPr>
          <a:xfrm>
            <a:off x="685800" y="2362200"/>
            <a:ext cx="2743200" cy="2601912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26639" name="Freeform 16"/>
          <p:cNvSpPr/>
          <p:nvPr/>
        </p:nvSpPr>
        <p:spPr bwMode="auto">
          <a:xfrm>
            <a:off x="4876800" y="5257800"/>
            <a:ext cx="1828800" cy="241300"/>
          </a:xfrm>
          <a:custGeom>
            <a:cxnLst>
              <a:cxn ang="0">
                <a:pos x="1828800" y="0"/>
              </a:cxn>
              <a:cxn ang="0">
                <a:pos x="990600" y="228600"/>
              </a:cxn>
              <a:cxn ang="0">
                <a:pos x="0" y="76200"/>
              </a:cxn>
            </a:cxnLst>
            <a:pathLst>
              <a:path w="1152" h="152">
                <a:moveTo>
                  <a:pt x="1152" y="0"/>
                </a:moveTo>
                <a:cubicBezTo>
                  <a:pt x="984" y="68"/>
                  <a:pt x="816" y="136"/>
                  <a:pt x="624" y="144"/>
                </a:cubicBezTo>
                <a:cubicBezTo>
                  <a:pt x="432" y="152"/>
                  <a:pt x="216" y="100"/>
                  <a:pt x="0" y="48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6640" name="Freeform 17"/>
          <p:cNvSpPr/>
          <p:nvPr/>
        </p:nvSpPr>
        <p:spPr bwMode="auto">
          <a:xfrm>
            <a:off x="8001000" y="2514600"/>
            <a:ext cx="355600" cy="2971800"/>
          </a:xfrm>
          <a:custGeom>
            <a:cxnLst>
              <a:cxn ang="0">
                <a:pos x="0" y="0"/>
              </a:cxn>
              <a:cxn ang="0">
                <a:pos x="228600" y="914400"/>
              </a:cxn>
              <a:cxn ang="0">
                <a:pos x="304800" y="1295400"/>
              </a:cxn>
              <a:cxn ang="0">
                <a:pos x="304800" y="1828800"/>
              </a:cxn>
              <a:cxn ang="0">
                <a:pos x="0" y="2971800"/>
              </a:cxn>
            </a:cxnLst>
            <a:pathLst>
              <a:path w="224" h="1872">
                <a:moveTo>
                  <a:pt x="0" y="0"/>
                </a:moveTo>
                <a:cubicBezTo>
                  <a:pt x="56" y="220"/>
                  <a:pt x="112" y="440"/>
                  <a:pt x="144" y="576"/>
                </a:cubicBezTo>
                <a:cubicBezTo>
                  <a:pt x="176" y="712"/>
                  <a:pt x="184" y="720"/>
                  <a:pt x="192" y="816"/>
                </a:cubicBezTo>
                <a:cubicBezTo>
                  <a:pt x="200" y="912"/>
                  <a:pt x="224" y="976"/>
                  <a:pt x="192" y="1152"/>
                </a:cubicBezTo>
                <a:cubicBezTo>
                  <a:pt x="160" y="1328"/>
                  <a:pt x="80" y="1600"/>
                  <a:pt x="0" y="1872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6641" name="TextBox 8"/>
          <p:cNvSpPr/>
          <p:nvPr/>
        </p:nvSpPr>
        <p:spPr>
          <a:xfrm>
            <a:off x="457200" y="1143000"/>
            <a:ext cx="67818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（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一）探究串联电路电流规律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6642" name="Group 39"/>
          <p:cNvGrpSpPr/>
          <p:nvPr/>
        </p:nvGrpSpPr>
        <p:grpSpPr>
          <a:xfrm>
            <a:off x="2971800" y="304800"/>
            <a:ext cx="3810000" cy="720725"/>
            <a:chExt cx="2231" cy="553"/>
          </a:xfrm>
        </p:grpSpPr>
        <p:pic>
          <p:nvPicPr>
            <p:cNvPr id="26644" name="圆角矩形 1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0" y="0"/>
              <a:ext cx="2231" cy="55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6645" name="Text Box 41"/>
            <p:cNvSpPr/>
            <p:nvPr/>
          </p:nvSpPr>
          <p:spPr>
            <a:xfrm>
              <a:off x="60" y="78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八、探究电流规律</a:t>
              </a:r>
              <a:endParaRPr lang="zh-CN" altLang="en-US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26643" name="TextBox 8"/>
          <p:cNvSpPr/>
          <p:nvPr/>
        </p:nvSpPr>
        <p:spPr>
          <a:xfrm>
            <a:off x="609600" y="5638800"/>
            <a:ext cx="7772400" cy="579438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lang="zh-CN" altLang="en-US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结论：在串联电路中，电流处处相等。</a:t>
            </a:r>
            <a:endParaRPr lang="zh-CN" altLang="en-US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2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7650" name="Picture 8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4343400" y="2286000"/>
            <a:ext cx="1298575" cy="1130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1" name="Picture 9" descr="电源"/>
          <p:cNvPicPr/>
          <p:nvPr/>
        </p:nvPicPr>
        <p:blipFill>
          <a:blip r:embed="rId3"/>
          <a:stretch>
            <a:fillRect/>
          </a:stretch>
        </p:blipFill>
        <p:spPr>
          <a:xfrm>
            <a:off x="5791200" y="4419600"/>
            <a:ext cx="1685925" cy="793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Picture 10" descr="开关"/>
          <p:cNvPicPr/>
          <p:nvPr/>
        </p:nvPicPr>
        <p:blipFill>
          <a:blip r:embed="rId4"/>
          <a:stretch>
            <a:fillRect/>
          </a:stretch>
        </p:blipFill>
        <p:spPr>
          <a:xfrm>
            <a:off x="4114800" y="3810000"/>
            <a:ext cx="1143000" cy="927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3" name="Picture 8" descr="未标题-1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4343400" y="990600"/>
            <a:ext cx="1298575" cy="1130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4" name="TextBox 8"/>
          <p:cNvSpPr/>
          <p:nvPr/>
        </p:nvSpPr>
        <p:spPr>
          <a:xfrm>
            <a:off x="609600" y="381000"/>
            <a:ext cx="57912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（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二）探究并联电路电流规律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7655" name="Picture 5"/>
          <p:cNvPicPr/>
          <p:nvPr/>
        </p:nvPicPr>
        <p:blipFill>
          <a:blip r:embed="rId5"/>
          <a:srcRect l="23810" t="10494" r="13095" b="28046"/>
          <a:stretch>
            <a:fillRect/>
          </a:stretch>
        </p:blipFill>
        <p:spPr>
          <a:xfrm>
            <a:off x="6858000" y="762000"/>
            <a:ext cx="1066800" cy="915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6" name="Picture 5"/>
          <p:cNvPicPr/>
          <p:nvPr/>
        </p:nvPicPr>
        <p:blipFill>
          <a:blip r:embed="rId5"/>
          <a:srcRect l="23810" t="10494" r="13095" b="28046"/>
          <a:stretch>
            <a:fillRect/>
          </a:stretch>
        </p:blipFill>
        <p:spPr>
          <a:xfrm>
            <a:off x="6629400" y="1981200"/>
            <a:ext cx="1066800" cy="915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7" name="Picture 5"/>
          <p:cNvPicPr/>
          <p:nvPr/>
        </p:nvPicPr>
        <p:blipFill>
          <a:blip r:embed="rId5"/>
          <a:srcRect l="23810" t="10494" r="13095" b="28046"/>
          <a:stretch>
            <a:fillRect/>
          </a:stretch>
        </p:blipFill>
        <p:spPr>
          <a:xfrm>
            <a:off x="6934200" y="3200400"/>
            <a:ext cx="1066800" cy="915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8" name="Picture 10"/>
          <p:cNvPicPr/>
          <p:nvPr/>
        </p:nvPicPr>
        <p:blipFill>
          <a:blip r:embed="rId6"/>
          <a:stretch>
            <a:fillRect/>
          </a:stretch>
        </p:blipFill>
        <p:spPr>
          <a:xfrm>
            <a:off x="914400" y="2438400"/>
            <a:ext cx="2438400" cy="22733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27659" name="Freeform 11"/>
          <p:cNvSpPr/>
          <p:nvPr/>
        </p:nvSpPr>
        <p:spPr bwMode="auto">
          <a:xfrm>
            <a:off x="3695700" y="3556000"/>
            <a:ext cx="4203700" cy="939800"/>
          </a:xfrm>
          <a:custGeom>
            <a:cxnLst>
              <a:cxn ang="0">
                <a:pos x="571500" y="939800"/>
              </a:cxn>
              <a:cxn ang="0">
                <a:pos x="190500" y="406400"/>
              </a:cxn>
              <a:cxn ang="0">
                <a:pos x="1714500" y="25400"/>
              </a:cxn>
              <a:cxn ang="0">
                <a:pos x="2628900" y="558800"/>
              </a:cxn>
              <a:cxn ang="0">
                <a:pos x="4000500" y="863600"/>
              </a:cxn>
              <a:cxn ang="0">
                <a:pos x="3848100" y="330200"/>
              </a:cxn>
            </a:cxnLst>
            <a:pathLst>
              <a:path w="2648" h="592">
                <a:moveTo>
                  <a:pt x="360" y="592"/>
                </a:moveTo>
                <a:cubicBezTo>
                  <a:pt x="180" y="472"/>
                  <a:pt x="0" y="352"/>
                  <a:pt x="120" y="256"/>
                </a:cubicBezTo>
                <a:cubicBezTo>
                  <a:pt x="240" y="160"/>
                  <a:pt x="824" y="0"/>
                  <a:pt x="1080" y="16"/>
                </a:cubicBezTo>
                <a:cubicBezTo>
                  <a:pt x="1336" y="32"/>
                  <a:pt x="1416" y="264"/>
                  <a:pt x="1656" y="352"/>
                </a:cubicBezTo>
                <a:cubicBezTo>
                  <a:pt x="1896" y="440"/>
                  <a:pt x="2392" y="568"/>
                  <a:pt x="2520" y="544"/>
                </a:cubicBezTo>
                <a:cubicBezTo>
                  <a:pt x="2648" y="520"/>
                  <a:pt x="2440" y="264"/>
                  <a:pt x="2424" y="208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7660" name="Freeform 12"/>
          <p:cNvSpPr/>
          <p:nvPr/>
        </p:nvSpPr>
        <p:spPr bwMode="auto">
          <a:xfrm>
            <a:off x="7137400" y="2590800"/>
            <a:ext cx="177800" cy="1295400"/>
          </a:xfrm>
          <a:custGeom>
            <a:cxnLst>
              <a:cxn ang="0">
                <a:pos x="23707" y="1295400"/>
              </a:cxn>
              <a:cxn ang="0">
                <a:pos x="23707" y="762000"/>
              </a:cxn>
              <a:cxn ang="0">
                <a:pos x="165947" y="228600"/>
              </a:cxn>
              <a:cxn ang="0">
                <a:pos x="94827" y="0"/>
              </a:cxn>
            </a:cxnLst>
            <a:pathLst>
              <a:path w="120" h="816">
                <a:moveTo>
                  <a:pt x="16" y="816"/>
                </a:moveTo>
                <a:cubicBezTo>
                  <a:pt x="8" y="704"/>
                  <a:pt x="0" y="592"/>
                  <a:pt x="16" y="480"/>
                </a:cubicBezTo>
                <a:cubicBezTo>
                  <a:pt x="32" y="368"/>
                  <a:pt x="104" y="224"/>
                  <a:pt x="112" y="144"/>
                </a:cubicBezTo>
                <a:cubicBezTo>
                  <a:pt x="120" y="64"/>
                  <a:pt x="92" y="32"/>
                  <a:pt x="64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7661" name="Freeform 13"/>
          <p:cNvSpPr/>
          <p:nvPr/>
        </p:nvSpPr>
        <p:spPr bwMode="auto">
          <a:xfrm>
            <a:off x="7162800" y="1371600"/>
            <a:ext cx="1257300" cy="2514600"/>
          </a:xfrm>
          <a:custGeom>
            <a:cxnLst>
              <a:cxn ang="0">
                <a:pos x="0" y="2514600"/>
              </a:cxn>
              <a:cxn ang="0">
                <a:pos x="304800" y="1981200"/>
              </a:cxn>
              <a:cxn ang="0">
                <a:pos x="609600" y="1600200"/>
              </a:cxn>
              <a:cxn ang="0">
                <a:pos x="1219200" y="533400"/>
              </a:cxn>
              <a:cxn ang="0">
                <a:pos x="381000" y="381000"/>
              </a:cxn>
              <a:cxn ang="0">
                <a:pos x="304800" y="0"/>
              </a:cxn>
            </a:cxnLst>
            <a:pathLst>
              <a:path w="792" h="1584">
                <a:moveTo>
                  <a:pt x="0" y="1584"/>
                </a:moveTo>
                <a:cubicBezTo>
                  <a:pt x="64" y="1464"/>
                  <a:pt x="128" y="1344"/>
                  <a:pt x="192" y="1248"/>
                </a:cubicBezTo>
                <a:cubicBezTo>
                  <a:pt x="256" y="1152"/>
                  <a:pt x="288" y="1160"/>
                  <a:pt x="384" y="1008"/>
                </a:cubicBezTo>
                <a:cubicBezTo>
                  <a:pt x="480" y="856"/>
                  <a:pt x="792" y="464"/>
                  <a:pt x="768" y="336"/>
                </a:cubicBezTo>
                <a:cubicBezTo>
                  <a:pt x="744" y="208"/>
                  <a:pt x="336" y="296"/>
                  <a:pt x="240" y="240"/>
                </a:cubicBezTo>
                <a:cubicBezTo>
                  <a:pt x="144" y="184"/>
                  <a:pt x="168" y="92"/>
                  <a:pt x="192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7662" name="Freeform 14"/>
          <p:cNvSpPr/>
          <p:nvPr/>
        </p:nvSpPr>
        <p:spPr bwMode="auto">
          <a:xfrm>
            <a:off x="5334000" y="1054100"/>
            <a:ext cx="1752600" cy="546100"/>
          </a:xfrm>
          <a:custGeom>
            <a:cxnLst>
              <a:cxn ang="0">
                <a:pos x="0" y="546100"/>
              </a:cxn>
              <a:cxn ang="0">
                <a:pos x="304800" y="393700"/>
              </a:cxn>
              <a:cxn ang="0">
                <a:pos x="685800" y="12700"/>
              </a:cxn>
              <a:cxn ang="0">
                <a:pos x="1752600" y="317500"/>
              </a:cxn>
            </a:cxnLst>
            <a:pathLst>
              <a:path w="1104" h="344">
                <a:moveTo>
                  <a:pt x="0" y="344"/>
                </a:moveTo>
                <a:cubicBezTo>
                  <a:pt x="60" y="324"/>
                  <a:pt x="120" y="304"/>
                  <a:pt x="192" y="248"/>
                </a:cubicBezTo>
                <a:cubicBezTo>
                  <a:pt x="264" y="192"/>
                  <a:pt x="280" y="16"/>
                  <a:pt x="432" y="8"/>
                </a:cubicBezTo>
                <a:cubicBezTo>
                  <a:pt x="584" y="0"/>
                  <a:pt x="844" y="100"/>
                  <a:pt x="1104" y="20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7663" name="Freeform 15"/>
          <p:cNvSpPr/>
          <p:nvPr/>
        </p:nvSpPr>
        <p:spPr bwMode="auto">
          <a:xfrm>
            <a:off x="5334000" y="2590800"/>
            <a:ext cx="1600200" cy="304800"/>
          </a:xfrm>
          <a:custGeom>
            <a:cxnLst>
              <a:cxn ang="0">
                <a:pos x="76200" y="304800"/>
              </a:cxn>
              <a:cxn ang="0">
                <a:pos x="0" y="228600"/>
              </a:cxn>
              <a:cxn ang="0">
                <a:pos x="76200" y="76200"/>
              </a:cxn>
              <a:cxn ang="0">
                <a:pos x="457200" y="76200"/>
              </a:cxn>
              <a:cxn ang="0">
                <a:pos x="990600" y="228600"/>
              </a:cxn>
              <a:cxn ang="0">
                <a:pos x="1600200" y="0"/>
              </a:cxn>
            </a:cxnLst>
            <a:pathLst>
              <a:path w="1008" h="192">
                <a:moveTo>
                  <a:pt x="48" y="192"/>
                </a:moveTo>
                <a:cubicBezTo>
                  <a:pt x="24" y="180"/>
                  <a:pt x="0" y="168"/>
                  <a:pt x="0" y="144"/>
                </a:cubicBezTo>
                <a:cubicBezTo>
                  <a:pt x="0" y="120"/>
                  <a:pt x="0" y="64"/>
                  <a:pt x="48" y="48"/>
                </a:cubicBezTo>
                <a:cubicBezTo>
                  <a:pt x="96" y="32"/>
                  <a:pt x="192" y="32"/>
                  <a:pt x="288" y="48"/>
                </a:cubicBezTo>
                <a:cubicBezTo>
                  <a:pt x="384" y="64"/>
                  <a:pt x="504" y="152"/>
                  <a:pt x="624" y="144"/>
                </a:cubicBezTo>
                <a:cubicBezTo>
                  <a:pt x="744" y="136"/>
                  <a:pt x="876" y="68"/>
                  <a:pt x="1008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7664" name="Freeform 16"/>
          <p:cNvSpPr/>
          <p:nvPr/>
        </p:nvSpPr>
        <p:spPr bwMode="auto">
          <a:xfrm>
            <a:off x="4343400" y="1447800"/>
            <a:ext cx="304800" cy="1295400"/>
          </a:xfrm>
          <a:custGeom>
            <a:cxnLst>
              <a:cxn ang="0">
                <a:pos x="304800" y="0"/>
              </a:cxn>
              <a:cxn ang="0">
                <a:pos x="0" y="381000"/>
              </a:cxn>
              <a:cxn ang="0">
                <a:pos x="304800" y="1295400"/>
              </a:cxn>
            </a:cxnLst>
            <a:pathLst>
              <a:path w="192" h="816">
                <a:moveTo>
                  <a:pt x="192" y="0"/>
                </a:moveTo>
                <a:cubicBezTo>
                  <a:pt x="96" y="52"/>
                  <a:pt x="0" y="104"/>
                  <a:pt x="0" y="240"/>
                </a:cubicBezTo>
                <a:cubicBezTo>
                  <a:pt x="0" y="376"/>
                  <a:pt x="96" y="596"/>
                  <a:pt x="192" y="816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7665" name="Freeform 17"/>
          <p:cNvSpPr/>
          <p:nvPr/>
        </p:nvSpPr>
        <p:spPr bwMode="auto">
          <a:xfrm>
            <a:off x="3467100" y="2794000"/>
            <a:ext cx="4787900" cy="2844800"/>
          </a:xfrm>
          <a:custGeom>
            <a:cxnLst>
              <a:cxn ang="0">
                <a:pos x="1181100" y="25400"/>
              </a:cxn>
              <a:cxn ang="0">
                <a:pos x="571500" y="101600"/>
              </a:cxn>
              <a:cxn ang="0">
                <a:pos x="114300" y="635000"/>
              </a:cxn>
              <a:cxn ang="0">
                <a:pos x="38100" y="1320800"/>
              </a:cxn>
              <a:cxn ang="0">
                <a:pos x="342900" y="2311400"/>
              </a:cxn>
              <a:cxn ang="0">
                <a:pos x="1333500" y="2616200"/>
              </a:cxn>
              <a:cxn ang="0">
                <a:pos x="4381500" y="2768600"/>
              </a:cxn>
              <a:cxn ang="0">
                <a:pos x="3771900" y="2159000"/>
              </a:cxn>
            </a:cxnLst>
            <a:pathLst>
              <a:path w="3016" h="1792">
                <a:moveTo>
                  <a:pt x="744" y="16"/>
                </a:moveTo>
                <a:cubicBezTo>
                  <a:pt x="608" y="8"/>
                  <a:pt x="472" y="0"/>
                  <a:pt x="360" y="64"/>
                </a:cubicBezTo>
                <a:cubicBezTo>
                  <a:pt x="248" y="128"/>
                  <a:pt x="128" y="272"/>
                  <a:pt x="72" y="400"/>
                </a:cubicBezTo>
                <a:cubicBezTo>
                  <a:pt x="16" y="528"/>
                  <a:pt x="0" y="656"/>
                  <a:pt x="24" y="832"/>
                </a:cubicBezTo>
                <a:cubicBezTo>
                  <a:pt x="48" y="1008"/>
                  <a:pt x="80" y="1320"/>
                  <a:pt x="216" y="1456"/>
                </a:cubicBezTo>
                <a:cubicBezTo>
                  <a:pt x="352" y="1592"/>
                  <a:pt x="416" y="1600"/>
                  <a:pt x="840" y="1648"/>
                </a:cubicBezTo>
                <a:cubicBezTo>
                  <a:pt x="1264" y="1696"/>
                  <a:pt x="2504" y="1792"/>
                  <a:pt x="2760" y="1744"/>
                </a:cubicBezTo>
                <a:cubicBezTo>
                  <a:pt x="3016" y="1696"/>
                  <a:pt x="2696" y="1528"/>
                  <a:pt x="2376" y="136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7666" name="Freeform 18"/>
          <p:cNvSpPr/>
          <p:nvPr/>
        </p:nvSpPr>
        <p:spPr bwMode="auto">
          <a:xfrm>
            <a:off x="5029200" y="4419600"/>
            <a:ext cx="977900" cy="330200"/>
          </a:xfrm>
          <a:custGeom>
            <a:cxnLst>
              <a:cxn ang="0">
                <a:pos x="914400" y="297180"/>
              </a:cxn>
              <a:cxn ang="0">
                <a:pos x="914400" y="99060"/>
              </a:cxn>
              <a:cxn ang="0">
                <a:pos x="533400" y="198120"/>
              </a:cxn>
              <a:cxn ang="0">
                <a:pos x="228600" y="297180"/>
              </a:cxn>
              <a:cxn ang="0">
                <a:pos x="0" y="0"/>
              </a:cxn>
            </a:cxnLst>
            <a:pathLst>
              <a:path w="616" h="160">
                <a:moveTo>
                  <a:pt x="576" y="144"/>
                </a:moveTo>
                <a:cubicBezTo>
                  <a:pt x="596" y="100"/>
                  <a:pt x="616" y="56"/>
                  <a:pt x="576" y="48"/>
                </a:cubicBezTo>
                <a:cubicBezTo>
                  <a:pt x="536" y="40"/>
                  <a:pt x="408" y="80"/>
                  <a:pt x="336" y="96"/>
                </a:cubicBezTo>
                <a:cubicBezTo>
                  <a:pt x="264" y="112"/>
                  <a:pt x="200" y="160"/>
                  <a:pt x="144" y="144"/>
                </a:cubicBezTo>
                <a:cubicBezTo>
                  <a:pt x="88" y="128"/>
                  <a:pt x="44" y="64"/>
                  <a:pt x="0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bevel/>
          </a:ln>
          <a:effectLst/>
        </p:spPr>
      </p:sp>
      <p:sp>
        <p:nvSpPr>
          <p:cNvPr id="27667" name="TextBox 8"/>
          <p:cNvSpPr/>
          <p:nvPr/>
        </p:nvSpPr>
        <p:spPr>
          <a:xfrm>
            <a:off x="762000" y="5638800"/>
            <a:ext cx="7772400" cy="9461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结论：在并联电路中，干路电流等于各支路电流之和。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7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TextBox 8"/>
          <p:cNvSpPr/>
          <p:nvPr/>
        </p:nvSpPr>
        <p:spPr>
          <a:xfrm>
            <a:off x="3733800" y="609600"/>
            <a:ext cx="1600200" cy="6413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思 考</a:t>
            </a:r>
            <a:endParaRPr lang="zh-CN" altLang="en-US"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675" name="TextBox 8"/>
          <p:cNvSpPr/>
          <p:nvPr/>
        </p:nvSpPr>
        <p:spPr>
          <a:xfrm>
            <a:off x="533400" y="1600200"/>
            <a:ext cx="83820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 1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电流表正负接线柱接反了，会出现什么情况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676" name="Rectangle 6"/>
          <p:cNvSpPr/>
          <p:nvPr/>
        </p:nvSpPr>
        <p:spPr>
          <a:xfrm>
            <a:off x="838200" y="5334000"/>
            <a:ext cx="79248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Tahoma" pitchFamily="34" charset="0"/>
                <a:ea typeface="黑体" pitchFamily="49" charset="-122"/>
              </a:rPr>
              <a:t>结论：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Tahoma" pitchFamily="34" charset="0"/>
                <a:ea typeface="黑体" pitchFamily="49" charset="-122"/>
              </a:rPr>
              <a:t>电流表正负接线柱接反了，指针会反向偏转。</a:t>
            </a:r>
            <a:endParaRPr lang="zh-CN" altLang="en-US" sz="2800" b="1">
              <a:latin typeface="Tahoma" pitchFamily="34" charset="0"/>
              <a:ea typeface="黑体" pitchFamily="49" charset="-122"/>
            </a:endParaRPr>
          </a:p>
        </p:txBody>
      </p:sp>
      <p:pic>
        <p:nvPicPr>
          <p:cNvPr id="28677" name="电流表正负接反.avi">
            <a:hlinkClick action="ppaction://media"/>
          </p:cNvPr>
          <p:cNvPicPr/>
          <p:nvPr>
            <p:ph idx="4294967295"/>
            <a:videoFile r:link="rId3"/>
          </p:nvPr>
        </p:nvPicPr>
        <p:blipFill>
          <a:blip r:embed="rId2"/>
          <a:stretch>
            <a:fillRect/>
          </a:stretch>
        </p:blipFill>
        <p:spPr>
          <a:xfrm>
            <a:off x="1905000" y="2362200"/>
            <a:ext cx="5638800" cy="32766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6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cmd="togglePause">
                                      <p:cBhvr additive="base">
                                        <p:cTn id="12" dur="1" fill="hold"/>
                                        <p:tgtEl>
                                          <p:spTgt spid="286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7"/>
                  </p:tgtEl>
                </p:cond>
              </p:nextCondLst>
            </p:seq>
            <p:video>
              <p:cMediaNode>
                <p:cTn/>
                <p:tgtEl>
                  <p:spTgt spid="28677"/>
                </p:tgtEl>
              </p:cMediaNode>
            </p:video>
          </p:childTnLst>
        </p:cTn>
      </p:par>
    </p:tnLst>
    <p:bldLst>
      <p:bldP spid="2867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TextBox 8"/>
          <p:cNvSpPr/>
          <p:nvPr/>
        </p:nvSpPr>
        <p:spPr>
          <a:xfrm>
            <a:off x="3733800" y="609600"/>
            <a:ext cx="1600200" cy="6413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思 考</a:t>
            </a:r>
            <a:endParaRPr lang="zh-CN" altLang="en-US"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699" name="TextBox 8"/>
          <p:cNvSpPr/>
          <p:nvPr/>
        </p:nvSpPr>
        <p:spPr>
          <a:xfrm>
            <a:off x="533400" y="2057400"/>
            <a:ext cx="80772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 2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电流表量程选小了，会出现什么情况？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700" name="TextBox 8"/>
          <p:cNvSpPr/>
          <p:nvPr/>
        </p:nvSpPr>
        <p:spPr>
          <a:xfrm>
            <a:off x="533400" y="3124200"/>
            <a:ext cx="80772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 3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电流表量程选大了，会出现什么情况？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701" name="TextBox 8"/>
          <p:cNvSpPr/>
          <p:nvPr/>
        </p:nvSpPr>
        <p:spPr>
          <a:xfrm>
            <a:off x="685800" y="4114800"/>
            <a:ext cx="8077200" cy="9461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电流表使用前，指针没有校零，会出现什么情况？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702" name="TextBox 8"/>
          <p:cNvSpPr/>
          <p:nvPr/>
        </p:nvSpPr>
        <p:spPr>
          <a:xfrm>
            <a:off x="609600" y="5486400"/>
            <a:ext cx="8077200" cy="519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 typeface=""/>
              <a:buNone/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 5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如果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电流表断路，会出现什么情况？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30723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0724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Autofit/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3072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198100" y="115570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178</Paragraphs>
  <Slides>27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28">
      <vt:lpstr>默认设计模板</vt:lpstr>
      <vt:lpstr>Slide 1</vt:lpstr>
      <vt:lpstr>Slide 2</vt:lpstr>
      <vt:lpstr>（二）两种电荷</vt:lpstr>
      <vt:lpstr>（三）电荷量  Q</vt:lpstr>
      <vt:lpstr>（四）验电器</vt:lpstr>
      <vt:lpstr>Slide 6</vt:lpstr>
      <vt:lpstr>摩擦起电</vt:lpstr>
      <vt:lpstr>Slide 8</vt:lpstr>
      <vt:lpstr>二、电流</vt:lpstr>
      <vt:lpstr>Slide 10</vt:lpstr>
      <vt:lpstr>Slide 11</vt:lpstr>
      <vt:lpstr>在电源外部电流是从正极出发，回到负极。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2020-12-02T13:10:05.993</cp:lastPrinted>
  <dcterms:created xsi:type="dcterms:W3CDTF">2020-12-02T13:10:05Z</dcterms:created>
  <dcterms:modified xsi:type="dcterms:W3CDTF">2020-12-02T05:10:06Z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