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  <p:sldMasterId id="2147483660" r:id="rId2"/>
  </p:sldMasterIdLst>
  <p:notesMasterIdLst>
    <p:notesMasterId r:id="rId3"/>
  </p:notesMasterIdLst>
  <p:handoutMasterIdLst>
    <p:handoutMasterId r:id="rId4"/>
  </p:handoutMasterIdLst>
  <p:sldIdLst>
    <p:sldId id="343" r:id="rId5"/>
    <p:sldId id="344" r:id="rId6"/>
    <p:sldId id="345" r:id="rId7"/>
    <p:sldId id="346" r:id="rId8"/>
    <p:sldId id="347" r:id="rId9"/>
    <p:sldId id="348" r:id="rId10"/>
    <p:sldId id="349" r:id="rId11"/>
    <p:sldId id="350" r:id="rId12"/>
    <p:sldId id="351" r:id="rId13"/>
    <p:sldId id="352" r:id="rId14"/>
    <p:sldId id="353" r:id="rId15"/>
    <p:sldId id="354" r:id="rId16"/>
    <p:sldId id="355" r:id="rId17"/>
    <p:sldId id="356" r:id="rId18"/>
    <p:sldId id="357" r:id="rId19"/>
    <p:sldId id="358" r:id="rId20"/>
    <p:sldId id="359" r:id="rId21"/>
    <p:sldId id="360" r:id="rId22"/>
    <p:sldId id="361" r:id="rId23"/>
    <p:sldId id="362" r:id="rId24"/>
    <p:sldId id="363" r:id="rId25"/>
    <p:sldId id="364" r:id="rId26"/>
    <p:sldId id="365" r:id="rId27"/>
    <p:sldId id="366" r:id="rId28"/>
    <p:sldId id="367" r:id="rId29"/>
    <p:sldId id="368" r:id="rId30"/>
    <p:sldId id="369" r:id="rId31"/>
    <p:sldId id="370" r:id="rId32"/>
    <p:sldId id="371" r:id="rId33"/>
    <p:sldId id="372" r:id="rId34"/>
    <p:sldId id="373" r:id="rId35"/>
    <p:sldId id="374" r:id="rId36"/>
    <p:sldId id="375" r:id="rId37"/>
    <p:sldId id="376" r:id="rId38"/>
    <p:sldId id="377" r:id="rId39"/>
    <p:sldId id="378" r:id="rId40"/>
    <p:sldId id="379" r:id="rId41"/>
    <p:sldId id="380" r:id="rId42"/>
    <p:sldId id="381" r:id="rId43"/>
    <p:sldId id="382" r:id="rId44"/>
    <p:sldId id="383" r:id="rId45"/>
    <p:sldId id="384" r:id="rId46"/>
    <p:sldId id="385" r:id="rId47"/>
    <p:sldId id="386" r:id="rId48"/>
    <p:sldId id="387" r:id="rId49"/>
    <p:sldId id="388" r:id="rId50"/>
    <p:sldId id="389" r:id="rId51"/>
  </p:sldIdLst>
  <p:sldSz cx="9144000" cy="6858000" type="screen4x3"/>
  <p:notesSz cx="6858000" cy="9144000"/>
  <p:custDataLst>
    <p:tags r:id="rId52"/>
  </p:custDataLst>
  <p:defaultTextStyle>
    <a:defPPr>
      <a:defRPr lang="zh-CN"/>
    </a:defPPr>
    <a:lvl1pPr marL="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1pPr>
    <a:lvl2pPr marL="4572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2pPr>
    <a:lvl3pPr marL="9144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3pPr>
    <a:lvl4pPr marL="13716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4pPr>
    <a:lvl5pPr marL="18288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5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647" autoAdjust="0"/>
    <p:restoredTop sz="95401" autoAdjust="0"/>
  </p:normalViewPr>
  <p:slideViewPr>
    <p:cSldViewPr>
      <p:cViewPr varScale="1">
        <p:scale>
          <a:sx n="84" d="100"/>
          <a:sy n="84" d="100"/>
        </p:scale>
        <p:origin x="0" y="0"/>
      </p:cViewPr>
    </p:cSldViewPr>
  </p:slideViewPr>
  <p:notesViewPr>
    <p:cSldViewPr>
      <p:cViewPr varScale="1">
        <p:scale>
          <a:sx n="66" d="100"/>
          <a:sy n="66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6.xml" /><Relationship Id="rId11" Type="http://schemas.openxmlformats.org/officeDocument/2006/relationships/slide" Target="slides/slide7.xml" /><Relationship Id="rId12" Type="http://schemas.openxmlformats.org/officeDocument/2006/relationships/slide" Target="slides/slide8.xml" /><Relationship Id="rId13" Type="http://schemas.openxmlformats.org/officeDocument/2006/relationships/slide" Target="slides/slide9.xml" /><Relationship Id="rId14" Type="http://schemas.openxmlformats.org/officeDocument/2006/relationships/slide" Target="slides/slide10.xml" /><Relationship Id="rId15" Type="http://schemas.openxmlformats.org/officeDocument/2006/relationships/slide" Target="slides/slide11.xml" /><Relationship Id="rId16" Type="http://schemas.openxmlformats.org/officeDocument/2006/relationships/slide" Target="slides/slide12.xml" /><Relationship Id="rId17" Type="http://schemas.openxmlformats.org/officeDocument/2006/relationships/slide" Target="slides/slide13.xml" /><Relationship Id="rId18" Type="http://schemas.openxmlformats.org/officeDocument/2006/relationships/slide" Target="slides/slide14.xml" /><Relationship Id="rId19" Type="http://schemas.openxmlformats.org/officeDocument/2006/relationships/slide" Target="slides/slide15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16.xml" /><Relationship Id="rId21" Type="http://schemas.openxmlformats.org/officeDocument/2006/relationships/slide" Target="slides/slide17.xml" /><Relationship Id="rId22" Type="http://schemas.openxmlformats.org/officeDocument/2006/relationships/slide" Target="slides/slide18.xml" /><Relationship Id="rId23" Type="http://schemas.openxmlformats.org/officeDocument/2006/relationships/slide" Target="slides/slide19.xml" /><Relationship Id="rId24" Type="http://schemas.openxmlformats.org/officeDocument/2006/relationships/slide" Target="slides/slide20.xml" /><Relationship Id="rId25" Type="http://schemas.openxmlformats.org/officeDocument/2006/relationships/slide" Target="slides/slide21.xml" /><Relationship Id="rId26" Type="http://schemas.openxmlformats.org/officeDocument/2006/relationships/slide" Target="slides/slide22.xml" /><Relationship Id="rId27" Type="http://schemas.openxmlformats.org/officeDocument/2006/relationships/slide" Target="slides/slide23.xml" /><Relationship Id="rId28" Type="http://schemas.openxmlformats.org/officeDocument/2006/relationships/slide" Target="slides/slide24.xml" /><Relationship Id="rId29" Type="http://schemas.openxmlformats.org/officeDocument/2006/relationships/slide" Target="slides/slide25.xml" /><Relationship Id="rId3" Type="http://schemas.openxmlformats.org/officeDocument/2006/relationships/notesMaster" Target="notesMasters/notesMaster1.xml" /><Relationship Id="rId30" Type="http://schemas.openxmlformats.org/officeDocument/2006/relationships/slide" Target="slides/slide26.xml" /><Relationship Id="rId31" Type="http://schemas.openxmlformats.org/officeDocument/2006/relationships/slide" Target="slides/slide27.xml" /><Relationship Id="rId32" Type="http://schemas.openxmlformats.org/officeDocument/2006/relationships/slide" Target="slides/slide28.xml" /><Relationship Id="rId33" Type="http://schemas.openxmlformats.org/officeDocument/2006/relationships/slide" Target="slides/slide29.xml" /><Relationship Id="rId34" Type="http://schemas.openxmlformats.org/officeDocument/2006/relationships/slide" Target="slides/slide30.xml" /><Relationship Id="rId35" Type="http://schemas.openxmlformats.org/officeDocument/2006/relationships/slide" Target="slides/slide31.xml" /><Relationship Id="rId36" Type="http://schemas.openxmlformats.org/officeDocument/2006/relationships/slide" Target="slides/slide32.xml" /><Relationship Id="rId37" Type="http://schemas.openxmlformats.org/officeDocument/2006/relationships/slide" Target="slides/slide33.xml" /><Relationship Id="rId38" Type="http://schemas.openxmlformats.org/officeDocument/2006/relationships/slide" Target="slides/slide34.xml" /><Relationship Id="rId39" Type="http://schemas.openxmlformats.org/officeDocument/2006/relationships/slide" Target="slides/slide35.xml" /><Relationship Id="rId4" Type="http://schemas.openxmlformats.org/officeDocument/2006/relationships/handoutMaster" Target="handoutMasters/handoutMaster1.xml" /><Relationship Id="rId40" Type="http://schemas.openxmlformats.org/officeDocument/2006/relationships/slide" Target="slides/slide36.xml" /><Relationship Id="rId41" Type="http://schemas.openxmlformats.org/officeDocument/2006/relationships/slide" Target="slides/slide37.xml" /><Relationship Id="rId42" Type="http://schemas.openxmlformats.org/officeDocument/2006/relationships/slide" Target="slides/slide38.xml" /><Relationship Id="rId43" Type="http://schemas.openxmlformats.org/officeDocument/2006/relationships/slide" Target="slides/slide39.xml" /><Relationship Id="rId44" Type="http://schemas.openxmlformats.org/officeDocument/2006/relationships/slide" Target="slides/slide40.xml" /><Relationship Id="rId45" Type="http://schemas.openxmlformats.org/officeDocument/2006/relationships/slide" Target="slides/slide41.xml" /><Relationship Id="rId46" Type="http://schemas.openxmlformats.org/officeDocument/2006/relationships/slide" Target="slides/slide42.xml" /><Relationship Id="rId47" Type="http://schemas.openxmlformats.org/officeDocument/2006/relationships/slide" Target="slides/slide43.xml" /><Relationship Id="rId48" Type="http://schemas.openxmlformats.org/officeDocument/2006/relationships/slide" Target="slides/slide44.xml" /><Relationship Id="rId49" Type="http://schemas.openxmlformats.org/officeDocument/2006/relationships/slide" Target="slides/slide45.xml" /><Relationship Id="rId5" Type="http://schemas.openxmlformats.org/officeDocument/2006/relationships/slide" Target="slides/slide1.xml" /><Relationship Id="rId50" Type="http://schemas.openxmlformats.org/officeDocument/2006/relationships/slide" Target="slides/slide46.xml" /><Relationship Id="rId51" Type="http://schemas.openxmlformats.org/officeDocument/2006/relationships/slide" Target="slides/slide47.xml" /><Relationship Id="rId52" Type="http://schemas.openxmlformats.org/officeDocument/2006/relationships/tags" Target="tags/tag1.xml" /><Relationship Id="rId53" Type="http://schemas.openxmlformats.org/officeDocument/2006/relationships/presProps" Target="presProps.xml" /><Relationship Id="rId54" Type="http://schemas.openxmlformats.org/officeDocument/2006/relationships/viewProps" Target="viewProps.xml" /><Relationship Id="rId55" Type="http://schemas.openxmlformats.org/officeDocument/2006/relationships/theme" Target="theme/theme1.xml" /><Relationship Id="rId56" Type="http://schemas.openxmlformats.org/officeDocument/2006/relationships/tableStyles" Target="tableStyles.xml" /><Relationship Id="rId6" Type="http://schemas.openxmlformats.org/officeDocument/2006/relationships/slide" Target="slides/slide2.xml" /><Relationship Id="rId7" Type="http://schemas.openxmlformats.org/officeDocument/2006/relationships/slide" Target="slides/slide3.xml" /><Relationship Id="rId8" Type="http://schemas.openxmlformats.org/officeDocument/2006/relationships/slide" Target="slides/slide4.xml" /><Relationship Id="rId9" Type="http://schemas.openxmlformats.org/officeDocument/2006/relationships/slide" Target="slides/slide5.xml" /></Relationships>
</file>

<file path=ppt/handoutMasters/_rels/handout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4.xml" 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53250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53251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r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72D5CEDC-9A08-45D2-B32D-013B00589A81}" type="datetime1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  <p:sp>
        <p:nvSpPr>
          <p:cNvPr id="53252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rtlCol="0" anchor="b" anchorCtr="0"/>
          <a:lstStyle>
            <a:defPPr>
              <a:defRPr lang="zh-CN"/>
            </a:defPPr>
            <a:lvl1pPr marL="0" indent="0" algn="l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53253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numCol="1" anchor="b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CA1CF85A-94EC-45A1-BD6E-41BEA2D753BC}" type="slidenum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3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50178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50179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r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E952E26A-CF76-457C-8C8E-990B980D83F4}" type="datetime1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  <p:sp>
        <p:nvSpPr>
          <p:cNvPr id="50180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0181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rtlCol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50182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rtlCol="0" anchor="b" anchorCtr="0"/>
          <a:lstStyle>
            <a:defPPr>
              <a:defRPr lang="zh-CN"/>
            </a:defPPr>
            <a:lvl1pPr marL="0" indent="0" algn="l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50183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numCol="1" anchor="b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237FF41C-068D-4EEA-A21F-1202342D5AE8}" type="slidenum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/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1202" name="幻灯片图像占位符 1"/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noFill/>
          <a:ln w="12700">
            <a:solidFill>
              <a:srgbClr val="000000"/>
            </a:solidFill>
            <a:miter lim="800000"/>
          </a:ln>
        </p:spPr>
      </p:sp>
      <p:sp>
        <p:nvSpPr>
          <p:cNvPr id="51203" name="备注占位符 2"/>
          <p:cNvSpPr>
            <a:spLocks noGrp="1"/>
          </p:cNvSpPr>
          <p:nvPr>
            <p:ph type="body" idx="3"/>
          </p:nvPr>
        </p:nvSpPr>
        <p:spPr bwMode="auto">
          <a:xfrm>
            <a:off x="685800" y="4343400"/>
            <a:ext cx="5486400" cy="4114800"/>
          </a:xfrm>
          <a:noFill/>
          <a:ln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marL="0" indent="0"/>
          </a:p>
        </p:txBody>
      </p:sp>
      <p:sp>
        <p:nvSpPr>
          <p:cNvPr id="51204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E733B620-2036-4994-A118-179A94D82B5D}" type="slidenum">
              <a:rPr lang="zh-CN" altLang="en-US" sz="1200">
                <a:latin typeface="Calibri" pitchFamily="34" charset="0"/>
              </a:rPr>
              <a:t>1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2226" name="幻灯片图像占位符 1"/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noFill/>
          <a:ln w="12700">
            <a:solidFill>
              <a:srgbClr val="000000"/>
            </a:solidFill>
            <a:miter lim="800000"/>
          </a:ln>
        </p:spPr>
      </p:sp>
      <p:sp>
        <p:nvSpPr>
          <p:cNvPr id="52227" name="备注占位符 2"/>
          <p:cNvSpPr>
            <a:spLocks noGrp="1"/>
          </p:cNvSpPr>
          <p:nvPr>
            <p:ph type="body" idx="3"/>
          </p:nvPr>
        </p:nvSpPr>
        <p:spPr bwMode="auto">
          <a:xfrm>
            <a:off x="685800" y="4343400"/>
            <a:ext cx="5486400" cy="4114800"/>
          </a:xfrm>
          <a:noFill/>
          <a:ln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marL="0" indent="0"/>
          </a:p>
        </p:txBody>
      </p:sp>
      <p:sp>
        <p:nvSpPr>
          <p:cNvPr id="52228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3809A5FA-CEB5-4291-A51E-984CD23682AD}" type="slidenum">
              <a:rPr lang="zh-CN" altLang="en-US" sz="1200">
                <a:latin typeface="Calibri" pitchFamily="34" charset="0"/>
              </a:rPr>
              <a:t>5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封面与封底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目录页">
    <p:bg>
      <p:bgPr>
        <a:solidFill>
          <a:srgbClr val="D4F1E2"/>
        </a:solidFill>
      </p:bgPr>
    </p:bg>
    <p:spTree>
      <p:nvGrpSpPr>
        <p:cNvPr id="1" name=""/>
        <p:cNvGrpSpPr/>
        <p:nvPr/>
      </p:nvGrpSpPr>
      <p:grpSpPr/>
      <p:sp>
        <p:nvSpPr>
          <p:cNvPr id="1026" name="矩形 1"/>
          <p:cNvSpPr/>
          <p:nvPr/>
        </p:nvSpPr>
        <p:spPr>
          <a:xfrm>
            <a:off x="0" y="0"/>
            <a:ext cx="9144000" cy="51435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en-US" sz="1600">
              <a:solidFill>
                <a:srgbClr val="000000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027" name="矩形 2"/>
          <p:cNvSpPr/>
          <p:nvPr/>
        </p:nvSpPr>
        <p:spPr>
          <a:xfrm>
            <a:off x="0" y="6734175"/>
            <a:ext cx="5410200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en-US">
              <a:solidFill>
                <a:srgbClr val="FFFFFF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028" name="矩形 3"/>
          <p:cNvSpPr/>
          <p:nvPr/>
        </p:nvSpPr>
        <p:spPr>
          <a:xfrm>
            <a:off x="3733800" y="6686550"/>
            <a:ext cx="5410200" cy="4603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en-US">
              <a:solidFill>
                <a:srgbClr val="FFFFFF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029" name="五边形 4"/>
          <p:cNvSpPr/>
          <p:nvPr/>
        </p:nvSpPr>
        <p:spPr>
          <a:xfrm rot="5400000">
            <a:off x="4314031" y="-600868"/>
            <a:ext cx="681037" cy="1841500"/>
          </a:xfrm>
          <a:prstGeom prst="homePlate">
            <a:avLst>
              <a:gd name="adj" fmla="val 31583"/>
            </a:avLst>
          </a:prstGeom>
          <a:solidFill>
            <a:srgbClr val="C2E088"/>
          </a:solidFill>
          <a:ln w="19050">
            <a:noFill/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1" name="标题 10"/>
          <p:cNvSpPr>
            <a:spLocks noGrp="1"/>
          </p:cNvSpPr>
          <p:nvPr>
            <p:ph type="title"/>
          </p:nvPr>
        </p:nvSpPr>
        <p:spPr>
          <a:xfrm>
            <a:off x="500633" y="882651"/>
            <a:ext cx="8127429" cy="1302448"/>
          </a:xfrm>
          <a:prstGeom prst="rect">
            <a:avLst/>
          </a:prstGeom>
        </p:spPr>
        <p:txBody>
          <a:bodyPr/>
          <a:lstStyle>
            <a:lvl1pPr eaLnBrk="1" hangingPunct="0">
              <a:lnSpc>
                <a:spcPct val="150000"/>
              </a:lnSpc>
              <a:defRPr sz="28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1030" name="日期占位符 2"/>
          <p:cNvSpPr>
            <a:spLocks noGrp="1"/>
          </p:cNvSpPr>
          <p:nvPr>
            <p:ph type="dt" sz="half" idx="10"/>
          </p:nvPr>
        </p:nvSpPr>
        <p:spPr>
          <a:xfrm>
            <a:off x="3905250" y="0"/>
            <a:ext cx="1514475" cy="552450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fld id="{1E298748-097D-4700-B9C9-8F62859F4C4C}" type="datetime1">
              <a:t>*</a:t>
            </a:fld>
          </a:p>
        </p:txBody>
      </p:sp>
      <p:sp>
        <p:nvSpPr>
          <p:cNvPr id="1031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/>
        </p:txBody>
      </p:sp>
      <p:sp>
        <p:nvSpPr>
          <p:cNvPr id="1032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fld id="{35AB3741-3626-4B7D-AC25-182DF5071861}" type="slidenum"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分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内容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1_目录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版权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信息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theme" Target="../theme/theme1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slideLayout" Target="../slideLayouts/slideLayout8.xml" /><Relationship Id="rId3" Type="http://schemas.openxmlformats.org/officeDocument/2006/relationships/theme" Target="../theme/theme2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rgbClr val="D4F1E2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4744" r:id="rId1"/>
    <p:sldLayoutId id="2147484746" r:id="rId2"/>
    <p:sldLayoutId id="2147484747" r:id="rId3"/>
    <p:sldLayoutId id="2147484748" r:id="rId4"/>
    <p:sldLayoutId id="2147484749" r:id="rId5"/>
    <p:sldLayoutId id="2147484750" r:id="rId6"/>
  </p:sldLayoutIdLst>
  <p:transition/>
  <p:timing/>
  <p:txStyles>
    <p:titleStyle>
      <a:lvl1pPr marL="0" indent="0" algn="l" defTabSz="914400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 kern="1200" baseline="0">
          <a:solidFill>
            <a:schemeClr val="tx1"/>
          </a:solidFill>
          <a:effectLst/>
          <a:latin typeface="Times New Roman" pitchFamily="18" charset="0"/>
          <a:ea typeface="黑体" pitchFamily="49" charset="-122"/>
          <a:cs typeface="+mj-cs"/>
        </a:defRPr>
      </a:lvl1pPr>
    </p:titleStyle>
    <p:bodyStyle>
      <a:lvl1pPr marL="228600" indent="-228600" algn="l" defTabSz="914400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Tx/>
        <a:buSzTx/>
        <a:buFont typeface="Arial" pitchFamily="34" charset="0"/>
        <a:buChar char="•"/>
        <a:defRPr kumimoji="0" sz="2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24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20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rgbClr val="E2F0D9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4751" r:id="rId1"/>
    <p:sldLayoutId id="2147484752" r:id="rId2"/>
  </p:sldLayoutIdLst>
  <p:transition/>
  <p:timing/>
  <p:txStyles>
    <p:titleStyle>
      <a:lvl1pPr marL="0" indent="0" algn="l" defTabSz="914400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 kern="1200" baseline="0">
          <a:solidFill>
            <a:schemeClr val="tx1"/>
          </a:solidFill>
          <a:effectLst/>
          <a:latin typeface="Arial" pitchFamily="34" charset="0"/>
          <a:ea typeface="宋体" pitchFamily="2" charset="-122"/>
          <a:cs typeface="+mj-cs"/>
        </a:defRPr>
      </a:lvl1pPr>
    </p:titleStyle>
    <p:bodyStyle>
      <a:lvl1pPr marL="228600" indent="-228600" algn="l" defTabSz="914400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Tx/>
        <a:buSzTx/>
        <a:buFont typeface="Arial" pitchFamily="34" charset="0"/>
        <a:buChar char="•"/>
        <a:defRPr kumimoji="0" sz="2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24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20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slide" Target="slide3.xml" TargetMode="Internal" /><Relationship Id="rId3" Type="http://schemas.openxmlformats.org/officeDocument/2006/relationships/slide" Target="slide4.xml" TargetMode="Internal" /><Relationship Id="rId4" Type="http://schemas.openxmlformats.org/officeDocument/2006/relationships/slide" Target="slide15.xml" TargetMode="Internal" /><Relationship Id="rId5" Type="http://schemas.openxmlformats.org/officeDocument/2006/relationships/slide" Target="slide30.xml" TargetMode="Internal" /><Relationship Id="rId6" Type="http://schemas.openxmlformats.org/officeDocument/2006/relationships/slide" Target="slide41.xml" TargetMode="Interna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file:///E:\&#36164;&#26009;%20%20%20L\2020\&#35838;&#20214;\&#20013;&#32771;&#24635;&#22797;&#20064;\2021&#20013;&#32771;&#24635;&#22797;&#20064;&#183;&#29289;&#29702;\1001A.TIF" TargetMode="External" /><Relationship Id="rId3" Type="http://schemas.openxmlformats.org/officeDocument/2006/relationships/image" Target="../media/image1.png" /><Relationship Id="rId4" Type="http://schemas.openxmlformats.org/officeDocument/2006/relationships/image" Target="file:///E:\&#36164;&#26009;%20%20%20L\2020\&#35838;&#20214;\&#20013;&#32771;&#24635;&#22797;&#20064;\2021&#20013;&#32771;&#24635;&#22797;&#20064;&#183;&#29289;&#29702;\1001B.TIF" TargetMode="External" /><Relationship Id="rId5" Type="http://schemas.openxmlformats.org/officeDocument/2006/relationships/image" Target="../media/image2.png" /><Relationship Id="rId6" Type="http://schemas.openxmlformats.org/officeDocument/2006/relationships/image" Target="file:///E:\&#36164;&#26009;%20%20%20L\2020\&#35838;&#20214;\&#20013;&#32771;&#24635;&#22797;&#20064;\2021&#20013;&#32771;&#24635;&#22797;&#20064;&#183;&#29289;&#29702;\1001C.TIF" TargetMode="External" /><Relationship Id="rId7" Type="http://schemas.openxmlformats.org/officeDocument/2006/relationships/image" Target="../media/image3.png" /><Relationship Id="rId8" Type="http://schemas.openxmlformats.org/officeDocument/2006/relationships/image" Target="file:///E:\&#36164;&#26009;%20%20%20L\2020\&#35838;&#20214;\&#20013;&#32771;&#24635;&#22797;&#20064;\2021&#20013;&#32771;&#24635;&#22797;&#20064;&#183;&#29289;&#29702;\1001D.TIF" TargetMode="External" /><Relationship Id="rId9" Type="http://schemas.openxmlformats.org/officeDocument/2006/relationships/image" Target="../media/image4.pn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file:///E:\&#36164;&#26009;%20%20%20L\2020\&#35838;&#20214;\&#20013;&#32771;&#24635;&#22797;&#20064;\2021&#20013;&#32771;&#24635;&#22797;&#20064;&#183;&#29289;&#29702;\1001E.TIF" TargetMode="External" /><Relationship Id="rId3" Type="http://schemas.openxmlformats.org/officeDocument/2006/relationships/image" Target="../media/image5.png" /><Relationship Id="rId4" Type="http://schemas.openxmlformats.org/officeDocument/2006/relationships/image" Target="file:///E:\&#36164;&#26009;%20%20%20L\2020\&#35838;&#20214;\&#20013;&#32771;&#24635;&#22797;&#20064;\2021&#20013;&#32771;&#24635;&#22797;&#20064;&#183;&#29289;&#29702;\1001F.TIF" TargetMode="External" /><Relationship Id="rId5" Type="http://schemas.openxmlformats.org/officeDocument/2006/relationships/image" Target="../media/image6.pn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7.pn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8.png" /><Relationship Id="rId3" Type="http://schemas.openxmlformats.org/officeDocument/2006/relationships/image" Target="../media/image9.pn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0.png" /><Relationship Id="rId3" Type="http://schemas.openxmlformats.org/officeDocument/2006/relationships/image" Target="../media/image11.pn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2.png" /><Relationship Id="rId3" Type="http://schemas.openxmlformats.org/officeDocument/2006/relationships/image" Target="../media/image13.pn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4.png" /><Relationship Id="rId3" Type="http://schemas.openxmlformats.org/officeDocument/2006/relationships/image" Target="../media/image15.pn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6.png" /><Relationship Id="rId3" Type="http://schemas.openxmlformats.org/officeDocument/2006/relationships/image" Target="../media/image17.png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8.png" /><Relationship Id="rId3" Type="http://schemas.openxmlformats.org/officeDocument/2006/relationships/image" Target="../media/image19.png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0.png" /><Relationship Id="rId3" Type="http://schemas.openxmlformats.org/officeDocument/2006/relationships/image" Target="../media/image21.png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2.png" /><Relationship Id="rId3" Type="http://schemas.openxmlformats.org/officeDocument/2006/relationships/image" Target="../media/image23.png" /><Relationship Id="rId4" Type="http://schemas.openxmlformats.org/officeDocument/2006/relationships/image" Target="../media/image24.png" /><Relationship Id="rId5" Type="http://schemas.openxmlformats.org/officeDocument/2006/relationships/image" Target="../media/image25.png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4.png" /><Relationship Id="rId3" Type="http://schemas.openxmlformats.org/officeDocument/2006/relationships/image" Target="../media/image26.png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5.png" /><Relationship Id="rId3" Type="http://schemas.openxmlformats.org/officeDocument/2006/relationships/image" Target="../media/image27.png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8.png" /><Relationship Id="rId3" Type="http://schemas.openxmlformats.org/officeDocument/2006/relationships/image" Target="../media/image29.png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0.png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1.png" /></Relationships>
</file>

<file path=ppt/slides/_rels/slide3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2.png" /></Relationships>
</file>

<file path=ppt/slides/_rels/slide3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3.png" /></Relationships>
</file>

<file path=ppt/slides/_rels/slide3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4.png" /></Relationships>
</file>

<file path=ppt/slides/_rels/slide3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5.png" /></Relationships>
</file>

<file path=ppt/slides/_rels/slide3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6.png" /></Relationships>
</file>

<file path=ppt/slides/_rels/slide4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7.png" /></Relationships>
</file>

<file path=ppt/slides/_rels/slide4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8.png" /></Relationships>
</file>

<file path=ppt/slides/_rels/slide4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9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50" name="文本框 14"/>
          <p:cNvSpPr txBox="1"/>
          <p:nvPr/>
        </p:nvSpPr>
        <p:spPr>
          <a:xfrm>
            <a:off x="0" y="0"/>
            <a:ext cx="2393950" cy="461963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2400" spc="0">
                <a:solidFill>
                  <a:srgbClr val="7F7F7F"/>
                </a:solidFill>
                <a:latin typeface="黑体" pitchFamily="49" charset="-122"/>
                <a:ea typeface="黑体" pitchFamily="49" charset="-122"/>
              </a:rPr>
              <a:t>中</a:t>
            </a:r>
            <a:r>
              <a:rPr lang="zh-CN" altLang="en-US" sz="2400" spc="0">
                <a:solidFill>
                  <a:srgbClr val="7F7F7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考总复习</a:t>
            </a:r>
            <a:endParaRPr lang="zh-CN" altLang="en-US" sz="2400">
              <a:solidFill>
                <a:srgbClr val="7F7F7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051" name="Oval 12"/>
          <p:cNvSpPr/>
          <p:nvPr/>
        </p:nvSpPr>
        <p:spPr bwMode="gray">
          <a:xfrm>
            <a:off x="1971675" y="5705475"/>
            <a:ext cx="314325" cy="519113"/>
          </a:xfrm>
          <a:prstGeom prst="ellipse">
            <a:avLst/>
          </a:prstGeom>
          <a:gradFill rotWithShape="1">
            <a:gsLst>
              <a:gs pos="0">
                <a:srgbClr val="FFCC00"/>
              </a:gs>
              <a:gs pos="100000">
                <a:srgbClr val="7C6300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2" name="Oval 10"/>
          <p:cNvSpPr/>
          <p:nvPr/>
        </p:nvSpPr>
        <p:spPr bwMode="gray">
          <a:xfrm>
            <a:off x="428625" y="6559550"/>
            <a:ext cx="298450" cy="298450"/>
          </a:xfrm>
          <a:prstGeom prst="ellipse">
            <a:avLst/>
          </a:prstGeom>
          <a:gradFill rotWithShape="1">
            <a:gsLst>
              <a:gs pos="0">
                <a:srgbClr val="000000"/>
              </a:gs>
              <a:gs pos="100000">
                <a:srgbClr val="FFCC00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3" name="Oval 39"/>
          <p:cNvSpPr/>
          <p:nvPr/>
        </p:nvSpPr>
        <p:spPr bwMode="gray">
          <a:xfrm>
            <a:off x="1466850" y="6397625"/>
            <a:ext cx="258763" cy="260350"/>
          </a:xfrm>
          <a:prstGeom prst="ellipse">
            <a:avLst/>
          </a:prstGeom>
          <a:gradFill rotWithShape="1">
            <a:gsLst>
              <a:gs pos="0">
                <a:srgbClr val="8D67E1"/>
              </a:gs>
              <a:gs pos="100000">
                <a:srgbClr val="4532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4" name="Oval 30"/>
          <p:cNvSpPr/>
          <p:nvPr/>
        </p:nvSpPr>
        <p:spPr bwMode="gray">
          <a:xfrm>
            <a:off x="2800350" y="6446838"/>
            <a:ext cx="258763" cy="258762"/>
          </a:xfrm>
          <a:prstGeom prst="ellipse">
            <a:avLst/>
          </a:prstGeom>
          <a:gradFill rotWithShape="1">
            <a:gsLst>
              <a:gs pos="0">
                <a:srgbClr val="21B3E1"/>
              </a:gs>
              <a:gs pos="100000">
                <a:srgbClr val="1057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5" name="Oval 21"/>
          <p:cNvSpPr/>
          <p:nvPr/>
        </p:nvSpPr>
        <p:spPr bwMode="gray">
          <a:xfrm>
            <a:off x="4229100" y="6338888"/>
            <a:ext cx="428625" cy="519112"/>
          </a:xfrm>
          <a:prstGeom prst="ellipse">
            <a:avLst/>
          </a:prstGeom>
          <a:gradFill rotWithShape="1">
            <a:gsLst>
              <a:gs pos="0">
                <a:srgbClr val="48BE67"/>
              </a:gs>
              <a:gs pos="100000">
                <a:srgbClr val="235C32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6" name="Oval 39"/>
          <p:cNvSpPr/>
          <p:nvPr/>
        </p:nvSpPr>
        <p:spPr bwMode="gray">
          <a:xfrm>
            <a:off x="0" y="5418138"/>
            <a:ext cx="200025" cy="519112"/>
          </a:xfrm>
          <a:prstGeom prst="ellipse">
            <a:avLst/>
          </a:prstGeom>
          <a:gradFill rotWithShape="1">
            <a:gsLst>
              <a:gs pos="0">
                <a:srgbClr val="8D67E1"/>
              </a:gs>
              <a:gs pos="100000">
                <a:srgbClr val="4532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7" name="Oval 30"/>
          <p:cNvSpPr/>
          <p:nvPr/>
        </p:nvSpPr>
        <p:spPr bwMode="gray">
          <a:xfrm>
            <a:off x="638175" y="5815013"/>
            <a:ext cx="371475" cy="519112"/>
          </a:xfrm>
          <a:prstGeom prst="ellipse">
            <a:avLst/>
          </a:prstGeom>
          <a:gradFill rotWithShape="1">
            <a:gsLst>
              <a:gs pos="0">
                <a:srgbClr val="21B3E1"/>
              </a:gs>
              <a:gs pos="100000">
                <a:srgbClr val="1057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8" name="Oval 39"/>
          <p:cNvSpPr/>
          <p:nvPr/>
        </p:nvSpPr>
        <p:spPr bwMode="gray">
          <a:xfrm>
            <a:off x="3371850" y="5959475"/>
            <a:ext cx="258763" cy="260350"/>
          </a:xfrm>
          <a:prstGeom prst="ellipse">
            <a:avLst/>
          </a:prstGeom>
          <a:gradFill rotWithShape="1">
            <a:gsLst>
              <a:gs pos="0">
                <a:srgbClr val="8D67E1"/>
              </a:gs>
              <a:gs pos="100000">
                <a:srgbClr val="4532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9" name="文本框 5"/>
          <p:cNvSpPr txBox="1">
            <a:spLocks noChangeArrowheads="1"/>
          </p:cNvSpPr>
          <p:nvPr/>
        </p:nvSpPr>
        <p:spPr bwMode="auto">
          <a:xfrm>
            <a:off x="589844" y="2355144"/>
            <a:ext cx="7473950" cy="70788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 eaLnBrk="1" hangingPunct="1"/>
            <a:r>
              <a:rPr lang="zh-CN" altLang="en-US" sz="4000" b="1" spc="0">
                <a:solidFill>
                  <a:srgbClr val="1B5337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第四板块 电与磁</a:t>
            </a:r>
            <a:endParaRPr lang="zh-CN" altLang="en-US" sz="4000" b="1">
              <a:solidFill>
                <a:srgbClr val="1B5337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060" name="文本框 14"/>
          <p:cNvSpPr txBox="1">
            <a:spLocks noChangeArrowheads="1"/>
          </p:cNvSpPr>
          <p:nvPr/>
        </p:nvSpPr>
        <p:spPr bwMode="auto">
          <a:xfrm>
            <a:off x="1706210" y="3619853"/>
            <a:ext cx="5889625" cy="5238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algn="ctr" eaLnBrk="1" hangingPunct="1"/>
            <a:r>
              <a:rPr lang="zh-CN" altLang="en-US" sz="2800" b="1" spc="0">
                <a:solidFill>
                  <a:srgbClr val="1B5337"/>
                </a:solidFill>
                <a:latin typeface="黑体" pitchFamily="49" charset="-122"/>
                <a:ea typeface="黑体" pitchFamily="49" charset="-122"/>
              </a:rPr>
              <a:t>第</a:t>
            </a:r>
            <a:r>
              <a:rPr lang="en-US" altLang="zh-CN" sz="2800" b="1" spc="0">
                <a:solidFill>
                  <a:srgbClr val="1B5337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23</a:t>
            </a:r>
            <a:r>
              <a:rPr lang="zh-CN" altLang="en-US" sz="2800" b="1" spc="0">
                <a:solidFill>
                  <a:srgbClr val="1B5337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课时　电流和电路</a:t>
            </a:r>
            <a:endParaRPr lang="zh-CN" altLang="en-US" sz="2800" b="1">
              <a:solidFill>
                <a:srgbClr val="1B5337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comb/>
  </p:transition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3074" name="组合 5"/>
          <p:cNvGrpSpPr/>
          <p:nvPr/>
        </p:nvGrpSpPr>
        <p:grpSpPr>
          <a:xfrm>
            <a:off x="3781425" y="3894138"/>
            <a:ext cx="676275" cy="744537"/>
            <a:chOff x="3703637" y="4502150"/>
            <a:chExt cx="676275" cy="744538"/>
          </a:xfrm>
        </p:grpSpPr>
        <p:sp>
          <p:nvSpPr>
            <p:cNvPr id="3093" name="立方体 13"/>
            <p:cNvSpPr/>
            <p:nvPr/>
          </p:nvSpPr>
          <p:spPr>
            <a:xfrm rot="18420000">
              <a:off x="3706812" y="4498975"/>
              <a:ext cx="669926" cy="676275"/>
            </a:xfrm>
            <a:prstGeom prst="cube">
              <a:avLst>
                <a:gd name="adj" fmla="val 25000"/>
              </a:avLst>
            </a:prstGeom>
            <a:solidFill>
              <a:srgbClr val="6E9FEE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94" name="Text Box 9"/>
            <p:cNvSpPr/>
            <p:nvPr/>
          </p:nvSpPr>
          <p:spPr bwMode="gray">
            <a:xfrm>
              <a:off x="3870325" y="4600575"/>
              <a:ext cx="377825" cy="646113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3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grpSp>
        <p:nvGrpSpPr>
          <p:cNvPr id="3075" name="组合 1"/>
          <p:cNvGrpSpPr/>
          <p:nvPr/>
        </p:nvGrpSpPr>
        <p:grpSpPr>
          <a:xfrm>
            <a:off x="2524125" y="2109788"/>
            <a:ext cx="676275" cy="754062"/>
            <a:chOff x="2446338" y="2438400"/>
            <a:chExt cx="676275" cy="754063"/>
          </a:xfrm>
        </p:grpSpPr>
        <p:sp>
          <p:nvSpPr>
            <p:cNvPr id="3091" name="立方体 18"/>
            <p:cNvSpPr/>
            <p:nvPr/>
          </p:nvSpPr>
          <p:spPr>
            <a:xfrm rot="18420000">
              <a:off x="2450307" y="2434431"/>
              <a:ext cx="668338" cy="676275"/>
            </a:xfrm>
            <a:prstGeom prst="cube">
              <a:avLst>
                <a:gd name="adj" fmla="val 25000"/>
              </a:avLst>
            </a:prstGeom>
            <a:solidFill>
              <a:srgbClr val="FFC000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92" name="Text Box 9"/>
            <p:cNvSpPr/>
            <p:nvPr/>
          </p:nvSpPr>
          <p:spPr bwMode="gray">
            <a:xfrm>
              <a:off x="2600325" y="2546350"/>
              <a:ext cx="379413" cy="646113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1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sp>
        <p:nvSpPr>
          <p:cNvPr id="3076" name="矩形 40"/>
          <p:cNvSpPr>
            <a:spLocks noChangeArrowheads="1"/>
          </p:cNvSpPr>
          <p:nvPr/>
        </p:nvSpPr>
        <p:spPr bwMode="auto">
          <a:xfrm>
            <a:off x="0" y="-33338"/>
            <a:ext cx="4802188" cy="83185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4800" spc="0">
                <a:solidFill>
                  <a:srgbClr val="1B5337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中考总复习</a:t>
            </a:r>
            <a:endParaRPr lang="zh-CN" altLang="en-US" sz="4800">
              <a:solidFill>
                <a:srgbClr val="1B5337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77" name="文本框 18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3163888" y="2154238"/>
            <a:ext cx="2003425" cy="7080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考情分析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</a:t>
            </a:r>
            <a:endParaRPr lang="zh-CN" altLang="en-US" sz="2800" b="1">
              <a:solidFill>
                <a:srgbClr val="40404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3078" name="组合 6"/>
          <p:cNvGrpSpPr/>
          <p:nvPr/>
        </p:nvGrpSpPr>
        <p:grpSpPr>
          <a:xfrm>
            <a:off x="4637088" y="4824413"/>
            <a:ext cx="676275" cy="754062"/>
            <a:chOff x="4543425" y="5634038"/>
            <a:chExt cx="676275" cy="754062"/>
          </a:xfrm>
        </p:grpSpPr>
        <p:sp>
          <p:nvSpPr>
            <p:cNvPr id="3089" name="立方体 35"/>
            <p:cNvSpPr/>
            <p:nvPr/>
          </p:nvSpPr>
          <p:spPr>
            <a:xfrm rot="18420000">
              <a:off x="4546600" y="5630863"/>
              <a:ext cx="669925" cy="676275"/>
            </a:xfrm>
            <a:prstGeom prst="cube">
              <a:avLst>
                <a:gd name="adj" fmla="val 25000"/>
              </a:avLst>
            </a:prstGeom>
            <a:solidFill>
              <a:srgbClr val="92D050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90" name="Text Box 9"/>
            <p:cNvSpPr/>
            <p:nvPr/>
          </p:nvSpPr>
          <p:spPr bwMode="gray">
            <a:xfrm>
              <a:off x="4708525" y="5741988"/>
              <a:ext cx="377825" cy="64611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4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grpSp>
        <p:nvGrpSpPr>
          <p:cNvPr id="3079" name="组合 3"/>
          <p:cNvGrpSpPr/>
          <p:nvPr/>
        </p:nvGrpSpPr>
        <p:grpSpPr>
          <a:xfrm>
            <a:off x="3273425" y="3003550"/>
            <a:ext cx="676275" cy="773113"/>
            <a:chOff x="3195638" y="3535363"/>
            <a:chExt cx="676275" cy="773112"/>
          </a:xfrm>
        </p:grpSpPr>
        <p:sp>
          <p:nvSpPr>
            <p:cNvPr id="3087" name="立方体 11"/>
            <p:cNvSpPr/>
            <p:nvPr/>
          </p:nvSpPr>
          <p:spPr>
            <a:xfrm rot="18420000">
              <a:off x="3199607" y="3531394"/>
              <a:ext cx="668337" cy="676275"/>
            </a:xfrm>
            <a:prstGeom prst="cube">
              <a:avLst>
                <a:gd name="adj" fmla="val 25000"/>
              </a:avLst>
            </a:prstGeom>
            <a:solidFill>
              <a:srgbClr val="AFC5B9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88" name="Text Box 9"/>
            <p:cNvSpPr/>
            <p:nvPr/>
          </p:nvSpPr>
          <p:spPr bwMode="gray">
            <a:xfrm>
              <a:off x="3349625" y="3662363"/>
              <a:ext cx="379413" cy="64611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2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grpSp>
        <p:nvGrpSpPr>
          <p:cNvPr id="3080" name="组合 40"/>
          <p:cNvGrpSpPr/>
          <p:nvPr/>
        </p:nvGrpSpPr>
        <p:grpSpPr>
          <a:xfrm>
            <a:off x="5399088" y="5678488"/>
            <a:ext cx="676275" cy="723900"/>
            <a:chOff x="5306402" y="5631420"/>
            <a:chExt cx="676410" cy="723398"/>
          </a:xfrm>
        </p:grpSpPr>
        <p:sp>
          <p:nvSpPr>
            <p:cNvPr id="3085" name="立方体 43"/>
            <p:cNvSpPr/>
            <p:nvPr/>
          </p:nvSpPr>
          <p:spPr>
            <a:xfrm rot="18420000">
              <a:off x="5309877" y="5627945"/>
              <a:ext cx="669460" cy="676410"/>
            </a:xfrm>
            <a:prstGeom prst="cube">
              <a:avLst>
                <a:gd name="adj" fmla="val 25000"/>
              </a:avLst>
            </a:prstGeom>
            <a:solidFill>
              <a:srgbClr val="7030A0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86" name="Text Box 9"/>
            <p:cNvSpPr/>
            <p:nvPr/>
          </p:nvSpPr>
          <p:spPr bwMode="gray">
            <a:xfrm>
              <a:off x="5455761" y="5708706"/>
              <a:ext cx="377825" cy="64611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5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sp>
        <p:nvSpPr>
          <p:cNvPr id="3081" name="文本框 18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3948113" y="3048000"/>
            <a:ext cx="2003425" cy="7080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知识梳理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</a:t>
            </a:r>
            <a:endParaRPr lang="zh-CN" altLang="en-US" sz="2800" b="1">
              <a:solidFill>
                <a:srgbClr val="40404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82" name="文本框 18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4462463" y="3905250"/>
            <a:ext cx="2370137" cy="7080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重难点突破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………………</a:t>
            </a:r>
            <a:endParaRPr lang="zh-CN" altLang="en-US" sz="2800" b="1">
              <a:solidFill>
                <a:srgbClr val="40404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83" name="文本框 18">
            <a:hlinkClick r:id="rId5" action="ppaction://hlinksldjump"/>
          </p:cNvPr>
          <p:cNvSpPr txBox="1">
            <a:spLocks noChangeArrowheads="1"/>
          </p:cNvSpPr>
          <p:nvPr/>
        </p:nvSpPr>
        <p:spPr bwMode="auto">
          <a:xfrm>
            <a:off x="5391150" y="4805363"/>
            <a:ext cx="2003425" cy="7080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中考特训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</a:t>
            </a:r>
            <a:endParaRPr lang="zh-CN" altLang="en-US" sz="2800" b="1">
              <a:solidFill>
                <a:srgbClr val="40404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84" name="文本框 18">
            <a:hlinkClick r:id="rId6" action="ppaction://hlinksldjump"/>
          </p:cNvPr>
          <p:cNvSpPr txBox="1">
            <a:spLocks noChangeArrowheads="1"/>
          </p:cNvSpPr>
          <p:nvPr/>
        </p:nvSpPr>
        <p:spPr bwMode="auto">
          <a:xfrm>
            <a:off x="6046788" y="5776913"/>
            <a:ext cx="2003425" cy="70643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广东中考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</a:t>
            </a:r>
            <a:endParaRPr lang="zh-CN" altLang="en-US" sz="2800" b="1">
              <a:solidFill>
                <a:srgbClr val="40404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098" name="矩形 3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考情分析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4099" name="表格 1"/>
          <p:cNvGraphicFramePr>
            <a:graphicFrameLocks noGrp="1"/>
          </p:cNvGraphicFramePr>
          <p:nvPr/>
        </p:nvGraphicFramePr>
        <p:xfrm>
          <a:off x="538162" y="1204913"/>
          <a:ext cx="8216900" cy="4572000"/>
        </p:xfrm>
        <a:graphic>
          <a:graphicData uri="http://schemas.openxmlformats.org/drawingml/2006/table">
            <a:tbl>
              <a:tblPr/>
              <a:tblGrid>
                <a:gridCol w="2720975"/>
                <a:gridCol w="1387475"/>
                <a:gridCol w="2054225"/>
                <a:gridCol w="2054225"/>
              </a:tblGrid>
              <a:tr h="365125">
                <a:tc rowSpan="2">
                  <a:txBody>
                    <a:bodyPr lIns="68579" tIns="0" rIns="68579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课程标准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(2011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版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)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9" marR="68579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 gridSpan="3">
                  <a:txBody>
                    <a:bodyPr lIns="68579" tIns="0" rIns="68579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近三年考到的知识点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9" marR="68579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lnR w="12700"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</a:tcPr>
                </a:tc>
              </a:tr>
              <a:tr h="365125">
                <a:tc vMerge="1">
                  <a:txBody>
                    <a:bodyPr/>
                    <a:lstStyle/>
                    <a:p/>
                  </a:txBody>
                  <a:tcPr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B w="12700">
                      <a:miter lim="800000"/>
                    </a:lnB>
                  </a:tcPr>
                </a:tc>
                <a:tc>
                  <a:txBody>
                    <a:bodyPr lIns="68579" tIns="0" rIns="68579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2018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9" marR="68579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9" tIns="0" rIns="68579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2019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9" marR="68579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9" tIns="0" rIns="68579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2020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9" marR="68579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2681288">
                <a:tc>
                  <a:txBody>
                    <a:bodyPr lIns="68579" tIns="0" rIns="68579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lnSpc>
                          <a:spcPct val="150000"/>
                        </a:lnSpc>
                      </a:pP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1.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知道常见的物质是由分子、原子构成的，了解物质世界从微观到宏观的大致尺度．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9" marR="68579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9" tIns="0" rIns="68579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50000"/>
                        </a:lnSpc>
                      </a:pP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——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9" marR="68579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9" tIns="0" rIns="68579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500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原子结构、正负电荷</a:t>
                      </a:r>
                      <a:endParaRPr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algn="ctr" eaLnBrk="1" hangingPunct="1">
                        <a:lnSpc>
                          <a:spcPct val="150000"/>
                        </a:lnSpc>
                      </a:pP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(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选择题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3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分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)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algn="ctr" eaLnBrk="1" hangingPunct="1">
                        <a:lnSpc>
                          <a:spcPct val="150000"/>
                        </a:lnSpc>
                      </a:pPr>
                      <a:r>
                        <a:rPr lang="zh-CN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电流表的读数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(1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分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)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9" marR="68579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9" tIns="0" rIns="68579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500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原子结构、空间尺度大小</a:t>
                      </a:r>
                      <a:endParaRPr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algn="ctr" eaLnBrk="1" hangingPunct="1">
                        <a:lnSpc>
                          <a:spcPct val="150000"/>
                        </a:lnSpc>
                      </a:pP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(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选择题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3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分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)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9" marR="68579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1035050">
                <a:tc>
                  <a:txBody>
                    <a:bodyPr lIns="68579" tIns="0" rIns="68579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lnSpc>
                          <a:spcPct val="150000"/>
                        </a:lnSpc>
                      </a:pP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2.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会读会画简单的电路图．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9" marR="68579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9" tIns="0" rIns="68579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50000"/>
                        </a:lnSpc>
                      </a:pP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——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9" marR="68579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9" tIns="0" rIns="68579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50000"/>
                        </a:lnSpc>
                      </a:pP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——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9" marR="68579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9" tIns="0" rIns="68579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50000"/>
                        </a:lnSpc>
                      </a:pP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 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9" marR="68579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122" name="矩形 3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考情分析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5123" name="表格 1"/>
          <p:cNvGraphicFramePr>
            <a:graphicFrameLocks noGrp="1"/>
          </p:cNvGraphicFramePr>
          <p:nvPr/>
        </p:nvGraphicFramePr>
        <p:xfrm>
          <a:off x="465138" y="1052512"/>
          <a:ext cx="8216900" cy="5049520"/>
        </p:xfrm>
        <a:graphic>
          <a:graphicData uri="http://schemas.openxmlformats.org/drawingml/2006/table">
            <a:tbl>
              <a:tblPr/>
              <a:tblGrid>
                <a:gridCol w="3798888"/>
                <a:gridCol w="1577975"/>
                <a:gridCol w="1674812"/>
                <a:gridCol w="1165225"/>
              </a:tblGrid>
              <a:tr h="365125">
                <a:tc rowSpan="2">
                  <a:txBody>
                    <a:bodyPr lIns="68579" tIns="0" rIns="68579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课程标准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(2011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版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)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9" marR="68579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 gridSpan="3">
                  <a:txBody>
                    <a:bodyPr lIns="68579" tIns="0" rIns="68579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近三年考到的知识点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9" marR="68579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lnR w="12700"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</a:tcPr>
                </a:tc>
              </a:tr>
              <a:tr h="365125">
                <a:tc vMerge="1">
                  <a:txBody>
                    <a:bodyPr/>
                    <a:lstStyle/>
                    <a:p/>
                  </a:txBody>
                  <a:tcPr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B w="12700">
                      <a:miter lim="800000"/>
                    </a:lnB>
                  </a:tcPr>
                </a:tc>
                <a:tc>
                  <a:txBody>
                    <a:bodyPr lIns="68579" tIns="0" rIns="68579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2018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9" marR="68579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9" tIns="0" rIns="68579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2019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9" marR="68579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9" tIns="0" rIns="68579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2020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9" marR="68579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2559050">
                <a:tc>
                  <a:txBody>
                    <a:bodyPr lIns="68579" tIns="0" rIns="68579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lnSpc>
                          <a:spcPts val="3400"/>
                        </a:lnSpc>
                      </a:pP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3.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会看、会画简单的电路图．会连接简单的串联电路和并联电路．说出生产、生活中采用简单串联或并联电路的实例．了解串、并联电路电流和电压的特点．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9" marR="68579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9" tIns="0" rIns="68579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ts val="34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声控与光控开关</a:t>
                      </a:r>
                      <a:endParaRPr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algn="ctr" eaLnBrk="1" hangingPunct="1">
                        <a:lnSpc>
                          <a:spcPts val="3400"/>
                        </a:lnSpc>
                      </a:pP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(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作图题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分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)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9" marR="68579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9" tIns="0" rIns="68579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ts val="3400"/>
                        </a:lnSpc>
                      </a:pP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——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9" marR="68579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9" tIns="0" rIns="68579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 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9" marR="68579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1695450">
                <a:tc>
                  <a:txBody>
                    <a:bodyPr lIns="68579" tIns="0" rIns="68579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lnSpc>
                          <a:spcPts val="3400"/>
                        </a:lnSpc>
                      </a:pP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4.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会使用电流表．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9" marR="68579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9" tIns="0" rIns="68579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ts val="34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电流表读数在计算题中用到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9" marR="68579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9" tIns="0" rIns="68579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ts val="34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串联电路电流的特点</a:t>
                      </a:r>
                      <a:endParaRPr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algn="ctr" eaLnBrk="1" hangingPunct="1">
                        <a:lnSpc>
                          <a:spcPts val="3400"/>
                        </a:lnSpc>
                      </a:pP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(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选择题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1.5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分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)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9" marR="68579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9" tIns="0" rIns="68579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 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9" marR="68579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146" name="箭头: 五边形 3"/>
          <p:cNvSpPr/>
          <p:nvPr/>
        </p:nvSpPr>
        <p:spPr>
          <a:xfrm>
            <a:off x="584200" y="922338"/>
            <a:ext cx="2071688" cy="558800"/>
          </a:xfrm>
          <a:prstGeom prst="homePlate">
            <a:avLst>
              <a:gd name="adj" fmla="val 49998"/>
            </a:avLst>
          </a:prstGeom>
          <a:solidFill>
            <a:srgbClr val="FF69B4"/>
          </a:solidFill>
          <a:ln w="12700">
            <a:solidFill>
              <a:srgbClr val="6F9526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800" spc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　电荷　 </a:t>
            </a:r>
            <a:endParaRPr lang="zh-CN" altLang="en-US" sz="28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147" name="矩形 9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知识梳理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148" name="标题 2"/>
          <p:cNvSpPr>
            <a:spLocks noGrp="1"/>
          </p:cNvSpPr>
          <p:nvPr>
            <p:ph type="title" idx="4294967295"/>
          </p:nvPr>
        </p:nvSpPr>
        <p:spPr>
          <a:xfrm>
            <a:off x="584200" y="1481138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</a:t>
            </a:r>
            <a:r>
              <a:rPr lang="zh-CN" altLang="zh-CN" sz="2800"/>
              <a:t>．两种电荷：被丝绸摩擦过的玻璃棒带的电荷是</a:t>
            </a:r>
            <a:r>
              <a:rPr lang="en-US" altLang="zh-CN" sz="2800"/>
              <a:t>________</a:t>
            </a:r>
            <a:r>
              <a:rPr lang="zh-CN" altLang="zh-CN" sz="2800"/>
              <a:t>；被毛皮摩擦过的橡胶棒带的电荷是</a:t>
            </a:r>
            <a:r>
              <a:rPr lang="en-US" altLang="zh-CN" sz="2800"/>
              <a:t>________</a:t>
            </a:r>
            <a:r>
              <a:rPr lang="zh-CN" altLang="zh-CN" sz="2800"/>
              <a:t>．</a:t>
            </a:r>
            <a:br>
              <a:rPr lang="zh-CN" altLang="zh-CN" sz="2800"/>
            </a:br>
            <a:r>
              <a:rPr lang="en-US" altLang="zh-CN" sz="2800"/>
              <a:t>2</a:t>
            </a:r>
            <a:r>
              <a:rPr lang="zh-CN" altLang="zh-CN" sz="2800"/>
              <a:t>．电荷间的相互作用规律：</a:t>
            </a:r>
            <a:r>
              <a:rPr lang="en-US" altLang="zh-CN" sz="2800"/>
              <a:t>_____________________________________.</a:t>
            </a:r>
            <a:r>
              <a:rPr lang="zh-CN" altLang="zh-CN" sz="2800"/>
              <a:t>　</a:t>
            </a:r>
            <a:br>
              <a:rPr lang="en-US" altLang="zh-CN" sz="2800"/>
            </a:br>
            <a:r>
              <a:rPr lang="en-US" altLang="zh-CN" sz="2800"/>
              <a:t>3</a:t>
            </a:r>
            <a:r>
              <a:rPr lang="zh-CN" altLang="zh-CN" sz="2800"/>
              <a:t>．带电体既能吸引带异种电荷的带电体，又能吸不带电的轻小物体．</a:t>
            </a:r>
            <a:endParaRPr lang="zh-CN" altLang="zh-CN" sz="2800"/>
          </a:p>
        </p:txBody>
      </p:sp>
      <p:sp>
        <p:nvSpPr>
          <p:cNvPr id="6149" name="矩形 1"/>
          <p:cNvSpPr/>
          <p:nvPr/>
        </p:nvSpPr>
        <p:spPr>
          <a:xfrm>
            <a:off x="690563" y="4167188"/>
            <a:ext cx="6880225" cy="522287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同种电荷互相排斥，异种电荷互相吸引</a:t>
            </a:r>
            <a:endParaRPr lang="zh-CN" altLang="zh-CN" sz="2800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6150" name="矩形 2"/>
          <p:cNvSpPr/>
          <p:nvPr/>
        </p:nvSpPr>
        <p:spPr>
          <a:xfrm>
            <a:off x="762000" y="2230438"/>
            <a:ext cx="1260475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正电荷</a:t>
            </a:r>
            <a:endParaRPr lang="zh-CN" altLang="en-US" sz="2800"/>
          </a:p>
        </p:txBody>
      </p:sp>
      <p:sp>
        <p:nvSpPr>
          <p:cNvPr id="6151" name="矩形 4"/>
          <p:cNvSpPr/>
          <p:nvPr/>
        </p:nvSpPr>
        <p:spPr>
          <a:xfrm>
            <a:off x="762000" y="2849563"/>
            <a:ext cx="1260475" cy="52228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负电荷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  <p:bldP spid="6148" grpId="0"/>
      <p:bldP spid="6149" grpId="0"/>
      <p:bldP spid="6150" grpId="0"/>
      <p:bldP spid="615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170" name="矩形 14"/>
          <p:cNvSpPr/>
          <p:nvPr/>
        </p:nvSpPr>
        <p:spPr>
          <a:xfrm>
            <a:off x="3725863" y="0"/>
            <a:ext cx="1841500" cy="461963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知识梳理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171" name="标题 1"/>
          <p:cNvSpPr>
            <a:spLocks noGrp="1"/>
          </p:cNvSpPr>
          <p:nvPr>
            <p:ph type="title" idx="4294967295"/>
          </p:nvPr>
        </p:nvSpPr>
        <p:spPr>
          <a:xfrm>
            <a:off x="508000" y="117157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4</a:t>
            </a:r>
            <a:r>
              <a:rPr lang="zh-CN" altLang="zh-CN" sz="2800"/>
              <a:t>．电荷：电荷的多少叫做电荷量，简称电荷，符号是</a:t>
            </a:r>
            <a:r>
              <a:rPr lang="en-US" altLang="zh-CN" sz="2800"/>
              <a:t>Q.</a:t>
            </a:r>
            <a:r>
              <a:rPr lang="zh-CN" altLang="zh-CN" sz="2800"/>
              <a:t>电荷的单位是库仑</a:t>
            </a:r>
            <a:r>
              <a:rPr lang="en-US" altLang="zh-CN" sz="2800"/>
              <a:t>(C).</a:t>
            </a:r>
            <a:br>
              <a:rPr lang="zh-CN" altLang="zh-CN" sz="2800"/>
            </a:br>
            <a:r>
              <a:rPr lang="en-US" altLang="zh-CN" sz="2800"/>
              <a:t>5</a:t>
            </a:r>
            <a:r>
              <a:rPr lang="zh-CN" altLang="zh-CN" sz="2800"/>
              <a:t>．验电器的原理：</a:t>
            </a:r>
            <a:r>
              <a:rPr lang="en-US" altLang="zh-CN" sz="2800"/>
              <a:t>_________________________.</a:t>
            </a:r>
            <a:br>
              <a:rPr lang="zh-CN" altLang="zh-CN" sz="2800"/>
            </a:br>
            <a:r>
              <a:rPr lang="en-US" altLang="zh-CN" sz="2800"/>
              <a:t>6</a:t>
            </a:r>
            <a:r>
              <a:rPr lang="zh-CN" altLang="zh-CN" sz="2800"/>
              <a:t>．分子是由原子组成的，原子由位于中心的带正电的</a:t>
            </a:r>
            <a:r>
              <a:rPr lang="en-US" altLang="zh-CN" sz="2800"/>
              <a:t>____________</a:t>
            </a:r>
            <a:r>
              <a:rPr lang="zh-CN" altLang="zh-CN" sz="2800"/>
              <a:t>和核外的带负电的电子组成的，原子核是由质子和中子组成的，其中质子带</a:t>
            </a:r>
            <a:r>
              <a:rPr lang="en-US" altLang="zh-CN" sz="2800"/>
              <a:t>__________</a:t>
            </a:r>
            <a:r>
              <a:rPr lang="zh-CN" altLang="zh-CN" sz="2800"/>
              <a:t>，中子不带电．与太阳系模型相似．</a:t>
            </a:r>
            <a:endParaRPr lang="zh-CN" altLang="en-US" sz="2800"/>
          </a:p>
        </p:txBody>
      </p:sp>
      <p:sp>
        <p:nvSpPr>
          <p:cNvPr id="7172" name="矩形 2"/>
          <p:cNvSpPr/>
          <p:nvPr/>
        </p:nvSpPr>
        <p:spPr>
          <a:xfrm>
            <a:off x="3867150" y="2555875"/>
            <a:ext cx="3416300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同种电荷相互排斥　</a:t>
            </a:r>
            <a:endParaRPr lang="zh-CN" altLang="en-US" sz="2800"/>
          </a:p>
        </p:txBody>
      </p:sp>
      <p:sp>
        <p:nvSpPr>
          <p:cNvPr id="7173" name="矩形 3"/>
          <p:cNvSpPr/>
          <p:nvPr/>
        </p:nvSpPr>
        <p:spPr>
          <a:xfrm>
            <a:off x="1812925" y="3829050"/>
            <a:ext cx="1260475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原子核</a:t>
            </a:r>
            <a:endParaRPr lang="zh-CN" altLang="en-US" sz="2800"/>
          </a:p>
        </p:txBody>
      </p:sp>
      <p:sp>
        <p:nvSpPr>
          <p:cNvPr id="7174" name="矩形 4"/>
          <p:cNvSpPr/>
          <p:nvPr/>
        </p:nvSpPr>
        <p:spPr>
          <a:xfrm>
            <a:off x="1023938" y="5108575"/>
            <a:ext cx="903287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正电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/>
      <p:bldP spid="7172" grpId="0"/>
      <p:bldP spid="7173" grpId="0"/>
      <p:bldP spid="717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194" name="矩形 14"/>
          <p:cNvSpPr/>
          <p:nvPr/>
        </p:nvSpPr>
        <p:spPr>
          <a:xfrm>
            <a:off x="3725863" y="0"/>
            <a:ext cx="1841500" cy="461963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知识梳理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195" name="标题 1"/>
          <p:cNvSpPr>
            <a:spLocks noGrp="1"/>
          </p:cNvSpPr>
          <p:nvPr>
            <p:ph type="title" idx="4294967295"/>
          </p:nvPr>
        </p:nvSpPr>
        <p:spPr>
          <a:xfrm>
            <a:off x="508000" y="2230438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7</a:t>
            </a:r>
            <a:r>
              <a:rPr lang="zh-CN" altLang="zh-CN" sz="2800"/>
              <a:t>．摩擦起电：用</a:t>
            </a:r>
            <a:r>
              <a:rPr lang="en-US" altLang="zh-CN" sz="2800"/>
              <a:t>__________</a:t>
            </a:r>
            <a:r>
              <a:rPr lang="zh-CN" altLang="zh-CN" sz="2800"/>
              <a:t>的方法使物体带电，其实质是自由电子发生了</a:t>
            </a:r>
            <a:r>
              <a:rPr lang="en-US" altLang="zh-CN" sz="2800"/>
              <a:t>__________</a:t>
            </a:r>
            <a:r>
              <a:rPr lang="zh-CN" altLang="zh-CN" sz="2800"/>
              <a:t>，得到电子带</a:t>
            </a:r>
            <a:r>
              <a:rPr lang="en-US" altLang="zh-CN" sz="2800"/>
              <a:t>__________</a:t>
            </a:r>
            <a:r>
              <a:rPr lang="zh-CN" altLang="zh-CN" sz="2800"/>
              <a:t>电，失去电子带</a:t>
            </a:r>
            <a:r>
              <a:rPr lang="en-US" altLang="zh-CN" sz="2800"/>
              <a:t>__________</a:t>
            </a:r>
            <a:r>
              <a:rPr lang="zh-CN" altLang="zh-CN" sz="2800"/>
              <a:t>电．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8196" name="矩形 1"/>
          <p:cNvSpPr/>
          <p:nvPr/>
        </p:nvSpPr>
        <p:spPr>
          <a:xfrm>
            <a:off x="4989513" y="3635375"/>
            <a:ext cx="901700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正</a:t>
            </a:r>
            <a:endParaRPr lang="zh-CN" altLang="zh-CN" sz="2800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8197" name="矩形 2"/>
          <p:cNvSpPr/>
          <p:nvPr/>
        </p:nvSpPr>
        <p:spPr>
          <a:xfrm>
            <a:off x="3657600" y="2357438"/>
            <a:ext cx="903288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摩擦</a:t>
            </a:r>
            <a:endParaRPr lang="zh-CN" altLang="en-US" sz="2800"/>
          </a:p>
        </p:txBody>
      </p:sp>
      <p:sp>
        <p:nvSpPr>
          <p:cNvPr id="8198" name="矩形 3"/>
          <p:cNvSpPr/>
          <p:nvPr/>
        </p:nvSpPr>
        <p:spPr>
          <a:xfrm>
            <a:off x="4959350" y="2979738"/>
            <a:ext cx="903288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转移</a:t>
            </a:r>
            <a:endParaRPr lang="zh-CN" altLang="en-US" sz="2800"/>
          </a:p>
        </p:txBody>
      </p:sp>
      <p:sp>
        <p:nvSpPr>
          <p:cNvPr id="8199" name="矩形 4"/>
          <p:cNvSpPr/>
          <p:nvPr/>
        </p:nvSpPr>
        <p:spPr>
          <a:xfrm>
            <a:off x="1166813" y="3635375"/>
            <a:ext cx="544512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负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/>
      <p:bldP spid="8196" grpId="0"/>
      <p:bldP spid="8197" grpId="0"/>
      <p:bldP spid="8198" grpId="0"/>
      <p:bldP spid="819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218" name="矩形 14"/>
          <p:cNvSpPr/>
          <p:nvPr/>
        </p:nvSpPr>
        <p:spPr>
          <a:xfrm>
            <a:off x="3725863" y="0"/>
            <a:ext cx="1841500" cy="461963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知识梳理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219" name="箭头: 五边形 3"/>
          <p:cNvSpPr/>
          <p:nvPr/>
        </p:nvSpPr>
        <p:spPr>
          <a:xfrm>
            <a:off x="338138" y="619125"/>
            <a:ext cx="2895600" cy="558800"/>
          </a:xfrm>
          <a:prstGeom prst="homePlate">
            <a:avLst>
              <a:gd name="adj" fmla="val 49995"/>
            </a:avLst>
          </a:prstGeom>
          <a:solidFill>
            <a:srgbClr val="FF69B4"/>
          </a:solidFill>
          <a:ln w="12700">
            <a:solidFill>
              <a:srgbClr val="6F9526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400" spc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二　物体的导电性　 </a:t>
            </a:r>
            <a:endParaRPr lang="zh-CN" altLang="en-US" sz="24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9220" name="表格 2"/>
          <p:cNvGraphicFramePr>
            <a:graphicFrameLocks noGrp="1"/>
          </p:cNvGraphicFramePr>
          <p:nvPr/>
        </p:nvGraphicFramePr>
        <p:xfrm>
          <a:off x="338138" y="1300162"/>
          <a:ext cx="8204200" cy="4972050"/>
        </p:xfrm>
        <a:graphic>
          <a:graphicData uri="http://schemas.openxmlformats.org/drawingml/2006/table">
            <a:tbl>
              <a:tblPr/>
              <a:tblGrid>
                <a:gridCol w="974725"/>
                <a:gridCol w="1889125"/>
                <a:gridCol w="3636962"/>
                <a:gridCol w="1703388"/>
              </a:tblGrid>
              <a:tr h="415925">
                <a:tc>
                  <a:txBody>
                    <a:bodyPr lIns="68574" tIns="0" rIns="6857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名称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4" marR="68574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4" tIns="0" rIns="6857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定义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4" marR="68574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4" tIns="0" rIns="6857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举例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4" marR="68574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4" tIns="0" rIns="6857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联系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4" marR="68574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1228725">
                <a:tc>
                  <a:txBody>
                    <a:bodyPr lIns="68574" tIns="0" rIns="6857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1.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导体　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4" marR="68574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4" tIns="0" rIns="6857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__________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导电的物体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4" marR="68574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4" tIns="0" rIns="6857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__________________________________________________________________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4" marR="68574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 rowSpan="4">
                  <a:txBody>
                    <a:bodyPr lIns="68574" tIns="0" rIns="6857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 1.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导体和绝缘体之间并没有绝对的界限，在一定条件下可相互转化；</a:t>
                      </a:r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．超导体不能用于发光发热的物体．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4" marR="68574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831850">
                <a:tc>
                  <a:txBody>
                    <a:bodyPr lIns="68574" tIns="0" rIns="6857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2.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绝缘体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4" marR="68574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4" tIns="0" rIns="6857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__________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导电的物体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4" marR="68574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4" tIns="0" rIns="6857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____________________________________________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4" marR="68574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 vMerge="1">
                  <a:txBody>
                    <a:bodyPr/>
                    <a:lstStyle/>
                    <a:p/>
                  </a:txBody>
                  <a:tcPr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</a:tcPr>
                </a:tc>
              </a:tr>
              <a:tr h="1247775">
                <a:tc>
                  <a:txBody>
                    <a:bodyPr lIns="68574" tIns="0" rIns="6857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3.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半导体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4" marR="68574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4" tIns="0" rIns="6857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导电性介于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_________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和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_______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之间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4" marR="68574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4" tIns="0" rIns="6857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 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硅、锗、二极管、三极管等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4" marR="68574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 vMerge="1">
                  <a:txBody>
                    <a:bodyPr/>
                    <a:lstStyle/>
                    <a:p/>
                  </a:txBody>
                  <a:tcPr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</a:tcPr>
                </a:tc>
              </a:tr>
              <a:tr h="1247775">
                <a:tc>
                  <a:txBody>
                    <a:bodyPr lIns="68574" tIns="0" rIns="6857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4.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超导体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4" marR="68574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4" tIns="0" rIns="6857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在温度很低时，电阻为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________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4" marR="68574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4" tIns="0" rIns="6857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超导发电机的线圈、超导输电线等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4" marR="68574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 vMerge="1">
                  <a:txBody>
                    <a:bodyPr/>
                    <a:lstStyle/>
                    <a:p/>
                  </a:txBody>
                  <a:tcPr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B w="12700">
                      <a:miter lim="800000"/>
                    </a:lnB>
                  </a:tcPr>
                </a:tc>
              </a:tr>
            </a:tbl>
          </a:graphicData>
        </a:graphic>
      </p:graphicFrame>
      <p:sp>
        <p:nvSpPr>
          <p:cNvPr id="9249" name="矩形 4"/>
          <p:cNvSpPr/>
          <p:nvPr/>
        </p:nvSpPr>
        <p:spPr>
          <a:xfrm>
            <a:off x="1733550" y="1909763"/>
            <a:ext cx="801688" cy="461962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容易</a:t>
            </a:r>
            <a:endParaRPr lang="zh-CN" altLang="en-US" sz="2400"/>
          </a:p>
        </p:txBody>
      </p:sp>
      <p:sp>
        <p:nvSpPr>
          <p:cNvPr id="9250" name="矩形 5"/>
          <p:cNvSpPr/>
          <p:nvPr/>
        </p:nvSpPr>
        <p:spPr>
          <a:xfrm>
            <a:off x="3371850" y="1711325"/>
            <a:ext cx="3370263" cy="120015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金属、石墨、人体、大地、湿润的物体、含杂质的水、酸碱盐溶液</a:t>
            </a:r>
            <a:endParaRPr lang="zh-CN" altLang="zh-CN" sz="2400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9251" name="矩形 6"/>
          <p:cNvSpPr/>
          <p:nvPr/>
        </p:nvSpPr>
        <p:spPr>
          <a:xfrm>
            <a:off x="1557338" y="2935288"/>
            <a:ext cx="1416050" cy="461962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不容易　</a:t>
            </a:r>
            <a:endParaRPr lang="zh-CN" altLang="en-US" sz="2400"/>
          </a:p>
        </p:txBody>
      </p:sp>
      <p:sp>
        <p:nvSpPr>
          <p:cNvPr id="9252" name="矩形 7"/>
          <p:cNvSpPr/>
          <p:nvPr/>
        </p:nvSpPr>
        <p:spPr>
          <a:xfrm>
            <a:off x="3359150" y="2933700"/>
            <a:ext cx="3625850" cy="830263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橡胶、玻璃、塑料、油、陶瓷、纯水、空气</a:t>
            </a:r>
            <a:endParaRPr lang="zh-CN" altLang="en-US" sz="2400"/>
          </a:p>
        </p:txBody>
      </p:sp>
      <p:sp>
        <p:nvSpPr>
          <p:cNvPr id="9253" name="矩形 8"/>
          <p:cNvSpPr/>
          <p:nvPr/>
        </p:nvSpPr>
        <p:spPr>
          <a:xfrm>
            <a:off x="1684338" y="4171950"/>
            <a:ext cx="801687" cy="461963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导体</a:t>
            </a:r>
            <a:endParaRPr lang="zh-CN" altLang="en-US" sz="2400"/>
          </a:p>
        </p:txBody>
      </p:sp>
      <p:sp>
        <p:nvSpPr>
          <p:cNvPr id="9254" name="矩形 9"/>
          <p:cNvSpPr/>
          <p:nvPr/>
        </p:nvSpPr>
        <p:spPr>
          <a:xfrm>
            <a:off x="1366838" y="4543425"/>
            <a:ext cx="1108075" cy="461963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绝缘体</a:t>
            </a:r>
            <a:endParaRPr lang="zh-CN" altLang="en-US" sz="2400"/>
          </a:p>
        </p:txBody>
      </p:sp>
      <p:sp>
        <p:nvSpPr>
          <p:cNvPr id="9255" name="矩形 10"/>
          <p:cNvSpPr/>
          <p:nvPr/>
        </p:nvSpPr>
        <p:spPr>
          <a:xfrm>
            <a:off x="1733550" y="5781675"/>
            <a:ext cx="493713" cy="4603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零</a:t>
            </a:r>
            <a:endParaRPr lang="zh-CN" altLang="en-US" sz="24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2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2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2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2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2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2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2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2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92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92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92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92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  <p:bldP spid="9249" grpId="0"/>
      <p:bldP spid="9250" grpId="0"/>
      <p:bldP spid="9251" grpId="0"/>
      <p:bldP spid="9252" grpId="0"/>
      <p:bldP spid="9253" grpId="0"/>
      <p:bldP spid="9254" grpId="0"/>
      <p:bldP spid="925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242" name="矩形 14"/>
          <p:cNvSpPr/>
          <p:nvPr/>
        </p:nvSpPr>
        <p:spPr>
          <a:xfrm>
            <a:off x="3725863" y="0"/>
            <a:ext cx="1841500" cy="461963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知识梳理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243" name="标题 1"/>
          <p:cNvSpPr>
            <a:spLocks noGrp="1"/>
          </p:cNvSpPr>
          <p:nvPr>
            <p:ph type="title" idx="4294967295"/>
          </p:nvPr>
        </p:nvSpPr>
        <p:spPr>
          <a:xfrm>
            <a:off x="517525" y="133667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ts val="4200"/>
              </a:lnSpc>
            </a:pPr>
            <a:r>
              <a:rPr lang="en-US" altLang="zh-CN" sz="2800"/>
              <a:t>1</a:t>
            </a:r>
            <a:r>
              <a:rPr lang="zh-CN" altLang="zh-CN" sz="2800"/>
              <a:t>．电流的形成：电荷在导体中</a:t>
            </a:r>
            <a:r>
              <a:rPr lang="en-US" altLang="zh-CN" sz="2800"/>
              <a:t>_____________</a:t>
            </a:r>
            <a:r>
              <a:rPr lang="zh-CN" altLang="zh-CN" sz="2800"/>
              <a:t>形成电流．</a:t>
            </a:r>
            <a:br>
              <a:rPr lang="zh-CN" altLang="zh-CN" sz="2800"/>
            </a:br>
            <a:r>
              <a:rPr lang="en-US" altLang="zh-CN" sz="2800"/>
              <a:t>2</a:t>
            </a:r>
            <a:r>
              <a:rPr lang="zh-CN" altLang="zh-CN" sz="2800"/>
              <a:t>．电流的方向：把正电荷</a:t>
            </a:r>
            <a:r>
              <a:rPr lang="en-US" altLang="zh-CN" sz="2800"/>
              <a:t>__________</a:t>
            </a:r>
            <a:r>
              <a:rPr lang="zh-CN" altLang="zh-CN" sz="2800"/>
              <a:t>的方向规定为电流的方向．电流的方向与负电荷</a:t>
            </a:r>
            <a:r>
              <a:rPr lang="en-US" altLang="zh-CN" sz="2800"/>
              <a:t>(</a:t>
            </a:r>
            <a:r>
              <a:rPr lang="zh-CN" altLang="zh-CN" sz="2800"/>
              <a:t>电子</a:t>
            </a:r>
            <a:r>
              <a:rPr lang="en-US" altLang="zh-CN" sz="2800"/>
              <a:t>)</a:t>
            </a:r>
            <a:r>
              <a:rPr lang="zh-CN" altLang="zh-CN" sz="2800"/>
              <a:t>的移动方向相反</a:t>
            </a:r>
            <a:r>
              <a:rPr lang="en-US" altLang="zh-CN" sz="2800"/>
              <a:t>.   </a:t>
            </a:r>
            <a:br>
              <a:rPr lang="zh-CN" altLang="zh-CN" sz="2800"/>
            </a:br>
            <a:r>
              <a:rPr lang="en-US" altLang="zh-CN" sz="2800"/>
              <a:t>3</a:t>
            </a:r>
            <a:r>
              <a:rPr lang="zh-CN" altLang="zh-CN" sz="2800"/>
              <a:t>．在电路中形成稳定电流的条件：有</a:t>
            </a:r>
            <a:r>
              <a:rPr lang="en-US" altLang="zh-CN" sz="2800"/>
              <a:t>__________</a:t>
            </a:r>
            <a:r>
              <a:rPr lang="zh-CN" altLang="zh-CN" sz="2800"/>
              <a:t>且电路是</a:t>
            </a:r>
            <a:r>
              <a:rPr lang="en-US" altLang="zh-CN" sz="2800"/>
              <a:t>__________</a:t>
            </a:r>
            <a:r>
              <a:rPr lang="zh-CN" altLang="zh-CN" sz="2800"/>
              <a:t>．</a:t>
            </a:r>
            <a:br>
              <a:rPr lang="en-US" altLang="zh-CN" sz="2800"/>
            </a:br>
            <a:r>
              <a:rPr lang="en-US" altLang="zh-CN" sz="2800"/>
              <a:t>4</a:t>
            </a:r>
            <a:r>
              <a:rPr lang="zh-CN" altLang="zh-CN" sz="2800"/>
              <a:t>．单位及其换算：</a:t>
            </a:r>
            <a:r>
              <a:rPr lang="en-US" altLang="zh-CN" sz="2800"/>
              <a:t>__________(A)</a:t>
            </a:r>
            <a:r>
              <a:rPr lang="zh-CN" altLang="zh-CN" sz="2800"/>
              <a:t>，毫安</a:t>
            </a:r>
            <a:r>
              <a:rPr lang="en-US" altLang="zh-CN" sz="2800"/>
              <a:t>(mA)</a:t>
            </a:r>
            <a:r>
              <a:rPr lang="zh-CN" altLang="zh-CN" sz="2800"/>
              <a:t>，微安</a:t>
            </a:r>
            <a:r>
              <a:rPr lang="en-US" altLang="zh-CN" sz="2800"/>
              <a:t>(μA).1 mA</a:t>
            </a:r>
            <a:r>
              <a:rPr lang="zh-CN" altLang="zh-CN" sz="2800"/>
              <a:t>＝</a:t>
            </a:r>
            <a:r>
              <a:rPr lang="en-US" altLang="zh-CN" sz="2800"/>
              <a:t>__________A</a:t>
            </a:r>
            <a:r>
              <a:rPr lang="zh-CN" altLang="zh-CN" sz="2800"/>
              <a:t>，</a:t>
            </a:r>
            <a:r>
              <a:rPr lang="en-US" altLang="zh-CN" sz="2800"/>
              <a:t>1 μA</a:t>
            </a:r>
            <a:r>
              <a:rPr lang="zh-CN" altLang="zh-CN" sz="2800"/>
              <a:t>＝</a:t>
            </a:r>
            <a:r>
              <a:rPr lang="en-US" altLang="zh-CN" sz="2800"/>
              <a:t>__________A.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10244" name="箭头: 五边形 3"/>
          <p:cNvSpPr/>
          <p:nvPr/>
        </p:nvSpPr>
        <p:spPr>
          <a:xfrm>
            <a:off x="555625" y="787400"/>
            <a:ext cx="2120900" cy="558800"/>
          </a:xfrm>
          <a:prstGeom prst="homePlate">
            <a:avLst>
              <a:gd name="adj" fmla="val 50009"/>
            </a:avLst>
          </a:prstGeom>
          <a:solidFill>
            <a:srgbClr val="FF69B4"/>
          </a:solidFill>
          <a:ln w="12700">
            <a:solidFill>
              <a:srgbClr val="6F9526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800" spc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三　电流　 </a:t>
            </a:r>
            <a:endParaRPr lang="zh-CN" altLang="en-US" sz="28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245" name="矩形 2"/>
          <p:cNvSpPr/>
          <p:nvPr/>
        </p:nvSpPr>
        <p:spPr>
          <a:xfrm>
            <a:off x="5678488" y="1374775"/>
            <a:ext cx="1979612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定向移动　</a:t>
            </a:r>
            <a:endParaRPr lang="zh-CN" altLang="en-US" sz="2800"/>
          </a:p>
        </p:txBody>
      </p:sp>
      <p:sp>
        <p:nvSpPr>
          <p:cNvPr id="10246" name="矩形 4"/>
          <p:cNvSpPr/>
          <p:nvPr/>
        </p:nvSpPr>
        <p:spPr>
          <a:xfrm>
            <a:off x="4778375" y="2447925"/>
            <a:ext cx="1979613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定向移动　</a:t>
            </a:r>
            <a:endParaRPr lang="zh-CN" altLang="en-US" sz="2800"/>
          </a:p>
        </p:txBody>
      </p:sp>
      <p:sp>
        <p:nvSpPr>
          <p:cNvPr id="10247" name="矩形 5"/>
          <p:cNvSpPr/>
          <p:nvPr/>
        </p:nvSpPr>
        <p:spPr>
          <a:xfrm>
            <a:off x="6834188" y="4049713"/>
            <a:ext cx="901700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电源</a:t>
            </a:r>
            <a:endParaRPr lang="zh-CN" altLang="en-US" sz="2800"/>
          </a:p>
        </p:txBody>
      </p:sp>
      <p:sp>
        <p:nvSpPr>
          <p:cNvPr id="10248" name="矩形 6"/>
          <p:cNvSpPr/>
          <p:nvPr/>
        </p:nvSpPr>
        <p:spPr>
          <a:xfrm>
            <a:off x="2401888" y="4573588"/>
            <a:ext cx="901700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通路</a:t>
            </a:r>
            <a:endParaRPr lang="zh-CN" altLang="en-US" sz="2800"/>
          </a:p>
        </p:txBody>
      </p:sp>
      <p:sp>
        <p:nvSpPr>
          <p:cNvPr id="10249" name="矩形 7"/>
          <p:cNvSpPr/>
          <p:nvPr/>
        </p:nvSpPr>
        <p:spPr>
          <a:xfrm>
            <a:off x="4011613" y="5097463"/>
            <a:ext cx="903287" cy="52228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安培</a:t>
            </a:r>
            <a:endParaRPr lang="zh-CN" altLang="en-US" sz="2800"/>
          </a:p>
        </p:txBody>
      </p:sp>
      <p:sp>
        <p:nvSpPr>
          <p:cNvPr id="10250" name="矩形 8"/>
          <p:cNvSpPr/>
          <p:nvPr/>
        </p:nvSpPr>
        <p:spPr>
          <a:xfrm>
            <a:off x="3381375" y="5675313"/>
            <a:ext cx="1262063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10</a:t>
            </a:r>
            <a:r>
              <a:rPr lang="zh-CN" altLang="zh-CN" sz="2800" spc="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－</a:t>
            </a:r>
            <a:r>
              <a:rPr lang="en-US" altLang="zh-CN" sz="2800" spc="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endParaRPr lang="zh-CN" altLang="en-US" sz="2800"/>
          </a:p>
        </p:txBody>
      </p:sp>
      <p:sp>
        <p:nvSpPr>
          <p:cNvPr id="10251" name="矩形 9"/>
          <p:cNvSpPr/>
          <p:nvPr/>
        </p:nvSpPr>
        <p:spPr>
          <a:xfrm>
            <a:off x="6937375" y="5686425"/>
            <a:ext cx="903288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10</a:t>
            </a:r>
            <a:r>
              <a:rPr lang="zh-CN" altLang="zh-CN" sz="2800" spc="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－</a:t>
            </a:r>
            <a:r>
              <a:rPr lang="en-US" altLang="zh-CN" sz="2800" spc="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6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/>
      <p:bldP spid="10244" grpId="0"/>
      <p:bldP spid="10245" grpId="0"/>
      <p:bldP spid="10246" grpId="0"/>
      <p:bldP spid="10247" grpId="0"/>
      <p:bldP spid="10248" grpId="0"/>
      <p:bldP spid="10249" grpId="0"/>
      <p:bldP spid="10250" grpId="0"/>
      <p:bldP spid="1025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1266" name="矩形 14"/>
          <p:cNvSpPr/>
          <p:nvPr/>
        </p:nvSpPr>
        <p:spPr>
          <a:xfrm>
            <a:off x="3725863" y="0"/>
            <a:ext cx="1841500" cy="461963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知识梳理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267" name="标题 1"/>
          <p:cNvSpPr>
            <a:spLocks noGrp="1"/>
          </p:cNvSpPr>
          <p:nvPr>
            <p:ph type="title" idx="4294967295"/>
          </p:nvPr>
        </p:nvSpPr>
        <p:spPr>
          <a:xfrm>
            <a:off x="508000" y="1268413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ts val="3400"/>
              </a:lnSpc>
            </a:pPr>
            <a:r>
              <a:rPr lang="en-US" altLang="zh-CN" sz="2400"/>
              <a:t>1</a:t>
            </a:r>
            <a:r>
              <a:rPr lang="zh-CN" altLang="zh-CN" sz="2400"/>
              <a:t>．基本电路的构成：</a:t>
            </a:r>
            <a:r>
              <a:rPr lang="en-US" altLang="zh-CN" sz="2400"/>
              <a:t>________</a:t>
            </a:r>
            <a:r>
              <a:rPr lang="zh-CN" altLang="zh-CN" sz="2400"/>
              <a:t>、</a:t>
            </a:r>
            <a:r>
              <a:rPr lang="en-US" altLang="zh-CN" sz="2400"/>
              <a:t>________</a:t>
            </a:r>
            <a:r>
              <a:rPr lang="zh-CN" altLang="zh-CN" sz="2400"/>
              <a:t>、</a:t>
            </a:r>
            <a:r>
              <a:rPr lang="en-US" altLang="zh-CN" sz="2400"/>
              <a:t>__________</a:t>
            </a:r>
            <a:r>
              <a:rPr lang="zh-CN" altLang="zh-CN" sz="2400"/>
              <a:t>、</a:t>
            </a:r>
            <a:r>
              <a:rPr lang="en-US" altLang="zh-CN" sz="2400"/>
              <a:t>____________</a:t>
            </a:r>
            <a:r>
              <a:rPr lang="zh-CN" altLang="zh-CN" sz="2400"/>
              <a:t>．</a:t>
            </a:r>
            <a:br>
              <a:rPr lang="zh-CN" altLang="zh-CN" sz="2400"/>
            </a:br>
            <a:r>
              <a:rPr lang="en-US" altLang="zh-CN" sz="2400"/>
              <a:t>2</a:t>
            </a:r>
            <a:r>
              <a:rPr lang="zh-CN" altLang="zh-CN" sz="2400"/>
              <a:t>．三种状态：</a:t>
            </a:r>
            <a:br>
              <a:rPr lang="zh-CN" altLang="zh-CN" sz="2400"/>
            </a:br>
            <a:endParaRPr lang="zh-CN" altLang="en-US" sz="2400"/>
          </a:p>
        </p:txBody>
      </p:sp>
      <p:sp>
        <p:nvSpPr>
          <p:cNvPr id="11268" name="箭头: 五边形 3"/>
          <p:cNvSpPr/>
          <p:nvPr/>
        </p:nvSpPr>
        <p:spPr>
          <a:xfrm>
            <a:off x="555625" y="614363"/>
            <a:ext cx="1657350" cy="558800"/>
          </a:xfrm>
          <a:prstGeom prst="homePlate">
            <a:avLst>
              <a:gd name="adj" fmla="val 49995"/>
            </a:avLst>
          </a:prstGeom>
          <a:solidFill>
            <a:srgbClr val="FF69B4"/>
          </a:solidFill>
          <a:ln w="12700">
            <a:solidFill>
              <a:srgbClr val="6F9526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400" spc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四　电路　 </a:t>
            </a:r>
            <a:endParaRPr lang="zh-CN" altLang="en-US" sz="24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11269" name="表格 2"/>
          <p:cNvGraphicFramePr>
            <a:graphicFrameLocks noGrp="1"/>
          </p:cNvGraphicFramePr>
          <p:nvPr/>
        </p:nvGraphicFramePr>
        <p:xfrm>
          <a:off x="555625" y="2663825"/>
          <a:ext cx="8107362" cy="3708717"/>
        </p:xfrm>
        <a:graphic>
          <a:graphicData uri="http://schemas.openxmlformats.org/drawingml/2006/table">
            <a:tbl>
              <a:tblPr/>
              <a:tblGrid>
                <a:gridCol w="1022350"/>
                <a:gridCol w="1655762"/>
                <a:gridCol w="1793875"/>
                <a:gridCol w="1585912"/>
                <a:gridCol w="2049462"/>
              </a:tblGrid>
              <a:tr h="512762">
                <a:tc>
                  <a:txBody>
                    <a:bodyPr lIns="41140" tIns="0" rIns="4114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名称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41140" marR="4114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41140" tIns="0" rIns="4114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通路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41140" marR="4114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41140" tIns="0" rIns="4114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开路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(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断路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)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41140" marR="4114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 gridSpan="2">
                  <a:txBody>
                    <a:bodyPr lIns="41140" tIns="0" rIns="4114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短路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41140" marR="4114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lnR w="12700"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</a:tcPr>
                </a:tc>
              </a:tr>
              <a:tr h="739775">
                <a:tc>
                  <a:txBody>
                    <a:bodyPr lIns="41140" tIns="0" rIns="4114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定义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41140" marR="4114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41140" tIns="0" rIns="4114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接通的电路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41140" marR="4114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41140" tIns="0" rIns="4114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断开的电路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41140" marR="4114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41140" tIns="0" rIns="4114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电源短路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41140" marR="4114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41140" tIns="0" rIns="4114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部分用电器短路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41140" marR="4114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1358900">
                <a:tc>
                  <a:txBody>
                    <a:bodyPr lIns="41140" tIns="0" rIns="4114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电路图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41140" marR="4114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41140" tIns="0" rIns="4114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Courier New" pitchFamily="49" charset="0"/>
                      </a:endParaRPr>
                    </a:p>
                  </a:txBody>
                  <a:tcPr marL="41140" marR="4114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41140" tIns="0" rIns="4114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Courier New" pitchFamily="49" charset="0"/>
                      </a:endParaRPr>
                    </a:p>
                  </a:txBody>
                  <a:tcPr marL="41140" marR="4114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41140" tIns="0" rIns="4114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Courier New" pitchFamily="49" charset="0"/>
                      </a:endParaRPr>
                    </a:p>
                  </a:txBody>
                  <a:tcPr marL="41140" marR="4114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41140" tIns="0" rIns="4114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Courier New" pitchFamily="49" charset="0"/>
                      </a:endParaRPr>
                    </a:p>
                  </a:txBody>
                  <a:tcPr marL="41140" marR="4114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1096962">
                <a:tc>
                  <a:txBody>
                    <a:bodyPr lIns="41140" tIns="0" rIns="4114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特点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41140" marR="4114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41140" tIns="0" rIns="4114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电路闭合，电路中有电流．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41140" marR="4114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41140" tIns="0" rIns="4114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电路不闭合，电路中无电流．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41140" marR="4114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41140" tIns="0" rIns="4114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电流很大，损坏电源，不允许．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41140" marR="4114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41140" tIns="0" rIns="4114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允许，但是被短路的用电器不能工作．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41140" marR="4114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</a:tbl>
          </a:graphicData>
        </a:graphic>
      </p:graphicFrame>
      <p:pic>
        <p:nvPicPr>
          <p:cNvPr id="11300" name="Picture 4" descr="E:\资料   L\2020\课件\中考总复习\2021中考总复习·物理\1001A.TIF"/>
          <p:cNvPicPr>
            <a:picLocks noChangeAspect="1"/>
          </p:cNvPicPr>
          <p:nvPr/>
        </p:nvPicPr>
        <p:blipFill>
          <a:blip r:embed="rId3" r:link="rId2"/>
          <a:stretch>
            <a:fillRect/>
          </a:stretch>
        </p:blipFill>
        <p:spPr>
          <a:xfrm>
            <a:off x="1744663" y="4164013"/>
            <a:ext cx="1382712" cy="8032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1301" name="Picture 3" descr="E:\资料   L\2020\课件\中考总复习\2021中考总复习·物理\1001B.TIF"/>
          <p:cNvPicPr>
            <a:picLocks noChangeAspect="1"/>
          </p:cNvPicPr>
          <p:nvPr/>
        </p:nvPicPr>
        <p:blipFill>
          <a:blip r:embed="rId5" r:link="rId4"/>
          <a:stretch>
            <a:fillRect/>
          </a:stretch>
        </p:blipFill>
        <p:spPr>
          <a:xfrm>
            <a:off x="3392488" y="4127500"/>
            <a:ext cx="1498600" cy="8763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1302" name="Picture 2" descr="E:\资料   L\2020\课件\中考总复习\2021中考总复习·物理\1001C.TIF"/>
          <p:cNvPicPr>
            <a:picLocks noChangeAspect="1"/>
          </p:cNvPicPr>
          <p:nvPr/>
        </p:nvPicPr>
        <p:blipFill>
          <a:blip r:embed="rId7" r:link="rId6"/>
          <a:stretch>
            <a:fillRect/>
          </a:stretch>
        </p:blipFill>
        <p:spPr>
          <a:xfrm>
            <a:off x="5156200" y="4105275"/>
            <a:ext cx="1381125" cy="9810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1303" name="Picture 1" descr="E:\资料   L\2020\课件\中考总复习\2021中考总复习·物理\1001D.TIF"/>
          <p:cNvPicPr>
            <a:picLocks noChangeAspect="1"/>
          </p:cNvPicPr>
          <p:nvPr/>
        </p:nvPicPr>
        <p:blipFill>
          <a:blip r:embed="rId9" r:link="rId8"/>
          <a:stretch>
            <a:fillRect/>
          </a:stretch>
        </p:blipFill>
        <p:spPr>
          <a:xfrm>
            <a:off x="6802438" y="3992563"/>
            <a:ext cx="1609725" cy="114458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1304" name="矩形 4"/>
          <p:cNvSpPr/>
          <p:nvPr/>
        </p:nvSpPr>
        <p:spPr>
          <a:xfrm>
            <a:off x="3716338" y="1285875"/>
            <a:ext cx="800100" cy="461963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电源</a:t>
            </a:r>
            <a:endParaRPr lang="zh-CN" altLang="en-US" sz="2400"/>
          </a:p>
        </p:txBody>
      </p:sp>
      <p:sp>
        <p:nvSpPr>
          <p:cNvPr id="11305" name="矩形 5"/>
          <p:cNvSpPr/>
          <p:nvPr/>
        </p:nvSpPr>
        <p:spPr>
          <a:xfrm>
            <a:off x="5251450" y="1296988"/>
            <a:ext cx="800100" cy="461962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开关</a:t>
            </a:r>
            <a:endParaRPr lang="zh-CN" altLang="en-US" sz="2400"/>
          </a:p>
        </p:txBody>
      </p:sp>
      <p:sp>
        <p:nvSpPr>
          <p:cNvPr id="11306" name="矩形 6"/>
          <p:cNvSpPr/>
          <p:nvPr/>
        </p:nvSpPr>
        <p:spPr>
          <a:xfrm>
            <a:off x="6788150" y="1276350"/>
            <a:ext cx="1416050" cy="4603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用电器　</a:t>
            </a:r>
            <a:endParaRPr lang="zh-CN" altLang="en-US" sz="2400"/>
          </a:p>
        </p:txBody>
      </p:sp>
      <p:sp>
        <p:nvSpPr>
          <p:cNvPr id="11307" name="矩形 7"/>
          <p:cNvSpPr/>
          <p:nvPr/>
        </p:nvSpPr>
        <p:spPr>
          <a:xfrm>
            <a:off x="1074738" y="1735138"/>
            <a:ext cx="800100" cy="4603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导线</a:t>
            </a:r>
            <a:endParaRPr lang="zh-CN" altLang="en-US" sz="24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3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3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3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3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3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3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13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3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/>
      <p:bldP spid="11268" grpId="0"/>
      <p:bldP spid="11304" grpId="0"/>
      <p:bldP spid="11305" grpId="0"/>
      <p:bldP spid="11306" grpId="0"/>
      <p:bldP spid="1130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2290" name="矩形 14"/>
          <p:cNvSpPr/>
          <p:nvPr/>
        </p:nvSpPr>
        <p:spPr>
          <a:xfrm>
            <a:off x="3725863" y="0"/>
            <a:ext cx="1841500" cy="461963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知识梳理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291" name="标题 1"/>
          <p:cNvSpPr>
            <a:spLocks noGrp="1"/>
          </p:cNvSpPr>
          <p:nvPr>
            <p:ph type="title" idx="4294967295"/>
          </p:nvPr>
        </p:nvSpPr>
        <p:spPr>
          <a:xfrm>
            <a:off x="508000" y="5270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3.</a:t>
            </a:r>
            <a:r>
              <a:rPr lang="zh-CN" altLang="zh-CN" sz="2800"/>
              <a:t>两种连接：</a:t>
            </a:r>
            <a:endParaRPr lang="zh-CN" altLang="en-US" sz="2800"/>
          </a:p>
        </p:txBody>
      </p:sp>
      <p:graphicFrame>
        <p:nvGraphicFramePr>
          <p:cNvPr id="12292" name="表格 2"/>
          <p:cNvGraphicFramePr>
            <a:graphicFrameLocks noGrp="1"/>
          </p:cNvGraphicFramePr>
          <p:nvPr/>
        </p:nvGraphicFramePr>
        <p:xfrm>
          <a:off x="508000" y="1233488"/>
          <a:ext cx="8128000" cy="5121275"/>
        </p:xfrm>
        <a:graphic>
          <a:graphicData uri="http://schemas.openxmlformats.org/drawingml/2006/table">
            <a:tbl>
              <a:tblPr/>
              <a:tblGrid>
                <a:gridCol w="923925"/>
                <a:gridCol w="1096962"/>
                <a:gridCol w="1617662"/>
                <a:gridCol w="4489450"/>
              </a:tblGrid>
              <a:tr h="731838">
                <a:tc>
                  <a:txBody>
                    <a:bodyPr lIns="68585" tIns="0" rIns="6858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连接方式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5" marR="6858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5" tIns="0" rIns="6858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定义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5" marR="6858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5" tIns="0" rIns="6858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电路图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5" marR="6858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5" tIns="0" rIns="6858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特点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5" marR="6858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1828800">
                <a:tc>
                  <a:txBody>
                    <a:bodyPr lIns="68585" tIns="0" rIns="6858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(1)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串联电路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5" marR="6858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5" tIns="0" rIns="6858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电路元件顺次连接起来的电路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5" marR="6858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5" tIns="0" rIns="6858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Courier New" pitchFamily="49" charset="0"/>
                      </a:endParaRPr>
                    </a:p>
                  </a:txBody>
                  <a:tcPr marL="68585" marR="6858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5" tIns="0" rIns="6858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①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电流只有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__________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路径；</a:t>
                      </a:r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eaLnBrk="1" hangingPunct="1"/>
                      <a:r>
                        <a:rPr lang="zh-CN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②</a:t>
                      </a:r>
                      <a:r>
                        <a:rPr lang="zh-CN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各用电器之间互相影响，一处断开都断；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eaLnBrk="1" hangingPunct="1"/>
                      <a:r>
                        <a:rPr lang="zh-CN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③</a:t>
                      </a:r>
                      <a:r>
                        <a:rPr lang="zh-CN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只需一个开关就能控制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______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电路，与位置无关．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5" marR="6858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2560638">
                <a:tc>
                  <a:txBody>
                    <a:bodyPr lIns="68585" tIns="0" rIns="6858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(2)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并联电路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5" marR="6858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5" tIns="0" rIns="6858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把电路元件地并列连接起来的电路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5" marR="6858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5" tIns="0" rIns="6858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Courier New" pitchFamily="49" charset="0"/>
                      </a:endParaRPr>
                    </a:p>
                  </a:txBody>
                  <a:tcPr marL="68585" marR="6858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5" tIns="0" rIns="6858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①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电流有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_________________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路径；</a:t>
                      </a:r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②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各用电器之间互不影响，一支路断开其余用电器工作；</a:t>
                      </a:r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③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干路开关能控制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_________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电路，各支路开关控制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__________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的用电器．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5" marR="6858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</a:tbl>
          </a:graphicData>
        </a:graphic>
      </p:graphicFrame>
      <p:pic>
        <p:nvPicPr>
          <p:cNvPr id="12314" name="Picture 2" descr="E:\资料   L\2020\课件\中考总复习\2021中考总复习·物理\1001E.TIF"/>
          <p:cNvPicPr>
            <a:picLocks noChangeAspect="1"/>
          </p:cNvPicPr>
          <p:nvPr/>
        </p:nvPicPr>
        <p:blipFill>
          <a:blip r:embed="rId3" r:link="rId2"/>
          <a:stretch>
            <a:fillRect/>
          </a:stretch>
        </p:blipFill>
        <p:spPr>
          <a:xfrm>
            <a:off x="2693988" y="2270125"/>
            <a:ext cx="1223962" cy="12985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2315" name="Picture 1" descr="E:\资料   L\2020\课件\中考总复习\2021中考总复习·物理\1001F.TIF"/>
          <p:cNvPicPr>
            <a:picLocks noChangeAspect="1"/>
          </p:cNvPicPr>
          <p:nvPr/>
        </p:nvPicPr>
        <p:blipFill>
          <a:blip r:embed="rId5" r:link="rId4"/>
          <a:stretch>
            <a:fillRect/>
          </a:stretch>
        </p:blipFill>
        <p:spPr>
          <a:xfrm>
            <a:off x="2693988" y="4254500"/>
            <a:ext cx="1314450" cy="122396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2316" name="矩形 3"/>
          <p:cNvSpPr/>
          <p:nvPr/>
        </p:nvSpPr>
        <p:spPr>
          <a:xfrm>
            <a:off x="5970588" y="1916113"/>
            <a:ext cx="800100" cy="461962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一条</a:t>
            </a:r>
            <a:endParaRPr lang="zh-CN" altLang="en-US" sz="2400"/>
          </a:p>
        </p:txBody>
      </p:sp>
      <p:sp>
        <p:nvSpPr>
          <p:cNvPr id="12317" name="矩形 4"/>
          <p:cNvSpPr/>
          <p:nvPr/>
        </p:nvSpPr>
        <p:spPr>
          <a:xfrm>
            <a:off x="7700963" y="3009900"/>
            <a:ext cx="800100" cy="461963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整个</a:t>
            </a:r>
            <a:endParaRPr lang="zh-CN" altLang="en-US" sz="2400"/>
          </a:p>
        </p:txBody>
      </p:sp>
      <p:sp>
        <p:nvSpPr>
          <p:cNvPr id="12318" name="矩形 5"/>
          <p:cNvSpPr/>
          <p:nvPr/>
        </p:nvSpPr>
        <p:spPr>
          <a:xfrm>
            <a:off x="5557838" y="3729038"/>
            <a:ext cx="2646362" cy="461962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两条或两条以上　</a:t>
            </a:r>
            <a:endParaRPr lang="zh-CN" altLang="en-US" sz="2400"/>
          </a:p>
        </p:txBody>
      </p:sp>
      <p:sp>
        <p:nvSpPr>
          <p:cNvPr id="12319" name="矩形 6"/>
          <p:cNvSpPr/>
          <p:nvPr/>
        </p:nvSpPr>
        <p:spPr>
          <a:xfrm>
            <a:off x="6992938" y="5189538"/>
            <a:ext cx="800100" cy="461962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整个</a:t>
            </a:r>
            <a:endParaRPr lang="zh-CN" altLang="en-US" sz="2400"/>
          </a:p>
        </p:txBody>
      </p:sp>
      <p:sp>
        <p:nvSpPr>
          <p:cNvPr id="12320" name="矩形 7"/>
          <p:cNvSpPr/>
          <p:nvPr/>
        </p:nvSpPr>
        <p:spPr>
          <a:xfrm>
            <a:off x="7085013" y="5572125"/>
            <a:ext cx="1416050" cy="461963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所在支路</a:t>
            </a:r>
            <a:endParaRPr lang="zh-CN" altLang="en-US" sz="24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23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23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/>
      <p:bldP spid="12316" grpId="0"/>
      <p:bldP spid="12317" grpId="0"/>
      <p:bldP spid="12318" grpId="0"/>
      <p:bldP spid="12319" grpId="0"/>
      <p:bldP spid="1232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3314" name="矩形 14"/>
          <p:cNvSpPr/>
          <p:nvPr/>
        </p:nvSpPr>
        <p:spPr>
          <a:xfrm>
            <a:off x="3725863" y="0"/>
            <a:ext cx="1841500" cy="461963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知识梳理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3315" name="标题 1"/>
          <p:cNvSpPr>
            <a:spLocks noGrp="1"/>
          </p:cNvSpPr>
          <p:nvPr>
            <p:ph type="title" idx="4294967295"/>
          </p:nvPr>
        </p:nvSpPr>
        <p:spPr>
          <a:xfrm>
            <a:off x="536575" y="2309813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</a:t>
            </a:r>
            <a:r>
              <a:rPr lang="zh-CN" altLang="zh-CN" sz="2800"/>
              <a:t>．串联电路的电流规律：</a:t>
            </a:r>
            <a:r>
              <a:rPr lang="en-US" altLang="zh-CN" sz="2800"/>
              <a:t>____________________________________________.</a:t>
            </a:r>
            <a:br>
              <a:rPr lang="zh-CN" altLang="zh-CN" sz="2800"/>
            </a:br>
            <a:r>
              <a:rPr lang="en-US" altLang="zh-CN" sz="2800"/>
              <a:t>2</a:t>
            </a:r>
            <a:r>
              <a:rPr lang="zh-CN" altLang="zh-CN" sz="2800"/>
              <a:t>．并联电路的电流规律：</a:t>
            </a:r>
            <a:r>
              <a:rPr lang="en-US" altLang="zh-CN" sz="2800"/>
              <a:t>____________________________________________.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13316" name="箭头: 五边形 3"/>
          <p:cNvSpPr/>
          <p:nvPr/>
        </p:nvSpPr>
        <p:spPr>
          <a:xfrm>
            <a:off x="584200" y="1751013"/>
            <a:ext cx="5421313" cy="558800"/>
          </a:xfrm>
          <a:prstGeom prst="homePlate">
            <a:avLst>
              <a:gd name="adj" fmla="val 49991"/>
            </a:avLst>
          </a:prstGeom>
          <a:solidFill>
            <a:srgbClr val="FF69B4"/>
          </a:solidFill>
          <a:ln w="12700">
            <a:solidFill>
              <a:srgbClr val="6F9526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800" spc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五　串、并联电路中电流的规律　 </a:t>
            </a:r>
            <a:endParaRPr lang="zh-CN" altLang="en-US" sz="28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3317" name="矩形 4"/>
          <p:cNvSpPr/>
          <p:nvPr/>
        </p:nvSpPr>
        <p:spPr>
          <a:xfrm>
            <a:off x="603250" y="4316413"/>
            <a:ext cx="8002588" cy="523875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并联电路总电流等于各支路电流之和，</a:t>
            </a:r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I</a:t>
            </a:r>
            <a:r>
              <a:rPr lang="zh-CN" altLang="zh-CN" sz="2800" spc="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总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I</a:t>
            </a:r>
            <a:r>
              <a:rPr lang="en-US" altLang="zh-CN" sz="2800" spc="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＋</a:t>
            </a:r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I</a:t>
            </a:r>
            <a:r>
              <a:rPr lang="en-US" altLang="zh-CN" sz="2800" spc="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</a:t>
            </a:r>
            <a:endParaRPr lang="zh-CN" altLang="zh-CN" sz="2800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13318" name="矩形 1"/>
          <p:cNvSpPr/>
          <p:nvPr/>
        </p:nvSpPr>
        <p:spPr>
          <a:xfrm>
            <a:off x="584200" y="3011488"/>
            <a:ext cx="6067425" cy="522287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串联电路电流处处相等，</a:t>
            </a:r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I</a:t>
            </a:r>
            <a:r>
              <a:rPr lang="zh-CN" altLang="zh-CN" sz="2800" spc="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总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I</a:t>
            </a:r>
            <a:r>
              <a:rPr lang="en-US" altLang="zh-CN" sz="2800" spc="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I</a:t>
            </a:r>
            <a:r>
              <a:rPr lang="en-US" altLang="zh-CN" sz="2800" spc="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 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/>
      <p:bldP spid="13316" grpId="0"/>
      <p:bldP spid="13317" grpId="0"/>
      <p:bldP spid="1331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4338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en-US" sz="2800"/>
              <a:t>一　   电荷间的相互作用规律　 </a:t>
            </a:r>
            <a:br>
              <a:rPr lang="en-US" altLang="zh-CN" sz="2800"/>
            </a:br>
            <a:r>
              <a:rPr lang="en-US" altLang="zh-CN" sz="2800"/>
              <a:t>           (2020·</a:t>
            </a:r>
            <a:r>
              <a:rPr lang="zh-CN" altLang="zh-CN" sz="2800"/>
              <a:t>泰安市</a:t>
            </a:r>
            <a:r>
              <a:rPr lang="en-US" altLang="zh-CN" sz="2800"/>
              <a:t>)</a:t>
            </a:r>
            <a:r>
              <a:rPr lang="en-US" altLang="zh-CN" sz="2800" i="1"/>
              <a:t>A</a:t>
            </a:r>
            <a:r>
              <a:rPr lang="zh-CN" altLang="zh-CN" sz="2800"/>
              <a:t>、</a:t>
            </a:r>
            <a:r>
              <a:rPr lang="en-US" altLang="zh-CN" sz="2800" i="1"/>
              <a:t>B</a:t>
            </a:r>
            <a:r>
              <a:rPr lang="zh-CN" altLang="zh-CN" sz="2800"/>
              <a:t>、</a:t>
            </a:r>
            <a:r>
              <a:rPr lang="en-US" altLang="zh-CN" sz="2800" i="1"/>
              <a:t>C</a:t>
            </a:r>
            <a:r>
              <a:rPr lang="zh-CN" altLang="zh-CN" sz="2800"/>
              <a:t>三个轻质小球，已知</a:t>
            </a:r>
            <a:r>
              <a:rPr lang="en-US" altLang="zh-CN" sz="2800" i="1"/>
              <a:t>A</a:t>
            </a:r>
            <a:r>
              <a:rPr lang="zh-CN" altLang="zh-CN" sz="2800"/>
              <a:t>带负电，</a:t>
            </a:r>
            <a:r>
              <a:rPr lang="en-US" altLang="zh-CN" sz="2800" i="1"/>
              <a:t>B</a:t>
            </a:r>
            <a:r>
              <a:rPr lang="zh-CN" altLang="zh-CN" sz="2800"/>
              <a:t>和</a:t>
            </a:r>
            <a:r>
              <a:rPr lang="en-US" altLang="zh-CN" sz="2800" i="1"/>
              <a:t>A</a:t>
            </a:r>
            <a:r>
              <a:rPr lang="zh-CN" altLang="zh-CN" sz="2800"/>
              <a:t>互相吸引，</a:t>
            </a:r>
            <a:r>
              <a:rPr lang="en-US" altLang="zh-CN" sz="2800" i="1"/>
              <a:t>C</a:t>
            </a:r>
            <a:r>
              <a:rPr lang="zh-CN" altLang="zh-CN" sz="2800"/>
              <a:t>和</a:t>
            </a:r>
            <a:r>
              <a:rPr lang="en-US" altLang="zh-CN" sz="2800" i="1"/>
              <a:t>A</a:t>
            </a:r>
            <a:r>
              <a:rPr lang="zh-CN" altLang="zh-CN" sz="2800"/>
              <a:t>互相排斥．则</a:t>
            </a:r>
            <a:r>
              <a:rPr lang="en-US" altLang="zh-CN" sz="2800" i="1"/>
              <a:t>B</a:t>
            </a:r>
            <a:r>
              <a:rPr lang="zh-CN" altLang="zh-CN" sz="2800"/>
              <a:t>、</a:t>
            </a:r>
            <a:r>
              <a:rPr lang="en-US" altLang="zh-CN" sz="2800" i="1"/>
              <a:t>C</a:t>
            </a:r>
            <a:r>
              <a:rPr lang="zh-CN" altLang="zh-CN" sz="2800"/>
              <a:t>两个轻质小球，一定带电的是</a:t>
            </a:r>
            <a:r>
              <a:rPr lang="en-US" altLang="zh-CN" sz="2800"/>
              <a:t>__________</a:t>
            </a:r>
            <a:r>
              <a:rPr lang="zh-CN" altLang="zh-CN" sz="2800"/>
              <a:t>小球．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14339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8975" y="1722438"/>
            <a:ext cx="792163" cy="39528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4340" name="矩形 1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4341" name="标题 2"/>
          <p:cNvSpPr/>
          <p:nvPr/>
        </p:nvSpPr>
        <p:spPr>
          <a:xfrm>
            <a:off x="508000" y="3635375"/>
            <a:ext cx="8128000" cy="2765425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>
              <a:lnSpc>
                <a:spcPct val="150000"/>
              </a:lnSpc>
            </a:pPr>
            <a:r>
              <a:rPr lang="zh-CN" altLang="zh-CN" sz="2800">
                <a:latin typeface="Times New Roman" pitchFamily="18" charset="0"/>
                <a:ea typeface="黑体" pitchFamily="49" charset="-122"/>
              </a:rPr>
              <a:t>【点拔】两个轻小物体是否带电的判定：①如果互相排斥，那一定是带同种电荷．</a:t>
            </a: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②</a:t>
            </a:r>
            <a:r>
              <a:rPr lang="zh-CN" altLang="zh-CN" sz="2800">
                <a:latin typeface="Times New Roman" pitchFamily="18" charset="0"/>
                <a:ea typeface="黑体" pitchFamily="49" charset="-122"/>
              </a:rPr>
              <a:t>两个轻小物体如果互相排斥，则有两个可能：一种是一个带电，另一个不带电；另一种是带异种电荷．</a:t>
            </a:r>
            <a:endParaRPr lang="zh-CN" altLang="en-US" sz="2800">
              <a:latin typeface="Times New Roman" pitchFamily="18" charset="0"/>
              <a:ea typeface="黑体" panose="02010609060101010101" pitchFamily="49" charset="-122"/>
            </a:endParaRPr>
          </a:p>
        </p:txBody>
      </p:sp>
      <p:sp>
        <p:nvSpPr>
          <p:cNvPr id="14342" name="矩形 1"/>
          <p:cNvSpPr/>
          <p:nvPr/>
        </p:nvSpPr>
        <p:spPr>
          <a:xfrm>
            <a:off x="5803900" y="2844800"/>
            <a:ext cx="458788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C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  <p:bldP spid="14341" grpId="0"/>
      <p:bldP spid="1434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5362" name="标题 3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                  (2020·</a:t>
            </a:r>
            <a:r>
              <a:rPr lang="zh-CN" altLang="zh-CN" sz="2800"/>
              <a:t>青海</a:t>
            </a:r>
            <a:r>
              <a:rPr lang="en-US" altLang="zh-CN" sz="2800"/>
              <a:t>)</a:t>
            </a:r>
            <a:r>
              <a:rPr lang="zh-CN" altLang="zh-CN" sz="2800"/>
              <a:t>甲、乙、丙三个轻质泡沫小球用绝缘细线悬挂在天花板上，它们之间相互作用时的场景如下图所示，已知丙球与用毛皮摩擦过的橡胶棒所带的电荷相同，下列判断正确的是</a:t>
            </a:r>
            <a:r>
              <a:rPr lang="en-US" altLang="zh-CN" sz="2800"/>
              <a:t>(</a:t>
            </a:r>
            <a:r>
              <a:rPr lang="zh-CN" altLang="zh-CN" sz="2800"/>
              <a:t>　　</a:t>
            </a:r>
            <a:r>
              <a:rPr lang="en-US" altLang="zh-CN" sz="2800"/>
              <a:t>)</a:t>
            </a:r>
            <a:br>
              <a:rPr lang="zh-CN" altLang="zh-CN" sz="2800"/>
            </a:br>
            <a:r>
              <a:rPr lang="en-US" altLang="zh-CN" sz="2800"/>
              <a:t>A.</a:t>
            </a:r>
            <a:r>
              <a:rPr lang="zh-CN" altLang="zh-CN" sz="2800"/>
              <a:t>甲、乙两球均带正电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B</a:t>
            </a:r>
            <a:r>
              <a:rPr lang="zh-CN" altLang="zh-CN" sz="2800"/>
              <a:t>．甲、乙两球均带负电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．甲球带正电，乙球一定带负电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D</a:t>
            </a:r>
            <a:r>
              <a:rPr lang="zh-CN" altLang="zh-CN" sz="2800"/>
              <a:t>．甲球带负电，乙球可能不带电</a:t>
            </a:r>
            <a:endParaRPr lang="zh-CN" altLang="en-US" sz="2800"/>
          </a:p>
        </p:txBody>
      </p:sp>
      <p:pic>
        <p:nvPicPr>
          <p:cNvPr id="1536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0250" y="1046163"/>
            <a:ext cx="1323975" cy="48736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5364" name="矩形 5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5365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92813" y="3717925"/>
            <a:ext cx="2757487" cy="15319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5366" name="矩形 6"/>
          <p:cNvSpPr/>
          <p:nvPr/>
        </p:nvSpPr>
        <p:spPr>
          <a:xfrm>
            <a:off x="7594600" y="2949575"/>
            <a:ext cx="481013" cy="5857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D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/>
      <p:bldP spid="1536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6386" name="标题 3"/>
          <p:cNvSpPr>
            <a:spLocks noGrp="1"/>
          </p:cNvSpPr>
          <p:nvPr>
            <p:ph type="title" idx="4294967295"/>
          </p:nvPr>
        </p:nvSpPr>
        <p:spPr>
          <a:xfrm>
            <a:off x="508000" y="1268413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en-US" sz="2800"/>
              <a:t>二　   串并联电路的判断　 </a:t>
            </a:r>
            <a:br>
              <a:rPr lang="en-US" altLang="zh-CN" sz="2800"/>
            </a:br>
            <a:r>
              <a:rPr lang="en-US" altLang="zh-CN" sz="2800"/>
              <a:t>             </a:t>
            </a:r>
            <a:r>
              <a:rPr lang="zh-CN" altLang="zh-CN" sz="2800"/>
              <a:t>如下图所示的四个电路中，两灯泡能实现串联的是</a:t>
            </a:r>
            <a:r>
              <a:rPr lang="en-US" altLang="zh-CN" sz="2800"/>
              <a:t>(</a:t>
            </a:r>
            <a:r>
              <a:rPr lang="zh-CN" altLang="zh-CN" sz="2800"/>
              <a:t>　　</a:t>
            </a:r>
            <a:r>
              <a:rPr lang="en-US" altLang="zh-CN" sz="2800"/>
              <a:t>)</a:t>
            </a:r>
            <a:br>
              <a:rPr lang="zh-CN" altLang="zh-CN" sz="2800"/>
            </a:br>
            <a:br>
              <a:rPr lang="en-US" altLang="zh-CN" sz="2800"/>
            </a:br>
            <a:br>
              <a:rPr lang="en-US" altLang="zh-CN" sz="2800"/>
            </a:br>
            <a:r>
              <a:rPr lang="en-US" altLang="zh-CN" sz="2800"/>
              <a:t>     A                        B                      C                     D</a:t>
            </a:r>
            <a:endParaRPr lang="zh-CN" altLang="en-US" sz="2800"/>
          </a:p>
        </p:txBody>
      </p:sp>
      <p:pic>
        <p:nvPicPr>
          <p:cNvPr id="16387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2788" y="2085975"/>
            <a:ext cx="811212" cy="40481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6388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6389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9900" y="3387725"/>
            <a:ext cx="8220075" cy="103346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6390" name="矩形 5"/>
          <p:cNvSpPr/>
          <p:nvPr/>
        </p:nvSpPr>
        <p:spPr>
          <a:xfrm>
            <a:off x="1895475" y="2686050"/>
            <a:ext cx="482600" cy="5857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D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  <p:bldP spid="1639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7410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7411" name="标题 2"/>
          <p:cNvSpPr>
            <a:spLocks noGrp="1"/>
          </p:cNvSpPr>
          <p:nvPr>
            <p:ph type="title" idx="4294967295"/>
          </p:nvPr>
        </p:nvSpPr>
        <p:spPr>
          <a:xfrm>
            <a:off x="508000" y="1768475"/>
            <a:ext cx="8128000" cy="2919413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【点拔】对照串并联的特点，常用两个方法判断：</a:t>
            </a:r>
            <a:r>
              <a:rPr lang="en-US" altLang="zh-CN" sz="2800"/>
              <a:t>①</a:t>
            </a:r>
            <a:r>
              <a:rPr lang="zh-CN" altLang="zh-CN" sz="2800"/>
              <a:t>电流从正极出发，有分支就是并联，没有分支就是串联；</a:t>
            </a:r>
            <a:r>
              <a:rPr lang="en-US" altLang="zh-CN" sz="2800"/>
              <a:t>②</a:t>
            </a:r>
            <a:r>
              <a:rPr lang="zh-CN" altLang="zh-CN" sz="2800"/>
              <a:t>断开某个用电器，另一个用电器还能工作，它们就是并联，不能工作，它们就是串联．</a:t>
            </a:r>
            <a:br>
              <a:rPr lang="zh-CN" altLang="zh-CN" sz="2800"/>
            </a:b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8434" name="标题 2"/>
          <p:cNvSpPr>
            <a:spLocks noGrp="1"/>
          </p:cNvSpPr>
          <p:nvPr>
            <p:ph type="title" idx="4294967295"/>
          </p:nvPr>
        </p:nvSpPr>
        <p:spPr>
          <a:xfrm>
            <a:off x="598488" y="1392238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           </a:t>
            </a:r>
            <a:r>
              <a:rPr lang="zh-CN" altLang="zh-CN" sz="2800"/>
              <a:t>下列操作能使右下图中的小灯泡</a:t>
            </a:r>
            <a:r>
              <a:rPr lang="en-US" altLang="zh-CN" sz="2800"/>
              <a:t>L</a:t>
            </a:r>
            <a:r>
              <a:rPr lang="en-US" altLang="zh-CN" sz="2800" baseline="-25000"/>
              <a:t>1</a:t>
            </a:r>
            <a:r>
              <a:rPr lang="zh-CN" altLang="zh-CN" sz="2800"/>
              <a:t>和</a:t>
            </a:r>
            <a:r>
              <a:rPr lang="en-US" altLang="zh-CN" sz="2800"/>
              <a:t>L</a:t>
            </a:r>
            <a:r>
              <a:rPr lang="en-US" altLang="zh-CN" sz="2800" baseline="-25000"/>
              <a:t>2</a:t>
            </a:r>
            <a:r>
              <a:rPr lang="zh-CN" altLang="zh-CN" sz="2800"/>
              <a:t>组成串联电路的是</a:t>
            </a:r>
            <a:r>
              <a:rPr lang="en-US" altLang="zh-CN" sz="2800"/>
              <a:t>(</a:t>
            </a:r>
            <a:r>
              <a:rPr lang="zh-CN" altLang="zh-CN" sz="2800"/>
              <a:t>　　</a:t>
            </a:r>
            <a:r>
              <a:rPr lang="en-US" altLang="zh-CN" sz="2800"/>
              <a:t>)</a:t>
            </a:r>
            <a:br>
              <a:rPr lang="zh-CN" altLang="zh-CN" sz="2800"/>
            </a:br>
            <a:r>
              <a:rPr lang="en-US" altLang="zh-CN" sz="2800"/>
              <a:t>A.</a:t>
            </a:r>
            <a:r>
              <a:rPr lang="zh-CN" altLang="zh-CN" sz="2800"/>
              <a:t>闭合开关</a:t>
            </a:r>
            <a:r>
              <a:rPr lang="en-US" altLang="zh-CN" sz="2800"/>
              <a:t>S</a:t>
            </a:r>
            <a:r>
              <a:rPr lang="en-US" altLang="zh-CN" sz="2800" baseline="-25000"/>
              <a:t>1</a:t>
            </a:r>
            <a:r>
              <a:rPr lang="zh-CN" altLang="zh-CN" sz="2800"/>
              <a:t>、</a:t>
            </a:r>
            <a:r>
              <a:rPr lang="en-US" altLang="zh-CN" sz="2800"/>
              <a:t>S</a:t>
            </a:r>
            <a:r>
              <a:rPr lang="en-US" altLang="zh-CN" sz="2800" baseline="-25000"/>
              <a:t>2</a:t>
            </a:r>
            <a:r>
              <a:rPr lang="zh-CN" altLang="zh-CN" sz="2800"/>
              <a:t>和</a:t>
            </a:r>
            <a:r>
              <a:rPr lang="en-US" altLang="zh-CN" sz="2800"/>
              <a:t>S</a:t>
            </a:r>
            <a:r>
              <a:rPr lang="en-US" altLang="zh-CN" sz="2800" baseline="-25000"/>
              <a:t>3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B</a:t>
            </a:r>
            <a:r>
              <a:rPr lang="zh-CN" altLang="zh-CN" sz="2800"/>
              <a:t>．只闭合开关</a:t>
            </a:r>
            <a:r>
              <a:rPr lang="en-US" altLang="zh-CN" sz="2800"/>
              <a:t>S</a:t>
            </a:r>
            <a:r>
              <a:rPr lang="en-US" altLang="zh-CN" sz="2800" baseline="-25000"/>
              <a:t>1</a:t>
            </a:r>
            <a:r>
              <a:rPr lang="zh-CN" altLang="zh-CN" sz="2800"/>
              <a:t>和</a:t>
            </a:r>
            <a:r>
              <a:rPr lang="en-US" altLang="zh-CN" sz="2800"/>
              <a:t>S</a:t>
            </a:r>
            <a:r>
              <a:rPr lang="en-US" altLang="zh-CN" sz="2800" baseline="-25000"/>
              <a:t>2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．只闭合开关</a:t>
            </a:r>
            <a:r>
              <a:rPr lang="en-US" altLang="zh-CN" sz="2800"/>
              <a:t>S</a:t>
            </a:r>
            <a:r>
              <a:rPr lang="en-US" altLang="zh-CN" sz="2800" baseline="-25000"/>
              <a:t>2</a:t>
            </a:r>
            <a:r>
              <a:rPr lang="zh-CN" altLang="zh-CN" sz="2800"/>
              <a:t>和</a:t>
            </a:r>
            <a:r>
              <a:rPr lang="en-US" altLang="zh-CN" sz="2800"/>
              <a:t>S</a:t>
            </a:r>
            <a:r>
              <a:rPr lang="en-US" altLang="zh-CN" sz="2800" baseline="-25000"/>
              <a:t>3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D</a:t>
            </a:r>
            <a:r>
              <a:rPr lang="zh-CN" altLang="zh-CN" sz="2800"/>
              <a:t>．只闭合开关</a:t>
            </a:r>
            <a:r>
              <a:rPr lang="en-US" altLang="zh-CN" sz="2800"/>
              <a:t>S</a:t>
            </a:r>
            <a:r>
              <a:rPr lang="en-US" altLang="zh-CN" sz="2800" baseline="-25000"/>
              <a:t>3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18435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8436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8475" y="1616075"/>
            <a:ext cx="1149350" cy="40798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8437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72113" y="2274888"/>
            <a:ext cx="2295525" cy="19018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8438" name="矩形 6"/>
          <p:cNvSpPr/>
          <p:nvPr/>
        </p:nvSpPr>
        <p:spPr>
          <a:xfrm>
            <a:off x="3060700" y="2170113"/>
            <a:ext cx="481013" cy="585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D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  <p:bldP spid="1843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9458" name="标题 2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en-US" sz="2800"/>
              <a:t>三　   电路设计与分析　 </a:t>
            </a:r>
            <a:br>
              <a:rPr lang="en-US" altLang="zh-CN" sz="2800"/>
            </a:br>
            <a:r>
              <a:rPr lang="en-US" altLang="zh-CN" sz="2800"/>
              <a:t>           (2020·</a:t>
            </a:r>
            <a:r>
              <a:rPr lang="zh-CN" altLang="zh-CN" sz="2800"/>
              <a:t>甘孜州</a:t>
            </a:r>
            <a:r>
              <a:rPr lang="en-US" altLang="zh-CN" sz="2800"/>
              <a:t>)</a:t>
            </a:r>
            <a:r>
              <a:rPr lang="zh-CN" altLang="zh-CN" sz="2800"/>
              <a:t>电冰箱的压缩机和冷藏室内的照明灯工作时互不影响，温控开关</a:t>
            </a:r>
            <a:r>
              <a:rPr lang="en-US" altLang="zh-CN" sz="2800"/>
              <a:t>S</a:t>
            </a:r>
            <a:r>
              <a:rPr lang="en-US" altLang="zh-CN" sz="2800" baseline="-25000"/>
              <a:t>1</a:t>
            </a:r>
            <a:r>
              <a:rPr lang="zh-CN" altLang="zh-CN" sz="2800"/>
              <a:t>控制压缩机</a:t>
            </a:r>
            <a:r>
              <a:rPr lang="en-US" altLang="zh-CN" sz="2800"/>
              <a:t>M</a:t>
            </a:r>
            <a:r>
              <a:rPr lang="zh-CN" altLang="zh-CN" sz="2800"/>
              <a:t>，与冰箱门联动的开关</a:t>
            </a:r>
            <a:r>
              <a:rPr lang="en-US" altLang="zh-CN" sz="2800"/>
              <a:t>S</a:t>
            </a:r>
            <a:r>
              <a:rPr lang="en-US" altLang="zh-CN" sz="2800" baseline="-25000"/>
              <a:t>2</a:t>
            </a:r>
            <a:r>
              <a:rPr lang="zh-CN" altLang="zh-CN" sz="2800"/>
              <a:t>控制照明灯</a:t>
            </a:r>
            <a:r>
              <a:rPr lang="en-US" altLang="zh-CN" sz="2800"/>
              <a:t>L.</a:t>
            </a:r>
            <a:r>
              <a:rPr lang="zh-CN" altLang="zh-CN" sz="2800"/>
              <a:t>为此，小丽设计了下图中的四种电路，其中正确的是</a:t>
            </a:r>
            <a:r>
              <a:rPr lang="en-US" altLang="zh-CN" sz="2800"/>
              <a:t>(</a:t>
            </a:r>
            <a:r>
              <a:rPr lang="zh-CN" altLang="zh-CN" sz="2800"/>
              <a:t>　　</a:t>
            </a:r>
            <a:r>
              <a:rPr lang="en-US" altLang="zh-CN" sz="2800"/>
              <a:t>)</a:t>
            </a:r>
            <a:br>
              <a:rPr lang="zh-CN" altLang="zh-CN" sz="2800"/>
            </a:br>
            <a:br>
              <a:rPr lang="en-US" altLang="zh-CN" sz="2800"/>
            </a:br>
            <a:br>
              <a:rPr lang="en-US" altLang="zh-CN" sz="2800"/>
            </a:br>
            <a:r>
              <a:rPr lang="en-US" altLang="zh-CN" sz="2800"/>
              <a:t>    A                        B                       C                        D</a:t>
            </a:r>
            <a:endParaRPr lang="zh-CN" altLang="en-US" sz="2800"/>
          </a:p>
        </p:txBody>
      </p:sp>
      <p:sp>
        <p:nvSpPr>
          <p:cNvPr id="19459" name="矩形 1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9460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1988" y="1751013"/>
            <a:ext cx="730250" cy="3905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9461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8000" y="4133850"/>
            <a:ext cx="8128000" cy="121761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9462" name="矩形 5"/>
          <p:cNvSpPr/>
          <p:nvPr/>
        </p:nvSpPr>
        <p:spPr>
          <a:xfrm>
            <a:off x="7604125" y="3548063"/>
            <a:ext cx="481013" cy="585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D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/>
      <p:bldP spid="1946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482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0483" name="标题 2"/>
          <p:cNvSpPr>
            <a:spLocks noGrp="1"/>
          </p:cNvSpPr>
          <p:nvPr>
            <p:ph type="title" idx="4294967295"/>
          </p:nvPr>
        </p:nvSpPr>
        <p:spPr>
          <a:xfrm>
            <a:off x="508000" y="1360488"/>
            <a:ext cx="8128000" cy="4025900"/>
          </a:xfrm>
          <a:prstGeom prst="rect">
            <a:avLst/>
          </a:prstGeom>
          <a:noFill/>
          <a:ln>
            <a:solidFill>
              <a:prstClr val="black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【点拔】电路设计常考题型：</a:t>
            </a:r>
            <a:r>
              <a:rPr lang="en-US" altLang="zh-CN" sz="2800"/>
              <a:t>①</a:t>
            </a:r>
            <a:r>
              <a:rPr lang="zh-CN" altLang="zh-CN" sz="2800"/>
              <a:t>若用电器工作时互不影响，则用电器并联．</a:t>
            </a:r>
            <a:r>
              <a:rPr lang="en-US" altLang="zh-CN" sz="2800"/>
              <a:t>②</a:t>
            </a:r>
            <a:r>
              <a:rPr lang="zh-CN" altLang="zh-CN" sz="2800"/>
              <a:t>若用电器工作时相互影响，某开关闭合时一用电器不工作，则用电器串联，且有短路开关．</a:t>
            </a:r>
            <a:r>
              <a:rPr lang="en-US" altLang="zh-CN" sz="2800"/>
              <a:t>③</a:t>
            </a:r>
            <a:r>
              <a:rPr lang="zh-CN" altLang="zh-CN" sz="2800"/>
              <a:t>若两开关都闭合，用电器才工作，则两开关串联；若任一开关闭合，用电器工作，则两开关并联．</a:t>
            </a:r>
            <a:br>
              <a:rPr lang="zh-CN" altLang="zh-CN" sz="2800"/>
            </a:b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1506" name="标题 1"/>
          <p:cNvSpPr>
            <a:spLocks noGrp="1"/>
          </p:cNvSpPr>
          <p:nvPr>
            <p:ph type="title" idx="4294967295"/>
          </p:nvPr>
        </p:nvSpPr>
        <p:spPr>
          <a:xfrm>
            <a:off x="508000" y="1344613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                  (2020.</a:t>
            </a:r>
            <a:r>
              <a:rPr lang="zh-CN" altLang="zh-CN" sz="2800"/>
              <a:t>贵港</a:t>
            </a:r>
            <a:r>
              <a:rPr lang="en-US" altLang="zh-CN" sz="2800"/>
              <a:t>)</a:t>
            </a:r>
            <a:r>
              <a:rPr lang="zh-CN" altLang="zh-CN" sz="2800"/>
              <a:t>家庭厨房安装的抽油烟机里有照明灯和换气扇．它们既能单独工作，又能同时工作，如图所示电路中，符合上述要求的是</a:t>
            </a:r>
            <a:r>
              <a:rPr lang="en-US" altLang="zh-CN" sz="2800"/>
              <a:t>(</a:t>
            </a:r>
            <a:r>
              <a:rPr lang="zh-CN" altLang="zh-CN" sz="2800"/>
              <a:t>　　</a:t>
            </a:r>
            <a:r>
              <a:rPr lang="en-US" altLang="zh-CN" sz="2800"/>
              <a:t>)</a:t>
            </a:r>
            <a:br>
              <a:rPr lang="zh-CN" altLang="zh-CN" sz="2800"/>
            </a:br>
            <a:br>
              <a:rPr lang="en-US" altLang="zh-CN" sz="2800"/>
            </a:br>
            <a:br>
              <a:rPr lang="en-US" altLang="zh-CN" sz="2800"/>
            </a:br>
            <a:r>
              <a:rPr lang="en-US" altLang="zh-CN" sz="2800"/>
              <a:t>     A                     B                        C                        D</a:t>
            </a:r>
            <a:endParaRPr lang="zh-CN" altLang="en-US" sz="2800"/>
          </a:p>
        </p:txBody>
      </p:sp>
      <p:sp>
        <p:nvSpPr>
          <p:cNvPr id="21507" name="矩形 1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1508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0563" y="1471613"/>
            <a:ext cx="1403350" cy="4667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1509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8000" y="3357563"/>
            <a:ext cx="8128000" cy="11747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1510" name="矩形 5"/>
          <p:cNvSpPr/>
          <p:nvPr/>
        </p:nvSpPr>
        <p:spPr>
          <a:xfrm>
            <a:off x="7621588" y="2751138"/>
            <a:ext cx="481012" cy="585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D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/>
      <p:bldP spid="2151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2530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en-US" sz="2800"/>
              <a:t>四　   判断电流表测量谁的电流　 </a:t>
            </a:r>
            <a:br>
              <a:rPr lang="en-US" altLang="zh-CN" sz="2800"/>
            </a:br>
            <a:r>
              <a:rPr lang="en-US" altLang="zh-CN" sz="2800"/>
              <a:t>          </a:t>
            </a:r>
            <a:r>
              <a:rPr lang="zh-CN" altLang="zh-CN" sz="2800"/>
              <a:t> 将两只不同规格的灯泡</a:t>
            </a:r>
            <a:r>
              <a:rPr lang="en-US" altLang="zh-CN" sz="2800"/>
              <a:t>L</a:t>
            </a:r>
            <a:r>
              <a:rPr lang="en-US" altLang="zh-CN" sz="2800" baseline="-25000"/>
              <a:t>1</a:t>
            </a:r>
            <a:r>
              <a:rPr lang="zh-CN" altLang="zh-CN" sz="2800"/>
              <a:t>、</a:t>
            </a:r>
            <a:r>
              <a:rPr lang="en-US" altLang="zh-CN" sz="2800"/>
              <a:t>L</a:t>
            </a:r>
            <a:r>
              <a:rPr lang="en-US" altLang="zh-CN" sz="2800" baseline="-25000"/>
              <a:t>2</a:t>
            </a:r>
            <a:r>
              <a:rPr lang="zh-CN" altLang="zh-CN" sz="2800"/>
              <a:t>接在如右图所示的电路中，闭合开关</a:t>
            </a:r>
            <a:r>
              <a:rPr lang="en-US" altLang="zh-CN" sz="2800"/>
              <a:t>S</a:t>
            </a:r>
            <a:r>
              <a:rPr lang="en-US" altLang="zh-CN" sz="2800" baseline="-25000"/>
              <a:t>1</a:t>
            </a:r>
            <a:r>
              <a:rPr lang="zh-CN" altLang="zh-CN" sz="2800"/>
              <a:t>、</a:t>
            </a:r>
            <a:r>
              <a:rPr lang="en-US" altLang="zh-CN" sz="2800"/>
              <a:t>S</a:t>
            </a:r>
            <a:r>
              <a:rPr lang="en-US" altLang="zh-CN" sz="2800" baseline="-25000"/>
              <a:t>2</a:t>
            </a:r>
            <a:r>
              <a:rPr lang="zh-CN" altLang="zh-CN" sz="2800"/>
              <a:t>后，下列说法中正确的是</a:t>
            </a:r>
            <a:r>
              <a:rPr lang="en-US" altLang="zh-CN" sz="2800"/>
              <a:t>(</a:t>
            </a:r>
            <a:r>
              <a:rPr lang="zh-CN" altLang="zh-CN" sz="2800"/>
              <a:t>　　</a:t>
            </a:r>
            <a:r>
              <a:rPr lang="en-US" altLang="zh-CN" sz="2800"/>
              <a:t>)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．电流表测量干路电流</a:t>
            </a:r>
            <a:r>
              <a:rPr lang="en-US" altLang="zh-CN" sz="2800"/>
              <a:t>                    </a:t>
            </a:r>
            <a:br>
              <a:rPr lang="zh-CN" altLang="zh-CN" sz="2800"/>
            </a:br>
            <a:r>
              <a:rPr lang="en-US" altLang="zh-CN" sz="2800"/>
              <a:t>B</a:t>
            </a:r>
            <a:r>
              <a:rPr lang="zh-CN" altLang="zh-CN" sz="2800"/>
              <a:t>．</a:t>
            </a:r>
            <a:r>
              <a:rPr lang="en-US" altLang="zh-CN" sz="2800"/>
              <a:t>L</a:t>
            </a:r>
            <a:r>
              <a:rPr lang="en-US" altLang="zh-CN" sz="2800" baseline="-25000"/>
              <a:t>1</a:t>
            </a:r>
            <a:r>
              <a:rPr lang="zh-CN" altLang="zh-CN" sz="2800"/>
              <a:t>与</a:t>
            </a:r>
            <a:r>
              <a:rPr lang="en-US" altLang="zh-CN" sz="2800"/>
              <a:t>L</a:t>
            </a:r>
            <a:r>
              <a:rPr lang="en-US" altLang="zh-CN" sz="2800" baseline="-25000"/>
              <a:t>2</a:t>
            </a:r>
            <a:r>
              <a:rPr lang="zh-CN" altLang="zh-CN" sz="2800"/>
              <a:t>的亮度一定相同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．通过</a:t>
            </a:r>
            <a:r>
              <a:rPr lang="en-US" altLang="zh-CN" sz="2800"/>
              <a:t>L</a:t>
            </a:r>
            <a:r>
              <a:rPr lang="en-US" altLang="zh-CN" sz="2800" baseline="-25000"/>
              <a:t>1</a:t>
            </a:r>
            <a:r>
              <a:rPr lang="zh-CN" altLang="zh-CN" sz="2800"/>
              <a:t>和</a:t>
            </a:r>
            <a:r>
              <a:rPr lang="en-US" altLang="zh-CN" sz="2800"/>
              <a:t>L</a:t>
            </a:r>
            <a:r>
              <a:rPr lang="en-US" altLang="zh-CN" sz="2800" baseline="-25000"/>
              <a:t>2</a:t>
            </a:r>
            <a:r>
              <a:rPr lang="zh-CN" altLang="zh-CN" sz="2800"/>
              <a:t>的电流一定相等</a:t>
            </a:r>
            <a:r>
              <a:rPr lang="en-US" altLang="zh-CN" sz="2800"/>
              <a:t>            </a:t>
            </a:r>
            <a:br>
              <a:rPr lang="zh-CN" altLang="zh-CN" sz="2800"/>
            </a:br>
            <a:r>
              <a:rPr lang="en-US" altLang="zh-CN" sz="2800"/>
              <a:t>D</a:t>
            </a:r>
            <a:r>
              <a:rPr lang="zh-CN" altLang="zh-CN" sz="2800"/>
              <a:t>．只断开</a:t>
            </a:r>
            <a:r>
              <a:rPr lang="en-US" altLang="zh-CN" sz="2800"/>
              <a:t>S</a:t>
            </a:r>
            <a:r>
              <a:rPr lang="en-US" altLang="zh-CN" sz="2800" baseline="-25000"/>
              <a:t>2</a:t>
            </a:r>
            <a:r>
              <a:rPr lang="zh-CN" altLang="zh-CN" sz="2800"/>
              <a:t>，</a:t>
            </a:r>
            <a:r>
              <a:rPr lang="en-US" altLang="zh-CN" sz="2800"/>
              <a:t>L</a:t>
            </a:r>
            <a:r>
              <a:rPr lang="en-US" altLang="zh-CN" sz="2800" baseline="-25000"/>
              <a:t>1</a:t>
            </a:r>
            <a:r>
              <a:rPr lang="zh-CN" altLang="zh-CN" sz="2800"/>
              <a:t>发光且亮度不变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22531" name="矩形 1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253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4213" y="1746250"/>
            <a:ext cx="766762" cy="4095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2533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67363" y="3065463"/>
            <a:ext cx="3136900" cy="205581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2534" name="矩形 6"/>
          <p:cNvSpPr/>
          <p:nvPr/>
        </p:nvSpPr>
        <p:spPr>
          <a:xfrm>
            <a:off x="1539875" y="2930525"/>
            <a:ext cx="481013" cy="5857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D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/>
      <p:bldP spid="2253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3554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3555" name="标题 2"/>
          <p:cNvSpPr>
            <a:spLocks noGrp="1"/>
          </p:cNvSpPr>
          <p:nvPr>
            <p:ph type="title" idx="4294967295"/>
          </p:nvPr>
        </p:nvSpPr>
        <p:spPr>
          <a:xfrm>
            <a:off x="598488" y="2451100"/>
            <a:ext cx="8128000" cy="1301750"/>
          </a:xfrm>
          <a:prstGeom prst="rect">
            <a:avLst/>
          </a:prstGeom>
          <a:noFill/>
          <a:ln>
            <a:solidFill>
              <a:prstClr val="black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【点拔】去掉电流表，哪个用电器没有电流，就测哪个用电器的电流．</a:t>
            </a:r>
            <a:br>
              <a:rPr lang="zh-CN" altLang="zh-CN" sz="2800"/>
            </a:b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4578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4579" name="标题 2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           (2020·</a:t>
            </a:r>
            <a:r>
              <a:rPr lang="zh-CN" altLang="zh-CN" sz="2800"/>
              <a:t>淮安</a:t>
            </a:r>
            <a:r>
              <a:rPr lang="en-US" altLang="zh-CN" sz="2800"/>
              <a:t>)</a:t>
            </a:r>
            <a:r>
              <a:rPr lang="zh-CN" altLang="zh-CN" sz="2800"/>
              <a:t>如右图所示的电路，当开关</a:t>
            </a:r>
            <a:r>
              <a:rPr lang="en-US" altLang="zh-CN" sz="2800"/>
              <a:t>S</a:t>
            </a:r>
            <a:r>
              <a:rPr lang="en-US" altLang="zh-CN" sz="2800" baseline="-25000"/>
              <a:t>1</a:t>
            </a:r>
            <a:r>
              <a:rPr lang="zh-CN" altLang="zh-CN" sz="2800"/>
              <a:t>、</a:t>
            </a:r>
            <a:r>
              <a:rPr lang="en-US" altLang="zh-CN" sz="2800"/>
              <a:t>S</a:t>
            </a:r>
            <a:r>
              <a:rPr lang="en-US" altLang="zh-CN" sz="2800" baseline="-25000"/>
              <a:t>2</a:t>
            </a:r>
            <a:r>
              <a:rPr lang="zh-CN" altLang="zh-CN" sz="2800"/>
              <a:t>闭合时，灯泡</a:t>
            </a:r>
            <a:r>
              <a:rPr lang="en-US" altLang="zh-CN" sz="2800"/>
              <a:t>L</a:t>
            </a:r>
            <a:r>
              <a:rPr lang="en-US" altLang="zh-CN" sz="2800" baseline="-25000"/>
              <a:t>1</a:t>
            </a:r>
            <a:r>
              <a:rPr lang="zh-CN" altLang="zh-CN" sz="2800"/>
              <a:t>、</a:t>
            </a:r>
            <a:r>
              <a:rPr lang="en-US" altLang="zh-CN" sz="2800"/>
              <a:t>L</a:t>
            </a:r>
            <a:r>
              <a:rPr lang="en-US" altLang="zh-CN" sz="2800" baseline="-25000"/>
              <a:t>2</a:t>
            </a:r>
            <a:r>
              <a:rPr lang="zh-CN" altLang="zh-CN" sz="2800"/>
              <a:t>同时发光，此时电流表示数为</a:t>
            </a:r>
            <a:r>
              <a:rPr lang="en-US" altLang="zh-CN" sz="2800"/>
              <a:t>A</a:t>
            </a:r>
            <a:r>
              <a:rPr lang="en-US" altLang="zh-CN" sz="2800" baseline="-25000"/>
              <a:t>2</a:t>
            </a:r>
            <a:r>
              <a:rPr lang="zh-CN" altLang="zh-CN" sz="2800"/>
              <a:t>，测量通过灯泡</a:t>
            </a:r>
            <a:r>
              <a:rPr lang="en-US" altLang="zh-CN" sz="2800"/>
              <a:t>__________</a:t>
            </a:r>
            <a:r>
              <a:rPr lang="zh-CN" altLang="zh-CN" sz="2800"/>
              <a:t>的电流．</a:t>
            </a:r>
            <a:r>
              <a:rPr lang="en-US" altLang="zh-CN" sz="2800"/>
              <a:t>L</a:t>
            </a:r>
            <a:r>
              <a:rPr lang="en-US" altLang="zh-CN" sz="2800" baseline="-25000"/>
              <a:t>1</a:t>
            </a:r>
            <a:r>
              <a:rPr lang="zh-CN" altLang="zh-CN" sz="2800"/>
              <a:t>发光一段时间后突然熄灭，</a:t>
            </a:r>
            <a:r>
              <a:rPr lang="en-US" altLang="zh-CN" sz="2800"/>
              <a:t>L</a:t>
            </a:r>
            <a:r>
              <a:rPr lang="en-US" altLang="zh-CN" sz="2800" baseline="-25000"/>
              <a:t>2</a:t>
            </a:r>
            <a:r>
              <a:rPr lang="zh-CN" altLang="zh-CN" sz="2800"/>
              <a:t>仍然发光，此时电流表</a:t>
            </a:r>
            <a:r>
              <a:rPr lang="en-US" altLang="zh-CN" sz="2800"/>
              <a:t>A</a:t>
            </a:r>
            <a:r>
              <a:rPr lang="en-US" altLang="zh-CN" sz="2800" baseline="-25000"/>
              <a:t>1</a:t>
            </a:r>
            <a:r>
              <a:rPr lang="zh-CN" altLang="zh-CN" sz="2800"/>
              <a:t>示数与</a:t>
            </a:r>
            <a:r>
              <a:rPr lang="en-US" altLang="zh-CN" sz="2800"/>
              <a:t>L</a:t>
            </a:r>
            <a:r>
              <a:rPr lang="en-US" altLang="zh-CN" sz="2800" baseline="-25000"/>
              <a:t>1</a:t>
            </a:r>
            <a:r>
              <a:rPr lang="zh-CN" altLang="zh-CN" sz="2800"/>
              <a:t>熄灭前相比</a:t>
            </a:r>
            <a:r>
              <a:rPr lang="en-US" altLang="zh-CN" sz="2800"/>
              <a:t>__________(</a:t>
            </a:r>
            <a:r>
              <a:rPr lang="zh-CN" altLang="zh-CN" sz="2800"/>
              <a:t>选</a:t>
            </a:r>
            <a:br>
              <a:rPr lang="en-US" altLang="zh-CN" sz="2800"/>
            </a:br>
            <a:r>
              <a:rPr lang="zh-CN" altLang="zh-CN" sz="2800"/>
              <a:t>填</a:t>
            </a:r>
            <a:r>
              <a:rPr lang="en-US" altLang="zh-CN" sz="2800"/>
              <a:t>“</a:t>
            </a:r>
            <a:r>
              <a:rPr lang="zh-CN" altLang="zh-CN" sz="2800"/>
              <a:t>变大</a:t>
            </a:r>
            <a:r>
              <a:rPr lang="en-US" altLang="zh-CN" sz="2800"/>
              <a:t>”“</a:t>
            </a:r>
            <a:r>
              <a:rPr lang="zh-CN" altLang="zh-CN" sz="2800"/>
              <a:t>变小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不变</a:t>
            </a:r>
            <a:r>
              <a:rPr lang="en-US" altLang="zh-CN" sz="2800"/>
              <a:t>”).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24580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35650" y="3635375"/>
            <a:ext cx="2579688" cy="21907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4581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63" y="1160463"/>
            <a:ext cx="1020762" cy="37306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4582" name="矩形 1"/>
          <p:cNvSpPr/>
          <p:nvPr/>
        </p:nvSpPr>
        <p:spPr>
          <a:xfrm>
            <a:off x="3535363" y="3568700"/>
            <a:ext cx="1262062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变小</a:t>
            </a:r>
            <a:endParaRPr lang="zh-CN" altLang="zh-CN" sz="2800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24583" name="矩形 2"/>
          <p:cNvSpPr/>
          <p:nvPr/>
        </p:nvSpPr>
        <p:spPr>
          <a:xfrm>
            <a:off x="4398963" y="2212975"/>
            <a:ext cx="525462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L</a:t>
            </a:r>
            <a:r>
              <a:rPr lang="en-US" altLang="zh-CN" sz="2800" spc="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/>
      <p:bldP spid="24582" grpId="0"/>
      <p:bldP spid="2458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5602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5603" name="标题 2"/>
          <p:cNvSpPr>
            <a:spLocks noGrp="1"/>
          </p:cNvSpPr>
          <p:nvPr>
            <p:ph type="title" idx="4294967295"/>
          </p:nvPr>
        </p:nvSpPr>
        <p:spPr>
          <a:xfrm>
            <a:off x="508000" y="14414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         </a:t>
            </a:r>
            <a:r>
              <a:rPr lang="zh-CN" altLang="zh-CN" sz="2800"/>
              <a:t>小海和小梅一起做“探究并联电路中电流的规律”实验．</a:t>
            </a:r>
            <a:endParaRPr lang="zh-CN" altLang="en-US" sz="2800"/>
          </a:p>
        </p:txBody>
      </p:sp>
      <p:pic>
        <p:nvPicPr>
          <p:cNvPr id="25604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32175" y="974725"/>
            <a:ext cx="2428875" cy="4667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560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2138" y="1689100"/>
            <a:ext cx="727075" cy="4032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5606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1325" y="2990850"/>
            <a:ext cx="5437188" cy="2024063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5607" name="图片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97575" y="2919413"/>
            <a:ext cx="2792413" cy="239077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5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56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6626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6627" name="标题 2"/>
          <p:cNvSpPr>
            <a:spLocks noGrp="1"/>
          </p:cNvSpPr>
          <p:nvPr>
            <p:ph type="title" idx="4294967295"/>
          </p:nvPr>
        </p:nvSpPr>
        <p:spPr>
          <a:xfrm>
            <a:off x="433388" y="738188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(1)</a:t>
            </a:r>
            <a:r>
              <a:rPr lang="zh-CN" altLang="zh-CN" sz="2800"/>
              <a:t>图</a:t>
            </a:r>
            <a:r>
              <a:rPr lang="en-US" altLang="zh-CN" sz="2800"/>
              <a:t>1</a:t>
            </a:r>
            <a:r>
              <a:rPr lang="zh-CN" altLang="zh-CN" sz="2800"/>
              <a:t>是他们设计的电路图，图</a:t>
            </a:r>
            <a:r>
              <a:rPr lang="en-US" altLang="zh-CN" sz="2800"/>
              <a:t>2</a:t>
            </a:r>
            <a:r>
              <a:rPr lang="zh-CN" altLang="zh-CN" sz="2800"/>
              <a:t>是他们测量电流时连接的实验电路，此时电流表测量的是</a:t>
            </a:r>
            <a:r>
              <a:rPr lang="en-US" altLang="zh-CN" sz="2800"/>
              <a:t>________(</a:t>
            </a:r>
            <a:r>
              <a:rPr lang="zh-CN" altLang="zh-CN" sz="2800"/>
              <a:t>选填</a:t>
            </a:r>
            <a:r>
              <a:rPr lang="en-US" altLang="zh-CN" sz="2800"/>
              <a:t>“</a:t>
            </a:r>
            <a:r>
              <a:rPr lang="en-US" altLang="zh-CN" sz="2800" i="1"/>
              <a:t>A</a:t>
            </a:r>
            <a:r>
              <a:rPr lang="en-US" altLang="zh-CN" sz="2800"/>
              <a:t>”“</a:t>
            </a:r>
            <a:r>
              <a:rPr lang="en-US" altLang="zh-CN" sz="2800" i="1"/>
              <a:t>B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en-US" altLang="zh-CN" sz="2800" i="1"/>
              <a:t>C</a:t>
            </a:r>
            <a:r>
              <a:rPr lang="en-US" altLang="zh-CN" sz="2800"/>
              <a:t>”)</a:t>
            </a:r>
            <a:r>
              <a:rPr lang="zh-CN" altLang="zh-CN" sz="2800"/>
              <a:t>处的电流．</a:t>
            </a:r>
            <a:br>
              <a:rPr lang="zh-CN" altLang="zh-CN" sz="2800"/>
            </a:br>
            <a:r>
              <a:rPr lang="en-US" altLang="zh-CN" sz="2800"/>
              <a:t>(2)</a:t>
            </a:r>
            <a:r>
              <a:rPr lang="zh-CN" altLang="zh-CN" sz="2800"/>
              <a:t>请在图</a:t>
            </a:r>
            <a:r>
              <a:rPr lang="en-US" altLang="zh-CN" sz="2800"/>
              <a:t>2</a:t>
            </a:r>
            <a:r>
              <a:rPr lang="zh-CN" altLang="zh-CN" sz="2800"/>
              <a:t>中移动一根导线，测量另外一处的电流．在移动的导线上画</a:t>
            </a:r>
            <a:r>
              <a:rPr lang="en-US" altLang="zh-CN" sz="2800"/>
              <a:t>“</a:t>
            </a:r>
            <a:r>
              <a:rPr lang="en-US" altLang="zh-CN" sz="2800">
                <a:sym typeface="Wingdings 2"/>
              </a:rPr>
              <a:t></a:t>
            </a:r>
            <a:r>
              <a:rPr lang="en-US" altLang="zh-CN" sz="2800"/>
              <a:t>”</a:t>
            </a:r>
            <a:r>
              <a:rPr lang="zh-CN" altLang="zh-CN" sz="2800"/>
              <a:t>，并用笔画线代替导线连接正确的电路．移动后电流表测量的是</a:t>
            </a:r>
            <a:r>
              <a:rPr lang="en-US" altLang="zh-CN" sz="2800"/>
              <a:t>________</a:t>
            </a:r>
            <a:br>
              <a:rPr lang="en-US" altLang="zh-CN" sz="2800"/>
            </a:br>
            <a:r>
              <a:rPr lang="en-US" altLang="zh-CN" sz="2800"/>
              <a:t>(</a:t>
            </a:r>
            <a:r>
              <a:rPr lang="zh-CN" altLang="zh-CN" sz="2800"/>
              <a:t>选填</a:t>
            </a:r>
            <a:r>
              <a:rPr lang="en-US" altLang="zh-CN" sz="2800"/>
              <a:t>“</a:t>
            </a:r>
            <a:r>
              <a:rPr lang="en-US" altLang="zh-CN" sz="2800" i="1"/>
              <a:t>A</a:t>
            </a:r>
            <a:r>
              <a:rPr lang="en-US" altLang="zh-CN" sz="2800"/>
              <a:t>”“</a:t>
            </a:r>
            <a:r>
              <a:rPr lang="en-US" altLang="zh-CN" sz="2800" i="1"/>
              <a:t>B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en-US" altLang="zh-CN" sz="2800" i="1"/>
              <a:t>C</a:t>
            </a:r>
            <a:r>
              <a:rPr lang="en-US" altLang="zh-CN" sz="2800"/>
              <a:t>”)</a:t>
            </a:r>
            <a:r>
              <a:rPr lang="zh-CN" altLang="zh-CN" sz="2800"/>
              <a:t>处</a:t>
            </a:r>
            <a:br>
              <a:rPr lang="en-US" altLang="zh-CN" sz="2800"/>
            </a:br>
            <a:r>
              <a:rPr lang="zh-CN" altLang="zh-CN" sz="2800"/>
              <a:t>的电流．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26628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02088" y="4616450"/>
            <a:ext cx="4770437" cy="17748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6629" name="矩形 4"/>
          <p:cNvSpPr/>
          <p:nvPr/>
        </p:nvSpPr>
        <p:spPr>
          <a:xfrm>
            <a:off x="7094538" y="1455738"/>
            <a:ext cx="458787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C</a:t>
            </a:r>
            <a:endParaRPr lang="zh-CN" altLang="en-US" sz="2000"/>
          </a:p>
        </p:txBody>
      </p:sp>
      <p:sp>
        <p:nvSpPr>
          <p:cNvPr id="26630" name="矩形 6"/>
          <p:cNvSpPr/>
          <p:nvPr/>
        </p:nvSpPr>
        <p:spPr>
          <a:xfrm>
            <a:off x="7412038" y="4005263"/>
            <a:ext cx="481012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A</a:t>
            </a:r>
            <a:endParaRPr lang="zh-CN" altLang="en-US" sz="2000"/>
          </a:p>
        </p:txBody>
      </p:sp>
      <p:pic>
        <p:nvPicPr>
          <p:cNvPr id="26631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37338" y="4608513"/>
            <a:ext cx="2176462" cy="153035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6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/>
      <p:bldP spid="26629" grpId="0"/>
      <p:bldP spid="2663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7650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7651" name="标题 2"/>
          <p:cNvSpPr>
            <a:spLocks noGrp="1"/>
          </p:cNvSpPr>
          <p:nvPr>
            <p:ph type="title" idx="4294967295"/>
          </p:nvPr>
        </p:nvSpPr>
        <p:spPr>
          <a:xfrm>
            <a:off x="433388" y="1074738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(3)</a:t>
            </a:r>
            <a:r>
              <a:rPr lang="zh-CN" altLang="zh-CN" sz="2800"/>
              <a:t>测出</a:t>
            </a:r>
            <a:r>
              <a:rPr lang="en-US" altLang="zh-CN" sz="2800" i="1"/>
              <a:t>A</a:t>
            </a:r>
            <a:r>
              <a:rPr lang="zh-CN" altLang="zh-CN" sz="2800"/>
              <a:t>、</a:t>
            </a:r>
            <a:r>
              <a:rPr lang="en-US" altLang="zh-CN" sz="2800" i="1"/>
              <a:t>B</a:t>
            </a:r>
            <a:r>
              <a:rPr lang="zh-CN" altLang="zh-CN" sz="2800"/>
              <a:t>、</a:t>
            </a:r>
            <a:r>
              <a:rPr lang="en-US" altLang="zh-CN" sz="2800" i="1"/>
              <a:t>C</a:t>
            </a:r>
            <a:r>
              <a:rPr lang="zh-CN" altLang="zh-CN" sz="2800"/>
              <a:t>三处的电流如下表所示，由此得出初步结论：</a:t>
            </a:r>
            <a:r>
              <a:rPr lang="en-US" altLang="zh-CN" sz="2800"/>
              <a:t>____________________(</a:t>
            </a:r>
            <a:r>
              <a:rPr lang="zh-CN" altLang="zh-CN" sz="2800"/>
              <a:t>只写表达式</a:t>
            </a:r>
            <a:r>
              <a:rPr lang="en-US" altLang="zh-CN" sz="2800"/>
              <a:t>).</a:t>
            </a:r>
            <a:r>
              <a:rPr lang="zh-CN" altLang="zh-CN" sz="2800"/>
              <a:t>小梅指出：为了得出更普遍的规律，应当进行多次实验．操作方法是：</a:t>
            </a:r>
            <a:r>
              <a:rPr lang="en-US" altLang="zh-CN" sz="2800"/>
              <a:t>__________________________________________</a:t>
            </a:r>
            <a:r>
              <a:rPr lang="zh-CN" altLang="zh-CN" sz="2800"/>
              <a:t>．</a:t>
            </a:r>
            <a:br>
              <a:rPr lang="zh-CN" altLang="zh-CN" sz="2800"/>
            </a:br>
            <a:endParaRPr lang="zh-CN" altLang="en-US" sz="2800"/>
          </a:p>
        </p:txBody>
      </p:sp>
      <p:graphicFrame>
        <p:nvGraphicFramePr>
          <p:cNvPr id="27652" name="表格 1"/>
          <p:cNvGraphicFramePr>
            <a:graphicFrameLocks noGrp="1"/>
          </p:cNvGraphicFramePr>
          <p:nvPr/>
        </p:nvGraphicFramePr>
        <p:xfrm>
          <a:off x="538162" y="4541838"/>
          <a:ext cx="7567612" cy="840423"/>
        </p:xfrm>
        <a:graphic>
          <a:graphicData uri="http://schemas.openxmlformats.org/drawingml/2006/table">
            <a:tbl>
              <a:tblPr/>
              <a:tblGrid>
                <a:gridCol w="2339975"/>
                <a:gridCol w="1743075"/>
                <a:gridCol w="1741488"/>
                <a:gridCol w="1743075"/>
              </a:tblGrid>
              <a:tr h="365125"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位置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A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B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C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474662"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电流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/A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0.30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0.24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0.54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</a:tbl>
          </a:graphicData>
        </a:graphic>
      </p:graphicFrame>
      <p:sp>
        <p:nvSpPr>
          <p:cNvPr id="27669" name="矩形 2"/>
          <p:cNvSpPr/>
          <p:nvPr/>
        </p:nvSpPr>
        <p:spPr>
          <a:xfrm>
            <a:off x="744538" y="3706813"/>
            <a:ext cx="4852987" cy="52228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换用不同规格的灯泡多次实验</a:t>
            </a:r>
            <a:endParaRPr lang="zh-CN" altLang="zh-CN" sz="2800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27670" name="矩形 3"/>
          <p:cNvSpPr/>
          <p:nvPr/>
        </p:nvSpPr>
        <p:spPr>
          <a:xfrm>
            <a:off x="3111500" y="1778000"/>
            <a:ext cx="2073275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I</a:t>
            </a:r>
            <a:r>
              <a:rPr lang="en-US" altLang="zh-CN" sz="2800" i="1" spc="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C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I</a:t>
            </a:r>
            <a:r>
              <a:rPr lang="en-US" altLang="zh-CN" sz="2800" i="1" spc="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A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＋</a:t>
            </a:r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I</a:t>
            </a:r>
            <a:r>
              <a:rPr lang="en-US" altLang="zh-CN" sz="2800" i="1" spc="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B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76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76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76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76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/>
      <p:bldP spid="27669" grpId="0"/>
      <p:bldP spid="27670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8674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8675" name="标题 2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(4)</a:t>
            </a:r>
            <a:r>
              <a:rPr lang="zh-CN" altLang="zh-CN" sz="2800"/>
              <a:t>小海利用原有的实验器材，添加一个开关，又设计了一个电路．利用这个电路，不用更换电流表的位置，就可直接测出</a:t>
            </a:r>
            <a:r>
              <a:rPr lang="en-US" altLang="zh-CN" sz="2800" i="1"/>
              <a:t>A</a:t>
            </a:r>
            <a:r>
              <a:rPr lang="zh-CN" altLang="zh-CN" sz="2800"/>
              <a:t>、</a:t>
            </a:r>
            <a:r>
              <a:rPr lang="en-US" altLang="zh-CN" sz="2800" i="1"/>
              <a:t>B</a:t>
            </a:r>
            <a:r>
              <a:rPr lang="zh-CN" altLang="zh-CN" sz="2800"/>
              <a:t>、</a:t>
            </a:r>
            <a:r>
              <a:rPr lang="en-US" altLang="zh-CN" sz="2800" i="1"/>
              <a:t>C</a:t>
            </a:r>
            <a:r>
              <a:rPr lang="zh-CN" altLang="zh-CN" sz="2800"/>
              <a:t>三处的电流，同样可得出三处电流的关系．请在图</a:t>
            </a:r>
            <a:r>
              <a:rPr lang="en-US" altLang="zh-CN" sz="2800"/>
              <a:t>3</a:t>
            </a:r>
            <a:r>
              <a:rPr lang="zh-CN" altLang="zh-CN" sz="2800"/>
              <a:t>中的虚线框中画出电路图．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28676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9263" y="3638550"/>
            <a:ext cx="3165475" cy="2709863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8677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55975" y="3892550"/>
            <a:ext cx="2416175" cy="181133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9698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9699" name="标题 2"/>
          <p:cNvSpPr>
            <a:spLocks noGrp="1"/>
          </p:cNvSpPr>
          <p:nvPr>
            <p:ph type="title" idx="4294967295"/>
          </p:nvPr>
        </p:nvSpPr>
        <p:spPr>
          <a:xfrm>
            <a:off x="500063" y="1025525"/>
            <a:ext cx="8239125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            </a:t>
            </a:r>
            <a:r>
              <a:rPr lang="zh-CN" altLang="zh-CN" sz="2800"/>
              <a:t>如下图</a:t>
            </a:r>
            <a:r>
              <a:rPr lang="en-US" altLang="zh-CN" sz="2800"/>
              <a:t>“</a:t>
            </a:r>
            <a:r>
              <a:rPr lang="zh-CN" altLang="zh-CN" sz="2800"/>
              <a:t>探究串联电路电流特点</a:t>
            </a:r>
            <a:r>
              <a:rPr lang="en-US" altLang="zh-CN" sz="2800"/>
              <a:t>”</a:t>
            </a:r>
            <a:r>
              <a:rPr lang="zh-CN" altLang="zh-CN" sz="2800"/>
              <a:t>的实验电路图．</a:t>
            </a:r>
            <a:br>
              <a:rPr lang="en-US" altLang="zh-CN" sz="2800"/>
            </a:br>
            <a:br>
              <a:rPr lang="en-US" altLang="zh-CN" sz="2800"/>
            </a:br>
            <a:r>
              <a:rPr lang="en-US" altLang="zh-CN" sz="2800"/>
              <a:t>(1)</a:t>
            </a:r>
            <a:r>
              <a:rPr lang="zh-CN" altLang="zh-CN" sz="2800"/>
              <a:t>实验中选择两个小灯泡的规格是</a:t>
            </a:r>
            <a:br>
              <a:rPr lang="en-US" altLang="zh-CN" sz="2800"/>
            </a:br>
            <a:r>
              <a:rPr lang="en-US" altLang="zh-CN" sz="2800"/>
              <a:t>__________</a:t>
            </a:r>
            <a:r>
              <a:rPr lang="zh-CN" altLang="zh-CN" sz="2800"/>
              <a:t>的</a:t>
            </a:r>
            <a:r>
              <a:rPr lang="en-US" altLang="zh-CN" sz="2800"/>
              <a:t>(</a:t>
            </a:r>
            <a:r>
              <a:rPr lang="zh-CN" altLang="zh-CN" sz="2800"/>
              <a:t>选填</a:t>
            </a:r>
            <a:r>
              <a:rPr lang="en-US" altLang="zh-CN" sz="2800"/>
              <a:t>“</a:t>
            </a:r>
            <a:r>
              <a:rPr lang="zh-CN" altLang="zh-CN" sz="2800"/>
              <a:t>相同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不同</a:t>
            </a:r>
            <a:r>
              <a:rPr lang="en-US" altLang="zh-CN" sz="2800"/>
              <a:t>”).</a:t>
            </a:r>
            <a:br>
              <a:rPr lang="zh-CN" altLang="zh-CN" sz="2800"/>
            </a:br>
            <a:r>
              <a:rPr lang="en-US" altLang="zh-CN" sz="2800"/>
              <a:t>(2)</a:t>
            </a:r>
            <a:r>
              <a:rPr lang="zh-CN" altLang="zh-CN" sz="2800"/>
              <a:t>上表是某同学实验中的一组数据：指出上述表格所记录的数据中，明显错误的数值是</a:t>
            </a:r>
            <a:r>
              <a:rPr lang="en-US" altLang="zh-CN" sz="2800"/>
              <a:t>__________</a:t>
            </a:r>
            <a:r>
              <a:rPr lang="zh-CN" altLang="zh-CN" sz="2800"/>
              <a:t>，造成错误的原因是</a:t>
            </a:r>
            <a:r>
              <a:rPr lang="en-US" altLang="zh-CN" sz="2800"/>
              <a:t>___________________________</a:t>
            </a:r>
            <a:r>
              <a:rPr lang="zh-CN" altLang="zh-CN" sz="2800"/>
              <a:t>．</a:t>
            </a:r>
            <a:endParaRPr lang="zh-CN" altLang="en-US" sz="2800"/>
          </a:p>
        </p:txBody>
      </p:sp>
      <p:pic>
        <p:nvPicPr>
          <p:cNvPr id="29700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63" y="1212850"/>
            <a:ext cx="1071562" cy="392113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29701" name="表格 1"/>
          <p:cNvGraphicFramePr>
            <a:graphicFrameLocks noGrp="1"/>
          </p:cNvGraphicFramePr>
          <p:nvPr/>
        </p:nvGraphicFramePr>
        <p:xfrm>
          <a:off x="1255712" y="2025650"/>
          <a:ext cx="4022725" cy="831850"/>
        </p:xfrm>
        <a:graphic>
          <a:graphicData uri="http://schemas.openxmlformats.org/drawingml/2006/table">
            <a:tbl>
              <a:tblPr/>
              <a:tblGrid>
                <a:gridCol w="2063750"/>
                <a:gridCol w="652462"/>
                <a:gridCol w="654050"/>
                <a:gridCol w="652462"/>
              </a:tblGrid>
              <a:tr h="376238">
                <a:tc>
                  <a:txBody>
                    <a:bodyPr lIns="68569" tIns="0" rIns="68569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电流表的位置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69" marR="68569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69" tIns="0" rIns="68569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A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69" marR="68569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69" tIns="0" rIns="68569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B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69" marR="68569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69" tIns="0" rIns="68569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C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69" marR="68569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455612">
                <a:tc>
                  <a:txBody>
                    <a:bodyPr lIns="68569" tIns="0" rIns="68569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电流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I/A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69" marR="68569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69" tIns="0" rIns="68569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0.3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69" marR="68569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69" tIns="0" rIns="68569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1.5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69" marR="68569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69" tIns="0" rIns="68569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0.3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69" marR="68569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</a:tbl>
          </a:graphicData>
        </a:graphic>
      </p:graphicFrame>
      <p:pic>
        <p:nvPicPr>
          <p:cNvPr id="29718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23013" y="1746250"/>
            <a:ext cx="2041525" cy="16827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9719" name="矩形 2"/>
          <p:cNvSpPr/>
          <p:nvPr/>
        </p:nvSpPr>
        <p:spPr>
          <a:xfrm>
            <a:off x="3449638" y="5614988"/>
            <a:ext cx="5553075" cy="523875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选用小量程却按大量程读数了</a:t>
            </a:r>
            <a:endParaRPr lang="zh-CN" altLang="zh-CN" sz="2800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29720" name="矩形 3"/>
          <p:cNvSpPr/>
          <p:nvPr/>
        </p:nvSpPr>
        <p:spPr>
          <a:xfrm>
            <a:off x="927100" y="3686175"/>
            <a:ext cx="903288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不同</a:t>
            </a:r>
            <a:endParaRPr lang="zh-CN" altLang="en-US" sz="2800"/>
          </a:p>
        </p:txBody>
      </p:sp>
      <p:sp>
        <p:nvSpPr>
          <p:cNvPr id="29721" name="矩形 4"/>
          <p:cNvSpPr/>
          <p:nvPr/>
        </p:nvSpPr>
        <p:spPr>
          <a:xfrm>
            <a:off x="6740525" y="5016500"/>
            <a:ext cx="633413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1.5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97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97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97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97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97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97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97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/>
      <p:bldP spid="29719" grpId="0"/>
      <p:bldP spid="29720" grpId="0"/>
      <p:bldP spid="29721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0722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723" name="标题 2"/>
          <p:cNvSpPr>
            <a:spLocks noGrp="1"/>
          </p:cNvSpPr>
          <p:nvPr>
            <p:ph type="title" idx="4294967295"/>
          </p:nvPr>
        </p:nvSpPr>
        <p:spPr>
          <a:xfrm>
            <a:off x="508000" y="149860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(3)</a:t>
            </a:r>
            <a:r>
              <a:rPr lang="zh-CN" altLang="zh-CN" sz="2800"/>
              <a:t>实验中某同学发现两个串联的小灯泡中，一个发光，一个不发光，造成其中一个小灯泡不发光的原因是</a:t>
            </a:r>
            <a:r>
              <a:rPr lang="en-US" altLang="zh-CN" sz="2800"/>
              <a:t>__________</a:t>
            </a:r>
            <a:r>
              <a:rPr lang="zh-CN" altLang="zh-CN" sz="2800"/>
              <a:t>．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．通过灯泡的电流小</a:t>
            </a:r>
            <a:r>
              <a:rPr lang="en-US" altLang="zh-CN" sz="2800"/>
              <a:t>    	B</a:t>
            </a:r>
            <a:r>
              <a:rPr lang="zh-CN" altLang="zh-CN" sz="2800"/>
              <a:t>．灯泡的灯丝断了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．灯丝的电阻小</a:t>
            </a:r>
            <a:r>
              <a:rPr lang="en-US" altLang="zh-CN" sz="2800"/>
              <a:t>    		D</a:t>
            </a:r>
            <a:r>
              <a:rPr lang="zh-CN" altLang="zh-CN" sz="2800"/>
              <a:t>．灯泡靠近负极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30724" name="矩形 3"/>
          <p:cNvSpPr/>
          <p:nvPr/>
        </p:nvSpPr>
        <p:spPr>
          <a:xfrm>
            <a:off x="1954213" y="2844800"/>
            <a:ext cx="458787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C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0"/>
      <p:bldP spid="3072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31746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5863" y="1728788"/>
            <a:ext cx="1698625" cy="5270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1747" name="矩形 3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1748" name="标题 1"/>
          <p:cNvSpPr>
            <a:spLocks noGrp="1"/>
          </p:cNvSpPr>
          <p:nvPr>
            <p:ph type="title" idx="4294967295"/>
          </p:nvPr>
        </p:nvSpPr>
        <p:spPr>
          <a:xfrm>
            <a:off x="508000" y="2362200"/>
            <a:ext cx="8128000" cy="1487488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</a:t>
            </a:r>
            <a:r>
              <a:rPr lang="zh-CN" altLang="zh-CN" sz="2800"/>
              <a:t>．电路设计．</a:t>
            </a:r>
            <a:br>
              <a:rPr lang="zh-CN" altLang="zh-CN" sz="2800"/>
            </a:br>
            <a:r>
              <a:rPr lang="en-US" altLang="zh-CN" sz="2800"/>
              <a:t>2</a:t>
            </a:r>
            <a:r>
              <a:rPr lang="zh-CN" altLang="zh-CN" sz="2800"/>
              <a:t>．并联电路各支路电流互不影响．</a:t>
            </a:r>
            <a:endParaRPr lang="zh-CN" altLang="zh-CN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8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2770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2771" name="标题 2"/>
          <p:cNvSpPr>
            <a:spLocks noGrp="1"/>
          </p:cNvSpPr>
          <p:nvPr>
            <p:ph type="title" idx="4294967295"/>
          </p:nvPr>
        </p:nvSpPr>
        <p:spPr>
          <a:xfrm>
            <a:off x="508000" y="62547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</a:t>
            </a:r>
            <a:r>
              <a:rPr lang="zh-CN" altLang="zh-CN" sz="2800"/>
              <a:t>．</a:t>
            </a:r>
            <a:r>
              <a:rPr lang="en-US" altLang="zh-CN" sz="2800"/>
              <a:t>(2020·</a:t>
            </a:r>
            <a:r>
              <a:rPr lang="zh-CN" altLang="zh-CN" sz="2800"/>
              <a:t>上海</a:t>
            </a:r>
            <a:r>
              <a:rPr lang="en-US" altLang="zh-CN" sz="2800"/>
              <a:t>)</a:t>
            </a:r>
            <a:r>
              <a:rPr lang="zh-CN" altLang="zh-CN" sz="2800"/>
              <a:t>在原子中，带负电的粒子是</a:t>
            </a:r>
            <a:r>
              <a:rPr lang="en-US" altLang="zh-CN" sz="2800"/>
              <a:t>(</a:t>
            </a:r>
            <a:r>
              <a:rPr lang="zh-CN" altLang="zh-CN" sz="2800"/>
              <a:t>　　</a:t>
            </a:r>
            <a:r>
              <a:rPr lang="en-US" altLang="zh-CN" sz="2800"/>
              <a:t>)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．中子</a:t>
            </a:r>
            <a:r>
              <a:rPr lang="en-US" altLang="zh-CN" sz="2800"/>
              <a:t>        B</a:t>
            </a:r>
            <a:r>
              <a:rPr lang="zh-CN" altLang="zh-CN" sz="2800"/>
              <a:t>．电子</a:t>
            </a:r>
            <a:r>
              <a:rPr lang="en-US" altLang="zh-CN" sz="2800"/>
              <a:t>         C</a:t>
            </a:r>
            <a:r>
              <a:rPr lang="zh-CN" altLang="zh-CN" sz="2800"/>
              <a:t>．质子</a:t>
            </a:r>
            <a:r>
              <a:rPr lang="en-US" altLang="zh-CN" sz="2800"/>
              <a:t>        D</a:t>
            </a:r>
            <a:r>
              <a:rPr lang="zh-CN" altLang="zh-CN" sz="2800"/>
              <a:t>．核子</a:t>
            </a:r>
            <a:endParaRPr lang="zh-CN" altLang="zh-CN" sz="2800"/>
          </a:p>
        </p:txBody>
      </p:sp>
      <p:sp>
        <p:nvSpPr>
          <p:cNvPr id="32772" name="标题 2"/>
          <p:cNvSpPr/>
          <p:nvPr/>
        </p:nvSpPr>
        <p:spPr>
          <a:xfrm>
            <a:off x="508000" y="19748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>
              <a:lnSpc>
                <a:spcPct val="150000"/>
              </a:lnSpc>
            </a:pP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2</a:t>
            </a:r>
            <a:r>
              <a:rPr lang="zh-CN" altLang="zh-CN" sz="2800">
                <a:latin typeface="Times New Roman" pitchFamily="18" charset="0"/>
                <a:ea typeface="黑体" pitchFamily="49" charset="-122"/>
              </a:rPr>
              <a:t>．</a:t>
            </a: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(2020·</a:t>
            </a:r>
            <a:r>
              <a:rPr lang="zh-CN" altLang="zh-CN" sz="2800">
                <a:latin typeface="Times New Roman" pitchFamily="18" charset="0"/>
                <a:ea typeface="黑体" pitchFamily="49" charset="-122"/>
              </a:rPr>
              <a:t>自贡</a:t>
            </a: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)</a:t>
            </a:r>
            <a:r>
              <a:rPr lang="zh-CN" altLang="zh-CN" sz="2800">
                <a:latin typeface="Times New Roman" pitchFamily="18" charset="0"/>
                <a:ea typeface="黑体" pitchFamily="49" charset="-122"/>
              </a:rPr>
              <a:t>用毛皮摩擦过的橡胶棒去靠近甲、乙两个轻小物体，结果甲被排斥，乙被吸引．由此可以判定</a:t>
            </a: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(</a:t>
            </a:r>
            <a:r>
              <a:rPr lang="zh-CN" altLang="zh-CN" sz="2800">
                <a:latin typeface="Times New Roman" pitchFamily="18" charset="0"/>
                <a:ea typeface="黑体" pitchFamily="49" charset="-122"/>
              </a:rPr>
              <a:t>　　</a:t>
            </a: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)</a:t>
            </a:r>
            <a:endParaRPr lang="zh-CN" altLang="zh-CN" sz="2800">
              <a:latin typeface="Times New Roman" pitchFamily="18" charset="0"/>
              <a:ea typeface="黑体" pitchFamily="49" charset="-122"/>
            </a:endParaRPr>
          </a:p>
          <a:p>
            <a:pPr marL="0" lvl="0" indent="0" eaLnBrk="1">
              <a:lnSpc>
                <a:spcPct val="150000"/>
              </a:lnSpc>
            </a:pP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A</a:t>
            </a:r>
            <a:r>
              <a:rPr lang="zh-CN" altLang="zh-CN" sz="2800">
                <a:latin typeface="Times New Roman" pitchFamily="18" charset="0"/>
                <a:ea typeface="黑体" pitchFamily="49" charset="-122"/>
              </a:rPr>
              <a:t>．甲带正电，乙带负电</a:t>
            </a: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            </a:t>
            </a:r>
            <a:endParaRPr lang="en-US" altLang="zh-CN" sz="2800">
              <a:latin typeface="Times New Roman" pitchFamily="18" charset="0"/>
              <a:ea typeface="黑体" pitchFamily="49" charset="-122"/>
            </a:endParaRPr>
          </a:p>
          <a:p>
            <a:pPr marL="0" lvl="0" indent="0" eaLnBrk="1">
              <a:lnSpc>
                <a:spcPct val="150000"/>
              </a:lnSpc>
            </a:pP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B</a:t>
            </a:r>
            <a:r>
              <a:rPr lang="zh-CN" altLang="zh-CN" sz="2800">
                <a:latin typeface="Times New Roman" pitchFamily="18" charset="0"/>
                <a:ea typeface="黑体" pitchFamily="49" charset="-122"/>
              </a:rPr>
              <a:t>．甲带负电，乙带正电</a:t>
            </a:r>
            <a:endParaRPr lang="zh-CN" altLang="zh-CN" sz="2800">
              <a:latin typeface="Times New Roman" pitchFamily="18" charset="0"/>
              <a:ea typeface="黑体" pitchFamily="49" charset="-122"/>
            </a:endParaRPr>
          </a:p>
          <a:p>
            <a:pPr marL="0" lvl="0" indent="0" eaLnBrk="1">
              <a:lnSpc>
                <a:spcPct val="150000"/>
              </a:lnSpc>
            </a:pP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C</a:t>
            </a:r>
            <a:r>
              <a:rPr lang="zh-CN" altLang="zh-CN" sz="2800">
                <a:latin typeface="Times New Roman" pitchFamily="18" charset="0"/>
                <a:ea typeface="黑体" pitchFamily="49" charset="-122"/>
              </a:rPr>
              <a:t>．甲带负电，乙不带电或带正电</a:t>
            </a: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       </a:t>
            </a:r>
            <a:endParaRPr lang="en-US" altLang="zh-CN" sz="2800">
              <a:latin typeface="Times New Roman" pitchFamily="18" charset="0"/>
              <a:ea typeface="黑体" pitchFamily="49" charset="-122"/>
            </a:endParaRPr>
          </a:p>
          <a:p>
            <a:pPr marL="0" lvl="0" indent="0" eaLnBrk="1">
              <a:lnSpc>
                <a:spcPct val="150000"/>
              </a:lnSpc>
            </a:pP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D</a:t>
            </a:r>
            <a:r>
              <a:rPr lang="zh-CN" altLang="zh-CN" sz="2800">
                <a:latin typeface="Times New Roman" pitchFamily="18" charset="0"/>
                <a:ea typeface="黑体" pitchFamily="49" charset="-122"/>
              </a:rPr>
              <a:t>．甲带正电，乙不带电或带负电</a:t>
            </a:r>
            <a:endParaRPr lang="zh-CN" altLang="zh-CN" sz="2800">
              <a:latin typeface="Times New Roman" pitchFamily="18" charset="0"/>
              <a:ea typeface="黑体" panose="02010609060101010101" pitchFamily="49" charset="-122"/>
            </a:endParaRPr>
          </a:p>
        </p:txBody>
      </p:sp>
      <p:sp>
        <p:nvSpPr>
          <p:cNvPr id="32773" name="矩形 7"/>
          <p:cNvSpPr/>
          <p:nvPr/>
        </p:nvSpPr>
        <p:spPr>
          <a:xfrm>
            <a:off x="7431088" y="741363"/>
            <a:ext cx="458787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B</a:t>
            </a:r>
            <a:endParaRPr lang="zh-CN" altLang="en-US" sz="2000"/>
          </a:p>
        </p:txBody>
      </p:sp>
      <p:sp>
        <p:nvSpPr>
          <p:cNvPr id="32774" name="矩形 8"/>
          <p:cNvSpPr/>
          <p:nvPr/>
        </p:nvSpPr>
        <p:spPr>
          <a:xfrm>
            <a:off x="2252663" y="3390900"/>
            <a:ext cx="458787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C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/>
      <p:bldP spid="32772" grpId="0"/>
      <p:bldP spid="32773" grpId="0"/>
      <p:bldP spid="32774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3794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3795" name="标题 2"/>
          <p:cNvSpPr>
            <a:spLocks noGrp="1"/>
          </p:cNvSpPr>
          <p:nvPr>
            <p:ph type="title" idx="4294967295"/>
          </p:nvPr>
        </p:nvSpPr>
        <p:spPr>
          <a:xfrm>
            <a:off x="508000" y="12001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3</a:t>
            </a:r>
            <a:r>
              <a:rPr lang="zh-CN" altLang="zh-CN" sz="2800"/>
              <a:t>．</a:t>
            </a:r>
            <a:r>
              <a:rPr lang="en-US" altLang="zh-CN" sz="2800"/>
              <a:t>(2020·</a:t>
            </a:r>
            <a:r>
              <a:rPr lang="zh-CN" altLang="zh-CN" sz="2800"/>
              <a:t>鄂州</a:t>
            </a:r>
            <a:r>
              <a:rPr lang="en-US" altLang="zh-CN" sz="2800"/>
              <a:t>)</a:t>
            </a:r>
            <a:r>
              <a:rPr lang="zh-CN" altLang="zh-CN" sz="2800"/>
              <a:t>如下图所示，先后将不同材料接在电路的</a:t>
            </a:r>
            <a:r>
              <a:rPr lang="en-US" altLang="zh-CN" sz="2800" i="1"/>
              <a:t>A</a:t>
            </a:r>
            <a:r>
              <a:rPr lang="zh-CN" altLang="zh-CN" sz="2800"/>
              <a:t>、</a:t>
            </a:r>
            <a:r>
              <a:rPr lang="en-US" altLang="zh-CN" sz="2800" i="1"/>
              <a:t>B</a:t>
            </a:r>
            <a:r>
              <a:rPr lang="zh-CN" altLang="zh-CN" sz="2800"/>
              <a:t>两点间，闭合开关，能使小灯泡发光的是</a:t>
            </a:r>
            <a:r>
              <a:rPr lang="en-US" altLang="zh-CN" sz="2800"/>
              <a:t>(</a:t>
            </a:r>
            <a:r>
              <a:rPr lang="zh-CN" altLang="zh-CN" sz="2800"/>
              <a:t>　　</a:t>
            </a:r>
            <a:r>
              <a:rPr lang="en-US" altLang="zh-CN" sz="2800"/>
              <a:t>)</a:t>
            </a:r>
            <a:br>
              <a:rPr lang="zh-CN" altLang="zh-CN" sz="2800"/>
            </a:br>
            <a:r>
              <a:rPr lang="en-US" altLang="zh-CN" sz="2800"/>
              <a:t>A.</a:t>
            </a:r>
            <a:r>
              <a:rPr lang="zh-CN" altLang="zh-CN" sz="2800"/>
              <a:t>干木条</a:t>
            </a:r>
            <a:r>
              <a:rPr lang="en-US" altLang="zh-CN" sz="2800"/>
              <a:t>    </a:t>
            </a:r>
            <a:br>
              <a:rPr lang="zh-CN" altLang="zh-CN" sz="2800"/>
            </a:br>
            <a:r>
              <a:rPr lang="en-US" altLang="zh-CN" sz="2800"/>
              <a:t>B</a:t>
            </a:r>
            <a:r>
              <a:rPr lang="zh-CN" altLang="zh-CN" sz="2800"/>
              <a:t>．铜丝</a:t>
            </a:r>
            <a:r>
              <a:rPr lang="en-US" altLang="zh-CN" sz="2800"/>
              <a:t>    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．塑料棒</a:t>
            </a:r>
            <a:r>
              <a:rPr lang="en-US" altLang="zh-CN" sz="2800"/>
              <a:t>    </a:t>
            </a:r>
            <a:br>
              <a:rPr lang="zh-CN" altLang="zh-CN" sz="2800"/>
            </a:br>
            <a:r>
              <a:rPr lang="en-US" altLang="zh-CN" sz="2800"/>
              <a:t>D</a:t>
            </a:r>
            <a:r>
              <a:rPr lang="zh-CN" altLang="zh-CN" sz="2800"/>
              <a:t>．陶瓷棒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33796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16475" y="2774950"/>
            <a:ext cx="3309938" cy="16906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3797" name="矩形 5"/>
          <p:cNvSpPr/>
          <p:nvPr/>
        </p:nvSpPr>
        <p:spPr>
          <a:xfrm>
            <a:off x="1193800" y="2619375"/>
            <a:ext cx="458788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B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/>
      <p:bldP spid="33797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4818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4819" name="标题 2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4</a:t>
            </a:r>
            <a:r>
              <a:rPr lang="zh-CN" altLang="zh-CN" sz="2800"/>
              <a:t>．</a:t>
            </a:r>
            <a:r>
              <a:rPr lang="en-US" altLang="zh-CN" sz="2800"/>
              <a:t>(2020·</a:t>
            </a:r>
            <a:r>
              <a:rPr lang="zh-CN" altLang="zh-CN" sz="2800"/>
              <a:t>东营</a:t>
            </a:r>
            <a:r>
              <a:rPr lang="en-US" altLang="zh-CN" sz="2800"/>
              <a:t>)</a:t>
            </a:r>
            <a:r>
              <a:rPr lang="zh-CN" altLang="zh-CN" sz="2800"/>
              <a:t>疫情期间，各个单位都加强了门卫保安工作，凡是内部车辆均可通过感应，自动打开门禁系统进入，外来车辆，司机需要经过测温、核查、登记后，由保安人员手动控制，开门进入．由此可知，该门禁系统的控制电路可能是</a:t>
            </a:r>
            <a:r>
              <a:rPr lang="en-US" altLang="zh-CN" sz="2800"/>
              <a:t>(</a:t>
            </a:r>
            <a:r>
              <a:rPr lang="zh-CN" altLang="zh-CN" sz="2800"/>
              <a:t>　　</a:t>
            </a:r>
            <a:r>
              <a:rPr lang="en-US" altLang="zh-CN" sz="2800"/>
              <a:t>)</a:t>
            </a:r>
            <a:br>
              <a:rPr lang="zh-CN" altLang="zh-CN" sz="2800"/>
            </a:br>
            <a:br>
              <a:rPr lang="en-US" altLang="zh-CN" sz="2800"/>
            </a:br>
            <a:br>
              <a:rPr lang="en-US" altLang="zh-CN" sz="2800"/>
            </a:br>
            <a:r>
              <a:rPr lang="en-US" altLang="zh-CN" sz="2800"/>
              <a:t>     A                          B                     C                       D</a:t>
            </a:r>
            <a:endParaRPr lang="zh-CN" altLang="en-US" sz="2800"/>
          </a:p>
        </p:txBody>
      </p:sp>
      <p:pic>
        <p:nvPicPr>
          <p:cNvPr id="34820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" y="4359275"/>
            <a:ext cx="8404225" cy="8763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4821" name="矩形 5"/>
          <p:cNvSpPr/>
          <p:nvPr/>
        </p:nvSpPr>
        <p:spPr>
          <a:xfrm>
            <a:off x="6891338" y="3563938"/>
            <a:ext cx="481012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A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9" grpId="0"/>
      <p:bldP spid="34821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5842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5843" name="标题 2"/>
          <p:cNvSpPr>
            <a:spLocks noGrp="1"/>
          </p:cNvSpPr>
          <p:nvPr>
            <p:ph type="title" idx="4294967295"/>
          </p:nvPr>
        </p:nvSpPr>
        <p:spPr>
          <a:xfrm>
            <a:off x="582613" y="1344613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5</a:t>
            </a:r>
            <a:r>
              <a:rPr lang="zh-CN" altLang="zh-CN" sz="2800"/>
              <a:t>．</a:t>
            </a:r>
            <a:r>
              <a:rPr lang="en-US" altLang="zh-CN" sz="2800"/>
              <a:t>(2020·</a:t>
            </a:r>
            <a:r>
              <a:rPr lang="zh-CN" altLang="zh-CN" sz="2800"/>
              <a:t>天津</a:t>
            </a:r>
            <a:r>
              <a:rPr lang="en-US" altLang="zh-CN" sz="2800"/>
              <a:t>)</a:t>
            </a:r>
            <a:r>
              <a:rPr lang="zh-CN" altLang="zh-CN" sz="2800"/>
              <a:t>如下图所示是一个简化了的玩具警车电路图．若只让电动机</a:t>
            </a:r>
            <a:r>
              <a:rPr lang="en-US" altLang="zh-CN" sz="2800"/>
              <a:t>M</a:t>
            </a:r>
            <a:r>
              <a:rPr lang="zh-CN" altLang="zh-CN" sz="2800"/>
              <a:t>工作，应</a:t>
            </a:r>
            <a:r>
              <a:rPr lang="en-US" altLang="zh-CN" sz="2800"/>
              <a:t>(</a:t>
            </a:r>
            <a:r>
              <a:rPr lang="zh-CN" altLang="zh-CN" sz="2800"/>
              <a:t>　　</a:t>
            </a:r>
            <a:r>
              <a:rPr lang="en-US" altLang="zh-CN" sz="2800"/>
              <a:t>)</a:t>
            </a:r>
            <a:br>
              <a:rPr lang="zh-CN" altLang="zh-CN" sz="2800"/>
            </a:br>
            <a:r>
              <a:rPr lang="en-US" altLang="zh-CN" sz="2800"/>
              <a:t>A.</a:t>
            </a:r>
            <a:r>
              <a:rPr lang="zh-CN" altLang="zh-CN" sz="2800"/>
              <a:t>只闭合</a:t>
            </a:r>
            <a:r>
              <a:rPr lang="en-US" altLang="zh-CN" sz="2800"/>
              <a:t>S</a:t>
            </a:r>
            <a:r>
              <a:rPr lang="en-US" altLang="zh-CN" sz="2800" baseline="-25000"/>
              <a:t>1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B</a:t>
            </a:r>
            <a:r>
              <a:rPr lang="zh-CN" altLang="zh-CN" sz="2800"/>
              <a:t>．只闭合</a:t>
            </a:r>
            <a:r>
              <a:rPr lang="en-US" altLang="zh-CN" sz="2800"/>
              <a:t>S</a:t>
            </a:r>
            <a:r>
              <a:rPr lang="en-US" altLang="zh-CN" sz="2800" baseline="-25000"/>
              <a:t>2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</a:t>
            </a:r>
            <a:r>
              <a:rPr lang="en-US" altLang="zh-CN" sz="2800"/>
              <a:t>S</a:t>
            </a:r>
            <a:r>
              <a:rPr lang="en-US" altLang="zh-CN" sz="2800" baseline="-25000"/>
              <a:t>1</a:t>
            </a:r>
            <a:r>
              <a:rPr lang="zh-CN" altLang="zh-CN" sz="2800"/>
              <a:t>、</a:t>
            </a:r>
            <a:r>
              <a:rPr lang="en-US" altLang="zh-CN" sz="2800"/>
              <a:t>S</a:t>
            </a:r>
            <a:r>
              <a:rPr lang="en-US" altLang="zh-CN" sz="2800" baseline="-25000"/>
              <a:t>2</a:t>
            </a:r>
            <a:r>
              <a:rPr lang="zh-CN" altLang="zh-CN" sz="2800"/>
              <a:t>都闭合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D</a:t>
            </a:r>
            <a:r>
              <a:rPr lang="zh-CN" altLang="zh-CN" sz="2800"/>
              <a:t>．</a:t>
            </a:r>
            <a:r>
              <a:rPr lang="en-US" altLang="zh-CN" sz="2800"/>
              <a:t>S</a:t>
            </a:r>
            <a:r>
              <a:rPr lang="en-US" altLang="zh-CN" sz="2800" baseline="-25000"/>
              <a:t>1</a:t>
            </a:r>
            <a:r>
              <a:rPr lang="zh-CN" altLang="zh-CN" sz="2800"/>
              <a:t>、</a:t>
            </a:r>
            <a:r>
              <a:rPr lang="en-US" altLang="zh-CN" sz="2800"/>
              <a:t>S</a:t>
            </a:r>
            <a:r>
              <a:rPr lang="en-US" altLang="zh-CN" sz="2800" baseline="-25000"/>
              <a:t>2</a:t>
            </a:r>
            <a:r>
              <a:rPr lang="zh-CN" altLang="zh-CN" sz="2800"/>
              <a:t>都断开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35844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76863" y="2882900"/>
            <a:ext cx="2403475" cy="185261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5845" name="矩形 5"/>
          <p:cNvSpPr/>
          <p:nvPr/>
        </p:nvSpPr>
        <p:spPr>
          <a:xfrm>
            <a:off x="6578600" y="2090738"/>
            <a:ext cx="481013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A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3" grpId="0"/>
      <p:bldP spid="35845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6866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6867" name="标题 2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6</a:t>
            </a:r>
            <a:r>
              <a:rPr lang="zh-CN" altLang="zh-CN" sz="2800"/>
              <a:t>．</a:t>
            </a:r>
            <a:r>
              <a:rPr lang="en-US" altLang="zh-CN" sz="2800"/>
              <a:t>(2020·</a:t>
            </a:r>
            <a:r>
              <a:rPr lang="zh-CN" altLang="zh-CN" sz="2800"/>
              <a:t>苏州</a:t>
            </a:r>
            <a:r>
              <a:rPr lang="en-US" altLang="zh-CN" sz="2800"/>
              <a:t>)</a:t>
            </a:r>
            <a:r>
              <a:rPr lang="zh-CN" altLang="zh-CN" sz="2800"/>
              <a:t>有一款</a:t>
            </a:r>
            <a:r>
              <a:rPr lang="en-US" altLang="zh-CN" sz="2800"/>
              <a:t>“</a:t>
            </a:r>
            <a:r>
              <a:rPr lang="zh-CN" altLang="zh-CN" sz="2800"/>
              <a:t>空调扇</a:t>
            </a:r>
            <a:r>
              <a:rPr lang="en-US" altLang="zh-CN" sz="2800"/>
              <a:t>”</a:t>
            </a:r>
            <a:r>
              <a:rPr lang="zh-CN" altLang="zh-CN" sz="2800"/>
              <a:t>既能送常温风，又能送凉风．小明了解到其内部有两个电动机，其中电动机</a:t>
            </a:r>
            <a:r>
              <a:rPr lang="en-US" altLang="zh-CN" sz="2800"/>
              <a:t>M</a:t>
            </a:r>
            <a:r>
              <a:rPr lang="en-US" altLang="zh-CN" sz="2800" baseline="-25000"/>
              <a:t>1</a:t>
            </a:r>
            <a:r>
              <a:rPr lang="zh-CN" altLang="zh-CN" sz="2800"/>
              <a:t>，驱动扇叶送风，</a:t>
            </a:r>
            <a:r>
              <a:rPr lang="en-US" altLang="zh-CN" sz="2800"/>
              <a:t>M</a:t>
            </a:r>
            <a:r>
              <a:rPr lang="en-US" altLang="zh-CN" sz="2800" baseline="-25000"/>
              <a:t>2</a:t>
            </a:r>
            <a:r>
              <a:rPr lang="zh-CN" altLang="zh-CN" sz="2800"/>
              <a:t>驱动机内水循环使所送的风成为</a:t>
            </a:r>
            <a:r>
              <a:rPr lang="en-US" altLang="zh-CN" sz="2800"/>
              <a:t>“</a:t>
            </a:r>
            <a:r>
              <a:rPr lang="zh-CN" altLang="zh-CN" sz="2800"/>
              <a:t>凉风</a:t>
            </a:r>
            <a:r>
              <a:rPr lang="en-US" altLang="zh-CN" sz="2800"/>
              <a:t>”</a:t>
            </a:r>
            <a:r>
              <a:rPr lang="zh-CN" altLang="zh-CN" sz="2800"/>
              <a:t>，此款风扇不会只有水循环而不送风．小明设计的电路图，符合要求的是</a:t>
            </a:r>
            <a:r>
              <a:rPr lang="en-US" altLang="zh-CN" sz="2800"/>
              <a:t>(</a:t>
            </a:r>
            <a:r>
              <a:rPr lang="zh-CN" altLang="zh-CN" sz="2800"/>
              <a:t>　　</a:t>
            </a:r>
            <a:r>
              <a:rPr lang="en-US" altLang="zh-CN" sz="2800"/>
              <a:t>)</a:t>
            </a:r>
            <a:br>
              <a:rPr lang="zh-CN" altLang="zh-CN" sz="2800"/>
            </a:br>
            <a:br>
              <a:rPr lang="en-US" altLang="zh-CN" sz="2800"/>
            </a:br>
            <a:br>
              <a:rPr lang="en-US" altLang="zh-CN" sz="2800"/>
            </a:br>
            <a:r>
              <a:rPr lang="en-US" altLang="zh-CN" sz="2800"/>
              <a:t>      A                         B                      C                      D</a:t>
            </a:r>
            <a:endParaRPr lang="zh-CN" altLang="en-US" sz="2800"/>
          </a:p>
        </p:txBody>
      </p:sp>
      <p:pic>
        <p:nvPicPr>
          <p:cNvPr id="36868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7375" y="4327525"/>
            <a:ext cx="8128000" cy="10033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6869" name="矩形 5"/>
          <p:cNvSpPr/>
          <p:nvPr/>
        </p:nvSpPr>
        <p:spPr>
          <a:xfrm>
            <a:off x="7585075" y="3563938"/>
            <a:ext cx="458788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C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6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6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7" grpId="0"/>
      <p:bldP spid="36869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7890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7891" name="标题 2"/>
          <p:cNvSpPr>
            <a:spLocks noGrp="1"/>
          </p:cNvSpPr>
          <p:nvPr>
            <p:ph type="title" idx="4294967295"/>
          </p:nvPr>
        </p:nvSpPr>
        <p:spPr>
          <a:xfrm>
            <a:off x="508000" y="960438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7</a:t>
            </a:r>
            <a:r>
              <a:rPr lang="zh-CN" altLang="zh-CN" sz="2800"/>
              <a:t>．</a:t>
            </a:r>
            <a:r>
              <a:rPr lang="en-US" altLang="zh-CN" sz="2800"/>
              <a:t>(2020·</a:t>
            </a:r>
            <a:r>
              <a:rPr lang="zh-CN" altLang="zh-CN" sz="2800"/>
              <a:t>东莞市</a:t>
            </a:r>
            <a:r>
              <a:rPr lang="en-US" altLang="zh-CN" sz="2800"/>
              <a:t>)</a:t>
            </a:r>
            <a:r>
              <a:rPr lang="zh-CN" altLang="zh-CN" sz="2800"/>
              <a:t>小聪观察家里的冰箱，发现冰箱的灯在开冰箱门时亮，关冰箱门时灭；冰箱的压缩机则在需要制冷时才工作．关于冰箱里的灯和压缩机的连接方式，下列判断正确的是</a:t>
            </a:r>
            <a:r>
              <a:rPr lang="en-US" altLang="zh-CN" sz="2800"/>
              <a:t>(</a:t>
            </a:r>
            <a:r>
              <a:rPr lang="zh-CN" altLang="zh-CN" sz="2800"/>
              <a:t>　　</a:t>
            </a:r>
            <a:r>
              <a:rPr lang="en-US" altLang="zh-CN" sz="2800"/>
              <a:t>)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．一定是串联</a:t>
            </a:r>
            <a:r>
              <a:rPr lang="en-US" altLang="zh-CN" sz="2800"/>
              <a:t>	          </a:t>
            </a:r>
            <a:br>
              <a:rPr lang="en-US" altLang="zh-CN" sz="2800"/>
            </a:br>
            <a:r>
              <a:rPr lang="en-US" altLang="zh-CN" sz="2800"/>
              <a:t>B</a:t>
            </a:r>
            <a:r>
              <a:rPr lang="zh-CN" altLang="zh-CN" sz="2800"/>
              <a:t>．一定是并联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．有时是串联，有时是并联</a:t>
            </a:r>
            <a:r>
              <a:rPr lang="en-US" altLang="zh-CN" sz="2800"/>
              <a:t>	     </a:t>
            </a:r>
            <a:br>
              <a:rPr lang="en-US" altLang="zh-CN" sz="2800"/>
            </a:br>
            <a:r>
              <a:rPr lang="en-US" altLang="zh-CN" sz="2800"/>
              <a:t>D</a:t>
            </a:r>
            <a:r>
              <a:rPr lang="zh-CN" altLang="zh-CN" sz="2800"/>
              <a:t>．不能判断是串联还是并联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37892" name="矩形 3"/>
          <p:cNvSpPr/>
          <p:nvPr/>
        </p:nvSpPr>
        <p:spPr>
          <a:xfrm>
            <a:off x="6199188" y="2995613"/>
            <a:ext cx="458787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B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7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1" grpId="0"/>
      <p:bldP spid="37892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8914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8915" name="标题 2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8</a:t>
            </a:r>
            <a:r>
              <a:rPr lang="zh-CN" altLang="zh-CN" sz="2800"/>
              <a:t>．</a:t>
            </a:r>
            <a:r>
              <a:rPr lang="en-US" altLang="zh-CN" sz="2800"/>
              <a:t>(2020·</a:t>
            </a:r>
            <a:r>
              <a:rPr lang="zh-CN" altLang="zh-CN" sz="2800"/>
              <a:t>牡丹江</a:t>
            </a:r>
            <a:r>
              <a:rPr lang="en-US" altLang="zh-CN" sz="2800"/>
              <a:t>)</a:t>
            </a:r>
            <a:r>
              <a:rPr lang="zh-CN" altLang="zh-CN" sz="2800"/>
              <a:t>如图甲所示的电路中，闭合开关，两灯泡均发光，且两个完全相同的电流表指针偏转均如图乙所示，通过灯泡</a:t>
            </a:r>
            <a:r>
              <a:rPr lang="en-US" altLang="zh-CN" sz="2800"/>
              <a:t>L</a:t>
            </a:r>
            <a:r>
              <a:rPr lang="en-US" altLang="zh-CN" sz="2800" baseline="-25000"/>
              <a:t>1</a:t>
            </a:r>
            <a:r>
              <a:rPr lang="zh-CN" altLang="zh-CN" sz="2800"/>
              <a:t>和</a:t>
            </a:r>
            <a:r>
              <a:rPr lang="en-US" altLang="zh-CN" sz="2800"/>
              <a:t>L</a:t>
            </a:r>
            <a:r>
              <a:rPr lang="en-US" altLang="zh-CN" sz="2800" baseline="-25000"/>
              <a:t>2</a:t>
            </a:r>
            <a:r>
              <a:rPr lang="zh-CN" altLang="zh-CN" sz="2800"/>
              <a:t>的电流分别为</a:t>
            </a:r>
            <a:r>
              <a:rPr lang="en-US" altLang="zh-CN" sz="2800"/>
              <a:t>(</a:t>
            </a:r>
            <a:r>
              <a:rPr lang="zh-CN" altLang="zh-CN" sz="2800"/>
              <a:t>　　</a:t>
            </a:r>
            <a:r>
              <a:rPr lang="en-US" altLang="zh-CN" sz="2800"/>
              <a:t>)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</a:t>
            </a:r>
            <a:r>
              <a:rPr lang="en-US" altLang="zh-CN" sz="2800"/>
              <a:t>1.2 A</a:t>
            </a:r>
            <a:r>
              <a:rPr lang="zh-CN" altLang="zh-CN" sz="2800"/>
              <a:t>　</a:t>
            </a:r>
            <a:r>
              <a:rPr lang="en-US" altLang="zh-CN" sz="2800"/>
              <a:t>1.2 A    </a:t>
            </a:r>
            <a:br>
              <a:rPr lang="en-US" altLang="zh-CN" sz="2800"/>
            </a:br>
            <a:r>
              <a:rPr lang="en-US" altLang="zh-CN" sz="2800"/>
              <a:t>B</a:t>
            </a:r>
            <a:r>
              <a:rPr lang="zh-CN" altLang="zh-CN" sz="2800"/>
              <a:t>．</a:t>
            </a:r>
            <a:r>
              <a:rPr lang="en-US" altLang="zh-CN" sz="2800"/>
              <a:t>0.3 A</a:t>
            </a:r>
            <a:r>
              <a:rPr lang="zh-CN" altLang="zh-CN" sz="2800"/>
              <a:t>　</a:t>
            </a:r>
            <a:r>
              <a:rPr lang="en-US" altLang="zh-CN" sz="2800"/>
              <a:t>0.3 A	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</a:t>
            </a:r>
            <a:r>
              <a:rPr lang="en-US" altLang="zh-CN" sz="2800"/>
              <a:t>1.2 A</a:t>
            </a:r>
            <a:r>
              <a:rPr lang="zh-CN" altLang="zh-CN" sz="2800"/>
              <a:t>　</a:t>
            </a:r>
            <a:r>
              <a:rPr lang="en-US" altLang="zh-CN" sz="2800"/>
              <a:t>0.3 A	    </a:t>
            </a:r>
            <a:br>
              <a:rPr lang="en-US" altLang="zh-CN" sz="2800"/>
            </a:br>
            <a:r>
              <a:rPr lang="en-US" altLang="zh-CN" sz="2800"/>
              <a:t>D</a:t>
            </a:r>
            <a:r>
              <a:rPr lang="zh-CN" altLang="zh-CN" sz="2800"/>
              <a:t>．</a:t>
            </a:r>
            <a:r>
              <a:rPr lang="en-US" altLang="zh-CN" sz="2800"/>
              <a:t>1.5 A</a:t>
            </a:r>
            <a:r>
              <a:rPr lang="zh-CN" altLang="zh-CN" sz="2800"/>
              <a:t>　</a:t>
            </a:r>
            <a:r>
              <a:rPr lang="en-US" altLang="zh-CN" sz="2800"/>
              <a:t>0.3 A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38916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44988" y="3073400"/>
            <a:ext cx="3963987" cy="188436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8917" name="矩形 5"/>
          <p:cNvSpPr/>
          <p:nvPr/>
        </p:nvSpPr>
        <p:spPr>
          <a:xfrm>
            <a:off x="835025" y="2936875"/>
            <a:ext cx="458788" cy="5857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C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8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89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89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5" grpId="0"/>
      <p:bldP spid="38917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9938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9939" name="标题 2"/>
          <p:cNvSpPr>
            <a:spLocks noGrp="1"/>
          </p:cNvSpPr>
          <p:nvPr>
            <p:ph type="title" idx="4294967295"/>
          </p:nvPr>
        </p:nvSpPr>
        <p:spPr>
          <a:xfrm>
            <a:off x="508000" y="6413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9</a:t>
            </a:r>
            <a:r>
              <a:rPr lang="zh-CN" altLang="zh-CN" sz="2800"/>
              <a:t>．</a:t>
            </a:r>
            <a:r>
              <a:rPr lang="en-US" altLang="zh-CN" sz="2800"/>
              <a:t>(2020·</a:t>
            </a:r>
            <a:r>
              <a:rPr lang="zh-CN" altLang="zh-CN" sz="2800"/>
              <a:t>常州</a:t>
            </a:r>
            <a:r>
              <a:rPr lang="en-US" altLang="zh-CN" sz="2800"/>
              <a:t>)N95</a:t>
            </a:r>
            <a:r>
              <a:rPr lang="zh-CN" altLang="zh-CN" sz="2800"/>
              <a:t>口罩的中间层为多孔结构的熔喷布，熔喷布能过滤比自身空隙小得多、直径仅为</a:t>
            </a:r>
            <a:r>
              <a:rPr lang="en-US" altLang="zh-CN" sz="2800"/>
              <a:t>0.3 μm</a:t>
            </a:r>
            <a:r>
              <a:rPr lang="zh-CN" altLang="zh-CN" sz="2800"/>
              <a:t>即</a:t>
            </a:r>
            <a:r>
              <a:rPr lang="en-US" altLang="zh-CN" sz="2800"/>
              <a:t>________m</a:t>
            </a:r>
            <a:r>
              <a:rPr lang="zh-CN" altLang="zh-CN" sz="2800"/>
              <a:t>的颗粒物，原因是：在生产过程中通过处理，使熔喷布得到大量电子而带</a:t>
            </a:r>
            <a:r>
              <a:rPr lang="en-US" altLang="zh-CN" sz="2800"/>
              <a:t>_________</a:t>
            </a:r>
            <a:br>
              <a:rPr lang="en-US" altLang="zh-CN" sz="2800"/>
            </a:br>
            <a:r>
              <a:rPr lang="en-US" altLang="zh-CN" sz="2800"/>
              <a:t>(</a:t>
            </a:r>
            <a:r>
              <a:rPr lang="zh-CN" altLang="zh-CN" sz="2800"/>
              <a:t>选填</a:t>
            </a:r>
            <a:r>
              <a:rPr lang="en-US" altLang="zh-CN" sz="2800"/>
              <a:t>“</a:t>
            </a:r>
            <a:r>
              <a:rPr lang="zh-CN" altLang="zh-CN" sz="2800"/>
              <a:t>正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负</a:t>
            </a:r>
            <a:r>
              <a:rPr lang="en-US" altLang="zh-CN" sz="2800"/>
              <a:t>”)</a:t>
            </a:r>
            <a:r>
              <a:rPr lang="zh-CN" altLang="zh-CN" sz="2800"/>
              <a:t>电，具有</a:t>
            </a:r>
            <a:r>
              <a:rPr lang="en-US" altLang="zh-CN" sz="2800"/>
              <a:t>________________</a:t>
            </a:r>
            <a:r>
              <a:rPr lang="zh-CN" altLang="zh-CN" sz="2800"/>
              <a:t>的作用．由于熔喷布有很好的</a:t>
            </a:r>
            <a:r>
              <a:rPr lang="en-US" altLang="zh-CN" sz="2800"/>
              <a:t>__________</a:t>
            </a:r>
            <a:r>
              <a:rPr lang="zh-CN" altLang="zh-CN" sz="2800"/>
              <a:t>性，所以能长时间保留静电，但放在自来水龙头下冲洗晾干后，熔喷布对细微颗粒物的过滤效果严重下降，原因是：</a:t>
            </a:r>
            <a:r>
              <a:rPr lang="en-US" altLang="zh-CN" sz="2800"/>
              <a:t>____________________________________</a:t>
            </a:r>
            <a:r>
              <a:rPr lang="zh-CN" altLang="zh-CN" sz="2800"/>
              <a:t>．</a:t>
            </a:r>
            <a:endParaRPr lang="zh-CN" altLang="en-US" sz="2800"/>
          </a:p>
        </p:txBody>
      </p:sp>
      <p:sp>
        <p:nvSpPr>
          <p:cNvPr id="39940" name="矩形 1"/>
          <p:cNvSpPr/>
          <p:nvPr/>
        </p:nvSpPr>
        <p:spPr>
          <a:xfrm>
            <a:off x="1439863" y="5868988"/>
            <a:ext cx="4572000" cy="523875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潮湿后的熔喷布不再带电</a:t>
            </a:r>
            <a:endParaRPr lang="zh-CN" altLang="zh-CN" sz="2800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39941" name="矩形 2"/>
          <p:cNvSpPr/>
          <p:nvPr/>
        </p:nvSpPr>
        <p:spPr>
          <a:xfrm>
            <a:off x="1420813" y="2035175"/>
            <a:ext cx="1441450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3×10</a:t>
            </a:r>
            <a:r>
              <a:rPr lang="zh-CN" altLang="zh-CN" sz="2800" spc="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－</a:t>
            </a:r>
            <a:r>
              <a:rPr lang="en-US" altLang="zh-CN" sz="2800" spc="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7</a:t>
            </a:r>
            <a:endParaRPr lang="zh-CN" altLang="en-US" sz="2800"/>
          </a:p>
        </p:txBody>
      </p:sp>
      <p:sp>
        <p:nvSpPr>
          <p:cNvPr id="39942" name="矩形 3"/>
          <p:cNvSpPr/>
          <p:nvPr/>
        </p:nvSpPr>
        <p:spPr>
          <a:xfrm>
            <a:off x="7156450" y="2673350"/>
            <a:ext cx="544513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负</a:t>
            </a:r>
            <a:endParaRPr lang="zh-CN" altLang="en-US" sz="2800"/>
          </a:p>
        </p:txBody>
      </p:sp>
      <p:sp>
        <p:nvSpPr>
          <p:cNvPr id="39943" name="矩形 5"/>
          <p:cNvSpPr/>
          <p:nvPr/>
        </p:nvSpPr>
        <p:spPr>
          <a:xfrm>
            <a:off x="4862513" y="3276600"/>
            <a:ext cx="2698750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吸引轻小物体　</a:t>
            </a:r>
            <a:endParaRPr lang="zh-CN" altLang="en-US" sz="2800"/>
          </a:p>
        </p:txBody>
      </p:sp>
      <p:sp>
        <p:nvSpPr>
          <p:cNvPr id="39944" name="矩形 6"/>
          <p:cNvSpPr/>
          <p:nvPr/>
        </p:nvSpPr>
        <p:spPr>
          <a:xfrm>
            <a:off x="4957763" y="3940175"/>
            <a:ext cx="901700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绝缘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9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99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99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99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99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99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99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9" grpId="0"/>
      <p:bldP spid="39940" grpId="0"/>
      <p:bldP spid="39941" grpId="0"/>
      <p:bldP spid="39942" grpId="0"/>
      <p:bldP spid="39943" grpId="0"/>
      <p:bldP spid="39944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0962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0963" name="标题 2"/>
          <p:cNvSpPr>
            <a:spLocks noGrp="1"/>
          </p:cNvSpPr>
          <p:nvPr>
            <p:ph type="title" idx="4294967295"/>
          </p:nvPr>
        </p:nvSpPr>
        <p:spPr>
          <a:xfrm>
            <a:off x="393700" y="142240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10</a:t>
            </a:r>
            <a:r>
              <a:rPr lang="zh-CN" altLang="zh-CN" sz="2800"/>
              <a:t>．</a:t>
            </a:r>
            <a:r>
              <a:rPr lang="en-US" altLang="zh-CN" sz="2800"/>
              <a:t>(2020·</a:t>
            </a:r>
            <a:r>
              <a:rPr lang="zh-CN" altLang="zh-CN" sz="2800"/>
              <a:t>营口</a:t>
            </a:r>
            <a:r>
              <a:rPr lang="en-US" altLang="zh-CN" sz="2800"/>
              <a:t>)</a:t>
            </a:r>
            <a:r>
              <a:rPr lang="zh-CN" altLang="zh-CN" sz="2800"/>
              <a:t>若塑料的原子核束缚电子的本领强于头发，容易得到电子带</a:t>
            </a:r>
            <a:r>
              <a:rPr lang="en-US" altLang="zh-CN" sz="2800"/>
              <a:t>__________</a:t>
            </a:r>
            <a:r>
              <a:rPr lang="zh-CN" altLang="zh-CN" sz="2800"/>
              <a:t>电，用该梳子接触不带电的验电器金属球，两金属箔片由于带上同种电荷互相</a:t>
            </a:r>
            <a:r>
              <a:rPr lang="en-US" altLang="zh-CN" sz="2800"/>
              <a:t>__________</a:t>
            </a:r>
            <a:r>
              <a:rPr lang="zh-CN" altLang="zh-CN" sz="2800"/>
              <a:t>而张开；接触的瞬间，电流方向</a:t>
            </a:r>
            <a:r>
              <a:rPr lang="en-US" altLang="zh-CN" sz="2800"/>
              <a:t>__________</a:t>
            </a:r>
            <a:r>
              <a:rPr lang="zh-CN" altLang="zh-CN" sz="2800"/>
              <a:t>．</a:t>
            </a:r>
            <a:r>
              <a:rPr lang="en-US" altLang="zh-CN" sz="2800"/>
              <a:t>(</a:t>
            </a:r>
            <a:r>
              <a:rPr lang="zh-CN" altLang="zh-CN" sz="2800"/>
              <a:t>选填序号即可：</a:t>
            </a:r>
            <a:r>
              <a:rPr lang="en-US" altLang="zh-CN" sz="2800"/>
              <a:t>①“</a:t>
            </a:r>
            <a:r>
              <a:rPr lang="zh-CN" altLang="zh-CN" sz="2800"/>
              <a:t>从梳子到金属球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②“</a:t>
            </a:r>
            <a:r>
              <a:rPr lang="zh-CN" altLang="zh-CN" sz="2800"/>
              <a:t>从金属球到梳子</a:t>
            </a:r>
            <a:r>
              <a:rPr lang="en-US" altLang="zh-CN" sz="2800"/>
              <a:t>”)</a:t>
            </a:r>
            <a:endParaRPr lang="zh-CN" altLang="en-US" sz="2800"/>
          </a:p>
        </p:txBody>
      </p:sp>
      <p:sp>
        <p:nvSpPr>
          <p:cNvPr id="40964" name="矩形 1"/>
          <p:cNvSpPr/>
          <p:nvPr/>
        </p:nvSpPr>
        <p:spPr>
          <a:xfrm>
            <a:off x="1466850" y="4057650"/>
            <a:ext cx="1262063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　　</a:t>
            </a:r>
            <a:r>
              <a:rPr lang="zh-CN" altLang="zh-CN" sz="2800" spc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②</a:t>
            </a:r>
            <a:endParaRPr lang="zh-CN" altLang="en-US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0965" name="矩形 2"/>
          <p:cNvSpPr/>
          <p:nvPr/>
        </p:nvSpPr>
        <p:spPr>
          <a:xfrm>
            <a:off x="5022850" y="2168525"/>
            <a:ext cx="544513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负</a:t>
            </a:r>
            <a:endParaRPr lang="zh-CN" altLang="en-US" sz="2800">
              <a:ea typeface="黑体" panose="02010609060101010101" pitchFamily="49" charset="-122"/>
            </a:endParaRPr>
          </a:p>
        </p:txBody>
      </p:sp>
      <p:sp>
        <p:nvSpPr>
          <p:cNvPr id="40966" name="矩形 3"/>
          <p:cNvSpPr/>
          <p:nvPr/>
        </p:nvSpPr>
        <p:spPr>
          <a:xfrm>
            <a:off x="3036888" y="3460750"/>
            <a:ext cx="90170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排斥</a:t>
            </a:r>
            <a:endParaRPr lang="zh-CN" altLang="en-US" sz="2800"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0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9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9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09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09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09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09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3" grpId="0"/>
      <p:bldP spid="40964" grpId="0"/>
      <p:bldP spid="40965" grpId="0"/>
      <p:bldP spid="40966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1986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1987" name="标题 2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11</a:t>
            </a:r>
            <a:r>
              <a:rPr lang="zh-CN" altLang="zh-CN" sz="2800"/>
              <a:t>．</a:t>
            </a:r>
            <a:r>
              <a:rPr lang="en-US" altLang="zh-CN" sz="2800"/>
              <a:t>(2020·</a:t>
            </a:r>
            <a:r>
              <a:rPr lang="zh-CN" altLang="zh-CN" sz="2800"/>
              <a:t>恩施州</a:t>
            </a:r>
            <a:r>
              <a:rPr lang="en-US" altLang="zh-CN" sz="2800"/>
              <a:t>)</a:t>
            </a:r>
            <a:r>
              <a:rPr lang="zh-CN" altLang="zh-CN" sz="2800"/>
              <a:t>在探究电路的实验中，用铜导线按图甲连接好元件，闭合开关后，两表示数如下图．</a:t>
            </a:r>
            <a:br>
              <a:rPr lang="zh-CN" altLang="zh-CN" sz="2800"/>
            </a:br>
            <a:br>
              <a:rPr lang="en-US" altLang="zh-CN" sz="2800"/>
            </a:br>
            <a:br>
              <a:rPr lang="en-US" altLang="zh-CN" sz="2800"/>
            </a:br>
            <a:r>
              <a:rPr lang="en-US" altLang="zh-CN" sz="2800"/>
              <a:t>(1)</a:t>
            </a:r>
            <a:r>
              <a:rPr lang="zh-CN" altLang="zh-CN" sz="2800"/>
              <a:t>在连接两电流表的导线中，实际电荷定向移动方向是</a:t>
            </a:r>
            <a:r>
              <a:rPr lang="en-US" altLang="zh-CN" sz="2800"/>
              <a:t>__________(</a:t>
            </a:r>
            <a:r>
              <a:rPr lang="zh-CN" altLang="zh-CN" sz="2800"/>
              <a:t>选填</a:t>
            </a:r>
            <a:r>
              <a:rPr lang="en-US" altLang="zh-CN" sz="2800"/>
              <a:t>“</a:t>
            </a:r>
            <a:r>
              <a:rPr lang="zh-CN" altLang="zh-CN" sz="2800"/>
              <a:t>向左</a:t>
            </a:r>
            <a:r>
              <a:rPr lang="en-US" altLang="zh-CN" sz="2800"/>
              <a:t>”“</a:t>
            </a:r>
            <a:r>
              <a:rPr lang="zh-CN" altLang="zh-CN" sz="2800"/>
              <a:t>向右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无规则运</a:t>
            </a:r>
            <a:r>
              <a:rPr lang="en-US" altLang="zh-CN" sz="2800"/>
              <a:t>”</a:t>
            </a:r>
            <a:r>
              <a:rPr lang="zh-CN" altLang="en-US" sz="2800"/>
              <a:t>）</a:t>
            </a:r>
            <a:r>
              <a:rPr lang="en-US" altLang="zh-CN" sz="2800"/>
              <a:t>.</a:t>
            </a:r>
            <a:endParaRPr lang="zh-CN" altLang="en-US" sz="2800"/>
          </a:p>
        </p:txBody>
      </p:sp>
      <p:pic>
        <p:nvPicPr>
          <p:cNvPr id="41988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7813" y="2393950"/>
            <a:ext cx="6545262" cy="164941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1989" name="矩形 1"/>
          <p:cNvSpPr/>
          <p:nvPr/>
        </p:nvSpPr>
        <p:spPr>
          <a:xfrm>
            <a:off x="1762125" y="4832350"/>
            <a:ext cx="903288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向左</a:t>
            </a:r>
            <a:endParaRPr lang="zh-CN" altLang="en-US"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19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19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7" grpId="0"/>
      <p:bldP spid="41989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3010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3011" name="标题 2"/>
          <p:cNvSpPr>
            <a:spLocks noGrp="1"/>
          </p:cNvSpPr>
          <p:nvPr>
            <p:ph type="title" idx="4294967295"/>
          </p:nvPr>
        </p:nvSpPr>
        <p:spPr>
          <a:xfrm>
            <a:off x="508000" y="184467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(2)</a:t>
            </a:r>
            <a:r>
              <a:rPr lang="zh-CN" altLang="zh-CN" sz="2800"/>
              <a:t>在使用电流表前发现其指计偏向</a:t>
            </a:r>
            <a:r>
              <a:rPr lang="en-US" altLang="zh-CN" sz="2800"/>
              <a:t>0</a:t>
            </a:r>
            <a:r>
              <a:rPr lang="zh-CN" altLang="zh-CN" sz="2800"/>
              <a:t>刻线左侧，应调节表盘下面的</a:t>
            </a:r>
            <a:r>
              <a:rPr lang="en-US" altLang="zh-CN" sz="2800"/>
              <a:t>___________________</a:t>
            </a:r>
            <a:r>
              <a:rPr lang="zh-CN" altLang="zh-CN" sz="2800"/>
              <a:t>，使指针归</a:t>
            </a:r>
            <a:r>
              <a:rPr lang="en-US" altLang="zh-CN" sz="2800"/>
              <a:t>0.</a:t>
            </a:r>
            <a:br>
              <a:rPr lang="zh-CN" altLang="zh-CN" sz="2800"/>
            </a:br>
            <a:r>
              <a:rPr lang="en-US" altLang="zh-CN" sz="2800"/>
              <a:t>(3)</a:t>
            </a:r>
            <a:r>
              <a:rPr lang="zh-CN" altLang="zh-CN" sz="2800"/>
              <a:t>通过</a:t>
            </a:r>
            <a:r>
              <a:rPr lang="en-US" altLang="zh-CN" sz="2800"/>
              <a:t>L</a:t>
            </a:r>
            <a:r>
              <a:rPr lang="en-US" altLang="zh-CN" sz="2800" baseline="-25000"/>
              <a:t>1</a:t>
            </a:r>
            <a:r>
              <a:rPr lang="zh-CN" altLang="zh-CN" sz="2800"/>
              <a:t>、</a:t>
            </a:r>
            <a:r>
              <a:rPr lang="en-US" altLang="zh-CN" sz="2800"/>
              <a:t>L</a:t>
            </a:r>
            <a:r>
              <a:rPr lang="en-US" altLang="zh-CN" sz="2800" baseline="-25000"/>
              <a:t>2</a:t>
            </a:r>
            <a:r>
              <a:rPr lang="zh-CN" altLang="zh-CN" sz="2800"/>
              <a:t>的电流分别是</a:t>
            </a:r>
            <a:r>
              <a:rPr lang="en-US" altLang="zh-CN" sz="2800"/>
              <a:t>__________A</a:t>
            </a:r>
            <a:r>
              <a:rPr lang="zh-CN" altLang="zh-CN" sz="2800"/>
              <a:t>、</a:t>
            </a:r>
            <a:r>
              <a:rPr lang="en-US" altLang="zh-CN" sz="2800"/>
              <a:t>__________A.</a:t>
            </a:r>
            <a:endParaRPr lang="zh-CN" altLang="en-US" sz="2800"/>
          </a:p>
        </p:txBody>
      </p:sp>
      <p:sp>
        <p:nvSpPr>
          <p:cNvPr id="43012" name="矩形 1"/>
          <p:cNvSpPr/>
          <p:nvPr/>
        </p:nvSpPr>
        <p:spPr>
          <a:xfrm>
            <a:off x="3919538" y="2584450"/>
            <a:ext cx="1979612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调零旋钮　</a:t>
            </a:r>
            <a:endParaRPr lang="zh-CN" altLang="zh-CN" sz="1000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43013" name="矩形 5"/>
          <p:cNvSpPr/>
          <p:nvPr/>
        </p:nvSpPr>
        <p:spPr>
          <a:xfrm>
            <a:off x="5489575" y="3244850"/>
            <a:ext cx="992188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0.2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endParaRPr lang="zh-CN" altLang="zh-CN" sz="1000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43014" name="矩形 6"/>
          <p:cNvSpPr/>
          <p:nvPr/>
        </p:nvSpPr>
        <p:spPr>
          <a:xfrm>
            <a:off x="1250950" y="3865563"/>
            <a:ext cx="363538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</a:t>
            </a:r>
            <a:endParaRPr lang="zh-CN" altLang="zh-CN" sz="1000">
              <a:latin typeface="等线" pitchFamily="2" charset="-122"/>
              <a:ea typeface="等线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3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30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30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30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30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30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30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1" grpId="0"/>
      <p:bldP spid="43012" grpId="0"/>
      <p:bldP spid="43013" grpId="0"/>
      <p:bldP spid="43014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4034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4035" name="标题 2"/>
          <p:cNvSpPr>
            <a:spLocks noGrp="1"/>
          </p:cNvSpPr>
          <p:nvPr>
            <p:ph type="title" idx="4294967295"/>
          </p:nvPr>
        </p:nvSpPr>
        <p:spPr>
          <a:xfrm>
            <a:off x="508000" y="1662113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12</a:t>
            </a:r>
            <a:r>
              <a:rPr lang="zh-CN" altLang="zh-CN" sz="2800"/>
              <a:t>．</a:t>
            </a:r>
            <a:r>
              <a:rPr lang="en-US" altLang="zh-CN" sz="2800"/>
              <a:t>(2020·</a:t>
            </a:r>
            <a:r>
              <a:rPr lang="zh-CN" altLang="zh-CN" sz="2800"/>
              <a:t>四川成都</a:t>
            </a:r>
            <a:r>
              <a:rPr lang="en-US" altLang="zh-CN" sz="2800" i="1"/>
              <a:t>A</a:t>
            </a:r>
            <a:r>
              <a:rPr lang="en-US" altLang="zh-CN" sz="2800"/>
              <a:t>)</a:t>
            </a:r>
            <a:r>
              <a:rPr lang="zh-CN" altLang="zh-CN" sz="2800"/>
              <a:t>在</a:t>
            </a:r>
            <a:r>
              <a:rPr lang="en-US" altLang="zh-CN" sz="2800"/>
              <a:t>“</a:t>
            </a:r>
            <a:r>
              <a:rPr lang="zh-CN" altLang="zh-CN" sz="2800"/>
              <a:t>连接并联电路</a:t>
            </a:r>
            <a:r>
              <a:rPr lang="en-US" altLang="zh-CN" sz="2800"/>
              <a:t>”</a:t>
            </a:r>
            <a:r>
              <a:rPr lang="zh-CN" altLang="zh-CN" sz="2800"/>
              <a:t>的实验中，小红同学用两个不同的小灯泡组成了如下图所示的电路．</a:t>
            </a:r>
            <a:br>
              <a:rPr lang="zh-CN" altLang="zh-CN" sz="2800"/>
            </a:br>
            <a:r>
              <a:rPr lang="en-US" altLang="zh-CN" sz="2800"/>
              <a:t>(1)</a:t>
            </a:r>
            <a:r>
              <a:rPr lang="zh-CN" altLang="zh-CN" sz="2800"/>
              <a:t>连接电路时，开关</a:t>
            </a:r>
            <a:r>
              <a:rPr lang="en-US" altLang="zh-CN" sz="2800"/>
              <a:t>S</a:t>
            </a:r>
            <a:r>
              <a:rPr lang="zh-CN" altLang="zh-CN" sz="2800"/>
              <a:t>应该处于</a:t>
            </a:r>
            <a:br>
              <a:rPr lang="en-US" altLang="zh-CN" sz="2800"/>
            </a:br>
            <a:r>
              <a:rPr lang="en-US" altLang="zh-CN" sz="2800"/>
              <a:t>__________</a:t>
            </a:r>
            <a:r>
              <a:rPr lang="zh-CN" altLang="zh-CN" sz="2800"/>
              <a:t>状态；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44036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34100" y="3055938"/>
            <a:ext cx="2065338" cy="16129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4037" name="矩形 1"/>
          <p:cNvSpPr/>
          <p:nvPr/>
        </p:nvSpPr>
        <p:spPr>
          <a:xfrm>
            <a:off x="1039813" y="4332288"/>
            <a:ext cx="903287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断开</a:t>
            </a:r>
            <a:endParaRPr lang="zh-CN" altLang="en-US"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4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40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40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5" grpId="0"/>
      <p:bldP spid="44037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5058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5059" name="标题 2"/>
          <p:cNvSpPr>
            <a:spLocks noGrp="1"/>
          </p:cNvSpPr>
          <p:nvPr>
            <p:ph type="title" idx="4294967295"/>
          </p:nvPr>
        </p:nvSpPr>
        <p:spPr>
          <a:xfrm>
            <a:off x="596900" y="776288"/>
            <a:ext cx="8326438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(2)</a:t>
            </a:r>
            <a:r>
              <a:rPr lang="zh-CN" altLang="zh-CN" sz="2800"/>
              <a:t>她将所有开关闭合，发现</a:t>
            </a:r>
            <a:r>
              <a:rPr lang="en-US" altLang="zh-CN" sz="2800"/>
              <a:t>S</a:t>
            </a:r>
            <a:r>
              <a:rPr lang="en-US" altLang="zh-CN" sz="2800" baseline="-25000"/>
              <a:t>1</a:t>
            </a:r>
            <a:r>
              <a:rPr lang="zh-CN" altLang="zh-CN" sz="2800"/>
              <a:t>支路的灯不亮，</a:t>
            </a:r>
            <a:r>
              <a:rPr lang="en-US" altLang="zh-CN" sz="2800"/>
              <a:t>S</a:t>
            </a:r>
            <a:r>
              <a:rPr lang="en-US" altLang="zh-CN" sz="2800" baseline="-25000"/>
              <a:t>2</a:t>
            </a:r>
            <a:r>
              <a:rPr lang="zh-CN" altLang="zh-CN" sz="2800"/>
              <a:t>支路的灯发光．于是她断开所有开关，交换两灯位置后，再闭合所有开关，发现仍然是</a:t>
            </a:r>
            <a:r>
              <a:rPr lang="en-US" altLang="zh-CN" sz="2800"/>
              <a:t>S</a:t>
            </a:r>
            <a:r>
              <a:rPr lang="en-US" altLang="zh-CN" sz="2800" baseline="-25000"/>
              <a:t>1</a:t>
            </a:r>
            <a:r>
              <a:rPr lang="zh-CN" altLang="zh-CN" sz="2800"/>
              <a:t>支路的灯不亮，</a:t>
            </a:r>
            <a:r>
              <a:rPr lang="en-US" altLang="zh-CN" sz="2800"/>
              <a:t>S</a:t>
            </a:r>
            <a:r>
              <a:rPr lang="en-US" altLang="zh-CN" sz="2800" baseline="-25000"/>
              <a:t>2</a:t>
            </a:r>
            <a:r>
              <a:rPr lang="zh-CN" altLang="zh-CN" sz="2800"/>
              <a:t>支路的灯发光．故障的原因可能是</a:t>
            </a:r>
            <a:r>
              <a:rPr lang="en-US" altLang="zh-CN" sz="2800"/>
              <a:t>_________</a:t>
            </a:r>
            <a:r>
              <a:rPr lang="zh-CN" altLang="zh-CN" sz="2800"/>
              <a:t>．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．某个灯泡的灯丝断路</a:t>
            </a:r>
            <a:r>
              <a:rPr lang="en-US" altLang="zh-CN" sz="2800"/>
              <a:t>        </a:t>
            </a:r>
            <a:br>
              <a:rPr lang="en-US" altLang="zh-CN" sz="2800"/>
            </a:br>
            <a:r>
              <a:rPr lang="en-US" altLang="zh-CN" sz="2800"/>
              <a:t>B</a:t>
            </a:r>
            <a:r>
              <a:rPr lang="zh-CN" altLang="zh-CN" sz="2800"/>
              <a:t>．干路上某根导线断路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</a:t>
            </a:r>
            <a:r>
              <a:rPr lang="en-US" altLang="zh-CN" sz="2800"/>
              <a:t>S</a:t>
            </a:r>
            <a:r>
              <a:rPr lang="en-US" altLang="zh-CN" sz="2800" baseline="-25000"/>
              <a:t>1</a:t>
            </a:r>
            <a:r>
              <a:rPr lang="zh-CN" altLang="zh-CN" sz="2800"/>
              <a:t>支路某根导线断路</a:t>
            </a:r>
            <a:r>
              <a:rPr lang="en-US" altLang="zh-CN" sz="2800"/>
              <a:t>           </a:t>
            </a:r>
            <a:br>
              <a:rPr lang="en-US" altLang="zh-CN" sz="2800"/>
            </a:br>
            <a:r>
              <a:rPr lang="en-US" altLang="zh-CN" sz="2800"/>
              <a:t>D</a:t>
            </a:r>
            <a:r>
              <a:rPr lang="zh-CN" altLang="zh-CN" sz="2800"/>
              <a:t>．</a:t>
            </a:r>
            <a:r>
              <a:rPr lang="en-US" altLang="zh-CN" sz="2800"/>
              <a:t>S</a:t>
            </a:r>
            <a:r>
              <a:rPr lang="en-US" altLang="zh-CN" sz="2800" baseline="-25000"/>
              <a:t>2</a:t>
            </a:r>
            <a:r>
              <a:rPr lang="zh-CN" altLang="zh-CN" sz="2800"/>
              <a:t>支路某根导线断路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45060" name="矩形 3"/>
          <p:cNvSpPr/>
          <p:nvPr/>
        </p:nvSpPr>
        <p:spPr>
          <a:xfrm>
            <a:off x="6919913" y="2763838"/>
            <a:ext cx="458787" cy="585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C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5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5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5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59" grpId="0"/>
      <p:bldP spid="45060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6082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6083" name="标题 2"/>
          <p:cNvSpPr>
            <a:spLocks noGrp="1"/>
          </p:cNvSpPr>
          <p:nvPr>
            <p:ph type="title" idx="4294967295"/>
          </p:nvPr>
        </p:nvSpPr>
        <p:spPr>
          <a:xfrm>
            <a:off x="582613" y="148907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(3)</a:t>
            </a:r>
            <a:r>
              <a:rPr lang="zh-CN" altLang="zh-CN" sz="2800"/>
              <a:t>她排除故障后，继续进行实验．为了探究开关</a:t>
            </a:r>
            <a:r>
              <a:rPr lang="en-US" altLang="zh-CN" sz="2800"/>
              <a:t>S</a:t>
            </a:r>
            <a:r>
              <a:rPr lang="en-US" altLang="zh-CN" sz="2800" baseline="-25000"/>
              <a:t>1</a:t>
            </a:r>
            <a:r>
              <a:rPr lang="zh-CN" altLang="zh-CN" sz="2800"/>
              <a:t>的作用，在观察灯泡发光情况时，她应该</a:t>
            </a:r>
            <a:r>
              <a:rPr lang="en-US" altLang="zh-CN" sz="2800"/>
              <a:t>______</a:t>
            </a:r>
            <a:r>
              <a:rPr lang="zh-CN" altLang="zh-CN" sz="2800"/>
              <a:t>．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．同时观察两个支路上的灯泡　</a:t>
            </a:r>
            <a:br>
              <a:rPr lang="en-US" altLang="zh-CN" sz="2800"/>
            </a:br>
            <a:r>
              <a:rPr lang="en-US" altLang="zh-CN" sz="2800"/>
              <a:t>B</a:t>
            </a:r>
            <a:r>
              <a:rPr lang="zh-CN" altLang="zh-CN" sz="2800"/>
              <a:t>．只观察</a:t>
            </a:r>
            <a:r>
              <a:rPr lang="en-US" altLang="zh-CN" sz="2800"/>
              <a:t>S</a:t>
            </a:r>
            <a:r>
              <a:rPr lang="en-US" altLang="zh-CN" sz="2800" baseline="-25000"/>
              <a:t>1</a:t>
            </a:r>
            <a:r>
              <a:rPr lang="zh-CN" altLang="zh-CN" sz="2800"/>
              <a:t>所在支路上的灯泡　</a:t>
            </a:r>
            <a:br>
              <a:rPr lang="en-US" altLang="zh-CN" sz="2800"/>
            </a:br>
            <a:r>
              <a:rPr lang="en-US" altLang="zh-CN" sz="2800"/>
              <a:t>C</a:t>
            </a:r>
            <a:r>
              <a:rPr lang="zh-CN" altLang="zh-CN" sz="2800"/>
              <a:t>．只观察</a:t>
            </a:r>
            <a:r>
              <a:rPr lang="en-US" altLang="zh-CN" sz="2800"/>
              <a:t>S</a:t>
            </a:r>
            <a:r>
              <a:rPr lang="en-US" altLang="zh-CN" sz="2800" baseline="-25000"/>
              <a:t>2</a:t>
            </a:r>
            <a:r>
              <a:rPr lang="zh-CN" altLang="zh-CN" sz="2800"/>
              <a:t>所在支路上的灯泡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46084" name="矩形 3"/>
          <p:cNvSpPr/>
          <p:nvPr/>
        </p:nvSpPr>
        <p:spPr>
          <a:xfrm>
            <a:off x="7402513" y="2206625"/>
            <a:ext cx="481012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A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6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60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6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3" grpId="0"/>
      <p:bldP spid="46084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7106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广东中考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7107" name="标题 1"/>
          <p:cNvSpPr>
            <a:spLocks noGrp="1"/>
          </p:cNvSpPr>
          <p:nvPr>
            <p:ph type="title" idx="4294967295"/>
          </p:nvPr>
        </p:nvSpPr>
        <p:spPr>
          <a:xfrm>
            <a:off x="582613" y="998538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</a:t>
            </a:r>
            <a:r>
              <a:rPr lang="zh-CN" altLang="zh-CN" sz="2800"/>
              <a:t>．</a:t>
            </a:r>
            <a:r>
              <a:rPr lang="en-US" altLang="zh-CN" sz="2800"/>
              <a:t>(2020·</a:t>
            </a:r>
            <a:r>
              <a:rPr lang="zh-CN" altLang="zh-CN" sz="2800"/>
              <a:t>广东</a:t>
            </a:r>
            <a:r>
              <a:rPr lang="en-US" altLang="zh-CN" sz="2800"/>
              <a:t>)</a:t>
            </a:r>
            <a:r>
              <a:rPr lang="zh-CN" altLang="zh-CN" sz="2800"/>
              <a:t>若把原子、原子核、电子看成球体，原子半径的数量级为</a:t>
            </a:r>
            <a:r>
              <a:rPr lang="en-US" altLang="zh-CN" sz="2800"/>
              <a:t>10</a:t>
            </a:r>
            <a:r>
              <a:rPr lang="zh-CN" altLang="zh-CN" sz="2800" baseline="30000"/>
              <a:t>－</a:t>
            </a:r>
            <a:r>
              <a:rPr lang="en-US" altLang="zh-CN" sz="2800" baseline="30000"/>
              <a:t>10</a:t>
            </a:r>
            <a:r>
              <a:rPr lang="en-US" altLang="zh-CN" sz="2800"/>
              <a:t> m</a:t>
            </a:r>
            <a:r>
              <a:rPr lang="zh-CN" altLang="zh-CN" sz="2800"/>
              <a:t>，原子核半径的数量级为</a:t>
            </a:r>
            <a:r>
              <a:rPr lang="en-US" altLang="zh-CN" sz="2800"/>
              <a:t>10</a:t>
            </a:r>
            <a:r>
              <a:rPr lang="zh-CN" altLang="zh-CN" sz="2800" baseline="30000"/>
              <a:t>－</a:t>
            </a:r>
            <a:r>
              <a:rPr lang="en-US" altLang="zh-CN" sz="2800" baseline="30000"/>
              <a:t>15</a:t>
            </a:r>
            <a:r>
              <a:rPr lang="en-US" altLang="zh-CN" sz="2800"/>
              <a:t> m</a:t>
            </a:r>
            <a:r>
              <a:rPr lang="zh-CN" altLang="zh-CN" sz="2800"/>
              <a:t>，电子半径的数量级小于</a:t>
            </a:r>
            <a:r>
              <a:rPr lang="en-US" altLang="zh-CN" sz="2800"/>
              <a:t>10</a:t>
            </a:r>
            <a:r>
              <a:rPr lang="zh-CN" altLang="zh-CN" sz="2800" baseline="30000"/>
              <a:t>－</a:t>
            </a:r>
            <a:r>
              <a:rPr lang="en-US" altLang="zh-CN" sz="2800" baseline="30000"/>
              <a:t>9</a:t>
            </a:r>
            <a:r>
              <a:rPr lang="en-US" altLang="zh-CN" sz="2800"/>
              <a:t> nm.</a:t>
            </a:r>
            <a:r>
              <a:rPr lang="zh-CN" altLang="zh-CN" sz="2800"/>
              <a:t>按尺度从大到小的排序是</a:t>
            </a:r>
            <a:r>
              <a:rPr lang="en-US" altLang="zh-CN" sz="2800"/>
              <a:t>(</a:t>
            </a:r>
            <a:r>
              <a:rPr lang="zh-CN" altLang="zh-CN" sz="2800"/>
              <a:t>　　</a:t>
            </a:r>
            <a:r>
              <a:rPr lang="en-US" altLang="zh-CN" sz="2800"/>
              <a:t>)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．原子、原子核、电子</a:t>
            </a:r>
            <a:r>
              <a:rPr lang="en-US" altLang="zh-CN" sz="2800"/>
              <a:t>    </a:t>
            </a:r>
            <a:br>
              <a:rPr lang="en-US" altLang="zh-CN" sz="2800"/>
            </a:br>
            <a:r>
              <a:rPr lang="en-US" altLang="zh-CN" sz="2800"/>
              <a:t>B</a:t>
            </a:r>
            <a:r>
              <a:rPr lang="zh-CN" altLang="zh-CN" sz="2800"/>
              <a:t>．电子、原子、原子核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．原子核、原子、电子</a:t>
            </a:r>
            <a:r>
              <a:rPr lang="en-US" altLang="zh-CN" sz="2800"/>
              <a:t>    </a:t>
            </a:r>
            <a:br>
              <a:rPr lang="en-US" altLang="zh-CN" sz="2800"/>
            </a:br>
            <a:r>
              <a:rPr lang="en-US" altLang="zh-CN" sz="2800"/>
              <a:t>D</a:t>
            </a:r>
            <a:r>
              <a:rPr lang="zh-CN" altLang="zh-CN" sz="2800"/>
              <a:t>．原子、电子、原子核</a:t>
            </a:r>
            <a:br>
              <a:rPr lang="zh-CN" altLang="zh-CN" sz="2800"/>
            </a:br>
            <a:br>
              <a:rPr lang="zh-CN" altLang="zh-CN" sz="2800"/>
            </a:br>
            <a:endParaRPr lang="zh-CN" altLang="en-US" sz="2800"/>
          </a:p>
        </p:txBody>
      </p:sp>
      <p:sp>
        <p:nvSpPr>
          <p:cNvPr id="47108" name="矩形 3"/>
          <p:cNvSpPr/>
          <p:nvPr/>
        </p:nvSpPr>
        <p:spPr>
          <a:xfrm>
            <a:off x="4803775" y="3014663"/>
            <a:ext cx="481013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A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7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7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7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7" grpId="0"/>
      <p:bldP spid="47108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8130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广东中考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8131" name="标题 3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2</a:t>
            </a:r>
            <a:r>
              <a:rPr lang="zh-CN" altLang="zh-CN" sz="2800"/>
              <a:t>．</a:t>
            </a:r>
            <a:r>
              <a:rPr lang="en-US" altLang="zh-CN" sz="2800"/>
              <a:t>(2019·</a:t>
            </a:r>
            <a:r>
              <a:rPr lang="zh-CN" altLang="zh-CN" sz="2800"/>
              <a:t>广东</a:t>
            </a:r>
            <a:r>
              <a:rPr lang="en-US" altLang="zh-CN" sz="2800"/>
              <a:t>)</a:t>
            </a:r>
            <a:r>
              <a:rPr lang="zh-CN" altLang="zh-CN" sz="2800"/>
              <a:t>如下图是锂</a:t>
            </a:r>
            <a:r>
              <a:rPr lang="en-US" altLang="zh-CN" sz="2800"/>
              <a:t>(Li)</a:t>
            </a:r>
            <a:r>
              <a:rPr lang="zh-CN" altLang="zh-CN" sz="2800"/>
              <a:t>原子结构示意图，下列说法正确的是</a:t>
            </a:r>
            <a:r>
              <a:rPr lang="en-US" altLang="zh-CN" sz="2800"/>
              <a:t>(</a:t>
            </a:r>
            <a:r>
              <a:rPr lang="zh-CN" altLang="zh-CN" sz="2800"/>
              <a:t>　　</a:t>
            </a:r>
            <a:r>
              <a:rPr lang="en-US" altLang="zh-CN" sz="2800"/>
              <a:t>)</a:t>
            </a:r>
            <a:br>
              <a:rPr lang="zh-CN" altLang="zh-CN" sz="2800"/>
            </a:br>
            <a:r>
              <a:rPr lang="en-US" altLang="zh-CN" sz="2800"/>
              <a:t>A.</a:t>
            </a:r>
            <a:r>
              <a:rPr lang="zh-CN" altLang="zh-CN" sz="2800"/>
              <a:t>锂原子由质子和中子组成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B</a:t>
            </a:r>
            <a:r>
              <a:rPr lang="zh-CN" altLang="zh-CN" sz="2800"/>
              <a:t>．锂原子由带正电的原子核和核外带负电的电子组成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．锂原子的质子数是电子数的两倍，所以锂原子带正电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D</a:t>
            </a:r>
            <a:r>
              <a:rPr lang="zh-CN" altLang="zh-CN" sz="2800"/>
              <a:t>．锂原子失去电子后带负电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48132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43663" y="1611313"/>
            <a:ext cx="1276350" cy="12255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8133" name="矩形 5"/>
          <p:cNvSpPr/>
          <p:nvPr/>
        </p:nvSpPr>
        <p:spPr>
          <a:xfrm>
            <a:off x="3340100" y="1633538"/>
            <a:ext cx="458788" cy="585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B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8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8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8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8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1" grpId="0"/>
      <p:bldP spid="48133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9154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广东中考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9155" name="标题 3"/>
          <p:cNvSpPr>
            <a:spLocks noGrp="1"/>
          </p:cNvSpPr>
          <p:nvPr>
            <p:ph type="title" idx="4294967295"/>
          </p:nvPr>
        </p:nvSpPr>
        <p:spPr>
          <a:xfrm>
            <a:off x="508000" y="1652588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3</a:t>
            </a:r>
            <a:r>
              <a:rPr lang="zh-CN" altLang="zh-CN" sz="2800"/>
              <a:t>．</a:t>
            </a:r>
            <a:r>
              <a:rPr lang="en-US" altLang="zh-CN" sz="2800"/>
              <a:t>(2017·</a:t>
            </a:r>
            <a:r>
              <a:rPr lang="zh-CN" altLang="zh-CN" sz="2800"/>
              <a:t>广东</a:t>
            </a:r>
            <a:r>
              <a:rPr lang="en-US" altLang="zh-CN" sz="2800"/>
              <a:t>)</a:t>
            </a:r>
            <a:r>
              <a:rPr lang="zh-CN" altLang="zh-CN" sz="2800"/>
              <a:t>下列说法正确的是</a:t>
            </a:r>
            <a:r>
              <a:rPr lang="en-US" altLang="zh-CN" sz="2800"/>
              <a:t>(</a:t>
            </a:r>
            <a:r>
              <a:rPr lang="zh-CN" altLang="zh-CN" sz="2800"/>
              <a:t>　　</a:t>
            </a:r>
            <a:r>
              <a:rPr lang="en-US" altLang="zh-CN" sz="2800"/>
              <a:t>)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</a:t>
            </a:r>
            <a:r>
              <a:rPr lang="en-US" altLang="zh-CN" sz="2800"/>
              <a:t>“</a:t>
            </a:r>
            <a:r>
              <a:rPr lang="zh-CN" altLang="zh-CN" sz="2800"/>
              <a:t>光年</a:t>
            </a:r>
            <a:r>
              <a:rPr lang="en-US" altLang="zh-CN" sz="2800"/>
              <a:t>”</a:t>
            </a:r>
            <a:r>
              <a:rPr lang="zh-CN" altLang="zh-CN" sz="2800"/>
              <a:t>是时间单位</a:t>
            </a:r>
            <a:r>
              <a:rPr lang="en-US" altLang="zh-CN" sz="2800"/>
              <a:t>   			</a:t>
            </a:r>
            <a:br>
              <a:rPr lang="en-US" altLang="zh-CN" sz="2800"/>
            </a:br>
            <a:r>
              <a:rPr lang="en-US" altLang="zh-CN" sz="2800"/>
              <a:t>B</a:t>
            </a:r>
            <a:r>
              <a:rPr lang="zh-CN" altLang="zh-CN" sz="2800"/>
              <a:t>．太阳是宇宙的中心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．在原子、中子和原子核中，尺度最小的是中子</a:t>
            </a:r>
            <a:r>
              <a:rPr lang="en-US" altLang="zh-CN" sz="2800"/>
              <a:t>      D</a:t>
            </a:r>
            <a:r>
              <a:rPr lang="zh-CN" altLang="zh-CN" sz="2800"/>
              <a:t>．两个物体相互摩擦时，得到电子的物体带正电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49156" name="矩形 3"/>
          <p:cNvSpPr/>
          <p:nvPr/>
        </p:nvSpPr>
        <p:spPr>
          <a:xfrm>
            <a:off x="5976938" y="1773238"/>
            <a:ext cx="458787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C</a:t>
            </a:r>
            <a:endParaRPr lang="zh-CN" altLang="en-US" sz="2000"/>
          </a:p>
        </p:txBody>
      </p:sp>
      <p:pic>
        <p:nvPicPr>
          <p:cNvPr id="49157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2331700" y="10896600"/>
            <a:ext cx="330200" cy="2413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9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5" grpId="0"/>
      <p:bldP spid="49156" grpId="0"/>
    </p:bldLst>
  </p:timing>
</p:sld>
</file>

<file path=ppt/tags/tag1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版式">
  <a:themeElements>
    <a:clrScheme name="黄绿色">
      <a:dk1>
        <a:sysClr val="windowText" lastClr="000000"/>
      </a:dk1>
      <a:lt1>
        <a:sysClr val="window" lastClr="CCE8C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自定义 2">
      <a:majorFont>
        <a:latin typeface="Times New Roman"/>
        <a:ea typeface="黑体"/>
        <a:cs typeface="Arial"/>
      </a:majorFont>
      <a:minorFont>
        <a:latin typeface="Times New Roman"/>
        <a:ea typeface="黑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模版" id="{410808CE-EF7F-4D38-931F-B8DD4F0EE399}" vid="{E28F0A38-01FB-4156-90D8-19868590B595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版权信息">
  <a:themeElements>
    <a:clrScheme name="Office">
      <a:dk1>
        <a:sysClr val="windowText" lastClr="000000"/>
      </a:dk1>
      <a:lt1>
        <a:sysClr val="window" lastClr="CCE8C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模版" id="{410808CE-EF7F-4D38-931F-B8DD4F0EE399}" vid="{946EB1CC-30E4-4E07-9E5E-700DB6834A7C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CCE8C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ppt/theme/theme4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CCE8C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resentationFormat>On-screen Show (4:3)</PresentationFormat>
  <Paragraphs>195</Paragraphs>
  <Slides>47</Slides>
  <Notes>2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47</vt:i4>
      </vt:variant>
    </vt:vector>
  </HeadingPairs>
  <TitlesOfParts>
    <vt:vector baseType="lpstr" size="58">
      <vt:lpstr>Arial</vt:lpstr>
      <vt:lpstr>宋体</vt:lpstr>
      <vt:lpstr>Times New Roman</vt:lpstr>
      <vt:lpstr>黑体</vt:lpstr>
      <vt:lpstr>Calibri</vt:lpstr>
      <vt:lpstr>Wingdings</vt:lpstr>
      <vt:lpstr>微软雅黑</vt:lpstr>
      <vt:lpstr>等线</vt:lpstr>
      <vt:lpstr>Courier New</vt:lpstr>
      <vt:lpstr>Wingdings 2</vt:lpstr>
      <vt:lpstr>版式</vt:lpstr>
      <vt:lpstr>PowerPoint Presentation</vt:lpstr>
      <vt:lpstr>PowerPoint Presentation</vt:lpstr>
      <vt:lpstr>PowerPoint Presentation</vt:lpstr>
      <vt:lpstr>PowerPoint Presentation</vt:lpstr>
      <vt:lpstr>1．两种电荷：被丝绸摩擦过的玻璃棒带的电荷是________；被毛皮摩擦过的橡胶棒带的电荷是________．2．电荷间的相互作用规律：_____________________________________.　3．带电体既能吸引带异种电荷的带电体，又能吸不带电的轻小物体．</vt:lpstr>
      <vt:lpstr>4．电荷：电荷的多少叫做电荷量，简称电荷，符号是Q.电荷的单位是库仑(C).5．验电器的原理：_________________________.6．分子是由原子组成的，原子由位于中心的带正电的____________和核外的带负电的电子组成的，原子核是由质子和中子组成的，其中质子带__________，中子不带电．与太阳系模型相似．</vt:lpstr>
      <vt:lpstr>7．摩擦起电：用__________的方法使物体带电，其实质是自由电子发生了__________，得到电子带__________电，失去电子带__________电．</vt:lpstr>
      <vt:lpstr>PowerPoint Presentation</vt:lpstr>
      <vt:lpstr>1．电流的形成：电荷在导体中_____________形成电流．2．电流的方向：把正电荷__________的方向规定为电流的方向．电流的方向与负电荷(电子)的移动方向相反.   3．在电路中形成稳定电流的条件：有__________且电路是__________．4．单位及其换算：__________(A)，毫安(mA)，微安(μA).1 mA＝__________A，1 μA＝__________A.</vt:lpstr>
      <vt:lpstr>1．基本电路的构成：________、________、__________、____________．2．三种状态：</vt:lpstr>
      <vt:lpstr>3.两种连接：</vt:lpstr>
      <vt:lpstr>1．串联电路的电流规律：____________________________________________.2．并联电路的电流规律：____________________________________________.</vt:lpstr>
      <vt:lpstr>一　   电荷间的相互作用规律　            (2020·泰安市)A、B、C三个轻质小球，已知A带负电，B和A互相吸引，C和A互相排斥．则B、C两个轻质小球，一定带电的是__________小球．</vt:lpstr>
      <vt:lpstr>                  (2020·青海)甲、乙、丙三个轻质泡沫小球用绝缘细线悬挂在天花板上，它们之间相互作用时的场景如下图所示，已知丙球与用毛皮摩擦过的橡胶棒所带的电荷相同，下列判断正确的是(　　)A.甲、乙两球均带正电	B．甲、乙两球均带负电	C．甲球带正电，乙球一定带负电	D．甲球带负电，乙球可能不带电</vt:lpstr>
      <vt:lpstr>二　   串并联电路的判断　              如下图所示的四个电路中，两灯泡能实现串联的是(　　)     A                        B                      C                     D</vt:lpstr>
      <vt:lpstr>【点拔】对照串并联的特点，常用两个方法判断：①电流从正极出发，有分支就是并联，没有分支就是串联；②断开某个用电器，另一个用电器还能工作，它们就是并联，不能工作，它们就是串联．</vt:lpstr>
      <vt:lpstr>           下列操作能使右下图中的小灯泡L1和L2组成串联电路的是(　　)A.闭合开关S1、S2和S3	B．只闭合开关S1和S2	C．只闭合开关S2和S3	D．只闭合开关S3</vt:lpstr>
      <vt:lpstr>三　   电路设计与分析　            (2020·甘孜州)电冰箱的压缩机和冷藏室内的照明灯工作时互不影响，温控开关S1控制压缩机M，与冰箱门联动的开关S2控制照明灯L.为此，小丽设计了下图中的四种电路，其中正确的是(　　)    A                        B                       C                        D</vt:lpstr>
      <vt:lpstr>【点拔】电路设计常考题型：①若用电器工作时互不影响，则用电器并联．②若用电器工作时相互影响，某开关闭合时一用电器不工作，则用电器串联，且有短路开关．③若两开关都闭合，用电器才工作，则两开关串联；若任一开关闭合，用电器工作，则两开关并联．</vt:lpstr>
      <vt:lpstr>                  (2020.贵港)家庭厨房安装的抽油烟机里有照明灯和换气扇．它们既能单独工作，又能同时工作，如图所示电路中，符合上述要求的是(　　)     A                     B                        C                        D</vt:lpstr>
      <vt:lpstr>四　   判断电流表测量谁的电流　            将两只不同规格的灯泡L1、L2接在如右图所示的电路中，闭合开关S1、S2后，下列说法中正确的是(　　)A．电流表测量干路电流                    B．L1与L2的亮度一定相同C．通过L1和L2的电流一定相等            D．只断开S2，L1发光且亮度不变</vt:lpstr>
      <vt:lpstr>【点拔】去掉电流表，哪个用电器没有电流，就测哪个用电器的电流．</vt:lpstr>
      <vt:lpstr>           (2020·淮安)如右图所示的电路，当开关S1、S2闭合时，灯泡L1、L2同时发光，此时电流表示数为A2，测量通过灯泡__________的电流．L1发光一段时间后突然熄灭，L2仍然发光，此时电流表A1示数与L1熄灭前相比__________(选填“变大”“变小”或“不变”).</vt:lpstr>
      <vt:lpstr>         小海和小梅一起做“探究并联电路中电流的规律”实验．</vt:lpstr>
      <vt:lpstr>(1)图1是他们设计的电路图，图2是他们测量电流时连接的实验电路，此时电流表测量的是________(选填“A”“B”或“C”)处的电流．(2)请在图2中移动一根导线，测量另外一处的电流．在移动的导线上画“”，并用笔画线代替导线连接正确的电路．移动后电流表测量的是________(选填“A”“B”或“C”)处的电流．</vt:lpstr>
      <vt:lpstr>(3)测出A、B、C三处的电流如下表所示，由此得出初步结论：____________________(只写表达式).小梅指出：为了得出更普遍的规律，应当进行多次实验．操作方法是：__________________________________________．</vt:lpstr>
      <vt:lpstr>(4)小海利用原有的实验器材，添加一个开关，又设计了一个电路．利用这个电路，不用更换电流表的位置，就可直接测出A、B、C三处的电流，同样可得出三处电流的关系．请在图3中的虚线框中画出电路图．</vt:lpstr>
      <vt:lpstr>            如下图“探究串联电路电流特点”的实验电路图．(1)实验中选择两个小灯泡的规格是__________的(选填“相同”或“不同”).(2)上表是某同学实验中的一组数据：指出上述表格所记录的数据中，明显错误的数值是__________，造成错误的原因是___________________________．</vt:lpstr>
      <vt:lpstr>(3)实验中某同学发现两个串联的小灯泡中，一个发光，一个不发光，造成其中一个小灯泡不发光的原因是__________．A．通过灯泡的电流小    	B．灯泡的灯丝断了C．灯丝的电阻小    		D．灯泡靠近负极</vt:lpstr>
      <vt:lpstr>1．电路设计．2．并联电路各支路电流互不影响．</vt:lpstr>
      <vt:lpstr>1．(2020·上海)在原子中，带负电的粒子是(　　)A．中子        B．电子         C．质子        D．核子</vt:lpstr>
      <vt:lpstr>3．(2020·鄂州)如下图所示，先后将不同材料接在电路的A、B两点间，闭合开关，能使小灯泡发光的是(　　)A.干木条    B．铜丝    C．塑料棒    D．陶瓷棒</vt:lpstr>
      <vt:lpstr>4．(2020·东营)疫情期间，各个单位都加强了门卫保安工作，凡是内部车辆均可通过感应，自动打开门禁系统进入，外来车辆，司机需要经过测温、核查、登记后，由保安人员手动控制，开门进入．由此可知，该门禁系统的控制电路可能是(　　)     A                          B                     C                       D</vt:lpstr>
      <vt:lpstr>5．(2020·天津)如下图所示是一个简化了的玩具警车电路图．若只让电动机M工作，应(　　)A.只闭合S1	B．只闭合S2	C．S1、S2都闭合	D．S1、S2都断开</vt:lpstr>
      <vt:lpstr>6．(2020·苏州)有一款“空调扇”既能送常温风，又能送凉风．小明了解到其内部有两个电动机，其中电动机M1，驱动扇叶送风，M2驱动机内水循环使所送的风成为“凉风”，此款风扇不会只有水循环而不送风．小明设计的电路图，符合要求的是(　　)      A                         B                      C                      D</vt:lpstr>
      <vt:lpstr>7．(2020·东莞市)小聪观察家里的冰箱，发现冰箱的灯在开冰箱门时亮，关冰箱门时灭；冰箱的压缩机则在需要制冷时才工作．关于冰箱里的灯和压缩机的连接方式，下列判断正确的是(　　)A．一定是串联	          B．一定是并联	C．有时是串联，有时是并联	     D．不能判断是串联还是并联</vt:lpstr>
      <vt:lpstr>8．(2020·牡丹江)如图甲所示的电路中，闭合开关，两灯泡均发光，且两个完全相同的电流表指针偏转均如图乙所示，通过灯泡L1和L2的电流分别为(　　)A．1.2 A　1.2 A    B．0.3 A　0.3 A	C．1.2 A　0.3 A	    D．1.5 A　0.3 A</vt:lpstr>
      <vt:lpstr>9．(2020·常州)N95口罩的中间层为多孔结构的熔喷布，熔喷布能过滤比自身空隙小得多、直径仅为0.3 μm即________m的颗粒物，原因是：在生产过程中通过处理，使熔喷布得到大量电子而带_________(选填“正”或“负”)电，具有________________的作用．由于熔喷布有很好的__________性，所以能长时间保留静电，但放在自来水龙头下冲洗晾干后，熔喷布对细微颗粒物的过滤效果严重下降，原因是：____________________________________．</vt:lpstr>
      <vt:lpstr>10．(2020·营口)若塑料的原子核束缚电子的本领强于头发，容易得到电子带__________电，用该梳子接触不带电的验电器金属球，两金属箔片由于带上同种电荷互相__________而张开；接触的瞬间，电流方向__________．(选填序号即可：①“从梳子到金属球”或②“从金属球到梳子”)</vt:lpstr>
      <vt:lpstr>11．(2020·恩施州)在探究电路的实验中，用铜导线按图甲连接好元件，闭合开关后，两表示数如下图．(1)在连接两电流表的导线中，实际电荷定向移动方向是__________(选填“向左”“向右”或“无规则运”）.</vt:lpstr>
      <vt:lpstr>(2)在使用电流表前发现其指计偏向0刻线左侧，应调节表盘下面的___________________，使指针归0.(3)通过L1、L2的电流分别是__________A、__________A.</vt:lpstr>
      <vt:lpstr>12．(2020·四川成都A)在“连接并联电路”的实验中，小红同学用两个不同的小灯泡组成了如下图所示的电路．(1)连接电路时，开关S应该处于__________状态；</vt:lpstr>
      <vt:lpstr>(2)她将所有开关闭合，发现S1支路的灯不亮，S2支路的灯发光．于是她断开所有开关，交换两灯位置后，再闭合所有开关，发现仍然是S1支路的灯不亮，S2支路的灯发光．故障的原因可能是_________．A．某个灯泡的灯丝断路        B．干路上某根导线断路C．S1支路某根导线断路           D．S2支路某根导线断路</vt:lpstr>
      <vt:lpstr>(3)她排除故障后，继续进行实验．为了探究开关S1的作用，在观察灯泡发光情况时，她应该______．A．同时观察两个支路上的灯泡　B．只观察S1所在支路上的灯泡　C．只观察S2所在支路上的灯泡</vt:lpstr>
      <vt:lpstr>1．(2020·广东)若把原子、原子核、电子看成球体，原子半径的数量级为10－10 m，原子核半径的数量级为10－15 m，电子半径的数量级小于10－9 nm.按尺度从大到小的排序是(　　)A．原子、原子核、电子    B．电子、原子、原子核	C．原子核、原子、电子    D．原子、电子、原子核</vt:lpstr>
      <vt:lpstr>2．(2019·广东)如下图是锂(Li)原子结构示意图，下列说法正确的是(　　)A.锂原子由质子和中子组成	B．锂原子由带正电的原子核和核外带负电的电子组成	C．锂原子的质子数是电子数的两倍，所以锂原子带正电	D．锂原子失去电子后带负电</vt:lpstr>
      <vt:lpstr>3．(2017·广东)下列说法正确的是(　　)A．“光年”是时间单位   			B．太阳是宇宙的中心C．在原子、中子和原子核中，尺度最小的是中子      D．两个物体相互摩擦时，得到电子的物体带正电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2021-03-04T22:47:19.970</cp:lastPrinted>
  <dcterms:created xsi:type="dcterms:W3CDTF">2021-03-04T22:47:19Z</dcterms:created>
  <dcterms:modified xsi:type="dcterms:W3CDTF">2021-03-04T14:47:21Z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