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</p:sldMasterIdLst>
  <p:notesMasterIdLst>
    <p:notesMasterId r:id="rId2"/>
  </p:notesMasterIdLst>
  <p:sldIdLst>
    <p:sldId id="397" r:id="rId3"/>
    <p:sldId id="575" r:id="rId4"/>
    <p:sldId id="576" r:id="rId5"/>
    <p:sldId id="577" r:id="rId6"/>
    <p:sldId id="670" r:id="rId7"/>
    <p:sldId id="634" r:id="rId8"/>
    <p:sldId id="691" r:id="rId9"/>
    <p:sldId id="631" r:id="rId10"/>
    <p:sldId id="633" r:id="rId11"/>
    <p:sldId id="694" r:id="rId12"/>
    <p:sldId id="692" r:id="rId13"/>
    <p:sldId id="695" r:id="rId14"/>
    <p:sldId id="696" r:id="rId15"/>
    <p:sldId id="674" r:id="rId16"/>
    <p:sldId id="635" r:id="rId17"/>
    <p:sldId id="698" r:id="rId18"/>
    <p:sldId id="697" r:id="rId19"/>
    <p:sldId id="699" r:id="rId20"/>
    <p:sldId id="678" r:id="rId21"/>
    <p:sldId id="677" r:id="rId22"/>
    <p:sldId id="593" r:id="rId23"/>
    <p:sldId id="518" r:id="rId24"/>
    <p:sldId id="686" r:id="rId25"/>
    <p:sldId id="687" r:id="rId26"/>
    <p:sldId id="688" r:id="rId27"/>
    <p:sldId id="597" r:id="rId28"/>
    <p:sldId id="689" r:id="rId29"/>
    <p:sldId id="700" r:id="rId30"/>
    <p:sldId id="690" r:id="rId31"/>
  </p:sldIdLst>
  <p:sldSz cx="9144000" cy="5143500"/>
  <p:notesSz cx="6858000" cy="9144000"/>
  <p:custDataLst>
    <p:tags r:id="rId32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tags" Target="tags/tag1.xml" /><Relationship Id="rId33" Type="http://schemas.openxmlformats.org/officeDocument/2006/relationships/presProps" Target="presProps.xml" /><Relationship Id="rId34" Type="http://schemas.openxmlformats.org/officeDocument/2006/relationships/viewProps" Target="viewProps.xml" /><Relationship Id="rId35" Type="http://schemas.openxmlformats.org/officeDocument/2006/relationships/theme" Target="theme/theme1.xml" /><Relationship Id="rId36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buClrTx/>
              <a:buFont typeface="Arial" pitchFamily="34" charset="0"/>
            </a:pPr>
            <a:fld id="{935F5613-8EEF-4CE3-9A8F-8669DD16E074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A70C333C-EB13-4556-959F-E267BB4B8241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1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81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4306C91-6619-480B-9856-DBB6D50B806D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2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02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9C3EC4B-EE13-4057-A86E-94D144B1CB0F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22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2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A826104-5D3B-4BFF-9717-93C3C0C1F103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43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011AE21-E26A-4FC2-9F88-CE7C60A5CC03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63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A90536B-3D5D-4D26-B90C-60DD9A8668EF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84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84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18EA9CD-865F-4208-989E-AB3AEF21119F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04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0887CC4-3236-4C94-80B0-3749B2887A5C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25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253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9B0D0B4-AEDB-4CBA-A990-813040828F33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45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18061EF-9E00-48FE-B158-2CFB71A9D200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66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2E77DA4F-218E-4C6D-8A1B-07385E5BE1B9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86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867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3436708-F7C1-4CF0-ACB4-207F7584868A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07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07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C215E11-B1DF-4D97-85F8-1799D5BE0C22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27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277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7FF4ECF-B43B-485D-958B-71E6E1E27147}" type="slidenum">
              <a:rPr lang="zh-CN" altLang="en-US" sz="1200">
                <a:latin typeface="Calibri" pitchFamily="34" charset="0"/>
                <a:ea typeface="宋体" pitchFamily="2" charset="-122"/>
              </a:rPr>
              <a:t>16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48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481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F4F2849-06A6-4D66-95F9-30319CE375ED}" type="slidenum">
              <a:rPr lang="zh-CN" altLang="en-US" sz="1200">
                <a:latin typeface="Calibri" pitchFamily="34" charset="0"/>
                <a:ea typeface="宋体" pitchFamily="2" charset="-122"/>
              </a:rPr>
              <a:t>17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68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686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481EFAE-3056-470C-B490-34B7B9252EA8}" type="slidenum">
              <a:rPr lang="zh-CN" altLang="en-US" sz="1200">
                <a:latin typeface="Calibri" pitchFamily="34" charset="0"/>
                <a:ea typeface="宋体" pitchFamily="2" charset="-122"/>
              </a:rPr>
              <a:t>18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89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891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0B386DC-862F-4BF7-87BF-5C8255ED360F}" type="slidenum">
              <a:rPr lang="zh-CN" altLang="en-US" sz="1200">
                <a:latin typeface="Calibri" pitchFamily="34" charset="0"/>
                <a:ea typeface="宋体" pitchFamily="2" charset="-122"/>
              </a:rPr>
              <a:t>19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09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096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4CA6400-D446-4B79-B7AA-AA241DCBF993}" type="slidenum">
              <a:rPr lang="zh-CN" altLang="en-US" sz="1200">
                <a:latin typeface="Calibri" pitchFamily="34" charset="0"/>
                <a:ea typeface="宋体" pitchFamily="2" charset="-122"/>
              </a:rPr>
              <a:t>20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2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21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.xml" TargetMode="Internal" /><Relationship Id="rId3" Type="http://schemas.openxmlformats.org/officeDocument/2006/relationships/slide" Target="slide8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19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8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package" Target="../embeddings/oleObject1.docx" TargetMode="Internal" /><Relationship Id="rId4" Type="http://schemas.openxmlformats.org/officeDocument/2006/relationships/image" Target="../media/image9.emf" /><Relationship Id="rId5" Type="http://schemas.openxmlformats.org/officeDocument/2006/relationships/image" Target="../media/image10.png" /><Relationship Id="rId6" Type="http://schemas.openxmlformats.org/officeDocument/2006/relationships/vmlDrawing" Target="../drawings/vmlDrawing1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oleObject" Target="../embeddings/oleObject2.doc" TargetMode="Internal" /><Relationship Id="rId4" Type="http://schemas.openxmlformats.org/officeDocument/2006/relationships/image" Target="../media/image11.emf" /><Relationship Id="rId5" Type="http://schemas.openxmlformats.org/officeDocument/2006/relationships/vmlDrawing" Target="../drawings/vmlDrawing2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oleObject" Target="../embeddings/oleObject3.doc" TargetMode="Internal" /><Relationship Id="rId4" Type="http://schemas.openxmlformats.org/officeDocument/2006/relationships/image" Target="../media/image12.emf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Relationship Id="rId7" Type="http://schemas.openxmlformats.org/officeDocument/2006/relationships/vmlDrawing" Target="../drawings/vmlDrawing3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3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14.emf" /><Relationship Id="rId5" Type="http://schemas.openxmlformats.org/officeDocument/2006/relationships/vmlDrawing" Target="../drawings/vmlDrawing4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Relationship Id="rId3" Type="http://schemas.openxmlformats.org/officeDocument/2006/relationships/oleObject" Target="../embeddings/oleObject5.doc" TargetMode="Internal" /><Relationship Id="rId4" Type="http://schemas.openxmlformats.org/officeDocument/2006/relationships/image" Target="../media/image15.emf" /><Relationship Id="rId5" Type="http://schemas.openxmlformats.org/officeDocument/2006/relationships/vmlDrawing" Target="../drawings/vmlDrawing5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Relationship Id="rId3" Type="http://schemas.openxmlformats.org/officeDocument/2006/relationships/oleObject" Target="../embeddings/oleObject6.doc" TargetMode="Internal" /><Relationship Id="rId4" Type="http://schemas.openxmlformats.org/officeDocument/2006/relationships/image" Target="../media/image16.emf" /><Relationship Id="rId5" Type="http://schemas.openxmlformats.org/officeDocument/2006/relationships/vmlDrawing" Target="../drawings/vmlDrawing6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oleObject" Target="../embeddings/oleObject7.doc" TargetMode="Internal" /><Relationship Id="rId4" Type="http://schemas.openxmlformats.org/officeDocument/2006/relationships/image" Target="../media/image17.emf" /><Relationship Id="rId5" Type="http://schemas.openxmlformats.org/officeDocument/2006/relationships/vmlDrawing" Target="../drawings/vmlDrawing7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8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2.xml" /><Relationship Id="rId3" Type="http://schemas.openxmlformats.org/officeDocument/2006/relationships/oleObject" Target="../embeddings/oleObject8.doc" TargetMode="Internal" /><Relationship Id="rId4" Type="http://schemas.openxmlformats.org/officeDocument/2006/relationships/image" Target="../media/image19.emf" /><Relationship Id="rId5" Type="http://schemas.openxmlformats.org/officeDocument/2006/relationships/vmlDrawing" Target="../drawings/vmlDrawing8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3.xml" /><Relationship Id="rId3" Type="http://schemas.openxmlformats.org/officeDocument/2006/relationships/oleObject" Target="../embeddings/oleObject9.doc" TargetMode="Internal" /><Relationship Id="rId4" Type="http://schemas.openxmlformats.org/officeDocument/2006/relationships/image" Target="../media/image20.emf" /><Relationship Id="rId5" Type="http://schemas.openxmlformats.org/officeDocument/2006/relationships/vmlDrawing" Target="../drawings/vmlDrawing9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4.xml" /><Relationship Id="rId3" Type="http://schemas.openxmlformats.org/officeDocument/2006/relationships/oleObject" Target="../embeddings/oleObject10.doc" TargetMode="Internal" /><Relationship Id="rId4" Type="http://schemas.openxmlformats.org/officeDocument/2006/relationships/image" Target="../media/image21.emf" /><Relationship Id="rId5" Type="http://schemas.openxmlformats.org/officeDocument/2006/relationships/vmlDrawing" Target="../drawings/vmlDrawing10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22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7.xml" /><Relationship Id="rId3" Type="http://schemas.openxmlformats.org/officeDocument/2006/relationships/image" Target="../media/image23.png" /><Relationship Id="rId4" Type="http://schemas.openxmlformats.org/officeDocument/2006/relationships/image" Target="../media/image7.png" /><Relationship Id="rId5" Type="http://schemas.openxmlformats.org/officeDocument/2006/relationships/slide" Target="slide3.xml" TargetMode="Interna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.jpeg" /><Relationship Id="rId3" Type="http://schemas.openxmlformats.org/officeDocument/2006/relationships/slide" Target="slide22.xml" TargetMode="Internal" /><Relationship Id="rId4" Type="http://schemas.openxmlformats.org/officeDocument/2006/relationships/slide" Target="slide26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package" Target="../embeddings/oleObject11.docx" TargetMode="Internal" /><Relationship Id="rId3" Type="http://schemas.openxmlformats.org/officeDocument/2006/relationships/image" Target="../media/image25.emf" /><Relationship Id="rId4" Type="http://schemas.openxmlformats.org/officeDocument/2006/relationships/vmlDrawing" Target="../drawings/vmlDrawing1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27.emf" /><Relationship Id="rId4" Type="http://schemas.openxmlformats.org/officeDocument/2006/relationships/vmlDrawing" Target="../drawings/vmlDrawing12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28.emf" /><Relationship Id="rId4" Type="http://schemas.openxmlformats.org/officeDocument/2006/relationships/image" Target="../media/image7.png" /><Relationship Id="rId5" Type="http://schemas.openxmlformats.org/officeDocument/2006/relationships/slide" Target="slide21.xml" TargetMode="Internal" /><Relationship Id="rId6" Type="http://schemas.openxmlformats.org/officeDocument/2006/relationships/vmlDrawing" Target="../drawings/vmlDrawing13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9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30.emf" /><Relationship Id="rId4" Type="http://schemas.openxmlformats.org/officeDocument/2006/relationships/vmlDrawing" Target="../drawings/vmlDrawing14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5.doc" TargetMode="Internal" /><Relationship Id="rId3" Type="http://schemas.openxmlformats.org/officeDocument/2006/relationships/image" Target="../media/image31.emf" /><Relationship Id="rId4" Type="http://schemas.openxmlformats.org/officeDocument/2006/relationships/vmlDrawing" Target="../drawings/vmlDrawing15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32.emf" /><Relationship Id="rId4" Type="http://schemas.openxmlformats.org/officeDocument/2006/relationships/image" Target="../media/image7.png" /><Relationship Id="rId5" Type="http://schemas.openxmlformats.org/officeDocument/2006/relationships/slide" Target="slide21.xml" TargetMode="Internal" /><Relationship Id="rId6" Type="http://schemas.openxmlformats.org/officeDocument/2006/relationships/image" Target="../media/image33.png" /><Relationship Id="rId7" Type="http://schemas.openxmlformats.org/officeDocument/2006/relationships/vmlDrawing" Target="../drawings/vmlDrawing16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7" name="文本框 6"/>
          <p:cNvSpPr/>
          <p:nvPr/>
        </p:nvSpPr>
        <p:spPr>
          <a:xfrm>
            <a:off x="1474788" y="1690688"/>
            <a:ext cx="6157912" cy="1476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34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内容综合专题：电学计算</a:t>
            </a:r>
            <a:endParaRPr lang="zh-CN" altLang="en-US" sz="3200" b="1">
              <a:latin typeface="Times New Roman" pitchFamily="18" charset="0"/>
              <a:ea typeface="黑体" panose="02010609060101010101" pitchFamily="49" charset="-122"/>
              <a:sym typeface="Times New Roman" pitchFamily="18" charset="0"/>
            </a:endParaRPr>
          </a:p>
        </p:txBody>
      </p:sp>
      <p:sp>
        <p:nvSpPr>
          <p:cNvPr id="4098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3000" b="1" spc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基础梳理篇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121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5122" name="组合 57"/>
            <p:cNvGrpSpPr>
              <a:grpSpLocks noGrp="1" noChangeAspect="1"/>
            </p:cNvGrpSpPr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5123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round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>
                <a:buClrTx/>
                <a:buFontTx/>
              </a:pPr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5124" name="组合 6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3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5" name="组合 64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813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6" name="组合 67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7" name="组合 7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263" y="762000"/>
            <a:ext cx="769937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8" name="组合 73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9" name="组合 76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175" y="1103313"/>
            <a:ext cx="601663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130" name="文本框 131"/>
          <p:cNvSpPr/>
          <p:nvPr/>
        </p:nvSpPr>
        <p:spPr>
          <a:xfrm>
            <a:off x="3757613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5131" name="组合 159"/>
          <p:cNvGrpSpPr/>
          <p:nvPr/>
        </p:nvGrpSpPr>
        <p:grpSpPr>
          <a:xfrm>
            <a:off x="2425700" y="2332038"/>
            <a:ext cx="4449763" cy="2085975"/>
            <a:chOff x="2000534" y="2474331"/>
            <a:chExt cx="5723839" cy="2584754"/>
          </a:xfrm>
        </p:grpSpPr>
        <p:grpSp>
          <p:nvGrpSpPr>
            <p:cNvPr id="5132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133" name="圆角矩形 161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34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135" name="椭圆 178"/>
              <p:cNvSpPr/>
              <p:nvPr/>
            </p:nvSpPr>
            <p:spPr>
              <a:xfrm rot="16200000">
                <a:off x="4485761" y="3000480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6" name="椭圆 179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37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138" name="椭圆 176"/>
              <p:cNvSpPr/>
              <p:nvPr/>
            </p:nvSpPr>
            <p:spPr>
              <a:xfrm rot="16200000">
                <a:off x="4488931" y="3000480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9" name="椭圆 17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40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141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142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43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anose="020b0806030902050204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144" name="组合 166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145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5146" name="组合 184"/>
          <p:cNvGrpSpPr/>
          <p:nvPr/>
        </p:nvGrpSpPr>
        <p:grpSpPr>
          <a:xfrm>
            <a:off x="2433638" y="1203325"/>
            <a:ext cx="4192587" cy="1992313"/>
            <a:chOff x="1851755" y="1505713"/>
            <a:chExt cx="5440491" cy="2584754"/>
          </a:xfrm>
        </p:grpSpPr>
        <p:grpSp>
          <p:nvGrpSpPr>
            <p:cNvPr id="5147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5148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5149" name="圆角矩形 187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5150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51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2" name="椭圆 201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53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54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5" name="椭圆 199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56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5157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5158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9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anose="020b0806030902050204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5160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5161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145" name="组合 5"/>
          <p:cNvGrpSpPr/>
          <p:nvPr/>
        </p:nvGrpSpPr>
        <p:grpSpPr>
          <a:xfrm>
            <a:off x="2425700" y="279400"/>
            <a:ext cx="4192588" cy="1992313"/>
            <a:chOff x="1851755" y="1505713"/>
            <a:chExt cx="5440491" cy="2584754"/>
          </a:xfrm>
        </p:grpSpPr>
        <p:grpSp>
          <p:nvGrpSpPr>
            <p:cNvPr id="6146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6147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6148" name="圆角矩形 8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6149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0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1" name="椭圆 22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2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3" name="椭圆 19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4" name="椭圆 20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5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6156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6157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8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anose="020b0806030902050204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6159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6160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161" name="矩形 1">
            <a:hlinkClick r:id="rId2" action="ppaction://hlinksldjump"/>
          </p:cNvPr>
          <p:cNvSpPr/>
          <p:nvPr/>
        </p:nvSpPr>
        <p:spPr>
          <a:xfrm>
            <a:off x="1835150" y="1685925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动态电路的简单计算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6162" name="矩形 2">
            <a:hlinkClick r:id="rId3" action="ppaction://hlinksldjump"/>
          </p:cNvPr>
          <p:cNvSpPr/>
          <p:nvPr/>
        </p:nvSpPr>
        <p:spPr>
          <a:xfrm>
            <a:off x="1835150" y="2284413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动态电路的安全问题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6163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64" name="矩形 2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822450" y="2838450"/>
            <a:ext cx="5788025" cy="4619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en-US" altLang="zh-CN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电热综合计算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1" grpId="0"/>
      <p:bldP spid="6162" grpId="0"/>
      <p:bldP spid="61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Text Box 22"/>
          <p:cNvSpPr txBox="1">
            <a:spLocks noChangeArrowheads="1"/>
          </p:cNvSpPr>
          <p:nvPr/>
        </p:nvSpPr>
        <p:spPr bwMode="auto">
          <a:xfrm>
            <a:off x="506413" y="881063"/>
            <a:ext cx="8115300" cy="371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泉州质检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，电源电压恒为</a:t>
            </a:r>
            <a:r>
              <a:rPr lang="en-US" altLang="zh-CN" sz="2400" b="1" spc="0">
                <a:latin typeface="Times New Roman"/>
              </a:rPr>
              <a:t>6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，定值电阻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100 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，小灯泡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上标有</a:t>
            </a:r>
            <a:r>
              <a:rPr lang="en-US" altLang="zh-CN" sz="2400" b="1" spc="0">
                <a:latin typeface="Times New Roman"/>
              </a:rPr>
              <a:t>“3 V 1.5 W”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字样，灯丝电阻不随温度变化。只闭合开关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，移动滑动变阻器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的滑片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，使小灯泡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正常发光，此时滑动变阻器的阻值为</a:t>
            </a:r>
            <a:r>
              <a:rPr lang="en-US" altLang="zh-CN" sz="2400" b="1" spc="0">
                <a:latin typeface="Times New Roman"/>
              </a:rPr>
              <a:t>________Ω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；若保持滑动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变阻器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latin typeface="Times New Roman"/>
              </a:rPr>
              <a:t>	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的滑片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位置不变，再闭合开关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，电流表的示数为</a:t>
            </a:r>
            <a:r>
              <a:rPr lang="en-US" altLang="zh-CN" sz="2400" b="1" spc="0">
                <a:latin typeface="Times New Roman"/>
              </a:rPr>
              <a:t>________A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170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动态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电路的简单计算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7171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19813" y="2940050"/>
            <a:ext cx="2501900" cy="1673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2" name="矩形 4"/>
          <p:cNvSpPr/>
          <p:nvPr/>
        </p:nvSpPr>
        <p:spPr>
          <a:xfrm>
            <a:off x="2268538" y="2978150"/>
            <a:ext cx="338137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6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7173" name="矩形 5"/>
          <p:cNvSpPr/>
          <p:nvPr/>
        </p:nvSpPr>
        <p:spPr>
          <a:xfrm>
            <a:off x="4021138" y="3990975"/>
            <a:ext cx="7239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1.06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7" name="对象 1"/>
          <p:cNvGraphicFramePr>
            <a:graphicFrameLocks noChangeAspect="1"/>
          </p:cNvGraphicFramePr>
          <p:nvPr/>
        </p:nvGraphicFramePr>
        <p:xfrm>
          <a:off x="344488" y="768350"/>
          <a:ext cx="8455025" cy="3171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8455025" imgH="3171825" progId="Word.Document.12">
                  <p:embed/>
                </p:oleObj>
              </mc:Choice>
              <mc:Fallback>
                <p:oleObj r:id="rId3" imgW="8455025" imgH="31718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768350"/>
                        <a:ext cx="8455025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18" name="Picture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24525" y="2413000"/>
            <a:ext cx="2725738" cy="2174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Text Box 22"/>
          <p:cNvSpPr txBox="1">
            <a:spLocks noChangeArrowheads="1"/>
          </p:cNvSpPr>
          <p:nvPr/>
        </p:nvSpPr>
        <p:spPr bwMode="auto">
          <a:xfrm>
            <a:off x="506413" y="715963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电路中的电源电压为多少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11266" name="对象 1"/>
          <p:cNvGraphicFramePr>
            <a:graphicFrameLocks noChangeAspect="1"/>
          </p:cNvGraphicFramePr>
          <p:nvPr/>
        </p:nvGraphicFramePr>
        <p:xfrm>
          <a:off x="876300" y="1714500"/>
          <a:ext cx="7162800" cy="2844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7162800" imgH="2844800" progId="Word.Document.8">
                  <p:embed/>
                </p:oleObj>
              </mc:Choice>
              <mc:Fallback>
                <p:oleObj r:id="rId3" imgW="7162800" imgH="2844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6300" y="1714500"/>
                        <a:ext cx="7162800" cy="2844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Text Box 22"/>
          <p:cNvSpPr txBox="1">
            <a:spLocks noChangeArrowheads="1"/>
          </p:cNvSpPr>
          <p:nvPr/>
        </p:nvSpPr>
        <p:spPr bwMode="auto">
          <a:xfrm>
            <a:off x="506413" y="715963"/>
            <a:ext cx="811530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小明测温时电压表示数为</a:t>
            </a:r>
            <a:r>
              <a:rPr lang="en-US" altLang="zh-CN" sz="2400" b="1" spc="0">
                <a:latin typeface="Times New Roman"/>
              </a:rPr>
              <a:t>2.4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，所测的温度为多少摄氏度？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13314" name="对象 1"/>
          <p:cNvGraphicFramePr>
            <a:graphicFrameLocks noChangeAspect="1"/>
          </p:cNvGraphicFramePr>
          <p:nvPr/>
        </p:nvGraphicFramePr>
        <p:xfrm>
          <a:off x="1154113" y="1779588"/>
          <a:ext cx="7162800" cy="2628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3" imgW="7162800" imgH="2628900" progId="Word.Document.8">
                  <p:embed/>
                </p:oleObj>
              </mc:Choice>
              <mc:Fallback>
                <p:oleObj r:id="rId3" imgW="7162800" imgH="2628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54113" y="1779588"/>
                        <a:ext cx="7162800" cy="2628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5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Text Box 22"/>
          <p:cNvSpPr txBox="1">
            <a:spLocks noChangeArrowheads="1"/>
          </p:cNvSpPr>
          <p:nvPr/>
        </p:nvSpPr>
        <p:spPr bwMode="auto">
          <a:xfrm>
            <a:off x="506413" y="1125538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．分析电路状态是串联还是并联。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．运用欧姆定律或电功、电功率知识进行解题。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．考虑电路中电流表和电压表的安全问题。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36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动态电路的安全问题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Text Box 22"/>
          <p:cNvSpPr txBox="1">
            <a:spLocks noChangeArrowheads="1"/>
          </p:cNvSpPr>
          <p:nvPr/>
        </p:nvSpPr>
        <p:spPr bwMode="auto">
          <a:xfrm>
            <a:off x="441325" y="617538"/>
            <a:ext cx="830738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，已知电源电压为</a:t>
            </a:r>
            <a:r>
              <a:rPr lang="en-US" altLang="zh-CN" sz="2400" b="1" spc="0">
                <a:latin typeface="Times New Roman"/>
              </a:rPr>
              <a:t>24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上标有</a:t>
            </a:r>
            <a:r>
              <a:rPr lang="en-US" altLang="zh-CN" sz="2400" b="1" spc="0">
                <a:latin typeface="Times New Roman"/>
              </a:rPr>
              <a:t>“100 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</a:t>
            </a:r>
            <a:r>
              <a:rPr lang="en-US" altLang="zh-CN" sz="2400" b="1" spc="0">
                <a:latin typeface="Times New Roman"/>
              </a:rPr>
              <a:t>3 A”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的字样，灯泡上标有</a:t>
            </a:r>
            <a:r>
              <a:rPr lang="en-US" altLang="zh-CN" sz="2400" b="1" spc="0">
                <a:latin typeface="Times New Roman"/>
              </a:rPr>
              <a:t>“12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</a:t>
            </a:r>
            <a:r>
              <a:rPr lang="en-US" altLang="zh-CN" sz="2400" b="1" spc="0">
                <a:latin typeface="Times New Roman"/>
              </a:rPr>
              <a:t>3 W”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的字样，电流表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的量程为</a:t>
            </a:r>
            <a:r>
              <a:rPr lang="en-US" altLang="zh-CN" sz="2400" b="1" spc="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 spc="0">
                <a:latin typeface="Times New Roman"/>
              </a:rPr>
              <a:t> 0.6 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，电流表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的量程为</a:t>
            </a:r>
            <a:r>
              <a:rPr lang="en-US" altLang="zh-CN" sz="2400" b="1" spc="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 spc="0">
                <a:latin typeface="Times New Roman"/>
              </a:rPr>
              <a:t> 3 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求灯泡正常工作时的电阻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7410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94225" y="2284413"/>
            <a:ext cx="2898775" cy="21669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7" name="对象 1"/>
          <p:cNvGraphicFramePr>
            <a:graphicFrameLocks noChangeAspect="1"/>
          </p:cNvGraphicFramePr>
          <p:nvPr/>
        </p:nvGraphicFramePr>
        <p:xfrm>
          <a:off x="1035050" y="762000"/>
          <a:ext cx="7137400" cy="2819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" imgW="7137400" imgH="2819400" progId="Word.Document.8">
                  <p:embed/>
                </p:oleObj>
              </mc:Choice>
              <mc:Fallback>
                <p:oleObj r:id="rId3" imgW="7137400" imgH="2819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35050" y="762000"/>
                        <a:ext cx="7137400" cy="2819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Text Box 22"/>
          <p:cNvSpPr txBox="1">
            <a:spLocks noChangeArrowheads="1"/>
          </p:cNvSpPr>
          <p:nvPr/>
        </p:nvSpPr>
        <p:spPr bwMode="auto">
          <a:xfrm>
            <a:off x="441325" y="617538"/>
            <a:ext cx="83073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当闭合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，断开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时，灯泡正常工作，求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的电阻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1506" name="对象 1"/>
          <p:cNvGraphicFramePr>
            <a:graphicFrameLocks noChangeAspect="1"/>
          </p:cNvGraphicFramePr>
          <p:nvPr/>
        </p:nvGraphicFramePr>
        <p:xfrm>
          <a:off x="1012825" y="1492250"/>
          <a:ext cx="7162800" cy="2628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" imgW="7162800" imgH="2628900" progId="Word.Document.8">
                  <p:embed/>
                </p:oleObj>
              </mc:Choice>
              <mc:Fallback>
                <p:oleObj r:id="rId3" imgW="7162800" imgH="2628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12825" y="1492250"/>
                        <a:ext cx="7162800" cy="2628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Text Box 22"/>
          <p:cNvSpPr txBox="1">
            <a:spLocks noChangeArrowheads="1"/>
          </p:cNvSpPr>
          <p:nvPr/>
        </p:nvSpPr>
        <p:spPr bwMode="auto">
          <a:xfrm>
            <a:off x="441325" y="617538"/>
            <a:ext cx="8307388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当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都闭合时，调节滑动变阻器，求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的电功率变化范围。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3554" name="对象 1"/>
          <p:cNvGraphicFramePr>
            <a:graphicFrameLocks noChangeAspect="1"/>
          </p:cNvGraphicFramePr>
          <p:nvPr/>
        </p:nvGraphicFramePr>
        <p:xfrm>
          <a:off x="971550" y="1976438"/>
          <a:ext cx="7429500" cy="36195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3" imgW="7429500" imgH="3619500" progId="Word.Document.8">
                  <p:embed/>
                </p:oleObj>
              </mc:Choice>
              <mc:Fallback>
                <p:oleObj r:id="rId3" imgW="7429500" imgH="36195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71550" y="1976438"/>
                        <a:ext cx="7429500" cy="3619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1" name="对象 1"/>
          <p:cNvGraphicFramePr>
            <a:graphicFrameLocks noChangeAspect="1"/>
          </p:cNvGraphicFramePr>
          <p:nvPr/>
        </p:nvGraphicFramePr>
        <p:xfrm>
          <a:off x="611188" y="647700"/>
          <a:ext cx="7835900" cy="43942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3" imgW="7835900" imgH="4394200" progId="Word.Document.8">
                  <p:embed/>
                </p:oleObj>
              </mc:Choice>
              <mc:Fallback>
                <p:oleObj r:id="rId3" imgW="7835900" imgH="43942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1188" y="647700"/>
                        <a:ext cx="7835900" cy="4394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】如图甲所示，电源电压保持不变，小灯泡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正常发光时的电阻为</a:t>
            </a:r>
            <a:r>
              <a:rPr lang="en-US" altLang="zh-CN" sz="2400" b="1" spc="0">
                <a:latin typeface="Times New Roman"/>
              </a:rPr>
              <a:t>6 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，调节滑动变阻器的滑片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，从最上端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滑至最下端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的过程中，电流表示数与两电压表示数的关系图像如图乙所示。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求：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7650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58988" y="2716213"/>
            <a:ext cx="5033962" cy="19637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Text Box 22"/>
          <p:cNvSpPr txBox="1">
            <a:spLocks noChangeArrowheads="1"/>
          </p:cNvSpPr>
          <p:nvPr/>
        </p:nvSpPr>
        <p:spPr bwMode="auto">
          <a:xfrm>
            <a:off x="506413" y="69532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小灯泡的额定功率和定值电阻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的阻值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9698" name="对象 1"/>
          <p:cNvGraphicFramePr>
            <a:graphicFrameLocks noChangeAspect="1"/>
          </p:cNvGraphicFramePr>
          <p:nvPr/>
        </p:nvGraphicFramePr>
        <p:xfrm>
          <a:off x="755650" y="1447800"/>
          <a:ext cx="7442200" cy="3644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3" imgW="7442200" imgH="3644900" progId="Word.Document.8">
                  <p:embed/>
                </p:oleObj>
              </mc:Choice>
              <mc:Fallback>
                <p:oleObj r:id="rId3" imgW="7442200" imgH="3644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5650" y="1447800"/>
                        <a:ext cx="7442200" cy="3644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5" name="对象 1"/>
          <p:cNvGraphicFramePr>
            <a:graphicFrameLocks noChangeAspect="1"/>
          </p:cNvGraphicFramePr>
          <p:nvPr/>
        </p:nvGraphicFramePr>
        <p:xfrm>
          <a:off x="801688" y="771525"/>
          <a:ext cx="7442200" cy="4445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3" imgW="7442200" imgH="4445000" progId="Word.Document.8">
                  <p:embed/>
                </p:oleObj>
              </mc:Choice>
              <mc:Fallback>
                <p:oleObj r:id="rId3" imgW="7442200" imgH="4445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01688" y="771525"/>
                        <a:ext cx="7442200" cy="444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Text Box 22"/>
          <p:cNvSpPr txBox="1">
            <a:spLocks noChangeArrowheads="1"/>
          </p:cNvSpPr>
          <p:nvPr/>
        </p:nvSpPr>
        <p:spPr bwMode="auto">
          <a:xfrm>
            <a:off x="506413" y="69532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滑动变阻器的最大阻值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3794" name="对象 1"/>
          <p:cNvGraphicFramePr>
            <a:graphicFrameLocks noChangeAspect="1"/>
          </p:cNvGraphicFramePr>
          <p:nvPr/>
        </p:nvGraphicFramePr>
        <p:xfrm>
          <a:off x="684213" y="1493838"/>
          <a:ext cx="7645400" cy="2590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3" imgW="7645400" imgH="2590800" progId="Word.Document.8">
                  <p:embed/>
                </p:oleObj>
              </mc:Choice>
              <mc:Fallback>
                <p:oleObj r:id="rId3" imgW="7645400" imgH="2590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4213" y="1493838"/>
                        <a:ext cx="7645400" cy="2590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Text Box 22"/>
          <p:cNvSpPr txBox="1">
            <a:spLocks noChangeArrowheads="1"/>
          </p:cNvSpPr>
          <p:nvPr/>
        </p:nvSpPr>
        <p:spPr bwMode="auto">
          <a:xfrm>
            <a:off x="506413" y="69532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电路总功率的变化范围。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5842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3" name="矩形 4"/>
          <p:cNvSpPr/>
          <p:nvPr/>
        </p:nvSpPr>
        <p:spPr>
          <a:xfrm>
            <a:off x="755650" y="1492250"/>
            <a:ext cx="7578725" cy="1684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当电路中的电流最大时，电路的最大功率为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P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大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UI</a:t>
            </a:r>
            <a:r>
              <a:rPr lang="en-US" altLang="zh-CN" sz="2400" b="1" i="1" baseline="-25000">
                <a:solidFill>
                  <a:srgbClr val="C00000"/>
                </a:solidFill>
                <a:latin typeface="Times New Roman" pitchFamily="18" charset="0"/>
              </a:rPr>
              <a:t>b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12 V× 1 A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12 W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；电路的最小功率为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P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小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UI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小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12 V× 0.5 A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6 W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；电路总功率的变化范围为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6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～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12 W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。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矩形 15"/>
          <p:cNvSpPr>
            <a:spLocks noChangeArrowheads="1"/>
          </p:cNvSpPr>
          <p:nvPr/>
        </p:nvSpPr>
        <p:spPr bwMode="auto">
          <a:xfrm>
            <a:off x="539750" y="669925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电热综合计算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37890" name="Text Box 22"/>
          <p:cNvSpPr txBox="1">
            <a:spLocks noChangeArrowheads="1"/>
          </p:cNvSpPr>
          <p:nvPr/>
        </p:nvSpPr>
        <p:spPr bwMode="auto">
          <a:xfrm>
            <a:off x="506413" y="1058863"/>
            <a:ext cx="81153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7891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11413" y="1203325"/>
            <a:ext cx="5557837" cy="33543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泉州模拟】某工厂开发研制了一种高、中、低三挡家用电火锅，发热体由两个阻值相同的电热丝组成。如图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所示，当开关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断开，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接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时，电火锅可实现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挡位工作；当使用中挡时，发热功率为</a:t>
            </a:r>
            <a:r>
              <a:rPr lang="en-US" altLang="zh-CN" sz="2400" b="1" spc="0">
                <a:latin typeface="Times New Roman"/>
              </a:rPr>
              <a:t>800 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，则使用高挡时发热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功率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为</a:t>
            </a:r>
            <a:r>
              <a:rPr lang="en-US" altLang="zh-CN" sz="2400" b="1" spc="0">
                <a:latin typeface="Times New Roman"/>
              </a:rPr>
              <a:t>________W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9938" name="矩形 3"/>
          <p:cNvSpPr/>
          <p:nvPr/>
        </p:nvSpPr>
        <p:spPr>
          <a:xfrm>
            <a:off x="1908175" y="2211388"/>
            <a:ext cx="493713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低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39939" name="矩形 4"/>
          <p:cNvSpPr>
            <a:spLocks noChangeArrowheads="1"/>
          </p:cNvSpPr>
          <p:nvPr/>
        </p:nvSpPr>
        <p:spPr bwMode="auto">
          <a:xfrm>
            <a:off x="1468438" y="3219450"/>
            <a:ext cx="8778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1 600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9940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263" y="2535238"/>
            <a:ext cx="3090862" cy="21971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9941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41985" name="组合 27"/>
          <p:cNvGrpSpPr/>
          <p:nvPr/>
        </p:nvGrpSpPr>
        <p:grpSpPr>
          <a:xfrm>
            <a:off x="2425700" y="269875"/>
            <a:ext cx="4449763" cy="2085975"/>
            <a:chOff x="2000534" y="2474331"/>
            <a:chExt cx="5723839" cy="2584754"/>
          </a:xfrm>
        </p:grpSpPr>
        <p:grpSp>
          <p:nvGrpSpPr>
            <p:cNvPr id="41986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41987" name="圆角矩形 29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41988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41989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1990" name="椭圆 4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1991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41992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1993" name="椭圆 45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1994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41995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41996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1997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anose="020b0806030902050204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41998" name="组合 34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41999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2000" name="组合 1"/>
          <p:cNvGrpSpPr/>
          <p:nvPr/>
        </p:nvGrpSpPr>
        <p:grpSpPr>
          <a:xfrm>
            <a:off x="1592263" y="1924050"/>
            <a:ext cx="542925" cy="547688"/>
            <a:chOff x="1153731" y="1592014"/>
            <a:chExt cx="543166" cy="547688"/>
          </a:xfrm>
        </p:grpSpPr>
        <p:pic>
          <p:nvPicPr>
            <p:cNvPr id="42001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2002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2003" name="组合 1"/>
          <p:cNvGrpSpPr/>
          <p:nvPr/>
        </p:nvGrpSpPr>
        <p:grpSpPr>
          <a:xfrm>
            <a:off x="2843213" y="1924050"/>
            <a:ext cx="542925" cy="547688"/>
            <a:chOff x="1153731" y="1592014"/>
            <a:chExt cx="543166" cy="547688"/>
          </a:xfrm>
        </p:grpSpPr>
        <p:pic>
          <p:nvPicPr>
            <p:cNvPr id="42004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2005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42006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09" name="对象 1"/>
          <p:cNvGraphicFramePr>
            <a:graphicFrameLocks noChangeAspect="1"/>
          </p:cNvGraphicFramePr>
          <p:nvPr/>
        </p:nvGraphicFramePr>
        <p:xfrm>
          <a:off x="293688" y="687388"/>
          <a:ext cx="8455025" cy="3767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8455025" imgH="3767137" progId="Word.Document.12">
                  <p:embed/>
                </p:oleObj>
              </mc:Choice>
              <mc:Fallback>
                <p:oleObj r:id="rId2" imgW="8455025" imgH="37671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687388"/>
                        <a:ext cx="8455025" cy="3767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4033" name="表格 4"/>
          <p:cNvGraphicFramePr>
            <a:graphicFrameLocks noGrp="1"/>
          </p:cNvGraphicFramePr>
          <p:nvPr/>
        </p:nvGraphicFramePr>
        <p:xfrm>
          <a:off x="611188" y="627062"/>
          <a:ext cx="8064500" cy="2194560"/>
        </p:xfrm>
        <a:graphic>
          <a:graphicData uri="http://schemas.openxmlformats.org/drawingml/2006/table">
            <a:tbl>
              <a:tblPr/>
              <a:tblGrid>
                <a:gridCol w="1287462"/>
                <a:gridCol w="1039812"/>
                <a:gridCol w="1147762"/>
                <a:gridCol w="1147762"/>
                <a:gridCol w="1147762"/>
                <a:gridCol w="1147762"/>
                <a:gridCol w="1146175"/>
              </a:tblGrid>
              <a:tr h="1096962"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空气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质量指数</a:t>
                      </a:r>
                      <a:r>
                        <a:rPr lang="en-US" altLang="zh-CN" sz="2400" b="1" i="1">
                          <a:latin typeface="Times New Roman"/>
                        </a:rPr>
                        <a:t>A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　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～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50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51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～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100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101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～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150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151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～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200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201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～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300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&gt;300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096962"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空气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质量等级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优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良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轻度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污染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中度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污染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重度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污染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严重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污染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44059" name="Picture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0400" y="2884488"/>
            <a:ext cx="2667000" cy="20113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7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 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通过计算，判断电压表示数为</a:t>
            </a:r>
            <a:r>
              <a:rPr lang="en-US" altLang="zh-CN" sz="2400" b="1" spc="0">
                <a:latin typeface="Times New Roman"/>
              </a:rPr>
              <a:t>10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时对应的空气质量等级。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5058" name="对象 2"/>
          <p:cNvGraphicFramePr>
            <a:graphicFrameLocks noChangeAspect="1"/>
          </p:cNvGraphicFramePr>
          <p:nvPr/>
        </p:nvGraphicFramePr>
        <p:xfrm>
          <a:off x="1168400" y="1924050"/>
          <a:ext cx="7162800" cy="2438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7162800" imgH="2438400" progId="Word.Document.8">
                  <p:embed/>
                </p:oleObj>
              </mc:Choice>
              <mc:Fallback>
                <p:oleObj r:id="rId2" imgW="7162800" imgH="2438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68400" y="1924050"/>
                        <a:ext cx="7162800" cy="2438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矩形 5"/>
          <p:cNvSpPr>
            <a:spLocks noChangeArrowheads="1"/>
          </p:cNvSpPr>
          <p:nvPr/>
        </p:nvSpPr>
        <p:spPr bwMode="auto">
          <a:xfrm>
            <a:off x="611188" y="431800"/>
            <a:ext cx="80232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更换定值电阻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可改变监测仪的测量范围，若要使电压表满偏时对应的空气质量指数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400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，则更换后的定值电阻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en-US" altLang="zh-CN" sz="2400" b="1" spc="0">
                <a:latin typeface="Times New Roman"/>
              </a:rPr>
              <a:t>′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的阻值应为多大？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6082" name="对象 1"/>
          <p:cNvGraphicFramePr>
            <a:graphicFrameLocks noChangeAspect="1"/>
          </p:cNvGraphicFramePr>
          <p:nvPr/>
        </p:nvGraphicFramePr>
        <p:xfrm>
          <a:off x="1155700" y="1951038"/>
          <a:ext cx="7162800" cy="29972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7162800" imgH="2997200" progId="Word.Document.8">
                  <p:embed/>
                </p:oleObj>
              </mc:Choice>
              <mc:Fallback>
                <p:oleObj r:id="rId2" imgW="7162800" imgH="29972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55700" y="1951038"/>
                        <a:ext cx="7162800" cy="299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3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5" name="矩形 3"/>
          <p:cNvSpPr>
            <a:spLocks noChangeArrowheads="1"/>
          </p:cNvSpPr>
          <p:nvPr/>
        </p:nvSpPr>
        <p:spPr bwMode="auto">
          <a:xfrm>
            <a:off x="539750" y="627063"/>
            <a:ext cx="8023225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2017·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·8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分】某兴趣小组探究串联电路中电阻消耗的电功率与电流的关系，电路如图甲所示。滑动变阻器滑片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从最右端向最左端移动的过程中，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en-US" altLang="zh-CN" sz="2400" b="1" spc="0">
                <a:latin typeface="Times New Roman"/>
              </a:rPr>
              <a:t>­-</a:t>
            </a:r>
            <a:r>
              <a:rPr lang="en-US" altLang="zh-CN" sz="2400" b="1" i="1" spc="0">
                <a:latin typeface="Times New Roman"/>
              </a:rPr>
              <a:t>I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图像如图乙所示，求：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的阻值；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710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92600" y="2427288"/>
            <a:ext cx="3963988" cy="2209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8129" name="对象 1"/>
          <p:cNvGraphicFramePr>
            <a:graphicFrameLocks noChangeAspect="1"/>
          </p:cNvGraphicFramePr>
          <p:nvPr/>
        </p:nvGraphicFramePr>
        <p:xfrm>
          <a:off x="901700" y="1141413"/>
          <a:ext cx="7137400" cy="2438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7137400" imgH="2438400" progId="Word.Document.8">
                  <p:embed/>
                </p:oleObj>
              </mc:Choice>
              <mc:Fallback>
                <p:oleObj r:id="rId2" imgW="7137400" imgH="2438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1700" y="1141413"/>
                        <a:ext cx="7137400" cy="2438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8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矩形 3"/>
          <p:cNvSpPr>
            <a:spLocks noChangeArrowheads="1"/>
          </p:cNvSpPr>
          <p:nvPr/>
        </p:nvSpPr>
        <p:spPr bwMode="auto">
          <a:xfrm>
            <a:off x="539750" y="627063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电路消耗的最大电功率；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9154" name="对象 1"/>
          <p:cNvGraphicFramePr>
            <a:graphicFrameLocks noChangeAspect="1"/>
          </p:cNvGraphicFramePr>
          <p:nvPr/>
        </p:nvGraphicFramePr>
        <p:xfrm>
          <a:off x="1042988" y="1635125"/>
          <a:ext cx="7175500" cy="29972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7175500" imgH="2997200" progId="Word.Document.8">
                  <p:embed/>
                </p:oleObj>
              </mc:Choice>
              <mc:Fallback>
                <p:oleObj r:id="rId2" imgW="7175500" imgH="29972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42988" y="1635125"/>
                        <a:ext cx="7175500" cy="299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矩形 3"/>
          <p:cNvSpPr>
            <a:spLocks noChangeArrowheads="1"/>
          </p:cNvSpPr>
          <p:nvPr/>
        </p:nvSpPr>
        <p:spPr bwMode="auto">
          <a:xfrm>
            <a:off x="395288" y="411163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当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消耗的电功率为</a:t>
            </a:r>
            <a:r>
              <a:rPr lang="en-US" altLang="zh-CN" sz="2400" b="1" spc="0">
                <a:latin typeface="Times New Roman"/>
              </a:rPr>
              <a:t>0.5 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的阻值。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50178" name="对象 1"/>
          <p:cNvGraphicFramePr>
            <a:graphicFrameLocks noChangeAspect="1"/>
          </p:cNvGraphicFramePr>
          <p:nvPr/>
        </p:nvGraphicFramePr>
        <p:xfrm>
          <a:off x="793750" y="987425"/>
          <a:ext cx="7810500" cy="4419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7810500" imgH="4419600" progId="Word.Document.8">
                  <p:embed/>
                </p:oleObj>
              </mc:Choice>
              <mc:Fallback>
                <p:oleObj r:id="rId2" imgW="7810500" imgH="4419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93750" y="987425"/>
                        <a:ext cx="7810500" cy="441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79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0180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0668000" y="105283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50</Paragraphs>
  <Slides>29</Slides>
  <Notes>17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baseType="lpstr" size="39">
      <vt:lpstr>Arial</vt:lpstr>
      <vt:lpstr>Calibri</vt:lpstr>
      <vt:lpstr>宋体</vt:lpstr>
      <vt:lpstr>Times New Roman</vt:lpstr>
      <vt:lpstr>黑体</vt:lpstr>
      <vt:lpstr>华文隶书</vt:lpstr>
      <vt:lpstr>Wingdings</vt:lpstr>
      <vt:lpstr>Impact</vt:lpstr>
      <vt:lpstr>隶书</vt:lpstr>
      <vt:lpstr>2_自定义设计方案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2021-03-04T13:33:11.304</cp:lastPrinted>
  <dcterms:created xsi:type="dcterms:W3CDTF">2021-03-04T13:33:11Z</dcterms:created>
  <dcterms:modified xsi:type="dcterms:W3CDTF">2021-03-04T05:33:11Z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