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emf" ContentType="image/x-emf"/>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handoutMasterIdLst>
    <p:handoutMasterId r:id="rId4"/>
  </p:handoutMasterIdLst>
  <p:sldIdLst>
    <p:sldId id="1424" r:id="rId5"/>
    <p:sldId id="1425" r:id="rId6"/>
    <p:sldId id="1426" r:id="rId7"/>
    <p:sldId id="1427" r:id="rId8"/>
    <p:sldId id="1428" r:id="rId9"/>
    <p:sldId id="1429" r:id="rId10"/>
    <p:sldId id="1430" r:id="rId11"/>
    <p:sldId id="1431" r:id="rId12"/>
    <p:sldId id="1432" r:id="rId13"/>
    <p:sldId id="1433" r:id="rId14"/>
    <p:sldId id="1434" r:id="rId15"/>
    <p:sldId id="1435" r:id="rId16"/>
    <p:sldId id="1436" r:id="rId17"/>
    <p:sldId id="1437" r:id="rId18"/>
    <p:sldId id="1438" r:id="rId19"/>
    <p:sldId id="1439" r:id="rId20"/>
    <p:sldId id="1440" r:id="rId21"/>
    <p:sldId id="1441" r:id="rId22"/>
    <p:sldId id="1442" r:id="rId23"/>
    <p:sldId id="1443" r:id="rId24"/>
    <p:sldId id="1444" r:id="rId25"/>
    <p:sldId id="1445" r:id="rId26"/>
    <p:sldId id="1446" r:id="rId27"/>
    <p:sldId id="1447" r:id="rId28"/>
    <p:sldId id="1448" r:id="rId29"/>
    <p:sldId id="1449" r:id="rId30"/>
    <p:sldId id="1450" r:id="rId31"/>
    <p:sldId id="1451" r:id="rId32"/>
    <p:sldId id="1452" r:id="rId33"/>
    <p:sldId id="1453" r:id="rId34"/>
    <p:sldId id="1454" r:id="rId35"/>
    <p:sldId id="1455" r:id="rId36"/>
    <p:sldId id="1456" r:id="rId37"/>
    <p:sldId id="1457" r:id="rId38"/>
    <p:sldId id="1458" r:id="rId39"/>
    <p:sldId id="1459" r:id="rId40"/>
    <p:sldId id="1460" r:id="rId41"/>
    <p:sldId id="1461" r:id="rId42"/>
    <p:sldId id="1462" r:id="rId43"/>
    <p:sldId id="1463" r:id="rId44"/>
    <p:sldId id="1464" r:id="rId45"/>
    <p:sldId id="1465" r:id="rId46"/>
    <p:sldId id="1466" r:id="rId47"/>
    <p:sldId id="1467" r:id="rId48"/>
    <p:sldId id="1468" r:id="rId49"/>
    <p:sldId id="1469" r:id="rId50"/>
    <p:sldId id="1470" r:id="rId51"/>
    <p:sldId id="1471" r:id="rId52"/>
    <p:sldId id="1472" r:id="rId53"/>
    <p:sldId id="1473" r:id="rId54"/>
    <p:sldId id="1474" r:id="rId55"/>
    <p:sldId id="1475" r:id="rId56"/>
    <p:sldId id="1476" r:id="rId57"/>
    <p:sldId id="1477" r:id="rId58"/>
    <p:sldId id="1478" r:id="rId59"/>
    <p:sldId id="1479" r:id="rId60"/>
    <p:sldId id="1480" r:id="rId61"/>
  </p:sldIdLst>
  <p:sldSz cx="9144000" cy="6858000" type="screen4x3"/>
  <p:notesSz cx="6858000" cy="9144000"/>
  <p:custDataLst>
    <p:tags r:id="rId62"/>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21" autoAdjust="0"/>
    <p:restoredTop sz="95401" autoAdjust="0"/>
  </p:normalViewPr>
  <p:slideViewPr>
    <p:cSldViewPr>
      <p:cViewPr varScale="1">
        <p:scale>
          <a:sx n="84" d="100"/>
          <a:sy n="84" d="100"/>
        </p:scale>
        <p:origin x="0" y="0"/>
      </p:cViewPr>
    </p:cSldViewPr>
  </p:slideViewPr>
  <p:notesViewPr>
    <p:cSldViewPr>
      <p:cViewPr varScale="1">
        <p:scale>
          <a:sx n="66" d="100"/>
          <a:sy n="66"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handoutMaster" Target="handoutMasters/handout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slide" Target="slides/slide45.xml" /><Relationship Id="rId5" Type="http://schemas.openxmlformats.org/officeDocument/2006/relationships/slide" Target="slides/slide1.xml" /><Relationship Id="rId50" Type="http://schemas.openxmlformats.org/officeDocument/2006/relationships/slide" Target="slides/slide46.xml" /><Relationship Id="rId51" Type="http://schemas.openxmlformats.org/officeDocument/2006/relationships/slide" Target="slides/slide47.xml" /><Relationship Id="rId52" Type="http://schemas.openxmlformats.org/officeDocument/2006/relationships/slide" Target="slides/slide48.xml" /><Relationship Id="rId53" Type="http://schemas.openxmlformats.org/officeDocument/2006/relationships/slide" Target="slides/slide49.xml" /><Relationship Id="rId54" Type="http://schemas.openxmlformats.org/officeDocument/2006/relationships/slide" Target="slides/slide50.xml" /><Relationship Id="rId55" Type="http://schemas.openxmlformats.org/officeDocument/2006/relationships/slide" Target="slides/slide51.xml" /><Relationship Id="rId56" Type="http://schemas.openxmlformats.org/officeDocument/2006/relationships/slide" Target="slides/slide52.xml" /><Relationship Id="rId57" Type="http://schemas.openxmlformats.org/officeDocument/2006/relationships/slide" Target="slides/slide53.xml" /><Relationship Id="rId58" Type="http://schemas.openxmlformats.org/officeDocument/2006/relationships/slide" Target="slides/slide54.xml" /><Relationship Id="rId59" Type="http://schemas.openxmlformats.org/officeDocument/2006/relationships/slide" Target="slides/slide55.xml" /><Relationship Id="rId6" Type="http://schemas.openxmlformats.org/officeDocument/2006/relationships/slide" Target="slides/slide2.xml" /><Relationship Id="rId60" Type="http://schemas.openxmlformats.org/officeDocument/2006/relationships/slide" Target="slides/slide56.xml" /><Relationship Id="rId61" Type="http://schemas.openxmlformats.org/officeDocument/2006/relationships/slide" Target="slides/slide57.xml" /><Relationship Id="rId62" Type="http://schemas.openxmlformats.org/officeDocument/2006/relationships/tags" Target="tags/tag1.xml" /><Relationship Id="rId63" Type="http://schemas.openxmlformats.org/officeDocument/2006/relationships/presProps" Target="presProps.xml" /><Relationship Id="rId64" Type="http://schemas.openxmlformats.org/officeDocument/2006/relationships/viewProps" Target="viewProps.xml" /><Relationship Id="rId65" Type="http://schemas.openxmlformats.org/officeDocument/2006/relationships/theme" Target="theme/theme1.xml" /><Relationship Id="rId66" Type="http://schemas.openxmlformats.org/officeDocument/2006/relationships/tableStyles" Target="tableStyles.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63490"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63491" name="日期占位符 2"/>
          <p:cNvSpPr>
            <a:spLocks noGrp="1"/>
          </p:cNvSpPr>
          <p:nvPr>
            <p:ph type="dt" sz="quarter"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5CC4EC7F-A33C-4E6C-9B85-CCBC34383832}" type="datetime1">
              <a:rPr lang="zh-CN" altLang="en-US" sz="1200">
                <a:latin typeface="Calibri" pitchFamily="34" charset="0"/>
              </a:rPr>
              <a:t>*</a:t>
            </a:fld>
            <a:endParaRPr lang="zh-CN" altLang="en-US" sz="1200">
              <a:latin typeface="Calibri" pitchFamily="34" charset="0"/>
            </a:endParaRPr>
          </a:p>
        </p:txBody>
      </p:sp>
      <p:sp>
        <p:nvSpPr>
          <p:cNvPr id="63492" name="页脚占位符 3"/>
          <p:cNvSpPr>
            <a:spLocks noGrp="1"/>
          </p:cNvSpPr>
          <p:nvPr>
            <p:ph type="ftr" sz="quarter" idx="2"/>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63493" name="灯片编号占位符 4"/>
          <p:cNvSpPr>
            <a:spLocks noGrp="1"/>
          </p:cNvSpPr>
          <p:nvPr>
            <p:ph type="sldNum" sz="quarter" idx="3"/>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F3673D8A-CF5C-4E41-898E-ED846E14FEF4}"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60418"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60419" name="日期占位符 2"/>
          <p:cNvSpPr>
            <a:spLocks noGrp="1"/>
          </p:cNvSpPr>
          <p:nvPr>
            <p:ph type="dt"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2A944CD1-BCB3-4441-89C7-256F9DCB30F3}" type="datetime1">
              <a:rPr lang="zh-CN" altLang="en-US" sz="1200">
                <a:latin typeface="Calibri" pitchFamily="34" charset="0"/>
              </a:rPr>
              <a:t>*</a:t>
            </a:fld>
            <a:endParaRPr lang="zh-CN" altLang="en-US" sz="1200">
              <a:latin typeface="Calibri" pitchFamily="34" charset="0"/>
            </a:endParaRPr>
          </a:p>
        </p:txBody>
      </p:sp>
      <p:sp>
        <p:nvSpPr>
          <p:cNvPr id="60420"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60421" name="备注占位符 4"/>
          <p:cNvSpPr>
            <a:spLocks noGrp="1"/>
          </p:cNvSpPr>
          <p:nvPr>
            <p:ph type="body" sz="quarter" idx="3"/>
          </p:nvPr>
        </p:nvSpPr>
        <p:spPr>
          <a:xfrm>
            <a:off x="685800" y="4343400"/>
            <a:ext cx="5486400" cy="4114800"/>
          </a:xfrm>
          <a:prstGeom prst="rect">
            <a:avLst/>
          </a:prstGeom>
        </p:spPr>
        <p:txBody>
          <a:bodyPr rtlCol="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60422" name="页脚占位符 5"/>
          <p:cNvSpPr>
            <a:spLocks noGrp="1"/>
          </p:cNvSpPr>
          <p:nvPr>
            <p:ph type="ftr" sz="quarter" idx="4"/>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60423" name="灯片编号占位符 6"/>
          <p:cNvSpPr>
            <a:spLocks noGrp="1"/>
          </p:cNvSpPr>
          <p:nvPr>
            <p:ph type="sldNum" sz="quarter" idx="5"/>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CB28A030-AF36-41E7-8511-54B487DA455B}"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61442"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61443"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61444"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BA171084-B629-433D-9A35-BF7624D2F3F4}" type="slidenum">
              <a:rPr lang="zh-CN" altLang="en-US" sz="1200">
                <a:latin typeface="Calibri" pitchFamily="34" charset="0"/>
              </a:rPr>
              <a:t>1</a:t>
            </a:fld>
            <a:endParaRPr lang="zh-CN" altLang="en-US" sz="120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62466"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62467"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62468"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8B1053B4-513E-4623-B558-CEF847AA0849}" type="slidenum">
              <a:rPr lang="zh-CN" altLang="en-US" sz="1200">
                <a:latin typeface="Calibri" pitchFamily="34" charset="0"/>
              </a:rPr>
              <a:t>2</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与封底">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目录页">
    <p:bg>
      <p:bgPr>
        <a:solidFill>
          <a:srgbClr val="D4F1E2"/>
        </a:solidFill>
      </p:bgPr>
    </p:bg>
    <p:spTree>
      <p:nvGrpSpPr>
        <p:cNvPr id="1" name=""/>
        <p:cNvGrpSpPr/>
        <p:nvPr/>
      </p:nvGrpSpPr>
      <p:grpSpPr/>
      <p:sp>
        <p:nvSpPr>
          <p:cNvPr id="1026" name="矩形 1"/>
          <p:cNvSpPr/>
          <p:nvPr/>
        </p:nvSpPr>
        <p:spPr>
          <a:xfrm>
            <a:off x="0" y="0"/>
            <a:ext cx="9144000" cy="51435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sz="1600">
              <a:solidFill>
                <a:srgbClr val="000000"/>
              </a:solidFill>
              <a:latin typeface="Times New Roman" pitchFamily="18" charset="0"/>
              <a:ea typeface="黑体" pitchFamily="49" charset="-122"/>
            </a:endParaRPr>
          </a:p>
        </p:txBody>
      </p:sp>
      <p:sp>
        <p:nvSpPr>
          <p:cNvPr id="11" name="标题 10"/>
          <p:cNvSpPr>
            <a:spLocks noGrp="1"/>
          </p:cNvSpPr>
          <p:nvPr>
            <p:ph type="title"/>
          </p:nvPr>
        </p:nvSpPr>
        <p:spPr>
          <a:xfrm>
            <a:off x="500633" y="882651"/>
            <a:ext cx="8127429" cy="1302448"/>
          </a:xfrm>
          <a:prstGeom prst="rect">
            <a:avLst/>
          </a:prstGeom>
        </p:spPr>
        <p:txBody>
          <a:bodyPr/>
          <a:lstStyle>
            <a:lvl1pPr eaLnBrk="1" hangingPunct="0">
              <a:lnSpc>
                <a:spcPct val="150000"/>
              </a:lnSpc>
              <a:defRPr sz="2800"/>
            </a:lvl1pPr>
          </a:lstStyle>
          <a:p>
            <a:r>
              <a:rPr lang="zh-CN" altLang="en-US"/>
              <a:t>单击此处编辑母版标题样式</a:t>
            </a:r>
          </a:p>
        </p:txBody>
      </p:sp>
      <p:sp>
        <p:nvSpPr>
          <p:cNvPr id="1027" name="日期占位符 2"/>
          <p:cNvSpPr>
            <a:spLocks noGrp="1"/>
          </p:cNvSpPr>
          <p:nvPr>
            <p:ph type="dt" sz="half" idx="10"/>
          </p:nvPr>
        </p:nvSpPr>
        <p:spPr>
          <a:xfrm>
            <a:off x="3905250" y="0"/>
            <a:ext cx="1514475" cy="552450"/>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7AD27A3D-8425-48A4-951E-4646238584B0}" type="datetime1">
              <a:t>*</a:t>
            </a:fld>
          </a:p>
        </p:txBody>
      </p:sp>
      <p:sp>
        <p:nvSpPr>
          <p:cNvPr id="1028" name="页脚占位符 3"/>
          <p:cNvSpPr>
            <a:spLocks noGrp="1"/>
          </p:cNvSpPr>
          <p:nvPr>
            <p:ph type="ftr" sz="quarter" idx="11"/>
          </p:nvPr>
        </p:nvSpPr>
        <p:spPr>
          <a:xfrm>
            <a:off x="3028950" y="6356350"/>
            <a:ext cx="30861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p:txBody>
      </p:sp>
      <p:sp>
        <p:nvSpPr>
          <p:cNvPr id="1029" name="灯片编号占位符 4"/>
          <p:cNvSpPr>
            <a:spLocks noGrp="1"/>
          </p:cNvSpPr>
          <p:nvPr>
            <p:ph type="sldNum" sz="quarter" idx="12"/>
          </p:nvPr>
        </p:nvSpPr>
        <p:spPr>
          <a:xfrm>
            <a:off x="6457950" y="6356350"/>
            <a:ext cx="20574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DF510AD2-8DD3-440A-9ED3-651A40159201}" type="slidenum">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分节标题">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页">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版权页">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信息页">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Layout" Target="../slideLayouts/slideLayout7.xml" /><Relationship Id="rId3"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4F1E2"/>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209" r:id="rId1"/>
    <p:sldLayoutId id="2147485211" r:id="rId2"/>
    <p:sldLayoutId id="2147485212" r:id="rId3"/>
    <p:sldLayoutId id="2147485213" r:id="rId4"/>
    <p:sldLayoutId id="2147485214" r:id="rId5"/>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Times New Roman" pitchFamily="18" charset="0"/>
          <a:ea typeface="黑体" pitchFamily="49"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215" r:id="rId1"/>
    <p:sldLayoutId id="2147485216"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Arial" pitchFamily="34" charset="0"/>
          <a:ea typeface="宋体"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1.emf"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emf"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emf"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emf"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pn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emf" /><Relationship Id="rId3" Type="http://schemas.openxmlformats.org/officeDocument/2006/relationships/image" Target="../media/image15.emf"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pn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pn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8.png"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50" name="文本框 14"/>
          <p:cNvSpPr txBox="1"/>
          <p:nvPr/>
        </p:nvSpPr>
        <p:spPr>
          <a:xfrm>
            <a:off x="0" y="0"/>
            <a:ext cx="2393950" cy="4619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2400" spc="0">
                <a:solidFill>
                  <a:srgbClr val="1B5337"/>
                </a:solidFill>
                <a:latin typeface="黑体" panose="02010609060101010101" pitchFamily="49" charset="-122"/>
                <a:ea typeface="黑体" panose="02010609060101010101" pitchFamily="49" charset="-122"/>
              </a:rPr>
              <a:t>中考总复习</a:t>
            </a:r>
            <a:endParaRPr lang="zh-CN" altLang="en-US" sz="2400">
              <a:solidFill>
                <a:srgbClr val="1B5337"/>
              </a:solidFill>
              <a:latin typeface="黑体" panose="02010609060101010101" pitchFamily="49" charset="-122"/>
              <a:ea typeface="黑体" panose="02010609060101010101" pitchFamily="49" charset="-122"/>
            </a:endParaRPr>
          </a:p>
        </p:txBody>
      </p:sp>
      <p:sp>
        <p:nvSpPr>
          <p:cNvPr id="2051" name="Oval 12"/>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2" name="Oval 10"/>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w="38100">
            <a:noFill/>
            <a:miter lim="800000"/>
          </a:ln>
        </p:spPr>
        <p:txBody>
          <a:bodyPr wrap="none"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3" name="Oval 39"/>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4" name="Oval 30"/>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5" name="Oval 2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6" name="Oval 39"/>
          <p:cNvSpPr/>
          <p:nvPr/>
        </p:nvSpPr>
        <p:spPr bwMode="gray">
          <a:xfrm>
            <a:off x="0" y="5418138"/>
            <a:ext cx="200025" cy="519112"/>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7" name="Oval 30"/>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8" name="Oval 39"/>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9" name="文本框 5"/>
          <p:cNvSpPr txBox="1">
            <a:spLocks noChangeArrowheads="1"/>
          </p:cNvSpPr>
          <p:nvPr/>
        </p:nvSpPr>
        <p:spPr bwMode="auto">
          <a:xfrm>
            <a:off x="714375" y="2305050"/>
            <a:ext cx="7473950" cy="1938992"/>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r>
              <a:rPr lang="zh-CN" altLang="en-US" sz="4000" b="1" spc="0">
                <a:solidFill>
                  <a:srgbClr val="1B5337"/>
                </a:solidFill>
                <a:latin typeface="黑体" panose="02010609060101010101" pitchFamily="49" charset="-122"/>
                <a:ea typeface="黑体" panose="02010609060101010101" pitchFamily="49" charset="-122"/>
              </a:rPr>
              <a:t>实验题专项复习</a:t>
            </a:r>
            <a:endParaRPr lang="en-US" altLang="zh-CN" sz="4000" b="1">
              <a:solidFill>
                <a:srgbClr val="1B5337"/>
              </a:solidFill>
              <a:latin typeface="黑体" pitchFamily="49" charset="-122"/>
              <a:ea typeface="黑体" pitchFamily="49" charset="-122"/>
            </a:endParaRPr>
          </a:p>
          <a:p>
            <a:pPr marL="0" marR="0" lvl="0" indent="0" algn="ctr" eaLnBrk="1" hangingPunct="1"/>
            <a:r>
              <a:rPr lang="en-US" altLang="zh-CN" sz="4000" b="1" spc="0">
                <a:solidFill>
                  <a:srgbClr val="1B5337"/>
                </a:solidFill>
                <a:latin typeface="黑体" pitchFamily="49" charset="-122"/>
                <a:ea typeface="黑体" pitchFamily="49" charset="-122"/>
              </a:rPr>
              <a:t>(</a:t>
            </a:r>
            <a:r>
              <a:rPr lang="zh-CN" altLang="en-US" sz="4000" b="1" spc="0">
                <a:solidFill>
                  <a:srgbClr val="1B5337"/>
                </a:solidFill>
                <a:latin typeface="黑体" pitchFamily="49" charset="-122"/>
                <a:ea typeface="黑体" pitchFamily="49" charset="-122"/>
              </a:rPr>
              <a:t>二</a:t>
            </a:r>
            <a:r>
              <a:rPr lang="en-US" altLang="zh-CN" sz="4000" b="1" spc="0">
                <a:solidFill>
                  <a:srgbClr val="1B5337"/>
                </a:solidFill>
                <a:latin typeface="黑体" pitchFamily="49" charset="-122"/>
                <a:ea typeface="黑体" pitchFamily="49" charset="-122"/>
              </a:rPr>
              <a:t>)</a:t>
            </a:r>
            <a:r>
              <a:rPr lang="zh-CN" altLang="en-US" sz="4000" b="1" spc="0">
                <a:solidFill>
                  <a:srgbClr val="1B5337"/>
                </a:solidFill>
                <a:latin typeface="黑体" panose="02010609060101010101" pitchFamily="49" charset="-122"/>
                <a:ea typeface="黑体" panose="02010609060101010101" pitchFamily="49" charset="-122"/>
              </a:rPr>
              <a:t>常规实验与探究性实</a:t>
            </a:r>
            <a:r>
              <a:rPr lang="zh-CN" altLang="en-US" sz="4000" b="1" spc="0">
                <a:solidFill>
                  <a:srgbClr val="1B5337"/>
                </a:solidFill>
                <a:latin typeface="黑体" pitchFamily="49" charset="-122"/>
                <a:ea typeface="黑体" pitchFamily="49" charset="-122"/>
              </a:rPr>
              <a:t>验</a:t>
            </a:r>
            <a:endParaRPr lang="en-US" altLang="zh-CN" sz="4000" b="1">
              <a:solidFill>
                <a:srgbClr val="1B5337"/>
              </a:solidFill>
              <a:latin typeface="黑体" pitchFamily="49" charset="-122"/>
              <a:ea typeface="黑体" pitchFamily="49" charset="-122"/>
            </a:endParaRPr>
          </a:p>
          <a:p>
            <a:pPr marL="0" marR="0" lvl="0" indent="0" algn="ctr" eaLnBrk="1" hangingPunct="1"/>
            <a:r>
              <a:rPr lang="en-US" altLang="zh-CN" sz="4000" b="1" spc="0">
                <a:solidFill>
                  <a:srgbClr val="1B5337"/>
                </a:solidFill>
                <a:latin typeface="黑体" panose="02010609060101010101" pitchFamily="49" charset="-122"/>
                <a:ea typeface="黑体" panose="02010609060101010101" pitchFamily="49" charset="-122"/>
              </a:rPr>
              <a:t>3.</a:t>
            </a:r>
            <a:r>
              <a:rPr lang="zh-CN" altLang="en-US" sz="4000" b="1" spc="0">
                <a:solidFill>
                  <a:srgbClr val="1B5337"/>
                </a:solidFill>
                <a:latin typeface="黑体" panose="02010609060101010101" pitchFamily="49" charset="-122"/>
                <a:ea typeface="黑体" panose="02010609060101010101" pitchFamily="49" charset="-122"/>
              </a:rPr>
              <a:t>力学实验</a:t>
            </a:r>
            <a:endParaRPr lang="zh-CN" altLang="en-US" sz="4000" b="1">
              <a:solidFill>
                <a:srgbClr val="1B5337"/>
              </a:solidFill>
              <a:latin typeface="黑体" panose="02010609060101010101" pitchFamily="49" charset="-122"/>
              <a:ea typeface="黑体" panose="02010609060101010101" pitchFamily="49" charset="-122"/>
            </a:endParaRPr>
          </a:p>
        </p:txBody>
      </p:sp>
    </p:spTree>
  </p:cSld>
  <p:clrMapOvr>
    <a:masterClrMapping/>
  </p:clrMapOvr>
  <p:transition>
    <p:comb/>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4" name="箭头: 五边形 3"/>
          <p:cNvSpPr/>
          <p:nvPr/>
        </p:nvSpPr>
        <p:spPr>
          <a:xfrm>
            <a:off x="484188" y="1038225"/>
            <a:ext cx="5561012" cy="577850"/>
          </a:xfrm>
          <a:prstGeom prst="homePlate">
            <a:avLst>
              <a:gd name="adj" fmla="val 49989"/>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一　用天平和量筒测物质的密度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3075" name="标题 2"/>
          <p:cNvSpPr>
            <a:spLocks noGrp="1"/>
          </p:cNvSpPr>
          <p:nvPr>
            <p:ph type="title" idx="4294967295"/>
          </p:nvPr>
        </p:nvSpPr>
        <p:spPr>
          <a:xfrm>
            <a:off x="484188" y="1876425"/>
            <a:ext cx="8285162" cy="4052888"/>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b="1"/>
              <a:t>相关考点</a:t>
            </a:r>
            <a:r>
              <a:rPr lang="zh-CN" altLang="zh-CN" sz="2800"/>
              <a:t>：</a:t>
            </a:r>
            <a:r>
              <a:rPr lang="en-US" altLang="zh-CN" sz="2800"/>
              <a:t>1.</a:t>
            </a:r>
            <a:r>
              <a:rPr lang="zh-CN" altLang="zh-CN" sz="2800"/>
              <a:t>实验原理：</a:t>
            </a:r>
            <a:r>
              <a:rPr lang="en-US" altLang="zh-CN" sz="2800" i="1"/>
              <a:t>ρ</a:t>
            </a:r>
            <a:r>
              <a:rPr lang="zh-CN" altLang="zh-CN" sz="2800"/>
              <a:t>＝</a:t>
            </a:r>
            <a:r>
              <a:rPr lang="en-US" altLang="zh-CN" sz="2800"/>
              <a:t>    .</a:t>
            </a:r>
            <a:br>
              <a:rPr lang="zh-CN" altLang="zh-CN" sz="2800"/>
            </a:br>
            <a:r>
              <a:rPr lang="en-US" altLang="zh-CN" sz="2800"/>
              <a:t>2</a:t>
            </a:r>
            <a:r>
              <a:rPr lang="zh-CN" altLang="zh-CN" sz="2800"/>
              <a:t>．天平的正确使用：</a:t>
            </a:r>
            <a:br>
              <a:rPr lang="zh-CN" altLang="zh-CN" sz="2800"/>
            </a:br>
            <a:r>
              <a:rPr lang="zh-CN" altLang="zh-CN" sz="2800"/>
              <a:t>（</a:t>
            </a:r>
            <a:r>
              <a:rPr lang="en-US" altLang="zh-CN" sz="2800"/>
              <a:t>1</a:t>
            </a:r>
            <a:r>
              <a:rPr lang="zh-CN" altLang="zh-CN" sz="2800"/>
              <a:t>）实验前把天平放在水平桌面上；</a:t>
            </a:r>
            <a:br>
              <a:rPr lang="zh-CN" altLang="zh-CN" sz="2800"/>
            </a:br>
            <a:r>
              <a:rPr lang="zh-CN" altLang="zh-CN" sz="2800"/>
              <a:t>（</a:t>
            </a:r>
            <a:r>
              <a:rPr lang="en-US" altLang="zh-CN" sz="2800"/>
              <a:t>2</a:t>
            </a:r>
            <a:r>
              <a:rPr lang="zh-CN" altLang="zh-CN" sz="2800"/>
              <a:t>）调天平前，游码归零，调节平衡螺母使指针指向中央线；</a:t>
            </a:r>
            <a:br>
              <a:rPr lang="zh-CN" altLang="zh-CN" sz="2800"/>
            </a:br>
            <a:r>
              <a:rPr lang="zh-CN" altLang="zh-CN" sz="2800"/>
              <a:t>（</a:t>
            </a:r>
            <a:r>
              <a:rPr lang="en-US" altLang="zh-CN" sz="2800"/>
              <a:t>3</a:t>
            </a:r>
            <a:r>
              <a:rPr lang="zh-CN" altLang="zh-CN" sz="2800"/>
              <a:t>）左物右码，用镊子夹取砝码；</a:t>
            </a:r>
            <a:br>
              <a:rPr lang="zh-CN" altLang="zh-CN" sz="2800"/>
            </a:br>
            <a:endParaRPr lang="zh-CN" altLang="zh-CN" sz="2800"/>
          </a:p>
        </p:txBody>
      </p:sp>
      <p:pic>
        <p:nvPicPr>
          <p:cNvPr id="3076" name="图片 1"/>
          <p:cNvPicPr>
            <a:picLocks noChangeAspect="1"/>
          </p:cNvPicPr>
          <p:nvPr/>
        </p:nvPicPr>
        <p:blipFill>
          <a:blip r:embed="rId3"/>
          <a:srcRect r="95904"/>
          <a:stretch>
            <a:fillRect/>
          </a:stretch>
        </p:blipFill>
        <p:spPr>
          <a:xfrm>
            <a:off x="4927600" y="1828800"/>
            <a:ext cx="374650" cy="9652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075"/>
                                        </p:tgtEl>
                                        <p:attrNameLst>
                                          <p:attrName>style.visibility</p:attrName>
                                        </p:attrNameLst>
                                      </p:cBhvr>
                                      <p:to>
                                        <p:strVal val="visible"/>
                                      </p:to>
                                    </p:set>
                                    <p:animEffect transition="in" filter="fade">
                                      <p:cBhvr>
                                        <p:cTn id="10" dur="500"/>
                                        <p:tgtEl>
                                          <p:spTgt spid="3075"/>
                                        </p:tgtEl>
                                      </p:cBhvr>
                                    </p:animEffect>
                                  </p:childTnLst>
                                </p:cTn>
                              </p:par>
                              <p:par>
                                <p:cTn id="11" presetID="10" presetClass="entr" presetSubtype="0" fill="hold" nodeType="withEffect">
                                  <p:stCondLst>
                                    <p:cond delay="0"/>
                                  </p:stCondLst>
                                  <p:childTnLst>
                                    <p:set>
                                      <p:cBhvr>
                                        <p:cTn id="12" dur="1" fill="hold">
                                          <p:stCondLst>
                                            <p:cond delay="0"/>
                                          </p:stCondLst>
                                        </p:cTn>
                                        <p:tgtEl>
                                          <p:spTgt spid="3076"/>
                                        </p:tgtEl>
                                        <p:attrNameLst>
                                          <p:attrName>style.visibility</p:attrName>
                                        </p:attrNameLst>
                                      </p:cBhvr>
                                      <p:to>
                                        <p:strVal val="visible"/>
                                      </p:to>
                                    </p:set>
                                    <p:animEffect transition="in" filter="fade">
                                      <p:cBhvr>
                                        <p:cTn id="13"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075"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标题 1"/>
          <p:cNvSpPr>
            <a:spLocks noGrp="1"/>
          </p:cNvSpPr>
          <p:nvPr>
            <p:ph type="title" idx="4294967295"/>
          </p:nvPr>
        </p:nvSpPr>
        <p:spPr>
          <a:xfrm>
            <a:off x="508000" y="1382713"/>
            <a:ext cx="8128000" cy="402590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）天平的读数＝右盘中砝码读数＋游码左侧对应读数．</a:t>
            </a:r>
            <a:br>
              <a:rPr lang="en-US" altLang="zh-CN" sz="2800"/>
            </a:br>
            <a:r>
              <a:rPr lang="en-US" altLang="zh-CN" sz="2800"/>
              <a:t>3</a:t>
            </a:r>
            <a:r>
              <a:rPr lang="zh-CN" altLang="zh-CN" sz="2800"/>
              <a:t>．量筒的读数．</a:t>
            </a:r>
            <a:br>
              <a:rPr lang="zh-CN" altLang="zh-CN" sz="2800"/>
            </a:br>
            <a:r>
              <a:rPr lang="en-US" altLang="zh-CN" sz="2800"/>
              <a:t>4</a:t>
            </a:r>
            <a:r>
              <a:rPr lang="zh-CN" altLang="zh-CN" sz="2800"/>
              <a:t>．误差分析：测量固体和液体密度时测量值偏大或偏小的判断（分析在测量</a:t>
            </a:r>
            <a:r>
              <a:rPr lang="en-US" altLang="zh-CN" sz="2800" i="1"/>
              <a:t>m</a:t>
            </a:r>
            <a:r>
              <a:rPr lang="zh-CN" altLang="zh-CN" sz="2800"/>
              <a:t>或</a:t>
            </a:r>
            <a:r>
              <a:rPr lang="en-US" altLang="zh-CN" sz="2800" i="1"/>
              <a:t>V</a:t>
            </a:r>
            <a:r>
              <a:rPr lang="zh-CN" altLang="zh-CN" sz="2800"/>
              <a:t>时，测量值偏大或偏小）</a:t>
            </a:r>
            <a:r>
              <a:rPr lang="en-US" altLang="zh-CN" sz="2800"/>
              <a:t>.</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inVertical)">
                                      <p:cBhvr>
                                        <p:cTn id="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标题 1"/>
          <p:cNvSpPr>
            <a:spLocks noGrp="1"/>
          </p:cNvSpPr>
          <p:nvPr>
            <p:ph type="title" idx="4294967295"/>
          </p:nvPr>
        </p:nvSpPr>
        <p:spPr>
          <a:xfrm>
            <a:off x="508000" y="1536700"/>
            <a:ext cx="8128000" cy="331470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．测量液体的质量时遵守</a:t>
            </a:r>
            <a:r>
              <a:rPr lang="en-US" altLang="zh-CN" sz="2800"/>
              <a:t>“</a:t>
            </a:r>
            <a:r>
              <a:rPr lang="zh-CN" altLang="zh-CN" sz="2800"/>
              <a:t>先测全部，再倒一部分</a:t>
            </a:r>
            <a:r>
              <a:rPr lang="en-US" altLang="zh-CN" sz="2800"/>
              <a:t>”</a:t>
            </a:r>
            <a:r>
              <a:rPr lang="zh-CN" altLang="zh-CN" sz="2800"/>
              <a:t>的操作方法．</a:t>
            </a:r>
            <a:br>
              <a:rPr lang="zh-CN" altLang="zh-CN" sz="2800"/>
            </a:br>
            <a:r>
              <a:rPr lang="en-US" altLang="zh-CN" sz="2800"/>
              <a:t>6</a:t>
            </a:r>
            <a:r>
              <a:rPr lang="zh-CN" altLang="zh-CN" sz="2800"/>
              <a:t>．计算物质的密度或写出密度的表达式．</a:t>
            </a:r>
            <a:br>
              <a:rPr lang="zh-CN" altLang="zh-CN" sz="2800"/>
            </a:br>
            <a:r>
              <a:rPr lang="en-US" altLang="zh-CN" sz="2800"/>
              <a:t>7</a:t>
            </a:r>
            <a:r>
              <a:rPr lang="zh-CN" altLang="zh-CN" sz="2800"/>
              <a:t>．特殊测量法：只有天平；只有量筒；只有弹簧测力计等．</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ppt_x"/>
                                          </p:val>
                                        </p:tav>
                                        <p:tav tm="100000">
                                          <p:val>
                                            <p:strVal val="#ppt_x"/>
                                          </p:val>
                                        </p:tav>
                                      </p:tavLst>
                                    </p:anim>
                                    <p:anim calcmode="lin" valueType="num">
                                      <p:cBhvr additive="base">
                                        <p:cTn id="8"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标题 1"/>
          <p:cNvSpPr>
            <a:spLocks noGrp="1"/>
          </p:cNvSpPr>
          <p:nvPr>
            <p:ph type="title" idx="4294967295"/>
          </p:nvPr>
        </p:nvSpPr>
        <p:spPr>
          <a:xfrm>
            <a:off x="508000" y="7286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百色）小明用天平和量筒测量一块矿石的密度，过程如下：</a:t>
            </a:r>
            <a:br>
              <a:rPr lang="zh-CN" altLang="zh-CN" sz="2800"/>
            </a:br>
            <a:r>
              <a:rPr lang="zh-CN" altLang="zh-CN" sz="2800"/>
              <a:t>（</a:t>
            </a:r>
            <a:r>
              <a:rPr lang="en-US" altLang="zh-CN" sz="2800"/>
              <a:t>1</a:t>
            </a:r>
            <a:r>
              <a:rPr lang="zh-CN" altLang="zh-CN" sz="2800"/>
              <a:t>）将天平放在水平台上，把游码移到标尺左端的零刻度线处，这时天平指针位置如图甲所示，则应将天平的平衡螺母向</a:t>
            </a:r>
            <a:r>
              <a:rPr lang="zh-CN" altLang="zh-CN" sz="2800" u="sng"/>
              <a:t>　　　　　</a:t>
            </a:r>
            <a:r>
              <a:rPr lang="zh-CN" altLang="zh-CN" sz="2800"/>
              <a:t>调（选填</a:t>
            </a:r>
            <a:r>
              <a:rPr lang="en-US" altLang="zh-CN" sz="2800"/>
              <a:t>“</a:t>
            </a:r>
            <a:r>
              <a:rPr lang="zh-CN" altLang="zh-CN" sz="2800"/>
              <a:t>左</a:t>
            </a:r>
            <a:r>
              <a:rPr lang="en-US" altLang="zh-CN" sz="2800"/>
              <a:t>”</a:t>
            </a:r>
            <a:r>
              <a:rPr lang="zh-CN" altLang="zh-CN" sz="2800"/>
              <a:t>或</a:t>
            </a:r>
            <a:r>
              <a:rPr lang="en-US" altLang="zh-CN" sz="2800"/>
              <a:t>“</a:t>
            </a:r>
            <a:r>
              <a:rPr lang="zh-CN" altLang="zh-CN" sz="2800"/>
              <a:t>右</a:t>
            </a:r>
            <a:r>
              <a:rPr lang="en-US" altLang="zh-CN" sz="2800"/>
              <a:t>”</a:t>
            </a:r>
            <a:r>
              <a:rPr lang="zh-CN" altLang="zh-CN" sz="2800"/>
              <a:t>），使指针对准分度盘中央刻度线．</a:t>
            </a:r>
            <a:br>
              <a:rPr lang="zh-CN" altLang="zh-CN" sz="2800"/>
            </a:br>
            <a:endParaRPr lang="zh-CN" altLang="en-US" sz="2800"/>
          </a:p>
        </p:txBody>
      </p:sp>
      <p:pic>
        <p:nvPicPr>
          <p:cNvPr id="6147" name="Picture 2"/>
          <p:cNvPicPr>
            <a:picLocks noChangeAspect="1"/>
          </p:cNvPicPr>
          <p:nvPr/>
        </p:nvPicPr>
        <p:blipFill>
          <a:blip r:embed="rId2"/>
          <a:stretch>
            <a:fillRect/>
          </a:stretch>
        </p:blipFill>
        <p:spPr>
          <a:xfrm>
            <a:off x="2457450" y="4603750"/>
            <a:ext cx="4557713" cy="1825625"/>
          </a:xfrm>
          <a:prstGeom prst="rect">
            <a:avLst/>
          </a:prstGeom>
          <a:noFill/>
          <a:ln>
            <a:noFill/>
            <a:miter lim="800000"/>
          </a:ln>
        </p:spPr>
      </p:pic>
      <p:sp>
        <p:nvSpPr>
          <p:cNvPr id="6148" name="矩形 1"/>
          <p:cNvSpPr/>
          <p:nvPr/>
        </p:nvSpPr>
        <p:spPr>
          <a:xfrm>
            <a:off x="4819650" y="3359150"/>
            <a:ext cx="54451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左</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500"/>
                                        <p:tgtEl>
                                          <p:spTgt spid="6146"/>
                                        </p:tgtEl>
                                      </p:cBhvr>
                                    </p:animEffect>
                                  </p:childTnLst>
                                </p:cTn>
                              </p:par>
                              <p:par>
                                <p:cTn id="8" presetID="10" presetClass="entr" presetSubtype="0" fill="hold" nodeType="withEffect">
                                  <p:stCondLst>
                                    <p:cond delay="0"/>
                                  </p:stCondLst>
                                  <p:childTnLst>
                                    <p:set>
                                      <p:cBhvr>
                                        <p:cTn id="9" dur="1" fill="hold">
                                          <p:stCondLst>
                                            <p:cond delay="0"/>
                                          </p:stCondLst>
                                        </p:cTn>
                                        <p:tgtEl>
                                          <p:spTgt spid="6147"/>
                                        </p:tgtEl>
                                        <p:attrNameLst>
                                          <p:attrName>style.visibility</p:attrName>
                                        </p:attrNameLst>
                                      </p:cBhvr>
                                      <p:to>
                                        <p:strVal val="visible"/>
                                      </p:to>
                                    </p:set>
                                    <p:animEffect transition="in" filter="fade">
                                      <p:cBhvr>
                                        <p:cTn id="10" dur="500"/>
                                        <p:tgtEl>
                                          <p:spTgt spid="614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6148"/>
                                        </p:tgtEl>
                                        <p:attrNameLst>
                                          <p:attrName>style.visibility</p:attrName>
                                        </p:attrNameLst>
                                      </p:cBhvr>
                                      <p:to>
                                        <p:strVal val="visible"/>
                                      </p:to>
                                    </p:set>
                                    <p:anim calcmode="lin" valueType="num">
                                      <p:cBhvr additive="base">
                                        <p:cTn id="15" dur="500" fill="hold"/>
                                        <p:tgtEl>
                                          <p:spTgt spid="6148"/>
                                        </p:tgtEl>
                                        <p:attrNameLst>
                                          <p:attrName>ppt_x</p:attrName>
                                        </p:attrNameLst>
                                      </p:cBhvr>
                                      <p:tavLst>
                                        <p:tav tm="0">
                                          <p:val>
                                            <p:strVal val="#ppt_x"/>
                                          </p:val>
                                        </p:tav>
                                        <p:tav tm="100000">
                                          <p:val>
                                            <p:strVal val="#ppt_x"/>
                                          </p:val>
                                        </p:tav>
                                      </p:tavLst>
                                    </p:anim>
                                    <p:anim calcmode="lin" valueType="num">
                                      <p:cBhvr additive="base">
                                        <p:cTn id="16"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8"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标题 1"/>
          <p:cNvSpPr>
            <a:spLocks noGrp="1"/>
          </p:cNvSpPr>
          <p:nvPr>
            <p:ph type="title" idx="4294967295"/>
          </p:nvPr>
        </p:nvSpPr>
        <p:spPr>
          <a:xfrm>
            <a:off x="508000" y="14033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）将这块矿石放在天平左盘，往右盘加减砝码过程中，加入最小砝码后，天平指针位置如图甲所示，将最小砝码取出，指针位置如图乙所示，接下来正确的操作是</a:t>
            </a:r>
            <a:r>
              <a:rPr lang="zh-CN" altLang="zh-CN" sz="2800" u="sng"/>
              <a:t>　　　　　　　　</a:t>
            </a:r>
            <a:r>
              <a:rPr lang="zh-CN" altLang="zh-CN" sz="2800"/>
              <a:t>，直至指针对准分度盘中央刻度线：此时右盘中砝码和游码位置如图丙所示，则这块矿石的质量是</a:t>
            </a:r>
            <a:r>
              <a:rPr lang="zh-CN" altLang="zh-CN" sz="2800" u="sng"/>
              <a:t>　　　　</a:t>
            </a:r>
            <a:r>
              <a:rPr lang="en-US" altLang="zh-CN" sz="2800"/>
              <a:t>g.</a:t>
            </a:r>
            <a:br>
              <a:rPr lang="zh-CN" altLang="zh-CN" sz="2800"/>
            </a:br>
            <a:endParaRPr lang="zh-CN" altLang="en-US" sz="2800"/>
          </a:p>
        </p:txBody>
      </p:sp>
      <p:sp>
        <p:nvSpPr>
          <p:cNvPr id="7171" name="矩形 1"/>
          <p:cNvSpPr/>
          <p:nvPr/>
        </p:nvSpPr>
        <p:spPr>
          <a:xfrm>
            <a:off x="3287713" y="3398838"/>
            <a:ext cx="2338387"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向右移动游码</a:t>
            </a:r>
            <a:endParaRPr lang="zh-CN" altLang="en-US">
              <a:ea typeface="Times New Roman" pitchFamily="18" charset="0"/>
            </a:endParaRPr>
          </a:p>
        </p:txBody>
      </p:sp>
      <p:sp>
        <p:nvSpPr>
          <p:cNvPr id="7172" name="矩形 2"/>
          <p:cNvSpPr/>
          <p:nvPr/>
        </p:nvSpPr>
        <p:spPr>
          <a:xfrm>
            <a:off x="6080125" y="4692650"/>
            <a:ext cx="54451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61</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inVertical)">
                                      <p:cBhvr>
                                        <p:cTn id="7" dur="500"/>
                                        <p:tgtEl>
                                          <p:spTgt spid="717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171"/>
                                        </p:tgtEl>
                                        <p:attrNameLst>
                                          <p:attrName>style.visibility</p:attrName>
                                        </p:attrNameLst>
                                      </p:cBhvr>
                                      <p:to>
                                        <p:strVal val="visible"/>
                                      </p:to>
                                    </p:set>
                                    <p:anim calcmode="lin" valueType="num">
                                      <p:cBhvr additive="base">
                                        <p:cTn id="12" dur="500" fill="hold"/>
                                        <p:tgtEl>
                                          <p:spTgt spid="7171"/>
                                        </p:tgtEl>
                                        <p:attrNameLst>
                                          <p:attrName>ppt_x</p:attrName>
                                        </p:attrNameLst>
                                      </p:cBhvr>
                                      <p:tavLst>
                                        <p:tav tm="0">
                                          <p:val>
                                            <p:strVal val="#ppt_x"/>
                                          </p:val>
                                        </p:tav>
                                        <p:tav tm="100000">
                                          <p:val>
                                            <p:strVal val="#ppt_x"/>
                                          </p:val>
                                        </p:tav>
                                      </p:tavLst>
                                    </p:anim>
                                    <p:anim calcmode="lin" valueType="num">
                                      <p:cBhvr additive="base">
                                        <p:cTn id="13" dur="500" fill="hold"/>
                                        <p:tgtEl>
                                          <p:spTgt spid="7171"/>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172"/>
                                        </p:tgtEl>
                                        <p:attrNameLst>
                                          <p:attrName>style.visibility</p:attrName>
                                        </p:attrNameLst>
                                      </p:cBhvr>
                                      <p:to>
                                        <p:strVal val="visible"/>
                                      </p:to>
                                    </p:set>
                                    <p:anim calcmode="lin" valueType="num">
                                      <p:cBhvr additive="base">
                                        <p:cTn id="18" dur="500" fill="hold"/>
                                        <p:tgtEl>
                                          <p:spTgt spid="7172"/>
                                        </p:tgtEl>
                                        <p:attrNameLst>
                                          <p:attrName>ppt_x</p:attrName>
                                        </p:attrNameLst>
                                      </p:cBhvr>
                                      <p:tavLst>
                                        <p:tav tm="0">
                                          <p:val>
                                            <p:strVal val="#ppt_x"/>
                                          </p:val>
                                        </p:tav>
                                        <p:tav tm="100000">
                                          <p:val>
                                            <p:strVal val="#ppt_x"/>
                                          </p:val>
                                        </p:tav>
                                      </p:tavLst>
                                    </p:anim>
                                    <p:anim calcmode="lin" valueType="num">
                                      <p:cBhvr additive="base">
                                        <p:cTn id="19"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p:bldP spid="7172"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标题 1"/>
          <p:cNvSpPr>
            <a:spLocks noGrp="1"/>
          </p:cNvSpPr>
          <p:nvPr>
            <p:ph type="title" idx="4294967295"/>
          </p:nvPr>
        </p:nvSpPr>
        <p:spPr>
          <a:xfrm>
            <a:off x="508000" y="13827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）把这块矿石放入装有</a:t>
            </a:r>
            <a:r>
              <a:rPr lang="en-US" altLang="zh-CN" sz="2800"/>
              <a:t>20 mL</a:t>
            </a:r>
            <a:r>
              <a:rPr lang="zh-CN" altLang="zh-CN" sz="2800"/>
              <a:t>水的量筒后，量筒内水面如图丁所示，正确读数视线是</a:t>
            </a:r>
            <a:r>
              <a:rPr lang="zh-CN" altLang="zh-CN" sz="2800" u="sng"/>
              <a:t>　　　　</a:t>
            </a:r>
            <a:r>
              <a:rPr lang="zh-CN" altLang="zh-CN" sz="2800"/>
              <a:t>（选填</a:t>
            </a:r>
            <a:r>
              <a:rPr lang="en-US" altLang="zh-CN" sz="2800"/>
              <a:t>“</a:t>
            </a:r>
            <a:r>
              <a:rPr lang="en-US" altLang="zh-CN" sz="2800" i="1"/>
              <a:t>a</a:t>
            </a:r>
            <a:r>
              <a:rPr lang="en-US" altLang="zh-CN" sz="2800"/>
              <a:t>”“</a:t>
            </a:r>
            <a:r>
              <a:rPr lang="en-US" altLang="zh-CN" sz="2800" i="1"/>
              <a:t>b</a:t>
            </a:r>
            <a:r>
              <a:rPr lang="en-US" altLang="zh-CN" sz="2800"/>
              <a:t>”</a:t>
            </a:r>
            <a:r>
              <a:rPr lang="zh-CN" altLang="zh-CN" sz="2800"/>
              <a:t>或</a:t>
            </a:r>
            <a:r>
              <a:rPr lang="en-US" altLang="zh-CN" sz="2800"/>
              <a:t>“</a:t>
            </a:r>
            <a:r>
              <a:rPr lang="en-US" altLang="zh-CN" sz="2800" i="1"/>
              <a:t>c</a:t>
            </a:r>
            <a:r>
              <a:rPr lang="en-US" altLang="zh-CN" sz="2800"/>
              <a:t>”</a:t>
            </a:r>
            <a:r>
              <a:rPr lang="zh-CN" altLang="zh-CN" sz="2800"/>
              <a:t>），这块矿石的体积是</a:t>
            </a:r>
            <a:r>
              <a:rPr lang="zh-CN" altLang="zh-CN" sz="2800" u="sng"/>
              <a:t>　　　　</a:t>
            </a:r>
            <a:r>
              <a:rPr lang="en-US" altLang="zh-CN" sz="2800"/>
              <a:t>cm</a:t>
            </a:r>
            <a:r>
              <a:rPr lang="en-US" altLang="zh-CN" sz="2800" baseline="30000"/>
              <a:t>3</a:t>
            </a:r>
            <a:r>
              <a:rPr lang="en-US" altLang="zh-CN" sz="2800"/>
              <a:t>.</a:t>
            </a:r>
            <a:br>
              <a:rPr lang="zh-CN" altLang="zh-CN" sz="2800"/>
            </a:br>
            <a:r>
              <a:rPr lang="zh-CN" altLang="zh-CN" sz="2800"/>
              <a:t>（</a:t>
            </a:r>
            <a:r>
              <a:rPr lang="en-US" altLang="zh-CN" sz="2800"/>
              <a:t>4</a:t>
            </a:r>
            <a:r>
              <a:rPr lang="zh-CN" altLang="zh-CN" sz="2800"/>
              <a:t>）这块矿石的密度是</a:t>
            </a:r>
            <a:r>
              <a:rPr lang="zh-CN" altLang="zh-CN" sz="2800" u="sng"/>
              <a:t>　　　　　</a:t>
            </a:r>
            <a:r>
              <a:rPr lang="en-US" altLang="zh-CN" sz="2800"/>
              <a:t>g/cm</a:t>
            </a:r>
            <a:r>
              <a:rPr lang="en-US" altLang="zh-CN" sz="2800" baseline="30000"/>
              <a:t>3</a:t>
            </a:r>
            <a:r>
              <a:rPr lang="en-US" altLang="zh-CN" sz="2800"/>
              <a:t>.</a:t>
            </a:r>
            <a:r>
              <a:rPr lang="zh-CN" altLang="zh-CN" sz="2800"/>
              <a:t>实验中由于矿石吸水，测得的矿石的密度</a:t>
            </a:r>
            <a:r>
              <a:rPr lang="zh-CN" altLang="zh-CN" sz="2800" u="sng"/>
              <a:t>　　　　　</a:t>
            </a:r>
            <a:r>
              <a:rPr lang="zh-CN" altLang="zh-CN" sz="2800"/>
              <a:t>（选填</a:t>
            </a:r>
            <a:r>
              <a:rPr lang="en-US" altLang="zh-CN" sz="2800"/>
              <a:t>“</a:t>
            </a:r>
            <a:r>
              <a:rPr lang="zh-CN" altLang="zh-CN" sz="2800"/>
              <a:t>大于</a:t>
            </a:r>
            <a:r>
              <a:rPr lang="en-US" altLang="zh-CN" sz="2800"/>
              <a:t>”</a:t>
            </a:r>
            <a:r>
              <a:rPr lang="zh-CN" altLang="zh-CN" sz="2800"/>
              <a:t>或</a:t>
            </a:r>
            <a:r>
              <a:rPr lang="en-US" altLang="zh-CN" sz="2800"/>
              <a:t>“</a:t>
            </a:r>
            <a:r>
              <a:rPr lang="zh-CN" altLang="zh-CN" sz="2800"/>
              <a:t>小于</a:t>
            </a:r>
            <a:r>
              <a:rPr lang="en-US" altLang="zh-CN" sz="2800"/>
              <a:t>”</a:t>
            </a:r>
            <a:r>
              <a:rPr lang="zh-CN" altLang="zh-CN" sz="2800"/>
              <a:t>或</a:t>
            </a:r>
            <a:r>
              <a:rPr lang="en-US" altLang="zh-CN" sz="2800"/>
              <a:t>“</a:t>
            </a:r>
            <a:r>
              <a:rPr lang="zh-CN" altLang="zh-CN" sz="2800"/>
              <a:t>等于</a:t>
            </a:r>
            <a:r>
              <a:rPr lang="en-US" altLang="zh-CN" sz="2800"/>
              <a:t>”</a:t>
            </a:r>
            <a:r>
              <a:rPr lang="zh-CN" altLang="zh-CN" sz="2800"/>
              <a:t>）真实密度．</a:t>
            </a:r>
            <a:br>
              <a:rPr lang="zh-CN" altLang="zh-CN" sz="2800"/>
            </a:br>
            <a:endParaRPr lang="zh-CN" altLang="en-US" sz="2800"/>
          </a:p>
        </p:txBody>
      </p:sp>
      <p:sp>
        <p:nvSpPr>
          <p:cNvPr id="8195" name="矩形 1"/>
          <p:cNvSpPr/>
          <p:nvPr/>
        </p:nvSpPr>
        <p:spPr>
          <a:xfrm>
            <a:off x="6888163" y="2130425"/>
            <a:ext cx="7239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i="1">
                <a:solidFill>
                  <a:srgbClr val="FF0000"/>
                </a:solidFill>
                <a:latin typeface="Times New Roman" pitchFamily="18" charset="0"/>
                <a:ea typeface="黑体" pitchFamily="49" charset="-122"/>
              </a:rPr>
              <a:t>b</a:t>
            </a:r>
            <a:r>
              <a:rPr lang="zh-CN" altLang="zh-CN" sz="2800">
                <a:solidFill>
                  <a:srgbClr val="FF0000"/>
                </a:solidFill>
                <a:latin typeface="Times New Roman" pitchFamily="18" charset="0"/>
                <a:ea typeface="黑体" pitchFamily="49" charset="-122"/>
              </a:rPr>
              <a:t>　</a:t>
            </a:r>
            <a:endParaRPr lang="zh-CN" altLang="en-US"/>
          </a:p>
        </p:txBody>
      </p:sp>
      <p:sp>
        <p:nvSpPr>
          <p:cNvPr id="8196" name="矩形 3"/>
          <p:cNvSpPr/>
          <p:nvPr/>
        </p:nvSpPr>
        <p:spPr>
          <a:xfrm>
            <a:off x="6707188" y="2760663"/>
            <a:ext cx="542925"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20</a:t>
            </a:r>
            <a:endParaRPr lang="zh-CN" altLang="en-US"/>
          </a:p>
        </p:txBody>
      </p:sp>
      <p:sp>
        <p:nvSpPr>
          <p:cNvPr id="8197" name="矩形 2"/>
          <p:cNvSpPr/>
          <p:nvPr/>
        </p:nvSpPr>
        <p:spPr>
          <a:xfrm>
            <a:off x="6075363" y="4032250"/>
            <a:ext cx="903287"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大于</a:t>
            </a:r>
            <a:endParaRPr lang="zh-CN" altLang="zh-CN" sz="1000">
              <a:latin typeface="等线"/>
            </a:endParaRPr>
          </a:p>
        </p:txBody>
      </p:sp>
      <p:sp>
        <p:nvSpPr>
          <p:cNvPr id="8198" name="矩形 5"/>
          <p:cNvSpPr/>
          <p:nvPr/>
        </p:nvSpPr>
        <p:spPr>
          <a:xfrm>
            <a:off x="4789488" y="3409950"/>
            <a:ext cx="812800"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en-US" altLang="zh-CN" sz="2800">
                <a:solidFill>
                  <a:srgbClr val="FF0000"/>
                </a:solidFill>
                <a:latin typeface="Times New Roman" pitchFamily="18" charset="0"/>
                <a:ea typeface="黑体" pitchFamily="49" charset="-122"/>
              </a:rPr>
              <a:t>3.05</a:t>
            </a:r>
            <a:endParaRPr lang="zh-CN" altLang="zh-CN" sz="1000">
              <a:latin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500"/>
                                        <p:tgtEl>
                                          <p:spTgt spid="819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195"/>
                                        </p:tgtEl>
                                        <p:attrNameLst>
                                          <p:attrName>style.visibility</p:attrName>
                                        </p:attrNameLst>
                                      </p:cBhvr>
                                      <p:to>
                                        <p:strVal val="visible"/>
                                      </p:to>
                                    </p:set>
                                    <p:anim calcmode="lin" valueType="num">
                                      <p:cBhvr additive="base">
                                        <p:cTn id="12" dur="500" fill="hold"/>
                                        <p:tgtEl>
                                          <p:spTgt spid="8195"/>
                                        </p:tgtEl>
                                        <p:attrNameLst>
                                          <p:attrName>ppt_x</p:attrName>
                                        </p:attrNameLst>
                                      </p:cBhvr>
                                      <p:tavLst>
                                        <p:tav tm="0">
                                          <p:val>
                                            <p:strVal val="#ppt_x"/>
                                          </p:val>
                                        </p:tav>
                                        <p:tav tm="100000">
                                          <p:val>
                                            <p:strVal val="#ppt_x"/>
                                          </p:val>
                                        </p:tav>
                                      </p:tavLst>
                                    </p:anim>
                                    <p:anim calcmode="lin" valueType="num">
                                      <p:cBhvr additive="base">
                                        <p:cTn id="13" dur="500" fill="hold"/>
                                        <p:tgtEl>
                                          <p:spTgt spid="819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196"/>
                                        </p:tgtEl>
                                        <p:attrNameLst>
                                          <p:attrName>style.visibility</p:attrName>
                                        </p:attrNameLst>
                                      </p:cBhvr>
                                      <p:to>
                                        <p:strVal val="visible"/>
                                      </p:to>
                                    </p:set>
                                    <p:anim calcmode="lin" valueType="num">
                                      <p:cBhvr additive="base">
                                        <p:cTn id="18" dur="500" fill="hold"/>
                                        <p:tgtEl>
                                          <p:spTgt spid="8196"/>
                                        </p:tgtEl>
                                        <p:attrNameLst>
                                          <p:attrName>ppt_x</p:attrName>
                                        </p:attrNameLst>
                                      </p:cBhvr>
                                      <p:tavLst>
                                        <p:tav tm="0">
                                          <p:val>
                                            <p:strVal val="#ppt_x"/>
                                          </p:val>
                                        </p:tav>
                                        <p:tav tm="100000">
                                          <p:val>
                                            <p:strVal val="#ppt_x"/>
                                          </p:val>
                                        </p:tav>
                                      </p:tavLst>
                                    </p:anim>
                                    <p:anim calcmode="lin" valueType="num">
                                      <p:cBhvr additive="base">
                                        <p:cTn id="19" dur="500" fill="hold"/>
                                        <p:tgtEl>
                                          <p:spTgt spid="8196"/>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198"/>
                                        </p:tgtEl>
                                        <p:attrNameLst>
                                          <p:attrName>style.visibility</p:attrName>
                                        </p:attrNameLst>
                                      </p:cBhvr>
                                      <p:to>
                                        <p:strVal val="visible"/>
                                      </p:to>
                                    </p:set>
                                    <p:anim calcmode="lin" valueType="num">
                                      <p:cBhvr additive="base">
                                        <p:cTn id="24" dur="500" fill="hold"/>
                                        <p:tgtEl>
                                          <p:spTgt spid="8198"/>
                                        </p:tgtEl>
                                        <p:attrNameLst>
                                          <p:attrName>ppt_x</p:attrName>
                                        </p:attrNameLst>
                                      </p:cBhvr>
                                      <p:tavLst>
                                        <p:tav tm="0">
                                          <p:val>
                                            <p:strVal val="#ppt_x"/>
                                          </p:val>
                                        </p:tav>
                                        <p:tav tm="100000">
                                          <p:val>
                                            <p:strVal val="#ppt_x"/>
                                          </p:val>
                                        </p:tav>
                                      </p:tavLst>
                                    </p:anim>
                                    <p:anim calcmode="lin" valueType="num">
                                      <p:cBhvr additive="base">
                                        <p:cTn id="25" dur="500" fill="hold"/>
                                        <p:tgtEl>
                                          <p:spTgt spid="8198"/>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197"/>
                                        </p:tgtEl>
                                        <p:attrNameLst>
                                          <p:attrName>style.visibility</p:attrName>
                                        </p:attrNameLst>
                                      </p:cBhvr>
                                      <p:to>
                                        <p:strVal val="visible"/>
                                      </p:to>
                                    </p:set>
                                    <p:anim calcmode="lin" valueType="num">
                                      <p:cBhvr additive="base">
                                        <p:cTn id="30" dur="500" fill="hold"/>
                                        <p:tgtEl>
                                          <p:spTgt spid="8197"/>
                                        </p:tgtEl>
                                        <p:attrNameLst>
                                          <p:attrName>ppt_x</p:attrName>
                                        </p:attrNameLst>
                                      </p:cBhvr>
                                      <p:tavLst>
                                        <p:tav tm="0">
                                          <p:val>
                                            <p:strVal val="#ppt_x"/>
                                          </p:val>
                                        </p:tav>
                                        <p:tav tm="100000">
                                          <p:val>
                                            <p:strVal val="#ppt_x"/>
                                          </p:val>
                                        </p:tav>
                                      </p:tavLst>
                                    </p:anim>
                                    <p:anim calcmode="lin" valueType="num">
                                      <p:cBhvr additive="base">
                                        <p:cTn id="31" dur="500" fill="hold"/>
                                        <p:tgtEl>
                                          <p:spTgt spid="81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p:bldP spid="8196" grpId="0"/>
      <p:bldP spid="8197" grpId="0"/>
      <p:bldP spid="8198"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2020·</a:t>
            </a:r>
            <a:r>
              <a:rPr lang="zh-CN" altLang="zh-CN" sz="2800"/>
              <a:t>永州）新冠疫情防控中，很多家庭使用浓度为</a:t>
            </a:r>
            <a:r>
              <a:rPr lang="en-US" altLang="zh-CN" sz="2800"/>
              <a:t>75%</a:t>
            </a:r>
            <a:r>
              <a:rPr lang="zh-CN" altLang="zh-CN" sz="2800"/>
              <a:t>的医用酒精来消毒．小刚同学利用烧杯、天平、量筒来测量其密度．</a:t>
            </a:r>
            <a:br>
              <a:rPr lang="zh-CN" altLang="zh-CN" sz="2800"/>
            </a:br>
            <a:endParaRPr lang="zh-CN" altLang="en-US" sz="2800"/>
          </a:p>
        </p:txBody>
      </p:sp>
      <p:pic>
        <p:nvPicPr>
          <p:cNvPr id="9219" name="Picture 2"/>
          <p:cNvPicPr>
            <a:picLocks noChangeAspect="1"/>
          </p:cNvPicPr>
          <p:nvPr/>
        </p:nvPicPr>
        <p:blipFill>
          <a:blip r:embed="rId2"/>
          <a:stretch>
            <a:fillRect/>
          </a:stretch>
        </p:blipFill>
        <p:spPr>
          <a:xfrm>
            <a:off x="1797050" y="3092450"/>
            <a:ext cx="5549900" cy="267335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500"/>
                                        <p:tgtEl>
                                          <p:spTgt spid="9218"/>
                                        </p:tgtEl>
                                      </p:cBhvr>
                                    </p:animEffect>
                                  </p:childTnLst>
                                </p:cTn>
                              </p:par>
                              <p:par>
                                <p:cTn id="8" presetID="10" presetClass="entr" presetSubtype="0" fill="hold" nodeType="withEffect">
                                  <p:stCondLst>
                                    <p:cond delay="0"/>
                                  </p:stCondLst>
                                  <p:childTnLst>
                                    <p:set>
                                      <p:cBhvr>
                                        <p:cTn id="9" dur="1" fill="hold">
                                          <p:stCondLst>
                                            <p:cond delay="0"/>
                                          </p:stCondLst>
                                        </p:cTn>
                                        <p:tgtEl>
                                          <p:spTgt spid="9219"/>
                                        </p:tgtEl>
                                        <p:attrNameLst>
                                          <p:attrName>style.visibility</p:attrName>
                                        </p:attrNameLst>
                                      </p:cBhvr>
                                      <p:to>
                                        <p:strVal val="visible"/>
                                      </p:to>
                                    </p:set>
                                    <p:animEffect transition="in" filter="fade">
                                      <p:cBhvr>
                                        <p:cTn id="10" dur="5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）他把天平放在水平桌面上，将游码移至零刻度处，发现指针偏向分度盘的左侧，如图甲所示，这时他应将平衡螺母向</a:t>
            </a:r>
            <a:r>
              <a:rPr lang="zh-CN" altLang="zh-CN" sz="2800" u="sng"/>
              <a:t>　　　　　</a:t>
            </a:r>
            <a:r>
              <a:rPr lang="zh-CN" altLang="zh-CN" sz="2800"/>
              <a:t>（选填</a:t>
            </a:r>
            <a:r>
              <a:rPr lang="en-US" altLang="zh-CN" sz="2800"/>
              <a:t>“</a:t>
            </a:r>
            <a:r>
              <a:rPr lang="zh-CN" altLang="zh-CN" sz="2800"/>
              <a:t>左</a:t>
            </a:r>
            <a:r>
              <a:rPr lang="en-US" altLang="zh-CN" sz="2800"/>
              <a:t>”</a:t>
            </a:r>
            <a:r>
              <a:rPr lang="zh-CN" altLang="zh-CN" sz="2800"/>
              <a:t>或</a:t>
            </a:r>
            <a:r>
              <a:rPr lang="en-US" altLang="zh-CN" sz="2800"/>
              <a:t>“</a:t>
            </a:r>
            <a:r>
              <a:rPr lang="zh-CN" altLang="zh-CN" sz="2800"/>
              <a:t>右</a:t>
            </a:r>
            <a:r>
              <a:rPr lang="en-US" altLang="zh-CN" sz="2800"/>
              <a:t>”</a:t>
            </a:r>
            <a:r>
              <a:rPr lang="zh-CN" altLang="zh-CN" sz="2800"/>
              <a:t>）调节，使天平平衡．</a:t>
            </a:r>
            <a:br>
              <a:rPr lang="zh-CN" altLang="zh-CN" sz="2800"/>
            </a:br>
            <a:r>
              <a:rPr lang="zh-CN" altLang="zh-CN" sz="2800"/>
              <a:t>（</a:t>
            </a:r>
            <a:r>
              <a:rPr lang="en-US" altLang="zh-CN" sz="2800"/>
              <a:t>2</a:t>
            </a:r>
            <a:r>
              <a:rPr lang="zh-CN" altLang="zh-CN" sz="2800"/>
              <a:t>）天平平衡后，他开始测量，测量的步骤如下：</a:t>
            </a:r>
            <a:br>
              <a:rPr lang="zh-CN" altLang="zh-CN" sz="2800"/>
            </a:br>
            <a:r>
              <a:rPr lang="en-US" altLang="zh-CN" sz="2800"/>
              <a:t>①</a:t>
            </a:r>
            <a:r>
              <a:rPr lang="zh-CN" altLang="zh-CN" sz="2800"/>
              <a:t>将待测酒精倒入烧杯中，用天平测出烧杯和酒精的总质量</a:t>
            </a:r>
            <a:r>
              <a:rPr lang="en-US" altLang="zh-CN" sz="2800" i="1"/>
              <a:t>m</a:t>
            </a:r>
            <a:r>
              <a:rPr lang="en-US" altLang="zh-CN" sz="2800" baseline="-25000"/>
              <a:t>1</a:t>
            </a:r>
            <a:r>
              <a:rPr lang="zh-CN" altLang="zh-CN" sz="2800"/>
              <a:t>＝</a:t>
            </a:r>
            <a:r>
              <a:rPr lang="en-US" altLang="zh-CN" sz="2800"/>
              <a:t>153 g</a:t>
            </a:r>
            <a:r>
              <a:rPr lang="zh-CN" altLang="zh-CN" sz="2800"/>
              <a:t>；</a:t>
            </a:r>
            <a:br>
              <a:rPr lang="zh-CN" altLang="zh-CN" sz="2800"/>
            </a:br>
            <a:endParaRPr lang="zh-CN" altLang="en-US" sz="2800"/>
          </a:p>
        </p:txBody>
      </p:sp>
      <p:sp>
        <p:nvSpPr>
          <p:cNvPr id="10243" name="矩形 1"/>
          <p:cNvSpPr/>
          <p:nvPr/>
        </p:nvSpPr>
        <p:spPr>
          <a:xfrm>
            <a:off x="4848225" y="2233613"/>
            <a:ext cx="54451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右</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arn(inVertical)">
                                      <p:cBhvr>
                                        <p:cTn id="7" dur="500"/>
                                        <p:tgtEl>
                                          <p:spTgt spid="1024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243"/>
                                        </p:tgtEl>
                                        <p:attrNameLst>
                                          <p:attrName>style.visibility</p:attrName>
                                        </p:attrNameLst>
                                      </p:cBhvr>
                                      <p:to>
                                        <p:strVal val="visible"/>
                                      </p:to>
                                    </p:set>
                                    <p:anim calcmode="lin" valueType="num">
                                      <p:cBhvr additive="base">
                                        <p:cTn id="12" dur="500" fill="hold"/>
                                        <p:tgtEl>
                                          <p:spTgt spid="10243"/>
                                        </p:tgtEl>
                                        <p:attrNameLst>
                                          <p:attrName>ppt_x</p:attrName>
                                        </p:attrNameLst>
                                      </p:cBhvr>
                                      <p:tavLst>
                                        <p:tav tm="0">
                                          <p:val>
                                            <p:strVal val="#ppt_x"/>
                                          </p:val>
                                        </p:tav>
                                        <p:tav tm="100000">
                                          <p:val>
                                            <p:strVal val="#ppt_x"/>
                                          </p:val>
                                        </p:tav>
                                      </p:tavLst>
                                    </p:anim>
                                    <p:anim calcmode="lin" valueType="num">
                                      <p:cBhvr additive="base">
                                        <p:cTn id="13" dur="500" fill="hold"/>
                                        <p:tgtEl>
                                          <p:spTgt spid="102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标题 1"/>
          <p:cNvSpPr>
            <a:spLocks noGrp="1"/>
          </p:cNvSpPr>
          <p:nvPr>
            <p:ph type="title" idx="4294967295"/>
          </p:nvPr>
        </p:nvSpPr>
        <p:spPr>
          <a:xfrm>
            <a:off x="508000" y="13065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②</a:t>
            </a:r>
            <a:r>
              <a:rPr lang="zh-CN" altLang="zh-CN" sz="2800"/>
              <a:t>将烧杯中酒精的一部分倒入量筒中，测出倒入到量筒的这部分酒精的体积，如图乙</a:t>
            </a:r>
            <a:r>
              <a:rPr lang="en-US" altLang="zh-CN" sz="2800" i="1"/>
              <a:t>V</a:t>
            </a:r>
            <a:r>
              <a:rPr lang="zh-CN" altLang="zh-CN" sz="2800"/>
              <a:t>＝</a:t>
            </a:r>
            <a:r>
              <a:rPr lang="zh-CN" altLang="zh-CN" sz="2800" u="sng"/>
              <a:t>　　</a:t>
            </a:r>
            <a:r>
              <a:rPr lang="en-US" altLang="zh-CN" sz="2800" u="sng"/>
              <a:t> </a:t>
            </a:r>
            <a:r>
              <a:rPr lang="zh-CN" altLang="zh-CN" sz="2800" u="sng"/>
              <a:t>　</a:t>
            </a:r>
            <a:r>
              <a:rPr lang="en-US" altLang="zh-CN" sz="2800"/>
              <a:t>mL</a:t>
            </a:r>
            <a:r>
              <a:rPr lang="zh-CN" altLang="zh-CN" sz="2800"/>
              <a:t>；</a:t>
            </a:r>
            <a:br>
              <a:rPr lang="zh-CN" altLang="zh-CN" sz="2800"/>
            </a:br>
            <a:r>
              <a:rPr lang="en-US" altLang="zh-CN" sz="2800"/>
              <a:t>③</a:t>
            </a:r>
            <a:r>
              <a:rPr lang="zh-CN" altLang="zh-CN" sz="2800"/>
              <a:t>用天平测出烧杯和剩余酒精的总质量，如图丙</a:t>
            </a:r>
            <a:br>
              <a:rPr lang="en-US" altLang="zh-CN" sz="2800"/>
            </a:br>
            <a:r>
              <a:rPr lang="en-US" altLang="zh-CN" sz="2800" i="1"/>
              <a:t>m</a:t>
            </a:r>
            <a:r>
              <a:rPr lang="en-US" altLang="zh-CN" sz="2800" baseline="-25000"/>
              <a:t>2</a:t>
            </a:r>
            <a:r>
              <a:rPr lang="zh-CN" altLang="zh-CN" sz="2800"/>
              <a:t>＝</a:t>
            </a:r>
            <a:r>
              <a:rPr lang="zh-CN" altLang="zh-CN" sz="2800" u="sng"/>
              <a:t>　　　　　</a:t>
            </a:r>
            <a:r>
              <a:rPr lang="en-US" altLang="zh-CN" sz="2800"/>
              <a:t>g.</a:t>
            </a:r>
            <a:br>
              <a:rPr lang="zh-CN" altLang="zh-CN" sz="2800"/>
            </a:br>
            <a:r>
              <a:rPr lang="zh-CN" altLang="zh-CN" sz="2800"/>
              <a:t>（</a:t>
            </a:r>
            <a:r>
              <a:rPr lang="en-US" altLang="zh-CN" sz="2800"/>
              <a:t>3</a:t>
            </a:r>
            <a:r>
              <a:rPr lang="zh-CN" altLang="zh-CN" sz="2800"/>
              <a:t>）该酒精密度的表达式为</a:t>
            </a:r>
            <a:r>
              <a:rPr lang="en-US" altLang="zh-CN" sz="2800" i="1"/>
              <a:t>ρ</a:t>
            </a:r>
            <a:r>
              <a:rPr lang="zh-CN" altLang="zh-CN" sz="2800"/>
              <a:t>＝</a:t>
            </a:r>
            <a:r>
              <a:rPr lang="zh-CN" altLang="zh-CN" sz="2800" u="sng"/>
              <a:t>　　　　　</a:t>
            </a:r>
            <a:r>
              <a:rPr lang="zh-CN" altLang="zh-CN" sz="2800"/>
              <a:t>（用实验步骤中的字母表示），计算出酒精的密度为</a:t>
            </a:r>
            <a:br>
              <a:rPr lang="en-US" altLang="zh-CN" sz="2800"/>
            </a:br>
            <a:r>
              <a:rPr lang="zh-CN" altLang="zh-CN" sz="2800" u="sng"/>
              <a:t>　　　　</a:t>
            </a:r>
            <a:r>
              <a:rPr lang="en-US" altLang="zh-CN" sz="2800" u="sng"/>
              <a:t>     </a:t>
            </a:r>
            <a:r>
              <a:rPr lang="zh-CN" altLang="zh-CN" sz="2800" u="sng"/>
              <a:t>　</a:t>
            </a:r>
            <a:r>
              <a:rPr lang="en-US" altLang="zh-CN" sz="2800"/>
              <a:t>kg/m</a:t>
            </a:r>
            <a:r>
              <a:rPr lang="en-US" altLang="zh-CN" sz="2800" baseline="30000"/>
              <a:t>3</a:t>
            </a:r>
            <a:r>
              <a:rPr lang="en-US" altLang="zh-CN" sz="2800"/>
              <a:t>.</a:t>
            </a:r>
            <a:endParaRPr lang="zh-CN" altLang="en-US" sz="2800"/>
          </a:p>
        </p:txBody>
      </p:sp>
      <p:sp>
        <p:nvSpPr>
          <p:cNvPr id="11267" name="矩形 1"/>
          <p:cNvSpPr/>
          <p:nvPr/>
        </p:nvSpPr>
        <p:spPr>
          <a:xfrm>
            <a:off x="6899275" y="2084388"/>
            <a:ext cx="5429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60</a:t>
            </a:r>
            <a:endParaRPr lang="zh-CN" altLang="en-US"/>
          </a:p>
        </p:txBody>
      </p:sp>
      <p:sp>
        <p:nvSpPr>
          <p:cNvPr id="11268" name="矩形 2"/>
          <p:cNvSpPr/>
          <p:nvPr/>
        </p:nvSpPr>
        <p:spPr>
          <a:xfrm>
            <a:off x="1793875" y="3330575"/>
            <a:ext cx="7239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102</a:t>
            </a:r>
            <a:endParaRPr lang="zh-CN" altLang="en-US"/>
          </a:p>
        </p:txBody>
      </p:sp>
      <p:pic>
        <p:nvPicPr>
          <p:cNvPr id="11269" name="图片 3"/>
          <p:cNvPicPr>
            <a:picLocks noChangeAspect="1"/>
          </p:cNvPicPr>
          <p:nvPr/>
        </p:nvPicPr>
        <p:blipFill>
          <a:blip r:embed="rId2"/>
          <a:srcRect r="86317"/>
          <a:stretch>
            <a:fillRect/>
          </a:stretch>
        </p:blipFill>
        <p:spPr>
          <a:xfrm>
            <a:off x="6000750" y="3573463"/>
            <a:ext cx="1250950" cy="965200"/>
          </a:xfrm>
          <a:prstGeom prst="rect">
            <a:avLst/>
          </a:prstGeom>
          <a:noFill/>
          <a:ln>
            <a:noFill/>
            <a:miter lim="800000"/>
          </a:ln>
        </p:spPr>
      </p:pic>
      <p:sp>
        <p:nvSpPr>
          <p:cNvPr id="11270" name="矩形 4"/>
          <p:cNvSpPr/>
          <p:nvPr/>
        </p:nvSpPr>
        <p:spPr>
          <a:xfrm>
            <a:off x="968375" y="5208588"/>
            <a:ext cx="1651000"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0.85×10</a:t>
            </a:r>
            <a:r>
              <a:rPr lang="en-US" altLang="zh-CN" sz="2800" baseline="30000">
                <a:solidFill>
                  <a:srgbClr val="FF0000"/>
                </a:solidFill>
                <a:latin typeface="Times New Roman" pitchFamily="18" charset="0"/>
                <a:ea typeface="黑体" pitchFamily="49" charset="-122"/>
              </a:rPr>
              <a:t>3</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500"/>
                                        <p:tgtEl>
                                          <p:spTgt spid="1126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267"/>
                                        </p:tgtEl>
                                        <p:attrNameLst>
                                          <p:attrName>style.visibility</p:attrName>
                                        </p:attrNameLst>
                                      </p:cBhvr>
                                      <p:to>
                                        <p:strVal val="visible"/>
                                      </p:to>
                                    </p:set>
                                    <p:anim calcmode="lin" valueType="num">
                                      <p:cBhvr additive="base">
                                        <p:cTn id="12" dur="500" fill="hold"/>
                                        <p:tgtEl>
                                          <p:spTgt spid="11267"/>
                                        </p:tgtEl>
                                        <p:attrNameLst>
                                          <p:attrName>ppt_x</p:attrName>
                                        </p:attrNameLst>
                                      </p:cBhvr>
                                      <p:tavLst>
                                        <p:tav tm="0">
                                          <p:val>
                                            <p:strVal val="#ppt_x"/>
                                          </p:val>
                                        </p:tav>
                                        <p:tav tm="100000">
                                          <p:val>
                                            <p:strVal val="#ppt_x"/>
                                          </p:val>
                                        </p:tav>
                                      </p:tavLst>
                                    </p:anim>
                                    <p:anim calcmode="lin" valueType="num">
                                      <p:cBhvr additive="base">
                                        <p:cTn id="13" dur="500" fill="hold"/>
                                        <p:tgtEl>
                                          <p:spTgt spid="11267"/>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268"/>
                                        </p:tgtEl>
                                        <p:attrNameLst>
                                          <p:attrName>style.visibility</p:attrName>
                                        </p:attrNameLst>
                                      </p:cBhvr>
                                      <p:to>
                                        <p:strVal val="visible"/>
                                      </p:to>
                                    </p:set>
                                    <p:anim calcmode="lin" valueType="num">
                                      <p:cBhvr additive="base">
                                        <p:cTn id="18" dur="500" fill="hold"/>
                                        <p:tgtEl>
                                          <p:spTgt spid="11268"/>
                                        </p:tgtEl>
                                        <p:attrNameLst>
                                          <p:attrName>ppt_x</p:attrName>
                                        </p:attrNameLst>
                                      </p:cBhvr>
                                      <p:tavLst>
                                        <p:tav tm="0">
                                          <p:val>
                                            <p:strVal val="#ppt_x"/>
                                          </p:val>
                                        </p:tav>
                                        <p:tav tm="100000">
                                          <p:val>
                                            <p:strVal val="#ppt_x"/>
                                          </p:val>
                                        </p:tav>
                                      </p:tavLst>
                                    </p:anim>
                                    <p:anim calcmode="lin" valueType="num">
                                      <p:cBhvr additive="base">
                                        <p:cTn id="19" dur="500" fill="hold"/>
                                        <p:tgtEl>
                                          <p:spTgt spid="11268"/>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nodeType="clickEffect">
                                  <p:stCondLst>
                                    <p:cond delay="0"/>
                                  </p:stCondLst>
                                  <p:childTnLst>
                                    <p:set>
                                      <p:cBhvr>
                                        <p:cTn id="23" dur="1" fill="hold">
                                          <p:stCondLst>
                                            <p:cond delay="0"/>
                                          </p:stCondLst>
                                        </p:cTn>
                                        <p:tgtEl>
                                          <p:spTgt spid="11269"/>
                                        </p:tgtEl>
                                        <p:attrNameLst>
                                          <p:attrName>style.visibility</p:attrName>
                                        </p:attrNameLst>
                                      </p:cBhvr>
                                      <p:to>
                                        <p:strVal val="visible"/>
                                      </p:to>
                                    </p:set>
                                    <p:anim calcmode="lin" valueType="num">
                                      <p:cBhvr additive="base">
                                        <p:cTn id="24" dur="500" fill="hold"/>
                                        <p:tgtEl>
                                          <p:spTgt spid="11269"/>
                                        </p:tgtEl>
                                        <p:attrNameLst>
                                          <p:attrName>ppt_x</p:attrName>
                                        </p:attrNameLst>
                                      </p:cBhvr>
                                      <p:tavLst>
                                        <p:tav tm="0">
                                          <p:val>
                                            <p:strVal val="#ppt_x"/>
                                          </p:val>
                                        </p:tav>
                                        <p:tav tm="100000">
                                          <p:val>
                                            <p:strVal val="#ppt_x"/>
                                          </p:val>
                                        </p:tav>
                                      </p:tavLst>
                                    </p:anim>
                                    <p:anim calcmode="lin" valueType="num">
                                      <p:cBhvr additive="base">
                                        <p:cTn id="25" dur="500" fill="hold"/>
                                        <p:tgtEl>
                                          <p:spTgt spid="11269"/>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1270"/>
                                        </p:tgtEl>
                                        <p:attrNameLst>
                                          <p:attrName>style.visibility</p:attrName>
                                        </p:attrNameLst>
                                      </p:cBhvr>
                                      <p:to>
                                        <p:strVal val="visible"/>
                                      </p:to>
                                    </p:set>
                                    <p:anim calcmode="lin" valueType="num">
                                      <p:cBhvr additive="base">
                                        <p:cTn id="30" dur="500" fill="hold"/>
                                        <p:tgtEl>
                                          <p:spTgt spid="11270"/>
                                        </p:tgtEl>
                                        <p:attrNameLst>
                                          <p:attrName>ppt_x</p:attrName>
                                        </p:attrNameLst>
                                      </p:cBhvr>
                                      <p:tavLst>
                                        <p:tav tm="0">
                                          <p:val>
                                            <p:strVal val="#ppt_x"/>
                                          </p:val>
                                        </p:tav>
                                        <p:tav tm="100000">
                                          <p:val>
                                            <p:strVal val="#ppt_x"/>
                                          </p:val>
                                        </p:tav>
                                      </p:tavLst>
                                    </p:anim>
                                    <p:anim calcmode="lin" valueType="num">
                                      <p:cBhvr additive="base">
                                        <p:cTn id="31" dur="500" fill="hold"/>
                                        <p:tgtEl>
                                          <p:spTgt spid="112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p:bldP spid="11268" grpId="0"/>
      <p:bldP spid="11270"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标题 1"/>
          <p:cNvSpPr>
            <a:spLocks noGrp="1"/>
          </p:cNvSpPr>
          <p:nvPr>
            <p:ph type="title" idx="4294967295"/>
          </p:nvPr>
        </p:nvSpPr>
        <p:spPr>
          <a:xfrm>
            <a:off x="508000" y="1673225"/>
            <a:ext cx="8128000" cy="4391025"/>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zh-CN" altLang="zh-CN" sz="2800"/>
              <a:t>相关考点：</a:t>
            </a:r>
            <a:r>
              <a:rPr lang="en-US" altLang="zh-CN" sz="2800"/>
              <a:t>1.</a:t>
            </a:r>
            <a:r>
              <a:rPr lang="zh-CN" altLang="zh-CN" sz="2800"/>
              <a:t>原理：二力平衡．</a:t>
            </a:r>
            <a:br>
              <a:rPr lang="zh-CN" altLang="zh-CN" sz="2800"/>
            </a:br>
            <a:r>
              <a:rPr lang="en-US" altLang="zh-CN" sz="2800"/>
              <a:t>2</a:t>
            </a:r>
            <a:r>
              <a:rPr lang="zh-CN" altLang="zh-CN" sz="2800"/>
              <a:t>．弹簧测力计的使用和读数．</a:t>
            </a:r>
            <a:br>
              <a:rPr lang="zh-CN" altLang="zh-CN" sz="2800"/>
            </a:br>
            <a:r>
              <a:rPr lang="en-US" altLang="zh-CN" sz="2800"/>
              <a:t>3</a:t>
            </a:r>
            <a:r>
              <a:rPr lang="zh-CN" altLang="zh-CN" sz="2800"/>
              <a:t>．控制变量法的应用：探究滑动摩擦力的大小与压力的大小关系，必须保持接触面粗糙程度不变；探究滑动摩擦力的大小与接触面粗糙程度的关系，必须保持压力的大小不变．</a:t>
            </a:r>
            <a:br>
              <a:rPr lang="zh-CN" altLang="zh-CN" sz="2800"/>
            </a:br>
            <a:r>
              <a:rPr lang="en-US" altLang="zh-CN" sz="2800"/>
              <a:t>4</a:t>
            </a:r>
            <a:r>
              <a:rPr lang="zh-CN" altLang="zh-CN" sz="2800"/>
              <a:t>．表格设计．</a:t>
            </a:r>
            <a:br>
              <a:rPr lang="zh-CN" altLang="zh-CN" sz="2800"/>
            </a:br>
            <a:r>
              <a:rPr lang="en-US" altLang="zh-CN" sz="2800"/>
              <a:t>5</a:t>
            </a:r>
            <a:r>
              <a:rPr lang="zh-CN" altLang="zh-CN" sz="2800"/>
              <a:t>．由于物体很难控制匀速，如何改进装置．</a:t>
            </a:r>
            <a:endParaRPr lang="zh-CN" altLang="en-US" sz="2800"/>
          </a:p>
        </p:txBody>
      </p:sp>
      <p:sp>
        <p:nvSpPr>
          <p:cNvPr id="12291" name="箭头: 五边形 2"/>
          <p:cNvSpPr/>
          <p:nvPr/>
        </p:nvSpPr>
        <p:spPr>
          <a:xfrm>
            <a:off x="508000" y="922338"/>
            <a:ext cx="3673475" cy="577850"/>
          </a:xfrm>
          <a:prstGeom prst="homePlate">
            <a:avLst>
              <a:gd name="adj" fmla="val 50004"/>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二　探究滑动摩擦力　 </a:t>
            </a:r>
            <a:endParaRPr lang="zh-CN" altLang="en-US" sz="2800">
              <a:solidFill>
                <a:srgbClr val="00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500"/>
                                        <p:tgtEl>
                                          <p:spTgt spid="1229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290"/>
                                        </p:tgtEl>
                                        <p:attrNameLst>
                                          <p:attrName>style.visibility</p:attrName>
                                        </p:attrNameLst>
                                      </p:cBhvr>
                                      <p:to>
                                        <p:strVal val="visible"/>
                                      </p:to>
                                    </p:set>
                                    <p:animEffect transition="in" filter="fade">
                                      <p:cBhvr>
                                        <p:cTn id="10" dur="5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标题 1"/>
          <p:cNvSpPr>
            <a:spLocks noGrp="1"/>
          </p:cNvSpPr>
          <p:nvPr>
            <p:ph type="title" idx="4294967295"/>
          </p:nvPr>
        </p:nvSpPr>
        <p:spPr>
          <a:xfrm>
            <a:off x="508000" y="9985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2020·</a:t>
            </a:r>
            <a:r>
              <a:rPr lang="zh-CN" altLang="zh-CN" sz="2800"/>
              <a:t>白银）小宇要探究</a:t>
            </a:r>
            <a:r>
              <a:rPr lang="en-US" altLang="zh-CN" sz="2800"/>
              <a:t>“</a:t>
            </a:r>
            <a:r>
              <a:rPr lang="zh-CN" altLang="zh-CN" sz="2800"/>
              <a:t>影响滑动摩擦力大小的因素</a:t>
            </a:r>
            <a:r>
              <a:rPr lang="en-US" altLang="zh-CN" sz="2800"/>
              <a:t>”</a:t>
            </a:r>
            <a:r>
              <a:rPr lang="zh-CN" altLang="zh-CN" sz="2800"/>
              <a:t>，他猜想影响滑动摩擦力大小的因素可能有：</a:t>
            </a:r>
            <a:r>
              <a:rPr lang="en-US" altLang="zh-CN" sz="2800"/>
              <a:t>A.</a:t>
            </a:r>
            <a:r>
              <a:rPr lang="zh-CN" altLang="zh-CN" sz="2800"/>
              <a:t>接触面所受的压力大小；</a:t>
            </a:r>
            <a:r>
              <a:rPr lang="en-US" altLang="zh-CN" sz="2800"/>
              <a:t>B.</a:t>
            </a:r>
            <a:r>
              <a:rPr lang="zh-CN" altLang="zh-CN" sz="2800"/>
              <a:t>接触面的粗糙程度；</a:t>
            </a:r>
            <a:r>
              <a:rPr lang="en-US" altLang="zh-CN" sz="2800"/>
              <a:t>C.</a:t>
            </a:r>
            <a:r>
              <a:rPr lang="zh-CN" altLang="zh-CN" sz="2800"/>
              <a:t>物体运动的速度．接下来小宇通过如图所示的实验操作开展探究．</a:t>
            </a:r>
            <a:br>
              <a:rPr lang="zh-CN" altLang="zh-CN" sz="2800"/>
            </a:br>
            <a:endParaRPr lang="zh-CN" altLang="en-US" sz="2800"/>
          </a:p>
        </p:txBody>
      </p:sp>
      <p:pic>
        <p:nvPicPr>
          <p:cNvPr id="13315" name="Picture 2"/>
          <p:cNvPicPr>
            <a:picLocks noChangeAspect="1"/>
          </p:cNvPicPr>
          <p:nvPr/>
        </p:nvPicPr>
        <p:blipFill>
          <a:blip r:embed="rId2"/>
          <a:stretch>
            <a:fillRect/>
          </a:stretch>
        </p:blipFill>
        <p:spPr>
          <a:xfrm>
            <a:off x="852488" y="4460875"/>
            <a:ext cx="7453312" cy="116998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par>
                                <p:cTn id="8" presetID="10" presetClass="entr" presetSubtype="0" fill="hold" nodeType="withEffect">
                                  <p:stCondLst>
                                    <p:cond delay="0"/>
                                  </p:stCondLst>
                                  <p:childTnLst>
                                    <p:set>
                                      <p:cBhvr>
                                        <p:cTn id="9" dur="1" fill="hold">
                                          <p:stCondLst>
                                            <p:cond delay="0"/>
                                          </p:stCondLst>
                                        </p:cTn>
                                        <p:tgtEl>
                                          <p:spTgt spid="13315"/>
                                        </p:tgtEl>
                                        <p:attrNameLst>
                                          <p:attrName>style.visibility</p:attrName>
                                        </p:attrNameLst>
                                      </p:cBhvr>
                                      <p:to>
                                        <p:strVal val="visible"/>
                                      </p:to>
                                    </p:set>
                                    <p:animEffect transition="in" filter="fade">
                                      <p:cBhvr>
                                        <p:cTn id="10"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标题 1"/>
          <p:cNvSpPr>
            <a:spLocks noGrp="1"/>
          </p:cNvSpPr>
          <p:nvPr>
            <p:ph type="title" idx="4294967295"/>
          </p:nvPr>
        </p:nvSpPr>
        <p:spPr>
          <a:xfrm>
            <a:off x="508000" y="120015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）进行甲、乙、丙图实验时，弹簧测力计必须沿水平方向拉着物体做</a:t>
            </a:r>
            <a:r>
              <a:rPr lang="zh-CN" altLang="zh-CN" sz="2800" u="sng"/>
              <a:t>　　　　　</a:t>
            </a:r>
            <a:r>
              <a:rPr lang="zh-CN" altLang="zh-CN" sz="2800"/>
              <a:t>运动．</a:t>
            </a:r>
            <a:br>
              <a:rPr lang="zh-CN" altLang="zh-CN" sz="2800"/>
            </a:br>
            <a:r>
              <a:rPr lang="zh-CN" altLang="zh-CN" sz="2800"/>
              <a:t>（</a:t>
            </a:r>
            <a:r>
              <a:rPr lang="en-US" altLang="zh-CN" sz="2800"/>
              <a:t>2</a:t>
            </a:r>
            <a:r>
              <a:rPr lang="zh-CN" altLang="zh-CN" sz="2800"/>
              <a:t>）要验证猜想</a:t>
            </a:r>
            <a:r>
              <a:rPr lang="en-US" altLang="zh-CN" sz="2800"/>
              <a:t>B</a:t>
            </a:r>
            <a:r>
              <a:rPr lang="zh-CN" altLang="zh-CN" sz="2800"/>
              <a:t>，需按照</a:t>
            </a:r>
            <a:r>
              <a:rPr lang="zh-CN" altLang="zh-CN" sz="2800" u="sng"/>
              <a:t>　　　　　</a:t>
            </a:r>
            <a:r>
              <a:rPr lang="zh-CN" altLang="zh-CN" sz="2800"/>
              <a:t>两个图（选填</a:t>
            </a:r>
            <a:r>
              <a:rPr lang="en-US" altLang="zh-CN" sz="2800"/>
              <a:t>“</a:t>
            </a:r>
            <a:r>
              <a:rPr lang="zh-CN" altLang="zh-CN" sz="2800"/>
              <a:t>甲</a:t>
            </a:r>
            <a:r>
              <a:rPr lang="en-US" altLang="zh-CN" sz="2800"/>
              <a:t>”“</a:t>
            </a:r>
            <a:r>
              <a:rPr lang="zh-CN" altLang="zh-CN" sz="2800"/>
              <a:t>乙</a:t>
            </a:r>
            <a:r>
              <a:rPr lang="en-US" altLang="zh-CN" sz="2800"/>
              <a:t>”</a:t>
            </a:r>
            <a:r>
              <a:rPr lang="zh-CN" altLang="zh-CN" sz="2800"/>
              <a:t>或</a:t>
            </a:r>
            <a:r>
              <a:rPr lang="en-US" altLang="zh-CN" sz="2800"/>
              <a:t>“</a:t>
            </a:r>
            <a:r>
              <a:rPr lang="zh-CN" altLang="zh-CN" sz="2800"/>
              <a:t>丙</a:t>
            </a:r>
            <a:r>
              <a:rPr lang="en-US" altLang="zh-CN" sz="2800"/>
              <a:t>”</a:t>
            </a:r>
            <a:r>
              <a:rPr lang="zh-CN" altLang="zh-CN" sz="2800"/>
              <a:t>）进行对比实验．</a:t>
            </a:r>
            <a:br>
              <a:rPr lang="zh-CN" altLang="zh-CN" sz="2800"/>
            </a:br>
            <a:r>
              <a:rPr lang="zh-CN" altLang="zh-CN" sz="2800"/>
              <a:t>（</a:t>
            </a:r>
            <a:r>
              <a:rPr lang="en-US" altLang="zh-CN" sz="2800"/>
              <a:t>3</a:t>
            </a:r>
            <a:r>
              <a:rPr lang="zh-CN" altLang="zh-CN" sz="2800"/>
              <a:t>）比较甲、乙图的实验，得到的实验结论是</a:t>
            </a:r>
            <a:r>
              <a:rPr lang="en-US" altLang="zh-CN" sz="2800"/>
              <a:t>________________________________________________________________________</a:t>
            </a:r>
            <a:r>
              <a:rPr lang="zh-CN" altLang="zh-CN" sz="2800"/>
              <a:t>．</a:t>
            </a:r>
            <a:endParaRPr lang="zh-CN" altLang="en-US" sz="2800"/>
          </a:p>
        </p:txBody>
      </p:sp>
      <p:sp>
        <p:nvSpPr>
          <p:cNvPr id="14339" name="矩形 1"/>
          <p:cNvSpPr/>
          <p:nvPr/>
        </p:nvSpPr>
        <p:spPr>
          <a:xfrm>
            <a:off x="677863" y="4344988"/>
            <a:ext cx="7599362" cy="131286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lnSpc>
                <a:spcPct val="150000"/>
              </a:lnSpc>
            </a:pPr>
            <a:r>
              <a:rPr lang="zh-CN" altLang="zh-CN" sz="2800">
                <a:solidFill>
                  <a:srgbClr val="FF0000"/>
                </a:solidFill>
                <a:latin typeface="Times New Roman" pitchFamily="18" charset="0"/>
                <a:ea typeface="黑体" pitchFamily="49" charset="-122"/>
              </a:rPr>
              <a:t>接触面粗糙程度相同时，压力越大，滑动摩擦力越大</a:t>
            </a:r>
            <a:endParaRPr lang="zh-CN" altLang="zh-CN" sz="1000">
              <a:latin typeface="等线"/>
            </a:endParaRPr>
          </a:p>
        </p:txBody>
      </p:sp>
      <p:sp>
        <p:nvSpPr>
          <p:cNvPr id="14340" name="矩形 3"/>
          <p:cNvSpPr/>
          <p:nvPr/>
        </p:nvSpPr>
        <p:spPr>
          <a:xfrm>
            <a:off x="4240213" y="1941513"/>
            <a:ext cx="1804987"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匀速直线　</a:t>
            </a:r>
            <a:endParaRPr lang="zh-CN" altLang="zh-CN" sz="1000">
              <a:latin typeface="等线"/>
            </a:endParaRPr>
          </a:p>
        </p:txBody>
      </p:sp>
      <p:sp>
        <p:nvSpPr>
          <p:cNvPr id="14341" name="矩形 4"/>
          <p:cNvSpPr/>
          <p:nvPr/>
        </p:nvSpPr>
        <p:spPr>
          <a:xfrm>
            <a:off x="5141913" y="2559050"/>
            <a:ext cx="1409700" cy="522288"/>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甲、丙　</a:t>
            </a:r>
            <a:endParaRPr lang="zh-CN" altLang="zh-CN" sz="1000">
              <a:latin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500"/>
                                        <p:tgtEl>
                                          <p:spTgt spid="1433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340"/>
                                        </p:tgtEl>
                                        <p:attrNameLst>
                                          <p:attrName>style.visibility</p:attrName>
                                        </p:attrNameLst>
                                      </p:cBhvr>
                                      <p:to>
                                        <p:strVal val="visible"/>
                                      </p:to>
                                    </p:set>
                                    <p:anim calcmode="lin" valueType="num">
                                      <p:cBhvr additive="base">
                                        <p:cTn id="12" dur="500" fill="hold"/>
                                        <p:tgtEl>
                                          <p:spTgt spid="14340"/>
                                        </p:tgtEl>
                                        <p:attrNameLst>
                                          <p:attrName>ppt_x</p:attrName>
                                        </p:attrNameLst>
                                      </p:cBhvr>
                                      <p:tavLst>
                                        <p:tav tm="0">
                                          <p:val>
                                            <p:strVal val="#ppt_x"/>
                                          </p:val>
                                        </p:tav>
                                        <p:tav tm="100000">
                                          <p:val>
                                            <p:strVal val="#ppt_x"/>
                                          </p:val>
                                        </p:tav>
                                      </p:tavLst>
                                    </p:anim>
                                    <p:anim calcmode="lin" valueType="num">
                                      <p:cBhvr additive="base">
                                        <p:cTn id="13" dur="500" fill="hold"/>
                                        <p:tgtEl>
                                          <p:spTgt spid="1434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341"/>
                                        </p:tgtEl>
                                        <p:attrNameLst>
                                          <p:attrName>style.visibility</p:attrName>
                                        </p:attrNameLst>
                                      </p:cBhvr>
                                      <p:to>
                                        <p:strVal val="visible"/>
                                      </p:to>
                                    </p:set>
                                    <p:anim calcmode="lin" valueType="num">
                                      <p:cBhvr additive="base">
                                        <p:cTn id="18" dur="500" fill="hold"/>
                                        <p:tgtEl>
                                          <p:spTgt spid="14341"/>
                                        </p:tgtEl>
                                        <p:attrNameLst>
                                          <p:attrName>ppt_x</p:attrName>
                                        </p:attrNameLst>
                                      </p:cBhvr>
                                      <p:tavLst>
                                        <p:tav tm="0">
                                          <p:val>
                                            <p:strVal val="#ppt_x"/>
                                          </p:val>
                                        </p:tav>
                                        <p:tav tm="100000">
                                          <p:val>
                                            <p:strVal val="#ppt_x"/>
                                          </p:val>
                                        </p:tav>
                                      </p:tavLst>
                                    </p:anim>
                                    <p:anim calcmode="lin" valueType="num">
                                      <p:cBhvr additive="base">
                                        <p:cTn id="19" dur="500" fill="hold"/>
                                        <p:tgtEl>
                                          <p:spTgt spid="14341"/>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339"/>
                                        </p:tgtEl>
                                        <p:attrNameLst>
                                          <p:attrName>style.visibility</p:attrName>
                                        </p:attrNameLst>
                                      </p:cBhvr>
                                      <p:to>
                                        <p:strVal val="visible"/>
                                      </p:to>
                                    </p:set>
                                    <p:anim calcmode="lin" valueType="num">
                                      <p:cBhvr additive="base">
                                        <p:cTn id="24" dur="500" fill="hold"/>
                                        <p:tgtEl>
                                          <p:spTgt spid="14339"/>
                                        </p:tgtEl>
                                        <p:attrNameLst>
                                          <p:attrName>ppt_x</p:attrName>
                                        </p:attrNameLst>
                                      </p:cBhvr>
                                      <p:tavLst>
                                        <p:tav tm="0">
                                          <p:val>
                                            <p:strVal val="#ppt_x"/>
                                          </p:val>
                                        </p:tav>
                                        <p:tav tm="100000">
                                          <p:val>
                                            <p:strVal val="#ppt_x"/>
                                          </p:val>
                                        </p:tav>
                                      </p:tavLst>
                                    </p:anim>
                                    <p:anim calcmode="lin" valueType="num">
                                      <p:cBhvr additive="base">
                                        <p:cTn id="25" dur="500" fill="hold"/>
                                        <p:tgtEl>
                                          <p:spTgt spid="143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9" grpId="0"/>
      <p:bldP spid="14340" grpId="0"/>
      <p:bldP spid="14341"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标题 1"/>
          <p:cNvSpPr>
            <a:spLocks noGrp="1"/>
          </p:cNvSpPr>
          <p:nvPr>
            <p:ph type="title" idx="4294967295"/>
          </p:nvPr>
        </p:nvSpPr>
        <p:spPr>
          <a:xfrm>
            <a:off x="508000" y="12477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）在本次实验中运用的研究方法是转换法和</a:t>
            </a:r>
            <a:br>
              <a:rPr lang="en-US" altLang="zh-CN" sz="2800"/>
            </a:br>
            <a:r>
              <a:rPr lang="zh-CN" altLang="zh-CN" sz="2800" u="sng"/>
              <a:t>　　　</a:t>
            </a:r>
            <a:r>
              <a:rPr lang="en-US" altLang="zh-CN" sz="2800" u="sng"/>
              <a:t>         </a:t>
            </a:r>
            <a:r>
              <a:rPr lang="zh-CN" altLang="zh-CN" sz="2800" u="sng"/>
              <a:t>　　</a:t>
            </a:r>
            <a:r>
              <a:rPr lang="zh-CN" altLang="zh-CN" sz="2800"/>
              <a:t>．</a:t>
            </a:r>
            <a:br>
              <a:rPr lang="zh-CN" altLang="zh-CN" sz="2800"/>
            </a:br>
            <a:r>
              <a:rPr lang="zh-CN" altLang="zh-CN" sz="2800"/>
              <a:t>（</a:t>
            </a:r>
            <a:r>
              <a:rPr lang="en-US" altLang="zh-CN" sz="2800"/>
              <a:t>5</a:t>
            </a:r>
            <a:r>
              <a:rPr lang="zh-CN" altLang="zh-CN" sz="2800"/>
              <a:t>）小颖发现小宇上述实验操作中弹簧测力计的示数并不稳定，于是改进了实验装置，如图丁所示．改进后长木板</a:t>
            </a:r>
            <a:r>
              <a:rPr lang="zh-CN" altLang="zh-CN" sz="2800" u="sng"/>
              <a:t>　　　　　</a:t>
            </a:r>
            <a:r>
              <a:rPr lang="zh-CN" altLang="zh-CN" sz="2800"/>
              <a:t>（选填</a:t>
            </a:r>
            <a:r>
              <a:rPr lang="en-US" altLang="zh-CN" sz="2800"/>
              <a:t>“</a:t>
            </a:r>
            <a:r>
              <a:rPr lang="zh-CN" altLang="zh-CN" sz="2800"/>
              <a:t>一定</a:t>
            </a:r>
            <a:r>
              <a:rPr lang="en-US" altLang="zh-CN" sz="2800"/>
              <a:t>”</a:t>
            </a:r>
            <a:r>
              <a:rPr lang="zh-CN" altLang="zh-CN" sz="2800"/>
              <a:t>或</a:t>
            </a:r>
            <a:r>
              <a:rPr lang="en-US" altLang="zh-CN" sz="2800"/>
              <a:t>“</a:t>
            </a:r>
            <a:r>
              <a:rPr lang="zh-CN" altLang="zh-CN" sz="2800"/>
              <a:t>不一定</a:t>
            </a:r>
            <a:r>
              <a:rPr lang="en-US" altLang="zh-CN" sz="2800"/>
              <a:t>”</a:t>
            </a:r>
            <a:r>
              <a:rPr lang="zh-CN" altLang="zh-CN" sz="2800"/>
              <a:t>）要做匀速直线运动．</a:t>
            </a:r>
            <a:endParaRPr lang="zh-CN" altLang="en-US" sz="2800"/>
          </a:p>
        </p:txBody>
      </p:sp>
      <p:sp>
        <p:nvSpPr>
          <p:cNvPr id="15363" name="矩形 1"/>
          <p:cNvSpPr/>
          <p:nvPr/>
        </p:nvSpPr>
        <p:spPr>
          <a:xfrm>
            <a:off x="3690938" y="3889375"/>
            <a:ext cx="126206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不一定</a:t>
            </a:r>
            <a:endParaRPr lang="zh-CN" altLang="zh-CN" sz="1000">
              <a:latin typeface="等线"/>
            </a:endParaRPr>
          </a:p>
        </p:txBody>
      </p:sp>
      <p:sp>
        <p:nvSpPr>
          <p:cNvPr id="15364" name="矩形 3"/>
          <p:cNvSpPr/>
          <p:nvPr/>
        </p:nvSpPr>
        <p:spPr>
          <a:xfrm>
            <a:off x="925513" y="1970088"/>
            <a:ext cx="197961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控制变量法</a:t>
            </a:r>
            <a:endParaRPr lang="zh-CN" altLang="zh-CN" sz="1000">
              <a:latin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500"/>
                                        <p:tgtEl>
                                          <p:spTgt spid="1536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364"/>
                                        </p:tgtEl>
                                        <p:attrNameLst>
                                          <p:attrName>style.visibility</p:attrName>
                                        </p:attrNameLst>
                                      </p:cBhvr>
                                      <p:to>
                                        <p:strVal val="visible"/>
                                      </p:to>
                                    </p:set>
                                    <p:anim calcmode="lin" valueType="num">
                                      <p:cBhvr additive="base">
                                        <p:cTn id="12" dur="500" fill="hold"/>
                                        <p:tgtEl>
                                          <p:spTgt spid="15364"/>
                                        </p:tgtEl>
                                        <p:attrNameLst>
                                          <p:attrName>ppt_x</p:attrName>
                                        </p:attrNameLst>
                                      </p:cBhvr>
                                      <p:tavLst>
                                        <p:tav tm="0">
                                          <p:val>
                                            <p:strVal val="#ppt_x"/>
                                          </p:val>
                                        </p:tav>
                                        <p:tav tm="100000">
                                          <p:val>
                                            <p:strVal val="#ppt_x"/>
                                          </p:val>
                                        </p:tav>
                                      </p:tavLst>
                                    </p:anim>
                                    <p:anim calcmode="lin" valueType="num">
                                      <p:cBhvr additive="base">
                                        <p:cTn id="13" dur="500" fill="hold"/>
                                        <p:tgtEl>
                                          <p:spTgt spid="1536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363"/>
                                        </p:tgtEl>
                                        <p:attrNameLst>
                                          <p:attrName>style.visibility</p:attrName>
                                        </p:attrNameLst>
                                      </p:cBhvr>
                                      <p:to>
                                        <p:strVal val="visible"/>
                                      </p:to>
                                    </p:set>
                                    <p:anim calcmode="lin" valueType="num">
                                      <p:cBhvr additive="base">
                                        <p:cTn id="18" dur="500" fill="hold"/>
                                        <p:tgtEl>
                                          <p:spTgt spid="15363"/>
                                        </p:tgtEl>
                                        <p:attrNameLst>
                                          <p:attrName>ppt_x</p:attrName>
                                        </p:attrNameLst>
                                      </p:cBhvr>
                                      <p:tavLst>
                                        <p:tav tm="0">
                                          <p:val>
                                            <p:strVal val="#ppt_x"/>
                                          </p:val>
                                        </p:tav>
                                        <p:tav tm="100000">
                                          <p:val>
                                            <p:strVal val="#ppt_x"/>
                                          </p:val>
                                        </p:tav>
                                      </p:tavLst>
                                    </p:anim>
                                    <p:anim calcmode="lin" valueType="num">
                                      <p:cBhvr additive="base">
                                        <p:cTn id="19" dur="500" fill="hold"/>
                                        <p:tgtEl>
                                          <p:spTgt spid="153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3" grpId="0"/>
      <p:bldP spid="15364"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标题 1"/>
          <p:cNvSpPr>
            <a:spLocks noGrp="1"/>
          </p:cNvSpPr>
          <p:nvPr>
            <p:ph type="title" idx="4294967295"/>
          </p:nvPr>
        </p:nvSpPr>
        <p:spPr>
          <a:xfrm>
            <a:off x="508000" y="1576388"/>
            <a:ext cx="8128000" cy="4727575"/>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相关考点：</a:t>
            </a:r>
            <a:r>
              <a:rPr lang="en-US" altLang="zh-CN" sz="2800"/>
              <a:t>1.</a:t>
            </a:r>
            <a:r>
              <a:rPr lang="zh-CN" altLang="zh-CN" sz="2800"/>
              <a:t>实验通过海绵（沙子等）的凹陷程度来判断压力的作用效果（转换法）</a:t>
            </a:r>
            <a:r>
              <a:rPr lang="en-US" altLang="zh-CN" sz="2800"/>
              <a:t>.</a:t>
            </a:r>
            <a:br>
              <a:rPr lang="zh-CN" altLang="zh-CN" sz="2800"/>
            </a:br>
            <a:r>
              <a:rPr lang="en-US" altLang="zh-CN" sz="2800"/>
              <a:t>2</a:t>
            </a:r>
            <a:r>
              <a:rPr lang="zh-CN" altLang="zh-CN" sz="2800"/>
              <a:t>．控制变量法：</a:t>
            </a:r>
            <a:br>
              <a:rPr lang="zh-CN" altLang="zh-CN" sz="2800"/>
            </a:br>
            <a:r>
              <a:rPr lang="zh-CN" altLang="zh-CN" sz="2800"/>
              <a:t>（</a:t>
            </a:r>
            <a:r>
              <a:rPr lang="en-US" altLang="zh-CN" sz="2800"/>
              <a:t>1</a:t>
            </a:r>
            <a:r>
              <a:rPr lang="zh-CN" altLang="zh-CN" sz="2800"/>
              <a:t>）探究压力作用效果与压力大小的关系时，控制受力面积不变，改变压力的大小；</a:t>
            </a:r>
            <a:br>
              <a:rPr lang="zh-CN" altLang="zh-CN" sz="2800"/>
            </a:br>
            <a:r>
              <a:rPr lang="zh-CN" altLang="zh-CN" sz="2800"/>
              <a:t>（</a:t>
            </a:r>
            <a:r>
              <a:rPr lang="en-US" altLang="zh-CN" sz="2800"/>
              <a:t>2</a:t>
            </a:r>
            <a:r>
              <a:rPr lang="zh-CN" altLang="zh-CN" sz="2800"/>
              <a:t>）探究压力的作用效果与受力面积的关系时，控制压力不变，改变接触面积的大小．</a:t>
            </a:r>
            <a:endParaRPr lang="zh-CN" altLang="en-US" sz="2800"/>
          </a:p>
        </p:txBody>
      </p:sp>
      <p:sp>
        <p:nvSpPr>
          <p:cNvPr id="16387" name="箭头: 五边形 2"/>
          <p:cNvSpPr/>
          <p:nvPr/>
        </p:nvSpPr>
        <p:spPr>
          <a:xfrm>
            <a:off x="508000" y="796925"/>
            <a:ext cx="4324350" cy="577850"/>
          </a:xfrm>
          <a:prstGeom prst="homePlate">
            <a:avLst>
              <a:gd name="adj" fmla="val 49994"/>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三　探究压力的作用效果　 </a:t>
            </a:r>
            <a:endParaRPr lang="zh-CN" altLang="en-US" sz="2800">
              <a:solidFill>
                <a:srgbClr val="00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fade">
                                      <p:cBhvr>
                                        <p:cTn id="7" dur="500"/>
                                        <p:tgtEl>
                                          <p:spTgt spid="1638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386"/>
                                        </p:tgtEl>
                                        <p:attrNameLst>
                                          <p:attrName>style.visibility</p:attrName>
                                        </p:attrNameLst>
                                      </p:cBhvr>
                                      <p:to>
                                        <p:strVal val="visible"/>
                                      </p:to>
                                    </p:set>
                                    <p:animEffect transition="in" filter="fade">
                                      <p:cBhvr>
                                        <p:cTn id="10"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7"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标题 1"/>
          <p:cNvSpPr>
            <a:spLocks noGrp="1"/>
          </p:cNvSpPr>
          <p:nvPr>
            <p:ph type="title" idx="4294967295"/>
          </p:nvPr>
        </p:nvSpPr>
        <p:spPr>
          <a:xfrm>
            <a:off x="312738" y="882650"/>
            <a:ext cx="851852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．探究</a:t>
            </a:r>
            <a:r>
              <a:rPr lang="en-US" altLang="zh-CN" sz="2800"/>
              <a:t>“</a:t>
            </a:r>
            <a:r>
              <a:rPr lang="zh-CN" altLang="zh-CN" sz="2800"/>
              <a:t>压力作用效果</a:t>
            </a:r>
            <a:r>
              <a:rPr lang="en-US" altLang="zh-CN" sz="2800"/>
              <a:t>”</a:t>
            </a:r>
            <a:r>
              <a:rPr lang="zh-CN" altLang="zh-CN" sz="2800"/>
              <a:t>的实验如图甲、乙、丙所示．</a:t>
            </a:r>
            <a:br>
              <a:rPr lang="zh-CN" altLang="zh-CN" sz="2800"/>
            </a:br>
            <a:br>
              <a:rPr lang="en-US" altLang="zh-CN" sz="2800"/>
            </a:br>
            <a:br>
              <a:rPr lang="en-US" altLang="zh-CN" sz="2800"/>
            </a:br>
            <a:r>
              <a:rPr lang="zh-CN" altLang="zh-CN" sz="2800"/>
              <a:t>（</a:t>
            </a:r>
            <a:r>
              <a:rPr lang="en-US" altLang="zh-CN" sz="2800"/>
              <a:t>1</a:t>
            </a:r>
            <a:r>
              <a:rPr lang="zh-CN" altLang="zh-CN" sz="2800"/>
              <a:t>）实验中通过观察海绵的</a:t>
            </a:r>
            <a:r>
              <a:rPr lang="zh-CN" altLang="zh-CN" sz="2800" u="sng"/>
              <a:t>　　　　　　　　</a:t>
            </a:r>
            <a:r>
              <a:rPr lang="zh-CN" altLang="zh-CN" sz="2800"/>
              <a:t>来比较压力的作用效果．</a:t>
            </a:r>
            <a:br>
              <a:rPr lang="zh-CN" altLang="zh-CN" sz="2800"/>
            </a:br>
            <a:r>
              <a:rPr lang="zh-CN" altLang="zh-CN" sz="2800"/>
              <a:t>（</a:t>
            </a:r>
            <a:r>
              <a:rPr lang="en-US" altLang="zh-CN" sz="2800"/>
              <a:t>2</a:t>
            </a:r>
            <a:r>
              <a:rPr lang="zh-CN" altLang="zh-CN" sz="2800"/>
              <a:t>）分析图</a:t>
            </a:r>
            <a:r>
              <a:rPr lang="zh-CN" altLang="zh-CN" sz="2800" u="sng"/>
              <a:t>　　　　　</a:t>
            </a:r>
            <a:r>
              <a:rPr lang="zh-CN" altLang="zh-CN" sz="2800"/>
              <a:t>、</a:t>
            </a:r>
            <a:r>
              <a:rPr lang="zh-CN" altLang="zh-CN" sz="2800" u="sng"/>
              <a:t>　　　　　</a:t>
            </a:r>
            <a:r>
              <a:rPr lang="zh-CN" altLang="zh-CN" sz="2800"/>
              <a:t>所示两图实验，可得出结论：当压力一定时，受力面积越小，</a:t>
            </a:r>
            <a:br>
              <a:rPr lang="en-US" altLang="zh-CN" sz="2800"/>
            </a:br>
            <a:r>
              <a:rPr lang="zh-CN" altLang="zh-CN" sz="2800"/>
              <a:t>压力的作用效果越明显．</a:t>
            </a:r>
            <a:endParaRPr lang="zh-CN" altLang="en-US" sz="2800"/>
          </a:p>
        </p:txBody>
      </p:sp>
      <p:pic>
        <p:nvPicPr>
          <p:cNvPr id="17411" name="Picture 2"/>
          <p:cNvPicPr>
            <a:picLocks noChangeAspect="1"/>
          </p:cNvPicPr>
          <p:nvPr/>
        </p:nvPicPr>
        <p:blipFill>
          <a:blip r:embed="rId2"/>
          <a:stretch>
            <a:fillRect/>
          </a:stretch>
        </p:blipFill>
        <p:spPr>
          <a:xfrm>
            <a:off x="1620838" y="1533525"/>
            <a:ext cx="6319837" cy="1303338"/>
          </a:xfrm>
          <a:prstGeom prst="rect">
            <a:avLst/>
          </a:prstGeom>
          <a:noFill/>
          <a:ln>
            <a:noFill/>
            <a:miter lim="800000"/>
          </a:ln>
        </p:spPr>
      </p:pic>
      <p:sp>
        <p:nvSpPr>
          <p:cNvPr id="17412" name="矩形 1"/>
          <p:cNvSpPr/>
          <p:nvPr/>
        </p:nvSpPr>
        <p:spPr>
          <a:xfrm>
            <a:off x="5541963" y="2876550"/>
            <a:ext cx="162083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凹陷程度</a:t>
            </a:r>
            <a:endParaRPr lang="zh-CN" altLang="en-US">
              <a:ea typeface="Times New Roman" pitchFamily="18" charset="0"/>
            </a:endParaRPr>
          </a:p>
        </p:txBody>
      </p:sp>
      <p:sp>
        <p:nvSpPr>
          <p:cNvPr id="17413" name="矩形 2"/>
          <p:cNvSpPr/>
          <p:nvPr/>
        </p:nvSpPr>
        <p:spPr>
          <a:xfrm>
            <a:off x="2873375" y="4159250"/>
            <a:ext cx="542925"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乙</a:t>
            </a:r>
            <a:endParaRPr lang="zh-CN" altLang="en-US">
              <a:ea typeface="Times New Roman" pitchFamily="18" charset="0"/>
            </a:endParaRPr>
          </a:p>
        </p:txBody>
      </p:sp>
      <p:sp>
        <p:nvSpPr>
          <p:cNvPr id="17414" name="矩形 5"/>
          <p:cNvSpPr/>
          <p:nvPr/>
        </p:nvSpPr>
        <p:spPr>
          <a:xfrm>
            <a:off x="5270500" y="4159250"/>
            <a:ext cx="542925"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丙</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fade">
                                      <p:cBhvr>
                                        <p:cTn id="7" dur="500"/>
                                        <p:tgtEl>
                                          <p:spTgt spid="174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410"/>
                                        </p:tgtEl>
                                        <p:attrNameLst>
                                          <p:attrName>style.visibility</p:attrName>
                                        </p:attrNameLst>
                                      </p:cBhvr>
                                      <p:to>
                                        <p:strVal val="visible"/>
                                      </p:to>
                                    </p:set>
                                    <p:animEffect transition="in" filter="fade">
                                      <p:cBhvr>
                                        <p:cTn id="10" dur="500"/>
                                        <p:tgtEl>
                                          <p:spTgt spid="1741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7412"/>
                                        </p:tgtEl>
                                        <p:attrNameLst>
                                          <p:attrName>style.visibility</p:attrName>
                                        </p:attrNameLst>
                                      </p:cBhvr>
                                      <p:to>
                                        <p:strVal val="visible"/>
                                      </p:to>
                                    </p:set>
                                    <p:anim calcmode="lin" valueType="num">
                                      <p:cBhvr additive="base">
                                        <p:cTn id="15" dur="500" fill="hold"/>
                                        <p:tgtEl>
                                          <p:spTgt spid="17412"/>
                                        </p:tgtEl>
                                        <p:attrNameLst>
                                          <p:attrName>ppt_x</p:attrName>
                                        </p:attrNameLst>
                                      </p:cBhvr>
                                      <p:tavLst>
                                        <p:tav tm="0">
                                          <p:val>
                                            <p:strVal val="#ppt_x"/>
                                          </p:val>
                                        </p:tav>
                                        <p:tav tm="100000">
                                          <p:val>
                                            <p:strVal val="#ppt_x"/>
                                          </p:val>
                                        </p:tav>
                                      </p:tavLst>
                                    </p:anim>
                                    <p:anim calcmode="lin" valueType="num">
                                      <p:cBhvr additive="base">
                                        <p:cTn id="16" dur="500" fill="hold"/>
                                        <p:tgtEl>
                                          <p:spTgt spid="17412"/>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7413"/>
                                        </p:tgtEl>
                                        <p:attrNameLst>
                                          <p:attrName>style.visibility</p:attrName>
                                        </p:attrNameLst>
                                      </p:cBhvr>
                                      <p:to>
                                        <p:strVal val="visible"/>
                                      </p:to>
                                    </p:set>
                                    <p:anim calcmode="lin" valueType="num">
                                      <p:cBhvr additive="base">
                                        <p:cTn id="21" dur="500" fill="hold"/>
                                        <p:tgtEl>
                                          <p:spTgt spid="17413"/>
                                        </p:tgtEl>
                                        <p:attrNameLst>
                                          <p:attrName>ppt_x</p:attrName>
                                        </p:attrNameLst>
                                      </p:cBhvr>
                                      <p:tavLst>
                                        <p:tav tm="0">
                                          <p:val>
                                            <p:strVal val="#ppt_x"/>
                                          </p:val>
                                        </p:tav>
                                        <p:tav tm="100000">
                                          <p:val>
                                            <p:strVal val="#ppt_x"/>
                                          </p:val>
                                        </p:tav>
                                      </p:tavLst>
                                    </p:anim>
                                    <p:anim calcmode="lin" valueType="num">
                                      <p:cBhvr additive="base">
                                        <p:cTn id="22" dur="500" fill="hold"/>
                                        <p:tgtEl>
                                          <p:spTgt spid="17413"/>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7414"/>
                                        </p:tgtEl>
                                        <p:attrNameLst>
                                          <p:attrName>style.visibility</p:attrName>
                                        </p:attrNameLst>
                                      </p:cBhvr>
                                      <p:to>
                                        <p:strVal val="visible"/>
                                      </p:to>
                                    </p:set>
                                    <p:anim calcmode="lin" valueType="num">
                                      <p:cBhvr additive="base">
                                        <p:cTn id="27" dur="500" fill="hold"/>
                                        <p:tgtEl>
                                          <p:spTgt spid="17414"/>
                                        </p:tgtEl>
                                        <p:attrNameLst>
                                          <p:attrName>ppt_x</p:attrName>
                                        </p:attrNameLst>
                                      </p:cBhvr>
                                      <p:tavLst>
                                        <p:tav tm="0">
                                          <p:val>
                                            <p:strVal val="#ppt_x"/>
                                          </p:val>
                                        </p:tav>
                                        <p:tav tm="100000">
                                          <p:val>
                                            <p:strVal val="#ppt_x"/>
                                          </p:val>
                                        </p:tav>
                                      </p:tavLst>
                                    </p:anim>
                                    <p:anim calcmode="lin" valueType="num">
                                      <p:cBhvr additive="base">
                                        <p:cTn id="28" dur="500" fill="hold"/>
                                        <p:tgtEl>
                                          <p:spTgt spid="174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2" grpId="0"/>
      <p:bldP spid="17413" grpId="0"/>
      <p:bldP spid="17414"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标题 1"/>
          <p:cNvSpPr>
            <a:spLocks noGrp="1"/>
          </p:cNvSpPr>
          <p:nvPr>
            <p:ph type="title" idx="4294967295"/>
          </p:nvPr>
        </p:nvSpPr>
        <p:spPr>
          <a:xfrm>
            <a:off x="508000" y="137318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）通过图甲、乙所示实验能够得到的结论是</a:t>
            </a:r>
            <a:r>
              <a:rPr lang="en-US" altLang="zh-CN" sz="2800"/>
              <a:t>________________________________________________________________________</a:t>
            </a:r>
            <a:r>
              <a:rPr lang="zh-CN" altLang="zh-CN" sz="2800"/>
              <a:t>．</a:t>
            </a:r>
            <a:br>
              <a:rPr lang="zh-CN" altLang="zh-CN" sz="2800"/>
            </a:br>
            <a:r>
              <a:rPr lang="zh-CN" altLang="zh-CN" sz="2800"/>
              <a:t>下列实例中，直接应用该结论的是</a:t>
            </a:r>
            <a:r>
              <a:rPr lang="zh-CN" altLang="zh-CN" sz="2800" u="sng"/>
              <a:t>　　　　　</a:t>
            </a:r>
            <a:r>
              <a:rPr lang="zh-CN" altLang="zh-CN" sz="2800"/>
              <a:t>．</a:t>
            </a:r>
            <a:br>
              <a:rPr lang="zh-CN" altLang="zh-CN" sz="2800"/>
            </a:br>
            <a:r>
              <a:rPr lang="en-US" altLang="zh-CN" sz="2800"/>
              <a:t>A</a:t>
            </a:r>
            <a:r>
              <a:rPr lang="zh-CN" altLang="zh-CN" sz="2800"/>
              <a:t>．图钉的一端做得很尖</a:t>
            </a:r>
            <a:r>
              <a:rPr lang="en-US" altLang="zh-CN" sz="2800"/>
              <a:t>             </a:t>
            </a:r>
            <a:br>
              <a:rPr lang="en-US" altLang="zh-CN" sz="2800"/>
            </a:br>
            <a:r>
              <a:rPr lang="en-US" altLang="zh-CN" sz="2800"/>
              <a:t>B</a:t>
            </a:r>
            <a:r>
              <a:rPr lang="zh-CN" altLang="zh-CN" sz="2800"/>
              <a:t>．交通管理部门规定，严禁货车超载</a:t>
            </a:r>
            <a:br>
              <a:rPr lang="zh-CN" altLang="zh-CN" sz="2800"/>
            </a:br>
            <a:endParaRPr lang="zh-CN" altLang="en-US" sz="2800"/>
          </a:p>
        </p:txBody>
      </p:sp>
      <p:sp>
        <p:nvSpPr>
          <p:cNvPr id="18435" name="矩形 1"/>
          <p:cNvSpPr/>
          <p:nvPr/>
        </p:nvSpPr>
        <p:spPr>
          <a:xfrm>
            <a:off x="611188" y="1951038"/>
            <a:ext cx="7753350" cy="1301750"/>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nSpc>
                <a:spcPct val="150000"/>
              </a:lnSpc>
            </a:pPr>
            <a:r>
              <a:rPr lang="zh-CN" altLang="zh-CN" sz="2800">
                <a:solidFill>
                  <a:srgbClr val="FF0000"/>
                </a:solidFill>
                <a:latin typeface="Times New Roman" pitchFamily="18" charset="0"/>
                <a:ea typeface="黑体" pitchFamily="49" charset="-122"/>
              </a:rPr>
              <a:t>受力面积一定时，压力越大，压力的作用效果越明显</a:t>
            </a:r>
            <a:endParaRPr lang="zh-CN" altLang="en-US">
              <a:ea typeface="Times New Roman" pitchFamily="18" charset="0"/>
            </a:endParaRPr>
          </a:p>
        </p:txBody>
      </p:sp>
      <p:sp>
        <p:nvSpPr>
          <p:cNvPr id="18436" name="矩形 2"/>
          <p:cNvSpPr/>
          <p:nvPr/>
        </p:nvSpPr>
        <p:spPr>
          <a:xfrm>
            <a:off x="6592888" y="3344863"/>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500"/>
                                        <p:tgtEl>
                                          <p:spTgt spid="1843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8435"/>
                                        </p:tgtEl>
                                        <p:attrNameLst>
                                          <p:attrName>style.visibility</p:attrName>
                                        </p:attrNameLst>
                                      </p:cBhvr>
                                      <p:to>
                                        <p:strVal val="visible"/>
                                      </p:to>
                                    </p:set>
                                    <p:anim calcmode="lin" valueType="num">
                                      <p:cBhvr additive="base">
                                        <p:cTn id="12" dur="500" fill="hold"/>
                                        <p:tgtEl>
                                          <p:spTgt spid="18435"/>
                                        </p:tgtEl>
                                        <p:attrNameLst>
                                          <p:attrName>ppt_x</p:attrName>
                                        </p:attrNameLst>
                                      </p:cBhvr>
                                      <p:tavLst>
                                        <p:tav tm="0">
                                          <p:val>
                                            <p:strVal val="#ppt_x"/>
                                          </p:val>
                                        </p:tav>
                                        <p:tav tm="100000">
                                          <p:val>
                                            <p:strVal val="#ppt_x"/>
                                          </p:val>
                                        </p:tav>
                                      </p:tavLst>
                                    </p:anim>
                                    <p:anim calcmode="lin" valueType="num">
                                      <p:cBhvr additive="base">
                                        <p:cTn id="13" dur="500" fill="hold"/>
                                        <p:tgtEl>
                                          <p:spTgt spid="1843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8436"/>
                                        </p:tgtEl>
                                        <p:attrNameLst>
                                          <p:attrName>style.visibility</p:attrName>
                                        </p:attrNameLst>
                                      </p:cBhvr>
                                      <p:to>
                                        <p:strVal val="visible"/>
                                      </p:to>
                                    </p:set>
                                    <p:anim calcmode="lin" valueType="num">
                                      <p:cBhvr additive="base">
                                        <p:cTn id="18" dur="500" fill="hold"/>
                                        <p:tgtEl>
                                          <p:spTgt spid="18436"/>
                                        </p:tgtEl>
                                        <p:attrNameLst>
                                          <p:attrName>ppt_x</p:attrName>
                                        </p:attrNameLst>
                                      </p:cBhvr>
                                      <p:tavLst>
                                        <p:tav tm="0">
                                          <p:val>
                                            <p:strVal val="#ppt_x"/>
                                          </p:val>
                                        </p:tav>
                                        <p:tav tm="100000">
                                          <p:val>
                                            <p:strVal val="#ppt_x"/>
                                          </p:val>
                                        </p:tav>
                                      </p:tavLst>
                                    </p:anim>
                                    <p:anim calcmode="lin" valueType="num">
                                      <p:cBhvr additive="base">
                                        <p:cTn id="19" dur="500" fill="hold"/>
                                        <p:tgtEl>
                                          <p:spTgt spid="184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5" grpId="0"/>
      <p:bldP spid="18436"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标题 1"/>
          <p:cNvSpPr>
            <a:spLocks noGrp="1"/>
          </p:cNvSpPr>
          <p:nvPr>
            <p:ph type="title" idx="4294967295"/>
          </p:nvPr>
        </p:nvSpPr>
        <p:spPr>
          <a:xfrm>
            <a:off x="909638" y="1844675"/>
            <a:ext cx="7324725"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）将该小桌和砝码放在如图丁所示的木板上，比较图丙中海绵与图丁中木板受到的压强关系为</a:t>
            </a:r>
            <a:r>
              <a:rPr lang="en-US" altLang="zh-CN" sz="2800" i="1"/>
              <a:t>p</a:t>
            </a:r>
            <a:r>
              <a:rPr lang="zh-CN" altLang="zh-CN" sz="2800" baseline="-25000"/>
              <a:t>丙</a:t>
            </a:r>
            <a:r>
              <a:rPr lang="zh-CN" altLang="zh-CN" sz="2800" u="sng"/>
              <a:t>　　　　　</a:t>
            </a:r>
            <a:r>
              <a:rPr lang="en-US" altLang="zh-CN" sz="2800" i="1"/>
              <a:t>p</a:t>
            </a:r>
            <a:r>
              <a:rPr lang="zh-CN" altLang="zh-CN" sz="2800" baseline="-25000"/>
              <a:t>丁．</a:t>
            </a:r>
            <a:r>
              <a:rPr lang="zh-CN" altLang="zh-CN" sz="2800"/>
              <a:t>（选填</a:t>
            </a:r>
            <a:r>
              <a:rPr lang="en-US" altLang="zh-CN" sz="2800"/>
              <a:t>“</a:t>
            </a:r>
            <a:r>
              <a:rPr lang="zh-CN" altLang="zh-CN" sz="2800"/>
              <a:t>＞</a:t>
            </a:r>
            <a:r>
              <a:rPr lang="en-US" altLang="zh-CN" sz="2800"/>
              <a:t>”“</a:t>
            </a:r>
            <a:r>
              <a:rPr lang="zh-CN" altLang="zh-CN" sz="2800"/>
              <a:t>＜</a:t>
            </a:r>
            <a:r>
              <a:rPr lang="en-US" altLang="zh-CN" sz="2800"/>
              <a:t>”</a:t>
            </a:r>
            <a:r>
              <a:rPr lang="zh-CN" altLang="zh-CN" sz="2800"/>
              <a:t>或</a:t>
            </a:r>
            <a:r>
              <a:rPr lang="en-US" altLang="zh-CN" sz="2800"/>
              <a:t>“</a:t>
            </a:r>
            <a:r>
              <a:rPr lang="zh-CN" altLang="zh-CN" sz="2800"/>
              <a:t>＝</a:t>
            </a:r>
            <a:r>
              <a:rPr lang="en-US" altLang="zh-CN" sz="2800"/>
              <a:t>”</a:t>
            </a:r>
            <a:r>
              <a:rPr lang="zh-CN" altLang="zh-CN" sz="2800"/>
              <a:t>）</a:t>
            </a:r>
            <a:br>
              <a:rPr lang="zh-CN" altLang="zh-CN" sz="2800"/>
            </a:br>
            <a:endParaRPr lang="zh-CN" altLang="en-US" sz="2800"/>
          </a:p>
        </p:txBody>
      </p:sp>
      <p:sp>
        <p:nvSpPr>
          <p:cNvPr id="19459" name="矩形 1"/>
          <p:cNvSpPr/>
          <p:nvPr/>
        </p:nvSpPr>
        <p:spPr>
          <a:xfrm>
            <a:off x="3087688" y="3244850"/>
            <a:ext cx="542925"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500"/>
                                        <p:tgtEl>
                                          <p:spTgt spid="1945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9459"/>
                                        </p:tgtEl>
                                        <p:attrNameLst>
                                          <p:attrName>style.visibility</p:attrName>
                                        </p:attrNameLst>
                                      </p:cBhvr>
                                      <p:to>
                                        <p:strVal val="visible"/>
                                      </p:to>
                                    </p:set>
                                    <p:anim calcmode="lin" valueType="num">
                                      <p:cBhvr additive="base">
                                        <p:cTn id="12" dur="500" fill="hold"/>
                                        <p:tgtEl>
                                          <p:spTgt spid="19459"/>
                                        </p:tgtEl>
                                        <p:attrNameLst>
                                          <p:attrName>ppt_x</p:attrName>
                                        </p:attrNameLst>
                                      </p:cBhvr>
                                      <p:tavLst>
                                        <p:tav tm="0">
                                          <p:val>
                                            <p:strVal val="#ppt_x"/>
                                          </p:val>
                                        </p:tav>
                                        <p:tav tm="100000">
                                          <p:val>
                                            <p:strVal val="#ppt_x"/>
                                          </p:val>
                                        </p:tav>
                                      </p:tavLst>
                                    </p:anim>
                                    <p:anim calcmode="lin" valueType="num">
                                      <p:cBhvr additive="base">
                                        <p:cTn id="13" dur="500" fill="hold"/>
                                        <p:tgtEl>
                                          <p:spTgt spid="194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59"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标题 1"/>
          <p:cNvSpPr>
            <a:spLocks noGrp="1"/>
          </p:cNvSpPr>
          <p:nvPr>
            <p:ph type="title" idx="4294967295"/>
          </p:nvPr>
        </p:nvSpPr>
        <p:spPr>
          <a:xfrm>
            <a:off x="508000" y="1517650"/>
            <a:ext cx="8128000" cy="4651375"/>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b="1"/>
              <a:t>相关考点</a:t>
            </a:r>
            <a:r>
              <a:rPr lang="zh-CN" altLang="zh-CN" sz="2800"/>
              <a:t>：</a:t>
            </a:r>
            <a:r>
              <a:rPr lang="en-US" altLang="zh-CN" sz="2800"/>
              <a:t>1.U</a:t>
            </a:r>
            <a:r>
              <a:rPr lang="zh-CN" altLang="zh-CN" sz="2800"/>
              <a:t>形管压强计通过</a:t>
            </a:r>
            <a:r>
              <a:rPr lang="en-US" altLang="zh-CN" sz="2800"/>
              <a:t>U</a:t>
            </a:r>
            <a:r>
              <a:rPr lang="zh-CN" altLang="zh-CN" sz="2800"/>
              <a:t>形管两侧液面的高度差反映压强大小（转换法）</a:t>
            </a:r>
            <a:r>
              <a:rPr lang="en-US" altLang="zh-CN" sz="2800"/>
              <a:t>.</a:t>
            </a:r>
            <a:br>
              <a:rPr lang="zh-CN" altLang="zh-CN" sz="2800"/>
            </a:br>
            <a:r>
              <a:rPr lang="en-US" altLang="zh-CN" sz="2800"/>
              <a:t>2</a:t>
            </a:r>
            <a:r>
              <a:rPr lang="zh-CN" altLang="zh-CN" sz="2800"/>
              <a:t>．液体压强随深度增加而变大．</a:t>
            </a:r>
            <a:br>
              <a:rPr lang="zh-CN" altLang="zh-CN" sz="2800"/>
            </a:br>
            <a:r>
              <a:rPr lang="en-US" altLang="zh-CN" sz="2800"/>
              <a:t>3</a:t>
            </a:r>
            <a:r>
              <a:rPr lang="zh-CN" altLang="zh-CN" sz="2800"/>
              <a:t>．液体压强与液体密度有关，相同的深度，液体密度越大，压强越大．</a:t>
            </a:r>
            <a:br>
              <a:rPr lang="zh-CN" altLang="zh-CN" sz="2800"/>
            </a:br>
            <a:r>
              <a:rPr lang="en-US" altLang="zh-CN" sz="2800"/>
              <a:t>4</a:t>
            </a:r>
            <a:r>
              <a:rPr lang="zh-CN" altLang="zh-CN" sz="2800"/>
              <a:t>．同种液体的同一深度，各方向压强相同．</a:t>
            </a:r>
            <a:br>
              <a:rPr lang="zh-CN" altLang="zh-CN" sz="2800"/>
            </a:br>
            <a:r>
              <a:rPr lang="en-US" altLang="zh-CN" sz="2800"/>
              <a:t>5</a:t>
            </a:r>
            <a:r>
              <a:rPr lang="zh-CN" altLang="zh-CN" sz="2800"/>
              <a:t>．液体压强的计算．</a:t>
            </a:r>
            <a:br>
              <a:rPr lang="zh-CN" altLang="zh-CN" sz="2800"/>
            </a:br>
            <a:endParaRPr lang="zh-CN" altLang="en-US" sz="2800"/>
          </a:p>
        </p:txBody>
      </p:sp>
      <p:sp>
        <p:nvSpPr>
          <p:cNvPr id="20483" name="箭头: 五边形 2"/>
          <p:cNvSpPr/>
          <p:nvPr/>
        </p:nvSpPr>
        <p:spPr>
          <a:xfrm>
            <a:off x="508000" y="796925"/>
            <a:ext cx="4324350" cy="577850"/>
          </a:xfrm>
          <a:prstGeom prst="homePlate">
            <a:avLst>
              <a:gd name="adj" fmla="val 49994"/>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四　探究液体压强的特点　 </a:t>
            </a:r>
            <a:endParaRPr lang="zh-CN" altLang="en-US" sz="2800">
              <a:solidFill>
                <a:srgbClr val="00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fade">
                                      <p:cBhvr>
                                        <p:cTn id="7" dur="500"/>
                                        <p:tgtEl>
                                          <p:spTgt spid="2048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482"/>
                                        </p:tgtEl>
                                        <p:attrNameLst>
                                          <p:attrName>style.visibility</p:attrName>
                                        </p:attrNameLst>
                                      </p:cBhvr>
                                      <p:to>
                                        <p:strVal val="visible"/>
                                      </p:to>
                                    </p:set>
                                    <p:animEffect transition="in" filter="fade">
                                      <p:cBhvr>
                                        <p:cTn id="10" dur="5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3"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标题 1"/>
          <p:cNvSpPr>
            <a:spLocks noGrp="1"/>
          </p:cNvSpPr>
          <p:nvPr>
            <p:ph type="title" idx="4294967295"/>
          </p:nvPr>
        </p:nvSpPr>
        <p:spPr>
          <a:xfrm>
            <a:off x="500063" y="882650"/>
            <a:ext cx="8374062"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a:t>
            </a:r>
            <a:r>
              <a:rPr lang="en-US" altLang="zh-CN" sz="2800"/>
              <a:t>2020·</a:t>
            </a:r>
            <a:r>
              <a:rPr lang="zh-CN" altLang="zh-CN" sz="2800"/>
              <a:t>金华）在游泳时，小金发现越往深水区走，越感到胸闷，由此猜想液体内部压强可能与液体的深度有关．于是用液体压强计对此进行了探究．</a:t>
            </a:r>
            <a:br>
              <a:rPr lang="zh-CN" altLang="zh-CN" sz="2800"/>
            </a:br>
            <a:br>
              <a:rPr lang="en-US" altLang="zh-CN" sz="2800"/>
            </a:br>
            <a:br>
              <a:rPr lang="en-US" altLang="zh-CN" sz="2800"/>
            </a:br>
            <a:br>
              <a:rPr lang="en-US" altLang="zh-CN" sz="2800"/>
            </a:br>
            <a:r>
              <a:rPr lang="zh-CN" altLang="zh-CN" sz="2800"/>
              <a:t>步骤一：将金属盒放入水中深度</a:t>
            </a:r>
            <a:r>
              <a:rPr lang="en-US" altLang="zh-CN" sz="2800"/>
              <a:t>5</a:t>
            </a:r>
            <a:r>
              <a:rPr lang="zh-CN" altLang="zh-CN" sz="2800"/>
              <a:t>厘米处，观察现象；</a:t>
            </a:r>
            <a:br>
              <a:rPr lang="zh-CN" altLang="zh-CN" sz="2800"/>
            </a:br>
            <a:br>
              <a:rPr lang="zh-CN" altLang="zh-CN" sz="2800"/>
            </a:br>
            <a:endParaRPr lang="zh-CN" altLang="en-US" sz="2800"/>
          </a:p>
        </p:txBody>
      </p:sp>
      <p:pic>
        <p:nvPicPr>
          <p:cNvPr id="21507" name="Picture 2"/>
          <p:cNvPicPr>
            <a:picLocks noChangeAspect="1"/>
          </p:cNvPicPr>
          <p:nvPr/>
        </p:nvPicPr>
        <p:blipFill>
          <a:blip r:embed="rId2"/>
          <a:stretch>
            <a:fillRect/>
          </a:stretch>
        </p:blipFill>
        <p:spPr>
          <a:xfrm>
            <a:off x="2659063" y="2879725"/>
            <a:ext cx="3409950" cy="189388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fade">
                                      <p:cBhvr>
                                        <p:cTn id="7" dur="500"/>
                                        <p:tgtEl>
                                          <p:spTgt spid="21506"/>
                                        </p:tgtEl>
                                      </p:cBhvr>
                                    </p:animEffect>
                                  </p:childTnLst>
                                </p:cTn>
                              </p:par>
                              <p:par>
                                <p:cTn id="8" presetID="10" presetClass="entr" presetSubtype="0" fill="hold" nodeType="withEffect">
                                  <p:stCondLst>
                                    <p:cond delay="0"/>
                                  </p:stCondLst>
                                  <p:childTnLst>
                                    <p:set>
                                      <p:cBhvr>
                                        <p:cTn id="9" dur="1" fill="hold">
                                          <p:stCondLst>
                                            <p:cond delay="0"/>
                                          </p:stCondLst>
                                        </p:cTn>
                                        <p:tgtEl>
                                          <p:spTgt spid="21507"/>
                                        </p:tgtEl>
                                        <p:attrNameLst>
                                          <p:attrName>style.visibility</p:attrName>
                                        </p:attrNameLst>
                                      </p:cBhvr>
                                      <p:to>
                                        <p:strVal val="visible"/>
                                      </p:to>
                                    </p:set>
                                    <p:animEffect transition="in" filter="fade">
                                      <p:cBhvr>
                                        <p:cTn id="10" dur="500"/>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标题 1"/>
          <p:cNvSpPr>
            <a:spLocks noGrp="1"/>
          </p:cNvSpPr>
          <p:nvPr>
            <p:ph type="title" idx="4294967295"/>
          </p:nvPr>
        </p:nvSpPr>
        <p:spPr>
          <a:xfrm>
            <a:off x="508000" y="9302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步骤二：将金属盒放入水中深度</a:t>
            </a:r>
            <a:r>
              <a:rPr lang="en-US" altLang="zh-CN" sz="2800"/>
              <a:t>15</a:t>
            </a:r>
            <a:r>
              <a:rPr lang="zh-CN" altLang="zh-CN" sz="2800"/>
              <a:t>厘米处时，发现金属盒的位置不动，但</a:t>
            </a:r>
            <a:r>
              <a:rPr lang="en-US" altLang="zh-CN" sz="2800"/>
              <a:t>U</a:t>
            </a:r>
            <a:r>
              <a:rPr lang="zh-CN" altLang="zh-CN" sz="2800"/>
              <a:t>形管两侧的液面高度差逐渐减小；</a:t>
            </a:r>
            <a:br>
              <a:rPr lang="en-US" altLang="zh-CN" sz="2800"/>
            </a:br>
            <a:r>
              <a:rPr lang="zh-CN" altLang="zh-CN" sz="2800"/>
              <a:t>步骤三：调整好器材后，重新实验．在深度</a:t>
            </a:r>
            <a:r>
              <a:rPr lang="en-US" altLang="zh-CN" sz="2800"/>
              <a:t>5</a:t>
            </a:r>
            <a:r>
              <a:rPr lang="zh-CN" altLang="zh-CN" sz="2800"/>
              <a:t>厘米处观察到现象如图（甲）</a:t>
            </a:r>
            <a:r>
              <a:rPr lang="en-US" altLang="zh-CN" sz="2800" i="1"/>
              <a:t>A</a:t>
            </a:r>
            <a:r>
              <a:rPr lang="zh-CN" altLang="zh-CN" sz="2800"/>
              <a:t>所示，在深度</a:t>
            </a:r>
            <a:r>
              <a:rPr lang="en-US" altLang="zh-CN" sz="2800"/>
              <a:t>15</a:t>
            </a:r>
            <a:r>
              <a:rPr lang="zh-CN" altLang="zh-CN" sz="2800"/>
              <a:t>厘米处观察到现象如图（甲）</a:t>
            </a:r>
            <a:r>
              <a:rPr lang="en-US" altLang="zh-CN" sz="2800" i="1"/>
              <a:t>B</a:t>
            </a:r>
            <a:r>
              <a:rPr lang="zh-CN" altLang="zh-CN" sz="2800"/>
              <a:t>所示．</a:t>
            </a:r>
            <a:br>
              <a:rPr lang="zh-CN" altLang="zh-CN" sz="2800"/>
            </a:br>
            <a:r>
              <a:rPr lang="zh-CN" altLang="zh-CN" sz="2800"/>
              <a:t>得出结论：同种液体内部压强随着深度的增加而增大．</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arn(inVertical)">
                                      <p:cBhvr>
                                        <p:cTn id="7" dur="500"/>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标题 1"/>
          <p:cNvSpPr>
            <a:spLocks noGrp="1"/>
          </p:cNvSpPr>
          <p:nvPr>
            <p:ph type="title" idx="4294967295"/>
          </p:nvPr>
        </p:nvSpPr>
        <p:spPr>
          <a:xfrm>
            <a:off x="508000" y="101758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请完成下列问题：</a:t>
            </a:r>
            <a:br>
              <a:rPr lang="zh-CN" altLang="zh-CN" sz="2800"/>
            </a:br>
            <a:r>
              <a:rPr lang="zh-CN" altLang="zh-CN" sz="2800"/>
              <a:t>（</a:t>
            </a:r>
            <a:r>
              <a:rPr lang="en-US" altLang="zh-CN" sz="2800"/>
              <a:t>1</a:t>
            </a:r>
            <a:r>
              <a:rPr lang="zh-CN" altLang="zh-CN" sz="2800"/>
              <a:t>）该实验过程用到的科学方法有</a:t>
            </a:r>
            <a:r>
              <a:rPr lang="zh-CN" altLang="zh-CN" sz="2800" u="sng"/>
              <a:t>　　　　</a:t>
            </a:r>
            <a:r>
              <a:rPr lang="zh-CN" altLang="zh-CN" sz="2800"/>
              <a:t>（选填字母）</a:t>
            </a:r>
            <a:r>
              <a:rPr lang="en-US" altLang="zh-CN" sz="2800"/>
              <a:t>.</a:t>
            </a:r>
            <a:br>
              <a:rPr lang="zh-CN" altLang="zh-CN" sz="2800"/>
            </a:br>
            <a:r>
              <a:rPr lang="en-US" altLang="zh-CN" sz="2800"/>
              <a:t>A</a:t>
            </a:r>
            <a:r>
              <a:rPr lang="zh-CN" altLang="zh-CN" sz="2800"/>
              <a:t>．转换法</a:t>
            </a:r>
            <a:r>
              <a:rPr lang="en-US" altLang="zh-CN" sz="2800"/>
              <a:t>               </a:t>
            </a:r>
            <a:r>
              <a:rPr lang="zh-CN" altLang="zh-CN" sz="2800"/>
              <a:t>　</a:t>
            </a:r>
            <a:r>
              <a:rPr lang="en-US" altLang="zh-CN" sz="2800"/>
              <a:t>B</a:t>
            </a:r>
            <a:r>
              <a:rPr lang="zh-CN" altLang="zh-CN" sz="2800"/>
              <a:t>．控制变量法</a:t>
            </a:r>
            <a:r>
              <a:rPr lang="en-US" altLang="zh-CN" sz="2800"/>
              <a:t>             </a:t>
            </a:r>
            <a:r>
              <a:rPr lang="zh-CN" altLang="zh-CN" sz="2800"/>
              <a:t>　　　　　　　　</a:t>
            </a:r>
            <a:r>
              <a:rPr lang="en-US" altLang="zh-CN" sz="2800"/>
              <a:t>C</a:t>
            </a:r>
            <a:r>
              <a:rPr lang="zh-CN" altLang="zh-CN" sz="2800"/>
              <a:t>．类比法</a:t>
            </a:r>
            <a:br>
              <a:rPr lang="zh-CN" altLang="zh-CN" sz="2800"/>
            </a:br>
            <a:r>
              <a:rPr lang="zh-CN" altLang="zh-CN" sz="2800"/>
              <a:t>（</a:t>
            </a:r>
            <a:r>
              <a:rPr lang="en-US" altLang="zh-CN" sz="2800"/>
              <a:t>2</a:t>
            </a:r>
            <a:r>
              <a:rPr lang="zh-CN" altLang="zh-CN" sz="2800"/>
              <a:t>）步骤二中金属盒在水里的位置不动，但</a:t>
            </a:r>
            <a:r>
              <a:rPr lang="en-US" altLang="zh-CN" sz="2800"/>
              <a:t>U</a:t>
            </a:r>
            <a:r>
              <a:rPr lang="zh-CN" altLang="zh-CN" sz="2800"/>
              <a:t>形管两侧的液面高度差逐渐减小的原因是</a:t>
            </a:r>
            <a:r>
              <a:rPr lang="en-US" altLang="zh-CN" sz="2800"/>
              <a:t>__________</a:t>
            </a:r>
            <a:r>
              <a:rPr lang="zh-CN" altLang="zh-CN" sz="2800"/>
              <a:t>．</a:t>
            </a:r>
            <a:br>
              <a:rPr lang="zh-CN" altLang="zh-CN" sz="2800"/>
            </a:br>
            <a:endParaRPr lang="zh-CN" altLang="en-US" sz="2800"/>
          </a:p>
        </p:txBody>
      </p:sp>
      <p:sp>
        <p:nvSpPr>
          <p:cNvPr id="23555" name="矩形 1"/>
          <p:cNvSpPr/>
          <p:nvPr/>
        </p:nvSpPr>
        <p:spPr>
          <a:xfrm>
            <a:off x="6415088" y="1706563"/>
            <a:ext cx="755650"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AB</a:t>
            </a:r>
            <a:endParaRPr lang="zh-CN" altLang="en-US" sz="2000"/>
          </a:p>
        </p:txBody>
      </p:sp>
      <p:sp>
        <p:nvSpPr>
          <p:cNvPr id="23556" name="矩形 2"/>
          <p:cNvSpPr/>
          <p:nvPr/>
        </p:nvSpPr>
        <p:spPr>
          <a:xfrm>
            <a:off x="6415088" y="5000625"/>
            <a:ext cx="1620837"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装置漏气</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fade">
                                      <p:cBhvr>
                                        <p:cTn id="7" dur="500"/>
                                        <p:tgtEl>
                                          <p:spTgt spid="2355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3555"/>
                                        </p:tgtEl>
                                        <p:attrNameLst>
                                          <p:attrName>style.visibility</p:attrName>
                                        </p:attrNameLst>
                                      </p:cBhvr>
                                      <p:to>
                                        <p:strVal val="visible"/>
                                      </p:to>
                                    </p:set>
                                    <p:anim calcmode="lin" valueType="num">
                                      <p:cBhvr additive="base">
                                        <p:cTn id="12" dur="500" fill="hold"/>
                                        <p:tgtEl>
                                          <p:spTgt spid="23555"/>
                                        </p:tgtEl>
                                        <p:attrNameLst>
                                          <p:attrName>ppt_x</p:attrName>
                                        </p:attrNameLst>
                                      </p:cBhvr>
                                      <p:tavLst>
                                        <p:tav tm="0">
                                          <p:val>
                                            <p:strVal val="#ppt_x"/>
                                          </p:val>
                                        </p:tav>
                                        <p:tav tm="100000">
                                          <p:val>
                                            <p:strVal val="#ppt_x"/>
                                          </p:val>
                                        </p:tav>
                                      </p:tavLst>
                                    </p:anim>
                                    <p:anim calcmode="lin" valueType="num">
                                      <p:cBhvr additive="base">
                                        <p:cTn id="13" dur="500" fill="hold"/>
                                        <p:tgtEl>
                                          <p:spTgt spid="2355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3556"/>
                                        </p:tgtEl>
                                        <p:attrNameLst>
                                          <p:attrName>style.visibility</p:attrName>
                                        </p:attrNameLst>
                                      </p:cBhvr>
                                      <p:to>
                                        <p:strVal val="visible"/>
                                      </p:to>
                                    </p:set>
                                    <p:anim calcmode="lin" valueType="num">
                                      <p:cBhvr additive="base">
                                        <p:cTn id="18" dur="500" fill="hold"/>
                                        <p:tgtEl>
                                          <p:spTgt spid="23556"/>
                                        </p:tgtEl>
                                        <p:attrNameLst>
                                          <p:attrName>ppt_x</p:attrName>
                                        </p:attrNameLst>
                                      </p:cBhvr>
                                      <p:tavLst>
                                        <p:tav tm="0">
                                          <p:val>
                                            <p:strVal val="#ppt_x"/>
                                          </p:val>
                                        </p:tav>
                                        <p:tav tm="100000">
                                          <p:val>
                                            <p:strVal val="#ppt_x"/>
                                          </p:val>
                                        </p:tav>
                                      </p:tavLst>
                                    </p:anim>
                                    <p:anim calcmode="lin" valueType="num">
                                      <p:cBhvr additive="base">
                                        <p:cTn id="19" dur="500" fill="hold"/>
                                        <p:tgtEl>
                                          <p:spTgt spid="235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23555" grpId="0"/>
      <p:bldP spid="23556"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标题 1"/>
          <p:cNvSpPr>
            <a:spLocks noGrp="1"/>
          </p:cNvSpPr>
          <p:nvPr>
            <p:ph type="title" idx="4294967295"/>
          </p:nvPr>
        </p:nvSpPr>
        <p:spPr>
          <a:xfrm>
            <a:off x="508000" y="20478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）小金反思：只进行两次实验就得出结论，结论是不可靠的．还需改变深度更换液体进行多次实验，其目的是</a:t>
            </a:r>
            <a:r>
              <a:rPr lang="zh-CN" altLang="zh-CN" sz="2800" u="sng"/>
              <a:t>　　　　　　　　　　　　　　　</a:t>
            </a:r>
            <a:r>
              <a:rPr lang="zh-CN" altLang="zh-CN" sz="2800"/>
              <a:t>．</a:t>
            </a:r>
            <a:br>
              <a:rPr lang="zh-CN" altLang="zh-CN" sz="2800"/>
            </a:br>
            <a:endParaRPr lang="zh-CN" altLang="en-US" sz="2800"/>
          </a:p>
        </p:txBody>
      </p:sp>
      <p:sp>
        <p:nvSpPr>
          <p:cNvPr id="24579" name="矩形 1"/>
          <p:cNvSpPr/>
          <p:nvPr/>
        </p:nvSpPr>
        <p:spPr>
          <a:xfrm>
            <a:off x="3533775" y="3409950"/>
            <a:ext cx="3057525"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得出普遍性的结论</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fade">
                                      <p:cBhvr>
                                        <p:cTn id="7" dur="500"/>
                                        <p:tgtEl>
                                          <p:spTgt spid="2457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4579"/>
                                        </p:tgtEl>
                                        <p:attrNameLst>
                                          <p:attrName>style.visibility</p:attrName>
                                        </p:attrNameLst>
                                      </p:cBhvr>
                                      <p:to>
                                        <p:strVal val="visible"/>
                                      </p:to>
                                    </p:set>
                                    <p:anim calcmode="lin" valueType="num">
                                      <p:cBhvr additive="base">
                                        <p:cTn id="12" dur="500" fill="hold"/>
                                        <p:tgtEl>
                                          <p:spTgt spid="24579"/>
                                        </p:tgtEl>
                                        <p:attrNameLst>
                                          <p:attrName>ppt_x</p:attrName>
                                        </p:attrNameLst>
                                      </p:cBhvr>
                                      <p:tavLst>
                                        <p:tav tm="0">
                                          <p:val>
                                            <p:strVal val="#ppt_x"/>
                                          </p:val>
                                        </p:tav>
                                        <p:tav tm="100000">
                                          <p:val>
                                            <p:strVal val="#ppt_x"/>
                                          </p:val>
                                        </p:tav>
                                      </p:tavLst>
                                    </p:anim>
                                    <p:anim calcmode="lin" valueType="num">
                                      <p:cBhvr additive="base">
                                        <p:cTn id="13" dur="500" fill="hold"/>
                                        <p:tgtEl>
                                          <p:spTgt spid="245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4579"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标题 1"/>
          <p:cNvSpPr>
            <a:spLocks noGrp="1"/>
          </p:cNvSpPr>
          <p:nvPr>
            <p:ph type="title" idx="4294967295"/>
          </p:nvPr>
        </p:nvSpPr>
        <p:spPr>
          <a:xfrm>
            <a:off x="508000" y="11144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）对液体内部压强大小与深度关系的进一步思考．图（乙）为一圆柱形容器，容器内装有密度为</a:t>
            </a:r>
            <a:r>
              <a:rPr lang="en-US" altLang="zh-CN" sz="2800" i="1"/>
              <a:t>ρ</a:t>
            </a:r>
            <a:r>
              <a:rPr lang="zh-CN" altLang="zh-CN" sz="2800"/>
              <a:t>的液体，</a:t>
            </a:r>
            <a:r>
              <a:rPr lang="en-US" altLang="zh-CN" sz="2800" i="1"/>
              <a:t>a</a:t>
            </a:r>
            <a:r>
              <a:rPr lang="zh-CN" altLang="zh-CN" sz="2800"/>
              <a:t>点在深度为</a:t>
            </a:r>
            <a:r>
              <a:rPr lang="en-US" altLang="zh-CN" sz="2800" i="1"/>
              <a:t>h</a:t>
            </a:r>
            <a:r>
              <a:rPr lang="zh-CN" altLang="zh-CN" sz="2800"/>
              <a:t>处的水平横截面上，横截面上方的液柱对横截面产生的压力大小等于该液柱的重力．根据压强公式</a:t>
            </a:r>
            <a:r>
              <a:rPr lang="en-US" altLang="zh-CN" sz="2800" i="1"/>
              <a:t>p</a:t>
            </a:r>
            <a:r>
              <a:rPr lang="zh-CN" altLang="zh-CN" sz="2800"/>
              <a:t>＝</a:t>
            </a:r>
            <a:r>
              <a:rPr lang="en-US" altLang="zh-CN" sz="2800"/>
              <a:t>    </a:t>
            </a:r>
            <a:r>
              <a:rPr lang="zh-CN" altLang="zh-CN" sz="2800"/>
              <a:t>，推导出</a:t>
            </a:r>
            <a:r>
              <a:rPr lang="en-US" altLang="zh-CN" sz="2800" i="1"/>
              <a:t>a</a:t>
            </a:r>
            <a:r>
              <a:rPr lang="zh-CN" altLang="zh-CN" sz="2800"/>
              <a:t>点所在横截面受到的液体压强</a:t>
            </a:r>
            <a:r>
              <a:rPr lang="en-US" altLang="zh-CN" sz="2800" i="1"/>
              <a:t>p</a:t>
            </a:r>
            <a:r>
              <a:rPr lang="en-US" altLang="zh-CN" sz="2800" i="1" baseline="-25000"/>
              <a:t>a</a:t>
            </a:r>
            <a:r>
              <a:rPr lang="zh-CN" altLang="zh-CN" sz="2800"/>
              <a:t>与深度</a:t>
            </a:r>
            <a:r>
              <a:rPr lang="en-US" altLang="zh-CN" sz="2800" i="1"/>
              <a:t>h</a:t>
            </a:r>
            <a:r>
              <a:rPr lang="zh-CN" altLang="zh-CN" sz="2800"/>
              <a:t>之间的关系式是</a:t>
            </a:r>
            <a:r>
              <a:rPr lang="en-US" altLang="zh-CN" sz="2800" i="1"/>
              <a:t>p</a:t>
            </a:r>
            <a:r>
              <a:rPr lang="en-US" altLang="zh-CN" sz="2800" i="1" baseline="-25000"/>
              <a:t>a</a:t>
            </a:r>
            <a:r>
              <a:rPr lang="zh-CN" altLang="zh-CN" sz="2800"/>
              <a:t>＝</a:t>
            </a:r>
            <a:r>
              <a:rPr lang="zh-CN" altLang="zh-CN" sz="2800" u="sng"/>
              <a:t>　　　　　</a:t>
            </a:r>
            <a:r>
              <a:rPr lang="zh-CN" altLang="zh-CN" sz="2800"/>
              <a:t>．</a:t>
            </a:r>
            <a:endParaRPr lang="zh-CN" altLang="en-US" sz="2800"/>
          </a:p>
        </p:txBody>
      </p:sp>
      <p:pic>
        <p:nvPicPr>
          <p:cNvPr id="25603" name="图片 2"/>
          <p:cNvPicPr>
            <a:picLocks noChangeAspect="1"/>
          </p:cNvPicPr>
          <p:nvPr/>
        </p:nvPicPr>
        <p:blipFill>
          <a:blip r:embed="rId2"/>
          <a:srcRect r="96634"/>
          <a:stretch>
            <a:fillRect/>
          </a:stretch>
        </p:blipFill>
        <p:spPr>
          <a:xfrm>
            <a:off x="4714875" y="3595688"/>
            <a:ext cx="307975" cy="965200"/>
          </a:xfrm>
          <a:prstGeom prst="rect">
            <a:avLst/>
          </a:prstGeom>
          <a:noFill/>
          <a:ln>
            <a:noFill/>
            <a:miter lim="800000"/>
          </a:ln>
        </p:spPr>
      </p:pic>
      <p:sp>
        <p:nvSpPr>
          <p:cNvPr id="25604" name="矩形 1"/>
          <p:cNvSpPr/>
          <p:nvPr/>
        </p:nvSpPr>
        <p:spPr>
          <a:xfrm>
            <a:off x="1508125" y="4976813"/>
            <a:ext cx="71755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en-US" altLang="zh-CN" sz="2800" i="1">
                <a:solidFill>
                  <a:srgbClr val="FF0000"/>
                </a:solidFill>
                <a:latin typeface="Times New Roman" pitchFamily="18" charset="0"/>
                <a:ea typeface="黑体" pitchFamily="49" charset="-122"/>
              </a:rPr>
              <a:t>ρgh</a:t>
            </a:r>
            <a:endParaRPr lang="zh-CN" altLang="zh-CN" sz="1000">
              <a:latin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fade">
                                      <p:cBhvr>
                                        <p:cTn id="7" dur="500"/>
                                        <p:tgtEl>
                                          <p:spTgt spid="25602"/>
                                        </p:tgtEl>
                                      </p:cBhvr>
                                    </p:animEffect>
                                  </p:childTnLst>
                                </p:cTn>
                              </p:par>
                              <p:par>
                                <p:cTn id="8" presetID="10" presetClass="entr" presetSubtype="0" fill="hold" nodeType="withEffect">
                                  <p:stCondLst>
                                    <p:cond delay="0"/>
                                  </p:stCondLst>
                                  <p:childTnLst>
                                    <p:set>
                                      <p:cBhvr>
                                        <p:cTn id="9" dur="1" fill="hold">
                                          <p:stCondLst>
                                            <p:cond delay="0"/>
                                          </p:stCondLst>
                                        </p:cTn>
                                        <p:tgtEl>
                                          <p:spTgt spid="25603"/>
                                        </p:tgtEl>
                                        <p:attrNameLst>
                                          <p:attrName>style.visibility</p:attrName>
                                        </p:attrNameLst>
                                      </p:cBhvr>
                                      <p:to>
                                        <p:strVal val="visible"/>
                                      </p:to>
                                    </p:set>
                                    <p:animEffect transition="in" filter="fade">
                                      <p:cBhvr>
                                        <p:cTn id="10" dur="500"/>
                                        <p:tgtEl>
                                          <p:spTgt spid="25603"/>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5604"/>
                                        </p:tgtEl>
                                        <p:attrNameLst>
                                          <p:attrName>style.visibility</p:attrName>
                                        </p:attrNameLst>
                                      </p:cBhvr>
                                      <p:to>
                                        <p:strVal val="visible"/>
                                      </p:to>
                                    </p:set>
                                    <p:anim calcmode="lin" valueType="num">
                                      <p:cBhvr additive="base">
                                        <p:cTn id="15" dur="500" fill="hold"/>
                                        <p:tgtEl>
                                          <p:spTgt spid="25604"/>
                                        </p:tgtEl>
                                        <p:attrNameLst>
                                          <p:attrName>ppt_x</p:attrName>
                                        </p:attrNameLst>
                                      </p:cBhvr>
                                      <p:tavLst>
                                        <p:tav tm="0">
                                          <p:val>
                                            <p:strVal val="#ppt_x"/>
                                          </p:val>
                                        </p:tav>
                                        <p:tav tm="100000">
                                          <p:val>
                                            <p:strVal val="#ppt_x"/>
                                          </p:val>
                                        </p:tav>
                                      </p:tavLst>
                                    </p:anim>
                                    <p:anim calcmode="lin" valueType="num">
                                      <p:cBhvr additive="base">
                                        <p:cTn id="16"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25604"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6" name="标题 1"/>
          <p:cNvSpPr>
            <a:spLocks noGrp="1"/>
          </p:cNvSpPr>
          <p:nvPr>
            <p:ph type="title" idx="4294967295"/>
          </p:nvPr>
        </p:nvSpPr>
        <p:spPr>
          <a:xfrm>
            <a:off x="346075" y="1624013"/>
            <a:ext cx="8577263" cy="460375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b="1"/>
              <a:t>（一）测量平均速度</a:t>
            </a:r>
            <a:r>
              <a:rPr lang="zh-CN" altLang="zh-CN" sz="2800"/>
              <a:t>：</a:t>
            </a:r>
            <a:r>
              <a:rPr lang="en-US" altLang="zh-CN" sz="2800"/>
              <a:t>1.</a:t>
            </a:r>
            <a:r>
              <a:rPr lang="zh-CN" altLang="zh-CN" sz="2800"/>
              <a:t>原理：</a:t>
            </a:r>
            <a:r>
              <a:rPr lang="en-US" altLang="zh-CN" sz="2800" i="1"/>
              <a:t>v</a:t>
            </a:r>
            <a:r>
              <a:rPr lang="zh-CN" altLang="zh-CN" sz="2800"/>
              <a:t>＝</a:t>
            </a:r>
            <a:r>
              <a:rPr lang="en-US" altLang="zh-CN" sz="2800"/>
              <a:t>   .</a:t>
            </a:r>
            <a:br>
              <a:rPr lang="zh-CN" altLang="zh-CN" sz="2800"/>
            </a:br>
            <a:r>
              <a:rPr lang="en-US" altLang="zh-CN" sz="2800"/>
              <a:t>2</a:t>
            </a:r>
            <a:r>
              <a:rPr lang="zh-CN" altLang="zh-CN" sz="2800"/>
              <a:t>．长度测量：估读；始末刻度相减．</a:t>
            </a:r>
            <a:br>
              <a:rPr lang="zh-CN" altLang="zh-CN" sz="2800"/>
            </a:br>
            <a:r>
              <a:rPr lang="en-US" altLang="zh-CN" sz="2800"/>
              <a:t>3</a:t>
            </a:r>
            <a:r>
              <a:rPr lang="zh-CN" altLang="zh-CN" sz="2800"/>
              <a:t>．时间测量：始末时间相减．</a:t>
            </a:r>
            <a:br>
              <a:rPr lang="zh-CN" altLang="zh-CN" sz="2800"/>
            </a:br>
            <a:r>
              <a:rPr lang="en-US" altLang="zh-CN" sz="2800"/>
              <a:t>4</a:t>
            </a:r>
            <a:r>
              <a:rPr lang="zh-CN" altLang="zh-CN" sz="2800"/>
              <a:t>．斜面的倾角小（便于测量任何一段路程所用的时间）</a:t>
            </a:r>
            <a:r>
              <a:rPr lang="en-US" altLang="zh-CN" sz="2800"/>
              <a:t>.</a:t>
            </a:r>
            <a:br>
              <a:rPr lang="zh-CN" altLang="zh-CN" sz="2800"/>
            </a:br>
            <a:r>
              <a:rPr lang="en-US" altLang="zh-CN" sz="2800"/>
              <a:t>5</a:t>
            </a:r>
            <a:r>
              <a:rPr lang="zh-CN" altLang="zh-CN" sz="2800"/>
              <a:t>．从斜面顶端运动到底端的过程中做变速直线运动．</a:t>
            </a:r>
            <a:br>
              <a:rPr lang="zh-CN" altLang="zh-CN" sz="2800"/>
            </a:br>
            <a:r>
              <a:rPr lang="en-US" altLang="zh-CN" sz="2800"/>
              <a:t>6</a:t>
            </a:r>
            <a:r>
              <a:rPr lang="zh-CN" altLang="zh-CN" sz="2800"/>
              <a:t>．实验方案的评估及误差分析．</a:t>
            </a:r>
            <a:br>
              <a:rPr lang="zh-CN" altLang="zh-CN" sz="2800"/>
            </a:br>
            <a:endParaRPr lang="zh-CN" altLang="en-US" sz="2800"/>
          </a:p>
        </p:txBody>
      </p:sp>
      <p:pic>
        <p:nvPicPr>
          <p:cNvPr id="26627" name="图片 2"/>
          <p:cNvPicPr>
            <a:picLocks noChangeAspect="1"/>
          </p:cNvPicPr>
          <p:nvPr/>
        </p:nvPicPr>
        <p:blipFill>
          <a:blip r:embed="rId2"/>
          <a:srcRect r="97055"/>
          <a:stretch>
            <a:fillRect/>
          </a:stretch>
        </p:blipFill>
        <p:spPr>
          <a:xfrm>
            <a:off x="5881688" y="1550988"/>
            <a:ext cx="268287" cy="965200"/>
          </a:xfrm>
          <a:prstGeom prst="rect">
            <a:avLst/>
          </a:prstGeom>
          <a:noFill/>
          <a:ln>
            <a:noFill/>
            <a:miter lim="800000"/>
          </a:ln>
        </p:spPr>
      </p:pic>
      <p:sp>
        <p:nvSpPr>
          <p:cNvPr id="26628" name="箭头: 五边形 3"/>
          <p:cNvSpPr/>
          <p:nvPr/>
        </p:nvSpPr>
        <p:spPr>
          <a:xfrm>
            <a:off x="346075" y="874713"/>
            <a:ext cx="4227513" cy="577850"/>
          </a:xfrm>
          <a:prstGeom prst="homePlate">
            <a:avLst>
              <a:gd name="adj" fmla="val 49992"/>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四　与斜面有关的实验　 </a:t>
            </a:r>
            <a:endParaRPr lang="zh-CN" altLang="en-US" sz="2800">
              <a:solidFill>
                <a:srgbClr val="00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fade">
                                      <p:cBhvr>
                                        <p:cTn id="7" dur="500"/>
                                        <p:tgtEl>
                                          <p:spTgt spid="266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626"/>
                                        </p:tgtEl>
                                        <p:attrNameLst>
                                          <p:attrName>style.visibility</p:attrName>
                                        </p:attrNameLst>
                                      </p:cBhvr>
                                      <p:to>
                                        <p:strVal val="visible"/>
                                      </p:to>
                                    </p:set>
                                    <p:animEffect transition="in" filter="fade">
                                      <p:cBhvr>
                                        <p:cTn id="10" dur="500"/>
                                        <p:tgtEl>
                                          <p:spTgt spid="26626"/>
                                        </p:tgtEl>
                                      </p:cBhvr>
                                    </p:animEffect>
                                  </p:childTnLst>
                                </p:cTn>
                              </p:par>
                              <p:par>
                                <p:cTn id="11" presetID="10" presetClass="entr" presetSubtype="0" fill="hold" nodeType="withEffect">
                                  <p:stCondLst>
                                    <p:cond delay="0"/>
                                  </p:stCondLst>
                                  <p:childTnLst>
                                    <p:set>
                                      <p:cBhvr>
                                        <p:cTn id="12" dur="1" fill="hold">
                                          <p:stCondLst>
                                            <p:cond delay="0"/>
                                          </p:stCondLst>
                                        </p:cTn>
                                        <p:tgtEl>
                                          <p:spTgt spid="26627"/>
                                        </p:tgtEl>
                                        <p:attrNameLst>
                                          <p:attrName>style.visibility</p:attrName>
                                        </p:attrNameLst>
                                      </p:cBhvr>
                                      <p:to>
                                        <p:strVal val="visible"/>
                                      </p:to>
                                    </p:set>
                                    <p:animEffect transition="in" filter="fade">
                                      <p:cBhvr>
                                        <p:cTn id="13" dur="500"/>
                                        <p:tgtEl>
                                          <p:spTgt spid="26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26628"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标题 1"/>
          <p:cNvSpPr>
            <a:spLocks noGrp="1"/>
          </p:cNvSpPr>
          <p:nvPr>
            <p:ph type="title" idx="4294967295"/>
          </p:nvPr>
        </p:nvSpPr>
        <p:spPr>
          <a:xfrm>
            <a:off x="508000" y="10461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6</a:t>
            </a:r>
            <a:r>
              <a:rPr lang="zh-CN" altLang="zh-CN" sz="2800"/>
              <a:t>．如下图所示，在测量小车运动的平均速度实验中，让小车从斜面的</a:t>
            </a:r>
            <a:r>
              <a:rPr lang="en-US" altLang="zh-CN" sz="2800" i="1"/>
              <a:t>A</a:t>
            </a:r>
            <a:r>
              <a:rPr lang="zh-CN" altLang="zh-CN" sz="2800"/>
              <a:t>点由静止开始下滑并开始计时，分别测出小车到达</a:t>
            </a:r>
            <a:r>
              <a:rPr lang="en-US" altLang="zh-CN" sz="2800" i="1"/>
              <a:t>B</a:t>
            </a:r>
            <a:r>
              <a:rPr lang="zh-CN" altLang="zh-CN" sz="2800"/>
              <a:t>点和</a:t>
            </a:r>
            <a:r>
              <a:rPr lang="en-US" altLang="zh-CN" sz="2800" i="1"/>
              <a:t>C</a:t>
            </a:r>
            <a:r>
              <a:rPr lang="zh-CN" altLang="zh-CN" sz="2800"/>
              <a:t>点的时间，即可算出小车在各段的平均速度．</a:t>
            </a:r>
            <a:br>
              <a:rPr lang="zh-CN" altLang="zh-CN" sz="2800"/>
            </a:br>
            <a:endParaRPr lang="zh-CN" altLang="en-US" sz="2800"/>
          </a:p>
        </p:txBody>
      </p:sp>
      <p:pic>
        <p:nvPicPr>
          <p:cNvPr id="27651" name="Picture 2"/>
          <p:cNvPicPr>
            <a:picLocks noChangeAspect="1"/>
          </p:cNvPicPr>
          <p:nvPr/>
        </p:nvPicPr>
        <p:blipFill>
          <a:blip r:embed="rId2"/>
          <a:stretch>
            <a:fillRect/>
          </a:stretch>
        </p:blipFill>
        <p:spPr>
          <a:xfrm>
            <a:off x="1995488" y="3911600"/>
            <a:ext cx="4724400" cy="169068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fade">
                                      <p:cBhvr>
                                        <p:cTn id="7" dur="500"/>
                                        <p:tgtEl>
                                          <p:spTgt spid="27650"/>
                                        </p:tgtEl>
                                      </p:cBhvr>
                                    </p:animEffect>
                                  </p:childTnLst>
                                </p:cTn>
                              </p:par>
                              <p:par>
                                <p:cTn id="8" presetID="10" presetClass="entr" presetSubtype="0" fill="hold" nodeType="withEffect">
                                  <p:stCondLst>
                                    <p:cond delay="0"/>
                                  </p:stCondLst>
                                  <p:childTnLst>
                                    <p:set>
                                      <p:cBhvr>
                                        <p:cTn id="9" dur="1" fill="hold">
                                          <p:stCondLst>
                                            <p:cond delay="0"/>
                                          </p:stCondLst>
                                        </p:cTn>
                                        <p:tgtEl>
                                          <p:spTgt spid="27651"/>
                                        </p:tgtEl>
                                        <p:attrNameLst>
                                          <p:attrName>style.visibility</p:attrName>
                                        </p:attrNameLst>
                                      </p:cBhvr>
                                      <p:to>
                                        <p:strVal val="visible"/>
                                      </p:to>
                                    </p:set>
                                    <p:animEffect transition="in" filter="fade">
                                      <p:cBhvr>
                                        <p:cTn id="10" dur="500"/>
                                        <p:tgtEl>
                                          <p:spTgt spid="27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8674" name="标题 1"/>
          <p:cNvSpPr>
            <a:spLocks noGrp="1"/>
          </p:cNvSpPr>
          <p:nvPr>
            <p:ph type="title" idx="4294967295"/>
          </p:nvPr>
        </p:nvSpPr>
        <p:spPr>
          <a:xfrm>
            <a:off x="508000" y="6524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）图中</a:t>
            </a:r>
            <a:r>
              <a:rPr lang="en-US" altLang="zh-CN" sz="2800" i="1"/>
              <a:t>AB</a:t>
            </a:r>
            <a:r>
              <a:rPr lang="zh-CN" altLang="zh-CN" sz="2800"/>
              <a:t>段的距离</a:t>
            </a:r>
            <a:r>
              <a:rPr lang="en-US" altLang="zh-CN" sz="2800" i="1"/>
              <a:t>s</a:t>
            </a:r>
            <a:r>
              <a:rPr lang="en-US" altLang="zh-CN" sz="2800" i="1" baseline="-25000"/>
              <a:t>AB</a:t>
            </a:r>
            <a:r>
              <a:rPr lang="zh-CN" altLang="zh-CN" sz="2800"/>
              <a:t>＝</a:t>
            </a:r>
            <a:r>
              <a:rPr lang="zh-CN" altLang="zh-CN" sz="2800" u="sng"/>
              <a:t>　　　　　</a:t>
            </a:r>
            <a:r>
              <a:rPr lang="en-US" altLang="zh-CN" sz="2800"/>
              <a:t>cm</a:t>
            </a:r>
            <a:r>
              <a:rPr lang="zh-CN" altLang="zh-CN" sz="2800"/>
              <a:t>，测得时间</a:t>
            </a:r>
            <a:r>
              <a:rPr lang="en-US" altLang="zh-CN" sz="2800" i="1"/>
              <a:t>t</a:t>
            </a:r>
            <a:r>
              <a:rPr lang="en-US" altLang="zh-CN" sz="2800" i="1" baseline="-25000"/>
              <a:t>AB</a:t>
            </a:r>
            <a:r>
              <a:rPr lang="zh-CN" altLang="zh-CN" sz="2800"/>
              <a:t>＝</a:t>
            </a:r>
            <a:r>
              <a:rPr lang="en-US" altLang="zh-CN" sz="2800"/>
              <a:t>1.6 s</a:t>
            </a:r>
            <a:r>
              <a:rPr lang="zh-CN" altLang="zh-CN" sz="2800"/>
              <a:t>，则</a:t>
            </a:r>
            <a:r>
              <a:rPr lang="en-US" altLang="zh-CN" sz="2800" i="1"/>
              <a:t>AB</a:t>
            </a:r>
            <a:r>
              <a:rPr lang="zh-CN" altLang="zh-CN" sz="2800"/>
              <a:t>段的平均速度</a:t>
            </a:r>
            <a:r>
              <a:rPr lang="en-US" altLang="zh-CN" sz="2800" i="1"/>
              <a:t>v</a:t>
            </a:r>
            <a:r>
              <a:rPr lang="en-US" altLang="zh-CN" sz="2800" i="1" baseline="-25000"/>
              <a:t>AB</a:t>
            </a:r>
            <a:r>
              <a:rPr lang="zh-CN" altLang="zh-CN" sz="2800"/>
              <a:t>＝</a:t>
            </a:r>
            <a:r>
              <a:rPr lang="zh-CN" altLang="zh-CN" sz="2800" u="sng"/>
              <a:t>　　</a:t>
            </a:r>
            <a:r>
              <a:rPr lang="en-US" altLang="zh-CN" sz="2800" u="sng"/>
              <a:t>  </a:t>
            </a:r>
            <a:r>
              <a:rPr lang="zh-CN" altLang="zh-CN" sz="2800" u="sng"/>
              <a:t>　</a:t>
            </a:r>
            <a:r>
              <a:rPr lang="en-US" altLang="zh-CN" sz="2800"/>
              <a:t>cm/s.</a:t>
            </a:r>
            <a:br>
              <a:rPr lang="zh-CN" altLang="zh-CN" sz="2800"/>
            </a:br>
            <a:r>
              <a:rPr lang="zh-CN" altLang="zh-CN" sz="2800"/>
              <a:t>（</a:t>
            </a:r>
            <a:r>
              <a:rPr lang="en-US" altLang="zh-CN" sz="2800"/>
              <a:t>2</a:t>
            </a:r>
            <a:r>
              <a:rPr lang="zh-CN" altLang="zh-CN" sz="2800"/>
              <a:t>）如果小车过了</a:t>
            </a:r>
            <a:r>
              <a:rPr lang="en-US" altLang="zh-CN" sz="2800" i="1"/>
              <a:t>B</a:t>
            </a:r>
            <a:r>
              <a:rPr lang="zh-CN" altLang="zh-CN" sz="2800"/>
              <a:t>点才停止计时，则测得的平均速度</a:t>
            </a:r>
            <a:r>
              <a:rPr lang="en-US" altLang="zh-CN" sz="2800" i="1"/>
              <a:t>v</a:t>
            </a:r>
            <a:r>
              <a:rPr lang="en-US" altLang="zh-CN" sz="2800" i="1" baseline="-25000"/>
              <a:t>AB</a:t>
            </a:r>
            <a:r>
              <a:rPr lang="zh-CN" altLang="zh-CN" sz="2800"/>
              <a:t>会偏</a:t>
            </a:r>
            <a:r>
              <a:rPr lang="zh-CN" altLang="zh-CN" sz="2800" u="sng"/>
              <a:t>　　　　　</a:t>
            </a:r>
            <a:r>
              <a:rPr lang="zh-CN" altLang="zh-CN" sz="2800"/>
              <a:t>．</a:t>
            </a:r>
            <a:br>
              <a:rPr lang="zh-CN" altLang="zh-CN" sz="2800"/>
            </a:br>
            <a:r>
              <a:rPr lang="zh-CN" altLang="zh-CN" sz="2800"/>
              <a:t>（</a:t>
            </a:r>
            <a:r>
              <a:rPr lang="en-US" altLang="zh-CN" sz="2800"/>
              <a:t>3</a:t>
            </a:r>
            <a:r>
              <a:rPr lang="zh-CN" altLang="zh-CN" sz="2800"/>
              <a:t>）实验中应多次测量，每次测量时必须让小车从</a:t>
            </a:r>
            <a:r>
              <a:rPr lang="zh-CN" altLang="zh-CN" sz="2800" u="sng"/>
              <a:t>　　　　　</a:t>
            </a:r>
            <a:r>
              <a:rPr lang="zh-CN" altLang="zh-CN" sz="2800"/>
              <a:t>由静止开始下滑．</a:t>
            </a:r>
            <a:br>
              <a:rPr lang="zh-CN" altLang="zh-CN" sz="2800"/>
            </a:br>
            <a:endParaRPr lang="zh-CN" altLang="en-US" sz="2800"/>
          </a:p>
        </p:txBody>
      </p:sp>
      <p:sp>
        <p:nvSpPr>
          <p:cNvPr id="28675" name="矩形 1"/>
          <p:cNvSpPr/>
          <p:nvPr/>
        </p:nvSpPr>
        <p:spPr>
          <a:xfrm>
            <a:off x="5335588" y="763588"/>
            <a:ext cx="1006475" cy="522287"/>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40.0</a:t>
            </a:r>
            <a:r>
              <a:rPr lang="zh-CN" altLang="zh-CN" sz="2800">
                <a:solidFill>
                  <a:srgbClr val="FF0000"/>
                </a:solidFill>
                <a:latin typeface="Times New Roman" pitchFamily="18" charset="0"/>
                <a:ea typeface="黑体" pitchFamily="49" charset="-122"/>
              </a:rPr>
              <a:t>　</a:t>
            </a:r>
            <a:endParaRPr lang="zh-CN" altLang="en-US"/>
          </a:p>
        </p:txBody>
      </p:sp>
      <p:sp>
        <p:nvSpPr>
          <p:cNvPr id="28676" name="矩形 3"/>
          <p:cNvSpPr/>
          <p:nvPr/>
        </p:nvSpPr>
        <p:spPr>
          <a:xfrm>
            <a:off x="6713538" y="1412875"/>
            <a:ext cx="1011237" cy="522288"/>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25.0</a:t>
            </a:r>
            <a:endParaRPr lang="zh-CN" altLang="en-US"/>
          </a:p>
        </p:txBody>
      </p:sp>
      <p:sp>
        <p:nvSpPr>
          <p:cNvPr id="28677" name="矩形 4"/>
          <p:cNvSpPr/>
          <p:nvPr/>
        </p:nvSpPr>
        <p:spPr>
          <a:xfrm>
            <a:off x="3052763" y="2609850"/>
            <a:ext cx="623887"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小</a:t>
            </a:r>
            <a:endParaRPr lang="zh-CN" altLang="en-US">
              <a:ea typeface="Times New Roman" pitchFamily="18" charset="0"/>
            </a:endParaRPr>
          </a:p>
        </p:txBody>
      </p:sp>
      <p:sp>
        <p:nvSpPr>
          <p:cNvPr id="28678" name="矩形 5"/>
          <p:cNvSpPr/>
          <p:nvPr/>
        </p:nvSpPr>
        <p:spPr>
          <a:xfrm>
            <a:off x="998538" y="3913188"/>
            <a:ext cx="1681162"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同一位置</a:t>
            </a:r>
            <a:endParaRPr lang="zh-CN" altLang="en-US">
              <a:ea typeface="Times New Roman" pitchFamily="18" charset="0"/>
            </a:endParaRPr>
          </a:p>
        </p:txBody>
      </p:sp>
      <p:sp>
        <p:nvSpPr>
          <p:cNvPr id="28679" name="标题 1"/>
          <p:cNvSpPr/>
          <p:nvPr/>
        </p:nvSpPr>
        <p:spPr>
          <a:xfrm>
            <a:off x="508000" y="4471988"/>
            <a:ext cx="8128000" cy="1301750"/>
          </a:xfrm>
          <a:prstGeom prst="rect">
            <a:avLst/>
          </a:prstGeom>
          <a:noFill/>
          <a:ln>
            <a:noFill/>
            <a:miter lim="800000"/>
          </a:ln>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a:lnSpc>
                <a:spcPct val="150000"/>
              </a:lnSpc>
            </a:pPr>
            <a:r>
              <a:rPr lang="zh-CN" altLang="zh-CN" sz="2800">
                <a:latin typeface="Times New Roman" pitchFamily="18" charset="0"/>
                <a:ea typeface="黑体" pitchFamily="49" charset="-122"/>
              </a:rPr>
              <a:t>（</a:t>
            </a:r>
            <a:r>
              <a:rPr lang="en-US" altLang="zh-CN" sz="2800">
                <a:latin typeface="Times New Roman" pitchFamily="18" charset="0"/>
                <a:ea typeface="黑体" pitchFamily="49" charset="-122"/>
              </a:rPr>
              <a:t>4</a:t>
            </a:r>
            <a:r>
              <a:rPr lang="zh-CN" altLang="zh-CN" sz="2800">
                <a:latin typeface="Times New Roman" pitchFamily="18" charset="0"/>
                <a:ea typeface="黑体" pitchFamily="49" charset="-122"/>
              </a:rPr>
              <a:t>）</a:t>
            </a:r>
            <a:r>
              <a:rPr lang="en-US" altLang="zh-CN" sz="2800" i="1">
                <a:latin typeface="Times New Roman" pitchFamily="18" charset="0"/>
                <a:ea typeface="黑体" pitchFamily="49" charset="-122"/>
              </a:rPr>
              <a:t>v</a:t>
            </a:r>
            <a:r>
              <a:rPr lang="en-US" altLang="zh-CN" sz="2800" i="1" baseline="-25000">
                <a:latin typeface="Times New Roman" pitchFamily="18" charset="0"/>
                <a:ea typeface="黑体" pitchFamily="49" charset="-122"/>
              </a:rPr>
              <a:t>BC</a:t>
            </a:r>
            <a:r>
              <a:rPr lang="zh-CN" altLang="zh-CN" sz="2800" u="sng">
                <a:latin typeface="Times New Roman" pitchFamily="18" charset="0"/>
                <a:ea typeface="黑体" pitchFamily="49" charset="-122"/>
              </a:rPr>
              <a:t>　　　　　</a:t>
            </a:r>
            <a:r>
              <a:rPr lang="zh-CN" altLang="zh-CN" sz="2800">
                <a:latin typeface="Times New Roman" pitchFamily="18" charset="0"/>
                <a:ea typeface="黑体" pitchFamily="49" charset="-122"/>
              </a:rPr>
              <a:t>（选填</a:t>
            </a:r>
            <a:r>
              <a:rPr lang="en-US" altLang="zh-CN" sz="2800">
                <a:latin typeface="Times New Roman" pitchFamily="18" charset="0"/>
                <a:ea typeface="黑体" pitchFamily="49" charset="-122"/>
              </a:rPr>
              <a:t>“</a:t>
            </a:r>
            <a:r>
              <a:rPr lang="zh-CN" altLang="zh-CN" sz="2800">
                <a:latin typeface="Times New Roman" pitchFamily="18" charset="0"/>
                <a:ea typeface="黑体" pitchFamily="49" charset="-122"/>
              </a:rPr>
              <a:t>＞</a:t>
            </a:r>
            <a:r>
              <a:rPr lang="en-US" altLang="zh-CN" sz="2800">
                <a:latin typeface="Times New Roman" pitchFamily="18" charset="0"/>
                <a:ea typeface="黑体" pitchFamily="49" charset="-122"/>
              </a:rPr>
              <a:t>”“</a:t>
            </a:r>
            <a:r>
              <a:rPr lang="zh-CN" altLang="zh-CN" sz="2800">
                <a:latin typeface="Times New Roman" pitchFamily="18" charset="0"/>
                <a:ea typeface="黑体" pitchFamily="49" charset="-122"/>
              </a:rPr>
              <a:t>＜</a:t>
            </a:r>
            <a:r>
              <a:rPr lang="en-US" altLang="zh-CN" sz="2800">
                <a:latin typeface="Times New Roman" pitchFamily="18" charset="0"/>
                <a:ea typeface="黑体" pitchFamily="49" charset="-122"/>
              </a:rPr>
              <a:t>”</a:t>
            </a:r>
            <a:r>
              <a:rPr lang="zh-CN" altLang="zh-CN" sz="2800">
                <a:latin typeface="Times New Roman" pitchFamily="18" charset="0"/>
                <a:ea typeface="黑体" pitchFamily="49" charset="-122"/>
              </a:rPr>
              <a:t>或</a:t>
            </a:r>
            <a:r>
              <a:rPr lang="en-US" altLang="zh-CN" sz="2800">
                <a:latin typeface="Times New Roman" pitchFamily="18" charset="0"/>
                <a:ea typeface="黑体" pitchFamily="49" charset="-122"/>
              </a:rPr>
              <a:t>“</a:t>
            </a:r>
            <a:r>
              <a:rPr lang="zh-CN" altLang="zh-CN" sz="2800">
                <a:latin typeface="Times New Roman" pitchFamily="18" charset="0"/>
                <a:ea typeface="黑体" pitchFamily="49" charset="-122"/>
              </a:rPr>
              <a:t>＝</a:t>
            </a:r>
            <a:r>
              <a:rPr lang="en-US" altLang="zh-CN" sz="2800">
                <a:latin typeface="Times New Roman" pitchFamily="18" charset="0"/>
                <a:ea typeface="黑体" pitchFamily="49" charset="-122"/>
              </a:rPr>
              <a:t>”</a:t>
            </a:r>
            <a:r>
              <a:rPr lang="zh-CN" altLang="zh-CN" sz="2800">
                <a:latin typeface="Times New Roman" pitchFamily="18" charset="0"/>
                <a:ea typeface="黑体" pitchFamily="49" charset="-122"/>
              </a:rPr>
              <a:t>）</a:t>
            </a:r>
            <a:r>
              <a:rPr lang="en-US" altLang="zh-CN" sz="2800" i="1">
                <a:latin typeface="Times New Roman" pitchFamily="18" charset="0"/>
                <a:ea typeface="黑体" pitchFamily="49" charset="-122"/>
              </a:rPr>
              <a:t>v</a:t>
            </a:r>
            <a:r>
              <a:rPr lang="en-US" altLang="zh-CN" sz="2800" i="1" baseline="-25000">
                <a:latin typeface="Times New Roman" pitchFamily="18" charset="0"/>
                <a:ea typeface="黑体" pitchFamily="49" charset="-122"/>
              </a:rPr>
              <a:t>AB</a:t>
            </a:r>
            <a:r>
              <a:rPr lang="en-US" altLang="zh-CN" sz="2800">
                <a:latin typeface="Times New Roman" pitchFamily="18" charset="0"/>
                <a:ea typeface="黑体" pitchFamily="49" charset="-122"/>
              </a:rPr>
              <a:t>.</a:t>
            </a:r>
            <a:br>
              <a:rPr lang="zh-CN" altLang="zh-CN" sz="2800">
                <a:latin typeface="Times New Roman" pitchFamily="18" charset="0"/>
                <a:ea typeface="黑体" pitchFamily="49" charset="-122"/>
              </a:rPr>
            </a:br>
            <a:r>
              <a:rPr lang="zh-CN" altLang="zh-CN" sz="2800">
                <a:latin typeface="Times New Roman" pitchFamily="18" charset="0"/>
                <a:ea typeface="黑体" pitchFamily="49" charset="-122"/>
              </a:rPr>
              <a:t>（</a:t>
            </a:r>
            <a:r>
              <a:rPr lang="en-US" altLang="zh-CN" sz="2800">
                <a:latin typeface="Times New Roman" pitchFamily="18" charset="0"/>
                <a:ea typeface="黑体" pitchFamily="49" charset="-122"/>
              </a:rPr>
              <a:t>5</a:t>
            </a:r>
            <a:r>
              <a:rPr lang="zh-CN" altLang="zh-CN" sz="2800">
                <a:latin typeface="Times New Roman" pitchFamily="18" charset="0"/>
                <a:ea typeface="黑体" pitchFamily="49" charset="-122"/>
              </a:rPr>
              <a:t>）小车从斜面下滑过程中，其主要能量转化情况是</a:t>
            </a:r>
            <a:r>
              <a:rPr lang="en-US" altLang="zh-CN" sz="2800">
                <a:latin typeface="Times New Roman" pitchFamily="18" charset="0"/>
                <a:ea typeface="黑体" pitchFamily="49" charset="-122"/>
              </a:rPr>
              <a:t>______________________________</a:t>
            </a:r>
            <a:r>
              <a:rPr lang="zh-CN" altLang="zh-CN" sz="2800">
                <a:latin typeface="Times New Roman" pitchFamily="18" charset="0"/>
                <a:ea typeface="黑体" pitchFamily="49" charset="-122"/>
              </a:rPr>
              <a:t>．</a:t>
            </a:r>
            <a:br>
              <a:rPr lang="zh-CN" altLang="zh-CN" sz="2800">
                <a:latin typeface="Times New Roman" pitchFamily="18" charset="0"/>
                <a:ea typeface="黑体" pitchFamily="49" charset="-122"/>
              </a:rPr>
            </a:br>
            <a:endParaRPr lang="zh-CN" altLang="en-US" sz="2800">
              <a:latin typeface="Times New Roman" pitchFamily="18" charset="0"/>
              <a:ea typeface="黑体" panose="02010609060101010101" pitchFamily="49" charset="-122"/>
            </a:endParaRPr>
          </a:p>
        </p:txBody>
      </p:sp>
      <p:sp>
        <p:nvSpPr>
          <p:cNvPr id="28680" name="矩形 7"/>
          <p:cNvSpPr/>
          <p:nvPr/>
        </p:nvSpPr>
        <p:spPr>
          <a:xfrm>
            <a:off x="1919288" y="5870575"/>
            <a:ext cx="34163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重力势能转化为动能</a:t>
            </a:r>
            <a:endParaRPr lang="zh-CN" altLang="zh-CN" sz="1000">
              <a:latin typeface="等线"/>
            </a:endParaRPr>
          </a:p>
        </p:txBody>
      </p:sp>
      <p:sp>
        <p:nvSpPr>
          <p:cNvPr id="28681" name="矩形 8"/>
          <p:cNvSpPr/>
          <p:nvPr/>
        </p:nvSpPr>
        <p:spPr>
          <a:xfrm>
            <a:off x="2547938" y="4598988"/>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　</a:t>
            </a:r>
            <a:endParaRPr lang="zh-CN" altLang="zh-CN" sz="1000">
              <a:latin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fade">
                                      <p:cBhvr>
                                        <p:cTn id="7" dur="500"/>
                                        <p:tgtEl>
                                          <p:spTgt spid="2867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8679"/>
                                        </p:tgtEl>
                                        <p:attrNameLst>
                                          <p:attrName>style.visibility</p:attrName>
                                        </p:attrNameLst>
                                      </p:cBhvr>
                                      <p:to>
                                        <p:strVal val="visible"/>
                                      </p:to>
                                    </p:set>
                                    <p:animEffect transition="in" filter="fade">
                                      <p:cBhvr>
                                        <p:cTn id="10" dur="500"/>
                                        <p:tgtEl>
                                          <p:spTgt spid="28679"/>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8675"/>
                                        </p:tgtEl>
                                        <p:attrNameLst>
                                          <p:attrName>style.visibility</p:attrName>
                                        </p:attrNameLst>
                                      </p:cBhvr>
                                      <p:to>
                                        <p:strVal val="visible"/>
                                      </p:to>
                                    </p:set>
                                    <p:anim calcmode="lin" valueType="num">
                                      <p:cBhvr additive="base">
                                        <p:cTn id="15" dur="500" fill="hold"/>
                                        <p:tgtEl>
                                          <p:spTgt spid="28675"/>
                                        </p:tgtEl>
                                        <p:attrNameLst>
                                          <p:attrName>ppt_x</p:attrName>
                                        </p:attrNameLst>
                                      </p:cBhvr>
                                      <p:tavLst>
                                        <p:tav tm="0">
                                          <p:val>
                                            <p:strVal val="#ppt_x"/>
                                          </p:val>
                                        </p:tav>
                                        <p:tav tm="100000">
                                          <p:val>
                                            <p:strVal val="#ppt_x"/>
                                          </p:val>
                                        </p:tav>
                                      </p:tavLst>
                                    </p:anim>
                                    <p:anim calcmode="lin" valueType="num">
                                      <p:cBhvr additive="base">
                                        <p:cTn id="16" dur="500" fill="hold"/>
                                        <p:tgtEl>
                                          <p:spTgt spid="28675"/>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8676"/>
                                        </p:tgtEl>
                                        <p:attrNameLst>
                                          <p:attrName>style.visibility</p:attrName>
                                        </p:attrNameLst>
                                      </p:cBhvr>
                                      <p:to>
                                        <p:strVal val="visible"/>
                                      </p:to>
                                    </p:set>
                                    <p:anim calcmode="lin" valueType="num">
                                      <p:cBhvr additive="base">
                                        <p:cTn id="21" dur="500" fill="hold"/>
                                        <p:tgtEl>
                                          <p:spTgt spid="28676"/>
                                        </p:tgtEl>
                                        <p:attrNameLst>
                                          <p:attrName>ppt_x</p:attrName>
                                        </p:attrNameLst>
                                      </p:cBhvr>
                                      <p:tavLst>
                                        <p:tav tm="0">
                                          <p:val>
                                            <p:strVal val="#ppt_x"/>
                                          </p:val>
                                        </p:tav>
                                        <p:tav tm="100000">
                                          <p:val>
                                            <p:strVal val="#ppt_x"/>
                                          </p:val>
                                        </p:tav>
                                      </p:tavLst>
                                    </p:anim>
                                    <p:anim calcmode="lin" valueType="num">
                                      <p:cBhvr additive="base">
                                        <p:cTn id="22" dur="500" fill="hold"/>
                                        <p:tgtEl>
                                          <p:spTgt spid="2867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8677"/>
                                        </p:tgtEl>
                                        <p:attrNameLst>
                                          <p:attrName>style.visibility</p:attrName>
                                        </p:attrNameLst>
                                      </p:cBhvr>
                                      <p:to>
                                        <p:strVal val="visible"/>
                                      </p:to>
                                    </p:set>
                                    <p:anim calcmode="lin" valueType="num">
                                      <p:cBhvr additive="base">
                                        <p:cTn id="27" dur="500" fill="hold"/>
                                        <p:tgtEl>
                                          <p:spTgt spid="28677"/>
                                        </p:tgtEl>
                                        <p:attrNameLst>
                                          <p:attrName>ppt_x</p:attrName>
                                        </p:attrNameLst>
                                      </p:cBhvr>
                                      <p:tavLst>
                                        <p:tav tm="0">
                                          <p:val>
                                            <p:strVal val="#ppt_x"/>
                                          </p:val>
                                        </p:tav>
                                        <p:tav tm="100000">
                                          <p:val>
                                            <p:strVal val="#ppt_x"/>
                                          </p:val>
                                        </p:tav>
                                      </p:tavLst>
                                    </p:anim>
                                    <p:anim calcmode="lin" valueType="num">
                                      <p:cBhvr additive="base">
                                        <p:cTn id="28" dur="500" fill="hold"/>
                                        <p:tgtEl>
                                          <p:spTgt spid="28677"/>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8678"/>
                                        </p:tgtEl>
                                        <p:attrNameLst>
                                          <p:attrName>style.visibility</p:attrName>
                                        </p:attrNameLst>
                                      </p:cBhvr>
                                      <p:to>
                                        <p:strVal val="visible"/>
                                      </p:to>
                                    </p:set>
                                    <p:anim calcmode="lin" valueType="num">
                                      <p:cBhvr additive="base">
                                        <p:cTn id="33" dur="500" fill="hold"/>
                                        <p:tgtEl>
                                          <p:spTgt spid="28678"/>
                                        </p:tgtEl>
                                        <p:attrNameLst>
                                          <p:attrName>ppt_x</p:attrName>
                                        </p:attrNameLst>
                                      </p:cBhvr>
                                      <p:tavLst>
                                        <p:tav tm="0">
                                          <p:val>
                                            <p:strVal val="#ppt_x"/>
                                          </p:val>
                                        </p:tav>
                                        <p:tav tm="100000">
                                          <p:val>
                                            <p:strVal val="#ppt_x"/>
                                          </p:val>
                                        </p:tav>
                                      </p:tavLst>
                                    </p:anim>
                                    <p:anim calcmode="lin" valueType="num">
                                      <p:cBhvr additive="base">
                                        <p:cTn id="34" dur="500" fill="hold"/>
                                        <p:tgtEl>
                                          <p:spTgt spid="28678"/>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28681"/>
                                        </p:tgtEl>
                                        <p:attrNameLst>
                                          <p:attrName>style.visibility</p:attrName>
                                        </p:attrNameLst>
                                      </p:cBhvr>
                                      <p:to>
                                        <p:strVal val="visible"/>
                                      </p:to>
                                    </p:set>
                                    <p:anim calcmode="lin" valueType="num">
                                      <p:cBhvr additive="base">
                                        <p:cTn id="39" dur="500" fill="hold"/>
                                        <p:tgtEl>
                                          <p:spTgt spid="28681"/>
                                        </p:tgtEl>
                                        <p:attrNameLst>
                                          <p:attrName>ppt_x</p:attrName>
                                        </p:attrNameLst>
                                      </p:cBhvr>
                                      <p:tavLst>
                                        <p:tav tm="0">
                                          <p:val>
                                            <p:strVal val="#ppt_x"/>
                                          </p:val>
                                        </p:tav>
                                        <p:tav tm="100000">
                                          <p:val>
                                            <p:strVal val="#ppt_x"/>
                                          </p:val>
                                        </p:tav>
                                      </p:tavLst>
                                    </p:anim>
                                    <p:anim calcmode="lin" valueType="num">
                                      <p:cBhvr additive="base">
                                        <p:cTn id="40" dur="500" fill="hold"/>
                                        <p:tgtEl>
                                          <p:spTgt spid="28681"/>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28680"/>
                                        </p:tgtEl>
                                        <p:attrNameLst>
                                          <p:attrName>style.visibility</p:attrName>
                                        </p:attrNameLst>
                                      </p:cBhvr>
                                      <p:to>
                                        <p:strVal val="visible"/>
                                      </p:to>
                                    </p:set>
                                    <p:anim calcmode="lin" valueType="num">
                                      <p:cBhvr additive="base">
                                        <p:cTn id="45" dur="500" fill="hold"/>
                                        <p:tgtEl>
                                          <p:spTgt spid="28680"/>
                                        </p:tgtEl>
                                        <p:attrNameLst>
                                          <p:attrName>ppt_x</p:attrName>
                                        </p:attrNameLst>
                                      </p:cBhvr>
                                      <p:tavLst>
                                        <p:tav tm="0">
                                          <p:val>
                                            <p:strVal val="#ppt_x"/>
                                          </p:val>
                                        </p:tav>
                                        <p:tav tm="100000">
                                          <p:val>
                                            <p:strVal val="#ppt_x"/>
                                          </p:val>
                                        </p:tav>
                                      </p:tavLst>
                                    </p:anim>
                                    <p:anim calcmode="lin" valueType="num">
                                      <p:cBhvr additive="base">
                                        <p:cTn id="46" dur="500" fill="hold"/>
                                        <p:tgtEl>
                                          <p:spTgt spid="286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28675" grpId="0"/>
      <p:bldP spid="28676" grpId="0"/>
      <p:bldP spid="28677" grpId="0"/>
      <p:bldP spid="28678" grpId="0"/>
      <p:bldP spid="28679" grpId="0"/>
      <p:bldP spid="28680" grpId="0"/>
      <p:bldP spid="28681"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标题 1"/>
          <p:cNvSpPr>
            <a:spLocks noGrp="1"/>
          </p:cNvSpPr>
          <p:nvPr>
            <p:ph type="title" idx="4294967295"/>
          </p:nvPr>
        </p:nvSpPr>
        <p:spPr>
          <a:xfrm>
            <a:off x="508000" y="1162050"/>
            <a:ext cx="8128000" cy="467995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b="1"/>
              <a:t>（二）探究阻力对运动的影响</a:t>
            </a:r>
            <a:r>
              <a:rPr lang="zh-CN" altLang="zh-CN" sz="2800"/>
              <a:t>：</a:t>
            </a:r>
            <a:r>
              <a:rPr lang="en-US" altLang="zh-CN" sz="2800"/>
              <a:t>1.</a:t>
            </a:r>
            <a:r>
              <a:rPr lang="zh-CN" altLang="zh-CN" sz="2800"/>
              <a:t>小球从同一高度滚下（小球到水平位置时具有相同的初速度）</a:t>
            </a:r>
            <a:r>
              <a:rPr lang="en-US" altLang="zh-CN" sz="2800"/>
              <a:t>.</a:t>
            </a:r>
            <a:br>
              <a:rPr lang="zh-CN" altLang="zh-CN" sz="2800"/>
            </a:br>
            <a:r>
              <a:rPr lang="en-US" altLang="zh-CN" sz="2800"/>
              <a:t>2</a:t>
            </a:r>
            <a:r>
              <a:rPr lang="zh-CN" altLang="zh-CN" sz="2800"/>
              <a:t>．通过改变水平位置的粗糙程度改变小球受到的阻力．</a:t>
            </a:r>
            <a:br>
              <a:rPr lang="zh-CN" altLang="zh-CN" sz="2800"/>
            </a:br>
            <a:r>
              <a:rPr lang="en-US" altLang="zh-CN" sz="2800"/>
              <a:t>3</a:t>
            </a:r>
            <a:r>
              <a:rPr lang="zh-CN" altLang="zh-CN" sz="2800"/>
              <a:t>．阻力越小，小球运动越远，速度改变越慢．</a:t>
            </a:r>
            <a:br>
              <a:rPr lang="zh-CN" altLang="zh-CN" sz="2800"/>
            </a:br>
            <a:r>
              <a:rPr lang="en-US" altLang="zh-CN" sz="2800"/>
              <a:t>4</a:t>
            </a:r>
            <a:r>
              <a:rPr lang="zh-CN" altLang="zh-CN" sz="2800"/>
              <a:t>．理想实验法：运动的物体不受阻力，将做匀速直线运动．</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arn(inVertical)">
                                      <p:cBhvr>
                                        <p:cTn id="7" dur="5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2"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7</a:t>
            </a:r>
            <a:r>
              <a:rPr lang="zh-CN" altLang="zh-CN" sz="2800"/>
              <a:t>．（</a:t>
            </a:r>
            <a:r>
              <a:rPr lang="en-US" altLang="zh-CN" sz="2800"/>
              <a:t>2020·</a:t>
            </a:r>
            <a:r>
              <a:rPr lang="zh-CN" altLang="zh-CN" sz="2800"/>
              <a:t>呼伦贝尔）如下图：</a:t>
            </a:r>
            <a:br>
              <a:rPr lang="zh-CN" altLang="zh-CN" sz="2800"/>
            </a:br>
            <a:r>
              <a:rPr lang="zh-CN" altLang="zh-CN" sz="2800"/>
              <a:t>（</a:t>
            </a:r>
            <a:r>
              <a:rPr lang="en-US" altLang="zh-CN" sz="2800"/>
              <a:t>1</a:t>
            </a:r>
            <a:r>
              <a:rPr lang="zh-CN" altLang="zh-CN" sz="2800"/>
              <a:t>）为了使小车滑到水平面时的初速度相同，实验应让小车从同一斜面的</a:t>
            </a:r>
            <a:r>
              <a:rPr lang="zh-CN" altLang="zh-CN" sz="2800" u="sng"/>
              <a:t>　　　　　　　　　　</a:t>
            </a:r>
            <a:r>
              <a:rPr lang="zh-CN" altLang="zh-CN" sz="2800"/>
              <a:t>滑下，这种研究问题的方法是</a:t>
            </a:r>
            <a:r>
              <a:rPr lang="zh-CN" altLang="zh-CN" sz="2800" u="sng"/>
              <a:t>　　　　　　　　</a:t>
            </a:r>
            <a:r>
              <a:rPr lang="zh-CN" altLang="zh-CN" sz="2800"/>
              <a:t>（选填</a:t>
            </a:r>
            <a:r>
              <a:rPr lang="en-US" altLang="zh-CN" sz="2800"/>
              <a:t>“</a:t>
            </a:r>
            <a:r>
              <a:rPr lang="zh-CN" altLang="zh-CN" sz="2800"/>
              <a:t>转换法</a:t>
            </a:r>
            <a:r>
              <a:rPr lang="en-US" altLang="zh-CN" sz="2800"/>
              <a:t>”“</a:t>
            </a:r>
            <a:r>
              <a:rPr lang="zh-CN" altLang="zh-CN" sz="2800"/>
              <a:t>模型法</a:t>
            </a:r>
            <a:r>
              <a:rPr lang="en-US" altLang="zh-CN" sz="2800"/>
              <a:t>”</a:t>
            </a:r>
            <a:r>
              <a:rPr lang="zh-CN" altLang="zh-CN" sz="2800"/>
              <a:t>或</a:t>
            </a:r>
            <a:r>
              <a:rPr lang="en-US" altLang="zh-CN" sz="2800"/>
              <a:t>“</a:t>
            </a:r>
            <a:r>
              <a:rPr lang="zh-CN" altLang="zh-CN" sz="2800"/>
              <a:t>控制变量法</a:t>
            </a:r>
            <a:r>
              <a:rPr lang="en-US" altLang="zh-CN" sz="2800"/>
              <a:t>”</a:t>
            </a:r>
            <a:r>
              <a:rPr lang="zh-CN" altLang="zh-CN" sz="2800"/>
              <a:t>）</a:t>
            </a:r>
            <a:r>
              <a:rPr lang="en-US" altLang="zh-CN" sz="2800"/>
              <a:t>.</a:t>
            </a:r>
            <a:br>
              <a:rPr lang="zh-CN" altLang="zh-CN" sz="2800"/>
            </a:br>
            <a:endParaRPr lang="zh-CN" altLang="en-US" sz="2800"/>
          </a:p>
        </p:txBody>
      </p:sp>
      <p:pic>
        <p:nvPicPr>
          <p:cNvPr id="30723" name="Picture 2"/>
          <p:cNvPicPr>
            <a:picLocks noChangeAspect="1"/>
          </p:cNvPicPr>
          <p:nvPr/>
        </p:nvPicPr>
        <p:blipFill>
          <a:blip r:embed="rId2"/>
          <a:stretch>
            <a:fillRect/>
          </a:stretch>
        </p:blipFill>
        <p:spPr>
          <a:xfrm>
            <a:off x="3195638" y="4248150"/>
            <a:ext cx="2736850" cy="1960563"/>
          </a:xfrm>
          <a:prstGeom prst="rect">
            <a:avLst/>
          </a:prstGeom>
          <a:noFill/>
          <a:ln>
            <a:noFill/>
            <a:miter lim="800000"/>
          </a:ln>
        </p:spPr>
      </p:pic>
      <p:sp>
        <p:nvSpPr>
          <p:cNvPr id="30724" name="矩形 1"/>
          <p:cNvSpPr/>
          <p:nvPr/>
        </p:nvSpPr>
        <p:spPr>
          <a:xfrm>
            <a:off x="4903788" y="2216150"/>
            <a:ext cx="2806700"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同一高度由静止　</a:t>
            </a:r>
            <a:endParaRPr lang="zh-CN" altLang="en-US">
              <a:ea typeface="Times New Roman" pitchFamily="18" charset="0"/>
            </a:endParaRPr>
          </a:p>
        </p:txBody>
      </p:sp>
      <p:sp>
        <p:nvSpPr>
          <p:cNvPr id="30725" name="矩形 4"/>
          <p:cNvSpPr/>
          <p:nvPr/>
        </p:nvSpPr>
        <p:spPr>
          <a:xfrm>
            <a:off x="5299075" y="2865438"/>
            <a:ext cx="2286000"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控制变量法</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fade">
                                      <p:cBhvr>
                                        <p:cTn id="7" dur="500"/>
                                        <p:tgtEl>
                                          <p:spTgt spid="30722"/>
                                        </p:tgtEl>
                                      </p:cBhvr>
                                    </p:animEffect>
                                  </p:childTnLst>
                                </p:cTn>
                              </p:par>
                              <p:par>
                                <p:cTn id="8" presetID="10" presetClass="entr" presetSubtype="0" fill="hold" nodeType="withEffect">
                                  <p:stCondLst>
                                    <p:cond delay="0"/>
                                  </p:stCondLst>
                                  <p:childTnLst>
                                    <p:set>
                                      <p:cBhvr>
                                        <p:cTn id="9" dur="1" fill="hold">
                                          <p:stCondLst>
                                            <p:cond delay="0"/>
                                          </p:stCondLst>
                                        </p:cTn>
                                        <p:tgtEl>
                                          <p:spTgt spid="30723"/>
                                        </p:tgtEl>
                                        <p:attrNameLst>
                                          <p:attrName>style.visibility</p:attrName>
                                        </p:attrNameLst>
                                      </p:cBhvr>
                                      <p:to>
                                        <p:strVal val="visible"/>
                                      </p:to>
                                    </p:set>
                                    <p:animEffect transition="in" filter="fade">
                                      <p:cBhvr>
                                        <p:cTn id="10" dur="500"/>
                                        <p:tgtEl>
                                          <p:spTgt spid="30723"/>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0724"/>
                                        </p:tgtEl>
                                        <p:attrNameLst>
                                          <p:attrName>style.visibility</p:attrName>
                                        </p:attrNameLst>
                                      </p:cBhvr>
                                      <p:to>
                                        <p:strVal val="visible"/>
                                      </p:to>
                                    </p:set>
                                    <p:anim calcmode="lin" valueType="num">
                                      <p:cBhvr additive="base">
                                        <p:cTn id="15" dur="500" fill="hold"/>
                                        <p:tgtEl>
                                          <p:spTgt spid="30724"/>
                                        </p:tgtEl>
                                        <p:attrNameLst>
                                          <p:attrName>ppt_x</p:attrName>
                                        </p:attrNameLst>
                                      </p:cBhvr>
                                      <p:tavLst>
                                        <p:tav tm="0">
                                          <p:val>
                                            <p:strVal val="#ppt_x"/>
                                          </p:val>
                                        </p:tav>
                                        <p:tav tm="100000">
                                          <p:val>
                                            <p:strVal val="#ppt_x"/>
                                          </p:val>
                                        </p:tav>
                                      </p:tavLst>
                                    </p:anim>
                                    <p:anim calcmode="lin" valueType="num">
                                      <p:cBhvr additive="base">
                                        <p:cTn id="16" dur="500" fill="hold"/>
                                        <p:tgtEl>
                                          <p:spTgt spid="30724"/>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0725"/>
                                        </p:tgtEl>
                                        <p:attrNameLst>
                                          <p:attrName>style.visibility</p:attrName>
                                        </p:attrNameLst>
                                      </p:cBhvr>
                                      <p:to>
                                        <p:strVal val="visible"/>
                                      </p:to>
                                    </p:set>
                                    <p:anim calcmode="lin" valueType="num">
                                      <p:cBhvr additive="base">
                                        <p:cTn id="21" dur="500" fill="hold"/>
                                        <p:tgtEl>
                                          <p:spTgt spid="30725"/>
                                        </p:tgtEl>
                                        <p:attrNameLst>
                                          <p:attrName>ppt_x</p:attrName>
                                        </p:attrNameLst>
                                      </p:cBhvr>
                                      <p:tavLst>
                                        <p:tav tm="0">
                                          <p:val>
                                            <p:strVal val="#ppt_x"/>
                                          </p:val>
                                        </p:tav>
                                        <p:tav tm="100000">
                                          <p:val>
                                            <p:strVal val="#ppt_x"/>
                                          </p:val>
                                        </p:tav>
                                      </p:tavLst>
                                    </p:anim>
                                    <p:anim calcmode="lin" valueType="num">
                                      <p:cBhvr additive="base">
                                        <p:cTn id="22" dur="500" fill="hold"/>
                                        <p:tgtEl>
                                          <p:spTgt spid="307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P spid="30724" grpId="0"/>
      <p:bldP spid="30725"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6" name="标题 1"/>
          <p:cNvSpPr>
            <a:spLocks noGrp="1"/>
          </p:cNvSpPr>
          <p:nvPr>
            <p:ph type="title" idx="4294967295"/>
          </p:nvPr>
        </p:nvSpPr>
        <p:spPr>
          <a:xfrm>
            <a:off x="508000" y="15954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）伽利略对类似的实验进行了分析并进一步推测：如果水平面光滑，小车在运动时不受阻力，则小车将在水平面上</a:t>
            </a:r>
            <a:r>
              <a:rPr lang="zh-CN" altLang="zh-CN" sz="2800" u="sng"/>
              <a:t>　　　　　　　　　　</a:t>
            </a:r>
            <a:r>
              <a:rPr lang="zh-CN" altLang="zh-CN" sz="2800"/>
              <a:t>．说明物体的运动</a:t>
            </a:r>
            <a:r>
              <a:rPr lang="zh-CN" altLang="zh-CN" sz="2800" u="sng"/>
              <a:t>　　　　　</a:t>
            </a:r>
            <a:r>
              <a:rPr lang="zh-CN" altLang="zh-CN" sz="2800"/>
              <a:t>（选填</a:t>
            </a:r>
            <a:r>
              <a:rPr lang="en-US" altLang="zh-CN" sz="2800"/>
              <a:t>“</a:t>
            </a:r>
            <a:r>
              <a:rPr lang="zh-CN" altLang="zh-CN" sz="2800"/>
              <a:t>需要</a:t>
            </a:r>
            <a:r>
              <a:rPr lang="en-US" altLang="zh-CN" sz="2800"/>
              <a:t>”</a:t>
            </a:r>
            <a:r>
              <a:rPr lang="zh-CN" altLang="zh-CN" sz="2800"/>
              <a:t>或</a:t>
            </a:r>
            <a:r>
              <a:rPr lang="en-US" altLang="zh-CN" sz="2800"/>
              <a:t>“</a:t>
            </a:r>
            <a:r>
              <a:rPr lang="zh-CN" altLang="zh-CN" sz="2800"/>
              <a:t>不需要</a:t>
            </a:r>
            <a:r>
              <a:rPr lang="en-US" altLang="zh-CN" sz="2800"/>
              <a:t>”</a:t>
            </a:r>
            <a:r>
              <a:rPr lang="zh-CN" altLang="zh-CN" sz="2800"/>
              <a:t>）力来维持．</a:t>
            </a:r>
            <a:br>
              <a:rPr lang="zh-CN" altLang="zh-CN" sz="2800"/>
            </a:br>
            <a:endParaRPr lang="zh-CN" altLang="en-US" sz="2800"/>
          </a:p>
        </p:txBody>
      </p:sp>
      <p:sp>
        <p:nvSpPr>
          <p:cNvPr id="31747" name="矩形 1"/>
          <p:cNvSpPr/>
          <p:nvPr/>
        </p:nvSpPr>
        <p:spPr>
          <a:xfrm>
            <a:off x="3843338" y="2973388"/>
            <a:ext cx="3055937"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做匀速直线运动　</a:t>
            </a:r>
            <a:endParaRPr lang="zh-CN" altLang="en-US">
              <a:ea typeface="Times New Roman" pitchFamily="18" charset="0"/>
            </a:endParaRPr>
          </a:p>
        </p:txBody>
      </p:sp>
      <p:sp>
        <p:nvSpPr>
          <p:cNvPr id="31748" name="矩形 3"/>
          <p:cNvSpPr/>
          <p:nvPr/>
        </p:nvSpPr>
        <p:spPr>
          <a:xfrm>
            <a:off x="2282825" y="3594100"/>
            <a:ext cx="1262063"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不需要</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fade">
                                      <p:cBhvr>
                                        <p:cTn id="7" dur="500"/>
                                        <p:tgtEl>
                                          <p:spTgt spid="3174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1747"/>
                                        </p:tgtEl>
                                        <p:attrNameLst>
                                          <p:attrName>style.visibility</p:attrName>
                                        </p:attrNameLst>
                                      </p:cBhvr>
                                      <p:to>
                                        <p:strVal val="visible"/>
                                      </p:to>
                                    </p:set>
                                    <p:anim calcmode="lin" valueType="num">
                                      <p:cBhvr additive="base">
                                        <p:cTn id="12" dur="500" fill="hold"/>
                                        <p:tgtEl>
                                          <p:spTgt spid="31747"/>
                                        </p:tgtEl>
                                        <p:attrNameLst>
                                          <p:attrName>ppt_x</p:attrName>
                                        </p:attrNameLst>
                                      </p:cBhvr>
                                      <p:tavLst>
                                        <p:tav tm="0">
                                          <p:val>
                                            <p:strVal val="#ppt_x"/>
                                          </p:val>
                                        </p:tav>
                                        <p:tav tm="100000">
                                          <p:val>
                                            <p:strVal val="#ppt_x"/>
                                          </p:val>
                                        </p:tav>
                                      </p:tavLst>
                                    </p:anim>
                                    <p:anim calcmode="lin" valueType="num">
                                      <p:cBhvr additive="base">
                                        <p:cTn id="13" dur="500" fill="hold"/>
                                        <p:tgtEl>
                                          <p:spTgt spid="31747"/>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1748"/>
                                        </p:tgtEl>
                                        <p:attrNameLst>
                                          <p:attrName>style.visibility</p:attrName>
                                        </p:attrNameLst>
                                      </p:cBhvr>
                                      <p:to>
                                        <p:strVal val="visible"/>
                                      </p:to>
                                    </p:set>
                                    <p:anim calcmode="lin" valueType="num">
                                      <p:cBhvr additive="base">
                                        <p:cTn id="18" dur="500" fill="hold"/>
                                        <p:tgtEl>
                                          <p:spTgt spid="31748"/>
                                        </p:tgtEl>
                                        <p:attrNameLst>
                                          <p:attrName>ppt_x</p:attrName>
                                        </p:attrNameLst>
                                      </p:cBhvr>
                                      <p:tavLst>
                                        <p:tav tm="0">
                                          <p:val>
                                            <p:strVal val="#ppt_x"/>
                                          </p:val>
                                        </p:tav>
                                        <p:tav tm="100000">
                                          <p:val>
                                            <p:strVal val="#ppt_x"/>
                                          </p:val>
                                        </p:tav>
                                      </p:tavLst>
                                    </p:anim>
                                    <p:anim calcmode="lin" valueType="num">
                                      <p:cBhvr additive="base">
                                        <p:cTn id="19" dur="500" fill="hold"/>
                                        <p:tgtEl>
                                          <p:spTgt spid="317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P spid="31747" grpId="0"/>
      <p:bldP spid="31748"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标题 1"/>
          <p:cNvSpPr>
            <a:spLocks noGrp="1"/>
          </p:cNvSpPr>
          <p:nvPr>
            <p:ph type="title" idx="4294967295"/>
          </p:nvPr>
        </p:nvSpPr>
        <p:spPr>
          <a:xfrm>
            <a:off x="508000" y="121920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）牛顿在伽利略等人的研究成果上概括出了牛顿第一定律．该定律</a:t>
            </a:r>
            <a:r>
              <a:rPr lang="zh-CN" altLang="zh-CN" sz="2800" u="sng"/>
              <a:t>　　　　　</a:t>
            </a:r>
            <a:r>
              <a:rPr lang="zh-CN" altLang="zh-CN" sz="2800"/>
              <a:t>．</a:t>
            </a:r>
            <a:br>
              <a:rPr lang="zh-CN" altLang="zh-CN" sz="2800"/>
            </a:br>
            <a:r>
              <a:rPr lang="en-US" altLang="zh-CN" sz="2800"/>
              <a:t> A</a:t>
            </a:r>
            <a:r>
              <a:rPr lang="zh-CN" altLang="zh-CN" sz="2800"/>
              <a:t>．能用实验直接验证</a:t>
            </a:r>
            <a:br>
              <a:rPr lang="zh-CN" altLang="zh-CN" sz="2800"/>
            </a:br>
            <a:r>
              <a:rPr lang="en-US" altLang="zh-CN" sz="2800"/>
              <a:t> B</a:t>
            </a:r>
            <a:r>
              <a:rPr lang="zh-CN" altLang="zh-CN" sz="2800"/>
              <a:t>．不能用实验直接验证，所以不能确定这个定律是否正确</a:t>
            </a:r>
            <a:br>
              <a:rPr lang="zh-CN" altLang="zh-CN" sz="2800"/>
            </a:br>
            <a:r>
              <a:rPr lang="en-US" altLang="zh-CN" sz="2800"/>
              <a:t> C</a:t>
            </a:r>
            <a:r>
              <a:rPr lang="zh-CN" altLang="zh-CN" sz="2800"/>
              <a:t>．是在大量经验事实的基础上，通过进一步的推理概括得出的</a:t>
            </a:r>
            <a:br>
              <a:rPr lang="zh-CN" altLang="zh-CN" sz="2800"/>
            </a:br>
            <a:endParaRPr lang="zh-CN" altLang="en-US" sz="2800"/>
          </a:p>
        </p:txBody>
      </p:sp>
      <p:sp>
        <p:nvSpPr>
          <p:cNvPr id="32771" name="矩形 1"/>
          <p:cNvSpPr/>
          <p:nvPr/>
        </p:nvSpPr>
        <p:spPr>
          <a:xfrm>
            <a:off x="4475163" y="1951038"/>
            <a:ext cx="42386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C</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fade">
                                      <p:cBhvr>
                                        <p:cTn id="7" dur="500"/>
                                        <p:tgtEl>
                                          <p:spTgt spid="3277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2771"/>
                                        </p:tgtEl>
                                        <p:attrNameLst>
                                          <p:attrName>style.visibility</p:attrName>
                                        </p:attrNameLst>
                                      </p:cBhvr>
                                      <p:to>
                                        <p:strVal val="visible"/>
                                      </p:to>
                                    </p:set>
                                    <p:anim calcmode="lin" valueType="num">
                                      <p:cBhvr additive="base">
                                        <p:cTn id="12" dur="500" fill="hold"/>
                                        <p:tgtEl>
                                          <p:spTgt spid="32771"/>
                                        </p:tgtEl>
                                        <p:attrNameLst>
                                          <p:attrName>ppt_x</p:attrName>
                                        </p:attrNameLst>
                                      </p:cBhvr>
                                      <p:tavLst>
                                        <p:tav tm="0">
                                          <p:val>
                                            <p:strVal val="#ppt_x"/>
                                          </p:val>
                                        </p:tav>
                                        <p:tav tm="100000">
                                          <p:val>
                                            <p:strVal val="#ppt_x"/>
                                          </p:val>
                                        </p:tav>
                                      </p:tavLst>
                                    </p:anim>
                                    <p:anim calcmode="lin" valueType="num">
                                      <p:cBhvr additive="base">
                                        <p:cTn id="13" dur="500" fill="hold"/>
                                        <p:tgtEl>
                                          <p:spTgt spid="327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P spid="32771"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3794" name="标题 1"/>
          <p:cNvSpPr>
            <a:spLocks noGrp="1"/>
          </p:cNvSpPr>
          <p:nvPr>
            <p:ph type="title" idx="4294967295"/>
          </p:nvPr>
        </p:nvSpPr>
        <p:spPr>
          <a:xfrm>
            <a:off x="508000" y="1425575"/>
            <a:ext cx="8128000" cy="400685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b="1"/>
              <a:t>（三）动能的影响因素</a:t>
            </a:r>
            <a:r>
              <a:rPr lang="zh-CN" altLang="zh-CN" sz="2800"/>
              <a:t>：</a:t>
            </a:r>
            <a:r>
              <a:rPr lang="en-US" altLang="zh-CN" sz="2800"/>
              <a:t>1.</a:t>
            </a:r>
            <a:r>
              <a:rPr lang="zh-CN" altLang="zh-CN" sz="2800"/>
              <a:t>通过木块被撞开的距离反映小球的动能（转换法）</a:t>
            </a:r>
            <a:r>
              <a:rPr lang="en-US" altLang="zh-CN" sz="2800"/>
              <a:t>.</a:t>
            </a:r>
            <a:br>
              <a:rPr lang="zh-CN" altLang="zh-CN" sz="2800"/>
            </a:br>
            <a:r>
              <a:rPr lang="en-US" altLang="zh-CN" sz="2800"/>
              <a:t>2</a:t>
            </a:r>
            <a:r>
              <a:rPr lang="zh-CN" altLang="zh-CN" sz="2800"/>
              <a:t>．小球从同一高度滚下（小球到水平位置时具有相同的初速度）</a:t>
            </a:r>
            <a:r>
              <a:rPr lang="en-US" altLang="zh-CN" sz="2800"/>
              <a:t>.</a:t>
            </a:r>
            <a:br>
              <a:rPr lang="zh-CN" altLang="zh-CN" sz="2800"/>
            </a:br>
            <a:r>
              <a:rPr lang="en-US" altLang="zh-CN" sz="2800"/>
              <a:t>3</a:t>
            </a:r>
            <a:r>
              <a:rPr lang="zh-CN" altLang="zh-CN" sz="2800"/>
              <a:t>．小球的动能通过重力势能转化而来．</a:t>
            </a:r>
            <a:br>
              <a:rPr lang="zh-CN" altLang="zh-CN" sz="2800"/>
            </a:br>
            <a:r>
              <a:rPr lang="en-US" altLang="zh-CN" sz="2800"/>
              <a:t>4</a:t>
            </a:r>
            <a:r>
              <a:rPr lang="zh-CN" altLang="zh-CN" sz="2800"/>
              <a:t>．水平面不能光滑．</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barn(inVertical)">
                                      <p:cBhvr>
                                        <p:cTn id="7" dur="5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4818" name="标题 1"/>
          <p:cNvSpPr>
            <a:spLocks noGrp="1"/>
          </p:cNvSpPr>
          <p:nvPr>
            <p:ph type="title" idx="4294967295"/>
          </p:nvPr>
        </p:nvSpPr>
        <p:spPr>
          <a:xfrm>
            <a:off x="500063" y="882650"/>
            <a:ext cx="818197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8</a:t>
            </a:r>
            <a:r>
              <a:rPr lang="zh-CN" altLang="zh-CN" sz="2800"/>
              <a:t>．（</a:t>
            </a:r>
            <a:r>
              <a:rPr lang="en-US" altLang="zh-CN" sz="2800"/>
              <a:t>2020·</a:t>
            </a:r>
            <a:r>
              <a:rPr lang="zh-CN" altLang="zh-CN" sz="2800"/>
              <a:t>营口）在探究</a:t>
            </a:r>
            <a:r>
              <a:rPr lang="en-US" altLang="zh-CN" sz="2800"/>
              <a:t>“</a:t>
            </a:r>
            <a:r>
              <a:rPr lang="zh-CN" altLang="zh-CN" sz="2800"/>
              <a:t>物体动能的大小与哪些因素有关</a:t>
            </a:r>
            <a:r>
              <a:rPr lang="en-US" altLang="zh-CN" sz="2800"/>
              <a:t>”</a:t>
            </a:r>
            <a:r>
              <a:rPr lang="zh-CN" altLang="zh-CN" sz="2800"/>
              <a:t>的实验中，小欣同学设计了如图甲、乙、丙所示的三次实验，让铁球从同一斜面上某处由静止开始向下运动，然后与放在水平面上的纸盒相碰，铁球与纸盒在水平面上共同移动一段距离后静止．</a:t>
            </a:r>
            <a:br>
              <a:rPr lang="zh-CN" altLang="zh-CN" sz="2800"/>
            </a:br>
            <a:endParaRPr lang="zh-CN" altLang="en-US" sz="2800"/>
          </a:p>
        </p:txBody>
      </p:sp>
      <p:pic>
        <p:nvPicPr>
          <p:cNvPr id="34819" name="Picture 2"/>
          <p:cNvPicPr>
            <a:picLocks noChangeAspect="1"/>
          </p:cNvPicPr>
          <p:nvPr/>
        </p:nvPicPr>
        <p:blipFill>
          <a:blip r:embed="rId2"/>
          <a:stretch>
            <a:fillRect/>
          </a:stretch>
        </p:blipFill>
        <p:spPr>
          <a:xfrm>
            <a:off x="596900" y="4367213"/>
            <a:ext cx="7780338" cy="118586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fade">
                                      <p:cBhvr>
                                        <p:cTn id="7" dur="500"/>
                                        <p:tgtEl>
                                          <p:spTgt spid="34818"/>
                                        </p:tgtEl>
                                      </p:cBhvr>
                                    </p:animEffect>
                                  </p:childTnLst>
                                </p:cTn>
                              </p:par>
                              <p:par>
                                <p:cTn id="8" presetID="10" presetClass="entr" presetSubtype="0" fill="hold" nodeType="withEffect">
                                  <p:stCondLst>
                                    <p:cond delay="0"/>
                                  </p:stCondLst>
                                  <p:childTnLst>
                                    <p:set>
                                      <p:cBhvr>
                                        <p:cTn id="9" dur="1" fill="hold">
                                          <p:stCondLst>
                                            <p:cond delay="0"/>
                                          </p:stCondLst>
                                        </p:cTn>
                                        <p:tgtEl>
                                          <p:spTgt spid="34819"/>
                                        </p:tgtEl>
                                        <p:attrNameLst>
                                          <p:attrName>style.visibility</p:attrName>
                                        </p:attrNameLst>
                                      </p:cBhvr>
                                      <p:to>
                                        <p:strVal val="visible"/>
                                      </p:to>
                                    </p:set>
                                    <p:animEffect transition="in" filter="fade">
                                      <p:cBhvr>
                                        <p:cTn id="10" dur="500"/>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2" name="标题 1"/>
          <p:cNvSpPr>
            <a:spLocks noGrp="1"/>
          </p:cNvSpPr>
          <p:nvPr>
            <p:ph type="title" idx="4294967295"/>
          </p:nvPr>
        </p:nvSpPr>
        <p:spPr>
          <a:xfrm>
            <a:off x="508000" y="8255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500"/>
              </a:lnSpc>
            </a:pPr>
            <a:r>
              <a:rPr lang="zh-CN" altLang="zh-CN" sz="2800"/>
              <a:t>（</a:t>
            </a:r>
            <a:r>
              <a:rPr lang="en-US" altLang="zh-CN" sz="2800"/>
              <a:t>1</a:t>
            </a:r>
            <a:r>
              <a:rPr lang="zh-CN" altLang="zh-CN" sz="2800"/>
              <a:t>）要探究动能大小与物体质量的关系，应保证铁球达到水平面的</a:t>
            </a:r>
            <a:r>
              <a:rPr lang="zh-CN" altLang="zh-CN" sz="2800" u="sng"/>
              <a:t>　　　　　　　　　　</a:t>
            </a:r>
            <a:r>
              <a:rPr lang="zh-CN" altLang="zh-CN" sz="2800"/>
              <a:t>相同，为了达到这一目的所采取的具体操作方法是使小球</a:t>
            </a:r>
            <a:r>
              <a:rPr lang="en-US" altLang="zh-CN" sz="2800"/>
              <a:t>__________________________________________</a:t>
            </a:r>
            <a:r>
              <a:rPr lang="zh-CN" altLang="zh-CN" sz="2800"/>
              <a:t>．</a:t>
            </a:r>
            <a:br>
              <a:rPr lang="zh-CN" altLang="zh-CN" sz="2800"/>
            </a:br>
            <a:r>
              <a:rPr lang="zh-CN" altLang="zh-CN" sz="2800"/>
              <a:t>（</a:t>
            </a:r>
            <a:r>
              <a:rPr lang="en-US" altLang="zh-CN" sz="2800"/>
              <a:t>2</a:t>
            </a:r>
            <a:r>
              <a:rPr lang="zh-CN" altLang="zh-CN" sz="2800"/>
              <a:t>）选用甲、丙两次实验可以得出的结论是：物体质量相同时，</a:t>
            </a:r>
            <a:r>
              <a:rPr lang="zh-CN" altLang="zh-CN" sz="2800" u="sng"/>
              <a:t>　　　　　　　　　　　　　</a:t>
            </a:r>
            <a:r>
              <a:rPr lang="zh-CN" altLang="zh-CN" sz="2800"/>
              <a:t>．</a:t>
            </a:r>
            <a:br>
              <a:rPr lang="zh-CN" altLang="zh-CN" sz="2800"/>
            </a:br>
            <a:r>
              <a:rPr lang="zh-CN" altLang="zh-CN" sz="2800"/>
              <a:t>（</a:t>
            </a:r>
            <a:r>
              <a:rPr lang="en-US" altLang="zh-CN" sz="2800"/>
              <a:t>3</a:t>
            </a:r>
            <a:r>
              <a:rPr lang="zh-CN" altLang="zh-CN" sz="2800"/>
              <a:t>）三次实验中，碰撞前动能最小的是图</a:t>
            </a:r>
            <a:r>
              <a:rPr lang="zh-CN" altLang="zh-CN" sz="2800" u="sng"/>
              <a:t>　　　</a:t>
            </a:r>
            <a:r>
              <a:rPr lang="en-US" altLang="zh-CN" sz="2800" u="sng">
                <a:solidFill>
                  <a:schemeClr val="bg1"/>
                </a:solidFill>
              </a:rPr>
              <a:t>.</a:t>
            </a:r>
            <a:r>
              <a:rPr lang="zh-CN" altLang="zh-CN" sz="2800" u="sng"/>
              <a:t>　　</a:t>
            </a:r>
            <a:r>
              <a:rPr lang="zh-CN" altLang="zh-CN" sz="2800"/>
              <a:t>（选填</a:t>
            </a:r>
            <a:r>
              <a:rPr lang="en-US" altLang="zh-CN" sz="2800"/>
              <a:t>“</a:t>
            </a:r>
            <a:r>
              <a:rPr lang="zh-CN" altLang="zh-CN" sz="2800"/>
              <a:t>甲</a:t>
            </a:r>
            <a:r>
              <a:rPr lang="en-US" altLang="zh-CN" sz="2800"/>
              <a:t>”“</a:t>
            </a:r>
            <a:r>
              <a:rPr lang="zh-CN" altLang="zh-CN" sz="2800"/>
              <a:t>乙</a:t>
            </a:r>
            <a:r>
              <a:rPr lang="en-US" altLang="zh-CN" sz="2800"/>
              <a:t>”</a:t>
            </a:r>
            <a:r>
              <a:rPr lang="zh-CN" altLang="zh-CN" sz="2800"/>
              <a:t>或</a:t>
            </a:r>
            <a:r>
              <a:rPr lang="en-US" altLang="zh-CN" sz="2800"/>
              <a:t>“</a:t>
            </a:r>
            <a:r>
              <a:rPr lang="zh-CN" altLang="zh-CN" sz="2800"/>
              <a:t>丙</a:t>
            </a:r>
            <a:r>
              <a:rPr lang="en-US" altLang="zh-CN" sz="2800"/>
              <a:t>”</a:t>
            </a:r>
            <a:r>
              <a:rPr lang="zh-CN" altLang="zh-CN" sz="2800"/>
              <a:t>）中的小球，原因是</a:t>
            </a:r>
            <a:r>
              <a:rPr lang="zh-CN" altLang="zh-CN" sz="2800" u="sng"/>
              <a:t>　　　　　　　　　　　　　　　　</a:t>
            </a:r>
            <a:r>
              <a:rPr lang="en-US" altLang="zh-CN" sz="2800"/>
              <a:t> .</a:t>
            </a:r>
            <a:br>
              <a:rPr lang="zh-CN" altLang="zh-CN" sz="2800"/>
            </a:br>
            <a:endParaRPr lang="zh-CN" altLang="en-US" sz="2800"/>
          </a:p>
        </p:txBody>
      </p:sp>
      <p:sp>
        <p:nvSpPr>
          <p:cNvPr id="35843" name="矩形 1"/>
          <p:cNvSpPr/>
          <p:nvPr/>
        </p:nvSpPr>
        <p:spPr>
          <a:xfrm>
            <a:off x="4660900" y="1427163"/>
            <a:ext cx="1393825"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速度　</a:t>
            </a:r>
            <a:endParaRPr lang="zh-CN" altLang="zh-CN" sz="1000">
              <a:latin typeface="等线"/>
            </a:endParaRPr>
          </a:p>
        </p:txBody>
      </p:sp>
      <p:sp>
        <p:nvSpPr>
          <p:cNvPr id="35844" name="矩形 3"/>
          <p:cNvSpPr/>
          <p:nvPr/>
        </p:nvSpPr>
        <p:spPr>
          <a:xfrm>
            <a:off x="785813" y="2608263"/>
            <a:ext cx="7019925" cy="6842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从斜面的同一高度由静止滚下</a:t>
            </a:r>
            <a:endParaRPr lang="zh-CN" altLang="zh-CN" sz="1000">
              <a:latin typeface="等线"/>
            </a:endParaRPr>
          </a:p>
          <a:p>
            <a:pPr marL="0" lvl="0" indent="0" algn="just"/>
            <a:endParaRPr lang="zh-CN" altLang="zh-CN" sz="1000">
              <a:latin typeface="等线"/>
            </a:endParaRPr>
          </a:p>
        </p:txBody>
      </p:sp>
      <p:sp>
        <p:nvSpPr>
          <p:cNvPr id="35845" name="矩形 4"/>
          <p:cNvSpPr/>
          <p:nvPr/>
        </p:nvSpPr>
        <p:spPr>
          <a:xfrm>
            <a:off x="3575050" y="3719513"/>
            <a:ext cx="3565525"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速度越大，动能越大</a:t>
            </a:r>
            <a:endParaRPr lang="zh-CN" altLang="zh-CN" sz="1000">
              <a:latin typeface="等线"/>
            </a:endParaRPr>
          </a:p>
        </p:txBody>
      </p:sp>
      <p:sp>
        <p:nvSpPr>
          <p:cNvPr id="35846" name="矩形 5"/>
          <p:cNvSpPr/>
          <p:nvPr/>
        </p:nvSpPr>
        <p:spPr>
          <a:xfrm>
            <a:off x="1795463" y="5430838"/>
            <a:ext cx="3835400" cy="522287"/>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纸盒被推动的距离最小</a:t>
            </a:r>
            <a:endParaRPr lang="zh-CN" altLang="zh-CN" sz="1000">
              <a:latin typeface="等线"/>
            </a:endParaRPr>
          </a:p>
        </p:txBody>
      </p:sp>
      <p:sp>
        <p:nvSpPr>
          <p:cNvPr id="35847" name="矩形 6"/>
          <p:cNvSpPr/>
          <p:nvPr/>
        </p:nvSpPr>
        <p:spPr>
          <a:xfrm>
            <a:off x="7439025" y="4275138"/>
            <a:ext cx="735013"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丙　</a:t>
            </a:r>
            <a:endParaRPr lang="zh-CN" altLang="zh-CN" sz="1000">
              <a:latin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animEffect transition="in" filter="barn(inVertical)">
                                      <p:cBhvr>
                                        <p:cTn id="7" dur="500"/>
                                        <p:tgtEl>
                                          <p:spTgt spid="3584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5843"/>
                                        </p:tgtEl>
                                        <p:attrNameLst>
                                          <p:attrName>style.visibility</p:attrName>
                                        </p:attrNameLst>
                                      </p:cBhvr>
                                      <p:to>
                                        <p:strVal val="visible"/>
                                      </p:to>
                                    </p:set>
                                    <p:anim calcmode="lin" valueType="num">
                                      <p:cBhvr additive="base">
                                        <p:cTn id="12" dur="500" fill="hold"/>
                                        <p:tgtEl>
                                          <p:spTgt spid="35843"/>
                                        </p:tgtEl>
                                        <p:attrNameLst>
                                          <p:attrName>ppt_x</p:attrName>
                                        </p:attrNameLst>
                                      </p:cBhvr>
                                      <p:tavLst>
                                        <p:tav tm="0">
                                          <p:val>
                                            <p:strVal val="#ppt_x"/>
                                          </p:val>
                                        </p:tav>
                                        <p:tav tm="100000">
                                          <p:val>
                                            <p:strVal val="#ppt_x"/>
                                          </p:val>
                                        </p:tav>
                                      </p:tavLst>
                                    </p:anim>
                                    <p:anim calcmode="lin" valueType="num">
                                      <p:cBhvr additive="base">
                                        <p:cTn id="13" dur="500" fill="hold"/>
                                        <p:tgtEl>
                                          <p:spTgt spid="3584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5844"/>
                                        </p:tgtEl>
                                        <p:attrNameLst>
                                          <p:attrName>style.visibility</p:attrName>
                                        </p:attrNameLst>
                                      </p:cBhvr>
                                      <p:to>
                                        <p:strVal val="visible"/>
                                      </p:to>
                                    </p:set>
                                    <p:anim calcmode="lin" valueType="num">
                                      <p:cBhvr additive="base">
                                        <p:cTn id="18" dur="500" fill="hold"/>
                                        <p:tgtEl>
                                          <p:spTgt spid="35844"/>
                                        </p:tgtEl>
                                        <p:attrNameLst>
                                          <p:attrName>ppt_x</p:attrName>
                                        </p:attrNameLst>
                                      </p:cBhvr>
                                      <p:tavLst>
                                        <p:tav tm="0">
                                          <p:val>
                                            <p:strVal val="#ppt_x"/>
                                          </p:val>
                                        </p:tav>
                                        <p:tav tm="100000">
                                          <p:val>
                                            <p:strVal val="#ppt_x"/>
                                          </p:val>
                                        </p:tav>
                                      </p:tavLst>
                                    </p:anim>
                                    <p:anim calcmode="lin" valueType="num">
                                      <p:cBhvr additive="base">
                                        <p:cTn id="19" dur="500" fill="hold"/>
                                        <p:tgtEl>
                                          <p:spTgt spid="35844"/>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5845"/>
                                        </p:tgtEl>
                                        <p:attrNameLst>
                                          <p:attrName>style.visibility</p:attrName>
                                        </p:attrNameLst>
                                      </p:cBhvr>
                                      <p:to>
                                        <p:strVal val="visible"/>
                                      </p:to>
                                    </p:set>
                                    <p:anim calcmode="lin" valueType="num">
                                      <p:cBhvr additive="base">
                                        <p:cTn id="24" dur="500" fill="hold"/>
                                        <p:tgtEl>
                                          <p:spTgt spid="35845"/>
                                        </p:tgtEl>
                                        <p:attrNameLst>
                                          <p:attrName>ppt_x</p:attrName>
                                        </p:attrNameLst>
                                      </p:cBhvr>
                                      <p:tavLst>
                                        <p:tav tm="0">
                                          <p:val>
                                            <p:strVal val="#ppt_x"/>
                                          </p:val>
                                        </p:tav>
                                        <p:tav tm="100000">
                                          <p:val>
                                            <p:strVal val="#ppt_x"/>
                                          </p:val>
                                        </p:tav>
                                      </p:tavLst>
                                    </p:anim>
                                    <p:anim calcmode="lin" valueType="num">
                                      <p:cBhvr additive="base">
                                        <p:cTn id="25" dur="500" fill="hold"/>
                                        <p:tgtEl>
                                          <p:spTgt spid="35845"/>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5847"/>
                                        </p:tgtEl>
                                        <p:attrNameLst>
                                          <p:attrName>style.visibility</p:attrName>
                                        </p:attrNameLst>
                                      </p:cBhvr>
                                      <p:to>
                                        <p:strVal val="visible"/>
                                      </p:to>
                                    </p:set>
                                    <p:anim calcmode="lin" valueType="num">
                                      <p:cBhvr additive="base">
                                        <p:cTn id="30" dur="500" fill="hold"/>
                                        <p:tgtEl>
                                          <p:spTgt spid="35847"/>
                                        </p:tgtEl>
                                        <p:attrNameLst>
                                          <p:attrName>ppt_x</p:attrName>
                                        </p:attrNameLst>
                                      </p:cBhvr>
                                      <p:tavLst>
                                        <p:tav tm="0">
                                          <p:val>
                                            <p:strVal val="#ppt_x"/>
                                          </p:val>
                                        </p:tav>
                                        <p:tav tm="100000">
                                          <p:val>
                                            <p:strVal val="#ppt_x"/>
                                          </p:val>
                                        </p:tav>
                                      </p:tavLst>
                                    </p:anim>
                                    <p:anim calcmode="lin" valueType="num">
                                      <p:cBhvr additive="base">
                                        <p:cTn id="31" dur="500" fill="hold"/>
                                        <p:tgtEl>
                                          <p:spTgt spid="35847"/>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5846"/>
                                        </p:tgtEl>
                                        <p:attrNameLst>
                                          <p:attrName>style.visibility</p:attrName>
                                        </p:attrNameLst>
                                      </p:cBhvr>
                                      <p:to>
                                        <p:strVal val="visible"/>
                                      </p:to>
                                    </p:set>
                                    <p:anim calcmode="lin" valueType="num">
                                      <p:cBhvr additive="base">
                                        <p:cTn id="36" dur="500" fill="hold"/>
                                        <p:tgtEl>
                                          <p:spTgt spid="35846"/>
                                        </p:tgtEl>
                                        <p:attrNameLst>
                                          <p:attrName>ppt_x</p:attrName>
                                        </p:attrNameLst>
                                      </p:cBhvr>
                                      <p:tavLst>
                                        <p:tav tm="0">
                                          <p:val>
                                            <p:strVal val="#ppt_x"/>
                                          </p:val>
                                        </p:tav>
                                        <p:tav tm="100000">
                                          <p:val>
                                            <p:strVal val="#ppt_x"/>
                                          </p:val>
                                        </p:tav>
                                      </p:tavLst>
                                    </p:anim>
                                    <p:anim calcmode="lin" valueType="num">
                                      <p:cBhvr additive="base">
                                        <p:cTn id="37" dur="500" fill="hold"/>
                                        <p:tgtEl>
                                          <p:spTgt spid="358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P spid="35843" grpId="0"/>
      <p:bldP spid="35844" grpId="0"/>
      <p:bldP spid="35845" grpId="0"/>
      <p:bldP spid="35846" grpId="0"/>
      <p:bldP spid="35847"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6866" name="标题 1"/>
          <p:cNvSpPr>
            <a:spLocks noGrp="1"/>
          </p:cNvSpPr>
          <p:nvPr>
            <p:ph type="title" idx="4294967295"/>
          </p:nvPr>
        </p:nvSpPr>
        <p:spPr>
          <a:xfrm>
            <a:off x="508000" y="8350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）小欣同学联想到</a:t>
            </a:r>
            <a:r>
              <a:rPr lang="en-US" altLang="zh-CN" sz="2800"/>
              <a:t>“</a:t>
            </a:r>
            <a:r>
              <a:rPr lang="zh-CN" altLang="zh-CN" sz="2800"/>
              <a:t>探究阻力对物体运动的影响</a:t>
            </a:r>
            <a:r>
              <a:rPr lang="en-US" altLang="zh-CN" sz="2800"/>
              <a:t>”</a:t>
            </a:r>
            <a:r>
              <a:rPr lang="zh-CN" altLang="zh-CN" sz="2800"/>
              <a:t>时，也用到了斜面，让小车从斜面顶端由静止滑下，比较在不同表面滑行的距离（如下表），小车在三个表面克服摩擦力做功</a:t>
            </a:r>
            <a:r>
              <a:rPr lang="zh-CN" altLang="zh-CN" sz="2800" u="sng"/>
              <a:t>　　　　　　</a:t>
            </a:r>
            <a:r>
              <a:rPr lang="zh-CN" altLang="zh-CN" sz="2800"/>
              <a:t>（选填</a:t>
            </a:r>
            <a:r>
              <a:rPr lang="en-US" altLang="zh-CN" sz="2800"/>
              <a:t>“</a:t>
            </a:r>
            <a:r>
              <a:rPr lang="zh-CN" altLang="zh-CN" sz="2800"/>
              <a:t>相等</a:t>
            </a:r>
            <a:r>
              <a:rPr lang="en-US" altLang="zh-CN" sz="2800"/>
              <a:t>”</a:t>
            </a:r>
            <a:r>
              <a:rPr lang="zh-CN" altLang="zh-CN" sz="2800"/>
              <a:t>或</a:t>
            </a:r>
            <a:r>
              <a:rPr lang="en-US" altLang="zh-CN" sz="2800"/>
              <a:t>“</a:t>
            </a:r>
            <a:r>
              <a:rPr lang="zh-CN" altLang="zh-CN" sz="2800"/>
              <a:t>不相等</a:t>
            </a:r>
            <a:r>
              <a:rPr lang="en-US" altLang="zh-CN" sz="2800"/>
              <a:t>”</a:t>
            </a:r>
            <a:r>
              <a:rPr lang="zh-CN" altLang="zh-CN" sz="2800"/>
              <a:t>），若水平面绝对光滑，小车将做</a:t>
            </a:r>
            <a:r>
              <a:rPr lang="zh-CN" altLang="zh-CN" sz="2800" u="sng"/>
              <a:t>　　　　　</a:t>
            </a:r>
            <a:r>
              <a:rPr lang="zh-CN" altLang="zh-CN" sz="2800"/>
              <a:t>运动．</a:t>
            </a:r>
            <a:br>
              <a:rPr lang="zh-CN" altLang="zh-CN" sz="2800"/>
            </a:br>
            <a:endParaRPr lang="zh-CN" altLang="en-US" sz="2800"/>
          </a:p>
        </p:txBody>
      </p:sp>
      <p:graphicFrame>
        <p:nvGraphicFramePr>
          <p:cNvPr id="36867" name="表格 1"/>
          <p:cNvGraphicFramePr>
            <a:graphicFrameLocks noGrp="1"/>
          </p:cNvGraphicFramePr>
          <p:nvPr/>
        </p:nvGraphicFramePr>
        <p:xfrm>
          <a:off x="639762" y="4799012"/>
          <a:ext cx="7607300" cy="1280160"/>
        </p:xfrm>
        <a:graphic>
          <a:graphicData uri="http://schemas.openxmlformats.org/drawingml/2006/table">
            <a:tbl>
              <a:tblPr/>
              <a:tblGrid>
                <a:gridCol w="3070225"/>
                <a:gridCol w="1512888"/>
                <a:gridCol w="1511300"/>
                <a:gridCol w="1512888"/>
              </a:tblGrid>
              <a:tr h="0">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表面</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毛巾</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棉布</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木板</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0">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摩擦力</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最大</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较大</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最小</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0">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小车运动距离</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最近</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较远</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最远</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
        <p:nvSpPr>
          <p:cNvPr id="36889" name="矩形 2"/>
          <p:cNvSpPr/>
          <p:nvPr/>
        </p:nvSpPr>
        <p:spPr>
          <a:xfrm>
            <a:off x="979488" y="4121150"/>
            <a:ext cx="162083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匀速直线</a:t>
            </a:r>
            <a:endParaRPr lang="zh-CN" altLang="zh-CN" sz="1000">
              <a:latin typeface="等线"/>
            </a:endParaRPr>
          </a:p>
        </p:txBody>
      </p:sp>
      <p:sp>
        <p:nvSpPr>
          <p:cNvPr id="36890" name="矩形 4"/>
          <p:cNvSpPr/>
          <p:nvPr/>
        </p:nvSpPr>
        <p:spPr>
          <a:xfrm>
            <a:off x="5818188" y="2817813"/>
            <a:ext cx="126206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相等　</a:t>
            </a:r>
            <a:endParaRPr lang="zh-CN" altLang="zh-CN" sz="1000">
              <a:latin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fade">
                                      <p:cBhvr>
                                        <p:cTn id="7" dur="500"/>
                                        <p:tgtEl>
                                          <p:spTgt spid="36866"/>
                                        </p:tgtEl>
                                      </p:cBhvr>
                                    </p:animEffect>
                                  </p:childTnLst>
                                </p:cTn>
                              </p:par>
                              <p:par>
                                <p:cTn id="8" presetID="10" presetClass="entr" presetSubtype="0" fill="hold" nodeType="withEffect">
                                  <p:stCondLst>
                                    <p:cond delay="0"/>
                                  </p:stCondLst>
                                  <p:childTnLst>
                                    <p:set>
                                      <p:cBhvr>
                                        <p:cTn id="9" dur="1" fill="hold">
                                          <p:stCondLst>
                                            <p:cond delay="0"/>
                                          </p:stCondLst>
                                        </p:cTn>
                                        <p:tgtEl>
                                          <p:spTgt spid="36867"/>
                                        </p:tgtEl>
                                        <p:attrNameLst>
                                          <p:attrName>style.visibility</p:attrName>
                                        </p:attrNameLst>
                                      </p:cBhvr>
                                      <p:to>
                                        <p:strVal val="visible"/>
                                      </p:to>
                                    </p:set>
                                    <p:animEffect transition="in" filter="fade">
                                      <p:cBhvr>
                                        <p:cTn id="10" dur="500"/>
                                        <p:tgtEl>
                                          <p:spTgt spid="3686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6890"/>
                                        </p:tgtEl>
                                        <p:attrNameLst>
                                          <p:attrName>style.visibility</p:attrName>
                                        </p:attrNameLst>
                                      </p:cBhvr>
                                      <p:to>
                                        <p:strVal val="visible"/>
                                      </p:to>
                                    </p:set>
                                    <p:anim calcmode="lin" valueType="num">
                                      <p:cBhvr additive="base">
                                        <p:cTn id="15" dur="500" fill="hold"/>
                                        <p:tgtEl>
                                          <p:spTgt spid="36890"/>
                                        </p:tgtEl>
                                        <p:attrNameLst>
                                          <p:attrName>ppt_x</p:attrName>
                                        </p:attrNameLst>
                                      </p:cBhvr>
                                      <p:tavLst>
                                        <p:tav tm="0">
                                          <p:val>
                                            <p:strVal val="#ppt_x"/>
                                          </p:val>
                                        </p:tav>
                                        <p:tav tm="100000">
                                          <p:val>
                                            <p:strVal val="#ppt_x"/>
                                          </p:val>
                                        </p:tav>
                                      </p:tavLst>
                                    </p:anim>
                                    <p:anim calcmode="lin" valueType="num">
                                      <p:cBhvr additive="base">
                                        <p:cTn id="16" dur="500" fill="hold"/>
                                        <p:tgtEl>
                                          <p:spTgt spid="36890"/>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6889"/>
                                        </p:tgtEl>
                                        <p:attrNameLst>
                                          <p:attrName>style.visibility</p:attrName>
                                        </p:attrNameLst>
                                      </p:cBhvr>
                                      <p:to>
                                        <p:strVal val="visible"/>
                                      </p:to>
                                    </p:set>
                                    <p:anim calcmode="lin" valueType="num">
                                      <p:cBhvr additive="base">
                                        <p:cTn id="21" dur="500" fill="hold"/>
                                        <p:tgtEl>
                                          <p:spTgt spid="36889"/>
                                        </p:tgtEl>
                                        <p:attrNameLst>
                                          <p:attrName>ppt_x</p:attrName>
                                        </p:attrNameLst>
                                      </p:cBhvr>
                                      <p:tavLst>
                                        <p:tav tm="0">
                                          <p:val>
                                            <p:strVal val="#ppt_x"/>
                                          </p:val>
                                        </p:tav>
                                        <p:tav tm="100000">
                                          <p:val>
                                            <p:strVal val="#ppt_x"/>
                                          </p:val>
                                        </p:tav>
                                      </p:tavLst>
                                    </p:anim>
                                    <p:anim calcmode="lin" valueType="num">
                                      <p:cBhvr additive="base">
                                        <p:cTn id="22" dur="500" fill="hold"/>
                                        <p:tgtEl>
                                          <p:spTgt spid="368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P spid="36889" grpId="0"/>
      <p:bldP spid="36890"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7890" name="标题 1"/>
          <p:cNvSpPr>
            <a:spLocks noGrp="1"/>
          </p:cNvSpPr>
          <p:nvPr>
            <p:ph type="title" idx="4294967295"/>
          </p:nvPr>
        </p:nvSpPr>
        <p:spPr>
          <a:xfrm>
            <a:off x="508000" y="1527175"/>
            <a:ext cx="8128000" cy="3959225"/>
          </a:xfrm>
          <a:prstGeom prst="rect">
            <a:avLst/>
          </a:prstGeom>
          <a:noFill/>
          <a:ln>
            <a:solidFill>
              <a:prstClr val="black"/>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（四）斜面的机械效率：</a:t>
            </a:r>
            <a:r>
              <a:rPr lang="en-US" altLang="zh-CN" sz="2800"/>
              <a:t>1.</a:t>
            </a:r>
            <a:r>
              <a:rPr lang="zh-CN" altLang="zh-CN" sz="2800"/>
              <a:t>计算有用功，总功，机械效率．</a:t>
            </a:r>
            <a:br>
              <a:rPr lang="zh-CN" altLang="zh-CN" sz="2800"/>
            </a:br>
            <a:r>
              <a:rPr lang="en-US" altLang="zh-CN" sz="2800"/>
              <a:t>2</a:t>
            </a:r>
            <a:r>
              <a:rPr lang="zh-CN" altLang="zh-CN" sz="2800"/>
              <a:t>．斜面越平缓，越省力，如盘山公路．</a:t>
            </a:r>
            <a:br>
              <a:rPr lang="zh-CN" altLang="zh-CN" sz="2800"/>
            </a:br>
            <a:r>
              <a:rPr lang="en-US" altLang="zh-CN" sz="2800"/>
              <a:t>3</a:t>
            </a:r>
            <a:r>
              <a:rPr lang="zh-CN" altLang="zh-CN" sz="2800"/>
              <a:t>．斜面倾斜程度一定时，斜面越光滑，机械效率越高；斜面粗糙程度一定时，斜面越光滑，机械效率越高．</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barn(inVertical)">
                                      <p:cBhvr>
                                        <p:cTn id="7" dur="500"/>
                                        <p:tgtEl>
                                          <p:spTgt spid="37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8914" name="标题 1"/>
          <p:cNvSpPr>
            <a:spLocks noGrp="1"/>
          </p:cNvSpPr>
          <p:nvPr>
            <p:ph type="title" idx="4294967295"/>
          </p:nvPr>
        </p:nvSpPr>
        <p:spPr>
          <a:xfrm>
            <a:off x="508000" y="5175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400"/>
              <a:t>9</a:t>
            </a:r>
            <a:r>
              <a:rPr lang="zh-CN" altLang="zh-CN" sz="2400"/>
              <a:t>．朵朵在</a:t>
            </a:r>
            <a:r>
              <a:rPr lang="en-US" altLang="zh-CN" sz="2400"/>
              <a:t>“</a:t>
            </a:r>
            <a:r>
              <a:rPr lang="zh-CN" altLang="zh-CN" sz="2400"/>
              <a:t>探究斜面的机械效率与哪些因素有关</a:t>
            </a:r>
            <a:r>
              <a:rPr lang="en-US" altLang="zh-CN" sz="2400"/>
              <a:t>”</a:t>
            </a:r>
            <a:r>
              <a:rPr lang="zh-CN" altLang="zh-CN" sz="2400"/>
              <a:t>活动中，提出了以下猜想：</a:t>
            </a:r>
            <a:br>
              <a:rPr lang="zh-CN" altLang="zh-CN" sz="2400"/>
            </a:br>
            <a:r>
              <a:rPr lang="en-US" altLang="zh-CN" sz="2400"/>
              <a:t>A</a:t>
            </a:r>
            <a:r>
              <a:rPr lang="zh-CN" altLang="zh-CN" sz="2400"/>
              <a:t>．斜面的机械效率可能与物体的重力有关</a:t>
            </a:r>
            <a:br>
              <a:rPr lang="zh-CN" altLang="zh-CN" sz="2400"/>
            </a:br>
            <a:r>
              <a:rPr lang="en-US" altLang="zh-CN" sz="2400"/>
              <a:t>B</a:t>
            </a:r>
            <a:r>
              <a:rPr lang="zh-CN" altLang="zh-CN" sz="2400"/>
              <a:t>．斜面的机械效率可能与斜面的倾斜程度有关</a:t>
            </a:r>
            <a:br>
              <a:rPr lang="zh-CN" altLang="zh-CN" sz="2400"/>
            </a:br>
            <a:r>
              <a:rPr lang="zh-CN" altLang="zh-CN" sz="2400"/>
              <a:t>为了验证自己的猜想，朵朵用木板搭</a:t>
            </a:r>
            <a:br>
              <a:rPr lang="en-US" altLang="zh-CN" sz="2400"/>
            </a:br>
            <a:r>
              <a:rPr lang="zh-CN" altLang="zh-CN" sz="2400"/>
              <a:t>成了如图所示的装置进行探究，记录</a:t>
            </a:r>
            <a:br>
              <a:rPr lang="en-US" altLang="zh-CN" sz="2400"/>
            </a:br>
            <a:r>
              <a:rPr lang="zh-CN" altLang="zh-CN" sz="2400"/>
              <a:t>数据如下表：</a:t>
            </a:r>
            <a:br>
              <a:rPr lang="zh-CN" altLang="zh-CN" sz="2400"/>
            </a:br>
            <a:endParaRPr lang="zh-CN" altLang="en-US" sz="2400"/>
          </a:p>
        </p:txBody>
      </p:sp>
      <p:graphicFrame>
        <p:nvGraphicFramePr>
          <p:cNvPr id="38915" name="表格 2"/>
          <p:cNvGraphicFramePr>
            <a:graphicFrameLocks noGrp="1"/>
          </p:cNvGraphicFramePr>
          <p:nvPr/>
        </p:nvGraphicFramePr>
        <p:xfrm>
          <a:off x="654050" y="4432300"/>
          <a:ext cx="7837488" cy="2032000"/>
        </p:xfrm>
        <a:graphic>
          <a:graphicData uri="http://schemas.openxmlformats.org/drawingml/2006/table">
            <a:tbl>
              <a:tblPr/>
              <a:tblGrid>
                <a:gridCol w="584200"/>
                <a:gridCol w="744538"/>
                <a:gridCol w="763588"/>
                <a:gridCol w="1068388"/>
                <a:gridCol w="877888"/>
                <a:gridCol w="1184275"/>
                <a:gridCol w="871538"/>
                <a:gridCol w="871538"/>
                <a:gridCol w="871538"/>
              </a:tblGrid>
              <a:tr h="731838">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次</a:t>
                      </a:r>
                      <a:endParaRPr sz="2400">
                        <a:solidFill>
                          <a:srgbClr val="000000"/>
                        </a:solidFill>
                        <a:latin typeface="Times New Roman" pitchFamily="18" charset="0"/>
                        <a:ea typeface="黑体" panose="02010609060101010101" pitchFamily="49" charset="-122"/>
                      </a:endParaRPr>
                    </a:p>
                    <a:p>
                      <a:pPr marL="0" lvl="0" indent="0" algn="ctr" eaLnBrk="1" hangingPunct="1"/>
                      <a:r>
                        <a:rPr sz="2400">
                          <a:solidFill>
                            <a:srgbClr val="000000"/>
                          </a:solidFill>
                          <a:latin typeface="Times New Roman" pitchFamily="18" charset="0"/>
                          <a:ea typeface="黑体" panose="02010609060101010101" pitchFamily="49" charset="-122"/>
                        </a:rPr>
                        <a:t>数</a:t>
                      </a:r>
                      <a:endParaRPr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斜面</a:t>
                      </a:r>
                      <a:endParaRPr sz="2400">
                        <a:solidFill>
                          <a:srgbClr val="000000"/>
                        </a:solidFill>
                        <a:latin typeface="Times New Roman" pitchFamily="18" charset="0"/>
                        <a:ea typeface="黑体" panose="02010609060101010101" pitchFamily="49" charset="-122"/>
                      </a:endParaRPr>
                    </a:p>
                    <a:p>
                      <a:pPr marL="0" lvl="0" indent="0" algn="ctr" eaLnBrk="1" hangingPunct="1"/>
                      <a:r>
                        <a:rPr sz="2400">
                          <a:solidFill>
                            <a:srgbClr val="000000"/>
                          </a:solidFill>
                          <a:latin typeface="Times New Roman" pitchFamily="18" charset="0"/>
                          <a:ea typeface="黑体" panose="02010609060101010101" pitchFamily="49" charset="-122"/>
                        </a:rPr>
                        <a:t>倾角</a:t>
                      </a:r>
                      <a:endParaRPr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物重</a:t>
                      </a:r>
                      <a:endParaRPr sz="2400">
                        <a:solidFill>
                          <a:srgbClr val="000000"/>
                        </a:solidFill>
                        <a:latin typeface="Times New Roman" pitchFamily="18" charset="0"/>
                        <a:ea typeface="黑体" panose="02010609060101010101" pitchFamily="49" charset="-122"/>
                      </a:endParaRPr>
                    </a:p>
                    <a:p>
                      <a:pPr marL="0" lvl="0" indent="0" algn="ctr" eaLnBrk="1" hangingPunct="1"/>
                      <a:r>
                        <a:rPr lang="en-US" altLang="zh-CN" sz="2400">
                          <a:solidFill>
                            <a:srgbClr val="000000"/>
                          </a:solidFill>
                          <a:latin typeface="Times New Roman" pitchFamily="18" charset="0"/>
                          <a:ea typeface="黑体" panose="02010609060101010101" pitchFamily="49" charset="-122"/>
                        </a:rPr>
                        <a:t>G/N</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斜面高</a:t>
                      </a:r>
                      <a:endParaRPr sz="2400">
                        <a:solidFill>
                          <a:srgbClr val="000000"/>
                        </a:solidFill>
                        <a:latin typeface="Times New Roman" pitchFamily="18" charset="0"/>
                        <a:ea typeface="黑体" panose="02010609060101010101" pitchFamily="49" charset="-122"/>
                      </a:endParaRPr>
                    </a:p>
                    <a:p>
                      <a:pPr marL="0" lvl="0" indent="0" algn="ctr" eaLnBrk="1" hangingPunct="1"/>
                      <a:r>
                        <a:rPr sz="2400">
                          <a:solidFill>
                            <a:srgbClr val="000000"/>
                          </a:solidFill>
                          <a:latin typeface="Times New Roman" pitchFamily="18" charset="0"/>
                          <a:ea typeface="黑体" panose="02010609060101010101" pitchFamily="49" charset="-122"/>
                        </a:rPr>
                        <a:t>度</a:t>
                      </a:r>
                      <a:r>
                        <a:rPr lang="en-US" altLang="zh-CN" sz="2400">
                          <a:solidFill>
                            <a:srgbClr val="000000"/>
                          </a:solidFill>
                          <a:latin typeface="Times New Roman" pitchFamily="18" charset="0"/>
                          <a:ea typeface="黑体" panose="02010609060101010101" pitchFamily="49" charset="-122"/>
                        </a:rPr>
                        <a:t>h/m</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拉力</a:t>
                      </a:r>
                      <a:endParaRPr sz="2400">
                        <a:solidFill>
                          <a:srgbClr val="000000"/>
                        </a:solidFill>
                        <a:latin typeface="Times New Roman" pitchFamily="18" charset="0"/>
                        <a:ea typeface="黑体" panose="02010609060101010101" pitchFamily="49" charset="-122"/>
                      </a:endParaRPr>
                    </a:p>
                    <a:p>
                      <a:pPr marL="0" lvl="0" indent="0" algn="ctr" eaLnBrk="1" hangingPunct="1"/>
                      <a:r>
                        <a:rPr lang="en-US" altLang="zh-CN" sz="2400">
                          <a:solidFill>
                            <a:srgbClr val="000000"/>
                          </a:solidFill>
                          <a:latin typeface="Times New Roman" pitchFamily="18" charset="0"/>
                          <a:ea typeface="黑体" panose="02010609060101010101" pitchFamily="49" charset="-122"/>
                        </a:rPr>
                        <a:t>F/N</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斜面长</a:t>
                      </a:r>
                      <a:endParaRPr sz="2400">
                        <a:solidFill>
                          <a:srgbClr val="000000"/>
                        </a:solidFill>
                        <a:latin typeface="Times New Roman" pitchFamily="18" charset="0"/>
                        <a:ea typeface="黑体" panose="02010609060101010101" pitchFamily="49" charset="-122"/>
                      </a:endParaRPr>
                    </a:p>
                    <a:p>
                      <a:pPr marL="0" lvl="0" indent="0" algn="ctr" eaLnBrk="1" hangingPunct="1"/>
                      <a:r>
                        <a:rPr sz="2400">
                          <a:solidFill>
                            <a:srgbClr val="000000"/>
                          </a:solidFill>
                          <a:latin typeface="Times New Roman" pitchFamily="18" charset="0"/>
                          <a:ea typeface="黑体" panose="02010609060101010101" pitchFamily="49" charset="-122"/>
                        </a:rPr>
                        <a:t>度</a:t>
                      </a:r>
                      <a:r>
                        <a:rPr lang="en-US" altLang="zh-CN" sz="2400">
                          <a:solidFill>
                            <a:srgbClr val="000000"/>
                          </a:solidFill>
                          <a:latin typeface="Times New Roman" pitchFamily="18" charset="0"/>
                          <a:ea typeface="黑体" panose="02010609060101010101" pitchFamily="49" charset="-122"/>
                        </a:rPr>
                        <a:t>s/m</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有用</a:t>
                      </a:r>
                      <a:endParaRPr sz="2400">
                        <a:solidFill>
                          <a:srgbClr val="000000"/>
                        </a:solidFill>
                        <a:latin typeface="Times New Roman" pitchFamily="18" charset="0"/>
                        <a:ea typeface="黑体" panose="02010609060101010101" pitchFamily="49" charset="-122"/>
                      </a:endParaRPr>
                    </a:p>
                    <a:p>
                      <a:pPr marL="0" lvl="0" indent="0" algn="ctr" eaLnBrk="1" hangingPunct="1"/>
                      <a:r>
                        <a:rPr sz="2400">
                          <a:solidFill>
                            <a:srgbClr val="000000"/>
                          </a:solidFill>
                          <a:latin typeface="Times New Roman" pitchFamily="18" charset="0"/>
                          <a:ea typeface="黑体" panose="02010609060101010101" pitchFamily="49" charset="-122"/>
                        </a:rPr>
                        <a:t>功</a:t>
                      </a:r>
                      <a:r>
                        <a:rPr lang="en-US" altLang="zh-CN" sz="2400">
                          <a:solidFill>
                            <a:srgbClr val="000000"/>
                          </a:solidFill>
                          <a:latin typeface="Times New Roman" pitchFamily="18" charset="0"/>
                          <a:ea typeface="黑体" panose="02010609060101010101" pitchFamily="49" charset="-122"/>
                        </a:rPr>
                        <a:t>/J</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总功</a:t>
                      </a:r>
                      <a:endParaRPr sz="2400">
                        <a:solidFill>
                          <a:srgbClr val="000000"/>
                        </a:solidFill>
                        <a:latin typeface="Times New Roman" pitchFamily="18" charset="0"/>
                        <a:ea typeface="黑体" panose="02010609060101010101" pitchFamily="49" charset="-122"/>
                      </a:endParaRPr>
                    </a:p>
                    <a:p>
                      <a:pPr marL="0" lvl="0" indent="0" algn="ctr" eaLnBrk="1" hangingPunct="1"/>
                      <a:r>
                        <a:rPr lang="en-US" altLang="zh-CN" sz="2400">
                          <a:solidFill>
                            <a:srgbClr val="000000"/>
                          </a:solidFill>
                          <a:latin typeface="Times New Roman" pitchFamily="18" charset="0"/>
                          <a:ea typeface="黑体" panose="02010609060101010101" pitchFamily="49" charset="-122"/>
                        </a:rPr>
                        <a:t>/J</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机械</a:t>
                      </a:r>
                      <a:endParaRPr sz="2400">
                        <a:solidFill>
                          <a:srgbClr val="000000"/>
                        </a:solidFill>
                        <a:latin typeface="Times New Roman" pitchFamily="18" charset="0"/>
                        <a:ea typeface="黑体" panose="02010609060101010101" pitchFamily="49" charset="-122"/>
                      </a:endParaRPr>
                    </a:p>
                    <a:p>
                      <a:pPr marL="0" lvl="0" indent="0" algn="ctr" eaLnBrk="1" hangingPunct="1"/>
                      <a:r>
                        <a:rPr sz="2400">
                          <a:solidFill>
                            <a:srgbClr val="000000"/>
                          </a:solidFill>
                          <a:latin typeface="Times New Roman" pitchFamily="18" charset="0"/>
                          <a:ea typeface="黑体" panose="02010609060101010101" pitchFamily="49" charset="-122"/>
                        </a:rPr>
                        <a:t>效率</a:t>
                      </a:r>
                      <a:endParaRPr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33388">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30°</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5</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0.6</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4.2</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1.2</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5.02</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33388">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30°</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0.6</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2.5</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1.2</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1.8</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60%</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33388">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42°</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0.8</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2.8</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1.2</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2.4</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3.36</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8277" tIns="0" rIns="5827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71%</a:t>
                      </a:r>
                      <a:endParaRPr lang="zh-CN" altLang="zh-CN" sz="2400">
                        <a:solidFill>
                          <a:srgbClr val="000000"/>
                        </a:solidFill>
                        <a:latin typeface="等线"/>
                      </a:endParaRPr>
                    </a:p>
                  </a:txBody>
                  <a:tcPr marL="58277" marR="5827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pic>
        <p:nvPicPr>
          <p:cNvPr id="38967" name="Picture 1"/>
          <p:cNvPicPr>
            <a:picLocks noChangeAspect="1"/>
          </p:cNvPicPr>
          <p:nvPr/>
        </p:nvPicPr>
        <p:blipFill>
          <a:blip r:embed="rId2"/>
          <a:stretch>
            <a:fillRect/>
          </a:stretch>
        </p:blipFill>
        <p:spPr>
          <a:xfrm>
            <a:off x="5664200" y="2854325"/>
            <a:ext cx="2971800" cy="130175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fade">
                                      <p:cBhvr>
                                        <p:cTn id="7" dur="500"/>
                                        <p:tgtEl>
                                          <p:spTgt spid="38914"/>
                                        </p:tgtEl>
                                      </p:cBhvr>
                                    </p:animEffect>
                                  </p:childTnLst>
                                </p:cTn>
                              </p:par>
                              <p:par>
                                <p:cTn id="8" presetID="10" presetClass="entr" presetSubtype="0" fill="hold" nodeType="withEffect">
                                  <p:stCondLst>
                                    <p:cond delay="0"/>
                                  </p:stCondLst>
                                  <p:childTnLst>
                                    <p:set>
                                      <p:cBhvr>
                                        <p:cTn id="9" dur="1" fill="hold">
                                          <p:stCondLst>
                                            <p:cond delay="0"/>
                                          </p:stCondLst>
                                        </p:cTn>
                                        <p:tgtEl>
                                          <p:spTgt spid="38967"/>
                                        </p:tgtEl>
                                        <p:attrNameLst>
                                          <p:attrName>style.visibility</p:attrName>
                                        </p:attrNameLst>
                                      </p:cBhvr>
                                      <p:to>
                                        <p:strVal val="visible"/>
                                      </p:to>
                                    </p:set>
                                    <p:animEffect transition="in" filter="fade">
                                      <p:cBhvr>
                                        <p:cTn id="10" dur="500"/>
                                        <p:tgtEl>
                                          <p:spTgt spid="38967"/>
                                        </p:tgtEl>
                                      </p:cBhvr>
                                    </p:animEffect>
                                  </p:childTnLst>
                                </p:cTn>
                              </p:par>
                              <p:par>
                                <p:cTn id="11" presetID="10" presetClass="entr" presetSubtype="0" fill="hold" nodeType="withEffect">
                                  <p:stCondLst>
                                    <p:cond delay="0"/>
                                  </p:stCondLst>
                                  <p:childTnLst>
                                    <p:set>
                                      <p:cBhvr>
                                        <p:cTn id="12" dur="1" fill="hold">
                                          <p:stCondLst>
                                            <p:cond delay="0"/>
                                          </p:stCondLst>
                                        </p:cTn>
                                        <p:tgtEl>
                                          <p:spTgt spid="38915"/>
                                        </p:tgtEl>
                                        <p:attrNameLst>
                                          <p:attrName>style.visibility</p:attrName>
                                        </p:attrNameLst>
                                      </p:cBhvr>
                                      <p:to>
                                        <p:strVal val="visible"/>
                                      </p:to>
                                    </p:set>
                                    <p:animEffect transition="in" filter="fade">
                                      <p:cBhvr>
                                        <p:cTn id="13" dur="500"/>
                                        <p:tgtEl>
                                          <p:spTgt spid="389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9938" name="标题 1"/>
          <p:cNvSpPr>
            <a:spLocks noGrp="1"/>
          </p:cNvSpPr>
          <p:nvPr>
            <p:ph type="title" idx="4294967295"/>
          </p:nvPr>
        </p:nvSpPr>
        <p:spPr>
          <a:xfrm>
            <a:off x="508000" y="11239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）在实验过程中，应沿斜面向上</a:t>
            </a:r>
            <a:r>
              <a:rPr lang="zh-CN" altLang="zh-CN" sz="2800" u="sng"/>
              <a:t>　　　　　</a:t>
            </a:r>
            <a:r>
              <a:rPr lang="zh-CN" altLang="zh-CN" sz="2800"/>
              <a:t>拉动木块；</a:t>
            </a:r>
            <a:br>
              <a:rPr lang="zh-CN" altLang="zh-CN" sz="2800"/>
            </a:br>
            <a:r>
              <a:rPr lang="zh-CN" altLang="zh-CN" sz="2800"/>
              <a:t>（</a:t>
            </a:r>
            <a:r>
              <a:rPr lang="en-US" altLang="zh-CN" sz="2800"/>
              <a:t>2</a:t>
            </a:r>
            <a:r>
              <a:rPr lang="zh-CN" altLang="zh-CN" sz="2800"/>
              <a:t>）分析表中的数据发现：斜面越缓越</a:t>
            </a:r>
            <a:r>
              <a:rPr lang="zh-CN" altLang="zh-CN" sz="2800" u="sng"/>
              <a:t>　　　</a:t>
            </a:r>
            <a:r>
              <a:rPr lang="en-US" altLang="zh-CN" sz="2800" u="sng"/>
              <a:t> </a:t>
            </a:r>
            <a:r>
              <a:rPr lang="zh-CN" altLang="zh-CN" sz="2800" u="sng"/>
              <a:t>　</a:t>
            </a:r>
            <a:r>
              <a:rPr lang="en-US" altLang="zh-CN" sz="2800" u="sng">
                <a:solidFill>
                  <a:schemeClr val="bg1"/>
                </a:solidFill>
              </a:rPr>
              <a:t>.</a:t>
            </a:r>
            <a:r>
              <a:rPr lang="zh-CN" altLang="zh-CN" sz="2800" u="sng"/>
              <a:t>　</a:t>
            </a:r>
            <a:r>
              <a:rPr lang="zh-CN" altLang="zh-CN" sz="2800"/>
              <a:t>（选填</a:t>
            </a:r>
            <a:r>
              <a:rPr lang="en-US" altLang="zh-CN" sz="2800"/>
              <a:t>“</a:t>
            </a:r>
            <a:r>
              <a:rPr lang="zh-CN" altLang="zh-CN" sz="2800"/>
              <a:t>省力</a:t>
            </a:r>
            <a:r>
              <a:rPr lang="en-US" altLang="zh-CN" sz="2800"/>
              <a:t>”</a:t>
            </a:r>
            <a:r>
              <a:rPr lang="zh-CN" altLang="zh-CN" sz="2800"/>
              <a:t>或</a:t>
            </a:r>
            <a:r>
              <a:rPr lang="en-US" altLang="zh-CN" sz="2800"/>
              <a:t>“</a:t>
            </a:r>
            <a:r>
              <a:rPr lang="zh-CN" altLang="zh-CN" sz="2800"/>
              <a:t>费力</a:t>
            </a:r>
            <a:r>
              <a:rPr lang="en-US" altLang="zh-CN" sz="2800"/>
              <a:t>”</a:t>
            </a:r>
            <a:r>
              <a:rPr lang="zh-CN" altLang="zh-CN" sz="2800"/>
              <a:t>）；</a:t>
            </a:r>
            <a:br>
              <a:rPr lang="zh-CN" altLang="zh-CN" sz="2800"/>
            </a:br>
            <a:r>
              <a:rPr lang="zh-CN" altLang="zh-CN" sz="2800"/>
              <a:t>（</a:t>
            </a:r>
            <a:r>
              <a:rPr lang="en-US" altLang="zh-CN" sz="2800"/>
              <a:t>3</a:t>
            </a:r>
            <a:r>
              <a:rPr lang="zh-CN" altLang="zh-CN" sz="2800"/>
              <a:t>）第一次实验中斜面的机械效率</a:t>
            </a:r>
            <a:r>
              <a:rPr lang="en-US" altLang="zh-CN" sz="2800" i="1"/>
              <a:t>η</a:t>
            </a:r>
            <a:r>
              <a:rPr lang="zh-CN" altLang="zh-CN" sz="2800"/>
              <a:t>＝</a:t>
            </a:r>
            <a:r>
              <a:rPr lang="zh-CN" altLang="zh-CN" sz="2800" u="sng"/>
              <a:t>　　　　</a:t>
            </a:r>
            <a:r>
              <a:rPr lang="zh-CN" altLang="zh-CN" sz="2800"/>
              <a:t>；</a:t>
            </a:r>
            <a:br>
              <a:rPr lang="zh-CN" altLang="zh-CN" sz="2800"/>
            </a:br>
            <a:r>
              <a:rPr lang="zh-CN" altLang="zh-CN" sz="2800"/>
              <a:t>（</a:t>
            </a:r>
            <a:r>
              <a:rPr lang="en-US" altLang="zh-CN" sz="2800"/>
              <a:t>4</a:t>
            </a:r>
            <a:r>
              <a:rPr lang="zh-CN" altLang="zh-CN" sz="2800"/>
              <a:t>）比较</a:t>
            </a:r>
            <a:r>
              <a:rPr lang="en-US" altLang="zh-CN" sz="2800"/>
              <a:t>1</a:t>
            </a:r>
            <a:r>
              <a:rPr lang="zh-CN" altLang="zh-CN" sz="2800"/>
              <a:t>、</a:t>
            </a:r>
            <a:r>
              <a:rPr lang="en-US" altLang="zh-CN" sz="2800"/>
              <a:t>2</a:t>
            </a:r>
            <a:r>
              <a:rPr lang="zh-CN" altLang="zh-CN" sz="2800"/>
              <a:t>两次的实验数据可以用来验证猜想</a:t>
            </a:r>
            <a:r>
              <a:rPr lang="zh-CN" altLang="zh-CN" sz="2800" u="sng"/>
              <a:t>　　　　　</a:t>
            </a:r>
            <a:r>
              <a:rPr lang="zh-CN" altLang="zh-CN" sz="2800"/>
              <a:t>；</a:t>
            </a:r>
            <a:br>
              <a:rPr lang="zh-CN" altLang="zh-CN" sz="2800"/>
            </a:br>
            <a:endParaRPr lang="zh-CN" altLang="en-US" sz="2800"/>
          </a:p>
        </p:txBody>
      </p:sp>
      <p:sp>
        <p:nvSpPr>
          <p:cNvPr id="39939" name="矩形 3"/>
          <p:cNvSpPr/>
          <p:nvPr/>
        </p:nvSpPr>
        <p:spPr>
          <a:xfrm>
            <a:off x="6143625" y="1212850"/>
            <a:ext cx="19812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匀速直线　</a:t>
            </a:r>
            <a:endParaRPr lang="zh-CN" altLang="en-US" sz="2800"/>
          </a:p>
        </p:txBody>
      </p:sp>
      <p:sp>
        <p:nvSpPr>
          <p:cNvPr id="39940" name="矩形 4"/>
          <p:cNvSpPr/>
          <p:nvPr/>
        </p:nvSpPr>
        <p:spPr>
          <a:xfrm>
            <a:off x="7115175" y="2479675"/>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省力</a:t>
            </a:r>
            <a:endParaRPr lang="zh-CN" altLang="en-US" sz="2800"/>
          </a:p>
        </p:txBody>
      </p:sp>
      <p:sp>
        <p:nvSpPr>
          <p:cNvPr id="39941" name="矩形 5"/>
          <p:cNvSpPr/>
          <p:nvPr/>
        </p:nvSpPr>
        <p:spPr>
          <a:xfrm>
            <a:off x="6932613" y="3762375"/>
            <a:ext cx="844550"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60%</a:t>
            </a:r>
            <a:endParaRPr lang="zh-CN" altLang="en-US" sz="2800"/>
          </a:p>
        </p:txBody>
      </p:sp>
      <p:sp>
        <p:nvSpPr>
          <p:cNvPr id="39942" name="矩形 6"/>
          <p:cNvSpPr/>
          <p:nvPr/>
        </p:nvSpPr>
        <p:spPr>
          <a:xfrm>
            <a:off x="1585913" y="5040313"/>
            <a:ext cx="481012" cy="584200"/>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3200" spc="0">
                <a:solidFill>
                  <a:srgbClr val="FF0000"/>
                </a:solidFill>
                <a:latin typeface="Times New Roman" pitchFamily="18" charset="0"/>
                <a:ea typeface="黑体" pitchFamily="49" charset="-122"/>
              </a:rPr>
              <a:t>A</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fade">
                                      <p:cBhvr>
                                        <p:cTn id="7" dur="500"/>
                                        <p:tgtEl>
                                          <p:spTgt spid="3993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9939"/>
                                        </p:tgtEl>
                                        <p:attrNameLst>
                                          <p:attrName>style.visibility</p:attrName>
                                        </p:attrNameLst>
                                      </p:cBhvr>
                                      <p:to>
                                        <p:strVal val="visible"/>
                                      </p:to>
                                    </p:set>
                                    <p:anim calcmode="lin" valueType="num">
                                      <p:cBhvr additive="base">
                                        <p:cTn id="12" dur="500" fill="hold"/>
                                        <p:tgtEl>
                                          <p:spTgt spid="39939"/>
                                        </p:tgtEl>
                                        <p:attrNameLst>
                                          <p:attrName>ppt_x</p:attrName>
                                        </p:attrNameLst>
                                      </p:cBhvr>
                                      <p:tavLst>
                                        <p:tav tm="0">
                                          <p:val>
                                            <p:strVal val="#ppt_x"/>
                                          </p:val>
                                        </p:tav>
                                        <p:tav tm="100000">
                                          <p:val>
                                            <p:strVal val="#ppt_x"/>
                                          </p:val>
                                        </p:tav>
                                      </p:tavLst>
                                    </p:anim>
                                    <p:anim calcmode="lin" valueType="num">
                                      <p:cBhvr additive="base">
                                        <p:cTn id="13" dur="500" fill="hold"/>
                                        <p:tgtEl>
                                          <p:spTgt spid="39939"/>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9940"/>
                                        </p:tgtEl>
                                        <p:attrNameLst>
                                          <p:attrName>style.visibility</p:attrName>
                                        </p:attrNameLst>
                                      </p:cBhvr>
                                      <p:to>
                                        <p:strVal val="visible"/>
                                      </p:to>
                                    </p:set>
                                    <p:anim calcmode="lin" valueType="num">
                                      <p:cBhvr additive="base">
                                        <p:cTn id="18" dur="500" fill="hold"/>
                                        <p:tgtEl>
                                          <p:spTgt spid="39940"/>
                                        </p:tgtEl>
                                        <p:attrNameLst>
                                          <p:attrName>ppt_x</p:attrName>
                                        </p:attrNameLst>
                                      </p:cBhvr>
                                      <p:tavLst>
                                        <p:tav tm="0">
                                          <p:val>
                                            <p:strVal val="#ppt_x"/>
                                          </p:val>
                                        </p:tav>
                                        <p:tav tm="100000">
                                          <p:val>
                                            <p:strVal val="#ppt_x"/>
                                          </p:val>
                                        </p:tav>
                                      </p:tavLst>
                                    </p:anim>
                                    <p:anim calcmode="lin" valueType="num">
                                      <p:cBhvr additive="base">
                                        <p:cTn id="19" dur="500" fill="hold"/>
                                        <p:tgtEl>
                                          <p:spTgt spid="39940"/>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9941"/>
                                        </p:tgtEl>
                                        <p:attrNameLst>
                                          <p:attrName>style.visibility</p:attrName>
                                        </p:attrNameLst>
                                      </p:cBhvr>
                                      <p:to>
                                        <p:strVal val="visible"/>
                                      </p:to>
                                    </p:set>
                                    <p:anim calcmode="lin" valueType="num">
                                      <p:cBhvr additive="base">
                                        <p:cTn id="24" dur="500" fill="hold"/>
                                        <p:tgtEl>
                                          <p:spTgt spid="39941"/>
                                        </p:tgtEl>
                                        <p:attrNameLst>
                                          <p:attrName>ppt_x</p:attrName>
                                        </p:attrNameLst>
                                      </p:cBhvr>
                                      <p:tavLst>
                                        <p:tav tm="0">
                                          <p:val>
                                            <p:strVal val="#ppt_x"/>
                                          </p:val>
                                        </p:tav>
                                        <p:tav tm="100000">
                                          <p:val>
                                            <p:strVal val="#ppt_x"/>
                                          </p:val>
                                        </p:tav>
                                      </p:tavLst>
                                    </p:anim>
                                    <p:anim calcmode="lin" valueType="num">
                                      <p:cBhvr additive="base">
                                        <p:cTn id="25" dur="500" fill="hold"/>
                                        <p:tgtEl>
                                          <p:spTgt spid="39941"/>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9942"/>
                                        </p:tgtEl>
                                        <p:attrNameLst>
                                          <p:attrName>style.visibility</p:attrName>
                                        </p:attrNameLst>
                                      </p:cBhvr>
                                      <p:to>
                                        <p:strVal val="visible"/>
                                      </p:to>
                                    </p:set>
                                    <p:anim calcmode="lin" valueType="num">
                                      <p:cBhvr additive="base">
                                        <p:cTn id="30" dur="500" fill="hold"/>
                                        <p:tgtEl>
                                          <p:spTgt spid="39942"/>
                                        </p:tgtEl>
                                        <p:attrNameLst>
                                          <p:attrName>ppt_x</p:attrName>
                                        </p:attrNameLst>
                                      </p:cBhvr>
                                      <p:tavLst>
                                        <p:tav tm="0">
                                          <p:val>
                                            <p:strVal val="#ppt_x"/>
                                          </p:val>
                                        </p:tav>
                                        <p:tav tm="100000">
                                          <p:val>
                                            <p:strVal val="#ppt_x"/>
                                          </p:val>
                                        </p:tav>
                                      </p:tavLst>
                                    </p:anim>
                                    <p:anim calcmode="lin" valueType="num">
                                      <p:cBhvr additive="base">
                                        <p:cTn id="31" dur="500" fill="hold"/>
                                        <p:tgtEl>
                                          <p:spTgt spid="399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p:bldP spid="39939" grpId="0"/>
      <p:bldP spid="39940" grpId="0"/>
      <p:bldP spid="39941" grpId="0"/>
      <p:bldP spid="39942"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62" name="标题 1"/>
          <p:cNvSpPr>
            <a:spLocks noGrp="1"/>
          </p:cNvSpPr>
          <p:nvPr>
            <p:ph type="title" idx="4294967295"/>
          </p:nvPr>
        </p:nvSpPr>
        <p:spPr>
          <a:xfrm>
            <a:off x="508000" y="16621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5</a:t>
            </a:r>
            <a:r>
              <a:rPr lang="zh-CN" altLang="zh-CN" sz="2800"/>
              <a:t>）对比</a:t>
            </a:r>
            <a:r>
              <a:rPr lang="en-US" altLang="zh-CN" sz="2800"/>
              <a:t>2</a:t>
            </a:r>
            <a:r>
              <a:rPr lang="zh-CN" altLang="zh-CN" sz="2800"/>
              <a:t>、</a:t>
            </a:r>
            <a:r>
              <a:rPr lang="en-US" altLang="zh-CN" sz="2800"/>
              <a:t>3</a:t>
            </a:r>
            <a:r>
              <a:rPr lang="zh-CN" altLang="zh-CN" sz="2800"/>
              <a:t>两次实验数据，可初步得出结论：</a:t>
            </a:r>
            <a:r>
              <a:rPr lang="en-US" altLang="zh-CN" sz="2800"/>
              <a:t>___________________________________________</a:t>
            </a:r>
            <a:br>
              <a:rPr lang="en-US" altLang="zh-CN" sz="2800"/>
            </a:br>
            <a:r>
              <a:rPr lang="en-US" altLang="zh-CN" sz="2800"/>
              <a:t>_________________________________.</a:t>
            </a:r>
            <a:br>
              <a:rPr lang="zh-CN" altLang="zh-CN" sz="2800"/>
            </a:br>
            <a:r>
              <a:rPr lang="zh-CN" altLang="zh-CN" sz="2800"/>
              <a:t>（</a:t>
            </a:r>
            <a:r>
              <a:rPr lang="en-US" altLang="zh-CN" sz="2800"/>
              <a:t>6</a:t>
            </a:r>
            <a:r>
              <a:rPr lang="zh-CN" altLang="zh-CN" sz="2800"/>
              <a:t>）第二次实验中，物体受到的摩擦力</a:t>
            </a:r>
            <a:br>
              <a:rPr lang="en-US" altLang="zh-CN" sz="2800"/>
            </a:br>
            <a:r>
              <a:rPr lang="en-US" altLang="zh-CN" sz="2800" i="1"/>
              <a:t>f</a:t>
            </a:r>
            <a:r>
              <a:rPr lang="zh-CN" altLang="zh-CN" sz="2800"/>
              <a:t>＝</a:t>
            </a:r>
            <a:r>
              <a:rPr lang="zh-CN" altLang="zh-CN" sz="2800" u="sng"/>
              <a:t>　　　　　</a:t>
            </a:r>
            <a:r>
              <a:rPr lang="en-US" altLang="zh-CN" sz="2800"/>
              <a:t>N.</a:t>
            </a:r>
            <a:br>
              <a:rPr lang="zh-CN" altLang="zh-CN" sz="2800"/>
            </a:br>
            <a:endParaRPr lang="zh-CN" altLang="en-US" sz="2800"/>
          </a:p>
        </p:txBody>
      </p:sp>
      <p:sp>
        <p:nvSpPr>
          <p:cNvPr id="40963" name="矩形 2"/>
          <p:cNvSpPr/>
          <p:nvPr/>
        </p:nvSpPr>
        <p:spPr>
          <a:xfrm>
            <a:off x="630238" y="2260600"/>
            <a:ext cx="7570787" cy="13112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lnSpc>
                <a:spcPct val="150000"/>
              </a:lnSpc>
            </a:pPr>
            <a:r>
              <a:rPr lang="zh-CN" altLang="zh-CN" sz="2800">
                <a:solidFill>
                  <a:srgbClr val="FF0000"/>
                </a:solidFill>
                <a:latin typeface="Times New Roman" pitchFamily="18" charset="0"/>
                <a:ea typeface="黑体" pitchFamily="49" charset="-122"/>
              </a:rPr>
              <a:t>在其他条件一定时，斜面倾斜角度越大，斜面的机械效率越高</a:t>
            </a:r>
            <a:endParaRPr lang="zh-CN" altLang="zh-CN" sz="1000">
              <a:latin typeface="等线"/>
            </a:endParaRPr>
          </a:p>
        </p:txBody>
      </p:sp>
      <p:sp>
        <p:nvSpPr>
          <p:cNvPr id="40964" name="矩形 3"/>
          <p:cNvSpPr/>
          <p:nvPr/>
        </p:nvSpPr>
        <p:spPr>
          <a:xfrm>
            <a:off x="1790700" y="4294188"/>
            <a:ext cx="365125"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en-US" altLang="zh-CN" sz="2800">
                <a:solidFill>
                  <a:srgbClr val="FF0000"/>
                </a:solidFill>
                <a:latin typeface="Times New Roman" pitchFamily="18" charset="0"/>
                <a:ea typeface="黑体" pitchFamily="49" charset="-122"/>
              </a:rPr>
              <a:t>1</a:t>
            </a:r>
            <a:endParaRPr lang="zh-CN" altLang="zh-CN" sz="1000">
              <a:latin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fade">
                                      <p:cBhvr>
                                        <p:cTn id="7" dur="500"/>
                                        <p:tgtEl>
                                          <p:spTgt spid="4096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0963"/>
                                        </p:tgtEl>
                                        <p:attrNameLst>
                                          <p:attrName>style.visibility</p:attrName>
                                        </p:attrNameLst>
                                      </p:cBhvr>
                                      <p:to>
                                        <p:strVal val="visible"/>
                                      </p:to>
                                    </p:set>
                                    <p:anim calcmode="lin" valueType="num">
                                      <p:cBhvr additive="base">
                                        <p:cTn id="12" dur="500" fill="hold"/>
                                        <p:tgtEl>
                                          <p:spTgt spid="40963"/>
                                        </p:tgtEl>
                                        <p:attrNameLst>
                                          <p:attrName>ppt_x</p:attrName>
                                        </p:attrNameLst>
                                      </p:cBhvr>
                                      <p:tavLst>
                                        <p:tav tm="0">
                                          <p:val>
                                            <p:strVal val="#ppt_x"/>
                                          </p:val>
                                        </p:tav>
                                        <p:tav tm="100000">
                                          <p:val>
                                            <p:strVal val="#ppt_x"/>
                                          </p:val>
                                        </p:tav>
                                      </p:tavLst>
                                    </p:anim>
                                    <p:anim calcmode="lin" valueType="num">
                                      <p:cBhvr additive="base">
                                        <p:cTn id="13" dur="500" fill="hold"/>
                                        <p:tgtEl>
                                          <p:spTgt spid="4096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0964"/>
                                        </p:tgtEl>
                                        <p:attrNameLst>
                                          <p:attrName>style.visibility</p:attrName>
                                        </p:attrNameLst>
                                      </p:cBhvr>
                                      <p:to>
                                        <p:strVal val="visible"/>
                                      </p:to>
                                    </p:set>
                                    <p:anim calcmode="lin" valueType="num">
                                      <p:cBhvr additive="base">
                                        <p:cTn id="18" dur="500" fill="hold"/>
                                        <p:tgtEl>
                                          <p:spTgt spid="40964"/>
                                        </p:tgtEl>
                                        <p:attrNameLst>
                                          <p:attrName>ppt_x</p:attrName>
                                        </p:attrNameLst>
                                      </p:cBhvr>
                                      <p:tavLst>
                                        <p:tav tm="0">
                                          <p:val>
                                            <p:strVal val="#ppt_x"/>
                                          </p:val>
                                        </p:tav>
                                        <p:tav tm="100000">
                                          <p:val>
                                            <p:strVal val="#ppt_x"/>
                                          </p:val>
                                        </p:tav>
                                      </p:tavLst>
                                    </p:anim>
                                    <p:anim calcmode="lin" valueType="num">
                                      <p:cBhvr additive="base">
                                        <p:cTn id="19" dur="500" fill="hold"/>
                                        <p:tgtEl>
                                          <p:spTgt spid="409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p:bldP spid="40963" grpId="0"/>
      <p:bldP spid="40964"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1986" name="标题 1"/>
          <p:cNvSpPr>
            <a:spLocks noGrp="1"/>
          </p:cNvSpPr>
          <p:nvPr>
            <p:ph type="title" idx="4294967295"/>
          </p:nvPr>
        </p:nvSpPr>
        <p:spPr>
          <a:xfrm>
            <a:off x="508000" y="1536700"/>
            <a:ext cx="8128000" cy="4710113"/>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b="1"/>
              <a:t>相关考点</a:t>
            </a:r>
            <a:r>
              <a:rPr lang="zh-CN" altLang="zh-CN" sz="2800"/>
              <a:t>：</a:t>
            </a:r>
            <a:r>
              <a:rPr lang="en-US" altLang="zh-CN" sz="2800"/>
              <a:t>1.</a:t>
            </a:r>
            <a:r>
              <a:rPr lang="zh-CN" altLang="zh-CN" sz="2800"/>
              <a:t>称量法测浮力</a:t>
            </a:r>
            <a:r>
              <a:rPr lang="en-US" altLang="zh-CN" sz="2800" i="1"/>
              <a:t>F</a:t>
            </a:r>
            <a:r>
              <a:rPr lang="zh-CN" altLang="zh-CN" sz="2800" baseline="-25000"/>
              <a:t>浮</a:t>
            </a:r>
            <a:r>
              <a:rPr lang="zh-CN" altLang="zh-CN" sz="2800"/>
              <a:t>＝</a:t>
            </a:r>
            <a:r>
              <a:rPr lang="en-US" altLang="zh-CN" sz="2800" i="1"/>
              <a:t>G</a:t>
            </a:r>
            <a:r>
              <a:rPr lang="zh-CN" altLang="zh-CN" sz="2800" baseline="-25000"/>
              <a:t>物</a:t>
            </a:r>
            <a:r>
              <a:rPr lang="zh-CN" altLang="zh-CN" sz="2800"/>
              <a:t>－</a:t>
            </a:r>
            <a:r>
              <a:rPr lang="en-US" altLang="zh-CN" sz="2800" i="1"/>
              <a:t>F</a:t>
            </a:r>
            <a:r>
              <a:rPr lang="zh-CN" altLang="zh-CN" sz="2800" baseline="-25000"/>
              <a:t>示</a:t>
            </a:r>
            <a:r>
              <a:rPr lang="zh-CN" altLang="zh-CN" sz="2800"/>
              <a:t>；测排开水的重力</a:t>
            </a:r>
            <a:r>
              <a:rPr lang="en-US" altLang="zh-CN" sz="2800" i="1"/>
              <a:t>G</a:t>
            </a:r>
            <a:r>
              <a:rPr lang="zh-CN" altLang="zh-CN" sz="2800" baseline="-25000"/>
              <a:t>排</a:t>
            </a:r>
            <a:r>
              <a:rPr lang="zh-CN" altLang="zh-CN" sz="2800"/>
              <a:t>＝</a:t>
            </a:r>
            <a:r>
              <a:rPr lang="en-US" altLang="zh-CN" sz="2800" i="1"/>
              <a:t>G</a:t>
            </a:r>
            <a:r>
              <a:rPr lang="zh-CN" altLang="zh-CN" sz="2800" baseline="-25000"/>
              <a:t>总</a:t>
            </a:r>
            <a:r>
              <a:rPr lang="zh-CN" altLang="zh-CN" sz="2800"/>
              <a:t>－</a:t>
            </a:r>
            <a:r>
              <a:rPr lang="en-US" altLang="zh-CN" sz="2800" i="1"/>
              <a:t>G</a:t>
            </a:r>
            <a:r>
              <a:rPr lang="zh-CN" altLang="zh-CN" sz="2800" baseline="-25000"/>
              <a:t>桶．</a:t>
            </a:r>
            <a:br>
              <a:rPr lang="zh-CN" altLang="zh-CN" sz="2800"/>
            </a:br>
            <a:r>
              <a:rPr lang="en-US" altLang="zh-CN" sz="2800"/>
              <a:t>2</a:t>
            </a:r>
            <a:r>
              <a:rPr lang="zh-CN" altLang="zh-CN" sz="2800"/>
              <a:t>．溢水杯中的水要加满（否则使所测物体排开的水重偏小）</a:t>
            </a:r>
            <a:r>
              <a:rPr lang="en-US" altLang="zh-CN" sz="2800"/>
              <a:t>.</a:t>
            </a:r>
            <a:br>
              <a:rPr lang="zh-CN" altLang="zh-CN" sz="2800"/>
            </a:br>
            <a:r>
              <a:rPr lang="en-US" altLang="zh-CN" sz="2800"/>
              <a:t>3</a:t>
            </a:r>
            <a:r>
              <a:rPr lang="zh-CN" altLang="zh-CN" sz="2800"/>
              <a:t>．探究中要先测量物体的重力和空杯的重力，否则物体先浸入水杯，再测其重力，会因为沾有水而使质量测量值偏大．</a:t>
            </a:r>
            <a:br>
              <a:rPr lang="zh-CN" altLang="zh-CN" sz="2800"/>
            </a:br>
            <a:endParaRPr lang="zh-CN" altLang="en-US" sz="2800"/>
          </a:p>
        </p:txBody>
      </p:sp>
      <p:sp>
        <p:nvSpPr>
          <p:cNvPr id="41987" name="箭头: 五边形 2"/>
          <p:cNvSpPr/>
          <p:nvPr/>
        </p:nvSpPr>
        <p:spPr>
          <a:xfrm>
            <a:off x="508000" y="749300"/>
            <a:ext cx="4227513" cy="577850"/>
          </a:xfrm>
          <a:prstGeom prst="homePlate">
            <a:avLst>
              <a:gd name="adj" fmla="val 49992"/>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五　探究阿基米德原理　 </a:t>
            </a:r>
            <a:endParaRPr lang="zh-CN" altLang="en-US" sz="2800">
              <a:solidFill>
                <a:srgbClr val="00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fade">
                                      <p:cBhvr>
                                        <p:cTn id="7" dur="500"/>
                                        <p:tgtEl>
                                          <p:spTgt spid="4198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1986"/>
                                        </p:tgtEl>
                                        <p:attrNameLst>
                                          <p:attrName>style.visibility</p:attrName>
                                        </p:attrNameLst>
                                      </p:cBhvr>
                                      <p:to>
                                        <p:strVal val="visible"/>
                                      </p:to>
                                    </p:set>
                                    <p:animEffect transition="in" filter="fade">
                                      <p:cBhvr>
                                        <p:cTn id="10" dur="500"/>
                                        <p:tgtEl>
                                          <p:spTgt spid="419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P spid="41987"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3010" name="标题 1"/>
          <p:cNvSpPr>
            <a:spLocks noGrp="1"/>
          </p:cNvSpPr>
          <p:nvPr>
            <p:ph type="title" idx="4294967295"/>
          </p:nvPr>
        </p:nvSpPr>
        <p:spPr>
          <a:xfrm>
            <a:off x="615950" y="661988"/>
            <a:ext cx="8128000" cy="5672137"/>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．浮力大小与排开液体的体积有关．</a:t>
            </a:r>
            <a:br>
              <a:rPr lang="zh-CN" altLang="zh-CN" sz="2800"/>
            </a:br>
            <a:r>
              <a:rPr lang="en-US" altLang="zh-CN" sz="2800"/>
              <a:t>5</a:t>
            </a:r>
            <a:r>
              <a:rPr lang="zh-CN" altLang="zh-CN" sz="2800"/>
              <a:t>．浮力大小与液体的密度有关．</a:t>
            </a:r>
            <a:br>
              <a:rPr lang="zh-CN" altLang="zh-CN" sz="2800"/>
            </a:br>
            <a:r>
              <a:rPr lang="en-US" altLang="zh-CN" sz="2800"/>
              <a:t>6</a:t>
            </a:r>
            <a:r>
              <a:rPr lang="zh-CN" altLang="zh-CN" sz="2800"/>
              <a:t>．浮力大小与物体浸没后的深度有关．</a:t>
            </a:r>
            <a:br>
              <a:rPr lang="zh-CN" altLang="zh-CN" sz="2800"/>
            </a:br>
            <a:r>
              <a:rPr lang="en-US" altLang="zh-CN" sz="2800"/>
              <a:t>7</a:t>
            </a:r>
            <a:r>
              <a:rPr lang="zh-CN" altLang="zh-CN" sz="2800"/>
              <a:t>．弹簧测力计的拉力与物体浸入液体深度的关系（如图</a:t>
            </a:r>
            <a:r>
              <a:rPr lang="en-US" altLang="zh-CN" sz="2800"/>
              <a:t>1</a:t>
            </a:r>
            <a:r>
              <a:rPr lang="zh-CN" altLang="zh-CN" sz="2800"/>
              <a:t>）：</a:t>
            </a:r>
            <a:br>
              <a:rPr lang="zh-CN" altLang="zh-CN" sz="2800"/>
            </a:br>
            <a:r>
              <a:rPr lang="en-US" altLang="zh-CN" sz="2800"/>
              <a:t>8</a:t>
            </a:r>
            <a:r>
              <a:rPr lang="zh-CN" altLang="zh-CN" sz="2800"/>
              <a:t>．浮力与物体浸入液体深度的关系（如图</a:t>
            </a:r>
            <a:r>
              <a:rPr lang="en-US" altLang="zh-CN" sz="2800"/>
              <a:t>2</a:t>
            </a:r>
            <a:r>
              <a:rPr lang="zh-CN" altLang="zh-CN" sz="2800"/>
              <a:t>）：</a:t>
            </a:r>
            <a:br>
              <a:rPr lang="zh-CN" altLang="zh-CN" sz="2800"/>
            </a:br>
            <a:endParaRPr lang="zh-CN" altLang="en-US" sz="2800"/>
          </a:p>
        </p:txBody>
      </p:sp>
      <p:pic>
        <p:nvPicPr>
          <p:cNvPr id="43011" name="图片 2"/>
          <p:cNvPicPr>
            <a:picLocks noChangeAspect="1"/>
          </p:cNvPicPr>
          <p:nvPr/>
        </p:nvPicPr>
        <p:blipFill>
          <a:blip r:embed="rId2"/>
          <a:srcRect r="90422"/>
          <a:stretch>
            <a:fillRect/>
          </a:stretch>
        </p:blipFill>
        <p:spPr>
          <a:xfrm>
            <a:off x="2136775" y="4592638"/>
            <a:ext cx="1455738" cy="1603375"/>
          </a:xfrm>
          <a:prstGeom prst="rect">
            <a:avLst/>
          </a:prstGeom>
          <a:noFill/>
          <a:ln>
            <a:noFill/>
            <a:miter lim="800000"/>
          </a:ln>
        </p:spPr>
      </p:pic>
      <p:pic>
        <p:nvPicPr>
          <p:cNvPr id="43012" name="图片 3"/>
          <p:cNvPicPr>
            <a:picLocks noChangeAspect="1"/>
          </p:cNvPicPr>
          <p:nvPr/>
        </p:nvPicPr>
        <p:blipFill>
          <a:blip r:embed="rId3"/>
          <a:srcRect r="90422"/>
          <a:stretch>
            <a:fillRect/>
          </a:stretch>
        </p:blipFill>
        <p:spPr>
          <a:xfrm>
            <a:off x="5476875" y="4678363"/>
            <a:ext cx="1376363" cy="151765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fade">
                                      <p:cBhvr>
                                        <p:cTn id="7" dur="500"/>
                                        <p:tgtEl>
                                          <p:spTgt spid="43010"/>
                                        </p:tgtEl>
                                      </p:cBhvr>
                                    </p:animEffect>
                                  </p:childTnLst>
                                </p:cTn>
                              </p:par>
                              <p:par>
                                <p:cTn id="8" presetID="10" presetClass="entr" presetSubtype="0" fill="hold" nodeType="withEffect">
                                  <p:stCondLst>
                                    <p:cond delay="0"/>
                                  </p:stCondLst>
                                  <p:childTnLst>
                                    <p:set>
                                      <p:cBhvr>
                                        <p:cTn id="9" dur="1" fill="hold">
                                          <p:stCondLst>
                                            <p:cond delay="0"/>
                                          </p:stCondLst>
                                        </p:cTn>
                                        <p:tgtEl>
                                          <p:spTgt spid="43011"/>
                                        </p:tgtEl>
                                        <p:attrNameLst>
                                          <p:attrName>style.visibility</p:attrName>
                                        </p:attrNameLst>
                                      </p:cBhvr>
                                      <p:to>
                                        <p:strVal val="visible"/>
                                      </p:to>
                                    </p:set>
                                    <p:animEffect transition="in" filter="fade">
                                      <p:cBhvr>
                                        <p:cTn id="10" dur="500"/>
                                        <p:tgtEl>
                                          <p:spTgt spid="43011"/>
                                        </p:tgtEl>
                                      </p:cBhvr>
                                    </p:animEffect>
                                  </p:childTnLst>
                                </p:cTn>
                              </p:par>
                              <p:par>
                                <p:cTn id="11" presetID="10" presetClass="entr" presetSubtype="0" fill="hold" nodeType="withEffect">
                                  <p:stCondLst>
                                    <p:cond delay="0"/>
                                  </p:stCondLst>
                                  <p:childTnLst>
                                    <p:set>
                                      <p:cBhvr>
                                        <p:cTn id="12" dur="1" fill="hold">
                                          <p:stCondLst>
                                            <p:cond delay="0"/>
                                          </p:stCondLst>
                                        </p:cTn>
                                        <p:tgtEl>
                                          <p:spTgt spid="43012"/>
                                        </p:tgtEl>
                                        <p:attrNameLst>
                                          <p:attrName>style.visibility</p:attrName>
                                        </p:attrNameLst>
                                      </p:cBhvr>
                                      <p:to>
                                        <p:strVal val="visible"/>
                                      </p:to>
                                    </p:set>
                                    <p:animEffect transition="in" filter="fade">
                                      <p:cBhvr>
                                        <p:cTn id="13" dur="500"/>
                                        <p:tgtEl>
                                          <p:spTgt spid="43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4034" name="标题 1"/>
          <p:cNvSpPr>
            <a:spLocks noGrp="1"/>
          </p:cNvSpPr>
          <p:nvPr>
            <p:ph type="title" idx="4294967295"/>
          </p:nvPr>
        </p:nvSpPr>
        <p:spPr>
          <a:xfrm>
            <a:off x="433388" y="7953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400"/>
              </a:lnSpc>
            </a:pPr>
            <a:r>
              <a:rPr lang="en-US" altLang="zh-CN" sz="2800"/>
              <a:t>10</a:t>
            </a:r>
            <a:r>
              <a:rPr lang="zh-CN" altLang="zh-CN" sz="2800"/>
              <a:t>．在学习浮力的相关知识时，小军对影响浮力大小的因素产生了浓厚的兴趣．</a:t>
            </a:r>
            <a:br>
              <a:rPr lang="zh-CN" altLang="zh-CN" sz="2800"/>
            </a:br>
            <a:r>
              <a:rPr lang="en-US" altLang="zh-CN" sz="2800"/>
              <a:t>        </a:t>
            </a:r>
            <a:r>
              <a:rPr lang="zh-CN" altLang="zh-CN" sz="2800"/>
              <a:t>小军记起自己在游泳池里从浅水区走向深水区时，会感觉到身体越来越轻．由此他想：浮力的大小与物体浸入水中的体积有什么关系呢？</a:t>
            </a:r>
            <a:br>
              <a:rPr lang="zh-CN" altLang="zh-CN" sz="2800"/>
            </a:br>
            <a:r>
              <a:rPr lang="en-US" altLang="zh-CN" sz="2800"/>
              <a:t>        </a:t>
            </a:r>
            <a:r>
              <a:rPr lang="zh-CN" altLang="zh-CN" sz="2800"/>
              <a:t>于是，他按图甲所示的方</a:t>
            </a:r>
            <a:br>
              <a:rPr lang="en-US" altLang="zh-CN" sz="2800"/>
            </a:br>
            <a:r>
              <a:rPr lang="zh-CN" altLang="zh-CN" sz="2800"/>
              <a:t>法，将物体浸入水中，并不断</a:t>
            </a:r>
            <a:br>
              <a:rPr lang="en-US" altLang="zh-CN" sz="2800"/>
            </a:br>
            <a:r>
              <a:rPr lang="zh-CN" altLang="zh-CN" sz="2800"/>
              <a:t>改变物体浸入水中的体积．观</a:t>
            </a:r>
            <a:br>
              <a:rPr lang="en-US" altLang="zh-CN" sz="2800"/>
            </a:br>
            <a:r>
              <a:rPr lang="zh-CN" altLang="zh-CN" sz="2800"/>
              <a:t>察弹簧测力计示数的变化．记</a:t>
            </a:r>
            <a:br>
              <a:rPr lang="en-US" altLang="zh-CN" sz="2800"/>
            </a:br>
            <a:r>
              <a:rPr lang="zh-CN" altLang="zh-CN" sz="2800"/>
              <a:t>录的实验数据如表一所示．</a:t>
            </a:r>
            <a:endParaRPr lang="zh-CN" altLang="en-US" sz="2800"/>
          </a:p>
        </p:txBody>
      </p:sp>
      <p:pic>
        <p:nvPicPr>
          <p:cNvPr id="44035" name="Picture 2"/>
          <p:cNvPicPr>
            <a:picLocks noChangeAspect="1"/>
          </p:cNvPicPr>
          <p:nvPr/>
        </p:nvPicPr>
        <p:blipFill>
          <a:blip r:embed="rId2"/>
          <a:stretch>
            <a:fillRect/>
          </a:stretch>
        </p:blipFill>
        <p:spPr>
          <a:xfrm>
            <a:off x="5381625" y="3789363"/>
            <a:ext cx="3376613" cy="194151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fade">
                                      <p:cBhvr>
                                        <p:cTn id="7" dur="500"/>
                                        <p:tgtEl>
                                          <p:spTgt spid="44034"/>
                                        </p:tgtEl>
                                      </p:cBhvr>
                                    </p:animEffect>
                                  </p:childTnLst>
                                </p:cTn>
                              </p:par>
                              <p:par>
                                <p:cTn id="8" presetID="10" presetClass="entr" presetSubtype="0" fill="hold" nodeType="withEffect">
                                  <p:stCondLst>
                                    <p:cond delay="0"/>
                                  </p:stCondLst>
                                  <p:childTnLst>
                                    <p:set>
                                      <p:cBhvr>
                                        <p:cTn id="9" dur="1" fill="hold">
                                          <p:stCondLst>
                                            <p:cond delay="0"/>
                                          </p:stCondLst>
                                        </p:cTn>
                                        <p:tgtEl>
                                          <p:spTgt spid="44035"/>
                                        </p:tgtEl>
                                        <p:attrNameLst>
                                          <p:attrName>style.visibility</p:attrName>
                                        </p:attrNameLst>
                                      </p:cBhvr>
                                      <p:to>
                                        <p:strVal val="visible"/>
                                      </p:to>
                                    </p:set>
                                    <p:animEffect transition="in" filter="fade">
                                      <p:cBhvr>
                                        <p:cTn id="10" dur="500"/>
                                        <p:tgtEl>
                                          <p:spTgt spid="44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5058" name="标题 1"/>
          <p:cNvSpPr>
            <a:spLocks noGrp="1"/>
          </p:cNvSpPr>
          <p:nvPr>
            <p:ph type="title" idx="4294967295"/>
          </p:nvPr>
        </p:nvSpPr>
        <p:spPr>
          <a:xfrm>
            <a:off x="585788" y="1146175"/>
            <a:ext cx="8126412"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）分析表一中的实验数据，小军得出的结论是：物体浸入水中的体积越大，受到的浮力</a:t>
            </a:r>
            <a:br>
              <a:rPr lang="en-US" altLang="zh-CN" sz="2800"/>
            </a:br>
            <a:r>
              <a:rPr lang="zh-CN" altLang="zh-CN" sz="2800" u="sng"/>
              <a:t>　　　　　</a:t>
            </a:r>
            <a:r>
              <a:rPr lang="zh-CN" altLang="zh-CN" sz="2800"/>
              <a:t>（选填</a:t>
            </a:r>
            <a:r>
              <a:rPr lang="en-US" altLang="zh-CN" sz="2800"/>
              <a:t>“</a:t>
            </a:r>
            <a:r>
              <a:rPr lang="zh-CN" altLang="zh-CN" sz="2800"/>
              <a:t>越小</a:t>
            </a:r>
            <a:r>
              <a:rPr lang="en-US" altLang="zh-CN" sz="2800"/>
              <a:t>”“</a:t>
            </a:r>
            <a:r>
              <a:rPr lang="zh-CN" altLang="zh-CN" sz="2800"/>
              <a:t>越大</a:t>
            </a:r>
            <a:r>
              <a:rPr lang="en-US" altLang="zh-CN" sz="2800"/>
              <a:t>”</a:t>
            </a:r>
            <a:r>
              <a:rPr lang="zh-CN" altLang="zh-CN" sz="2800"/>
              <a:t>或</a:t>
            </a:r>
            <a:r>
              <a:rPr lang="en-US" altLang="zh-CN" sz="2800"/>
              <a:t>“</a:t>
            </a:r>
            <a:r>
              <a:rPr lang="zh-CN" altLang="zh-CN" sz="2800"/>
              <a:t>不变</a:t>
            </a:r>
            <a:r>
              <a:rPr lang="en-US" altLang="zh-CN" sz="2800"/>
              <a:t>”</a:t>
            </a:r>
            <a:r>
              <a:rPr lang="zh-CN" altLang="zh-CN" sz="2800"/>
              <a:t>）</a:t>
            </a:r>
            <a:r>
              <a:rPr lang="en-US" altLang="zh-CN" sz="2800"/>
              <a:t>.</a:t>
            </a:r>
            <a:br>
              <a:rPr lang="zh-CN" altLang="zh-CN" sz="2800"/>
            </a:br>
            <a:r>
              <a:rPr lang="en-US" altLang="zh-CN" sz="2800"/>
              <a:t>                                     </a:t>
            </a:r>
            <a:r>
              <a:rPr lang="zh-CN" altLang="zh-CN" sz="2800"/>
              <a:t>表一</a:t>
            </a:r>
            <a:br>
              <a:rPr lang="zh-CN" altLang="zh-CN" sz="2800"/>
            </a:br>
            <a:endParaRPr lang="zh-CN" altLang="en-US" sz="2800"/>
          </a:p>
        </p:txBody>
      </p:sp>
      <p:graphicFrame>
        <p:nvGraphicFramePr>
          <p:cNvPr id="45059" name="表格 2"/>
          <p:cNvGraphicFramePr>
            <a:graphicFrameLocks noGrp="1"/>
          </p:cNvGraphicFramePr>
          <p:nvPr/>
        </p:nvGraphicFramePr>
        <p:xfrm>
          <a:off x="439738" y="3717925"/>
          <a:ext cx="8048625" cy="1900238"/>
        </p:xfrm>
        <a:graphic>
          <a:graphicData uri="http://schemas.openxmlformats.org/drawingml/2006/table">
            <a:tbl>
              <a:tblPr/>
              <a:tblGrid>
                <a:gridCol w="3538538"/>
                <a:gridCol w="903288"/>
                <a:gridCol w="901700"/>
                <a:gridCol w="901700"/>
                <a:gridCol w="901700"/>
                <a:gridCol w="901700"/>
              </a:tblGrid>
              <a:tr h="128746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物体浸入水中的体积</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V</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V</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V</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V</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V</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612775">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弹簧测力计的示数</a:t>
                      </a:r>
                      <a:r>
                        <a:rPr lang="en-US" altLang="zh-CN" sz="2400">
                          <a:solidFill>
                            <a:srgbClr val="000000"/>
                          </a:solidFill>
                          <a:latin typeface="Times New Roman" pitchFamily="18" charset="0"/>
                          <a:ea typeface="黑体" panose="02010609060101010101" pitchFamily="49" charset="-122"/>
                        </a:rPr>
                        <a:t>/N</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3.4</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2.9</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2.3</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1.8</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1.2</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
        <p:nvSpPr>
          <p:cNvPr id="45082" name="矩形 4"/>
          <p:cNvSpPr/>
          <p:nvPr/>
        </p:nvSpPr>
        <p:spPr>
          <a:xfrm>
            <a:off x="4098925" y="4016375"/>
            <a:ext cx="365125" cy="74771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nSpc>
                <a:spcPts val="2500"/>
              </a:lnSpc>
            </a:pPr>
            <a:r>
              <a:rPr lang="en-US" altLang="zh-CN" sz="2800" u="sng">
                <a:solidFill>
                  <a:srgbClr val="0D0D0D"/>
                </a:solidFill>
                <a:latin typeface="Times New Roman" pitchFamily="18" charset="0"/>
                <a:ea typeface="黑体" pitchFamily="49" charset="-122"/>
              </a:rPr>
              <a:t>1</a:t>
            </a:r>
            <a:endParaRPr lang="en-US" altLang="zh-CN" sz="2800" u="sng">
              <a:solidFill>
                <a:srgbClr val="0D0D0D"/>
              </a:solidFill>
              <a:latin typeface="Times New Roman" pitchFamily="18" charset="0"/>
              <a:ea typeface="黑体" pitchFamily="49" charset="-122"/>
            </a:endParaRPr>
          </a:p>
          <a:p>
            <a:pPr marL="0" lvl="0" indent="0">
              <a:lnSpc>
                <a:spcPts val="2500"/>
              </a:lnSpc>
            </a:pPr>
            <a:r>
              <a:rPr lang="en-US" altLang="zh-CN" sz="2800">
                <a:solidFill>
                  <a:srgbClr val="0D0D0D"/>
                </a:solidFill>
                <a:latin typeface="Times New Roman" pitchFamily="18" charset="0"/>
                <a:ea typeface="黑体" pitchFamily="49" charset="-122"/>
              </a:rPr>
              <a:t>2</a:t>
            </a:r>
            <a:endParaRPr lang="zh-CN" altLang="en-US" sz="2800">
              <a:solidFill>
                <a:srgbClr val="0D0D0D"/>
              </a:solidFill>
              <a:ea typeface="Courier New" pitchFamily="49" charset="0"/>
            </a:endParaRPr>
          </a:p>
        </p:txBody>
      </p:sp>
      <p:sp>
        <p:nvSpPr>
          <p:cNvPr id="45083" name="矩形 5"/>
          <p:cNvSpPr/>
          <p:nvPr/>
        </p:nvSpPr>
        <p:spPr>
          <a:xfrm>
            <a:off x="5003800" y="4016375"/>
            <a:ext cx="363538" cy="74771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nSpc>
                <a:spcPts val="2500"/>
              </a:lnSpc>
            </a:pPr>
            <a:r>
              <a:rPr lang="en-US" altLang="zh-CN" sz="2800" u="sng">
                <a:solidFill>
                  <a:srgbClr val="0D0D0D"/>
                </a:solidFill>
                <a:latin typeface="Times New Roman" pitchFamily="18" charset="0"/>
                <a:ea typeface="黑体" pitchFamily="49" charset="-122"/>
              </a:rPr>
              <a:t>2</a:t>
            </a:r>
            <a:endParaRPr lang="en-US" altLang="zh-CN" sz="2800" u="sng">
              <a:solidFill>
                <a:srgbClr val="0D0D0D"/>
              </a:solidFill>
              <a:latin typeface="Times New Roman" pitchFamily="18" charset="0"/>
              <a:ea typeface="黑体" pitchFamily="49" charset="-122"/>
            </a:endParaRPr>
          </a:p>
          <a:p>
            <a:pPr marL="0" lvl="0" indent="0">
              <a:lnSpc>
                <a:spcPts val="2500"/>
              </a:lnSpc>
            </a:pPr>
            <a:r>
              <a:rPr lang="en-US" altLang="zh-CN" sz="2800">
                <a:solidFill>
                  <a:srgbClr val="0D0D0D"/>
                </a:solidFill>
                <a:latin typeface="Times New Roman" pitchFamily="18" charset="0"/>
                <a:ea typeface="黑体" pitchFamily="49" charset="-122"/>
              </a:rPr>
              <a:t>5</a:t>
            </a:r>
            <a:endParaRPr lang="zh-CN" altLang="en-US" sz="2800">
              <a:solidFill>
                <a:srgbClr val="0D0D0D"/>
              </a:solidFill>
            </a:endParaRPr>
          </a:p>
        </p:txBody>
      </p:sp>
      <p:sp>
        <p:nvSpPr>
          <p:cNvPr id="45084" name="矩形 6"/>
          <p:cNvSpPr/>
          <p:nvPr/>
        </p:nvSpPr>
        <p:spPr>
          <a:xfrm>
            <a:off x="6867525" y="4016375"/>
            <a:ext cx="365125" cy="74771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nSpc>
                <a:spcPts val="2500"/>
              </a:lnSpc>
            </a:pPr>
            <a:r>
              <a:rPr lang="en-US" altLang="zh-CN" sz="2800" u="sng">
                <a:solidFill>
                  <a:srgbClr val="0D0D0D"/>
                </a:solidFill>
                <a:latin typeface="Times New Roman" pitchFamily="18" charset="0"/>
                <a:ea typeface="黑体" pitchFamily="49" charset="-122"/>
              </a:rPr>
              <a:t>4</a:t>
            </a:r>
            <a:endParaRPr lang="en-US" altLang="zh-CN" sz="2800" u="sng">
              <a:solidFill>
                <a:srgbClr val="0D0D0D"/>
              </a:solidFill>
              <a:latin typeface="Times New Roman" pitchFamily="18" charset="0"/>
              <a:ea typeface="黑体" pitchFamily="49" charset="-122"/>
            </a:endParaRPr>
          </a:p>
          <a:p>
            <a:pPr marL="0" lvl="0" indent="0">
              <a:lnSpc>
                <a:spcPts val="2500"/>
              </a:lnSpc>
            </a:pPr>
            <a:r>
              <a:rPr lang="en-US" altLang="zh-CN" sz="2800">
                <a:solidFill>
                  <a:srgbClr val="0D0D0D"/>
                </a:solidFill>
                <a:latin typeface="Times New Roman" pitchFamily="18" charset="0"/>
                <a:ea typeface="黑体" pitchFamily="49" charset="-122"/>
              </a:rPr>
              <a:t>5</a:t>
            </a:r>
            <a:endParaRPr lang="zh-CN" altLang="en-US" sz="2800">
              <a:solidFill>
                <a:srgbClr val="0D0D0D"/>
              </a:solidFill>
            </a:endParaRPr>
          </a:p>
        </p:txBody>
      </p:sp>
      <p:sp>
        <p:nvSpPr>
          <p:cNvPr id="45085" name="矩形 7"/>
          <p:cNvSpPr/>
          <p:nvPr/>
        </p:nvSpPr>
        <p:spPr>
          <a:xfrm>
            <a:off x="5908675" y="4016375"/>
            <a:ext cx="363538" cy="74771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nSpc>
                <a:spcPts val="2500"/>
              </a:lnSpc>
            </a:pPr>
            <a:r>
              <a:rPr lang="en-US" altLang="zh-CN" sz="2800" u="sng">
                <a:solidFill>
                  <a:srgbClr val="0D0D0D"/>
                </a:solidFill>
                <a:latin typeface="Times New Roman" pitchFamily="18" charset="0"/>
                <a:ea typeface="黑体" pitchFamily="49" charset="-122"/>
              </a:rPr>
              <a:t>3</a:t>
            </a:r>
            <a:endParaRPr lang="en-US" altLang="zh-CN" sz="2800" u="sng">
              <a:solidFill>
                <a:srgbClr val="0D0D0D"/>
              </a:solidFill>
              <a:latin typeface="Times New Roman" pitchFamily="18" charset="0"/>
              <a:ea typeface="黑体" pitchFamily="49" charset="-122"/>
            </a:endParaRPr>
          </a:p>
          <a:p>
            <a:pPr marL="0" lvl="0" indent="0">
              <a:lnSpc>
                <a:spcPts val="2500"/>
              </a:lnSpc>
            </a:pPr>
            <a:r>
              <a:rPr lang="en-US" altLang="zh-CN" sz="2800">
                <a:solidFill>
                  <a:srgbClr val="0D0D0D"/>
                </a:solidFill>
                <a:latin typeface="Times New Roman" pitchFamily="18" charset="0"/>
                <a:ea typeface="黑体" pitchFamily="49" charset="-122"/>
              </a:rPr>
              <a:t>5</a:t>
            </a:r>
            <a:endParaRPr lang="zh-CN" altLang="en-US" sz="2800">
              <a:solidFill>
                <a:srgbClr val="0D0D0D"/>
              </a:solidFill>
            </a:endParaRPr>
          </a:p>
        </p:txBody>
      </p:sp>
      <p:sp>
        <p:nvSpPr>
          <p:cNvPr id="45086" name="矩形 9"/>
          <p:cNvSpPr/>
          <p:nvPr/>
        </p:nvSpPr>
        <p:spPr>
          <a:xfrm>
            <a:off x="1136650" y="2505075"/>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越大</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fade">
                                      <p:cBhvr>
                                        <p:cTn id="7" dur="500"/>
                                        <p:tgtEl>
                                          <p:spTgt spid="45058"/>
                                        </p:tgtEl>
                                      </p:cBhvr>
                                    </p:animEffect>
                                  </p:childTnLst>
                                </p:cTn>
                              </p:par>
                              <p:par>
                                <p:cTn id="8" presetID="10" presetClass="entr" presetSubtype="0" fill="hold" nodeType="withEffect">
                                  <p:stCondLst>
                                    <p:cond delay="0"/>
                                  </p:stCondLst>
                                  <p:childTnLst>
                                    <p:set>
                                      <p:cBhvr>
                                        <p:cTn id="9" dur="1" fill="hold">
                                          <p:stCondLst>
                                            <p:cond delay="0"/>
                                          </p:stCondLst>
                                        </p:cTn>
                                        <p:tgtEl>
                                          <p:spTgt spid="45059"/>
                                        </p:tgtEl>
                                        <p:attrNameLst>
                                          <p:attrName>style.visibility</p:attrName>
                                        </p:attrNameLst>
                                      </p:cBhvr>
                                      <p:to>
                                        <p:strVal val="visible"/>
                                      </p:to>
                                    </p:set>
                                    <p:animEffect transition="in" filter="fade">
                                      <p:cBhvr>
                                        <p:cTn id="10" dur="500"/>
                                        <p:tgtEl>
                                          <p:spTgt spid="4505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5082"/>
                                        </p:tgtEl>
                                        <p:attrNameLst>
                                          <p:attrName>style.visibility</p:attrName>
                                        </p:attrNameLst>
                                      </p:cBhvr>
                                      <p:to>
                                        <p:strVal val="visible"/>
                                      </p:to>
                                    </p:set>
                                    <p:animEffect transition="in" filter="fade">
                                      <p:cBhvr>
                                        <p:cTn id="13" dur="500"/>
                                        <p:tgtEl>
                                          <p:spTgt spid="4508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5083"/>
                                        </p:tgtEl>
                                        <p:attrNameLst>
                                          <p:attrName>style.visibility</p:attrName>
                                        </p:attrNameLst>
                                      </p:cBhvr>
                                      <p:to>
                                        <p:strVal val="visible"/>
                                      </p:to>
                                    </p:set>
                                    <p:animEffect transition="in" filter="fade">
                                      <p:cBhvr>
                                        <p:cTn id="16" dur="500"/>
                                        <p:tgtEl>
                                          <p:spTgt spid="4508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5084"/>
                                        </p:tgtEl>
                                        <p:attrNameLst>
                                          <p:attrName>style.visibility</p:attrName>
                                        </p:attrNameLst>
                                      </p:cBhvr>
                                      <p:to>
                                        <p:strVal val="visible"/>
                                      </p:to>
                                    </p:set>
                                    <p:animEffect transition="in" filter="fade">
                                      <p:cBhvr>
                                        <p:cTn id="19" dur="500"/>
                                        <p:tgtEl>
                                          <p:spTgt spid="4508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5085"/>
                                        </p:tgtEl>
                                        <p:attrNameLst>
                                          <p:attrName>style.visibility</p:attrName>
                                        </p:attrNameLst>
                                      </p:cBhvr>
                                      <p:to>
                                        <p:strVal val="visible"/>
                                      </p:to>
                                    </p:set>
                                    <p:animEffect transition="in" filter="fade">
                                      <p:cBhvr>
                                        <p:cTn id="22" dur="500"/>
                                        <p:tgtEl>
                                          <p:spTgt spid="4508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5086"/>
                                        </p:tgtEl>
                                        <p:attrNameLst>
                                          <p:attrName>style.visibility</p:attrName>
                                        </p:attrNameLst>
                                      </p:cBhvr>
                                      <p:to>
                                        <p:strVal val="visible"/>
                                      </p:to>
                                    </p:set>
                                    <p:anim calcmode="lin" valueType="num">
                                      <p:cBhvr additive="base">
                                        <p:cTn id="27" dur="500" fill="hold"/>
                                        <p:tgtEl>
                                          <p:spTgt spid="45086"/>
                                        </p:tgtEl>
                                        <p:attrNameLst>
                                          <p:attrName>ppt_x</p:attrName>
                                        </p:attrNameLst>
                                      </p:cBhvr>
                                      <p:tavLst>
                                        <p:tav tm="0">
                                          <p:val>
                                            <p:strVal val="#ppt_x"/>
                                          </p:val>
                                        </p:tav>
                                        <p:tav tm="100000">
                                          <p:val>
                                            <p:strVal val="#ppt_x"/>
                                          </p:val>
                                        </p:tav>
                                      </p:tavLst>
                                    </p:anim>
                                    <p:anim calcmode="lin" valueType="num">
                                      <p:cBhvr additive="base">
                                        <p:cTn id="28" dur="500" fill="hold"/>
                                        <p:tgtEl>
                                          <p:spTgt spid="450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p:bldP spid="45082" grpId="0"/>
      <p:bldP spid="45083" grpId="0"/>
      <p:bldP spid="45084" grpId="0"/>
      <p:bldP spid="45085" grpId="0"/>
      <p:bldP spid="45086"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6082" name="标题 1"/>
          <p:cNvSpPr>
            <a:spLocks noGrp="1"/>
          </p:cNvSpPr>
          <p:nvPr>
            <p:ph type="title" idx="4294967295"/>
          </p:nvPr>
        </p:nvSpPr>
        <p:spPr>
          <a:xfrm>
            <a:off x="508000" y="9112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zh-CN" altLang="zh-CN" sz="2800"/>
              <a:t>（</a:t>
            </a:r>
            <a:r>
              <a:rPr lang="en-US" altLang="zh-CN" sz="2800"/>
              <a:t>2</a:t>
            </a:r>
            <a:r>
              <a:rPr lang="zh-CN" altLang="zh-CN" sz="2800"/>
              <a:t>）小军又联想到</a:t>
            </a:r>
            <a:r>
              <a:rPr lang="en-US" altLang="zh-CN" sz="2800"/>
              <a:t>“</a:t>
            </a:r>
            <a:r>
              <a:rPr lang="zh-CN" altLang="zh-CN" sz="2800"/>
              <a:t>死海不死</a:t>
            </a:r>
            <a:r>
              <a:rPr lang="en-US" altLang="zh-CN" sz="2800"/>
              <a:t>”</a:t>
            </a:r>
            <a:r>
              <a:rPr lang="zh-CN" altLang="zh-CN" sz="2800"/>
              <a:t>的传说</a:t>
            </a:r>
            <a:r>
              <a:rPr lang="en-US" altLang="zh-CN" sz="2800"/>
              <a:t>——</a:t>
            </a:r>
            <a:r>
              <a:rPr lang="zh-CN" altLang="zh-CN" sz="2800"/>
              <a:t>人在死海中即使不会游泳也沉不下去．就想：浮力的大小一定还与液体的密度有关！</a:t>
            </a:r>
            <a:br>
              <a:rPr lang="zh-CN" altLang="zh-CN" sz="2800"/>
            </a:br>
            <a:r>
              <a:rPr lang="en-US" altLang="zh-CN" sz="2800"/>
              <a:t>        </a:t>
            </a:r>
            <a:r>
              <a:rPr lang="zh-CN" altLang="zh-CN" sz="2800"/>
              <a:t>为了证实自己的想法，小军先把鸡蛋放入清水中，发现鸡蛋沉入水底；然后缓缓向水中加盐并不断地搅拌，随着盐水越来越浓，发现鸡蛋竟然能浮在液面上！</a:t>
            </a:r>
            <a:br>
              <a:rPr lang="zh-CN" altLang="zh-CN" sz="2800"/>
            </a:br>
            <a:r>
              <a:rPr lang="en-US" altLang="zh-CN" sz="2800"/>
              <a:t>        </a:t>
            </a:r>
            <a:r>
              <a:rPr lang="zh-CN" altLang="zh-CN" sz="2800"/>
              <a:t>这个简易实验说明，小军关于浮力的大小与液体的密度有关的猜想是</a:t>
            </a:r>
            <a:r>
              <a:rPr lang="zh-CN" altLang="zh-CN" sz="2800" u="sng"/>
              <a:t>　　　　　</a:t>
            </a:r>
            <a:r>
              <a:rPr lang="zh-CN" altLang="zh-CN" sz="2800"/>
              <a:t>（选填</a:t>
            </a:r>
            <a:r>
              <a:rPr lang="en-US" altLang="zh-CN" sz="2800"/>
              <a:t>“</a:t>
            </a:r>
            <a:r>
              <a:rPr lang="zh-CN" altLang="zh-CN" sz="2800"/>
              <a:t>正确</a:t>
            </a:r>
            <a:r>
              <a:rPr lang="en-US" altLang="zh-CN" sz="2800"/>
              <a:t>”“</a:t>
            </a:r>
            <a:r>
              <a:rPr lang="zh-CN" altLang="zh-CN" sz="2800"/>
              <a:t>错误</a:t>
            </a:r>
            <a:r>
              <a:rPr lang="en-US" altLang="zh-CN" sz="2800"/>
              <a:t>”</a:t>
            </a:r>
            <a:r>
              <a:rPr lang="zh-CN" altLang="zh-CN" sz="2800"/>
              <a:t>或</a:t>
            </a:r>
            <a:r>
              <a:rPr lang="en-US" altLang="zh-CN" sz="2800"/>
              <a:t>“</a:t>
            </a:r>
            <a:r>
              <a:rPr lang="zh-CN" altLang="zh-CN" sz="2800"/>
              <a:t>不确定</a:t>
            </a:r>
            <a:r>
              <a:rPr lang="en-US" altLang="zh-CN" sz="2800"/>
              <a:t>”</a:t>
            </a:r>
            <a:r>
              <a:rPr lang="zh-CN" altLang="zh-CN" sz="2800"/>
              <a:t>）的．</a:t>
            </a:r>
            <a:br>
              <a:rPr lang="zh-CN" altLang="zh-CN" sz="2800"/>
            </a:br>
            <a:endParaRPr lang="zh-CN" altLang="en-US" sz="2800"/>
          </a:p>
        </p:txBody>
      </p:sp>
      <p:sp>
        <p:nvSpPr>
          <p:cNvPr id="46083" name="矩形 2"/>
          <p:cNvSpPr/>
          <p:nvPr/>
        </p:nvSpPr>
        <p:spPr>
          <a:xfrm>
            <a:off x="4572000" y="5168900"/>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正确</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fade">
                                      <p:cBhvr>
                                        <p:cTn id="7" dur="500"/>
                                        <p:tgtEl>
                                          <p:spTgt spid="4608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6083"/>
                                        </p:tgtEl>
                                        <p:attrNameLst>
                                          <p:attrName>style.visibility</p:attrName>
                                        </p:attrNameLst>
                                      </p:cBhvr>
                                      <p:to>
                                        <p:strVal val="visible"/>
                                      </p:to>
                                    </p:set>
                                    <p:anim calcmode="lin" valueType="num">
                                      <p:cBhvr additive="base">
                                        <p:cTn id="12" dur="500" fill="hold"/>
                                        <p:tgtEl>
                                          <p:spTgt spid="46083"/>
                                        </p:tgtEl>
                                        <p:attrNameLst>
                                          <p:attrName>ppt_x</p:attrName>
                                        </p:attrNameLst>
                                      </p:cBhvr>
                                      <p:tavLst>
                                        <p:tav tm="0">
                                          <p:val>
                                            <p:strVal val="#ppt_x"/>
                                          </p:val>
                                        </p:tav>
                                        <p:tav tm="100000">
                                          <p:val>
                                            <p:strVal val="#ppt_x"/>
                                          </p:val>
                                        </p:tav>
                                      </p:tavLst>
                                    </p:anim>
                                    <p:anim calcmode="lin" valueType="num">
                                      <p:cBhvr additive="base">
                                        <p:cTn id="13" dur="500" fill="hold"/>
                                        <p:tgtEl>
                                          <p:spTgt spid="460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P spid="46083"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7106"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）小军结合密度和重力的知识，对前面两个实验的结论进行了深入思考后，认为浮力的大小应该与物体排开的液体所受重力的大小有更直接的关系．</a:t>
            </a:r>
            <a:br>
              <a:rPr lang="zh-CN" altLang="zh-CN" sz="2800"/>
            </a:br>
            <a:r>
              <a:rPr lang="en-US" altLang="zh-CN" sz="2800"/>
              <a:t>        </a:t>
            </a:r>
            <a:r>
              <a:rPr lang="zh-CN" altLang="zh-CN" sz="2800"/>
              <a:t>为了找到浮力的大小与物体排开的液体所受重力的大小之间的关系，他又利用水和石块进行了图乙所示的实验．相关实验数据的记录如表二所示，请你帮小军完成表二内容．</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7106"/>
                                        </p:tgtEl>
                                        <p:attrNameLst>
                                          <p:attrName>style.visibility</p:attrName>
                                        </p:attrNameLst>
                                      </p:cBhvr>
                                      <p:to>
                                        <p:strVal val="visible"/>
                                      </p:to>
                                    </p:set>
                                    <p:animEffect transition="in" filter="barn(inVertical)">
                                      <p:cBhvr>
                                        <p:cTn id="7" dur="500"/>
                                        <p:tgtEl>
                                          <p:spTgt spid="47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8130"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表二</a:t>
            </a:r>
            <a:br>
              <a:rPr lang="en-US" altLang="zh-CN" sz="2800"/>
            </a:br>
            <a:br>
              <a:rPr lang="en-US" altLang="zh-CN" sz="2800"/>
            </a:br>
            <a:br>
              <a:rPr lang="en-US" altLang="zh-CN" sz="2800"/>
            </a:br>
            <a:br>
              <a:rPr lang="en-US" altLang="zh-CN" sz="2800"/>
            </a:br>
            <a:br>
              <a:rPr lang="en-US" altLang="zh-CN" sz="2800"/>
            </a:br>
            <a:r>
              <a:rPr lang="zh-CN" altLang="zh-CN" sz="2800"/>
              <a:t>（</a:t>
            </a:r>
            <a:r>
              <a:rPr lang="en-US" altLang="zh-CN" sz="2800"/>
              <a:t>4</a:t>
            </a:r>
            <a:r>
              <a:rPr lang="zh-CN" altLang="zh-CN" sz="2800"/>
              <a:t>）分析表二的实验数据得出的结论是：石块受到的浮力的大小与它排开水所受重力的大小</a:t>
            </a:r>
            <a:br>
              <a:rPr lang="en-US" altLang="zh-CN" sz="2800"/>
            </a:br>
            <a:r>
              <a:rPr lang="zh-CN" altLang="zh-CN" sz="2800" u="sng"/>
              <a:t>　</a:t>
            </a:r>
            <a:r>
              <a:rPr lang="en-US" altLang="zh-CN" sz="2800" u="sng"/>
              <a:t>         </a:t>
            </a:r>
            <a:r>
              <a:rPr lang="zh-CN" altLang="zh-CN" sz="2800" u="sng"/>
              <a:t>　</a:t>
            </a:r>
            <a:r>
              <a:rPr lang="zh-CN" altLang="zh-CN" sz="2800"/>
              <a:t>．</a:t>
            </a:r>
            <a:br>
              <a:rPr lang="zh-CN" altLang="zh-CN" sz="2800"/>
            </a:br>
            <a:endParaRPr lang="zh-CN" altLang="en-US" sz="2800"/>
          </a:p>
        </p:txBody>
      </p:sp>
      <p:graphicFrame>
        <p:nvGraphicFramePr>
          <p:cNvPr id="48131" name="表格 2"/>
          <p:cNvGraphicFramePr>
            <a:graphicFrameLocks noGrp="1"/>
          </p:cNvGraphicFramePr>
          <p:nvPr/>
        </p:nvGraphicFramePr>
        <p:xfrm>
          <a:off x="473075" y="1706562"/>
          <a:ext cx="8196262" cy="2384425"/>
        </p:xfrm>
        <a:graphic>
          <a:graphicData uri="http://schemas.openxmlformats.org/drawingml/2006/table">
            <a:tbl>
              <a:tblPr/>
              <a:tblGrid>
                <a:gridCol w="1187450"/>
                <a:gridCol w="1185862"/>
                <a:gridCol w="1662112"/>
                <a:gridCol w="1346200"/>
                <a:gridCol w="1346200"/>
                <a:gridCol w="1468438"/>
              </a:tblGrid>
              <a:tr h="1754188">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石块重</a:t>
                      </a:r>
                      <a:endParaRPr sz="2400">
                        <a:solidFill>
                          <a:srgbClr val="000000"/>
                        </a:solidFill>
                        <a:latin typeface="Times New Roman" pitchFamily="18" charset="0"/>
                        <a:ea typeface="黑体" panose="02010609060101010101" pitchFamily="49" charset="-122"/>
                      </a:endParaRPr>
                    </a:p>
                    <a:p>
                      <a:pPr marL="0" lvl="0" indent="0" algn="ctr" eaLnBrk="1" hangingPunct="1"/>
                      <a:r>
                        <a:rPr lang="en-US" altLang="zh-CN" sz="2400">
                          <a:solidFill>
                            <a:srgbClr val="000000"/>
                          </a:solidFill>
                          <a:latin typeface="Times New Roman" pitchFamily="18" charset="0"/>
                          <a:ea typeface="黑体" panose="02010609060101010101" pitchFamily="49" charset="-122"/>
                        </a:rPr>
                        <a:t>G</a:t>
                      </a:r>
                      <a:r>
                        <a:rPr sz="2400" baseline="-25000">
                          <a:solidFill>
                            <a:srgbClr val="000000"/>
                          </a:solidFill>
                          <a:latin typeface="Times New Roman" pitchFamily="18" charset="0"/>
                          <a:ea typeface="黑体" panose="02010609060101010101" pitchFamily="49" charset="-122"/>
                        </a:rPr>
                        <a:t>石</a:t>
                      </a:r>
                      <a:r>
                        <a:rPr lang="en-US" altLang="zh-CN" sz="2400">
                          <a:solidFill>
                            <a:srgbClr val="000000"/>
                          </a:solidFill>
                          <a:latin typeface="Times New Roman" pitchFamily="18" charset="0"/>
                          <a:ea typeface="黑体" panose="02010609060101010101" pitchFamily="49" charset="-122"/>
                        </a:rPr>
                        <a:t>/N</a:t>
                      </a:r>
                      <a:endParaRPr lang="zh-CN" altLang="zh-CN"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空杯重</a:t>
                      </a:r>
                      <a:endParaRPr sz="2400">
                        <a:solidFill>
                          <a:srgbClr val="000000"/>
                        </a:solidFill>
                        <a:latin typeface="Times New Roman" pitchFamily="18" charset="0"/>
                        <a:ea typeface="黑体" panose="02010609060101010101" pitchFamily="49" charset="-122"/>
                      </a:endParaRPr>
                    </a:p>
                    <a:p>
                      <a:pPr marL="0" lvl="0" indent="0" algn="ctr" eaLnBrk="1" hangingPunct="1"/>
                      <a:r>
                        <a:rPr lang="en-US" altLang="zh-CN" sz="2400">
                          <a:solidFill>
                            <a:srgbClr val="000000"/>
                          </a:solidFill>
                          <a:latin typeface="Times New Roman" pitchFamily="18" charset="0"/>
                          <a:ea typeface="黑体" panose="02010609060101010101" pitchFamily="49" charset="-122"/>
                        </a:rPr>
                        <a:t>G</a:t>
                      </a:r>
                      <a:r>
                        <a:rPr sz="2400" baseline="-25000">
                          <a:solidFill>
                            <a:srgbClr val="000000"/>
                          </a:solidFill>
                          <a:latin typeface="Times New Roman" pitchFamily="18" charset="0"/>
                          <a:ea typeface="黑体" panose="02010609060101010101" pitchFamily="49" charset="-122"/>
                        </a:rPr>
                        <a:t>杯</a:t>
                      </a:r>
                      <a:r>
                        <a:rPr lang="en-US" altLang="zh-CN" sz="2400">
                          <a:solidFill>
                            <a:srgbClr val="000000"/>
                          </a:solidFill>
                          <a:latin typeface="Times New Roman" pitchFamily="18" charset="0"/>
                          <a:ea typeface="黑体" panose="02010609060101010101" pitchFamily="49" charset="-122"/>
                        </a:rPr>
                        <a:t>/N</a:t>
                      </a:r>
                      <a:endParaRPr lang="zh-CN" altLang="zh-CN"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石块浸没在水中时弹</a:t>
                      </a:r>
                      <a:endParaRPr sz="2400">
                        <a:solidFill>
                          <a:srgbClr val="000000"/>
                        </a:solidFill>
                        <a:latin typeface="Times New Roman" pitchFamily="18" charset="0"/>
                        <a:ea typeface="黑体" panose="02010609060101010101" pitchFamily="49" charset="-122"/>
                      </a:endParaRPr>
                    </a:p>
                    <a:p>
                      <a:pPr marL="0" lvl="0" indent="0" algn="ctr" eaLnBrk="1" hangingPunct="1"/>
                      <a:r>
                        <a:rPr sz="2400">
                          <a:solidFill>
                            <a:srgbClr val="000000"/>
                          </a:solidFill>
                          <a:latin typeface="Times New Roman" pitchFamily="18" charset="0"/>
                          <a:ea typeface="黑体" panose="02010609060101010101" pitchFamily="49" charset="-122"/>
                        </a:rPr>
                        <a:t>簧测力计的示数</a:t>
                      </a:r>
                      <a:r>
                        <a:rPr lang="en-US" altLang="zh-CN" sz="2400">
                          <a:solidFill>
                            <a:srgbClr val="000000"/>
                          </a:solidFill>
                          <a:latin typeface="Times New Roman" pitchFamily="18" charset="0"/>
                          <a:ea typeface="黑体" panose="02010609060101010101" pitchFamily="49" charset="-122"/>
                        </a:rPr>
                        <a:t>F/N</a:t>
                      </a:r>
                      <a:endParaRPr lang="zh-CN" altLang="zh-CN"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杯和水的总重</a:t>
                      </a:r>
                      <a:r>
                        <a:rPr lang="en-US" altLang="zh-CN" sz="2400">
                          <a:solidFill>
                            <a:srgbClr val="000000"/>
                          </a:solidFill>
                          <a:latin typeface="Times New Roman" pitchFamily="18" charset="0"/>
                          <a:ea typeface="黑体" panose="02010609060101010101" pitchFamily="49" charset="-122"/>
                        </a:rPr>
                        <a:t>G</a:t>
                      </a:r>
                      <a:r>
                        <a:rPr sz="2400" baseline="-25000">
                          <a:solidFill>
                            <a:srgbClr val="000000"/>
                          </a:solidFill>
                          <a:latin typeface="Times New Roman" pitchFamily="18" charset="0"/>
                          <a:ea typeface="黑体" panose="02010609060101010101" pitchFamily="49" charset="-122"/>
                        </a:rPr>
                        <a:t>总</a:t>
                      </a:r>
                      <a:r>
                        <a:rPr lang="en-US" altLang="zh-CN" sz="2400">
                          <a:solidFill>
                            <a:srgbClr val="000000"/>
                          </a:solidFill>
                          <a:latin typeface="Times New Roman" pitchFamily="18" charset="0"/>
                          <a:ea typeface="黑体" panose="02010609060101010101" pitchFamily="49" charset="-122"/>
                        </a:rPr>
                        <a:t>/N</a:t>
                      </a:r>
                      <a:endParaRPr lang="zh-CN" altLang="zh-CN"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石块浸没在水中时受到的浮力</a:t>
                      </a:r>
                      <a:r>
                        <a:rPr lang="en-US" altLang="zh-CN" sz="2400">
                          <a:solidFill>
                            <a:srgbClr val="000000"/>
                          </a:solidFill>
                          <a:latin typeface="Times New Roman" pitchFamily="18" charset="0"/>
                          <a:ea typeface="黑体" panose="02010609060101010101" pitchFamily="49" charset="-122"/>
                        </a:rPr>
                        <a:t>F</a:t>
                      </a:r>
                      <a:r>
                        <a:rPr sz="2400" baseline="-25000">
                          <a:solidFill>
                            <a:srgbClr val="000000"/>
                          </a:solidFill>
                          <a:latin typeface="Times New Roman" pitchFamily="18" charset="0"/>
                          <a:ea typeface="黑体" panose="02010609060101010101" pitchFamily="49" charset="-122"/>
                        </a:rPr>
                        <a:t>浮</a:t>
                      </a:r>
                      <a:r>
                        <a:rPr lang="en-US" altLang="zh-CN" sz="2400">
                          <a:solidFill>
                            <a:srgbClr val="000000"/>
                          </a:solidFill>
                          <a:latin typeface="Times New Roman" pitchFamily="18" charset="0"/>
                          <a:ea typeface="黑体" panose="02010609060101010101" pitchFamily="49" charset="-122"/>
                        </a:rPr>
                        <a:t>/N</a:t>
                      </a:r>
                      <a:endParaRPr lang="zh-CN" altLang="zh-CN"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石块排开水所受</a:t>
                      </a:r>
                      <a:endParaRPr sz="2400">
                        <a:solidFill>
                          <a:srgbClr val="000000"/>
                        </a:solidFill>
                        <a:latin typeface="Times New Roman" pitchFamily="18" charset="0"/>
                        <a:ea typeface="黑体" panose="02010609060101010101" pitchFamily="49" charset="-122"/>
                      </a:endParaRPr>
                    </a:p>
                    <a:p>
                      <a:pPr marL="0" lvl="0" indent="0" algn="ctr" eaLnBrk="1" hangingPunct="1"/>
                      <a:r>
                        <a:rPr sz="2400">
                          <a:solidFill>
                            <a:srgbClr val="000000"/>
                          </a:solidFill>
                          <a:latin typeface="Times New Roman" pitchFamily="18" charset="0"/>
                          <a:ea typeface="黑体" panose="02010609060101010101" pitchFamily="49" charset="-122"/>
                        </a:rPr>
                        <a:t>的重力</a:t>
                      </a:r>
                      <a:r>
                        <a:rPr lang="en-US" altLang="zh-CN" sz="2400">
                          <a:solidFill>
                            <a:srgbClr val="000000"/>
                          </a:solidFill>
                          <a:latin typeface="Times New Roman" pitchFamily="18" charset="0"/>
                          <a:ea typeface="黑体" panose="02010609060101010101" pitchFamily="49" charset="-122"/>
                        </a:rPr>
                        <a:t>G</a:t>
                      </a:r>
                      <a:r>
                        <a:rPr sz="2400" baseline="-25000">
                          <a:solidFill>
                            <a:srgbClr val="000000"/>
                          </a:solidFill>
                          <a:latin typeface="Times New Roman" pitchFamily="18" charset="0"/>
                          <a:ea typeface="黑体" panose="02010609060101010101" pitchFamily="49" charset="-122"/>
                        </a:rPr>
                        <a:t>排</a:t>
                      </a:r>
                      <a:r>
                        <a:rPr lang="en-US" altLang="zh-CN" sz="2400">
                          <a:solidFill>
                            <a:srgbClr val="000000"/>
                          </a:solidFill>
                          <a:latin typeface="Times New Roman" pitchFamily="18" charset="0"/>
                          <a:ea typeface="黑体" panose="02010609060101010101" pitchFamily="49" charset="-122"/>
                        </a:rPr>
                        <a:t>/N</a:t>
                      </a:r>
                      <a:endParaRPr lang="zh-CN" altLang="zh-CN"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630238">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a:t>
                      </a:r>
                      <a:endParaRPr lang="zh-CN" altLang="zh-CN"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1.0</a:t>
                      </a:r>
                      <a:endParaRPr lang="zh-CN" altLang="zh-CN"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1.4</a:t>
                      </a:r>
                      <a:endParaRPr lang="zh-CN" altLang="zh-CN"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1.6</a:t>
                      </a:r>
                      <a:endParaRPr lang="zh-CN" altLang="zh-CN"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38851" tIns="0" rIns="388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a:endParaRPr>
                    </a:p>
                  </a:txBody>
                  <a:tcPr marL="38851" marR="388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
        <p:nvSpPr>
          <p:cNvPr id="48154" name="矩形 3"/>
          <p:cNvSpPr/>
          <p:nvPr/>
        </p:nvSpPr>
        <p:spPr>
          <a:xfrm>
            <a:off x="6227763" y="3529013"/>
            <a:ext cx="569912" cy="461962"/>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400">
                <a:solidFill>
                  <a:srgbClr val="FF0000"/>
                </a:solidFill>
                <a:latin typeface="Times New Roman" pitchFamily="18" charset="0"/>
                <a:ea typeface="黑体" pitchFamily="49" charset="-122"/>
              </a:rPr>
              <a:t>0.6</a:t>
            </a:r>
            <a:endParaRPr lang="zh-CN" altLang="en-US" sz="1600"/>
          </a:p>
        </p:txBody>
      </p:sp>
      <p:sp>
        <p:nvSpPr>
          <p:cNvPr id="48155" name="矩形 4"/>
          <p:cNvSpPr/>
          <p:nvPr/>
        </p:nvSpPr>
        <p:spPr>
          <a:xfrm>
            <a:off x="7729538" y="3529013"/>
            <a:ext cx="569912" cy="461962"/>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400">
                <a:solidFill>
                  <a:srgbClr val="FF0000"/>
                </a:solidFill>
                <a:latin typeface="Times New Roman" pitchFamily="18" charset="0"/>
                <a:ea typeface="黑体" pitchFamily="49" charset="-122"/>
              </a:rPr>
              <a:t>0.6</a:t>
            </a:r>
            <a:endParaRPr lang="zh-CN" altLang="en-US" sz="1600"/>
          </a:p>
        </p:txBody>
      </p:sp>
      <p:sp>
        <p:nvSpPr>
          <p:cNvPr id="48156" name="矩形 5"/>
          <p:cNvSpPr/>
          <p:nvPr/>
        </p:nvSpPr>
        <p:spPr>
          <a:xfrm>
            <a:off x="882650" y="5422900"/>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相等</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fade">
                                      <p:cBhvr>
                                        <p:cTn id="7" dur="500"/>
                                        <p:tgtEl>
                                          <p:spTgt spid="48130"/>
                                        </p:tgtEl>
                                      </p:cBhvr>
                                    </p:animEffect>
                                  </p:childTnLst>
                                </p:cTn>
                              </p:par>
                              <p:par>
                                <p:cTn id="8" presetID="10" presetClass="entr" presetSubtype="0" fill="hold" nodeType="withEffect">
                                  <p:stCondLst>
                                    <p:cond delay="0"/>
                                  </p:stCondLst>
                                  <p:childTnLst>
                                    <p:set>
                                      <p:cBhvr>
                                        <p:cTn id="9" dur="1" fill="hold">
                                          <p:stCondLst>
                                            <p:cond delay="0"/>
                                          </p:stCondLst>
                                        </p:cTn>
                                        <p:tgtEl>
                                          <p:spTgt spid="48131"/>
                                        </p:tgtEl>
                                        <p:attrNameLst>
                                          <p:attrName>style.visibility</p:attrName>
                                        </p:attrNameLst>
                                      </p:cBhvr>
                                      <p:to>
                                        <p:strVal val="visible"/>
                                      </p:to>
                                    </p:set>
                                    <p:animEffect transition="in" filter="fade">
                                      <p:cBhvr>
                                        <p:cTn id="10" dur="500"/>
                                        <p:tgtEl>
                                          <p:spTgt spid="48131"/>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8154"/>
                                        </p:tgtEl>
                                        <p:attrNameLst>
                                          <p:attrName>style.visibility</p:attrName>
                                        </p:attrNameLst>
                                      </p:cBhvr>
                                      <p:to>
                                        <p:strVal val="visible"/>
                                      </p:to>
                                    </p:set>
                                    <p:anim calcmode="lin" valueType="num">
                                      <p:cBhvr additive="base">
                                        <p:cTn id="15" dur="500" fill="hold"/>
                                        <p:tgtEl>
                                          <p:spTgt spid="48154"/>
                                        </p:tgtEl>
                                        <p:attrNameLst>
                                          <p:attrName>ppt_x</p:attrName>
                                        </p:attrNameLst>
                                      </p:cBhvr>
                                      <p:tavLst>
                                        <p:tav tm="0">
                                          <p:val>
                                            <p:strVal val="#ppt_x"/>
                                          </p:val>
                                        </p:tav>
                                        <p:tav tm="100000">
                                          <p:val>
                                            <p:strVal val="#ppt_x"/>
                                          </p:val>
                                        </p:tav>
                                      </p:tavLst>
                                    </p:anim>
                                    <p:anim calcmode="lin" valueType="num">
                                      <p:cBhvr additive="base">
                                        <p:cTn id="16" dur="500" fill="hold"/>
                                        <p:tgtEl>
                                          <p:spTgt spid="48154"/>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8155"/>
                                        </p:tgtEl>
                                        <p:attrNameLst>
                                          <p:attrName>style.visibility</p:attrName>
                                        </p:attrNameLst>
                                      </p:cBhvr>
                                      <p:to>
                                        <p:strVal val="visible"/>
                                      </p:to>
                                    </p:set>
                                    <p:anim calcmode="lin" valueType="num">
                                      <p:cBhvr additive="base">
                                        <p:cTn id="21" dur="500" fill="hold"/>
                                        <p:tgtEl>
                                          <p:spTgt spid="48155"/>
                                        </p:tgtEl>
                                        <p:attrNameLst>
                                          <p:attrName>ppt_x</p:attrName>
                                        </p:attrNameLst>
                                      </p:cBhvr>
                                      <p:tavLst>
                                        <p:tav tm="0">
                                          <p:val>
                                            <p:strVal val="#ppt_x"/>
                                          </p:val>
                                        </p:tav>
                                        <p:tav tm="100000">
                                          <p:val>
                                            <p:strVal val="#ppt_x"/>
                                          </p:val>
                                        </p:tav>
                                      </p:tavLst>
                                    </p:anim>
                                    <p:anim calcmode="lin" valueType="num">
                                      <p:cBhvr additive="base">
                                        <p:cTn id="22" dur="500" fill="hold"/>
                                        <p:tgtEl>
                                          <p:spTgt spid="48155"/>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8156"/>
                                        </p:tgtEl>
                                        <p:attrNameLst>
                                          <p:attrName>style.visibility</p:attrName>
                                        </p:attrNameLst>
                                      </p:cBhvr>
                                      <p:to>
                                        <p:strVal val="visible"/>
                                      </p:to>
                                    </p:set>
                                    <p:anim calcmode="lin" valueType="num">
                                      <p:cBhvr additive="base">
                                        <p:cTn id="27" dur="500" fill="hold"/>
                                        <p:tgtEl>
                                          <p:spTgt spid="48156"/>
                                        </p:tgtEl>
                                        <p:attrNameLst>
                                          <p:attrName>ppt_x</p:attrName>
                                        </p:attrNameLst>
                                      </p:cBhvr>
                                      <p:tavLst>
                                        <p:tav tm="0">
                                          <p:val>
                                            <p:strVal val="#ppt_x"/>
                                          </p:val>
                                        </p:tav>
                                        <p:tav tm="100000">
                                          <p:val>
                                            <p:strVal val="#ppt_x"/>
                                          </p:val>
                                        </p:tav>
                                      </p:tavLst>
                                    </p:anim>
                                    <p:anim calcmode="lin" valueType="num">
                                      <p:cBhvr additive="base">
                                        <p:cTn id="28" dur="500" fill="hold"/>
                                        <p:tgtEl>
                                          <p:spTgt spid="481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p:bldP spid="48154" grpId="0"/>
      <p:bldP spid="48155" grpId="0"/>
      <p:bldP spid="48156" grpId="0"/>
    </p:bldLs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9154" name="标题 1"/>
          <p:cNvSpPr>
            <a:spLocks noGrp="1"/>
          </p:cNvSpPr>
          <p:nvPr>
            <p:ph type="title" idx="4294967295"/>
          </p:nvPr>
        </p:nvSpPr>
        <p:spPr>
          <a:xfrm>
            <a:off x="508000" y="14700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5</a:t>
            </a:r>
            <a:r>
              <a:rPr lang="zh-CN" altLang="zh-CN" sz="2800"/>
              <a:t>）为了更全面地总结出浮力的大小跟物体排开液体所受重力的大小之间的关系，接下来小军还要</a:t>
            </a:r>
            <a:r>
              <a:rPr lang="en-US" altLang="zh-CN" sz="2800"/>
              <a:t>_______________________________________________________________________________________.</a:t>
            </a:r>
            <a:br>
              <a:rPr lang="zh-CN" altLang="zh-CN" sz="2800"/>
            </a:br>
            <a:br>
              <a:rPr lang="zh-CN" altLang="zh-CN" sz="2800"/>
            </a:br>
            <a:endParaRPr lang="zh-CN" altLang="en-US" sz="2800"/>
          </a:p>
        </p:txBody>
      </p:sp>
      <p:sp>
        <p:nvSpPr>
          <p:cNvPr id="49155" name="矩形 2"/>
          <p:cNvSpPr/>
          <p:nvPr/>
        </p:nvSpPr>
        <p:spPr>
          <a:xfrm>
            <a:off x="620713" y="2705100"/>
            <a:ext cx="7646987" cy="13112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lnSpc>
                <a:spcPct val="150000"/>
              </a:lnSpc>
            </a:pPr>
            <a:r>
              <a:rPr lang="zh-CN" altLang="zh-CN" sz="2800">
                <a:solidFill>
                  <a:srgbClr val="FF0000"/>
                </a:solidFill>
                <a:latin typeface="Times New Roman" pitchFamily="18" charset="0"/>
                <a:ea typeface="黑体" pitchFamily="49" charset="-122"/>
              </a:rPr>
              <a:t>换用不同的物体和不同的液体多次进行实验，收集更充分的数据</a:t>
            </a:r>
            <a:endParaRPr lang="zh-CN" altLang="zh-CN" sz="1000">
              <a:latin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9154"/>
                                        </p:tgtEl>
                                        <p:attrNameLst>
                                          <p:attrName>style.visibility</p:attrName>
                                        </p:attrNameLst>
                                      </p:cBhvr>
                                      <p:to>
                                        <p:strVal val="visible"/>
                                      </p:to>
                                    </p:set>
                                    <p:animEffect transition="in" filter="fade">
                                      <p:cBhvr>
                                        <p:cTn id="7" dur="500"/>
                                        <p:tgtEl>
                                          <p:spTgt spid="4915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9155"/>
                                        </p:tgtEl>
                                        <p:attrNameLst>
                                          <p:attrName>style.visibility</p:attrName>
                                        </p:attrNameLst>
                                      </p:cBhvr>
                                      <p:to>
                                        <p:strVal val="visible"/>
                                      </p:to>
                                    </p:set>
                                    <p:anim calcmode="lin" valueType="num">
                                      <p:cBhvr additive="base">
                                        <p:cTn id="12" dur="500" fill="hold"/>
                                        <p:tgtEl>
                                          <p:spTgt spid="49155"/>
                                        </p:tgtEl>
                                        <p:attrNameLst>
                                          <p:attrName>ppt_x</p:attrName>
                                        </p:attrNameLst>
                                      </p:cBhvr>
                                      <p:tavLst>
                                        <p:tav tm="0">
                                          <p:val>
                                            <p:strVal val="#ppt_x"/>
                                          </p:val>
                                        </p:tav>
                                        <p:tav tm="100000">
                                          <p:val>
                                            <p:strVal val="#ppt_x"/>
                                          </p:val>
                                        </p:tav>
                                      </p:tavLst>
                                    </p:anim>
                                    <p:anim calcmode="lin" valueType="num">
                                      <p:cBhvr additive="base">
                                        <p:cTn id="13" dur="500" fill="hold"/>
                                        <p:tgtEl>
                                          <p:spTgt spid="491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p:bldP spid="49155" grpId="0"/>
    </p:bld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0178" name="标题 1"/>
          <p:cNvSpPr>
            <a:spLocks noGrp="1"/>
          </p:cNvSpPr>
          <p:nvPr>
            <p:ph type="title" idx="4294967295"/>
          </p:nvPr>
        </p:nvSpPr>
        <p:spPr>
          <a:xfrm>
            <a:off x="517525" y="1874838"/>
            <a:ext cx="8128000" cy="3986212"/>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b="1"/>
              <a:t>相关考点</a:t>
            </a:r>
            <a:r>
              <a:rPr lang="zh-CN" altLang="zh-CN" sz="2800"/>
              <a:t>：</a:t>
            </a:r>
            <a:r>
              <a:rPr lang="en-US" altLang="zh-CN" sz="2800"/>
              <a:t>1.</a:t>
            </a:r>
            <a:r>
              <a:rPr lang="zh-CN" altLang="zh-CN" sz="2800"/>
              <a:t>杠杆平衡（杠杆静止或匀速转动，不一定在水平位置）</a:t>
            </a:r>
            <a:r>
              <a:rPr lang="en-US" altLang="zh-CN" sz="2800"/>
              <a:t>.</a:t>
            </a:r>
            <a:br>
              <a:rPr lang="zh-CN" altLang="zh-CN" sz="2800"/>
            </a:br>
            <a:r>
              <a:rPr lang="en-US" altLang="zh-CN" sz="2800"/>
              <a:t>2</a:t>
            </a:r>
            <a:r>
              <a:rPr lang="zh-CN" altLang="zh-CN" sz="2800"/>
              <a:t>．如何调节杠杆平衡（调节平衡螺母，左沉右旋、右沉左旋）</a:t>
            </a:r>
            <a:r>
              <a:rPr lang="en-US" altLang="zh-CN" sz="2800"/>
              <a:t>.</a:t>
            </a:r>
            <a:br>
              <a:rPr lang="zh-CN" altLang="zh-CN" sz="2800"/>
            </a:br>
            <a:r>
              <a:rPr lang="en-US" altLang="zh-CN" sz="2800"/>
              <a:t>3</a:t>
            </a:r>
            <a:r>
              <a:rPr lang="zh-CN" altLang="zh-CN" sz="2800"/>
              <a:t>．实验开始前需要调节杠杆，使其在水平位置静止（避免杠杆自身重力对杠杆平衡的影响）</a:t>
            </a:r>
            <a:r>
              <a:rPr lang="en-US" altLang="zh-CN" sz="2800"/>
              <a:t>.</a:t>
            </a:r>
            <a:br>
              <a:rPr lang="zh-CN" altLang="zh-CN" sz="2800"/>
            </a:br>
            <a:endParaRPr lang="zh-CN" altLang="en-US" sz="2800"/>
          </a:p>
        </p:txBody>
      </p:sp>
      <p:sp>
        <p:nvSpPr>
          <p:cNvPr id="50179" name="箭头: 五边形 2"/>
          <p:cNvSpPr/>
          <p:nvPr/>
        </p:nvSpPr>
        <p:spPr>
          <a:xfrm>
            <a:off x="517525" y="1057275"/>
            <a:ext cx="4227513" cy="577850"/>
          </a:xfrm>
          <a:prstGeom prst="homePlate">
            <a:avLst>
              <a:gd name="adj" fmla="val 49992"/>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六　探究杠杆平衡条件　 </a:t>
            </a:r>
            <a:endParaRPr lang="zh-CN" altLang="en-US" sz="2800">
              <a:solidFill>
                <a:srgbClr val="00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0179"/>
                                        </p:tgtEl>
                                        <p:attrNameLst>
                                          <p:attrName>style.visibility</p:attrName>
                                        </p:attrNameLst>
                                      </p:cBhvr>
                                      <p:to>
                                        <p:strVal val="visible"/>
                                      </p:to>
                                    </p:set>
                                    <p:animEffect transition="in" filter="fade">
                                      <p:cBhvr>
                                        <p:cTn id="7" dur="500"/>
                                        <p:tgtEl>
                                          <p:spTgt spid="5017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0178"/>
                                        </p:tgtEl>
                                        <p:attrNameLst>
                                          <p:attrName>style.visibility</p:attrName>
                                        </p:attrNameLst>
                                      </p:cBhvr>
                                      <p:to>
                                        <p:strVal val="visible"/>
                                      </p:to>
                                    </p:set>
                                    <p:animEffect transition="in" filter="fade">
                                      <p:cBhvr>
                                        <p:cTn id="10" dur="500"/>
                                        <p:tgtEl>
                                          <p:spTgt spid="50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p:bldP spid="50179" grpId="0"/>
    </p:bldLs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02" name="标题 1"/>
          <p:cNvSpPr>
            <a:spLocks noGrp="1"/>
          </p:cNvSpPr>
          <p:nvPr>
            <p:ph type="title" idx="4294967295"/>
          </p:nvPr>
        </p:nvSpPr>
        <p:spPr>
          <a:xfrm>
            <a:off x="508000" y="1238250"/>
            <a:ext cx="8128000" cy="4075113"/>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．实验时调节杠杆在水平位置平衡（方便测出力臂的大小）</a:t>
            </a:r>
            <a:r>
              <a:rPr lang="en-US" altLang="zh-CN" sz="2800"/>
              <a:t>.</a:t>
            </a:r>
            <a:br>
              <a:rPr lang="zh-CN" altLang="zh-CN" sz="2800"/>
            </a:br>
            <a:r>
              <a:rPr lang="en-US" altLang="zh-CN" sz="2800"/>
              <a:t>5</a:t>
            </a:r>
            <a:r>
              <a:rPr lang="zh-CN" altLang="zh-CN" sz="2800"/>
              <a:t>．斜拉时弹簧测力计示数变大（拉力的力臂变小了）</a:t>
            </a:r>
            <a:r>
              <a:rPr lang="en-US" altLang="zh-CN" sz="2800"/>
              <a:t>.</a:t>
            </a:r>
            <a:br>
              <a:rPr lang="zh-CN" altLang="zh-CN" sz="2800"/>
            </a:br>
            <a:r>
              <a:rPr lang="en-US" altLang="zh-CN" sz="2800"/>
              <a:t>6</a:t>
            </a:r>
            <a:r>
              <a:rPr lang="zh-CN" altLang="zh-CN" sz="2800"/>
              <a:t>．应多次实验的目的（一次实验数据具有偶然性，多次实验结论具有普遍性）</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barn(inVertical)">
                                      <p:cBhvr>
                                        <p:cTn id="7" dur="500"/>
                                        <p:tgtEl>
                                          <p:spTgt spid="51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p:bld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2226" name="标题 1"/>
          <p:cNvSpPr>
            <a:spLocks noGrp="1"/>
          </p:cNvSpPr>
          <p:nvPr>
            <p:ph type="title" idx="4294967295"/>
          </p:nvPr>
        </p:nvSpPr>
        <p:spPr>
          <a:xfrm>
            <a:off x="508000" y="6318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11</a:t>
            </a:r>
            <a:r>
              <a:rPr lang="zh-CN" altLang="zh-CN" sz="2800"/>
              <a:t>．（</a:t>
            </a:r>
            <a:r>
              <a:rPr lang="en-US" altLang="zh-CN" sz="2800"/>
              <a:t>2020·</a:t>
            </a:r>
            <a:r>
              <a:rPr lang="zh-CN" altLang="zh-CN" sz="2800"/>
              <a:t>郴州）小明利用如图所示的装置探究杠杆平衡条件．</a:t>
            </a:r>
            <a:br>
              <a:rPr lang="zh-CN" altLang="zh-CN" sz="2800"/>
            </a:br>
            <a:br>
              <a:rPr lang="en-US" altLang="zh-CN" sz="2800"/>
            </a:br>
            <a:br>
              <a:rPr lang="en-US" altLang="zh-CN" sz="2800"/>
            </a:br>
            <a:br>
              <a:rPr lang="en-US" altLang="zh-CN" sz="2800"/>
            </a:br>
            <a:r>
              <a:rPr lang="zh-CN" altLang="zh-CN" sz="2800"/>
              <a:t>（</a:t>
            </a:r>
            <a:r>
              <a:rPr lang="en-US" altLang="zh-CN" sz="2800"/>
              <a:t>1</a:t>
            </a:r>
            <a:r>
              <a:rPr lang="zh-CN" altLang="zh-CN" sz="2800"/>
              <a:t>）为排除杠杆自重对实验的影响，实验前把杠杆中心支在支架上，杠杆静止在图甲所示位置，此时应将杠杆右端的螺母向</a:t>
            </a:r>
            <a:r>
              <a:rPr lang="zh-CN" altLang="zh-CN" sz="2800" u="sng"/>
              <a:t>　　　　　</a:t>
            </a:r>
            <a:r>
              <a:rPr lang="zh-CN" altLang="zh-CN" sz="2800"/>
              <a:t>调节（选填</a:t>
            </a:r>
            <a:r>
              <a:rPr lang="en-US" altLang="zh-CN" sz="2800"/>
              <a:t>“</a:t>
            </a:r>
            <a:r>
              <a:rPr lang="zh-CN" altLang="zh-CN" sz="2800"/>
              <a:t>左</a:t>
            </a:r>
            <a:r>
              <a:rPr lang="en-US" altLang="zh-CN" sz="2800"/>
              <a:t>”“</a:t>
            </a:r>
            <a:r>
              <a:rPr lang="zh-CN" altLang="zh-CN" sz="2800"/>
              <a:t>右</a:t>
            </a:r>
            <a:r>
              <a:rPr lang="en-US" altLang="zh-CN" sz="2800"/>
              <a:t>”</a:t>
            </a:r>
            <a:r>
              <a:rPr lang="zh-CN" altLang="zh-CN" sz="2800"/>
              <a:t>），使杠杆在水平位置达到平衡．</a:t>
            </a:r>
            <a:br>
              <a:rPr lang="zh-CN" altLang="zh-CN" sz="2800"/>
            </a:br>
            <a:endParaRPr lang="zh-CN" altLang="en-US" sz="2800"/>
          </a:p>
        </p:txBody>
      </p:sp>
      <p:pic>
        <p:nvPicPr>
          <p:cNvPr id="52227" name="Picture 2"/>
          <p:cNvPicPr>
            <a:picLocks noChangeAspect="1"/>
          </p:cNvPicPr>
          <p:nvPr/>
        </p:nvPicPr>
        <p:blipFill>
          <a:blip r:embed="rId2"/>
          <a:stretch>
            <a:fillRect/>
          </a:stretch>
        </p:blipFill>
        <p:spPr>
          <a:xfrm>
            <a:off x="1558925" y="2051050"/>
            <a:ext cx="6026150" cy="1763713"/>
          </a:xfrm>
          <a:prstGeom prst="rect">
            <a:avLst/>
          </a:prstGeom>
          <a:noFill/>
          <a:ln>
            <a:noFill/>
            <a:miter lim="800000"/>
          </a:ln>
        </p:spPr>
      </p:pic>
      <p:sp>
        <p:nvSpPr>
          <p:cNvPr id="52228" name="矩形 2"/>
          <p:cNvSpPr/>
          <p:nvPr/>
        </p:nvSpPr>
        <p:spPr>
          <a:xfrm>
            <a:off x="5146675" y="5168900"/>
            <a:ext cx="54451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右</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fade">
                                      <p:cBhvr>
                                        <p:cTn id="7" dur="500"/>
                                        <p:tgtEl>
                                          <p:spTgt spid="52226"/>
                                        </p:tgtEl>
                                      </p:cBhvr>
                                    </p:animEffect>
                                  </p:childTnLst>
                                </p:cTn>
                              </p:par>
                              <p:par>
                                <p:cTn id="8" presetID="10" presetClass="entr" presetSubtype="0" fill="hold" nodeType="withEffect">
                                  <p:stCondLst>
                                    <p:cond delay="0"/>
                                  </p:stCondLst>
                                  <p:childTnLst>
                                    <p:set>
                                      <p:cBhvr>
                                        <p:cTn id="9" dur="1" fill="hold">
                                          <p:stCondLst>
                                            <p:cond delay="0"/>
                                          </p:stCondLst>
                                        </p:cTn>
                                        <p:tgtEl>
                                          <p:spTgt spid="52227"/>
                                        </p:tgtEl>
                                        <p:attrNameLst>
                                          <p:attrName>style.visibility</p:attrName>
                                        </p:attrNameLst>
                                      </p:cBhvr>
                                      <p:to>
                                        <p:strVal val="visible"/>
                                      </p:to>
                                    </p:set>
                                    <p:animEffect transition="in" filter="fade">
                                      <p:cBhvr>
                                        <p:cTn id="10" dur="500"/>
                                        <p:tgtEl>
                                          <p:spTgt spid="5222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2228"/>
                                        </p:tgtEl>
                                        <p:attrNameLst>
                                          <p:attrName>style.visibility</p:attrName>
                                        </p:attrNameLst>
                                      </p:cBhvr>
                                      <p:to>
                                        <p:strVal val="visible"/>
                                      </p:to>
                                    </p:set>
                                    <p:anim calcmode="lin" valueType="num">
                                      <p:cBhvr additive="base">
                                        <p:cTn id="15" dur="500" fill="hold"/>
                                        <p:tgtEl>
                                          <p:spTgt spid="52228"/>
                                        </p:tgtEl>
                                        <p:attrNameLst>
                                          <p:attrName>ppt_x</p:attrName>
                                        </p:attrNameLst>
                                      </p:cBhvr>
                                      <p:tavLst>
                                        <p:tav tm="0">
                                          <p:val>
                                            <p:strVal val="#ppt_x"/>
                                          </p:val>
                                        </p:tav>
                                        <p:tav tm="100000">
                                          <p:val>
                                            <p:strVal val="#ppt_x"/>
                                          </p:val>
                                        </p:tav>
                                      </p:tavLst>
                                    </p:anim>
                                    <p:anim calcmode="lin" valueType="num">
                                      <p:cBhvr additive="base">
                                        <p:cTn id="16" dur="500" fill="hold"/>
                                        <p:tgtEl>
                                          <p:spTgt spid="522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p:bldP spid="52228" grpId="0"/>
    </p:bldLs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3250" name="标题 1"/>
          <p:cNvSpPr>
            <a:spLocks noGrp="1"/>
          </p:cNvSpPr>
          <p:nvPr>
            <p:ph type="title" idx="4294967295"/>
          </p:nvPr>
        </p:nvSpPr>
        <p:spPr>
          <a:xfrm>
            <a:off x="508000" y="10747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）在杠杆两侧挂上不同数量相同规格的钩码，调节钩码位置，使杠杆重新在水平位置平衡，这样做的目的是</a:t>
            </a:r>
            <a:r>
              <a:rPr lang="en-US" altLang="zh-CN" sz="2800"/>
              <a:t>________________________________</a:t>
            </a:r>
            <a:r>
              <a:rPr lang="zh-CN" altLang="zh-CN" sz="2800"/>
              <a:t>．</a:t>
            </a:r>
            <a:br>
              <a:rPr lang="zh-CN" altLang="zh-CN" sz="2800"/>
            </a:br>
            <a:r>
              <a:rPr lang="zh-CN" altLang="zh-CN" sz="2800"/>
              <a:t>（</a:t>
            </a:r>
            <a:r>
              <a:rPr lang="en-US" altLang="zh-CN" sz="2800"/>
              <a:t>3</a:t>
            </a:r>
            <a:r>
              <a:rPr lang="zh-CN" altLang="zh-CN" sz="2800"/>
              <a:t>）实验时，小明在杠杆左侧</a:t>
            </a:r>
            <a:r>
              <a:rPr lang="en-US" altLang="zh-CN" sz="2800" i="1"/>
              <a:t>A</a:t>
            </a:r>
            <a:r>
              <a:rPr lang="zh-CN" altLang="zh-CN" sz="2800"/>
              <a:t>位置（左边位置第四格）先挂了</a:t>
            </a:r>
            <a:r>
              <a:rPr lang="en-US" altLang="zh-CN" sz="2800"/>
              <a:t>3</a:t>
            </a:r>
            <a:r>
              <a:rPr lang="zh-CN" altLang="zh-CN" sz="2800"/>
              <a:t>个钩码，如图乙所示，则在右侧</a:t>
            </a:r>
            <a:r>
              <a:rPr lang="en-US" altLang="zh-CN" sz="2800" i="1"/>
              <a:t>B</a:t>
            </a:r>
            <a:r>
              <a:rPr lang="zh-CN" altLang="zh-CN" sz="2800"/>
              <a:t>位置（右边位置第三格）应挂</a:t>
            </a:r>
            <a:r>
              <a:rPr lang="zh-CN" altLang="zh-CN" sz="2800" u="sng"/>
              <a:t>　　　　　</a:t>
            </a:r>
            <a:r>
              <a:rPr lang="zh-CN" altLang="zh-CN" sz="2800"/>
              <a:t>个相同规格的钩码，杠杆可以重新在水平位置平衡．</a:t>
            </a:r>
            <a:br>
              <a:rPr lang="zh-CN" altLang="zh-CN" sz="2800"/>
            </a:br>
            <a:endParaRPr lang="zh-CN" altLang="en-US" sz="2800"/>
          </a:p>
        </p:txBody>
      </p:sp>
      <p:sp>
        <p:nvSpPr>
          <p:cNvPr id="53251" name="矩形 2"/>
          <p:cNvSpPr/>
          <p:nvPr/>
        </p:nvSpPr>
        <p:spPr>
          <a:xfrm>
            <a:off x="2843213" y="2455863"/>
            <a:ext cx="4492625"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为了直接从杠杆上读出力臂</a:t>
            </a:r>
            <a:endParaRPr lang="zh-CN" altLang="en-US">
              <a:ea typeface="Times New Roman" pitchFamily="18" charset="0"/>
            </a:endParaRPr>
          </a:p>
        </p:txBody>
      </p:sp>
      <p:sp>
        <p:nvSpPr>
          <p:cNvPr id="53252" name="矩形 3"/>
          <p:cNvSpPr/>
          <p:nvPr/>
        </p:nvSpPr>
        <p:spPr>
          <a:xfrm>
            <a:off x="5554663" y="4351338"/>
            <a:ext cx="36353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4</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barn(inVertical)">
                                      <p:cBhvr>
                                        <p:cTn id="7" dur="500"/>
                                        <p:tgtEl>
                                          <p:spTgt spid="5325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3251"/>
                                        </p:tgtEl>
                                        <p:attrNameLst>
                                          <p:attrName>style.visibility</p:attrName>
                                        </p:attrNameLst>
                                      </p:cBhvr>
                                      <p:to>
                                        <p:strVal val="visible"/>
                                      </p:to>
                                    </p:set>
                                    <p:anim calcmode="lin" valueType="num">
                                      <p:cBhvr additive="base">
                                        <p:cTn id="12" dur="500" fill="hold"/>
                                        <p:tgtEl>
                                          <p:spTgt spid="53251"/>
                                        </p:tgtEl>
                                        <p:attrNameLst>
                                          <p:attrName>ppt_x</p:attrName>
                                        </p:attrNameLst>
                                      </p:cBhvr>
                                      <p:tavLst>
                                        <p:tav tm="0">
                                          <p:val>
                                            <p:strVal val="#ppt_x"/>
                                          </p:val>
                                        </p:tav>
                                        <p:tav tm="100000">
                                          <p:val>
                                            <p:strVal val="#ppt_x"/>
                                          </p:val>
                                        </p:tav>
                                      </p:tavLst>
                                    </p:anim>
                                    <p:anim calcmode="lin" valueType="num">
                                      <p:cBhvr additive="base">
                                        <p:cTn id="13" dur="500" fill="hold"/>
                                        <p:tgtEl>
                                          <p:spTgt spid="53251"/>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3252"/>
                                        </p:tgtEl>
                                        <p:attrNameLst>
                                          <p:attrName>style.visibility</p:attrName>
                                        </p:attrNameLst>
                                      </p:cBhvr>
                                      <p:to>
                                        <p:strVal val="visible"/>
                                      </p:to>
                                    </p:set>
                                    <p:anim calcmode="lin" valueType="num">
                                      <p:cBhvr additive="base">
                                        <p:cTn id="18" dur="500" fill="hold"/>
                                        <p:tgtEl>
                                          <p:spTgt spid="53252"/>
                                        </p:tgtEl>
                                        <p:attrNameLst>
                                          <p:attrName>ppt_x</p:attrName>
                                        </p:attrNameLst>
                                      </p:cBhvr>
                                      <p:tavLst>
                                        <p:tav tm="0">
                                          <p:val>
                                            <p:strVal val="#ppt_x"/>
                                          </p:val>
                                        </p:tav>
                                        <p:tav tm="100000">
                                          <p:val>
                                            <p:strVal val="#ppt_x"/>
                                          </p:val>
                                        </p:tav>
                                      </p:tavLst>
                                    </p:anim>
                                    <p:anim calcmode="lin" valueType="num">
                                      <p:cBhvr additive="base">
                                        <p:cTn id="19" dur="500" fill="hold"/>
                                        <p:tgtEl>
                                          <p:spTgt spid="532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p:bldP spid="53251" grpId="0"/>
      <p:bldP spid="53252" grpId="0"/>
    </p:bldLs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4274" name="标题 1"/>
          <p:cNvSpPr>
            <a:spLocks noGrp="1"/>
          </p:cNvSpPr>
          <p:nvPr>
            <p:ph type="title" idx="4294967295"/>
          </p:nvPr>
        </p:nvSpPr>
        <p:spPr>
          <a:xfrm>
            <a:off x="508000" y="14414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）如图丙所示，小明在</a:t>
            </a:r>
            <a:r>
              <a:rPr lang="en-US" altLang="zh-CN" sz="2800" i="1"/>
              <a:t>A</a:t>
            </a:r>
            <a:r>
              <a:rPr lang="zh-CN" altLang="zh-CN" sz="2800"/>
              <a:t>位置挂一个弹簧测力计，在</a:t>
            </a:r>
            <a:r>
              <a:rPr lang="en-US" altLang="zh-CN" sz="2800" i="1"/>
              <a:t>B</a:t>
            </a:r>
            <a:r>
              <a:rPr lang="zh-CN" altLang="zh-CN" sz="2800"/>
              <a:t>位置挂了</a:t>
            </a:r>
            <a:r>
              <a:rPr lang="en-US" altLang="zh-CN" sz="2800"/>
              <a:t>2</a:t>
            </a:r>
            <a:r>
              <a:rPr lang="zh-CN" altLang="zh-CN" sz="2800"/>
              <a:t>个钩码．现将弹簧测力计从</a:t>
            </a:r>
            <a:r>
              <a:rPr lang="en-US" altLang="zh-CN" sz="2800" i="1"/>
              <a:t>C</a:t>
            </a:r>
            <a:r>
              <a:rPr lang="zh-CN" altLang="zh-CN" sz="2800"/>
              <a:t>位置移到</a:t>
            </a:r>
            <a:r>
              <a:rPr lang="en-US" altLang="zh-CN" sz="2800" i="1"/>
              <a:t>D</a:t>
            </a:r>
            <a:r>
              <a:rPr lang="zh-CN" altLang="zh-CN" sz="2800"/>
              <a:t>位置，在此过程中杠杆始终在水平位置保持平衡，则弹簧测力计示数</a:t>
            </a:r>
            <a:r>
              <a:rPr lang="zh-CN" altLang="zh-CN" sz="2800" u="sng"/>
              <a:t>　　　　　</a:t>
            </a:r>
            <a:r>
              <a:rPr lang="zh-CN" altLang="zh-CN" sz="2800"/>
              <a:t>（选填</a:t>
            </a:r>
            <a:r>
              <a:rPr lang="en-US" altLang="zh-CN" sz="2800"/>
              <a:t>“</a:t>
            </a:r>
            <a:r>
              <a:rPr lang="zh-CN" altLang="zh-CN" sz="2800"/>
              <a:t>变大</a:t>
            </a:r>
            <a:r>
              <a:rPr lang="en-US" altLang="zh-CN" sz="2800"/>
              <a:t>”“</a:t>
            </a:r>
            <a:r>
              <a:rPr lang="zh-CN" altLang="zh-CN" sz="2800"/>
              <a:t>变小</a:t>
            </a:r>
            <a:r>
              <a:rPr lang="en-US" altLang="zh-CN" sz="2800"/>
              <a:t>”</a:t>
            </a:r>
            <a:r>
              <a:rPr lang="zh-CN" altLang="zh-CN" sz="2800"/>
              <a:t>或</a:t>
            </a:r>
            <a:r>
              <a:rPr lang="en-US" altLang="zh-CN" sz="2800"/>
              <a:t>“</a:t>
            </a:r>
            <a:r>
              <a:rPr lang="zh-CN" altLang="zh-CN" sz="2800"/>
              <a:t>不变</a:t>
            </a:r>
            <a:r>
              <a:rPr lang="en-US" altLang="zh-CN" sz="2800"/>
              <a:t>”</a:t>
            </a:r>
            <a:r>
              <a:rPr lang="zh-CN" altLang="zh-CN" sz="2800"/>
              <a:t>），原因是</a:t>
            </a:r>
            <a:r>
              <a:rPr lang="en-US" altLang="zh-CN" sz="2800"/>
              <a:t>________________</a:t>
            </a:r>
            <a:r>
              <a:rPr lang="zh-CN" altLang="zh-CN" sz="2800"/>
              <a:t>．</a:t>
            </a:r>
            <a:br>
              <a:rPr lang="zh-CN" altLang="zh-CN" sz="2800"/>
            </a:br>
            <a:endParaRPr lang="zh-CN" altLang="en-US" sz="2800"/>
          </a:p>
        </p:txBody>
      </p:sp>
      <p:sp>
        <p:nvSpPr>
          <p:cNvPr id="54275" name="矩形 2"/>
          <p:cNvSpPr/>
          <p:nvPr/>
        </p:nvSpPr>
        <p:spPr>
          <a:xfrm>
            <a:off x="5410200" y="3429000"/>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变小</a:t>
            </a:r>
            <a:endParaRPr lang="zh-CN" altLang="en-US">
              <a:ea typeface="Times New Roman" pitchFamily="18" charset="0"/>
            </a:endParaRPr>
          </a:p>
        </p:txBody>
      </p:sp>
      <p:sp>
        <p:nvSpPr>
          <p:cNvPr id="54276" name="矩形 3"/>
          <p:cNvSpPr/>
          <p:nvPr/>
        </p:nvSpPr>
        <p:spPr>
          <a:xfrm>
            <a:off x="5410200" y="4114800"/>
            <a:ext cx="2559050"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拉力</a:t>
            </a:r>
            <a:r>
              <a:rPr lang="en-US" altLang="zh-CN" sz="2800" i="1">
                <a:solidFill>
                  <a:srgbClr val="FF0000"/>
                </a:solidFill>
                <a:latin typeface="Times New Roman" pitchFamily="18" charset="0"/>
                <a:ea typeface="黑体" pitchFamily="49" charset="-122"/>
              </a:rPr>
              <a:t>F</a:t>
            </a:r>
            <a:r>
              <a:rPr lang="zh-CN" altLang="zh-CN" sz="2800">
                <a:solidFill>
                  <a:srgbClr val="FF0000"/>
                </a:solidFill>
                <a:latin typeface="Times New Roman" pitchFamily="18" charset="0"/>
                <a:ea typeface="黑体" pitchFamily="49" charset="-122"/>
              </a:rPr>
              <a:t>力臂变大</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4274"/>
                                        </p:tgtEl>
                                        <p:attrNameLst>
                                          <p:attrName>style.visibility</p:attrName>
                                        </p:attrNameLst>
                                      </p:cBhvr>
                                      <p:to>
                                        <p:strVal val="visible"/>
                                      </p:to>
                                    </p:set>
                                    <p:animEffect transition="in" filter="fade">
                                      <p:cBhvr>
                                        <p:cTn id="7" dur="500"/>
                                        <p:tgtEl>
                                          <p:spTgt spid="5427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4275"/>
                                        </p:tgtEl>
                                        <p:attrNameLst>
                                          <p:attrName>style.visibility</p:attrName>
                                        </p:attrNameLst>
                                      </p:cBhvr>
                                      <p:to>
                                        <p:strVal val="visible"/>
                                      </p:to>
                                    </p:set>
                                    <p:anim calcmode="lin" valueType="num">
                                      <p:cBhvr additive="base">
                                        <p:cTn id="12" dur="500" fill="hold"/>
                                        <p:tgtEl>
                                          <p:spTgt spid="54275"/>
                                        </p:tgtEl>
                                        <p:attrNameLst>
                                          <p:attrName>ppt_x</p:attrName>
                                        </p:attrNameLst>
                                      </p:cBhvr>
                                      <p:tavLst>
                                        <p:tav tm="0">
                                          <p:val>
                                            <p:strVal val="#ppt_x"/>
                                          </p:val>
                                        </p:tav>
                                        <p:tav tm="100000">
                                          <p:val>
                                            <p:strVal val="#ppt_x"/>
                                          </p:val>
                                        </p:tav>
                                      </p:tavLst>
                                    </p:anim>
                                    <p:anim calcmode="lin" valueType="num">
                                      <p:cBhvr additive="base">
                                        <p:cTn id="13" dur="500" fill="hold"/>
                                        <p:tgtEl>
                                          <p:spTgt spid="5427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4276"/>
                                        </p:tgtEl>
                                        <p:attrNameLst>
                                          <p:attrName>style.visibility</p:attrName>
                                        </p:attrNameLst>
                                      </p:cBhvr>
                                      <p:to>
                                        <p:strVal val="visible"/>
                                      </p:to>
                                    </p:set>
                                    <p:anim calcmode="lin" valueType="num">
                                      <p:cBhvr additive="base">
                                        <p:cTn id="18" dur="500" fill="hold"/>
                                        <p:tgtEl>
                                          <p:spTgt spid="54276"/>
                                        </p:tgtEl>
                                        <p:attrNameLst>
                                          <p:attrName>ppt_x</p:attrName>
                                        </p:attrNameLst>
                                      </p:cBhvr>
                                      <p:tavLst>
                                        <p:tav tm="0">
                                          <p:val>
                                            <p:strVal val="#ppt_x"/>
                                          </p:val>
                                        </p:tav>
                                        <p:tav tm="100000">
                                          <p:val>
                                            <p:strVal val="#ppt_x"/>
                                          </p:val>
                                        </p:tav>
                                      </p:tavLst>
                                    </p:anim>
                                    <p:anim calcmode="lin" valueType="num">
                                      <p:cBhvr additive="base">
                                        <p:cTn id="19" dur="500" fill="hold"/>
                                        <p:tgtEl>
                                          <p:spTgt spid="542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p:bldP spid="54275" grpId="0"/>
      <p:bldP spid="54276" grpId="0"/>
    </p:bldLst>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5298" name="标题 1"/>
          <p:cNvSpPr>
            <a:spLocks noGrp="1"/>
          </p:cNvSpPr>
          <p:nvPr>
            <p:ph type="title" idx="4294967295"/>
          </p:nvPr>
        </p:nvSpPr>
        <p:spPr>
          <a:xfrm>
            <a:off x="508000" y="1624013"/>
            <a:ext cx="8128000" cy="4575175"/>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相关考点：</a:t>
            </a:r>
            <a:r>
              <a:rPr lang="en-US" altLang="zh-CN" sz="2800"/>
              <a:t>1.</a:t>
            </a:r>
            <a:r>
              <a:rPr lang="zh-CN" altLang="zh-CN" sz="2800"/>
              <a:t>要匀速竖直向上拉动弹簧测力计．</a:t>
            </a:r>
            <a:br>
              <a:rPr lang="zh-CN" altLang="zh-CN" sz="2800"/>
            </a:br>
            <a:r>
              <a:rPr lang="en-US" altLang="zh-CN" sz="2800"/>
              <a:t>2</a:t>
            </a:r>
            <a:r>
              <a:rPr lang="zh-CN" altLang="zh-CN" sz="2800"/>
              <a:t>．计算有用功；总功；机械效率．</a:t>
            </a:r>
            <a:br>
              <a:rPr lang="zh-CN" altLang="zh-CN" sz="2800"/>
            </a:br>
            <a:r>
              <a:rPr lang="en-US" altLang="zh-CN" sz="2800"/>
              <a:t>3</a:t>
            </a:r>
            <a:r>
              <a:rPr lang="zh-CN" altLang="zh-CN" sz="2800"/>
              <a:t>．物重、动滑轮重对滑轮组的机械效率的影响：</a:t>
            </a:r>
            <a:br>
              <a:rPr lang="zh-CN" altLang="zh-CN" sz="2800"/>
            </a:br>
            <a:r>
              <a:rPr lang="zh-CN" altLang="zh-CN" sz="2800"/>
              <a:t>（</a:t>
            </a:r>
            <a:r>
              <a:rPr lang="en-US" altLang="zh-CN" sz="2800"/>
              <a:t>1</a:t>
            </a:r>
            <a:r>
              <a:rPr lang="zh-CN" altLang="zh-CN" sz="2800"/>
              <a:t>）同一滑轮组，物重越大，机械效率越高；</a:t>
            </a:r>
            <a:br>
              <a:rPr lang="zh-CN" altLang="zh-CN" sz="2800"/>
            </a:br>
            <a:r>
              <a:rPr lang="zh-CN" altLang="zh-CN" sz="2800"/>
              <a:t>（</a:t>
            </a:r>
            <a:r>
              <a:rPr lang="en-US" altLang="zh-CN" sz="2800"/>
              <a:t>2</a:t>
            </a:r>
            <a:r>
              <a:rPr lang="zh-CN" altLang="zh-CN" sz="2800"/>
              <a:t>）物重一定，动滑轮越重，机械效率越低．</a:t>
            </a:r>
            <a:br>
              <a:rPr lang="zh-CN" altLang="zh-CN" sz="2800"/>
            </a:br>
            <a:r>
              <a:rPr lang="en-US" altLang="zh-CN" sz="2800"/>
              <a:t>4</a:t>
            </a:r>
            <a:r>
              <a:rPr lang="zh-CN" altLang="zh-CN" sz="2800"/>
              <a:t>．机械效率与物体上升的高度、速度，滑轮组的绕线方式无关．</a:t>
            </a:r>
            <a:br>
              <a:rPr lang="zh-CN" altLang="zh-CN" sz="2800"/>
            </a:br>
            <a:endParaRPr lang="zh-CN" altLang="en-US" sz="2800"/>
          </a:p>
        </p:txBody>
      </p:sp>
      <p:sp>
        <p:nvSpPr>
          <p:cNvPr id="55299" name="箭头: 五边形 2"/>
          <p:cNvSpPr/>
          <p:nvPr/>
        </p:nvSpPr>
        <p:spPr>
          <a:xfrm>
            <a:off x="508000" y="865188"/>
            <a:ext cx="4487863" cy="577850"/>
          </a:xfrm>
          <a:prstGeom prst="homePlate">
            <a:avLst>
              <a:gd name="adj" fmla="val 50015"/>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七　测滑轮组的机械效率　 </a:t>
            </a:r>
            <a:endParaRPr lang="zh-CN" altLang="en-US" sz="2800">
              <a:solidFill>
                <a:srgbClr val="00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299"/>
                                        </p:tgtEl>
                                        <p:attrNameLst>
                                          <p:attrName>style.visibility</p:attrName>
                                        </p:attrNameLst>
                                      </p:cBhvr>
                                      <p:to>
                                        <p:strVal val="visible"/>
                                      </p:to>
                                    </p:set>
                                    <p:animEffect transition="in" filter="fade">
                                      <p:cBhvr>
                                        <p:cTn id="7" dur="500"/>
                                        <p:tgtEl>
                                          <p:spTgt spid="5529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5298"/>
                                        </p:tgtEl>
                                        <p:attrNameLst>
                                          <p:attrName>style.visibility</p:attrName>
                                        </p:attrNameLst>
                                      </p:cBhvr>
                                      <p:to>
                                        <p:strVal val="visible"/>
                                      </p:to>
                                    </p:set>
                                    <p:animEffect transition="in" filter="fade">
                                      <p:cBhvr>
                                        <p:cTn id="10" dur="500"/>
                                        <p:tgtEl>
                                          <p:spTgt spid="55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p:bldP spid="55299" grpId="0"/>
    </p:bldLs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6322"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12</a:t>
            </a:r>
            <a:r>
              <a:rPr lang="zh-CN" altLang="zh-CN" sz="2800"/>
              <a:t>．（</a:t>
            </a:r>
            <a:r>
              <a:rPr lang="en-US" altLang="zh-CN" sz="2800"/>
              <a:t>2020·</a:t>
            </a:r>
            <a:r>
              <a:rPr lang="zh-CN" altLang="zh-CN" sz="2800"/>
              <a:t>湘潭）测量如图所示滑轮组的机械效率，部分实验数据如下表．</a:t>
            </a:r>
            <a:br>
              <a:rPr lang="zh-CN" altLang="zh-CN" sz="2800"/>
            </a:br>
            <a:endParaRPr lang="zh-CN" altLang="en-US" sz="2800"/>
          </a:p>
        </p:txBody>
      </p:sp>
      <p:graphicFrame>
        <p:nvGraphicFramePr>
          <p:cNvPr id="56323" name="表格 2"/>
          <p:cNvGraphicFramePr>
            <a:graphicFrameLocks noGrp="1"/>
          </p:cNvGraphicFramePr>
          <p:nvPr/>
        </p:nvGraphicFramePr>
        <p:xfrm>
          <a:off x="3140075" y="2425700"/>
          <a:ext cx="5487988" cy="3546475"/>
        </p:xfrm>
        <a:graphic>
          <a:graphicData uri="http://schemas.openxmlformats.org/drawingml/2006/table">
            <a:tbl>
              <a:tblPr/>
              <a:tblGrid>
                <a:gridCol w="762000"/>
                <a:gridCol w="1001712"/>
                <a:gridCol w="1068388"/>
                <a:gridCol w="825500"/>
                <a:gridCol w="915988"/>
                <a:gridCol w="914400"/>
              </a:tblGrid>
              <a:tr h="1520825">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实验</a:t>
                      </a:r>
                      <a:endParaRPr sz="2400">
                        <a:solidFill>
                          <a:srgbClr val="000000"/>
                        </a:solidFill>
                        <a:latin typeface="Times New Roman" pitchFamily="18" charset="0"/>
                        <a:ea typeface="黑体" panose="02010609060101010101" pitchFamily="49" charset="-122"/>
                      </a:endParaRPr>
                    </a:p>
                    <a:p>
                      <a:pPr marL="0" lvl="0" indent="0" algn="ctr" eaLnBrk="1" hangingPunct="1"/>
                      <a:r>
                        <a:rPr sz="2400">
                          <a:solidFill>
                            <a:srgbClr val="000000"/>
                          </a:solidFill>
                          <a:latin typeface="Times New Roman" pitchFamily="18" charset="0"/>
                          <a:ea typeface="黑体" panose="02010609060101010101" pitchFamily="49" charset="-122"/>
                        </a:rPr>
                        <a:t>次数</a:t>
                      </a:r>
                      <a:endParaRPr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钩码重力</a:t>
                      </a:r>
                      <a:r>
                        <a:rPr lang="en-US" altLang="zh-CN" sz="2400">
                          <a:solidFill>
                            <a:srgbClr val="000000"/>
                          </a:solidFill>
                          <a:latin typeface="Times New Roman" pitchFamily="18" charset="0"/>
                          <a:ea typeface="黑体" panose="02010609060101010101" pitchFamily="49" charset="-122"/>
                        </a:rPr>
                        <a:t>G/N</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钩码上升高</a:t>
                      </a:r>
                      <a:endParaRPr sz="2400">
                        <a:solidFill>
                          <a:srgbClr val="000000"/>
                        </a:solidFill>
                        <a:latin typeface="Times New Roman" pitchFamily="18" charset="0"/>
                        <a:ea typeface="黑体" panose="02010609060101010101" pitchFamily="49" charset="-122"/>
                      </a:endParaRPr>
                    </a:p>
                    <a:p>
                      <a:pPr marL="0" lvl="0" indent="0" algn="ctr" eaLnBrk="1" hangingPunct="1"/>
                      <a:r>
                        <a:rPr sz="2400">
                          <a:solidFill>
                            <a:srgbClr val="000000"/>
                          </a:solidFill>
                          <a:latin typeface="Times New Roman" pitchFamily="18" charset="0"/>
                          <a:ea typeface="黑体" panose="02010609060101010101" pitchFamily="49" charset="-122"/>
                        </a:rPr>
                        <a:t>度</a:t>
                      </a:r>
                      <a:r>
                        <a:rPr lang="en-US" altLang="zh-CN" sz="2400">
                          <a:solidFill>
                            <a:srgbClr val="000000"/>
                          </a:solidFill>
                          <a:latin typeface="Times New Roman" pitchFamily="18" charset="0"/>
                          <a:ea typeface="黑体" panose="02010609060101010101" pitchFamily="49" charset="-122"/>
                        </a:rPr>
                        <a:t>h/cm</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拉力</a:t>
                      </a:r>
                      <a:endParaRPr sz="2400">
                        <a:solidFill>
                          <a:srgbClr val="000000"/>
                        </a:solidFill>
                        <a:latin typeface="Times New Roman" pitchFamily="18" charset="0"/>
                        <a:ea typeface="黑体" panose="02010609060101010101" pitchFamily="49" charset="-122"/>
                      </a:endParaRPr>
                    </a:p>
                    <a:p>
                      <a:pPr marL="0" lvl="0" indent="0" algn="ctr" eaLnBrk="1" hangingPunct="1"/>
                      <a:r>
                        <a:rPr lang="en-US" altLang="zh-CN" sz="2400">
                          <a:solidFill>
                            <a:srgbClr val="000000"/>
                          </a:solidFill>
                          <a:latin typeface="Times New Roman" pitchFamily="18" charset="0"/>
                          <a:ea typeface="黑体" panose="02010609060101010101" pitchFamily="49" charset="-122"/>
                        </a:rPr>
                        <a:t>F/N</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绳端移动</a:t>
                      </a:r>
                      <a:endParaRPr sz="2400">
                        <a:solidFill>
                          <a:srgbClr val="000000"/>
                        </a:solidFill>
                        <a:latin typeface="Times New Roman" pitchFamily="18" charset="0"/>
                        <a:ea typeface="黑体" panose="02010609060101010101" pitchFamily="49" charset="-122"/>
                      </a:endParaRPr>
                    </a:p>
                    <a:p>
                      <a:pPr marL="0" lvl="0" indent="0" algn="ctr" eaLnBrk="1" hangingPunct="1"/>
                      <a:r>
                        <a:rPr sz="2400">
                          <a:solidFill>
                            <a:srgbClr val="000000"/>
                          </a:solidFill>
                          <a:latin typeface="Times New Roman" pitchFamily="18" charset="0"/>
                          <a:ea typeface="黑体" panose="02010609060101010101" pitchFamily="49" charset="-122"/>
                        </a:rPr>
                        <a:t>距离</a:t>
                      </a:r>
                      <a:r>
                        <a:rPr lang="en-US" altLang="zh-CN" sz="2400">
                          <a:solidFill>
                            <a:srgbClr val="000000"/>
                          </a:solidFill>
                          <a:latin typeface="Times New Roman" pitchFamily="18" charset="0"/>
                          <a:ea typeface="黑体" panose="02010609060101010101" pitchFamily="49" charset="-122"/>
                        </a:rPr>
                        <a:t>s/cm</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机械效率</a:t>
                      </a:r>
                      <a:r>
                        <a:rPr lang="en-US" altLang="zh-CN" sz="2400">
                          <a:solidFill>
                            <a:srgbClr val="000000"/>
                          </a:solidFill>
                          <a:latin typeface="Times New Roman" pitchFamily="18" charset="0"/>
                          <a:ea typeface="黑体" panose="02010609060101010101" pitchFamily="49" charset="-122"/>
                        </a:rPr>
                        <a:t>η</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550862">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1.0</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5</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15</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55.6%</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373062">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1.5</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5</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0.8</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15</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550862">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5</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1.0</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15</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66.7%</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550862">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4</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10</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1.0</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30</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66.7%</a:t>
                      </a:r>
                      <a:endParaRPr lang="zh-CN" altLang="zh-CN" sz="2400">
                        <a:solidFill>
                          <a:srgbClr val="000000"/>
                        </a:solidFill>
                        <a:latin typeface="等线"/>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pic>
        <p:nvPicPr>
          <p:cNvPr id="56367" name="Picture 1"/>
          <p:cNvPicPr>
            <a:picLocks noChangeAspect="1"/>
          </p:cNvPicPr>
          <p:nvPr/>
        </p:nvPicPr>
        <p:blipFill>
          <a:blip r:embed="rId2"/>
          <a:stretch>
            <a:fillRect/>
          </a:stretch>
        </p:blipFill>
        <p:spPr>
          <a:xfrm>
            <a:off x="668338" y="2919413"/>
            <a:ext cx="2098675" cy="279876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fade">
                                      <p:cBhvr>
                                        <p:cTn id="7" dur="500"/>
                                        <p:tgtEl>
                                          <p:spTgt spid="56322"/>
                                        </p:tgtEl>
                                      </p:cBhvr>
                                    </p:animEffect>
                                  </p:childTnLst>
                                </p:cTn>
                              </p:par>
                              <p:par>
                                <p:cTn id="8" presetID="10" presetClass="entr" presetSubtype="0" fill="hold" nodeType="withEffect">
                                  <p:stCondLst>
                                    <p:cond delay="0"/>
                                  </p:stCondLst>
                                  <p:childTnLst>
                                    <p:set>
                                      <p:cBhvr>
                                        <p:cTn id="9" dur="1" fill="hold">
                                          <p:stCondLst>
                                            <p:cond delay="0"/>
                                          </p:stCondLst>
                                        </p:cTn>
                                        <p:tgtEl>
                                          <p:spTgt spid="56367"/>
                                        </p:tgtEl>
                                        <p:attrNameLst>
                                          <p:attrName>style.visibility</p:attrName>
                                        </p:attrNameLst>
                                      </p:cBhvr>
                                      <p:to>
                                        <p:strVal val="visible"/>
                                      </p:to>
                                    </p:set>
                                    <p:animEffect transition="in" filter="fade">
                                      <p:cBhvr>
                                        <p:cTn id="10" dur="500"/>
                                        <p:tgtEl>
                                          <p:spTgt spid="56367"/>
                                        </p:tgtEl>
                                      </p:cBhvr>
                                    </p:animEffect>
                                  </p:childTnLst>
                                </p:cTn>
                              </p:par>
                              <p:par>
                                <p:cTn id="11" presetID="10" presetClass="entr" presetSubtype="0" fill="hold" nodeType="withEffect">
                                  <p:stCondLst>
                                    <p:cond delay="0"/>
                                  </p:stCondLst>
                                  <p:childTnLst>
                                    <p:set>
                                      <p:cBhvr>
                                        <p:cTn id="12" dur="1" fill="hold">
                                          <p:stCondLst>
                                            <p:cond delay="0"/>
                                          </p:stCondLst>
                                        </p:cTn>
                                        <p:tgtEl>
                                          <p:spTgt spid="56323"/>
                                        </p:tgtEl>
                                        <p:attrNameLst>
                                          <p:attrName>style.visibility</p:attrName>
                                        </p:attrNameLst>
                                      </p:cBhvr>
                                      <p:to>
                                        <p:strVal val="visible"/>
                                      </p:to>
                                    </p:set>
                                    <p:animEffect transition="in" filter="fade">
                                      <p:cBhvr>
                                        <p:cTn id="13" dur="500"/>
                                        <p:tgtEl>
                                          <p:spTgt spid="56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p:bldLst>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7346" name="标题 1"/>
          <p:cNvSpPr>
            <a:spLocks noGrp="1"/>
          </p:cNvSpPr>
          <p:nvPr>
            <p:ph type="title" idx="4294967295"/>
          </p:nvPr>
        </p:nvSpPr>
        <p:spPr>
          <a:xfrm>
            <a:off x="508000" y="14890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）实验过程中，应缓慢拉动弹簧测力计，使钩码竖直向上做</a:t>
            </a:r>
            <a:r>
              <a:rPr lang="zh-CN" altLang="zh-CN" sz="2800" u="sng"/>
              <a:t>　　　　　</a:t>
            </a:r>
            <a:r>
              <a:rPr lang="zh-CN" altLang="zh-CN" sz="2800"/>
              <a:t>运动．第</a:t>
            </a:r>
            <a:r>
              <a:rPr lang="en-US" altLang="zh-CN" sz="2800"/>
              <a:t>1</a:t>
            </a:r>
            <a:r>
              <a:rPr lang="zh-CN" altLang="zh-CN" sz="2800"/>
              <a:t>次实验时，弹簧测力计示数如图所示，为</a:t>
            </a:r>
            <a:r>
              <a:rPr lang="zh-CN" altLang="zh-CN" sz="2800" u="sng"/>
              <a:t>　　　　　</a:t>
            </a:r>
            <a:r>
              <a:rPr lang="en-US" altLang="zh-CN" sz="2800"/>
              <a:t>N.</a:t>
            </a:r>
            <a:br>
              <a:rPr lang="zh-CN" altLang="zh-CN" sz="2800"/>
            </a:br>
            <a:r>
              <a:rPr lang="zh-CN" altLang="zh-CN" sz="2800"/>
              <a:t>（</a:t>
            </a:r>
            <a:r>
              <a:rPr lang="en-US" altLang="zh-CN" sz="2800"/>
              <a:t>2</a:t>
            </a:r>
            <a:r>
              <a:rPr lang="zh-CN" altLang="zh-CN" sz="2800"/>
              <a:t>）第</a:t>
            </a:r>
            <a:r>
              <a:rPr lang="en-US" altLang="zh-CN" sz="2800"/>
              <a:t>2</a:t>
            </a:r>
            <a:r>
              <a:rPr lang="zh-CN" altLang="zh-CN" sz="2800"/>
              <a:t>次实验时所做的有用功为</a:t>
            </a:r>
            <a:r>
              <a:rPr lang="zh-CN" altLang="zh-CN" sz="2800" u="sng"/>
              <a:t>　　　　　</a:t>
            </a:r>
            <a:r>
              <a:rPr lang="en-US" altLang="zh-CN" sz="2800"/>
              <a:t>J</a:t>
            </a:r>
            <a:r>
              <a:rPr lang="zh-CN" altLang="zh-CN" sz="2800"/>
              <a:t>，滑轮组的机械效率是</a:t>
            </a:r>
            <a:r>
              <a:rPr lang="zh-CN" altLang="zh-CN" sz="2800" u="sng"/>
              <a:t>　　　　　</a:t>
            </a:r>
            <a:r>
              <a:rPr lang="zh-CN" altLang="zh-CN" sz="2800"/>
              <a:t>．</a:t>
            </a:r>
            <a:br>
              <a:rPr lang="zh-CN" altLang="zh-CN" sz="2800"/>
            </a:br>
            <a:endParaRPr lang="zh-CN" altLang="en-US" sz="2800"/>
          </a:p>
        </p:txBody>
      </p:sp>
      <p:sp>
        <p:nvSpPr>
          <p:cNvPr id="57347" name="矩形 2"/>
          <p:cNvSpPr/>
          <p:nvPr/>
        </p:nvSpPr>
        <p:spPr>
          <a:xfrm>
            <a:off x="3128963" y="2230438"/>
            <a:ext cx="903287"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匀速</a:t>
            </a:r>
            <a:endParaRPr lang="zh-CN" altLang="zh-CN" sz="1000">
              <a:latin typeface="等线"/>
            </a:endParaRPr>
          </a:p>
        </p:txBody>
      </p:sp>
      <p:sp>
        <p:nvSpPr>
          <p:cNvPr id="57348" name="矩形 3"/>
          <p:cNvSpPr/>
          <p:nvPr/>
        </p:nvSpPr>
        <p:spPr>
          <a:xfrm>
            <a:off x="5370513" y="2876550"/>
            <a:ext cx="99377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en-US" altLang="zh-CN" sz="2800">
                <a:solidFill>
                  <a:srgbClr val="FF0000"/>
                </a:solidFill>
                <a:latin typeface="Times New Roman" pitchFamily="18" charset="0"/>
                <a:ea typeface="黑体" pitchFamily="49" charset="-122"/>
              </a:rPr>
              <a:t>0.6</a:t>
            </a:r>
            <a:r>
              <a:rPr lang="zh-CN" altLang="zh-CN" sz="2800">
                <a:solidFill>
                  <a:srgbClr val="FF0000"/>
                </a:solidFill>
                <a:latin typeface="Times New Roman" pitchFamily="18" charset="0"/>
                <a:ea typeface="黑体" pitchFamily="49" charset="-122"/>
              </a:rPr>
              <a:t>　</a:t>
            </a:r>
            <a:endParaRPr lang="zh-CN" altLang="zh-CN" sz="1000">
              <a:latin typeface="等线"/>
            </a:endParaRPr>
          </a:p>
        </p:txBody>
      </p:sp>
      <p:sp>
        <p:nvSpPr>
          <p:cNvPr id="57349" name="矩形 4"/>
          <p:cNvSpPr/>
          <p:nvPr/>
        </p:nvSpPr>
        <p:spPr>
          <a:xfrm>
            <a:off x="6364288" y="3505200"/>
            <a:ext cx="992187"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en-US" altLang="zh-CN" sz="2800">
                <a:solidFill>
                  <a:srgbClr val="FF0000"/>
                </a:solidFill>
                <a:latin typeface="Times New Roman" pitchFamily="18" charset="0"/>
                <a:ea typeface="黑体" pitchFamily="49" charset="-122"/>
              </a:rPr>
              <a:t>0.075</a:t>
            </a:r>
            <a:endParaRPr lang="zh-CN" altLang="zh-CN" sz="1000">
              <a:latin typeface="等线"/>
            </a:endParaRPr>
          </a:p>
        </p:txBody>
      </p:sp>
      <p:sp>
        <p:nvSpPr>
          <p:cNvPr id="57350" name="矩形 5"/>
          <p:cNvSpPr/>
          <p:nvPr/>
        </p:nvSpPr>
        <p:spPr>
          <a:xfrm>
            <a:off x="4189413" y="4143375"/>
            <a:ext cx="1112837"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en-US" altLang="zh-CN" sz="2800">
                <a:solidFill>
                  <a:srgbClr val="FF0000"/>
                </a:solidFill>
                <a:latin typeface="Times New Roman" pitchFamily="18" charset="0"/>
                <a:ea typeface="黑体" pitchFamily="49" charset="-122"/>
              </a:rPr>
              <a:t>62.5%</a:t>
            </a:r>
            <a:endParaRPr lang="zh-CN" altLang="zh-CN" sz="1000">
              <a:latin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fade">
                                      <p:cBhvr>
                                        <p:cTn id="7" dur="500"/>
                                        <p:tgtEl>
                                          <p:spTgt spid="5734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7347"/>
                                        </p:tgtEl>
                                        <p:attrNameLst>
                                          <p:attrName>style.visibility</p:attrName>
                                        </p:attrNameLst>
                                      </p:cBhvr>
                                      <p:to>
                                        <p:strVal val="visible"/>
                                      </p:to>
                                    </p:set>
                                    <p:anim calcmode="lin" valueType="num">
                                      <p:cBhvr additive="base">
                                        <p:cTn id="12" dur="500" fill="hold"/>
                                        <p:tgtEl>
                                          <p:spTgt spid="57347"/>
                                        </p:tgtEl>
                                        <p:attrNameLst>
                                          <p:attrName>ppt_x</p:attrName>
                                        </p:attrNameLst>
                                      </p:cBhvr>
                                      <p:tavLst>
                                        <p:tav tm="0">
                                          <p:val>
                                            <p:strVal val="#ppt_x"/>
                                          </p:val>
                                        </p:tav>
                                        <p:tav tm="100000">
                                          <p:val>
                                            <p:strVal val="#ppt_x"/>
                                          </p:val>
                                        </p:tav>
                                      </p:tavLst>
                                    </p:anim>
                                    <p:anim calcmode="lin" valueType="num">
                                      <p:cBhvr additive="base">
                                        <p:cTn id="13" dur="500" fill="hold"/>
                                        <p:tgtEl>
                                          <p:spTgt spid="57347"/>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7348"/>
                                        </p:tgtEl>
                                        <p:attrNameLst>
                                          <p:attrName>style.visibility</p:attrName>
                                        </p:attrNameLst>
                                      </p:cBhvr>
                                      <p:to>
                                        <p:strVal val="visible"/>
                                      </p:to>
                                    </p:set>
                                    <p:anim calcmode="lin" valueType="num">
                                      <p:cBhvr additive="base">
                                        <p:cTn id="18" dur="500" fill="hold"/>
                                        <p:tgtEl>
                                          <p:spTgt spid="57348"/>
                                        </p:tgtEl>
                                        <p:attrNameLst>
                                          <p:attrName>ppt_x</p:attrName>
                                        </p:attrNameLst>
                                      </p:cBhvr>
                                      <p:tavLst>
                                        <p:tav tm="0">
                                          <p:val>
                                            <p:strVal val="#ppt_x"/>
                                          </p:val>
                                        </p:tav>
                                        <p:tav tm="100000">
                                          <p:val>
                                            <p:strVal val="#ppt_x"/>
                                          </p:val>
                                        </p:tav>
                                      </p:tavLst>
                                    </p:anim>
                                    <p:anim calcmode="lin" valueType="num">
                                      <p:cBhvr additive="base">
                                        <p:cTn id="19" dur="500" fill="hold"/>
                                        <p:tgtEl>
                                          <p:spTgt spid="57348"/>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7349"/>
                                        </p:tgtEl>
                                        <p:attrNameLst>
                                          <p:attrName>style.visibility</p:attrName>
                                        </p:attrNameLst>
                                      </p:cBhvr>
                                      <p:to>
                                        <p:strVal val="visible"/>
                                      </p:to>
                                    </p:set>
                                    <p:anim calcmode="lin" valueType="num">
                                      <p:cBhvr additive="base">
                                        <p:cTn id="24" dur="500" fill="hold"/>
                                        <p:tgtEl>
                                          <p:spTgt spid="57349"/>
                                        </p:tgtEl>
                                        <p:attrNameLst>
                                          <p:attrName>ppt_x</p:attrName>
                                        </p:attrNameLst>
                                      </p:cBhvr>
                                      <p:tavLst>
                                        <p:tav tm="0">
                                          <p:val>
                                            <p:strVal val="#ppt_x"/>
                                          </p:val>
                                        </p:tav>
                                        <p:tav tm="100000">
                                          <p:val>
                                            <p:strVal val="#ppt_x"/>
                                          </p:val>
                                        </p:tav>
                                      </p:tavLst>
                                    </p:anim>
                                    <p:anim calcmode="lin" valueType="num">
                                      <p:cBhvr additive="base">
                                        <p:cTn id="25" dur="500" fill="hold"/>
                                        <p:tgtEl>
                                          <p:spTgt spid="57349"/>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7350"/>
                                        </p:tgtEl>
                                        <p:attrNameLst>
                                          <p:attrName>style.visibility</p:attrName>
                                        </p:attrNameLst>
                                      </p:cBhvr>
                                      <p:to>
                                        <p:strVal val="visible"/>
                                      </p:to>
                                    </p:set>
                                    <p:anim calcmode="lin" valueType="num">
                                      <p:cBhvr additive="base">
                                        <p:cTn id="30" dur="500" fill="hold"/>
                                        <p:tgtEl>
                                          <p:spTgt spid="57350"/>
                                        </p:tgtEl>
                                        <p:attrNameLst>
                                          <p:attrName>ppt_x</p:attrName>
                                        </p:attrNameLst>
                                      </p:cBhvr>
                                      <p:tavLst>
                                        <p:tav tm="0">
                                          <p:val>
                                            <p:strVal val="#ppt_x"/>
                                          </p:val>
                                        </p:tav>
                                        <p:tav tm="100000">
                                          <p:val>
                                            <p:strVal val="#ppt_x"/>
                                          </p:val>
                                        </p:tav>
                                      </p:tavLst>
                                    </p:anim>
                                    <p:anim calcmode="lin" valueType="num">
                                      <p:cBhvr additive="base">
                                        <p:cTn id="31" dur="500" fill="hold"/>
                                        <p:tgtEl>
                                          <p:spTgt spid="573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7" grpId="0"/>
      <p:bldP spid="57348" grpId="0"/>
      <p:bldP spid="57349" grpId="0"/>
      <p:bldP spid="57350" grpId="0"/>
    </p:bldLst>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8370" name="标题 1"/>
          <p:cNvSpPr>
            <a:spLocks noGrp="1"/>
          </p:cNvSpPr>
          <p:nvPr>
            <p:ph type="title" idx="4294967295"/>
          </p:nvPr>
        </p:nvSpPr>
        <p:spPr>
          <a:xfrm>
            <a:off x="508000" y="17192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）分析</a:t>
            </a:r>
            <a:r>
              <a:rPr lang="en-US" altLang="zh-CN" sz="2800"/>
              <a:t>1</a:t>
            </a:r>
            <a:r>
              <a:rPr lang="zh-CN" altLang="zh-CN" sz="2800"/>
              <a:t>、</a:t>
            </a:r>
            <a:r>
              <a:rPr lang="en-US" altLang="zh-CN" sz="2800"/>
              <a:t>2</a:t>
            </a:r>
            <a:r>
              <a:rPr lang="zh-CN" altLang="zh-CN" sz="2800"/>
              <a:t>、</a:t>
            </a:r>
            <a:r>
              <a:rPr lang="en-US" altLang="zh-CN" sz="2800"/>
              <a:t>3</a:t>
            </a:r>
            <a:r>
              <a:rPr lang="zh-CN" altLang="zh-CN" sz="2800"/>
              <a:t>次实验的数据可知，使用同一滑轮组提升重物时，重物重力越</a:t>
            </a:r>
            <a:r>
              <a:rPr lang="zh-CN" altLang="zh-CN" sz="2800" u="sng"/>
              <a:t>　　　　　</a:t>
            </a:r>
            <a:r>
              <a:rPr lang="zh-CN" altLang="zh-CN" sz="2800"/>
              <a:t>（选填</a:t>
            </a:r>
            <a:r>
              <a:rPr lang="en-US" altLang="zh-CN" sz="2800"/>
              <a:t>“</a:t>
            </a:r>
            <a:r>
              <a:rPr lang="zh-CN" altLang="zh-CN" sz="2800"/>
              <a:t>大</a:t>
            </a:r>
            <a:r>
              <a:rPr lang="en-US" altLang="zh-CN" sz="2800"/>
              <a:t>”</a:t>
            </a:r>
            <a:r>
              <a:rPr lang="zh-CN" altLang="zh-CN" sz="2800"/>
              <a:t>或</a:t>
            </a:r>
            <a:r>
              <a:rPr lang="en-US" altLang="zh-CN" sz="2800"/>
              <a:t>“</a:t>
            </a:r>
            <a:r>
              <a:rPr lang="zh-CN" altLang="zh-CN" sz="2800"/>
              <a:t>小</a:t>
            </a:r>
            <a:r>
              <a:rPr lang="en-US" altLang="zh-CN" sz="2800"/>
              <a:t>”</a:t>
            </a:r>
            <a:r>
              <a:rPr lang="zh-CN" altLang="zh-CN" sz="2800"/>
              <a:t>），滑轮组的机械效率越高；分析</a:t>
            </a:r>
            <a:r>
              <a:rPr lang="en-US" altLang="zh-CN" sz="2800"/>
              <a:t>3</a:t>
            </a:r>
            <a:r>
              <a:rPr lang="zh-CN" altLang="zh-CN" sz="2800"/>
              <a:t>、</a:t>
            </a:r>
            <a:r>
              <a:rPr lang="en-US" altLang="zh-CN" sz="2800"/>
              <a:t>4</a:t>
            </a:r>
            <a:r>
              <a:rPr lang="zh-CN" altLang="zh-CN" sz="2800"/>
              <a:t>次实验的数据可知，滑轮组的机械效率与钩码上升的高度</a:t>
            </a:r>
            <a:r>
              <a:rPr lang="zh-CN" altLang="zh-CN" sz="2800" u="sng"/>
              <a:t>　　　　　</a:t>
            </a:r>
            <a:r>
              <a:rPr lang="zh-CN" altLang="zh-CN" sz="2800"/>
              <a:t>（选填</a:t>
            </a:r>
            <a:r>
              <a:rPr lang="en-US" altLang="zh-CN" sz="2800"/>
              <a:t>“</a:t>
            </a:r>
            <a:r>
              <a:rPr lang="zh-CN" altLang="zh-CN" sz="2800"/>
              <a:t>有关</a:t>
            </a:r>
            <a:r>
              <a:rPr lang="en-US" altLang="zh-CN" sz="2800"/>
              <a:t>”</a:t>
            </a:r>
            <a:r>
              <a:rPr lang="zh-CN" altLang="zh-CN" sz="2800"/>
              <a:t>或</a:t>
            </a:r>
            <a:r>
              <a:rPr lang="en-US" altLang="zh-CN" sz="2800"/>
              <a:t>“</a:t>
            </a:r>
            <a:r>
              <a:rPr lang="zh-CN" altLang="zh-CN" sz="2800"/>
              <a:t>无关</a:t>
            </a:r>
            <a:r>
              <a:rPr lang="en-US" altLang="zh-CN" sz="2800"/>
              <a:t>”</a:t>
            </a:r>
            <a:r>
              <a:rPr lang="zh-CN" altLang="zh-CN" sz="2800"/>
              <a:t>）</a:t>
            </a:r>
            <a:r>
              <a:rPr lang="en-US" altLang="zh-CN" sz="2800"/>
              <a:t>.</a:t>
            </a:r>
            <a:br>
              <a:rPr lang="zh-CN" altLang="zh-CN" sz="2800"/>
            </a:br>
            <a:endParaRPr lang="zh-CN" altLang="en-US" sz="2800"/>
          </a:p>
        </p:txBody>
      </p:sp>
      <p:sp>
        <p:nvSpPr>
          <p:cNvPr id="58371" name="矩形 2"/>
          <p:cNvSpPr/>
          <p:nvPr/>
        </p:nvSpPr>
        <p:spPr>
          <a:xfrm>
            <a:off x="5792788" y="2438400"/>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大　</a:t>
            </a:r>
            <a:endParaRPr lang="zh-CN" altLang="en-US">
              <a:ea typeface="Times New Roman" pitchFamily="18" charset="0"/>
            </a:endParaRPr>
          </a:p>
        </p:txBody>
      </p:sp>
      <p:sp>
        <p:nvSpPr>
          <p:cNvPr id="58372" name="矩形 3"/>
          <p:cNvSpPr/>
          <p:nvPr/>
        </p:nvSpPr>
        <p:spPr>
          <a:xfrm>
            <a:off x="2097088" y="4373563"/>
            <a:ext cx="901700"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无关</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8370"/>
                                        </p:tgtEl>
                                        <p:attrNameLst>
                                          <p:attrName>style.visibility</p:attrName>
                                        </p:attrNameLst>
                                      </p:cBhvr>
                                      <p:to>
                                        <p:strVal val="visible"/>
                                      </p:to>
                                    </p:set>
                                    <p:animEffect transition="in" filter="fade">
                                      <p:cBhvr>
                                        <p:cTn id="7" dur="500"/>
                                        <p:tgtEl>
                                          <p:spTgt spid="5837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8371"/>
                                        </p:tgtEl>
                                        <p:attrNameLst>
                                          <p:attrName>style.visibility</p:attrName>
                                        </p:attrNameLst>
                                      </p:cBhvr>
                                      <p:to>
                                        <p:strVal val="visible"/>
                                      </p:to>
                                    </p:set>
                                    <p:anim calcmode="lin" valueType="num">
                                      <p:cBhvr additive="base">
                                        <p:cTn id="12" dur="500" fill="hold"/>
                                        <p:tgtEl>
                                          <p:spTgt spid="58371"/>
                                        </p:tgtEl>
                                        <p:attrNameLst>
                                          <p:attrName>ppt_x</p:attrName>
                                        </p:attrNameLst>
                                      </p:cBhvr>
                                      <p:tavLst>
                                        <p:tav tm="0">
                                          <p:val>
                                            <p:strVal val="#ppt_x"/>
                                          </p:val>
                                        </p:tav>
                                        <p:tav tm="100000">
                                          <p:val>
                                            <p:strVal val="#ppt_x"/>
                                          </p:val>
                                        </p:tav>
                                      </p:tavLst>
                                    </p:anim>
                                    <p:anim calcmode="lin" valueType="num">
                                      <p:cBhvr additive="base">
                                        <p:cTn id="13" dur="500" fill="hold"/>
                                        <p:tgtEl>
                                          <p:spTgt spid="58371"/>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8372"/>
                                        </p:tgtEl>
                                        <p:attrNameLst>
                                          <p:attrName>style.visibility</p:attrName>
                                        </p:attrNameLst>
                                      </p:cBhvr>
                                      <p:to>
                                        <p:strVal val="visible"/>
                                      </p:to>
                                    </p:set>
                                    <p:anim calcmode="lin" valueType="num">
                                      <p:cBhvr additive="base">
                                        <p:cTn id="18" dur="500" fill="hold"/>
                                        <p:tgtEl>
                                          <p:spTgt spid="58372"/>
                                        </p:tgtEl>
                                        <p:attrNameLst>
                                          <p:attrName>ppt_x</p:attrName>
                                        </p:attrNameLst>
                                      </p:cBhvr>
                                      <p:tavLst>
                                        <p:tav tm="0">
                                          <p:val>
                                            <p:strVal val="#ppt_x"/>
                                          </p:val>
                                        </p:tav>
                                        <p:tav tm="100000">
                                          <p:val>
                                            <p:strVal val="#ppt_x"/>
                                          </p:val>
                                        </p:tav>
                                      </p:tavLst>
                                    </p:anim>
                                    <p:anim calcmode="lin" valueType="num">
                                      <p:cBhvr additive="base">
                                        <p:cTn id="19" dur="500" fill="hold"/>
                                        <p:tgtEl>
                                          <p:spTgt spid="583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0" grpId="0"/>
      <p:bldP spid="58371" grpId="0"/>
      <p:bldP spid="58372" grpId="0"/>
    </p:bldLst>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9394" name="标题 1"/>
          <p:cNvSpPr>
            <a:spLocks noGrp="1"/>
          </p:cNvSpPr>
          <p:nvPr>
            <p:ph type="title" idx="4294967295"/>
          </p:nvPr>
        </p:nvSpPr>
        <p:spPr>
          <a:xfrm>
            <a:off x="508000" y="16144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）结合生产生活实际，用滑轮组提升重物时，下列选项中也可提高机械效率的是</a:t>
            </a:r>
            <a:r>
              <a:rPr lang="zh-CN" altLang="zh-CN" sz="2800" u="sng"/>
              <a:t>　　　　　</a:t>
            </a:r>
            <a:r>
              <a:rPr lang="zh-CN" altLang="zh-CN" sz="2800"/>
              <a:t>．</a:t>
            </a:r>
            <a:br>
              <a:rPr lang="zh-CN" altLang="zh-CN" sz="2800"/>
            </a:br>
            <a:r>
              <a:rPr lang="en-US" altLang="zh-CN" sz="2800"/>
              <a:t>A</a:t>
            </a:r>
            <a:r>
              <a:rPr lang="zh-CN" altLang="zh-CN" sz="2800"/>
              <a:t>．增大绳重</a:t>
            </a:r>
            <a:r>
              <a:rPr lang="en-US" altLang="zh-CN" sz="2800"/>
              <a:t>          </a:t>
            </a:r>
            <a:r>
              <a:rPr lang="zh-CN" altLang="zh-CN" sz="2800"/>
              <a:t>　　　　　　</a:t>
            </a:r>
            <a:br>
              <a:rPr lang="en-US" altLang="zh-CN" sz="2800"/>
            </a:br>
            <a:r>
              <a:rPr lang="en-US" altLang="zh-CN" sz="2800"/>
              <a:t>B</a:t>
            </a:r>
            <a:r>
              <a:rPr lang="zh-CN" altLang="zh-CN" sz="2800"/>
              <a:t>．减轻动滑轮重</a:t>
            </a:r>
            <a:r>
              <a:rPr lang="en-US" altLang="zh-CN" sz="2800"/>
              <a:t>          </a:t>
            </a:r>
            <a:r>
              <a:rPr lang="zh-CN" altLang="zh-CN" sz="2800"/>
              <a:t>　　　　　　</a:t>
            </a:r>
            <a:br>
              <a:rPr lang="en-US" altLang="zh-CN" sz="2800"/>
            </a:br>
            <a:r>
              <a:rPr lang="en-US" altLang="zh-CN" sz="2800"/>
              <a:t>C</a:t>
            </a:r>
            <a:r>
              <a:rPr lang="zh-CN" altLang="zh-CN" sz="2800"/>
              <a:t>．加快物体提升的速度</a:t>
            </a:r>
            <a:endParaRPr lang="zh-CN" altLang="zh-CN" sz="2800"/>
          </a:p>
        </p:txBody>
      </p:sp>
      <p:sp>
        <p:nvSpPr>
          <p:cNvPr id="59395" name="矩形 2"/>
          <p:cNvSpPr/>
          <p:nvPr/>
        </p:nvSpPr>
        <p:spPr>
          <a:xfrm>
            <a:off x="6604000" y="2303463"/>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en-US" altLang="zh-CN" sz="3200">
                <a:solidFill>
                  <a:srgbClr val="FF0000"/>
                </a:solidFill>
                <a:latin typeface="Times New Roman" pitchFamily="18" charset="0"/>
                <a:ea typeface="黑体" pitchFamily="49" charset="-122"/>
              </a:rPr>
              <a:t>B</a:t>
            </a:r>
            <a:endParaRPr lang="zh-CN" altLang="zh-CN" sz="1100">
              <a:latin typeface="等线"/>
            </a:endParaRPr>
          </a:p>
        </p:txBody>
      </p:sp>
      <p:pic>
        <p:nvPicPr>
          <p:cNvPr id="59396" name="New picture"/>
          <p:cNvPicPr/>
          <p:nvPr/>
        </p:nvPicPr>
        <p:blipFill>
          <a:blip r:embed="rId2"/>
          <a:stretch>
            <a:fillRect/>
          </a:stretch>
        </p:blipFill>
        <p:spPr>
          <a:xfrm>
            <a:off x="12433300" y="10883900"/>
            <a:ext cx="317500" cy="2413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fade">
                                      <p:cBhvr>
                                        <p:cTn id="7" dur="500"/>
                                        <p:tgtEl>
                                          <p:spTgt spid="5939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9395"/>
                                        </p:tgtEl>
                                        <p:attrNameLst>
                                          <p:attrName>style.visibility</p:attrName>
                                        </p:attrNameLst>
                                      </p:cBhvr>
                                      <p:to>
                                        <p:strVal val="visible"/>
                                      </p:to>
                                    </p:set>
                                    <p:anim calcmode="lin" valueType="num">
                                      <p:cBhvr additive="base">
                                        <p:cTn id="12" dur="500" fill="hold"/>
                                        <p:tgtEl>
                                          <p:spTgt spid="59395"/>
                                        </p:tgtEl>
                                        <p:attrNameLst>
                                          <p:attrName>ppt_x</p:attrName>
                                        </p:attrNameLst>
                                      </p:cBhvr>
                                      <p:tavLst>
                                        <p:tav tm="0">
                                          <p:val>
                                            <p:strVal val="#ppt_x"/>
                                          </p:val>
                                        </p:tav>
                                        <p:tav tm="100000">
                                          <p:val>
                                            <p:strVal val="#ppt_x"/>
                                          </p:val>
                                        </p:tav>
                                      </p:tavLst>
                                    </p:anim>
                                    <p:anim calcmode="lin" valueType="num">
                                      <p:cBhvr additive="base">
                                        <p:cTn id="13" dur="500" fill="hold"/>
                                        <p:tgtEl>
                                          <p:spTgt spid="593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P spid="59395"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版式">
  <a:themeElements>
    <a:clrScheme name="黄绿色">
      <a:dk1>
        <a:sysClr val="windowText" lastClr="000000"/>
      </a:dk1>
      <a:lt1>
        <a:sysClr val="window" lastClr="CCE8C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Times New Roman"/>
        <a:ea typeface="黑体"/>
        <a:cs typeface="Arial"/>
      </a:majorFont>
      <a:minorFont>
        <a:latin typeface="Times New Roman"/>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模版" id="{410808CE-EF7F-4D38-931F-B8DD4F0EE399}" vid="{E28F0A38-01FB-4156-90D8-19868590B595}"/>
    </a:ext>
  </a:extLst>
</a:theme>
</file>

<file path=ppt/theme/theme2.xml><?xml version="1.0" encoding="utf-8"?>
<a:theme xmlns:r="http://schemas.openxmlformats.org/officeDocument/2006/relationships" xmlns:a="http://schemas.openxmlformats.org/drawingml/2006/main" name="版权信息">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模版" id="{410808CE-EF7F-4D38-931F-B8DD4F0EE399}" vid="{946EB1CC-30E4-4E07-9E5E-700DB6834A7C}"/>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145</Paragraphs>
  <Slides>57</Slides>
  <Notes>2</Notes>
  <TotalTime>0</TotalTime>
  <HiddenSlides>0</HiddenSlides>
  <MMClips>0</MMClips>
  <ScaleCrop>0</ScaleCrop>
  <HeadingPairs>
    <vt:vector baseType="variant" size="6">
      <vt:variant>
        <vt:lpstr>Fonts used</vt:lpstr>
      </vt:variant>
      <vt:variant>
        <vt:i4>9</vt:i4>
      </vt:variant>
      <vt:variant>
        <vt:lpstr>Theme</vt:lpstr>
      </vt:variant>
      <vt:variant>
        <vt:i4>1</vt:i4>
      </vt:variant>
      <vt:variant>
        <vt:lpstr>Slide Titles</vt:lpstr>
      </vt:variant>
      <vt:variant>
        <vt:i4>57</vt:i4>
      </vt:variant>
    </vt:vector>
  </HeadingPairs>
  <TitlesOfParts>
    <vt:vector baseType="lpstr" size="67">
      <vt:lpstr>Arial</vt:lpstr>
      <vt:lpstr>宋体</vt:lpstr>
      <vt:lpstr>Times New Roman</vt:lpstr>
      <vt:lpstr>黑体</vt:lpstr>
      <vt:lpstr>Calibri</vt:lpstr>
      <vt:lpstr>Wingdings</vt:lpstr>
      <vt:lpstr>微软雅黑</vt:lpstr>
      <vt:lpstr>等线</vt:lpstr>
      <vt:lpstr>Courier New</vt:lpstr>
      <vt:lpstr>版式</vt:lpstr>
      <vt:lpstr>PowerPoint Presentation</vt:lpstr>
      <vt:lpstr>相关考点：1.实验原理：ρ＝    .2．天平的正确使用：（1）实验前把天平放在水平桌面上；（2）调天平前，游码归零，调节平衡螺母使指针指向中央线；（3）左物右码，用镊子夹取砝码；</vt:lpstr>
      <vt:lpstr>（4）天平的读数＝右盘中砝码读数＋游码左侧对应读数．3．量筒的读数．4．误差分析：测量固体和液体密度时测量值偏大或偏小的判断（分析在测量m或V时，测量值偏大或偏小）.</vt:lpstr>
      <vt:lpstr>5．测量液体的质量时遵守“先测全部，再倒一部分”的操作方法．6．计算物质的密度或写出密度的表达式．7．特殊测量法：只有天平；只有量筒；只有弹簧测力计等．</vt:lpstr>
      <vt:lpstr>1．（2020·百色）小明用天平和量筒测量一块矿石的密度，过程如下：（1）将天平放在水平台上，把游码移到标尺左端的零刻度线处，这时天平指针位置如图甲所示，则应将天平的平衡螺母向　　　　　调（选填“左”或“右”），使指针对准分度盘中央刻度线．</vt:lpstr>
      <vt:lpstr>（2）将这块矿石放在天平左盘，往右盘加减砝码过程中，加入最小砝码后，天平指针位置如图甲所示，将最小砝码取出，指针位置如图乙所示，接下来正确的操作是　　　　　　　　，直至指针对准分度盘中央刻度线：此时右盘中砝码和游码位置如图丙所示，则这块矿石的质量是　　　　g.</vt:lpstr>
      <vt:lpstr>（3）把这块矿石放入装有20 mL水的量筒后，量筒内水面如图丁所示，正确读数视线是　　　　（选填“a”“b”或“c”），这块矿石的体积是　　　　cm3.（4）这块矿石的密度是　　　　　g/cm3.实验中由于矿石吸水，测得的矿石的密度　　　　　（选填“大于”或“小于”或“等于”）真实密度．</vt:lpstr>
      <vt:lpstr>2．（2020·永州）新冠疫情防控中，很多家庭使用浓度为75%的医用酒精来消毒．小刚同学利用烧杯、天平、量筒来测量其密度．</vt:lpstr>
      <vt:lpstr>（1）他把天平放在水平桌面上，将游码移至零刻度处，发现指针偏向分度盘的左侧，如图甲所示，这时他应将平衡螺母向　　　　　（选填“左”或“右”）调节，使天平平衡．（2）天平平衡后，他开始测量，测量的步骤如下：①将待测酒精倒入烧杯中，用天平测出烧杯和酒精的总质量m1＝153 g；</vt:lpstr>
      <vt:lpstr>②将烧杯中酒精的一部分倒入量筒中，测出倒入到量筒的这部分酒精的体积，如图乙V＝　　 　mL；③用天平测出烧杯和剩余酒精的总质量，如图丙m2＝　　　　　g.（3）该酒精密度的表达式为ρ＝　　　　　（用实验步骤中的字母表示），计算出酒精的密度为　　　　     　kg/m3.</vt:lpstr>
      <vt:lpstr>相关考点：1.原理：二力平衡．2．弹簧测力计的使用和读数．3．控制变量法的应用：探究滑动摩擦力的大小与压力的大小关系，必须保持接触面粗糙程度不变；探究滑动摩擦力的大小与接触面粗糙程度的关系，必须保持压力的大小不变．4．表格设计．5．由于物体很难控制匀速，如何改进装置．</vt:lpstr>
      <vt:lpstr>3．（2020·白银）小宇要探究“影响滑动摩擦力大小的因素”，他猜想影响滑动摩擦力大小的因素可能有：A.接触面所受的压力大小；B.接触面的粗糙程度；C.物体运动的速度．接下来小宇通过如图所示的实验操作开展探究．</vt:lpstr>
      <vt:lpstr>（1）进行甲、乙、丙图实验时，弹簧测力计必须沿水平方向拉着物体做　　　　　运动．（2）要验证猜想B，需按照　　　　　两个图（选填“甲”“乙”或“丙”）进行对比实验．（3）比较甲、乙图的实验，得到的实验结论是________________________________________________________________________．</vt:lpstr>
      <vt:lpstr>（4）在本次实验中运用的研究方法是转换法和　　　         　　．（5）小颖发现小宇上述实验操作中弹簧测力计的示数并不稳定，于是改进了实验装置，如图丁所示．改进后长木板　　　　　（选填“一定”或“不一定”）要做匀速直线运动．</vt:lpstr>
      <vt:lpstr>相关考点：1.实验通过海绵（沙子等）的凹陷程度来判断压力的作用效果（转换法）.2．控制变量法：（1）探究压力作用效果与压力大小的关系时，控制受力面积不变，改变压力的大小；（2）探究压力的作用效果与受力面积的关系时，控制压力不变，改变接触面积的大小．</vt:lpstr>
      <vt:lpstr>4．探究“压力作用效果”的实验如图甲、乙、丙所示．（1）实验中通过观察海绵的　　　　　　　　来比较压力的作用效果．（2）分析图　　　　　、　　　　　所示两图实验，可得出结论：当压力一定时，受力面积越小，压力的作用效果越明显．</vt:lpstr>
      <vt:lpstr>（3）通过图甲、乙所示实验能够得到的结论是________________________________________________________________________．下列实例中，直接应用该结论的是　　　　　．A．图钉的一端做得很尖             B．交通管理部门规定，严禁货车超载</vt:lpstr>
      <vt:lpstr>（4）将该小桌和砝码放在如图丁所示的木板上，比较图丙中海绵与图丁中木板受到的压强关系为p丙　　　　　p丁．（选填“＞”“＜”或“＝”）</vt:lpstr>
      <vt:lpstr>相关考点：1.U形管压强计通过U形管两侧液面的高度差反映压强大小（转换法）.2．液体压强随深度增加而变大．3．液体压强与液体密度有关，相同的深度，液体密度越大，压强越大．4．同种液体的同一深度，各方向压强相同．5．液体压强的计算．</vt:lpstr>
      <vt:lpstr>5．（2020·金华）在游泳时，小金发现越往深水区走，越感到胸闷，由此猜想液体内部压强可能与液体的深度有关．于是用液体压强计对此进行了探究．步骤一：将金属盒放入水中深度5厘米处，观察现象；</vt:lpstr>
      <vt:lpstr>步骤二：将金属盒放入水中深度15厘米处时，发现金属盒的位置不动，但U形管两侧的液面高度差逐渐减小；步骤三：调整好器材后，重新实验．在深度5厘米处观察到现象如图（甲）A所示，在深度15厘米处观察到现象如图（甲）B所示．得出结论：同种液体内部压强随着深度的增加而增大．</vt:lpstr>
      <vt:lpstr>请完成下列问题：（1）该实验过程用到的科学方法有　　　　（选填字母）.A．转换法               　B．控制变量法             　　　　　　　　C．类比法（2）步骤二中金属盒在水里的位置不动，但U形管两侧的液面高度差逐渐减小的原因是__________．</vt:lpstr>
      <vt:lpstr>（3）小金反思：只进行两次实验就得出结论，结论是不可靠的．还需改变深度更换液体进行多次实验，其目的是　　　　　　　　　　　　　　　．</vt:lpstr>
      <vt:lpstr>（4）对液体内部压强大小与深度关系的进一步思考．图（乙）为一圆柱形容器，容器内装有密度为ρ的液体，a点在深度为h处的水平横截面上，横截面上方的液柱对横截面产生的压力大小等于该液柱的重力．根据压强公式p＝    ，推导出a点所在横截面受到的液体压强pa与深度h之间的关系式是pa＝　　　　　．</vt:lpstr>
      <vt:lpstr>（一）测量平均速度：1.原理：v＝   .2．长度测量：估读；始末刻度相减．3．时间测量：始末时间相减．4．斜面的倾角小（便于测量任何一段路程所用的时间）.5．从斜面顶端运动到底端的过程中做变速直线运动．6．实验方案的评估及误差分析．</vt:lpstr>
      <vt:lpstr>6．如下图所示，在测量小车运动的平均速度实验中，让小车从斜面的A点由静止开始下滑并开始计时，分别测出小车到达B点和C点的时间，即可算出小车在各段的平均速度．</vt:lpstr>
      <vt:lpstr>（1）图中AB段的距离sAB＝　　　　　cm，测得时间tAB＝1.6 s，则AB段的平均速度vAB＝　　  　cm/s.（2）如果小车过了B点才停止计时，则测得的平均速度vAB会偏　　　　　．（3）实验中应多次测量，每次测量时必须让小车从　　　　　由静止开始下滑．</vt:lpstr>
      <vt:lpstr>（二）探究阻力对运动的影响：1.小球从同一高度滚下（小球到水平位置时具有相同的初速度）.2．通过改变水平位置的粗糙程度改变小球受到的阻力．3．阻力越小，小球运动越远，速度改变越慢．4．理想实验法：运动的物体不受阻力，将做匀速直线运动．</vt:lpstr>
      <vt:lpstr>7．（2020·呼伦贝尔）如下图：（1）为了使小车滑到水平面时的初速度相同，实验应让小车从同一斜面的　　　　　　　　　　滑下，这种研究问题的方法是　　　　　　　　（选填“转换法”“模型法”或“控制变量法”）.</vt:lpstr>
      <vt:lpstr>（2）伽利略对类似的实验进行了分析并进一步推测：如果水平面光滑，小车在运动时不受阻力，则小车将在水平面上　　　　　　　　　　．说明物体的运动　　　　　（选填“需要”或“不需要”）力来维持．</vt:lpstr>
      <vt:lpstr>（3）牛顿在伽利略等人的研究成果上概括出了牛顿第一定律．该定律　　　　　． A．能用实验直接验证 B．不能用实验直接验证，所以不能确定这个定律是否正确 C．是在大量经验事实的基础上，通过进一步的推理概括得出的</vt:lpstr>
      <vt:lpstr>（三）动能的影响因素：1.通过木块被撞开的距离反映小球的动能（转换法）.2．小球从同一高度滚下（小球到水平位置时具有相同的初速度）.3．小球的动能通过重力势能转化而来．4．水平面不能光滑．</vt:lpstr>
      <vt:lpstr>8．（2020·营口）在探究“物体动能的大小与哪些因素有关”的实验中，小欣同学设计了如图甲、乙、丙所示的三次实验，让铁球从同一斜面上某处由静止开始向下运动，然后与放在水平面上的纸盒相碰，铁球与纸盒在水平面上共同移动一段距离后静止．</vt:lpstr>
      <vt:lpstr>（1）要探究动能大小与物体质量的关系，应保证铁球达到水平面的　　　　　　　　　　相同，为了达到这一目的所采取的具体操作方法是使小球__________________________________________．（2）选用甲、丙两次实验可以得出的结论是：物体质量相同时，　　　　　　　　　　　　　．（3）三次实验中，碰撞前动能最小的是图　　　.　　（选填“甲”“乙”或“丙”）中的小球，原因是　　　　　　　　　　　　　　　　 .</vt:lpstr>
      <vt:lpstr>（4）小欣同学联想到“探究阻力对物体运动的影响”时，也用到了斜面，让小车从斜面顶端由静止滑下，比较在不同表面滑行的距离（如下表），小车在三个表面克服摩擦力做功　　　　　　（选填“相等”或“不相等”），若水平面绝对光滑，小车将做　　　　　运动．</vt:lpstr>
      <vt:lpstr>（四）斜面的机械效率：1.计算有用功，总功，机械效率．2．斜面越平缓，越省力，如盘山公路．3．斜面倾斜程度一定时，斜面越光滑，机械效率越高；斜面粗糙程度一定时，斜面越光滑，机械效率越高．</vt:lpstr>
      <vt:lpstr>9．朵朵在“探究斜面的机械效率与哪些因素有关”活动中，提出了以下猜想：A．斜面的机械效率可能与物体的重力有关B．斜面的机械效率可能与斜面的倾斜程度有关为了验证自己的猜想，朵朵用木板搭成了如图所示的装置进行探究，记录数据如下表：</vt:lpstr>
      <vt:lpstr>（1）在实验过程中，应沿斜面向上　　　　　拉动木块；（2）分析表中的数据发现：斜面越缓越　　　 　.　（选填“省力”或“费力”）；（3）第一次实验中斜面的机械效率η＝　　　　；（4）比较1、2两次的实验数据可以用来验证猜想　　　　　；</vt:lpstr>
      <vt:lpstr>（5）对比2、3两次实验数据，可初步得出结论：____________________________________________________________________________.（6）第二次实验中，物体受到的摩擦力f＝　　　　　N.</vt:lpstr>
      <vt:lpstr>相关考点：1.称量法测浮力F浮＝G物－F示；测排开水的重力G排＝G总－G桶．2．溢水杯中的水要加满（否则使所测物体排开的水重偏小）.3．探究中要先测量物体的重力和空杯的重力，否则物体先浸入水杯，再测其重力，会因为沾有水而使质量测量值偏大．</vt:lpstr>
      <vt:lpstr>4．浮力大小与排开液体的体积有关．5．浮力大小与液体的密度有关．6．浮力大小与物体浸没后的深度有关．7．弹簧测力计的拉力与物体浸入液体深度的关系（如图1）：8．浮力与物体浸入液体深度的关系（如图2）：</vt:lpstr>
      <vt:lpstr>10．在学习浮力的相关知识时，小军对影响浮力大小的因素产生了浓厚的兴趣．        小军记起自己在游泳池里从浅水区走向深水区时，会感觉到身体越来越轻．由此他想：浮力的大小与物体浸入水中的体积有什么关系呢？        于是，他按图甲所示的方法，将物体浸入水中，并不断改变物体浸入水中的体积．观察弹簧测力计示数的变化．记录的实验数据如表一所示．</vt:lpstr>
      <vt:lpstr>（1）分析表一中的实验数据，小军得出的结论是：物体浸入水中的体积越大，受到的浮力　　　　　（选填“越小”“越大”或“不变”）.                                     表一</vt:lpstr>
      <vt:lpstr>（2）小军又联想到“死海不死”的传说——人在死海中即使不会游泳也沉不下去．就想：浮力的大小一定还与液体的密度有关！        为了证实自己的想法，小军先把鸡蛋放入清水中，发现鸡蛋沉入水底；然后缓缓向水中加盐并不断地搅拌，随着盐水越来越浓，发现鸡蛋竟然能浮在液面上！        这个简易实验说明，小军关于浮力的大小与液体的密度有关的猜想是　　　　　（选填“正确”“错误”或“不确定”）的．</vt:lpstr>
      <vt:lpstr>（3）小军结合密度和重力的知识，对前面两个实验的结论进行了深入思考后，认为浮力的大小应该与物体排开的液体所受重力的大小有更直接的关系．        为了找到浮力的大小与物体排开的液体所受重力的大小之间的关系，他又利用水和石块进行了图乙所示的实验．相关实验数据的记录如表二所示，请你帮小军完成表二内容．</vt:lpstr>
      <vt:lpstr>                                        表二（4）分析表二的实验数据得出的结论是：石块受到的浮力的大小与它排开水所受重力的大小　         　．</vt:lpstr>
      <vt:lpstr>（5）为了更全面地总结出浮力的大小跟物体排开液体所受重力的大小之间的关系，接下来小军还要_______________________________________________________________________________________.</vt:lpstr>
      <vt:lpstr>相关考点：1.杠杆平衡（杠杆静止或匀速转动，不一定在水平位置）.2．如何调节杠杆平衡（调节平衡螺母，左沉右旋、右沉左旋）.3．实验开始前需要调节杠杆，使其在水平位置静止（避免杠杆自身重力对杠杆平衡的影响）.</vt:lpstr>
      <vt:lpstr>4．实验时调节杠杆在水平位置平衡（方便测出力臂的大小）.5．斜拉时弹簧测力计示数变大（拉力的力臂变小了）.6．应多次实验的目的（一次实验数据具有偶然性，多次实验结论具有普遍性）</vt:lpstr>
      <vt:lpstr>11．（2020·郴州）小明利用如图所示的装置探究杠杆平衡条件．（1）为排除杠杆自重对实验的影响，实验前把杠杆中心支在支架上，杠杆静止在图甲所示位置，此时应将杠杆右端的螺母向　　　　　调节（选填“左”“右”），使杠杆在水平位置达到平衡．</vt:lpstr>
      <vt:lpstr>（2）在杠杆两侧挂上不同数量相同规格的钩码，调节钩码位置，使杠杆重新在水平位置平衡，这样做的目的是________________________________．（3）实验时，小明在杠杆左侧A位置（左边位置第四格）先挂了3个钩码，如图乙所示，则在右侧B位置（右边位置第三格）应挂　　　　　个相同规格的钩码，杠杆可以重新在水平位置平衡．</vt:lpstr>
      <vt:lpstr>（4）如图丙所示，小明在A位置挂一个弹簧测力计，在B位置挂了2个钩码．现将弹簧测力计从C位置移到D位置，在此过程中杠杆始终在水平位置保持平衡，则弹簧测力计示数　　　　　（选填“变大”“变小”或“不变”），原因是________________．</vt:lpstr>
      <vt:lpstr>相关考点：1.要匀速竖直向上拉动弹簧测力计．2．计算有用功；总功；机械效率．3．物重、动滑轮重对滑轮组的机械效率的影响：（1）同一滑轮组，物重越大，机械效率越高；（2）物重一定，动滑轮越重，机械效率越低．4．机械效率与物体上升的高度、速度，滑轮组的绕线方式无关．</vt:lpstr>
      <vt:lpstr>12．（2020·湘潭）测量如图所示滑轮组的机械效率，部分实验数据如下表．</vt:lpstr>
      <vt:lpstr>（1）实验过程中，应缓慢拉动弹簧测力计，使钩码竖直向上做　　　　　运动．第1次实验时，弹簧测力计示数如图所示，为　　　　　N.（2）第2次实验时所做的有用功为　　　　　J，滑轮组的机械效率是　　　　　．</vt:lpstr>
      <vt:lpstr>（3）分析1、2、3次实验的数据可知，使用同一滑轮组提升重物时，重物重力越　　　　　（选填“大”或“小”），滑轮组的机械效率越高；分析3、4次实验的数据可知，滑轮组的机械效率与钩码上升的高度　　　　　（选填“有关”或“无关”）.</vt:lpstr>
      <vt:lpstr>（4）结合生产生活实际，用滑轮组提升重物时，下列选项中也可提高机械效率的是　　　　　．A．增大绳重          　　　　　　B．减轻动滑轮重          　　　　　　C．加快物体提升的速度</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2021-03-04T22:53:02.888</cp:lastPrinted>
  <dcterms:created xsi:type="dcterms:W3CDTF">2021-03-04T22:53:02Z</dcterms:created>
  <dcterms:modified xsi:type="dcterms:W3CDTF">2021-03-04T14:53:05Z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