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 id="390" r:id="rId52"/>
  </p:sldIdLst>
  <p:sldSz cx="9144000" cy="6858000" type="screen4x3"/>
  <p:notesSz cx="6858000" cy="9144000"/>
  <p:custDataLst>
    <p:tags r:id="rId53"/>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tags" Target="tags/tag1.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heme" Target="theme/theme1.xml" /><Relationship Id="rId57"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529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5299"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8D59B4F6-9CDB-4714-9D1C-2AE91D4A66B2}" type="datetime1">
              <a:rPr lang="zh-CN" altLang="en-US" sz="1200">
                <a:latin typeface="Calibri" pitchFamily="34" charset="0"/>
              </a:rPr>
              <a:t>*</a:t>
            </a:fld>
            <a:endParaRPr lang="zh-CN" altLang="en-US" sz="1200">
              <a:latin typeface="Calibri" pitchFamily="34" charset="0"/>
            </a:endParaRPr>
          </a:p>
        </p:txBody>
      </p:sp>
      <p:sp>
        <p:nvSpPr>
          <p:cNvPr id="55300"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55301"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F13A2C80-6805-40E7-A238-B3776D8EE9BD}"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120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1203"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14EE10D2-A22A-4D22-A051-7C5E47C708EC}" type="datetime1">
              <a:rPr lang="zh-CN" altLang="en-US" sz="1200">
                <a:latin typeface="Calibri" pitchFamily="34" charset="0"/>
              </a:rPr>
              <a:t>*</a:t>
            </a:fld>
            <a:endParaRPr lang="zh-CN" altLang="en-US" sz="1200">
              <a:latin typeface="Calibri" pitchFamily="34" charset="0"/>
            </a:endParaRPr>
          </a:p>
        </p:txBody>
      </p:sp>
      <p:sp>
        <p:nvSpPr>
          <p:cNvPr id="5120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1205"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51206"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51207"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69364331-AA08-484D-B68F-5507DFB50360}"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2226"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2227"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2228"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0A0FC9F5-090D-4A47-9330-4606C2A2C729}"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3250"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3251"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3252"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DA1F1C46-F81E-4EF1-8F94-94CF3BDA02ED}" type="slidenum">
              <a:rPr lang="zh-CN" altLang="en-US" sz="1200">
                <a:latin typeface="Calibri" pitchFamily="34" charset="0"/>
              </a:rPr>
              <a:t>4</a:t>
            </a:fld>
            <a:endParaRPr lang="zh-CN" altLang="en-US"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427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427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427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A171BAFA-5126-45B0-8235-ACED957FA6D9}" type="slidenum">
              <a:rPr lang="zh-CN" altLang="en-US" sz="1200">
                <a:latin typeface="Calibri" pitchFamily="34" charset="0"/>
              </a:rPr>
              <a:t>26</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1C67C3C3-1BA3-4C92-9E55-C0D4EA7D6868}"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3B926BA9-F259-4AEC-9340-B8C7A053D079}"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41.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emf" /><Relationship Id="rId3" Type="http://schemas.openxmlformats.org/officeDocument/2006/relationships/image" Target="../media/image3.emf" /><Relationship Id="rId4" Type="http://schemas.openxmlformats.org/officeDocument/2006/relationships/image" Target="../media/image4.emf"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emf" /><Relationship Id="rId4"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emf"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em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emf"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emf"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emf"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emf" /><Relationship Id="rId3" Type="http://schemas.openxmlformats.org/officeDocument/2006/relationships/image" Target="../media/image17.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emf" /><Relationship Id="rId3" Type="http://schemas.openxmlformats.org/officeDocument/2006/relationships/image" Target="../media/image19.em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emf"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emf" /><Relationship Id="rId3" Type="http://schemas.openxmlformats.org/officeDocument/2006/relationships/image" Target="../media/image28.emf" /><Relationship Id="rId4" Type="http://schemas.openxmlformats.org/officeDocument/2006/relationships/image" Target="../media/image29.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emf"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 Id="rId3" Type="http://schemas.openxmlformats.org/officeDocument/2006/relationships/image" Target="../media/image33.emf" /><Relationship Id="rId4" Type="http://schemas.openxmlformats.org/officeDocument/2006/relationships/image" Target="../media/image34.emf" /><Relationship Id="rId5" Type="http://schemas.openxmlformats.org/officeDocument/2006/relationships/image" Target="../media/image35.emf"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emf" /><Relationship Id="rId3" Type="http://schemas.openxmlformats.org/officeDocument/2006/relationships/image" Target="../media/image34.emf" /><Relationship Id="rId4" Type="http://schemas.openxmlformats.org/officeDocument/2006/relationships/image" Target="../media/image36.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emf" /><Relationship Id="rId3" Type="http://schemas.openxmlformats.org/officeDocument/2006/relationships/image" Target="../media/image3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638477" y="3826757"/>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29</a:t>
            </a:r>
            <a:r>
              <a:rPr lang="zh-CN" altLang="en-US" sz="2800" b="1" spc="0">
                <a:solidFill>
                  <a:srgbClr val="1B5337"/>
                </a:solidFill>
                <a:latin typeface="黑体" panose="02010609060101010101" pitchFamily="49" charset="-122"/>
                <a:ea typeface="黑体" panose="02010609060101010101" pitchFamily="49" charset="-122"/>
              </a:rPr>
              <a:t>课时　测量电功率</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589844" y="2355144"/>
            <a:ext cx="7473950"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第四板块 电与磁</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57463" y="2120900"/>
            <a:ext cx="676275" cy="754063"/>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460375" y="1428750"/>
          <a:ext cx="8223250" cy="4156075"/>
        </p:xfrm>
        <a:graphic>
          <a:graphicData uri="http://schemas.openxmlformats.org/drawingml/2006/table">
            <a:tbl>
              <a:tblPr/>
              <a:tblGrid>
                <a:gridCol w="1731962"/>
                <a:gridCol w="1806575"/>
                <a:gridCol w="2628900"/>
                <a:gridCol w="2055812"/>
              </a:tblGrid>
              <a:tr h="503238">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r>
                        <a:rPr lang="en-US" altLang="zh-CN" sz="2400">
                          <a:solidFill>
                            <a:srgbClr val="000000"/>
                          </a:solidFill>
                          <a:latin typeface="Times New Roman" pitchFamily="18" charset="0"/>
                          <a:ea typeface="黑体" panose="02010609060101010101" pitchFamily="49" charset="-122"/>
                        </a:rPr>
                        <a:t>2011</a:t>
                      </a:r>
                      <a:r>
                        <a:rPr lang="en-US" altLang="zh-CN" sz="2400">
                          <a:solidFill>
                            <a:srgbClr val="000000"/>
                          </a:solidFill>
                          <a:latin typeface="Times New Roman" pitchFamily="18" charset="0"/>
                          <a:ea typeface="黑体" panose="02010609060101010101" pitchFamily="49" charset="-122"/>
                        </a:rPr>
                        <a:t>版）</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503238">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14960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熟练掌握电功率的测量方法以及电功率的计算公式．</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远距离输电</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（综合能能力题</a:t>
                      </a:r>
                      <a:r>
                        <a:rPr lang="en-US" altLang="zh-CN" sz="2400">
                          <a:solidFill>
                            <a:srgbClr val="000000"/>
                          </a:solidFill>
                          <a:latin typeface="Times New Roman" pitchFamily="18" charset="0"/>
                          <a:ea typeface="黑体" panose="02010609060101010101" pitchFamily="49" charset="-122"/>
                        </a:rPr>
                        <a:t>7</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测量电功率（</a:t>
                      </a:r>
                      <a:r>
                        <a:rPr lang="en-US" altLang="zh-CN" sz="2400">
                          <a:solidFill>
                            <a:srgbClr val="000000"/>
                          </a:solidFill>
                          <a:latin typeface="Times New Roman" pitchFamily="18" charset="0"/>
                          <a:ea typeface="黑体" panose="02010609060101010101" pitchFamily="49" charset="-122"/>
                        </a:rPr>
                        <a:t>6</a:t>
                      </a:r>
                      <a:r>
                        <a:rPr lang="en-US" altLang="zh-CN" sz="2400">
                          <a:solidFill>
                            <a:srgbClr val="000000"/>
                          </a:solidFill>
                          <a:latin typeface="Times New Roman" pitchFamily="18" charset="0"/>
                          <a:ea typeface="黑体" panose="02010609060101010101" pitchFamily="49" charset="-122"/>
                        </a:rPr>
                        <a:t>分）</a:t>
                      </a:r>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太阳能电池板</a:t>
                      </a:r>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（综合能力题</a:t>
                      </a:r>
                      <a:r>
                        <a:rPr lang="en-US" altLang="zh-CN" sz="2400">
                          <a:solidFill>
                            <a:srgbClr val="000000"/>
                          </a:solidFill>
                          <a:latin typeface="Times New Roman" pitchFamily="18" charset="0"/>
                          <a:ea typeface="黑体" panose="02010609060101010101" pitchFamily="49" charset="-122"/>
                        </a:rPr>
                        <a:t>6</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探究台灯电功率的变化</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（综合能力题</a:t>
                      </a:r>
                      <a:r>
                        <a:rPr lang="en-US" altLang="zh-CN" sz="2400">
                          <a:solidFill>
                            <a:srgbClr val="000000"/>
                          </a:solidFill>
                          <a:latin typeface="Times New Roman" pitchFamily="18" charset="0"/>
                          <a:ea typeface="黑体" panose="02010609060101010101" pitchFamily="49" charset="-122"/>
                        </a:rPr>
                        <a:t>6</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08000" y="938213"/>
            <a:ext cx="4632325" cy="558800"/>
          </a:xfrm>
          <a:prstGeom prst="homePlate">
            <a:avLst>
              <a:gd name="adj" fmla="val 5000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伏安法测灯泡的电功率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2"/>
          <p:cNvSpPr>
            <a:spLocks noGrp="1"/>
          </p:cNvSpPr>
          <p:nvPr>
            <p:ph type="title" idx="4294967295"/>
          </p:nvPr>
        </p:nvSpPr>
        <p:spPr>
          <a:xfrm>
            <a:off x="508000" y="1597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．原理：</a:t>
            </a:r>
            <a:r>
              <a:rPr lang="zh-CN" altLang="zh-CN" sz="2800" u="sng"/>
              <a:t>　　　　　</a:t>
            </a:r>
            <a:r>
              <a:rPr lang="zh-CN" altLang="zh-CN" sz="2800"/>
              <a:t>．</a:t>
            </a:r>
            <a:br>
              <a:rPr lang="zh-CN" altLang="zh-CN" sz="2800"/>
            </a:br>
            <a:r>
              <a:rPr lang="en-US" altLang="zh-CN" sz="2800"/>
              <a:t>2</a:t>
            </a:r>
            <a:r>
              <a:rPr lang="zh-CN" altLang="zh-CN" sz="2800"/>
              <a:t>．电路如下图．</a:t>
            </a:r>
            <a:br>
              <a:rPr lang="zh-CN" altLang="zh-CN" sz="2800"/>
            </a:br>
            <a:br>
              <a:rPr lang="en-US" altLang="zh-CN" sz="2800"/>
            </a:br>
            <a:br>
              <a:rPr lang="en-US" altLang="zh-CN" sz="2800"/>
            </a:br>
            <a:r>
              <a:rPr lang="en-US" altLang="zh-CN" sz="2800"/>
              <a:t>3</a:t>
            </a:r>
            <a:r>
              <a:rPr lang="zh-CN" altLang="zh-CN" sz="2800"/>
              <a:t>．步骤：</a:t>
            </a:r>
            <a:br>
              <a:rPr lang="zh-CN" altLang="zh-CN" sz="2800"/>
            </a:br>
            <a:r>
              <a:rPr lang="zh-CN" altLang="zh-CN" sz="2800"/>
              <a:t>（</a:t>
            </a:r>
            <a:r>
              <a:rPr lang="en-US" altLang="zh-CN" sz="2800"/>
              <a:t>1</a:t>
            </a:r>
            <a:r>
              <a:rPr lang="zh-CN" altLang="zh-CN" sz="2800"/>
              <a:t>）根据电路图连接实物．连接实物时，必须注意开关</a:t>
            </a:r>
            <a:r>
              <a:rPr lang="zh-CN" altLang="zh-CN" sz="2800" u="sng"/>
              <a:t>　　　　　</a:t>
            </a:r>
            <a:r>
              <a:rPr lang="zh-CN" altLang="zh-CN" sz="2800"/>
              <a:t>．</a:t>
            </a:r>
            <a:endParaRPr lang="zh-CN" altLang="zh-CN" sz="2800"/>
          </a:p>
        </p:txBody>
      </p:sp>
      <p:pic>
        <p:nvPicPr>
          <p:cNvPr id="5125" name="Picture 9"/>
          <p:cNvPicPr>
            <a:picLocks noChangeAspect="1"/>
          </p:cNvPicPr>
          <p:nvPr/>
        </p:nvPicPr>
        <p:blipFill>
          <a:blip r:embed="rId3"/>
          <a:stretch>
            <a:fillRect/>
          </a:stretch>
        </p:blipFill>
        <p:spPr>
          <a:xfrm>
            <a:off x="3395663" y="2759075"/>
            <a:ext cx="2906712" cy="1841500"/>
          </a:xfrm>
          <a:prstGeom prst="rect">
            <a:avLst/>
          </a:prstGeom>
          <a:noFill/>
          <a:ln>
            <a:noFill/>
            <a:miter lim="800000"/>
          </a:ln>
        </p:spPr>
      </p:pic>
      <p:sp>
        <p:nvSpPr>
          <p:cNvPr id="5126" name="矩形 1"/>
          <p:cNvSpPr/>
          <p:nvPr/>
        </p:nvSpPr>
        <p:spPr>
          <a:xfrm>
            <a:off x="2084388" y="552291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断开</a:t>
            </a:r>
            <a:endParaRPr lang="zh-CN" altLang="zh-CN" sz="2800">
              <a:latin typeface="等线" pitchFamily="2" charset="-122"/>
              <a:ea typeface="等线" pitchFamily="2" charset="-122"/>
            </a:endParaRPr>
          </a:p>
        </p:txBody>
      </p:sp>
      <p:sp>
        <p:nvSpPr>
          <p:cNvPr id="5127" name="矩形 2"/>
          <p:cNvSpPr/>
          <p:nvPr/>
        </p:nvSpPr>
        <p:spPr>
          <a:xfrm>
            <a:off x="2536825" y="1703388"/>
            <a:ext cx="15017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UI</a:t>
            </a:r>
            <a:r>
              <a:rPr lang="zh-CN" altLang="zh-CN" sz="2800" spc="0">
                <a:solidFill>
                  <a:srgbClr val="FF0000"/>
                </a:solidFill>
                <a:latin typeface="Times New Roman" pitchFamily="18" charset="0"/>
                <a:ea typeface="黑体" pitchFamily="49" charset="-122"/>
              </a:rPr>
              <a:t>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par>
                                <p:cTn id="11" presetID="10" presetClass="entr" presetSubtype="0"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fade">
                                      <p:cBhvr>
                                        <p:cTn id="13" dur="500"/>
                                        <p:tgtEl>
                                          <p:spTgt spid="512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127"/>
                                        </p:tgtEl>
                                        <p:attrNameLst>
                                          <p:attrName>style.visibility</p:attrName>
                                        </p:attrNameLst>
                                      </p:cBhvr>
                                      <p:to>
                                        <p:strVal val="visible"/>
                                      </p:to>
                                    </p:set>
                                    <p:anim calcmode="lin" valueType="num">
                                      <p:cBhvr additive="base">
                                        <p:cTn id="18" dur="500" fill="hold"/>
                                        <p:tgtEl>
                                          <p:spTgt spid="5127"/>
                                        </p:tgtEl>
                                        <p:attrNameLst>
                                          <p:attrName>ppt_x</p:attrName>
                                        </p:attrNameLst>
                                      </p:cBhvr>
                                      <p:tavLst>
                                        <p:tav tm="0">
                                          <p:val>
                                            <p:strVal val="#ppt_x"/>
                                          </p:val>
                                        </p:tav>
                                        <p:tav tm="100000">
                                          <p:val>
                                            <p:strVal val="#ppt_x"/>
                                          </p:val>
                                        </p:tav>
                                      </p:tavLst>
                                    </p:anim>
                                    <p:anim calcmode="lin" valueType="num">
                                      <p:cBhvr additive="base">
                                        <p:cTn id="19"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126"/>
                                        </p:tgtEl>
                                        <p:attrNameLst>
                                          <p:attrName>style.visibility</p:attrName>
                                        </p:attrNameLst>
                                      </p:cBhvr>
                                      <p:to>
                                        <p:strVal val="visible"/>
                                      </p:to>
                                    </p:set>
                                    <p:anim calcmode="lin" valueType="num">
                                      <p:cBhvr additive="base">
                                        <p:cTn id="24" dur="500" fill="hold"/>
                                        <p:tgtEl>
                                          <p:spTgt spid="5126"/>
                                        </p:tgtEl>
                                        <p:attrNameLst>
                                          <p:attrName>ppt_x</p:attrName>
                                        </p:attrNameLst>
                                      </p:cBhvr>
                                      <p:tavLst>
                                        <p:tav tm="0">
                                          <p:val>
                                            <p:strVal val="#ppt_x"/>
                                          </p:val>
                                        </p:tav>
                                        <p:tav tm="100000">
                                          <p:val>
                                            <p:strVal val="#ppt_x"/>
                                          </p:val>
                                        </p:tav>
                                      </p:tavLst>
                                    </p:anim>
                                    <p:anim calcmode="lin" valueType="num">
                                      <p:cBhvr additive="base">
                                        <p:cTn id="25"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6" grpId="0"/>
      <p:bldP spid="512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pic>
        <p:nvPicPr>
          <p:cNvPr id="6147" name="图片 3"/>
          <p:cNvPicPr>
            <a:picLocks noChangeAspect="1"/>
          </p:cNvPicPr>
          <p:nvPr/>
        </p:nvPicPr>
        <p:blipFill>
          <a:blip r:embed="rId2"/>
          <a:srcRect r="11791"/>
          <a:stretch>
            <a:fillRect/>
          </a:stretch>
        </p:blipFill>
        <p:spPr>
          <a:xfrm>
            <a:off x="414338" y="1127125"/>
            <a:ext cx="8066087" cy="965200"/>
          </a:xfrm>
          <a:prstGeom prst="rect">
            <a:avLst/>
          </a:prstGeom>
          <a:noFill/>
          <a:ln>
            <a:noFill/>
            <a:miter lim="800000"/>
          </a:ln>
        </p:spPr>
      </p:pic>
      <p:pic>
        <p:nvPicPr>
          <p:cNvPr id="6148" name="图片 6"/>
          <p:cNvPicPr>
            <a:picLocks noChangeAspect="1"/>
          </p:cNvPicPr>
          <p:nvPr/>
        </p:nvPicPr>
        <p:blipFill>
          <a:blip r:embed="rId3"/>
          <a:srcRect r="20737"/>
          <a:stretch>
            <a:fillRect/>
          </a:stretch>
        </p:blipFill>
        <p:spPr>
          <a:xfrm>
            <a:off x="414338" y="2281238"/>
            <a:ext cx="7246937" cy="1928812"/>
          </a:xfrm>
          <a:prstGeom prst="rect">
            <a:avLst/>
          </a:prstGeom>
          <a:noFill/>
          <a:ln>
            <a:noFill/>
            <a:miter lim="800000"/>
          </a:ln>
        </p:spPr>
      </p:pic>
      <p:pic>
        <p:nvPicPr>
          <p:cNvPr id="6149" name="图片 7"/>
          <p:cNvPicPr>
            <a:picLocks noChangeAspect="1"/>
          </p:cNvPicPr>
          <p:nvPr/>
        </p:nvPicPr>
        <p:blipFill>
          <a:blip r:embed="rId4"/>
          <a:srcRect r="14000"/>
          <a:stretch>
            <a:fillRect/>
          </a:stretch>
        </p:blipFill>
        <p:spPr>
          <a:xfrm>
            <a:off x="414338" y="4408488"/>
            <a:ext cx="7862887" cy="15446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fade">
                                      <p:cBhvr>
                                        <p:cTn id="7" dur="500"/>
                                        <p:tgtEl>
                                          <p:spTgt spid="6148"/>
                                        </p:tgtEl>
                                      </p:cBhvr>
                                    </p:animEffect>
                                  </p:childTnLst>
                                </p:cTn>
                              </p:par>
                              <p:par>
                                <p:cTn id="8" presetID="10" presetClass="entr" presetSubtype="0"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fade">
                                      <p:cBhvr>
                                        <p:cTn id="10" dur="500"/>
                                        <p:tgtEl>
                                          <p:spTgt spid="6147"/>
                                        </p:tgtEl>
                                      </p:cBhvr>
                                    </p:animEffect>
                                  </p:childTnLst>
                                </p:cTn>
                              </p:par>
                              <p:par>
                                <p:cTn id="11" presetID="10" presetClass="entr" presetSubtype="0" fill="hold" nodeType="withEffect">
                                  <p:stCondLst>
                                    <p:cond delay="0"/>
                                  </p:stCondLst>
                                  <p:childTnLst>
                                    <p:set>
                                      <p:cBhvr>
                                        <p:cTn id="12" dur="1" fill="hold">
                                          <p:stCondLst>
                                            <p:cond delay="0"/>
                                          </p:stCondLst>
                                        </p:cTn>
                                        <p:tgtEl>
                                          <p:spTgt spid="6149"/>
                                        </p:tgtEl>
                                        <p:attrNameLst>
                                          <p:attrName>style.visibility</p:attrName>
                                        </p:attrNameLst>
                                      </p:cBhvr>
                                      <p:to>
                                        <p:strVal val="visible"/>
                                      </p:to>
                                    </p:set>
                                    <p:animEffect transition="in" filter="fade">
                                      <p:cBhvr>
                                        <p:cTn id="13" dur="5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08000" y="1123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）检查电路无误后，闭合开关</a:t>
            </a:r>
            <a:r>
              <a:rPr lang="en-US" altLang="zh-CN" sz="2800"/>
              <a:t>S</a:t>
            </a:r>
            <a:r>
              <a:rPr lang="zh-CN" altLang="zh-CN" sz="2800"/>
              <a:t>，移动滑动变阻器使电压表等于、小于和大于额定电压，分别读出电流表的示数，填入表格．</a:t>
            </a:r>
            <a:br>
              <a:rPr lang="zh-CN" altLang="zh-CN" sz="2800"/>
            </a:br>
            <a:r>
              <a:rPr lang="en-US" altLang="zh-CN" sz="2800"/>
              <a:t>4</a:t>
            </a:r>
            <a:r>
              <a:rPr lang="zh-CN" altLang="zh-CN" sz="2800"/>
              <a:t>．分析：</a:t>
            </a:r>
            <a:br>
              <a:rPr lang="en-US" altLang="zh-CN" sz="2800"/>
            </a:br>
            <a:r>
              <a:rPr lang="zh-CN" altLang="zh-CN" sz="2800"/>
              <a:t>当</a:t>
            </a:r>
            <a:r>
              <a:rPr lang="en-US" altLang="zh-CN" sz="2800" i="1"/>
              <a:t>U</a:t>
            </a:r>
            <a:r>
              <a:rPr lang="zh-CN" altLang="zh-CN" sz="2800" baseline="-25000"/>
              <a:t>实</a:t>
            </a:r>
            <a:r>
              <a:rPr lang="zh-CN" altLang="zh-CN" sz="2800" u="sng"/>
              <a:t>　　　</a:t>
            </a:r>
            <a:r>
              <a:rPr lang="en-US" altLang="zh-CN" sz="2800" i="1"/>
              <a:t>U</a:t>
            </a:r>
            <a:r>
              <a:rPr lang="zh-CN" altLang="zh-CN" sz="2800" baseline="-25000"/>
              <a:t>额</a:t>
            </a:r>
            <a:r>
              <a:rPr lang="zh-CN" altLang="zh-CN" sz="2800"/>
              <a:t>时，</a:t>
            </a:r>
            <a:r>
              <a:rPr lang="en-US" altLang="zh-CN" sz="2800" i="1"/>
              <a:t>P</a:t>
            </a:r>
            <a:r>
              <a:rPr lang="zh-CN" altLang="zh-CN" sz="2800" baseline="-25000"/>
              <a:t>实</a:t>
            </a:r>
            <a:r>
              <a:rPr lang="zh-CN" altLang="zh-CN" sz="2800" u="sng"/>
              <a:t>　　　</a:t>
            </a:r>
            <a:r>
              <a:rPr lang="en-US" altLang="zh-CN" sz="2800" i="1"/>
              <a:t>P</a:t>
            </a:r>
            <a:r>
              <a:rPr lang="zh-CN" altLang="zh-CN" sz="2800" baseline="-25000"/>
              <a:t>额</a:t>
            </a:r>
            <a:r>
              <a:rPr lang="en-US" altLang="zh-CN" sz="2800"/>
              <a:t>     </a:t>
            </a:r>
            <a:r>
              <a:rPr lang="zh-CN" altLang="zh-CN" sz="2800"/>
              <a:t>灯泡正常发光</a:t>
            </a:r>
            <a:br>
              <a:rPr lang="zh-CN" altLang="zh-CN" sz="2800"/>
            </a:br>
            <a:r>
              <a:rPr lang="zh-CN" altLang="zh-CN" sz="2800"/>
              <a:t>当</a:t>
            </a:r>
            <a:r>
              <a:rPr lang="en-US" altLang="zh-CN" sz="2800" i="1"/>
              <a:t>U</a:t>
            </a:r>
            <a:r>
              <a:rPr lang="zh-CN" altLang="zh-CN" sz="2800" baseline="-25000"/>
              <a:t>实</a:t>
            </a:r>
            <a:r>
              <a:rPr lang="zh-CN" altLang="zh-CN" sz="2800" u="sng"/>
              <a:t>　　　</a:t>
            </a:r>
            <a:r>
              <a:rPr lang="en-US" altLang="zh-CN" sz="2800" i="1"/>
              <a:t>U</a:t>
            </a:r>
            <a:r>
              <a:rPr lang="zh-CN" altLang="zh-CN" sz="2800" baseline="-25000"/>
              <a:t>额</a:t>
            </a:r>
            <a:r>
              <a:rPr lang="zh-CN" altLang="zh-CN" sz="2800"/>
              <a:t> 时，</a:t>
            </a:r>
            <a:r>
              <a:rPr lang="en-US" altLang="zh-CN" sz="2800" i="1"/>
              <a:t>P</a:t>
            </a:r>
            <a:r>
              <a:rPr lang="zh-CN" altLang="zh-CN" sz="2800" baseline="-25000"/>
              <a:t>实</a:t>
            </a:r>
            <a:r>
              <a:rPr lang="zh-CN" altLang="zh-CN" sz="2800" u="sng"/>
              <a:t>　　　</a:t>
            </a:r>
            <a:r>
              <a:rPr lang="en-US" altLang="zh-CN" sz="2800" i="1"/>
              <a:t>P</a:t>
            </a:r>
            <a:r>
              <a:rPr lang="zh-CN" altLang="zh-CN" sz="2800" baseline="-25000"/>
              <a:t>额</a:t>
            </a:r>
            <a:r>
              <a:rPr lang="en-US" altLang="zh-CN" sz="2800"/>
              <a:t>    </a:t>
            </a:r>
            <a:r>
              <a:rPr lang="zh-CN" altLang="zh-CN" sz="2800"/>
              <a:t>灯泡发光较暗</a:t>
            </a:r>
            <a:r>
              <a:rPr lang="en-US" altLang="zh-CN" sz="2800"/>
              <a:t>           </a:t>
            </a:r>
            <a:br>
              <a:rPr lang="zh-CN" altLang="zh-CN" sz="2800"/>
            </a:br>
            <a:r>
              <a:rPr lang="zh-CN" altLang="zh-CN" sz="2800"/>
              <a:t>当</a:t>
            </a:r>
            <a:r>
              <a:rPr lang="en-US" altLang="zh-CN" sz="2800" i="1"/>
              <a:t>U</a:t>
            </a:r>
            <a:r>
              <a:rPr lang="zh-CN" altLang="zh-CN" sz="2800" baseline="-25000"/>
              <a:t>实</a:t>
            </a:r>
            <a:r>
              <a:rPr lang="zh-CN" altLang="zh-CN" sz="2800" u="sng"/>
              <a:t>　　　</a:t>
            </a:r>
            <a:r>
              <a:rPr lang="en-US" altLang="zh-CN" sz="2800" i="1"/>
              <a:t>U</a:t>
            </a:r>
            <a:r>
              <a:rPr lang="zh-CN" altLang="zh-CN" sz="2800" baseline="-25000"/>
              <a:t>额</a:t>
            </a:r>
            <a:r>
              <a:rPr lang="zh-CN" altLang="zh-CN" sz="2800"/>
              <a:t>时，</a:t>
            </a:r>
            <a:r>
              <a:rPr lang="en-US" altLang="zh-CN" sz="2800" i="1"/>
              <a:t>P</a:t>
            </a:r>
            <a:r>
              <a:rPr lang="zh-CN" altLang="zh-CN" sz="2800" baseline="-25000"/>
              <a:t>实</a:t>
            </a:r>
            <a:r>
              <a:rPr lang="zh-CN" altLang="zh-CN" sz="2800" u="sng"/>
              <a:t>　　　</a:t>
            </a:r>
            <a:r>
              <a:rPr lang="en-US" altLang="zh-CN" sz="2800" i="1"/>
              <a:t>P</a:t>
            </a:r>
            <a:r>
              <a:rPr lang="zh-CN" altLang="zh-CN" sz="2800" baseline="-25000"/>
              <a:t>额</a:t>
            </a:r>
            <a:r>
              <a:rPr lang="en-US" altLang="zh-CN" sz="2800"/>
              <a:t>     </a:t>
            </a:r>
            <a:r>
              <a:rPr lang="zh-CN" altLang="zh-CN" sz="2800"/>
              <a:t>灯泡发光较亮</a:t>
            </a:r>
            <a:endParaRPr lang="zh-CN" altLang="en-US" sz="2800"/>
          </a:p>
        </p:txBody>
      </p:sp>
      <p:sp>
        <p:nvSpPr>
          <p:cNvPr id="7172" name="矩形 2"/>
          <p:cNvSpPr/>
          <p:nvPr/>
        </p:nvSpPr>
        <p:spPr>
          <a:xfrm>
            <a:off x="1620838" y="3810000"/>
            <a:ext cx="5445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7173" name="矩形 3"/>
          <p:cNvSpPr/>
          <p:nvPr/>
        </p:nvSpPr>
        <p:spPr>
          <a:xfrm>
            <a:off x="4375150" y="3810000"/>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7174" name="矩形 4"/>
          <p:cNvSpPr/>
          <p:nvPr/>
        </p:nvSpPr>
        <p:spPr>
          <a:xfrm>
            <a:off x="1601788" y="4432300"/>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7175" name="矩形 5"/>
          <p:cNvSpPr/>
          <p:nvPr/>
        </p:nvSpPr>
        <p:spPr>
          <a:xfrm>
            <a:off x="4460875" y="4432300"/>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7176" name="矩形 6"/>
          <p:cNvSpPr/>
          <p:nvPr/>
        </p:nvSpPr>
        <p:spPr>
          <a:xfrm>
            <a:off x="1620838" y="5083175"/>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
        <p:nvSpPr>
          <p:cNvPr id="7177" name="矩形 7"/>
          <p:cNvSpPr/>
          <p:nvPr/>
        </p:nvSpPr>
        <p:spPr>
          <a:xfrm>
            <a:off x="4460875" y="508317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174"/>
                                        </p:tgtEl>
                                        <p:attrNameLst>
                                          <p:attrName>style.visibility</p:attrName>
                                        </p:attrNameLst>
                                      </p:cBhvr>
                                      <p:to>
                                        <p:strVal val="visible"/>
                                      </p:to>
                                    </p:set>
                                    <p:anim calcmode="lin" valueType="num">
                                      <p:cBhvr additive="base">
                                        <p:cTn id="24" dur="500" fill="hold"/>
                                        <p:tgtEl>
                                          <p:spTgt spid="7174"/>
                                        </p:tgtEl>
                                        <p:attrNameLst>
                                          <p:attrName>ppt_x</p:attrName>
                                        </p:attrNameLst>
                                      </p:cBhvr>
                                      <p:tavLst>
                                        <p:tav tm="0">
                                          <p:val>
                                            <p:strVal val="#ppt_x"/>
                                          </p:val>
                                        </p:tav>
                                        <p:tav tm="100000">
                                          <p:val>
                                            <p:strVal val="#ppt_x"/>
                                          </p:val>
                                        </p:tav>
                                      </p:tavLst>
                                    </p:anim>
                                    <p:anim calcmode="lin" valueType="num">
                                      <p:cBhvr additive="base">
                                        <p:cTn id="25"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175"/>
                                        </p:tgtEl>
                                        <p:attrNameLst>
                                          <p:attrName>style.visibility</p:attrName>
                                        </p:attrNameLst>
                                      </p:cBhvr>
                                      <p:to>
                                        <p:strVal val="visible"/>
                                      </p:to>
                                    </p:set>
                                    <p:anim calcmode="lin" valueType="num">
                                      <p:cBhvr additive="base">
                                        <p:cTn id="30" dur="500" fill="hold"/>
                                        <p:tgtEl>
                                          <p:spTgt spid="7175"/>
                                        </p:tgtEl>
                                        <p:attrNameLst>
                                          <p:attrName>ppt_x</p:attrName>
                                        </p:attrNameLst>
                                      </p:cBhvr>
                                      <p:tavLst>
                                        <p:tav tm="0">
                                          <p:val>
                                            <p:strVal val="#ppt_x"/>
                                          </p:val>
                                        </p:tav>
                                        <p:tav tm="100000">
                                          <p:val>
                                            <p:strVal val="#ppt_x"/>
                                          </p:val>
                                        </p:tav>
                                      </p:tavLst>
                                    </p:anim>
                                    <p:anim calcmode="lin" valueType="num">
                                      <p:cBhvr additive="base">
                                        <p:cTn id="31"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176"/>
                                        </p:tgtEl>
                                        <p:attrNameLst>
                                          <p:attrName>style.visibility</p:attrName>
                                        </p:attrNameLst>
                                      </p:cBhvr>
                                      <p:to>
                                        <p:strVal val="visible"/>
                                      </p:to>
                                    </p:set>
                                    <p:anim calcmode="lin" valueType="num">
                                      <p:cBhvr additive="base">
                                        <p:cTn id="36" dur="500" fill="hold"/>
                                        <p:tgtEl>
                                          <p:spTgt spid="7176"/>
                                        </p:tgtEl>
                                        <p:attrNameLst>
                                          <p:attrName>ppt_x</p:attrName>
                                        </p:attrNameLst>
                                      </p:cBhvr>
                                      <p:tavLst>
                                        <p:tav tm="0">
                                          <p:val>
                                            <p:strVal val="#ppt_x"/>
                                          </p:val>
                                        </p:tav>
                                        <p:tav tm="100000">
                                          <p:val>
                                            <p:strVal val="#ppt_x"/>
                                          </p:val>
                                        </p:tav>
                                      </p:tavLst>
                                    </p:anim>
                                    <p:anim calcmode="lin" valueType="num">
                                      <p:cBhvr additive="base">
                                        <p:cTn id="37"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177"/>
                                        </p:tgtEl>
                                        <p:attrNameLst>
                                          <p:attrName>style.visibility</p:attrName>
                                        </p:attrNameLst>
                                      </p:cBhvr>
                                      <p:to>
                                        <p:strVal val="visible"/>
                                      </p:to>
                                    </p:set>
                                    <p:anim calcmode="lin" valueType="num">
                                      <p:cBhvr additive="base">
                                        <p:cTn id="42" dur="500" fill="hold"/>
                                        <p:tgtEl>
                                          <p:spTgt spid="7177"/>
                                        </p:tgtEl>
                                        <p:attrNameLst>
                                          <p:attrName>ppt_x</p:attrName>
                                        </p:attrNameLst>
                                      </p:cBhvr>
                                      <p:tavLst>
                                        <p:tav tm="0">
                                          <p:val>
                                            <p:strVal val="#ppt_x"/>
                                          </p:val>
                                        </p:tav>
                                        <p:tav tm="100000">
                                          <p:val>
                                            <p:strVal val="#ppt_x"/>
                                          </p:val>
                                        </p:tav>
                                      </p:tavLst>
                                    </p:anim>
                                    <p:anim calcmode="lin" valueType="num">
                                      <p:cBhvr additive="base">
                                        <p:cTn id="43"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P spid="7174" grpId="0"/>
      <p:bldP spid="7175" grpId="0"/>
      <p:bldP spid="7176" grpId="0"/>
      <p:bldP spid="717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508000"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．结论：小灯泡的亮度由</a:t>
            </a:r>
            <a:r>
              <a:rPr lang="zh-CN" altLang="zh-CN" sz="2800" u="sng"/>
              <a:t>　　　　　</a:t>
            </a:r>
            <a:r>
              <a:rPr lang="zh-CN" altLang="zh-CN" sz="2800"/>
              <a:t>决定，实际功率由</a:t>
            </a:r>
            <a:r>
              <a:rPr lang="zh-CN" altLang="zh-CN" sz="2800" u="sng"/>
              <a:t>　　　　　</a:t>
            </a:r>
            <a:r>
              <a:rPr lang="zh-CN" altLang="zh-CN" sz="2800"/>
              <a:t>决定．（测量小灯泡的电功率不需要多次测量求平均值，原因是灯泡在不同电压下的实际功率不同）</a:t>
            </a:r>
            <a:br>
              <a:rPr lang="zh-CN" altLang="zh-CN" sz="2800"/>
            </a:br>
            <a:endParaRPr lang="zh-CN" altLang="en-US" sz="2800"/>
          </a:p>
        </p:txBody>
      </p:sp>
      <p:sp>
        <p:nvSpPr>
          <p:cNvPr id="8196" name="标题 1"/>
          <p:cNvSpPr/>
          <p:nvPr/>
        </p:nvSpPr>
        <p:spPr>
          <a:xfrm>
            <a:off x="508000" y="4395788"/>
            <a:ext cx="8128000"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en-US" altLang="zh-CN" sz="2800">
                <a:latin typeface="Times New Roman" pitchFamily="18" charset="0"/>
                <a:ea typeface="黑体" pitchFamily="49" charset="-122"/>
              </a:rPr>
              <a:t>1</a:t>
            </a:r>
            <a:r>
              <a:rPr lang="zh-CN" altLang="zh-CN" sz="2800">
                <a:latin typeface="Times New Roman" pitchFamily="18" charset="0"/>
                <a:ea typeface="黑体" pitchFamily="49" charset="-122"/>
              </a:rPr>
              <a:t>．原理：</a:t>
            </a:r>
            <a:r>
              <a:rPr lang="zh-CN" altLang="zh-CN" sz="2800" u="sng">
                <a:latin typeface="Times New Roman" pitchFamily="18" charset="0"/>
                <a:ea typeface="黑体" pitchFamily="49" charset="-122"/>
              </a:rPr>
              <a:t>　　　　　</a:t>
            </a:r>
            <a:r>
              <a:rPr lang="zh-CN" altLang="zh-CN" sz="2800">
                <a:latin typeface="Times New Roman" pitchFamily="18" charset="0"/>
                <a:ea typeface="黑体" pitchFamily="49" charset="-122"/>
              </a:rPr>
              <a:t>．</a:t>
            </a:r>
            <a:br>
              <a:rPr lang="zh-CN" altLang="zh-CN" sz="2800">
                <a:latin typeface="Times New Roman" pitchFamily="18" charset="0"/>
                <a:ea typeface="黑体" pitchFamily="49" charset="-122"/>
              </a:rPr>
            </a:br>
            <a:r>
              <a:rPr lang="en-US" altLang="zh-CN" sz="2800">
                <a:latin typeface="Times New Roman" pitchFamily="18" charset="0"/>
                <a:ea typeface="黑体" pitchFamily="49" charset="-122"/>
              </a:rPr>
              <a:t>2</a:t>
            </a:r>
            <a:r>
              <a:rPr lang="zh-CN" altLang="zh-CN" sz="2800">
                <a:latin typeface="Times New Roman" pitchFamily="18" charset="0"/>
                <a:ea typeface="黑体" pitchFamily="49" charset="-122"/>
              </a:rPr>
              <a:t>．器材：</a:t>
            </a:r>
            <a:r>
              <a:rPr lang="zh-CN" altLang="zh-CN" sz="2800" u="sng">
                <a:latin typeface="Times New Roman" pitchFamily="18" charset="0"/>
                <a:ea typeface="黑体" pitchFamily="49" charset="-122"/>
              </a:rPr>
              <a:t>　　　　　</a:t>
            </a:r>
            <a:r>
              <a:rPr lang="zh-CN" altLang="zh-CN" sz="2800">
                <a:latin typeface="Times New Roman" pitchFamily="18" charset="0"/>
                <a:ea typeface="黑体" pitchFamily="49" charset="-122"/>
              </a:rPr>
              <a:t>和</a:t>
            </a:r>
            <a:r>
              <a:rPr lang="zh-CN" altLang="zh-CN" sz="2800" u="sng">
                <a:latin typeface="Times New Roman" pitchFamily="18" charset="0"/>
                <a:ea typeface="黑体" pitchFamily="49" charset="-122"/>
              </a:rPr>
              <a:t>　　　　　</a:t>
            </a:r>
            <a:r>
              <a:rPr lang="zh-CN" altLang="zh-CN" sz="2800">
                <a:latin typeface="Times New Roman" pitchFamily="18" charset="0"/>
                <a:ea typeface="黑体" pitchFamily="49" charset="-122"/>
              </a:rPr>
              <a:t>．</a:t>
            </a:r>
            <a:br>
              <a:rPr lang="zh-CN" altLang="zh-CN" sz="2800">
                <a:latin typeface="Times New Roman" pitchFamily="18" charset="0"/>
                <a:ea typeface="黑体" pitchFamily="49" charset="-122"/>
              </a:rPr>
            </a:br>
            <a:endParaRPr lang="zh-CN" altLang="en-US" sz="2800">
              <a:latin typeface="Times New Roman" pitchFamily="18" charset="0"/>
              <a:ea typeface="黑体" panose="02010609060101010101" pitchFamily="49" charset="-122"/>
            </a:endParaRPr>
          </a:p>
        </p:txBody>
      </p:sp>
      <p:sp>
        <p:nvSpPr>
          <p:cNvPr id="8197" name="箭头: 五边形 4"/>
          <p:cNvSpPr/>
          <p:nvPr/>
        </p:nvSpPr>
        <p:spPr>
          <a:xfrm>
            <a:off x="508000" y="3603625"/>
            <a:ext cx="4632325" cy="558800"/>
          </a:xfrm>
          <a:prstGeom prst="homePlate">
            <a:avLst>
              <a:gd name="adj" fmla="val 5000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测量家用电器的电功率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8198" name="矩形 2"/>
          <p:cNvSpPr/>
          <p:nvPr/>
        </p:nvSpPr>
        <p:spPr>
          <a:xfrm>
            <a:off x="4768850" y="898525"/>
            <a:ext cx="19796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实际功率　</a:t>
            </a:r>
            <a:endParaRPr lang="zh-CN" altLang="en-US" sz="2800"/>
          </a:p>
        </p:txBody>
      </p:sp>
      <p:sp>
        <p:nvSpPr>
          <p:cNvPr id="8199" name="矩形 3"/>
          <p:cNvSpPr/>
          <p:nvPr/>
        </p:nvSpPr>
        <p:spPr>
          <a:xfrm>
            <a:off x="1751013" y="1536700"/>
            <a:ext cx="17176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实际电压</a:t>
            </a:r>
            <a:r>
              <a:rPr lang="zh-CN" altLang="zh-CN" sz="2800" spc="0">
                <a:solidFill>
                  <a:srgbClr val="FF0000"/>
                </a:solidFill>
                <a:latin typeface="等线" pitchFamily="2" charset="-122"/>
                <a:ea typeface="Times New Roman" panose="02020603050405020304" pitchFamily="18" charset="0"/>
              </a:rPr>
              <a:t> </a:t>
            </a:r>
            <a:endParaRPr lang="zh-CN" altLang="en-US" sz="2800"/>
          </a:p>
        </p:txBody>
      </p:sp>
      <p:sp>
        <p:nvSpPr>
          <p:cNvPr id="8200" name="矩形 5"/>
          <p:cNvSpPr/>
          <p:nvPr/>
        </p:nvSpPr>
        <p:spPr>
          <a:xfrm>
            <a:off x="2413000" y="4514850"/>
            <a:ext cx="126206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W</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endParaRPr lang="zh-CN" altLang="en-US" sz="2800"/>
          </a:p>
        </p:txBody>
      </p:sp>
      <p:sp>
        <p:nvSpPr>
          <p:cNvPr id="8201" name="矩形 6"/>
          <p:cNvSpPr/>
          <p:nvPr/>
        </p:nvSpPr>
        <p:spPr>
          <a:xfrm>
            <a:off x="2463800" y="5105400"/>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电能表</a:t>
            </a:r>
            <a:endParaRPr lang="zh-CN" altLang="en-US" sz="2800"/>
          </a:p>
        </p:txBody>
      </p:sp>
      <p:sp>
        <p:nvSpPr>
          <p:cNvPr id="8202" name="矩形 7"/>
          <p:cNvSpPr/>
          <p:nvPr/>
        </p:nvSpPr>
        <p:spPr>
          <a:xfrm>
            <a:off x="4689475" y="511492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手表</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8"/>
                                        </p:tgtEl>
                                        <p:attrNameLst>
                                          <p:attrName>style.visibility</p:attrName>
                                        </p:attrNameLst>
                                      </p:cBhvr>
                                      <p:to>
                                        <p:strVal val="visible"/>
                                      </p:to>
                                    </p:set>
                                    <p:anim calcmode="lin" valueType="num">
                                      <p:cBhvr additive="base">
                                        <p:cTn id="12" dur="500" fill="hold"/>
                                        <p:tgtEl>
                                          <p:spTgt spid="8198"/>
                                        </p:tgtEl>
                                        <p:attrNameLst>
                                          <p:attrName>ppt_x</p:attrName>
                                        </p:attrNameLst>
                                      </p:cBhvr>
                                      <p:tavLst>
                                        <p:tav tm="0">
                                          <p:val>
                                            <p:strVal val="#ppt_x"/>
                                          </p:val>
                                        </p:tav>
                                        <p:tav tm="100000">
                                          <p:val>
                                            <p:strVal val="#ppt_x"/>
                                          </p:val>
                                        </p:tav>
                                      </p:tavLst>
                                    </p:anim>
                                    <p:anim calcmode="lin" valueType="num">
                                      <p:cBhvr additive="base">
                                        <p:cTn id="13"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9"/>
                                        </p:tgtEl>
                                        <p:attrNameLst>
                                          <p:attrName>style.visibility</p:attrName>
                                        </p:attrNameLst>
                                      </p:cBhvr>
                                      <p:to>
                                        <p:strVal val="visible"/>
                                      </p:to>
                                    </p:set>
                                    <p:anim calcmode="lin" valueType="num">
                                      <p:cBhvr additive="base">
                                        <p:cTn id="18" dur="500" fill="hold"/>
                                        <p:tgtEl>
                                          <p:spTgt spid="8199"/>
                                        </p:tgtEl>
                                        <p:attrNameLst>
                                          <p:attrName>ppt_x</p:attrName>
                                        </p:attrNameLst>
                                      </p:cBhvr>
                                      <p:tavLst>
                                        <p:tav tm="0">
                                          <p:val>
                                            <p:strVal val="#ppt_x"/>
                                          </p:val>
                                        </p:tav>
                                        <p:tav tm="100000">
                                          <p:val>
                                            <p:strVal val="#ppt_x"/>
                                          </p:val>
                                        </p:tav>
                                      </p:tavLst>
                                    </p:anim>
                                    <p:anim calcmode="lin" valueType="num">
                                      <p:cBhvr additive="base">
                                        <p:cTn id="19"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197"/>
                                        </p:tgtEl>
                                        <p:attrNameLst>
                                          <p:attrName>style.visibility</p:attrName>
                                        </p:attrNameLst>
                                      </p:cBhvr>
                                      <p:to>
                                        <p:strVal val="visible"/>
                                      </p:to>
                                    </p:set>
                                    <p:animEffect transition="in" filter="fade">
                                      <p:cBhvr>
                                        <p:cTn id="24" dur="500"/>
                                        <p:tgtEl>
                                          <p:spTgt spid="819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196"/>
                                        </p:tgtEl>
                                        <p:attrNameLst>
                                          <p:attrName>style.visibility</p:attrName>
                                        </p:attrNameLst>
                                      </p:cBhvr>
                                      <p:to>
                                        <p:strVal val="visible"/>
                                      </p:to>
                                    </p:set>
                                    <p:animEffect transition="in" filter="fade">
                                      <p:cBhvr>
                                        <p:cTn id="27" dur="500"/>
                                        <p:tgtEl>
                                          <p:spTgt spid="819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200"/>
                                        </p:tgtEl>
                                        <p:attrNameLst>
                                          <p:attrName>style.visibility</p:attrName>
                                        </p:attrNameLst>
                                      </p:cBhvr>
                                      <p:to>
                                        <p:strVal val="visible"/>
                                      </p:to>
                                    </p:set>
                                    <p:anim calcmode="lin" valueType="num">
                                      <p:cBhvr additive="base">
                                        <p:cTn id="32" dur="500" fill="hold"/>
                                        <p:tgtEl>
                                          <p:spTgt spid="8200"/>
                                        </p:tgtEl>
                                        <p:attrNameLst>
                                          <p:attrName>ppt_x</p:attrName>
                                        </p:attrNameLst>
                                      </p:cBhvr>
                                      <p:tavLst>
                                        <p:tav tm="0">
                                          <p:val>
                                            <p:strVal val="#ppt_x"/>
                                          </p:val>
                                        </p:tav>
                                        <p:tav tm="100000">
                                          <p:val>
                                            <p:strVal val="#ppt_x"/>
                                          </p:val>
                                        </p:tav>
                                      </p:tavLst>
                                    </p:anim>
                                    <p:anim calcmode="lin" valueType="num">
                                      <p:cBhvr additive="base">
                                        <p:cTn id="33" dur="500" fill="hold"/>
                                        <p:tgtEl>
                                          <p:spTgt spid="8200"/>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8201"/>
                                        </p:tgtEl>
                                        <p:attrNameLst>
                                          <p:attrName>style.visibility</p:attrName>
                                        </p:attrNameLst>
                                      </p:cBhvr>
                                      <p:to>
                                        <p:strVal val="visible"/>
                                      </p:to>
                                    </p:set>
                                    <p:anim calcmode="lin" valueType="num">
                                      <p:cBhvr additive="base">
                                        <p:cTn id="38" dur="500" fill="hold"/>
                                        <p:tgtEl>
                                          <p:spTgt spid="8201"/>
                                        </p:tgtEl>
                                        <p:attrNameLst>
                                          <p:attrName>ppt_x</p:attrName>
                                        </p:attrNameLst>
                                      </p:cBhvr>
                                      <p:tavLst>
                                        <p:tav tm="0">
                                          <p:val>
                                            <p:strVal val="#ppt_x"/>
                                          </p:val>
                                        </p:tav>
                                        <p:tav tm="100000">
                                          <p:val>
                                            <p:strVal val="#ppt_x"/>
                                          </p:val>
                                        </p:tav>
                                      </p:tavLst>
                                    </p:anim>
                                    <p:anim calcmode="lin" valueType="num">
                                      <p:cBhvr additive="base">
                                        <p:cTn id="39" dur="500" fill="hold"/>
                                        <p:tgtEl>
                                          <p:spTgt spid="8201"/>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202"/>
                                        </p:tgtEl>
                                        <p:attrNameLst>
                                          <p:attrName>style.visibility</p:attrName>
                                        </p:attrNameLst>
                                      </p:cBhvr>
                                      <p:to>
                                        <p:strVal val="visible"/>
                                      </p:to>
                                    </p:set>
                                    <p:anim calcmode="lin" valueType="num">
                                      <p:cBhvr additive="base">
                                        <p:cTn id="44" dur="500" fill="hold"/>
                                        <p:tgtEl>
                                          <p:spTgt spid="8202"/>
                                        </p:tgtEl>
                                        <p:attrNameLst>
                                          <p:attrName>ppt_x</p:attrName>
                                        </p:attrNameLst>
                                      </p:cBhvr>
                                      <p:tavLst>
                                        <p:tav tm="0">
                                          <p:val>
                                            <p:strVal val="#ppt_x"/>
                                          </p:val>
                                        </p:tav>
                                        <p:tav tm="100000">
                                          <p:val>
                                            <p:strVal val="#ppt_x"/>
                                          </p:val>
                                        </p:tav>
                                      </p:tavLst>
                                    </p:anim>
                                    <p:anim calcmode="lin" valueType="num">
                                      <p:cBhvr additive="base">
                                        <p:cTn id="45" dur="500" fill="hold"/>
                                        <p:tgtEl>
                                          <p:spTgt spid="82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P spid="8199" grpId="0"/>
      <p:bldP spid="8200" grpId="0"/>
      <p:bldP spid="8201" grpId="0"/>
      <p:bldP spid="820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2"/>
          <p:cNvSpPr>
            <a:spLocks noGrp="1"/>
          </p:cNvSpPr>
          <p:nvPr>
            <p:ph type="title" idx="4294967295"/>
          </p:nvPr>
        </p:nvSpPr>
        <p:spPr>
          <a:xfrm>
            <a:off x="500063" y="7286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伏安法测量电功率　 </a:t>
            </a:r>
            <a:br>
              <a:rPr lang="en-US" altLang="zh-CN" sz="2800"/>
            </a:br>
            <a:r>
              <a:rPr lang="en-US" altLang="zh-CN" sz="2800"/>
              <a:t>         </a:t>
            </a:r>
            <a:r>
              <a:rPr lang="zh-CN" altLang="zh-CN" sz="2800"/>
              <a:t>（</a:t>
            </a:r>
            <a:r>
              <a:rPr lang="en-US" altLang="zh-CN" sz="2800"/>
              <a:t>2020·</a:t>
            </a:r>
            <a:r>
              <a:rPr lang="zh-CN" altLang="zh-CN" sz="2800"/>
              <a:t>荆州）小青在</a:t>
            </a:r>
            <a:r>
              <a:rPr lang="en-US" altLang="zh-CN" sz="2800"/>
              <a:t>“</a:t>
            </a:r>
            <a:r>
              <a:rPr lang="zh-CN" altLang="zh-CN" sz="2800"/>
              <a:t>测量小灯泡的额定功率</a:t>
            </a:r>
            <a:r>
              <a:rPr lang="en-US" altLang="zh-CN" sz="2800"/>
              <a:t>”</a:t>
            </a:r>
            <a:r>
              <a:rPr lang="zh-CN" altLang="zh-CN" sz="2800"/>
              <a:t>实验中，选用的小灯泡标有</a:t>
            </a:r>
            <a:r>
              <a:rPr lang="en-US" altLang="zh-CN" sz="2800"/>
              <a:t>“2.5 V”</a:t>
            </a:r>
            <a:r>
              <a:rPr lang="zh-CN" altLang="zh-CN" sz="2800"/>
              <a:t>字样．</a:t>
            </a:r>
            <a:br>
              <a:rPr lang="zh-CN" altLang="zh-CN" sz="2800"/>
            </a:br>
            <a:r>
              <a:rPr lang="zh-CN" altLang="zh-CN" sz="2800"/>
              <a:t>（</a:t>
            </a:r>
            <a:r>
              <a:rPr lang="en-US" altLang="zh-CN" sz="2800"/>
              <a:t>1</a:t>
            </a:r>
            <a:r>
              <a:rPr lang="zh-CN" altLang="zh-CN" sz="2800"/>
              <a:t>）如图甲是小青测量小灯泡额定功率不完整的实物电路，请用笔画线代替导线将电路连接完整；</a:t>
            </a:r>
            <a:br>
              <a:rPr lang="zh-CN" altLang="zh-CN" sz="2800"/>
            </a:br>
            <a:endParaRPr lang="zh-CN" altLang="en-US" sz="2800"/>
          </a:p>
        </p:txBody>
      </p:sp>
      <p:pic>
        <p:nvPicPr>
          <p:cNvPr id="9219" name="Picture 2"/>
          <p:cNvPicPr>
            <a:picLocks noChangeAspect="1"/>
          </p:cNvPicPr>
          <p:nvPr/>
        </p:nvPicPr>
        <p:blipFill>
          <a:blip r:embed="rId2"/>
          <a:stretch>
            <a:fillRect/>
          </a:stretch>
        </p:blipFill>
        <p:spPr>
          <a:xfrm>
            <a:off x="644525" y="1552575"/>
            <a:ext cx="792163" cy="395288"/>
          </a:xfrm>
          <a:prstGeom prst="rect">
            <a:avLst/>
          </a:prstGeom>
          <a:noFill/>
          <a:ln>
            <a:noFill/>
            <a:miter lim="800000"/>
          </a:ln>
        </p:spPr>
      </p:pic>
      <p:sp>
        <p:nvSpPr>
          <p:cNvPr id="922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9221" name="图片 3"/>
          <p:cNvPicPr>
            <a:picLocks noChangeAspect="1"/>
          </p:cNvPicPr>
          <p:nvPr/>
        </p:nvPicPr>
        <p:blipFill>
          <a:blip r:embed="rId3"/>
          <a:srcRect r="83238"/>
          <a:stretch>
            <a:fillRect/>
          </a:stretch>
        </p:blipFill>
        <p:spPr>
          <a:xfrm>
            <a:off x="2965450" y="4011613"/>
            <a:ext cx="2505075" cy="2208212"/>
          </a:xfrm>
          <a:prstGeom prst="rect">
            <a:avLst/>
          </a:prstGeom>
          <a:noFill/>
          <a:ln>
            <a:noFill/>
            <a:miter lim="800000"/>
          </a:ln>
        </p:spPr>
      </p:pic>
      <p:pic>
        <p:nvPicPr>
          <p:cNvPr id="9222" name="图片 1"/>
          <p:cNvPicPr>
            <a:picLocks noChangeAspect="1"/>
          </p:cNvPicPr>
          <p:nvPr/>
        </p:nvPicPr>
        <p:blipFill>
          <a:blip r:embed="rId4"/>
          <a:stretch>
            <a:fillRect/>
          </a:stretch>
        </p:blipFill>
        <p:spPr>
          <a:xfrm>
            <a:off x="2851150" y="4011613"/>
            <a:ext cx="2471738" cy="20431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fade">
                                      <p:cBhvr>
                                        <p:cTn id="10" dur="500"/>
                                        <p:tgtEl>
                                          <p:spTgt spid="9218"/>
                                        </p:tgtEl>
                                      </p:cBhvr>
                                    </p:animEffect>
                                  </p:childTnLst>
                                </p:cTn>
                              </p:par>
                              <p:par>
                                <p:cTn id="11" presetID="10" presetClass="entr" presetSubtype="0" fill="hold" nodeType="withEffect">
                                  <p:stCondLst>
                                    <p:cond delay="0"/>
                                  </p:stCondLst>
                                  <p:childTnLst>
                                    <p:set>
                                      <p:cBhvr>
                                        <p:cTn id="12" dur="1" fill="hold">
                                          <p:stCondLst>
                                            <p:cond delay="0"/>
                                          </p:stCondLst>
                                        </p:cTn>
                                        <p:tgtEl>
                                          <p:spTgt spid="9221"/>
                                        </p:tgtEl>
                                        <p:attrNameLst>
                                          <p:attrName>style.visibility</p:attrName>
                                        </p:attrNameLst>
                                      </p:cBhvr>
                                      <p:to>
                                        <p:strVal val="visible"/>
                                      </p:to>
                                    </p:set>
                                    <p:animEffect transition="in" filter="fade">
                                      <p:cBhvr>
                                        <p:cTn id="13" dur="500"/>
                                        <p:tgtEl>
                                          <p:spTgt spid="922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 fill="hold">
                                          <p:stCondLst>
                                            <p:cond delay="0"/>
                                          </p:stCondLst>
                                        </p:cTn>
                                        <p:tgtEl>
                                          <p:spTgt spid="9222"/>
                                        </p:tgtEl>
                                        <p:attrNameLst>
                                          <p:attrName>style.visibility</p:attrName>
                                        </p:attrNameLst>
                                      </p:cBhvr>
                                      <p:to>
                                        <p:strVal val="visible"/>
                                      </p:to>
                                    </p:set>
                                    <p:animEffect transition="in" filter="barn(inVertical)">
                                      <p:cBhvr>
                                        <p:cTn id="18"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598488" y="1162050"/>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）连接好电路后闭合开关，小青发现小灯泡没有发光，但电流表有示数，接下来应进行的操作是</a:t>
            </a:r>
            <a:br>
              <a:rPr lang="en-US" altLang="zh-CN" sz="2800"/>
            </a:br>
            <a:r>
              <a:rPr lang="zh-CN" altLang="zh-CN" sz="2800" u="sng"/>
              <a:t>　　　　　</a:t>
            </a:r>
            <a:r>
              <a:rPr lang="zh-CN" altLang="zh-CN" sz="2800"/>
              <a:t>（选填标号）；</a:t>
            </a:r>
            <a:br>
              <a:rPr lang="zh-CN" altLang="zh-CN" sz="2800"/>
            </a:br>
            <a:r>
              <a:rPr lang="en-US" altLang="zh-CN" sz="2800"/>
              <a:t>A</a:t>
            </a:r>
            <a:r>
              <a:rPr lang="zh-CN" altLang="zh-CN" sz="2800"/>
              <a:t>．更换小灯泡</a:t>
            </a:r>
            <a:r>
              <a:rPr lang="en-US" altLang="zh-CN" sz="2800"/>
              <a:t>            </a:t>
            </a:r>
            <a:br>
              <a:rPr lang="en-US" altLang="zh-CN" sz="2800"/>
            </a:br>
            <a:r>
              <a:rPr lang="en-US" altLang="zh-CN" sz="2800"/>
              <a:t>B</a:t>
            </a:r>
            <a:r>
              <a:rPr lang="zh-CN" altLang="zh-CN" sz="2800"/>
              <a:t>．检查开关是否闭合</a:t>
            </a:r>
            <a:br>
              <a:rPr lang="zh-CN" altLang="zh-CN" sz="2800"/>
            </a:br>
            <a:r>
              <a:rPr lang="en-US" altLang="zh-CN" sz="2800"/>
              <a:t>C</a:t>
            </a:r>
            <a:r>
              <a:rPr lang="zh-CN" altLang="zh-CN" sz="2800"/>
              <a:t>．移动滑动变阻器滑片</a:t>
            </a:r>
            <a:r>
              <a:rPr lang="en-US" altLang="zh-CN" sz="2800"/>
              <a:t>       </a:t>
            </a:r>
            <a:br>
              <a:rPr lang="en-US" altLang="zh-CN" sz="2800"/>
            </a:br>
            <a:r>
              <a:rPr lang="en-US" altLang="zh-CN" sz="2800"/>
              <a:t>D</a:t>
            </a:r>
            <a:r>
              <a:rPr lang="zh-CN" altLang="zh-CN" sz="2800"/>
              <a:t>．检查电压表是否断路</a:t>
            </a:r>
            <a:br>
              <a:rPr lang="zh-CN" altLang="zh-CN" sz="2800"/>
            </a:br>
            <a:endParaRPr lang="zh-CN" altLang="en-US" sz="2800"/>
          </a:p>
        </p:txBody>
      </p:sp>
      <p:sp>
        <p:nvSpPr>
          <p:cNvPr id="10244" name="矩形 1"/>
          <p:cNvSpPr/>
          <p:nvPr/>
        </p:nvSpPr>
        <p:spPr>
          <a:xfrm>
            <a:off x="1270000" y="246380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additive="base">
                                        <p:cTn id="12" dur="500" fill="hold"/>
                                        <p:tgtEl>
                                          <p:spTgt spid="10244"/>
                                        </p:tgtEl>
                                        <p:attrNameLst>
                                          <p:attrName>ppt_x</p:attrName>
                                        </p:attrNameLst>
                                      </p:cBhvr>
                                      <p:tavLst>
                                        <p:tav tm="0">
                                          <p:val>
                                            <p:strVal val="#ppt_x"/>
                                          </p:val>
                                        </p:tav>
                                        <p:tav tm="100000">
                                          <p:val>
                                            <p:strVal val="#ppt_x"/>
                                          </p:val>
                                        </p:tav>
                                      </p:tavLst>
                                    </p:anim>
                                    <p:anim calcmode="lin" valueType="num">
                                      <p:cBhvr additive="base">
                                        <p:cTn id="13"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1267"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）实验时，电压表的示数如图乙所示，则应将滑片向</a:t>
            </a:r>
            <a:r>
              <a:rPr lang="zh-CN" altLang="zh-CN" sz="2800" u="sng"/>
              <a:t>　　　</a:t>
            </a:r>
            <a:r>
              <a:rPr lang="zh-CN" altLang="zh-CN" sz="2800"/>
              <a:t>（选填</a:t>
            </a:r>
            <a:r>
              <a:rPr lang="en-US" altLang="zh-CN" sz="2800"/>
              <a:t>“</a:t>
            </a:r>
            <a:r>
              <a:rPr lang="en-US" altLang="zh-CN" sz="2800" i="1"/>
              <a:t>A</a:t>
            </a:r>
            <a:r>
              <a:rPr lang="en-US" altLang="zh-CN" sz="2800"/>
              <a:t>”</a:t>
            </a:r>
            <a:r>
              <a:rPr lang="zh-CN" altLang="zh-CN" sz="2800"/>
              <a:t>或</a:t>
            </a:r>
            <a:r>
              <a:rPr lang="en-US" altLang="zh-CN" sz="2800"/>
              <a:t>“</a:t>
            </a:r>
            <a:r>
              <a:rPr lang="en-US" altLang="zh-CN" sz="2800" i="1"/>
              <a:t>B</a:t>
            </a:r>
            <a:r>
              <a:rPr lang="en-US" altLang="zh-CN" sz="2800"/>
              <a:t>”</a:t>
            </a:r>
            <a:r>
              <a:rPr lang="zh-CN" altLang="zh-CN" sz="2800"/>
              <a:t>）端移到某一位置，才能使小灯泡正常工作．若正常工作时电流表示数为</a:t>
            </a:r>
            <a:r>
              <a:rPr lang="en-US" altLang="zh-CN" sz="2800"/>
              <a:t>0.5 A</a:t>
            </a:r>
            <a:r>
              <a:rPr lang="zh-CN" altLang="zh-CN" sz="2800"/>
              <a:t>，则小灯泡的额定功率为</a:t>
            </a:r>
            <a:r>
              <a:rPr lang="zh-CN" altLang="zh-CN" sz="2800" u="sng"/>
              <a:t>　　　</a:t>
            </a:r>
            <a:r>
              <a:rPr lang="en-US" altLang="zh-CN" sz="2800" u="sng"/>
              <a:t>   </a:t>
            </a:r>
            <a:r>
              <a:rPr lang="zh-CN" altLang="zh-CN" sz="2800" u="sng"/>
              <a:t>　</a:t>
            </a:r>
            <a:r>
              <a:rPr lang="en-US" altLang="zh-CN" sz="2800"/>
              <a:t>W</a:t>
            </a:r>
            <a:r>
              <a:rPr lang="zh-CN" altLang="zh-CN" sz="2800"/>
              <a:t>；</a:t>
            </a:r>
            <a:br>
              <a:rPr lang="zh-CN" altLang="zh-CN" sz="2800"/>
            </a:br>
            <a:endParaRPr lang="zh-CN" altLang="en-US" sz="2800"/>
          </a:p>
        </p:txBody>
      </p:sp>
      <p:pic>
        <p:nvPicPr>
          <p:cNvPr id="11268" name="图片 4"/>
          <p:cNvPicPr>
            <a:picLocks noChangeAspect="1"/>
          </p:cNvPicPr>
          <p:nvPr/>
        </p:nvPicPr>
        <p:blipFill>
          <a:blip r:embed="rId2"/>
          <a:srcRect r="88106"/>
          <a:stretch>
            <a:fillRect/>
          </a:stretch>
        </p:blipFill>
        <p:spPr>
          <a:xfrm>
            <a:off x="3043238" y="3630613"/>
            <a:ext cx="2554287" cy="2266950"/>
          </a:xfrm>
          <a:prstGeom prst="rect">
            <a:avLst/>
          </a:prstGeom>
          <a:noFill/>
          <a:ln>
            <a:noFill/>
            <a:miter lim="800000"/>
          </a:ln>
        </p:spPr>
      </p:pic>
      <p:sp>
        <p:nvSpPr>
          <p:cNvPr id="11269" name="矩形 4"/>
          <p:cNvSpPr/>
          <p:nvPr/>
        </p:nvSpPr>
        <p:spPr>
          <a:xfrm>
            <a:off x="2001838" y="1533525"/>
            <a:ext cx="434975"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i="1">
                <a:solidFill>
                  <a:srgbClr val="FF0000"/>
                </a:solidFill>
                <a:latin typeface="Times New Roman" pitchFamily="18" charset="0"/>
                <a:ea typeface="黑体" pitchFamily="49" charset="-122"/>
              </a:rPr>
              <a:t>A</a:t>
            </a:r>
            <a:endParaRPr lang="zh-CN" altLang="en-US" sz="2000" i="1"/>
          </a:p>
        </p:txBody>
      </p:sp>
      <p:sp>
        <p:nvSpPr>
          <p:cNvPr id="11270" name="矩形 1"/>
          <p:cNvSpPr/>
          <p:nvPr/>
        </p:nvSpPr>
        <p:spPr>
          <a:xfrm>
            <a:off x="5937250" y="2905125"/>
            <a:ext cx="8128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1.25</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nodeType="withEffect">
                                  <p:stCondLst>
                                    <p:cond delay="0"/>
                                  </p:stCondLst>
                                  <p:childTnLst>
                                    <p:set>
                                      <p:cBhvr>
                                        <p:cTn id="9" dur="1" fill="hold">
                                          <p:stCondLst>
                                            <p:cond delay="0"/>
                                          </p:stCondLst>
                                        </p:cTn>
                                        <p:tgtEl>
                                          <p:spTgt spid="11268"/>
                                        </p:tgtEl>
                                        <p:attrNameLst>
                                          <p:attrName>style.visibility</p:attrName>
                                        </p:attrNameLst>
                                      </p:cBhvr>
                                      <p:to>
                                        <p:strVal val="visible"/>
                                      </p:to>
                                    </p:set>
                                    <p:animEffect transition="in" filter="fade">
                                      <p:cBhvr>
                                        <p:cTn id="10" dur="500"/>
                                        <p:tgtEl>
                                          <p:spTgt spid="112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1269"/>
                                        </p:tgtEl>
                                        <p:attrNameLst>
                                          <p:attrName>style.visibility</p:attrName>
                                        </p:attrNameLst>
                                      </p:cBhvr>
                                      <p:to>
                                        <p:strVal val="visible"/>
                                      </p:to>
                                    </p:set>
                                    <p:anim calcmode="lin" valueType="num">
                                      <p:cBhvr additive="base">
                                        <p:cTn id="15" dur="500" fill="hold"/>
                                        <p:tgtEl>
                                          <p:spTgt spid="11269"/>
                                        </p:tgtEl>
                                        <p:attrNameLst>
                                          <p:attrName>ppt_x</p:attrName>
                                        </p:attrNameLst>
                                      </p:cBhvr>
                                      <p:tavLst>
                                        <p:tav tm="0">
                                          <p:val>
                                            <p:strVal val="#ppt_x"/>
                                          </p:val>
                                        </p:tav>
                                        <p:tav tm="100000">
                                          <p:val>
                                            <p:strVal val="#ppt_x"/>
                                          </p:val>
                                        </p:tav>
                                      </p:tavLst>
                                    </p:anim>
                                    <p:anim calcmode="lin" valueType="num">
                                      <p:cBhvr additive="base">
                                        <p:cTn id="16"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270"/>
                                        </p:tgtEl>
                                        <p:attrNameLst>
                                          <p:attrName>style.visibility</p:attrName>
                                        </p:attrNameLst>
                                      </p:cBhvr>
                                      <p:to>
                                        <p:strVal val="visible"/>
                                      </p:to>
                                    </p:set>
                                    <p:anim calcmode="lin" valueType="num">
                                      <p:cBhvr additive="base">
                                        <p:cTn id="21" dur="500" fill="hold"/>
                                        <p:tgtEl>
                                          <p:spTgt spid="11270"/>
                                        </p:tgtEl>
                                        <p:attrNameLst>
                                          <p:attrName>ppt_x</p:attrName>
                                        </p:attrNameLst>
                                      </p:cBhvr>
                                      <p:tavLst>
                                        <p:tav tm="0">
                                          <p:val>
                                            <p:strVal val="#ppt_x"/>
                                          </p:val>
                                        </p:tav>
                                        <p:tav tm="100000">
                                          <p:val>
                                            <p:strVal val="#ppt_x"/>
                                          </p:val>
                                        </p:tav>
                                      </p:tavLst>
                                    </p:anim>
                                    <p:anim calcmode="lin" valueType="num">
                                      <p:cBhvr additive="base">
                                        <p:cTn id="22"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9" grpId="0"/>
      <p:bldP spid="1127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2291" name="标题 3"/>
          <p:cNvSpPr>
            <a:spLocks noGrp="1"/>
          </p:cNvSpPr>
          <p:nvPr>
            <p:ph type="title" idx="4294967295"/>
          </p:nvPr>
        </p:nvSpPr>
        <p:spPr>
          <a:xfrm>
            <a:off x="508000" y="1084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）完成上述实验后，小青又设计了一种测额定功率的方案，如图丙所示，</a:t>
            </a:r>
            <a:r>
              <a:rPr lang="en-US" altLang="zh-CN" sz="2800" i="1"/>
              <a:t>R</a:t>
            </a:r>
            <a:r>
              <a:rPr lang="en-US" altLang="zh-CN" sz="2800" baseline="-25000"/>
              <a:t>0</a:t>
            </a:r>
            <a:r>
              <a:rPr lang="zh-CN" altLang="zh-CN" sz="2800"/>
              <a:t>是阻值已知的定值电阻．请完成下列操作：</a:t>
            </a:r>
            <a:br>
              <a:rPr lang="zh-CN" altLang="zh-CN" sz="2800"/>
            </a:br>
            <a:r>
              <a:rPr lang="en-US" altLang="zh-CN" sz="2800"/>
              <a:t>①</a:t>
            </a:r>
            <a:r>
              <a:rPr lang="zh-CN" altLang="zh-CN" sz="2800"/>
              <a:t>连接好电路，闭合开关</a:t>
            </a:r>
            <a:r>
              <a:rPr lang="en-US" altLang="zh-CN" sz="2800"/>
              <a:t>S</a:t>
            </a:r>
            <a:r>
              <a:rPr lang="zh-CN" altLang="zh-CN" sz="2800"/>
              <a:t>，将开关</a:t>
            </a:r>
            <a:r>
              <a:rPr lang="en-US" altLang="zh-CN" sz="2800"/>
              <a:t>S</a:t>
            </a:r>
            <a:r>
              <a:rPr lang="en-US" altLang="zh-CN" sz="2800" baseline="-25000"/>
              <a:t>1</a:t>
            </a:r>
            <a:r>
              <a:rPr lang="zh-CN" altLang="zh-CN" sz="2800"/>
              <a:t>拨到触点</a:t>
            </a:r>
            <a:br>
              <a:rPr lang="en-US" altLang="zh-CN" sz="2800"/>
            </a:br>
            <a:r>
              <a:rPr lang="zh-CN" altLang="zh-CN" sz="2800" u="sng"/>
              <a:t>　　　　　</a:t>
            </a:r>
            <a:r>
              <a:rPr lang="zh-CN" altLang="zh-CN" sz="2800"/>
              <a:t>（选填</a:t>
            </a:r>
            <a:r>
              <a:rPr lang="en-US" altLang="zh-CN" sz="2800"/>
              <a:t>“</a:t>
            </a:r>
            <a:r>
              <a:rPr lang="en-US" altLang="zh-CN" sz="2800" i="1"/>
              <a:t>A</a:t>
            </a:r>
            <a:r>
              <a:rPr lang="en-US" altLang="zh-CN" sz="2800"/>
              <a:t>”</a:t>
            </a:r>
            <a:r>
              <a:rPr lang="zh-CN" altLang="zh-CN" sz="2800"/>
              <a:t>或</a:t>
            </a:r>
            <a:r>
              <a:rPr lang="en-US" altLang="zh-CN" sz="2800"/>
              <a:t>“</a:t>
            </a:r>
            <a:r>
              <a:rPr lang="en-US" altLang="zh-CN" sz="2800" i="1"/>
              <a:t>B</a:t>
            </a:r>
            <a:r>
              <a:rPr lang="en-US" altLang="zh-CN" sz="2800"/>
              <a:t>”</a:t>
            </a:r>
            <a:r>
              <a:rPr lang="zh-CN" altLang="zh-CN" sz="2800"/>
              <a:t>），移</a:t>
            </a:r>
            <a:br>
              <a:rPr lang="en-US" altLang="zh-CN" sz="2800"/>
            </a:br>
            <a:r>
              <a:rPr lang="zh-CN" altLang="zh-CN" sz="2800"/>
              <a:t>动滑片，使电压表的示数为小灯泡</a:t>
            </a:r>
            <a:br>
              <a:rPr lang="en-US" altLang="zh-CN" sz="2800"/>
            </a:br>
            <a:r>
              <a:rPr lang="zh-CN" altLang="zh-CN" sz="2800"/>
              <a:t>的额定电压</a:t>
            </a:r>
            <a:r>
              <a:rPr lang="en-US" altLang="zh-CN" sz="2800" i="1"/>
              <a:t>U</a:t>
            </a:r>
            <a:r>
              <a:rPr lang="en-US" altLang="zh-CN" sz="2800" baseline="-25000"/>
              <a:t>1</a:t>
            </a:r>
            <a:r>
              <a:rPr lang="zh-CN" altLang="zh-CN" sz="2800"/>
              <a:t>；</a:t>
            </a:r>
            <a:br>
              <a:rPr lang="zh-CN" altLang="zh-CN" sz="2800"/>
            </a:br>
            <a:endParaRPr lang="zh-CN" altLang="en-US" sz="2800"/>
          </a:p>
        </p:txBody>
      </p:sp>
      <p:pic>
        <p:nvPicPr>
          <p:cNvPr id="12292" name="图片 1"/>
          <p:cNvPicPr>
            <a:picLocks noChangeAspect="1"/>
          </p:cNvPicPr>
          <p:nvPr/>
        </p:nvPicPr>
        <p:blipFill>
          <a:blip r:embed="rId2"/>
          <a:srcRect r="91371"/>
          <a:stretch>
            <a:fillRect/>
          </a:stretch>
        </p:blipFill>
        <p:spPr>
          <a:xfrm>
            <a:off x="6273800" y="3725863"/>
            <a:ext cx="1879600" cy="2298700"/>
          </a:xfrm>
          <a:prstGeom prst="rect">
            <a:avLst/>
          </a:prstGeom>
          <a:noFill/>
          <a:ln>
            <a:noFill/>
            <a:miter lim="800000"/>
          </a:ln>
        </p:spPr>
      </p:pic>
      <p:sp>
        <p:nvSpPr>
          <p:cNvPr id="12293" name="矩形 4"/>
          <p:cNvSpPr/>
          <p:nvPr/>
        </p:nvSpPr>
        <p:spPr>
          <a:xfrm>
            <a:off x="1203325" y="3687763"/>
            <a:ext cx="434975"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i="1">
                <a:solidFill>
                  <a:srgbClr val="FF0000"/>
                </a:solidFill>
                <a:latin typeface="Times New Roman" pitchFamily="18" charset="0"/>
                <a:ea typeface="黑体" pitchFamily="49" charset="-122"/>
              </a:rPr>
              <a:t>A</a:t>
            </a:r>
            <a:endParaRPr lang="zh-CN" altLang="en-US" sz="2000" i="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nodeType="withEffect">
                                  <p:stCondLst>
                                    <p:cond delay="0"/>
                                  </p:stCondLst>
                                  <p:childTnLst>
                                    <p:set>
                                      <p:cBhvr>
                                        <p:cTn id="9" dur="1" fill="hold">
                                          <p:stCondLst>
                                            <p:cond delay="0"/>
                                          </p:stCondLst>
                                        </p:cTn>
                                        <p:tgtEl>
                                          <p:spTgt spid="12292"/>
                                        </p:tgtEl>
                                        <p:attrNameLst>
                                          <p:attrName>style.visibility</p:attrName>
                                        </p:attrNameLst>
                                      </p:cBhvr>
                                      <p:to>
                                        <p:strVal val="visible"/>
                                      </p:to>
                                    </p:set>
                                    <p:animEffect transition="in" filter="fade">
                                      <p:cBhvr>
                                        <p:cTn id="10" dur="500"/>
                                        <p:tgtEl>
                                          <p:spTgt spid="1229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293"/>
                                        </p:tgtEl>
                                        <p:attrNameLst>
                                          <p:attrName>style.visibility</p:attrName>
                                        </p:attrNameLst>
                                      </p:cBhvr>
                                      <p:to>
                                        <p:strVal val="visible"/>
                                      </p:to>
                                    </p:set>
                                    <p:anim calcmode="lin" valueType="num">
                                      <p:cBhvr additive="base">
                                        <p:cTn id="15" dur="500" fill="hold"/>
                                        <p:tgtEl>
                                          <p:spTgt spid="12293"/>
                                        </p:tgtEl>
                                        <p:attrNameLst>
                                          <p:attrName>ppt_x</p:attrName>
                                        </p:attrNameLst>
                                      </p:cBhvr>
                                      <p:tavLst>
                                        <p:tav tm="0">
                                          <p:val>
                                            <p:strVal val="#ppt_x"/>
                                          </p:val>
                                        </p:tav>
                                        <p:tav tm="100000">
                                          <p:val>
                                            <p:strVal val="#ppt_x"/>
                                          </p:val>
                                        </p:tav>
                                      </p:tavLst>
                                    </p:anim>
                                    <p:anim calcmode="lin" valueType="num">
                                      <p:cBhvr additive="base">
                                        <p:cTn id="16"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3315" name="标题 3"/>
          <p:cNvSpPr>
            <a:spLocks noGrp="1"/>
          </p:cNvSpPr>
          <p:nvPr>
            <p:ph type="title" idx="4294967295"/>
          </p:nvPr>
        </p:nvSpPr>
        <p:spPr>
          <a:xfrm>
            <a:off x="508000" y="1527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200000"/>
              </a:lnSpc>
            </a:pPr>
            <a:r>
              <a:rPr lang="en-US" altLang="zh-CN" sz="2800"/>
              <a:t>②</a:t>
            </a:r>
            <a:r>
              <a:rPr lang="zh-CN" altLang="zh-CN" sz="2800"/>
              <a:t>保持滑片的位置不动，再将开关</a:t>
            </a:r>
            <a:r>
              <a:rPr lang="en-US" altLang="zh-CN" sz="2800"/>
              <a:t>S</a:t>
            </a:r>
            <a:r>
              <a:rPr lang="en-US" altLang="zh-CN" sz="2800" baseline="-25000"/>
              <a:t>1</a:t>
            </a:r>
            <a:r>
              <a:rPr lang="zh-CN" altLang="zh-CN" sz="2800"/>
              <a:t>拨到另一触点，读出电压表的示数</a:t>
            </a:r>
            <a:r>
              <a:rPr lang="en-US" altLang="zh-CN" sz="2800" i="1"/>
              <a:t>U</a:t>
            </a:r>
            <a:r>
              <a:rPr lang="en-US" altLang="zh-CN" sz="2800" baseline="-25000"/>
              <a:t>2</a:t>
            </a:r>
            <a:r>
              <a:rPr lang="zh-CN" altLang="zh-CN" sz="2800"/>
              <a:t>；</a:t>
            </a:r>
            <a:br>
              <a:rPr lang="zh-CN" altLang="zh-CN" sz="2800"/>
            </a:br>
            <a:r>
              <a:rPr lang="en-US" altLang="zh-CN" sz="2800"/>
              <a:t>③</a:t>
            </a:r>
            <a:r>
              <a:rPr lang="zh-CN" altLang="zh-CN" sz="2800"/>
              <a:t>用</a:t>
            </a:r>
            <a:r>
              <a:rPr lang="en-US" altLang="zh-CN" sz="2800" i="1"/>
              <a:t>U</a:t>
            </a:r>
            <a:r>
              <a:rPr lang="en-US" altLang="zh-CN" sz="2800" baseline="-25000"/>
              <a:t>1</a:t>
            </a:r>
            <a:r>
              <a:rPr lang="zh-CN" altLang="zh-CN" sz="2800"/>
              <a:t>、</a:t>
            </a:r>
            <a:r>
              <a:rPr lang="en-US" altLang="zh-CN" sz="2800" i="1"/>
              <a:t>U</a:t>
            </a:r>
            <a:r>
              <a:rPr lang="en-US" altLang="zh-CN" sz="2800" baseline="-25000"/>
              <a:t>2</a:t>
            </a:r>
            <a:r>
              <a:rPr lang="zh-CN" altLang="zh-CN" sz="2800"/>
              <a:t>、</a:t>
            </a:r>
            <a:r>
              <a:rPr lang="en-US" altLang="zh-CN" sz="2800" i="1"/>
              <a:t>R</a:t>
            </a:r>
            <a:r>
              <a:rPr lang="en-US" altLang="zh-CN" sz="2800" baseline="-25000"/>
              <a:t>0</a:t>
            </a:r>
            <a:r>
              <a:rPr lang="zh-CN" altLang="zh-CN" sz="2800"/>
              <a:t>表示小灯泡的额定功率，则表达式</a:t>
            </a:r>
            <a:r>
              <a:rPr lang="en-US" altLang="zh-CN" sz="2800" i="1"/>
              <a:t>P</a:t>
            </a:r>
            <a:r>
              <a:rPr lang="zh-CN" altLang="zh-CN" sz="2800"/>
              <a:t>＝</a:t>
            </a:r>
            <a:r>
              <a:rPr lang="zh-CN" altLang="zh-CN" sz="2800" u="sng"/>
              <a:t>　　　　　　　　　　</a:t>
            </a:r>
            <a:r>
              <a:rPr lang="zh-CN" altLang="zh-CN" sz="2800"/>
              <a:t>．</a:t>
            </a:r>
            <a:endParaRPr lang="zh-CN" altLang="en-US" sz="2800"/>
          </a:p>
        </p:txBody>
      </p:sp>
      <p:pic>
        <p:nvPicPr>
          <p:cNvPr id="13316" name="图片 1"/>
          <p:cNvPicPr>
            <a:picLocks noChangeAspect="1"/>
          </p:cNvPicPr>
          <p:nvPr/>
        </p:nvPicPr>
        <p:blipFill>
          <a:blip r:embed="rId2"/>
          <a:srcRect r="74842"/>
          <a:stretch>
            <a:fillRect/>
          </a:stretch>
        </p:blipFill>
        <p:spPr>
          <a:xfrm>
            <a:off x="1800225" y="3946525"/>
            <a:ext cx="2300288" cy="9667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13316"/>
                                        </p:tgtEl>
                                        <p:attrNameLst>
                                          <p:attrName>style.visibility</p:attrName>
                                        </p:attrNameLst>
                                      </p:cBhvr>
                                      <p:to>
                                        <p:strVal val="visible"/>
                                      </p:to>
                                    </p:set>
                                    <p:anim calcmode="lin" valueType="num">
                                      <p:cBhvr additive="base">
                                        <p:cTn id="12" dur="500" fill="hold"/>
                                        <p:tgtEl>
                                          <p:spTgt spid="13316"/>
                                        </p:tgtEl>
                                        <p:attrNameLst>
                                          <p:attrName>ppt_x</p:attrName>
                                        </p:attrNameLst>
                                      </p:cBhvr>
                                      <p:tavLst>
                                        <p:tav tm="0">
                                          <p:val>
                                            <p:strVal val="#ppt_x"/>
                                          </p:val>
                                        </p:tav>
                                        <p:tav tm="100000">
                                          <p:val>
                                            <p:strVal val="#ppt_x"/>
                                          </p:val>
                                        </p:tav>
                                      </p:tavLst>
                                    </p:anim>
                                    <p:anim calcmode="lin" valueType="num">
                                      <p:cBhvr additive="base">
                                        <p:cTn id="13"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4339" name="标题 2"/>
          <p:cNvSpPr>
            <a:spLocks noGrp="1"/>
          </p:cNvSpPr>
          <p:nvPr>
            <p:ph type="title" idx="4294967295"/>
          </p:nvPr>
        </p:nvSpPr>
        <p:spPr>
          <a:xfrm>
            <a:off x="508000" y="882650"/>
            <a:ext cx="8128000" cy="533558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【点拔】伏安法测电功率：</a:t>
            </a:r>
            <a:br>
              <a:rPr lang="zh-CN" altLang="zh-CN" sz="2800"/>
            </a:br>
            <a:r>
              <a:rPr lang="zh-CN" altLang="zh-CN" sz="2800"/>
              <a:t>（</a:t>
            </a:r>
            <a:r>
              <a:rPr lang="en-US" altLang="zh-CN" sz="2800"/>
              <a:t>1</a:t>
            </a:r>
            <a:r>
              <a:rPr lang="zh-CN" altLang="zh-CN" sz="2800"/>
              <a:t>）连线时注意滑动变阻器、电流表和电压表的接法．</a:t>
            </a:r>
            <a:br>
              <a:rPr lang="zh-CN" altLang="zh-CN" sz="2800"/>
            </a:br>
            <a:r>
              <a:rPr lang="zh-CN" altLang="zh-CN" sz="2800"/>
              <a:t>（</a:t>
            </a:r>
            <a:r>
              <a:rPr lang="en-US" altLang="zh-CN" sz="2800"/>
              <a:t>2</a:t>
            </a:r>
            <a:r>
              <a:rPr lang="zh-CN" altLang="zh-CN" sz="2800"/>
              <a:t>）电流表有示数，说明可能是由于灯泡的实际功率太小，可能是短路；电流表无示数，说明电路是断路．</a:t>
            </a:r>
            <a:br>
              <a:rPr lang="zh-CN" altLang="zh-CN" sz="2800"/>
            </a:br>
            <a:r>
              <a:rPr lang="zh-CN" altLang="zh-CN" sz="2800"/>
              <a:t>（</a:t>
            </a:r>
            <a:r>
              <a:rPr lang="en-US" altLang="zh-CN" sz="2800"/>
              <a:t>3</a:t>
            </a:r>
            <a:r>
              <a:rPr lang="zh-CN" altLang="zh-CN" sz="2800"/>
              <a:t>）当电压表示数变大时，滑动变阻器的滑片向阻值变小的方向移动．</a:t>
            </a:r>
            <a:br>
              <a:rPr lang="zh-CN" altLang="zh-CN" sz="2800"/>
            </a:br>
            <a:r>
              <a:rPr lang="zh-CN" altLang="zh-CN" sz="2800"/>
              <a:t>（</a:t>
            </a:r>
            <a:r>
              <a:rPr lang="en-US" altLang="zh-CN" sz="2800"/>
              <a:t>4</a:t>
            </a:r>
            <a:r>
              <a:rPr lang="zh-CN" altLang="zh-CN" sz="2800"/>
              <a:t>）额定功率</a:t>
            </a:r>
            <a:r>
              <a:rPr lang="en-US" altLang="zh-CN" sz="2800" i="1"/>
              <a:t>P</a:t>
            </a:r>
            <a:r>
              <a:rPr lang="zh-CN" altLang="zh-CN" sz="2800"/>
              <a:t>＝</a:t>
            </a:r>
            <a:r>
              <a:rPr lang="en-US" altLang="zh-CN" sz="2800" i="1"/>
              <a:t>U</a:t>
            </a:r>
            <a:r>
              <a:rPr lang="zh-CN" altLang="zh-CN" sz="2800" baseline="-25000"/>
              <a:t>额</a:t>
            </a:r>
            <a:r>
              <a:rPr lang="en-US" altLang="zh-CN" sz="2800" i="1"/>
              <a:t>I</a:t>
            </a:r>
            <a:r>
              <a:rPr lang="en-US" altLang="zh-CN" sz="2800"/>
              <a:t>.</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Vertical)">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5363" name="图片 6"/>
          <p:cNvPicPr>
            <a:picLocks noChangeAspect="1"/>
          </p:cNvPicPr>
          <p:nvPr/>
        </p:nvPicPr>
        <p:blipFill>
          <a:blip r:embed="rId2"/>
          <a:srcRect r="31054"/>
          <a:stretch>
            <a:fillRect/>
          </a:stretch>
        </p:blipFill>
        <p:spPr>
          <a:xfrm>
            <a:off x="1250950" y="1192213"/>
            <a:ext cx="6305550" cy="4627562"/>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arn(inVertical)">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1"/>
          <p:cNvSpPr>
            <a:spLocks noGrp="1"/>
          </p:cNvSpPr>
          <p:nvPr>
            <p:ph type="title" idx="4294967295"/>
          </p:nvPr>
        </p:nvSpPr>
        <p:spPr>
          <a:xfrm>
            <a:off x="509588" y="593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图甲为测量额定电压为</a:t>
            </a:r>
            <a:r>
              <a:rPr lang="en-US" altLang="zh-CN" sz="2800"/>
              <a:t>2.5 V</a:t>
            </a:r>
            <a:r>
              <a:rPr lang="zh-CN" altLang="zh-CN" sz="2800"/>
              <a:t>的小灯泡正常发光时的电功率的实验电路．所用实验器材有电压恒为</a:t>
            </a:r>
            <a:r>
              <a:rPr lang="en-US" altLang="zh-CN" sz="2800"/>
              <a:t>3 V</a:t>
            </a:r>
            <a:r>
              <a:rPr lang="zh-CN" altLang="zh-CN" sz="2800"/>
              <a:t>的电源、额定电压为</a:t>
            </a:r>
            <a:r>
              <a:rPr lang="en-US" altLang="zh-CN" sz="2800"/>
              <a:t>2.5 V</a:t>
            </a:r>
            <a:r>
              <a:rPr lang="zh-CN" altLang="zh-CN" sz="2800"/>
              <a:t>的小灯泡、符合实验要求的滑动变阻器、已调零的电流表和电压表、开关和导线若干．</a:t>
            </a:r>
            <a:br>
              <a:rPr lang="en-US" altLang="zh-CN" sz="2800"/>
            </a:br>
            <a:r>
              <a:rPr lang="zh-CN" altLang="zh-CN" sz="2800"/>
              <a:t>（</a:t>
            </a:r>
            <a:r>
              <a:rPr lang="en-US" altLang="zh-CN" sz="2800"/>
              <a:t>1</a:t>
            </a:r>
            <a:r>
              <a:rPr lang="zh-CN" altLang="zh-CN" sz="2800"/>
              <a:t>）闭合开关</a:t>
            </a:r>
            <a:r>
              <a:rPr lang="en-US" altLang="zh-CN" sz="2800"/>
              <a:t>S</a:t>
            </a:r>
            <a:r>
              <a:rPr lang="zh-CN" altLang="zh-CN" sz="2800"/>
              <a:t>前，应把图甲中滑动变阻器的滑片</a:t>
            </a:r>
            <a:r>
              <a:rPr lang="en-US" altLang="zh-CN" sz="2800" i="1"/>
              <a:t>P</a:t>
            </a:r>
            <a:r>
              <a:rPr lang="zh-CN" altLang="zh-CN" sz="2800"/>
              <a:t>置于最</a:t>
            </a:r>
            <a:r>
              <a:rPr lang="zh-CN" altLang="zh-CN" sz="2800" u="sng"/>
              <a:t>　　　　　</a:t>
            </a:r>
            <a:r>
              <a:rPr lang="zh-CN" altLang="zh-CN" sz="2800"/>
              <a:t>端．（选填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a:t>
            </a:r>
            <a:endParaRPr lang="zh-CN" altLang="en-US" sz="2800"/>
          </a:p>
        </p:txBody>
      </p:sp>
      <p:pic>
        <p:nvPicPr>
          <p:cNvPr id="16387" name="Picture 2"/>
          <p:cNvPicPr>
            <a:picLocks noChangeAspect="1"/>
          </p:cNvPicPr>
          <p:nvPr/>
        </p:nvPicPr>
        <p:blipFill>
          <a:blip r:embed="rId2"/>
          <a:stretch>
            <a:fillRect/>
          </a:stretch>
        </p:blipFill>
        <p:spPr>
          <a:xfrm>
            <a:off x="690563" y="757238"/>
            <a:ext cx="1323975" cy="487362"/>
          </a:xfrm>
          <a:prstGeom prst="rect">
            <a:avLst/>
          </a:prstGeom>
          <a:noFill/>
          <a:ln>
            <a:noFill/>
            <a:miter lim="800000"/>
          </a:ln>
        </p:spPr>
      </p:pic>
      <p:sp>
        <p:nvSpPr>
          <p:cNvPr id="16388"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6389" name="Picture 9"/>
          <p:cNvPicPr>
            <a:picLocks noChangeAspect="1"/>
          </p:cNvPicPr>
          <p:nvPr/>
        </p:nvPicPr>
        <p:blipFill>
          <a:blip r:embed="rId3"/>
          <a:stretch>
            <a:fillRect/>
          </a:stretch>
        </p:blipFill>
        <p:spPr>
          <a:xfrm>
            <a:off x="2014538" y="5129213"/>
            <a:ext cx="5113337" cy="1406525"/>
          </a:xfrm>
          <a:prstGeom prst="rect">
            <a:avLst/>
          </a:prstGeom>
          <a:noFill/>
          <a:ln>
            <a:noFill/>
            <a:miter lim="800000"/>
          </a:ln>
        </p:spPr>
      </p:pic>
      <p:sp>
        <p:nvSpPr>
          <p:cNvPr id="16390" name="矩形 1"/>
          <p:cNvSpPr/>
          <p:nvPr/>
        </p:nvSpPr>
        <p:spPr>
          <a:xfrm>
            <a:off x="2443163" y="450532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左</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500"/>
                                        <p:tgtEl>
                                          <p:spTgt spid="16386"/>
                                        </p:tgtEl>
                                      </p:cBhvr>
                                    </p:animEffect>
                                  </p:childTnLst>
                                </p:cTn>
                              </p:par>
                              <p:par>
                                <p:cTn id="11" presetID="10" presetClass="entr" presetSubtype="0" fill="hold" nodeType="withEffect">
                                  <p:stCondLst>
                                    <p:cond delay="0"/>
                                  </p:stCondLst>
                                  <p:childTnLst>
                                    <p:set>
                                      <p:cBhvr>
                                        <p:cTn id="12" dur="1" fill="hold">
                                          <p:stCondLst>
                                            <p:cond delay="0"/>
                                          </p:stCondLst>
                                        </p:cTn>
                                        <p:tgtEl>
                                          <p:spTgt spid="16389"/>
                                        </p:tgtEl>
                                        <p:attrNameLst>
                                          <p:attrName>style.visibility</p:attrName>
                                        </p:attrNameLst>
                                      </p:cBhvr>
                                      <p:to>
                                        <p:strVal val="visible"/>
                                      </p:to>
                                    </p:set>
                                    <p:animEffect transition="in" filter="fade">
                                      <p:cBhvr>
                                        <p:cTn id="13" dur="500"/>
                                        <p:tgtEl>
                                          <p:spTgt spid="1638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90"/>
                                        </p:tgtEl>
                                        <p:attrNameLst>
                                          <p:attrName>style.visibility</p:attrName>
                                        </p:attrNameLst>
                                      </p:cBhvr>
                                      <p:to>
                                        <p:strVal val="visible"/>
                                      </p:to>
                                    </p:set>
                                    <p:anim calcmode="lin" valueType="num">
                                      <p:cBhvr additive="base">
                                        <p:cTn id="18" dur="500" fill="hold"/>
                                        <p:tgtEl>
                                          <p:spTgt spid="16390"/>
                                        </p:tgtEl>
                                        <p:attrNameLst>
                                          <p:attrName>ppt_x</p:attrName>
                                        </p:attrNameLst>
                                      </p:cBhvr>
                                      <p:tavLst>
                                        <p:tav tm="0">
                                          <p:val>
                                            <p:strVal val="#ppt_x"/>
                                          </p:val>
                                        </p:tav>
                                        <p:tav tm="100000">
                                          <p:val>
                                            <p:strVal val="#ppt_x"/>
                                          </p:val>
                                        </p:tav>
                                      </p:tavLst>
                                    </p:anim>
                                    <p:anim calcmode="lin" valueType="num">
                                      <p:cBhvr additive="base">
                                        <p:cTn id="19"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9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7411" name="标题 3"/>
          <p:cNvSpPr>
            <a:spLocks noGrp="1"/>
          </p:cNvSpPr>
          <p:nvPr>
            <p:ph type="title" idx="4294967295"/>
          </p:nvPr>
        </p:nvSpPr>
        <p:spPr>
          <a:xfrm>
            <a:off x="598488" y="1527175"/>
            <a:ext cx="8126412"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）闭合开关，发现无论怎样移动变阻器的滑片</a:t>
            </a:r>
            <a:r>
              <a:rPr lang="en-US" altLang="zh-CN" sz="2800" i="1"/>
              <a:t>P</a:t>
            </a:r>
            <a:r>
              <a:rPr lang="zh-CN" altLang="zh-CN" sz="2800"/>
              <a:t>，小灯泡始终不亮，电流表示数为零，电压表的示数始终等于电源电压，则电路发生的故障可能是</a:t>
            </a:r>
            <a:br>
              <a:rPr lang="en-US" altLang="zh-CN" sz="2800"/>
            </a:br>
            <a:r>
              <a:rPr lang="zh-CN" altLang="zh-CN" sz="2800" u="sng"/>
              <a:t>　　　　　　　　　　　　</a:t>
            </a:r>
            <a:r>
              <a:rPr lang="zh-CN" altLang="zh-CN" sz="2800"/>
              <a:t>（选填</a:t>
            </a:r>
            <a:r>
              <a:rPr lang="en-US" altLang="zh-CN" sz="2800"/>
              <a:t>“</a:t>
            </a:r>
            <a:r>
              <a:rPr lang="zh-CN" altLang="zh-CN" sz="2800"/>
              <a:t>小灯泡与灯座接触不良”或“小灯泡被短路”）</a:t>
            </a:r>
            <a:r>
              <a:rPr lang="en-US" altLang="zh-CN" sz="2800"/>
              <a:t>.</a:t>
            </a:r>
            <a:br>
              <a:rPr lang="zh-CN" altLang="zh-CN" sz="2800"/>
            </a:br>
            <a:endParaRPr lang="zh-CN" altLang="en-US" sz="2800"/>
          </a:p>
        </p:txBody>
      </p:sp>
      <p:sp>
        <p:nvSpPr>
          <p:cNvPr id="17412" name="矩形 1"/>
          <p:cNvSpPr/>
          <p:nvPr/>
        </p:nvSpPr>
        <p:spPr>
          <a:xfrm>
            <a:off x="796925" y="3503613"/>
            <a:ext cx="37750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小灯泡与灯座接触不良</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 calcmode="lin" valueType="num">
                                      <p:cBhvr additive="base">
                                        <p:cTn id="12" dur="500" fill="hold"/>
                                        <p:tgtEl>
                                          <p:spTgt spid="17412"/>
                                        </p:tgtEl>
                                        <p:attrNameLst>
                                          <p:attrName>ppt_x</p:attrName>
                                        </p:attrNameLst>
                                      </p:cBhvr>
                                      <p:tavLst>
                                        <p:tav tm="0">
                                          <p:val>
                                            <p:strVal val="#ppt_x"/>
                                          </p:val>
                                        </p:tav>
                                        <p:tav tm="100000">
                                          <p:val>
                                            <p:strVal val="#ppt_x"/>
                                          </p:val>
                                        </p:tav>
                                      </p:tavLst>
                                    </p:anim>
                                    <p:anim calcmode="lin" valueType="num">
                                      <p:cBhvr additive="base">
                                        <p:cTn id="13"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8435" name="标题 3"/>
          <p:cNvSpPr>
            <a:spLocks noGrp="1"/>
          </p:cNvSpPr>
          <p:nvPr>
            <p:ph type="title" idx="4294967295"/>
          </p:nvPr>
        </p:nvSpPr>
        <p:spPr>
          <a:xfrm>
            <a:off x="508000" y="1133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）排除故障后，闭合开关</a:t>
            </a:r>
            <a:r>
              <a:rPr lang="en-US" altLang="zh-CN" sz="2800"/>
              <a:t>S</a:t>
            </a:r>
            <a:r>
              <a:rPr lang="zh-CN" altLang="zh-CN" sz="2800"/>
              <a:t>，滑动变阻器的滑片</a:t>
            </a:r>
            <a:r>
              <a:rPr lang="en-US" altLang="zh-CN" sz="2800" i="1"/>
              <a:t>P</a:t>
            </a:r>
            <a:r>
              <a:rPr lang="zh-CN" altLang="zh-CN" sz="2800"/>
              <a:t>滑动到某一位置时，电压表的示数如图乙所示，电压表的示数为</a:t>
            </a:r>
            <a:r>
              <a:rPr lang="zh-CN" altLang="zh-CN" sz="2800" u="sng"/>
              <a:t>　　　　　</a:t>
            </a:r>
            <a:r>
              <a:rPr lang="en-US" altLang="zh-CN" sz="2800"/>
              <a:t>V</a:t>
            </a:r>
            <a:r>
              <a:rPr lang="zh-CN" altLang="zh-CN" sz="2800"/>
              <a:t>；要测出小灯泡正常发光时的电功率，变阻器的滑片应该向</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滑动．（选填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a:t>
            </a:r>
            <a:br>
              <a:rPr lang="zh-CN" altLang="zh-CN" sz="2800"/>
            </a:br>
            <a:r>
              <a:rPr lang="zh-CN" altLang="zh-CN" sz="2800"/>
              <a:t>（</a:t>
            </a:r>
            <a:r>
              <a:rPr lang="en-US" altLang="zh-CN" sz="2800"/>
              <a:t>4</a:t>
            </a:r>
            <a:r>
              <a:rPr lang="zh-CN" altLang="zh-CN" sz="2800"/>
              <a:t>）小灯泡正常发光时，通过小灯泡的电流如图丙所示，则小灯泡的额定功率为</a:t>
            </a:r>
            <a:r>
              <a:rPr lang="zh-CN" altLang="zh-CN" sz="2800" u="sng"/>
              <a:t>　　　　　</a:t>
            </a:r>
            <a:r>
              <a:rPr lang="en-US" altLang="zh-CN" sz="2800"/>
              <a:t>W.</a:t>
            </a:r>
            <a:br>
              <a:rPr lang="zh-CN" altLang="zh-CN" sz="2800"/>
            </a:br>
            <a:endParaRPr lang="zh-CN" altLang="en-US" sz="2800"/>
          </a:p>
        </p:txBody>
      </p:sp>
      <p:sp>
        <p:nvSpPr>
          <p:cNvPr id="18436" name="矩形 2"/>
          <p:cNvSpPr/>
          <p:nvPr/>
        </p:nvSpPr>
        <p:spPr>
          <a:xfrm>
            <a:off x="3725863" y="2514600"/>
            <a:ext cx="36353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a:t>
            </a:r>
            <a:endParaRPr lang="zh-CN" altLang="en-US" sz="2800"/>
          </a:p>
        </p:txBody>
      </p:sp>
      <p:sp>
        <p:nvSpPr>
          <p:cNvPr id="18437" name="矩形 3"/>
          <p:cNvSpPr/>
          <p:nvPr/>
        </p:nvSpPr>
        <p:spPr>
          <a:xfrm>
            <a:off x="7183438" y="3125788"/>
            <a:ext cx="5445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右</a:t>
            </a:r>
            <a:endParaRPr lang="zh-CN" altLang="en-US" sz="2800"/>
          </a:p>
        </p:txBody>
      </p:sp>
      <p:sp>
        <p:nvSpPr>
          <p:cNvPr id="18438" name="矩形 4"/>
          <p:cNvSpPr/>
          <p:nvPr/>
        </p:nvSpPr>
        <p:spPr>
          <a:xfrm>
            <a:off x="5970588" y="5080000"/>
            <a:ext cx="8128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0.75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inVertical)">
                                      <p:cBhvr>
                                        <p:cTn id="7" dur="500"/>
                                        <p:tgtEl>
                                          <p:spTgt spid="1843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calcmode="lin" valueType="num">
                                      <p:cBhvr additive="base">
                                        <p:cTn id="12" dur="500" fill="hold"/>
                                        <p:tgtEl>
                                          <p:spTgt spid="18436"/>
                                        </p:tgtEl>
                                        <p:attrNameLst>
                                          <p:attrName>ppt_x</p:attrName>
                                        </p:attrNameLst>
                                      </p:cBhvr>
                                      <p:tavLst>
                                        <p:tav tm="0">
                                          <p:val>
                                            <p:strVal val="#ppt_x"/>
                                          </p:val>
                                        </p:tav>
                                        <p:tav tm="100000">
                                          <p:val>
                                            <p:strVal val="#ppt_x"/>
                                          </p:val>
                                        </p:tav>
                                      </p:tavLst>
                                    </p:anim>
                                    <p:anim calcmode="lin" valueType="num">
                                      <p:cBhvr additive="base">
                                        <p:cTn id="13"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7"/>
                                        </p:tgtEl>
                                        <p:attrNameLst>
                                          <p:attrName>style.visibility</p:attrName>
                                        </p:attrNameLst>
                                      </p:cBhvr>
                                      <p:to>
                                        <p:strVal val="visible"/>
                                      </p:to>
                                    </p:set>
                                    <p:anim calcmode="lin" valueType="num">
                                      <p:cBhvr additive="base">
                                        <p:cTn id="18" dur="500" fill="hold"/>
                                        <p:tgtEl>
                                          <p:spTgt spid="18437"/>
                                        </p:tgtEl>
                                        <p:attrNameLst>
                                          <p:attrName>ppt_x</p:attrName>
                                        </p:attrNameLst>
                                      </p:cBhvr>
                                      <p:tavLst>
                                        <p:tav tm="0">
                                          <p:val>
                                            <p:strVal val="#ppt_x"/>
                                          </p:val>
                                        </p:tav>
                                        <p:tav tm="100000">
                                          <p:val>
                                            <p:strVal val="#ppt_x"/>
                                          </p:val>
                                        </p:tav>
                                      </p:tavLst>
                                    </p:anim>
                                    <p:anim calcmode="lin" valueType="num">
                                      <p:cBhvr additive="base">
                                        <p:cTn id="19"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8438"/>
                                        </p:tgtEl>
                                        <p:attrNameLst>
                                          <p:attrName>style.visibility</p:attrName>
                                        </p:attrNameLst>
                                      </p:cBhvr>
                                      <p:to>
                                        <p:strVal val="visible"/>
                                      </p:to>
                                    </p:set>
                                    <p:anim calcmode="lin" valueType="num">
                                      <p:cBhvr additive="base">
                                        <p:cTn id="24" dur="500" fill="hold"/>
                                        <p:tgtEl>
                                          <p:spTgt spid="18438"/>
                                        </p:tgtEl>
                                        <p:attrNameLst>
                                          <p:attrName>ppt_x</p:attrName>
                                        </p:attrNameLst>
                                      </p:cBhvr>
                                      <p:tavLst>
                                        <p:tav tm="0">
                                          <p:val>
                                            <p:strVal val="#ppt_x"/>
                                          </p:val>
                                        </p:tav>
                                        <p:tav tm="100000">
                                          <p:val>
                                            <p:strVal val="#ppt_x"/>
                                          </p:val>
                                        </p:tav>
                                      </p:tavLst>
                                    </p:anim>
                                    <p:anim calcmode="lin" valueType="num">
                                      <p:cBhvr additive="base">
                                        <p:cTn id="25"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p:bldP spid="1843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19459" name="标题 2"/>
          <p:cNvSpPr>
            <a:spLocks noGrp="1"/>
          </p:cNvSpPr>
          <p:nvPr>
            <p:ph type="title" idx="4294967295"/>
          </p:nvPr>
        </p:nvSpPr>
        <p:spPr>
          <a:xfrm>
            <a:off x="582613" y="14351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．在</a:t>
            </a:r>
            <a:r>
              <a:rPr lang="en-US" altLang="zh-CN" sz="2800"/>
              <a:t>“</a:t>
            </a:r>
            <a:r>
              <a:rPr lang="zh-CN" altLang="zh-CN" sz="2800"/>
              <a:t>测定小灯泡的额定功率”的实验中，当手移动变阻器滑片时，眼睛应观察（　　）</a:t>
            </a:r>
            <a:br>
              <a:rPr lang="zh-CN" altLang="zh-CN" sz="2800"/>
            </a:br>
            <a:r>
              <a:rPr lang="en-US" altLang="zh-CN" sz="2800"/>
              <a:t>A</a:t>
            </a:r>
            <a:r>
              <a:rPr lang="zh-CN" altLang="zh-CN" sz="2800"/>
              <a:t>．电流表的示数</a:t>
            </a:r>
            <a:r>
              <a:rPr lang="en-US" altLang="zh-CN" sz="2800"/>
              <a:t>    </a:t>
            </a:r>
            <a:br>
              <a:rPr lang="en-US" altLang="zh-CN" sz="2800"/>
            </a:br>
            <a:r>
              <a:rPr lang="en-US" altLang="zh-CN" sz="2800"/>
              <a:t>B</a:t>
            </a:r>
            <a:r>
              <a:rPr lang="zh-CN" altLang="zh-CN" sz="2800"/>
              <a:t>．电压表的示数</a:t>
            </a:r>
            <a:r>
              <a:rPr lang="en-US" altLang="zh-CN" sz="2800"/>
              <a:t>	    </a:t>
            </a:r>
            <a:br>
              <a:rPr lang="en-US" altLang="zh-CN" sz="2800"/>
            </a:br>
            <a:r>
              <a:rPr lang="en-US" altLang="zh-CN" sz="2800"/>
              <a:t>C</a:t>
            </a:r>
            <a:r>
              <a:rPr lang="zh-CN" altLang="zh-CN" sz="2800"/>
              <a:t>．灯泡的发光情况</a:t>
            </a:r>
            <a:r>
              <a:rPr lang="en-US" altLang="zh-CN" sz="2800"/>
              <a:t>	                 </a:t>
            </a:r>
            <a:br>
              <a:rPr lang="en-US" altLang="zh-CN" sz="2800"/>
            </a:br>
            <a:r>
              <a:rPr lang="en-US" altLang="zh-CN" sz="2800"/>
              <a:t>D</a:t>
            </a:r>
            <a:r>
              <a:rPr lang="zh-CN" altLang="zh-CN" sz="2800"/>
              <a:t>．变阻器滑片的位置</a:t>
            </a:r>
            <a:endParaRPr lang="zh-CN" altLang="zh-CN" sz="2800"/>
          </a:p>
        </p:txBody>
      </p:sp>
      <p:sp>
        <p:nvSpPr>
          <p:cNvPr id="19460" name="矩形 1"/>
          <p:cNvSpPr/>
          <p:nvPr/>
        </p:nvSpPr>
        <p:spPr>
          <a:xfrm>
            <a:off x="5765800" y="215265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 calcmode="lin" valueType="num">
                                      <p:cBhvr additive="base">
                                        <p:cTn id="12" dur="500" fill="hold"/>
                                        <p:tgtEl>
                                          <p:spTgt spid="19460"/>
                                        </p:tgtEl>
                                        <p:attrNameLst>
                                          <p:attrName>ppt_x</p:attrName>
                                        </p:attrNameLst>
                                      </p:cBhvr>
                                      <p:tavLst>
                                        <p:tav tm="0">
                                          <p:val>
                                            <p:strVal val="#ppt_x"/>
                                          </p:val>
                                        </p:tav>
                                        <p:tav tm="100000">
                                          <p:val>
                                            <p:strVal val="#ppt_x"/>
                                          </p:val>
                                        </p:tav>
                                      </p:tavLst>
                                    </p:anim>
                                    <p:anim calcmode="lin" valueType="num">
                                      <p:cBhvr additive="base">
                                        <p:cTn id="13"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0483" name="标题 1"/>
          <p:cNvSpPr>
            <a:spLocks noGrp="1"/>
          </p:cNvSpPr>
          <p:nvPr>
            <p:ph type="title" idx="4294967295"/>
          </p:nvPr>
        </p:nvSpPr>
        <p:spPr>
          <a:xfrm>
            <a:off x="508000" y="827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en-US" altLang="zh-CN" sz="2800"/>
              <a:t>2</a:t>
            </a:r>
            <a:r>
              <a:rPr lang="zh-CN" altLang="zh-CN" sz="2800"/>
              <a:t>．（</a:t>
            </a:r>
            <a:r>
              <a:rPr lang="en-US" altLang="zh-CN" sz="2800"/>
              <a:t>2020·</a:t>
            </a:r>
            <a:r>
              <a:rPr lang="zh-CN" altLang="zh-CN" sz="2800"/>
              <a:t>常德）如下图所示是小刚同学测量小灯泡电功率的电路图，当闭合开关时，发现灯</a:t>
            </a:r>
            <a:r>
              <a:rPr lang="en-US" altLang="zh-CN" sz="2800"/>
              <a:t>L</a:t>
            </a:r>
            <a:r>
              <a:rPr lang="zh-CN" altLang="zh-CN" sz="2800"/>
              <a:t>不亮，电压表有明显示数，电流表示数为零，若故障只出现在变阻器</a:t>
            </a:r>
            <a:r>
              <a:rPr lang="en-US" altLang="zh-CN" sz="2800" i="1"/>
              <a:t>R</a:t>
            </a:r>
            <a:r>
              <a:rPr lang="zh-CN" altLang="zh-CN" sz="2800"/>
              <a:t>和灯</a:t>
            </a:r>
            <a:r>
              <a:rPr lang="en-US" altLang="zh-CN" sz="2800"/>
              <a:t>L</a:t>
            </a:r>
            <a:r>
              <a:rPr lang="zh-CN" altLang="zh-CN" sz="2800"/>
              <a:t>中的一处，则下列判断正确的是（　　）</a:t>
            </a:r>
            <a:br>
              <a:rPr lang="zh-CN" altLang="zh-CN" sz="2800"/>
            </a:br>
            <a:r>
              <a:rPr lang="en-US" altLang="zh-CN" sz="2800"/>
              <a:t>A</a:t>
            </a:r>
            <a:r>
              <a:rPr lang="zh-CN" altLang="zh-CN" sz="2800"/>
              <a:t>．变阻器</a:t>
            </a:r>
            <a:r>
              <a:rPr lang="en-US" altLang="zh-CN" sz="2800" i="1"/>
              <a:t>R</a:t>
            </a:r>
            <a:r>
              <a:rPr lang="zh-CN" altLang="zh-CN" sz="2800"/>
              <a:t>短路</a:t>
            </a:r>
            <a:r>
              <a:rPr lang="en-US" altLang="zh-CN" sz="2800"/>
              <a:t>    	</a:t>
            </a:r>
            <a:br>
              <a:rPr lang="en-US" altLang="zh-CN" sz="2800"/>
            </a:br>
            <a:r>
              <a:rPr lang="en-US" altLang="zh-CN" sz="2800"/>
              <a:t>B</a:t>
            </a:r>
            <a:r>
              <a:rPr lang="zh-CN" altLang="zh-CN" sz="2800"/>
              <a:t>．变阻器</a:t>
            </a:r>
            <a:r>
              <a:rPr lang="en-US" altLang="zh-CN" sz="2800" i="1"/>
              <a:t>R</a:t>
            </a:r>
            <a:r>
              <a:rPr lang="zh-CN" altLang="zh-CN" sz="2800"/>
              <a:t>断路</a:t>
            </a:r>
            <a:r>
              <a:rPr lang="en-US" altLang="zh-CN" sz="2800"/>
              <a:t>	    </a:t>
            </a:r>
            <a:br>
              <a:rPr lang="en-US" altLang="zh-CN" sz="2800"/>
            </a:br>
            <a:r>
              <a:rPr lang="en-US" altLang="zh-CN" sz="2800"/>
              <a:t>C</a:t>
            </a:r>
            <a:r>
              <a:rPr lang="zh-CN" altLang="zh-CN" sz="2800"/>
              <a:t>．灯</a:t>
            </a:r>
            <a:r>
              <a:rPr lang="en-US" altLang="zh-CN" sz="2800"/>
              <a:t>L</a:t>
            </a:r>
            <a:r>
              <a:rPr lang="zh-CN" altLang="zh-CN" sz="2800"/>
              <a:t>短路</a:t>
            </a:r>
            <a:r>
              <a:rPr lang="en-US" altLang="zh-CN" sz="2800"/>
              <a:t>    		</a:t>
            </a:r>
            <a:br>
              <a:rPr lang="en-US" altLang="zh-CN" sz="2800"/>
            </a:br>
            <a:r>
              <a:rPr lang="en-US" altLang="zh-CN" sz="2800"/>
              <a:t>D</a:t>
            </a:r>
            <a:r>
              <a:rPr lang="zh-CN" altLang="zh-CN" sz="2800"/>
              <a:t>．灯</a:t>
            </a:r>
            <a:r>
              <a:rPr lang="en-US" altLang="zh-CN" sz="2800"/>
              <a:t>L</a:t>
            </a:r>
            <a:r>
              <a:rPr lang="zh-CN" altLang="zh-CN" sz="2800"/>
              <a:t>断路</a:t>
            </a:r>
            <a:br>
              <a:rPr lang="zh-CN" altLang="zh-CN" sz="2800"/>
            </a:br>
            <a:endParaRPr lang="zh-CN" altLang="en-US" sz="2800"/>
          </a:p>
        </p:txBody>
      </p:sp>
      <p:pic>
        <p:nvPicPr>
          <p:cNvPr id="20484" name="图片 6"/>
          <p:cNvPicPr>
            <a:picLocks noChangeAspect="1"/>
          </p:cNvPicPr>
          <p:nvPr/>
        </p:nvPicPr>
        <p:blipFill>
          <a:blip r:embed="rId2"/>
          <a:srcRect r="79449"/>
          <a:stretch>
            <a:fillRect/>
          </a:stretch>
        </p:blipFill>
        <p:spPr>
          <a:xfrm>
            <a:off x="4572000" y="3662363"/>
            <a:ext cx="3459163" cy="2132012"/>
          </a:xfrm>
          <a:prstGeom prst="rect">
            <a:avLst/>
          </a:prstGeom>
          <a:noFill/>
          <a:ln>
            <a:noFill/>
            <a:miter lim="800000"/>
          </a:ln>
        </p:spPr>
      </p:pic>
      <p:sp>
        <p:nvSpPr>
          <p:cNvPr id="20485" name="矩形 5"/>
          <p:cNvSpPr/>
          <p:nvPr/>
        </p:nvSpPr>
        <p:spPr>
          <a:xfrm>
            <a:off x="1771650" y="3136900"/>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nodeType="withEffect">
                                  <p:stCondLst>
                                    <p:cond delay="0"/>
                                  </p:stCondLst>
                                  <p:childTnLst>
                                    <p:set>
                                      <p:cBhvr>
                                        <p:cTn id="9" dur="1" fill="hold">
                                          <p:stCondLst>
                                            <p:cond delay="0"/>
                                          </p:stCondLst>
                                        </p:cTn>
                                        <p:tgtEl>
                                          <p:spTgt spid="20484"/>
                                        </p:tgtEl>
                                        <p:attrNameLst>
                                          <p:attrName>style.visibility</p:attrName>
                                        </p:attrNameLst>
                                      </p:cBhvr>
                                      <p:to>
                                        <p:strVal val="visible"/>
                                      </p:to>
                                    </p:set>
                                    <p:animEffect transition="in" filter="fade">
                                      <p:cBhvr>
                                        <p:cTn id="10" dur="500"/>
                                        <p:tgtEl>
                                          <p:spTgt spid="2048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485"/>
                                        </p:tgtEl>
                                        <p:attrNameLst>
                                          <p:attrName>style.visibility</p:attrName>
                                        </p:attrNameLst>
                                      </p:cBhvr>
                                      <p:to>
                                        <p:strVal val="visible"/>
                                      </p:to>
                                    </p:set>
                                    <p:anim calcmode="lin" valueType="num">
                                      <p:cBhvr additive="base">
                                        <p:cTn id="15" dur="500" fill="hold"/>
                                        <p:tgtEl>
                                          <p:spTgt spid="20485"/>
                                        </p:tgtEl>
                                        <p:attrNameLst>
                                          <p:attrName>ppt_x</p:attrName>
                                        </p:attrNameLst>
                                      </p:cBhvr>
                                      <p:tavLst>
                                        <p:tav tm="0">
                                          <p:val>
                                            <p:strVal val="#ppt_x"/>
                                          </p:val>
                                        </p:tav>
                                        <p:tav tm="100000">
                                          <p:val>
                                            <p:strVal val="#ppt_x"/>
                                          </p:val>
                                        </p:tav>
                                      </p:tavLst>
                                    </p:anim>
                                    <p:anim calcmode="lin" valueType="num">
                                      <p:cBhvr additive="base">
                                        <p:cTn id="16"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1507" name="标题 1"/>
          <p:cNvSpPr>
            <a:spLocks noGrp="1"/>
          </p:cNvSpPr>
          <p:nvPr>
            <p:ph type="title" idx="4294967295"/>
          </p:nvPr>
        </p:nvSpPr>
        <p:spPr>
          <a:xfrm>
            <a:off x="433388" y="1046163"/>
            <a:ext cx="8277225"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．研究电功率与电压、电流的关系时，</a:t>
            </a:r>
            <a:br>
              <a:rPr lang="en-US" altLang="zh-CN" sz="2800"/>
            </a:br>
            <a:r>
              <a:rPr lang="zh-CN" altLang="zh-CN" sz="2800"/>
              <a:t>连接了如上图所示电路进行实验．下列</a:t>
            </a:r>
            <a:br>
              <a:rPr lang="en-US" altLang="zh-CN" sz="2800"/>
            </a:br>
            <a:r>
              <a:rPr lang="zh-CN" altLang="zh-CN" sz="2800"/>
              <a:t>关于该实验的说法，不合理的是（　　）</a:t>
            </a:r>
            <a:br>
              <a:rPr lang="zh-CN" altLang="zh-CN" sz="2800"/>
            </a:br>
            <a:r>
              <a:rPr lang="en-US" altLang="zh-CN" sz="2800"/>
              <a:t>A</a:t>
            </a:r>
            <a:r>
              <a:rPr lang="zh-CN" altLang="zh-CN" sz="2800"/>
              <a:t>．该电路所示实验研究电功率与电压的关系</a:t>
            </a:r>
            <a:r>
              <a:rPr lang="en-US" altLang="zh-CN" sz="2800"/>
              <a:t>	    B</a:t>
            </a:r>
            <a:r>
              <a:rPr lang="zh-CN" altLang="zh-CN" sz="2800"/>
              <a:t>．该实验能得出电流相同时，电功率与电压成正比</a:t>
            </a:r>
            <a:br>
              <a:rPr lang="zh-CN" altLang="zh-CN" sz="2800"/>
            </a:br>
            <a:r>
              <a:rPr lang="en-US" altLang="zh-CN" sz="2800"/>
              <a:t>C</a:t>
            </a:r>
            <a:r>
              <a:rPr lang="zh-CN" altLang="zh-CN" sz="2800"/>
              <a:t>．小灯泡电功率的大小通过灯泡的亮度来比较</a:t>
            </a:r>
            <a:r>
              <a:rPr lang="en-US" altLang="zh-CN" sz="2800"/>
              <a:t>D</a:t>
            </a:r>
            <a:r>
              <a:rPr lang="zh-CN" altLang="zh-CN" sz="2800"/>
              <a:t>．该实验选择的两个小灯泡灯丝的电阻不同</a:t>
            </a:r>
            <a:br>
              <a:rPr lang="zh-CN" altLang="zh-CN" sz="2800"/>
            </a:br>
            <a:endParaRPr lang="zh-CN" altLang="en-US" sz="2800"/>
          </a:p>
        </p:txBody>
      </p:sp>
      <p:pic>
        <p:nvPicPr>
          <p:cNvPr id="21508" name="图片 2"/>
          <p:cNvPicPr>
            <a:picLocks noChangeAspect="1"/>
          </p:cNvPicPr>
          <p:nvPr/>
        </p:nvPicPr>
        <p:blipFill>
          <a:blip r:embed="rId2"/>
          <a:srcRect r="87897"/>
          <a:stretch>
            <a:fillRect/>
          </a:stretch>
        </p:blipFill>
        <p:spPr>
          <a:xfrm>
            <a:off x="6818313" y="1179513"/>
            <a:ext cx="2008187" cy="1752600"/>
          </a:xfrm>
          <a:prstGeom prst="rect">
            <a:avLst/>
          </a:prstGeom>
          <a:noFill/>
          <a:ln>
            <a:noFill/>
            <a:miter lim="800000"/>
          </a:ln>
        </p:spPr>
      </p:pic>
      <p:sp>
        <p:nvSpPr>
          <p:cNvPr id="21509" name="矩形 5"/>
          <p:cNvSpPr/>
          <p:nvPr/>
        </p:nvSpPr>
        <p:spPr>
          <a:xfrm>
            <a:off x="6005513" y="2420938"/>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par>
                                <p:cTn id="8" presetID="10" presetClass="entr" presetSubtype="0" fill="hold" nodeType="withEffect">
                                  <p:stCondLst>
                                    <p:cond delay="0"/>
                                  </p:stCondLst>
                                  <p:childTnLst>
                                    <p:set>
                                      <p:cBhvr>
                                        <p:cTn id="9" dur="1" fill="hold">
                                          <p:stCondLst>
                                            <p:cond delay="0"/>
                                          </p:stCondLst>
                                        </p:cTn>
                                        <p:tgtEl>
                                          <p:spTgt spid="21508"/>
                                        </p:tgtEl>
                                        <p:attrNameLst>
                                          <p:attrName>style.visibility</p:attrName>
                                        </p:attrNameLst>
                                      </p:cBhvr>
                                      <p:to>
                                        <p:strVal val="visible"/>
                                      </p:to>
                                    </p:set>
                                    <p:animEffect transition="in" filter="fade">
                                      <p:cBhvr>
                                        <p:cTn id="10" dur="500"/>
                                        <p:tgtEl>
                                          <p:spTgt spid="2150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1509"/>
                                        </p:tgtEl>
                                        <p:attrNameLst>
                                          <p:attrName>style.visibility</p:attrName>
                                        </p:attrNameLst>
                                      </p:cBhvr>
                                      <p:to>
                                        <p:strVal val="visible"/>
                                      </p:to>
                                    </p:set>
                                    <p:anim calcmode="lin" valueType="num">
                                      <p:cBhvr additive="base">
                                        <p:cTn id="15" dur="500" fill="hold"/>
                                        <p:tgtEl>
                                          <p:spTgt spid="21509"/>
                                        </p:tgtEl>
                                        <p:attrNameLst>
                                          <p:attrName>ppt_x</p:attrName>
                                        </p:attrNameLst>
                                      </p:cBhvr>
                                      <p:tavLst>
                                        <p:tav tm="0">
                                          <p:val>
                                            <p:strVal val="#ppt_x"/>
                                          </p:val>
                                        </p:tav>
                                        <p:tav tm="100000">
                                          <p:val>
                                            <p:strVal val="#ppt_x"/>
                                          </p:val>
                                        </p:tav>
                                      </p:tavLst>
                                    </p:anim>
                                    <p:anim calcmode="lin" valueType="num">
                                      <p:cBhvr additive="base">
                                        <p:cTn id="16" dur="500" fill="hold"/>
                                        <p:tgtEl>
                                          <p:spTgt spid="215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508000"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．为了测量一个</a:t>
            </a:r>
            <a:r>
              <a:rPr lang="en-US" altLang="zh-CN" sz="2800"/>
              <a:t>“12 V</a:t>
            </a:r>
            <a:r>
              <a:rPr lang="zh-CN" altLang="zh-CN" sz="2800"/>
              <a:t>、</a:t>
            </a:r>
            <a:r>
              <a:rPr lang="en-US" altLang="zh-CN" sz="2800"/>
              <a:t>5 W”</a:t>
            </a:r>
            <a:r>
              <a:rPr lang="zh-CN" altLang="zh-CN" sz="2800"/>
              <a:t>的小灯泡在不同电压下的功率，给定了以下器材．电源：</a:t>
            </a:r>
            <a:r>
              <a:rPr lang="en-US" altLang="zh-CN" sz="2800"/>
              <a:t>12 V</a:t>
            </a:r>
            <a:r>
              <a:rPr lang="zh-CN" altLang="zh-CN" sz="2800"/>
              <a:t>，内阻不计；电流表：</a:t>
            </a:r>
            <a:r>
              <a:rPr lang="en-US" altLang="zh-CN" sz="2800"/>
              <a:t>0</a:t>
            </a:r>
            <a:r>
              <a:rPr lang="zh-CN" altLang="zh-CN" sz="2800"/>
              <a:t>～</a:t>
            </a:r>
            <a:r>
              <a:rPr lang="en-US" altLang="zh-CN" sz="2800"/>
              <a:t>0.6 A</a:t>
            </a:r>
            <a:r>
              <a:rPr lang="zh-CN" altLang="zh-CN" sz="2800"/>
              <a:t>，内阻可忽略；电压表：</a:t>
            </a:r>
            <a:r>
              <a:rPr lang="en-US" altLang="zh-CN" sz="2800"/>
              <a:t>0</a:t>
            </a:r>
            <a:r>
              <a:rPr lang="zh-CN" altLang="zh-CN" sz="2800"/>
              <a:t>～</a:t>
            </a:r>
            <a:r>
              <a:rPr lang="en-US" altLang="zh-CN" sz="2800"/>
              <a:t>15 V</a:t>
            </a:r>
            <a:r>
              <a:rPr lang="zh-CN" altLang="zh-CN" sz="2800"/>
              <a:t>，内阻很大；滑动变阻器：阻值范围</a:t>
            </a:r>
            <a:r>
              <a:rPr lang="en-US" altLang="zh-CN" sz="2800"/>
              <a:t>0</a:t>
            </a:r>
            <a:r>
              <a:rPr lang="zh-CN" altLang="zh-CN" sz="2800"/>
              <a:t>～</a:t>
            </a:r>
            <a:r>
              <a:rPr lang="en-US" altLang="zh-CN" sz="2800"/>
              <a:t>20 Ω</a:t>
            </a:r>
            <a:r>
              <a:rPr lang="zh-CN" altLang="zh-CN" sz="2800"/>
              <a:t>，允许最大电流</a:t>
            </a:r>
            <a:r>
              <a:rPr lang="en-US" altLang="zh-CN" sz="2800"/>
              <a:t>1 A</a:t>
            </a:r>
            <a:r>
              <a:rPr lang="zh-CN" altLang="zh-CN" sz="2800"/>
              <a:t>；开关一个，导线若干，如图甲所示．实验时要求加在灯泡两端的电压可从</a:t>
            </a:r>
            <a:r>
              <a:rPr lang="en-US" altLang="zh-CN" sz="2800"/>
              <a:t>0 V</a:t>
            </a:r>
            <a:r>
              <a:rPr lang="zh-CN" altLang="zh-CN" sz="2800"/>
              <a:t>调到</a:t>
            </a:r>
            <a:r>
              <a:rPr lang="en-US" altLang="zh-CN" sz="2800"/>
              <a:t>12 V.</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arn(inVertical)">
                                      <p:cBhvr>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3555" name="标题 1"/>
          <p:cNvSpPr>
            <a:spLocks noGrp="1"/>
          </p:cNvSpPr>
          <p:nvPr>
            <p:ph type="title" idx="4294967295"/>
          </p:nvPr>
        </p:nvSpPr>
        <p:spPr>
          <a:xfrm>
            <a:off x="508000" y="1479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）此电路图没有连接完，请补充完整电路图．</a:t>
            </a:r>
            <a:br>
              <a:rPr lang="zh-CN" altLang="zh-CN" sz="2800"/>
            </a:br>
            <a:endParaRPr lang="zh-CN" altLang="en-US" sz="2800"/>
          </a:p>
        </p:txBody>
      </p:sp>
      <p:pic>
        <p:nvPicPr>
          <p:cNvPr id="23556" name="图片 2"/>
          <p:cNvPicPr>
            <a:picLocks noChangeAspect="1"/>
          </p:cNvPicPr>
          <p:nvPr/>
        </p:nvPicPr>
        <p:blipFill>
          <a:blip r:embed="rId2"/>
          <a:srcRect r="80212"/>
          <a:stretch>
            <a:fillRect/>
          </a:stretch>
        </p:blipFill>
        <p:spPr>
          <a:xfrm>
            <a:off x="2603500" y="2419350"/>
            <a:ext cx="3937000" cy="2522538"/>
          </a:xfrm>
          <a:prstGeom prst="rect">
            <a:avLst/>
          </a:prstGeom>
          <a:noFill/>
          <a:ln>
            <a:noFill/>
            <a:miter lim="800000"/>
          </a:ln>
        </p:spPr>
      </p:pic>
      <p:pic>
        <p:nvPicPr>
          <p:cNvPr id="23557" name="图片 1"/>
          <p:cNvPicPr>
            <a:picLocks noChangeAspect="1"/>
          </p:cNvPicPr>
          <p:nvPr/>
        </p:nvPicPr>
        <p:blipFill>
          <a:blip r:embed="rId3"/>
          <a:stretch>
            <a:fillRect/>
          </a:stretch>
        </p:blipFill>
        <p:spPr>
          <a:xfrm>
            <a:off x="2495550" y="2414588"/>
            <a:ext cx="3787775" cy="25225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500"/>
                                        <p:tgtEl>
                                          <p:spTgt spid="23555"/>
                                        </p:tgtEl>
                                      </p:cBhvr>
                                    </p:animEffect>
                                  </p:childTnLst>
                                </p:cTn>
                              </p:par>
                              <p:par>
                                <p:cTn id="8" presetID="10" presetClass="entr" presetSubtype="0" fill="hold" nodeType="withEffect">
                                  <p:stCondLst>
                                    <p:cond delay="0"/>
                                  </p:stCondLst>
                                  <p:childTnLst>
                                    <p:set>
                                      <p:cBhvr>
                                        <p:cTn id="9" dur="1" fill="hold">
                                          <p:stCondLst>
                                            <p:cond delay="0"/>
                                          </p:stCondLst>
                                        </p:cTn>
                                        <p:tgtEl>
                                          <p:spTgt spid="23556"/>
                                        </p:tgtEl>
                                        <p:attrNameLst>
                                          <p:attrName>style.visibility</p:attrName>
                                        </p:attrNameLst>
                                      </p:cBhvr>
                                      <p:to>
                                        <p:strVal val="visible"/>
                                      </p:to>
                                    </p:set>
                                    <p:animEffect transition="in" filter="fade">
                                      <p:cBhvr>
                                        <p:cTn id="10" dur="500"/>
                                        <p:tgtEl>
                                          <p:spTgt spid="2355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23557"/>
                                        </p:tgtEl>
                                        <p:attrNameLst>
                                          <p:attrName>style.visibility</p:attrName>
                                        </p:attrNameLst>
                                      </p:cBhvr>
                                      <p:to>
                                        <p:strVal val="visible"/>
                                      </p:to>
                                    </p:set>
                                    <p:animEffect transition="in" filter="barn(inVertical)">
                                      <p:cBhvr>
                                        <p:cTn id="15" dur="5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457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）连接电路时，要断开开关，在闭合开关之前，变阻器的滑片</a:t>
            </a:r>
            <a:r>
              <a:rPr lang="en-US" altLang="zh-CN" sz="2800" i="1"/>
              <a:t>P</a:t>
            </a:r>
            <a:r>
              <a:rPr lang="zh-CN" altLang="zh-CN" sz="2800"/>
              <a:t>应置于最</a:t>
            </a:r>
            <a:r>
              <a:rPr lang="zh-CN" altLang="zh-CN" sz="2800" u="sng"/>
              <a:t>　　　</a:t>
            </a:r>
            <a:r>
              <a:rPr lang="zh-CN" altLang="zh-CN" sz="2800"/>
              <a:t>端．（选填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a:t>
            </a:r>
            <a:br>
              <a:rPr lang="zh-CN" altLang="zh-CN" sz="2800"/>
            </a:br>
            <a:r>
              <a:rPr lang="zh-CN" altLang="zh-CN" sz="2800"/>
              <a:t>（</a:t>
            </a:r>
            <a:r>
              <a:rPr lang="en-US" altLang="zh-CN" sz="2800"/>
              <a:t>3</a:t>
            </a:r>
            <a:r>
              <a:rPr lang="zh-CN" altLang="zh-CN" sz="2800"/>
              <a:t>）正确连接好实验电路，检查连接无误后，闭合开关</a:t>
            </a:r>
            <a:r>
              <a:rPr lang="en-US" altLang="zh-CN" sz="2800"/>
              <a:t>S</a:t>
            </a:r>
            <a:r>
              <a:rPr lang="zh-CN" altLang="zh-CN" sz="2800"/>
              <a:t>，却发现灯泡不发光，电流表无示数，电压表示数为</a:t>
            </a:r>
            <a:r>
              <a:rPr lang="en-US" altLang="zh-CN" sz="2800"/>
              <a:t>12 V</a:t>
            </a:r>
            <a:r>
              <a:rPr lang="zh-CN" altLang="zh-CN" sz="2800"/>
              <a:t>，可能发生的故障是</a:t>
            </a:r>
            <a:r>
              <a:rPr lang="zh-CN" altLang="zh-CN" sz="2800" u="sng"/>
              <a:t>　　　　　</a:t>
            </a:r>
            <a:r>
              <a:rPr lang="zh-CN" altLang="zh-CN" sz="2800"/>
              <a:t>．</a:t>
            </a:r>
            <a:br>
              <a:rPr lang="zh-CN" altLang="zh-CN" sz="2800"/>
            </a:br>
            <a:r>
              <a:rPr lang="en-US" altLang="zh-CN" sz="2800"/>
              <a:t>A</a:t>
            </a:r>
            <a:r>
              <a:rPr lang="zh-CN" altLang="zh-CN" sz="2800"/>
              <a:t>．滑动变阻器处断路</a:t>
            </a:r>
            <a:r>
              <a:rPr lang="en-US" altLang="zh-CN" sz="2800"/>
              <a:t>    	B</a:t>
            </a:r>
            <a:r>
              <a:rPr lang="zh-CN" altLang="zh-CN" sz="2800"/>
              <a:t>．灯座接线短路</a:t>
            </a:r>
            <a:br>
              <a:rPr lang="zh-CN" altLang="zh-CN" sz="2800"/>
            </a:br>
            <a:r>
              <a:rPr lang="en-US" altLang="zh-CN" sz="2800"/>
              <a:t>C</a:t>
            </a:r>
            <a:r>
              <a:rPr lang="zh-CN" altLang="zh-CN" sz="2800"/>
              <a:t>．小灯泡的灯丝断了</a:t>
            </a:r>
            <a:r>
              <a:rPr lang="en-US" altLang="zh-CN" sz="2800"/>
              <a:t>       	D</a:t>
            </a:r>
            <a:r>
              <a:rPr lang="zh-CN" altLang="zh-CN" sz="2800"/>
              <a:t>．开关接触不良</a:t>
            </a:r>
            <a:endParaRPr lang="zh-CN" altLang="en-US" sz="2800"/>
          </a:p>
        </p:txBody>
      </p:sp>
      <p:sp>
        <p:nvSpPr>
          <p:cNvPr id="24580" name="矩形 2"/>
          <p:cNvSpPr/>
          <p:nvPr/>
        </p:nvSpPr>
        <p:spPr>
          <a:xfrm>
            <a:off x="5295900" y="160337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a:ea typeface="黑体" panose="02010609060101010101" pitchFamily="49" charset="-122"/>
            </a:endParaRPr>
          </a:p>
        </p:txBody>
      </p:sp>
      <p:sp>
        <p:nvSpPr>
          <p:cNvPr id="24581" name="矩形 5"/>
          <p:cNvSpPr/>
          <p:nvPr/>
        </p:nvSpPr>
        <p:spPr>
          <a:xfrm>
            <a:off x="6805613" y="4130675"/>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barn(inVertical)">
                                      <p:cBhvr>
                                        <p:cTn id="7" dur="500"/>
                                        <p:tgtEl>
                                          <p:spTgt spid="2457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4580"/>
                                        </p:tgtEl>
                                        <p:attrNameLst>
                                          <p:attrName>style.visibility</p:attrName>
                                        </p:attrNameLst>
                                      </p:cBhvr>
                                      <p:to>
                                        <p:strVal val="visible"/>
                                      </p:to>
                                    </p:set>
                                    <p:anim calcmode="lin" valueType="num">
                                      <p:cBhvr additive="base">
                                        <p:cTn id="12" dur="500" fill="hold"/>
                                        <p:tgtEl>
                                          <p:spTgt spid="24580"/>
                                        </p:tgtEl>
                                        <p:attrNameLst>
                                          <p:attrName>ppt_x</p:attrName>
                                        </p:attrNameLst>
                                      </p:cBhvr>
                                      <p:tavLst>
                                        <p:tav tm="0">
                                          <p:val>
                                            <p:strVal val="#ppt_x"/>
                                          </p:val>
                                        </p:tav>
                                        <p:tav tm="100000">
                                          <p:val>
                                            <p:strVal val="#ppt_x"/>
                                          </p:val>
                                        </p:tav>
                                      </p:tavLst>
                                    </p:anim>
                                    <p:anim calcmode="lin" valueType="num">
                                      <p:cBhvr additive="base">
                                        <p:cTn id="13"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4581"/>
                                        </p:tgtEl>
                                        <p:attrNameLst>
                                          <p:attrName>style.visibility</p:attrName>
                                        </p:attrNameLst>
                                      </p:cBhvr>
                                      <p:to>
                                        <p:strVal val="visible"/>
                                      </p:to>
                                    </p:set>
                                    <p:anim calcmode="lin" valueType="num">
                                      <p:cBhvr additive="base">
                                        <p:cTn id="18" dur="500" fill="hold"/>
                                        <p:tgtEl>
                                          <p:spTgt spid="24581"/>
                                        </p:tgtEl>
                                        <p:attrNameLst>
                                          <p:attrName>ppt_x</p:attrName>
                                        </p:attrNameLst>
                                      </p:cBhvr>
                                      <p:tavLst>
                                        <p:tav tm="0">
                                          <p:val>
                                            <p:strVal val="#ppt_x"/>
                                          </p:val>
                                        </p:tav>
                                        <p:tav tm="100000">
                                          <p:val>
                                            <p:strVal val="#ppt_x"/>
                                          </p:val>
                                        </p:tav>
                                      </p:tavLst>
                                    </p:anim>
                                    <p:anim calcmode="lin" valueType="num">
                                      <p:cBhvr additive="base">
                                        <p:cTn id="19"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p:bldP spid="2458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）某位同学测得小灯泡的电流、电压图象如图乙所示．某次测量时，电流表指针位置如图丙所示，电流表读数为</a:t>
            </a:r>
            <a:r>
              <a:rPr lang="zh-CN" altLang="zh-CN" sz="2800" u="sng"/>
              <a:t>　　　　　</a:t>
            </a:r>
            <a:r>
              <a:rPr lang="en-US" altLang="zh-CN" sz="2800"/>
              <a:t>A</a:t>
            </a:r>
            <a:r>
              <a:rPr lang="zh-CN" altLang="zh-CN" sz="2800"/>
              <a:t>，此时小灯泡的实际功率为</a:t>
            </a:r>
            <a:r>
              <a:rPr lang="zh-CN" altLang="zh-CN" sz="2800" u="sng"/>
              <a:t>　　　　　</a:t>
            </a:r>
            <a:r>
              <a:rPr lang="en-US" altLang="zh-CN" sz="2800"/>
              <a:t>W.</a:t>
            </a:r>
            <a:endParaRPr lang="zh-CN" altLang="en-US" sz="2800"/>
          </a:p>
        </p:txBody>
      </p:sp>
      <p:pic>
        <p:nvPicPr>
          <p:cNvPr id="25604" name="图片 2"/>
          <p:cNvPicPr>
            <a:picLocks noChangeAspect="1"/>
          </p:cNvPicPr>
          <p:nvPr/>
        </p:nvPicPr>
        <p:blipFill>
          <a:blip r:embed="rId2"/>
          <a:srcRect r="83133"/>
          <a:stretch>
            <a:fillRect/>
          </a:stretch>
        </p:blipFill>
        <p:spPr>
          <a:xfrm>
            <a:off x="1296988" y="3703638"/>
            <a:ext cx="3025775" cy="2271712"/>
          </a:xfrm>
          <a:prstGeom prst="rect">
            <a:avLst/>
          </a:prstGeom>
          <a:noFill/>
          <a:ln>
            <a:noFill/>
            <a:miter lim="800000"/>
          </a:ln>
        </p:spPr>
      </p:pic>
      <p:pic>
        <p:nvPicPr>
          <p:cNvPr id="25605" name="图片 3"/>
          <p:cNvPicPr>
            <a:picLocks noChangeAspect="1"/>
          </p:cNvPicPr>
          <p:nvPr/>
        </p:nvPicPr>
        <p:blipFill>
          <a:blip r:embed="rId3"/>
          <a:srcRect r="89055"/>
          <a:stretch>
            <a:fillRect/>
          </a:stretch>
        </p:blipFill>
        <p:spPr>
          <a:xfrm>
            <a:off x="5341938" y="3849688"/>
            <a:ext cx="1963737" cy="1893887"/>
          </a:xfrm>
          <a:prstGeom prst="rect">
            <a:avLst/>
          </a:prstGeom>
          <a:noFill/>
          <a:ln>
            <a:noFill/>
            <a:miter lim="800000"/>
          </a:ln>
        </p:spPr>
      </p:pic>
      <p:sp>
        <p:nvSpPr>
          <p:cNvPr id="25606" name="矩形 1"/>
          <p:cNvSpPr/>
          <p:nvPr/>
        </p:nvSpPr>
        <p:spPr>
          <a:xfrm>
            <a:off x="4005263" y="2232025"/>
            <a:ext cx="6350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0.4</a:t>
            </a:r>
            <a:endParaRPr lang="zh-CN" altLang="en-US"/>
          </a:p>
        </p:txBody>
      </p:sp>
      <p:sp>
        <p:nvSpPr>
          <p:cNvPr id="25607" name="矩形 6"/>
          <p:cNvSpPr/>
          <p:nvPr/>
        </p:nvSpPr>
        <p:spPr>
          <a:xfrm>
            <a:off x="2563813" y="2871788"/>
            <a:ext cx="63341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2.4</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par>
                                <p:cTn id="8" presetID="10" presetClass="entr" presetSubtype="0" fill="hold"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fade">
                                      <p:cBhvr>
                                        <p:cTn id="10" dur="500"/>
                                        <p:tgtEl>
                                          <p:spTgt spid="25604"/>
                                        </p:tgtEl>
                                      </p:cBhvr>
                                    </p:animEffect>
                                  </p:childTnLst>
                                </p:cTn>
                              </p:par>
                              <p:par>
                                <p:cTn id="11" presetID="10" presetClass="entr" presetSubtype="0" fill="hold" nodeType="withEffect">
                                  <p:stCondLst>
                                    <p:cond delay="0"/>
                                  </p:stCondLst>
                                  <p:childTnLst>
                                    <p:set>
                                      <p:cBhvr>
                                        <p:cTn id="12" dur="1" fill="hold">
                                          <p:stCondLst>
                                            <p:cond delay="0"/>
                                          </p:stCondLst>
                                        </p:cTn>
                                        <p:tgtEl>
                                          <p:spTgt spid="25605"/>
                                        </p:tgtEl>
                                        <p:attrNameLst>
                                          <p:attrName>style.visibility</p:attrName>
                                        </p:attrNameLst>
                                      </p:cBhvr>
                                      <p:to>
                                        <p:strVal val="visible"/>
                                      </p:to>
                                    </p:set>
                                    <p:animEffect transition="in" filter="fade">
                                      <p:cBhvr>
                                        <p:cTn id="13" dur="500"/>
                                        <p:tgtEl>
                                          <p:spTgt spid="2560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606"/>
                                        </p:tgtEl>
                                        <p:attrNameLst>
                                          <p:attrName>style.visibility</p:attrName>
                                        </p:attrNameLst>
                                      </p:cBhvr>
                                      <p:to>
                                        <p:strVal val="visible"/>
                                      </p:to>
                                    </p:set>
                                    <p:anim calcmode="lin" valueType="num">
                                      <p:cBhvr additive="base">
                                        <p:cTn id="18" dur="500" fill="hold"/>
                                        <p:tgtEl>
                                          <p:spTgt spid="25606"/>
                                        </p:tgtEl>
                                        <p:attrNameLst>
                                          <p:attrName>ppt_x</p:attrName>
                                        </p:attrNameLst>
                                      </p:cBhvr>
                                      <p:tavLst>
                                        <p:tav tm="0">
                                          <p:val>
                                            <p:strVal val="#ppt_x"/>
                                          </p:val>
                                        </p:tav>
                                        <p:tav tm="100000">
                                          <p:val>
                                            <p:strVal val="#ppt_x"/>
                                          </p:val>
                                        </p:tav>
                                      </p:tavLst>
                                    </p:anim>
                                    <p:anim calcmode="lin" valueType="num">
                                      <p:cBhvr additive="base">
                                        <p:cTn id="19"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5607"/>
                                        </p:tgtEl>
                                        <p:attrNameLst>
                                          <p:attrName>style.visibility</p:attrName>
                                        </p:attrNameLst>
                                      </p:cBhvr>
                                      <p:to>
                                        <p:strVal val="visible"/>
                                      </p:to>
                                    </p:set>
                                    <p:anim calcmode="lin" valueType="num">
                                      <p:cBhvr additive="base">
                                        <p:cTn id="24" dur="500" fill="hold"/>
                                        <p:tgtEl>
                                          <p:spTgt spid="25607"/>
                                        </p:tgtEl>
                                        <p:attrNameLst>
                                          <p:attrName>ppt_x</p:attrName>
                                        </p:attrNameLst>
                                      </p:cBhvr>
                                      <p:tavLst>
                                        <p:tav tm="0">
                                          <p:val>
                                            <p:strVal val="#ppt_x"/>
                                          </p:val>
                                        </p:tav>
                                        <p:tav tm="100000">
                                          <p:val>
                                            <p:strVal val="#ppt_x"/>
                                          </p:val>
                                        </p:tav>
                                      </p:tavLst>
                                    </p:anim>
                                    <p:anim calcmode="lin" valueType="num">
                                      <p:cBhvr additive="base">
                                        <p:cTn id="25"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6" grpId="0"/>
      <p:bldP spid="2560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．小红用如下图甲所示的装置测量小灯泡在不同电压下的电功率，已知小灯泡的额定电压为</a:t>
            </a:r>
            <a:r>
              <a:rPr lang="en-US" altLang="zh-CN" sz="2800"/>
              <a:t>2.5 V</a:t>
            </a:r>
            <a:r>
              <a:rPr lang="zh-CN" altLang="zh-CN" sz="2800"/>
              <a:t>，</a:t>
            </a:r>
            <a:r>
              <a:rPr lang="en-US" altLang="zh-CN" sz="2800" i="1"/>
              <a:t>R</a:t>
            </a:r>
            <a:r>
              <a:rPr lang="zh-CN" altLang="zh-CN" sz="2800"/>
              <a:t>为滑动变阻器．</a:t>
            </a:r>
            <a:br>
              <a:rPr lang="zh-CN" altLang="zh-CN" sz="2800"/>
            </a:br>
            <a:r>
              <a:rPr lang="zh-CN" altLang="zh-CN" sz="2800"/>
              <a:t>（</a:t>
            </a:r>
            <a:r>
              <a:rPr lang="en-US" altLang="zh-CN" sz="2800"/>
              <a:t>1</a:t>
            </a:r>
            <a:r>
              <a:rPr lang="zh-CN" altLang="zh-CN" sz="2800"/>
              <a:t>）闭合开关前，滑动变阻器的滑片</a:t>
            </a:r>
            <a:r>
              <a:rPr lang="en-US" altLang="zh-CN" sz="2800" i="1"/>
              <a:t>P</a:t>
            </a:r>
            <a:r>
              <a:rPr lang="zh-CN" altLang="zh-CN" sz="2800"/>
              <a:t>应置于</a:t>
            </a:r>
            <a:br>
              <a:rPr lang="en-US" altLang="zh-CN" sz="2800"/>
            </a:br>
            <a:r>
              <a:rPr lang="zh-CN" altLang="zh-CN" sz="2800" u="sng"/>
              <a:t>　　　　　</a:t>
            </a:r>
            <a:r>
              <a:rPr lang="zh-CN" altLang="zh-CN" sz="2800"/>
              <a:t>（选填</a:t>
            </a:r>
            <a:r>
              <a:rPr lang="en-US" altLang="zh-CN" sz="2800"/>
              <a:t>“</a:t>
            </a:r>
            <a:r>
              <a:rPr lang="en-US" altLang="zh-CN" sz="2800" i="1"/>
              <a:t>A</a:t>
            </a:r>
            <a:r>
              <a:rPr lang="en-US" altLang="zh-CN" sz="2800"/>
              <a:t>”</a:t>
            </a:r>
            <a:r>
              <a:rPr lang="zh-CN" altLang="zh-CN" sz="2800"/>
              <a:t>或</a:t>
            </a:r>
            <a:r>
              <a:rPr lang="en-US" altLang="zh-CN" sz="2800"/>
              <a:t>“</a:t>
            </a:r>
            <a:r>
              <a:rPr lang="en-US" altLang="zh-CN" sz="2800" i="1"/>
              <a:t>B</a:t>
            </a:r>
            <a:r>
              <a:rPr lang="en-US" altLang="zh-CN" sz="2800"/>
              <a:t>”</a:t>
            </a:r>
            <a:r>
              <a:rPr lang="zh-CN" altLang="zh-CN" sz="2800"/>
              <a:t>）端．</a:t>
            </a:r>
            <a:br>
              <a:rPr lang="zh-CN" altLang="zh-CN" sz="2800"/>
            </a:br>
            <a:endParaRPr lang="zh-CN" altLang="en-US" sz="2800"/>
          </a:p>
        </p:txBody>
      </p:sp>
      <p:pic>
        <p:nvPicPr>
          <p:cNvPr id="26628" name="Picture 1"/>
          <p:cNvPicPr>
            <a:picLocks noChangeAspect="1"/>
          </p:cNvPicPr>
          <p:nvPr/>
        </p:nvPicPr>
        <p:blipFill>
          <a:blip r:embed="rId2"/>
          <a:stretch>
            <a:fillRect/>
          </a:stretch>
        </p:blipFill>
        <p:spPr>
          <a:xfrm>
            <a:off x="876300" y="4376738"/>
            <a:ext cx="7391400" cy="1716087"/>
          </a:xfrm>
          <a:prstGeom prst="rect">
            <a:avLst/>
          </a:prstGeom>
          <a:noFill/>
          <a:ln>
            <a:noFill/>
            <a:miter lim="800000"/>
          </a:ln>
        </p:spPr>
      </p:pic>
      <p:sp>
        <p:nvSpPr>
          <p:cNvPr id="26629" name="矩形 1"/>
          <p:cNvSpPr/>
          <p:nvPr/>
        </p:nvSpPr>
        <p:spPr>
          <a:xfrm>
            <a:off x="1212850" y="3484563"/>
            <a:ext cx="434975"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i="1">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par>
                                <p:cTn id="8" presetID="10" presetClass="entr" presetSubtype="0" fill="hold" nodeType="withEffect">
                                  <p:stCondLst>
                                    <p:cond delay="0"/>
                                  </p:stCondLst>
                                  <p:childTnLst>
                                    <p:set>
                                      <p:cBhvr>
                                        <p:cTn id="9" dur="1" fill="hold">
                                          <p:stCondLst>
                                            <p:cond delay="0"/>
                                          </p:stCondLst>
                                        </p:cTn>
                                        <p:tgtEl>
                                          <p:spTgt spid="26628"/>
                                        </p:tgtEl>
                                        <p:attrNameLst>
                                          <p:attrName>style.visibility</p:attrName>
                                        </p:attrNameLst>
                                      </p:cBhvr>
                                      <p:to>
                                        <p:strVal val="visible"/>
                                      </p:to>
                                    </p:set>
                                    <p:animEffect transition="in" filter="fade">
                                      <p:cBhvr>
                                        <p:cTn id="10" dur="500"/>
                                        <p:tgtEl>
                                          <p:spTgt spid="2662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6629"/>
                                        </p:tgtEl>
                                        <p:attrNameLst>
                                          <p:attrName>style.visibility</p:attrName>
                                        </p:attrNameLst>
                                      </p:cBhvr>
                                      <p:to>
                                        <p:strVal val="visible"/>
                                      </p:to>
                                    </p:set>
                                    <p:anim calcmode="lin" valueType="num">
                                      <p:cBhvr additive="base">
                                        <p:cTn id="15" dur="500" fill="hold"/>
                                        <p:tgtEl>
                                          <p:spTgt spid="26629"/>
                                        </p:tgtEl>
                                        <p:attrNameLst>
                                          <p:attrName>ppt_x</p:attrName>
                                        </p:attrNameLst>
                                      </p:cBhvr>
                                      <p:tavLst>
                                        <p:tav tm="0">
                                          <p:val>
                                            <p:strVal val="#ppt_x"/>
                                          </p:val>
                                        </p:tav>
                                        <p:tav tm="100000">
                                          <p:val>
                                            <p:strVal val="#ppt_x"/>
                                          </p:val>
                                        </p:tav>
                                      </p:tavLst>
                                    </p:anim>
                                    <p:anim calcmode="lin" valueType="num">
                                      <p:cBhvr additive="base">
                                        <p:cTn id="16"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500063" y="882650"/>
            <a:ext cx="82391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）闭合开关后，小红发现无论怎样调节滑动变阻器小灯泡都不发光、电流表的指针始终指向</a:t>
            </a:r>
            <a:r>
              <a:rPr lang="en-US" altLang="zh-CN" sz="2800"/>
              <a:t>0</a:t>
            </a:r>
            <a:r>
              <a:rPr lang="zh-CN" altLang="zh-CN" sz="2800"/>
              <a:t>刻度线附近，但是电压表的示数始终接近电源电压．则出现这种情况可能的原因是</a:t>
            </a:r>
            <a:r>
              <a:rPr lang="zh-CN" altLang="zh-CN" sz="2800" u="sng"/>
              <a:t>　</a:t>
            </a:r>
            <a:r>
              <a:rPr lang="en-US" altLang="zh-CN" sz="2800" u="sng"/>
              <a:t>                          </a:t>
            </a:r>
            <a:r>
              <a:rPr lang="zh-CN" altLang="zh-CN" sz="2800" u="sng"/>
              <a:t>　　</a:t>
            </a:r>
            <a:r>
              <a:rPr lang="zh-CN" altLang="zh-CN" sz="2800"/>
              <a:t>．</a:t>
            </a:r>
            <a:br>
              <a:rPr lang="zh-CN" altLang="zh-CN" sz="2800"/>
            </a:br>
            <a:r>
              <a:rPr lang="zh-CN" altLang="zh-CN" sz="2800"/>
              <a:t>（</a:t>
            </a:r>
            <a:r>
              <a:rPr lang="en-US" altLang="zh-CN" sz="2800"/>
              <a:t>3</a:t>
            </a:r>
            <a:r>
              <a:rPr lang="zh-CN" altLang="zh-CN" sz="2800"/>
              <a:t>）排除故障后小红继续实验，在某次测量中电压表和电流表的示数分别如图乙和丙所示，则此时电压表的读数为</a:t>
            </a:r>
            <a:r>
              <a:rPr lang="zh-CN" altLang="zh-CN" sz="2800" u="sng"/>
              <a:t>　　　　　</a:t>
            </a:r>
            <a:r>
              <a:rPr lang="en-US" altLang="zh-CN" sz="2800"/>
              <a:t>V</a:t>
            </a:r>
            <a:r>
              <a:rPr lang="zh-CN" altLang="zh-CN" sz="2800"/>
              <a:t>，电流表的读数为</a:t>
            </a:r>
            <a:br>
              <a:rPr lang="en-US" altLang="zh-CN" sz="2800"/>
            </a:br>
            <a:r>
              <a:rPr lang="zh-CN" altLang="zh-CN" sz="2800" u="sng"/>
              <a:t>　　　　</a:t>
            </a:r>
            <a:r>
              <a:rPr lang="en-US" altLang="zh-CN" sz="2800"/>
              <a:t>A</a:t>
            </a:r>
            <a:r>
              <a:rPr lang="zh-CN" altLang="zh-CN" sz="2800"/>
              <a:t>，此时小灯泡实际的电功率为</a:t>
            </a:r>
            <a:r>
              <a:rPr lang="zh-CN" altLang="zh-CN" sz="2800" u="sng"/>
              <a:t>　　</a:t>
            </a:r>
            <a:r>
              <a:rPr lang="en-US" altLang="zh-CN" sz="2800" u="sng"/>
              <a:t>  </a:t>
            </a:r>
            <a:r>
              <a:rPr lang="zh-CN" altLang="zh-CN" sz="2800" u="sng"/>
              <a:t>　</a:t>
            </a:r>
            <a:r>
              <a:rPr lang="en-US" altLang="zh-CN" sz="2800"/>
              <a:t>W.</a:t>
            </a:r>
            <a:endParaRPr lang="zh-CN" altLang="en-US" sz="2800"/>
          </a:p>
        </p:txBody>
      </p:sp>
      <p:sp>
        <p:nvSpPr>
          <p:cNvPr id="27652" name="矩形 1"/>
          <p:cNvSpPr/>
          <p:nvPr/>
        </p:nvSpPr>
        <p:spPr>
          <a:xfrm>
            <a:off x="7070725" y="5472113"/>
            <a:ext cx="8128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0.33</a:t>
            </a:r>
            <a:endParaRPr lang="zh-CN" altLang="zh-CN" sz="2800">
              <a:latin typeface="等线" pitchFamily="2" charset="-122"/>
              <a:ea typeface="等线" pitchFamily="2" charset="-122"/>
            </a:endParaRPr>
          </a:p>
        </p:txBody>
      </p:sp>
      <p:sp>
        <p:nvSpPr>
          <p:cNvPr id="27653" name="矩形 2"/>
          <p:cNvSpPr/>
          <p:nvPr/>
        </p:nvSpPr>
        <p:spPr>
          <a:xfrm>
            <a:off x="5287963" y="2879725"/>
            <a:ext cx="19812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灯泡断路　</a:t>
            </a:r>
            <a:endParaRPr lang="zh-CN" altLang="en-US" sz="2800"/>
          </a:p>
        </p:txBody>
      </p:sp>
      <p:sp>
        <p:nvSpPr>
          <p:cNvPr id="27654" name="矩形 3"/>
          <p:cNvSpPr/>
          <p:nvPr/>
        </p:nvSpPr>
        <p:spPr>
          <a:xfrm>
            <a:off x="3268663" y="4827588"/>
            <a:ext cx="6334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1.5</a:t>
            </a:r>
            <a:endParaRPr lang="zh-CN" altLang="en-US" sz="2800"/>
          </a:p>
        </p:txBody>
      </p:sp>
      <p:sp>
        <p:nvSpPr>
          <p:cNvPr id="27655" name="矩形 5"/>
          <p:cNvSpPr/>
          <p:nvPr/>
        </p:nvSpPr>
        <p:spPr>
          <a:xfrm>
            <a:off x="827088" y="5451475"/>
            <a:ext cx="8128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0.22</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barn(inVertical)">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3"/>
                                        </p:tgtEl>
                                        <p:attrNameLst>
                                          <p:attrName>style.visibility</p:attrName>
                                        </p:attrNameLst>
                                      </p:cBhvr>
                                      <p:to>
                                        <p:strVal val="visible"/>
                                      </p:to>
                                    </p:set>
                                    <p:anim calcmode="lin" valueType="num">
                                      <p:cBhvr additive="base">
                                        <p:cTn id="12" dur="500" fill="hold"/>
                                        <p:tgtEl>
                                          <p:spTgt spid="27653"/>
                                        </p:tgtEl>
                                        <p:attrNameLst>
                                          <p:attrName>ppt_x</p:attrName>
                                        </p:attrNameLst>
                                      </p:cBhvr>
                                      <p:tavLst>
                                        <p:tav tm="0">
                                          <p:val>
                                            <p:strVal val="#ppt_x"/>
                                          </p:val>
                                        </p:tav>
                                        <p:tav tm="100000">
                                          <p:val>
                                            <p:strVal val="#ppt_x"/>
                                          </p:val>
                                        </p:tav>
                                      </p:tavLst>
                                    </p:anim>
                                    <p:anim calcmode="lin" valueType="num">
                                      <p:cBhvr additive="base">
                                        <p:cTn id="13"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4"/>
                                        </p:tgtEl>
                                        <p:attrNameLst>
                                          <p:attrName>style.visibility</p:attrName>
                                        </p:attrNameLst>
                                      </p:cBhvr>
                                      <p:to>
                                        <p:strVal val="visible"/>
                                      </p:to>
                                    </p:set>
                                    <p:anim calcmode="lin" valueType="num">
                                      <p:cBhvr additive="base">
                                        <p:cTn id="18" dur="500" fill="hold"/>
                                        <p:tgtEl>
                                          <p:spTgt spid="27654"/>
                                        </p:tgtEl>
                                        <p:attrNameLst>
                                          <p:attrName>ppt_x</p:attrName>
                                        </p:attrNameLst>
                                      </p:cBhvr>
                                      <p:tavLst>
                                        <p:tav tm="0">
                                          <p:val>
                                            <p:strVal val="#ppt_x"/>
                                          </p:val>
                                        </p:tav>
                                        <p:tav tm="100000">
                                          <p:val>
                                            <p:strVal val="#ppt_x"/>
                                          </p:val>
                                        </p:tav>
                                      </p:tavLst>
                                    </p:anim>
                                    <p:anim calcmode="lin" valueType="num">
                                      <p:cBhvr additive="base">
                                        <p:cTn id="19"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55"/>
                                        </p:tgtEl>
                                        <p:attrNameLst>
                                          <p:attrName>style.visibility</p:attrName>
                                        </p:attrNameLst>
                                      </p:cBhvr>
                                      <p:to>
                                        <p:strVal val="visible"/>
                                      </p:to>
                                    </p:set>
                                    <p:anim calcmode="lin" valueType="num">
                                      <p:cBhvr additive="base">
                                        <p:cTn id="24" dur="500" fill="hold"/>
                                        <p:tgtEl>
                                          <p:spTgt spid="27655"/>
                                        </p:tgtEl>
                                        <p:attrNameLst>
                                          <p:attrName>ppt_x</p:attrName>
                                        </p:attrNameLst>
                                      </p:cBhvr>
                                      <p:tavLst>
                                        <p:tav tm="0">
                                          <p:val>
                                            <p:strVal val="#ppt_x"/>
                                          </p:val>
                                        </p:tav>
                                        <p:tav tm="100000">
                                          <p:val>
                                            <p:strVal val="#ppt_x"/>
                                          </p:val>
                                        </p:tav>
                                      </p:tavLst>
                                    </p:anim>
                                    <p:anim calcmode="lin" valueType="num">
                                      <p:cBhvr additive="base">
                                        <p:cTn id="25" dur="500" fill="hold"/>
                                        <p:tgtEl>
                                          <p:spTgt spid="2765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7652"/>
                                        </p:tgtEl>
                                        <p:attrNameLst>
                                          <p:attrName>style.visibility</p:attrName>
                                        </p:attrNameLst>
                                      </p:cBhvr>
                                      <p:to>
                                        <p:strVal val="visible"/>
                                      </p:to>
                                    </p:set>
                                    <p:anim calcmode="lin" valueType="num">
                                      <p:cBhvr additive="base">
                                        <p:cTn id="30" dur="500" fill="hold"/>
                                        <p:tgtEl>
                                          <p:spTgt spid="27652"/>
                                        </p:tgtEl>
                                        <p:attrNameLst>
                                          <p:attrName>ppt_x</p:attrName>
                                        </p:attrNameLst>
                                      </p:cBhvr>
                                      <p:tavLst>
                                        <p:tav tm="0">
                                          <p:val>
                                            <p:strVal val="#ppt_x"/>
                                          </p:val>
                                        </p:tav>
                                        <p:tav tm="100000">
                                          <p:val>
                                            <p:strVal val="#ppt_x"/>
                                          </p:val>
                                        </p:tav>
                                      </p:tavLst>
                                    </p:anim>
                                    <p:anim calcmode="lin" valueType="num">
                                      <p:cBhvr additive="base">
                                        <p:cTn id="31"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P spid="27654" grpId="0"/>
      <p:bldP spid="27655"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8675" name="标题 1"/>
          <p:cNvSpPr>
            <a:spLocks noGrp="1"/>
          </p:cNvSpPr>
          <p:nvPr>
            <p:ph type="title" idx="4294967295"/>
          </p:nvPr>
        </p:nvSpPr>
        <p:spPr>
          <a:xfrm>
            <a:off x="508000"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）小红测量了不同电压下小灯泡中的电流，并把测得的数据填写在表格中如下表所示．有三名同学根据表格中的数据描绘出小灯泡中的电流随它两端电压变化的图象如图丁所示，其中正确的是</a:t>
            </a:r>
            <a:br>
              <a:rPr lang="en-US" altLang="zh-CN" sz="2800"/>
            </a:br>
            <a:r>
              <a:rPr lang="zh-CN" altLang="zh-CN" sz="2800" u="sng"/>
              <a:t>　　　　　</a:t>
            </a:r>
            <a:r>
              <a:rPr lang="zh-CN" altLang="zh-CN" sz="2800"/>
              <a:t>（选填</a:t>
            </a:r>
            <a:r>
              <a:rPr lang="en-US" altLang="zh-CN" sz="2800"/>
              <a:t>“①”“②”</a:t>
            </a:r>
            <a:r>
              <a:rPr lang="zh-CN" altLang="zh-CN" sz="2800"/>
              <a:t>或</a:t>
            </a:r>
            <a:r>
              <a:rPr lang="en-US" altLang="zh-CN" sz="2800"/>
              <a:t>“③”</a:t>
            </a:r>
            <a:r>
              <a:rPr lang="zh-CN" altLang="zh-CN" sz="2800"/>
              <a:t>）</a:t>
            </a:r>
            <a:r>
              <a:rPr lang="en-US" altLang="zh-CN" sz="2800"/>
              <a:t>.</a:t>
            </a:r>
            <a:br>
              <a:rPr lang="zh-CN" altLang="zh-CN" sz="2800"/>
            </a:br>
            <a:endParaRPr lang="zh-CN" altLang="en-US" sz="2800"/>
          </a:p>
        </p:txBody>
      </p:sp>
      <p:graphicFrame>
        <p:nvGraphicFramePr>
          <p:cNvPr id="28676" name="表格 2"/>
          <p:cNvGraphicFramePr>
            <a:graphicFrameLocks noGrp="1"/>
          </p:cNvGraphicFramePr>
          <p:nvPr/>
        </p:nvGraphicFramePr>
        <p:xfrm>
          <a:off x="712788" y="4302125"/>
          <a:ext cx="7718425" cy="1673225"/>
        </p:xfrm>
        <a:graphic>
          <a:graphicData uri="http://schemas.openxmlformats.org/drawingml/2006/table">
            <a:tbl>
              <a:tblPr/>
              <a:tblGrid>
                <a:gridCol w="1636712"/>
                <a:gridCol w="1012825"/>
                <a:gridCol w="1011238"/>
                <a:gridCol w="1012825"/>
                <a:gridCol w="1011238"/>
                <a:gridCol w="1011238"/>
                <a:gridCol w="1022350"/>
              </a:tblGrid>
              <a:tr h="577850">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实验次数</a:t>
                      </a:r>
                      <a:endParaRPr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6</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47688">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电压</a:t>
                      </a:r>
                      <a:r>
                        <a:rPr lang="en-US" altLang="zh-CN" sz="2400">
                          <a:solidFill>
                            <a:srgbClr val="000000"/>
                          </a:solidFill>
                          <a:latin typeface="Times New Roman" pitchFamily="18" charset="0"/>
                          <a:ea typeface="黑体" panose="02010609060101010101" pitchFamily="49" charset="-122"/>
                        </a:rPr>
                        <a:t>U/V</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0.5</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0.9</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1.3</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1.7</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2.1</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2.5</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47688">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电流</a:t>
                      </a:r>
                      <a:r>
                        <a:rPr lang="en-US" altLang="zh-CN" sz="2400">
                          <a:solidFill>
                            <a:srgbClr val="000000"/>
                          </a:solidFill>
                          <a:latin typeface="Times New Roman" pitchFamily="18" charset="0"/>
                          <a:ea typeface="黑体" panose="02010609060101010101" pitchFamily="49" charset="-122"/>
                        </a:rPr>
                        <a:t>I/A</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0.16</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0.19</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0.21</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0.24</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0.26</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3" tIns="0" rIns="68573"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0.28</a:t>
                      </a:r>
                      <a:endParaRPr lang="zh-CN" altLang="zh-CN" sz="2400">
                        <a:solidFill>
                          <a:srgbClr val="000000"/>
                        </a:solidFill>
                        <a:latin typeface="等线" pitchFamily="2" charset="-122"/>
                        <a:ea typeface="等线" pitchFamily="2" charset="-122"/>
                      </a:endParaRPr>
                    </a:p>
                  </a:txBody>
                  <a:tcPr marL="68573" marR="68573"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28710" name="矩形 1"/>
          <p:cNvSpPr/>
          <p:nvPr/>
        </p:nvSpPr>
        <p:spPr>
          <a:xfrm>
            <a:off x="1085850" y="3400425"/>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③</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fade">
                                      <p:cBhvr>
                                        <p:cTn id="7" dur="500"/>
                                        <p:tgtEl>
                                          <p:spTgt spid="28675"/>
                                        </p:tgtEl>
                                      </p:cBhvr>
                                    </p:animEffect>
                                  </p:childTnLst>
                                </p:cTn>
                              </p:par>
                              <p:par>
                                <p:cTn id="8" presetID="10" presetClass="entr" presetSubtype="0" fill="hold" nodeType="withEffect">
                                  <p:stCondLst>
                                    <p:cond delay="0"/>
                                  </p:stCondLst>
                                  <p:childTnLst>
                                    <p:set>
                                      <p:cBhvr>
                                        <p:cTn id="9" dur="1" fill="hold">
                                          <p:stCondLst>
                                            <p:cond delay="0"/>
                                          </p:stCondLst>
                                        </p:cTn>
                                        <p:tgtEl>
                                          <p:spTgt spid="28676"/>
                                        </p:tgtEl>
                                        <p:attrNameLst>
                                          <p:attrName>style.visibility</p:attrName>
                                        </p:attrNameLst>
                                      </p:cBhvr>
                                      <p:to>
                                        <p:strVal val="visible"/>
                                      </p:to>
                                    </p:set>
                                    <p:animEffect transition="in" filter="fade">
                                      <p:cBhvr>
                                        <p:cTn id="10" dur="500"/>
                                        <p:tgtEl>
                                          <p:spTgt spid="2867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710"/>
                                        </p:tgtEl>
                                        <p:attrNameLst>
                                          <p:attrName>style.visibility</p:attrName>
                                        </p:attrNameLst>
                                      </p:cBhvr>
                                      <p:to>
                                        <p:strVal val="visible"/>
                                      </p:to>
                                    </p:set>
                                    <p:anim calcmode="lin" valueType="num">
                                      <p:cBhvr additive="base">
                                        <p:cTn id="15" dur="500" fill="hold"/>
                                        <p:tgtEl>
                                          <p:spTgt spid="28710"/>
                                        </p:tgtEl>
                                        <p:attrNameLst>
                                          <p:attrName>ppt_x</p:attrName>
                                        </p:attrNameLst>
                                      </p:cBhvr>
                                      <p:tavLst>
                                        <p:tav tm="0">
                                          <p:val>
                                            <p:strVal val="#ppt_x"/>
                                          </p:val>
                                        </p:tav>
                                        <p:tav tm="100000">
                                          <p:val>
                                            <p:strVal val="#ppt_x"/>
                                          </p:val>
                                        </p:tav>
                                      </p:tavLst>
                                    </p:anim>
                                    <p:anim calcmode="lin" valueType="num">
                                      <p:cBhvr additive="base">
                                        <p:cTn id="16" dur="500" fill="hold"/>
                                        <p:tgtEl>
                                          <p:spTgt spid="287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710"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969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小华做</a:t>
            </a:r>
            <a:r>
              <a:rPr lang="en-US" altLang="zh-CN" sz="2800"/>
              <a:t>“</a:t>
            </a:r>
            <a:r>
              <a:rPr lang="zh-CN" altLang="zh-CN" sz="2800"/>
              <a:t>测量小灯泡电功率</a:t>
            </a:r>
            <a:r>
              <a:rPr lang="en-US" altLang="zh-CN" sz="2800"/>
              <a:t>”</a:t>
            </a:r>
            <a:r>
              <a:rPr lang="zh-CN" altLang="zh-CN" sz="2800"/>
              <a:t>实验．实验室有如下器材：电源（电压恒为</a:t>
            </a:r>
            <a:r>
              <a:rPr lang="en-US" altLang="zh-CN" sz="2800"/>
              <a:t>6 V</a:t>
            </a:r>
            <a:r>
              <a:rPr lang="zh-CN" altLang="zh-CN" sz="2800"/>
              <a:t>）、小灯泡（额定电压为</a:t>
            </a:r>
            <a:r>
              <a:rPr lang="en-US" altLang="zh-CN" sz="2800"/>
              <a:t>2.5 V</a:t>
            </a:r>
            <a:r>
              <a:rPr lang="zh-CN" altLang="zh-CN" sz="2800"/>
              <a:t>，灯丝电阻约为</a:t>
            </a:r>
            <a:r>
              <a:rPr lang="en-US" altLang="zh-CN" sz="2800"/>
              <a:t>10 Ω</a:t>
            </a:r>
            <a:r>
              <a:rPr lang="zh-CN" altLang="zh-CN" sz="2800"/>
              <a:t>）、电流表电压表开关各一个、规格分别为</a:t>
            </a:r>
            <a:r>
              <a:rPr lang="en-US" altLang="zh-CN" sz="2800" i="1"/>
              <a:t>R</a:t>
            </a:r>
            <a:r>
              <a:rPr lang="en-US" altLang="zh-CN" sz="2800" baseline="-25000"/>
              <a:t>1</a:t>
            </a:r>
            <a:r>
              <a:rPr lang="zh-CN" altLang="zh-CN" sz="2800"/>
              <a:t>：</a:t>
            </a:r>
            <a:r>
              <a:rPr lang="en-US" altLang="zh-CN" sz="2800"/>
              <a:t>“10 Ω</a:t>
            </a:r>
            <a:r>
              <a:rPr lang="zh-CN" altLang="zh-CN" sz="2800"/>
              <a:t>　</a:t>
            </a:r>
            <a:r>
              <a:rPr lang="en-US" altLang="zh-CN" sz="2800"/>
              <a:t>1 A”</a:t>
            </a:r>
            <a:r>
              <a:rPr lang="zh-CN" altLang="zh-CN" sz="2800"/>
              <a:t>和</a:t>
            </a:r>
            <a:r>
              <a:rPr lang="en-US" altLang="zh-CN" sz="2800" i="1"/>
              <a:t>R</a:t>
            </a:r>
            <a:r>
              <a:rPr lang="en-US" altLang="zh-CN" sz="2800" baseline="-25000"/>
              <a:t>2</a:t>
            </a:r>
            <a:r>
              <a:rPr lang="en-US" altLang="zh-CN" sz="2800"/>
              <a:t>“30 Ω</a:t>
            </a:r>
            <a:r>
              <a:rPr lang="zh-CN" altLang="zh-CN" sz="2800"/>
              <a:t>　</a:t>
            </a:r>
            <a:r>
              <a:rPr lang="en-US" altLang="zh-CN" sz="2800"/>
              <a:t>0.5 A”</a:t>
            </a:r>
            <a:r>
              <a:rPr lang="zh-CN" altLang="zh-CN" sz="2800"/>
              <a:t>的滑动变阻器各一个、导线若干．</a:t>
            </a:r>
            <a:br>
              <a:rPr lang="zh-CN" altLang="zh-CN" sz="2800"/>
            </a:br>
            <a:endParaRPr lang="zh-CN" altLang="en-US" sz="2800"/>
          </a:p>
        </p:txBody>
      </p:sp>
      <p:pic>
        <p:nvPicPr>
          <p:cNvPr id="29700" name="Picture 1"/>
          <p:cNvPicPr>
            <a:picLocks noChangeAspect="1"/>
          </p:cNvPicPr>
          <p:nvPr/>
        </p:nvPicPr>
        <p:blipFill>
          <a:blip r:embed="rId2"/>
          <a:stretch>
            <a:fillRect/>
          </a:stretch>
        </p:blipFill>
        <p:spPr>
          <a:xfrm>
            <a:off x="849313" y="4130675"/>
            <a:ext cx="7778750" cy="21844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500"/>
                                        <p:tgtEl>
                                          <p:spTgt spid="29699"/>
                                        </p:tgtEl>
                                      </p:cBhvr>
                                    </p:animEffect>
                                  </p:childTnLst>
                                </p:cTn>
                              </p:par>
                              <p:par>
                                <p:cTn id="8" presetID="10" presetClass="entr" presetSubtype="0" fill="hold" nodeType="withEffect">
                                  <p:stCondLst>
                                    <p:cond delay="0"/>
                                  </p:stCondLst>
                                  <p:childTnLst>
                                    <p:set>
                                      <p:cBhvr>
                                        <p:cTn id="9" dur="1" fill="hold">
                                          <p:stCondLst>
                                            <p:cond delay="0"/>
                                          </p:stCondLst>
                                        </p:cTn>
                                        <p:tgtEl>
                                          <p:spTgt spid="29700"/>
                                        </p:tgtEl>
                                        <p:attrNameLst>
                                          <p:attrName>style.visibility</p:attrName>
                                        </p:attrNameLst>
                                      </p:cBhvr>
                                      <p:to>
                                        <p:strVal val="visible"/>
                                      </p:to>
                                    </p:set>
                                    <p:animEffect transition="in" filter="fade">
                                      <p:cBhvr>
                                        <p:cTn id="10"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0723" name="标题 1"/>
          <p:cNvSpPr>
            <a:spLocks noGrp="1"/>
          </p:cNvSpPr>
          <p:nvPr>
            <p:ph type="title" idx="4294967295"/>
          </p:nvPr>
        </p:nvSpPr>
        <p:spPr>
          <a:xfrm>
            <a:off x="508000" y="960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）小华设计了图甲所示的电路，她应选用的滑动变祖器规格为</a:t>
            </a:r>
            <a:r>
              <a:rPr lang="zh-CN" altLang="zh-CN" sz="2800" u="sng"/>
              <a:t>　　　　　</a:t>
            </a:r>
            <a:r>
              <a:rPr lang="zh-CN" altLang="zh-CN" sz="2800"/>
              <a:t>（选填</a:t>
            </a:r>
            <a:r>
              <a:rPr lang="en-US" altLang="zh-CN" sz="2800"/>
              <a:t>“</a:t>
            </a:r>
            <a:r>
              <a:rPr lang="en-US" altLang="zh-CN" sz="2800" i="1"/>
              <a:t>R</a:t>
            </a:r>
            <a:r>
              <a:rPr lang="en-US" altLang="zh-CN" sz="2800" baseline="-25000"/>
              <a:t>1</a:t>
            </a:r>
            <a:r>
              <a:rPr lang="en-US" altLang="zh-CN" sz="2800"/>
              <a:t>”</a:t>
            </a:r>
            <a:r>
              <a:rPr lang="zh-CN" altLang="zh-CN" sz="2800"/>
              <a:t>或</a:t>
            </a:r>
            <a:r>
              <a:rPr lang="en-US" altLang="zh-CN" sz="2800"/>
              <a:t>“</a:t>
            </a:r>
            <a:r>
              <a:rPr lang="en-US" altLang="zh-CN" sz="2800" i="1"/>
              <a:t>R</a:t>
            </a:r>
            <a:r>
              <a:rPr lang="en-US" altLang="zh-CN" sz="2800" baseline="-25000"/>
              <a:t>2</a:t>
            </a:r>
            <a:r>
              <a:rPr lang="en-US" altLang="zh-CN" sz="2800"/>
              <a:t>”</a:t>
            </a:r>
            <a:r>
              <a:rPr lang="zh-CN" altLang="zh-CN" sz="2800"/>
              <a:t>）</a:t>
            </a:r>
            <a:r>
              <a:rPr lang="en-US" altLang="zh-CN" sz="2800"/>
              <a:t>.</a:t>
            </a:r>
            <a:br>
              <a:rPr lang="zh-CN" altLang="zh-CN" sz="2800"/>
            </a:br>
            <a:r>
              <a:rPr lang="zh-CN" altLang="zh-CN" sz="2800"/>
              <a:t>（</a:t>
            </a:r>
            <a:r>
              <a:rPr lang="en-US" altLang="zh-CN" sz="2800"/>
              <a:t>2</a:t>
            </a:r>
            <a:r>
              <a:rPr lang="zh-CN" altLang="zh-CN" sz="2800"/>
              <a:t>）连接好电路后，闭合开关，发现小灯泡不亮，此时小华</a:t>
            </a:r>
            <a:r>
              <a:rPr lang="zh-CN" altLang="zh-CN" sz="2800" u="sng"/>
              <a:t>　　　　　</a:t>
            </a:r>
            <a:r>
              <a:rPr lang="zh-CN" altLang="zh-CN" sz="2800"/>
              <a:t>（选填</a:t>
            </a:r>
            <a:r>
              <a:rPr lang="en-US" altLang="zh-CN" sz="2800"/>
              <a:t>“</a:t>
            </a:r>
            <a:r>
              <a:rPr lang="zh-CN" altLang="zh-CN" sz="2800"/>
              <a:t>能</a:t>
            </a:r>
            <a:r>
              <a:rPr lang="en-US" altLang="zh-CN" sz="2800"/>
              <a:t>”</a:t>
            </a:r>
            <a:r>
              <a:rPr lang="zh-CN" altLang="zh-CN" sz="2800"/>
              <a:t>或</a:t>
            </a:r>
            <a:r>
              <a:rPr lang="en-US" altLang="zh-CN" sz="2800"/>
              <a:t>“</a:t>
            </a:r>
            <a:r>
              <a:rPr lang="zh-CN" altLang="zh-CN" sz="2800"/>
              <a:t>不能</a:t>
            </a:r>
            <a:r>
              <a:rPr lang="en-US" altLang="zh-CN" sz="2800"/>
              <a:t>”</a:t>
            </a:r>
            <a:r>
              <a:rPr lang="zh-CN" altLang="zh-CN" sz="2800"/>
              <a:t>）确定电路一定存在故障．</a:t>
            </a:r>
            <a:br>
              <a:rPr lang="zh-CN" altLang="zh-CN" sz="2800"/>
            </a:br>
            <a:r>
              <a:rPr lang="zh-CN" altLang="zh-CN" sz="2800"/>
              <a:t>（</a:t>
            </a:r>
            <a:r>
              <a:rPr lang="en-US" altLang="zh-CN" sz="2800"/>
              <a:t>3</a:t>
            </a:r>
            <a:r>
              <a:rPr lang="zh-CN" altLang="zh-CN" sz="2800"/>
              <a:t>）如果电流表有示数，电压表无示数，则故障原因可能是小灯泡</a:t>
            </a:r>
            <a:r>
              <a:rPr lang="zh-CN" altLang="zh-CN" sz="2800" u="sng"/>
              <a:t>　　　　　</a:t>
            </a:r>
            <a:r>
              <a:rPr lang="zh-CN" altLang="zh-CN" sz="2800"/>
              <a:t>（选填</a:t>
            </a:r>
            <a:r>
              <a:rPr lang="en-US" altLang="zh-CN" sz="2800"/>
              <a:t>“</a:t>
            </a:r>
            <a:r>
              <a:rPr lang="zh-CN" altLang="zh-CN" sz="2800"/>
              <a:t>短路</a:t>
            </a:r>
            <a:r>
              <a:rPr lang="en-US" altLang="zh-CN" sz="2800"/>
              <a:t>”</a:t>
            </a:r>
            <a:r>
              <a:rPr lang="zh-CN" altLang="zh-CN" sz="2800"/>
              <a:t>或</a:t>
            </a:r>
            <a:r>
              <a:rPr lang="en-US" altLang="zh-CN" sz="2800"/>
              <a:t>“</a:t>
            </a:r>
            <a:r>
              <a:rPr lang="zh-CN" altLang="zh-CN" sz="2800"/>
              <a:t>断路</a:t>
            </a:r>
            <a:r>
              <a:rPr lang="en-US" altLang="zh-CN" sz="2800"/>
              <a:t>”</a:t>
            </a:r>
            <a:r>
              <a:rPr lang="zh-CN" altLang="zh-CN" sz="2800"/>
              <a:t>）</a:t>
            </a:r>
            <a:r>
              <a:rPr lang="en-US" altLang="zh-CN" sz="2800"/>
              <a:t>.</a:t>
            </a:r>
            <a:endParaRPr lang="zh-CN" altLang="en-US" sz="2800"/>
          </a:p>
        </p:txBody>
      </p:sp>
      <p:sp>
        <p:nvSpPr>
          <p:cNvPr id="30724" name="矩形 1"/>
          <p:cNvSpPr/>
          <p:nvPr/>
        </p:nvSpPr>
        <p:spPr>
          <a:xfrm>
            <a:off x="3594100" y="1617663"/>
            <a:ext cx="8842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latin typeface="Times New Roman" pitchFamily="18" charset="0"/>
                <a:ea typeface="黑体" pitchFamily="49" charset="-122"/>
              </a:rPr>
              <a:t>　</a:t>
            </a:r>
            <a:endParaRPr lang="zh-CN" altLang="en-US"/>
          </a:p>
        </p:txBody>
      </p:sp>
      <p:sp>
        <p:nvSpPr>
          <p:cNvPr id="30725" name="矩形 5"/>
          <p:cNvSpPr/>
          <p:nvPr/>
        </p:nvSpPr>
        <p:spPr>
          <a:xfrm>
            <a:off x="3094038" y="297021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不能</a:t>
            </a:r>
            <a:endParaRPr lang="zh-CN" altLang="en-US">
              <a:ea typeface="黑体" panose="02010609060101010101" pitchFamily="49" charset="-122"/>
            </a:endParaRPr>
          </a:p>
        </p:txBody>
      </p:sp>
      <p:sp>
        <p:nvSpPr>
          <p:cNvPr id="30726" name="矩形 6"/>
          <p:cNvSpPr/>
          <p:nvPr/>
        </p:nvSpPr>
        <p:spPr>
          <a:xfrm>
            <a:off x="3743325" y="4868863"/>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短路</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arn(inVertical)">
                                      <p:cBhvr>
                                        <p:cTn id="7" dur="500"/>
                                        <p:tgtEl>
                                          <p:spTgt spid="30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additive="base">
                                        <p:cTn id="12" dur="500" fill="hold"/>
                                        <p:tgtEl>
                                          <p:spTgt spid="30724"/>
                                        </p:tgtEl>
                                        <p:attrNameLst>
                                          <p:attrName>ppt_x</p:attrName>
                                        </p:attrNameLst>
                                      </p:cBhvr>
                                      <p:tavLst>
                                        <p:tav tm="0">
                                          <p:val>
                                            <p:strVal val="#ppt_x"/>
                                          </p:val>
                                        </p:tav>
                                        <p:tav tm="100000">
                                          <p:val>
                                            <p:strVal val="#ppt_x"/>
                                          </p:val>
                                        </p:tav>
                                      </p:tavLst>
                                    </p:anim>
                                    <p:anim calcmode="lin" valueType="num">
                                      <p:cBhvr additive="base">
                                        <p:cTn id="13"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0725"/>
                                        </p:tgtEl>
                                        <p:attrNameLst>
                                          <p:attrName>style.visibility</p:attrName>
                                        </p:attrNameLst>
                                      </p:cBhvr>
                                      <p:to>
                                        <p:strVal val="visible"/>
                                      </p:to>
                                    </p:set>
                                    <p:anim calcmode="lin" valueType="num">
                                      <p:cBhvr additive="base">
                                        <p:cTn id="18" dur="500" fill="hold"/>
                                        <p:tgtEl>
                                          <p:spTgt spid="30725"/>
                                        </p:tgtEl>
                                        <p:attrNameLst>
                                          <p:attrName>ppt_x</p:attrName>
                                        </p:attrNameLst>
                                      </p:cBhvr>
                                      <p:tavLst>
                                        <p:tav tm="0">
                                          <p:val>
                                            <p:strVal val="#ppt_x"/>
                                          </p:val>
                                        </p:tav>
                                        <p:tav tm="100000">
                                          <p:val>
                                            <p:strVal val="#ppt_x"/>
                                          </p:val>
                                        </p:tav>
                                      </p:tavLst>
                                    </p:anim>
                                    <p:anim calcmode="lin" valueType="num">
                                      <p:cBhvr additive="base">
                                        <p:cTn id="19"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0726"/>
                                        </p:tgtEl>
                                        <p:attrNameLst>
                                          <p:attrName>style.visibility</p:attrName>
                                        </p:attrNameLst>
                                      </p:cBhvr>
                                      <p:to>
                                        <p:strVal val="visible"/>
                                      </p:to>
                                    </p:set>
                                    <p:anim calcmode="lin" valueType="num">
                                      <p:cBhvr additive="base">
                                        <p:cTn id="24" dur="500" fill="hold"/>
                                        <p:tgtEl>
                                          <p:spTgt spid="30726"/>
                                        </p:tgtEl>
                                        <p:attrNameLst>
                                          <p:attrName>ppt_x</p:attrName>
                                        </p:attrNameLst>
                                      </p:cBhvr>
                                      <p:tavLst>
                                        <p:tav tm="0">
                                          <p:val>
                                            <p:strVal val="#ppt_x"/>
                                          </p:val>
                                        </p:tav>
                                        <p:tav tm="100000">
                                          <p:val>
                                            <p:strVal val="#ppt_x"/>
                                          </p:val>
                                        </p:tav>
                                      </p:tavLst>
                                    </p:anim>
                                    <p:anim calcmode="lin" valueType="num">
                                      <p:cBhvr additive="base">
                                        <p:cTn id="25"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p:bldP spid="30726"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1"/>
          <p:cNvSpPr>
            <a:spLocks noGrp="1"/>
          </p:cNvSpPr>
          <p:nvPr>
            <p:ph type="title" idx="4294967295"/>
          </p:nvPr>
        </p:nvSpPr>
        <p:spPr>
          <a:xfrm>
            <a:off x="508000" y="14224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）确定电路正确后．移动滑动变阻器滑片在不同位置，小灯泡</a:t>
            </a:r>
            <a:r>
              <a:rPr lang="en-US" altLang="zh-CN" sz="2800" i="1"/>
              <a:t>U</a:t>
            </a:r>
            <a:r>
              <a:rPr lang="en-US" altLang="zh-CN" sz="2800"/>
              <a:t>—</a:t>
            </a:r>
            <a:r>
              <a:rPr lang="en-US" altLang="zh-CN" sz="2800" i="1"/>
              <a:t>I</a:t>
            </a:r>
            <a:r>
              <a:rPr lang="zh-CN" altLang="zh-CN" sz="2800"/>
              <a:t>图象如图乙所示，当小灯泡正常发光时．小灯泡的额定功率为</a:t>
            </a:r>
            <a:r>
              <a:rPr lang="zh-CN" altLang="zh-CN" sz="2800" u="sng"/>
              <a:t>　　　　　</a:t>
            </a:r>
            <a:r>
              <a:rPr lang="en-US" altLang="zh-CN" sz="2800"/>
              <a:t>W.</a:t>
            </a:r>
            <a:br>
              <a:rPr lang="zh-CN" altLang="zh-CN" sz="2800"/>
            </a:br>
            <a:r>
              <a:rPr lang="zh-CN" altLang="zh-CN" sz="2800"/>
              <a:t>（</a:t>
            </a:r>
            <a:r>
              <a:rPr lang="en-US" altLang="zh-CN" sz="2800"/>
              <a:t>5</a:t>
            </a:r>
            <a:r>
              <a:rPr lang="zh-CN" altLang="zh-CN" sz="2800"/>
              <a:t>）小华在某次调节中滑动变阻器接入电路的阻值增加了</a:t>
            </a:r>
            <a:r>
              <a:rPr lang="en-US" altLang="zh-CN" sz="2800"/>
              <a:t>△</a:t>
            </a:r>
            <a:r>
              <a:rPr lang="en-US" altLang="zh-CN" sz="2800" i="1"/>
              <a:t>R</a:t>
            </a:r>
            <a:r>
              <a:rPr lang="en-US" altLang="zh-CN" sz="2800" baseline="-25000"/>
              <a:t>1</a:t>
            </a:r>
            <a:r>
              <a:rPr lang="zh-CN" altLang="zh-CN" sz="2800"/>
              <a:t>，同时小灯泡电阻变化了</a:t>
            </a:r>
            <a:r>
              <a:rPr lang="en-US" altLang="zh-CN" sz="2800"/>
              <a:t>△</a:t>
            </a:r>
            <a:r>
              <a:rPr lang="en-US" altLang="zh-CN" sz="2800" i="1"/>
              <a:t>R</a:t>
            </a:r>
            <a:r>
              <a:rPr lang="en-US" altLang="zh-CN" sz="2800" baseline="-25000"/>
              <a:t>2</a:t>
            </a:r>
            <a:r>
              <a:rPr lang="zh-CN" altLang="zh-CN" sz="2800"/>
              <a:t>，则</a:t>
            </a:r>
            <a:r>
              <a:rPr lang="en-US" altLang="zh-CN" sz="2800"/>
              <a:t>△</a:t>
            </a:r>
            <a:r>
              <a:rPr lang="en-US" altLang="zh-CN" sz="2800" i="1"/>
              <a:t>R</a:t>
            </a:r>
            <a:r>
              <a:rPr lang="en-US" altLang="zh-CN" sz="2800" baseline="-25000"/>
              <a:t>1</a:t>
            </a:r>
            <a:r>
              <a:rPr lang="zh-CN" altLang="zh-CN" sz="2800" u="sng"/>
              <a:t>　　　　</a:t>
            </a:r>
            <a:r>
              <a:rPr lang="zh-CN" altLang="zh-CN" sz="2800"/>
              <a:t>（选填</a:t>
            </a:r>
            <a:r>
              <a:rPr lang="en-US" altLang="zh-CN" sz="2800"/>
              <a:t>“</a:t>
            </a:r>
            <a:r>
              <a:rPr lang="zh-CN" altLang="zh-CN" sz="2800"/>
              <a:t>大于</a:t>
            </a:r>
            <a:r>
              <a:rPr lang="en-US" altLang="zh-CN" sz="2800"/>
              <a:t>”“</a:t>
            </a:r>
            <a:r>
              <a:rPr lang="zh-CN" altLang="zh-CN" sz="2800"/>
              <a:t>小于</a:t>
            </a:r>
            <a:r>
              <a:rPr lang="en-US" altLang="zh-CN" sz="2800"/>
              <a:t>”</a:t>
            </a:r>
            <a:r>
              <a:rPr lang="zh-CN" altLang="zh-CN" sz="2800"/>
              <a:t>或</a:t>
            </a:r>
            <a:r>
              <a:rPr lang="en-US" altLang="zh-CN" sz="2800"/>
              <a:t>“</a:t>
            </a:r>
            <a:r>
              <a:rPr lang="zh-CN" altLang="zh-CN" sz="2800"/>
              <a:t>等于</a:t>
            </a:r>
            <a:r>
              <a:rPr lang="en-US" altLang="zh-CN" sz="2800"/>
              <a:t>”</a:t>
            </a:r>
            <a:r>
              <a:rPr lang="zh-CN" altLang="zh-CN" sz="2800"/>
              <a:t>）</a:t>
            </a:r>
            <a:r>
              <a:rPr lang="en-US" altLang="zh-CN" sz="2800"/>
              <a:t>△</a:t>
            </a:r>
            <a:r>
              <a:rPr lang="en-US" altLang="zh-CN" sz="2800" i="1"/>
              <a:t>R</a:t>
            </a:r>
            <a:r>
              <a:rPr lang="en-US" altLang="zh-CN" sz="2800" baseline="-25000"/>
              <a:t>2</a:t>
            </a:r>
            <a:r>
              <a:rPr lang="en-US" altLang="zh-CN" sz="2800"/>
              <a:t>.</a:t>
            </a:r>
            <a:endParaRPr lang="zh-CN" altLang="en-US" sz="2800"/>
          </a:p>
        </p:txBody>
      </p:sp>
      <p:sp>
        <p:nvSpPr>
          <p:cNvPr id="31748" name="矩形 1"/>
          <p:cNvSpPr/>
          <p:nvPr/>
        </p:nvSpPr>
        <p:spPr>
          <a:xfrm>
            <a:off x="5948363" y="2801938"/>
            <a:ext cx="9921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0.625</a:t>
            </a:r>
            <a:endParaRPr lang="zh-CN" altLang="zh-CN" sz="1000">
              <a:latin typeface="等线" pitchFamily="2" charset="-122"/>
              <a:ea typeface="等线" pitchFamily="2" charset="-122"/>
            </a:endParaRPr>
          </a:p>
        </p:txBody>
      </p:sp>
      <p:sp>
        <p:nvSpPr>
          <p:cNvPr id="31749" name="矩形 5"/>
          <p:cNvSpPr/>
          <p:nvPr/>
        </p:nvSpPr>
        <p:spPr>
          <a:xfrm>
            <a:off x="1614488" y="4716463"/>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大于</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barn(inVertical)">
                                      <p:cBhvr>
                                        <p:cTn id="7" dur="500"/>
                                        <p:tgtEl>
                                          <p:spTgt spid="317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additive="base">
                                        <p:cTn id="12" dur="500" fill="hold"/>
                                        <p:tgtEl>
                                          <p:spTgt spid="31748"/>
                                        </p:tgtEl>
                                        <p:attrNameLst>
                                          <p:attrName>ppt_x</p:attrName>
                                        </p:attrNameLst>
                                      </p:cBhvr>
                                      <p:tavLst>
                                        <p:tav tm="0">
                                          <p:val>
                                            <p:strVal val="#ppt_x"/>
                                          </p:val>
                                        </p:tav>
                                        <p:tav tm="100000">
                                          <p:val>
                                            <p:strVal val="#ppt_x"/>
                                          </p:val>
                                        </p:tav>
                                      </p:tavLst>
                                    </p:anim>
                                    <p:anim calcmode="lin" valueType="num">
                                      <p:cBhvr additive="base">
                                        <p:cTn id="13"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1749"/>
                                        </p:tgtEl>
                                        <p:attrNameLst>
                                          <p:attrName>style.visibility</p:attrName>
                                        </p:attrNameLst>
                                      </p:cBhvr>
                                      <p:to>
                                        <p:strVal val="visible"/>
                                      </p:to>
                                    </p:set>
                                    <p:anim calcmode="lin" valueType="num">
                                      <p:cBhvr additive="base">
                                        <p:cTn id="18" dur="500" fill="hold"/>
                                        <p:tgtEl>
                                          <p:spTgt spid="31749"/>
                                        </p:tgtEl>
                                        <p:attrNameLst>
                                          <p:attrName>ppt_x</p:attrName>
                                        </p:attrNameLst>
                                      </p:cBhvr>
                                      <p:tavLst>
                                        <p:tav tm="0">
                                          <p:val>
                                            <p:strVal val="#ppt_x"/>
                                          </p:val>
                                        </p:tav>
                                        <p:tav tm="100000">
                                          <p:val>
                                            <p:strVal val="#ppt_x"/>
                                          </p:val>
                                        </p:tav>
                                      </p:tavLst>
                                    </p:anim>
                                    <p:anim calcmode="lin" valueType="num">
                                      <p:cBhvr additive="base">
                                        <p:cTn id="19"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4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82613" y="13827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）同组的小敏在测该小灯泡的额定功率时，电压表损坏，小敏利用身边的器材设计了如图丙所示的电路．其中电源电压恒为</a:t>
            </a:r>
            <a:r>
              <a:rPr lang="en-US" altLang="zh-CN" sz="2800" i="1"/>
              <a:t>U</a:t>
            </a:r>
            <a:r>
              <a:rPr lang="zh-CN" altLang="zh-CN" sz="2800"/>
              <a:t>，</a:t>
            </a:r>
            <a:r>
              <a:rPr lang="en-US" altLang="zh-CN" sz="2800" i="1"/>
              <a:t>R</a:t>
            </a:r>
            <a:r>
              <a:rPr lang="zh-CN" altLang="zh-CN" sz="2800"/>
              <a:t>的电阻值已知．</a:t>
            </a:r>
            <a:br>
              <a:rPr lang="zh-CN" altLang="zh-CN" sz="2800"/>
            </a:br>
            <a:r>
              <a:rPr lang="en-US" altLang="zh-CN" sz="2800"/>
              <a:t>①</a:t>
            </a:r>
            <a:r>
              <a:rPr lang="zh-CN" altLang="zh-CN" sz="2800"/>
              <a:t>闭合开关</a:t>
            </a:r>
            <a:r>
              <a:rPr lang="en-US" altLang="zh-CN" sz="2800"/>
              <a:t>S</a:t>
            </a:r>
            <a:r>
              <a:rPr lang="zh-CN" altLang="zh-CN" sz="2800"/>
              <a:t>和</a:t>
            </a:r>
            <a:r>
              <a:rPr lang="zh-CN" altLang="zh-CN" sz="2800" u="sng"/>
              <a:t>　　　　　</a:t>
            </a:r>
            <a:r>
              <a:rPr lang="zh-CN" altLang="zh-CN" sz="2800"/>
              <a:t>，</a:t>
            </a:r>
            <a:r>
              <a:rPr lang="zh-CN" altLang="zh-CN" sz="2800" u="sng"/>
              <a:t>　　　　　</a:t>
            </a:r>
            <a:r>
              <a:rPr lang="zh-CN" altLang="zh-CN" sz="2800"/>
              <a:t>（选填</a:t>
            </a:r>
            <a:r>
              <a:rPr lang="en-US" altLang="zh-CN" sz="2800"/>
              <a:t>“</a:t>
            </a:r>
            <a:r>
              <a:rPr lang="zh-CN" altLang="zh-CN" sz="2800"/>
              <a:t>调节</a:t>
            </a:r>
            <a:r>
              <a:rPr lang="en-US" altLang="zh-CN" sz="2800"/>
              <a:t>”</a:t>
            </a:r>
            <a:r>
              <a:rPr lang="zh-CN" altLang="zh-CN" sz="2800"/>
              <a:t>或</a:t>
            </a:r>
            <a:r>
              <a:rPr lang="en-US" altLang="zh-CN" sz="2800"/>
              <a:t>“</a:t>
            </a:r>
            <a:r>
              <a:rPr lang="zh-CN" altLang="zh-CN" sz="2800"/>
              <a:t>不调节</a:t>
            </a:r>
            <a:r>
              <a:rPr lang="en-US" altLang="zh-CN" sz="2800"/>
              <a:t>”</a:t>
            </a:r>
            <a:r>
              <a:rPr lang="zh-CN" altLang="zh-CN" sz="2800"/>
              <a:t>）滑动变阻器的滑片，使电流表的示数为</a:t>
            </a:r>
            <a:r>
              <a:rPr lang="en-US" altLang="zh-CN" sz="2800"/>
              <a:t>           </a:t>
            </a:r>
            <a:r>
              <a:rPr lang="zh-CN" altLang="zh-CN" sz="2800"/>
              <a:t>；</a:t>
            </a:r>
            <a:br>
              <a:rPr lang="zh-CN" altLang="zh-CN" sz="2800"/>
            </a:br>
            <a:endParaRPr lang="zh-CN" altLang="en-US" sz="2800"/>
          </a:p>
        </p:txBody>
      </p:sp>
      <p:pic>
        <p:nvPicPr>
          <p:cNvPr id="32772" name="图片 2"/>
          <p:cNvPicPr>
            <a:picLocks noChangeAspect="1"/>
          </p:cNvPicPr>
          <p:nvPr/>
        </p:nvPicPr>
        <p:blipFill>
          <a:blip r:embed="rId2"/>
          <a:srcRect r="90634"/>
          <a:stretch>
            <a:fillRect/>
          </a:stretch>
        </p:blipFill>
        <p:spPr>
          <a:xfrm>
            <a:off x="1497013" y="4533900"/>
            <a:ext cx="857250" cy="966788"/>
          </a:xfrm>
          <a:prstGeom prst="rect">
            <a:avLst/>
          </a:prstGeom>
          <a:noFill/>
          <a:ln>
            <a:noFill/>
            <a:miter lim="800000"/>
          </a:ln>
        </p:spPr>
      </p:pic>
      <p:sp>
        <p:nvSpPr>
          <p:cNvPr id="32773" name="矩形 1"/>
          <p:cNvSpPr/>
          <p:nvPr/>
        </p:nvSpPr>
        <p:spPr>
          <a:xfrm>
            <a:off x="3660775" y="3336925"/>
            <a:ext cx="5048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S</a:t>
            </a:r>
            <a:r>
              <a:rPr lang="en-US" altLang="zh-CN" sz="2800" baseline="-25000">
                <a:solidFill>
                  <a:srgbClr val="FF0000"/>
                </a:solidFill>
                <a:latin typeface="Times New Roman" pitchFamily="18" charset="0"/>
                <a:ea typeface="黑体" pitchFamily="49" charset="-122"/>
              </a:rPr>
              <a:t>2</a:t>
            </a:r>
            <a:endParaRPr lang="zh-CN" altLang="en-US"/>
          </a:p>
        </p:txBody>
      </p:sp>
      <p:sp>
        <p:nvSpPr>
          <p:cNvPr id="32774" name="矩形 5"/>
          <p:cNvSpPr/>
          <p:nvPr/>
        </p:nvSpPr>
        <p:spPr>
          <a:xfrm>
            <a:off x="5567363" y="3348038"/>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调节</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par>
                                <p:cTn id="8" presetID="10" presetClass="entr" presetSubtype="0"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Effect transition="in" filter="fade">
                                      <p:cBhvr>
                                        <p:cTn id="10" dur="500"/>
                                        <p:tgtEl>
                                          <p:spTgt spid="3277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773"/>
                                        </p:tgtEl>
                                        <p:attrNameLst>
                                          <p:attrName>style.visibility</p:attrName>
                                        </p:attrNameLst>
                                      </p:cBhvr>
                                      <p:to>
                                        <p:strVal val="visible"/>
                                      </p:to>
                                    </p:set>
                                    <p:anim calcmode="lin" valueType="num">
                                      <p:cBhvr additive="base">
                                        <p:cTn id="15" dur="500" fill="hold"/>
                                        <p:tgtEl>
                                          <p:spTgt spid="32773"/>
                                        </p:tgtEl>
                                        <p:attrNameLst>
                                          <p:attrName>ppt_x</p:attrName>
                                        </p:attrNameLst>
                                      </p:cBhvr>
                                      <p:tavLst>
                                        <p:tav tm="0">
                                          <p:val>
                                            <p:strVal val="#ppt_x"/>
                                          </p:val>
                                        </p:tav>
                                        <p:tav tm="100000">
                                          <p:val>
                                            <p:strVal val="#ppt_x"/>
                                          </p:val>
                                        </p:tav>
                                      </p:tavLst>
                                    </p:anim>
                                    <p:anim calcmode="lin" valueType="num">
                                      <p:cBhvr additive="base">
                                        <p:cTn id="16"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2774"/>
                                        </p:tgtEl>
                                        <p:attrNameLst>
                                          <p:attrName>style.visibility</p:attrName>
                                        </p:attrNameLst>
                                      </p:cBhvr>
                                      <p:to>
                                        <p:strVal val="visible"/>
                                      </p:to>
                                    </p:set>
                                    <p:anim calcmode="lin" valueType="num">
                                      <p:cBhvr additive="base">
                                        <p:cTn id="21" dur="500" fill="hold"/>
                                        <p:tgtEl>
                                          <p:spTgt spid="32774"/>
                                        </p:tgtEl>
                                        <p:attrNameLst>
                                          <p:attrName>ppt_x</p:attrName>
                                        </p:attrNameLst>
                                      </p:cBhvr>
                                      <p:tavLst>
                                        <p:tav tm="0">
                                          <p:val>
                                            <p:strVal val="#ppt_x"/>
                                          </p:val>
                                        </p:tav>
                                        <p:tav tm="100000">
                                          <p:val>
                                            <p:strVal val="#ppt_x"/>
                                          </p:val>
                                        </p:tav>
                                      </p:tavLst>
                                    </p:anim>
                                    <p:anim calcmode="lin" valueType="num">
                                      <p:cBhvr additive="base">
                                        <p:cTn id="22"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3" grpId="0"/>
      <p:bldP spid="3277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8000" y="17002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②</a:t>
            </a:r>
            <a:r>
              <a:rPr lang="zh-CN" altLang="zh-CN" sz="2800"/>
              <a:t>闭合开关</a:t>
            </a:r>
            <a:r>
              <a:rPr lang="en-US" altLang="zh-CN" sz="2800"/>
              <a:t>S</a:t>
            </a:r>
            <a:r>
              <a:rPr lang="zh-CN" altLang="zh-CN" sz="2800"/>
              <a:t>和</a:t>
            </a:r>
            <a:r>
              <a:rPr lang="zh-CN" altLang="zh-CN" sz="2800" u="sng"/>
              <a:t>　　　　　</a:t>
            </a:r>
            <a:r>
              <a:rPr lang="zh-CN" altLang="zh-CN" sz="2800"/>
              <a:t>，</a:t>
            </a:r>
            <a:r>
              <a:rPr lang="zh-CN" altLang="zh-CN" sz="2800" u="sng"/>
              <a:t>　　　　　</a:t>
            </a:r>
            <a:r>
              <a:rPr lang="zh-CN" altLang="zh-CN" sz="2800"/>
              <a:t>（选填</a:t>
            </a:r>
            <a:r>
              <a:rPr lang="en-US" altLang="zh-CN" sz="2800"/>
              <a:t>“</a:t>
            </a:r>
            <a:r>
              <a:rPr lang="zh-CN" altLang="zh-CN" sz="2800"/>
              <a:t>调节</a:t>
            </a:r>
            <a:r>
              <a:rPr lang="en-US" altLang="zh-CN" sz="2800"/>
              <a:t>”</a:t>
            </a:r>
            <a:r>
              <a:rPr lang="zh-CN" altLang="zh-CN" sz="2800"/>
              <a:t>或</a:t>
            </a:r>
            <a:r>
              <a:rPr lang="en-US" altLang="zh-CN" sz="2800"/>
              <a:t>“</a:t>
            </a:r>
            <a:r>
              <a:rPr lang="zh-CN" altLang="zh-CN" sz="2800"/>
              <a:t>不调节</a:t>
            </a:r>
            <a:r>
              <a:rPr lang="en-US" altLang="zh-CN" sz="2800"/>
              <a:t>”</a:t>
            </a:r>
            <a:r>
              <a:rPr lang="zh-CN" altLang="zh-CN" sz="2800"/>
              <a:t>）滑动变阻器的滑片，记录电流表的示数为</a:t>
            </a:r>
            <a:r>
              <a:rPr lang="en-US" altLang="zh-CN" sz="2800" i="1"/>
              <a:t>I</a:t>
            </a:r>
            <a:r>
              <a:rPr lang="zh-CN" altLang="zh-CN" sz="2800"/>
              <a:t>；</a:t>
            </a:r>
            <a:br>
              <a:rPr lang="zh-CN" altLang="zh-CN" sz="2800"/>
            </a:br>
            <a:r>
              <a:rPr lang="en-US" altLang="zh-CN" sz="2800"/>
              <a:t>③</a:t>
            </a:r>
            <a:r>
              <a:rPr lang="zh-CN" altLang="zh-CN" sz="2800"/>
              <a:t>小灯泡额定功率表达式为：</a:t>
            </a:r>
            <a:br>
              <a:rPr lang="en-US" altLang="zh-CN" sz="2800"/>
            </a:br>
            <a:r>
              <a:rPr lang="en-US" altLang="zh-CN" sz="2800" i="1"/>
              <a:t>P</a:t>
            </a:r>
            <a:r>
              <a:rPr lang="zh-CN" altLang="zh-CN" sz="2800" baseline="-25000"/>
              <a:t>额</a:t>
            </a:r>
            <a:r>
              <a:rPr lang="zh-CN" altLang="zh-CN" sz="2800"/>
              <a:t>＝</a:t>
            </a:r>
            <a:r>
              <a:rPr lang="zh-CN" altLang="zh-CN" sz="2800" u="sng"/>
              <a:t>　　　　　　　　　</a:t>
            </a:r>
            <a:r>
              <a:rPr lang="zh-CN" altLang="zh-CN" sz="2800"/>
              <a:t>（用已知量符号表示）</a:t>
            </a:r>
            <a:r>
              <a:rPr lang="en-US" altLang="zh-CN" sz="2800"/>
              <a:t>.</a:t>
            </a:r>
            <a:br>
              <a:rPr lang="zh-CN" altLang="zh-CN" sz="2800"/>
            </a:br>
            <a:endParaRPr lang="zh-CN" altLang="en-US" sz="2800"/>
          </a:p>
        </p:txBody>
      </p:sp>
      <p:sp>
        <p:nvSpPr>
          <p:cNvPr id="33796" name="矩形 1"/>
          <p:cNvSpPr/>
          <p:nvPr/>
        </p:nvSpPr>
        <p:spPr>
          <a:xfrm>
            <a:off x="3473450" y="1700213"/>
            <a:ext cx="5048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S</a:t>
            </a:r>
            <a:r>
              <a:rPr lang="en-US" altLang="zh-CN" sz="2800" baseline="-25000">
                <a:solidFill>
                  <a:srgbClr val="FF0000"/>
                </a:solidFill>
                <a:latin typeface="Times New Roman" pitchFamily="18" charset="0"/>
                <a:ea typeface="黑体" pitchFamily="49" charset="-122"/>
              </a:rPr>
              <a:t>1</a:t>
            </a:r>
            <a:endParaRPr lang="zh-CN" altLang="en-US"/>
          </a:p>
        </p:txBody>
      </p:sp>
      <p:sp>
        <p:nvSpPr>
          <p:cNvPr id="33797" name="矩形 5"/>
          <p:cNvSpPr/>
          <p:nvPr/>
        </p:nvSpPr>
        <p:spPr>
          <a:xfrm>
            <a:off x="5345113" y="1760538"/>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不调节</a:t>
            </a:r>
            <a:endParaRPr lang="zh-CN" altLang="en-US">
              <a:ea typeface="黑体" panose="02010609060101010101" pitchFamily="49" charset="-122"/>
            </a:endParaRPr>
          </a:p>
        </p:txBody>
      </p:sp>
      <p:pic>
        <p:nvPicPr>
          <p:cNvPr id="33798" name="图片 2"/>
          <p:cNvPicPr>
            <a:picLocks noChangeAspect="1"/>
          </p:cNvPicPr>
          <p:nvPr/>
        </p:nvPicPr>
        <p:blipFill>
          <a:blip r:embed="rId2"/>
          <a:srcRect r="70480"/>
          <a:stretch>
            <a:fillRect/>
          </a:stretch>
        </p:blipFill>
        <p:spPr>
          <a:xfrm>
            <a:off x="1812925" y="4070350"/>
            <a:ext cx="2406650" cy="8604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 calcmode="lin" valueType="num">
                                      <p:cBhvr additive="base">
                                        <p:cTn id="12" dur="500" fill="hold"/>
                                        <p:tgtEl>
                                          <p:spTgt spid="33796"/>
                                        </p:tgtEl>
                                        <p:attrNameLst>
                                          <p:attrName>ppt_x</p:attrName>
                                        </p:attrNameLst>
                                      </p:cBhvr>
                                      <p:tavLst>
                                        <p:tav tm="0">
                                          <p:val>
                                            <p:strVal val="#ppt_x"/>
                                          </p:val>
                                        </p:tav>
                                        <p:tav tm="100000">
                                          <p:val>
                                            <p:strVal val="#ppt_x"/>
                                          </p:val>
                                        </p:tav>
                                      </p:tavLst>
                                    </p:anim>
                                    <p:anim calcmode="lin" valueType="num">
                                      <p:cBhvr additive="base">
                                        <p:cTn id="13"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797"/>
                                        </p:tgtEl>
                                        <p:attrNameLst>
                                          <p:attrName>style.visibility</p:attrName>
                                        </p:attrNameLst>
                                      </p:cBhvr>
                                      <p:to>
                                        <p:strVal val="visible"/>
                                      </p:to>
                                    </p:set>
                                    <p:anim calcmode="lin" valueType="num">
                                      <p:cBhvr additive="base">
                                        <p:cTn id="18" dur="500" fill="hold"/>
                                        <p:tgtEl>
                                          <p:spTgt spid="33797"/>
                                        </p:tgtEl>
                                        <p:attrNameLst>
                                          <p:attrName>ppt_x</p:attrName>
                                        </p:attrNameLst>
                                      </p:cBhvr>
                                      <p:tavLst>
                                        <p:tav tm="0">
                                          <p:val>
                                            <p:strVal val="#ppt_x"/>
                                          </p:val>
                                        </p:tav>
                                        <p:tav tm="100000">
                                          <p:val>
                                            <p:strVal val="#ppt_x"/>
                                          </p:val>
                                        </p:tav>
                                      </p:tavLst>
                                    </p:anim>
                                    <p:anim calcmode="lin" valueType="num">
                                      <p:cBhvr additive="base">
                                        <p:cTn id="19"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3798"/>
                                        </p:tgtEl>
                                        <p:attrNameLst>
                                          <p:attrName>style.visibility</p:attrName>
                                        </p:attrNameLst>
                                      </p:cBhvr>
                                      <p:to>
                                        <p:strVal val="visible"/>
                                      </p:to>
                                    </p:set>
                                    <p:anim calcmode="lin" valueType="num">
                                      <p:cBhvr additive="base">
                                        <p:cTn id="24" dur="500" fill="hold"/>
                                        <p:tgtEl>
                                          <p:spTgt spid="33798"/>
                                        </p:tgtEl>
                                        <p:attrNameLst>
                                          <p:attrName>ppt_x</p:attrName>
                                        </p:attrNameLst>
                                      </p:cBhvr>
                                      <p:tavLst>
                                        <p:tav tm="0">
                                          <p:val>
                                            <p:strVal val="#ppt_x"/>
                                          </p:val>
                                        </p:tav>
                                        <p:tav tm="100000">
                                          <p:val>
                                            <p:strVal val="#ppt_x"/>
                                          </p:val>
                                        </p:tav>
                                      </p:tavLst>
                                    </p:anim>
                                    <p:anim calcmode="lin" valueType="num">
                                      <p:cBhvr additive="base">
                                        <p:cTn id="25"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08000" y="717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广东）小明家的台灯是通过电位器来调节亮度的．他猜想：台灯变亮时电位器消耗电能的功率会变小，为此他设计了甲所示的电路进行探究．已知电源电压为</a:t>
            </a:r>
            <a:r>
              <a:rPr lang="en-US" altLang="zh-CN" sz="2800"/>
              <a:t>4 V</a:t>
            </a:r>
            <a:r>
              <a:rPr lang="zh-CN" altLang="zh-CN" sz="2800"/>
              <a:t>并保持不变，电压表（</a:t>
            </a:r>
            <a:r>
              <a:rPr lang="en-US" altLang="zh-CN" sz="2800"/>
              <a:t>0</a:t>
            </a:r>
            <a:r>
              <a:rPr lang="zh-CN" altLang="zh-CN" sz="2800"/>
              <a:t>～</a:t>
            </a:r>
            <a:r>
              <a:rPr lang="en-US" altLang="zh-CN" sz="2800"/>
              <a:t>3 V</a:t>
            </a:r>
            <a:r>
              <a:rPr lang="zh-CN" altLang="zh-CN" sz="2800"/>
              <a:t>）</a:t>
            </a:r>
            <a:r>
              <a:rPr lang="en-US" altLang="zh-CN" sz="2800"/>
              <a:t>2</a:t>
            </a:r>
            <a:r>
              <a:rPr lang="zh-CN" altLang="zh-CN" sz="2800"/>
              <a:t>个，电流表（</a:t>
            </a:r>
            <a:r>
              <a:rPr lang="en-US" altLang="zh-CN" sz="2800"/>
              <a:t>0</a:t>
            </a:r>
            <a:r>
              <a:rPr lang="zh-CN" altLang="zh-CN" sz="2800"/>
              <a:t>～</a:t>
            </a:r>
            <a:r>
              <a:rPr lang="en-US" altLang="zh-CN" sz="2800"/>
              <a:t>0.6 A</a:t>
            </a:r>
            <a:r>
              <a:rPr lang="zh-CN" altLang="zh-CN" sz="2800"/>
              <a:t>），滑动变阻器规格为</a:t>
            </a:r>
            <a:r>
              <a:rPr lang="en-US" altLang="zh-CN" sz="2800"/>
              <a:t>“20 Ω</a:t>
            </a:r>
            <a:r>
              <a:rPr lang="zh-CN" altLang="zh-CN" sz="2800"/>
              <a:t>　</a:t>
            </a:r>
            <a:r>
              <a:rPr lang="en-US" altLang="zh-CN" sz="2800"/>
              <a:t>1 A”</a:t>
            </a:r>
            <a:r>
              <a:rPr lang="zh-CN" altLang="zh-CN" sz="2800"/>
              <a:t>，小灯泡</a:t>
            </a:r>
            <a:br>
              <a:rPr lang="en-US" altLang="zh-CN" sz="2800"/>
            </a:br>
            <a:r>
              <a:rPr lang="en-US" altLang="zh-CN" sz="2800"/>
              <a:t>L</a:t>
            </a:r>
            <a:r>
              <a:rPr lang="zh-CN" altLang="zh-CN" sz="2800"/>
              <a:t>标有</a:t>
            </a:r>
            <a:r>
              <a:rPr lang="en-US" altLang="zh-CN" sz="2800"/>
              <a:t>“2.5 V</a:t>
            </a:r>
            <a:r>
              <a:rPr lang="zh-CN" altLang="zh-CN" sz="2800"/>
              <a:t>　</a:t>
            </a:r>
            <a:r>
              <a:rPr lang="en-US" altLang="zh-CN" sz="2800"/>
              <a:t>1.25 W”</a:t>
            </a:r>
            <a:r>
              <a:rPr lang="zh-CN" altLang="zh-CN" sz="2800"/>
              <a:t>字</a:t>
            </a:r>
            <a:br>
              <a:rPr lang="en-US" altLang="zh-CN" sz="2800"/>
            </a:br>
            <a:r>
              <a:rPr lang="zh-CN" altLang="zh-CN" sz="2800"/>
              <a:t>样（忽略温度对灯丝电阻</a:t>
            </a:r>
            <a:br>
              <a:rPr lang="en-US" altLang="zh-CN" sz="2800"/>
            </a:br>
            <a:r>
              <a:rPr lang="zh-CN" altLang="zh-CN" sz="2800"/>
              <a:t>的影响）</a:t>
            </a:r>
            <a:r>
              <a:rPr lang="en-US" altLang="zh-CN" sz="2800"/>
              <a:t>.</a:t>
            </a:r>
            <a:endParaRPr lang="zh-CN" altLang="en-US" sz="2800"/>
          </a:p>
        </p:txBody>
      </p:sp>
      <p:pic>
        <p:nvPicPr>
          <p:cNvPr id="34820" name="图片 2"/>
          <p:cNvPicPr>
            <a:picLocks noChangeAspect="1"/>
          </p:cNvPicPr>
          <p:nvPr/>
        </p:nvPicPr>
        <p:blipFill>
          <a:blip r:embed="rId2"/>
          <a:srcRect r="72212"/>
          <a:stretch>
            <a:fillRect/>
          </a:stretch>
        </p:blipFill>
        <p:spPr>
          <a:xfrm>
            <a:off x="4646613" y="4097338"/>
            <a:ext cx="4124325" cy="18796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par>
                                <p:cTn id="8" presetID="10" presetClass="entr" presetSubtype="0" fill="hold" nodeType="withEffect">
                                  <p:stCondLst>
                                    <p:cond delay="0"/>
                                  </p:stCondLst>
                                  <p:childTnLst>
                                    <p:set>
                                      <p:cBhvr>
                                        <p:cTn id="9" dur="1" fill="hold">
                                          <p:stCondLst>
                                            <p:cond delay="0"/>
                                          </p:stCondLst>
                                        </p:cTn>
                                        <p:tgtEl>
                                          <p:spTgt spid="34820"/>
                                        </p:tgtEl>
                                        <p:attrNameLst>
                                          <p:attrName>style.visibility</p:attrName>
                                        </p:attrNameLst>
                                      </p:cBhvr>
                                      <p:to>
                                        <p:strVal val="visible"/>
                                      </p:to>
                                    </p:set>
                                    <p:animEffect transition="in" filter="fade">
                                      <p:cBhvr>
                                        <p:cTn id="10"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8000" y="11811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）电路中</a:t>
            </a:r>
            <a:r>
              <a:rPr lang="en-US" altLang="zh-CN" sz="2800" i="1"/>
              <a:t>a</a:t>
            </a:r>
            <a:r>
              <a:rPr lang="zh-CN" altLang="zh-CN" sz="2800"/>
              <a:t>是</a:t>
            </a:r>
            <a:r>
              <a:rPr lang="zh-CN" altLang="zh-CN" sz="2800" u="sng"/>
              <a:t>　　　　</a:t>
            </a:r>
            <a:r>
              <a:rPr lang="zh-CN" altLang="zh-CN" sz="2800"/>
              <a:t>表，</a:t>
            </a:r>
            <a:r>
              <a:rPr lang="en-US" altLang="zh-CN" sz="2800" i="1"/>
              <a:t>b</a:t>
            </a:r>
            <a:r>
              <a:rPr lang="zh-CN" altLang="zh-CN" sz="2800"/>
              <a:t>是</a:t>
            </a:r>
            <a:r>
              <a:rPr lang="zh-CN" altLang="zh-CN" sz="2800" u="sng"/>
              <a:t>　　　　</a:t>
            </a:r>
            <a:r>
              <a:rPr lang="zh-CN" altLang="zh-CN" sz="2800"/>
              <a:t>表．</a:t>
            </a:r>
            <a:br>
              <a:rPr lang="zh-CN" altLang="zh-CN" sz="2800"/>
            </a:br>
            <a:r>
              <a:rPr lang="zh-CN" altLang="zh-CN" sz="2800"/>
              <a:t>（</a:t>
            </a:r>
            <a:r>
              <a:rPr lang="en-US" altLang="zh-CN" sz="2800"/>
              <a:t>2</a:t>
            </a:r>
            <a:r>
              <a:rPr lang="zh-CN" altLang="zh-CN" sz="2800"/>
              <a:t>）实验中，小灯泡正常发光时电流表的示数为</a:t>
            </a:r>
            <a:br>
              <a:rPr lang="en-US" altLang="zh-CN" sz="2800"/>
            </a:br>
            <a:r>
              <a:rPr lang="zh-CN" altLang="zh-CN" sz="2800" u="sng"/>
              <a:t>　　　　　</a:t>
            </a:r>
            <a:r>
              <a:rPr lang="en-US" altLang="zh-CN" sz="2800"/>
              <a:t>A.</a:t>
            </a:r>
            <a:br>
              <a:rPr lang="zh-CN" altLang="zh-CN" sz="2800"/>
            </a:br>
            <a:r>
              <a:rPr lang="zh-CN" altLang="zh-CN" sz="2800"/>
              <a:t>（</a:t>
            </a:r>
            <a:r>
              <a:rPr lang="en-US" altLang="zh-CN" sz="2800"/>
              <a:t>3</a:t>
            </a:r>
            <a:r>
              <a:rPr lang="zh-CN" altLang="zh-CN" sz="2800"/>
              <a:t>）根据实验数据，绘制出滑动变阻器的电功率</a:t>
            </a:r>
            <a:r>
              <a:rPr lang="en-US" altLang="zh-CN" sz="2800" i="1"/>
              <a:t>P</a:t>
            </a:r>
            <a:r>
              <a:rPr lang="en-US" altLang="zh-CN" sz="2800" i="1" baseline="-25000"/>
              <a:t>R</a:t>
            </a:r>
            <a:r>
              <a:rPr lang="zh-CN" altLang="zh-CN" sz="2800"/>
              <a:t>与小灯泡的电功率</a:t>
            </a:r>
            <a:r>
              <a:rPr lang="en-US" altLang="zh-CN" sz="2800" i="1"/>
              <a:t>P</a:t>
            </a:r>
            <a:r>
              <a:rPr lang="en-US" altLang="zh-CN" sz="2800" baseline="-25000"/>
              <a:t>L</a:t>
            </a:r>
            <a:r>
              <a:rPr lang="zh-CN" altLang="zh-CN" sz="2800"/>
              <a:t>的关系如图乙所示．由图可知：小灯泡的电功率（亮度）变大时，滑动变阻器的电功率</a:t>
            </a: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35844" name="矩形 2"/>
          <p:cNvSpPr/>
          <p:nvPr/>
        </p:nvSpPr>
        <p:spPr>
          <a:xfrm>
            <a:off x="2401888" y="5073650"/>
            <a:ext cx="23383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先变大后变小</a:t>
            </a:r>
            <a:endParaRPr lang="zh-CN" altLang="en-US">
              <a:ea typeface="黑体" panose="02010609060101010101" pitchFamily="49" charset="-122"/>
            </a:endParaRPr>
          </a:p>
        </p:txBody>
      </p:sp>
      <p:sp>
        <p:nvSpPr>
          <p:cNvPr id="35845" name="矩形 3"/>
          <p:cNvSpPr/>
          <p:nvPr/>
        </p:nvSpPr>
        <p:spPr>
          <a:xfrm>
            <a:off x="3275013" y="126047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电流</a:t>
            </a:r>
            <a:endParaRPr lang="zh-CN" altLang="en-US" sz="2800">
              <a:ea typeface="黑体" panose="02010609060101010101" pitchFamily="49" charset="-122"/>
            </a:endParaRPr>
          </a:p>
        </p:txBody>
      </p:sp>
      <p:sp>
        <p:nvSpPr>
          <p:cNvPr id="35846" name="矩形 5"/>
          <p:cNvSpPr/>
          <p:nvPr/>
        </p:nvSpPr>
        <p:spPr>
          <a:xfrm>
            <a:off x="6024563" y="1260475"/>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电压</a:t>
            </a:r>
            <a:endParaRPr lang="zh-CN" altLang="en-US" sz="2800">
              <a:ea typeface="黑体" panose="02010609060101010101" pitchFamily="49" charset="-122"/>
            </a:endParaRPr>
          </a:p>
        </p:txBody>
      </p:sp>
      <p:sp>
        <p:nvSpPr>
          <p:cNvPr id="35847" name="矩形 6"/>
          <p:cNvSpPr/>
          <p:nvPr/>
        </p:nvSpPr>
        <p:spPr>
          <a:xfrm>
            <a:off x="1141413" y="2538413"/>
            <a:ext cx="6334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barn(inVertical)">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5"/>
                                        </p:tgtEl>
                                        <p:attrNameLst>
                                          <p:attrName>style.visibility</p:attrName>
                                        </p:attrNameLst>
                                      </p:cBhvr>
                                      <p:to>
                                        <p:strVal val="visible"/>
                                      </p:to>
                                    </p:set>
                                    <p:anim calcmode="lin" valueType="num">
                                      <p:cBhvr additive="base">
                                        <p:cTn id="12" dur="500" fill="hold"/>
                                        <p:tgtEl>
                                          <p:spTgt spid="35845"/>
                                        </p:tgtEl>
                                        <p:attrNameLst>
                                          <p:attrName>ppt_x</p:attrName>
                                        </p:attrNameLst>
                                      </p:cBhvr>
                                      <p:tavLst>
                                        <p:tav tm="0">
                                          <p:val>
                                            <p:strVal val="#ppt_x"/>
                                          </p:val>
                                        </p:tav>
                                        <p:tav tm="100000">
                                          <p:val>
                                            <p:strVal val="#ppt_x"/>
                                          </p:val>
                                        </p:tav>
                                      </p:tavLst>
                                    </p:anim>
                                    <p:anim calcmode="lin" valueType="num">
                                      <p:cBhvr additive="base">
                                        <p:cTn id="13"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6"/>
                                        </p:tgtEl>
                                        <p:attrNameLst>
                                          <p:attrName>style.visibility</p:attrName>
                                        </p:attrNameLst>
                                      </p:cBhvr>
                                      <p:to>
                                        <p:strVal val="visible"/>
                                      </p:to>
                                    </p:set>
                                    <p:anim calcmode="lin" valueType="num">
                                      <p:cBhvr additive="base">
                                        <p:cTn id="18" dur="500" fill="hold"/>
                                        <p:tgtEl>
                                          <p:spTgt spid="35846"/>
                                        </p:tgtEl>
                                        <p:attrNameLst>
                                          <p:attrName>ppt_x</p:attrName>
                                        </p:attrNameLst>
                                      </p:cBhvr>
                                      <p:tavLst>
                                        <p:tav tm="0">
                                          <p:val>
                                            <p:strVal val="#ppt_x"/>
                                          </p:val>
                                        </p:tav>
                                        <p:tav tm="100000">
                                          <p:val>
                                            <p:strVal val="#ppt_x"/>
                                          </p:val>
                                        </p:tav>
                                      </p:tavLst>
                                    </p:anim>
                                    <p:anim calcmode="lin" valueType="num">
                                      <p:cBhvr additive="base">
                                        <p:cTn id="19"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847"/>
                                        </p:tgtEl>
                                        <p:attrNameLst>
                                          <p:attrName>style.visibility</p:attrName>
                                        </p:attrNameLst>
                                      </p:cBhvr>
                                      <p:to>
                                        <p:strVal val="visible"/>
                                      </p:to>
                                    </p:set>
                                    <p:anim calcmode="lin" valueType="num">
                                      <p:cBhvr additive="base">
                                        <p:cTn id="24" dur="500" fill="hold"/>
                                        <p:tgtEl>
                                          <p:spTgt spid="35847"/>
                                        </p:tgtEl>
                                        <p:attrNameLst>
                                          <p:attrName>ppt_x</p:attrName>
                                        </p:attrNameLst>
                                      </p:cBhvr>
                                      <p:tavLst>
                                        <p:tav tm="0">
                                          <p:val>
                                            <p:strVal val="#ppt_x"/>
                                          </p:val>
                                        </p:tav>
                                        <p:tav tm="100000">
                                          <p:val>
                                            <p:strVal val="#ppt_x"/>
                                          </p:val>
                                        </p:tav>
                                      </p:tavLst>
                                    </p:anim>
                                    <p:anim calcmode="lin" valueType="num">
                                      <p:cBhvr additive="base">
                                        <p:cTn id="25"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5844"/>
                                        </p:tgtEl>
                                        <p:attrNameLst>
                                          <p:attrName>style.visibility</p:attrName>
                                        </p:attrNameLst>
                                      </p:cBhvr>
                                      <p:to>
                                        <p:strVal val="visible"/>
                                      </p:to>
                                    </p:set>
                                    <p:anim calcmode="lin" valueType="num">
                                      <p:cBhvr additive="base">
                                        <p:cTn id="30" dur="500" fill="hold"/>
                                        <p:tgtEl>
                                          <p:spTgt spid="35844"/>
                                        </p:tgtEl>
                                        <p:attrNameLst>
                                          <p:attrName>ppt_x</p:attrName>
                                        </p:attrNameLst>
                                      </p:cBhvr>
                                      <p:tavLst>
                                        <p:tav tm="0">
                                          <p:val>
                                            <p:strVal val="#ppt_x"/>
                                          </p:val>
                                        </p:tav>
                                        <p:tav tm="100000">
                                          <p:val>
                                            <p:strVal val="#ppt_x"/>
                                          </p:val>
                                        </p:tav>
                                      </p:tavLst>
                                    </p:anim>
                                    <p:anim calcmode="lin" valueType="num">
                                      <p:cBhvr additive="base">
                                        <p:cTn id="31"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P spid="35847"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08000" y="19796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）假设实验所用的小灯泡能承受的最大电压可以高出其额定电压的</a:t>
            </a:r>
            <a:r>
              <a:rPr lang="en-US" altLang="zh-CN" sz="2800"/>
              <a:t>   </a:t>
            </a:r>
            <a:r>
              <a:rPr lang="zh-CN" altLang="zh-CN" sz="2800"/>
              <a:t>，在确保电路中各元件安全的情况下，移动滑动变阻器的滑片，小灯泡的电功率变化范围是从</a:t>
            </a:r>
            <a:r>
              <a:rPr lang="zh-CN" altLang="zh-CN" sz="2800" u="sng"/>
              <a:t>　　　　　</a:t>
            </a:r>
            <a:r>
              <a:rPr lang="en-US" altLang="zh-CN" sz="2800"/>
              <a:t>W</a:t>
            </a:r>
            <a:r>
              <a:rPr lang="zh-CN" altLang="zh-CN" sz="2800"/>
              <a:t>至</a:t>
            </a:r>
            <a:r>
              <a:rPr lang="zh-CN" altLang="zh-CN" sz="2800" u="sng"/>
              <a:t>　　　　　</a:t>
            </a:r>
            <a:r>
              <a:rPr lang="en-US" altLang="zh-CN" sz="2800"/>
              <a:t>W. </a:t>
            </a:r>
            <a:endParaRPr lang="zh-CN" altLang="en-US" sz="2800"/>
          </a:p>
        </p:txBody>
      </p:sp>
      <p:pic>
        <p:nvPicPr>
          <p:cNvPr id="36868" name="图片 2"/>
          <p:cNvPicPr>
            <a:picLocks noChangeAspect="1"/>
          </p:cNvPicPr>
          <p:nvPr/>
        </p:nvPicPr>
        <p:blipFill>
          <a:blip r:embed="rId2"/>
          <a:srcRect r="96527"/>
          <a:stretch>
            <a:fillRect/>
          </a:stretch>
        </p:blipFill>
        <p:spPr>
          <a:xfrm>
            <a:off x="3857625" y="2551113"/>
            <a:ext cx="317500" cy="966787"/>
          </a:xfrm>
          <a:prstGeom prst="rect">
            <a:avLst/>
          </a:prstGeom>
          <a:noFill/>
          <a:ln>
            <a:noFill/>
            <a:miter lim="800000"/>
          </a:ln>
        </p:spPr>
      </p:pic>
      <p:sp>
        <p:nvSpPr>
          <p:cNvPr id="36869" name="矩形 1"/>
          <p:cNvSpPr/>
          <p:nvPr/>
        </p:nvSpPr>
        <p:spPr>
          <a:xfrm>
            <a:off x="3698875" y="3976688"/>
            <a:ext cx="6350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0.2</a:t>
            </a:r>
            <a:endParaRPr lang="zh-CN" altLang="zh-CN" sz="1000">
              <a:latin typeface="等线" pitchFamily="2" charset="-122"/>
              <a:ea typeface="等线" pitchFamily="2" charset="-122"/>
            </a:endParaRPr>
          </a:p>
        </p:txBody>
      </p:sp>
      <p:sp>
        <p:nvSpPr>
          <p:cNvPr id="36870" name="矩形 5"/>
          <p:cNvSpPr/>
          <p:nvPr/>
        </p:nvSpPr>
        <p:spPr>
          <a:xfrm>
            <a:off x="6103938" y="3976688"/>
            <a:ext cx="6334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1.8</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par>
                                <p:cTn id="8" presetID="10" presetClass="entr" presetSubtype="0" fill="hold" nodeType="withEffect">
                                  <p:stCondLst>
                                    <p:cond delay="0"/>
                                  </p:stCondLst>
                                  <p:childTnLst>
                                    <p:set>
                                      <p:cBhvr>
                                        <p:cTn id="9" dur="1" fill="hold">
                                          <p:stCondLst>
                                            <p:cond delay="0"/>
                                          </p:stCondLst>
                                        </p:cTn>
                                        <p:tgtEl>
                                          <p:spTgt spid="36868"/>
                                        </p:tgtEl>
                                        <p:attrNameLst>
                                          <p:attrName>style.visibility</p:attrName>
                                        </p:attrNameLst>
                                      </p:cBhvr>
                                      <p:to>
                                        <p:strVal val="visible"/>
                                      </p:to>
                                    </p:set>
                                    <p:animEffect transition="in" filter="fade">
                                      <p:cBhvr>
                                        <p:cTn id="10" dur="500"/>
                                        <p:tgtEl>
                                          <p:spTgt spid="368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69"/>
                                        </p:tgtEl>
                                        <p:attrNameLst>
                                          <p:attrName>style.visibility</p:attrName>
                                        </p:attrNameLst>
                                      </p:cBhvr>
                                      <p:to>
                                        <p:strVal val="visible"/>
                                      </p:to>
                                    </p:set>
                                    <p:anim calcmode="lin" valueType="num">
                                      <p:cBhvr additive="base">
                                        <p:cTn id="15" dur="500" fill="hold"/>
                                        <p:tgtEl>
                                          <p:spTgt spid="36869"/>
                                        </p:tgtEl>
                                        <p:attrNameLst>
                                          <p:attrName>ppt_x</p:attrName>
                                        </p:attrNameLst>
                                      </p:cBhvr>
                                      <p:tavLst>
                                        <p:tav tm="0">
                                          <p:val>
                                            <p:strVal val="#ppt_x"/>
                                          </p:val>
                                        </p:tav>
                                        <p:tav tm="100000">
                                          <p:val>
                                            <p:strVal val="#ppt_x"/>
                                          </p:val>
                                        </p:tav>
                                      </p:tavLst>
                                    </p:anim>
                                    <p:anim calcmode="lin" valueType="num">
                                      <p:cBhvr additive="base">
                                        <p:cTn id="16"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6870"/>
                                        </p:tgtEl>
                                        <p:attrNameLst>
                                          <p:attrName>style.visibility</p:attrName>
                                        </p:attrNameLst>
                                      </p:cBhvr>
                                      <p:to>
                                        <p:strVal val="visible"/>
                                      </p:to>
                                    </p:set>
                                    <p:anim calcmode="lin" valueType="num">
                                      <p:cBhvr additive="base">
                                        <p:cTn id="21" dur="500" fill="hold"/>
                                        <p:tgtEl>
                                          <p:spTgt spid="36870"/>
                                        </p:tgtEl>
                                        <p:attrNameLst>
                                          <p:attrName>ppt_x</p:attrName>
                                        </p:attrNameLst>
                                      </p:cBhvr>
                                      <p:tavLst>
                                        <p:tav tm="0">
                                          <p:val>
                                            <p:strVal val="#ppt_x"/>
                                          </p:val>
                                        </p:tav>
                                        <p:tav tm="100000">
                                          <p:val>
                                            <p:strVal val="#ppt_x"/>
                                          </p:val>
                                        </p:tav>
                                      </p:tavLst>
                                    </p:anim>
                                    <p:anim calcmode="lin" valueType="num">
                                      <p:cBhvr additive="base">
                                        <p:cTn id="22" dur="500" fill="hold"/>
                                        <p:tgtEl>
                                          <p:spTgt spid="368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P spid="36870"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508000"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2019·</a:t>
            </a:r>
            <a:r>
              <a:rPr lang="zh-CN" altLang="zh-CN" sz="2800"/>
              <a:t>广东）如图</a:t>
            </a:r>
            <a:r>
              <a:rPr lang="en-US" altLang="zh-CN" sz="2800"/>
              <a:t>1</a:t>
            </a:r>
            <a:r>
              <a:rPr lang="zh-CN" altLang="zh-CN" sz="2800"/>
              <a:t>所示为某太阳能百叶窗的示意图，它既能遮阳，还能发电．它的构造特点是百叶窗的叶片为太阳能电池板（以下简称电池板），其工作电路示意图如图</a:t>
            </a:r>
            <a:r>
              <a:rPr lang="en-US" altLang="zh-CN" sz="2800"/>
              <a:t>2</a:t>
            </a:r>
            <a:r>
              <a:rPr lang="zh-CN" altLang="zh-CN" sz="2800"/>
              <a:t>所示，电池板将太阳能转化为电能（转化效率为</a:t>
            </a:r>
            <a:r>
              <a:rPr lang="en-US" altLang="zh-CN" sz="2800"/>
              <a:t>10%</a:t>
            </a:r>
            <a:r>
              <a:rPr lang="zh-CN" altLang="zh-CN" sz="2800"/>
              <a:t>），为蓄电池充电，蓄电池再向节能灯供电．设太阳每秒钟辐射到每平方米电池板上的能量为</a:t>
            </a:r>
            <a:r>
              <a:rPr lang="en-US" altLang="zh-CN" sz="2800"/>
              <a:t>1.2×10</a:t>
            </a:r>
            <a:r>
              <a:rPr lang="en-US" altLang="zh-CN" sz="2800" baseline="30000"/>
              <a:t>3</a:t>
            </a:r>
            <a:r>
              <a:rPr lang="en-US" altLang="zh-CN" sz="2800"/>
              <a:t> J</a:t>
            </a:r>
            <a:r>
              <a:rPr lang="zh-CN" altLang="zh-CN" sz="2800"/>
              <a:t>（即为</a:t>
            </a:r>
            <a:r>
              <a:rPr lang="en-US" altLang="zh-CN" sz="2800"/>
              <a:t>1.2×10</a:t>
            </a:r>
            <a:r>
              <a:rPr lang="en-US" altLang="zh-CN" sz="2800" baseline="30000"/>
              <a:t>3</a:t>
            </a:r>
            <a:r>
              <a:rPr lang="en-US" altLang="zh-CN" sz="2800"/>
              <a:t> W/m</a:t>
            </a:r>
            <a:r>
              <a:rPr lang="en-US" altLang="zh-CN" sz="2800" baseline="30000"/>
              <a:t>2</a:t>
            </a:r>
            <a:r>
              <a:rPr lang="zh-CN" altLang="zh-CN" sz="2800"/>
              <a:t>），电池板对蓄电池充电的功率为</a:t>
            </a:r>
            <a:r>
              <a:rPr lang="en-US" altLang="zh-CN" sz="2800"/>
              <a:t>60 W</a:t>
            </a:r>
            <a:r>
              <a:rPr lang="zh-CN" altLang="zh-CN" sz="2800"/>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arn(inVertical)">
                                      <p:cBhvr>
                                        <p:cTn id="7" dur="5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蓄电池充满电后，能够让</a:t>
            </a:r>
            <a:r>
              <a:rPr lang="en-US" altLang="zh-CN" sz="2800"/>
              <a:t>10</a:t>
            </a:r>
            <a:r>
              <a:rPr lang="zh-CN" altLang="zh-CN" sz="2800"/>
              <a:t>盏</a:t>
            </a:r>
            <a:r>
              <a:rPr lang="en-US" altLang="zh-CN" sz="2800"/>
              <a:t>“12 V</a:t>
            </a:r>
            <a:r>
              <a:rPr lang="zh-CN" altLang="zh-CN" sz="2800"/>
              <a:t>　</a:t>
            </a:r>
            <a:r>
              <a:rPr lang="en-US" altLang="zh-CN" sz="2800"/>
              <a:t>3 W”</a:t>
            </a:r>
            <a:r>
              <a:rPr lang="zh-CN" altLang="zh-CN" sz="2800"/>
              <a:t>节能灯正常工作</a:t>
            </a:r>
            <a:r>
              <a:rPr lang="en-US" altLang="zh-CN" sz="2800"/>
              <a:t>6</a:t>
            </a:r>
            <a:r>
              <a:rPr lang="zh-CN" altLang="zh-CN" sz="2800"/>
              <a:t>小时，不考虑蓄电池充电和供电时的电能损耗．则：</a:t>
            </a:r>
            <a:br>
              <a:rPr lang="zh-CN" altLang="zh-CN" sz="2800"/>
            </a:br>
            <a:br>
              <a:rPr lang="en-US" altLang="zh-CN" sz="2800"/>
            </a:br>
            <a:br>
              <a:rPr lang="en-US" altLang="zh-CN" sz="2800"/>
            </a:br>
            <a:br>
              <a:rPr lang="en-US" altLang="zh-CN" sz="2800"/>
            </a:br>
            <a:r>
              <a:rPr lang="zh-CN" altLang="zh-CN" sz="2800"/>
              <a:t>（</a:t>
            </a:r>
            <a:r>
              <a:rPr lang="en-US" altLang="zh-CN" sz="2800"/>
              <a:t>1</a:t>
            </a:r>
            <a:r>
              <a:rPr lang="zh-CN" altLang="zh-CN" sz="2800"/>
              <a:t>）电池板对蓄电池充电，是将电能转化为</a:t>
            </a:r>
            <a:br>
              <a:rPr lang="en-US" altLang="zh-CN" sz="2800"/>
            </a:br>
            <a:r>
              <a:rPr lang="zh-CN" altLang="zh-CN" sz="2800" u="sng"/>
              <a:t>　　　　　</a:t>
            </a:r>
            <a:r>
              <a:rPr lang="zh-CN" altLang="zh-CN" sz="2800"/>
              <a:t>能的过程．</a:t>
            </a:r>
            <a:br>
              <a:rPr lang="zh-CN" altLang="zh-CN" sz="2800"/>
            </a:br>
            <a:endParaRPr lang="zh-CN" altLang="en-US" sz="2800"/>
          </a:p>
        </p:txBody>
      </p:sp>
      <p:pic>
        <p:nvPicPr>
          <p:cNvPr id="38916" name="图片 2"/>
          <p:cNvPicPr>
            <a:picLocks noChangeAspect="1"/>
          </p:cNvPicPr>
          <p:nvPr/>
        </p:nvPicPr>
        <p:blipFill>
          <a:blip r:embed="rId2"/>
          <a:srcRect r="75180"/>
          <a:stretch>
            <a:fillRect/>
          </a:stretch>
        </p:blipFill>
        <p:spPr>
          <a:xfrm>
            <a:off x="2957513" y="2714625"/>
            <a:ext cx="4052887" cy="2068513"/>
          </a:xfrm>
          <a:prstGeom prst="rect">
            <a:avLst/>
          </a:prstGeom>
          <a:noFill/>
          <a:ln>
            <a:noFill/>
            <a:miter lim="800000"/>
          </a:ln>
        </p:spPr>
      </p:pic>
      <p:sp>
        <p:nvSpPr>
          <p:cNvPr id="38917" name="矩形 1"/>
          <p:cNvSpPr/>
          <p:nvPr/>
        </p:nvSpPr>
        <p:spPr>
          <a:xfrm>
            <a:off x="1020763" y="5432425"/>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化学</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）白天蓄电池处于充电不供电状态，在图</a:t>
            </a:r>
            <a:r>
              <a:rPr lang="en-US" altLang="zh-CN" sz="2800"/>
              <a:t>2</a:t>
            </a:r>
            <a:r>
              <a:rPr lang="zh-CN" altLang="zh-CN" sz="2800"/>
              <a:t>中应闭合开关</a:t>
            </a:r>
            <a:r>
              <a:rPr lang="zh-CN" altLang="zh-CN" sz="2800" u="sng"/>
              <a:t>　　　　　</a:t>
            </a:r>
            <a:r>
              <a:rPr lang="zh-CN" altLang="zh-CN" sz="2800"/>
              <a:t>．</a:t>
            </a:r>
            <a:br>
              <a:rPr lang="zh-CN" altLang="zh-CN" sz="2800"/>
            </a:br>
            <a:r>
              <a:rPr lang="zh-CN" altLang="zh-CN" sz="2800"/>
              <a:t>（</a:t>
            </a:r>
            <a:r>
              <a:rPr lang="en-US" altLang="zh-CN" sz="2800"/>
              <a:t>3</a:t>
            </a:r>
            <a:r>
              <a:rPr lang="zh-CN" altLang="zh-CN" sz="2800"/>
              <a:t>）</a:t>
            </a:r>
            <a:r>
              <a:rPr lang="en-US" altLang="zh-CN" sz="2800"/>
              <a:t>10</a:t>
            </a:r>
            <a:r>
              <a:rPr lang="zh-CN" altLang="zh-CN" sz="2800"/>
              <a:t>盏</a:t>
            </a:r>
            <a:r>
              <a:rPr lang="en-US" altLang="zh-CN" sz="2800"/>
              <a:t>“12  V</a:t>
            </a:r>
            <a:r>
              <a:rPr lang="zh-CN" altLang="zh-CN" sz="2800"/>
              <a:t>　</a:t>
            </a:r>
            <a:r>
              <a:rPr lang="en-US" altLang="zh-CN" sz="2800"/>
              <a:t>3 W”</a:t>
            </a:r>
            <a:r>
              <a:rPr lang="zh-CN" altLang="zh-CN" sz="2800"/>
              <a:t>节能灯正常工作时的总电功率为</a:t>
            </a:r>
            <a:r>
              <a:rPr lang="zh-CN" altLang="zh-CN" sz="2800" u="sng"/>
              <a:t>　　　　　</a:t>
            </a:r>
            <a:r>
              <a:rPr lang="en-US" altLang="zh-CN" sz="2800"/>
              <a:t>W.</a:t>
            </a:r>
            <a:br>
              <a:rPr lang="zh-CN" altLang="zh-CN" sz="2800"/>
            </a:br>
            <a:r>
              <a:rPr lang="zh-CN" altLang="zh-CN" sz="2800"/>
              <a:t>（</a:t>
            </a:r>
            <a:r>
              <a:rPr lang="en-US" altLang="zh-CN" sz="2800"/>
              <a:t>4</a:t>
            </a:r>
            <a:r>
              <a:rPr lang="zh-CN" altLang="zh-CN" sz="2800"/>
              <a:t>）要将剩余一半电量的蓄电池充满电，电池板需对蓄电池充电</a:t>
            </a:r>
            <a:r>
              <a:rPr lang="zh-CN" altLang="zh-CN" sz="2800" u="sng"/>
              <a:t>　　　</a:t>
            </a:r>
            <a:r>
              <a:rPr lang="zh-CN" altLang="zh-CN" sz="2800"/>
              <a:t>小时．若充电电压为</a:t>
            </a:r>
            <a:r>
              <a:rPr lang="en-US" altLang="zh-CN" sz="2800"/>
              <a:t>20 V</a:t>
            </a:r>
            <a:r>
              <a:rPr lang="zh-CN" altLang="zh-CN" sz="2800"/>
              <a:t>，则充电电流为</a:t>
            </a:r>
            <a:r>
              <a:rPr lang="zh-CN" altLang="zh-CN" sz="2800" u="sng"/>
              <a:t>　　　　</a:t>
            </a:r>
            <a:r>
              <a:rPr lang="en-US" altLang="zh-CN" sz="2800"/>
              <a:t>A.</a:t>
            </a:r>
            <a:br>
              <a:rPr lang="zh-CN" altLang="zh-CN" sz="2800"/>
            </a:br>
            <a:r>
              <a:rPr lang="zh-CN" altLang="zh-CN" sz="2800"/>
              <a:t>（</a:t>
            </a:r>
            <a:r>
              <a:rPr lang="en-US" altLang="zh-CN" sz="2800"/>
              <a:t>5</a:t>
            </a:r>
            <a:r>
              <a:rPr lang="zh-CN" altLang="zh-CN" sz="2800"/>
              <a:t>）该百叶窗电池板的面积为</a:t>
            </a:r>
            <a:r>
              <a:rPr lang="zh-CN" altLang="zh-CN" sz="2800" u="sng"/>
              <a:t>　　　　　</a:t>
            </a:r>
            <a:r>
              <a:rPr lang="en-US" altLang="zh-CN" sz="2800"/>
              <a:t>m</a:t>
            </a:r>
            <a:r>
              <a:rPr lang="en-US" altLang="zh-CN" sz="2800" baseline="30000"/>
              <a:t>2</a:t>
            </a:r>
            <a:r>
              <a:rPr lang="en-US" altLang="zh-CN" sz="2800"/>
              <a:t>.</a:t>
            </a:r>
            <a:endParaRPr lang="zh-CN" altLang="en-US" sz="2800"/>
          </a:p>
        </p:txBody>
      </p:sp>
      <p:sp>
        <p:nvSpPr>
          <p:cNvPr id="39940" name="矩形 2"/>
          <p:cNvSpPr/>
          <p:nvPr/>
        </p:nvSpPr>
        <p:spPr>
          <a:xfrm>
            <a:off x="2643188" y="1517650"/>
            <a:ext cx="504825" cy="5222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S</a:t>
            </a:r>
            <a:r>
              <a:rPr lang="en-US" altLang="zh-CN" sz="2800" spc="0" baseline="-25000">
                <a:solidFill>
                  <a:srgbClr val="FF0000"/>
                </a:solidFill>
                <a:latin typeface="Times New Roman" pitchFamily="18" charset="0"/>
                <a:ea typeface="黑体" pitchFamily="49" charset="-122"/>
              </a:rPr>
              <a:t>1</a:t>
            </a:r>
            <a:endParaRPr lang="zh-CN" altLang="en-US" sz="2800"/>
          </a:p>
        </p:txBody>
      </p:sp>
      <p:sp>
        <p:nvSpPr>
          <p:cNvPr id="39941" name="矩形 3"/>
          <p:cNvSpPr/>
          <p:nvPr/>
        </p:nvSpPr>
        <p:spPr>
          <a:xfrm>
            <a:off x="1851025" y="2901950"/>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30</a:t>
            </a:r>
            <a:endParaRPr lang="zh-CN" altLang="en-US" sz="2800"/>
          </a:p>
        </p:txBody>
      </p:sp>
      <p:sp>
        <p:nvSpPr>
          <p:cNvPr id="39942" name="矩形 5"/>
          <p:cNvSpPr/>
          <p:nvPr/>
        </p:nvSpPr>
        <p:spPr>
          <a:xfrm>
            <a:off x="3257550" y="4156075"/>
            <a:ext cx="6334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1.5</a:t>
            </a:r>
            <a:endParaRPr lang="zh-CN" altLang="en-US" sz="2800"/>
          </a:p>
        </p:txBody>
      </p:sp>
      <p:sp>
        <p:nvSpPr>
          <p:cNvPr id="39943" name="矩形 6"/>
          <p:cNvSpPr/>
          <p:nvPr/>
        </p:nvSpPr>
        <p:spPr>
          <a:xfrm>
            <a:off x="3257550" y="4810125"/>
            <a:ext cx="36353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3</a:t>
            </a:r>
            <a:endParaRPr lang="zh-CN" altLang="en-US" sz="2800"/>
          </a:p>
        </p:txBody>
      </p:sp>
      <p:sp>
        <p:nvSpPr>
          <p:cNvPr id="39944" name="矩形 7"/>
          <p:cNvSpPr/>
          <p:nvPr/>
        </p:nvSpPr>
        <p:spPr>
          <a:xfrm>
            <a:off x="6008688" y="5451475"/>
            <a:ext cx="6334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0.5</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9940"/>
                                        </p:tgtEl>
                                        <p:attrNameLst>
                                          <p:attrName>style.visibility</p:attrName>
                                        </p:attrNameLst>
                                      </p:cBhvr>
                                      <p:to>
                                        <p:strVal val="visible"/>
                                      </p:to>
                                    </p:set>
                                    <p:anim calcmode="lin" valueType="num">
                                      <p:cBhvr additive="base">
                                        <p:cTn id="12" dur="500" fill="hold"/>
                                        <p:tgtEl>
                                          <p:spTgt spid="39940"/>
                                        </p:tgtEl>
                                        <p:attrNameLst>
                                          <p:attrName>ppt_x</p:attrName>
                                        </p:attrNameLst>
                                      </p:cBhvr>
                                      <p:tavLst>
                                        <p:tav tm="0">
                                          <p:val>
                                            <p:strVal val="#ppt_x"/>
                                          </p:val>
                                        </p:tav>
                                        <p:tav tm="100000">
                                          <p:val>
                                            <p:strVal val="#ppt_x"/>
                                          </p:val>
                                        </p:tav>
                                      </p:tavLst>
                                    </p:anim>
                                    <p:anim calcmode="lin" valueType="num">
                                      <p:cBhvr additive="base">
                                        <p:cTn id="13"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941"/>
                                        </p:tgtEl>
                                        <p:attrNameLst>
                                          <p:attrName>style.visibility</p:attrName>
                                        </p:attrNameLst>
                                      </p:cBhvr>
                                      <p:to>
                                        <p:strVal val="visible"/>
                                      </p:to>
                                    </p:set>
                                    <p:anim calcmode="lin" valueType="num">
                                      <p:cBhvr additive="base">
                                        <p:cTn id="18" dur="500" fill="hold"/>
                                        <p:tgtEl>
                                          <p:spTgt spid="39941"/>
                                        </p:tgtEl>
                                        <p:attrNameLst>
                                          <p:attrName>ppt_x</p:attrName>
                                        </p:attrNameLst>
                                      </p:cBhvr>
                                      <p:tavLst>
                                        <p:tav tm="0">
                                          <p:val>
                                            <p:strVal val="#ppt_x"/>
                                          </p:val>
                                        </p:tav>
                                        <p:tav tm="100000">
                                          <p:val>
                                            <p:strVal val="#ppt_x"/>
                                          </p:val>
                                        </p:tav>
                                      </p:tavLst>
                                    </p:anim>
                                    <p:anim calcmode="lin" valueType="num">
                                      <p:cBhvr additive="base">
                                        <p:cTn id="19"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9942"/>
                                        </p:tgtEl>
                                        <p:attrNameLst>
                                          <p:attrName>style.visibility</p:attrName>
                                        </p:attrNameLst>
                                      </p:cBhvr>
                                      <p:to>
                                        <p:strVal val="visible"/>
                                      </p:to>
                                    </p:set>
                                    <p:anim calcmode="lin" valueType="num">
                                      <p:cBhvr additive="base">
                                        <p:cTn id="24" dur="500" fill="hold"/>
                                        <p:tgtEl>
                                          <p:spTgt spid="39942"/>
                                        </p:tgtEl>
                                        <p:attrNameLst>
                                          <p:attrName>ppt_x</p:attrName>
                                        </p:attrNameLst>
                                      </p:cBhvr>
                                      <p:tavLst>
                                        <p:tav tm="0">
                                          <p:val>
                                            <p:strVal val="#ppt_x"/>
                                          </p:val>
                                        </p:tav>
                                        <p:tav tm="100000">
                                          <p:val>
                                            <p:strVal val="#ppt_x"/>
                                          </p:val>
                                        </p:tav>
                                      </p:tavLst>
                                    </p:anim>
                                    <p:anim calcmode="lin" valueType="num">
                                      <p:cBhvr additive="base">
                                        <p:cTn id="25"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9943"/>
                                        </p:tgtEl>
                                        <p:attrNameLst>
                                          <p:attrName>style.visibility</p:attrName>
                                        </p:attrNameLst>
                                      </p:cBhvr>
                                      <p:to>
                                        <p:strVal val="visible"/>
                                      </p:to>
                                    </p:set>
                                    <p:anim calcmode="lin" valueType="num">
                                      <p:cBhvr additive="base">
                                        <p:cTn id="30" dur="500" fill="hold"/>
                                        <p:tgtEl>
                                          <p:spTgt spid="39943"/>
                                        </p:tgtEl>
                                        <p:attrNameLst>
                                          <p:attrName>ppt_x</p:attrName>
                                        </p:attrNameLst>
                                      </p:cBhvr>
                                      <p:tavLst>
                                        <p:tav tm="0">
                                          <p:val>
                                            <p:strVal val="#ppt_x"/>
                                          </p:val>
                                        </p:tav>
                                        <p:tav tm="100000">
                                          <p:val>
                                            <p:strVal val="#ppt_x"/>
                                          </p:val>
                                        </p:tav>
                                      </p:tavLst>
                                    </p:anim>
                                    <p:anim calcmode="lin" valueType="num">
                                      <p:cBhvr additive="base">
                                        <p:cTn id="31" dur="500" fill="hold"/>
                                        <p:tgtEl>
                                          <p:spTgt spid="3994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9944"/>
                                        </p:tgtEl>
                                        <p:attrNameLst>
                                          <p:attrName>style.visibility</p:attrName>
                                        </p:attrNameLst>
                                      </p:cBhvr>
                                      <p:to>
                                        <p:strVal val="visible"/>
                                      </p:to>
                                    </p:set>
                                    <p:anim calcmode="lin" valueType="num">
                                      <p:cBhvr additive="base">
                                        <p:cTn id="36" dur="500" fill="hold"/>
                                        <p:tgtEl>
                                          <p:spTgt spid="39944"/>
                                        </p:tgtEl>
                                        <p:attrNameLst>
                                          <p:attrName>ppt_x</p:attrName>
                                        </p:attrNameLst>
                                      </p:cBhvr>
                                      <p:tavLst>
                                        <p:tav tm="0">
                                          <p:val>
                                            <p:strVal val="#ppt_x"/>
                                          </p:val>
                                        </p:tav>
                                        <p:tav tm="100000">
                                          <p:val>
                                            <p:strVal val="#ppt_x"/>
                                          </p:val>
                                        </p:tav>
                                      </p:tavLst>
                                    </p:anim>
                                    <p:anim calcmode="lin" valueType="num">
                                      <p:cBhvr additive="base">
                                        <p:cTn id="37" dur="500" fill="hold"/>
                                        <p:tgtEl>
                                          <p:spTgt spid="399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p:bldP spid="39941" grpId="0"/>
      <p:bldP spid="39942" grpId="0"/>
      <p:bldP spid="39943" grpId="0"/>
      <p:bldP spid="39944"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0963" name="标题 1"/>
          <p:cNvSpPr>
            <a:spLocks noGrp="1"/>
          </p:cNvSpPr>
          <p:nvPr>
            <p:ph type="title" idx="4294967295"/>
          </p:nvPr>
        </p:nvSpPr>
        <p:spPr>
          <a:xfrm>
            <a:off x="508000"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广东）在</a:t>
            </a:r>
            <a:r>
              <a:rPr lang="en-US" altLang="zh-CN" sz="2800"/>
              <a:t>“</a:t>
            </a:r>
            <a:r>
              <a:rPr lang="zh-CN" altLang="zh-CN" sz="2800"/>
              <a:t>测量小灯泡的电功率</a:t>
            </a:r>
            <a:r>
              <a:rPr lang="en-US" altLang="zh-CN" sz="2800"/>
              <a:t>”</a:t>
            </a:r>
            <a:r>
              <a:rPr lang="zh-CN" altLang="zh-CN" sz="2800"/>
              <a:t>实验中，要求用滑动变阻器控制电路，分别测出小灯泡在额定电压、约为额定电压的</a:t>
            </a:r>
            <a:r>
              <a:rPr lang="en-US" altLang="zh-CN" sz="2800"/>
              <a:t>    </a:t>
            </a:r>
            <a:r>
              <a:rPr lang="zh-CN" altLang="zh-CN" sz="2800"/>
              <a:t>和约高出额定电压的</a:t>
            </a:r>
            <a:r>
              <a:rPr lang="en-US" altLang="zh-CN" sz="2800"/>
              <a:t>    </a:t>
            </a:r>
            <a:r>
              <a:rPr lang="zh-CN" altLang="zh-CN" sz="2800"/>
              <a:t>时的电功率，并比较这三种情况下小灯泡的亮度．</a:t>
            </a:r>
            <a:br>
              <a:rPr lang="zh-CN" altLang="zh-CN" sz="2800"/>
            </a:br>
            <a:r>
              <a:rPr lang="zh-CN" altLang="zh-CN" sz="2800"/>
              <a:t>（</a:t>
            </a:r>
            <a:r>
              <a:rPr lang="en-US" altLang="zh-CN" sz="2800"/>
              <a:t>1</a:t>
            </a:r>
            <a:r>
              <a:rPr lang="zh-CN" altLang="zh-CN" sz="2800"/>
              <a:t>）先根据实验的要求设计电路图，</a:t>
            </a:r>
            <a:br>
              <a:rPr lang="en-US" altLang="zh-CN" sz="2800"/>
            </a:br>
            <a:r>
              <a:rPr lang="zh-CN" altLang="zh-CN" sz="2800"/>
              <a:t>如右下图所示，其中甲是</a:t>
            </a:r>
            <a:r>
              <a:rPr lang="zh-CN" altLang="zh-CN" sz="2800" u="sng"/>
              <a:t>　　　　　</a:t>
            </a:r>
            <a:r>
              <a:rPr lang="en-US" altLang="zh-CN" sz="2800" u="sng">
                <a:solidFill>
                  <a:schemeClr val="bg1"/>
                </a:solidFill>
              </a:rPr>
              <a:t>.</a:t>
            </a:r>
            <a:br>
              <a:rPr lang="en-US" altLang="zh-CN" sz="2800" u="sng"/>
            </a:br>
            <a:r>
              <a:rPr lang="zh-CN" altLang="zh-CN" sz="2800"/>
              <a:t>表，乙是</a:t>
            </a:r>
            <a:r>
              <a:rPr lang="zh-CN" altLang="zh-CN" sz="2800" u="sng"/>
              <a:t>　　　　　</a:t>
            </a:r>
            <a:r>
              <a:rPr lang="zh-CN" altLang="zh-CN" sz="2800"/>
              <a:t>表．</a:t>
            </a:r>
            <a:br>
              <a:rPr lang="zh-CN" altLang="zh-CN" sz="2800"/>
            </a:br>
            <a:endParaRPr lang="zh-CN" altLang="en-US" sz="2800"/>
          </a:p>
        </p:txBody>
      </p:sp>
      <p:pic>
        <p:nvPicPr>
          <p:cNvPr id="40964" name="图片 2"/>
          <p:cNvPicPr>
            <a:picLocks noChangeAspect="1"/>
          </p:cNvPicPr>
          <p:nvPr/>
        </p:nvPicPr>
        <p:blipFill>
          <a:blip r:embed="rId2"/>
          <a:srcRect r="96213"/>
          <a:stretch>
            <a:fillRect/>
          </a:stretch>
        </p:blipFill>
        <p:spPr>
          <a:xfrm>
            <a:off x="5311775" y="1979613"/>
            <a:ext cx="346075" cy="966787"/>
          </a:xfrm>
          <a:prstGeom prst="rect">
            <a:avLst/>
          </a:prstGeom>
          <a:noFill/>
          <a:ln>
            <a:noFill/>
            <a:miter lim="800000"/>
          </a:ln>
        </p:spPr>
      </p:pic>
      <p:pic>
        <p:nvPicPr>
          <p:cNvPr id="40965" name="图片 3"/>
          <p:cNvPicPr>
            <a:picLocks noChangeAspect="1"/>
          </p:cNvPicPr>
          <p:nvPr/>
        </p:nvPicPr>
        <p:blipFill>
          <a:blip r:embed="rId3"/>
          <a:srcRect r="96213"/>
          <a:stretch>
            <a:fillRect/>
          </a:stretch>
        </p:blipFill>
        <p:spPr>
          <a:xfrm>
            <a:off x="1047750" y="2638425"/>
            <a:ext cx="346075" cy="965200"/>
          </a:xfrm>
          <a:prstGeom prst="rect">
            <a:avLst/>
          </a:prstGeom>
          <a:noFill/>
          <a:ln>
            <a:noFill/>
            <a:miter lim="800000"/>
          </a:ln>
        </p:spPr>
      </p:pic>
      <p:pic>
        <p:nvPicPr>
          <p:cNvPr id="40966" name="Picture 1"/>
          <p:cNvPicPr>
            <a:picLocks noChangeAspect="1"/>
          </p:cNvPicPr>
          <p:nvPr/>
        </p:nvPicPr>
        <p:blipFill>
          <a:blip r:embed="rId4"/>
          <a:stretch>
            <a:fillRect/>
          </a:stretch>
        </p:blipFill>
        <p:spPr>
          <a:xfrm>
            <a:off x="6661150" y="3802063"/>
            <a:ext cx="1974850" cy="1973262"/>
          </a:xfrm>
          <a:prstGeom prst="rect">
            <a:avLst/>
          </a:prstGeom>
          <a:noFill/>
          <a:ln>
            <a:noFill/>
            <a:miter lim="800000"/>
          </a:ln>
        </p:spPr>
      </p:pic>
      <p:sp>
        <p:nvSpPr>
          <p:cNvPr id="40967" name="矩形 1"/>
          <p:cNvSpPr/>
          <p:nvPr/>
        </p:nvSpPr>
        <p:spPr>
          <a:xfrm>
            <a:off x="4860925" y="4668838"/>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电流</a:t>
            </a:r>
            <a:endParaRPr lang="zh-CN" altLang="en-US">
              <a:ea typeface="黑体" panose="02010609060101010101" pitchFamily="49" charset="-122"/>
            </a:endParaRPr>
          </a:p>
        </p:txBody>
      </p:sp>
      <p:sp>
        <p:nvSpPr>
          <p:cNvPr id="40968" name="矩形 7"/>
          <p:cNvSpPr/>
          <p:nvPr/>
        </p:nvSpPr>
        <p:spPr>
          <a:xfrm>
            <a:off x="2390775" y="5329238"/>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电压</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par>
                                <p:cTn id="11" presetID="10" presetClass="entr" presetSubtype="0" fill="hold" nodeType="withEffect">
                                  <p:stCondLst>
                                    <p:cond delay="0"/>
                                  </p:stCondLst>
                                  <p:childTnLst>
                                    <p:set>
                                      <p:cBhvr>
                                        <p:cTn id="12" dur="1" fill="hold">
                                          <p:stCondLst>
                                            <p:cond delay="0"/>
                                          </p:stCondLst>
                                        </p:cTn>
                                        <p:tgtEl>
                                          <p:spTgt spid="40965"/>
                                        </p:tgtEl>
                                        <p:attrNameLst>
                                          <p:attrName>style.visibility</p:attrName>
                                        </p:attrNameLst>
                                      </p:cBhvr>
                                      <p:to>
                                        <p:strVal val="visible"/>
                                      </p:to>
                                    </p:set>
                                    <p:animEffect transition="in" filter="fade">
                                      <p:cBhvr>
                                        <p:cTn id="13" dur="500"/>
                                        <p:tgtEl>
                                          <p:spTgt spid="40965"/>
                                        </p:tgtEl>
                                      </p:cBhvr>
                                    </p:animEffect>
                                  </p:childTnLst>
                                </p:cTn>
                              </p:par>
                              <p:par>
                                <p:cTn id="14" presetID="10" presetClass="entr" presetSubtype="0" fill="hold" nodeType="withEffect">
                                  <p:stCondLst>
                                    <p:cond delay="0"/>
                                  </p:stCondLst>
                                  <p:childTnLst>
                                    <p:set>
                                      <p:cBhvr>
                                        <p:cTn id="15" dur="1" fill="hold">
                                          <p:stCondLst>
                                            <p:cond delay="0"/>
                                          </p:stCondLst>
                                        </p:cTn>
                                        <p:tgtEl>
                                          <p:spTgt spid="40966"/>
                                        </p:tgtEl>
                                        <p:attrNameLst>
                                          <p:attrName>style.visibility</p:attrName>
                                        </p:attrNameLst>
                                      </p:cBhvr>
                                      <p:to>
                                        <p:strVal val="visible"/>
                                      </p:to>
                                    </p:set>
                                    <p:animEffect transition="in" filter="fade">
                                      <p:cBhvr>
                                        <p:cTn id="16" dur="500"/>
                                        <p:tgtEl>
                                          <p:spTgt spid="4096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0967"/>
                                        </p:tgtEl>
                                        <p:attrNameLst>
                                          <p:attrName>style.visibility</p:attrName>
                                        </p:attrNameLst>
                                      </p:cBhvr>
                                      <p:to>
                                        <p:strVal val="visible"/>
                                      </p:to>
                                    </p:set>
                                    <p:anim calcmode="lin" valueType="num">
                                      <p:cBhvr additive="base">
                                        <p:cTn id="21" dur="500" fill="hold"/>
                                        <p:tgtEl>
                                          <p:spTgt spid="40967"/>
                                        </p:tgtEl>
                                        <p:attrNameLst>
                                          <p:attrName>ppt_x</p:attrName>
                                        </p:attrNameLst>
                                      </p:cBhvr>
                                      <p:tavLst>
                                        <p:tav tm="0">
                                          <p:val>
                                            <p:strVal val="#ppt_x"/>
                                          </p:val>
                                        </p:tav>
                                        <p:tav tm="100000">
                                          <p:val>
                                            <p:strVal val="#ppt_x"/>
                                          </p:val>
                                        </p:tav>
                                      </p:tavLst>
                                    </p:anim>
                                    <p:anim calcmode="lin" valueType="num">
                                      <p:cBhvr additive="base">
                                        <p:cTn id="22" dur="500" fill="hold"/>
                                        <p:tgtEl>
                                          <p:spTgt spid="40967"/>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0968"/>
                                        </p:tgtEl>
                                        <p:attrNameLst>
                                          <p:attrName>style.visibility</p:attrName>
                                        </p:attrNameLst>
                                      </p:cBhvr>
                                      <p:to>
                                        <p:strVal val="visible"/>
                                      </p:to>
                                    </p:set>
                                    <p:anim calcmode="lin" valueType="num">
                                      <p:cBhvr additive="base">
                                        <p:cTn id="27" dur="500" fill="hold"/>
                                        <p:tgtEl>
                                          <p:spTgt spid="40968"/>
                                        </p:tgtEl>
                                        <p:attrNameLst>
                                          <p:attrName>ppt_x</p:attrName>
                                        </p:attrNameLst>
                                      </p:cBhvr>
                                      <p:tavLst>
                                        <p:tav tm="0">
                                          <p:val>
                                            <p:strVal val="#ppt_x"/>
                                          </p:val>
                                        </p:tav>
                                        <p:tav tm="100000">
                                          <p:val>
                                            <p:strVal val="#ppt_x"/>
                                          </p:val>
                                        </p:tav>
                                      </p:tavLst>
                                    </p:anim>
                                    <p:anim calcmode="lin" valueType="num">
                                      <p:cBhvr additive="base">
                                        <p:cTn id="28" dur="500" fill="hold"/>
                                        <p:tgtEl>
                                          <p:spTgt spid="409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7" grpId="0"/>
      <p:bldP spid="40968"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508000" y="16525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）实验时有如下器材：</a:t>
            </a:r>
            <a:r>
              <a:rPr lang="en-US" altLang="zh-CN" sz="2800"/>
              <a:t>“2.5 V</a:t>
            </a:r>
            <a:r>
              <a:rPr lang="zh-CN" altLang="zh-CN" sz="2800"/>
              <a:t>　</a:t>
            </a:r>
            <a:r>
              <a:rPr lang="en-US" altLang="zh-CN" sz="2800"/>
              <a:t>0.75 W”</a:t>
            </a:r>
            <a:r>
              <a:rPr lang="zh-CN" altLang="zh-CN" sz="2800"/>
              <a:t>小灯泡一只、电压为</a:t>
            </a:r>
            <a:r>
              <a:rPr lang="en-US" altLang="zh-CN" sz="2800"/>
              <a:t>6 V</a:t>
            </a:r>
            <a:r>
              <a:rPr lang="zh-CN" altLang="zh-CN" sz="2800"/>
              <a:t>的电源、电流表、电压表、导线若干条、开关、滑动变阻器</a:t>
            </a:r>
            <a:r>
              <a:rPr lang="en-US" altLang="zh-CN" sz="2800" i="1"/>
              <a:t>R</a:t>
            </a:r>
            <a:r>
              <a:rPr lang="en-US" altLang="zh-CN" sz="2800" baseline="-25000"/>
              <a:t>1</a:t>
            </a:r>
            <a:r>
              <a:rPr lang="zh-CN" altLang="zh-CN" sz="2800"/>
              <a:t>（</a:t>
            </a:r>
            <a:r>
              <a:rPr lang="en-US" altLang="zh-CN" sz="2800"/>
              <a:t>10 Ω</a:t>
            </a:r>
            <a:r>
              <a:rPr lang="zh-CN" altLang="zh-CN" sz="2800"/>
              <a:t>　</a:t>
            </a:r>
            <a:r>
              <a:rPr lang="en-US" altLang="zh-CN" sz="2800"/>
              <a:t>2 A</a:t>
            </a:r>
            <a:r>
              <a:rPr lang="zh-CN" altLang="zh-CN" sz="2800"/>
              <a:t>）和</a:t>
            </a:r>
            <a:r>
              <a:rPr lang="en-US" altLang="zh-CN" sz="2800" i="1"/>
              <a:t>R</a:t>
            </a:r>
            <a:r>
              <a:rPr lang="en-US" altLang="zh-CN" sz="2800" baseline="-25000"/>
              <a:t>2</a:t>
            </a:r>
            <a:r>
              <a:rPr lang="zh-CN" altLang="zh-CN" sz="2800"/>
              <a:t>（</a:t>
            </a:r>
            <a:r>
              <a:rPr lang="en-US" altLang="zh-CN" sz="2800"/>
              <a:t>50 Ω</a:t>
            </a:r>
            <a:r>
              <a:rPr lang="zh-CN" altLang="zh-CN" sz="2800"/>
              <a:t>　</a:t>
            </a:r>
            <a:r>
              <a:rPr lang="en-US" altLang="zh-CN" sz="2800"/>
              <a:t>1 A</a:t>
            </a:r>
            <a:r>
              <a:rPr lang="zh-CN" altLang="zh-CN" sz="2800"/>
              <a:t>）</a:t>
            </a:r>
            <a:r>
              <a:rPr lang="en-US" altLang="zh-CN" sz="2800"/>
              <a:t>.</a:t>
            </a:r>
            <a:r>
              <a:rPr lang="zh-CN" altLang="zh-CN" sz="2800"/>
              <a:t>根据实验要求应选用滑动变阻器</a:t>
            </a:r>
            <a:r>
              <a:rPr lang="zh-CN" altLang="zh-CN" sz="2800" u="sng"/>
              <a:t>　　　　　</a:t>
            </a:r>
            <a:r>
              <a:rPr lang="zh-CN" altLang="zh-CN" sz="2800"/>
              <a:t>．</a:t>
            </a:r>
            <a:endParaRPr lang="zh-CN" altLang="en-US" sz="2800"/>
          </a:p>
        </p:txBody>
      </p:sp>
      <p:sp>
        <p:nvSpPr>
          <p:cNvPr id="41988" name="矩形 1"/>
          <p:cNvSpPr/>
          <p:nvPr/>
        </p:nvSpPr>
        <p:spPr>
          <a:xfrm>
            <a:off x="1528763" y="4235450"/>
            <a:ext cx="5238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2</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barn(inVertical)">
                                      <p:cBhvr>
                                        <p:cTn id="7" dur="500"/>
                                        <p:tgtEl>
                                          <p:spTgt spid="4198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1988"/>
                                        </p:tgtEl>
                                        <p:attrNameLst>
                                          <p:attrName>style.visibility</p:attrName>
                                        </p:attrNameLst>
                                      </p:cBhvr>
                                      <p:to>
                                        <p:strVal val="visible"/>
                                      </p:to>
                                    </p:set>
                                    <p:anim calcmode="lin" valueType="num">
                                      <p:cBhvr additive="base">
                                        <p:cTn id="12" dur="500" fill="hold"/>
                                        <p:tgtEl>
                                          <p:spTgt spid="41988"/>
                                        </p:tgtEl>
                                        <p:attrNameLst>
                                          <p:attrName>ppt_x</p:attrName>
                                        </p:attrNameLst>
                                      </p:cBhvr>
                                      <p:tavLst>
                                        <p:tav tm="0">
                                          <p:val>
                                            <p:strVal val="#ppt_x"/>
                                          </p:val>
                                        </p:tav>
                                        <p:tav tm="100000">
                                          <p:val>
                                            <p:strVal val="#ppt_x"/>
                                          </p:val>
                                        </p:tav>
                                      </p:tavLst>
                                    </p:anim>
                                    <p:anim calcmode="lin" valueType="num">
                                      <p:cBhvr additive="base">
                                        <p:cTn id="13" dur="500" fill="hold"/>
                                        <p:tgtEl>
                                          <p:spTgt spid="419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8"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）根据实验要求，设计并填写实验记录表内的</a:t>
            </a:r>
            <a:r>
              <a:rPr lang="en-US" altLang="zh-CN" sz="2800"/>
              <a:t>7</a:t>
            </a:r>
            <a:r>
              <a:rPr lang="zh-CN" altLang="zh-CN" sz="2800"/>
              <a:t>个空格．</a:t>
            </a:r>
            <a:br>
              <a:rPr lang="zh-CN" altLang="zh-CN" sz="2800"/>
            </a:br>
            <a:endParaRPr lang="zh-CN" altLang="en-US" sz="2800"/>
          </a:p>
        </p:txBody>
      </p:sp>
      <p:graphicFrame>
        <p:nvGraphicFramePr>
          <p:cNvPr id="43012" name="表格 2"/>
          <p:cNvGraphicFramePr>
            <a:graphicFrameLocks noGrp="1"/>
          </p:cNvGraphicFramePr>
          <p:nvPr/>
        </p:nvGraphicFramePr>
        <p:xfrm>
          <a:off x="649288" y="2363788"/>
          <a:ext cx="7732712" cy="3362325"/>
        </p:xfrm>
        <a:graphic>
          <a:graphicData uri="http://schemas.openxmlformats.org/drawingml/2006/table">
            <a:tbl>
              <a:tblPr/>
              <a:tblGrid>
                <a:gridCol w="968375"/>
                <a:gridCol w="1985962"/>
                <a:gridCol w="1592262"/>
                <a:gridCol w="1593850"/>
                <a:gridCol w="1592262"/>
              </a:tblGrid>
              <a:tr h="1671638">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实验序号</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endParaRPr lang="en-US" altLang="zh-CN" sz="2400" u="sng">
                        <a:solidFill>
                          <a:schemeClr val="bg1"/>
                        </a:solidFill>
                        <a:latin typeface="Times New Roman" pitchFamily="18" charset="0"/>
                        <a:ea typeface="黑体" panose="02010609060101010101" pitchFamily="49" charset="-122"/>
                      </a:endParaRPr>
                    </a:p>
                    <a:p>
                      <a:pPr marL="0" lvl="0" indent="0" algn="ctr" eaLnBrk="1" hangingPunct="1">
                        <a:lnSpc>
                          <a:spcPct val="150000"/>
                        </a:lnSpc>
                      </a:pPr>
                      <a:r>
                        <a:rPr lang="zh-CN"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lang="zh-CN"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zh-CN"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endParaRPr lang="en-US" altLang="zh-CN" sz="2400" u="sng">
                        <a:solidFill>
                          <a:schemeClr val="bg1"/>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u="sng">
                          <a:solidFill>
                            <a:srgbClr val="000000"/>
                          </a:solidFill>
                          <a:latin typeface="等线" pitchFamily="2" charset="-122"/>
                          <a:ea typeface="等线" pitchFamily="2" charset="-122"/>
                        </a:rPr>
                        <a:t>               </a:t>
                      </a:r>
                      <a:r>
                        <a:rPr lang="en-US" altLang="zh-CN" sz="2400" u="sng">
                          <a:solidFill>
                            <a:schemeClr val="bg1"/>
                          </a:solidFill>
                          <a:latin typeface="等线" pitchFamily="2" charset="-122"/>
                          <a:ea typeface="等线" pitchFamily="2" charset="-122"/>
                        </a:rPr>
                        <a:t>.</a:t>
                      </a:r>
                      <a:endParaRPr lang="zh-CN" altLang="zh-CN" sz="2400">
                        <a:solidFill>
                          <a:schemeClr val="bg1"/>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endParaRPr lang="en-US" altLang="zh-CN" sz="2400" u="sng">
                        <a:solidFill>
                          <a:schemeClr val="bg1"/>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endParaRPr lang="en-US" altLang="zh-CN" sz="2400" u="sng">
                        <a:solidFill>
                          <a:schemeClr val="bg1"/>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63562">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63562">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63562">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rgbClr val="000000"/>
                          </a:solidFill>
                          <a:latin typeface="Times New Roman" pitchFamily="18" charset="0"/>
                          <a:ea typeface="黑体" panose="02010609060101010101" pitchFamily="49" charset="-122"/>
                        </a:rPr>
                        <a:t>　</a:t>
                      </a:r>
                      <a:r>
                        <a:rPr lang="en-US" altLang="zh-CN" sz="2400" u="sng">
                          <a:solidFill>
                            <a:schemeClr val="bg1"/>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78" tIns="0" rIns="6857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78" marR="6857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43044" name="矩形 1"/>
          <p:cNvSpPr/>
          <p:nvPr/>
        </p:nvSpPr>
        <p:spPr>
          <a:xfrm>
            <a:off x="2425700" y="4033838"/>
            <a:ext cx="339725"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2</a:t>
            </a:r>
            <a:endParaRPr lang="zh-CN" altLang="en-US" sz="2400"/>
          </a:p>
        </p:txBody>
      </p:sp>
      <p:sp>
        <p:nvSpPr>
          <p:cNvPr id="43045" name="矩形 3"/>
          <p:cNvSpPr/>
          <p:nvPr/>
        </p:nvSpPr>
        <p:spPr>
          <a:xfrm>
            <a:off x="2259013" y="4613275"/>
            <a:ext cx="569912"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2.5</a:t>
            </a:r>
            <a:endParaRPr lang="zh-CN" altLang="en-US" sz="2400"/>
          </a:p>
        </p:txBody>
      </p:sp>
      <p:sp>
        <p:nvSpPr>
          <p:cNvPr id="43046" name="矩形 5"/>
          <p:cNvSpPr/>
          <p:nvPr/>
        </p:nvSpPr>
        <p:spPr>
          <a:xfrm>
            <a:off x="2387600" y="5168900"/>
            <a:ext cx="338138" cy="4603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3</a:t>
            </a:r>
            <a:endParaRPr lang="zh-CN" altLang="en-US" sz="2400"/>
          </a:p>
        </p:txBody>
      </p:sp>
      <p:sp>
        <p:nvSpPr>
          <p:cNvPr id="43047" name="矩形 6"/>
          <p:cNvSpPr/>
          <p:nvPr/>
        </p:nvSpPr>
        <p:spPr>
          <a:xfrm>
            <a:off x="1708150" y="2597150"/>
            <a:ext cx="2036763" cy="11303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400" spc="0">
                <a:solidFill>
                  <a:srgbClr val="FF0000"/>
                </a:solidFill>
                <a:latin typeface="Times New Roman" pitchFamily="18" charset="0"/>
                <a:ea typeface="黑体" pitchFamily="49" charset="-122"/>
              </a:rPr>
              <a:t>灯泡两端的</a:t>
            </a:r>
            <a:endParaRPr lang="zh-CN" altLang="zh-CN" sz="2400">
              <a:latin typeface="等线" pitchFamily="2" charset="-122"/>
              <a:ea typeface="等线" pitchFamily="2" charset="-122"/>
            </a:endParaRPr>
          </a:p>
          <a:p>
            <a:pPr marL="0" marR="0" lvl="0" indent="0">
              <a:lnSpc>
                <a:spcPct val="150000"/>
              </a:lnSpc>
            </a:pPr>
            <a:r>
              <a:rPr lang="zh-CN" altLang="zh-CN" sz="2400" spc="0">
                <a:solidFill>
                  <a:srgbClr val="FF0000"/>
                </a:solidFill>
                <a:latin typeface="Times New Roman" pitchFamily="18" charset="0"/>
                <a:ea typeface="黑体" pitchFamily="49" charset="-122"/>
              </a:rPr>
              <a:t>电压</a:t>
            </a:r>
            <a:r>
              <a:rPr lang="en-US" altLang="zh-CN" sz="2400" i="1" spc="0">
                <a:solidFill>
                  <a:srgbClr val="FF0000"/>
                </a:solidFill>
                <a:latin typeface="Times New Roman" pitchFamily="18" charset="0"/>
                <a:ea typeface="黑体" pitchFamily="49" charset="-122"/>
              </a:rPr>
              <a:t>U</a:t>
            </a:r>
            <a:r>
              <a:rPr lang="en-US" altLang="zh-CN" sz="2400" spc="0">
                <a:solidFill>
                  <a:srgbClr val="FF0000"/>
                </a:solidFill>
                <a:latin typeface="Times New Roman" pitchFamily="18" charset="0"/>
                <a:ea typeface="黑体" pitchFamily="49" charset="-122"/>
              </a:rPr>
              <a:t>/V</a:t>
            </a:r>
            <a:endParaRPr lang="zh-CN" altLang="en-US" sz="2400"/>
          </a:p>
        </p:txBody>
      </p:sp>
      <p:sp>
        <p:nvSpPr>
          <p:cNvPr id="43048" name="矩形 7"/>
          <p:cNvSpPr/>
          <p:nvPr/>
        </p:nvSpPr>
        <p:spPr>
          <a:xfrm>
            <a:off x="3651250" y="2597150"/>
            <a:ext cx="1728788" cy="11303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400" spc="0">
                <a:solidFill>
                  <a:srgbClr val="FF0000"/>
                </a:solidFill>
                <a:latin typeface="Times New Roman" pitchFamily="18" charset="0"/>
                <a:ea typeface="黑体" pitchFamily="49" charset="-122"/>
              </a:rPr>
              <a:t>灯泡中的</a:t>
            </a:r>
            <a:endParaRPr lang="zh-CN" altLang="zh-CN" sz="2400">
              <a:latin typeface="等线" pitchFamily="2" charset="-122"/>
              <a:ea typeface="等线" pitchFamily="2" charset="-122"/>
            </a:endParaRPr>
          </a:p>
          <a:p>
            <a:pPr marL="0" marR="0" lvl="0" indent="0">
              <a:lnSpc>
                <a:spcPct val="150000"/>
              </a:lnSpc>
            </a:pPr>
            <a:r>
              <a:rPr lang="zh-CN" altLang="zh-CN" sz="2400" spc="0">
                <a:solidFill>
                  <a:srgbClr val="FF0000"/>
                </a:solidFill>
                <a:latin typeface="Times New Roman" pitchFamily="18" charset="0"/>
                <a:ea typeface="黑体" pitchFamily="49" charset="-122"/>
              </a:rPr>
              <a:t>电流</a:t>
            </a:r>
            <a:r>
              <a:rPr lang="en-US" altLang="zh-CN" sz="2400" i="1" spc="0">
                <a:solidFill>
                  <a:srgbClr val="FF0000"/>
                </a:solidFill>
                <a:latin typeface="Times New Roman" pitchFamily="18" charset="0"/>
                <a:ea typeface="黑体" pitchFamily="49" charset="-122"/>
              </a:rPr>
              <a:t>I</a:t>
            </a:r>
            <a:r>
              <a:rPr lang="en-US" altLang="zh-CN" sz="2400" spc="0">
                <a:solidFill>
                  <a:srgbClr val="FF0000"/>
                </a:solidFill>
                <a:latin typeface="Times New Roman" pitchFamily="18" charset="0"/>
                <a:ea typeface="黑体" pitchFamily="49" charset="-122"/>
              </a:rPr>
              <a:t>/A</a:t>
            </a:r>
            <a:endParaRPr lang="zh-CN" altLang="en-US" sz="2400"/>
          </a:p>
        </p:txBody>
      </p:sp>
      <p:sp>
        <p:nvSpPr>
          <p:cNvPr id="43049" name="矩形 8"/>
          <p:cNvSpPr/>
          <p:nvPr/>
        </p:nvSpPr>
        <p:spPr>
          <a:xfrm>
            <a:off x="5270500" y="2597150"/>
            <a:ext cx="1727200" cy="11303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400" spc="0">
                <a:solidFill>
                  <a:srgbClr val="FF0000"/>
                </a:solidFill>
                <a:latin typeface="Times New Roman" pitchFamily="18" charset="0"/>
                <a:ea typeface="黑体" pitchFamily="49" charset="-122"/>
              </a:rPr>
              <a:t>灯泡的电</a:t>
            </a:r>
            <a:endParaRPr lang="zh-CN" altLang="zh-CN" sz="2400">
              <a:latin typeface="等线" pitchFamily="2" charset="-122"/>
              <a:ea typeface="等线" pitchFamily="2" charset="-122"/>
            </a:endParaRPr>
          </a:p>
          <a:p>
            <a:pPr marL="0" marR="0" lvl="0" indent="0">
              <a:lnSpc>
                <a:spcPct val="150000"/>
              </a:lnSpc>
            </a:pPr>
            <a:r>
              <a:rPr lang="zh-CN" altLang="zh-CN" sz="2400" spc="0">
                <a:solidFill>
                  <a:srgbClr val="FF0000"/>
                </a:solidFill>
                <a:latin typeface="Times New Roman" pitchFamily="18" charset="0"/>
                <a:ea typeface="黑体" pitchFamily="49" charset="-122"/>
              </a:rPr>
              <a:t>功率</a:t>
            </a:r>
            <a:r>
              <a:rPr lang="en-US" altLang="zh-CN" sz="2400" i="1" spc="0">
                <a:solidFill>
                  <a:srgbClr val="FF0000"/>
                </a:solidFill>
                <a:latin typeface="Times New Roman" pitchFamily="18" charset="0"/>
                <a:ea typeface="黑体" pitchFamily="49" charset="-122"/>
              </a:rPr>
              <a:t>P</a:t>
            </a:r>
            <a:r>
              <a:rPr lang="en-US" altLang="zh-CN" sz="2400" spc="0">
                <a:solidFill>
                  <a:srgbClr val="FF0000"/>
                </a:solidFill>
                <a:latin typeface="Times New Roman" pitchFamily="18" charset="0"/>
                <a:ea typeface="黑体" pitchFamily="49" charset="-122"/>
              </a:rPr>
              <a:t>/W</a:t>
            </a:r>
            <a:endParaRPr lang="zh-CN" altLang="en-US" sz="2400"/>
          </a:p>
        </p:txBody>
      </p:sp>
      <p:sp>
        <p:nvSpPr>
          <p:cNvPr id="43050" name="矩形 9"/>
          <p:cNvSpPr/>
          <p:nvPr/>
        </p:nvSpPr>
        <p:spPr>
          <a:xfrm>
            <a:off x="6988175" y="2597150"/>
            <a:ext cx="1384300" cy="11303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400" spc="0">
                <a:solidFill>
                  <a:srgbClr val="FF0000"/>
                </a:solidFill>
                <a:latin typeface="Times New Roman" pitchFamily="18" charset="0"/>
                <a:ea typeface="黑体" pitchFamily="49" charset="-122"/>
              </a:rPr>
              <a:t>灯泡的</a:t>
            </a:r>
            <a:endParaRPr lang="zh-CN" altLang="zh-CN" sz="2400">
              <a:latin typeface="等线" pitchFamily="2" charset="-122"/>
              <a:ea typeface="等线" pitchFamily="2" charset="-122"/>
            </a:endParaRPr>
          </a:p>
          <a:p>
            <a:pPr marL="0" marR="0" lvl="0" indent="0">
              <a:lnSpc>
                <a:spcPct val="150000"/>
              </a:lnSpc>
            </a:pPr>
            <a:r>
              <a:rPr lang="zh-CN" altLang="zh-CN" sz="2400" spc="0">
                <a:solidFill>
                  <a:srgbClr val="FF0000"/>
                </a:solidFill>
                <a:latin typeface="Times New Roman" pitchFamily="18" charset="0"/>
                <a:ea typeface="黑体" pitchFamily="49" charset="-122"/>
              </a:rPr>
              <a:t>亮度</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par>
                                <p:cTn id="8" presetID="10" presetClass="entr" presetSubtype="0" fill="hold" nodeType="withEffect">
                                  <p:stCondLst>
                                    <p:cond delay="0"/>
                                  </p:stCondLst>
                                  <p:childTnLst>
                                    <p:set>
                                      <p:cBhvr>
                                        <p:cTn id="9" dur="1" fill="hold">
                                          <p:stCondLst>
                                            <p:cond delay="0"/>
                                          </p:stCondLst>
                                        </p:cTn>
                                        <p:tgtEl>
                                          <p:spTgt spid="43012"/>
                                        </p:tgtEl>
                                        <p:attrNameLst>
                                          <p:attrName>style.visibility</p:attrName>
                                        </p:attrNameLst>
                                      </p:cBhvr>
                                      <p:to>
                                        <p:strVal val="visible"/>
                                      </p:to>
                                    </p:set>
                                    <p:animEffect transition="in" filter="fade">
                                      <p:cBhvr>
                                        <p:cTn id="10" dur="500"/>
                                        <p:tgtEl>
                                          <p:spTgt spid="4301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3047"/>
                                        </p:tgtEl>
                                        <p:attrNameLst>
                                          <p:attrName>style.visibility</p:attrName>
                                        </p:attrNameLst>
                                      </p:cBhvr>
                                      <p:to>
                                        <p:strVal val="visible"/>
                                      </p:to>
                                    </p:set>
                                    <p:anim calcmode="lin" valueType="num">
                                      <p:cBhvr additive="base">
                                        <p:cTn id="15" dur="500" fill="hold"/>
                                        <p:tgtEl>
                                          <p:spTgt spid="43047"/>
                                        </p:tgtEl>
                                        <p:attrNameLst>
                                          <p:attrName>ppt_x</p:attrName>
                                        </p:attrNameLst>
                                      </p:cBhvr>
                                      <p:tavLst>
                                        <p:tav tm="0">
                                          <p:val>
                                            <p:strVal val="#ppt_x"/>
                                          </p:val>
                                        </p:tav>
                                        <p:tav tm="100000">
                                          <p:val>
                                            <p:strVal val="#ppt_x"/>
                                          </p:val>
                                        </p:tav>
                                      </p:tavLst>
                                    </p:anim>
                                    <p:anim calcmode="lin" valueType="num">
                                      <p:cBhvr additive="base">
                                        <p:cTn id="16" dur="500" fill="hold"/>
                                        <p:tgtEl>
                                          <p:spTgt spid="4304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3048"/>
                                        </p:tgtEl>
                                        <p:attrNameLst>
                                          <p:attrName>style.visibility</p:attrName>
                                        </p:attrNameLst>
                                      </p:cBhvr>
                                      <p:to>
                                        <p:strVal val="visible"/>
                                      </p:to>
                                    </p:set>
                                    <p:anim calcmode="lin" valueType="num">
                                      <p:cBhvr additive="base">
                                        <p:cTn id="21" dur="500" fill="hold"/>
                                        <p:tgtEl>
                                          <p:spTgt spid="43048"/>
                                        </p:tgtEl>
                                        <p:attrNameLst>
                                          <p:attrName>ppt_x</p:attrName>
                                        </p:attrNameLst>
                                      </p:cBhvr>
                                      <p:tavLst>
                                        <p:tav tm="0">
                                          <p:val>
                                            <p:strVal val="#ppt_x"/>
                                          </p:val>
                                        </p:tav>
                                        <p:tav tm="100000">
                                          <p:val>
                                            <p:strVal val="#ppt_x"/>
                                          </p:val>
                                        </p:tav>
                                      </p:tavLst>
                                    </p:anim>
                                    <p:anim calcmode="lin" valueType="num">
                                      <p:cBhvr additive="base">
                                        <p:cTn id="22" dur="500" fill="hold"/>
                                        <p:tgtEl>
                                          <p:spTgt spid="4304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3049"/>
                                        </p:tgtEl>
                                        <p:attrNameLst>
                                          <p:attrName>style.visibility</p:attrName>
                                        </p:attrNameLst>
                                      </p:cBhvr>
                                      <p:to>
                                        <p:strVal val="visible"/>
                                      </p:to>
                                    </p:set>
                                    <p:anim calcmode="lin" valueType="num">
                                      <p:cBhvr additive="base">
                                        <p:cTn id="27" dur="500" fill="hold"/>
                                        <p:tgtEl>
                                          <p:spTgt spid="43049"/>
                                        </p:tgtEl>
                                        <p:attrNameLst>
                                          <p:attrName>ppt_x</p:attrName>
                                        </p:attrNameLst>
                                      </p:cBhvr>
                                      <p:tavLst>
                                        <p:tav tm="0">
                                          <p:val>
                                            <p:strVal val="#ppt_x"/>
                                          </p:val>
                                        </p:tav>
                                        <p:tav tm="100000">
                                          <p:val>
                                            <p:strVal val="#ppt_x"/>
                                          </p:val>
                                        </p:tav>
                                      </p:tavLst>
                                    </p:anim>
                                    <p:anim calcmode="lin" valueType="num">
                                      <p:cBhvr additive="base">
                                        <p:cTn id="28" dur="500" fill="hold"/>
                                        <p:tgtEl>
                                          <p:spTgt spid="4304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3050"/>
                                        </p:tgtEl>
                                        <p:attrNameLst>
                                          <p:attrName>style.visibility</p:attrName>
                                        </p:attrNameLst>
                                      </p:cBhvr>
                                      <p:to>
                                        <p:strVal val="visible"/>
                                      </p:to>
                                    </p:set>
                                    <p:anim calcmode="lin" valueType="num">
                                      <p:cBhvr additive="base">
                                        <p:cTn id="33" dur="500" fill="hold"/>
                                        <p:tgtEl>
                                          <p:spTgt spid="43050"/>
                                        </p:tgtEl>
                                        <p:attrNameLst>
                                          <p:attrName>ppt_x</p:attrName>
                                        </p:attrNameLst>
                                      </p:cBhvr>
                                      <p:tavLst>
                                        <p:tav tm="0">
                                          <p:val>
                                            <p:strVal val="#ppt_x"/>
                                          </p:val>
                                        </p:tav>
                                        <p:tav tm="100000">
                                          <p:val>
                                            <p:strVal val="#ppt_x"/>
                                          </p:val>
                                        </p:tav>
                                      </p:tavLst>
                                    </p:anim>
                                    <p:anim calcmode="lin" valueType="num">
                                      <p:cBhvr additive="base">
                                        <p:cTn id="34" dur="500" fill="hold"/>
                                        <p:tgtEl>
                                          <p:spTgt spid="43050"/>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3044"/>
                                        </p:tgtEl>
                                        <p:attrNameLst>
                                          <p:attrName>style.visibility</p:attrName>
                                        </p:attrNameLst>
                                      </p:cBhvr>
                                      <p:to>
                                        <p:strVal val="visible"/>
                                      </p:to>
                                    </p:set>
                                    <p:anim calcmode="lin" valueType="num">
                                      <p:cBhvr additive="base">
                                        <p:cTn id="39" dur="500" fill="hold"/>
                                        <p:tgtEl>
                                          <p:spTgt spid="43044"/>
                                        </p:tgtEl>
                                        <p:attrNameLst>
                                          <p:attrName>ppt_x</p:attrName>
                                        </p:attrNameLst>
                                      </p:cBhvr>
                                      <p:tavLst>
                                        <p:tav tm="0">
                                          <p:val>
                                            <p:strVal val="#ppt_x"/>
                                          </p:val>
                                        </p:tav>
                                        <p:tav tm="100000">
                                          <p:val>
                                            <p:strVal val="#ppt_x"/>
                                          </p:val>
                                        </p:tav>
                                      </p:tavLst>
                                    </p:anim>
                                    <p:anim calcmode="lin" valueType="num">
                                      <p:cBhvr additive="base">
                                        <p:cTn id="40" dur="500" fill="hold"/>
                                        <p:tgtEl>
                                          <p:spTgt spid="43044"/>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3045"/>
                                        </p:tgtEl>
                                        <p:attrNameLst>
                                          <p:attrName>style.visibility</p:attrName>
                                        </p:attrNameLst>
                                      </p:cBhvr>
                                      <p:to>
                                        <p:strVal val="visible"/>
                                      </p:to>
                                    </p:set>
                                    <p:anim calcmode="lin" valueType="num">
                                      <p:cBhvr additive="base">
                                        <p:cTn id="45" dur="500" fill="hold"/>
                                        <p:tgtEl>
                                          <p:spTgt spid="43045"/>
                                        </p:tgtEl>
                                        <p:attrNameLst>
                                          <p:attrName>ppt_x</p:attrName>
                                        </p:attrNameLst>
                                      </p:cBhvr>
                                      <p:tavLst>
                                        <p:tav tm="0">
                                          <p:val>
                                            <p:strVal val="#ppt_x"/>
                                          </p:val>
                                        </p:tav>
                                        <p:tav tm="100000">
                                          <p:val>
                                            <p:strVal val="#ppt_x"/>
                                          </p:val>
                                        </p:tav>
                                      </p:tavLst>
                                    </p:anim>
                                    <p:anim calcmode="lin" valueType="num">
                                      <p:cBhvr additive="base">
                                        <p:cTn id="46" dur="500" fill="hold"/>
                                        <p:tgtEl>
                                          <p:spTgt spid="43045"/>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3046"/>
                                        </p:tgtEl>
                                        <p:attrNameLst>
                                          <p:attrName>style.visibility</p:attrName>
                                        </p:attrNameLst>
                                      </p:cBhvr>
                                      <p:to>
                                        <p:strVal val="visible"/>
                                      </p:to>
                                    </p:set>
                                    <p:anim calcmode="lin" valueType="num">
                                      <p:cBhvr additive="base">
                                        <p:cTn id="51" dur="500" fill="hold"/>
                                        <p:tgtEl>
                                          <p:spTgt spid="43046"/>
                                        </p:tgtEl>
                                        <p:attrNameLst>
                                          <p:attrName>ppt_x</p:attrName>
                                        </p:attrNameLst>
                                      </p:cBhvr>
                                      <p:tavLst>
                                        <p:tav tm="0">
                                          <p:val>
                                            <p:strVal val="#ppt_x"/>
                                          </p:val>
                                        </p:tav>
                                        <p:tav tm="100000">
                                          <p:val>
                                            <p:strVal val="#ppt_x"/>
                                          </p:val>
                                        </p:tav>
                                      </p:tavLst>
                                    </p:anim>
                                    <p:anim calcmode="lin" valueType="num">
                                      <p:cBhvr additive="base">
                                        <p:cTn id="52" dur="500" fill="hold"/>
                                        <p:tgtEl>
                                          <p:spTgt spid="430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44" grpId="0"/>
      <p:bldP spid="43045" grpId="0"/>
      <p:bldP spid="43046" grpId="0"/>
      <p:bldP spid="43047" grpId="0"/>
      <p:bldP spid="43048" grpId="0"/>
      <p:bldP spid="43049" grpId="0"/>
      <p:bldP spid="43050"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4035" name="标题 1"/>
          <p:cNvSpPr>
            <a:spLocks noGrp="1"/>
          </p:cNvSpPr>
          <p:nvPr>
            <p:ph type="title" idx="4294967295"/>
          </p:nvPr>
        </p:nvSpPr>
        <p:spPr>
          <a:xfrm>
            <a:off x="500063" y="882650"/>
            <a:ext cx="8345487"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2018·</a:t>
            </a:r>
            <a:r>
              <a:rPr lang="zh-CN" altLang="zh-CN" sz="2800"/>
              <a:t>广东）</a:t>
            </a:r>
            <a:r>
              <a:rPr lang="en-US" altLang="zh-CN" sz="2800"/>
              <a:t>“</a:t>
            </a:r>
            <a:r>
              <a:rPr lang="zh-CN" altLang="zh-CN" sz="2800"/>
              <a:t>西电东送</a:t>
            </a:r>
            <a:r>
              <a:rPr lang="en-US" altLang="zh-CN" sz="2800"/>
              <a:t>”</a:t>
            </a:r>
            <a:r>
              <a:rPr lang="zh-CN" altLang="zh-CN" sz="2800"/>
              <a:t>是将我国西部发电车发出的电输送到我国东部，由发电厂输出的电功率是一定的，它决定于发电机组的发电能力．根据</a:t>
            </a:r>
            <a:r>
              <a:rPr lang="en-US" altLang="zh-CN" sz="2800" i="1"/>
              <a:t>P</a:t>
            </a:r>
            <a:r>
              <a:rPr lang="zh-CN" altLang="zh-CN" sz="2800"/>
              <a:t>＝</a:t>
            </a:r>
            <a:r>
              <a:rPr lang="en-US" altLang="zh-CN" sz="2800" i="1"/>
              <a:t>UI</a:t>
            </a:r>
            <a:r>
              <a:rPr lang="zh-CN" altLang="zh-CN" sz="2800"/>
              <a:t>中发电机的功率不变效应，若提高输电线路中的电压</a:t>
            </a:r>
            <a:r>
              <a:rPr lang="en-US" altLang="zh-CN" sz="2800" i="1"/>
              <a:t>U</a:t>
            </a:r>
            <a:r>
              <a:rPr lang="zh-CN" altLang="zh-CN" sz="2800"/>
              <a:t>，那么线路中的电流</a:t>
            </a:r>
            <a:r>
              <a:rPr lang="en-US" altLang="zh-CN" sz="2800" i="1"/>
              <a:t>I</a:t>
            </a:r>
            <a:r>
              <a:rPr lang="zh-CN" altLang="zh-CN" sz="2800"/>
              <a:t>一定会减小，反之亦然．输电线路的电能损耗主要是输电线电流热效应，输电线损失的热功率</a:t>
            </a:r>
            <a:r>
              <a:rPr lang="en-US" altLang="zh-CN" sz="2800" i="1"/>
              <a:t>P</a:t>
            </a:r>
            <a:r>
              <a:rPr lang="zh-CN" altLang="zh-CN" sz="2800"/>
              <a:t>＝</a:t>
            </a:r>
            <a:r>
              <a:rPr lang="en-US" altLang="zh-CN" sz="2800" i="1"/>
              <a:t>I</a:t>
            </a:r>
            <a:r>
              <a:rPr lang="en-US" altLang="zh-CN" sz="2800" baseline="30000"/>
              <a:t>2</a:t>
            </a:r>
            <a:r>
              <a:rPr lang="en-US" altLang="zh-CN" sz="2800" i="1"/>
              <a:t>R</a:t>
            </a:r>
            <a:r>
              <a:rPr lang="zh-CN" altLang="zh-CN" sz="2800"/>
              <a:t>，所以采用输电线的电阻要尽量小．如果线路中电流降低到原来的</a:t>
            </a:r>
            <a:r>
              <a:rPr lang="en-US" altLang="zh-CN" sz="2800"/>
              <a:t>     </a:t>
            </a:r>
            <a:r>
              <a:rPr lang="zh-CN" altLang="zh-CN" sz="2800"/>
              <a:t>，</a:t>
            </a:r>
            <a:endParaRPr lang="zh-CN" altLang="en-US" sz="2800"/>
          </a:p>
        </p:txBody>
      </p:sp>
      <p:pic>
        <p:nvPicPr>
          <p:cNvPr id="44036" name="图片 2"/>
          <p:cNvPicPr>
            <a:picLocks noChangeAspect="1"/>
          </p:cNvPicPr>
          <p:nvPr/>
        </p:nvPicPr>
        <p:blipFill>
          <a:blip r:embed="rId2"/>
          <a:srcRect r="96396"/>
          <a:stretch>
            <a:fillRect/>
          </a:stretch>
        </p:blipFill>
        <p:spPr>
          <a:xfrm>
            <a:off x="7794625" y="5321300"/>
            <a:ext cx="328613"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1"/>
          <p:cNvSpPr>
            <a:spLocks noGrp="1"/>
          </p:cNvSpPr>
          <p:nvPr>
            <p:ph type="title" idx="4294967295"/>
          </p:nvPr>
        </p:nvSpPr>
        <p:spPr>
          <a:xfrm>
            <a:off x="508000" y="671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那么线路中损失的热功率就减少为原来的</a:t>
            </a:r>
            <a:r>
              <a:rPr lang="en-US" altLang="zh-CN" sz="2800"/>
              <a:t>    </a:t>
            </a:r>
            <a:r>
              <a:rPr lang="zh-CN" altLang="zh-CN" sz="2800"/>
              <a:t>，因此提高电压可以很有效地降低输电线路中的热功率损失．</a:t>
            </a:r>
            <a:br>
              <a:rPr lang="zh-CN" altLang="zh-CN" sz="2800"/>
            </a:br>
            <a:r>
              <a:rPr lang="zh-CN" altLang="zh-CN" sz="2800"/>
              <a:t>设发电厂的输出功率</a:t>
            </a:r>
            <a:r>
              <a:rPr lang="en-US" altLang="zh-CN" sz="2800" i="1"/>
              <a:t>P</a:t>
            </a:r>
            <a:r>
              <a:rPr lang="en-US" altLang="zh-CN" sz="2800" baseline="-25000"/>
              <a:t>0</a:t>
            </a:r>
            <a:r>
              <a:rPr lang="zh-CN" altLang="zh-CN" sz="2800"/>
              <a:t>＝</a:t>
            </a:r>
            <a:r>
              <a:rPr lang="en-US" altLang="zh-CN" sz="2800"/>
              <a:t>1.1×10</a:t>
            </a:r>
            <a:r>
              <a:rPr lang="en-US" altLang="zh-CN" sz="2800" baseline="30000"/>
              <a:t>8</a:t>
            </a:r>
            <a:r>
              <a:rPr lang="en-US" altLang="zh-CN" sz="2800"/>
              <a:t> W</a:t>
            </a:r>
            <a:r>
              <a:rPr lang="zh-CN" altLang="zh-CN" sz="2800"/>
              <a:t>，输电线路上的总电阻为</a:t>
            </a:r>
            <a:r>
              <a:rPr lang="en-US" altLang="zh-CN" sz="2800"/>
              <a:t>10 Ω.</a:t>
            </a:r>
            <a:br>
              <a:rPr lang="zh-CN" altLang="zh-CN" sz="2800"/>
            </a:br>
            <a:endParaRPr lang="zh-CN" altLang="en-US" sz="2800"/>
          </a:p>
        </p:txBody>
      </p:sp>
      <p:pic>
        <p:nvPicPr>
          <p:cNvPr id="45060" name="图片 2"/>
          <p:cNvPicPr>
            <a:picLocks noChangeAspect="1"/>
          </p:cNvPicPr>
          <p:nvPr/>
        </p:nvPicPr>
        <p:blipFill>
          <a:blip r:embed="rId2"/>
          <a:srcRect r="96422"/>
          <a:stretch>
            <a:fillRect/>
          </a:stretch>
        </p:blipFill>
        <p:spPr>
          <a:xfrm>
            <a:off x="7072313" y="598488"/>
            <a:ext cx="327025" cy="965200"/>
          </a:xfrm>
          <a:prstGeom prst="rect">
            <a:avLst/>
          </a:prstGeom>
          <a:noFill/>
          <a:ln>
            <a:noFill/>
            <a:miter lim="800000"/>
          </a:ln>
        </p:spPr>
      </p:pic>
      <p:sp>
        <p:nvSpPr>
          <p:cNvPr id="45061" name="标题 1"/>
          <p:cNvSpPr/>
          <p:nvPr/>
        </p:nvSpPr>
        <p:spPr>
          <a:xfrm>
            <a:off x="508000" y="3867150"/>
            <a:ext cx="8128000" cy="1303338"/>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1</a:t>
            </a:r>
            <a:r>
              <a:rPr lang="zh-CN" altLang="zh-CN" sz="2800">
                <a:latin typeface="Times New Roman" pitchFamily="18" charset="0"/>
                <a:ea typeface="黑体" pitchFamily="49" charset="-122"/>
              </a:rPr>
              <a:t>）若采用</a:t>
            </a:r>
            <a:r>
              <a:rPr lang="en-US" altLang="zh-CN" sz="2800">
                <a:latin typeface="Times New Roman" pitchFamily="18" charset="0"/>
                <a:ea typeface="黑体" pitchFamily="49" charset="-122"/>
              </a:rPr>
              <a:t>110 kV</a:t>
            </a:r>
            <a:r>
              <a:rPr lang="zh-CN" altLang="zh-CN" sz="2800">
                <a:latin typeface="Times New Roman" pitchFamily="18" charset="0"/>
                <a:ea typeface="黑体" pitchFamily="49" charset="-122"/>
              </a:rPr>
              <a:t>的高压输送电能，输电线路的电流</a:t>
            </a:r>
            <a:r>
              <a:rPr lang="en-US" altLang="zh-CN" sz="2800" i="1">
                <a:latin typeface="Times New Roman" pitchFamily="18" charset="0"/>
                <a:ea typeface="黑体" pitchFamily="49" charset="-122"/>
              </a:rPr>
              <a:t>I</a:t>
            </a:r>
            <a:r>
              <a:rPr lang="en-US" altLang="zh-CN" sz="2800" baseline="-25000">
                <a:latin typeface="Times New Roman" pitchFamily="18" charset="0"/>
                <a:ea typeface="黑体" pitchFamily="49" charset="-122"/>
              </a:rPr>
              <a:t>1</a:t>
            </a:r>
            <a:r>
              <a:rPr lang="zh-CN" altLang="zh-CN" sz="2800">
                <a:latin typeface="Times New Roman" pitchFamily="18" charset="0"/>
                <a:ea typeface="黑体" pitchFamily="49" charset="-122"/>
              </a:rPr>
              <a:t>＝</a:t>
            </a: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A</a:t>
            </a:r>
            <a:r>
              <a:rPr lang="zh-CN" altLang="zh-CN" sz="2800">
                <a:latin typeface="Times New Roman" pitchFamily="18" charset="0"/>
                <a:ea typeface="黑体" pitchFamily="49" charset="-122"/>
              </a:rPr>
              <a:t>，输电线路损失的热功率</a:t>
            </a:r>
            <a:r>
              <a:rPr lang="en-US" altLang="zh-CN" sz="2800" i="1">
                <a:latin typeface="Times New Roman" pitchFamily="18" charset="0"/>
                <a:ea typeface="黑体" pitchFamily="49" charset="-122"/>
              </a:rPr>
              <a:t>P</a:t>
            </a:r>
            <a:r>
              <a:rPr lang="en-US" altLang="zh-CN" sz="2800" baseline="-25000">
                <a:latin typeface="Times New Roman" pitchFamily="18" charset="0"/>
                <a:ea typeface="黑体" pitchFamily="49" charset="-122"/>
              </a:rPr>
              <a:t>1</a:t>
            </a:r>
            <a:r>
              <a:rPr lang="zh-CN" altLang="zh-CN" sz="2800">
                <a:latin typeface="Times New Roman" pitchFamily="18" charset="0"/>
                <a:ea typeface="黑体" pitchFamily="49" charset="-122"/>
              </a:rPr>
              <a:t>＝</a:t>
            </a:r>
            <a:br>
              <a:rPr lang="en-US" altLang="zh-CN" sz="2800">
                <a:latin typeface="Times New Roman" pitchFamily="18" charset="0"/>
                <a:ea typeface="黑体" pitchFamily="49" charset="-122"/>
              </a:rPr>
            </a:b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W</a:t>
            </a:r>
            <a:r>
              <a:rPr lang="zh-CN" altLang="zh-CN" sz="2800">
                <a:latin typeface="Times New Roman" pitchFamily="18" charset="0"/>
                <a:ea typeface="黑体" pitchFamily="49" charset="-122"/>
              </a:rPr>
              <a:t>，其与发电厂输出电功率</a:t>
            </a:r>
            <a:r>
              <a:rPr lang="en-US" altLang="zh-CN" sz="2800" i="1">
                <a:latin typeface="Times New Roman" pitchFamily="18" charset="0"/>
                <a:ea typeface="黑体" pitchFamily="49" charset="-122"/>
              </a:rPr>
              <a:t>P</a:t>
            </a:r>
            <a:r>
              <a:rPr lang="en-US" altLang="zh-CN" sz="2800" baseline="-25000">
                <a:latin typeface="Times New Roman" pitchFamily="18" charset="0"/>
                <a:ea typeface="黑体" pitchFamily="49" charset="-122"/>
              </a:rPr>
              <a:t>0</a:t>
            </a:r>
            <a:r>
              <a:rPr lang="zh-CN" altLang="zh-CN" sz="2800">
                <a:latin typeface="Times New Roman" pitchFamily="18" charset="0"/>
                <a:ea typeface="黑体" pitchFamily="49" charset="-122"/>
              </a:rPr>
              <a:t>之比</a:t>
            </a:r>
            <a:r>
              <a:rPr lang="en-US" altLang="zh-CN" sz="2800" i="1">
                <a:latin typeface="Times New Roman" pitchFamily="18" charset="0"/>
                <a:ea typeface="黑体" pitchFamily="49" charset="-122"/>
              </a:rPr>
              <a:t>P</a:t>
            </a:r>
            <a:r>
              <a:rPr lang="en-US" altLang="zh-CN" sz="2800" baseline="-25000">
                <a:latin typeface="Times New Roman" pitchFamily="18" charset="0"/>
                <a:ea typeface="黑体" pitchFamily="49" charset="-122"/>
              </a:rPr>
              <a:t>1</a:t>
            </a:r>
            <a:r>
              <a:rPr lang="en-US" altLang="zh-CN" sz="2800">
                <a:latin typeface="Times New Roman" pitchFamily="18" charset="0"/>
                <a:ea typeface="黑体" pitchFamily="49" charset="-122"/>
              </a:rPr>
              <a:t>∶</a:t>
            </a:r>
            <a:r>
              <a:rPr lang="en-US" altLang="zh-CN" sz="2800" i="1">
                <a:latin typeface="Times New Roman" pitchFamily="18" charset="0"/>
                <a:ea typeface="黑体" pitchFamily="49" charset="-122"/>
              </a:rPr>
              <a:t>P</a:t>
            </a:r>
            <a:r>
              <a:rPr lang="en-US" altLang="zh-CN" sz="2800" baseline="-25000">
                <a:latin typeface="Times New Roman" pitchFamily="18" charset="0"/>
                <a:ea typeface="黑体" pitchFamily="49" charset="-122"/>
              </a:rPr>
              <a:t>0</a:t>
            </a:r>
            <a:r>
              <a:rPr lang="zh-CN" altLang="zh-CN" sz="2800">
                <a:latin typeface="Times New Roman" pitchFamily="18" charset="0"/>
                <a:ea typeface="黑体" pitchFamily="49" charset="-122"/>
              </a:rPr>
              <a:t>＝</a:t>
            </a:r>
            <a:r>
              <a:rPr lang="zh-CN" altLang="zh-CN" sz="2800" u="sng">
                <a:latin typeface="Times New Roman" pitchFamily="18" charset="0"/>
                <a:ea typeface="黑体" pitchFamily="49" charset="-122"/>
              </a:rPr>
              <a:t>　　　　　</a:t>
            </a:r>
            <a:r>
              <a:rPr lang="zh-CN" altLang="zh-CN" sz="2800">
                <a:latin typeface="Times New Roman" pitchFamily="18" charset="0"/>
                <a:ea typeface="黑体" pitchFamily="49" charset="-122"/>
              </a:rPr>
              <a:t>．</a:t>
            </a:r>
            <a:br>
              <a:rPr lang="zh-CN" altLang="zh-CN" sz="2800">
                <a:latin typeface="Times New Roman" pitchFamily="18" charset="0"/>
                <a:ea typeface="黑体" pitchFamily="49" charset="-122"/>
              </a:rPr>
            </a:br>
            <a:endParaRPr lang="zh-CN" altLang="en-US" sz="2800">
              <a:latin typeface="Times New Roman" pitchFamily="18" charset="0"/>
              <a:ea typeface="黑体" panose="02010609060101010101" pitchFamily="49" charset="-122"/>
            </a:endParaRPr>
          </a:p>
        </p:txBody>
      </p:sp>
      <p:sp>
        <p:nvSpPr>
          <p:cNvPr id="45062" name="矩形 3"/>
          <p:cNvSpPr/>
          <p:nvPr/>
        </p:nvSpPr>
        <p:spPr>
          <a:xfrm>
            <a:off x="2117725" y="4589463"/>
            <a:ext cx="135255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1 000</a:t>
            </a:r>
            <a:r>
              <a:rPr lang="zh-CN" altLang="zh-CN" sz="2800">
                <a:solidFill>
                  <a:srgbClr val="FF0000"/>
                </a:solidFill>
                <a:latin typeface="Times New Roman" pitchFamily="18" charset="0"/>
                <a:ea typeface="黑体" pitchFamily="49" charset="-122"/>
              </a:rPr>
              <a:t>　</a:t>
            </a:r>
            <a:endParaRPr lang="zh-CN" altLang="en-US"/>
          </a:p>
        </p:txBody>
      </p:sp>
      <p:sp>
        <p:nvSpPr>
          <p:cNvPr id="45063" name="矩形 6"/>
          <p:cNvSpPr/>
          <p:nvPr/>
        </p:nvSpPr>
        <p:spPr>
          <a:xfrm>
            <a:off x="806450" y="5233988"/>
            <a:ext cx="15621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1×10</a:t>
            </a:r>
            <a:r>
              <a:rPr lang="en-US" altLang="zh-CN" sz="2800" baseline="30000">
                <a:solidFill>
                  <a:srgbClr val="FF0000"/>
                </a:solidFill>
                <a:latin typeface="Times New Roman" pitchFamily="18" charset="0"/>
                <a:ea typeface="黑体" pitchFamily="49" charset="-122"/>
              </a:rPr>
              <a:t>7</a:t>
            </a:r>
            <a:r>
              <a:rPr lang="zh-CN" altLang="zh-CN" sz="2800">
                <a:solidFill>
                  <a:srgbClr val="FF0000"/>
                </a:solidFill>
                <a:latin typeface="Times New Roman" pitchFamily="18" charset="0"/>
                <a:ea typeface="黑体" pitchFamily="49" charset="-122"/>
              </a:rPr>
              <a:t>　</a:t>
            </a:r>
            <a:endParaRPr lang="zh-CN" altLang="en-US"/>
          </a:p>
        </p:txBody>
      </p:sp>
      <p:sp>
        <p:nvSpPr>
          <p:cNvPr id="45064" name="矩形 7"/>
          <p:cNvSpPr/>
          <p:nvPr/>
        </p:nvSpPr>
        <p:spPr>
          <a:xfrm>
            <a:off x="2368550" y="5876925"/>
            <a:ext cx="10191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a:t>
            </a:r>
            <a:r>
              <a:rPr lang="zh-CN" altLang="zh-CN" sz="2800">
                <a:solidFill>
                  <a:srgbClr val="FF0000"/>
                </a:solidFill>
              </a:rPr>
              <a:t>∶</a:t>
            </a:r>
            <a:r>
              <a:rPr lang="en-US" altLang="zh-CN" sz="2800">
                <a:solidFill>
                  <a:srgbClr val="FF0000"/>
                </a:solidFill>
                <a:latin typeface="Times New Roman" pitchFamily="18" charset="0"/>
                <a:ea typeface="黑体" pitchFamily="49" charset="-122"/>
              </a:rPr>
              <a:t>11</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500"/>
                                        <p:tgtEl>
                                          <p:spTgt spid="45059"/>
                                        </p:tgtEl>
                                      </p:cBhvr>
                                    </p:animEffect>
                                  </p:childTnLst>
                                </p:cTn>
                              </p:par>
                              <p:par>
                                <p:cTn id="8" presetID="10" presetClass="entr" presetSubtype="0"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Effect transition="in" filter="fade">
                                      <p:cBhvr>
                                        <p:cTn id="10" dur="500"/>
                                        <p:tgtEl>
                                          <p:spTgt spid="4506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5061"/>
                                        </p:tgtEl>
                                        <p:attrNameLst>
                                          <p:attrName>style.visibility</p:attrName>
                                        </p:attrNameLst>
                                      </p:cBhvr>
                                      <p:to>
                                        <p:strVal val="visible"/>
                                      </p:to>
                                    </p:set>
                                    <p:animEffect transition="in" filter="fade">
                                      <p:cBhvr>
                                        <p:cTn id="15" dur="500"/>
                                        <p:tgtEl>
                                          <p:spTgt spid="4506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5062"/>
                                        </p:tgtEl>
                                        <p:attrNameLst>
                                          <p:attrName>style.visibility</p:attrName>
                                        </p:attrNameLst>
                                      </p:cBhvr>
                                      <p:to>
                                        <p:strVal val="visible"/>
                                      </p:to>
                                    </p:set>
                                    <p:anim calcmode="lin" valueType="num">
                                      <p:cBhvr additive="base">
                                        <p:cTn id="20" dur="500" fill="hold"/>
                                        <p:tgtEl>
                                          <p:spTgt spid="45062"/>
                                        </p:tgtEl>
                                        <p:attrNameLst>
                                          <p:attrName>ppt_x</p:attrName>
                                        </p:attrNameLst>
                                      </p:cBhvr>
                                      <p:tavLst>
                                        <p:tav tm="0">
                                          <p:val>
                                            <p:strVal val="#ppt_x"/>
                                          </p:val>
                                        </p:tav>
                                        <p:tav tm="100000">
                                          <p:val>
                                            <p:strVal val="#ppt_x"/>
                                          </p:val>
                                        </p:tav>
                                      </p:tavLst>
                                    </p:anim>
                                    <p:anim calcmode="lin" valueType="num">
                                      <p:cBhvr additive="base">
                                        <p:cTn id="21" dur="500" fill="hold"/>
                                        <p:tgtEl>
                                          <p:spTgt spid="45062"/>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5063"/>
                                        </p:tgtEl>
                                        <p:attrNameLst>
                                          <p:attrName>style.visibility</p:attrName>
                                        </p:attrNameLst>
                                      </p:cBhvr>
                                      <p:to>
                                        <p:strVal val="visible"/>
                                      </p:to>
                                    </p:set>
                                    <p:anim calcmode="lin" valueType="num">
                                      <p:cBhvr additive="base">
                                        <p:cTn id="26" dur="500" fill="hold"/>
                                        <p:tgtEl>
                                          <p:spTgt spid="45063"/>
                                        </p:tgtEl>
                                        <p:attrNameLst>
                                          <p:attrName>ppt_x</p:attrName>
                                        </p:attrNameLst>
                                      </p:cBhvr>
                                      <p:tavLst>
                                        <p:tav tm="0">
                                          <p:val>
                                            <p:strVal val="#ppt_x"/>
                                          </p:val>
                                        </p:tav>
                                        <p:tav tm="100000">
                                          <p:val>
                                            <p:strVal val="#ppt_x"/>
                                          </p:val>
                                        </p:tav>
                                      </p:tavLst>
                                    </p:anim>
                                    <p:anim calcmode="lin" valueType="num">
                                      <p:cBhvr additive="base">
                                        <p:cTn id="27"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5064"/>
                                        </p:tgtEl>
                                        <p:attrNameLst>
                                          <p:attrName>style.visibility</p:attrName>
                                        </p:attrNameLst>
                                      </p:cBhvr>
                                      <p:to>
                                        <p:strVal val="visible"/>
                                      </p:to>
                                    </p:set>
                                    <p:anim calcmode="lin" valueType="num">
                                      <p:cBhvr additive="base">
                                        <p:cTn id="32" dur="500" fill="hold"/>
                                        <p:tgtEl>
                                          <p:spTgt spid="45064"/>
                                        </p:tgtEl>
                                        <p:attrNameLst>
                                          <p:attrName>ppt_x</p:attrName>
                                        </p:attrNameLst>
                                      </p:cBhvr>
                                      <p:tavLst>
                                        <p:tav tm="0">
                                          <p:val>
                                            <p:strVal val="#ppt_x"/>
                                          </p:val>
                                        </p:tav>
                                        <p:tav tm="100000">
                                          <p:val>
                                            <p:strVal val="#ppt_x"/>
                                          </p:val>
                                        </p:tav>
                                      </p:tavLst>
                                    </p:anim>
                                    <p:anim calcmode="lin" valueType="num">
                                      <p:cBhvr additive="base">
                                        <p:cTn id="33" dur="500" fill="hold"/>
                                        <p:tgtEl>
                                          <p:spTgt spid="450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P spid="45062" grpId="0"/>
      <p:bldP spid="45063" grpId="0"/>
      <p:bldP spid="45064"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6083" name="标题 2"/>
          <p:cNvSpPr>
            <a:spLocks noGrp="1"/>
          </p:cNvSpPr>
          <p:nvPr>
            <p:ph type="title" idx="4294967295"/>
          </p:nvPr>
        </p:nvSpPr>
        <p:spPr>
          <a:xfrm>
            <a:off x="508000" y="10937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）若采用</a:t>
            </a:r>
            <a:r>
              <a:rPr lang="en-US" altLang="zh-CN" sz="2800"/>
              <a:t>1 100 kV</a:t>
            </a:r>
            <a:r>
              <a:rPr lang="zh-CN" altLang="zh-CN" sz="2800"/>
              <a:t>超高压输送电能，输电线路损失的热功率</a:t>
            </a:r>
            <a:r>
              <a:rPr lang="en-US" altLang="zh-CN" sz="2800" i="1"/>
              <a:t>P</a:t>
            </a:r>
            <a:r>
              <a:rPr lang="en-US" altLang="zh-CN" sz="2800" baseline="-25000"/>
              <a:t>2</a:t>
            </a:r>
            <a:r>
              <a:rPr lang="zh-CN" altLang="zh-CN" sz="2800"/>
              <a:t>＝</a:t>
            </a:r>
            <a:r>
              <a:rPr lang="zh-CN" altLang="zh-CN" sz="2800" u="sng"/>
              <a:t>　　　　　</a:t>
            </a:r>
            <a:r>
              <a:rPr lang="en-US" altLang="zh-CN" sz="2800"/>
              <a:t>W</a:t>
            </a:r>
            <a:r>
              <a:rPr lang="zh-CN" altLang="zh-CN" sz="2800"/>
              <a:t>，其与高压输送电能损失的热功率</a:t>
            </a:r>
            <a:r>
              <a:rPr lang="en-US" altLang="zh-CN" sz="2800" i="1"/>
              <a:t>P</a:t>
            </a:r>
            <a:r>
              <a:rPr lang="en-US" altLang="zh-CN" sz="2800" baseline="-25000"/>
              <a:t>1</a:t>
            </a:r>
            <a:r>
              <a:rPr lang="zh-CN" altLang="zh-CN" sz="2800"/>
              <a:t>之比</a:t>
            </a:r>
            <a:r>
              <a:rPr lang="en-US" altLang="zh-CN" sz="2800" i="1"/>
              <a:t>P</a:t>
            </a:r>
            <a:r>
              <a:rPr lang="en-US" altLang="zh-CN" sz="2800" baseline="-25000"/>
              <a:t>2</a:t>
            </a:r>
            <a:r>
              <a:rPr lang="en-US" altLang="zh-CN" sz="2800"/>
              <a:t>∶</a:t>
            </a:r>
            <a:r>
              <a:rPr lang="en-US" altLang="zh-CN" sz="2800" i="1"/>
              <a:t>P</a:t>
            </a:r>
            <a:r>
              <a:rPr lang="en-US" altLang="zh-CN" sz="2800" baseline="-25000"/>
              <a:t>1</a:t>
            </a:r>
            <a:r>
              <a:rPr lang="zh-CN" altLang="zh-CN" sz="2800"/>
              <a:t>＝</a:t>
            </a:r>
            <a:r>
              <a:rPr lang="zh-CN" altLang="zh-CN" sz="2800" u="sng"/>
              <a:t>　　　　　</a:t>
            </a:r>
            <a:r>
              <a:rPr lang="zh-CN" altLang="zh-CN" sz="2800"/>
              <a:t>．所以采用超高压远距离输电可以大大降低输电线路的</a:t>
            </a:r>
            <a:br>
              <a:rPr lang="en-US" altLang="zh-CN" sz="2800"/>
            </a:br>
            <a:r>
              <a:rPr lang="zh-CN" altLang="zh-CN" sz="2800" u="sng"/>
              <a:t>　　　　　</a:t>
            </a:r>
            <a:r>
              <a:rPr lang="zh-CN" altLang="zh-CN" sz="2800"/>
              <a:t>损失．</a:t>
            </a:r>
            <a:br>
              <a:rPr lang="zh-CN" altLang="zh-CN" sz="2800"/>
            </a:br>
            <a:r>
              <a:rPr lang="zh-CN" altLang="zh-CN" sz="2800"/>
              <a:t>（</a:t>
            </a:r>
            <a:r>
              <a:rPr lang="en-US" altLang="zh-CN" sz="2800"/>
              <a:t>3</a:t>
            </a:r>
            <a:r>
              <a:rPr lang="zh-CN" altLang="zh-CN" sz="2800"/>
              <a:t>）若想使输电线路中的热功率损耗为零，还可以采用</a:t>
            </a:r>
            <a:r>
              <a:rPr lang="zh-CN" altLang="zh-CN" sz="2800" u="sng"/>
              <a:t>　　　　　</a:t>
            </a:r>
            <a:r>
              <a:rPr lang="zh-CN" altLang="zh-CN" sz="2800"/>
              <a:t>做为输电线材料．</a:t>
            </a:r>
            <a:br>
              <a:rPr lang="zh-CN" altLang="zh-CN" sz="2800"/>
            </a:br>
            <a:endParaRPr lang="zh-CN" altLang="en-US" sz="2800"/>
          </a:p>
        </p:txBody>
      </p:sp>
      <p:sp>
        <p:nvSpPr>
          <p:cNvPr id="46084" name="矩形 3"/>
          <p:cNvSpPr/>
          <p:nvPr/>
        </p:nvSpPr>
        <p:spPr>
          <a:xfrm>
            <a:off x="3190875" y="1841500"/>
            <a:ext cx="1582738" cy="5222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 1×10</a:t>
            </a:r>
            <a:r>
              <a:rPr lang="en-US" altLang="zh-CN" sz="2800" spc="0" baseline="30000">
                <a:solidFill>
                  <a:srgbClr val="FF0000"/>
                </a:solidFill>
                <a:latin typeface="Times New Roman" pitchFamily="18" charset="0"/>
                <a:ea typeface="黑体" pitchFamily="49" charset="-122"/>
              </a:rPr>
              <a:t>5</a:t>
            </a:r>
            <a:r>
              <a:rPr lang="zh-CN" altLang="zh-CN" sz="2800" spc="0">
                <a:solidFill>
                  <a:srgbClr val="FF0000"/>
                </a:solidFill>
                <a:latin typeface="Times New Roman" pitchFamily="18" charset="0"/>
                <a:ea typeface="黑体" pitchFamily="49" charset="-122"/>
              </a:rPr>
              <a:t>　</a:t>
            </a:r>
            <a:endParaRPr lang="zh-CN" altLang="zh-CN" sz="1000">
              <a:latin typeface="等线" pitchFamily="2" charset="-122"/>
              <a:ea typeface="等线" pitchFamily="2" charset="-122"/>
            </a:endParaRPr>
          </a:p>
        </p:txBody>
      </p:sp>
      <p:sp>
        <p:nvSpPr>
          <p:cNvPr id="46085" name="矩形 5"/>
          <p:cNvSpPr/>
          <p:nvPr/>
        </p:nvSpPr>
        <p:spPr>
          <a:xfrm>
            <a:off x="5487988" y="2430463"/>
            <a:ext cx="1422400"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100</a:t>
            </a:r>
            <a:r>
              <a:rPr lang="zh-CN" altLang="zh-CN" sz="2800" spc="0">
                <a:solidFill>
                  <a:srgbClr val="FF0000"/>
                </a:solidFill>
                <a:latin typeface="Times New Roman" pitchFamily="18" charset="0"/>
                <a:ea typeface="黑体" pitchFamily="49" charset="-122"/>
              </a:rPr>
              <a:t>　</a:t>
            </a:r>
            <a:endParaRPr lang="zh-CN" altLang="zh-CN" sz="1000">
              <a:latin typeface="等线" pitchFamily="2" charset="-122"/>
              <a:ea typeface="等线" pitchFamily="2" charset="-122"/>
            </a:endParaRPr>
          </a:p>
        </p:txBody>
      </p:sp>
      <p:sp>
        <p:nvSpPr>
          <p:cNvPr id="46086" name="矩形 6"/>
          <p:cNvSpPr/>
          <p:nvPr/>
        </p:nvSpPr>
        <p:spPr>
          <a:xfrm>
            <a:off x="866775" y="3735388"/>
            <a:ext cx="1490663"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热功率</a:t>
            </a:r>
            <a:endParaRPr lang="zh-CN" altLang="zh-CN" sz="1000">
              <a:latin typeface="等线" pitchFamily="2" charset="-122"/>
              <a:ea typeface="等线" pitchFamily="2" charset="-122"/>
            </a:endParaRPr>
          </a:p>
        </p:txBody>
      </p:sp>
      <p:sp>
        <p:nvSpPr>
          <p:cNvPr id="46087" name="矩形 7"/>
          <p:cNvSpPr/>
          <p:nvPr/>
        </p:nvSpPr>
        <p:spPr>
          <a:xfrm>
            <a:off x="1709738" y="5016500"/>
            <a:ext cx="1620837"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超导材料</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arn(inVertical)">
                                      <p:cBhvr>
                                        <p:cTn id="7" dur="500"/>
                                        <p:tgtEl>
                                          <p:spTgt spid="4608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4"/>
                                        </p:tgtEl>
                                        <p:attrNameLst>
                                          <p:attrName>style.visibility</p:attrName>
                                        </p:attrNameLst>
                                      </p:cBhvr>
                                      <p:to>
                                        <p:strVal val="visible"/>
                                      </p:to>
                                    </p:set>
                                    <p:anim calcmode="lin" valueType="num">
                                      <p:cBhvr additive="base">
                                        <p:cTn id="12" dur="500" fill="hold"/>
                                        <p:tgtEl>
                                          <p:spTgt spid="46084"/>
                                        </p:tgtEl>
                                        <p:attrNameLst>
                                          <p:attrName>ppt_x</p:attrName>
                                        </p:attrNameLst>
                                      </p:cBhvr>
                                      <p:tavLst>
                                        <p:tav tm="0">
                                          <p:val>
                                            <p:strVal val="#ppt_x"/>
                                          </p:val>
                                        </p:tav>
                                        <p:tav tm="100000">
                                          <p:val>
                                            <p:strVal val="#ppt_x"/>
                                          </p:val>
                                        </p:tav>
                                      </p:tavLst>
                                    </p:anim>
                                    <p:anim calcmode="lin" valueType="num">
                                      <p:cBhvr additive="base">
                                        <p:cTn id="13" dur="500" fill="hold"/>
                                        <p:tgtEl>
                                          <p:spTgt spid="4608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6085"/>
                                        </p:tgtEl>
                                        <p:attrNameLst>
                                          <p:attrName>style.visibility</p:attrName>
                                        </p:attrNameLst>
                                      </p:cBhvr>
                                      <p:to>
                                        <p:strVal val="visible"/>
                                      </p:to>
                                    </p:set>
                                    <p:anim calcmode="lin" valueType="num">
                                      <p:cBhvr additive="base">
                                        <p:cTn id="18" dur="500" fill="hold"/>
                                        <p:tgtEl>
                                          <p:spTgt spid="46085"/>
                                        </p:tgtEl>
                                        <p:attrNameLst>
                                          <p:attrName>ppt_x</p:attrName>
                                        </p:attrNameLst>
                                      </p:cBhvr>
                                      <p:tavLst>
                                        <p:tav tm="0">
                                          <p:val>
                                            <p:strVal val="#ppt_x"/>
                                          </p:val>
                                        </p:tav>
                                        <p:tav tm="100000">
                                          <p:val>
                                            <p:strVal val="#ppt_x"/>
                                          </p:val>
                                        </p:tav>
                                      </p:tavLst>
                                    </p:anim>
                                    <p:anim calcmode="lin" valueType="num">
                                      <p:cBhvr additive="base">
                                        <p:cTn id="19" dur="500" fill="hold"/>
                                        <p:tgtEl>
                                          <p:spTgt spid="4608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6086"/>
                                        </p:tgtEl>
                                        <p:attrNameLst>
                                          <p:attrName>style.visibility</p:attrName>
                                        </p:attrNameLst>
                                      </p:cBhvr>
                                      <p:to>
                                        <p:strVal val="visible"/>
                                      </p:to>
                                    </p:set>
                                    <p:anim calcmode="lin" valueType="num">
                                      <p:cBhvr additive="base">
                                        <p:cTn id="24" dur="500" fill="hold"/>
                                        <p:tgtEl>
                                          <p:spTgt spid="46086"/>
                                        </p:tgtEl>
                                        <p:attrNameLst>
                                          <p:attrName>ppt_x</p:attrName>
                                        </p:attrNameLst>
                                      </p:cBhvr>
                                      <p:tavLst>
                                        <p:tav tm="0">
                                          <p:val>
                                            <p:strVal val="#ppt_x"/>
                                          </p:val>
                                        </p:tav>
                                        <p:tav tm="100000">
                                          <p:val>
                                            <p:strVal val="#ppt_x"/>
                                          </p:val>
                                        </p:tav>
                                      </p:tavLst>
                                    </p:anim>
                                    <p:anim calcmode="lin" valueType="num">
                                      <p:cBhvr additive="base">
                                        <p:cTn id="25"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6087"/>
                                        </p:tgtEl>
                                        <p:attrNameLst>
                                          <p:attrName>style.visibility</p:attrName>
                                        </p:attrNameLst>
                                      </p:cBhvr>
                                      <p:to>
                                        <p:strVal val="visible"/>
                                      </p:to>
                                    </p:set>
                                    <p:anim calcmode="lin" valueType="num">
                                      <p:cBhvr additive="base">
                                        <p:cTn id="30" dur="500" fill="hold"/>
                                        <p:tgtEl>
                                          <p:spTgt spid="46087"/>
                                        </p:tgtEl>
                                        <p:attrNameLst>
                                          <p:attrName>ppt_x</p:attrName>
                                        </p:attrNameLst>
                                      </p:cBhvr>
                                      <p:tavLst>
                                        <p:tav tm="0">
                                          <p:val>
                                            <p:strVal val="#ppt_x"/>
                                          </p:val>
                                        </p:tav>
                                        <p:tav tm="100000">
                                          <p:val>
                                            <p:strVal val="#ppt_x"/>
                                          </p:val>
                                        </p:tav>
                                      </p:tavLst>
                                    </p:anim>
                                    <p:anim calcmode="lin" valueType="num">
                                      <p:cBhvr additive="base">
                                        <p:cTn id="31" dur="500" fill="hold"/>
                                        <p:tgtEl>
                                          <p:spTgt spid="460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4" grpId="0"/>
      <p:bldP spid="46085" grpId="0"/>
      <p:bldP spid="46086" grpId="0"/>
      <p:bldP spid="46087"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7107"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2017·</a:t>
            </a:r>
            <a:r>
              <a:rPr lang="zh-CN" altLang="zh-CN" sz="2800"/>
              <a:t>广东）小明探究“电流一定时，导体消耗的电功率与导体电阻的关系”，现有实验器材：稳压电源、电压表、电流表、滑动变阻器、电阻箱（符号为</a:t>
            </a:r>
            <a:r>
              <a:rPr lang="en-US" altLang="zh-CN" sz="2800"/>
              <a:t>       </a:t>
            </a:r>
            <a:r>
              <a:rPr lang="zh-CN" altLang="zh-CN" sz="2800"/>
              <a:t>）、开关及若干导线．</a:t>
            </a:r>
            <a:br>
              <a:rPr lang="zh-CN" altLang="zh-CN" sz="2800"/>
            </a:br>
            <a:endParaRPr lang="zh-CN" altLang="en-US" sz="2800"/>
          </a:p>
        </p:txBody>
      </p:sp>
      <p:pic>
        <p:nvPicPr>
          <p:cNvPr id="47108" name="Picture 4"/>
          <p:cNvPicPr>
            <a:picLocks noChangeAspect="1"/>
          </p:cNvPicPr>
          <p:nvPr/>
        </p:nvPicPr>
        <p:blipFill>
          <a:blip r:embed="rId2"/>
          <a:stretch>
            <a:fillRect/>
          </a:stretch>
        </p:blipFill>
        <p:spPr>
          <a:xfrm>
            <a:off x="2112963" y="2979738"/>
            <a:ext cx="531812" cy="379412"/>
          </a:xfrm>
          <a:prstGeom prst="rect">
            <a:avLst/>
          </a:prstGeom>
          <a:noFill/>
          <a:ln>
            <a:noFill/>
            <a:miter lim="800000"/>
          </a:ln>
        </p:spPr>
      </p:pic>
      <p:pic>
        <p:nvPicPr>
          <p:cNvPr id="47109" name="图片 5"/>
          <p:cNvPicPr>
            <a:picLocks noChangeAspect="1"/>
          </p:cNvPicPr>
          <p:nvPr/>
        </p:nvPicPr>
        <p:blipFill>
          <a:blip r:embed="rId3"/>
          <a:srcRect r="88318"/>
          <a:stretch>
            <a:fillRect/>
          </a:stretch>
        </p:blipFill>
        <p:spPr>
          <a:xfrm>
            <a:off x="741363" y="3517900"/>
            <a:ext cx="1930400" cy="2092325"/>
          </a:xfrm>
          <a:prstGeom prst="rect">
            <a:avLst/>
          </a:prstGeom>
          <a:noFill/>
          <a:ln>
            <a:noFill/>
            <a:miter lim="800000"/>
          </a:ln>
        </p:spPr>
      </p:pic>
      <p:pic>
        <p:nvPicPr>
          <p:cNvPr id="47110" name="图片 6"/>
          <p:cNvPicPr>
            <a:picLocks noChangeAspect="1"/>
          </p:cNvPicPr>
          <p:nvPr/>
        </p:nvPicPr>
        <p:blipFill>
          <a:blip r:embed="rId4"/>
          <a:srcRect r="88318"/>
          <a:stretch>
            <a:fillRect/>
          </a:stretch>
        </p:blipFill>
        <p:spPr>
          <a:xfrm>
            <a:off x="3365500" y="3595688"/>
            <a:ext cx="1928813" cy="1744662"/>
          </a:xfrm>
          <a:prstGeom prst="rect">
            <a:avLst/>
          </a:prstGeom>
          <a:noFill/>
          <a:ln>
            <a:noFill/>
            <a:miter lim="800000"/>
          </a:ln>
        </p:spPr>
      </p:pic>
      <p:pic>
        <p:nvPicPr>
          <p:cNvPr id="47111" name="图片 7"/>
          <p:cNvPicPr>
            <a:picLocks noChangeAspect="1"/>
          </p:cNvPicPr>
          <p:nvPr/>
        </p:nvPicPr>
        <p:blipFill>
          <a:blip r:embed="rId5"/>
          <a:srcRect r="88318"/>
          <a:stretch>
            <a:fillRect/>
          </a:stretch>
        </p:blipFill>
        <p:spPr>
          <a:xfrm>
            <a:off x="5988050" y="3517900"/>
            <a:ext cx="1930400" cy="20923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500"/>
                                        <p:tgtEl>
                                          <p:spTgt spid="47107"/>
                                        </p:tgtEl>
                                      </p:cBhvr>
                                    </p:animEffect>
                                  </p:childTnLst>
                                </p:cTn>
                              </p:par>
                              <p:par>
                                <p:cTn id="8" presetID="10" presetClass="entr" presetSubtype="0" fill="hold" nodeType="withEffect">
                                  <p:stCondLst>
                                    <p:cond delay="0"/>
                                  </p:stCondLst>
                                  <p:childTnLst>
                                    <p:set>
                                      <p:cBhvr>
                                        <p:cTn id="9" dur="1" fill="hold">
                                          <p:stCondLst>
                                            <p:cond delay="0"/>
                                          </p:stCondLst>
                                        </p:cTn>
                                        <p:tgtEl>
                                          <p:spTgt spid="47109"/>
                                        </p:tgtEl>
                                        <p:attrNameLst>
                                          <p:attrName>style.visibility</p:attrName>
                                        </p:attrNameLst>
                                      </p:cBhvr>
                                      <p:to>
                                        <p:strVal val="visible"/>
                                      </p:to>
                                    </p:set>
                                    <p:animEffect transition="in" filter="fade">
                                      <p:cBhvr>
                                        <p:cTn id="10" dur="500"/>
                                        <p:tgtEl>
                                          <p:spTgt spid="47109"/>
                                        </p:tgtEl>
                                      </p:cBhvr>
                                    </p:animEffect>
                                  </p:childTnLst>
                                </p:cTn>
                              </p:par>
                              <p:par>
                                <p:cTn id="11" presetID="10" presetClass="entr" presetSubtype="0" fill="hold" nodeType="withEffect">
                                  <p:stCondLst>
                                    <p:cond delay="0"/>
                                  </p:stCondLst>
                                  <p:childTnLst>
                                    <p:set>
                                      <p:cBhvr>
                                        <p:cTn id="12" dur="1" fill="hold">
                                          <p:stCondLst>
                                            <p:cond delay="0"/>
                                          </p:stCondLst>
                                        </p:cTn>
                                        <p:tgtEl>
                                          <p:spTgt spid="47110"/>
                                        </p:tgtEl>
                                        <p:attrNameLst>
                                          <p:attrName>style.visibility</p:attrName>
                                        </p:attrNameLst>
                                      </p:cBhvr>
                                      <p:to>
                                        <p:strVal val="visible"/>
                                      </p:to>
                                    </p:set>
                                    <p:animEffect transition="in" filter="fade">
                                      <p:cBhvr>
                                        <p:cTn id="13" dur="500"/>
                                        <p:tgtEl>
                                          <p:spTgt spid="47110"/>
                                        </p:tgtEl>
                                      </p:cBhvr>
                                    </p:animEffect>
                                  </p:childTnLst>
                                </p:cTn>
                              </p:par>
                              <p:par>
                                <p:cTn id="14" presetID="10" presetClass="entr" presetSubtype="0" fill="hold" nodeType="withEffect">
                                  <p:stCondLst>
                                    <p:cond delay="0"/>
                                  </p:stCondLst>
                                  <p:childTnLst>
                                    <p:set>
                                      <p:cBhvr>
                                        <p:cTn id="15" dur="1" fill="hold">
                                          <p:stCondLst>
                                            <p:cond delay="0"/>
                                          </p:stCondLst>
                                        </p:cTn>
                                        <p:tgtEl>
                                          <p:spTgt spid="47111"/>
                                        </p:tgtEl>
                                        <p:attrNameLst>
                                          <p:attrName>style.visibility</p:attrName>
                                        </p:attrNameLst>
                                      </p:cBhvr>
                                      <p:to>
                                        <p:strVal val="visible"/>
                                      </p:to>
                                    </p:set>
                                    <p:animEffect transition="in" filter="fade">
                                      <p:cBhvr>
                                        <p:cTn id="16" dur="500"/>
                                        <p:tgtEl>
                                          <p:spTgt spid="47111"/>
                                        </p:tgtEl>
                                      </p:cBhvr>
                                    </p:animEffect>
                                  </p:childTnLst>
                                </p:cTn>
                              </p:par>
                              <p:par>
                                <p:cTn id="17" presetID="10" presetClass="entr" presetSubtype="0" fill="hold" nodeType="withEffect">
                                  <p:stCondLst>
                                    <p:cond delay="0"/>
                                  </p:stCondLst>
                                  <p:childTnLst>
                                    <p:set>
                                      <p:cBhvr>
                                        <p:cTn id="18" dur="1" fill="hold">
                                          <p:stCondLst>
                                            <p:cond delay="0"/>
                                          </p:stCondLst>
                                        </p:cTn>
                                        <p:tgtEl>
                                          <p:spTgt spid="47108"/>
                                        </p:tgtEl>
                                        <p:attrNameLst>
                                          <p:attrName>style.visibility</p:attrName>
                                        </p:attrNameLst>
                                      </p:cBhvr>
                                      <p:to>
                                        <p:strVal val="visible"/>
                                      </p:to>
                                    </p:set>
                                    <p:animEffect transition="in" filter="fade">
                                      <p:cBhvr>
                                        <p:cTn id="19" dur="500"/>
                                        <p:tgtEl>
                                          <p:spTgt spid="47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813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）为了完成此探究实验，请你在图</a:t>
            </a:r>
            <a:r>
              <a:rPr lang="en-US" altLang="zh-CN" sz="2800"/>
              <a:t>1</a:t>
            </a:r>
            <a:r>
              <a:rPr lang="zh-CN" altLang="zh-CN" sz="2800"/>
              <a:t>的虚线框内将实验电路图补充完整；若连接电路后，闭合开关，发现电压表的指针偏转如图</a:t>
            </a:r>
            <a:r>
              <a:rPr lang="en-US" altLang="zh-CN" sz="2800"/>
              <a:t>2</a:t>
            </a:r>
            <a:r>
              <a:rPr lang="zh-CN" altLang="zh-CN" sz="2800"/>
              <a:t>所示，其原因可能是</a:t>
            </a:r>
            <a:r>
              <a:rPr lang="zh-CN" altLang="zh-CN" sz="2800" u="sng"/>
              <a:t>　　　　　　　　　　　　　　　　　　　</a:t>
            </a:r>
            <a:r>
              <a:rPr lang="zh-CN" altLang="zh-CN" sz="2800"/>
              <a:t>．</a:t>
            </a:r>
            <a:br>
              <a:rPr lang="zh-CN" altLang="zh-CN" sz="2800"/>
            </a:br>
            <a:endParaRPr lang="zh-CN" altLang="en-US" sz="2800"/>
          </a:p>
        </p:txBody>
      </p:sp>
      <p:pic>
        <p:nvPicPr>
          <p:cNvPr id="48132" name="图片 3"/>
          <p:cNvPicPr>
            <a:picLocks noChangeAspect="1"/>
          </p:cNvPicPr>
          <p:nvPr/>
        </p:nvPicPr>
        <p:blipFill>
          <a:blip r:embed="rId2"/>
          <a:srcRect r="88318"/>
          <a:stretch>
            <a:fillRect/>
          </a:stretch>
        </p:blipFill>
        <p:spPr>
          <a:xfrm>
            <a:off x="2127250" y="3759200"/>
            <a:ext cx="1930400" cy="2092325"/>
          </a:xfrm>
          <a:prstGeom prst="rect">
            <a:avLst/>
          </a:prstGeom>
          <a:noFill/>
          <a:ln>
            <a:noFill/>
            <a:miter lim="800000"/>
          </a:ln>
        </p:spPr>
      </p:pic>
      <p:pic>
        <p:nvPicPr>
          <p:cNvPr id="48133" name="图片 5"/>
          <p:cNvPicPr>
            <a:picLocks noChangeAspect="1"/>
          </p:cNvPicPr>
          <p:nvPr/>
        </p:nvPicPr>
        <p:blipFill>
          <a:blip r:embed="rId3"/>
          <a:srcRect r="88318"/>
          <a:stretch>
            <a:fillRect/>
          </a:stretch>
        </p:blipFill>
        <p:spPr>
          <a:xfrm>
            <a:off x="4751388" y="3836988"/>
            <a:ext cx="1928812" cy="1743075"/>
          </a:xfrm>
          <a:prstGeom prst="rect">
            <a:avLst/>
          </a:prstGeom>
          <a:noFill/>
          <a:ln>
            <a:noFill/>
            <a:miter lim="800000"/>
          </a:ln>
        </p:spPr>
      </p:pic>
      <p:sp>
        <p:nvSpPr>
          <p:cNvPr id="48134" name="矩形 2"/>
          <p:cNvSpPr/>
          <p:nvPr/>
        </p:nvSpPr>
        <p:spPr>
          <a:xfrm>
            <a:off x="1635125" y="2836863"/>
            <a:ext cx="37750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电压表正负接线拄接反</a:t>
            </a:r>
            <a:endParaRPr lang="zh-CN" altLang="en-US">
              <a:ea typeface="黑体" panose="02010609060101010101" pitchFamily="49" charset="-122"/>
            </a:endParaRPr>
          </a:p>
        </p:txBody>
      </p:sp>
      <p:pic>
        <p:nvPicPr>
          <p:cNvPr id="48135" name="图片 6"/>
          <p:cNvPicPr>
            <a:picLocks noChangeAspect="1"/>
          </p:cNvPicPr>
          <p:nvPr/>
        </p:nvPicPr>
        <p:blipFill>
          <a:blip r:embed="rId4"/>
          <a:stretch>
            <a:fillRect/>
          </a:stretch>
        </p:blipFill>
        <p:spPr>
          <a:xfrm>
            <a:off x="2028825" y="3824288"/>
            <a:ext cx="1795463" cy="19621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500"/>
                                        <p:tgtEl>
                                          <p:spTgt spid="48131"/>
                                        </p:tgtEl>
                                      </p:cBhvr>
                                    </p:animEffect>
                                  </p:childTnLst>
                                </p:cTn>
                              </p:par>
                              <p:par>
                                <p:cTn id="8" presetID="10" presetClass="entr" presetSubtype="0" fill="hold" nodeType="withEffect">
                                  <p:stCondLst>
                                    <p:cond delay="0"/>
                                  </p:stCondLst>
                                  <p:childTnLst>
                                    <p:set>
                                      <p:cBhvr>
                                        <p:cTn id="9" dur="1" fill="hold">
                                          <p:stCondLst>
                                            <p:cond delay="0"/>
                                          </p:stCondLst>
                                        </p:cTn>
                                        <p:tgtEl>
                                          <p:spTgt spid="48133"/>
                                        </p:tgtEl>
                                        <p:attrNameLst>
                                          <p:attrName>style.visibility</p:attrName>
                                        </p:attrNameLst>
                                      </p:cBhvr>
                                      <p:to>
                                        <p:strVal val="visible"/>
                                      </p:to>
                                    </p:set>
                                    <p:animEffect transition="in" filter="fade">
                                      <p:cBhvr>
                                        <p:cTn id="10" dur="500"/>
                                        <p:tgtEl>
                                          <p:spTgt spid="48133"/>
                                        </p:tgtEl>
                                      </p:cBhvr>
                                    </p:animEffect>
                                  </p:childTnLst>
                                </p:cTn>
                              </p:par>
                              <p:par>
                                <p:cTn id="11" presetID="10" presetClass="entr" presetSubtype="0" fill="hold" nodeType="withEffect">
                                  <p:stCondLst>
                                    <p:cond delay="0"/>
                                  </p:stCondLst>
                                  <p:childTnLst>
                                    <p:set>
                                      <p:cBhvr>
                                        <p:cTn id="12" dur="1" fill="hold">
                                          <p:stCondLst>
                                            <p:cond delay="0"/>
                                          </p:stCondLst>
                                        </p:cTn>
                                        <p:tgtEl>
                                          <p:spTgt spid="48132"/>
                                        </p:tgtEl>
                                        <p:attrNameLst>
                                          <p:attrName>style.visibility</p:attrName>
                                        </p:attrNameLst>
                                      </p:cBhvr>
                                      <p:to>
                                        <p:strVal val="visible"/>
                                      </p:to>
                                    </p:set>
                                    <p:animEffect transition="in" filter="fade">
                                      <p:cBhvr>
                                        <p:cTn id="13" dur="500"/>
                                        <p:tgtEl>
                                          <p:spTgt spid="4813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 fill="hold">
                                          <p:stCondLst>
                                            <p:cond delay="0"/>
                                          </p:stCondLst>
                                        </p:cTn>
                                        <p:tgtEl>
                                          <p:spTgt spid="48135"/>
                                        </p:tgtEl>
                                        <p:attrNameLst>
                                          <p:attrName>style.visibility</p:attrName>
                                        </p:attrNameLst>
                                      </p:cBhvr>
                                      <p:to>
                                        <p:strVal val="visible"/>
                                      </p:to>
                                    </p:set>
                                    <p:animEffect transition="in" filter="barn(inVertical)">
                                      <p:cBhvr>
                                        <p:cTn id="18" dur="500"/>
                                        <p:tgtEl>
                                          <p:spTgt spid="4813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8134"/>
                                        </p:tgtEl>
                                        <p:attrNameLst>
                                          <p:attrName>style.visibility</p:attrName>
                                        </p:attrNameLst>
                                      </p:cBhvr>
                                      <p:to>
                                        <p:strVal val="visible"/>
                                      </p:to>
                                    </p:set>
                                    <p:anim calcmode="lin" valueType="num">
                                      <p:cBhvr additive="base">
                                        <p:cTn id="23" dur="500" fill="hold"/>
                                        <p:tgtEl>
                                          <p:spTgt spid="48134"/>
                                        </p:tgtEl>
                                        <p:attrNameLst>
                                          <p:attrName>ppt_x</p:attrName>
                                        </p:attrNameLst>
                                      </p:cBhvr>
                                      <p:tavLst>
                                        <p:tav tm="0">
                                          <p:val>
                                            <p:strVal val="#ppt_x"/>
                                          </p:val>
                                        </p:tav>
                                        <p:tav tm="100000">
                                          <p:val>
                                            <p:strVal val="#ppt_x"/>
                                          </p:val>
                                        </p:tav>
                                      </p:tavLst>
                                    </p:anim>
                                    <p:anim calcmode="lin" valueType="num">
                                      <p:cBhvr additive="base">
                                        <p:cTn id="24" dur="500" fill="hold"/>
                                        <p:tgtEl>
                                          <p:spTgt spid="48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P spid="48134"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9155" name="标题 1"/>
          <p:cNvSpPr>
            <a:spLocks noGrp="1"/>
          </p:cNvSpPr>
          <p:nvPr>
            <p:ph type="title" idx="4294967295"/>
          </p:nvPr>
        </p:nvSpPr>
        <p:spPr>
          <a:xfrm>
            <a:off x="508000" y="10175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2</a:t>
            </a:r>
            <a:r>
              <a:rPr lang="zh-CN" altLang="zh-CN" sz="2800"/>
              <a:t>）实验中利用公式</a:t>
            </a:r>
            <a:r>
              <a:rPr lang="zh-CN" altLang="zh-CN" sz="2800" u="sng"/>
              <a:t>　　　　　　</a:t>
            </a:r>
            <a:r>
              <a:rPr lang="zh-CN" altLang="zh-CN" sz="2800"/>
              <a:t>计算电阻箱阻值不同时消耗的电功率，实验过程需要记录的物理量有：电阻箱两端电压</a:t>
            </a:r>
            <a:r>
              <a:rPr lang="en-US" altLang="zh-CN" sz="2800" i="1"/>
              <a:t>U</a:t>
            </a:r>
            <a:r>
              <a:rPr lang="zh-CN" altLang="zh-CN" sz="2800"/>
              <a:t>、通过电阻箱的电流</a:t>
            </a:r>
            <a:r>
              <a:rPr lang="en-US" altLang="zh-CN" sz="2800" i="1"/>
              <a:t>I</a:t>
            </a:r>
            <a:r>
              <a:rPr lang="zh-CN" altLang="zh-CN" sz="2800"/>
              <a:t>和</a:t>
            </a:r>
            <a:r>
              <a:rPr lang="zh-CN" altLang="zh-CN" sz="2800" u="sng"/>
              <a:t>　　　　　　　　　</a:t>
            </a:r>
            <a:r>
              <a:rPr lang="zh-CN" altLang="zh-CN" sz="2800"/>
              <a:t>．</a:t>
            </a:r>
            <a:br>
              <a:rPr lang="zh-CN" altLang="zh-CN" sz="2800"/>
            </a:br>
            <a:r>
              <a:rPr lang="zh-CN" altLang="zh-CN" sz="2800"/>
              <a:t>（</a:t>
            </a:r>
            <a:r>
              <a:rPr lang="en-US" altLang="zh-CN" sz="2800"/>
              <a:t>3</a:t>
            </a:r>
            <a:r>
              <a:rPr lang="zh-CN" altLang="zh-CN" sz="2800"/>
              <a:t>）在实验中，小明需多次改变电阻箱的阻值进行测量，每改变一次阻值，都必须移动滑动变阻器的滑片来控制</a:t>
            </a:r>
            <a:r>
              <a:rPr lang="zh-CN" altLang="zh-CN" sz="2800" u="sng"/>
              <a:t>　　　　　</a:t>
            </a:r>
            <a:r>
              <a:rPr lang="zh-CN" altLang="zh-CN" sz="2800"/>
              <a:t>，多次改变电阻箱阻值的目的是</a:t>
            </a:r>
            <a:r>
              <a:rPr lang="zh-CN" altLang="zh-CN" sz="2800" u="sng"/>
              <a:t>　　　　　　　　　</a:t>
            </a:r>
            <a:r>
              <a:rPr lang="en-US" altLang="zh-CN" sz="2800" u="sng"/>
              <a:t>     </a:t>
            </a:r>
            <a:r>
              <a:rPr lang="zh-CN" altLang="zh-CN" sz="2800" u="sng"/>
              <a:t>　　　　　　　</a:t>
            </a:r>
            <a:r>
              <a:rPr lang="en-US" altLang="zh-CN" sz="2800" u="sng"/>
              <a:t>   </a:t>
            </a:r>
            <a:r>
              <a:rPr lang="en-US" altLang="zh-CN" sz="2800" u="sng">
                <a:solidFill>
                  <a:schemeClr val="bg1"/>
                </a:solidFill>
              </a:rPr>
              <a:t>.</a:t>
            </a:r>
            <a:br>
              <a:rPr lang="en-US" altLang="zh-CN" sz="2800" u="sng"/>
            </a:br>
            <a:r>
              <a:rPr lang="en-US" altLang="zh-CN" sz="2800" u="sng"/>
              <a:t>                                   </a:t>
            </a:r>
            <a:r>
              <a:rPr lang="zh-CN" altLang="zh-CN" sz="2800"/>
              <a:t>．</a:t>
            </a:r>
            <a:br>
              <a:rPr lang="zh-CN" altLang="zh-CN" sz="2800"/>
            </a:br>
            <a:endParaRPr lang="zh-CN" altLang="en-US" sz="2800"/>
          </a:p>
        </p:txBody>
      </p:sp>
      <p:sp>
        <p:nvSpPr>
          <p:cNvPr id="49156" name="矩形 3"/>
          <p:cNvSpPr/>
          <p:nvPr/>
        </p:nvSpPr>
        <p:spPr>
          <a:xfrm>
            <a:off x="4465638" y="1041400"/>
            <a:ext cx="15017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UI</a:t>
            </a:r>
            <a:r>
              <a:rPr lang="zh-CN" altLang="zh-CN" sz="2800" spc="0">
                <a:solidFill>
                  <a:srgbClr val="FF0000"/>
                </a:solidFill>
                <a:latin typeface="Times New Roman" pitchFamily="18" charset="0"/>
                <a:ea typeface="黑体" pitchFamily="49" charset="-122"/>
              </a:rPr>
              <a:t>　</a:t>
            </a:r>
            <a:endParaRPr lang="zh-CN" altLang="en-US" sz="2800"/>
          </a:p>
        </p:txBody>
      </p:sp>
      <p:sp>
        <p:nvSpPr>
          <p:cNvPr id="49157" name="矩形 5"/>
          <p:cNvSpPr/>
          <p:nvPr/>
        </p:nvSpPr>
        <p:spPr>
          <a:xfrm>
            <a:off x="1243013" y="2778125"/>
            <a:ext cx="25590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电阻箱的阻值</a:t>
            </a:r>
            <a:r>
              <a:rPr lang="en-US" altLang="zh-CN" sz="2800" i="1" spc="0">
                <a:solidFill>
                  <a:srgbClr val="FF0000"/>
                </a:solidFill>
                <a:latin typeface="Times New Roman" pitchFamily="18" charset="0"/>
                <a:ea typeface="黑体" pitchFamily="49" charset="-122"/>
              </a:rPr>
              <a:t>R</a:t>
            </a:r>
            <a:endParaRPr lang="zh-CN" altLang="zh-CN" sz="2800">
              <a:latin typeface="等线" pitchFamily="2" charset="-122"/>
              <a:ea typeface="等线" pitchFamily="2" charset="-122"/>
            </a:endParaRPr>
          </a:p>
        </p:txBody>
      </p:sp>
      <p:sp>
        <p:nvSpPr>
          <p:cNvPr id="49158" name="矩形 6"/>
          <p:cNvSpPr/>
          <p:nvPr/>
        </p:nvSpPr>
        <p:spPr>
          <a:xfrm>
            <a:off x="2841625" y="4484688"/>
            <a:ext cx="1635125" cy="5222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电流不变　</a:t>
            </a:r>
            <a:endParaRPr lang="zh-CN" altLang="en-US" sz="2800"/>
          </a:p>
        </p:txBody>
      </p:sp>
      <p:grpSp>
        <p:nvGrpSpPr>
          <p:cNvPr id="49159" name="组合 9"/>
          <p:cNvGrpSpPr/>
          <p:nvPr/>
        </p:nvGrpSpPr>
        <p:grpSpPr>
          <a:xfrm>
            <a:off x="622300" y="5029200"/>
            <a:ext cx="8328025" cy="1073150"/>
            <a:chOff x="621925" y="5028847"/>
            <a:chExt cx="8328939" cy="1072944"/>
          </a:xfrm>
        </p:grpSpPr>
        <p:sp>
          <p:nvSpPr>
            <p:cNvPr id="49160" name="矩形 7"/>
            <p:cNvSpPr/>
            <p:nvPr/>
          </p:nvSpPr>
          <p:spPr>
            <a:xfrm>
              <a:off x="1906354" y="5028847"/>
              <a:ext cx="7044510" cy="523774"/>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多次进行实验使实验结论更具普遍性</a:t>
              </a:r>
              <a:endParaRPr lang="zh-CN" altLang="en-US" sz="2800"/>
            </a:p>
          </p:txBody>
        </p:sp>
        <p:sp>
          <p:nvSpPr>
            <p:cNvPr id="49161" name="矩形 8"/>
            <p:cNvSpPr/>
            <p:nvPr/>
          </p:nvSpPr>
          <p:spPr>
            <a:xfrm>
              <a:off x="621925" y="5578017"/>
              <a:ext cx="2221157" cy="523774"/>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避免偶然性</a:t>
              </a:r>
              <a:r>
                <a:rPr lang="en-US" altLang="zh-CN" sz="2800" spc="0">
                  <a:solidFill>
                    <a:srgbClr val="FF0000"/>
                  </a:solidFill>
                  <a:latin typeface="Times New Roman" pitchFamily="18" charset="0"/>
                  <a:ea typeface="黑体" pitchFamily="49" charset="-122"/>
                </a:rPr>
                <a:t>)</a:t>
              </a:r>
              <a:endParaRPr lang="zh-CN" altLang="en-US" sz="2800"/>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barn(inVertical)">
                                      <p:cBhvr>
                                        <p:cTn id="7" dur="500"/>
                                        <p:tgtEl>
                                          <p:spTgt spid="491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9156"/>
                                        </p:tgtEl>
                                        <p:attrNameLst>
                                          <p:attrName>style.visibility</p:attrName>
                                        </p:attrNameLst>
                                      </p:cBhvr>
                                      <p:to>
                                        <p:strVal val="visible"/>
                                      </p:to>
                                    </p:set>
                                    <p:anim calcmode="lin" valueType="num">
                                      <p:cBhvr additive="base">
                                        <p:cTn id="12" dur="500" fill="hold"/>
                                        <p:tgtEl>
                                          <p:spTgt spid="49156"/>
                                        </p:tgtEl>
                                        <p:attrNameLst>
                                          <p:attrName>ppt_x</p:attrName>
                                        </p:attrNameLst>
                                      </p:cBhvr>
                                      <p:tavLst>
                                        <p:tav tm="0">
                                          <p:val>
                                            <p:strVal val="#ppt_x"/>
                                          </p:val>
                                        </p:tav>
                                        <p:tav tm="100000">
                                          <p:val>
                                            <p:strVal val="#ppt_x"/>
                                          </p:val>
                                        </p:tav>
                                      </p:tavLst>
                                    </p:anim>
                                    <p:anim calcmode="lin" valueType="num">
                                      <p:cBhvr additive="base">
                                        <p:cTn id="13" dur="500" fill="hold"/>
                                        <p:tgtEl>
                                          <p:spTgt spid="4915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9157"/>
                                        </p:tgtEl>
                                        <p:attrNameLst>
                                          <p:attrName>style.visibility</p:attrName>
                                        </p:attrNameLst>
                                      </p:cBhvr>
                                      <p:to>
                                        <p:strVal val="visible"/>
                                      </p:to>
                                    </p:set>
                                    <p:anim calcmode="lin" valueType="num">
                                      <p:cBhvr additive="base">
                                        <p:cTn id="18" dur="500" fill="hold"/>
                                        <p:tgtEl>
                                          <p:spTgt spid="49157"/>
                                        </p:tgtEl>
                                        <p:attrNameLst>
                                          <p:attrName>ppt_x</p:attrName>
                                        </p:attrNameLst>
                                      </p:cBhvr>
                                      <p:tavLst>
                                        <p:tav tm="0">
                                          <p:val>
                                            <p:strVal val="#ppt_x"/>
                                          </p:val>
                                        </p:tav>
                                        <p:tav tm="100000">
                                          <p:val>
                                            <p:strVal val="#ppt_x"/>
                                          </p:val>
                                        </p:tav>
                                      </p:tavLst>
                                    </p:anim>
                                    <p:anim calcmode="lin" valueType="num">
                                      <p:cBhvr additive="base">
                                        <p:cTn id="19" dur="500" fill="hold"/>
                                        <p:tgtEl>
                                          <p:spTgt spid="4915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9158"/>
                                        </p:tgtEl>
                                        <p:attrNameLst>
                                          <p:attrName>style.visibility</p:attrName>
                                        </p:attrNameLst>
                                      </p:cBhvr>
                                      <p:to>
                                        <p:strVal val="visible"/>
                                      </p:to>
                                    </p:set>
                                    <p:anim calcmode="lin" valueType="num">
                                      <p:cBhvr additive="base">
                                        <p:cTn id="24" dur="500" fill="hold"/>
                                        <p:tgtEl>
                                          <p:spTgt spid="49158"/>
                                        </p:tgtEl>
                                        <p:attrNameLst>
                                          <p:attrName>ppt_x</p:attrName>
                                        </p:attrNameLst>
                                      </p:cBhvr>
                                      <p:tavLst>
                                        <p:tav tm="0">
                                          <p:val>
                                            <p:strVal val="#ppt_x"/>
                                          </p:val>
                                        </p:tav>
                                        <p:tav tm="100000">
                                          <p:val>
                                            <p:strVal val="#ppt_x"/>
                                          </p:val>
                                        </p:tav>
                                      </p:tavLst>
                                    </p:anim>
                                    <p:anim calcmode="lin" valueType="num">
                                      <p:cBhvr additive="base">
                                        <p:cTn id="25" dur="500" fill="hold"/>
                                        <p:tgtEl>
                                          <p:spTgt spid="4915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49159"/>
                                        </p:tgtEl>
                                        <p:attrNameLst>
                                          <p:attrName>style.visibility</p:attrName>
                                        </p:attrNameLst>
                                      </p:cBhvr>
                                      <p:to>
                                        <p:strVal val="visible"/>
                                      </p:to>
                                    </p:set>
                                    <p:anim calcmode="lin" valueType="num">
                                      <p:cBhvr additive="base">
                                        <p:cTn id="30" dur="500" fill="hold"/>
                                        <p:tgtEl>
                                          <p:spTgt spid="49159"/>
                                        </p:tgtEl>
                                        <p:attrNameLst>
                                          <p:attrName>ppt_x</p:attrName>
                                        </p:attrNameLst>
                                      </p:cBhvr>
                                      <p:tavLst>
                                        <p:tav tm="0">
                                          <p:val>
                                            <p:strVal val="#ppt_x"/>
                                          </p:val>
                                        </p:tav>
                                        <p:tav tm="100000">
                                          <p:val>
                                            <p:strVal val="#ppt_x"/>
                                          </p:val>
                                        </p:tav>
                                      </p:tavLst>
                                    </p:anim>
                                    <p:anim calcmode="lin" valueType="num">
                                      <p:cBhvr additive="base">
                                        <p:cTn id="31" dur="500" fill="hold"/>
                                        <p:tgtEl>
                                          <p:spTgt spid="491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0"/>
      <p:bldP spid="49157" grpId="0"/>
      <p:bldP spid="49158"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017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）完成上述实验后，小明又从实验室借了一个额定电压为</a:t>
            </a:r>
            <a:r>
              <a:rPr lang="en-US" altLang="zh-CN" sz="2800"/>
              <a:t>2.5 V</a:t>
            </a:r>
            <a:r>
              <a:rPr lang="zh-CN" altLang="zh-CN" sz="2800"/>
              <a:t>的小灯泡和一个单刀双掷开关，设计了图</a:t>
            </a:r>
            <a:r>
              <a:rPr lang="en-US" altLang="zh-CN" sz="2800"/>
              <a:t>3</a:t>
            </a:r>
            <a:r>
              <a:rPr lang="zh-CN" altLang="zh-CN" sz="2800"/>
              <a:t>所示实验电路图来测量小灯泡的额定功率，实验如下：闭合开关</a:t>
            </a:r>
            <a:r>
              <a:rPr lang="en-US" altLang="zh-CN" sz="2800"/>
              <a:t>S</a:t>
            </a:r>
            <a:r>
              <a:rPr lang="en-US" altLang="zh-CN" sz="2800" baseline="-25000"/>
              <a:t>1</a:t>
            </a:r>
            <a:r>
              <a:rPr lang="zh-CN" altLang="zh-CN" sz="2800"/>
              <a:t>，将开关</a:t>
            </a:r>
            <a:r>
              <a:rPr lang="en-US" altLang="zh-CN" sz="2800"/>
              <a:t>S</a:t>
            </a:r>
            <a:r>
              <a:rPr lang="en-US" altLang="zh-CN" sz="2800" baseline="-25000"/>
              <a:t>2</a:t>
            </a:r>
            <a:r>
              <a:rPr lang="zh-CN" altLang="zh-CN" sz="2800"/>
              <a:t>拨到触点</a:t>
            </a:r>
            <a:r>
              <a:rPr lang="en-US" altLang="zh-CN" sz="2800"/>
              <a:t>2</a:t>
            </a:r>
            <a:r>
              <a:rPr lang="zh-CN" altLang="zh-CN" sz="2800"/>
              <a:t>，把电阻箱调到</a:t>
            </a:r>
            <a:r>
              <a:rPr lang="en-US" altLang="zh-CN" sz="2800"/>
              <a:t>10 Ω</a:t>
            </a:r>
            <a:r>
              <a:rPr lang="zh-CN" altLang="zh-CN" sz="2800"/>
              <a:t>，刚好使电压表的</a:t>
            </a:r>
            <a:br>
              <a:rPr lang="en-US" altLang="zh-CN" sz="2800"/>
            </a:br>
            <a:r>
              <a:rPr lang="zh-CN" altLang="zh-CN" sz="2800"/>
              <a:t>示数为</a:t>
            </a:r>
            <a:r>
              <a:rPr lang="en-US" altLang="zh-CN" sz="2800"/>
              <a:t>2.5 V</a:t>
            </a:r>
            <a:r>
              <a:rPr lang="zh-CN" altLang="zh-CN" sz="2800"/>
              <a:t>；再将开关</a:t>
            </a:r>
            <a:r>
              <a:rPr lang="en-US" altLang="zh-CN" sz="2800"/>
              <a:t>S</a:t>
            </a:r>
            <a:r>
              <a:rPr lang="en-US" altLang="zh-CN" sz="2800" baseline="-25000"/>
              <a:t>2</a:t>
            </a:r>
            <a:r>
              <a:rPr lang="zh-CN" altLang="zh-CN" sz="2800"/>
              <a:t>拨到触点</a:t>
            </a:r>
            <a:r>
              <a:rPr lang="en-US" altLang="zh-CN" sz="2800"/>
              <a:t>1</a:t>
            </a:r>
            <a:r>
              <a:rPr lang="zh-CN" altLang="zh-CN" sz="2800"/>
              <a:t>，</a:t>
            </a:r>
            <a:br>
              <a:rPr lang="en-US" altLang="zh-CN" sz="2800"/>
            </a:br>
            <a:r>
              <a:rPr lang="zh-CN" altLang="zh-CN" sz="2800"/>
              <a:t>读出电压表的示数为</a:t>
            </a:r>
            <a:r>
              <a:rPr lang="en-US" altLang="zh-CN" sz="2800"/>
              <a:t>4.5 V</a:t>
            </a:r>
            <a:r>
              <a:rPr lang="zh-CN" altLang="zh-CN" sz="2800"/>
              <a:t>，小灯泡额</a:t>
            </a:r>
            <a:br>
              <a:rPr lang="en-US" altLang="zh-CN" sz="2800"/>
            </a:br>
            <a:r>
              <a:rPr lang="zh-CN" altLang="zh-CN" sz="2800"/>
              <a:t>定功率</a:t>
            </a:r>
            <a:r>
              <a:rPr lang="en-US" altLang="zh-CN" sz="2800" i="1"/>
              <a:t>P</a:t>
            </a:r>
            <a:r>
              <a:rPr lang="zh-CN" altLang="zh-CN" sz="2800"/>
              <a:t>＝</a:t>
            </a:r>
            <a:r>
              <a:rPr lang="zh-CN" altLang="zh-CN" sz="2800" u="sng"/>
              <a:t>　　　　</a:t>
            </a:r>
            <a:r>
              <a:rPr lang="en-US" altLang="zh-CN" sz="2800"/>
              <a:t>W</a:t>
            </a:r>
            <a:r>
              <a:rPr lang="zh-CN" altLang="zh-CN" sz="2800"/>
              <a:t>．</a:t>
            </a:r>
            <a:endParaRPr lang="zh-CN" altLang="en-US" sz="2800"/>
          </a:p>
        </p:txBody>
      </p:sp>
      <p:pic>
        <p:nvPicPr>
          <p:cNvPr id="50180" name="图片 3"/>
          <p:cNvPicPr>
            <a:picLocks noChangeAspect="1"/>
          </p:cNvPicPr>
          <p:nvPr/>
        </p:nvPicPr>
        <p:blipFill>
          <a:blip r:embed="rId2"/>
          <a:srcRect r="88318"/>
          <a:stretch>
            <a:fillRect/>
          </a:stretch>
        </p:blipFill>
        <p:spPr>
          <a:xfrm>
            <a:off x="6604000" y="3627438"/>
            <a:ext cx="1930400" cy="2090737"/>
          </a:xfrm>
          <a:prstGeom prst="rect">
            <a:avLst/>
          </a:prstGeom>
          <a:noFill/>
          <a:ln>
            <a:noFill/>
            <a:miter lim="800000"/>
          </a:ln>
        </p:spPr>
      </p:pic>
      <p:sp>
        <p:nvSpPr>
          <p:cNvPr id="50181" name="矩形 2"/>
          <p:cNvSpPr/>
          <p:nvPr/>
        </p:nvSpPr>
        <p:spPr>
          <a:xfrm>
            <a:off x="2609850" y="5457825"/>
            <a:ext cx="63341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0.5</a:t>
            </a:r>
            <a:endParaRPr lang="zh-CN" altLang="en-US"/>
          </a:p>
        </p:txBody>
      </p:sp>
      <p:pic>
        <p:nvPicPr>
          <p:cNvPr id="50182" name="New picture"/>
          <p:cNvPicPr/>
          <p:nvPr/>
        </p:nvPicPr>
        <p:blipFill>
          <a:blip r:embed="rId3"/>
          <a:stretch>
            <a:fillRect/>
          </a:stretch>
        </p:blipFill>
        <p:spPr>
          <a:xfrm>
            <a:off x="11137900" y="110363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fade">
                                      <p:cBhvr>
                                        <p:cTn id="7" dur="500"/>
                                        <p:tgtEl>
                                          <p:spTgt spid="50179"/>
                                        </p:tgtEl>
                                      </p:cBhvr>
                                    </p:animEffect>
                                  </p:childTnLst>
                                </p:cTn>
                              </p:par>
                              <p:par>
                                <p:cTn id="8" presetID="10" presetClass="entr" presetSubtype="0" fill="hold" nodeType="withEffect">
                                  <p:stCondLst>
                                    <p:cond delay="0"/>
                                  </p:stCondLst>
                                  <p:childTnLst>
                                    <p:set>
                                      <p:cBhvr>
                                        <p:cTn id="9" dur="1" fill="hold">
                                          <p:stCondLst>
                                            <p:cond delay="0"/>
                                          </p:stCondLst>
                                        </p:cTn>
                                        <p:tgtEl>
                                          <p:spTgt spid="50180"/>
                                        </p:tgtEl>
                                        <p:attrNameLst>
                                          <p:attrName>style.visibility</p:attrName>
                                        </p:attrNameLst>
                                      </p:cBhvr>
                                      <p:to>
                                        <p:strVal val="visible"/>
                                      </p:to>
                                    </p:set>
                                    <p:animEffect transition="in" filter="fade">
                                      <p:cBhvr>
                                        <p:cTn id="10" dur="500"/>
                                        <p:tgtEl>
                                          <p:spTgt spid="501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50181">
                                            <p:txEl>
                                              <p:pRg st="0" end="0"/>
                                            </p:txEl>
                                          </p:spTgt>
                                        </p:tgtEl>
                                        <p:attrNameLst>
                                          <p:attrName>style.visibility</p:attrName>
                                        </p:attrNameLst>
                                      </p:cBhvr>
                                      <p:to>
                                        <p:strVal val="visible"/>
                                      </p:to>
                                    </p:set>
                                    <p:anim calcmode="lin" valueType="num">
                                      <p:cBhvr additive="base">
                                        <p:cTn id="15" dur="500" fill="hold"/>
                                        <p:tgtEl>
                                          <p:spTgt spid="50181">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018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196</Paragraphs>
  <Slides>48</Slides>
  <Notes>3</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48</vt:i4>
      </vt:variant>
    </vt:vector>
  </HeadingPairs>
  <TitlesOfParts>
    <vt:vector baseType="lpstr" size="57">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1．原理：　　　　　．2．电路如下图．3．步骤：（1）根据电路图连接实物．连接实物时，必须注意开关　　　　　．</vt:lpstr>
      <vt:lpstr>PowerPoint Presentation</vt:lpstr>
      <vt:lpstr>（2）检查电路无误后，闭合开关S，移动滑动变阻器使电压表等于、小于和大于额定电压，分别读出电流表的示数，填入表格．4．分析：当U实　　　U额时，P实　　　P额     灯泡正常发光当U实　　　U额 时，P实　　　P额    灯泡发光较暗           当U实　　　U额时，P实　　　P额     灯泡发光较亮</vt:lpstr>
      <vt:lpstr>5．结论：小灯泡的亮度由　　　　　决定，实际功率由　　　　　决定．（测量小灯泡的电功率不需要多次测量求平均值，原因是灯泡在不同电压下的实际功率不同）</vt:lpstr>
      <vt:lpstr>伏安法测量电功率　          （2020·荆州）小青在“测量小灯泡的额定功率”实验中，选用的小灯泡标有“2.5 V”字样．（1）如图甲是小青测量小灯泡额定功率不完整的实物电路，请用笔画线代替导线将电路连接完整；</vt:lpstr>
      <vt:lpstr>（2）连接好电路后闭合开关，小青发现小灯泡没有发光，但电流表有示数，接下来应进行的操作是　　　　　（选填标号）；A．更换小灯泡            B．检查开关是否闭合C．移动滑动变阻器滑片       D．检查电压表是否断路</vt:lpstr>
      <vt:lpstr>（3）实验时，电压表的示数如图乙所示，则应将滑片向　　　（选填“A”或“B”）端移到某一位置，才能使小灯泡正常工作．若正常工作时电流表示数为0.5 A，则小灯泡的额定功率为　　　   　W；</vt:lpstr>
      <vt:lpstr>（4）完成上述实验后，小青又设计了一种测额定功率的方案，如图丙所示，R0是阻值已知的定值电阻．请完成下列操作：①连接好电路，闭合开关S，将开关S1拨到触点　　　　　（选填“A”或“B”），移动滑片，使电压表的示数为小灯泡的额定电压U1；</vt:lpstr>
      <vt:lpstr>②保持滑片的位置不动，再将开关S1拨到另一触点，读出电压表的示数U2；③用U1、U2、R0表示小灯泡的额定功率，则表达式P＝　　　　　　　　　　．</vt:lpstr>
      <vt:lpstr>【点拔】伏安法测电功率：（1）连线时注意滑动变阻器、电流表和电压表的接法．（2）电流表有示数，说明可能是由于灯泡的实际功率太小，可能是短路；电流表无示数，说明电路是断路．（3）当电压表示数变大时，滑动变阻器的滑片向阻值变小的方向移动．（4）额定功率P＝U额I.</vt:lpstr>
      <vt:lpstr>PowerPoint Presentation</vt:lpstr>
      <vt:lpstr>                 图甲为测量额定电压为2.5 V的小灯泡正常发光时的电功率的实验电路．所用实验器材有电压恒为3 V的电源、额定电压为2.5 V的小灯泡、符合实验要求的滑动变阻器、已调零的电流表和电压表、开关和导线若干．（1）闭合开关S前，应把图甲中滑动变阻器的滑片P置于最　　　　　端．（选填“左”或“右”）</vt:lpstr>
      <vt:lpstr>（2）闭合开关，发现无论怎样移动变阻器的滑片P，小灯泡始终不亮，电流表示数为零，电压表的示数始终等于电源电压，则电路发生的故障可能是　　　　　　　　　　　　（选填“小灯泡与灯座接触不良”或“小灯泡被短路”）.</vt:lpstr>
      <vt:lpstr>（3）排除故障后，闭合开关S，滑动变阻器的滑片P滑动到某一位置时，电压表的示数如图乙所示，电压表的示数为　　　　　V；要测出小灯泡正常发光时的电功率，变阻器的滑片应该向　　   　　.　滑动．（选填“左”或“右”）（4）小灯泡正常发光时，通过小灯泡的电流如图丙所示，则小灯泡的额定功率为　　　　　W.</vt:lpstr>
      <vt:lpstr>1．在“测定小灯泡的额定功率”的实验中，当手移动变阻器滑片时，眼睛应观察（　　）A．电流表的示数    B．电压表的示数	    C．灯泡的发光情况	                 D．变阻器滑片的位置</vt:lpstr>
      <vt:lpstr>2．（2020·常德）如下图所示是小刚同学测量小灯泡电功率的电路图，当闭合开关时，发现灯L不亮，电压表有明显示数，电流表示数为零，若故障只出现在变阻器R和灯L中的一处，则下列判断正确的是（　　）A．变阻器R短路    	B．变阻器R断路	    C．灯L短路    		D．灯L断路</vt:lpstr>
      <vt:lpstr>3．研究电功率与电压、电流的关系时，连接了如上图所示电路进行实验．下列关于该实验的说法，不合理的是（　　）A．该电路所示实验研究电功率与电压的关系	    B．该实验能得出电流相同时，电功率与电压成正比C．小灯泡电功率的大小通过灯泡的亮度来比较D．该实验选择的两个小灯泡灯丝的电阻不同</vt:lpstr>
      <vt:lpstr>4．为了测量一个“12 V、5 W”的小灯泡在不同电压下的功率，给定了以下器材．电源：12 V，内阻不计；电流表：0～0.6 A，内阻可忽略；电压表：0～15 V，内阻很大；滑动变阻器：阻值范围0～20 Ω，允许最大电流1 A；开关一个，导线若干，如图甲所示．实验时要求加在灯泡两端的电压可从0 V调到12 V.</vt:lpstr>
      <vt:lpstr>（1）此电路图没有连接完，请补充完整电路图．</vt:lpstr>
      <vt:lpstr>（2）连接电路时，要断开开关，在闭合开关之前，变阻器的滑片P应置于最　　　端．（选填“左”或“右”）（3）正确连接好实验电路，检查连接无误后，闭合开关S，却发现灯泡不发光，电流表无示数，电压表示数为12 V，可能发生的故障是　　　　　．A．滑动变阻器处断路    	B．灯座接线短路C．小灯泡的灯丝断了       	D．开关接触不良</vt:lpstr>
      <vt:lpstr>（4）某位同学测得小灯泡的电流、电压图象如图乙所示．某次测量时，电流表指针位置如图丙所示，电流表读数为　　　　　A，此时小灯泡的实际功率为　　　　　W.</vt:lpstr>
      <vt:lpstr>5．小红用如下图甲所示的装置测量小灯泡在不同电压下的电功率，已知小灯泡的额定电压为2.5 V，R为滑动变阻器．（1）闭合开关前，滑动变阻器的滑片P应置于　　　　　（选填“A”或“B”）端．</vt:lpstr>
      <vt:lpstr>（2）闭合开关后，小红发现无论怎样调节滑动变阻器小灯泡都不发光、电流表的指针始终指向0刻度线附近，但是电压表的示数始终接近电源电压．则出现这种情况可能的原因是　                          　　．（3）排除故障后小红继续实验，在某次测量中电压表和电流表的示数分别如图乙和丙所示，则此时电压表的读数为　　　　　V，电流表的读数为　　　　A，此时小灯泡实际的电功率为　　  　W.</vt:lpstr>
      <vt:lpstr>（4）小红测量了不同电压下小灯泡中的电流，并把测得的数据填写在表格中如下表所示．有三名同学根据表格中的数据描绘出小灯泡中的电流随它两端电压变化的图象如图丁所示，其中正确的是　　　　　（选填“①”“②”或“③”）.</vt:lpstr>
      <vt:lpstr>6.小华做“测量小灯泡电功率”实验．实验室有如下器材：电源（电压恒为6 V）、小灯泡（额定电压为2.5 V，灯丝电阻约为10 Ω）、电流表电压表开关各一个、规格分别为R1：“10 Ω　1 A”和R2“30 Ω　0.5 A”的滑动变阻器各一个、导线若干．</vt:lpstr>
      <vt:lpstr>（1）小华设计了图甲所示的电路，她应选用的滑动变祖器规格为　　　　　（选填“R1”或“R2”）.（2）连接好电路后，闭合开关，发现小灯泡不亮，此时小华　　　　　（选填“能”或“不能”）确定电路一定存在故障．（3）如果电流表有示数，电压表无示数，则故障原因可能是小灯泡　　　　　（选填“短路”或“断路”）.</vt:lpstr>
      <vt:lpstr>（4）确定电路正确后．移动滑动变阻器滑片在不同位置，小灯泡U—I图象如图乙所示，当小灯泡正常发光时．小灯泡的额定功率为　　　　　W.（5）小华在某次调节中滑动变阻器接入电路的阻值增加了△R1，同时小灯泡电阻变化了△R2，则△R1　　　　（选填“大于”“小于”或“等于”）△R2.</vt:lpstr>
      <vt:lpstr>（6）同组的小敏在测该小灯泡的额定功率时，电压表损坏，小敏利用身边的器材设计了如图丙所示的电路．其中电源电压恒为U，R的电阻值已知．①闭合开关S和　　　　　，　　　　　（选填“调节”或“不调节”）滑动变阻器的滑片，使电流表的示数为           ；</vt:lpstr>
      <vt:lpstr>②闭合开关S和　　　　　，　　　　　（选填“调节”或“不调节”）滑动变阻器的滑片，记录电流表的示数为I；③小灯泡额定功率表达式为：P额＝　　　　　　　　　（用已知量符号表示）.</vt:lpstr>
      <vt:lpstr>1．（2020·广东）小明家的台灯是通过电位器来调节亮度的．他猜想：台灯变亮时电位器消耗电能的功率会变小，为此他设计了甲所示的电路进行探究．已知电源电压为4 V并保持不变，电压表（0～3 V）2个，电流表（0～0.6 A），滑动变阻器规格为“20 Ω　1 A”，小灯泡L标有“2.5 V　1.25 W”字样（忽略温度对灯丝电阻的影响）.</vt:lpstr>
      <vt:lpstr>（1）电路中a是　　　　表，b是　　　　表．（2）实验中，小灯泡正常发光时电流表的示数为　　　　　A.（3）根据实验数据，绘制出滑动变阻器的电功率PR与小灯泡的电功率PL的关系如图乙所示．由图可知：小灯泡的电功率（亮度）变大时，滑动变阻器的电功率　　　              　　．</vt:lpstr>
      <vt:lpstr>（4）假设实验所用的小灯泡能承受的最大电压可以高出其额定电压的   ，在确保电路中各元件安全的情况下，移动滑动变阻器的滑片，小灯泡的电功率变化范围是从　　　　　W至　　　　　W. </vt:lpstr>
      <vt:lpstr>2．（2019·广东）如图1所示为某太阳能百叶窗的示意图，它既能遮阳，还能发电．它的构造特点是百叶窗的叶片为太阳能电池板（以下简称电池板），其工作电路示意图如图2所示，电池板将太阳能转化为电能（转化效率为10%），为蓄电池充电，蓄电池再向节能灯供电．设太阳每秒钟辐射到每平方米电池板上的能量为1.2×103 J（即为1.2×103 W/m2），电池板对蓄电池充电的功率为60 W；</vt:lpstr>
      <vt:lpstr>蓄电池充满电后，能够让10盏“12 V　3 W”节能灯正常工作6小时，不考虑蓄电池充电和供电时的电能损耗．则：（1）电池板对蓄电池充电，是将电能转化为　　　　　能的过程．</vt:lpstr>
      <vt:lpstr>（2）白天蓄电池处于充电不供电状态，在图2中应闭合开关　　　　　．（3）10盏“12  V　3 W”节能灯正常工作时的总电功率为　　　　　W.（4）要将剩余一半电量的蓄电池充满电，电池板需对蓄电池充电　　　小时．若充电电压为20 V，则充电电流为　　　　A.（5）该百叶窗电池板的面积为　　　　　m2.</vt:lpstr>
      <vt:lpstr>3．（2019·广东）在“测量小灯泡的电功率”实验中，要求用滑动变阻器控制电路，分别测出小灯泡在额定电压、约为额定电压的    和约高出额定电压的    时的电功率，并比较这三种情况下小灯泡的亮度．（1）先根据实验的要求设计电路图，如右下图所示，其中甲是　　　　　.表，乙是　　　　　表．</vt:lpstr>
      <vt:lpstr>（2）实验时有如下器材：“2.5 V　0.75 W”小灯泡一只、电压为6 V的电源、电流表、电压表、导线若干条、开关、滑动变阻器R1（10 Ω　2 A）和R2（50 Ω　1 A）.根据实验要求应选用滑动变阻器　　　　　．</vt:lpstr>
      <vt:lpstr>（3）根据实验要求，设计并填写实验记录表内的7个空格．</vt:lpstr>
      <vt:lpstr>4.（2018·广东）“西电东送”是将我国西部发电车发出的电输送到我国东部，由发电厂输出的电功率是一定的，它决定于发电机组的发电能力．根据P＝UI中发电机的功率不变效应，若提高输电线路中的电压U，那么线路中的电流I一定会减小，反之亦然．输电线路的电能损耗主要是输电线电流热效应，输电线损失的热功率P＝I2R，所以采用输电线的电阻要尽量小．如果线路中电流降低到原来的     ，</vt:lpstr>
      <vt:lpstr>那么线路中损失的热功率就减少为原来的    ，因此提高电压可以很有效地降低输电线路中的热功率损失．设发电厂的输出功率P0＝1.1×108 W，输电线路上的总电阻为10 Ω.</vt:lpstr>
      <vt:lpstr>（2）若采用1 100 kV超高压输送电能，输电线路损失的热功率P2＝　　　　　W，其与高压输送电能损失的热功率P1之比P2∶P1＝　　　　　．所以采用超高压远距离输电可以大大降低输电线路的　　　　　损失．（3）若想使输电线路中的热功率损耗为零，还可以采用　　　　　做为输电线材料．</vt:lpstr>
      <vt:lpstr>5．（2017·广东）小明探究“电流一定时，导体消耗的电功率与导体电阻的关系”，现有实验器材：稳压电源、电压表、电流表、滑动变阻器、电阻箱（符号为       ）、开关及若干导线．</vt:lpstr>
      <vt:lpstr>（1）为了完成此探究实验，请你在图1的虚线框内将实验电路图补充完整；若连接电路后，闭合开关，发现电压表的指针偏转如图2所示，其原因可能是　　　　　　　　　　　　　　　　　　　．</vt:lpstr>
      <vt:lpstr>（2）实验中利用公式　　　　　　计算电阻箱阻值不同时消耗的电功率，实验过程需要记录的物理量有：电阻箱两端电压U、通过电阻箱的电流I和　　　　　　　　　．（3）在实验中，小明需多次改变电阻箱的阻值进行测量，每改变一次阻值，都必须移动滑动变阻器的滑片来控制　　　　　，多次改变电阻箱阻值的目的是　　　　　　　　　     　　　　　　　   .                                   ．</vt:lpstr>
      <vt:lpstr>（4）完成上述实验后，小明又从实验室借了一个额定电压为2.5 V的小灯泡和一个单刀双掷开关，设计了图3所示实验电路图来测量小灯泡的额定功率，实验如下：闭合开关S1，将开关S2拨到触点2，把电阻箱调到10 Ω，刚好使电压表的示数为2.5 V；再将开关S2拨到触点1，读出电压表的示数为4.5 V，小灯泡额定功率P＝　　　　W．</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2021-03-04T22:51:13.080</cp:lastPrinted>
  <dcterms:created xsi:type="dcterms:W3CDTF">2021-03-04T22:51:13Z</dcterms:created>
  <dcterms:modified xsi:type="dcterms:W3CDTF">2021-03-04T14:51:37Z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