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  <p:sldId id="1447" r:id="rId28"/>
    <p:sldId id="1448" r:id="rId29"/>
    <p:sldId id="1449" r:id="rId30"/>
    <p:sldId id="1450" r:id="rId31"/>
    <p:sldId id="1451" r:id="rId32"/>
    <p:sldId id="1452" r:id="rId33"/>
  </p:sldIdLst>
  <p:sldSz cx="9144000" cy="6858000" type="screen4x3"/>
  <p:notesSz cx="6858000" cy="9144000"/>
  <p:custDataLst>
    <p:tags r:id="rId34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tags" Target="tags/tag1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theme" Target="theme/theme1.xml" /><Relationship Id="rId38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37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37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6EA2DE0-1BBE-4A06-8661-2B600A80E36F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37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37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443E104-C934-4B9E-A1E5-7576BAC12294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17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17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B70E725-B187-4306-8F84-6835F5A0A361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17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17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17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17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B450FF5-116E-4F98-B471-33713D160FB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D49114F-51CB-4DAA-84AB-ACAB9A75B099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8BC879AF-BDAD-4CAA-81E3-64A158DD536A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1C27C729-95BF-40DF-BAB1-8F28729D44C2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Relationship Id="rId3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962025" y="2247900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计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算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题</a:t>
            </a:r>
            <a:r>
              <a:rPr lang="zh-CN" altLang="en-US" sz="4000" b="1" spc="0">
                <a:solidFill>
                  <a:srgbClr val="31521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电学综合计算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492125" y="876300"/>
            <a:ext cx="8159750" cy="54086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方法技巧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电路图类型计算题，首先要把题目中的数据标到电路图上，观察电路图时，注意识别电路的结构或工作状态；使用公式时，除了要考虑</a:t>
            </a:r>
            <a:r>
              <a:rPr lang="en-US" altLang="zh-CN" sz="2800"/>
              <a:t>“</a:t>
            </a:r>
            <a:r>
              <a:rPr lang="zh-CN" altLang="zh-CN" sz="2800"/>
              <a:t>单位统一</a:t>
            </a:r>
            <a:r>
              <a:rPr lang="en-US" altLang="zh-CN" sz="2800"/>
              <a:t>”</a:t>
            </a:r>
            <a:r>
              <a:rPr lang="zh-CN" altLang="zh-CN" sz="2800"/>
              <a:t>的问题以外，还要考虑电路的</a:t>
            </a:r>
            <a:r>
              <a:rPr lang="en-US" altLang="zh-CN" sz="2800"/>
              <a:t>“</a:t>
            </a:r>
            <a:r>
              <a:rPr lang="zh-CN" altLang="zh-CN" sz="2800"/>
              <a:t>一 一对应</a:t>
            </a:r>
            <a:r>
              <a:rPr lang="en-US" altLang="zh-CN" sz="2800"/>
              <a:t>”</a:t>
            </a:r>
            <a:r>
              <a:rPr lang="zh-CN" altLang="zh-CN" sz="2800"/>
              <a:t>问题，即公式中的任何一个物理量都要对应于同一个用电器或同一段电路．</a:t>
            </a:r>
            <a:br>
              <a:rPr lang="en-US" altLang="zh-CN" sz="2800"/>
            </a:br>
            <a:r>
              <a:rPr lang="en-US" altLang="zh-CN" sz="2800"/>
              <a:t>2.</a:t>
            </a:r>
            <a:r>
              <a:rPr lang="zh-CN" altLang="zh-CN" sz="2800"/>
              <a:t>铭牌型计算题，通常会给定</a:t>
            </a:r>
            <a:r>
              <a:rPr lang="en-US" altLang="zh-CN" sz="2800"/>
              <a:t>“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en-US" altLang="zh-CN" sz="2800"/>
              <a:t>”</a:t>
            </a:r>
            <a:r>
              <a:rPr lang="zh-CN" altLang="zh-CN" sz="2800"/>
              <a:t>和</a:t>
            </a:r>
            <a:r>
              <a:rPr lang="en-US" altLang="zh-CN" sz="2800"/>
              <a:t>“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en-US" altLang="zh-CN" sz="2800"/>
              <a:t>”</a:t>
            </a:r>
            <a:r>
              <a:rPr lang="zh-CN" altLang="zh-CN" sz="2800"/>
              <a:t>，可以直接利用公式：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/>
              <a:t>       </a:t>
            </a:r>
            <a:r>
              <a:rPr lang="zh-CN" altLang="zh-CN" sz="2800"/>
              <a:t>，求出用电器正常工作状态</a:t>
            </a:r>
            <a:endParaRPr lang="zh-CN" altLang="zh-CN" sz="2800"/>
          </a:p>
        </p:txBody>
      </p:sp>
      <p:pic>
        <p:nvPicPr>
          <p:cNvPr id="3075" name="图片 2"/>
          <p:cNvPicPr>
            <a:picLocks noChangeAspect="1"/>
          </p:cNvPicPr>
          <p:nvPr/>
        </p:nvPicPr>
        <p:blipFill>
          <a:blip r:embed="rId2"/>
          <a:srcRect r="93265"/>
          <a:stretch>
            <a:fillRect/>
          </a:stretch>
        </p:blipFill>
        <p:spPr>
          <a:xfrm>
            <a:off x="3359150" y="5319713"/>
            <a:ext cx="615950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8000" y="939800"/>
            <a:ext cx="8128000" cy="528796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下的电阻值，再根据欧姆定律、电功率和焦耳定律公式计算其他的物理量．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动态变化型计算题，通过开关、滑动变阻器或敏感元件的变化，从而改变电路的串、并联结构或工作状态，达到实现各种不同应用目的，如加热、保温等，解这类题要根据题意画出不同状态下对应的电路图，标出对应的数值，计算出有关的物理量，还要注意同类型物理量用下标进行区分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安顺）如下图所示电路，电源电压不变，定值电阻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10 Ω.</a:t>
            </a:r>
            <a:r>
              <a:rPr lang="zh-CN" altLang="zh-CN" sz="2800"/>
              <a:t>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，电流表示数为</a:t>
            </a:r>
            <a:r>
              <a:rPr lang="en-US" altLang="zh-CN" sz="2800"/>
              <a:t>0.3 A</a:t>
            </a:r>
            <a:r>
              <a:rPr lang="zh-CN" altLang="zh-CN" sz="2800"/>
              <a:t>再闭合开关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，电流表示数为</a:t>
            </a:r>
            <a:r>
              <a:rPr lang="en-US" altLang="zh-CN" sz="2800"/>
              <a:t>0.5 A</a:t>
            </a:r>
            <a:r>
              <a:rPr lang="zh-CN" altLang="zh-CN" sz="2800"/>
              <a:t>．求：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975" y="3440113"/>
            <a:ext cx="2265363" cy="1993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395288" y="1627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）电源电压；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7" name="矩形 2"/>
          <p:cNvSpPr/>
          <p:nvPr/>
        </p:nvSpPr>
        <p:spPr>
          <a:xfrm>
            <a:off x="639763" y="2381250"/>
            <a:ext cx="7772400" cy="325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定值电阻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，只闭合开关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，为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的简单电路，电流表测电路的电流，电流表示数为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由欧姆定律得，电源电压：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A×10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201613" y="9493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的阻值；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7171" name="组合 4"/>
          <p:cNvGrpSpPr/>
          <p:nvPr/>
        </p:nvGrpSpPr>
        <p:grpSpPr>
          <a:xfrm>
            <a:off x="373063" y="1533525"/>
            <a:ext cx="8397875" cy="4857750"/>
            <a:chOff x="373472" y="1533875"/>
            <a:chExt cx="8397056" cy="4856974"/>
          </a:xfrm>
        </p:grpSpPr>
        <p:sp>
          <p:nvSpPr>
            <p:cNvPr id="7172" name="矩形 2"/>
            <p:cNvSpPr/>
            <p:nvPr/>
          </p:nvSpPr>
          <p:spPr>
            <a:xfrm>
              <a:off x="373472" y="1533875"/>
              <a:ext cx="8397056" cy="389669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ct val="15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(2)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再闭合开关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，两电阻并联，电流表则干路电流，电流表示数为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0.5 A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ct val="150000"/>
                </a:lnSpc>
              </a:pP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根据并联电路各支路互不影响，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的电流不变，故通过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的电流为：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ct val="1500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0.5 A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0.3 A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0.2 A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ct val="150000"/>
                </a:lnSpc>
              </a:pP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由欧姆定律，定值电阻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的阻值：</a:t>
              </a:r>
              <a:endParaRPr lang="zh-CN" altLang="zh-CN" sz="1000">
                <a:latin typeface="等线"/>
              </a:endParaRPr>
            </a:p>
          </p:txBody>
        </p:sp>
        <p:pic>
          <p:nvPicPr>
            <p:cNvPr id="7173" name="图片 3"/>
            <p:cNvPicPr>
              <a:picLocks noChangeAspect="1"/>
            </p:cNvPicPr>
            <p:nvPr/>
          </p:nvPicPr>
          <p:blipFill>
            <a:blip r:embed="rId2"/>
            <a:srcRect r="59054"/>
            <a:stretch>
              <a:fillRect/>
            </a:stretch>
          </p:blipFill>
          <p:spPr>
            <a:xfrm>
              <a:off x="521737" y="5425094"/>
              <a:ext cx="3744227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611188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）开关均闭合时，电路消耗的总功率．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5" name="矩形 2"/>
          <p:cNvSpPr/>
          <p:nvPr/>
        </p:nvSpPr>
        <p:spPr>
          <a:xfrm>
            <a:off x="782638" y="2886075"/>
            <a:ext cx="7578725" cy="1312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两电阻并联，电流表则干路电流，电路消耗的总功率：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V×0.5 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 W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．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636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大庆）如下图，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6 Ω</a:t>
            </a:r>
            <a:r>
              <a:rPr lang="zh-CN" altLang="zh-CN" sz="2800"/>
              <a:t>，当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闭合，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3</a:t>
            </a:r>
            <a:r>
              <a:rPr lang="zh-CN" altLang="zh-CN" sz="2800"/>
              <a:t>断开时，电流表示数为</a:t>
            </a:r>
            <a:r>
              <a:rPr lang="en-US" altLang="zh-CN" sz="2800"/>
              <a:t>1 A</a:t>
            </a:r>
            <a:r>
              <a:rPr lang="zh-CN" altLang="zh-CN" sz="2800"/>
              <a:t>；</a:t>
            </a:r>
            <a:r>
              <a:rPr lang="en-US" altLang="zh-CN" sz="2800"/>
              <a:t> S</a:t>
            </a:r>
            <a:r>
              <a:rPr lang="en-US" altLang="zh-CN" sz="2800" baseline="-25000"/>
              <a:t>3</a:t>
            </a:r>
            <a:r>
              <a:rPr lang="zh-CN" altLang="zh-CN" sz="2800"/>
              <a:t>闭合，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断开时，电流表示数为</a:t>
            </a:r>
            <a:r>
              <a:rPr lang="en-US" altLang="zh-CN" sz="2800"/>
              <a:t>0.2 A</a:t>
            </a:r>
            <a:r>
              <a:rPr lang="zh-CN" altLang="zh-CN" sz="2800"/>
              <a:t>．求：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088" y="3451225"/>
            <a:ext cx="2527300" cy="21891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30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）电源电压；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图片 3"/>
          <p:cNvPicPr>
            <a:picLocks noChangeAspect="1"/>
          </p:cNvPicPr>
          <p:nvPr/>
        </p:nvPicPr>
        <p:blipFill>
          <a:blip r:embed="rId2"/>
          <a:srcRect r="16738"/>
          <a:stretch>
            <a:fillRect/>
          </a:stretch>
        </p:blipFill>
        <p:spPr>
          <a:xfrm>
            <a:off x="765175" y="2549525"/>
            <a:ext cx="7613650" cy="2124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049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图片 2"/>
          <p:cNvPicPr>
            <a:picLocks noChangeAspect="1"/>
          </p:cNvPicPr>
          <p:nvPr/>
        </p:nvPicPr>
        <p:blipFill>
          <a:blip r:embed="rId2"/>
          <a:srcRect r="16632"/>
          <a:stretch>
            <a:fillRect/>
          </a:stretch>
        </p:blipFill>
        <p:spPr>
          <a:xfrm>
            <a:off x="760413" y="1905000"/>
            <a:ext cx="7623175" cy="38560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57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闭合，</a:t>
            </a:r>
            <a:r>
              <a:rPr lang="en-US" altLang="zh-CN" sz="2800"/>
              <a:t>S</a:t>
            </a:r>
            <a:r>
              <a:rPr lang="en-US" altLang="zh-CN" sz="2800" baseline="-25000"/>
              <a:t>3</a:t>
            </a:r>
            <a:r>
              <a:rPr lang="zh-CN" altLang="zh-CN" sz="2800"/>
              <a:t>断开时，电路的总功率．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图片 2"/>
          <p:cNvPicPr>
            <a:picLocks noChangeAspect="1"/>
          </p:cNvPicPr>
          <p:nvPr/>
        </p:nvPicPr>
        <p:blipFill>
          <a:blip r:embed="rId2"/>
          <a:srcRect r="22632"/>
          <a:stretch>
            <a:fillRect/>
          </a:stretch>
        </p:blipFill>
        <p:spPr>
          <a:xfrm>
            <a:off x="817563" y="2106613"/>
            <a:ext cx="7075487" cy="3279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6127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图甲是一个超声波加湿器，图乙为其内部湿度监测装置的简化电路图．已知电源电压为</a:t>
            </a:r>
            <a:r>
              <a:rPr lang="en-US" altLang="zh-CN" sz="2800"/>
              <a:t>12 V</a:t>
            </a:r>
            <a:r>
              <a:rPr lang="zh-CN" altLang="zh-CN" sz="2800"/>
              <a:t>，定值电阻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的阻值为</a:t>
            </a:r>
            <a:r>
              <a:rPr lang="en-US" altLang="zh-CN" sz="2800"/>
              <a:t>30 Ω</a:t>
            </a:r>
            <a:r>
              <a:rPr lang="zh-CN" altLang="zh-CN" sz="2800"/>
              <a:t>，电流表的量程为</a:t>
            </a:r>
            <a:r>
              <a:rPr lang="en-US" altLang="zh-CN" sz="2800"/>
              <a:t>“0</a:t>
            </a:r>
            <a:r>
              <a:rPr lang="zh-CN" altLang="zh-CN" sz="2800"/>
              <a:t>～</a:t>
            </a:r>
            <a:r>
              <a:rPr lang="en-US" altLang="zh-CN" sz="2800"/>
              <a:t>200 mA”</a:t>
            </a:r>
            <a:r>
              <a:rPr lang="zh-CN" altLang="zh-CN" sz="2800"/>
              <a:t>，电压表的量程为</a:t>
            </a:r>
            <a:r>
              <a:rPr lang="en-US" altLang="zh-CN" sz="2800"/>
              <a:t>“0</a:t>
            </a:r>
            <a:r>
              <a:rPr lang="zh-CN" altLang="zh-CN" sz="2800"/>
              <a:t>～</a:t>
            </a:r>
            <a:r>
              <a:rPr lang="en-US" altLang="zh-CN" sz="2800"/>
              <a:t>9 V”</a:t>
            </a:r>
            <a:r>
              <a:rPr lang="zh-CN" altLang="zh-CN" sz="2800"/>
              <a:t>，湿敏电阻</a:t>
            </a:r>
            <a:r>
              <a:rPr lang="en-US" altLang="zh-CN" sz="2800" i="1"/>
              <a:t>R</a:t>
            </a:r>
            <a:r>
              <a:rPr lang="zh-CN" altLang="zh-CN" sz="2800"/>
              <a:t>的阻值随湿度</a:t>
            </a:r>
            <a:r>
              <a:rPr lang="en-US" altLang="zh-CN" sz="2800" i="1"/>
              <a:t>R</a:t>
            </a:r>
            <a:r>
              <a:rPr lang="en-US" altLang="zh-CN" sz="2800" baseline="-25000"/>
              <a:t>H</a:t>
            </a:r>
            <a:r>
              <a:rPr lang="zh-CN" altLang="zh-CN" sz="2800"/>
              <a:t>变化的关系图像如图丙所示．在电路安全工作的前提下，请计算出：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3" y="4518025"/>
            <a:ext cx="5665787" cy="1955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700088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）当电流表的示数为</a:t>
            </a:r>
            <a:r>
              <a:rPr lang="en-US" altLang="zh-CN" sz="2800"/>
              <a:t>200 mA</a:t>
            </a:r>
            <a:r>
              <a:rPr lang="zh-CN" altLang="zh-CN" sz="2800"/>
              <a:t>时，</a:t>
            </a:r>
            <a:r>
              <a:rPr lang="en-US" altLang="zh-CN" sz="2800" i="1"/>
              <a:t>R</a:t>
            </a:r>
            <a:r>
              <a:rPr lang="zh-CN" altLang="zh-CN" sz="2800"/>
              <a:t>的阻值；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图片 2"/>
          <p:cNvPicPr>
            <a:picLocks noChangeAspect="1"/>
          </p:cNvPicPr>
          <p:nvPr/>
        </p:nvPicPr>
        <p:blipFill>
          <a:blip r:embed="rId2"/>
          <a:srcRect r="26842"/>
          <a:stretch>
            <a:fillRect/>
          </a:stretch>
        </p:blipFill>
        <p:spPr>
          <a:xfrm>
            <a:off x="962025" y="2116138"/>
            <a:ext cx="6689725" cy="36655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57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）若环境湿度为</a:t>
            </a:r>
            <a:r>
              <a:rPr lang="en-US" altLang="zh-CN" sz="2800"/>
              <a:t>60%</a:t>
            </a:r>
            <a:r>
              <a:rPr lang="zh-CN" altLang="zh-CN" sz="2800"/>
              <a:t>，则电压表的示数为多大？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图片 2"/>
          <p:cNvPicPr>
            <a:picLocks noChangeAspect="1"/>
          </p:cNvPicPr>
          <p:nvPr/>
        </p:nvPicPr>
        <p:blipFill>
          <a:blip r:embed="rId2"/>
          <a:srcRect r="29369"/>
          <a:stretch>
            <a:fillRect/>
          </a:stretch>
        </p:blipFill>
        <p:spPr>
          <a:xfrm>
            <a:off x="815975" y="2030413"/>
            <a:ext cx="6459538" cy="38560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30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）当电压表的示数为</a:t>
            </a:r>
            <a:r>
              <a:rPr lang="en-US" altLang="zh-CN" sz="2800"/>
              <a:t>3 V</a:t>
            </a:r>
            <a:r>
              <a:rPr lang="zh-CN" altLang="zh-CN" sz="2800"/>
              <a:t>时，求通过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的电流．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图片 2"/>
          <p:cNvPicPr>
            <a:picLocks noChangeAspect="1"/>
          </p:cNvPicPr>
          <p:nvPr/>
        </p:nvPicPr>
        <p:blipFill>
          <a:blip r:embed="rId2"/>
          <a:srcRect r="25370"/>
          <a:stretch>
            <a:fillRect/>
          </a:stretch>
        </p:blipFill>
        <p:spPr>
          <a:xfrm>
            <a:off x="796925" y="2598738"/>
            <a:ext cx="6824663" cy="21224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大连）如下图所示，是某家用电热煮茶器的简化电路图</a:t>
            </a:r>
            <a:r>
              <a:rPr lang="en-US" altLang="zh-CN" sz="2800"/>
              <a:t>. 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均为电热丝，</a:t>
            </a:r>
            <a:r>
              <a:rPr lang="en-US" altLang="zh-CN" sz="2800"/>
              <a:t>S</a:t>
            </a:r>
            <a:r>
              <a:rPr lang="zh-CN" altLang="zh-CN" sz="2800"/>
              <a:t>为单刀双掷开关．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的阻值是</a:t>
            </a:r>
            <a:r>
              <a:rPr lang="en-US" altLang="zh-CN" sz="2800"/>
              <a:t>88 Ω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的阻值是</a:t>
            </a:r>
            <a:r>
              <a:rPr lang="en-US" altLang="zh-CN" sz="2800"/>
              <a:t>352 Ω</a:t>
            </a:r>
            <a:r>
              <a:rPr lang="zh-CN" altLang="zh-CN" sz="2800"/>
              <a:t>，电源电压是</a:t>
            </a:r>
            <a:r>
              <a:rPr lang="en-US" altLang="zh-CN" sz="2800"/>
              <a:t>220 V</a:t>
            </a:r>
            <a:r>
              <a:rPr lang="zh-CN" altLang="zh-CN" sz="2800"/>
              <a:t>．开关</a:t>
            </a:r>
            <a:r>
              <a:rPr lang="en-US" altLang="zh-CN" sz="2800"/>
              <a:t>S</a:t>
            </a:r>
            <a:r>
              <a:rPr lang="zh-CN" altLang="zh-CN" sz="2800"/>
              <a:t>接</a:t>
            </a:r>
            <a:r>
              <a:rPr lang="en-US" altLang="zh-CN" sz="2800"/>
              <a:t>“1”</a:t>
            </a:r>
            <a:r>
              <a:rPr lang="zh-CN" altLang="zh-CN" sz="2800"/>
              <a:t>时，为加热状态；开关</a:t>
            </a:r>
            <a:r>
              <a:rPr lang="en-US" altLang="zh-CN" sz="2800"/>
              <a:t>S</a:t>
            </a:r>
            <a:r>
              <a:rPr lang="zh-CN" altLang="zh-CN" sz="2800"/>
              <a:t>接</a:t>
            </a:r>
            <a:r>
              <a:rPr lang="en-US" altLang="zh-CN" sz="2800"/>
              <a:t>“2”</a:t>
            </a:r>
            <a:r>
              <a:rPr lang="zh-CN" altLang="zh-CN" sz="2800"/>
              <a:t>时，为保温状态．试求：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963" y="3721100"/>
            <a:ext cx="2506662" cy="25066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9890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）加热状态时，电路中的电流是多少？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图片 2"/>
          <p:cNvPicPr>
            <a:picLocks noChangeAspect="1"/>
          </p:cNvPicPr>
          <p:nvPr/>
        </p:nvPicPr>
        <p:blipFill>
          <a:blip r:embed="rId2"/>
          <a:srcRect r="23052"/>
          <a:stretch>
            <a:fillRect/>
          </a:stretch>
        </p:blipFill>
        <p:spPr>
          <a:xfrm>
            <a:off x="874713" y="1760538"/>
            <a:ext cx="7035800" cy="2124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标题 1"/>
          <p:cNvSpPr/>
          <p:nvPr/>
        </p:nvSpPr>
        <p:spPr>
          <a:xfrm>
            <a:off x="508000" y="374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）加热状态时，通电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5 min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电流做功是多少？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8437" name="矩形 4"/>
          <p:cNvSpPr/>
          <p:nvPr/>
        </p:nvSpPr>
        <p:spPr>
          <a:xfrm>
            <a:off x="685800" y="4400550"/>
            <a:ext cx="7950200" cy="1312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加热状态时，通电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min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电流做功是：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220 V×2.5 A×5×60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1.65×10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635000" y="16049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）保温状态时，电路消耗的总功率是多少？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图片 2"/>
          <p:cNvPicPr>
            <a:picLocks noChangeAspect="1"/>
          </p:cNvPicPr>
          <p:nvPr/>
        </p:nvPicPr>
        <p:blipFill>
          <a:blip r:embed="rId2"/>
          <a:srcRect r="22106"/>
          <a:stretch>
            <a:fillRect/>
          </a:stretch>
        </p:blipFill>
        <p:spPr>
          <a:xfrm>
            <a:off x="942975" y="2357438"/>
            <a:ext cx="7123113" cy="2700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29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遂宁）图甲是某品牌的电热水壶，其工作电路简图如图乙所示，开关</a:t>
            </a:r>
            <a:r>
              <a:rPr lang="en-US" altLang="zh-CN" sz="2800"/>
              <a:t>S</a:t>
            </a:r>
            <a:r>
              <a:rPr lang="zh-CN" altLang="zh-CN" sz="2800"/>
              <a:t>可以控制其加热、保温和停止三个状态，其名牌如图丙所示．在该电热水壶正常工作的情况下，将一壶</a:t>
            </a:r>
            <a:r>
              <a:rPr lang="en-US" altLang="zh-CN" sz="2800"/>
              <a:t>25 ℃</a:t>
            </a:r>
            <a:r>
              <a:rPr lang="zh-CN" altLang="zh-CN" sz="2800"/>
              <a:t>的水在</a:t>
            </a:r>
            <a:r>
              <a:rPr lang="en-US" altLang="zh-CN" sz="2800"/>
              <a:t>1</a:t>
            </a:r>
            <a:r>
              <a:rPr lang="zh-CN" altLang="zh-CN" sz="2800"/>
              <a:t>标准大气压下加热到沸腾</a:t>
            </a:r>
            <a:r>
              <a:rPr lang="en-US" altLang="zh-CN" sz="2800"/>
              <a:t>[</a:t>
            </a:r>
            <a:r>
              <a:rPr lang="zh-CN" altLang="zh-CN" sz="2800"/>
              <a:t>假设电热丝产生的热量全部被水吸收，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的阻值不随温度变化，</a:t>
            </a:r>
            <a:br>
              <a:rPr lang="en-US" altLang="zh-CN" sz="2800"/>
            </a:b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），</a:t>
            </a:r>
            <a:r>
              <a:rPr lang="en-US" altLang="zh-CN" sz="2800"/>
              <a:t>1 L</a:t>
            </a:r>
            <a:r>
              <a:rPr lang="zh-CN" altLang="zh-CN" sz="2800"/>
              <a:t>＝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3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en-US" altLang="zh-CN" sz="2800"/>
              <a:t>].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325" y="4524375"/>
            <a:ext cx="6110288" cy="1949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382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）水吸收的热量；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21507" name="组合 4"/>
          <p:cNvGrpSpPr/>
          <p:nvPr/>
        </p:nvGrpSpPr>
        <p:grpSpPr>
          <a:xfrm>
            <a:off x="577850" y="1779588"/>
            <a:ext cx="7883525" cy="3959225"/>
            <a:chOff x="569862" y="1981796"/>
            <a:chExt cx="7883091" cy="3958508"/>
          </a:xfrm>
        </p:grpSpPr>
        <p:pic>
          <p:nvPicPr>
            <p:cNvPr id="21508" name="图片 2"/>
            <p:cNvPicPr>
              <a:picLocks noChangeAspect="1"/>
            </p:cNvPicPr>
            <p:nvPr/>
          </p:nvPicPr>
          <p:blipFill>
            <a:blip r:embed="rId2"/>
            <a:srcRect r="14948"/>
            <a:stretch>
              <a:fillRect/>
            </a:stretch>
          </p:blipFill>
          <p:spPr>
            <a:xfrm>
              <a:off x="675740" y="1981796"/>
              <a:ext cx="7777213" cy="32794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509" name="矩形 3"/>
            <p:cNvSpPr/>
            <p:nvPr/>
          </p:nvSpPr>
          <p:spPr>
            <a:xfrm>
              <a:off x="569862" y="5416524"/>
              <a:ext cx="7159231" cy="5237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/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答：水吸收的热量为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6.3×10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5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J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92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2531" name="图片 2"/>
          <p:cNvPicPr>
            <a:picLocks noChangeAspect="1"/>
          </p:cNvPicPr>
          <p:nvPr/>
        </p:nvPicPr>
        <p:blipFill>
          <a:blip r:embed="rId2"/>
          <a:srcRect r="20421"/>
          <a:stretch>
            <a:fillRect/>
          </a:stretch>
        </p:blipFill>
        <p:spPr>
          <a:xfrm>
            <a:off x="779463" y="2281238"/>
            <a:ext cx="7277100" cy="30845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3554" name="组合 4"/>
          <p:cNvGrpSpPr/>
          <p:nvPr/>
        </p:nvGrpSpPr>
        <p:grpSpPr>
          <a:xfrm>
            <a:off x="531813" y="2079625"/>
            <a:ext cx="7764462" cy="3370263"/>
            <a:chOff x="531361" y="2078868"/>
            <a:chExt cx="7765616" cy="3370547"/>
          </a:xfrm>
        </p:grpSpPr>
        <p:pic>
          <p:nvPicPr>
            <p:cNvPr id="23555" name="图片 2"/>
            <p:cNvPicPr>
              <a:picLocks noChangeAspect="1"/>
            </p:cNvPicPr>
            <p:nvPr/>
          </p:nvPicPr>
          <p:blipFill>
            <a:blip r:embed="rId2"/>
            <a:srcRect r="16526"/>
            <a:stretch>
              <a:fillRect/>
            </a:stretch>
          </p:blipFill>
          <p:spPr>
            <a:xfrm>
              <a:off x="664143" y="2078868"/>
              <a:ext cx="7632834" cy="270026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3556" name="矩形 3"/>
            <p:cNvSpPr/>
            <p:nvPr/>
          </p:nvSpPr>
          <p:spPr>
            <a:xfrm>
              <a:off x="531361" y="4925496"/>
              <a:ext cx="7159101" cy="523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/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答：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40 Ω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的阻值为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444 Ω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/>
                <a:ea typeface="等线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）加热这壶水到沸腾所用时间（结果保留一位小数）；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24579" name="组合 5"/>
          <p:cNvGrpSpPr/>
          <p:nvPr/>
        </p:nvGrpSpPr>
        <p:grpSpPr>
          <a:xfrm>
            <a:off x="646113" y="2416175"/>
            <a:ext cx="7159625" cy="3608388"/>
            <a:chOff x="646864" y="2589360"/>
            <a:chExt cx="7159224" cy="3608600"/>
          </a:xfrm>
        </p:grpSpPr>
        <p:pic>
          <p:nvPicPr>
            <p:cNvPr id="24580" name="图片 3"/>
            <p:cNvPicPr>
              <a:picLocks noChangeAspect="1"/>
            </p:cNvPicPr>
            <p:nvPr/>
          </p:nvPicPr>
          <p:blipFill>
            <a:blip r:embed="rId2"/>
            <a:srcRect r="39368"/>
            <a:stretch>
              <a:fillRect/>
            </a:stretch>
          </p:blipFill>
          <p:spPr>
            <a:xfrm>
              <a:off x="777674" y="2589360"/>
              <a:ext cx="5544151" cy="30853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4581" name="矩形 4"/>
            <p:cNvSpPr/>
            <p:nvPr/>
          </p:nvSpPr>
          <p:spPr>
            <a:xfrm>
              <a:off x="646864" y="5674054"/>
              <a:ext cx="7159224" cy="5239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just"/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答：加热这壶水到沸腾所用时间为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520.7 s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）实际加热这壶水到沸腾用时</a:t>
            </a:r>
            <a:r>
              <a:rPr lang="en-US" altLang="zh-CN" sz="2800"/>
              <a:t>10.5 min</a:t>
            </a:r>
            <a:r>
              <a:rPr lang="zh-CN" altLang="zh-CN" sz="2800"/>
              <a:t>，求实际电压．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2"/>
          <a:srcRect r="13263"/>
          <a:stretch>
            <a:fillRect/>
          </a:stretch>
        </p:blipFill>
        <p:spPr>
          <a:xfrm>
            <a:off x="696913" y="2184400"/>
            <a:ext cx="7931150" cy="36655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内江）如图甲所示，是某科技小组的同学们设计的恒温箱电路图，它包括工作电路和控制电路两部分，用于获得高于室温、控制在一定范围内的</a:t>
            </a:r>
            <a:r>
              <a:rPr lang="en-US" altLang="zh-CN" sz="2800"/>
              <a:t>“</a:t>
            </a:r>
            <a:r>
              <a:rPr lang="zh-CN" altLang="zh-CN" sz="2800"/>
              <a:t>恒温</a:t>
            </a:r>
            <a:r>
              <a:rPr lang="en-US" altLang="zh-CN" sz="2800"/>
              <a:t>”</a:t>
            </a:r>
            <a:r>
              <a:rPr lang="zh-CN" altLang="zh-CN" sz="2800"/>
              <a:t>．工作电路中的加热器正常工作时的电功率为</a:t>
            </a:r>
            <a:r>
              <a:rPr lang="en-US" altLang="zh-CN" sz="2800"/>
              <a:t>1.0 kW</a:t>
            </a:r>
            <a:r>
              <a:rPr lang="zh-CN" altLang="zh-CN" sz="2800"/>
              <a:t>；控制电路中的电阻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为滑动变阻器，</a:t>
            </a:r>
            <a:r>
              <a:rPr lang="en-US" altLang="zh-CN" sz="2800" i="1"/>
              <a:t>R</a:t>
            </a:r>
            <a:r>
              <a:rPr lang="zh-CN" altLang="zh-CN" sz="2800"/>
              <a:t>为置于恒温箱内的热敏电阻，它的阻值随温度变化的关系如图乙所示，继电器的电阻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为</a:t>
            </a:r>
            <a:r>
              <a:rPr lang="en-US" altLang="zh-CN" sz="2800"/>
              <a:t>10 Ω.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当控制电路的电流达到</a:t>
            </a:r>
            <a:r>
              <a:rPr lang="en-US" altLang="zh-CN" sz="2800"/>
              <a:t>0.04 A</a:t>
            </a:r>
            <a:r>
              <a:rPr lang="zh-CN" altLang="zh-CN" sz="2800"/>
              <a:t>时，继电器的衔铁被吸合；当控制电路中的电流减小到</a:t>
            </a:r>
            <a:r>
              <a:rPr lang="en-US" altLang="zh-CN" sz="2800"/>
              <a:t>0.024 A</a:t>
            </a:r>
            <a:r>
              <a:rPr lang="zh-CN" altLang="zh-CN" sz="2800"/>
              <a:t>时，衔铁被释放，则：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213" y="3063875"/>
            <a:ext cx="6032500" cy="2911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769938" y="15621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）正常工作时，加热器的电阻值是多少？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5" name="图片 2"/>
          <p:cNvPicPr>
            <a:picLocks noChangeAspect="1"/>
          </p:cNvPicPr>
          <p:nvPr/>
        </p:nvPicPr>
        <p:blipFill>
          <a:blip r:embed="rId2"/>
          <a:srcRect r="25263"/>
          <a:stretch>
            <a:fillRect/>
          </a:stretch>
        </p:blipFill>
        <p:spPr>
          <a:xfrm>
            <a:off x="1039813" y="2212975"/>
            <a:ext cx="6834187" cy="3086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 idx="4294967295"/>
          </p:nvPr>
        </p:nvSpPr>
        <p:spPr>
          <a:xfrm>
            <a:off x="508000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）当滑动变阻器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为</a:t>
            </a:r>
            <a:r>
              <a:rPr lang="en-US" altLang="zh-CN" sz="2800"/>
              <a:t>390 Ω</a:t>
            </a:r>
            <a:r>
              <a:rPr lang="zh-CN" altLang="zh-CN" sz="2800"/>
              <a:t>时，恒温箱内可获得的最高温度为</a:t>
            </a:r>
            <a:r>
              <a:rPr lang="en-US" altLang="zh-CN" sz="2800"/>
              <a:t>150 ℃</a:t>
            </a:r>
            <a:r>
              <a:rPr lang="zh-CN" altLang="zh-CN" sz="2800"/>
              <a:t>，如果需要将恒温箱内的温度控制在最低温度为</a:t>
            </a:r>
            <a:r>
              <a:rPr lang="en-US" altLang="zh-CN" sz="2800"/>
              <a:t>50 ℃</a:t>
            </a:r>
            <a:r>
              <a:rPr lang="zh-CN" altLang="zh-CN" sz="2800"/>
              <a:t>那么，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的阻值为多大？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9699" name="矩形 3"/>
          <p:cNvSpPr/>
          <p:nvPr/>
        </p:nvSpPr>
        <p:spPr>
          <a:xfrm>
            <a:off x="427038" y="2451100"/>
            <a:ext cx="8289925" cy="3816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ts val="4200"/>
              </a:lnSpc>
            </a:pPr>
            <a:r>
              <a:rPr lang="zh-CN" altLang="zh-CN" sz="2800">
                <a:solidFill>
                  <a:srgbClr val="FF0000"/>
                </a:solidFill>
                <a:latin typeface="等线"/>
                <a:ea typeface="Times New Roman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由乙图知，当最高温度为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时，热敏电阻的阻值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ts val="42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控制电路电流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0.04 A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ts val="42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由欧姆定律得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′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0.04 A×(10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390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 Ω)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 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  <a:ea typeface="等线"/>
            </a:endParaRPr>
          </a:p>
          <a:p>
            <a:pPr marL="0" lvl="0" indent="0" algn="just">
              <a:lnSpc>
                <a:spcPts val="42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恒温箱内的温度控制在最低温度为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50 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时，热敏电阻的阻值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/>
              <a:ea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2" name="图片 2"/>
          <p:cNvPicPr>
            <a:picLocks noChangeAspect="1"/>
          </p:cNvPicPr>
          <p:nvPr/>
        </p:nvPicPr>
        <p:blipFill>
          <a:blip r:embed="rId2"/>
          <a:srcRect r="18842"/>
          <a:stretch>
            <a:fillRect/>
          </a:stretch>
        </p:blipFill>
        <p:spPr>
          <a:xfrm>
            <a:off x="862013" y="1703388"/>
            <a:ext cx="7419975" cy="32781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426700" y="120142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47</Paragraphs>
  <Slides>29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3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方法技巧：1.电路图类型计算题，首先要把题目中的数据标到电路图上，观察电路图时，注意识别电路的结构或工作状态；使用公式时，除了要考虑“单位统一”的问题以外，还要考虑电路的“一 一对应”问题，即公式中的任何一个物理量都要对应于同一个用电器或同一段电路．2.铭牌型计算题，通常会给定“U额”和“P额”，可以直接利用公式：R＝       ，求出用电器正常工作状态</vt:lpstr>
      <vt:lpstr>下的电阻值，再根据欧姆定律、电功率和焦耳定律公式计算其他的物理量．3.动态变化型计算题，通过开关、滑动变阻器或敏感元件的变化，从而改变电路的串、并联结构或工作状态，达到实现各种不同应用目的，如加热、保温等，解这类题要根据题意画出不同状态下对应的电路图，标出对应的数值，计算出有关的物理量，还要注意同类型物理量用下标进行区分．</vt:lpstr>
      <vt:lpstr>1.（2020·安顺）如下图所示电路，电源电压不变，定值电阻R1＝10 Ω.只闭合开关S1，电流表示数为0.3 A再闭合开关S2，电流表示数为0.5 A．求：</vt:lpstr>
      <vt:lpstr>（1）电源电压；</vt:lpstr>
      <vt:lpstr>（2）定值电阻R2的阻值；</vt:lpstr>
      <vt:lpstr>（3）开关均闭合时，电路消耗的总功率．</vt:lpstr>
      <vt:lpstr>2.（2019·大庆）如下图，R1＝6 Ω，当S1闭合，S2、S3断开时，电流表示数为1 A； S3闭合，S1、S2断开时，电流表示数为0.2 A．求：</vt:lpstr>
      <vt:lpstr>（1）电源电压；</vt:lpstr>
      <vt:lpstr>（2）电阻R2的阻值；</vt:lpstr>
      <vt:lpstr>（3）当S1、S2闭合，S3断开时，电路的总功率．</vt:lpstr>
      <vt:lpstr>3.图甲是一个超声波加湿器，图乙为其内部湿度监测装置的简化电路图．已知电源电压为12 V，定值电阻R0的阻值为30 Ω，电流表的量程为“0～200 mA”，电压表的量程为“0～9 V”，湿敏电阻R的阻值随湿度RH变化的关系图像如图丙所示．在电路安全工作的前提下，请计算出：</vt:lpstr>
      <vt:lpstr>（1）当电流表的示数为200 mA时，R的阻值；</vt:lpstr>
      <vt:lpstr>（2）若环境湿度为60%，则电压表的示数为多大？</vt:lpstr>
      <vt:lpstr>（3）当电压表的示数为3 V时，求通过R0的电流．</vt:lpstr>
      <vt:lpstr>4.（2020·大连）如下图所示，是某家用电热煮茶器的简化电路图. R1和R2均为电热丝，S为单刀双掷开关．R1的阻值是88 Ω，R2的阻值是352 Ω，电源电压是220 V．开关S接“1”时，为加热状态；开关S接“2”时，为保温状态．试求：</vt:lpstr>
      <vt:lpstr>（1）加热状态时，电路中的电流是多少？</vt:lpstr>
      <vt:lpstr>（3）保温状态时，电路消耗的总功率是多少？</vt:lpstr>
      <vt:lpstr>5.（2020·遂宁）图甲是某品牌的电热水壶，其工作电路简图如图乙所示，开关S可以控制其加热、保温和停止三个状态，其名牌如图丙所示．在该电热水壶正常工作的情况下，将一壶25 ℃的水在1标准大气压下加热到沸腾[假设电热丝产生的热量全部被水吸收，R1，R2的阻值不随温度变化，c水＝4.2×103 J/（kg·℃），1 L＝10－3 m3].求：</vt:lpstr>
      <vt:lpstr>（1）水吸收的热量；</vt:lpstr>
      <vt:lpstr>（2）R1、R2的阻值；</vt:lpstr>
      <vt:lpstr>PowerPoint Presentation</vt:lpstr>
      <vt:lpstr>（3）加热这壶水到沸腾所用时间（结果保留一位小数）；</vt:lpstr>
      <vt:lpstr>（4）实际加热这壶水到沸腾用时10.5 min，求实际电压．</vt:lpstr>
      <vt:lpstr>6.（2019·内江）如图甲所示，是某科技小组的同学们设计的恒温箱电路图，它包括工作电路和控制电路两部分，用于获得高于室温、控制在一定范围内的“恒温”．工作电路中的加热器正常工作时的电功率为1.0 kW；控制电路中的电阻R′为滑动变阻器，R为置于恒温箱内的热敏电阻，它的阻值随温度变化的关系如图乙所示，继电器的电阻R0为10 Ω.</vt:lpstr>
      <vt:lpstr>当控制电路的电流达到0.04 A时，继电器的衔铁被吸合；当控制电路中的电流减小到0.024 A时，衔铁被释放，则：</vt:lpstr>
      <vt:lpstr>（1）正常工作时，加热器的电阻值是多少？</vt:lpstr>
      <vt:lpstr>（2）当滑动变阻器R′为390 Ω时，恒温箱内可获得的最高温度为150 ℃，如果需要将恒温箱内的温度控制在最低温度为50 ℃那么，R′的阻值为多大？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2021-03-04T22:58:41.897</cp:lastPrinted>
  <dcterms:created xsi:type="dcterms:W3CDTF">2021-03-04T22:58:41Z</dcterms:created>
  <dcterms:modified xsi:type="dcterms:W3CDTF">2021-03-04T14:59:06Z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