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338" r:id="rId2"/>
    <p:sldId id="422" r:id="rId3"/>
    <p:sldId id="385" r:id="rId4"/>
    <p:sldId id="428" r:id="rId5"/>
    <p:sldId id="429" r:id="rId6"/>
    <p:sldId id="430" r:id="rId7"/>
    <p:sldId id="436" r:id="rId8"/>
    <p:sldId id="500" r:id="rId9"/>
    <p:sldId id="501" r:id="rId10"/>
    <p:sldId id="503" r:id="rId11"/>
    <p:sldId id="504" r:id="rId12"/>
    <p:sldId id="505" r:id="rId13"/>
    <p:sldId id="506" r:id="rId14"/>
    <p:sldId id="507" r:id="rId15"/>
    <p:sldId id="508" r:id="rId16"/>
    <p:sldId id="442" r:id="rId17"/>
    <p:sldId id="444" r:id="rId18"/>
    <p:sldId id="448" r:id="rId19"/>
    <p:sldId id="449" r:id="rId20"/>
    <p:sldId id="450" r:id="rId21"/>
    <p:sldId id="451" r:id="rId22"/>
    <p:sldId id="452" r:id="rId23"/>
    <p:sldId id="453" r:id="rId24"/>
    <p:sldId id="454" r:id="rId25"/>
    <p:sldId id="455" r:id="rId26"/>
    <p:sldId id="456" r:id="rId27"/>
    <p:sldId id="457" r:id="rId28"/>
    <p:sldId id="458" r:id="rId29"/>
    <p:sldId id="459" r:id="rId30"/>
    <p:sldId id="460" r:id="rId31"/>
    <p:sldId id="461" r:id="rId32"/>
  </p:sldIdLst>
  <p:sldSz cx="12187238" cy="6840538"/>
  <p:notesSz cx="6858000" cy="9144000"/>
  <p:custDataLst>
    <p:tags r:id="rId34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74" autoAdjust="0"/>
    <p:restoredTop sz="94581" autoAdjust="0"/>
  </p:normalViewPr>
  <p:slideViewPr>
    <p:cSldViewPr>
      <p:cViewPr>
        <p:scale>
          <a:sx n="100" d="100"/>
          <a:sy n="100" d="100"/>
        </p:scale>
        <p:origin x="-1098" y="-408"/>
      </p:cViewPr>
      <p:guideLst>
        <p:guide orient="horz" pos="2154"/>
        <p:guide pos="383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277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BA768B08-60EE-45BD-933B-03C85B3B0823}" type="datetime1">
              <a: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2021/1/15</a:t>
            </a:fld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277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277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277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277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E319745D-8704-409F-9B4E-6052EEE0F30E}" type="slidenum">
              <a:rPr lang="zh-CN" altLang="en-US" sz="1200">
                <a:ea typeface="宋体" pitchFamily="2" charset="-122"/>
              </a:rPr>
              <a:t>‹#›</a:t>
            </a:fld>
            <a:endParaRPr lang="zh-CN" altLang="en-US" sz="1200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7628840"/>
      </p:ext>
    </p:extLst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5" Type="http://schemas.openxmlformats.org/officeDocument/2006/relationships/oleObject" Target="../embeddings/Microsoft_Word_97_-_2003___1.doc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Microsoft_Word_97_-_2003___3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emf"/><Relationship Id="rId4" Type="http://schemas.openxmlformats.org/officeDocument/2006/relationships/oleObject" Target="../embeddings/Microsoft_Word_97_-_2003___2.doc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emf"/><Relationship Id="rId5" Type="http://schemas.openxmlformats.org/officeDocument/2006/relationships/oleObject" Target="../embeddings/Microsoft_Word_97_-_2003___4.doc"/><Relationship Id="rId4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7.emf"/><Relationship Id="rId4" Type="http://schemas.openxmlformats.org/officeDocument/2006/relationships/oleObject" Target="../embeddings/Microsoft_Word_97_-_2003___5.doc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8.emf"/><Relationship Id="rId4" Type="http://schemas.openxmlformats.org/officeDocument/2006/relationships/oleObject" Target="../embeddings/Microsoft_Word_97_-_2003___6.doc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9.emf"/><Relationship Id="rId5" Type="http://schemas.openxmlformats.org/officeDocument/2006/relationships/oleObject" Target="../embeddings/Microsoft_Word_97_-_2003___7.doc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emf"/><Relationship Id="rId5" Type="http://schemas.openxmlformats.org/officeDocument/2006/relationships/oleObject" Target="../embeddings/Microsoft_Word_97_-_2003___8.doc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3.emf"/><Relationship Id="rId4" Type="http://schemas.openxmlformats.org/officeDocument/2006/relationships/oleObject" Target="../embeddings/Microsoft_Word_97_-_2003___9.doc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4.emf"/><Relationship Id="rId5" Type="http://schemas.openxmlformats.org/officeDocument/2006/relationships/oleObject" Target="../embeddings/Microsoft_Word_97_-_2003___10.doc"/><Relationship Id="rId4" Type="http://schemas.openxmlformats.org/officeDocument/2006/relationships/oleObject" Target="../embeddings/oleObject10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7.png"/><Relationship Id="rId5" Type="http://schemas.openxmlformats.org/officeDocument/2006/relationships/image" Target="../media/image16.emf"/><Relationship Id="rId4" Type="http://schemas.openxmlformats.org/officeDocument/2006/relationships/oleObject" Target="../embeddings/Microsoft_Word_97_-_2003___11.doc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9.png"/><Relationship Id="rId5" Type="http://schemas.openxmlformats.org/officeDocument/2006/relationships/image" Target="../media/image18.emf"/><Relationship Id="rId4" Type="http://schemas.openxmlformats.org/officeDocument/2006/relationships/oleObject" Target="../embeddings/Microsoft_Word_97_-_2003___12.doc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1.png"/><Relationship Id="rId5" Type="http://schemas.openxmlformats.org/officeDocument/2006/relationships/image" Target="../media/image20.emf"/><Relationship Id="rId4" Type="http://schemas.openxmlformats.org/officeDocument/2006/relationships/oleObject" Target="../embeddings/Microsoft_Word_97_-_2003___13.doc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2.emf"/><Relationship Id="rId4" Type="http://schemas.openxmlformats.org/officeDocument/2006/relationships/oleObject" Target="../embeddings/Microsoft_Word_97_-_2003___14.doc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23.emf"/><Relationship Id="rId4" Type="http://schemas.openxmlformats.org/officeDocument/2006/relationships/oleObject" Target="../embeddings/Microsoft_Word_97_-_2003___15.doc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24.emf"/><Relationship Id="rId4" Type="http://schemas.openxmlformats.org/officeDocument/2006/relationships/oleObject" Target="../embeddings/Microsoft_Word_97_-_2003___16.doc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25.emf"/><Relationship Id="rId4" Type="http://schemas.openxmlformats.org/officeDocument/2006/relationships/oleObject" Target="../embeddings/Microsoft_Word_97_-_2003___17.doc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26.emf"/><Relationship Id="rId5" Type="http://schemas.openxmlformats.org/officeDocument/2006/relationships/oleObject" Target="../embeddings/Microsoft_Word_97_-_2003___18.doc"/><Relationship Id="rId4" Type="http://schemas.openxmlformats.org/officeDocument/2006/relationships/oleObject" Target="../embeddings/oleObject1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29.png"/><Relationship Id="rId5" Type="http://schemas.openxmlformats.org/officeDocument/2006/relationships/image" Target="../media/image28.emf"/><Relationship Id="rId4" Type="http://schemas.openxmlformats.org/officeDocument/2006/relationships/oleObject" Target="../embeddings/Microsoft_Word_97_-_2003___19.doc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31.emf"/><Relationship Id="rId4" Type="http://schemas.openxmlformats.org/officeDocument/2006/relationships/oleObject" Target="../embeddings/Microsoft_Word_97_-_2003___20.doc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32.emf"/><Relationship Id="rId5" Type="http://schemas.openxmlformats.org/officeDocument/2006/relationships/oleObject" Target="../embeddings/Microsoft_Word_97_-_2003___21.doc"/><Relationship Id="rId4" Type="http://schemas.openxmlformats.org/officeDocument/2006/relationships/oleObject" Target="../embeddings/oleObject21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35.png"/><Relationship Id="rId5" Type="http://schemas.openxmlformats.org/officeDocument/2006/relationships/image" Target="../media/image34.emf"/><Relationship Id="rId4" Type="http://schemas.openxmlformats.org/officeDocument/2006/relationships/oleObject" Target="../embeddings/Microsoft_Word_97_-_2003___22.doc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36.emf"/><Relationship Id="rId4" Type="http://schemas.openxmlformats.org/officeDocument/2006/relationships/oleObject" Target="../embeddings/Microsoft_Word_97_-_2003___23.doc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38.png"/><Relationship Id="rId5" Type="http://schemas.openxmlformats.org/officeDocument/2006/relationships/image" Target="../media/image37.emf"/><Relationship Id="rId4" Type="http://schemas.openxmlformats.org/officeDocument/2006/relationships/oleObject" Target="../embeddings/Microsoft_Word_97_-_2003___24.doc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39.emf"/><Relationship Id="rId5" Type="http://schemas.openxmlformats.org/officeDocument/2006/relationships/oleObject" Target="../embeddings/Microsoft_Word_97_-_2003___25.doc"/><Relationship Id="rId4" Type="http://schemas.openxmlformats.org/officeDocument/2006/relationships/oleObject" Target="../embeddings/oleObject25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41.emf"/><Relationship Id="rId5" Type="http://schemas.openxmlformats.org/officeDocument/2006/relationships/oleObject" Target="../embeddings/Microsoft_Word_97_-_2003___26.doc"/><Relationship Id="rId4" Type="http://schemas.openxmlformats.org/officeDocument/2006/relationships/oleObject" Target="../embeddings/oleObject26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43.emf"/><Relationship Id="rId4" Type="http://schemas.openxmlformats.org/officeDocument/2006/relationships/oleObject" Target="../embeddings/Microsoft_Word_97_-_2003___27.doc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44.emf"/><Relationship Id="rId5" Type="http://schemas.openxmlformats.org/officeDocument/2006/relationships/oleObject" Target="../embeddings/Microsoft_Word_97_-_2003___28.doc"/><Relationship Id="rId4" Type="http://schemas.openxmlformats.org/officeDocument/2006/relationships/oleObject" Target="../embeddings/oleObject28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46.emf"/><Relationship Id="rId4" Type="http://schemas.openxmlformats.org/officeDocument/2006/relationships/oleObject" Target="../embeddings/Microsoft_Word_97_-_2003___29.doc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47.emf"/><Relationship Id="rId4" Type="http://schemas.openxmlformats.org/officeDocument/2006/relationships/oleObject" Target="../embeddings/Microsoft_Word_97_-_2003___30.doc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7" Type="http://schemas.openxmlformats.org/officeDocument/2006/relationships/image" Target="../media/image50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49.png"/><Relationship Id="rId5" Type="http://schemas.openxmlformats.org/officeDocument/2006/relationships/image" Target="../media/image48.emf"/><Relationship Id="rId4" Type="http://schemas.openxmlformats.org/officeDocument/2006/relationships/oleObject" Target="../embeddings/Microsoft_Word_97_-_2003___31.doc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20"/>
          <p:cNvSpPr/>
          <p:nvPr/>
        </p:nvSpPr>
        <p:spPr>
          <a:xfrm>
            <a:off x="1499841" y="2484165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 b="1" dirty="0">
                <a:solidFill>
                  <a:schemeClr val="tx1"/>
                </a:solidFill>
                <a:ea typeface="黑体" pitchFamily="49" charset="-122"/>
              </a:rPr>
              <a:t>第一章　声 现 象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9638" y="10445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69"/>
          <p:cNvSpPr/>
          <p:nvPr/>
        </p:nvSpPr>
        <p:spPr>
          <a:xfrm>
            <a:off x="2132013" y="989013"/>
            <a:ext cx="31178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声音的产生与传播</a:t>
            </a:r>
            <a:r>
              <a:rPr lang="zh-CN" altLang="en-US" b="1"/>
              <a:t> </a:t>
            </a:r>
          </a:p>
        </p:txBody>
      </p:sp>
      <p:graphicFrame>
        <p:nvGraphicFramePr>
          <p:cNvPr id="1026" name="对象 10270"/>
          <p:cNvGraphicFramePr>
            <a:graphicFrameLocks noChangeAspect="1"/>
          </p:cNvGraphicFramePr>
          <p:nvPr/>
        </p:nvGraphicFramePr>
        <p:xfrm>
          <a:off x="301625" y="1782763"/>
          <a:ext cx="11582400" cy="356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5" imgW="11582400" imgH="3562350" progId="Word.Document.8">
                  <p:embed/>
                </p:oleObj>
              </mc:Choice>
              <mc:Fallback>
                <p:oleObj r:id="rId5" imgW="11582400" imgH="35623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1782763"/>
                        <a:ext cx="11582400" cy="3562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1"/>
          <p:cNvSpPr/>
          <p:nvPr/>
        </p:nvSpPr>
        <p:spPr>
          <a:xfrm>
            <a:off x="4652963" y="16906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振动 </a:t>
            </a:r>
          </a:p>
        </p:txBody>
      </p:sp>
      <p:sp>
        <p:nvSpPr>
          <p:cNvPr id="1030" name="矩形 10272"/>
          <p:cNvSpPr/>
          <p:nvPr/>
        </p:nvSpPr>
        <p:spPr>
          <a:xfrm>
            <a:off x="3140075" y="34909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波 </a:t>
            </a:r>
          </a:p>
        </p:txBody>
      </p:sp>
      <p:sp>
        <p:nvSpPr>
          <p:cNvPr id="1031" name="矩形 10273"/>
          <p:cNvSpPr/>
          <p:nvPr/>
        </p:nvSpPr>
        <p:spPr>
          <a:xfrm>
            <a:off x="4075113" y="4065588"/>
            <a:ext cx="8731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介质 </a:t>
            </a:r>
          </a:p>
        </p:txBody>
      </p:sp>
      <p:sp>
        <p:nvSpPr>
          <p:cNvPr id="1032" name="矩形 10274"/>
          <p:cNvSpPr/>
          <p:nvPr/>
        </p:nvSpPr>
        <p:spPr>
          <a:xfrm>
            <a:off x="2411413" y="46704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不能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  <p:bldP spid="1030" grpId="0"/>
      <p:bldP spid="1031" grpId="0"/>
      <p:bldP spid="10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对象 11274"/>
          <p:cNvGraphicFramePr>
            <a:graphicFrameLocks noChangeAspect="1"/>
          </p:cNvGraphicFramePr>
          <p:nvPr/>
        </p:nvGraphicFramePr>
        <p:xfrm>
          <a:off x="301625" y="1046163"/>
          <a:ext cx="11582400" cy="4748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r:id="rId4" imgW="11582400" imgH="4748212" progId="Word.Document.8">
                  <p:embed/>
                </p:oleObj>
              </mc:Choice>
              <mc:Fallback>
                <p:oleObj r:id="rId4" imgW="11582400" imgH="47482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1046163"/>
                        <a:ext cx="11582400" cy="47482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2" name="矩形 11275"/>
          <p:cNvSpPr/>
          <p:nvPr/>
        </p:nvSpPr>
        <p:spPr>
          <a:xfrm>
            <a:off x="3932238" y="15478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种类 </a:t>
            </a:r>
          </a:p>
        </p:txBody>
      </p:sp>
      <p:sp>
        <p:nvSpPr>
          <p:cNvPr id="2053" name="矩形 11276"/>
          <p:cNvSpPr/>
          <p:nvPr/>
        </p:nvSpPr>
        <p:spPr>
          <a:xfrm>
            <a:off x="5518150" y="15478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温度 </a:t>
            </a:r>
          </a:p>
        </p:txBody>
      </p:sp>
      <p:sp>
        <p:nvSpPr>
          <p:cNvPr id="2054" name="矩形 11277"/>
          <p:cNvSpPr/>
          <p:nvPr/>
        </p:nvSpPr>
        <p:spPr>
          <a:xfrm>
            <a:off x="3352800" y="2195513"/>
            <a:ext cx="1250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340</a:t>
            </a:r>
            <a:r>
              <a:rPr lang="en-US" altLang="zh-CN" b="1" i="1"/>
              <a:t> </a:t>
            </a:r>
            <a:r>
              <a:rPr lang="en-US" altLang="zh-CN" b="1"/>
              <a:t>m/s </a:t>
            </a:r>
          </a:p>
        </p:txBody>
      </p:sp>
      <p:sp>
        <p:nvSpPr>
          <p:cNvPr id="2055" name="矩形 11278"/>
          <p:cNvSpPr/>
          <p:nvPr/>
        </p:nvSpPr>
        <p:spPr>
          <a:xfrm>
            <a:off x="5875338" y="2771775"/>
            <a:ext cx="4333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&lt; </a:t>
            </a:r>
          </a:p>
        </p:txBody>
      </p:sp>
      <p:sp>
        <p:nvSpPr>
          <p:cNvPr id="2056" name="矩形 11279"/>
          <p:cNvSpPr/>
          <p:nvPr/>
        </p:nvSpPr>
        <p:spPr>
          <a:xfrm>
            <a:off x="7172325" y="2817813"/>
            <a:ext cx="4333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&lt; </a:t>
            </a:r>
          </a:p>
        </p:txBody>
      </p:sp>
      <p:sp>
        <p:nvSpPr>
          <p:cNvPr id="2057" name="矩形 11280"/>
          <p:cNvSpPr/>
          <p:nvPr/>
        </p:nvSpPr>
        <p:spPr>
          <a:xfrm>
            <a:off x="6813550" y="392430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 反射 </a:t>
            </a:r>
          </a:p>
        </p:txBody>
      </p:sp>
      <p:sp>
        <p:nvSpPr>
          <p:cNvPr id="2058" name="矩形 11281"/>
          <p:cNvSpPr/>
          <p:nvPr/>
        </p:nvSpPr>
        <p:spPr>
          <a:xfrm>
            <a:off x="9836150" y="4572000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0.1 </a:t>
            </a:r>
          </a:p>
        </p:txBody>
      </p:sp>
      <p:graphicFrame>
        <p:nvGraphicFramePr>
          <p:cNvPr id="2051" name="对象 11285"/>
          <p:cNvGraphicFramePr>
            <a:graphicFrameLocks noChangeAspect="1"/>
          </p:cNvGraphicFramePr>
          <p:nvPr/>
        </p:nvGraphicFramePr>
        <p:xfrm>
          <a:off x="5083175" y="4830763"/>
          <a:ext cx="1012825" cy="817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r:id="rId7" imgW="1012825" imgH="817562" progId="Word.Document.8">
                  <p:embed/>
                </p:oleObj>
              </mc:Choice>
              <mc:Fallback>
                <p:oleObj r:id="rId7" imgW="1012825" imgH="817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083175" y="4830763"/>
                        <a:ext cx="1012825" cy="817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3" grpId="0"/>
      <p:bldP spid="2054" grpId="0"/>
      <p:bldP spid="2055" grpId="0"/>
      <p:bldP spid="2056" grpId="0"/>
      <p:bldP spid="2057" grpId="0"/>
      <p:bldP spid="205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图片 64513" descr="考点2"/>
          <p:cNvPicPr>
            <a:picLocks noChangeAspect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3375" y="5397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6" name="矩形 64518"/>
          <p:cNvSpPr/>
          <p:nvPr/>
        </p:nvSpPr>
        <p:spPr>
          <a:xfrm>
            <a:off x="1585913" y="463550"/>
            <a:ext cx="2046287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声音的特性</a:t>
            </a:r>
            <a:r>
              <a:rPr lang="zh-CN" altLang="en-US" b="1"/>
              <a:t> </a:t>
            </a:r>
          </a:p>
        </p:txBody>
      </p:sp>
      <p:graphicFrame>
        <p:nvGraphicFramePr>
          <p:cNvPr id="3074" name="对象 64519"/>
          <p:cNvGraphicFramePr>
            <a:graphicFrameLocks noChangeAspect="1"/>
          </p:cNvGraphicFramePr>
          <p:nvPr/>
        </p:nvGraphicFramePr>
        <p:xfrm>
          <a:off x="263525" y="1147763"/>
          <a:ext cx="11728450" cy="531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r:id="rId5" imgW="11728450" imgH="5318125" progId="Word.Document.8">
                  <p:embed/>
                </p:oleObj>
              </mc:Choice>
              <mc:Fallback>
                <p:oleObj r:id="rId5" imgW="11728450" imgH="53181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3525" y="1147763"/>
                        <a:ext cx="11728450" cy="5318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矩形 64521"/>
          <p:cNvSpPr/>
          <p:nvPr/>
        </p:nvSpPr>
        <p:spPr>
          <a:xfrm>
            <a:off x="2882900" y="2776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高低 </a:t>
            </a:r>
          </a:p>
        </p:txBody>
      </p:sp>
      <p:sp>
        <p:nvSpPr>
          <p:cNvPr id="3078" name="矩形 64522"/>
          <p:cNvSpPr/>
          <p:nvPr/>
        </p:nvSpPr>
        <p:spPr>
          <a:xfrm>
            <a:off x="6597650" y="2776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强弱 </a:t>
            </a:r>
          </a:p>
        </p:txBody>
      </p:sp>
      <p:sp>
        <p:nvSpPr>
          <p:cNvPr id="3079" name="矩形 64523"/>
          <p:cNvSpPr/>
          <p:nvPr/>
        </p:nvSpPr>
        <p:spPr>
          <a:xfrm>
            <a:off x="2667000" y="3846513"/>
            <a:ext cx="6429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 高 </a:t>
            </a:r>
          </a:p>
        </p:txBody>
      </p:sp>
      <p:sp>
        <p:nvSpPr>
          <p:cNvPr id="3080" name="矩形 64524"/>
          <p:cNvSpPr/>
          <p:nvPr/>
        </p:nvSpPr>
        <p:spPr>
          <a:xfrm>
            <a:off x="5810250" y="38465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大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/>
      <p:bldP spid="3079" grpId="0"/>
      <p:bldP spid="30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对象 69648"/>
          <p:cNvGraphicFramePr>
            <a:graphicFrameLocks noChangeAspect="1"/>
          </p:cNvGraphicFramePr>
          <p:nvPr/>
        </p:nvGraphicFramePr>
        <p:xfrm>
          <a:off x="301625" y="2235200"/>
          <a:ext cx="11582400" cy="236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r:id="rId4" imgW="11582400" imgH="2368550" progId="Word.Document.8">
                  <p:embed/>
                </p:oleObj>
              </mc:Choice>
              <mc:Fallback>
                <p:oleObj r:id="rId4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2352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矩形 69649"/>
          <p:cNvSpPr/>
          <p:nvPr/>
        </p:nvSpPr>
        <p:spPr>
          <a:xfrm>
            <a:off x="6524625" y="2771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赫兹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对象 68621"/>
          <p:cNvGraphicFramePr>
            <a:graphicFrameLocks noChangeAspect="1"/>
          </p:cNvGraphicFramePr>
          <p:nvPr/>
        </p:nvGraphicFramePr>
        <p:xfrm>
          <a:off x="301625" y="1938338"/>
          <a:ext cx="11582400" cy="296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r:id="rId4" imgW="11582400" imgH="2963862" progId="Word.Document.8">
                  <p:embed/>
                </p:oleObj>
              </mc:Choice>
              <mc:Fallback>
                <p:oleObj r:id="rId4" imgW="11582400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1938338"/>
                        <a:ext cx="11582400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图片 72705" descr="考点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638" y="97790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矩形 72718"/>
          <p:cNvSpPr/>
          <p:nvPr/>
        </p:nvSpPr>
        <p:spPr>
          <a:xfrm>
            <a:off x="2349500" y="941388"/>
            <a:ext cx="16891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声的利用</a:t>
            </a:r>
            <a:r>
              <a:rPr lang="zh-CN" altLang="en-US" b="1"/>
              <a:t> </a:t>
            </a:r>
          </a:p>
        </p:txBody>
      </p:sp>
      <p:graphicFrame>
        <p:nvGraphicFramePr>
          <p:cNvPr id="6146" name="对象 72719"/>
          <p:cNvGraphicFramePr>
            <a:graphicFrameLocks noChangeAspect="1"/>
          </p:cNvGraphicFramePr>
          <p:nvPr/>
        </p:nvGraphicFramePr>
        <p:xfrm>
          <a:off x="0" y="1692275"/>
          <a:ext cx="11734800" cy="3952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r:id="rId5" imgW="11734800" imgH="3952875" progId="Word.Document.8">
                  <p:embed/>
                </p:oleObj>
              </mc:Choice>
              <mc:Fallback>
                <p:oleObj r:id="rId5" imgW="11734800" imgH="39528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1692275"/>
                        <a:ext cx="11734800" cy="3952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图片 1464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638" y="1260475"/>
            <a:ext cx="8785225" cy="5572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2" name="矩形 146438"/>
          <p:cNvSpPr/>
          <p:nvPr/>
        </p:nvSpPr>
        <p:spPr>
          <a:xfrm>
            <a:off x="2709863" y="1258888"/>
            <a:ext cx="12541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噪　声 </a:t>
            </a:r>
          </a:p>
        </p:txBody>
      </p:sp>
      <p:graphicFrame>
        <p:nvGraphicFramePr>
          <p:cNvPr id="7170" name="对象 146439"/>
          <p:cNvGraphicFramePr>
            <a:graphicFrameLocks noChangeAspect="1"/>
          </p:cNvGraphicFramePr>
          <p:nvPr/>
        </p:nvGraphicFramePr>
        <p:xfrm>
          <a:off x="301625" y="2009775"/>
          <a:ext cx="11582400" cy="296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r:id="rId5" imgW="11582400" imgH="2963863" progId="Word.Document.8">
                  <p:embed/>
                </p:oleObj>
              </mc:Choice>
              <mc:Fallback>
                <p:oleObj r:id="rId5" imgW="11582400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2009775"/>
                        <a:ext cx="11582400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3" name="矩形 146440"/>
          <p:cNvSpPr/>
          <p:nvPr/>
        </p:nvSpPr>
        <p:spPr>
          <a:xfrm>
            <a:off x="5011738" y="248443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无规则 </a:t>
            </a:r>
          </a:p>
        </p:txBody>
      </p:sp>
      <p:sp>
        <p:nvSpPr>
          <p:cNvPr id="7174" name="矩形 146441"/>
          <p:cNvSpPr/>
          <p:nvPr/>
        </p:nvSpPr>
        <p:spPr>
          <a:xfrm>
            <a:off x="4940300" y="4283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分贝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对象 149505"/>
          <p:cNvGraphicFramePr>
            <a:graphicFrameLocks noChangeAspect="1"/>
          </p:cNvGraphicFramePr>
          <p:nvPr/>
        </p:nvGraphicFramePr>
        <p:xfrm>
          <a:off x="301625" y="2235200"/>
          <a:ext cx="11582400" cy="236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r:id="rId4" imgW="11582400" imgH="2368550" progId="Word.Document.8">
                  <p:embed/>
                </p:oleObj>
              </mc:Choice>
              <mc:Fallback>
                <p:oleObj r:id="rId4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2352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矩形 149506"/>
          <p:cNvSpPr/>
          <p:nvPr/>
        </p:nvSpPr>
        <p:spPr>
          <a:xfrm>
            <a:off x="4724400" y="2771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产生 </a:t>
            </a:r>
          </a:p>
        </p:txBody>
      </p:sp>
      <p:sp>
        <p:nvSpPr>
          <p:cNvPr id="8196" name="矩形 149507"/>
          <p:cNvSpPr/>
          <p:nvPr/>
        </p:nvSpPr>
        <p:spPr>
          <a:xfrm>
            <a:off x="5227638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传播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图片 1474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175" y="828675"/>
            <a:ext cx="1724025" cy="40005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9218" name="对象 147458"/>
          <p:cNvGraphicFramePr>
            <a:graphicFrameLocks noChangeAspect="1"/>
          </p:cNvGraphicFramePr>
          <p:nvPr/>
        </p:nvGraphicFramePr>
        <p:xfrm>
          <a:off x="193675" y="1401763"/>
          <a:ext cx="11725275" cy="473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r:id="rId5" imgW="11725275" imgH="4730750" progId="Word.Document.8">
                  <p:embed/>
                </p:oleObj>
              </mc:Choice>
              <mc:Fallback>
                <p:oleObj r:id="rId5" imgW="11725275" imgH="4730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3675" y="1401763"/>
                        <a:ext cx="11725275" cy="4730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0" name="矩形 147459"/>
          <p:cNvSpPr/>
          <p:nvPr/>
        </p:nvSpPr>
        <p:spPr>
          <a:xfrm>
            <a:off x="7075488" y="2538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介质 </a:t>
            </a:r>
          </a:p>
        </p:txBody>
      </p:sp>
      <p:sp>
        <p:nvSpPr>
          <p:cNvPr id="9221" name="矩形 147460"/>
          <p:cNvSpPr/>
          <p:nvPr/>
        </p:nvSpPr>
        <p:spPr>
          <a:xfrm>
            <a:off x="8818563" y="2538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不能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对象 150531"/>
          <p:cNvGraphicFramePr>
            <a:graphicFrameLocks noChangeAspect="1"/>
          </p:cNvGraphicFramePr>
          <p:nvPr/>
        </p:nvGraphicFramePr>
        <p:xfrm>
          <a:off x="225425" y="1284288"/>
          <a:ext cx="11609388" cy="422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r:id="rId4" imgW="11609388" imgH="4227512" progId="Word.Document.8">
                  <p:embed/>
                </p:oleObj>
              </mc:Choice>
              <mc:Fallback>
                <p:oleObj r:id="rId4" imgW="11609388" imgH="42275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5425" y="1284288"/>
                        <a:ext cx="11609388" cy="422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3" name="矩形 150532"/>
          <p:cNvSpPr/>
          <p:nvPr/>
        </p:nvSpPr>
        <p:spPr>
          <a:xfrm>
            <a:off x="7654925" y="17970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振动 </a:t>
            </a:r>
          </a:p>
        </p:txBody>
      </p:sp>
      <p:sp>
        <p:nvSpPr>
          <p:cNvPr id="10244" name="矩形 150533"/>
          <p:cNvSpPr/>
          <p:nvPr/>
        </p:nvSpPr>
        <p:spPr>
          <a:xfrm>
            <a:off x="2470150" y="23733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响度 </a:t>
            </a:r>
          </a:p>
        </p:txBody>
      </p:sp>
      <p:sp>
        <p:nvSpPr>
          <p:cNvPr id="10245" name="矩形 150534"/>
          <p:cNvSpPr/>
          <p:nvPr/>
        </p:nvSpPr>
        <p:spPr>
          <a:xfrm>
            <a:off x="9671050" y="23733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音调 </a:t>
            </a:r>
          </a:p>
        </p:txBody>
      </p:sp>
      <p:pic>
        <p:nvPicPr>
          <p:cNvPr id="10246" name="图片 1505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0350" y="3260725"/>
            <a:ext cx="3311525" cy="17399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对象 151553"/>
          <p:cNvGraphicFramePr>
            <a:graphicFrameLocks noChangeAspect="1"/>
          </p:cNvGraphicFramePr>
          <p:nvPr/>
        </p:nvGraphicFramePr>
        <p:xfrm>
          <a:off x="263525" y="852488"/>
          <a:ext cx="11495088" cy="534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" r:id="rId4" imgW="11495088" imgH="5349875" progId="Word.Document.8">
                  <p:embed/>
                </p:oleObj>
              </mc:Choice>
              <mc:Fallback>
                <p:oleObj r:id="rId4" imgW="11495088" imgH="53498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3525" y="852488"/>
                        <a:ext cx="11495088" cy="5349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7" name="图片 15155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6013" y="3708400"/>
            <a:ext cx="1192212" cy="2124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151555"/>
          <p:cNvSpPr/>
          <p:nvPr/>
        </p:nvSpPr>
        <p:spPr>
          <a:xfrm>
            <a:off x="5084763" y="19796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振动 </a:t>
            </a:r>
          </a:p>
        </p:txBody>
      </p:sp>
      <p:sp>
        <p:nvSpPr>
          <p:cNvPr id="11269" name="矩形 151556"/>
          <p:cNvSpPr/>
          <p:nvPr/>
        </p:nvSpPr>
        <p:spPr>
          <a:xfrm>
            <a:off x="7677150" y="25558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响度 </a:t>
            </a:r>
          </a:p>
        </p:txBody>
      </p:sp>
      <p:sp>
        <p:nvSpPr>
          <p:cNvPr id="11270" name="矩形 151557"/>
          <p:cNvSpPr/>
          <p:nvPr/>
        </p:nvSpPr>
        <p:spPr>
          <a:xfrm>
            <a:off x="1054100" y="3708400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转换法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  <p:bldP spid="112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对象 152577"/>
          <p:cNvGraphicFramePr>
            <a:graphicFrameLocks noChangeAspect="1"/>
          </p:cNvGraphicFramePr>
          <p:nvPr/>
        </p:nvGraphicFramePr>
        <p:xfrm>
          <a:off x="188913" y="827088"/>
          <a:ext cx="11733212" cy="478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0" r:id="rId4" imgW="11733212" imgH="4783137" progId="Word.Document.8">
                  <p:embed/>
                </p:oleObj>
              </mc:Choice>
              <mc:Fallback>
                <p:oleObj r:id="rId4" imgW="11733212" imgH="4783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8913" y="827088"/>
                        <a:ext cx="11733212" cy="4783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1" name="图片 15257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7475" y="3635375"/>
            <a:ext cx="3167063" cy="1630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152579"/>
          <p:cNvSpPr/>
          <p:nvPr/>
        </p:nvSpPr>
        <p:spPr>
          <a:xfrm>
            <a:off x="4065588" y="1331913"/>
            <a:ext cx="12557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 瓶和水 </a:t>
            </a:r>
          </a:p>
        </p:txBody>
      </p:sp>
      <p:sp>
        <p:nvSpPr>
          <p:cNvPr id="12293" name="矩形 152580"/>
          <p:cNvSpPr/>
          <p:nvPr/>
        </p:nvSpPr>
        <p:spPr>
          <a:xfrm>
            <a:off x="4725988" y="190817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最右端 </a:t>
            </a:r>
          </a:p>
        </p:txBody>
      </p:sp>
      <p:sp>
        <p:nvSpPr>
          <p:cNvPr id="12294" name="矩形 152581"/>
          <p:cNvSpPr/>
          <p:nvPr/>
        </p:nvSpPr>
        <p:spPr>
          <a:xfrm>
            <a:off x="2852738" y="248285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空气柱 </a:t>
            </a:r>
          </a:p>
        </p:txBody>
      </p:sp>
      <p:sp>
        <p:nvSpPr>
          <p:cNvPr id="12295" name="矩形 152582"/>
          <p:cNvSpPr/>
          <p:nvPr/>
        </p:nvSpPr>
        <p:spPr>
          <a:xfrm>
            <a:off x="3429000" y="305911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最左端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  <p:bldP spid="122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对象 153601"/>
          <p:cNvGraphicFramePr>
            <a:graphicFrameLocks noChangeAspect="1"/>
          </p:cNvGraphicFramePr>
          <p:nvPr/>
        </p:nvGraphicFramePr>
        <p:xfrm>
          <a:off x="230188" y="1114425"/>
          <a:ext cx="11725275" cy="4611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4" r:id="rId4" imgW="11725275" imgH="4611688" progId="Word.Document.8">
                  <p:embed/>
                </p:oleObj>
              </mc:Choice>
              <mc:Fallback>
                <p:oleObj r:id="rId4" imgW="11725275" imgH="46116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30188" y="1114425"/>
                        <a:ext cx="11725275" cy="4611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5" name="矩形 153602"/>
          <p:cNvSpPr/>
          <p:nvPr/>
        </p:nvSpPr>
        <p:spPr>
          <a:xfrm>
            <a:off x="4076700" y="1639888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超声波 </a:t>
            </a:r>
          </a:p>
        </p:txBody>
      </p:sp>
      <p:sp>
        <p:nvSpPr>
          <p:cNvPr id="13316" name="矩形 153603"/>
          <p:cNvSpPr/>
          <p:nvPr/>
        </p:nvSpPr>
        <p:spPr>
          <a:xfrm>
            <a:off x="1404938" y="223996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 信息 </a:t>
            </a:r>
          </a:p>
        </p:txBody>
      </p:sp>
      <p:sp>
        <p:nvSpPr>
          <p:cNvPr id="13317" name="矩形 153604"/>
          <p:cNvSpPr/>
          <p:nvPr/>
        </p:nvSpPr>
        <p:spPr>
          <a:xfrm>
            <a:off x="4157663" y="28067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能量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对象 154627"/>
          <p:cNvGraphicFramePr>
            <a:graphicFrameLocks noChangeAspect="1"/>
          </p:cNvGraphicFramePr>
          <p:nvPr/>
        </p:nvGraphicFramePr>
        <p:xfrm>
          <a:off x="265113" y="1181100"/>
          <a:ext cx="11491912" cy="446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8" r:id="rId4" imgW="11491912" imgH="4462463" progId="Word.Document.8">
                  <p:embed/>
                </p:oleObj>
              </mc:Choice>
              <mc:Fallback>
                <p:oleObj r:id="rId4" imgW="11491912" imgH="44624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5113" y="1181100"/>
                        <a:ext cx="11491912" cy="4462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9" name="矩形 154628"/>
          <p:cNvSpPr/>
          <p:nvPr/>
        </p:nvSpPr>
        <p:spPr>
          <a:xfrm>
            <a:off x="9477375" y="1714500"/>
            <a:ext cx="1555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 传播过程 </a:t>
            </a:r>
          </a:p>
        </p:txBody>
      </p:sp>
      <p:sp>
        <p:nvSpPr>
          <p:cNvPr id="14340" name="矩形 154629"/>
          <p:cNvSpPr/>
          <p:nvPr/>
        </p:nvSpPr>
        <p:spPr>
          <a:xfrm>
            <a:off x="9521825" y="2268538"/>
            <a:ext cx="1250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 声源处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对象 80905"/>
          <p:cNvGraphicFramePr>
            <a:graphicFrameLocks noChangeAspect="1"/>
          </p:cNvGraphicFramePr>
          <p:nvPr/>
        </p:nvGraphicFramePr>
        <p:xfrm>
          <a:off x="301625" y="749300"/>
          <a:ext cx="11582400" cy="5341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2" r:id="rId4" imgW="11582400" imgH="5341938" progId="Word.Document.8">
                  <p:embed/>
                </p:oleObj>
              </mc:Choice>
              <mc:Fallback>
                <p:oleObj r:id="rId4" imgW="11582400" imgH="53419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749300"/>
                        <a:ext cx="11582400" cy="5341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矩形 80906"/>
          <p:cNvSpPr/>
          <p:nvPr/>
        </p:nvSpPr>
        <p:spPr>
          <a:xfrm>
            <a:off x="5313363" y="12604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 ②③ </a:t>
            </a:r>
          </a:p>
        </p:txBody>
      </p:sp>
      <p:sp>
        <p:nvSpPr>
          <p:cNvPr id="15364" name="矩形 80907"/>
          <p:cNvSpPr/>
          <p:nvPr/>
        </p:nvSpPr>
        <p:spPr>
          <a:xfrm>
            <a:off x="8528050" y="1260475"/>
            <a:ext cx="18684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 ①⑤⑥⑨⑩ </a:t>
            </a:r>
          </a:p>
        </p:txBody>
      </p:sp>
      <p:sp>
        <p:nvSpPr>
          <p:cNvPr id="15365" name="矩形 80908"/>
          <p:cNvSpPr/>
          <p:nvPr/>
        </p:nvSpPr>
        <p:spPr>
          <a:xfrm>
            <a:off x="1314450" y="1881188"/>
            <a:ext cx="15621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 ④⑦⑧⑪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对象 78851"/>
          <p:cNvGraphicFramePr>
            <a:graphicFrameLocks noChangeAspect="1"/>
          </p:cNvGraphicFramePr>
          <p:nvPr/>
        </p:nvGraphicFramePr>
        <p:xfrm>
          <a:off x="193675" y="763588"/>
          <a:ext cx="11582400" cy="528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6" r:id="rId4" imgW="11582400" imgH="5283200" progId="Word.Document.8">
                  <p:embed/>
                </p:oleObj>
              </mc:Choice>
              <mc:Fallback>
                <p:oleObj r:id="rId4" imgW="11582400" imgH="52832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3675" y="763588"/>
                        <a:ext cx="11582400" cy="5283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矩形 78852"/>
          <p:cNvSpPr/>
          <p:nvPr/>
        </p:nvSpPr>
        <p:spPr>
          <a:xfrm>
            <a:off x="5421313" y="12223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②④⑥⑦ </a:t>
            </a:r>
          </a:p>
        </p:txBody>
      </p:sp>
      <p:sp>
        <p:nvSpPr>
          <p:cNvPr id="16388" name="矩形 78853"/>
          <p:cNvSpPr/>
          <p:nvPr/>
        </p:nvSpPr>
        <p:spPr>
          <a:xfrm>
            <a:off x="9777413" y="1222375"/>
            <a:ext cx="12557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 ①③⑤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图片 8499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638" y="1258888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矩形 84996"/>
          <p:cNvSpPr/>
          <p:nvPr/>
        </p:nvSpPr>
        <p:spPr>
          <a:xfrm>
            <a:off x="2420938" y="1187450"/>
            <a:ext cx="31178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声音的产生与传播</a:t>
            </a:r>
            <a:r>
              <a:rPr lang="zh-CN" altLang="en-US" b="1"/>
              <a:t> </a:t>
            </a:r>
          </a:p>
        </p:txBody>
      </p:sp>
      <p:graphicFrame>
        <p:nvGraphicFramePr>
          <p:cNvPr id="17410" name="对象 84997"/>
          <p:cNvGraphicFramePr>
            <a:graphicFrameLocks noChangeAspect="1"/>
          </p:cNvGraphicFramePr>
          <p:nvPr/>
        </p:nvGraphicFramePr>
        <p:xfrm>
          <a:off x="301625" y="1938338"/>
          <a:ext cx="11582400" cy="2963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0" r:id="rId5" imgW="11582400" imgH="2963862" progId="Word.Document.8">
                  <p:embed/>
                </p:oleObj>
              </mc:Choice>
              <mc:Fallback>
                <p:oleObj r:id="rId5" imgW="11582400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1938338"/>
                        <a:ext cx="11582400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3" name="矩形 84998"/>
          <p:cNvSpPr/>
          <p:nvPr/>
        </p:nvSpPr>
        <p:spPr>
          <a:xfrm>
            <a:off x="5734050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C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对象 86020"/>
          <p:cNvGraphicFramePr>
            <a:graphicFrameLocks noChangeAspect="1"/>
          </p:cNvGraphicFramePr>
          <p:nvPr/>
        </p:nvGraphicFramePr>
        <p:xfrm>
          <a:off x="260350" y="900113"/>
          <a:ext cx="11591925" cy="1185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4" r:id="rId4" imgW="11591925" imgH="1185862" progId="Word.Document.8">
                  <p:embed/>
                </p:oleObj>
              </mc:Choice>
              <mc:Fallback>
                <p:oleObj r:id="rId4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0350" y="9001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35" name="图片 860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350" y="2195513"/>
            <a:ext cx="5635625" cy="26685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6" name="图片 860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48363" y="1965325"/>
            <a:ext cx="5903912" cy="2352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7" name="矩形 86023"/>
          <p:cNvSpPr/>
          <p:nvPr/>
        </p:nvSpPr>
        <p:spPr>
          <a:xfrm>
            <a:off x="2205038" y="14763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B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对象 87048"/>
          <p:cNvGraphicFramePr>
            <a:graphicFrameLocks noChangeAspect="1"/>
          </p:cNvGraphicFramePr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8" r:id="rId4" imgW="11591925" imgH="3557588" progId="Word.Document.8">
                  <p:embed/>
                </p:oleObj>
              </mc:Choice>
              <mc:Fallback>
                <p:oleObj r:id="rId4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矩形 87049"/>
          <p:cNvSpPr/>
          <p:nvPr/>
        </p:nvSpPr>
        <p:spPr>
          <a:xfrm>
            <a:off x="3213100" y="27003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空气 </a:t>
            </a:r>
          </a:p>
        </p:txBody>
      </p:sp>
      <p:sp>
        <p:nvSpPr>
          <p:cNvPr id="19460" name="矩形 87050"/>
          <p:cNvSpPr/>
          <p:nvPr/>
        </p:nvSpPr>
        <p:spPr>
          <a:xfrm>
            <a:off x="4510088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大于 </a:t>
            </a:r>
          </a:p>
        </p:txBody>
      </p:sp>
      <p:sp>
        <p:nvSpPr>
          <p:cNvPr id="19461" name="矩形 87051"/>
          <p:cNvSpPr/>
          <p:nvPr/>
        </p:nvSpPr>
        <p:spPr>
          <a:xfrm>
            <a:off x="5876925" y="4475163"/>
            <a:ext cx="3324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声音不能在真空中传播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/>
      <p:bldP spid="194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图片 880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5" y="17637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 88071"/>
          <p:cNvSpPr/>
          <p:nvPr/>
        </p:nvSpPr>
        <p:spPr>
          <a:xfrm>
            <a:off x="2276475" y="1733550"/>
            <a:ext cx="205898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声音的特性</a:t>
            </a:r>
            <a:r>
              <a:rPr lang="zh-CN" altLang="en-US" sz="2800" b="1"/>
              <a:t> </a:t>
            </a:r>
          </a:p>
        </p:txBody>
      </p:sp>
      <p:graphicFrame>
        <p:nvGraphicFramePr>
          <p:cNvPr id="20482" name="对象 88072"/>
          <p:cNvGraphicFramePr>
            <a:graphicFrameLocks noChangeAspect="1"/>
          </p:cNvGraphicFramePr>
          <p:nvPr/>
        </p:nvGraphicFramePr>
        <p:xfrm>
          <a:off x="301625" y="2432050"/>
          <a:ext cx="11582400" cy="197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2" r:id="rId5" imgW="11582400" imgH="1974850" progId="Word.Document.8">
                  <p:embed/>
                </p:oleObj>
              </mc:Choice>
              <mc:Fallback>
                <p:oleObj r:id="rId5" imgW="11582400" imgH="1974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2432050"/>
                        <a:ext cx="11582400" cy="1974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5" name="矩形 88073"/>
          <p:cNvSpPr/>
          <p:nvPr/>
        </p:nvSpPr>
        <p:spPr>
          <a:xfrm>
            <a:off x="2565400" y="32035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C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对象 89095"/>
          <p:cNvGraphicFramePr>
            <a:graphicFrameLocks noChangeAspect="1"/>
          </p:cNvGraphicFramePr>
          <p:nvPr/>
        </p:nvGraphicFramePr>
        <p:xfrm>
          <a:off x="296863" y="1425575"/>
          <a:ext cx="11591925" cy="355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6" r:id="rId4" imgW="11591925" imgH="3557588" progId="Word.Document.8">
                  <p:embed/>
                </p:oleObj>
              </mc:Choice>
              <mc:Fallback>
                <p:oleObj r:id="rId4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4255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07" name="图片 8909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47100" y="2365375"/>
            <a:ext cx="2535238" cy="2149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8" name="矩形 89097"/>
          <p:cNvSpPr/>
          <p:nvPr/>
        </p:nvSpPr>
        <p:spPr>
          <a:xfrm>
            <a:off x="2565400" y="19796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D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对象 90122"/>
          <p:cNvGraphicFramePr>
            <a:graphicFrameLocks noChangeAspect="1"/>
          </p:cNvGraphicFramePr>
          <p:nvPr/>
        </p:nvGraphicFramePr>
        <p:xfrm>
          <a:off x="301625" y="990600"/>
          <a:ext cx="11582400" cy="485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0" r:id="rId4" imgW="11582400" imgH="4857750" progId="Word.Document.8">
                  <p:embed/>
                </p:oleObj>
              </mc:Choice>
              <mc:Fallback>
                <p:oleObj r:id="rId4" imgW="11582400" imgH="4857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990600"/>
                        <a:ext cx="11582400" cy="4857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矩形 90123"/>
          <p:cNvSpPr/>
          <p:nvPr/>
        </p:nvSpPr>
        <p:spPr>
          <a:xfrm>
            <a:off x="8253413" y="971550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A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对象 91144"/>
          <p:cNvGraphicFramePr>
            <a:graphicFrameLocks noChangeAspect="1"/>
          </p:cNvGraphicFramePr>
          <p:nvPr/>
        </p:nvGraphicFramePr>
        <p:xfrm>
          <a:off x="192088" y="469900"/>
          <a:ext cx="11474450" cy="293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4" r:id="rId4" imgW="11474450" imgH="2935288" progId="Word.Document.8">
                  <p:embed/>
                </p:oleObj>
              </mc:Choice>
              <mc:Fallback>
                <p:oleObj r:id="rId4" imgW="11474450" imgH="29352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2088" y="469900"/>
                        <a:ext cx="11474450" cy="2935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5" name="图片 9114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3788" y="3573463"/>
            <a:ext cx="4591050" cy="24780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6" name="矩形 91149"/>
          <p:cNvSpPr/>
          <p:nvPr/>
        </p:nvSpPr>
        <p:spPr>
          <a:xfrm>
            <a:off x="10558463" y="21224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音调 </a:t>
            </a:r>
          </a:p>
        </p:txBody>
      </p:sp>
      <p:sp>
        <p:nvSpPr>
          <p:cNvPr id="23557" name="矩形 91150"/>
          <p:cNvSpPr/>
          <p:nvPr/>
        </p:nvSpPr>
        <p:spPr>
          <a:xfrm>
            <a:off x="8253413" y="26987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响度 </a:t>
            </a:r>
          </a:p>
        </p:txBody>
      </p:sp>
      <p:sp>
        <p:nvSpPr>
          <p:cNvPr id="23558" name="矩形 1"/>
          <p:cNvSpPr/>
          <p:nvPr/>
        </p:nvSpPr>
        <p:spPr>
          <a:xfrm>
            <a:off x="8267700" y="409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振动 </a:t>
            </a:r>
          </a:p>
        </p:txBody>
      </p:sp>
      <p:sp>
        <p:nvSpPr>
          <p:cNvPr id="23559" name="矩形 2"/>
          <p:cNvSpPr/>
          <p:nvPr/>
        </p:nvSpPr>
        <p:spPr>
          <a:xfrm>
            <a:off x="5099050" y="9858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低 </a:t>
            </a:r>
          </a:p>
        </p:txBody>
      </p:sp>
      <p:sp>
        <p:nvSpPr>
          <p:cNvPr id="23560" name="矩形 3"/>
          <p:cNvSpPr/>
          <p:nvPr/>
        </p:nvSpPr>
        <p:spPr>
          <a:xfrm>
            <a:off x="6324600" y="1560513"/>
            <a:ext cx="43830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此时钢尺振动的频率小于</a:t>
            </a:r>
            <a:r>
              <a:rPr lang="en-US" altLang="zh-CN" b="1"/>
              <a:t>20 Hz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7" grpId="0"/>
      <p:bldP spid="23558" grpId="0"/>
      <p:bldP spid="23559" grpId="0"/>
      <p:bldP spid="2356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图片 9216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175" y="12604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矩形 92168"/>
          <p:cNvSpPr/>
          <p:nvPr/>
        </p:nvSpPr>
        <p:spPr>
          <a:xfrm>
            <a:off x="2203450" y="1230313"/>
            <a:ext cx="20462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声音的利用</a:t>
            </a:r>
            <a:r>
              <a:rPr lang="zh-CN" altLang="en-US" b="1"/>
              <a:t> </a:t>
            </a:r>
          </a:p>
        </p:txBody>
      </p:sp>
      <p:graphicFrame>
        <p:nvGraphicFramePr>
          <p:cNvPr id="24578" name="对象 92169"/>
          <p:cNvGraphicFramePr>
            <a:graphicFrameLocks noChangeAspect="1"/>
          </p:cNvGraphicFramePr>
          <p:nvPr/>
        </p:nvGraphicFramePr>
        <p:xfrm>
          <a:off x="193675" y="1908175"/>
          <a:ext cx="11582400" cy="296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8" r:id="rId5" imgW="11582400" imgH="2963863" progId="Word.Document.8">
                  <p:embed/>
                </p:oleObj>
              </mc:Choice>
              <mc:Fallback>
                <p:oleObj r:id="rId5" imgW="11582400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3675" y="1908175"/>
                        <a:ext cx="11582400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1" name="矩形 92170"/>
          <p:cNvSpPr/>
          <p:nvPr/>
        </p:nvSpPr>
        <p:spPr>
          <a:xfrm>
            <a:off x="5661025" y="18827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B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图片 9318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600" y="11874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4" name="矩形 93190"/>
          <p:cNvSpPr/>
          <p:nvPr/>
        </p:nvSpPr>
        <p:spPr>
          <a:xfrm>
            <a:off x="2249488" y="935038"/>
            <a:ext cx="1970087" cy="736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噪声的控制</a:t>
            </a:r>
            <a:r>
              <a:rPr lang="zh-CN" altLang="en-US" b="1"/>
              <a:t> </a:t>
            </a:r>
          </a:p>
        </p:txBody>
      </p:sp>
      <p:graphicFrame>
        <p:nvGraphicFramePr>
          <p:cNvPr id="25602" name="对象 93191"/>
          <p:cNvGraphicFramePr>
            <a:graphicFrameLocks noChangeAspect="1"/>
          </p:cNvGraphicFramePr>
          <p:nvPr/>
        </p:nvGraphicFramePr>
        <p:xfrm>
          <a:off x="122238" y="1795463"/>
          <a:ext cx="11582400" cy="316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2" r:id="rId5" imgW="11582400" imgH="3167062" progId="Word.Document.8">
                  <p:embed/>
                </p:oleObj>
              </mc:Choice>
              <mc:Fallback>
                <p:oleObj r:id="rId5" imgW="11582400" imgH="31670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2238" y="1795463"/>
                        <a:ext cx="11582400" cy="3167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5" name="矩形 93192"/>
          <p:cNvSpPr/>
          <p:nvPr/>
        </p:nvSpPr>
        <p:spPr>
          <a:xfrm>
            <a:off x="9261475" y="18367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A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对象 94211"/>
          <p:cNvGraphicFramePr>
            <a:graphicFrameLocks noChangeAspect="1"/>
          </p:cNvGraphicFramePr>
          <p:nvPr/>
        </p:nvGraphicFramePr>
        <p:xfrm>
          <a:off x="301625" y="2432050"/>
          <a:ext cx="11582400" cy="197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6" r:id="rId4" imgW="11582400" imgH="1974850" progId="Word.Document.8">
                  <p:embed/>
                </p:oleObj>
              </mc:Choice>
              <mc:Fallback>
                <p:oleObj r:id="rId4" imgW="11582400" imgH="1974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432050"/>
                        <a:ext cx="11582400" cy="1974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7" name="矩形 94212"/>
          <p:cNvSpPr/>
          <p:nvPr/>
        </p:nvSpPr>
        <p:spPr>
          <a:xfrm>
            <a:off x="4075113" y="2432050"/>
            <a:ext cx="14493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dB(</a:t>
            </a:r>
            <a:r>
              <a:rPr lang="zh-CN" altLang="en-US" b="1"/>
              <a:t>分贝</a:t>
            </a:r>
            <a:r>
              <a:rPr lang="en-US" altLang="zh-CN" b="1"/>
              <a:t>) </a:t>
            </a:r>
          </a:p>
        </p:txBody>
      </p:sp>
      <p:sp>
        <p:nvSpPr>
          <p:cNvPr id="26628" name="矩形 94213"/>
          <p:cNvSpPr/>
          <p:nvPr/>
        </p:nvSpPr>
        <p:spPr>
          <a:xfrm>
            <a:off x="9104313" y="31908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传播过程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图片 952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5" y="1260475"/>
            <a:ext cx="8208963" cy="5191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2" name="矩形 95236"/>
          <p:cNvSpPr/>
          <p:nvPr/>
        </p:nvSpPr>
        <p:spPr>
          <a:xfrm>
            <a:off x="2708275" y="1230313"/>
            <a:ext cx="20462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声现象综合</a:t>
            </a:r>
            <a:r>
              <a:rPr lang="zh-CN" altLang="en-US" b="1"/>
              <a:t> </a:t>
            </a:r>
          </a:p>
        </p:txBody>
      </p:sp>
      <p:graphicFrame>
        <p:nvGraphicFramePr>
          <p:cNvPr id="27650" name="对象 95237"/>
          <p:cNvGraphicFramePr>
            <a:graphicFrameLocks noChangeAspect="1"/>
          </p:cNvGraphicFramePr>
          <p:nvPr/>
        </p:nvGraphicFramePr>
        <p:xfrm>
          <a:off x="301625" y="2009775"/>
          <a:ext cx="11582400" cy="296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0" r:id="rId5" imgW="11582400" imgH="2963863" progId="Word.Document.8">
                  <p:embed/>
                </p:oleObj>
              </mc:Choice>
              <mc:Fallback>
                <p:oleObj r:id="rId5" imgW="11582400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2009775"/>
                        <a:ext cx="11582400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3" name="矩形 95238"/>
          <p:cNvSpPr/>
          <p:nvPr/>
        </p:nvSpPr>
        <p:spPr>
          <a:xfrm>
            <a:off x="5900738" y="2025650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C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对象 96259"/>
          <p:cNvGraphicFramePr>
            <a:graphicFrameLocks noChangeAspect="1"/>
          </p:cNvGraphicFramePr>
          <p:nvPr/>
        </p:nvGraphicFramePr>
        <p:xfrm>
          <a:off x="301625" y="1836738"/>
          <a:ext cx="11582400" cy="316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4" r:id="rId4" imgW="11582400" imgH="3167062" progId="Word.Document.8">
                  <p:embed/>
                </p:oleObj>
              </mc:Choice>
              <mc:Fallback>
                <p:oleObj r:id="rId4" imgW="11582400" imgH="31670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1836738"/>
                        <a:ext cx="11582400" cy="3167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5" name="矩形 96260"/>
          <p:cNvSpPr/>
          <p:nvPr/>
        </p:nvSpPr>
        <p:spPr>
          <a:xfrm>
            <a:off x="8974138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C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对象 97283"/>
          <p:cNvGraphicFramePr>
            <a:graphicFrameLocks noChangeAspect="1"/>
          </p:cNvGraphicFramePr>
          <p:nvPr/>
        </p:nvGraphicFramePr>
        <p:xfrm>
          <a:off x="301625" y="2533650"/>
          <a:ext cx="11582400" cy="177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98" r:id="rId4" imgW="11582400" imgH="1771650" progId="Word.Document.8">
                  <p:embed/>
                </p:oleObj>
              </mc:Choice>
              <mc:Fallback>
                <p:oleObj r:id="rId4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533650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9" name="矩形 97284"/>
          <p:cNvSpPr/>
          <p:nvPr/>
        </p:nvSpPr>
        <p:spPr>
          <a:xfrm>
            <a:off x="9045575" y="24828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反射 </a:t>
            </a:r>
          </a:p>
        </p:txBody>
      </p:sp>
      <p:sp>
        <p:nvSpPr>
          <p:cNvPr id="29700" name="矩形 97285"/>
          <p:cNvSpPr/>
          <p:nvPr/>
        </p:nvSpPr>
        <p:spPr>
          <a:xfrm>
            <a:off x="10514013" y="30321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音调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对象 98311"/>
          <p:cNvGraphicFramePr>
            <a:graphicFrameLocks noChangeAspect="1"/>
          </p:cNvGraphicFramePr>
          <p:nvPr/>
        </p:nvGraphicFramePr>
        <p:xfrm>
          <a:off x="193675" y="584200"/>
          <a:ext cx="11582400" cy="257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2" r:id="rId4" imgW="11582400" imgH="2571750" progId="Word.Document.8">
                  <p:embed/>
                </p:oleObj>
              </mc:Choice>
              <mc:Fallback>
                <p:oleObj r:id="rId4" imgW="11582400" imgH="2571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3675" y="584200"/>
                        <a:ext cx="11582400" cy="2571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3" name="图片 983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5763" y="2987675"/>
            <a:ext cx="4176712" cy="3136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4" name="矩形 98313"/>
          <p:cNvSpPr/>
          <p:nvPr/>
        </p:nvSpPr>
        <p:spPr>
          <a:xfrm>
            <a:off x="5657850" y="1328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音色 </a:t>
            </a:r>
          </a:p>
        </p:txBody>
      </p:sp>
      <p:sp>
        <p:nvSpPr>
          <p:cNvPr id="30725" name="矩形 98314"/>
          <p:cNvSpPr/>
          <p:nvPr/>
        </p:nvSpPr>
        <p:spPr>
          <a:xfrm>
            <a:off x="5513388" y="18827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空气 </a:t>
            </a:r>
          </a:p>
        </p:txBody>
      </p:sp>
      <p:sp>
        <p:nvSpPr>
          <p:cNvPr id="30726" name="矩形 98315"/>
          <p:cNvSpPr/>
          <p:nvPr/>
        </p:nvSpPr>
        <p:spPr>
          <a:xfrm>
            <a:off x="5157788" y="24828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响度 </a:t>
            </a:r>
          </a:p>
        </p:txBody>
      </p:sp>
      <p:pic>
        <p:nvPicPr>
          <p:cNvPr id="30728" name="New picture" hidden="1"/>
          <p:cNvPicPr/>
          <p:nvPr/>
        </p:nvPicPr>
        <p:blipFill>
          <a:blip r:embed="rId7"/>
          <a:stretch>
            <a:fillRect/>
          </a:stretch>
        </p:blipFill>
        <p:spPr>
          <a:xfrm>
            <a:off x="12052300" y="11341100"/>
            <a:ext cx="393700" cy="3429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5" grpId="0"/>
      <p:bldP spid="307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xmlns:r="http://schemas.openxmlformats.org/officeDocument/2006/relationships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xmlns:r="http://schemas.openxmlformats.org/officeDocument/2006/relationships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204</Words>
  <Application>Microsoft Office PowerPoint</Application>
  <PresentationFormat>自定义</PresentationFormat>
  <Paragraphs>76</Paragraphs>
  <Slides>31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3" baseType="lpstr">
      <vt:lpstr>Office 主题</vt:lpstr>
      <vt:lpstr>Microsoft Word 97 - 2003 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User</cp:lastModifiedBy>
  <cp:revision>2</cp:revision>
  <cp:lastPrinted>2021-01-01T14:00:48Z</cp:lastPrinted>
  <dcterms:created xsi:type="dcterms:W3CDTF">2021-01-01T14:00:48Z</dcterms:created>
  <dcterms:modified xsi:type="dcterms:W3CDTF">2021-01-15T13:16:39Z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