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322" r:id="rId4"/>
    <p:sldId id="323" r:id="rId5"/>
    <p:sldId id="325" r:id="rId6"/>
    <p:sldId id="259" r:id="rId7"/>
    <p:sldId id="260" r:id="rId8"/>
    <p:sldId id="262" r:id="rId9"/>
    <p:sldId id="263" r:id="rId10"/>
    <p:sldId id="270" r:id="rId11"/>
    <p:sldId id="271" r:id="rId12"/>
    <p:sldId id="273" r:id="rId13"/>
    <p:sldId id="272" r:id="rId14"/>
    <p:sldId id="277" r:id="rId15"/>
    <p:sldId id="274" r:id="rId16"/>
    <p:sldId id="279" r:id="rId17"/>
    <p:sldId id="282" r:id="rId18"/>
    <p:sldId id="283" r:id="rId19"/>
    <p:sldId id="284" r:id="rId20"/>
    <p:sldId id="305" r:id="rId21"/>
    <p:sldId id="306" r:id="rId22"/>
    <p:sldId id="308" r:id="rId23"/>
    <p:sldId id="309" r:id="rId24"/>
    <p:sldId id="311" r:id="rId25"/>
    <p:sldId id="312" r:id="rId26"/>
    <p:sldId id="317" r:id="rId27"/>
    <p:sldId id="313" r:id="rId28"/>
    <p:sldId id="314" r:id="rId29"/>
    <p:sldId id="315" r:id="rId30"/>
    <p:sldId id="31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wmf"/><Relationship Id="rId1" Type="http://schemas.openxmlformats.org/officeDocument/2006/relationships/control" Target="../activeX/activeX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wmf"/><Relationship Id="rId1" Type="http://schemas.openxmlformats.org/officeDocument/2006/relationships/control" Target="../activeX/activeX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3" Type="http://schemas.openxmlformats.org/officeDocument/2006/relationships/image" Target="../media/image12.GIF"/><Relationship Id="rId2" Type="http://schemas.openxmlformats.org/officeDocument/2006/relationships/slide" Target="slide9.xml"/><Relationship Id="rId1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1" Type="http://schemas.openxmlformats.org/officeDocument/2006/relationships/control" Target="../activeX/activeX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20.e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7.emf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1.emf"/><Relationship Id="rId1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wmf"/><Relationship Id="rId1" Type="http://schemas.openxmlformats.org/officeDocument/2006/relationships/control" Target="../activeX/activeX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hyperlink" Target="file:///H:\11-&#21160;&#30011;-14.swf" TargetMode="External"/><Relationship Id="rId2" Type="http://schemas.openxmlformats.org/officeDocument/2006/relationships/hyperlink" Target="file:///H:\11-&#21160;&#30011;-13.swf" TargetMode="Externa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3036" name="Group 28"/>
          <p:cNvGrpSpPr/>
          <p:nvPr/>
        </p:nvGrpSpPr>
        <p:grpSpPr>
          <a:xfrm>
            <a:off x="383540" y="893445"/>
            <a:ext cx="8491538" cy="3352800"/>
            <a:chOff x="576" y="1104"/>
            <a:chExt cx="5349" cy="2112"/>
          </a:xfrm>
        </p:grpSpPr>
        <p:sp>
          <p:nvSpPr>
            <p:cNvPr id="2053" name="Rectangle 16"/>
            <p:cNvSpPr/>
            <p:nvPr/>
          </p:nvSpPr>
          <p:spPr>
            <a:xfrm>
              <a:off x="576" y="1104"/>
              <a:ext cx="4176" cy="2064"/>
            </a:xfrm>
            <a:prstGeom prst="rect">
              <a:avLst/>
            </a:prstGeom>
            <a:solidFill>
              <a:schemeClr val="tx1"/>
            </a:solidFill>
            <a:ln w="76200" cap="flat" cmpd="sng">
              <a:solidFill>
                <a:srgbClr val="663300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5" dir="162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2054" name="Group 27"/>
            <p:cNvGrpSpPr/>
            <p:nvPr/>
          </p:nvGrpSpPr>
          <p:grpSpPr>
            <a:xfrm>
              <a:off x="1296" y="1968"/>
              <a:ext cx="4629" cy="1248"/>
              <a:chOff x="1296" y="1968"/>
              <a:chExt cx="4629" cy="1248"/>
            </a:xfrm>
          </p:grpSpPr>
          <p:sp>
            <p:nvSpPr>
              <p:cNvPr id="43026" name="Text Box 18"/>
              <p:cNvSpPr txBox="1">
                <a:spLocks noChangeArrowheads="1"/>
              </p:cNvSpPr>
              <p:nvPr/>
            </p:nvSpPr>
            <p:spPr bwMode="auto">
              <a:xfrm>
                <a:off x="1296" y="1968"/>
                <a:ext cx="768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R="0" defTabSz="914400" eaLnBrk="1" hangingPunct="1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zh-CN" altLang="en-US" sz="2400" kern="1200" cap="none" spc="0" normalizeH="0" baseline="0" noProof="0" dirty="0">
                    <a:solidFill>
                      <a:schemeClr val="hlink"/>
                    </a:solidFill>
                    <a:latin typeface="Arial" panose="020B0604020202020204" pitchFamily="34" charset="0"/>
                    <a:ea typeface="隶书" panose="02010509060101010101" pitchFamily="49" charset="-122"/>
                    <a:cs typeface="+mn-cs"/>
                  </a:rPr>
                  <a:t>第三节</a:t>
                </a:r>
                <a:r>
                  <a:rPr kumimoji="0" lang="zh-CN" altLang="en-US" kern="1200" cap="none" spc="0" normalizeH="0" baseline="0" noProof="0" dirty="0"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       </a:t>
                </a:r>
                <a:endParaRPr kumimoji="0" lang="zh-CN" altLang="en-US" sz="2400" b="1" kern="1200" cap="none" spc="0" normalizeH="0" baseline="0" noProof="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  <a:cs typeface="+mn-cs"/>
                </a:endParaRPr>
              </a:p>
            </p:txBody>
          </p:sp>
          <p:sp>
            <p:nvSpPr>
              <p:cNvPr id="2056" name="WordArt 19"/>
              <p:cNvSpPr>
                <a:spLocks noTextEdit="1"/>
              </p:cNvSpPr>
              <p:nvPr/>
            </p:nvSpPr>
            <p:spPr>
              <a:xfrm>
                <a:off x="2400" y="2016"/>
                <a:ext cx="1920" cy="4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70000"/>
              </a:bodyPr>
              <a:p>
                <a:pPr algn="ctr"/>
                <a:r>
                  <a:rPr lang="zh-CN" altLang="en-US" sz="6000">
                    <a:ln w="19050" cap="flat" cmpd="sng">
                      <a:solidFill>
                        <a:srgbClr val="99CCFF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66CC"/>
                    </a:solidFill>
                    <a:effectLst>
                      <a:outerShdw dist="35921" dir="2699999" algn="ctr" rotWithShape="0">
                        <a:srgbClr val="99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做功了吗</a:t>
                </a:r>
                <a:endParaRPr lang="zh-CN" altLang="en-US" sz="6000">
                  <a:ln w="19050" cap="flat" cmpd="sng">
                    <a:solidFill>
                      <a:srgbClr val="99CC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2057" name="Picture 23" descr="002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560" y="1968"/>
                <a:ext cx="1365" cy="124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083 -0.008241 L 0.213073 0.000092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82813" y="622300"/>
            <a:ext cx="4003675" cy="515938"/>
          </a:xfrm>
          <a:solidFill>
            <a:schemeClr val="accent5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动画演示：马拉车前进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14915" y="1664335"/>
            <a:ext cx="1167765" cy="43421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3200"/>
              <a:t>拉力</a:t>
            </a:r>
            <a:r>
              <a:rPr lang="en-US" altLang="zh-CN" sz="3200"/>
              <a:t>F</a:t>
            </a:r>
            <a:r>
              <a:rPr lang="zh-CN" altLang="en-US" sz="3200"/>
              <a:t>对马车有了成效，</a:t>
            </a:r>
            <a:endParaRPr lang="zh-CN" altLang="en-US" sz="3200"/>
          </a:p>
          <a:p>
            <a:r>
              <a:rPr lang="zh-CN" altLang="en-US" sz="3200"/>
              <a:t>对马车做了功</a:t>
            </a:r>
            <a:endParaRPr lang="zh-CN" altLang="en-US" sz="320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1" imgW="7950200" imgH="4530725"/>
        </mc:Choice>
        <mc:Fallback>
          <p:control name="ShockwaveFlash1" r:id="rId1" imgW="7950200" imgH="45307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 bwMode="auto">
                <a:xfrm>
                  <a:off x="2047875" y="1385888"/>
                  <a:ext cx="7950200" cy="4530725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47913" y="1266825"/>
            <a:ext cx="38639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 bwMode="auto">
          <a:xfrm>
            <a:off x="9013825" y="2205038"/>
            <a:ext cx="503238" cy="3024187"/>
            <a:chOff x="5103" y="1593"/>
            <a:chExt cx="317" cy="2019"/>
          </a:xfrm>
        </p:grpSpPr>
        <p:sp>
          <p:nvSpPr>
            <p:cNvPr id="22545" name="Line 10"/>
            <p:cNvSpPr>
              <a:spLocks noChangeShapeType="1"/>
            </p:cNvSpPr>
            <p:nvPr/>
          </p:nvSpPr>
          <p:spPr bwMode="auto">
            <a:xfrm>
              <a:off x="5125" y="3612"/>
              <a:ext cx="295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Line 11"/>
            <p:cNvSpPr>
              <a:spLocks noChangeShapeType="1"/>
            </p:cNvSpPr>
            <p:nvPr/>
          </p:nvSpPr>
          <p:spPr bwMode="auto">
            <a:xfrm>
              <a:off x="5103" y="1593"/>
              <a:ext cx="295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Line 12"/>
            <p:cNvSpPr>
              <a:spLocks noChangeShapeType="1"/>
            </p:cNvSpPr>
            <p:nvPr/>
          </p:nvSpPr>
          <p:spPr bwMode="auto">
            <a:xfrm flipV="1">
              <a:off x="5239" y="1616"/>
              <a:ext cx="0" cy="19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Text Box 13"/>
            <p:cNvSpPr txBox="1">
              <a:spLocks noChangeArrowheads="1"/>
            </p:cNvSpPr>
            <p:nvPr/>
          </p:nvSpPr>
          <p:spPr bwMode="auto">
            <a:xfrm>
              <a:off x="5125" y="2273"/>
              <a:ext cx="295" cy="3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 bwMode="auto">
          <a:xfrm>
            <a:off x="7824788" y="3573463"/>
            <a:ext cx="1116012" cy="1943100"/>
            <a:chOff x="4354" y="2591"/>
            <a:chExt cx="703" cy="1224"/>
          </a:xfrm>
        </p:grpSpPr>
        <p:sp>
          <p:nvSpPr>
            <p:cNvPr id="22542" name="Rectangle 5"/>
            <p:cNvSpPr>
              <a:spLocks noChangeArrowheads="1"/>
            </p:cNvSpPr>
            <p:nvPr/>
          </p:nvSpPr>
          <p:spPr bwMode="auto">
            <a:xfrm>
              <a:off x="4354" y="3430"/>
              <a:ext cx="703" cy="385"/>
            </a:xfrm>
            <a:prstGeom prst="rect">
              <a:avLst/>
            </a:prstGeom>
            <a:solidFill>
              <a:srgbClr val="FCD6B6"/>
            </a:solidFill>
            <a:ln w="19050">
              <a:solidFill>
                <a:schemeClr val="accent2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omic Sans MS" panose="030F0702030302020204" pitchFamily="66" charset="0"/>
              </a:endParaRPr>
            </a:p>
          </p:txBody>
        </p:sp>
        <p:sp>
          <p:nvSpPr>
            <p:cNvPr id="22543" name="Line 8"/>
            <p:cNvSpPr>
              <a:spLocks noChangeShapeType="1"/>
            </p:cNvSpPr>
            <p:nvPr/>
          </p:nvSpPr>
          <p:spPr bwMode="auto">
            <a:xfrm flipV="1">
              <a:off x="4717" y="2954"/>
              <a:ext cx="0" cy="65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oval" w="med" len="med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Text Box 14"/>
            <p:cNvSpPr txBox="1">
              <a:spLocks noChangeArrowheads="1"/>
            </p:cNvSpPr>
            <p:nvPr/>
          </p:nvSpPr>
          <p:spPr bwMode="auto">
            <a:xfrm>
              <a:off x="4581" y="2591"/>
              <a:ext cx="295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F</a:t>
              </a:r>
              <a:endPara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21"/>
          <p:cNvGrpSpPr/>
          <p:nvPr/>
        </p:nvGrpSpPr>
        <p:grpSpPr bwMode="auto">
          <a:xfrm>
            <a:off x="7824788" y="620713"/>
            <a:ext cx="1116012" cy="1908175"/>
            <a:chOff x="4354" y="595"/>
            <a:chExt cx="703" cy="1202"/>
          </a:xfrm>
        </p:grpSpPr>
        <p:sp>
          <p:nvSpPr>
            <p:cNvPr id="22538" name="Rectangle 6"/>
            <p:cNvSpPr>
              <a:spLocks noChangeArrowheads="1"/>
            </p:cNvSpPr>
            <p:nvPr/>
          </p:nvSpPr>
          <p:spPr bwMode="auto">
            <a:xfrm>
              <a:off x="4354" y="1412"/>
              <a:ext cx="703" cy="385"/>
            </a:xfrm>
            <a:prstGeom prst="rect">
              <a:avLst/>
            </a:prstGeom>
            <a:solidFill>
              <a:srgbClr val="FCD6B6"/>
            </a:solidFill>
            <a:ln w="19050">
              <a:solidFill>
                <a:schemeClr val="accent2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omic Sans MS" panose="030F0702030302020204" pitchFamily="66" charset="0"/>
              </a:endParaRPr>
            </a:p>
          </p:txBody>
        </p:sp>
        <p:grpSp>
          <p:nvGrpSpPr>
            <p:cNvPr id="22539" name="Group 16"/>
            <p:cNvGrpSpPr/>
            <p:nvPr/>
          </p:nvGrpSpPr>
          <p:grpSpPr bwMode="auto">
            <a:xfrm>
              <a:off x="4581" y="595"/>
              <a:ext cx="295" cy="998"/>
              <a:chOff x="4581" y="595"/>
              <a:chExt cx="295" cy="998"/>
            </a:xfrm>
          </p:grpSpPr>
          <p:sp>
            <p:nvSpPr>
              <p:cNvPr id="22540" name="Line 9"/>
              <p:cNvSpPr>
                <a:spLocks noChangeShapeType="1"/>
              </p:cNvSpPr>
              <p:nvPr/>
            </p:nvSpPr>
            <p:spPr bwMode="auto">
              <a:xfrm flipV="1">
                <a:off x="4717" y="935"/>
                <a:ext cx="0" cy="65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oval" w="med" len="med"/>
                <a:tailEnd type="triangle" w="med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1" name="Text Box 15"/>
              <p:cNvSpPr txBox="1">
                <a:spLocks noChangeArrowheads="1"/>
              </p:cNvSpPr>
              <p:nvPr/>
            </p:nvSpPr>
            <p:spPr bwMode="auto">
              <a:xfrm>
                <a:off x="4581" y="595"/>
                <a:ext cx="295" cy="3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F</a:t>
                </a:r>
                <a:endPara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2706688" y="582613"/>
            <a:ext cx="2881312" cy="528637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 起重机吊起货物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22535" name="Group 25"/>
          <p:cNvGrpSpPr/>
          <p:nvPr/>
        </p:nvGrpSpPr>
        <p:grpSpPr bwMode="auto">
          <a:xfrm>
            <a:off x="6527800" y="5768975"/>
            <a:ext cx="4140200" cy="682625"/>
            <a:chOff x="2721" y="278"/>
            <a:chExt cx="2608" cy="430"/>
          </a:xfrm>
        </p:grpSpPr>
        <p:pic>
          <p:nvPicPr>
            <p:cNvPr id="22536" name="TextBox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21" y="278"/>
              <a:ext cx="2608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Text Box 24"/>
            <p:cNvSpPr txBox="1">
              <a:spLocks noChangeArrowheads="1"/>
            </p:cNvSpPr>
            <p:nvPr/>
          </p:nvSpPr>
          <p:spPr bwMode="auto">
            <a:xfrm>
              <a:off x="3062" y="323"/>
              <a:ext cx="2041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拉力对货物做了功</a:t>
              </a:r>
              <a:endParaRPr lang="en-US" altLang="zh-CN" sz="2800" b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297" name="WordArt 2"/>
          <p:cNvSpPr>
            <a:spLocks noChangeArrowheads="1" noChangeShapeType="1" noTextEdit="1"/>
          </p:cNvSpPr>
          <p:nvPr/>
        </p:nvSpPr>
        <p:spPr bwMode="auto">
          <a:xfrm>
            <a:off x="319088" y="277813"/>
            <a:ext cx="2387600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i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n-ea"/>
                <a:ea typeface="+mn-ea"/>
                <a:cs typeface="+mn-ea"/>
              </a:rPr>
              <a:t>认识功</a:t>
            </a:r>
            <a:endParaRPr lang="zh-CN" altLang="en-US" sz="4000" b="1" i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00263" y="592138"/>
            <a:ext cx="3230562" cy="5794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3200" b="1" dirty="0">
                <a:latin typeface="宋体" panose="02010600030101010101" pitchFamily="2" charset="-122"/>
                <a:ea typeface="+mn-ea"/>
              </a:rPr>
              <a:t>二、力学中的功</a:t>
            </a:r>
            <a:endParaRPr kumimoji="1" lang="zh-CN" altLang="en-US" sz="3200" b="1" dirty="0">
              <a:latin typeface="宋体" panose="02010600030101010101" pitchFamily="2" charset="-122"/>
              <a:ea typeface="+mn-ea"/>
            </a:endParaRPr>
          </a:p>
        </p:txBody>
      </p:sp>
      <p:sp>
        <p:nvSpPr>
          <p:cNvPr id="21513" name="Rectangle 44"/>
          <p:cNvSpPr>
            <a:spLocks noChangeArrowheads="1"/>
          </p:cNvSpPr>
          <p:nvPr/>
        </p:nvSpPr>
        <p:spPr bwMode="auto">
          <a:xfrm>
            <a:off x="2171700" y="981075"/>
            <a:ext cx="1433513" cy="604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</a:rPr>
              <a:t>．功：</a:t>
            </a:r>
            <a:endParaRPr lang="zh-CN" altLang="en-US" sz="2800" b="1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2208213" y="1665288"/>
            <a:ext cx="7808912" cy="1101725"/>
          </a:xfrm>
          <a:prstGeom prst="roundRect">
            <a:avLst>
              <a:gd name="adj" fmla="val 7949"/>
            </a:avLst>
          </a:prstGeom>
          <a:solidFill>
            <a:srgbClr val="FCD6B6"/>
          </a:solidFill>
          <a:ln w="25400">
            <a:solidFill>
              <a:srgbClr val="F79646"/>
            </a:solidFill>
            <a:round/>
          </a:ln>
        </p:spPr>
        <p:txBody>
          <a:bodyPr lIns="18000" tIns="0" rIns="18000" bIns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</a:rPr>
              <a:t>       如果一个力作用在物体上，物体在这个力的方向上移动了一段距离，这个力对物体做了功。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7892" name="Rectangle 4"/>
          <p:cNvSpPr/>
          <p:nvPr/>
        </p:nvSpPr>
        <p:spPr>
          <a:xfrm>
            <a:off x="1943100" y="3033395"/>
            <a:ext cx="873315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600" b="1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zh-CN" altLang="en-US" sz="3600" b="1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做功的两个必要因素：</a:t>
            </a:r>
            <a:endParaRPr lang="zh-CN" altLang="en-US" sz="3600" b="1" dirty="0">
              <a:solidFill>
                <a:schemeClr val="hlin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（</a:t>
            </a:r>
            <a:r>
              <a:rPr lang="en-US" altLang="zh-CN" sz="3600" b="1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600" b="1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）作用在物体上的力．</a:t>
            </a:r>
            <a:endParaRPr lang="zh-CN" altLang="en-US" sz="3600" b="1" dirty="0">
              <a:solidFill>
                <a:schemeClr val="hlin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（</a:t>
            </a:r>
            <a:r>
              <a:rPr lang="en-US" altLang="zh-CN" sz="3600" b="1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600" b="1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）物体在力的方向上通过一段距离．</a:t>
            </a:r>
            <a:endParaRPr lang="zh-CN" altLang="en-US" sz="3600" dirty="0">
              <a:solidFill>
                <a:schemeClr val="hlin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7902" name="Text Box 14"/>
          <p:cNvSpPr txBox="1"/>
          <p:nvPr/>
        </p:nvSpPr>
        <p:spPr>
          <a:xfrm>
            <a:off x="2100580" y="5884545"/>
            <a:ext cx="533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注意：两个条件缺一不可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7892" grpId="0"/>
      <p:bldP spid="379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6" name="Text Box 4"/>
          <p:cNvSpPr/>
          <p:nvPr>
            <p:ph idx="1"/>
          </p:nvPr>
        </p:nvSpPr>
        <p:spPr>
          <a:xfrm>
            <a:off x="935355" y="1036955"/>
            <a:ext cx="11080115" cy="2076450"/>
          </a:xfrm>
          <a:ln>
            <a:solidFill>
              <a:schemeClr val="accent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>
            <a:normAutofit fontScale="90000" lnSpcReduction="20000"/>
          </a:bodyPr>
          <a:p>
            <a:r>
              <a:rPr lang="zh-CN" altLang="en-US" b="1" dirty="0"/>
              <a:t>接下来请同学们来分析几个实例，并请同学们：从实例中体会一下</a:t>
            </a:r>
            <a:endParaRPr lang="zh-CN" altLang="en-US" b="1" dirty="0"/>
          </a:p>
          <a:p>
            <a:pPr marL="0" indent="0">
              <a:buNone/>
            </a:pPr>
            <a:r>
              <a:rPr lang="zh-CN" altLang="en-US" b="1" dirty="0"/>
              <a:t>   </a:t>
            </a:r>
            <a:endParaRPr lang="zh-CN" altLang="en-US" b="1" dirty="0"/>
          </a:p>
          <a:p>
            <a:pPr marL="0" indent="0">
              <a:buNone/>
            </a:pPr>
            <a:r>
              <a:rPr lang="zh-CN" altLang="en-US" b="1" dirty="0"/>
              <a:t>    一：“做功的两个必要因素”</a:t>
            </a:r>
            <a:endParaRPr lang="zh-CN" altLang="en-US" b="1" dirty="0"/>
          </a:p>
          <a:p>
            <a:pPr marL="0" indent="0">
              <a:buNone/>
            </a:pPr>
            <a:endParaRPr lang="zh-CN" altLang="en-US" b="1" dirty="0"/>
          </a:p>
          <a:p>
            <a:pPr marL="0" indent="0">
              <a:buNone/>
            </a:pPr>
            <a:r>
              <a:rPr lang="zh-CN" altLang="en-US" b="1" dirty="0"/>
              <a:t>     二：归纳一下不做功有几种类型？</a:t>
            </a:r>
            <a:endParaRPr lang="zh-CN" altLang="en-US" b="1" dirty="0"/>
          </a:p>
        </p:txBody>
      </p:sp>
      <p:pic>
        <p:nvPicPr>
          <p:cNvPr id="11271" name="Picture 27" descr="01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3113405"/>
            <a:ext cx="1295400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12"/>
          <p:cNvSpPr txBox="1"/>
          <p:nvPr/>
        </p:nvSpPr>
        <p:spPr>
          <a:xfrm>
            <a:off x="1943100" y="3227705"/>
            <a:ext cx="533654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solidFill>
                  <a:srgbClr val="0033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运动员用力将杠铃向上</a:t>
            </a:r>
            <a:endParaRPr lang="zh-CN" altLang="en-US" sz="3600" b="1" dirty="0">
              <a:solidFill>
                <a:srgbClr val="0033CC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solidFill>
                  <a:srgbClr val="0033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举起的过程，举力是否</a:t>
            </a:r>
            <a:endParaRPr lang="zh-CN" altLang="en-US" sz="3600" b="1" dirty="0">
              <a:solidFill>
                <a:srgbClr val="0033CC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solidFill>
                  <a:srgbClr val="0033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做功？</a:t>
            </a:r>
            <a:endParaRPr lang="zh-CN" altLang="en-US" sz="3600" b="1" dirty="0">
              <a:solidFill>
                <a:srgbClr val="0033CC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11266" name="Picture 4" descr="ai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40" y="2658745"/>
            <a:ext cx="3935730" cy="38011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71" name="Group 31"/>
          <p:cNvGrpSpPr/>
          <p:nvPr/>
        </p:nvGrpSpPr>
        <p:grpSpPr>
          <a:xfrm>
            <a:off x="7480300" y="3549015"/>
            <a:ext cx="762000" cy="2362200"/>
            <a:chOff x="3120" y="1056"/>
            <a:chExt cx="480" cy="1488"/>
          </a:xfrm>
        </p:grpSpPr>
        <p:sp>
          <p:nvSpPr>
            <p:cNvPr id="11274" name="Line 6"/>
            <p:cNvSpPr/>
            <p:nvPr/>
          </p:nvSpPr>
          <p:spPr>
            <a:xfrm>
              <a:off x="3168" y="1056"/>
              <a:ext cx="43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75" name="Line 7"/>
            <p:cNvSpPr/>
            <p:nvPr/>
          </p:nvSpPr>
          <p:spPr>
            <a:xfrm>
              <a:off x="3168" y="2544"/>
              <a:ext cx="43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76" name="Line 8"/>
            <p:cNvSpPr/>
            <p:nvPr/>
          </p:nvSpPr>
          <p:spPr>
            <a:xfrm>
              <a:off x="3264" y="2016"/>
              <a:ext cx="0" cy="52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277" name="Line 9"/>
            <p:cNvSpPr/>
            <p:nvPr/>
          </p:nvSpPr>
          <p:spPr>
            <a:xfrm flipV="1">
              <a:off x="3264" y="1056"/>
              <a:ext cx="0" cy="624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278" name="Text Box 10"/>
            <p:cNvSpPr txBox="1"/>
            <p:nvPr/>
          </p:nvSpPr>
          <p:spPr>
            <a:xfrm>
              <a:off x="3120" y="1680"/>
              <a:ext cx="33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33CC"/>
                  </a:solidFill>
                  <a:latin typeface="Arial" panose="020B0604020202020204" pitchFamily="34" charset="0"/>
                </a:rPr>
                <a:t>Ｓ</a:t>
              </a:r>
              <a:endPara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270" name="Group 30"/>
          <p:cNvGrpSpPr/>
          <p:nvPr/>
        </p:nvGrpSpPr>
        <p:grpSpPr>
          <a:xfrm>
            <a:off x="9243060" y="2923540"/>
            <a:ext cx="533400" cy="495300"/>
            <a:chOff x="4224" y="720"/>
            <a:chExt cx="336" cy="312"/>
          </a:xfrm>
        </p:grpSpPr>
        <p:sp>
          <p:nvSpPr>
            <p:cNvPr id="11272" name="Line 5"/>
            <p:cNvSpPr/>
            <p:nvPr/>
          </p:nvSpPr>
          <p:spPr>
            <a:xfrm flipV="1">
              <a:off x="4224" y="720"/>
              <a:ext cx="0" cy="312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273" name="Text Box 11"/>
            <p:cNvSpPr txBox="1"/>
            <p:nvPr/>
          </p:nvSpPr>
          <p:spPr>
            <a:xfrm>
              <a:off x="4272" y="720"/>
              <a:ext cx="28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33CC"/>
                  </a:solidFill>
                  <a:latin typeface="Arial" panose="020B0604020202020204" pitchFamily="34" charset="0"/>
                </a:rPr>
                <a:t>Ｆ</a:t>
              </a:r>
              <a:endPara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ldLvl="0" animBg="1"/>
      <p:bldP spid="112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8950" y="205423"/>
            <a:ext cx="4840288" cy="493712"/>
          </a:xfrm>
          <a:solidFill>
            <a:schemeClr val="accent5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/>
              <a:t>动画演示：叉车运物、提物</a:t>
            </a:r>
            <a:endParaRPr lang="zh-CN" altLang="en-US" sz="2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0172700" y="944880"/>
            <a:ext cx="675005" cy="5374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什么时候叉车对货物做了功？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2" name="ShockwaveFlash1" r:id="rId1" imgW="7406005" imgH="5130165"/>
        </mc:Choice>
        <mc:Fallback>
          <p:control name="ShockwaveFlash1" r:id="rId1" imgW="7406005" imgH="513016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 bwMode="auto">
                <a:xfrm>
                  <a:off x="1000760" y="1146175"/>
                  <a:ext cx="7406005" cy="5130165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5" descr="0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9075" y="2519680"/>
            <a:ext cx="3892550" cy="2720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6"/>
          <p:cNvSpPr txBox="1"/>
          <p:nvPr/>
        </p:nvSpPr>
        <p:spPr>
          <a:xfrm>
            <a:off x="1781810" y="233680"/>
            <a:ext cx="490220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33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人举一物体于头顶，人</a:t>
            </a:r>
            <a:endParaRPr lang="zh-CN" altLang="en-US" b="1" dirty="0">
              <a:solidFill>
                <a:srgbClr val="0033CC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33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（或人的举力）对物体</a:t>
            </a:r>
            <a:endParaRPr lang="zh-CN" altLang="en-US" b="1" dirty="0">
              <a:solidFill>
                <a:srgbClr val="0033CC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33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是否做功？</a:t>
            </a:r>
            <a:endParaRPr lang="zh-CN" altLang="en-US" b="1" dirty="0">
              <a:solidFill>
                <a:srgbClr val="0033CC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12292" name="Picture 7" descr="016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" y="161925"/>
            <a:ext cx="1090613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3" name="Text Box 9"/>
          <p:cNvSpPr txBox="1"/>
          <p:nvPr/>
        </p:nvSpPr>
        <p:spPr>
          <a:xfrm>
            <a:off x="410210" y="5240020"/>
            <a:ext cx="517588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物体受到力，但没有移动距离，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力对物体没有做功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13317" name="Picture 9" descr="016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360" y="161925"/>
            <a:ext cx="8763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Rectangle 4"/>
          <p:cNvSpPr/>
          <p:nvPr/>
        </p:nvSpPr>
        <p:spPr>
          <a:xfrm>
            <a:off x="7058660" y="333375"/>
            <a:ext cx="82296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运动员踢足球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zh-CN" altLang="en-US" b="1" dirty="0">
                <a:latin typeface="Arial" panose="020B0604020202020204" pitchFamily="34" charset="0"/>
              </a:rPr>
              <a:t>球离开脚后</a:t>
            </a:r>
            <a:endParaRPr lang="zh-CN" altLang="en-US" b="1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飞出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10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米远的过程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运动员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是否对球做功？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3315" name="Picture 6" descr="00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880" y="3255645"/>
            <a:ext cx="4744085" cy="1804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9"/>
          <p:cNvSpPr txBox="1"/>
          <p:nvPr/>
        </p:nvSpPr>
        <p:spPr>
          <a:xfrm>
            <a:off x="6182360" y="5240020"/>
            <a:ext cx="51758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虽然有移动距离，</a:t>
            </a: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物体没有受到力，</a:t>
            </a: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力对物体没有做功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12291" grpId="0"/>
      <p:bldP spid="1331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6" name="Picture 4" descr="00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4913" y="4419600"/>
            <a:ext cx="1843087" cy="15192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799" name="Group 7"/>
          <p:cNvGrpSpPr/>
          <p:nvPr/>
        </p:nvGrpSpPr>
        <p:grpSpPr>
          <a:xfrm>
            <a:off x="2057400" y="4038600"/>
            <a:ext cx="609600" cy="914400"/>
            <a:chOff x="4608" y="2544"/>
            <a:chExt cx="384" cy="576"/>
          </a:xfrm>
        </p:grpSpPr>
        <p:sp>
          <p:nvSpPr>
            <p:cNvPr id="14346" name="Line 5"/>
            <p:cNvSpPr/>
            <p:nvPr/>
          </p:nvSpPr>
          <p:spPr>
            <a:xfrm flipV="1">
              <a:off x="4896" y="2544"/>
              <a:ext cx="0" cy="576"/>
            </a:xfrm>
            <a:prstGeom prst="line">
              <a:avLst/>
            </a:prstGeom>
            <a:ln w="57150" cap="flat" cmpd="sng">
              <a:solidFill>
                <a:srgbClr val="0033CC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4347" name="Text Box 6"/>
            <p:cNvSpPr txBox="1"/>
            <p:nvPr/>
          </p:nvSpPr>
          <p:spPr>
            <a:xfrm>
              <a:off x="4608" y="2544"/>
              <a:ext cx="3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33CC"/>
                  </a:solidFill>
                  <a:latin typeface="Arial" panose="020B0604020202020204" pitchFamily="34" charset="0"/>
                </a:rPr>
                <a:t>Ｆ</a:t>
              </a:r>
              <a:endPara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341" name="Text Box 11"/>
          <p:cNvSpPr txBox="1"/>
          <p:nvPr/>
        </p:nvSpPr>
        <p:spPr>
          <a:xfrm>
            <a:off x="2895600" y="457200"/>
            <a:ext cx="6934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人抬着物体在水平面上行走，人的支持力是否对物体做功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en-US" altLang="zh-CN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33807" name="Group 15"/>
          <p:cNvGrpSpPr/>
          <p:nvPr/>
        </p:nvGrpSpPr>
        <p:grpSpPr>
          <a:xfrm>
            <a:off x="2362200" y="5943600"/>
            <a:ext cx="6934200" cy="460375"/>
            <a:chOff x="528" y="3744"/>
            <a:chExt cx="4368" cy="290"/>
          </a:xfrm>
        </p:grpSpPr>
        <p:sp>
          <p:nvSpPr>
            <p:cNvPr id="14344" name="Line 13"/>
            <p:cNvSpPr/>
            <p:nvPr/>
          </p:nvSpPr>
          <p:spPr>
            <a:xfrm>
              <a:off x="528" y="3744"/>
              <a:ext cx="4368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14345" name="Text Box 14"/>
            <p:cNvSpPr txBox="1"/>
            <p:nvPr/>
          </p:nvSpPr>
          <p:spPr>
            <a:xfrm>
              <a:off x="2208" y="3744"/>
              <a:ext cx="3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S</a:t>
              </a:r>
              <a:endPara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3808" name="Text Box 16"/>
          <p:cNvSpPr txBox="1"/>
          <p:nvPr/>
        </p:nvSpPr>
        <p:spPr>
          <a:xfrm>
            <a:off x="3048000" y="1981200"/>
            <a:ext cx="70104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有力也有移动距离，但</a:t>
            </a: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通过距离不在力的方向上</a:t>
            </a:r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(</a:t>
            </a: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力与通过的距离相垂直</a:t>
            </a:r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)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，因此此力没有做功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5705" y="457200"/>
            <a:ext cx="5581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/>
              <a:t>D</a:t>
            </a:r>
            <a:endParaRPr lang="en-US" altLang="zh-CN" sz="4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7408 0.000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4" name="Text Box 4"/>
          <p:cNvSpPr/>
          <p:nvPr>
            <p:ph idx="1"/>
          </p:nvPr>
        </p:nvSpPr>
        <p:spPr>
          <a:xfrm>
            <a:off x="1981200" y="2057400"/>
            <a:ext cx="8229600" cy="609600"/>
          </a:xfrm>
          <a:solidFill>
            <a:srgbClr val="99CCFF">
              <a:alpha val="100000"/>
            </a:srgbClr>
          </a:solidFill>
        </p:spPr>
        <p:txBody>
          <a:bodyPr vert="horz" wrap="square" lIns="91440" tIns="45720" rIns="91440" bIns="45720" anchor="t"/>
          <a:p>
            <a:r>
              <a:rPr lang="en-US" altLang="zh-CN" b="1" dirty="0"/>
              <a:t>3</a:t>
            </a:r>
            <a:r>
              <a:rPr lang="zh-CN" altLang="en-US" b="1" dirty="0"/>
              <a:t>、没做功的情况：</a:t>
            </a:r>
            <a:endParaRPr lang="zh-CN" altLang="en-US" b="1" dirty="0"/>
          </a:p>
          <a:p>
            <a:endParaRPr lang="zh-CN" altLang="en-US" b="1" dirty="0"/>
          </a:p>
          <a:p>
            <a:endParaRPr lang="en-US" altLang="zh-CN" b="1" dirty="0"/>
          </a:p>
        </p:txBody>
      </p:sp>
      <p:sp>
        <p:nvSpPr>
          <p:cNvPr id="46086" name="Text Box 6"/>
          <p:cNvSpPr txBox="1"/>
          <p:nvPr/>
        </p:nvSpPr>
        <p:spPr>
          <a:xfrm>
            <a:off x="1981200" y="2971800"/>
            <a:ext cx="7467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(1)</a:t>
            </a:r>
            <a:r>
              <a:rPr lang="zh-CN" altLang="en-US" b="1" dirty="0">
                <a:latin typeface="Arial" panose="020B0604020202020204" pitchFamily="34" charset="0"/>
              </a:rPr>
              <a:t>有力无距离   </a:t>
            </a:r>
            <a:r>
              <a:rPr lang="en-US" altLang="zh-CN" b="1" dirty="0">
                <a:latin typeface="Arial" panose="020B0604020202020204" pitchFamily="34" charset="0"/>
              </a:rPr>
              <a:t>(  </a:t>
            </a:r>
            <a:r>
              <a:rPr lang="en-US" altLang="zh-CN" dirty="0">
                <a:solidFill>
                  <a:schemeClr val="hlink"/>
                </a:solidFill>
                <a:latin typeface="Arial" panose="020B0604020202020204" pitchFamily="34" charset="0"/>
              </a:rPr>
              <a:t>S=0 </a:t>
            </a:r>
            <a:r>
              <a:rPr lang="zh-CN" altLang="en-US" dirty="0">
                <a:solidFill>
                  <a:schemeClr val="hlink"/>
                </a:solidFill>
                <a:latin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劳而无功 </a:t>
            </a:r>
            <a:r>
              <a:rPr lang="en-US" altLang="zh-CN" b="1" dirty="0">
                <a:latin typeface="Arial" panose="020B0604020202020204" pitchFamily="34" charset="0"/>
              </a:rPr>
              <a:t>)</a:t>
            </a:r>
            <a:endParaRPr lang="en-US" altLang="zh-CN" b="1" dirty="0">
              <a:latin typeface="Arial" panose="020B0604020202020204" pitchFamily="34" charset="0"/>
            </a:endParaRPr>
          </a:p>
        </p:txBody>
      </p:sp>
      <p:sp>
        <p:nvSpPr>
          <p:cNvPr id="46087" name="Text Box 7"/>
          <p:cNvSpPr txBox="1"/>
          <p:nvPr/>
        </p:nvSpPr>
        <p:spPr>
          <a:xfrm>
            <a:off x="1981200" y="3916363"/>
            <a:ext cx="7467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(2)</a:t>
            </a:r>
            <a:r>
              <a:rPr lang="zh-CN" altLang="en-US" b="1" dirty="0">
                <a:latin typeface="Arial" panose="020B0604020202020204" pitchFamily="34" charset="0"/>
              </a:rPr>
              <a:t>有距离无力   </a:t>
            </a:r>
            <a:r>
              <a:rPr lang="en-US" altLang="zh-CN" b="1" dirty="0">
                <a:latin typeface="Arial" panose="020B0604020202020204" pitchFamily="34" charset="0"/>
              </a:rPr>
              <a:t>( </a:t>
            </a:r>
            <a:r>
              <a:rPr lang="en-US" altLang="zh-CN" dirty="0">
                <a:solidFill>
                  <a:schemeClr val="hlink"/>
                </a:solidFill>
                <a:latin typeface="Arial" panose="020B0604020202020204" pitchFamily="34" charset="0"/>
              </a:rPr>
              <a:t>F=0</a:t>
            </a:r>
            <a:r>
              <a:rPr lang="zh-CN" altLang="en-US" dirty="0">
                <a:solidFill>
                  <a:schemeClr val="hlink"/>
                </a:solidFill>
                <a:latin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不劳无功</a:t>
            </a:r>
            <a:r>
              <a:rPr lang="zh-CN" altLang="en-US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en-US" altLang="zh-CN" b="1" dirty="0">
                <a:latin typeface="Arial" panose="020B0604020202020204" pitchFamily="34" charset="0"/>
              </a:rPr>
              <a:t>)</a:t>
            </a:r>
            <a:endParaRPr lang="en-US" altLang="zh-CN" b="1" dirty="0">
              <a:latin typeface="Arial" panose="020B0604020202020204" pitchFamily="34" charset="0"/>
            </a:endParaRPr>
          </a:p>
        </p:txBody>
      </p:sp>
      <p:sp>
        <p:nvSpPr>
          <p:cNvPr id="46088" name="Text Box 8"/>
          <p:cNvSpPr txBox="1"/>
          <p:nvPr/>
        </p:nvSpPr>
        <p:spPr>
          <a:xfrm>
            <a:off x="1905000" y="4876800"/>
            <a:ext cx="7467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(3)</a:t>
            </a:r>
            <a:r>
              <a:rPr lang="zh-CN" altLang="en-US" b="1" dirty="0">
                <a:latin typeface="Arial" panose="020B0604020202020204" pitchFamily="34" charset="0"/>
              </a:rPr>
              <a:t>力和通过的距离方向相垂直（</a:t>
            </a:r>
            <a:r>
              <a:rPr lang="en-US" altLang="zh-CN" dirty="0">
                <a:solidFill>
                  <a:schemeClr val="hlink"/>
                </a:solidFill>
                <a:latin typeface="Arial" panose="020B0604020202020204" pitchFamily="34" charset="0"/>
              </a:rPr>
              <a:t>F</a:t>
            </a:r>
            <a:r>
              <a:rPr lang="en-US" altLang="zh-CN" b="1" dirty="0">
                <a:solidFill>
                  <a:schemeClr val="hlink"/>
                </a:solidFill>
                <a:latin typeface="Arial" panose="020B0604020202020204" pitchFamily="34" charset="0"/>
              </a:rPr>
              <a:t>⊥</a:t>
            </a:r>
            <a:r>
              <a:rPr lang="en-US" altLang="zh-CN" dirty="0">
                <a:solidFill>
                  <a:schemeClr val="hlink"/>
                </a:solidFill>
                <a:latin typeface="Arial" panose="020B0604020202020204" pitchFamily="34" charset="0"/>
              </a:rPr>
              <a:t>S</a:t>
            </a:r>
            <a:r>
              <a:rPr lang="zh-CN" altLang="en-US" dirty="0">
                <a:solidFill>
                  <a:schemeClr val="hlink"/>
                </a:solidFill>
                <a:latin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垂直无功</a:t>
            </a:r>
            <a:r>
              <a:rPr lang="zh-CN" altLang="en-US" b="1" dirty="0">
                <a:latin typeface="Arial" panose="020B0604020202020204" pitchFamily="34" charset="0"/>
              </a:rPr>
              <a:t>）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pic>
        <p:nvPicPr>
          <p:cNvPr id="15366" name="Picture 9" descr="0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381000"/>
            <a:ext cx="19812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0" descr="0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09600"/>
            <a:ext cx="3352800" cy="93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1" name="Picture 11" descr="00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913" y="457200"/>
            <a:ext cx="1843087" cy="1519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341E-7 L -0.19913 0.0004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ldLvl="0" animBg="1"/>
      <p:bldP spid="46086" grpId="0"/>
      <p:bldP spid="46087" grpId="0"/>
      <p:bldP spid="460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2" descr="劳而无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338138"/>
            <a:ext cx="3962400" cy="3471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Text Box 3"/>
          <p:cNvSpPr txBox="1"/>
          <p:nvPr/>
        </p:nvSpPr>
        <p:spPr>
          <a:xfrm>
            <a:off x="1981200" y="762000"/>
            <a:ext cx="40386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搬运工在平地上行走，他对货物向上的支持力对货物做功吗？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3253" name="Text Box 5"/>
          <p:cNvSpPr txBox="1"/>
          <p:nvPr/>
        </p:nvSpPr>
        <p:spPr>
          <a:xfrm>
            <a:off x="2286000" y="4495800"/>
            <a:ext cx="70104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33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注意：力学里的“做功”不是生活里的“做工”、“干活”</a:t>
            </a:r>
            <a:endParaRPr lang="zh-CN" altLang="en-US" b="1" dirty="0">
              <a:solidFill>
                <a:srgbClr val="0033CC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77A8-E27C-4BC1-A56B-AB015ED72ACE}" type="slidenum">
              <a:rPr lang="en-US" altLang="zh-CN"/>
            </a:fld>
            <a:endParaRPr lang="en-US" altLang="zh-CN"/>
          </a:p>
        </p:txBody>
      </p:sp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524125" y="2863850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2524126" y="2432050"/>
            <a:ext cx="3587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524126" y="2432050"/>
            <a:ext cx="3587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2524125" y="2863850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>
            <a:off x="2595564" y="5456238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2595563" y="2936875"/>
            <a:ext cx="144462" cy="714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>
            <a:off x="2595564" y="3944938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41" name="Rectangle 9"/>
          <p:cNvSpPr>
            <a:spLocks noChangeArrowheads="1"/>
          </p:cNvSpPr>
          <p:nvPr/>
        </p:nvSpPr>
        <p:spPr bwMode="auto">
          <a:xfrm>
            <a:off x="2524126" y="5024438"/>
            <a:ext cx="3587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2" name="Rectangle 10"/>
          <p:cNvSpPr>
            <a:spLocks noChangeArrowheads="1"/>
          </p:cNvSpPr>
          <p:nvPr/>
        </p:nvSpPr>
        <p:spPr bwMode="auto">
          <a:xfrm>
            <a:off x="2524126" y="3513138"/>
            <a:ext cx="3587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3" name="Rectangle 11"/>
          <p:cNvSpPr>
            <a:spLocks noChangeArrowheads="1"/>
          </p:cNvSpPr>
          <p:nvPr/>
        </p:nvSpPr>
        <p:spPr bwMode="auto">
          <a:xfrm>
            <a:off x="4035426" y="2432050"/>
            <a:ext cx="3587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4" name="Rectangle 12"/>
          <p:cNvSpPr>
            <a:spLocks noChangeArrowheads="1"/>
          </p:cNvSpPr>
          <p:nvPr/>
        </p:nvSpPr>
        <p:spPr bwMode="auto">
          <a:xfrm>
            <a:off x="4035426" y="3513138"/>
            <a:ext cx="3587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5" name="Rectangle 13"/>
          <p:cNvSpPr>
            <a:spLocks noChangeArrowheads="1"/>
          </p:cNvSpPr>
          <p:nvPr/>
        </p:nvSpPr>
        <p:spPr bwMode="auto">
          <a:xfrm>
            <a:off x="5475289" y="5024438"/>
            <a:ext cx="3587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6" name="Line 14"/>
          <p:cNvSpPr>
            <a:spLocks noChangeShapeType="1"/>
          </p:cNvSpPr>
          <p:nvPr/>
        </p:nvSpPr>
        <p:spPr bwMode="auto">
          <a:xfrm>
            <a:off x="2882901" y="26479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47" name="Line 15"/>
          <p:cNvSpPr>
            <a:spLocks noChangeShapeType="1"/>
          </p:cNvSpPr>
          <p:nvPr/>
        </p:nvSpPr>
        <p:spPr bwMode="auto">
          <a:xfrm>
            <a:off x="2882901" y="37290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48" name="Line 16"/>
          <p:cNvSpPr>
            <a:spLocks noChangeShapeType="1"/>
          </p:cNvSpPr>
          <p:nvPr/>
        </p:nvSpPr>
        <p:spPr bwMode="auto">
          <a:xfrm>
            <a:off x="2882901" y="52403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49" name="Line 17"/>
          <p:cNvSpPr>
            <a:spLocks noChangeShapeType="1"/>
          </p:cNvSpPr>
          <p:nvPr/>
        </p:nvSpPr>
        <p:spPr bwMode="auto">
          <a:xfrm>
            <a:off x="2524125" y="1855788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>
            <a:off x="4395788" y="200025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51" name="Line 19"/>
          <p:cNvSpPr>
            <a:spLocks noChangeShapeType="1"/>
          </p:cNvSpPr>
          <p:nvPr/>
        </p:nvSpPr>
        <p:spPr bwMode="auto">
          <a:xfrm flipH="1">
            <a:off x="2524125" y="221615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52" name="Line 20"/>
          <p:cNvSpPr>
            <a:spLocks noChangeShapeType="1"/>
          </p:cNvSpPr>
          <p:nvPr/>
        </p:nvSpPr>
        <p:spPr bwMode="auto">
          <a:xfrm>
            <a:off x="3532188" y="22161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53" name="Line 21"/>
          <p:cNvSpPr>
            <a:spLocks noChangeShapeType="1"/>
          </p:cNvSpPr>
          <p:nvPr/>
        </p:nvSpPr>
        <p:spPr bwMode="auto">
          <a:xfrm flipV="1">
            <a:off x="5835650" y="4448176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54" name="Line 22"/>
          <p:cNvSpPr>
            <a:spLocks noChangeShapeType="1"/>
          </p:cNvSpPr>
          <p:nvPr/>
        </p:nvSpPr>
        <p:spPr bwMode="auto">
          <a:xfrm flipH="1" flipV="1">
            <a:off x="2524126" y="4664075"/>
            <a:ext cx="1439863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55" name="Line 23"/>
          <p:cNvSpPr>
            <a:spLocks noChangeShapeType="1"/>
          </p:cNvSpPr>
          <p:nvPr/>
        </p:nvSpPr>
        <p:spPr bwMode="auto">
          <a:xfrm>
            <a:off x="4437064" y="4664075"/>
            <a:ext cx="13985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56" name="Text Box 24"/>
          <p:cNvSpPr txBox="1">
            <a:spLocks noChangeArrowheads="1"/>
          </p:cNvSpPr>
          <p:nvPr/>
        </p:nvSpPr>
        <p:spPr bwMode="auto">
          <a:xfrm>
            <a:off x="3224213" y="1941513"/>
            <a:ext cx="34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400" b="1">
                <a:latin typeface="Tahoma" panose="020B0604030504040204" pitchFamily="34" charset="0"/>
              </a:rPr>
              <a:t>s</a:t>
            </a:r>
            <a:endParaRPr kumimoji="1" lang="en-US" altLang="zh-CN" sz="2400" b="1">
              <a:latin typeface="Tahoma" panose="020B0604030504040204" pitchFamily="34" charset="0"/>
            </a:endParaRPr>
          </a:p>
        </p:txBody>
      </p:sp>
      <p:sp>
        <p:nvSpPr>
          <p:cNvPr id="274457" name="Text Box 25"/>
          <p:cNvSpPr txBox="1">
            <a:spLocks noChangeArrowheads="1"/>
          </p:cNvSpPr>
          <p:nvPr/>
        </p:nvSpPr>
        <p:spPr bwMode="auto">
          <a:xfrm>
            <a:off x="3224214" y="2287588"/>
            <a:ext cx="668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kumimoji="1" lang="zh-CN" altLang="zh-CN" sz="2400" b="1">
              <a:latin typeface="Tahoma" panose="020B0604030504040204" pitchFamily="34" charset="0"/>
            </a:endParaRPr>
          </a:p>
        </p:txBody>
      </p:sp>
      <p:sp>
        <p:nvSpPr>
          <p:cNvPr id="274458" name="Line 26"/>
          <p:cNvSpPr>
            <a:spLocks noChangeShapeType="1"/>
          </p:cNvSpPr>
          <p:nvPr/>
        </p:nvSpPr>
        <p:spPr bwMode="auto">
          <a:xfrm>
            <a:off x="4395788" y="26479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59" name="Line 27"/>
          <p:cNvSpPr>
            <a:spLocks noChangeShapeType="1"/>
          </p:cNvSpPr>
          <p:nvPr/>
        </p:nvSpPr>
        <p:spPr bwMode="auto">
          <a:xfrm flipV="1">
            <a:off x="4395789" y="37290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60" name="Line 28"/>
          <p:cNvSpPr>
            <a:spLocks noChangeShapeType="1"/>
          </p:cNvSpPr>
          <p:nvPr/>
        </p:nvSpPr>
        <p:spPr bwMode="auto">
          <a:xfrm>
            <a:off x="5835651" y="52403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61" name="Text Box 29"/>
          <p:cNvSpPr txBox="1">
            <a:spLocks noChangeArrowheads="1"/>
          </p:cNvSpPr>
          <p:nvPr/>
        </p:nvSpPr>
        <p:spPr bwMode="auto">
          <a:xfrm>
            <a:off x="4900613" y="2360613"/>
            <a:ext cx="185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400" b="1">
                <a:solidFill>
                  <a:srgbClr val="0000FF"/>
                </a:solidFill>
                <a:latin typeface="Tahoma" panose="020B0604030504040204" pitchFamily="34" charset="0"/>
              </a:rPr>
              <a:t>F</a:t>
            </a:r>
            <a:r>
              <a:rPr kumimoji="1" lang="en-US" altLang="zh-CN" sz="2400" b="1" baseline="-25000">
                <a:solidFill>
                  <a:srgbClr val="0000FF"/>
                </a:solidFill>
                <a:latin typeface="Tahoma" panose="020B0604030504040204" pitchFamily="34" charset="0"/>
              </a:rPr>
              <a:t>1</a:t>
            </a:r>
            <a:r>
              <a:rPr kumimoji="1" lang="en-US" altLang="zh-CN" sz="2400" b="1">
                <a:solidFill>
                  <a:srgbClr val="0000FF"/>
                </a:solidFill>
                <a:latin typeface="Tahoma" panose="020B0604030504040204" pitchFamily="34" charset="0"/>
              </a:rPr>
              <a:t>=1 N</a:t>
            </a:r>
            <a:endParaRPr kumimoji="1" lang="en-US" altLang="zh-CN" sz="24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74462" name="Text Box 30"/>
          <p:cNvSpPr txBox="1">
            <a:spLocks noChangeArrowheads="1"/>
          </p:cNvSpPr>
          <p:nvPr/>
        </p:nvSpPr>
        <p:spPr bwMode="auto">
          <a:xfrm>
            <a:off x="5167314" y="3440113"/>
            <a:ext cx="261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400" b="1">
                <a:solidFill>
                  <a:srgbClr val="0000FF"/>
                </a:solidFill>
                <a:latin typeface="Tahoma" panose="020B0604030504040204" pitchFamily="34" charset="0"/>
              </a:rPr>
              <a:t>F</a:t>
            </a:r>
            <a:r>
              <a:rPr kumimoji="1" lang="en-US" altLang="zh-CN" sz="2400" b="1" baseline="-25000">
                <a:solidFill>
                  <a:srgbClr val="0000FF"/>
                </a:solidFill>
                <a:latin typeface="Tahoma" panose="020B0604030504040204" pitchFamily="34" charset="0"/>
              </a:rPr>
              <a:t>2</a:t>
            </a:r>
            <a:r>
              <a:rPr kumimoji="1" lang="en-US" altLang="zh-CN" sz="2400" b="1">
                <a:solidFill>
                  <a:srgbClr val="0000FF"/>
                </a:solidFill>
                <a:latin typeface="Tahoma" panose="020B0604030504040204" pitchFamily="34" charset="0"/>
              </a:rPr>
              <a:t>=2 N</a:t>
            </a:r>
            <a:endParaRPr kumimoji="1" lang="en-US" altLang="zh-CN" sz="24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6627813" y="4737100"/>
            <a:ext cx="165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400" b="1">
                <a:solidFill>
                  <a:srgbClr val="0000FF"/>
                </a:solidFill>
                <a:latin typeface="Tahoma" panose="020B0604030504040204" pitchFamily="34" charset="0"/>
              </a:rPr>
              <a:t>F</a:t>
            </a:r>
            <a:r>
              <a:rPr kumimoji="1" lang="en-US" altLang="zh-CN" sz="2400" b="1" baseline="-25000">
                <a:solidFill>
                  <a:srgbClr val="0000FF"/>
                </a:solidFill>
                <a:latin typeface="Tahoma" panose="020B0604030504040204" pitchFamily="34" charset="0"/>
              </a:rPr>
              <a:t>3</a:t>
            </a:r>
            <a:r>
              <a:rPr kumimoji="1" lang="en-US" altLang="zh-CN" sz="2400" b="1">
                <a:solidFill>
                  <a:srgbClr val="0000FF"/>
                </a:solidFill>
                <a:latin typeface="Tahoma" panose="020B0604030504040204" pitchFamily="34" charset="0"/>
              </a:rPr>
              <a:t>=2 N</a:t>
            </a:r>
            <a:endParaRPr kumimoji="1" lang="en-US" altLang="zh-CN" sz="24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74464" name="Text Box 32"/>
          <p:cNvSpPr txBox="1">
            <a:spLocks noChangeArrowheads="1"/>
          </p:cNvSpPr>
          <p:nvPr/>
        </p:nvSpPr>
        <p:spPr bwMode="auto">
          <a:xfrm>
            <a:off x="3892550" y="4422775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400" b="1">
                <a:solidFill>
                  <a:srgbClr val="0000FF"/>
                </a:solidFill>
                <a:latin typeface="Tahoma" panose="020B0604030504040204" pitchFamily="34" charset="0"/>
              </a:rPr>
              <a:t>2 s</a:t>
            </a:r>
            <a:endParaRPr kumimoji="1" lang="en-US" altLang="zh-CN" sz="24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74465" name="Text Box 33"/>
          <p:cNvSpPr txBox="1">
            <a:spLocks noChangeArrowheads="1"/>
          </p:cNvSpPr>
          <p:nvPr/>
        </p:nvSpPr>
        <p:spPr bwMode="auto">
          <a:xfrm>
            <a:off x="1860550" y="2287588"/>
            <a:ext cx="596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甲</a:t>
            </a:r>
            <a:endParaRPr kumimoji="1" lang="zh-CN" altLang="en-US" sz="2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74466" name="Text Box 34"/>
          <p:cNvSpPr txBox="1">
            <a:spLocks noChangeArrowheads="1"/>
          </p:cNvSpPr>
          <p:nvPr/>
        </p:nvSpPr>
        <p:spPr bwMode="auto">
          <a:xfrm>
            <a:off x="1860550" y="3368676"/>
            <a:ext cx="596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乙</a:t>
            </a:r>
            <a:endParaRPr kumimoji="1" lang="zh-CN" altLang="en-US" sz="2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74467" name="Text Box 35"/>
          <p:cNvSpPr txBox="1">
            <a:spLocks noChangeArrowheads="1"/>
          </p:cNvSpPr>
          <p:nvPr/>
        </p:nvSpPr>
        <p:spPr bwMode="auto">
          <a:xfrm>
            <a:off x="1860551" y="4664076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丙</a:t>
            </a:r>
            <a:endParaRPr kumimoji="1" lang="zh-CN" altLang="en-US" sz="2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74468" name="Text Box 36"/>
          <p:cNvSpPr txBox="1">
            <a:spLocks noChangeArrowheads="1"/>
          </p:cNvSpPr>
          <p:nvPr/>
        </p:nvSpPr>
        <p:spPr bwMode="auto">
          <a:xfrm>
            <a:off x="3892233" y="481648"/>
            <a:ext cx="655955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kumimoji="1" lang="zh-CN" altLang="en-US" sz="2400" b="1">
                <a:solidFill>
                  <a:srgbClr val="CC00FF"/>
                </a:solidFill>
                <a:latin typeface="Tahoma" panose="020B0604030504040204" pitchFamily="34" charset="0"/>
              </a:rPr>
              <a:t>比较    </a:t>
            </a:r>
            <a:r>
              <a:rPr kumimoji="1" lang="en-US" altLang="zh-CN" sz="2400" b="1">
                <a:solidFill>
                  <a:srgbClr val="CC00FF"/>
                </a:solidFill>
                <a:latin typeface="宋体" panose="02010600030101010101" pitchFamily="2" charset="-122"/>
              </a:rPr>
              <a:t>1.</a:t>
            </a:r>
            <a:r>
              <a:rPr kumimoji="1" lang="zh-CN" altLang="en-US" sz="2400" b="1">
                <a:solidFill>
                  <a:srgbClr val="CC00FF"/>
                </a:solidFill>
                <a:latin typeface="Tahoma" panose="020B0604030504040204" pitchFamily="34" charset="0"/>
              </a:rPr>
              <a:t>甲、乙谁做功多？ </a:t>
            </a:r>
            <a:endParaRPr kumimoji="1" lang="zh-CN" altLang="en-US" sz="2400" b="1">
              <a:solidFill>
                <a:srgbClr val="CC00FF"/>
              </a:solidFill>
              <a:latin typeface="Tahoma" panose="020B0604030504040204" pitchFamily="34" charset="0"/>
            </a:endParaRPr>
          </a:p>
          <a:p>
            <a:pPr algn="l">
              <a:lnSpc>
                <a:spcPct val="70000"/>
              </a:lnSpc>
            </a:pPr>
            <a:r>
              <a:rPr kumimoji="1" lang="zh-CN" altLang="en-US" sz="2400" b="1">
                <a:solidFill>
                  <a:srgbClr val="CC00FF"/>
                </a:solidFill>
                <a:latin typeface="Tahoma" panose="020B0604030504040204" pitchFamily="34" charset="0"/>
              </a:rPr>
              <a:t>           </a:t>
            </a:r>
            <a:r>
              <a:rPr kumimoji="1" lang="en-US" altLang="zh-CN" sz="2400" b="1">
                <a:solidFill>
                  <a:srgbClr val="CC00FF"/>
                </a:solidFill>
                <a:latin typeface="宋体" panose="02010600030101010101" pitchFamily="2" charset="-122"/>
              </a:rPr>
              <a:t>2.</a:t>
            </a:r>
            <a:r>
              <a:rPr kumimoji="1" lang="zh-CN" altLang="en-US" sz="2400" b="1">
                <a:solidFill>
                  <a:srgbClr val="CC00FF"/>
                </a:solidFill>
                <a:latin typeface="Tahoma" panose="020B0604030504040204" pitchFamily="34" charset="0"/>
              </a:rPr>
              <a:t>乙、丙谁做功多？            </a:t>
            </a:r>
            <a:endParaRPr kumimoji="1" lang="zh-CN" altLang="en-US" sz="2400" b="1">
              <a:solidFill>
                <a:srgbClr val="CC00FF"/>
              </a:solidFill>
              <a:latin typeface="Tahoma" panose="020B0604030504040204" pitchFamily="34" charset="0"/>
            </a:endParaRPr>
          </a:p>
        </p:txBody>
      </p:sp>
      <p:sp>
        <p:nvSpPr>
          <p:cNvPr id="274469" name="Text Box 37"/>
          <p:cNvSpPr txBox="1">
            <a:spLocks noChangeArrowheads="1"/>
          </p:cNvSpPr>
          <p:nvPr/>
        </p:nvSpPr>
        <p:spPr bwMode="auto">
          <a:xfrm>
            <a:off x="1971675" y="5578476"/>
            <a:ext cx="8516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kumimoji="1"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）乙做的功是甲的</a:t>
            </a:r>
            <a:r>
              <a:rPr kumimoji="1"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倍。</a:t>
            </a:r>
            <a:endParaRPr kumimoji="1"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kumimoji="1"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）丙做的功是乙的</a:t>
            </a:r>
            <a:r>
              <a:rPr kumimoji="1"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倍。</a:t>
            </a:r>
            <a:endParaRPr kumimoji="1"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74470" name="Text Box 38"/>
          <p:cNvSpPr txBox="1">
            <a:spLocks noChangeArrowheads="1"/>
          </p:cNvSpPr>
          <p:nvPr/>
        </p:nvSpPr>
        <p:spPr bwMode="auto">
          <a:xfrm>
            <a:off x="1290004" y="371158"/>
            <a:ext cx="621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怎样计算功？</a:t>
            </a:r>
            <a:endParaRPr kumimoji="1" lang="zh-CN" altLang="en-US" sz="2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6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900" name="矩形 36899"/>
          <p:cNvSpPr/>
          <p:nvPr/>
        </p:nvSpPr>
        <p:spPr>
          <a:xfrm>
            <a:off x="1828800" y="457200"/>
            <a:ext cx="1752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spc="72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回忆：</a:t>
            </a:r>
            <a:endParaRPr lang="zh-CN" altLang="en-US" sz="3600" spc="72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901" name="文本框 36900"/>
          <p:cNvSpPr txBox="1"/>
          <p:nvPr/>
        </p:nvSpPr>
        <p:spPr>
          <a:xfrm>
            <a:off x="1981200" y="1143000"/>
            <a:ext cx="475488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省力杠杆和费力杠杆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r>
              <a:rPr lang="zh-CN" altLang="en-US" sz="3600" b="1" dirty="0">
                <a:latin typeface="Arial" panose="020B0604020202020204" pitchFamily="34" charset="0"/>
              </a:rPr>
              <a:t>的优点和缺点是什么？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36903" name="椭圆形标注 36902"/>
          <p:cNvSpPr/>
          <p:nvPr/>
        </p:nvSpPr>
        <p:spPr>
          <a:xfrm>
            <a:off x="1703388" y="4868863"/>
            <a:ext cx="4968875" cy="1600200"/>
          </a:xfrm>
          <a:prstGeom prst="wedgeEllipseCallout">
            <a:avLst>
              <a:gd name="adj1" fmla="val -6551"/>
              <a:gd name="adj2" fmla="val -10783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作用在物体上的力与移动的距离是否存在一定的联系？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6905" name="文本框 36904"/>
          <p:cNvSpPr txBox="1"/>
          <p:nvPr/>
        </p:nvSpPr>
        <p:spPr>
          <a:xfrm>
            <a:off x="1847850" y="2871788"/>
            <a:ext cx="465328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省力杠杆省力但费距离，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费力杠杆费力但省距离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1" imgW="2952750" imgH="5111750"/>
        </mc:Choice>
        <mc:Fallback>
          <p:control name="ShockwaveFlash1" r:id="rId1" imgW="2952750" imgH="5111750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672263" y="476250"/>
                  <a:ext cx="2952750" cy="51117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3" grpId="0" bldLvl="0" animBg="1"/>
      <p:bldP spid="369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577908" y="565150"/>
            <a:ext cx="7561262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808"/>
                </a:solidFill>
                <a:latin typeface="宋体" panose="02010600030101010101" pitchFamily="2" charset="-122"/>
              </a:rPr>
              <a:t>１．力学中规定：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功等于力和物体在力的方向上通过的距离的乘积．</a:t>
            </a:r>
            <a:endParaRPr lang="en-US" altLang="zh-CN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808"/>
                </a:solidFill>
                <a:latin typeface="宋体" panose="02010600030101010101" pitchFamily="2" charset="-122"/>
              </a:rPr>
              <a:t>　即：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功＝力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距离</a:t>
            </a: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341053" y="2392680"/>
            <a:ext cx="7561262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808"/>
                </a:solidFill>
                <a:latin typeface="宋体" panose="02010600030101010101" pitchFamily="2" charset="-122"/>
              </a:rPr>
              <a:t>如果用Ｆ表示力，Ｓ表示物体在力的方向上通过的距离，Ｗ表示力所做的功．　　</a:t>
            </a:r>
            <a:endParaRPr lang="en-US" altLang="zh-CN" sz="2800" b="1">
              <a:solidFill>
                <a:srgbClr val="000808"/>
              </a:solidFill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808"/>
                </a:solidFill>
                <a:latin typeface="宋体" panose="02010600030101010101" pitchFamily="2" charset="-122"/>
              </a:rPr>
              <a:t>　则：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Ｗ＝Ｆ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Ｓ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30873" y="294640"/>
            <a:ext cx="2517775" cy="52197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三、功的计算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4629785" y="3907155"/>
            <a:ext cx="635" cy="352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</p:spPr>
        <p:txBody>
          <a:bodyPr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409565" y="3906838"/>
            <a:ext cx="144463" cy="5032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tailEnd type="triangle" w="med" len="med"/>
          </a:ln>
        </p:spPr>
        <p:txBody>
          <a:bodyPr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6122035" y="3992563"/>
            <a:ext cx="144463" cy="5032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090353" y="4259263"/>
            <a:ext cx="10795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</a:rPr>
              <a:t>焦耳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190173" y="4344988"/>
            <a:ext cx="10795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</a:rPr>
              <a:t>牛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554345" y="3621405"/>
            <a:ext cx="715645" cy="1630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100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endParaRPr lang="en-US" altLang="zh-CN" sz="100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945188" y="4345305"/>
            <a:ext cx="10795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chemeClr val="tx2"/>
                </a:solidFill>
                <a:latin typeface="宋体" panose="02010600030101010101" pitchFamily="2" charset="-122"/>
              </a:rPr>
              <a:t>米</a:t>
            </a:r>
            <a:endParaRPr lang="zh-CN" altLang="en-US" sz="36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203450" y="4924108"/>
            <a:ext cx="74168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808"/>
                </a:solidFill>
                <a:latin typeface="宋体" panose="02010600030101010101" pitchFamily="2" charset="-122"/>
              </a:rPr>
              <a:t>用文字表示：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１焦耳＝１牛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１米</a:t>
            </a:r>
            <a:endParaRPr lang="en-US" altLang="zh-CN" sz="20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1773555" y="5372735"/>
            <a:ext cx="912876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意义：</a:t>
            </a:r>
            <a:r>
              <a:rPr lang="zh-CN" altLang="en-US" sz="3600" b="1">
                <a:solidFill>
                  <a:srgbClr val="000808"/>
                </a:solidFill>
                <a:latin typeface="宋体" panose="02010600030101010101" pitchFamily="2" charset="-122"/>
              </a:rPr>
              <a:t>用１牛的力使物体在力的方向上移动１米距离，力对物体所做的功就是１焦耳。</a:t>
            </a:r>
            <a:endParaRPr lang="zh-CN" altLang="en-US" sz="3600" b="1">
              <a:solidFill>
                <a:srgbClr val="000808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7" grpId="0"/>
      <p:bldP spid="27668" grpId="0"/>
      <p:bldP spid="27664" grpId="0"/>
      <p:bldP spid="27673" grpId="0"/>
      <p:bldP spid="27666" grpId="0"/>
      <p:bldP spid="2767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2"/>
          <p:cNvSpPr txBox="1">
            <a:spLocks noChangeArrowheads="1"/>
          </p:cNvSpPr>
          <p:nvPr/>
        </p:nvSpPr>
        <p:spPr bwMode="auto">
          <a:xfrm>
            <a:off x="3378200" y="903288"/>
            <a:ext cx="38163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Ｗ＝Ｆ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×</a:t>
            </a:r>
            <a:r>
              <a:rPr lang="zh-CN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Ｓ</a:t>
            </a:r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3795" name="Group 15"/>
          <p:cNvGrpSpPr/>
          <p:nvPr/>
        </p:nvGrpSpPr>
        <p:grpSpPr bwMode="auto">
          <a:xfrm>
            <a:off x="3306763" y="903288"/>
            <a:ext cx="2952750" cy="719137"/>
            <a:chOff x="1882" y="3022"/>
            <a:chExt cx="1860" cy="453"/>
          </a:xfrm>
        </p:grpSpPr>
        <p:sp>
          <p:nvSpPr>
            <p:cNvPr id="33798" name="Line 10"/>
            <p:cNvSpPr>
              <a:spLocks noChangeShapeType="1"/>
            </p:cNvSpPr>
            <p:nvPr/>
          </p:nvSpPr>
          <p:spPr bwMode="auto">
            <a:xfrm>
              <a:off x="1882" y="3022"/>
              <a:ext cx="0" cy="453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9" name="Line 11"/>
            <p:cNvSpPr>
              <a:spLocks noChangeShapeType="1"/>
            </p:cNvSpPr>
            <p:nvPr/>
          </p:nvSpPr>
          <p:spPr bwMode="auto">
            <a:xfrm>
              <a:off x="1882" y="3475"/>
              <a:ext cx="1860" cy="0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0" name="Line 13"/>
            <p:cNvSpPr>
              <a:spLocks noChangeShapeType="1"/>
            </p:cNvSpPr>
            <p:nvPr/>
          </p:nvSpPr>
          <p:spPr bwMode="auto">
            <a:xfrm>
              <a:off x="3742" y="3022"/>
              <a:ext cx="0" cy="453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1" name="Line 14"/>
            <p:cNvSpPr>
              <a:spLocks noChangeShapeType="1"/>
            </p:cNvSpPr>
            <p:nvPr/>
          </p:nvSpPr>
          <p:spPr bwMode="auto">
            <a:xfrm>
              <a:off x="1882" y="3022"/>
              <a:ext cx="1860" cy="0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082800" y="1695450"/>
            <a:ext cx="669607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808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针对功的定义式的几点说明：</a:t>
            </a:r>
            <a:endParaRPr lang="zh-CN" altLang="en-US" sz="3600" b="1">
              <a:latin typeface="Comic Sans MS" panose="030F0702030302020204" pitchFamily="66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082800" y="2343150"/>
            <a:ext cx="9684385" cy="2030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808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１．使用</a:t>
            </a:r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Ｗ＝Ｆ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×</a:t>
            </a:r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Ｓ</a:t>
            </a:r>
            <a:r>
              <a:rPr lang="zh-CN" altLang="en-US" sz="3600" b="1">
                <a:solidFill>
                  <a:srgbClr val="000808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时，要注意单位的统一．</a:t>
            </a:r>
            <a:endParaRPr lang="zh-CN" altLang="en-US" sz="3600" b="1">
              <a:solidFill>
                <a:srgbClr val="000808"/>
              </a:solidFill>
              <a:latin typeface="Comic Sans MS" panose="030F0702030302020204" pitchFamily="66" charset="0"/>
              <a:ea typeface="华文新魏" panose="0201080004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808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２．做功的多少只由</a:t>
            </a:r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Ｗ＝Ｆ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×</a:t>
            </a:r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Ｓ</a:t>
            </a:r>
            <a:r>
              <a:rPr lang="zh-CN" altLang="en-US" sz="3600" b="1">
                <a:solidFill>
                  <a:srgbClr val="000808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决定，与物体的质量，速度，运动方向，是否有摩擦无关．</a:t>
            </a:r>
            <a:endParaRPr lang="zh-CN" altLang="en-US" sz="3600" b="1">
              <a:solidFill>
                <a:srgbClr val="000808"/>
              </a:solidFill>
              <a:latin typeface="Comic Sans MS" panose="030F0702030302020204" pitchFamily="66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063750" y="1111250"/>
            <a:ext cx="8080375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latin typeface="+mn-ea"/>
                <a:ea typeface="+mn-ea"/>
              </a:rPr>
              <a:t>例题：一个人用</a:t>
            </a:r>
            <a:r>
              <a:rPr kumimoji="1" lang="en-US" altLang="zh-CN" sz="2800" b="1" dirty="0">
                <a:latin typeface="+mn-ea"/>
                <a:ea typeface="+mn-ea"/>
              </a:rPr>
              <a:t>50N</a:t>
            </a:r>
            <a:r>
              <a:rPr kumimoji="1" lang="zh-CN" altLang="en-US" sz="2800" b="1" dirty="0">
                <a:latin typeface="+mn-ea"/>
                <a:ea typeface="+mn-ea"/>
              </a:rPr>
              <a:t>的力沿水平方向匀速推一辆重</a:t>
            </a:r>
            <a:r>
              <a:rPr kumimoji="1" lang="en-US" altLang="zh-CN" sz="2800" b="1" dirty="0">
                <a:latin typeface="+mn-ea"/>
                <a:ea typeface="+mn-ea"/>
              </a:rPr>
              <a:t>200N</a:t>
            </a:r>
            <a:r>
              <a:rPr kumimoji="1" lang="zh-CN" altLang="en-US" sz="2800" b="1" dirty="0">
                <a:latin typeface="+mn-ea"/>
                <a:ea typeface="+mn-ea"/>
              </a:rPr>
              <a:t>的车前进</a:t>
            </a:r>
            <a:r>
              <a:rPr kumimoji="1" lang="en-US" altLang="zh-CN" sz="2800" b="1" dirty="0">
                <a:latin typeface="+mn-ea"/>
                <a:ea typeface="+mn-ea"/>
              </a:rPr>
              <a:t>2m</a:t>
            </a:r>
            <a:r>
              <a:rPr kumimoji="1" lang="zh-CN" altLang="en-US" sz="2800" b="1" dirty="0">
                <a:latin typeface="+mn-ea"/>
                <a:ea typeface="+mn-ea"/>
              </a:rPr>
              <a:t>，求这个人对车做功多少？重力对车做功多少？</a:t>
            </a:r>
            <a:endParaRPr kumimoji="1" lang="zh-CN" altLang="en-US" sz="2800" b="1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zh-CN" sz="2800" b="1" dirty="0">
              <a:latin typeface="+mn-ea"/>
              <a:ea typeface="+mn-ea"/>
            </a:endParaRPr>
          </a:p>
        </p:txBody>
      </p:sp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2057400" y="2454275"/>
            <a:ext cx="9144000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27622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>
                <a:latin typeface="+mn-ea"/>
                <a:ea typeface="+mn-ea"/>
              </a:rPr>
              <a:t>已知：</a:t>
            </a:r>
            <a:endParaRPr kumimoji="1" lang="zh-CN" altLang="en-US" sz="2800" b="1">
              <a:latin typeface="+mn-ea"/>
              <a:ea typeface="+mn-ea"/>
            </a:endParaRPr>
          </a:p>
          <a:p>
            <a:pPr indent="27622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2800" b="1">
              <a:latin typeface="+mn-ea"/>
              <a:ea typeface="+mn-ea"/>
            </a:endParaRPr>
          </a:p>
          <a:p>
            <a:pPr indent="2762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>
                <a:latin typeface="+mn-ea"/>
                <a:ea typeface="+mn-ea"/>
              </a:rPr>
              <a:t>求：  </a:t>
            </a:r>
            <a:endParaRPr kumimoji="1" lang="zh-CN" altLang="en-US" sz="2800" b="1">
              <a:latin typeface="+mn-ea"/>
              <a:ea typeface="+mn-ea"/>
            </a:endParaRPr>
          </a:p>
        </p:txBody>
      </p:sp>
      <p:graphicFrame>
        <p:nvGraphicFramePr>
          <p:cNvPr id="18439" name="Object 7"/>
          <p:cNvGraphicFramePr/>
          <p:nvPr/>
        </p:nvGraphicFramePr>
        <p:xfrm>
          <a:off x="3322638" y="2454275"/>
          <a:ext cx="46339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" r:id="rId1" imgW="2324100" imgH="254000" progId="">
                  <p:embed/>
                </p:oleObj>
              </mc:Choice>
              <mc:Fallback>
                <p:oleObj name="" r:id="rId1" imgW="2324100" imgH="254000" progId="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2454275"/>
                        <a:ext cx="46339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/>
          <p:nvPr/>
        </p:nvGraphicFramePr>
        <p:xfrm>
          <a:off x="4770438" y="3265488"/>
          <a:ext cx="12033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" r:id="rId3" imgW="596900" imgH="266700" progId="">
                  <p:embed/>
                </p:oleObj>
              </mc:Choice>
              <mc:Fallback>
                <p:oleObj name="" r:id="rId3" imgW="596900" imgH="266700" progId="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8" y="3265488"/>
                        <a:ext cx="12033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/>
          <p:nvPr/>
        </p:nvGraphicFramePr>
        <p:xfrm>
          <a:off x="3224213" y="3216275"/>
          <a:ext cx="14001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" r:id="rId5" imgW="609600" imgH="266700" progId="">
                  <p:embed/>
                </p:oleObj>
              </mc:Choice>
              <mc:Fallback>
                <p:oleObj name="" r:id="rId5" imgW="609600" imgH="266700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3216275"/>
                        <a:ext cx="14001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/>
          <p:nvPr/>
        </p:nvGraphicFramePr>
        <p:xfrm>
          <a:off x="3270250" y="4113213"/>
          <a:ext cx="56007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" r:id="rId7" imgW="2336800" imgH="266700" progId="">
                  <p:embed/>
                </p:oleObj>
              </mc:Choice>
              <mc:Fallback>
                <p:oleObj name="" r:id="rId7" imgW="2336800" imgH="26670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4113213"/>
                        <a:ext cx="56007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/>
          <p:nvPr/>
        </p:nvGraphicFramePr>
        <p:xfrm>
          <a:off x="3155950" y="5003800"/>
          <a:ext cx="560228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" r:id="rId9" imgW="2286000" imgH="266700" progId="">
                  <p:embed/>
                </p:oleObj>
              </mc:Choice>
              <mc:Fallback>
                <p:oleObj name="" r:id="rId9" imgW="2286000" imgH="26670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5003800"/>
                        <a:ext cx="5602288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362200" y="4054475"/>
            <a:ext cx="914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00" b="1">
                <a:latin typeface="+mn-ea"/>
                <a:ea typeface="+mn-ea"/>
              </a:rPr>
              <a:t>解：   </a:t>
            </a:r>
            <a:endParaRPr kumimoji="1" lang="zh-CN" altLang="en-US" sz="2800" b="1">
              <a:latin typeface="+mn-ea"/>
              <a:ea typeface="+mn-ea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438400" y="5699125"/>
            <a:ext cx="74025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00" b="1">
                <a:latin typeface="+mn-ea"/>
                <a:ea typeface="+mn-ea"/>
              </a:rPr>
              <a:t>答 ：人对车做功</a:t>
            </a:r>
            <a:r>
              <a:rPr kumimoji="1" lang="en-US" altLang="zh-CN" sz="2800" b="1">
                <a:latin typeface="+mn-ea"/>
                <a:ea typeface="+mn-ea"/>
              </a:rPr>
              <a:t>100J</a:t>
            </a:r>
            <a:r>
              <a:rPr kumimoji="1" lang="zh-CN" altLang="en-US" sz="2800" b="1">
                <a:latin typeface="+mn-ea"/>
                <a:ea typeface="+mn-ea"/>
              </a:rPr>
              <a:t>，重力对车没有做功． </a:t>
            </a:r>
            <a:endParaRPr kumimoji="1" lang="zh-CN" altLang="en-US" sz="2800" b="1"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898650" y="681038"/>
            <a:ext cx="1679575" cy="523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例题讲解</a:t>
            </a:r>
            <a:endParaRPr lang="zh-CN" altLang="en-US" sz="28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8441" grpId="0"/>
      <p:bldP spid="184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矩形 50177"/>
          <p:cNvSpPr/>
          <p:nvPr/>
        </p:nvSpPr>
        <p:spPr>
          <a:xfrm>
            <a:off x="2782888" y="1072357"/>
            <a:ext cx="7921625" cy="1568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b="1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例</a:t>
            </a:r>
            <a:r>
              <a:rPr lang="en-US" altLang="zh-CN" sz="3200" b="1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sz="3200" b="1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小明提着重</a:t>
            </a:r>
            <a:r>
              <a:rPr lang="en-US" altLang="zh-CN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100N</a:t>
            </a:r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的水桶，在水平地面上前进了</a:t>
            </a:r>
            <a:r>
              <a:rPr lang="en-US" altLang="zh-CN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10m</a:t>
            </a:r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，再走上高为</a:t>
            </a:r>
            <a:r>
              <a:rPr lang="en-US" altLang="zh-CN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3m</a:t>
            </a:r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，楼梯长为</a:t>
            </a:r>
            <a:r>
              <a:rPr lang="en-US" altLang="zh-CN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6m</a:t>
            </a:r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的石阶， 他克服水桶重力做了多少功？</a:t>
            </a:r>
            <a:endParaRPr lang="zh-CN" altLang="en-US" sz="32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1" imgW="6048375" imgH="3889375"/>
        </mc:Choice>
        <mc:Fallback>
          <p:control name="ShockwaveFlash1" r:id="rId1" imgW="6048375" imgH="3889375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24000" y="2968625"/>
                  <a:ext cx="6048375" cy="38893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矩形 51201"/>
          <p:cNvSpPr/>
          <p:nvPr/>
        </p:nvSpPr>
        <p:spPr>
          <a:xfrm>
            <a:off x="1758315" y="1033939"/>
            <a:ext cx="8675688" cy="452310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小明提着重</a:t>
            </a:r>
            <a:r>
              <a:rPr lang="en-US" altLang="zh-CN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100N</a:t>
            </a:r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的水桶，在水平地面上前进了</a:t>
            </a:r>
            <a:r>
              <a:rPr lang="en-US" altLang="zh-CN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10m</a:t>
            </a:r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，再走上高为</a:t>
            </a:r>
            <a:r>
              <a:rPr lang="en-US" altLang="zh-CN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3m</a:t>
            </a:r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，楼梯长为</a:t>
            </a:r>
            <a:r>
              <a:rPr lang="en-US" altLang="zh-CN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6m</a:t>
            </a:r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的石阶， 他克服水桶重力做了多少功？</a:t>
            </a:r>
            <a:endParaRPr lang="zh-CN" altLang="en-US" sz="32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　　已知：</a:t>
            </a:r>
            <a:r>
              <a:rPr lang="en-US" altLang="zh-CN" sz="3200" b="1" dirty="0">
                <a:latin typeface="Arial" panose="020B0604020202020204" pitchFamily="34" charset="0"/>
                <a:ea typeface="幼圆" panose="02010509060101010101" pitchFamily="49" charset="-122"/>
              </a:rPr>
              <a:t>G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＝</a:t>
            </a:r>
            <a:r>
              <a:rPr lang="en-US" altLang="zh-CN" sz="3200" b="1" dirty="0">
                <a:latin typeface="Arial" panose="020B0604020202020204" pitchFamily="34" charset="0"/>
                <a:ea typeface="幼圆" panose="02010509060101010101" pitchFamily="49" charset="-122"/>
              </a:rPr>
              <a:t>100N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，</a:t>
            </a:r>
            <a:r>
              <a:rPr lang="en-US" altLang="zh-CN" sz="3200" b="1" dirty="0">
                <a:latin typeface="Arial" panose="020B0604020202020204" pitchFamily="34" charset="0"/>
                <a:ea typeface="幼圆" panose="02010509060101010101" pitchFamily="49" charset="-122"/>
              </a:rPr>
              <a:t>h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＝</a:t>
            </a:r>
            <a:r>
              <a:rPr lang="en-US" altLang="zh-CN" sz="3200" b="1">
                <a:latin typeface="Arial" panose="020B0604020202020204" pitchFamily="34" charset="0"/>
                <a:ea typeface="幼圆" panose="02010509060101010101" pitchFamily="49" charset="-122"/>
              </a:rPr>
              <a:t>3m</a:t>
            </a:r>
            <a:endParaRPr lang="en-US" altLang="zh-CN" sz="3200" b="1">
              <a:latin typeface="Arial" panose="020B0604020202020204" pitchFamily="34" charset="0"/>
              <a:ea typeface="幼圆" panose="02010509060101010101" pitchFamily="49" charset="-122"/>
            </a:endParaRPr>
          </a:p>
          <a:p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　　求：</a:t>
            </a:r>
            <a:r>
              <a:rPr lang="en-US" altLang="zh-CN" sz="3200" b="1">
                <a:latin typeface="幼圆" panose="02010509060101010101" pitchFamily="49" charset="-122"/>
                <a:ea typeface="幼圆" panose="02010509060101010101" pitchFamily="49" charset="-122"/>
              </a:rPr>
              <a:t>W</a:t>
            </a:r>
            <a:endParaRPr lang="en-US" altLang="zh-CN" sz="3200" b="1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　　解：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因为</a:t>
            </a:r>
            <a:r>
              <a:rPr lang="en-US" altLang="zh-CN" sz="3200" b="1" dirty="0">
                <a:latin typeface="Arial" panose="020B0604020202020204" pitchFamily="34" charset="0"/>
                <a:ea typeface="幼圆" panose="02010509060101010101" pitchFamily="49" charset="-122"/>
              </a:rPr>
              <a:t>F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＝</a:t>
            </a:r>
            <a:r>
              <a:rPr lang="en-US" altLang="zh-CN" sz="3200" b="1" dirty="0">
                <a:latin typeface="Arial" panose="020B0604020202020204" pitchFamily="34" charset="0"/>
                <a:ea typeface="幼圆" panose="02010509060101010101" pitchFamily="49" charset="-122"/>
              </a:rPr>
              <a:t>G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＝</a:t>
            </a:r>
            <a:r>
              <a:rPr lang="en-US" altLang="zh-CN" sz="3200" b="1" dirty="0">
                <a:latin typeface="Arial" panose="020B0604020202020204" pitchFamily="34" charset="0"/>
                <a:ea typeface="幼圆" panose="02010509060101010101" pitchFamily="49" charset="-122"/>
              </a:rPr>
              <a:t>100N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，</a:t>
            </a:r>
            <a:r>
              <a:rPr lang="en-US" altLang="zh-CN" sz="3200" b="1" dirty="0">
                <a:latin typeface="Arial" panose="020B0604020202020204" pitchFamily="34" charset="0"/>
                <a:ea typeface="幼圆" panose="02010509060101010101" pitchFamily="49" charset="-122"/>
              </a:rPr>
              <a:t>s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＝</a:t>
            </a:r>
            <a:r>
              <a:rPr lang="en-US" altLang="zh-CN" sz="3200" b="1" dirty="0">
                <a:latin typeface="Arial" panose="020B0604020202020204" pitchFamily="34" charset="0"/>
                <a:ea typeface="幼圆" panose="02010509060101010101" pitchFamily="49" charset="-122"/>
              </a:rPr>
              <a:t>h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＝</a:t>
            </a:r>
            <a:r>
              <a:rPr lang="en-US" altLang="zh-CN" sz="3200" b="1">
                <a:latin typeface="Arial" panose="020B0604020202020204" pitchFamily="34" charset="0"/>
                <a:ea typeface="幼圆" panose="02010509060101010101" pitchFamily="49" charset="-122"/>
              </a:rPr>
              <a:t>3m</a:t>
            </a:r>
            <a:endParaRPr lang="en-US" altLang="zh-CN" sz="3200" b="1">
              <a:latin typeface="Arial" panose="020B0604020202020204" pitchFamily="34" charset="0"/>
              <a:ea typeface="幼圆" panose="02010509060101010101" pitchFamily="49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　　　　由</a:t>
            </a:r>
            <a:r>
              <a:rPr lang="en-US" altLang="zh-CN" sz="3200" b="1" dirty="0">
                <a:latin typeface="Arial" panose="020B0604020202020204" pitchFamily="34" charset="0"/>
                <a:ea typeface="幼圆" panose="02010509060101010101" pitchFamily="49" charset="-122"/>
              </a:rPr>
              <a:t>W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＝</a:t>
            </a:r>
            <a:r>
              <a:rPr lang="en-US" altLang="zh-CN" sz="3200" b="1" dirty="0">
                <a:latin typeface="Arial" panose="020B0604020202020204" pitchFamily="34" charset="0"/>
                <a:ea typeface="幼圆" panose="02010509060101010101" pitchFamily="49" charset="-122"/>
              </a:rPr>
              <a:t>Fs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＝</a:t>
            </a:r>
            <a:r>
              <a:rPr lang="en-US" altLang="zh-CN" sz="3200" b="1" dirty="0" err="1">
                <a:latin typeface="Arial" panose="020B0604020202020204" pitchFamily="34" charset="0"/>
                <a:ea typeface="幼圆" panose="02010509060101010101" pitchFamily="49" charset="-122"/>
              </a:rPr>
              <a:t>Gh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＝</a:t>
            </a:r>
            <a:r>
              <a:rPr lang="en-US" altLang="zh-CN" sz="3200" b="1" dirty="0">
                <a:latin typeface="Arial" panose="020B0604020202020204" pitchFamily="34" charset="0"/>
                <a:ea typeface="幼圆" panose="02010509060101010101" pitchFamily="49" charset="-122"/>
              </a:rPr>
              <a:t>100N×3m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＝</a:t>
            </a:r>
            <a:r>
              <a:rPr lang="en-US" altLang="zh-CN" sz="3200" b="1">
                <a:latin typeface="Arial" panose="020B0604020202020204" pitchFamily="34" charset="0"/>
                <a:ea typeface="幼圆" panose="02010509060101010101" pitchFamily="49" charset="-122"/>
              </a:rPr>
              <a:t>300N·</a:t>
            </a:r>
            <a:r>
              <a:rPr lang="en-US" altLang="zh-CN" sz="3200" b="1" dirty="0">
                <a:latin typeface="Arial" panose="020B0604020202020204" pitchFamily="34" charset="0"/>
                <a:ea typeface="幼圆" panose="02010509060101010101" pitchFamily="49" charset="-122"/>
              </a:rPr>
              <a:t>m</a:t>
            </a:r>
            <a:r>
              <a:rPr lang="zh-CN" altLang="en-US" sz="3200" b="1" dirty="0">
                <a:latin typeface="Arial" panose="020B0604020202020204" pitchFamily="34" charset="0"/>
                <a:ea typeface="幼圆" panose="02010509060101010101" pitchFamily="49" charset="-122"/>
              </a:rPr>
              <a:t>＝</a:t>
            </a:r>
            <a:r>
              <a:rPr lang="en-US" altLang="zh-CN" sz="3200" b="1">
                <a:latin typeface="Arial" panose="020B0604020202020204" pitchFamily="34" charset="0"/>
                <a:ea typeface="幼圆" panose="02010509060101010101" pitchFamily="49" charset="-122"/>
              </a:rPr>
              <a:t>300J</a:t>
            </a:r>
            <a:endParaRPr lang="en-US" altLang="zh-CN" sz="3200" b="1">
              <a:latin typeface="Arial" panose="020B0604020202020204" pitchFamily="34" charset="0"/>
              <a:ea typeface="幼圆" panose="02010509060101010101" pitchFamily="49" charset="-122"/>
            </a:endParaRPr>
          </a:p>
          <a:p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　　答：小明克服水桶重力做功</a:t>
            </a:r>
            <a:r>
              <a:rPr lang="en-US" altLang="zh-CN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300J</a:t>
            </a:r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CN" altLang="en-US" sz="32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charRg st="59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>
                                            <p:txEl>
                                              <p:charRg st="59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>
                                            <p:txEl>
                                              <p:charRg st="59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>
                                            <p:txEl>
                                              <p:charRg st="59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charRg st="7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2">
                                            <p:txEl>
                                              <p:charRg st="7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2">
                                            <p:txEl>
                                              <p:charRg st="7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02">
                                            <p:txEl>
                                              <p:charRg st="76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charRg st="8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2">
                                            <p:txEl>
                                              <p:charRg st="8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2">
                                            <p:txEl>
                                              <p:charRg st="8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02">
                                            <p:txEl>
                                              <p:charRg st="82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charRg st="10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2">
                                            <p:txEl>
                                              <p:charRg st="10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2">
                                            <p:txEl>
                                              <p:charRg st="10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1202">
                                            <p:txEl>
                                              <p:charRg st="104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charRg st="137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2">
                                            <p:txEl>
                                              <p:charRg st="137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2">
                                            <p:txEl>
                                              <p:charRg st="137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202">
                                            <p:txEl>
                                              <p:charRg st="137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图片 32769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标题 32770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40750" cy="1143000"/>
          </a:xfrm>
        </p:spPr>
        <p:txBody>
          <a:bodyPr anchor="ctr"/>
          <a:p>
            <a:pPr algn="l"/>
            <a:r>
              <a:rPr lang="zh-CN" altLang="en-US" sz="3600" b="1" dirty="0"/>
              <a:t>（一）、怎样才算做功</a:t>
            </a:r>
            <a:endParaRPr lang="zh-CN" altLang="en-US" sz="3600" b="1">
              <a:hlinkClick r:id="rId2" action="ppaction://hlinkfile"/>
            </a:endParaRPr>
          </a:p>
        </p:txBody>
      </p:sp>
      <p:sp>
        <p:nvSpPr>
          <p:cNvPr id="32772" name="文本占位符 32771"/>
          <p:cNvSpPr>
            <a:spLocks noGrp="1"/>
          </p:cNvSpPr>
          <p:nvPr>
            <p:ph type="body" idx="1"/>
          </p:nvPr>
        </p:nvSpPr>
        <p:spPr>
          <a:xfrm>
            <a:off x="2133600" y="2209800"/>
            <a:ext cx="8534400" cy="1447800"/>
          </a:xfrm>
        </p:spPr>
        <p:txBody>
          <a:bodyPr/>
          <a:p>
            <a:r>
              <a:rPr lang="en-US" altLang="zh-CN" b="1" dirty="0"/>
              <a:t>1</a:t>
            </a:r>
            <a:r>
              <a:rPr lang="zh-CN" altLang="en-US" b="1" dirty="0"/>
              <a:t>、物体要受力的作用</a:t>
            </a:r>
            <a:endParaRPr lang="zh-CN" altLang="en-US" b="1" dirty="0"/>
          </a:p>
          <a:p>
            <a:r>
              <a:rPr lang="en-US" altLang="zh-CN" b="1" dirty="0"/>
              <a:t>2</a:t>
            </a:r>
            <a:r>
              <a:rPr lang="zh-CN" altLang="en-US" b="1" dirty="0"/>
              <a:t>、物体要在力的方向上通过一定的距离</a:t>
            </a:r>
            <a:endParaRPr lang="zh-CN" altLang="en-US" b="1">
              <a:hlinkClick r:id="rId3" action="ppaction://hlinkfile"/>
            </a:endParaRPr>
          </a:p>
        </p:txBody>
      </p:sp>
      <p:sp>
        <p:nvSpPr>
          <p:cNvPr id="32773" name="矩形 32772"/>
          <p:cNvSpPr/>
          <p:nvPr/>
        </p:nvSpPr>
        <p:spPr>
          <a:xfrm>
            <a:off x="2590800" y="228600"/>
            <a:ext cx="43434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333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chemeClr val="accent2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隶书" panose="02010509060101010101" pitchFamily="49" charset="-122"/>
                <a:ea typeface="隶书" panose="02010509060101010101" pitchFamily="49" charset="-122"/>
              </a:rPr>
              <a:t>畅谈收获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chemeClr val="accent2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2774" name="矩形 32773"/>
          <p:cNvSpPr/>
          <p:nvPr/>
        </p:nvSpPr>
        <p:spPr>
          <a:xfrm>
            <a:off x="2362200" y="3810000"/>
            <a:ext cx="8305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、功的公式：功</a:t>
            </a:r>
            <a:r>
              <a:rPr lang="en-US" altLang="zh-CN"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=</a:t>
            </a:r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力</a:t>
            </a:r>
            <a:r>
              <a:rPr lang="en-US" altLang="zh-CN"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×</a:t>
            </a:r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距离       </a:t>
            </a:r>
            <a:r>
              <a:rPr lang="en-US" altLang="zh-CN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W=F·S</a:t>
            </a:r>
            <a:endParaRPr lang="en-US" altLang="zh-CN" sz="32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2775" name="矩形 32774"/>
          <p:cNvSpPr/>
          <p:nvPr/>
        </p:nvSpPr>
        <p:spPr>
          <a:xfrm>
            <a:off x="2362200" y="4343400"/>
            <a:ext cx="83058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、功的单位：</a:t>
            </a:r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焦耳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（焦）</a:t>
            </a:r>
            <a:r>
              <a:rPr lang="en-US" altLang="zh-CN"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焦耳</a:t>
            </a:r>
            <a:r>
              <a:rPr lang="en-US" altLang="zh-CN"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=1</a:t>
            </a:r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牛顿</a:t>
            </a:r>
            <a:r>
              <a:rPr lang="en-US" altLang="zh-CN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·</a:t>
            </a:r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米</a:t>
            </a:r>
            <a:endParaRPr lang="zh-CN" altLang="en-US" sz="32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endParaRPr lang="zh-CN" altLang="en-US" sz="32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2776" name="文本框 32775"/>
          <p:cNvSpPr txBox="1"/>
          <p:nvPr/>
        </p:nvSpPr>
        <p:spPr>
          <a:xfrm>
            <a:off x="1828800" y="3276600"/>
            <a:ext cx="42976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latin typeface="Times New Roman" panose="02020603050405020304" pitchFamily="18" charset="0"/>
              </a:rPr>
              <a:t>（二）、怎样计算功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11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charRg st="11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/>
      <p:bldP spid="32774" grpId="0"/>
      <p:bldP spid="32775" grpId="0"/>
      <p:bldP spid="327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文本框 56321"/>
          <p:cNvSpPr txBox="1"/>
          <p:nvPr/>
        </p:nvSpPr>
        <p:spPr>
          <a:xfrm>
            <a:off x="2571115" y="692150"/>
            <a:ext cx="763016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latin typeface="Arial" panose="020B0604020202020204" pitchFamily="34" charset="0"/>
              </a:rPr>
              <a:t>、一个重</a:t>
            </a:r>
            <a:r>
              <a:rPr lang="en-US" altLang="zh-CN" sz="3200" b="1" dirty="0">
                <a:latin typeface="Arial" panose="020B0604020202020204" pitchFamily="34" charset="0"/>
              </a:rPr>
              <a:t>1000N</a:t>
            </a:r>
            <a:r>
              <a:rPr lang="zh-CN" altLang="en-US" sz="3200" b="1" dirty="0">
                <a:latin typeface="Arial" panose="020B0604020202020204" pitchFamily="34" charset="0"/>
              </a:rPr>
              <a:t>的车</a:t>
            </a:r>
            <a:r>
              <a:rPr lang="en-US" altLang="zh-CN" sz="3200" b="1" dirty="0">
                <a:latin typeface="Arial" panose="020B0604020202020204" pitchFamily="34" charset="0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</a:rPr>
              <a:t>在</a:t>
            </a:r>
            <a:r>
              <a:rPr lang="en-US" altLang="zh-CN" sz="3200" b="1" dirty="0">
                <a:latin typeface="Arial" panose="020B0604020202020204" pitchFamily="34" charset="0"/>
              </a:rPr>
              <a:t>100N</a:t>
            </a:r>
            <a:r>
              <a:rPr lang="zh-CN" altLang="en-US" sz="3200" b="1" dirty="0">
                <a:latin typeface="Arial" panose="020B0604020202020204" pitchFamily="34" charset="0"/>
              </a:rPr>
              <a:t>水平推力作用下前进</a:t>
            </a:r>
            <a:r>
              <a:rPr lang="en-US" altLang="zh-CN" sz="3200" b="1" dirty="0">
                <a:latin typeface="Arial" panose="020B0604020202020204" pitchFamily="34" charset="0"/>
              </a:rPr>
              <a:t>20m</a:t>
            </a:r>
            <a:r>
              <a:rPr lang="zh-CN" altLang="en-US" sz="3200" b="1" dirty="0">
                <a:latin typeface="Arial" panose="020B0604020202020204" pitchFamily="34" charset="0"/>
              </a:rPr>
              <a:t>。当推力撤掉后</a:t>
            </a:r>
            <a:r>
              <a:rPr lang="en-US" altLang="zh-CN" sz="3200" b="1" dirty="0">
                <a:latin typeface="Arial" panose="020B0604020202020204" pitchFamily="34" charset="0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</a:rPr>
              <a:t>车由于惯性又继续前进了</a:t>
            </a:r>
            <a:r>
              <a:rPr lang="en-US" altLang="zh-CN" sz="3200" b="1" dirty="0">
                <a:latin typeface="Arial" panose="020B0604020202020204" pitchFamily="34" charset="0"/>
              </a:rPr>
              <a:t>5m</a:t>
            </a:r>
            <a:r>
              <a:rPr lang="zh-CN" altLang="en-US" sz="3200" b="1" dirty="0">
                <a:latin typeface="Arial" panose="020B0604020202020204" pitchFamily="34" charset="0"/>
              </a:rPr>
              <a:t>。求推力做的功？</a:t>
            </a:r>
            <a:r>
              <a:rPr lang="en-US" altLang="zh-CN" sz="3200" b="1">
                <a:latin typeface="Arial" panose="020B0604020202020204" pitchFamily="34" charset="0"/>
              </a:rPr>
              <a:t>(       )</a:t>
            </a:r>
            <a:endParaRPr lang="en-US" altLang="zh-CN" sz="3200" b="1">
              <a:latin typeface="Arial" panose="020B0604020202020204" pitchFamily="34" charset="0"/>
            </a:endParaRPr>
          </a:p>
          <a:p>
            <a:r>
              <a:rPr lang="en-US" altLang="zh-CN" sz="3200" b="1" dirty="0">
                <a:latin typeface="Arial" panose="020B0604020202020204" pitchFamily="34" charset="0"/>
              </a:rPr>
              <a:t>     A.20000J      B.2500J       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r>
              <a:rPr lang="en-US" altLang="zh-CN" sz="3200" b="1" dirty="0">
                <a:latin typeface="Arial" panose="020B0604020202020204" pitchFamily="34" charset="0"/>
              </a:rPr>
              <a:t>    </a:t>
            </a:r>
            <a:r>
              <a:rPr lang="en-US" altLang="zh-CN" sz="3200" b="1">
                <a:latin typeface="Arial" panose="020B0604020202020204" pitchFamily="34" charset="0"/>
              </a:rPr>
              <a:t> C.2000J        D.0J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56323" name="文本框 56322"/>
          <p:cNvSpPr txBox="1"/>
          <p:nvPr/>
        </p:nvSpPr>
        <p:spPr>
          <a:xfrm>
            <a:off x="2675890" y="3592195"/>
            <a:ext cx="6840538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</a:rPr>
              <a:t>、甲乙两个集装箱的质量相等，用起重机将甲集装箱以</a:t>
            </a:r>
            <a:r>
              <a:rPr lang="en-US" altLang="zh-CN" sz="3200" b="1" dirty="0">
                <a:latin typeface="Times New Roman" panose="02020603050405020304" pitchFamily="18" charset="0"/>
              </a:rPr>
              <a:t>1m/s</a:t>
            </a:r>
            <a:r>
              <a:rPr lang="zh-CN" altLang="en-US" sz="3200" b="1" dirty="0">
                <a:latin typeface="Times New Roman" panose="02020603050405020304" pitchFamily="18" charset="0"/>
              </a:rPr>
              <a:t>的速度提升</a:t>
            </a:r>
            <a:r>
              <a:rPr lang="en-US" altLang="zh-CN" sz="3200" b="1" dirty="0">
                <a:latin typeface="Times New Roman" panose="02020603050405020304" pitchFamily="18" charset="0"/>
              </a:rPr>
              <a:t>10m</a:t>
            </a:r>
            <a:r>
              <a:rPr lang="zh-CN" altLang="en-US" sz="3200" b="1" dirty="0">
                <a:latin typeface="Times New Roman" panose="02020603050405020304" pitchFamily="18" charset="0"/>
              </a:rPr>
              <a:t>，将乙集装箱以</a:t>
            </a:r>
            <a:r>
              <a:rPr lang="en-US" altLang="zh-CN" sz="3200" b="1" dirty="0">
                <a:latin typeface="Times New Roman" panose="02020603050405020304" pitchFamily="18" charset="0"/>
              </a:rPr>
              <a:t>2m/s</a:t>
            </a:r>
            <a:r>
              <a:rPr lang="zh-CN" altLang="en-US" sz="3200" b="1" dirty="0">
                <a:latin typeface="Times New Roman" panose="02020603050405020304" pitchFamily="18" charset="0"/>
              </a:rPr>
              <a:t>的速度提升同样的高度，则有</a:t>
            </a:r>
            <a:r>
              <a:rPr lang="en-US" altLang="zh-CN" sz="3200" b="1" dirty="0">
                <a:latin typeface="Times New Roman" panose="02020603050405020304" pitchFamily="18" charset="0"/>
              </a:rPr>
              <a:t>W</a:t>
            </a:r>
            <a:r>
              <a:rPr lang="zh-CN" altLang="en-US" sz="3200" b="1" baseline="-25000" dirty="0">
                <a:latin typeface="Times New Roman" panose="02020603050405020304" pitchFamily="18" charset="0"/>
              </a:rPr>
              <a:t>甲</a:t>
            </a:r>
            <a:r>
              <a:rPr lang="en-US" altLang="zh-CN" sz="3200" b="1" dirty="0">
                <a:latin typeface="Times New Roman" panose="02020603050405020304" pitchFamily="18" charset="0"/>
              </a:rPr>
              <a:t>______W</a:t>
            </a:r>
            <a:r>
              <a:rPr lang="zh-CN" altLang="en-US" sz="3200" b="1" baseline="-25000" dirty="0">
                <a:latin typeface="Times New Roman" panose="02020603050405020304" pitchFamily="18" charset="0"/>
              </a:rPr>
              <a:t>乙。</a:t>
            </a:r>
            <a:r>
              <a:rPr lang="zh-CN" altLang="en-US" sz="3200" b="1" dirty="0">
                <a:latin typeface="Times New Roman" panose="02020603050405020304" pitchFamily="18" charset="0"/>
              </a:rPr>
              <a:t>（填“〈 ”“</a:t>
            </a:r>
            <a:r>
              <a:rPr lang="en-US" altLang="zh-CN" sz="3200" b="1" dirty="0">
                <a:latin typeface="Times New Roman" panose="02020603050405020304" pitchFamily="18" charset="0"/>
              </a:rPr>
              <a:t>=”</a:t>
            </a:r>
            <a:r>
              <a:rPr lang="zh-CN" altLang="en-US" sz="3200" b="1" dirty="0">
                <a:latin typeface="Times New Roman" panose="02020603050405020304" pitchFamily="18" charset="0"/>
              </a:rPr>
              <a:t>或“〉”）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6565" y="914400"/>
            <a:ext cx="798195" cy="110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4000"/>
              <a:t>练习</a:t>
            </a:r>
            <a:endParaRPr lang="zh-CN" altLang="en-US"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矩形 62465"/>
          <p:cNvSpPr/>
          <p:nvPr/>
        </p:nvSpPr>
        <p:spPr>
          <a:xfrm>
            <a:off x="744855" y="0"/>
            <a:ext cx="10503535" cy="6597650"/>
          </a:xfrm>
          <a:prstGeom prst="rect">
            <a:avLst/>
          </a:prstGeom>
          <a:solidFill>
            <a:srgbClr val="92F29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67" name="文本框 62466"/>
          <p:cNvSpPr txBox="1"/>
          <p:nvPr/>
        </p:nvSpPr>
        <p:spPr>
          <a:xfrm>
            <a:off x="1524000" y="0"/>
            <a:ext cx="8893175" cy="2953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zh-CN" sz="1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如图所示，水平面上的物体，在水平拉力的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F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的作用下，沿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ABC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方向做直线运动，已知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AB=BC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，设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AB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段是光滑的，拉力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F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做的功为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W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；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BC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段是粗糙的，拉力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F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做的功为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W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，则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W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和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W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的关系是                                 （           ）</a:t>
            </a:r>
            <a:endParaRPr lang="zh-CN" altLang="en-US" sz="32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立方体 62467"/>
          <p:cNvSpPr/>
          <p:nvPr/>
        </p:nvSpPr>
        <p:spPr>
          <a:xfrm>
            <a:off x="3000375" y="3357563"/>
            <a:ext cx="6408738" cy="431800"/>
          </a:xfrm>
          <a:prstGeom prst="cube">
            <a:avLst>
              <a:gd name="adj" fmla="val 82352"/>
            </a:avLst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69" name="椭圆 62468"/>
          <p:cNvSpPr/>
          <p:nvPr/>
        </p:nvSpPr>
        <p:spPr>
          <a:xfrm>
            <a:off x="3287713" y="3644900"/>
            <a:ext cx="144462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70" name="椭圆 62469"/>
          <p:cNvSpPr/>
          <p:nvPr/>
        </p:nvSpPr>
        <p:spPr>
          <a:xfrm>
            <a:off x="5375275" y="3644900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71" name="椭圆 62470"/>
          <p:cNvSpPr/>
          <p:nvPr/>
        </p:nvSpPr>
        <p:spPr>
          <a:xfrm>
            <a:off x="7464425" y="3644900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2472" name="组合 62471"/>
          <p:cNvGrpSpPr/>
          <p:nvPr/>
        </p:nvGrpSpPr>
        <p:grpSpPr>
          <a:xfrm>
            <a:off x="3143250" y="3284538"/>
            <a:ext cx="1584325" cy="358775"/>
            <a:chOff x="0" y="0"/>
            <a:chExt cx="998" cy="226"/>
          </a:xfrm>
        </p:grpSpPr>
        <p:sp>
          <p:nvSpPr>
            <p:cNvPr id="62473" name="立方体 62472"/>
            <p:cNvSpPr/>
            <p:nvPr/>
          </p:nvSpPr>
          <p:spPr>
            <a:xfrm>
              <a:off x="0" y="0"/>
              <a:ext cx="454" cy="226"/>
            </a:xfrm>
            <a:prstGeom prst="cube">
              <a:avLst>
                <a:gd name="adj" fmla="val 48426"/>
              </a:avLst>
            </a:prstGeom>
            <a:gradFill rotWithShape="1">
              <a:gsLst>
                <a:gs pos="0">
                  <a:srgbClr val="993300"/>
                </a:gs>
                <a:gs pos="100000">
                  <a:srgbClr val="99330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74" name="右箭头 62473"/>
            <p:cNvSpPr/>
            <p:nvPr/>
          </p:nvSpPr>
          <p:spPr>
            <a:xfrm>
              <a:off x="409" y="91"/>
              <a:ext cx="589" cy="45"/>
            </a:xfrm>
            <a:prstGeom prst="rightArrow">
              <a:avLst>
                <a:gd name="adj1" fmla="val 50000"/>
                <a:gd name="adj2" fmla="val 327222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2475" name="文本框 62474"/>
          <p:cNvSpPr txBox="1"/>
          <p:nvPr/>
        </p:nvSpPr>
        <p:spPr>
          <a:xfrm>
            <a:off x="3143250" y="3716338"/>
            <a:ext cx="5048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2476" name="文本框 62475"/>
          <p:cNvSpPr txBox="1"/>
          <p:nvPr/>
        </p:nvSpPr>
        <p:spPr>
          <a:xfrm>
            <a:off x="5232400" y="3716338"/>
            <a:ext cx="5048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2477" name="文本框 62476"/>
          <p:cNvSpPr txBox="1"/>
          <p:nvPr/>
        </p:nvSpPr>
        <p:spPr>
          <a:xfrm>
            <a:off x="7319963" y="3716338"/>
            <a:ext cx="5048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2478" name="文本框 62477"/>
          <p:cNvSpPr txBox="1"/>
          <p:nvPr/>
        </p:nvSpPr>
        <p:spPr>
          <a:xfrm>
            <a:off x="3157538" y="4630738"/>
            <a:ext cx="60674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W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=W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                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W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&gt;W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                                         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r>
              <a:rPr lang="zh-CN" altLang="en-US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、  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W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&lt;W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                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D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、不能确定</a:t>
            </a:r>
            <a:endParaRPr lang="zh-CN" altLang="en-US" sz="32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2479" name="文本框 62478"/>
          <p:cNvSpPr txBox="1"/>
          <p:nvPr/>
        </p:nvSpPr>
        <p:spPr>
          <a:xfrm>
            <a:off x="8750300" y="2335213"/>
            <a:ext cx="7921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04808E-6 L 0.23211 -2.0480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11 -2.04808E-6 L 0.46006 -2.0480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文本框 61441"/>
          <p:cNvSpPr txBox="1"/>
          <p:nvPr/>
        </p:nvSpPr>
        <p:spPr>
          <a:xfrm>
            <a:off x="1992313" y="620713"/>
            <a:ext cx="8424862" cy="56311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、某足球运动员在水平方向用</a:t>
            </a: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25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牛的力，将</a:t>
            </a: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10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牛的球沿水平地面踢出，踢出后球在地面上滚了</a:t>
            </a: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30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米才停下来。在球滚动过程中，脚对球所做的功为（      ）</a:t>
            </a: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A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、</a:t>
            </a: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750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焦         </a:t>
            </a: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、</a:t>
            </a: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300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焦    </a:t>
            </a: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、</a:t>
            </a: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450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焦         </a:t>
            </a:r>
            <a:r>
              <a:rPr lang="en-US" altLang="zh-CN" sz="36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D</a:t>
            </a:r>
            <a:r>
              <a:rPr lang="zh-CN" altLang="en-US" sz="36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、</a:t>
            </a:r>
            <a:r>
              <a:rPr lang="en-US" altLang="zh-CN" sz="36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0</a:t>
            </a:r>
            <a:endParaRPr lang="en-US" altLang="zh-CN" sz="3600" b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443" name="文本框 61442"/>
          <p:cNvSpPr txBox="1"/>
          <p:nvPr/>
        </p:nvSpPr>
        <p:spPr>
          <a:xfrm>
            <a:off x="9120188" y="3284538"/>
            <a:ext cx="11525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D</a:t>
            </a:r>
            <a:endParaRPr lang="en-US" altLang="zh-CN" sz="36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文本框 60417"/>
          <p:cNvSpPr txBox="1"/>
          <p:nvPr/>
        </p:nvSpPr>
        <p:spPr>
          <a:xfrm>
            <a:off x="2133600" y="381000"/>
            <a:ext cx="8077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60419" name="文本框 60418"/>
          <p:cNvSpPr txBox="1"/>
          <p:nvPr/>
        </p:nvSpPr>
        <p:spPr>
          <a:xfrm>
            <a:off x="2133600" y="685800"/>
            <a:ext cx="74676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arabicPlain" startAt="5"/>
            </a:pPr>
            <a:r>
              <a:rPr lang="zh-CN" altLang="en-US" sz="3200" b="1" dirty="0">
                <a:latin typeface="Times New Roman" panose="02020603050405020304" pitchFamily="18" charset="0"/>
              </a:rPr>
              <a:t>用</a:t>
            </a:r>
            <a:r>
              <a:rPr lang="en-US" altLang="zh-CN" sz="3200" b="1" dirty="0">
                <a:latin typeface="Times New Roman" panose="02020603050405020304" pitchFamily="18" charset="0"/>
              </a:rPr>
              <a:t>60N</a:t>
            </a:r>
            <a:r>
              <a:rPr lang="zh-CN" altLang="en-US" sz="3200" b="1" dirty="0">
                <a:latin typeface="Times New Roman" panose="02020603050405020304" pitchFamily="18" charset="0"/>
              </a:rPr>
              <a:t>的水平推力推着重</a:t>
            </a:r>
            <a:r>
              <a:rPr lang="en-US" altLang="zh-CN" sz="3200" b="1" dirty="0">
                <a:latin typeface="Times New Roman" panose="02020603050405020304" pitchFamily="18" charset="0"/>
              </a:rPr>
              <a:t>100N</a:t>
            </a:r>
            <a:r>
              <a:rPr lang="zh-CN" altLang="en-US" sz="3200" b="1" dirty="0">
                <a:latin typeface="Times New Roman" panose="02020603050405020304" pitchFamily="18" charset="0"/>
              </a:rPr>
              <a:t>的物体在水平地面上做匀速直线运动</a:t>
            </a:r>
            <a:r>
              <a:rPr lang="en-US" altLang="zh-CN" sz="3200" b="1" dirty="0">
                <a:latin typeface="Times New Roman" panose="02020603050405020304" pitchFamily="18" charset="0"/>
              </a:rPr>
              <a:t>,4s</a:t>
            </a:r>
            <a:r>
              <a:rPr lang="zh-CN" altLang="en-US" sz="3200" b="1" dirty="0">
                <a:latin typeface="Times New Roman" panose="02020603050405020304" pitchFamily="18" charset="0"/>
              </a:rPr>
              <a:t>通过了</a:t>
            </a:r>
            <a:r>
              <a:rPr lang="en-US" altLang="zh-CN" sz="3200" b="1" dirty="0">
                <a:latin typeface="Times New Roman" panose="02020603050405020304" pitchFamily="18" charset="0"/>
              </a:rPr>
              <a:t>80m</a:t>
            </a:r>
            <a:r>
              <a:rPr lang="zh-CN" altLang="en-US" sz="3200" b="1" dirty="0">
                <a:latin typeface="Times New Roman" panose="02020603050405020304" pitchFamily="18" charset="0"/>
              </a:rPr>
              <a:t>的路程</a:t>
            </a:r>
            <a:r>
              <a:rPr lang="en-US" altLang="zh-CN" sz="3200" b="1" dirty="0"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</a:rPr>
              <a:t>则在这段时　　（１）物体运动的速度是多少？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　　（２）推力做了多少功？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60420" name="文本框 60419"/>
          <p:cNvSpPr txBox="1"/>
          <p:nvPr/>
        </p:nvSpPr>
        <p:spPr>
          <a:xfrm>
            <a:off x="1828800" y="3581400"/>
            <a:ext cx="56388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arabicPlain" startAt="6"/>
            </a:pPr>
            <a:r>
              <a:rPr lang="zh-CN" altLang="en-US" sz="3200" b="1" dirty="0">
                <a:latin typeface="Times New Roman" panose="02020603050405020304" pitchFamily="18" charset="0"/>
              </a:rPr>
              <a:t>一个工人用右图所示的滑轮组提起</a:t>
            </a:r>
            <a:r>
              <a:rPr lang="en-US" altLang="zh-CN" sz="3200" b="1" dirty="0">
                <a:latin typeface="Times New Roman" panose="02020603050405020304" pitchFamily="18" charset="0"/>
              </a:rPr>
              <a:t>1000N</a:t>
            </a:r>
            <a:r>
              <a:rPr lang="zh-CN" altLang="en-US" sz="3200" b="1" dirty="0">
                <a:latin typeface="Times New Roman" panose="02020603050405020304" pitchFamily="18" charset="0"/>
              </a:rPr>
              <a:t>的货物，所用的力是</a:t>
            </a:r>
            <a:r>
              <a:rPr lang="en-US" altLang="zh-CN" sz="3200" b="1" dirty="0">
                <a:latin typeface="Times New Roman" panose="02020603050405020304" pitchFamily="18" charset="0"/>
              </a:rPr>
              <a:t>600N</a:t>
            </a:r>
            <a:r>
              <a:rPr lang="zh-CN" altLang="en-US" sz="3200" b="1" dirty="0">
                <a:latin typeface="Times New Roman" panose="02020603050405020304" pitchFamily="18" charset="0"/>
              </a:rPr>
              <a:t>，绳子自由端被拉下了</a:t>
            </a:r>
            <a:r>
              <a:rPr lang="en-US" altLang="zh-CN" sz="3200" b="1" dirty="0">
                <a:latin typeface="Times New Roman" panose="02020603050405020304" pitchFamily="18" charset="0"/>
              </a:rPr>
              <a:t>4</a:t>
            </a:r>
            <a:r>
              <a:rPr lang="en-US" altLang="zh-CN" sz="3200" b="1">
                <a:latin typeface="Times New Roman" panose="02020603050405020304" pitchFamily="18" charset="0"/>
              </a:rPr>
              <a:t>m</a:t>
            </a:r>
            <a:r>
              <a:rPr lang="zh-CN" altLang="en-US" sz="3200" b="1">
                <a:latin typeface="Times New Roman" panose="02020603050405020304" pitchFamily="18" charset="0"/>
              </a:rPr>
              <a:t>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  求：他所做的功是多少？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60421" name="图片 60420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5163" y="2565400"/>
            <a:ext cx="2382837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图片 3891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730375"/>
            <a:ext cx="4038600" cy="512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文本框 38914"/>
          <p:cNvSpPr txBox="1"/>
          <p:nvPr/>
        </p:nvSpPr>
        <p:spPr>
          <a:xfrm>
            <a:off x="6096000" y="333375"/>
            <a:ext cx="3886200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发现：</a:t>
            </a:r>
            <a:endParaRPr lang="zh-CN" altLang="en-US" sz="3200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      如果把拉力</a:t>
            </a:r>
            <a:r>
              <a:rPr lang="en-US" altLang="zh-CN" sz="2400" b="1" dirty="0">
                <a:latin typeface="Arial" panose="020B0604020202020204" pitchFamily="34" charset="0"/>
              </a:rPr>
              <a:t>F</a:t>
            </a:r>
            <a:r>
              <a:rPr lang="zh-CN" altLang="en-US" sz="2400" b="1" dirty="0">
                <a:latin typeface="Arial" panose="020B0604020202020204" pitchFamily="34" charset="0"/>
              </a:rPr>
              <a:t>与上升距离</a:t>
            </a:r>
            <a:r>
              <a:rPr lang="en-US" altLang="zh-CN" sz="2400" b="1" dirty="0">
                <a:latin typeface="Arial" panose="020B0604020202020204" pitchFamily="34" charset="0"/>
              </a:rPr>
              <a:t>S</a:t>
            </a:r>
            <a:r>
              <a:rPr lang="zh-CN" altLang="en-US" sz="2400" b="1" dirty="0">
                <a:latin typeface="Arial" panose="020B0604020202020204" pitchFamily="34" charset="0"/>
              </a:rPr>
              <a:t>相乘，则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Fs=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G/2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2h=Gh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zh-CN" altLang="en-US" sz="2400" b="1" dirty="0">
                <a:latin typeface="Arial" panose="020B0604020202020204" pitchFamily="34" charset="0"/>
              </a:rPr>
              <a:t> 正好等于物重</a:t>
            </a:r>
            <a:r>
              <a:rPr lang="en-US" altLang="zh-CN" sz="2400" b="1" dirty="0">
                <a:latin typeface="Arial" panose="020B0604020202020204" pitchFamily="34" charset="0"/>
              </a:rPr>
              <a:t>G</a:t>
            </a:r>
            <a:r>
              <a:rPr lang="zh-CN" altLang="en-US" sz="2400" b="1" dirty="0">
                <a:latin typeface="Arial" panose="020B0604020202020204" pitchFamily="34" charset="0"/>
              </a:rPr>
              <a:t>与物体上升高度</a:t>
            </a:r>
            <a:r>
              <a:rPr lang="en-US" altLang="zh-CN" sz="2400" b="1" dirty="0">
                <a:latin typeface="Arial" panose="020B0604020202020204" pitchFamily="34" charset="0"/>
              </a:rPr>
              <a:t>h</a:t>
            </a:r>
            <a:r>
              <a:rPr lang="zh-CN" altLang="en-US" sz="2400" b="1" dirty="0">
                <a:latin typeface="Arial" panose="020B0604020202020204" pitchFamily="34" charset="0"/>
              </a:rPr>
              <a:t>的乘积。后来又发现使用其他机械也是如此。于是人们开始认识到，力和物体在力的方向上移动距离的乘积，是一个有意义的物理量。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4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charRg st="4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文本占位符 39937"/>
          <p:cNvSpPr>
            <a:spLocks noGrp="1"/>
          </p:cNvSpPr>
          <p:nvPr>
            <p:ph type="body" sz="half" idx="1"/>
          </p:nvPr>
        </p:nvSpPr>
        <p:spPr>
          <a:xfrm>
            <a:off x="3282950" y="916940"/>
            <a:ext cx="8572500" cy="1676400"/>
          </a:xfrm>
        </p:spPr>
        <p:txBody>
          <a:bodyPr vert="horz">
            <a:normAutofit lnSpcReduction="10000"/>
          </a:bodyPr>
          <a:p>
            <a:pPr>
              <a:buClr>
                <a:schemeClr val="tx1"/>
              </a:buClr>
              <a:buSzTx/>
              <a:buFontTx/>
              <a:buNone/>
            </a:pPr>
            <a:r>
              <a:rPr lang="en-US" altLang="zh-CN" sz="2800" dirty="0"/>
              <a:t>    </a:t>
            </a:r>
            <a:r>
              <a:rPr lang="zh-CN" altLang="en-US" sz="3600" b="1" dirty="0"/>
              <a:t>物理学中把</a:t>
            </a:r>
            <a:r>
              <a:rPr lang="zh-CN" altLang="en-US" sz="3600" b="1" u="sng" dirty="0">
                <a:solidFill>
                  <a:srgbClr val="FF3300"/>
                </a:solidFill>
              </a:rPr>
              <a:t>力</a:t>
            </a:r>
            <a:r>
              <a:rPr lang="zh-CN" altLang="en-US" sz="3600" b="1" dirty="0"/>
              <a:t>和物体</a:t>
            </a:r>
            <a:r>
              <a:rPr lang="zh-CN" altLang="en-US" sz="3600" b="1" u="sng" dirty="0">
                <a:solidFill>
                  <a:srgbClr val="FF3300"/>
                </a:solidFill>
              </a:rPr>
              <a:t>在力的方向上移动距离       </a:t>
            </a:r>
            <a:r>
              <a:rPr lang="zh-CN" altLang="en-US" sz="3600" b="1" dirty="0"/>
              <a:t>的乘积叫做功。</a:t>
            </a:r>
            <a:endParaRPr lang="zh-CN" altLang="en-US" sz="3600" b="1" dirty="0"/>
          </a:p>
        </p:txBody>
      </p:sp>
      <p:sp>
        <p:nvSpPr>
          <p:cNvPr id="39939" name="标题 39938"/>
          <p:cNvSpPr>
            <a:spLocks noGrp="1"/>
          </p:cNvSpPr>
          <p:nvPr>
            <p:ph type="title"/>
          </p:nvPr>
        </p:nvSpPr>
        <p:spPr>
          <a:xfrm>
            <a:off x="396240" y="419100"/>
            <a:ext cx="3079750" cy="1143000"/>
          </a:xfrm>
        </p:spPr>
        <p:txBody>
          <a:bodyPr anchor="ctr">
            <a:normAutofit fontScale="90000"/>
          </a:bodyPr>
          <a:p>
            <a:r>
              <a:rPr lang="zh-CN" altLang="en-US" sz="6000" b="1" dirty="0">
                <a:solidFill>
                  <a:srgbClr val="CC00CC"/>
                </a:solidFill>
                <a:ea typeface="华文行楷" panose="02010800040101010101" pitchFamily="2" charset="-122"/>
              </a:rPr>
              <a:t>什么是</a:t>
            </a:r>
            <a:r>
              <a:rPr lang="zh-CN" altLang="en-US" sz="6000" b="1" dirty="0">
                <a:solidFill>
                  <a:srgbClr val="CC00CC"/>
                </a:solidFill>
                <a:ea typeface="华文行楷" panose="02010800040101010101" pitchFamily="2" charset="-122"/>
              </a:rPr>
              <a:t>功</a:t>
            </a:r>
            <a:endParaRPr lang="zh-CN" altLang="en-US" sz="6000" b="1" dirty="0">
              <a:solidFill>
                <a:srgbClr val="CC00CC"/>
              </a:solidFill>
              <a:ea typeface="华文行楷" panose="02010800040101010101" pitchFamily="2" charset="-122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1353820" y="2767965"/>
            <a:ext cx="993330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物理学中的’功’吸收了一种’贡献’和’ 成效’意思在里面</a:t>
            </a:r>
            <a:r>
              <a:rPr lang="en-US" altLang="zh-CN" sz="40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.</a:t>
            </a:r>
            <a:r>
              <a:rPr lang="zh-CN" altLang="en-US" sz="40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它是指</a:t>
            </a:r>
            <a:r>
              <a:rPr lang="en-US" altLang="zh-CN" sz="4000" b="1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:</a:t>
            </a:r>
            <a:endParaRPr lang="en-US" altLang="zh-CN" sz="4000" b="1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1445895" y="4305300"/>
            <a:ext cx="10409555" cy="18503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    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一个力作用在物体上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,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使这个物体在力的方向上移动了一段距离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,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就说这个力对物体做了功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．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9220" grpId="0"/>
      <p:bldP spid="92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/>
          <p:cNvSpPr>
            <a:spLocks noChangeShapeType="1"/>
          </p:cNvSpPr>
          <p:nvPr/>
        </p:nvSpPr>
        <p:spPr bwMode="auto">
          <a:xfrm>
            <a:off x="3517900" y="6146800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1" name="Rectangle 4" descr="横向砖形"/>
          <p:cNvSpPr>
            <a:spLocks noChangeArrowheads="1"/>
          </p:cNvSpPr>
          <p:nvPr/>
        </p:nvSpPr>
        <p:spPr bwMode="auto">
          <a:xfrm>
            <a:off x="3517900" y="2232025"/>
            <a:ext cx="1066800" cy="3886200"/>
          </a:xfrm>
          <a:prstGeom prst="rect">
            <a:avLst/>
          </a:prstGeom>
          <a:pattFill prst="horzBrick">
            <a:fgClr>
              <a:srgbClr val="00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>
              <a:latin typeface="Comic Sans MS" panose="030F0702030302020204" pitchFamily="66" charset="0"/>
            </a:endParaRPr>
          </a:p>
        </p:txBody>
      </p:sp>
      <p:grpSp>
        <p:nvGrpSpPr>
          <p:cNvPr id="12292" name="Group 5"/>
          <p:cNvGrpSpPr/>
          <p:nvPr/>
        </p:nvGrpSpPr>
        <p:grpSpPr bwMode="auto">
          <a:xfrm>
            <a:off x="4579938" y="2841625"/>
            <a:ext cx="766762" cy="1219200"/>
            <a:chOff x="1197" y="2292"/>
            <a:chExt cx="483" cy="768"/>
          </a:xfrm>
        </p:grpSpPr>
        <p:sp>
          <p:nvSpPr>
            <p:cNvPr id="12304" name="Rectangle 6"/>
            <p:cNvSpPr>
              <a:spLocks noChangeArrowheads="1"/>
            </p:cNvSpPr>
            <p:nvPr/>
          </p:nvSpPr>
          <p:spPr bwMode="auto">
            <a:xfrm>
              <a:off x="1197" y="2292"/>
              <a:ext cx="480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omic Sans MS" panose="030F0702030302020204" pitchFamily="66" charset="0"/>
              </a:endParaRPr>
            </a:p>
          </p:txBody>
        </p:sp>
        <p:sp>
          <p:nvSpPr>
            <p:cNvPr id="12305" name="Rectangle 7"/>
            <p:cNvSpPr>
              <a:spLocks noChangeArrowheads="1"/>
            </p:cNvSpPr>
            <p:nvPr/>
          </p:nvSpPr>
          <p:spPr bwMode="auto">
            <a:xfrm>
              <a:off x="1200" y="2628"/>
              <a:ext cx="480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omic Sans MS" panose="030F0702030302020204" pitchFamily="66" charset="0"/>
              </a:endParaRPr>
            </a:p>
          </p:txBody>
        </p:sp>
        <p:sp>
          <p:nvSpPr>
            <p:cNvPr id="12306" name="Line 8"/>
            <p:cNvSpPr>
              <a:spLocks noChangeShapeType="1"/>
            </p:cNvSpPr>
            <p:nvPr/>
          </p:nvSpPr>
          <p:spPr bwMode="auto">
            <a:xfrm>
              <a:off x="1632" y="23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Line 9"/>
            <p:cNvSpPr>
              <a:spLocks noChangeShapeType="1"/>
            </p:cNvSpPr>
            <p:nvPr/>
          </p:nvSpPr>
          <p:spPr bwMode="auto">
            <a:xfrm>
              <a:off x="1504" y="23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Line 10"/>
            <p:cNvSpPr>
              <a:spLocks noChangeShapeType="1"/>
            </p:cNvSpPr>
            <p:nvPr/>
          </p:nvSpPr>
          <p:spPr bwMode="auto">
            <a:xfrm>
              <a:off x="1376" y="23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Line 11"/>
            <p:cNvSpPr>
              <a:spLocks noChangeShapeType="1"/>
            </p:cNvSpPr>
            <p:nvPr/>
          </p:nvSpPr>
          <p:spPr bwMode="auto">
            <a:xfrm>
              <a:off x="1248" y="23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0" name="Line 12"/>
            <p:cNvSpPr>
              <a:spLocks noChangeShapeType="1"/>
            </p:cNvSpPr>
            <p:nvPr/>
          </p:nvSpPr>
          <p:spPr bwMode="auto">
            <a:xfrm>
              <a:off x="1200" y="243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Rectangle 13"/>
            <p:cNvSpPr>
              <a:spLocks noChangeArrowheads="1"/>
            </p:cNvSpPr>
            <p:nvPr/>
          </p:nvSpPr>
          <p:spPr bwMode="auto">
            <a:xfrm>
              <a:off x="1200" y="2676"/>
              <a:ext cx="43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omic Sans MS" panose="030F0702030302020204" pitchFamily="66" charset="0"/>
              </a:endParaRPr>
            </a:p>
          </p:txBody>
        </p:sp>
        <p:sp>
          <p:nvSpPr>
            <p:cNvPr id="12312" name="Line 14"/>
            <p:cNvSpPr>
              <a:spLocks noChangeShapeType="1"/>
            </p:cNvSpPr>
            <p:nvPr/>
          </p:nvSpPr>
          <p:spPr bwMode="auto">
            <a:xfrm>
              <a:off x="1536" y="27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Freeform 15"/>
            <p:cNvSpPr>
              <a:spLocks noChangeArrowheads="1"/>
            </p:cNvSpPr>
            <p:nvPr/>
          </p:nvSpPr>
          <p:spPr bwMode="auto">
            <a:xfrm>
              <a:off x="1200" y="2772"/>
              <a:ext cx="336" cy="288"/>
            </a:xfrm>
            <a:custGeom>
              <a:avLst/>
              <a:gdLst>
                <a:gd name="T0" fmla="*/ 336 w 336"/>
                <a:gd name="T1" fmla="*/ 0 h 288"/>
                <a:gd name="T2" fmla="*/ 240 w 336"/>
                <a:gd name="T3" fmla="*/ 48 h 288"/>
                <a:gd name="T4" fmla="*/ 96 w 336"/>
                <a:gd name="T5" fmla="*/ 144 h 288"/>
                <a:gd name="T6" fmla="*/ 0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288">
                  <a:moveTo>
                    <a:pt x="336" y="0"/>
                  </a:moveTo>
                  <a:cubicBezTo>
                    <a:pt x="308" y="12"/>
                    <a:pt x="280" y="24"/>
                    <a:pt x="240" y="48"/>
                  </a:cubicBezTo>
                  <a:cubicBezTo>
                    <a:pt x="200" y="72"/>
                    <a:pt x="136" y="104"/>
                    <a:pt x="96" y="144"/>
                  </a:cubicBezTo>
                  <a:cubicBezTo>
                    <a:pt x="56" y="184"/>
                    <a:pt x="28" y="236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3" name="Group 16"/>
          <p:cNvGrpSpPr/>
          <p:nvPr/>
        </p:nvGrpSpPr>
        <p:grpSpPr bwMode="auto">
          <a:xfrm>
            <a:off x="4799013" y="2365375"/>
            <a:ext cx="774700" cy="1038225"/>
            <a:chOff x="1961" y="3749"/>
            <a:chExt cx="1218" cy="1635"/>
          </a:xfrm>
        </p:grpSpPr>
        <p:sp>
          <p:nvSpPr>
            <p:cNvPr id="12298" name="Freeform 17"/>
            <p:cNvSpPr>
              <a:spLocks noChangeAspect="1" noChangeArrowheads="1"/>
            </p:cNvSpPr>
            <p:nvPr/>
          </p:nvSpPr>
          <p:spPr bwMode="auto">
            <a:xfrm rot="-1291811">
              <a:off x="2435" y="3749"/>
              <a:ext cx="257" cy="278"/>
            </a:xfrm>
            <a:custGeom>
              <a:avLst/>
              <a:gdLst>
                <a:gd name="T0" fmla="*/ 205 w 514"/>
                <a:gd name="T1" fmla="*/ 192 h 555"/>
                <a:gd name="T2" fmla="*/ 228 w 514"/>
                <a:gd name="T3" fmla="*/ 149 h 555"/>
                <a:gd name="T4" fmla="*/ 239 w 514"/>
                <a:gd name="T5" fmla="*/ 108 h 555"/>
                <a:gd name="T6" fmla="*/ 236 w 514"/>
                <a:gd name="T7" fmla="*/ 61 h 555"/>
                <a:gd name="T8" fmla="*/ 206 w 514"/>
                <a:gd name="T9" fmla="*/ 18 h 555"/>
                <a:gd name="T10" fmla="*/ 172 w 514"/>
                <a:gd name="T11" fmla="*/ 0 h 555"/>
                <a:gd name="T12" fmla="*/ 119 w 514"/>
                <a:gd name="T13" fmla="*/ 8 h 555"/>
                <a:gd name="T14" fmla="*/ 56 w 514"/>
                <a:gd name="T15" fmla="*/ 43 h 555"/>
                <a:gd name="T16" fmla="*/ 22 w 514"/>
                <a:gd name="T17" fmla="*/ 86 h 555"/>
                <a:gd name="T18" fmla="*/ 0 w 514"/>
                <a:gd name="T19" fmla="*/ 168 h 555"/>
                <a:gd name="T20" fmla="*/ 4 w 514"/>
                <a:gd name="T21" fmla="*/ 221 h 555"/>
                <a:gd name="T22" fmla="*/ 25 w 514"/>
                <a:gd name="T23" fmla="*/ 264 h 555"/>
                <a:gd name="T24" fmla="*/ 56 w 514"/>
                <a:gd name="T25" fmla="*/ 274 h 555"/>
                <a:gd name="T26" fmla="*/ 98 w 514"/>
                <a:gd name="T27" fmla="*/ 274 h 555"/>
                <a:gd name="T28" fmla="*/ 143 w 514"/>
                <a:gd name="T29" fmla="*/ 252 h 555"/>
                <a:gd name="T30" fmla="*/ 162 w 514"/>
                <a:gd name="T31" fmla="*/ 242 h 555"/>
                <a:gd name="T32" fmla="*/ 175 w 514"/>
                <a:gd name="T33" fmla="*/ 225 h 555"/>
                <a:gd name="T34" fmla="*/ 239 w 514"/>
                <a:gd name="T35" fmla="*/ 278 h 555"/>
                <a:gd name="T36" fmla="*/ 257 w 514"/>
                <a:gd name="T37" fmla="*/ 274 h 555"/>
                <a:gd name="T38" fmla="*/ 250 w 514"/>
                <a:gd name="T39" fmla="*/ 256 h 555"/>
                <a:gd name="T40" fmla="*/ 205 w 514"/>
                <a:gd name="T41" fmla="*/ 192 h 5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4" h="555">
                  <a:moveTo>
                    <a:pt x="409" y="383"/>
                  </a:moveTo>
                  <a:lnTo>
                    <a:pt x="456" y="297"/>
                  </a:lnTo>
                  <a:lnTo>
                    <a:pt x="478" y="216"/>
                  </a:lnTo>
                  <a:lnTo>
                    <a:pt x="471" y="122"/>
                  </a:lnTo>
                  <a:lnTo>
                    <a:pt x="412" y="36"/>
                  </a:lnTo>
                  <a:lnTo>
                    <a:pt x="343" y="0"/>
                  </a:lnTo>
                  <a:lnTo>
                    <a:pt x="238" y="15"/>
                  </a:lnTo>
                  <a:lnTo>
                    <a:pt x="112" y="86"/>
                  </a:lnTo>
                  <a:lnTo>
                    <a:pt x="43" y="172"/>
                  </a:lnTo>
                  <a:lnTo>
                    <a:pt x="0" y="336"/>
                  </a:lnTo>
                  <a:lnTo>
                    <a:pt x="7" y="442"/>
                  </a:lnTo>
                  <a:lnTo>
                    <a:pt x="50" y="527"/>
                  </a:lnTo>
                  <a:lnTo>
                    <a:pt x="112" y="547"/>
                  </a:lnTo>
                  <a:lnTo>
                    <a:pt x="195" y="547"/>
                  </a:lnTo>
                  <a:lnTo>
                    <a:pt x="285" y="504"/>
                  </a:lnTo>
                  <a:lnTo>
                    <a:pt x="323" y="484"/>
                  </a:lnTo>
                  <a:lnTo>
                    <a:pt x="350" y="450"/>
                  </a:lnTo>
                  <a:lnTo>
                    <a:pt x="478" y="555"/>
                  </a:lnTo>
                  <a:lnTo>
                    <a:pt x="514" y="547"/>
                  </a:lnTo>
                  <a:lnTo>
                    <a:pt x="499" y="512"/>
                  </a:lnTo>
                  <a:lnTo>
                    <a:pt x="409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9" name="Freeform 18"/>
            <p:cNvSpPr>
              <a:spLocks noChangeAspect="1" noChangeArrowheads="1"/>
            </p:cNvSpPr>
            <p:nvPr/>
          </p:nvSpPr>
          <p:spPr bwMode="auto">
            <a:xfrm rot="-1291811">
              <a:off x="2248" y="4082"/>
              <a:ext cx="392" cy="587"/>
            </a:xfrm>
            <a:custGeom>
              <a:avLst/>
              <a:gdLst>
                <a:gd name="T0" fmla="*/ 203 w 784"/>
                <a:gd name="T1" fmla="*/ 174 h 1174"/>
                <a:gd name="T2" fmla="*/ 211 w 784"/>
                <a:gd name="T3" fmla="*/ 107 h 1174"/>
                <a:gd name="T4" fmla="*/ 221 w 784"/>
                <a:gd name="T5" fmla="*/ 26 h 1174"/>
                <a:gd name="T6" fmla="*/ 258 w 784"/>
                <a:gd name="T7" fmla="*/ 0 h 1174"/>
                <a:gd name="T8" fmla="*/ 296 w 784"/>
                <a:gd name="T9" fmla="*/ 0 h 1174"/>
                <a:gd name="T10" fmla="*/ 341 w 784"/>
                <a:gd name="T11" fmla="*/ 35 h 1174"/>
                <a:gd name="T12" fmla="*/ 374 w 784"/>
                <a:gd name="T13" fmla="*/ 118 h 1174"/>
                <a:gd name="T14" fmla="*/ 392 w 784"/>
                <a:gd name="T15" fmla="*/ 228 h 1174"/>
                <a:gd name="T16" fmla="*/ 374 w 784"/>
                <a:gd name="T17" fmla="*/ 353 h 1174"/>
                <a:gd name="T18" fmla="*/ 341 w 784"/>
                <a:gd name="T19" fmla="*/ 428 h 1174"/>
                <a:gd name="T20" fmla="*/ 279 w 784"/>
                <a:gd name="T21" fmla="*/ 513 h 1174"/>
                <a:gd name="T22" fmla="*/ 211 w 784"/>
                <a:gd name="T23" fmla="*/ 566 h 1174"/>
                <a:gd name="T24" fmla="*/ 129 w 784"/>
                <a:gd name="T25" fmla="*/ 587 h 1174"/>
                <a:gd name="T26" fmla="*/ 61 w 784"/>
                <a:gd name="T27" fmla="*/ 570 h 1174"/>
                <a:gd name="T28" fmla="*/ 18 w 784"/>
                <a:gd name="T29" fmla="*/ 537 h 1174"/>
                <a:gd name="T30" fmla="*/ 0 w 784"/>
                <a:gd name="T31" fmla="*/ 484 h 1174"/>
                <a:gd name="T32" fmla="*/ 10 w 784"/>
                <a:gd name="T33" fmla="*/ 437 h 1174"/>
                <a:gd name="T34" fmla="*/ 31 w 784"/>
                <a:gd name="T35" fmla="*/ 394 h 1174"/>
                <a:gd name="T36" fmla="*/ 65 w 784"/>
                <a:gd name="T37" fmla="*/ 375 h 1174"/>
                <a:gd name="T38" fmla="*/ 113 w 784"/>
                <a:gd name="T39" fmla="*/ 363 h 1174"/>
                <a:gd name="T40" fmla="*/ 156 w 784"/>
                <a:gd name="T41" fmla="*/ 332 h 1174"/>
                <a:gd name="T42" fmla="*/ 189 w 784"/>
                <a:gd name="T43" fmla="*/ 268 h 1174"/>
                <a:gd name="T44" fmla="*/ 203 w 784"/>
                <a:gd name="T45" fmla="*/ 174 h 11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4" h="1174">
                  <a:moveTo>
                    <a:pt x="405" y="347"/>
                  </a:moveTo>
                  <a:lnTo>
                    <a:pt x="422" y="214"/>
                  </a:lnTo>
                  <a:lnTo>
                    <a:pt x="441" y="51"/>
                  </a:lnTo>
                  <a:lnTo>
                    <a:pt x="515" y="0"/>
                  </a:lnTo>
                  <a:lnTo>
                    <a:pt x="592" y="0"/>
                  </a:lnTo>
                  <a:lnTo>
                    <a:pt x="682" y="70"/>
                  </a:lnTo>
                  <a:lnTo>
                    <a:pt x="748" y="235"/>
                  </a:lnTo>
                  <a:lnTo>
                    <a:pt x="784" y="456"/>
                  </a:lnTo>
                  <a:lnTo>
                    <a:pt x="748" y="706"/>
                  </a:lnTo>
                  <a:lnTo>
                    <a:pt x="682" y="855"/>
                  </a:lnTo>
                  <a:lnTo>
                    <a:pt x="557" y="1026"/>
                  </a:lnTo>
                  <a:lnTo>
                    <a:pt x="422" y="1131"/>
                  </a:lnTo>
                  <a:lnTo>
                    <a:pt x="257" y="1174"/>
                  </a:lnTo>
                  <a:lnTo>
                    <a:pt x="121" y="1139"/>
                  </a:lnTo>
                  <a:lnTo>
                    <a:pt x="35" y="1073"/>
                  </a:lnTo>
                  <a:lnTo>
                    <a:pt x="0" y="968"/>
                  </a:lnTo>
                  <a:lnTo>
                    <a:pt x="19" y="874"/>
                  </a:lnTo>
                  <a:lnTo>
                    <a:pt x="62" y="788"/>
                  </a:lnTo>
                  <a:lnTo>
                    <a:pt x="129" y="749"/>
                  </a:lnTo>
                  <a:lnTo>
                    <a:pt x="226" y="726"/>
                  </a:lnTo>
                  <a:lnTo>
                    <a:pt x="311" y="664"/>
                  </a:lnTo>
                  <a:lnTo>
                    <a:pt x="378" y="535"/>
                  </a:lnTo>
                  <a:lnTo>
                    <a:pt x="405" y="3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0" name="Freeform 19"/>
            <p:cNvSpPr>
              <a:spLocks noChangeAspect="1" noChangeArrowheads="1"/>
            </p:cNvSpPr>
            <p:nvPr/>
          </p:nvSpPr>
          <p:spPr bwMode="auto">
            <a:xfrm rot="-1291811">
              <a:off x="2367" y="4512"/>
              <a:ext cx="504" cy="808"/>
            </a:xfrm>
            <a:custGeom>
              <a:avLst/>
              <a:gdLst>
                <a:gd name="T0" fmla="*/ 163 w 1007"/>
                <a:gd name="T1" fmla="*/ 26 h 1615"/>
                <a:gd name="T2" fmla="*/ 185 w 1007"/>
                <a:gd name="T3" fmla="*/ 0 h 1615"/>
                <a:gd name="T4" fmla="*/ 228 w 1007"/>
                <a:gd name="T5" fmla="*/ 0 h 1615"/>
                <a:gd name="T6" fmla="*/ 250 w 1007"/>
                <a:gd name="T7" fmla="*/ 36 h 1615"/>
                <a:gd name="T8" fmla="*/ 289 w 1007"/>
                <a:gd name="T9" fmla="*/ 121 h 1615"/>
                <a:gd name="T10" fmla="*/ 343 w 1007"/>
                <a:gd name="T11" fmla="*/ 215 h 1615"/>
                <a:gd name="T12" fmla="*/ 429 w 1007"/>
                <a:gd name="T13" fmla="*/ 289 h 1615"/>
                <a:gd name="T14" fmla="*/ 495 w 1007"/>
                <a:gd name="T15" fmla="*/ 344 h 1615"/>
                <a:gd name="T16" fmla="*/ 504 w 1007"/>
                <a:gd name="T17" fmla="*/ 370 h 1615"/>
                <a:gd name="T18" fmla="*/ 504 w 1007"/>
                <a:gd name="T19" fmla="*/ 397 h 1615"/>
                <a:gd name="T20" fmla="*/ 410 w 1007"/>
                <a:gd name="T21" fmla="*/ 477 h 1615"/>
                <a:gd name="T22" fmla="*/ 304 w 1007"/>
                <a:gd name="T23" fmla="*/ 558 h 1615"/>
                <a:gd name="T24" fmla="*/ 224 w 1007"/>
                <a:gd name="T25" fmla="*/ 594 h 1615"/>
                <a:gd name="T26" fmla="*/ 138 w 1007"/>
                <a:gd name="T27" fmla="*/ 601 h 1615"/>
                <a:gd name="T28" fmla="*/ 95 w 1007"/>
                <a:gd name="T29" fmla="*/ 605 h 1615"/>
                <a:gd name="T30" fmla="*/ 74 w 1007"/>
                <a:gd name="T31" fmla="*/ 648 h 1615"/>
                <a:gd name="T32" fmla="*/ 56 w 1007"/>
                <a:gd name="T33" fmla="*/ 697 h 1615"/>
                <a:gd name="T34" fmla="*/ 68 w 1007"/>
                <a:gd name="T35" fmla="*/ 751 h 1615"/>
                <a:gd name="T36" fmla="*/ 95 w 1007"/>
                <a:gd name="T37" fmla="*/ 762 h 1615"/>
                <a:gd name="T38" fmla="*/ 95 w 1007"/>
                <a:gd name="T39" fmla="*/ 782 h 1615"/>
                <a:gd name="T40" fmla="*/ 31 w 1007"/>
                <a:gd name="T41" fmla="*/ 808 h 1615"/>
                <a:gd name="T42" fmla="*/ 10 w 1007"/>
                <a:gd name="T43" fmla="*/ 777 h 1615"/>
                <a:gd name="T44" fmla="*/ 0 w 1007"/>
                <a:gd name="T45" fmla="*/ 722 h 1615"/>
                <a:gd name="T46" fmla="*/ 21 w 1007"/>
                <a:gd name="T47" fmla="*/ 658 h 1615"/>
                <a:gd name="T48" fmla="*/ 53 w 1007"/>
                <a:gd name="T49" fmla="*/ 601 h 1615"/>
                <a:gd name="T50" fmla="*/ 95 w 1007"/>
                <a:gd name="T51" fmla="*/ 551 h 1615"/>
                <a:gd name="T52" fmla="*/ 138 w 1007"/>
                <a:gd name="T53" fmla="*/ 537 h 1615"/>
                <a:gd name="T54" fmla="*/ 181 w 1007"/>
                <a:gd name="T55" fmla="*/ 558 h 1615"/>
                <a:gd name="T56" fmla="*/ 257 w 1007"/>
                <a:gd name="T57" fmla="*/ 525 h 1615"/>
                <a:gd name="T58" fmla="*/ 322 w 1007"/>
                <a:gd name="T59" fmla="*/ 473 h 1615"/>
                <a:gd name="T60" fmla="*/ 396 w 1007"/>
                <a:gd name="T61" fmla="*/ 408 h 1615"/>
                <a:gd name="T62" fmla="*/ 421 w 1007"/>
                <a:gd name="T63" fmla="*/ 379 h 1615"/>
                <a:gd name="T64" fmla="*/ 417 w 1007"/>
                <a:gd name="T65" fmla="*/ 354 h 1615"/>
                <a:gd name="T66" fmla="*/ 331 w 1007"/>
                <a:gd name="T67" fmla="*/ 305 h 1615"/>
                <a:gd name="T68" fmla="*/ 257 w 1007"/>
                <a:gd name="T69" fmla="*/ 240 h 1615"/>
                <a:gd name="T70" fmla="*/ 172 w 1007"/>
                <a:gd name="T71" fmla="*/ 155 h 1615"/>
                <a:gd name="T72" fmla="*/ 142 w 1007"/>
                <a:gd name="T73" fmla="*/ 79 h 1615"/>
                <a:gd name="T74" fmla="*/ 163 w 1007"/>
                <a:gd name="T75" fmla="*/ 26 h 16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7" h="1615">
                  <a:moveTo>
                    <a:pt x="326" y="52"/>
                  </a:moveTo>
                  <a:lnTo>
                    <a:pt x="369" y="0"/>
                  </a:lnTo>
                  <a:lnTo>
                    <a:pt x="456" y="0"/>
                  </a:lnTo>
                  <a:lnTo>
                    <a:pt x="499" y="71"/>
                  </a:lnTo>
                  <a:lnTo>
                    <a:pt x="577" y="242"/>
                  </a:lnTo>
                  <a:lnTo>
                    <a:pt x="686" y="430"/>
                  </a:lnTo>
                  <a:lnTo>
                    <a:pt x="857" y="578"/>
                  </a:lnTo>
                  <a:lnTo>
                    <a:pt x="990" y="688"/>
                  </a:lnTo>
                  <a:lnTo>
                    <a:pt x="1007" y="739"/>
                  </a:lnTo>
                  <a:lnTo>
                    <a:pt x="1007" y="793"/>
                  </a:lnTo>
                  <a:lnTo>
                    <a:pt x="819" y="953"/>
                  </a:lnTo>
                  <a:lnTo>
                    <a:pt x="608" y="1116"/>
                  </a:lnTo>
                  <a:lnTo>
                    <a:pt x="448" y="1187"/>
                  </a:lnTo>
                  <a:lnTo>
                    <a:pt x="276" y="1202"/>
                  </a:lnTo>
                  <a:lnTo>
                    <a:pt x="190" y="1210"/>
                  </a:lnTo>
                  <a:lnTo>
                    <a:pt x="148" y="1296"/>
                  </a:lnTo>
                  <a:lnTo>
                    <a:pt x="112" y="1393"/>
                  </a:lnTo>
                  <a:lnTo>
                    <a:pt x="135" y="1502"/>
                  </a:lnTo>
                  <a:lnTo>
                    <a:pt x="190" y="1523"/>
                  </a:lnTo>
                  <a:lnTo>
                    <a:pt x="190" y="1564"/>
                  </a:lnTo>
                  <a:lnTo>
                    <a:pt x="62" y="1615"/>
                  </a:lnTo>
                  <a:lnTo>
                    <a:pt x="19" y="1553"/>
                  </a:lnTo>
                  <a:lnTo>
                    <a:pt x="0" y="1444"/>
                  </a:lnTo>
                  <a:lnTo>
                    <a:pt x="41" y="1315"/>
                  </a:lnTo>
                  <a:lnTo>
                    <a:pt x="105" y="1202"/>
                  </a:lnTo>
                  <a:lnTo>
                    <a:pt x="190" y="1101"/>
                  </a:lnTo>
                  <a:lnTo>
                    <a:pt x="276" y="1073"/>
                  </a:lnTo>
                  <a:lnTo>
                    <a:pt x="362" y="1116"/>
                  </a:lnTo>
                  <a:lnTo>
                    <a:pt x="514" y="1050"/>
                  </a:lnTo>
                  <a:lnTo>
                    <a:pt x="643" y="945"/>
                  </a:lnTo>
                  <a:lnTo>
                    <a:pt x="791" y="816"/>
                  </a:lnTo>
                  <a:lnTo>
                    <a:pt x="842" y="758"/>
                  </a:lnTo>
                  <a:lnTo>
                    <a:pt x="834" y="707"/>
                  </a:lnTo>
                  <a:lnTo>
                    <a:pt x="662" y="610"/>
                  </a:lnTo>
                  <a:lnTo>
                    <a:pt x="514" y="480"/>
                  </a:lnTo>
                  <a:lnTo>
                    <a:pt x="343" y="309"/>
                  </a:lnTo>
                  <a:lnTo>
                    <a:pt x="283" y="157"/>
                  </a:lnTo>
                  <a:lnTo>
                    <a:pt x="32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1" name="Freeform 20"/>
            <p:cNvSpPr>
              <a:spLocks noChangeAspect="1" noChangeArrowheads="1"/>
            </p:cNvSpPr>
            <p:nvPr/>
          </p:nvSpPr>
          <p:spPr bwMode="auto">
            <a:xfrm rot="-1291811">
              <a:off x="1961" y="4640"/>
              <a:ext cx="663" cy="744"/>
            </a:xfrm>
            <a:custGeom>
              <a:avLst/>
              <a:gdLst>
                <a:gd name="T0" fmla="*/ 453 w 1326"/>
                <a:gd name="T1" fmla="*/ 185 h 1487"/>
                <a:gd name="T2" fmla="*/ 529 w 1326"/>
                <a:gd name="T3" fmla="*/ 57 h 1487"/>
                <a:gd name="T4" fmla="*/ 592 w 1326"/>
                <a:gd name="T5" fmla="*/ 0 h 1487"/>
                <a:gd name="T6" fmla="*/ 646 w 1326"/>
                <a:gd name="T7" fmla="*/ 10 h 1487"/>
                <a:gd name="T8" fmla="*/ 663 w 1326"/>
                <a:gd name="T9" fmla="*/ 68 h 1487"/>
                <a:gd name="T10" fmla="*/ 581 w 1326"/>
                <a:gd name="T11" fmla="*/ 197 h 1487"/>
                <a:gd name="T12" fmla="*/ 486 w 1326"/>
                <a:gd name="T13" fmla="*/ 326 h 1487"/>
                <a:gd name="T14" fmla="*/ 385 w 1326"/>
                <a:gd name="T15" fmla="*/ 439 h 1487"/>
                <a:gd name="T16" fmla="*/ 289 w 1326"/>
                <a:gd name="T17" fmla="*/ 508 h 1487"/>
                <a:gd name="T18" fmla="*/ 225 w 1326"/>
                <a:gd name="T19" fmla="*/ 558 h 1487"/>
                <a:gd name="T20" fmla="*/ 164 w 1326"/>
                <a:gd name="T21" fmla="*/ 558 h 1487"/>
                <a:gd name="T22" fmla="*/ 139 w 1326"/>
                <a:gd name="T23" fmla="*/ 550 h 1487"/>
                <a:gd name="T24" fmla="*/ 139 w 1326"/>
                <a:gd name="T25" fmla="*/ 611 h 1487"/>
                <a:gd name="T26" fmla="*/ 86 w 1326"/>
                <a:gd name="T27" fmla="*/ 679 h 1487"/>
                <a:gd name="T28" fmla="*/ 43 w 1326"/>
                <a:gd name="T29" fmla="*/ 701 h 1487"/>
                <a:gd name="T30" fmla="*/ 47 w 1326"/>
                <a:gd name="T31" fmla="*/ 739 h 1487"/>
                <a:gd name="T32" fmla="*/ 5 w 1326"/>
                <a:gd name="T33" fmla="*/ 744 h 1487"/>
                <a:gd name="T34" fmla="*/ 0 w 1326"/>
                <a:gd name="T35" fmla="*/ 687 h 1487"/>
                <a:gd name="T36" fmla="*/ 36 w 1326"/>
                <a:gd name="T37" fmla="*/ 644 h 1487"/>
                <a:gd name="T38" fmla="*/ 86 w 1326"/>
                <a:gd name="T39" fmla="*/ 605 h 1487"/>
                <a:gd name="T40" fmla="*/ 108 w 1326"/>
                <a:gd name="T41" fmla="*/ 562 h 1487"/>
                <a:gd name="T42" fmla="*/ 112 w 1326"/>
                <a:gd name="T43" fmla="*/ 508 h 1487"/>
                <a:gd name="T44" fmla="*/ 108 w 1326"/>
                <a:gd name="T45" fmla="*/ 494 h 1487"/>
                <a:gd name="T46" fmla="*/ 133 w 1326"/>
                <a:gd name="T47" fmla="*/ 476 h 1487"/>
                <a:gd name="T48" fmla="*/ 155 w 1326"/>
                <a:gd name="T49" fmla="*/ 476 h 1487"/>
                <a:gd name="T50" fmla="*/ 172 w 1326"/>
                <a:gd name="T51" fmla="*/ 508 h 1487"/>
                <a:gd name="T52" fmla="*/ 203 w 1326"/>
                <a:gd name="T53" fmla="*/ 519 h 1487"/>
                <a:gd name="T54" fmla="*/ 236 w 1326"/>
                <a:gd name="T55" fmla="*/ 508 h 1487"/>
                <a:gd name="T56" fmla="*/ 279 w 1326"/>
                <a:gd name="T57" fmla="*/ 464 h 1487"/>
                <a:gd name="T58" fmla="*/ 346 w 1326"/>
                <a:gd name="T59" fmla="*/ 396 h 1487"/>
                <a:gd name="T60" fmla="*/ 400 w 1326"/>
                <a:gd name="T61" fmla="*/ 314 h 1487"/>
                <a:gd name="T62" fmla="*/ 431 w 1326"/>
                <a:gd name="T63" fmla="*/ 246 h 1487"/>
                <a:gd name="T64" fmla="*/ 453 w 1326"/>
                <a:gd name="T65" fmla="*/ 185 h 14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6" h="1487">
                  <a:moveTo>
                    <a:pt x="905" y="370"/>
                  </a:moveTo>
                  <a:lnTo>
                    <a:pt x="1057" y="113"/>
                  </a:lnTo>
                  <a:lnTo>
                    <a:pt x="1183" y="0"/>
                  </a:lnTo>
                  <a:lnTo>
                    <a:pt x="1292" y="19"/>
                  </a:lnTo>
                  <a:lnTo>
                    <a:pt x="1326" y="136"/>
                  </a:lnTo>
                  <a:lnTo>
                    <a:pt x="1162" y="394"/>
                  </a:lnTo>
                  <a:lnTo>
                    <a:pt x="971" y="651"/>
                  </a:lnTo>
                  <a:lnTo>
                    <a:pt x="769" y="878"/>
                  </a:lnTo>
                  <a:lnTo>
                    <a:pt x="577" y="1015"/>
                  </a:lnTo>
                  <a:lnTo>
                    <a:pt x="449" y="1116"/>
                  </a:lnTo>
                  <a:lnTo>
                    <a:pt x="328" y="1116"/>
                  </a:lnTo>
                  <a:lnTo>
                    <a:pt x="277" y="1099"/>
                  </a:lnTo>
                  <a:lnTo>
                    <a:pt x="277" y="1221"/>
                  </a:lnTo>
                  <a:lnTo>
                    <a:pt x="172" y="1358"/>
                  </a:lnTo>
                  <a:lnTo>
                    <a:pt x="86" y="1401"/>
                  </a:lnTo>
                  <a:lnTo>
                    <a:pt x="93" y="1478"/>
                  </a:lnTo>
                  <a:lnTo>
                    <a:pt x="9" y="1487"/>
                  </a:lnTo>
                  <a:lnTo>
                    <a:pt x="0" y="1373"/>
                  </a:lnTo>
                  <a:lnTo>
                    <a:pt x="71" y="1287"/>
                  </a:lnTo>
                  <a:lnTo>
                    <a:pt x="172" y="1210"/>
                  </a:lnTo>
                  <a:lnTo>
                    <a:pt x="215" y="1123"/>
                  </a:lnTo>
                  <a:lnTo>
                    <a:pt x="223" y="1015"/>
                  </a:lnTo>
                  <a:lnTo>
                    <a:pt x="215" y="987"/>
                  </a:lnTo>
                  <a:lnTo>
                    <a:pt x="266" y="951"/>
                  </a:lnTo>
                  <a:lnTo>
                    <a:pt x="309" y="951"/>
                  </a:lnTo>
                  <a:lnTo>
                    <a:pt x="343" y="1015"/>
                  </a:lnTo>
                  <a:lnTo>
                    <a:pt x="406" y="1037"/>
                  </a:lnTo>
                  <a:lnTo>
                    <a:pt x="472" y="1015"/>
                  </a:lnTo>
                  <a:lnTo>
                    <a:pt x="558" y="928"/>
                  </a:lnTo>
                  <a:lnTo>
                    <a:pt x="691" y="792"/>
                  </a:lnTo>
                  <a:lnTo>
                    <a:pt x="800" y="628"/>
                  </a:lnTo>
                  <a:lnTo>
                    <a:pt x="862" y="492"/>
                  </a:lnTo>
                  <a:lnTo>
                    <a:pt x="905" y="3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2" name="Freeform 21"/>
            <p:cNvSpPr>
              <a:spLocks noChangeAspect="1" noChangeArrowheads="1"/>
            </p:cNvSpPr>
            <p:nvPr/>
          </p:nvSpPr>
          <p:spPr bwMode="auto">
            <a:xfrm rot="134639">
              <a:off x="2528" y="4325"/>
              <a:ext cx="651" cy="413"/>
            </a:xfrm>
            <a:custGeom>
              <a:avLst/>
              <a:gdLst>
                <a:gd name="T0" fmla="*/ 8 w 1303"/>
                <a:gd name="T1" fmla="*/ 72 h 827"/>
                <a:gd name="T2" fmla="*/ 0 w 1303"/>
                <a:gd name="T3" fmla="*/ 18 h 827"/>
                <a:gd name="T4" fmla="*/ 31 w 1303"/>
                <a:gd name="T5" fmla="*/ 0 h 827"/>
                <a:gd name="T6" fmla="*/ 86 w 1303"/>
                <a:gd name="T7" fmla="*/ 10 h 827"/>
                <a:gd name="T8" fmla="*/ 160 w 1303"/>
                <a:gd name="T9" fmla="*/ 82 h 827"/>
                <a:gd name="T10" fmla="*/ 232 w 1303"/>
                <a:gd name="T11" fmla="*/ 168 h 827"/>
                <a:gd name="T12" fmla="*/ 310 w 1303"/>
                <a:gd name="T13" fmla="*/ 242 h 827"/>
                <a:gd name="T14" fmla="*/ 406 w 1303"/>
                <a:gd name="T15" fmla="*/ 279 h 827"/>
                <a:gd name="T16" fmla="*/ 499 w 1303"/>
                <a:gd name="T17" fmla="*/ 289 h 827"/>
                <a:gd name="T18" fmla="*/ 540 w 1303"/>
                <a:gd name="T19" fmla="*/ 279 h 827"/>
                <a:gd name="T20" fmla="*/ 599 w 1303"/>
                <a:gd name="T21" fmla="*/ 246 h 827"/>
                <a:gd name="T22" fmla="*/ 651 w 1303"/>
                <a:gd name="T23" fmla="*/ 254 h 827"/>
                <a:gd name="T24" fmla="*/ 630 w 1303"/>
                <a:gd name="T25" fmla="*/ 279 h 827"/>
                <a:gd name="T26" fmla="*/ 587 w 1303"/>
                <a:gd name="T27" fmla="*/ 297 h 827"/>
                <a:gd name="T28" fmla="*/ 556 w 1303"/>
                <a:gd name="T29" fmla="*/ 318 h 827"/>
                <a:gd name="T30" fmla="*/ 540 w 1303"/>
                <a:gd name="T31" fmla="*/ 349 h 827"/>
                <a:gd name="T32" fmla="*/ 540 w 1303"/>
                <a:gd name="T33" fmla="*/ 396 h 827"/>
                <a:gd name="T34" fmla="*/ 513 w 1303"/>
                <a:gd name="T35" fmla="*/ 413 h 827"/>
                <a:gd name="T36" fmla="*/ 499 w 1303"/>
                <a:gd name="T37" fmla="*/ 375 h 827"/>
                <a:gd name="T38" fmla="*/ 470 w 1303"/>
                <a:gd name="T39" fmla="*/ 339 h 827"/>
                <a:gd name="T40" fmla="*/ 423 w 1303"/>
                <a:gd name="T41" fmla="*/ 328 h 827"/>
                <a:gd name="T42" fmla="*/ 349 w 1303"/>
                <a:gd name="T43" fmla="*/ 301 h 827"/>
                <a:gd name="T44" fmla="*/ 263 w 1303"/>
                <a:gd name="T45" fmla="*/ 263 h 827"/>
                <a:gd name="T46" fmla="*/ 189 w 1303"/>
                <a:gd name="T47" fmla="*/ 211 h 827"/>
                <a:gd name="T48" fmla="*/ 113 w 1303"/>
                <a:gd name="T49" fmla="*/ 151 h 827"/>
                <a:gd name="T50" fmla="*/ 39 w 1303"/>
                <a:gd name="T51" fmla="*/ 113 h 827"/>
                <a:gd name="T52" fmla="*/ 8 w 1303"/>
                <a:gd name="T53" fmla="*/ 72 h 8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303" h="827">
                  <a:moveTo>
                    <a:pt x="16" y="145"/>
                  </a:moveTo>
                  <a:lnTo>
                    <a:pt x="0" y="36"/>
                  </a:lnTo>
                  <a:lnTo>
                    <a:pt x="63" y="0"/>
                  </a:lnTo>
                  <a:lnTo>
                    <a:pt x="172" y="21"/>
                  </a:lnTo>
                  <a:lnTo>
                    <a:pt x="320" y="165"/>
                  </a:lnTo>
                  <a:lnTo>
                    <a:pt x="465" y="336"/>
                  </a:lnTo>
                  <a:lnTo>
                    <a:pt x="620" y="484"/>
                  </a:lnTo>
                  <a:lnTo>
                    <a:pt x="812" y="559"/>
                  </a:lnTo>
                  <a:lnTo>
                    <a:pt x="999" y="578"/>
                  </a:lnTo>
                  <a:lnTo>
                    <a:pt x="1081" y="559"/>
                  </a:lnTo>
                  <a:lnTo>
                    <a:pt x="1198" y="493"/>
                  </a:lnTo>
                  <a:lnTo>
                    <a:pt x="1303" y="508"/>
                  </a:lnTo>
                  <a:lnTo>
                    <a:pt x="1261" y="559"/>
                  </a:lnTo>
                  <a:lnTo>
                    <a:pt x="1175" y="594"/>
                  </a:lnTo>
                  <a:lnTo>
                    <a:pt x="1113" y="637"/>
                  </a:lnTo>
                  <a:lnTo>
                    <a:pt x="1081" y="699"/>
                  </a:lnTo>
                  <a:lnTo>
                    <a:pt x="1081" y="793"/>
                  </a:lnTo>
                  <a:lnTo>
                    <a:pt x="1027" y="827"/>
                  </a:lnTo>
                  <a:lnTo>
                    <a:pt x="999" y="750"/>
                  </a:lnTo>
                  <a:lnTo>
                    <a:pt x="941" y="679"/>
                  </a:lnTo>
                  <a:lnTo>
                    <a:pt x="847" y="656"/>
                  </a:lnTo>
                  <a:lnTo>
                    <a:pt x="699" y="602"/>
                  </a:lnTo>
                  <a:lnTo>
                    <a:pt x="527" y="527"/>
                  </a:lnTo>
                  <a:lnTo>
                    <a:pt x="378" y="422"/>
                  </a:lnTo>
                  <a:lnTo>
                    <a:pt x="226" y="302"/>
                  </a:lnTo>
                  <a:lnTo>
                    <a:pt x="78" y="227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3" name="Freeform 22"/>
            <p:cNvSpPr>
              <a:spLocks noChangeAspect="1" noChangeArrowheads="1"/>
            </p:cNvSpPr>
            <p:nvPr/>
          </p:nvSpPr>
          <p:spPr bwMode="auto">
            <a:xfrm rot="4477072" flipV="1">
              <a:off x="2502" y="4149"/>
              <a:ext cx="582" cy="435"/>
            </a:xfrm>
            <a:custGeom>
              <a:avLst/>
              <a:gdLst>
                <a:gd name="T0" fmla="*/ 0 w 1163"/>
                <a:gd name="T1" fmla="*/ 82 h 870"/>
                <a:gd name="T2" fmla="*/ 10 w 1163"/>
                <a:gd name="T3" fmla="*/ 8 h 870"/>
                <a:gd name="T4" fmla="*/ 57 w 1163"/>
                <a:gd name="T5" fmla="*/ 0 h 870"/>
                <a:gd name="T6" fmla="*/ 87 w 1163"/>
                <a:gd name="T7" fmla="*/ 31 h 870"/>
                <a:gd name="T8" fmla="*/ 96 w 1163"/>
                <a:gd name="T9" fmla="*/ 104 h 870"/>
                <a:gd name="T10" fmla="*/ 143 w 1163"/>
                <a:gd name="T11" fmla="*/ 215 h 870"/>
                <a:gd name="T12" fmla="*/ 225 w 1163"/>
                <a:gd name="T13" fmla="*/ 300 h 870"/>
                <a:gd name="T14" fmla="*/ 293 w 1163"/>
                <a:gd name="T15" fmla="*/ 349 h 870"/>
                <a:gd name="T16" fmla="*/ 453 w 1163"/>
                <a:gd name="T17" fmla="*/ 354 h 870"/>
                <a:gd name="T18" fmla="*/ 525 w 1163"/>
                <a:gd name="T19" fmla="*/ 322 h 870"/>
                <a:gd name="T20" fmla="*/ 556 w 1163"/>
                <a:gd name="T21" fmla="*/ 285 h 870"/>
                <a:gd name="T22" fmla="*/ 582 w 1163"/>
                <a:gd name="T23" fmla="*/ 289 h 870"/>
                <a:gd name="T24" fmla="*/ 578 w 1163"/>
                <a:gd name="T25" fmla="*/ 332 h 870"/>
                <a:gd name="T26" fmla="*/ 556 w 1163"/>
                <a:gd name="T27" fmla="*/ 414 h 870"/>
                <a:gd name="T28" fmla="*/ 578 w 1163"/>
                <a:gd name="T29" fmla="*/ 435 h 870"/>
                <a:gd name="T30" fmla="*/ 517 w 1163"/>
                <a:gd name="T31" fmla="*/ 426 h 870"/>
                <a:gd name="T32" fmla="*/ 504 w 1163"/>
                <a:gd name="T33" fmla="*/ 404 h 870"/>
                <a:gd name="T34" fmla="*/ 406 w 1163"/>
                <a:gd name="T35" fmla="*/ 396 h 870"/>
                <a:gd name="T36" fmla="*/ 293 w 1163"/>
                <a:gd name="T37" fmla="*/ 392 h 870"/>
                <a:gd name="T38" fmla="*/ 225 w 1163"/>
                <a:gd name="T39" fmla="*/ 361 h 870"/>
                <a:gd name="T40" fmla="*/ 182 w 1163"/>
                <a:gd name="T41" fmla="*/ 328 h 870"/>
                <a:gd name="T42" fmla="*/ 133 w 1163"/>
                <a:gd name="T43" fmla="*/ 268 h 870"/>
                <a:gd name="T44" fmla="*/ 57 w 1163"/>
                <a:gd name="T45" fmla="*/ 193 h 870"/>
                <a:gd name="T46" fmla="*/ 10 w 1163"/>
                <a:gd name="T47" fmla="*/ 129 h 870"/>
                <a:gd name="T48" fmla="*/ 0 w 1163"/>
                <a:gd name="T49" fmla="*/ 82 h 8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63" h="870">
                  <a:moveTo>
                    <a:pt x="0" y="163"/>
                  </a:moveTo>
                  <a:lnTo>
                    <a:pt x="19" y="15"/>
                  </a:lnTo>
                  <a:lnTo>
                    <a:pt x="113" y="0"/>
                  </a:lnTo>
                  <a:lnTo>
                    <a:pt x="173" y="62"/>
                  </a:lnTo>
                  <a:lnTo>
                    <a:pt x="192" y="207"/>
                  </a:lnTo>
                  <a:lnTo>
                    <a:pt x="285" y="429"/>
                  </a:lnTo>
                  <a:lnTo>
                    <a:pt x="449" y="600"/>
                  </a:lnTo>
                  <a:lnTo>
                    <a:pt x="585" y="698"/>
                  </a:lnTo>
                  <a:lnTo>
                    <a:pt x="906" y="707"/>
                  </a:lnTo>
                  <a:lnTo>
                    <a:pt x="1050" y="643"/>
                  </a:lnTo>
                  <a:lnTo>
                    <a:pt x="1112" y="570"/>
                  </a:lnTo>
                  <a:lnTo>
                    <a:pt x="1163" y="578"/>
                  </a:lnTo>
                  <a:lnTo>
                    <a:pt x="1155" y="664"/>
                  </a:lnTo>
                  <a:lnTo>
                    <a:pt x="1112" y="827"/>
                  </a:lnTo>
                  <a:lnTo>
                    <a:pt x="1155" y="870"/>
                  </a:lnTo>
                  <a:lnTo>
                    <a:pt x="1034" y="851"/>
                  </a:lnTo>
                  <a:lnTo>
                    <a:pt x="1007" y="808"/>
                  </a:lnTo>
                  <a:lnTo>
                    <a:pt x="812" y="792"/>
                  </a:lnTo>
                  <a:lnTo>
                    <a:pt x="585" y="784"/>
                  </a:lnTo>
                  <a:lnTo>
                    <a:pt x="449" y="722"/>
                  </a:lnTo>
                  <a:lnTo>
                    <a:pt x="363" y="656"/>
                  </a:lnTo>
                  <a:lnTo>
                    <a:pt x="265" y="535"/>
                  </a:lnTo>
                  <a:lnTo>
                    <a:pt x="113" y="386"/>
                  </a:lnTo>
                  <a:lnTo>
                    <a:pt x="19" y="257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4" name="Line 23"/>
          <p:cNvSpPr>
            <a:spLocks noChangeShapeType="1"/>
          </p:cNvSpPr>
          <p:nvPr/>
        </p:nvSpPr>
        <p:spPr bwMode="auto">
          <a:xfrm>
            <a:off x="5484813" y="2965450"/>
            <a:ext cx="0" cy="270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5270500" y="5665788"/>
            <a:ext cx="457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4104" name="Text Box 25"/>
          <p:cNvSpPr txBox="1">
            <a:spLocks noChangeArrowheads="1"/>
          </p:cNvSpPr>
          <p:nvPr/>
        </p:nvSpPr>
        <p:spPr bwMode="auto">
          <a:xfrm>
            <a:off x="2638425" y="1566863"/>
            <a:ext cx="4487863" cy="523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latin typeface="+mn-ea"/>
                <a:ea typeface="+mn-ea"/>
              </a:rPr>
              <a:t>一、找出活动中的共同点</a:t>
            </a:r>
            <a:endParaRPr kumimoji="1" lang="zh-CN" altLang="en-US" sz="2800" b="1" dirty="0">
              <a:latin typeface="+mn-ea"/>
              <a:ea typeface="+mn-ea"/>
            </a:endParaRPr>
          </a:p>
        </p:txBody>
      </p:sp>
      <p:sp>
        <p:nvSpPr>
          <p:cNvPr id="12297" name="WordArt 2"/>
          <p:cNvSpPr>
            <a:spLocks noChangeArrowheads="1" noChangeShapeType="1" noTextEdit="1"/>
          </p:cNvSpPr>
          <p:nvPr/>
        </p:nvSpPr>
        <p:spPr bwMode="auto">
          <a:xfrm>
            <a:off x="1839913" y="585788"/>
            <a:ext cx="2387600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i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n-ea"/>
                <a:ea typeface="+mn-ea"/>
                <a:cs typeface="+mn-ea"/>
              </a:rPr>
              <a:t>认识功</a:t>
            </a:r>
            <a:endParaRPr lang="zh-CN" altLang="en-US" sz="4000" b="1" i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5549E-6 L -1.38889E-6 -0.33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/>
          <p:cNvSpPr>
            <a:spLocks noChangeShapeType="1"/>
          </p:cNvSpPr>
          <p:nvPr/>
        </p:nvSpPr>
        <p:spPr bwMode="auto">
          <a:xfrm>
            <a:off x="3517900" y="6146800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1" name="Rectangle 4" descr="横向砖形"/>
          <p:cNvSpPr>
            <a:spLocks noChangeArrowheads="1"/>
          </p:cNvSpPr>
          <p:nvPr/>
        </p:nvSpPr>
        <p:spPr bwMode="auto">
          <a:xfrm>
            <a:off x="3517900" y="2232025"/>
            <a:ext cx="1066800" cy="3886200"/>
          </a:xfrm>
          <a:prstGeom prst="rect">
            <a:avLst/>
          </a:prstGeom>
          <a:pattFill prst="horzBrick">
            <a:fgClr>
              <a:srgbClr val="00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>
              <a:latin typeface="Comic Sans MS" panose="030F0702030302020204" pitchFamily="66" charset="0"/>
            </a:endParaRPr>
          </a:p>
        </p:txBody>
      </p:sp>
      <p:grpSp>
        <p:nvGrpSpPr>
          <p:cNvPr id="12292" name="Group 5"/>
          <p:cNvGrpSpPr/>
          <p:nvPr/>
        </p:nvGrpSpPr>
        <p:grpSpPr bwMode="auto">
          <a:xfrm>
            <a:off x="4579938" y="2841625"/>
            <a:ext cx="766762" cy="1219200"/>
            <a:chOff x="1197" y="2292"/>
            <a:chExt cx="483" cy="768"/>
          </a:xfrm>
        </p:grpSpPr>
        <p:sp>
          <p:nvSpPr>
            <p:cNvPr id="12304" name="Rectangle 6"/>
            <p:cNvSpPr>
              <a:spLocks noChangeArrowheads="1"/>
            </p:cNvSpPr>
            <p:nvPr/>
          </p:nvSpPr>
          <p:spPr bwMode="auto">
            <a:xfrm>
              <a:off x="1197" y="2292"/>
              <a:ext cx="480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omic Sans MS" panose="030F0702030302020204" pitchFamily="66" charset="0"/>
              </a:endParaRPr>
            </a:p>
          </p:txBody>
        </p:sp>
        <p:sp>
          <p:nvSpPr>
            <p:cNvPr id="12305" name="Rectangle 7"/>
            <p:cNvSpPr>
              <a:spLocks noChangeArrowheads="1"/>
            </p:cNvSpPr>
            <p:nvPr/>
          </p:nvSpPr>
          <p:spPr bwMode="auto">
            <a:xfrm>
              <a:off x="1200" y="2628"/>
              <a:ext cx="480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omic Sans MS" panose="030F0702030302020204" pitchFamily="66" charset="0"/>
              </a:endParaRPr>
            </a:p>
          </p:txBody>
        </p:sp>
        <p:sp>
          <p:nvSpPr>
            <p:cNvPr id="12306" name="Line 8"/>
            <p:cNvSpPr>
              <a:spLocks noChangeShapeType="1"/>
            </p:cNvSpPr>
            <p:nvPr/>
          </p:nvSpPr>
          <p:spPr bwMode="auto">
            <a:xfrm>
              <a:off x="1632" y="23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Line 9"/>
            <p:cNvSpPr>
              <a:spLocks noChangeShapeType="1"/>
            </p:cNvSpPr>
            <p:nvPr/>
          </p:nvSpPr>
          <p:spPr bwMode="auto">
            <a:xfrm>
              <a:off x="1504" y="23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Line 10"/>
            <p:cNvSpPr>
              <a:spLocks noChangeShapeType="1"/>
            </p:cNvSpPr>
            <p:nvPr/>
          </p:nvSpPr>
          <p:spPr bwMode="auto">
            <a:xfrm>
              <a:off x="1376" y="23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Line 11"/>
            <p:cNvSpPr>
              <a:spLocks noChangeShapeType="1"/>
            </p:cNvSpPr>
            <p:nvPr/>
          </p:nvSpPr>
          <p:spPr bwMode="auto">
            <a:xfrm>
              <a:off x="1248" y="23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0" name="Line 12"/>
            <p:cNvSpPr>
              <a:spLocks noChangeShapeType="1"/>
            </p:cNvSpPr>
            <p:nvPr/>
          </p:nvSpPr>
          <p:spPr bwMode="auto">
            <a:xfrm>
              <a:off x="1200" y="243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Rectangle 13"/>
            <p:cNvSpPr>
              <a:spLocks noChangeArrowheads="1"/>
            </p:cNvSpPr>
            <p:nvPr/>
          </p:nvSpPr>
          <p:spPr bwMode="auto">
            <a:xfrm>
              <a:off x="1200" y="2676"/>
              <a:ext cx="43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omic Sans MS" panose="030F0702030302020204" pitchFamily="66" charset="0"/>
              </a:endParaRPr>
            </a:p>
          </p:txBody>
        </p:sp>
        <p:sp>
          <p:nvSpPr>
            <p:cNvPr id="12312" name="Line 14"/>
            <p:cNvSpPr>
              <a:spLocks noChangeShapeType="1"/>
            </p:cNvSpPr>
            <p:nvPr/>
          </p:nvSpPr>
          <p:spPr bwMode="auto">
            <a:xfrm>
              <a:off x="1536" y="27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Freeform 15"/>
            <p:cNvSpPr>
              <a:spLocks noChangeArrowheads="1"/>
            </p:cNvSpPr>
            <p:nvPr/>
          </p:nvSpPr>
          <p:spPr bwMode="auto">
            <a:xfrm>
              <a:off x="1200" y="2772"/>
              <a:ext cx="336" cy="288"/>
            </a:xfrm>
            <a:custGeom>
              <a:avLst/>
              <a:gdLst>
                <a:gd name="T0" fmla="*/ 336 w 336"/>
                <a:gd name="T1" fmla="*/ 0 h 288"/>
                <a:gd name="T2" fmla="*/ 240 w 336"/>
                <a:gd name="T3" fmla="*/ 48 h 288"/>
                <a:gd name="T4" fmla="*/ 96 w 336"/>
                <a:gd name="T5" fmla="*/ 144 h 288"/>
                <a:gd name="T6" fmla="*/ 0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288">
                  <a:moveTo>
                    <a:pt x="336" y="0"/>
                  </a:moveTo>
                  <a:cubicBezTo>
                    <a:pt x="308" y="12"/>
                    <a:pt x="280" y="24"/>
                    <a:pt x="240" y="48"/>
                  </a:cubicBezTo>
                  <a:cubicBezTo>
                    <a:pt x="200" y="72"/>
                    <a:pt x="136" y="104"/>
                    <a:pt x="96" y="144"/>
                  </a:cubicBezTo>
                  <a:cubicBezTo>
                    <a:pt x="56" y="184"/>
                    <a:pt x="28" y="236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3" name="Group 16"/>
          <p:cNvGrpSpPr/>
          <p:nvPr/>
        </p:nvGrpSpPr>
        <p:grpSpPr bwMode="auto">
          <a:xfrm>
            <a:off x="4799013" y="2365375"/>
            <a:ext cx="774700" cy="1038225"/>
            <a:chOff x="1961" y="3749"/>
            <a:chExt cx="1218" cy="1635"/>
          </a:xfrm>
        </p:grpSpPr>
        <p:sp>
          <p:nvSpPr>
            <p:cNvPr id="12298" name="Freeform 17"/>
            <p:cNvSpPr>
              <a:spLocks noChangeAspect="1" noChangeArrowheads="1"/>
            </p:cNvSpPr>
            <p:nvPr/>
          </p:nvSpPr>
          <p:spPr bwMode="auto">
            <a:xfrm rot="-1291811">
              <a:off x="2435" y="3749"/>
              <a:ext cx="257" cy="278"/>
            </a:xfrm>
            <a:custGeom>
              <a:avLst/>
              <a:gdLst>
                <a:gd name="T0" fmla="*/ 205 w 514"/>
                <a:gd name="T1" fmla="*/ 192 h 555"/>
                <a:gd name="T2" fmla="*/ 228 w 514"/>
                <a:gd name="T3" fmla="*/ 149 h 555"/>
                <a:gd name="T4" fmla="*/ 239 w 514"/>
                <a:gd name="T5" fmla="*/ 108 h 555"/>
                <a:gd name="T6" fmla="*/ 236 w 514"/>
                <a:gd name="T7" fmla="*/ 61 h 555"/>
                <a:gd name="T8" fmla="*/ 206 w 514"/>
                <a:gd name="T9" fmla="*/ 18 h 555"/>
                <a:gd name="T10" fmla="*/ 172 w 514"/>
                <a:gd name="T11" fmla="*/ 0 h 555"/>
                <a:gd name="T12" fmla="*/ 119 w 514"/>
                <a:gd name="T13" fmla="*/ 8 h 555"/>
                <a:gd name="T14" fmla="*/ 56 w 514"/>
                <a:gd name="T15" fmla="*/ 43 h 555"/>
                <a:gd name="T16" fmla="*/ 22 w 514"/>
                <a:gd name="T17" fmla="*/ 86 h 555"/>
                <a:gd name="T18" fmla="*/ 0 w 514"/>
                <a:gd name="T19" fmla="*/ 168 h 555"/>
                <a:gd name="T20" fmla="*/ 4 w 514"/>
                <a:gd name="T21" fmla="*/ 221 h 555"/>
                <a:gd name="T22" fmla="*/ 25 w 514"/>
                <a:gd name="T23" fmla="*/ 264 h 555"/>
                <a:gd name="T24" fmla="*/ 56 w 514"/>
                <a:gd name="T25" fmla="*/ 274 h 555"/>
                <a:gd name="T26" fmla="*/ 98 w 514"/>
                <a:gd name="T27" fmla="*/ 274 h 555"/>
                <a:gd name="T28" fmla="*/ 143 w 514"/>
                <a:gd name="T29" fmla="*/ 252 h 555"/>
                <a:gd name="T30" fmla="*/ 162 w 514"/>
                <a:gd name="T31" fmla="*/ 242 h 555"/>
                <a:gd name="T32" fmla="*/ 175 w 514"/>
                <a:gd name="T33" fmla="*/ 225 h 555"/>
                <a:gd name="T34" fmla="*/ 239 w 514"/>
                <a:gd name="T35" fmla="*/ 278 h 555"/>
                <a:gd name="T36" fmla="*/ 257 w 514"/>
                <a:gd name="T37" fmla="*/ 274 h 555"/>
                <a:gd name="T38" fmla="*/ 250 w 514"/>
                <a:gd name="T39" fmla="*/ 256 h 555"/>
                <a:gd name="T40" fmla="*/ 205 w 514"/>
                <a:gd name="T41" fmla="*/ 192 h 5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4" h="555">
                  <a:moveTo>
                    <a:pt x="409" y="383"/>
                  </a:moveTo>
                  <a:lnTo>
                    <a:pt x="456" y="297"/>
                  </a:lnTo>
                  <a:lnTo>
                    <a:pt x="478" y="216"/>
                  </a:lnTo>
                  <a:lnTo>
                    <a:pt x="471" y="122"/>
                  </a:lnTo>
                  <a:lnTo>
                    <a:pt x="412" y="36"/>
                  </a:lnTo>
                  <a:lnTo>
                    <a:pt x="343" y="0"/>
                  </a:lnTo>
                  <a:lnTo>
                    <a:pt x="238" y="15"/>
                  </a:lnTo>
                  <a:lnTo>
                    <a:pt x="112" y="86"/>
                  </a:lnTo>
                  <a:lnTo>
                    <a:pt x="43" y="172"/>
                  </a:lnTo>
                  <a:lnTo>
                    <a:pt x="0" y="336"/>
                  </a:lnTo>
                  <a:lnTo>
                    <a:pt x="7" y="442"/>
                  </a:lnTo>
                  <a:lnTo>
                    <a:pt x="50" y="527"/>
                  </a:lnTo>
                  <a:lnTo>
                    <a:pt x="112" y="547"/>
                  </a:lnTo>
                  <a:lnTo>
                    <a:pt x="195" y="547"/>
                  </a:lnTo>
                  <a:lnTo>
                    <a:pt x="285" y="504"/>
                  </a:lnTo>
                  <a:lnTo>
                    <a:pt x="323" y="484"/>
                  </a:lnTo>
                  <a:lnTo>
                    <a:pt x="350" y="450"/>
                  </a:lnTo>
                  <a:lnTo>
                    <a:pt x="478" y="555"/>
                  </a:lnTo>
                  <a:lnTo>
                    <a:pt x="514" y="547"/>
                  </a:lnTo>
                  <a:lnTo>
                    <a:pt x="499" y="512"/>
                  </a:lnTo>
                  <a:lnTo>
                    <a:pt x="409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9" name="Freeform 18"/>
            <p:cNvSpPr>
              <a:spLocks noChangeAspect="1" noChangeArrowheads="1"/>
            </p:cNvSpPr>
            <p:nvPr/>
          </p:nvSpPr>
          <p:spPr bwMode="auto">
            <a:xfrm rot="-1291811">
              <a:off x="2248" y="4082"/>
              <a:ext cx="392" cy="587"/>
            </a:xfrm>
            <a:custGeom>
              <a:avLst/>
              <a:gdLst>
                <a:gd name="T0" fmla="*/ 203 w 784"/>
                <a:gd name="T1" fmla="*/ 174 h 1174"/>
                <a:gd name="T2" fmla="*/ 211 w 784"/>
                <a:gd name="T3" fmla="*/ 107 h 1174"/>
                <a:gd name="T4" fmla="*/ 221 w 784"/>
                <a:gd name="T5" fmla="*/ 26 h 1174"/>
                <a:gd name="T6" fmla="*/ 258 w 784"/>
                <a:gd name="T7" fmla="*/ 0 h 1174"/>
                <a:gd name="T8" fmla="*/ 296 w 784"/>
                <a:gd name="T9" fmla="*/ 0 h 1174"/>
                <a:gd name="T10" fmla="*/ 341 w 784"/>
                <a:gd name="T11" fmla="*/ 35 h 1174"/>
                <a:gd name="T12" fmla="*/ 374 w 784"/>
                <a:gd name="T13" fmla="*/ 118 h 1174"/>
                <a:gd name="T14" fmla="*/ 392 w 784"/>
                <a:gd name="T15" fmla="*/ 228 h 1174"/>
                <a:gd name="T16" fmla="*/ 374 w 784"/>
                <a:gd name="T17" fmla="*/ 353 h 1174"/>
                <a:gd name="T18" fmla="*/ 341 w 784"/>
                <a:gd name="T19" fmla="*/ 428 h 1174"/>
                <a:gd name="T20" fmla="*/ 279 w 784"/>
                <a:gd name="T21" fmla="*/ 513 h 1174"/>
                <a:gd name="T22" fmla="*/ 211 w 784"/>
                <a:gd name="T23" fmla="*/ 566 h 1174"/>
                <a:gd name="T24" fmla="*/ 129 w 784"/>
                <a:gd name="T25" fmla="*/ 587 h 1174"/>
                <a:gd name="T26" fmla="*/ 61 w 784"/>
                <a:gd name="T27" fmla="*/ 570 h 1174"/>
                <a:gd name="T28" fmla="*/ 18 w 784"/>
                <a:gd name="T29" fmla="*/ 537 h 1174"/>
                <a:gd name="T30" fmla="*/ 0 w 784"/>
                <a:gd name="T31" fmla="*/ 484 h 1174"/>
                <a:gd name="T32" fmla="*/ 10 w 784"/>
                <a:gd name="T33" fmla="*/ 437 h 1174"/>
                <a:gd name="T34" fmla="*/ 31 w 784"/>
                <a:gd name="T35" fmla="*/ 394 h 1174"/>
                <a:gd name="T36" fmla="*/ 65 w 784"/>
                <a:gd name="T37" fmla="*/ 375 h 1174"/>
                <a:gd name="T38" fmla="*/ 113 w 784"/>
                <a:gd name="T39" fmla="*/ 363 h 1174"/>
                <a:gd name="T40" fmla="*/ 156 w 784"/>
                <a:gd name="T41" fmla="*/ 332 h 1174"/>
                <a:gd name="T42" fmla="*/ 189 w 784"/>
                <a:gd name="T43" fmla="*/ 268 h 1174"/>
                <a:gd name="T44" fmla="*/ 203 w 784"/>
                <a:gd name="T45" fmla="*/ 174 h 11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4" h="1174">
                  <a:moveTo>
                    <a:pt x="405" y="347"/>
                  </a:moveTo>
                  <a:lnTo>
                    <a:pt x="422" y="214"/>
                  </a:lnTo>
                  <a:lnTo>
                    <a:pt x="441" y="51"/>
                  </a:lnTo>
                  <a:lnTo>
                    <a:pt x="515" y="0"/>
                  </a:lnTo>
                  <a:lnTo>
                    <a:pt x="592" y="0"/>
                  </a:lnTo>
                  <a:lnTo>
                    <a:pt x="682" y="70"/>
                  </a:lnTo>
                  <a:lnTo>
                    <a:pt x="748" y="235"/>
                  </a:lnTo>
                  <a:lnTo>
                    <a:pt x="784" y="456"/>
                  </a:lnTo>
                  <a:lnTo>
                    <a:pt x="748" y="706"/>
                  </a:lnTo>
                  <a:lnTo>
                    <a:pt x="682" y="855"/>
                  </a:lnTo>
                  <a:lnTo>
                    <a:pt x="557" y="1026"/>
                  </a:lnTo>
                  <a:lnTo>
                    <a:pt x="422" y="1131"/>
                  </a:lnTo>
                  <a:lnTo>
                    <a:pt x="257" y="1174"/>
                  </a:lnTo>
                  <a:lnTo>
                    <a:pt x="121" y="1139"/>
                  </a:lnTo>
                  <a:lnTo>
                    <a:pt x="35" y="1073"/>
                  </a:lnTo>
                  <a:lnTo>
                    <a:pt x="0" y="968"/>
                  </a:lnTo>
                  <a:lnTo>
                    <a:pt x="19" y="874"/>
                  </a:lnTo>
                  <a:lnTo>
                    <a:pt x="62" y="788"/>
                  </a:lnTo>
                  <a:lnTo>
                    <a:pt x="129" y="749"/>
                  </a:lnTo>
                  <a:lnTo>
                    <a:pt x="226" y="726"/>
                  </a:lnTo>
                  <a:lnTo>
                    <a:pt x="311" y="664"/>
                  </a:lnTo>
                  <a:lnTo>
                    <a:pt x="378" y="535"/>
                  </a:lnTo>
                  <a:lnTo>
                    <a:pt x="405" y="3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0" name="Freeform 19"/>
            <p:cNvSpPr>
              <a:spLocks noChangeAspect="1" noChangeArrowheads="1"/>
            </p:cNvSpPr>
            <p:nvPr/>
          </p:nvSpPr>
          <p:spPr bwMode="auto">
            <a:xfrm rot="-1291811">
              <a:off x="2367" y="4512"/>
              <a:ext cx="504" cy="808"/>
            </a:xfrm>
            <a:custGeom>
              <a:avLst/>
              <a:gdLst>
                <a:gd name="T0" fmla="*/ 163 w 1007"/>
                <a:gd name="T1" fmla="*/ 26 h 1615"/>
                <a:gd name="T2" fmla="*/ 185 w 1007"/>
                <a:gd name="T3" fmla="*/ 0 h 1615"/>
                <a:gd name="T4" fmla="*/ 228 w 1007"/>
                <a:gd name="T5" fmla="*/ 0 h 1615"/>
                <a:gd name="T6" fmla="*/ 250 w 1007"/>
                <a:gd name="T7" fmla="*/ 36 h 1615"/>
                <a:gd name="T8" fmla="*/ 289 w 1007"/>
                <a:gd name="T9" fmla="*/ 121 h 1615"/>
                <a:gd name="T10" fmla="*/ 343 w 1007"/>
                <a:gd name="T11" fmla="*/ 215 h 1615"/>
                <a:gd name="T12" fmla="*/ 429 w 1007"/>
                <a:gd name="T13" fmla="*/ 289 h 1615"/>
                <a:gd name="T14" fmla="*/ 495 w 1007"/>
                <a:gd name="T15" fmla="*/ 344 h 1615"/>
                <a:gd name="T16" fmla="*/ 504 w 1007"/>
                <a:gd name="T17" fmla="*/ 370 h 1615"/>
                <a:gd name="T18" fmla="*/ 504 w 1007"/>
                <a:gd name="T19" fmla="*/ 397 h 1615"/>
                <a:gd name="T20" fmla="*/ 410 w 1007"/>
                <a:gd name="T21" fmla="*/ 477 h 1615"/>
                <a:gd name="T22" fmla="*/ 304 w 1007"/>
                <a:gd name="T23" fmla="*/ 558 h 1615"/>
                <a:gd name="T24" fmla="*/ 224 w 1007"/>
                <a:gd name="T25" fmla="*/ 594 h 1615"/>
                <a:gd name="T26" fmla="*/ 138 w 1007"/>
                <a:gd name="T27" fmla="*/ 601 h 1615"/>
                <a:gd name="T28" fmla="*/ 95 w 1007"/>
                <a:gd name="T29" fmla="*/ 605 h 1615"/>
                <a:gd name="T30" fmla="*/ 74 w 1007"/>
                <a:gd name="T31" fmla="*/ 648 h 1615"/>
                <a:gd name="T32" fmla="*/ 56 w 1007"/>
                <a:gd name="T33" fmla="*/ 697 h 1615"/>
                <a:gd name="T34" fmla="*/ 68 w 1007"/>
                <a:gd name="T35" fmla="*/ 751 h 1615"/>
                <a:gd name="T36" fmla="*/ 95 w 1007"/>
                <a:gd name="T37" fmla="*/ 762 h 1615"/>
                <a:gd name="T38" fmla="*/ 95 w 1007"/>
                <a:gd name="T39" fmla="*/ 782 h 1615"/>
                <a:gd name="T40" fmla="*/ 31 w 1007"/>
                <a:gd name="T41" fmla="*/ 808 h 1615"/>
                <a:gd name="T42" fmla="*/ 10 w 1007"/>
                <a:gd name="T43" fmla="*/ 777 h 1615"/>
                <a:gd name="T44" fmla="*/ 0 w 1007"/>
                <a:gd name="T45" fmla="*/ 722 h 1615"/>
                <a:gd name="T46" fmla="*/ 21 w 1007"/>
                <a:gd name="T47" fmla="*/ 658 h 1615"/>
                <a:gd name="T48" fmla="*/ 53 w 1007"/>
                <a:gd name="T49" fmla="*/ 601 h 1615"/>
                <a:gd name="T50" fmla="*/ 95 w 1007"/>
                <a:gd name="T51" fmla="*/ 551 h 1615"/>
                <a:gd name="T52" fmla="*/ 138 w 1007"/>
                <a:gd name="T53" fmla="*/ 537 h 1615"/>
                <a:gd name="T54" fmla="*/ 181 w 1007"/>
                <a:gd name="T55" fmla="*/ 558 h 1615"/>
                <a:gd name="T56" fmla="*/ 257 w 1007"/>
                <a:gd name="T57" fmla="*/ 525 h 1615"/>
                <a:gd name="T58" fmla="*/ 322 w 1007"/>
                <a:gd name="T59" fmla="*/ 473 h 1615"/>
                <a:gd name="T60" fmla="*/ 396 w 1007"/>
                <a:gd name="T61" fmla="*/ 408 h 1615"/>
                <a:gd name="T62" fmla="*/ 421 w 1007"/>
                <a:gd name="T63" fmla="*/ 379 h 1615"/>
                <a:gd name="T64" fmla="*/ 417 w 1007"/>
                <a:gd name="T65" fmla="*/ 354 h 1615"/>
                <a:gd name="T66" fmla="*/ 331 w 1007"/>
                <a:gd name="T67" fmla="*/ 305 h 1615"/>
                <a:gd name="T68" fmla="*/ 257 w 1007"/>
                <a:gd name="T69" fmla="*/ 240 h 1615"/>
                <a:gd name="T70" fmla="*/ 172 w 1007"/>
                <a:gd name="T71" fmla="*/ 155 h 1615"/>
                <a:gd name="T72" fmla="*/ 142 w 1007"/>
                <a:gd name="T73" fmla="*/ 79 h 1615"/>
                <a:gd name="T74" fmla="*/ 163 w 1007"/>
                <a:gd name="T75" fmla="*/ 26 h 16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7" h="1615">
                  <a:moveTo>
                    <a:pt x="326" y="52"/>
                  </a:moveTo>
                  <a:lnTo>
                    <a:pt x="369" y="0"/>
                  </a:lnTo>
                  <a:lnTo>
                    <a:pt x="456" y="0"/>
                  </a:lnTo>
                  <a:lnTo>
                    <a:pt x="499" y="71"/>
                  </a:lnTo>
                  <a:lnTo>
                    <a:pt x="577" y="242"/>
                  </a:lnTo>
                  <a:lnTo>
                    <a:pt x="686" y="430"/>
                  </a:lnTo>
                  <a:lnTo>
                    <a:pt x="857" y="578"/>
                  </a:lnTo>
                  <a:lnTo>
                    <a:pt x="990" y="688"/>
                  </a:lnTo>
                  <a:lnTo>
                    <a:pt x="1007" y="739"/>
                  </a:lnTo>
                  <a:lnTo>
                    <a:pt x="1007" y="793"/>
                  </a:lnTo>
                  <a:lnTo>
                    <a:pt x="819" y="953"/>
                  </a:lnTo>
                  <a:lnTo>
                    <a:pt x="608" y="1116"/>
                  </a:lnTo>
                  <a:lnTo>
                    <a:pt x="448" y="1187"/>
                  </a:lnTo>
                  <a:lnTo>
                    <a:pt x="276" y="1202"/>
                  </a:lnTo>
                  <a:lnTo>
                    <a:pt x="190" y="1210"/>
                  </a:lnTo>
                  <a:lnTo>
                    <a:pt x="148" y="1296"/>
                  </a:lnTo>
                  <a:lnTo>
                    <a:pt x="112" y="1393"/>
                  </a:lnTo>
                  <a:lnTo>
                    <a:pt x="135" y="1502"/>
                  </a:lnTo>
                  <a:lnTo>
                    <a:pt x="190" y="1523"/>
                  </a:lnTo>
                  <a:lnTo>
                    <a:pt x="190" y="1564"/>
                  </a:lnTo>
                  <a:lnTo>
                    <a:pt x="62" y="1615"/>
                  </a:lnTo>
                  <a:lnTo>
                    <a:pt x="19" y="1553"/>
                  </a:lnTo>
                  <a:lnTo>
                    <a:pt x="0" y="1444"/>
                  </a:lnTo>
                  <a:lnTo>
                    <a:pt x="41" y="1315"/>
                  </a:lnTo>
                  <a:lnTo>
                    <a:pt x="105" y="1202"/>
                  </a:lnTo>
                  <a:lnTo>
                    <a:pt x="190" y="1101"/>
                  </a:lnTo>
                  <a:lnTo>
                    <a:pt x="276" y="1073"/>
                  </a:lnTo>
                  <a:lnTo>
                    <a:pt x="362" y="1116"/>
                  </a:lnTo>
                  <a:lnTo>
                    <a:pt x="514" y="1050"/>
                  </a:lnTo>
                  <a:lnTo>
                    <a:pt x="643" y="945"/>
                  </a:lnTo>
                  <a:lnTo>
                    <a:pt x="791" y="816"/>
                  </a:lnTo>
                  <a:lnTo>
                    <a:pt x="842" y="758"/>
                  </a:lnTo>
                  <a:lnTo>
                    <a:pt x="834" y="707"/>
                  </a:lnTo>
                  <a:lnTo>
                    <a:pt x="662" y="610"/>
                  </a:lnTo>
                  <a:lnTo>
                    <a:pt x="514" y="480"/>
                  </a:lnTo>
                  <a:lnTo>
                    <a:pt x="343" y="309"/>
                  </a:lnTo>
                  <a:lnTo>
                    <a:pt x="283" y="157"/>
                  </a:lnTo>
                  <a:lnTo>
                    <a:pt x="32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1" name="Freeform 20"/>
            <p:cNvSpPr>
              <a:spLocks noChangeAspect="1" noChangeArrowheads="1"/>
            </p:cNvSpPr>
            <p:nvPr/>
          </p:nvSpPr>
          <p:spPr bwMode="auto">
            <a:xfrm rot="-1291811">
              <a:off x="1961" y="4640"/>
              <a:ext cx="663" cy="744"/>
            </a:xfrm>
            <a:custGeom>
              <a:avLst/>
              <a:gdLst>
                <a:gd name="T0" fmla="*/ 453 w 1326"/>
                <a:gd name="T1" fmla="*/ 185 h 1487"/>
                <a:gd name="T2" fmla="*/ 529 w 1326"/>
                <a:gd name="T3" fmla="*/ 57 h 1487"/>
                <a:gd name="T4" fmla="*/ 592 w 1326"/>
                <a:gd name="T5" fmla="*/ 0 h 1487"/>
                <a:gd name="T6" fmla="*/ 646 w 1326"/>
                <a:gd name="T7" fmla="*/ 10 h 1487"/>
                <a:gd name="T8" fmla="*/ 663 w 1326"/>
                <a:gd name="T9" fmla="*/ 68 h 1487"/>
                <a:gd name="T10" fmla="*/ 581 w 1326"/>
                <a:gd name="T11" fmla="*/ 197 h 1487"/>
                <a:gd name="T12" fmla="*/ 486 w 1326"/>
                <a:gd name="T13" fmla="*/ 326 h 1487"/>
                <a:gd name="T14" fmla="*/ 385 w 1326"/>
                <a:gd name="T15" fmla="*/ 439 h 1487"/>
                <a:gd name="T16" fmla="*/ 289 w 1326"/>
                <a:gd name="T17" fmla="*/ 508 h 1487"/>
                <a:gd name="T18" fmla="*/ 225 w 1326"/>
                <a:gd name="T19" fmla="*/ 558 h 1487"/>
                <a:gd name="T20" fmla="*/ 164 w 1326"/>
                <a:gd name="T21" fmla="*/ 558 h 1487"/>
                <a:gd name="T22" fmla="*/ 139 w 1326"/>
                <a:gd name="T23" fmla="*/ 550 h 1487"/>
                <a:gd name="T24" fmla="*/ 139 w 1326"/>
                <a:gd name="T25" fmla="*/ 611 h 1487"/>
                <a:gd name="T26" fmla="*/ 86 w 1326"/>
                <a:gd name="T27" fmla="*/ 679 h 1487"/>
                <a:gd name="T28" fmla="*/ 43 w 1326"/>
                <a:gd name="T29" fmla="*/ 701 h 1487"/>
                <a:gd name="T30" fmla="*/ 47 w 1326"/>
                <a:gd name="T31" fmla="*/ 739 h 1487"/>
                <a:gd name="T32" fmla="*/ 5 w 1326"/>
                <a:gd name="T33" fmla="*/ 744 h 1487"/>
                <a:gd name="T34" fmla="*/ 0 w 1326"/>
                <a:gd name="T35" fmla="*/ 687 h 1487"/>
                <a:gd name="T36" fmla="*/ 36 w 1326"/>
                <a:gd name="T37" fmla="*/ 644 h 1487"/>
                <a:gd name="T38" fmla="*/ 86 w 1326"/>
                <a:gd name="T39" fmla="*/ 605 h 1487"/>
                <a:gd name="T40" fmla="*/ 108 w 1326"/>
                <a:gd name="T41" fmla="*/ 562 h 1487"/>
                <a:gd name="T42" fmla="*/ 112 w 1326"/>
                <a:gd name="T43" fmla="*/ 508 h 1487"/>
                <a:gd name="T44" fmla="*/ 108 w 1326"/>
                <a:gd name="T45" fmla="*/ 494 h 1487"/>
                <a:gd name="T46" fmla="*/ 133 w 1326"/>
                <a:gd name="T47" fmla="*/ 476 h 1487"/>
                <a:gd name="T48" fmla="*/ 155 w 1326"/>
                <a:gd name="T49" fmla="*/ 476 h 1487"/>
                <a:gd name="T50" fmla="*/ 172 w 1326"/>
                <a:gd name="T51" fmla="*/ 508 h 1487"/>
                <a:gd name="T52" fmla="*/ 203 w 1326"/>
                <a:gd name="T53" fmla="*/ 519 h 1487"/>
                <a:gd name="T54" fmla="*/ 236 w 1326"/>
                <a:gd name="T55" fmla="*/ 508 h 1487"/>
                <a:gd name="T56" fmla="*/ 279 w 1326"/>
                <a:gd name="T57" fmla="*/ 464 h 1487"/>
                <a:gd name="T58" fmla="*/ 346 w 1326"/>
                <a:gd name="T59" fmla="*/ 396 h 1487"/>
                <a:gd name="T60" fmla="*/ 400 w 1326"/>
                <a:gd name="T61" fmla="*/ 314 h 1487"/>
                <a:gd name="T62" fmla="*/ 431 w 1326"/>
                <a:gd name="T63" fmla="*/ 246 h 1487"/>
                <a:gd name="T64" fmla="*/ 453 w 1326"/>
                <a:gd name="T65" fmla="*/ 185 h 14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6" h="1487">
                  <a:moveTo>
                    <a:pt x="905" y="370"/>
                  </a:moveTo>
                  <a:lnTo>
                    <a:pt x="1057" y="113"/>
                  </a:lnTo>
                  <a:lnTo>
                    <a:pt x="1183" y="0"/>
                  </a:lnTo>
                  <a:lnTo>
                    <a:pt x="1292" y="19"/>
                  </a:lnTo>
                  <a:lnTo>
                    <a:pt x="1326" y="136"/>
                  </a:lnTo>
                  <a:lnTo>
                    <a:pt x="1162" y="394"/>
                  </a:lnTo>
                  <a:lnTo>
                    <a:pt x="971" y="651"/>
                  </a:lnTo>
                  <a:lnTo>
                    <a:pt x="769" y="878"/>
                  </a:lnTo>
                  <a:lnTo>
                    <a:pt x="577" y="1015"/>
                  </a:lnTo>
                  <a:lnTo>
                    <a:pt x="449" y="1116"/>
                  </a:lnTo>
                  <a:lnTo>
                    <a:pt x="328" y="1116"/>
                  </a:lnTo>
                  <a:lnTo>
                    <a:pt x="277" y="1099"/>
                  </a:lnTo>
                  <a:lnTo>
                    <a:pt x="277" y="1221"/>
                  </a:lnTo>
                  <a:lnTo>
                    <a:pt x="172" y="1358"/>
                  </a:lnTo>
                  <a:lnTo>
                    <a:pt x="86" y="1401"/>
                  </a:lnTo>
                  <a:lnTo>
                    <a:pt x="93" y="1478"/>
                  </a:lnTo>
                  <a:lnTo>
                    <a:pt x="9" y="1487"/>
                  </a:lnTo>
                  <a:lnTo>
                    <a:pt x="0" y="1373"/>
                  </a:lnTo>
                  <a:lnTo>
                    <a:pt x="71" y="1287"/>
                  </a:lnTo>
                  <a:lnTo>
                    <a:pt x="172" y="1210"/>
                  </a:lnTo>
                  <a:lnTo>
                    <a:pt x="215" y="1123"/>
                  </a:lnTo>
                  <a:lnTo>
                    <a:pt x="223" y="1015"/>
                  </a:lnTo>
                  <a:lnTo>
                    <a:pt x="215" y="987"/>
                  </a:lnTo>
                  <a:lnTo>
                    <a:pt x="266" y="951"/>
                  </a:lnTo>
                  <a:lnTo>
                    <a:pt x="309" y="951"/>
                  </a:lnTo>
                  <a:lnTo>
                    <a:pt x="343" y="1015"/>
                  </a:lnTo>
                  <a:lnTo>
                    <a:pt x="406" y="1037"/>
                  </a:lnTo>
                  <a:lnTo>
                    <a:pt x="472" y="1015"/>
                  </a:lnTo>
                  <a:lnTo>
                    <a:pt x="558" y="928"/>
                  </a:lnTo>
                  <a:lnTo>
                    <a:pt x="691" y="792"/>
                  </a:lnTo>
                  <a:lnTo>
                    <a:pt x="800" y="628"/>
                  </a:lnTo>
                  <a:lnTo>
                    <a:pt x="862" y="492"/>
                  </a:lnTo>
                  <a:lnTo>
                    <a:pt x="905" y="3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2" name="Freeform 21"/>
            <p:cNvSpPr>
              <a:spLocks noChangeAspect="1" noChangeArrowheads="1"/>
            </p:cNvSpPr>
            <p:nvPr/>
          </p:nvSpPr>
          <p:spPr bwMode="auto">
            <a:xfrm rot="134639">
              <a:off x="2528" y="4325"/>
              <a:ext cx="651" cy="413"/>
            </a:xfrm>
            <a:custGeom>
              <a:avLst/>
              <a:gdLst>
                <a:gd name="T0" fmla="*/ 8 w 1303"/>
                <a:gd name="T1" fmla="*/ 72 h 827"/>
                <a:gd name="T2" fmla="*/ 0 w 1303"/>
                <a:gd name="T3" fmla="*/ 18 h 827"/>
                <a:gd name="T4" fmla="*/ 31 w 1303"/>
                <a:gd name="T5" fmla="*/ 0 h 827"/>
                <a:gd name="T6" fmla="*/ 86 w 1303"/>
                <a:gd name="T7" fmla="*/ 10 h 827"/>
                <a:gd name="T8" fmla="*/ 160 w 1303"/>
                <a:gd name="T9" fmla="*/ 82 h 827"/>
                <a:gd name="T10" fmla="*/ 232 w 1303"/>
                <a:gd name="T11" fmla="*/ 168 h 827"/>
                <a:gd name="T12" fmla="*/ 310 w 1303"/>
                <a:gd name="T13" fmla="*/ 242 h 827"/>
                <a:gd name="T14" fmla="*/ 406 w 1303"/>
                <a:gd name="T15" fmla="*/ 279 h 827"/>
                <a:gd name="T16" fmla="*/ 499 w 1303"/>
                <a:gd name="T17" fmla="*/ 289 h 827"/>
                <a:gd name="T18" fmla="*/ 540 w 1303"/>
                <a:gd name="T19" fmla="*/ 279 h 827"/>
                <a:gd name="T20" fmla="*/ 599 w 1303"/>
                <a:gd name="T21" fmla="*/ 246 h 827"/>
                <a:gd name="T22" fmla="*/ 651 w 1303"/>
                <a:gd name="T23" fmla="*/ 254 h 827"/>
                <a:gd name="T24" fmla="*/ 630 w 1303"/>
                <a:gd name="T25" fmla="*/ 279 h 827"/>
                <a:gd name="T26" fmla="*/ 587 w 1303"/>
                <a:gd name="T27" fmla="*/ 297 h 827"/>
                <a:gd name="T28" fmla="*/ 556 w 1303"/>
                <a:gd name="T29" fmla="*/ 318 h 827"/>
                <a:gd name="T30" fmla="*/ 540 w 1303"/>
                <a:gd name="T31" fmla="*/ 349 h 827"/>
                <a:gd name="T32" fmla="*/ 540 w 1303"/>
                <a:gd name="T33" fmla="*/ 396 h 827"/>
                <a:gd name="T34" fmla="*/ 513 w 1303"/>
                <a:gd name="T35" fmla="*/ 413 h 827"/>
                <a:gd name="T36" fmla="*/ 499 w 1303"/>
                <a:gd name="T37" fmla="*/ 375 h 827"/>
                <a:gd name="T38" fmla="*/ 470 w 1303"/>
                <a:gd name="T39" fmla="*/ 339 h 827"/>
                <a:gd name="T40" fmla="*/ 423 w 1303"/>
                <a:gd name="T41" fmla="*/ 328 h 827"/>
                <a:gd name="T42" fmla="*/ 349 w 1303"/>
                <a:gd name="T43" fmla="*/ 301 h 827"/>
                <a:gd name="T44" fmla="*/ 263 w 1303"/>
                <a:gd name="T45" fmla="*/ 263 h 827"/>
                <a:gd name="T46" fmla="*/ 189 w 1303"/>
                <a:gd name="T47" fmla="*/ 211 h 827"/>
                <a:gd name="T48" fmla="*/ 113 w 1303"/>
                <a:gd name="T49" fmla="*/ 151 h 827"/>
                <a:gd name="T50" fmla="*/ 39 w 1303"/>
                <a:gd name="T51" fmla="*/ 113 h 827"/>
                <a:gd name="T52" fmla="*/ 8 w 1303"/>
                <a:gd name="T53" fmla="*/ 72 h 8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303" h="827">
                  <a:moveTo>
                    <a:pt x="16" y="145"/>
                  </a:moveTo>
                  <a:lnTo>
                    <a:pt x="0" y="36"/>
                  </a:lnTo>
                  <a:lnTo>
                    <a:pt x="63" y="0"/>
                  </a:lnTo>
                  <a:lnTo>
                    <a:pt x="172" y="21"/>
                  </a:lnTo>
                  <a:lnTo>
                    <a:pt x="320" y="165"/>
                  </a:lnTo>
                  <a:lnTo>
                    <a:pt x="465" y="336"/>
                  </a:lnTo>
                  <a:lnTo>
                    <a:pt x="620" y="484"/>
                  </a:lnTo>
                  <a:lnTo>
                    <a:pt x="812" y="559"/>
                  </a:lnTo>
                  <a:lnTo>
                    <a:pt x="999" y="578"/>
                  </a:lnTo>
                  <a:lnTo>
                    <a:pt x="1081" y="559"/>
                  </a:lnTo>
                  <a:lnTo>
                    <a:pt x="1198" y="493"/>
                  </a:lnTo>
                  <a:lnTo>
                    <a:pt x="1303" y="508"/>
                  </a:lnTo>
                  <a:lnTo>
                    <a:pt x="1261" y="559"/>
                  </a:lnTo>
                  <a:lnTo>
                    <a:pt x="1175" y="594"/>
                  </a:lnTo>
                  <a:lnTo>
                    <a:pt x="1113" y="637"/>
                  </a:lnTo>
                  <a:lnTo>
                    <a:pt x="1081" y="699"/>
                  </a:lnTo>
                  <a:lnTo>
                    <a:pt x="1081" y="793"/>
                  </a:lnTo>
                  <a:lnTo>
                    <a:pt x="1027" y="827"/>
                  </a:lnTo>
                  <a:lnTo>
                    <a:pt x="999" y="750"/>
                  </a:lnTo>
                  <a:lnTo>
                    <a:pt x="941" y="679"/>
                  </a:lnTo>
                  <a:lnTo>
                    <a:pt x="847" y="656"/>
                  </a:lnTo>
                  <a:lnTo>
                    <a:pt x="699" y="602"/>
                  </a:lnTo>
                  <a:lnTo>
                    <a:pt x="527" y="527"/>
                  </a:lnTo>
                  <a:lnTo>
                    <a:pt x="378" y="422"/>
                  </a:lnTo>
                  <a:lnTo>
                    <a:pt x="226" y="302"/>
                  </a:lnTo>
                  <a:lnTo>
                    <a:pt x="78" y="227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3" name="Freeform 22"/>
            <p:cNvSpPr>
              <a:spLocks noChangeAspect="1" noChangeArrowheads="1"/>
            </p:cNvSpPr>
            <p:nvPr/>
          </p:nvSpPr>
          <p:spPr bwMode="auto">
            <a:xfrm rot="4477072" flipV="1">
              <a:off x="2502" y="4149"/>
              <a:ext cx="582" cy="435"/>
            </a:xfrm>
            <a:custGeom>
              <a:avLst/>
              <a:gdLst>
                <a:gd name="T0" fmla="*/ 0 w 1163"/>
                <a:gd name="T1" fmla="*/ 82 h 870"/>
                <a:gd name="T2" fmla="*/ 10 w 1163"/>
                <a:gd name="T3" fmla="*/ 8 h 870"/>
                <a:gd name="T4" fmla="*/ 57 w 1163"/>
                <a:gd name="T5" fmla="*/ 0 h 870"/>
                <a:gd name="T6" fmla="*/ 87 w 1163"/>
                <a:gd name="T7" fmla="*/ 31 h 870"/>
                <a:gd name="T8" fmla="*/ 96 w 1163"/>
                <a:gd name="T9" fmla="*/ 104 h 870"/>
                <a:gd name="T10" fmla="*/ 143 w 1163"/>
                <a:gd name="T11" fmla="*/ 215 h 870"/>
                <a:gd name="T12" fmla="*/ 225 w 1163"/>
                <a:gd name="T13" fmla="*/ 300 h 870"/>
                <a:gd name="T14" fmla="*/ 293 w 1163"/>
                <a:gd name="T15" fmla="*/ 349 h 870"/>
                <a:gd name="T16" fmla="*/ 453 w 1163"/>
                <a:gd name="T17" fmla="*/ 354 h 870"/>
                <a:gd name="T18" fmla="*/ 525 w 1163"/>
                <a:gd name="T19" fmla="*/ 322 h 870"/>
                <a:gd name="T20" fmla="*/ 556 w 1163"/>
                <a:gd name="T21" fmla="*/ 285 h 870"/>
                <a:gd name="T22" fmla="*/ 582 w 1163"/>
                <a:gd name="T23" fmla="*/ 289 h 870"/>
                <a:gd name="T24" fmla="*/ 578 w 1163"/>
                <a:gd name="T25" fmla="*/ 332 h 870"/>
                <a:gd name="T26" fmla="*/ 556 w 1163"/>
                <a:gd name="T27" fmla="*/ 414 h 870"/>
                <a:gd name="T28" fmla="*/ 578 w 1163"/>
                <a:gd name="T29" fmla="*/ 435 h 870"/>
                <a:gd name="T30" fmla="*/ 517 w 1163"/>
                <a:gd name="T31" fmla="*/ 426 h 870"/>
                <a:gd name="T32" fmla="*/ 504 w 1163"/>
                <a:gd name="T33" fmla="*/ 404 h 870"/>
                <a:gd name="T34" fmla="*/ 406 w 1163"/>
                <a:gd name="T35" fmla="*/ 396 h 870"/>
                <a:gd name="T36" fmla="*/ 293 w 1163"/>
                <a:gd name="T37" fmla="*/ 392 h 870"/>
                <a:gd name="T38" fmla="*/ 225 w 1163"/>
                <a:gd name="T39" fmla="*/ 361 h 870"/>
                <a:gd name="T40" fmla="*/ 182 w 1163"/>
                <a:gd name="T41" fmla="*/ 328 h 870"/>
                <a:gd name="T42" fmla="*/ 133 w 1163"/>
                <a:gd name="T43" fmla="*/ 268 h 870"/>
                <a:gd name="T44" fmla="*/ 57 w 1163"/>
                <a:gd name="T45" fmla="*/ 193 h 870"/>
                <a:gd name="T46" fmla="*/ 10 w 1163"/>
                <a:gd name="T47" fmla="*/ 129 h 870"/>
                <a:gd name="T48" fmla="*/ 0 w 1163"/>
                <a:gd name="T49" fmla="*/ 82 h 8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63" h="870">
                  <a:moveTo>
                    <a:pt x="0" y="163"/>
                  </a:moveTo>
                  <a:lnTo>
                    <a:pt x="19" y="15"/>
                  </a:lnTo>
                  <a:lnTo>
                    <a:pt x="113" y="0"/>
                  </a:lnTo>
                  <a:lnTo>
                    <a:pt x="173" y="62"/>
                  </a:lnTo>
                  <a:lnTo>
                    <a:pt x="192" y="207"/>
                  </a:lnTo>
                  <a:lnTo>
                    <a:pt x="285" y="429"/>
                  </a:lnTo>
                  <a:lnTo>
                    <a:pt x="449" y="600"/>
                  </a:lnTo>
                  <a:lnTo>
                    <a:pt x="585" y="698"/>
                  </a:lnTo>
                  <a:lnTo>
                    <a:pt x="906" y="707"/>
                  </a:lnTo>
                  <a:lnTo>
                    <a:pt x="1050" y="643"/>
                  </a:lnTo>
                  <a:lnTo>
                    <a:pt x="1112" y="570"/>
                  </a:lnTo>
                  <a:lnTo>
                    <a:pt x="1163" y="578"/>
                  </a:lnTo>
                  <a:lnTo>
                    <a:pt x="1155" y="664"/>
                  </a:lnTo>
                  <a:lnTo>
                    <a:pt x="1112" y="827"/>
                  </a:lnTo>
                  <a:lnTo>
                    <a:pt x="1155" y="870"/>
                  </a:lnTo>
                  <a:lnTo>
                    <a:pt x="1034" y="851"/>
                  </a:lnTo>
                  <a:lnTo>
                    <a:pt x="1007" y="808"/>
                  </a:lnTo>
                  <a:lnTo>
                    <a:pt x="812" y="792"/>
                  </a:lnTo>
                  <a:lnTo>
                    <a:pt x="585" y="784"/>
                  </a:lnTo>
                  <a:lnTo>
                    <a:pt x="449" y="722"/>
                  </a:lnTo>
                  <a:lnTo>
                    <a:pt x="363" y="656"/>
                  </a:lnTo>
                  <a:lnTo>
                    <a:pt x="265" y="535"/>
                  </a:lnTo>
                  <a:lnTo>
                    <a:pt x="113" y="386"/>
                  </a:lnTo>
                  <a:lnTo>
                    <a:pt x="19" y="257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4" name="Line 23"/>
          <p:cNvSpPr>
            <a:spLocks noChangeShapeType="1"/>
          </p:cNvSpPr>
          <p:nvPr/>
        </p:nvSpPr>
        <p:spPr bwMode="auto">
          <a:xfrm>
            <a:off x="5484813" y="2965450"/>
            <a:ext cx="0" cy="270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5270500" y="5665788"/>
            <a:ext cx="457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4104" name="Text Box 25"/>
          <p:cNvSpPr txBox="1">
            <a:spLocks noChangeArrowheads="1"/>
          </p:cNvSpPr>
          <p:nvPr/>
        </p:nvSpPr>
        <p:spPr bwMode="auto">
          <a:xfrm>
            <a:off x="2638425" y="1566863"/>
            <a:ext cx="4487863" cy="523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latin typeface="+mn-ea"/>
                <a:ea typeface="+mn-ea"/>
              </a:rPr>
              <a:t>一、找出活动中的共同点</a:t>
            </a:r>
            <a:endParaRPr kumimoji="1"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75425" y="4504055"/>
            <a:ext cx="54660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/>
              <a:t>拉力的成效就是，在力的作用</a:t>
            </a:r>
            <a:endParaRPr lang="zh-CN" altLang="en-US" sz="3200"/>
          </a:p>
          <a:p>
            <a:r>
              <a:rPr lang="zh-CN" altLang="en-US" sz="3200"/>
              <a:t>下物体上升了</a:t>
            </a:r>
            <a:endParaRPr lang="en-US" altLang="zh-CN" sz="32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886778" y="381318"/>
            <a:ext cx="2387600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algn="ctr"/>
            <a:r>
              <a:rPr lang="zh-CN" altLang="en-US" sz="4000" b="1" i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n-ea"/>
                <a:ea typeface="+mn-ea"/>
                <a:cs typeface="+mn-ea"/>
              </a:rPr>
              <a:t>认识功</a:t>
            </a:r>
            <a:endParaRPr lang="zh-CN" altLang="en-US" sz="4000" b="1" i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5549E-6 L -1.38889E-6 -0.33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/>
          <p:nvPr/>
        </p:nvGrpSpPr>
        <p:grpSpPr bwMode="auto">
          <a:xfrm>
            <a:off x="2590800" y="4430713"/>
            <a:ext cx="6324600" cy="965200"/>
            <a:chOff x="672" y="2791"/>
            <a:chExt cx="3984" cy="608"/>
          </a:xfrm>
        </p:grpSpPr>
        <p:sp>
          <p:nvSpPr>
            <p:cNvPr id="14359" name="Line 3"/>
            <p:cNvSpPr>
              <a:spLocks noChangeShapeType="1"/>
            </p:cNvSpPr>
            <p:nvPr/>
          </p:nvSpPr>
          <p:spPr bwMode="auto">
            <a:xfrm>
              <a:off x="672" y="3369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60" name="xjhwt9"/>
            <p:cNvGrpSpPr>
              <a:grpSpLocks noChangeAspect="1"/>
            </p:cNvGrpSpPr>
            <p:nvPr/>
          </p:nvGrpSpPr>
          <p:grpSpPr bwMode="auto">
            <a:xfrm>
              <a:off x="1824" y="2985"/>
              <a:ext cx="1008" cy="361"/>
              <a:chOff x="3928" y="1128"/>
              <a:chExt cx="3624" cy="1298"/>
            </a:xfrm>
          </p:grpSpPr>
          <p:sp>
            <p:nvSpPr>
              <p:cNvPr id="14368" name="Freeform 5" descr="栎木"/>
              <p:cNvSpPr>
                <a:spLocks noChangeAspect="1" noChangeArrowheads="1"/>
              </p:cNvSpPr>
              <p:nvPr/>
            </p:nvSpPr>
            <p:spPr bwMode="auto">
              <a:xfrm>
                <a:off x="3928" y="1128"/>
                <a:ext cx="3624" cy="876"/>
              </a:xfrm>
              <a:custGeom>
                <a:avLst/>
                <a:gdLst>
                  <a:gd name="T0" fmla="*/ 0 w 400"/>
                  <a:gd name="T1" fmla="*/ 0 h 400"/>
                  <a:gd name="T2" fmla="*/ 3624 w 400"/>
                  <a:gd name="T3" fmla="*/ 0 h 400"/>
                  <a:gd name="T4" fmla="*/ 3624 w 400"/>
                  <a:gd name="T5" fmla="*/ 876 h 400"/>
                  <a:gd name="T6" fmla="*/ 0 w 400"/>
                  <a:gd name="T7" fmla="*/ 876 h 400"/>
                  <a:gd name="T8" fmla="*/ 0 w 400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1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369" name="Group 6"/>
              <p:cNvGrpSpPr>
                <a:grpSpLocks noChangeAspect="1"/>
              </p:cNvGrpSpPr>
              <p:nvPr/>
            </p:nvGrpSpPr>
            <p:grpSpPr bwMode="auto">
              <a:xfrm>
                <a:off x="4422" y="1848"/>
                <a:ext cx="578" cy="578"/>
                <a:chOff x="2400" y="2400"/>
                <a:chExt cx="1440" cy="1440"/>
              </a:xfrm>
            </p:grpSpPr>
            <p:sp>
              <p:nvSpPr>
                <p:cNvPr id="14375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376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377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37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4370" name="Group 11"/>
              <p:cNvGrpSpPr>
                <a:grpSpLocks noChangeAspect="1"/>
              </p:cNvGrpSpPr>
              <p:nvPr/>
            </p:nvGrpSpPr>
            <p:grpSpPr bwMode="auto">
              <a:xfrm>
                <a:off x="6469" y="1848"/>
                <a:ext cx="578" cy="578"/>
                <a:chOff x="2400" y="2400"/>
                <a:chExt cx="1440" cy="1440"/>
              </a:xfrm>
            </p:grpSpPr>
            <p:sp>
              <p:nvSpPr>
                <p:cNvPr id="14371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372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373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374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4361" name="Group 16"/>
            <p:cNvGrpSpPr/>
            <p:nvPr/>
          </p:nvGrpSpPr>
          <p:grpSpPr bwMode="auto">
            <a:xfrm>
              <a:off x="1401" y="2791"/>
              <a:ext cx="468" cy="608"/>
              <a:chOff x="7756" y="4575"/>
              <a:chExt cx="1170" cy="1519"/>
            </a:xfrm>
          </p:grpSpPr>
          <p:sp>
            <p:nvSpPr>
              <p:cNvPr id="14362" name="Freeform 17"/>
              <p:cNvSpPr>
                <a:spLocks noChangeAspect="1" noChangeArrowheads="1"/>
              </p:cNvSpPr>
              <p:nvPr/>
            </p:nvSpPr>
            <p:spPr bwMode="auto">
              <a:xfrm>
                <a:off x="8367" y="4575"/>
                <a:ext cx="257" cy="278"/>
              </a:xfrm>
              <a:custGeom>
                <a:avLst/>
                <a:gdLst>
                  <a:gd name="T0" fmla="*/ 205 w 514"/>
                  <a:gd name="T1" fmla="*/ 192 h 555"/>
                  <a:gd name="T2" fmla="*/ 228 w 514"/>
                  <a:gd name="T3" fmla="*/ 149 h 555"/>
                  <a:gd name="T4" fmla="*/ 239 w 514"/>
                  <a:gd name="T5" fmla="*/ 108 h 555"/>
                  <a:gd name="T6" fmla="*/ 236 w 514"/>
                  <a:gd name="T7" fmla="*/ 61 h 555"/>
                  <a:gd name="T8" fmla="*/ 206 w 514"/>
                  <a:gd name="T9" fmla="*/ 18 h 555"/>
                  <a:gd name="T10" fmla="*/ 172 w 514"/>
                  <a:gd name="T11" fmla="*/ 0 h 555"/>
                  <a:gd name="T12" fmla="*/ 119 w 514"/>
                  <a:gd name="T13" fmla="*/ 8 h 555"/>
                  <a:gd name="T14" fmla="*/ 56 w 514"/>
                  <a:gd name="T15" fmla="*/ 43 h 555"/>
                  <a:gd name="T16" fmla="*/ 22 w 514"/>
                  <a:gd name="T17" fmla="*/ 86 h 555"/>
                  <a:gd name="T18" fmla="*/ 0 w 514"/>
                  <a:gd name="T19" fmla="*/ 168 h 555"/>
                  <a:gd name="T20" fmla="*/ 4 w 514"/>
                  <a:gd name="T21" fmla="*/ 221 h 555"/>
                  <a:gd name="T22" fmla="*/ 25 w 514"/>
                  <a:gd name="T23" fmla="*/ 264 h 555"/>
                  <a:gd name="T24" fmla="*/ 56 w 514"/>
                  <a:gd name="T25" fmla="*/ 274 h 555"/>
                  <a:gd name="T26" fmla="*/ 98 w 514"/>
                  <a:gd name="T27" fmla="*/ 274 h 555"/>
                  <a:gd name="T28" fmla="*/ 143 w 514"/>
                  <a:gd name="T29" fmla="*/ 252 h 555"/>
                  <a:gd name="T30" fmla="*/ 162 w 514"/>
                  <a:gd name="T31" fmla="*/ 242 h 555"/>
                  <a:gd name="T32" fmla="*/ 175 w 514"/>
                  <a:gd name="T33" fmla="*/ 225 h 555"/>
                  <a:gd name="T34" fmla="*/ 239 w 514"/>
                  <a:gd name="T35" fmla="*/ 278 h 555"/>
                  <a:gd name="T36" fmla="*/ 257 w 514"/>
                  <a:gd name="T37" fmla="*/ 274 h 555"/>
                  <a:gd name="T38" fmla="*/ 250 w 514"/>
                  <a:gd name="T39" fmla="*/ 256 h 555"/>
                  <a:gd name="T40" fmla="*/ 205 w 514"/>
                  <a:gd name="T41" fmla="*/ 192 h 5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4" h="555">
                    <a:moveTo>
                      <a:pt x="409" y="383"/>
                    </a:moveTo>
                    <a:lnTo>
                      <a:pt x="456" y="297"/>
                    </a:lnTo>
                    <a:lnTo>
                      <a:pt x="478" y="216"/>
                    </a:lnTo>
                    <a:lnTo>
                      <a:pt x="471" y="122"/>
                    </a:lnTo>
                    <a:lnTo>
                      <a:pt x="412" y="36"/>
                    </a:lnTo>
                    <a:lnTo>
                      <a:pt x="343" y="0"/>
                    </a:lnTo>
                    <a:lnTo>
                      <a:pt x="238" y="15"/>
                    </a:lnTo>
                    <a:lnTo>
                      <a:pt x="112" y="86"/>
                    </a:lnTo>
                    <a:lnTo>
                      <a:pt x="43" y="172"/>
                    </a:lnTo>
                    <a:lnTo>
                      <a:pt x="0" y="336"/>
                    </a:lnTo>
                    <a:lnTo>
                      <a:pt x="7" y="442"/>
                    </a:lnTo>
                    <a:lnTo>
                      <a:pt x="50" y="527"/>
                    </a:lnTo>
                    <a:lnTo>
                      <a:pt x="112" y="547"/>
                    </a:lnTo>
                    <a:lnTo>
                      <a:pt x="195" y="547"/>
                    </a:lnTo>
                    <a:lnTo>
                      <a:pt x="285" y="504"/>
                    </a:lnTo>
                    <a:lnTo>
                      <a:pt x="323" y="484"/>
                    </a:lnTo>
                    <a:lnTo>
                      <a:pt x="350" y="450"/>
                    </a:lnTo>
                    <a:lnTo>
                      <a:pt x="478" y="555"/>
                    </a:lnTo>
                    <a:lnTo>
                      <a:pt x="514" y="547"/>
                    </a:lnTo>
                    <a:lnTo>
                      <a:pt x="499" y="512"/>
                    </a:lnTo>
                    <a:lnTo>
                      <a:pt x="40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3" name="Freeform 18"/>
              <p:cNvSpPr>
                <a:spLocks noChangeAspect="1" noChangeArrowheads="1"/>
              </p:cNvSpPr>
              <p:nvPr/>
            </p:nvSpPr>
            <p:spPr bwMode="auto">
              <a:xfrm>
                <a:off x="8009" y="4830"/>
                <a:ext cx="392" cy="587"/>
              </a:xfrm>
              <a:custGeom>
                <a:avLst/>
                <a:gdLst>
                  <a:gd name="T0" fmla="*/ 203 w 784"/>
                  <a:gd name="T1" fmla="*/ 174 h 1174"/>
                  <a:gd name="T2" fmla="*/ 211 w 784"/>
                  <a:gd name="T3" fmla="*/ 107 h 1174"/>
                  <a:gd name="T4" fmla="*/ 221 w 784"/>
                  <a:gd name="T5" fmla="*/ 26 h 1174"/>
                  <a:gd name="T6" fmla="*/ 258 w 784"/>
                  <a:gd name="T7" fmla="*/ 0 h 1174"/>
                  <a:gd name="T8" fmla="*/ 296 w 784"/>
                  <a:gd name="T9" fmla="*/ 0 h 1174"/>
                  <a:gd name="T10" fmla="*/ 341 w 784"/>
                  <a:gd name="T11" fmla="*/ 35 h 1174"/>
                  <a:gd name="T12" fmla="*/ 374 w 784"/>
                  <a:gd name="T13" fmla="*/ 118 h 1174"/>
                  <a:gd name="T14" fmla="*/ 392 w 784"/>
                  <a:gd name="T15" fmla="*/ 228 h 1174"/>
                  <a:gd name="T16" fmla="*/ 374 w 784"/>
                  <a:gd name="T17" fmla="*/ 353 h 1174"/>
                  <a:gd name="T18" fmla="*/ 341 w 784"/>
                  <a:gd name="T19" fmla="*/ 428 h 1174"/>
                  <a:gd name="T20" fmla="*/ 279 w 784"/>
                  <a:gd name="T21" fmla="*/ 513 h 1174"/>
                  <a:gd name="T22" fmla="*/ 211 w 784"/>
                  <a:gd name="T23" fmla="*/ 566 h 1174"/>
                  <a:gd name="T24" fmla="*/ 129 w 784"/>
                  <a:gd name="T25" fmla="*/ 587 h 1174"/>
                  <a:gd name="T26" fmla="*/ 61 w 784"/>
                  <a:gd name="T27" fmla="*/ 570 h 1174"/>
                  <a:gd name="T28" fmla="*/ 18 w 784"/>
                  <a:gd name="T29" fmla="*/ 537 h 1174"/>
                  <a:gd name="T30" fmla="*/ 0 w 784"/>
                  <a:gd name="T31" fmla="*/ 484 h 1174"/>
                  <a:gd name="T32" fmla="*/ 10 w 784"/>
                  <a:gd name="T33" fmla="*/ 437 h 1174"/>
                  <a:gd name="T34" fmla="*/ 31 w 784"/>
                  <a:gd name="T35" fmla="*/ 394 h 1174"/>
                  <a:gd name="T36" fmla="*/ 65 w 784"/>
                  <a:gd name="T37" fmla="*/ 375 h 1174"/>
                  <a:gd name="T38" fmla="*/ 113 w 784"/>
                  <a:gd name="T39" fmla="*/ 363 h 1174"/>
                  <a:gd name="T40" fmla="*/ 156 w 784"/>
                  <a:gd name="T41" fmla="*/ 332 h 1174"/>
                  <a:gd name="T42" fmla="*/ 189 w 784"/>
                  <a:gd name="T43" fmla="*/ 268 h 1174"/>
                  <a:gd name="T44" fmla="*/ 203 w 784"/>
                  <a:gd name="T45" fmla="*/ 174 h 11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84" h="1174">
                    <a:moveTo>
                      <a:pt x="405" y="347"/>
                    </a:moveTo>
                    <a:lnTo>
                      <a:pt x="422" y="214"/>
                    </a:lnTo>
                    <a:lnTo>
                      <a:pt x="441" y="51"/>
                    </a:lnTo>
                    <a:lnTo>
                      <a:pt x="515" y="0"/>
                    </a:lnTo>
                    <a:lnTo>
                      <a:pt x="592" y="0"/>
                    </a:lnTo>
                    <a:lnTo>
                      <a:pt x="682" y="70"/>
                    </a:lnTo>
                    <a:lnTo>
                      <a:pt x="748" y="235"/>
                    </a:lnTo>
                    <a:lnTo>
                      <a:pt x="784" y="456"/>
                    </a:lnTo>
                    <a:lnTo>
                      <a:pt x="748" y="706"/>
                    </a:lnTo>
                    <a:lnTo>
                      <a:pt x="682" y="855"/>
                    </a:lnTo>
                    <a:lnTo>
                      <a:pt x="557" y="1026"/>
                    </a:lnTo>
                    <a:lnTo>
                      <a:pt x="422" y="1131"/>
                    </a:lnTo>
                    <a:lnTo>
                      <a:pt x="257" y="1174"/>
                    </a:lnTo>
                    <a:lnTo>
                      <a:pt x="121" y="1139"/>
                    </a:lnTo>
                    <a:lnTo>
                      <a:pt x="35" y="1073"/>
                    </a:lnTo>
                    <a:lnTo>
                      <a:pt x="0" y="968"/>
                    </a:lnTo>
                    <a:lnTo>
                      <a:pt x="19" y="874"/>
                    </a:lnTo>
                    <a:lnTo>
                      <a:pt x="62" y="788"/>
                    </a:lnTo>
                    <a:lnTo>
                      <a:pt x="129" y="749"/>
                    </a:lnTo>
                    <a:lnTo>
                      <a:pt x="226" y="726"/>
                    </a:lnTo>
                    <a:lnTo>
                      <a:pt x="311" y="664"/>
                    </a:lnTo>
                    <a:lnTo>
                      <a:pt x="378" y="535"/>
                    </a:lnTo>
                    <a:lnTo>
                      <a:pt x="405" y="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4" name="Freeform 19"/>
              <p:cNvSpPr>
                <a:spLocks noChangeAspect="1" noChangeArrowheads="1"/>
              </p:cNvSpPr>
              <p:nvPr/>
            </p:nvSpPr>
            <p:spPr bwMode="auto">
              <a:xfrm rot="1754550">
                <a:off x="7756" y="5286"/>
                <a:ext cx="504" cy="808"/>
              </a:xfrm>
              <a:custGeom>
                <a:avLst/>
                <a:gdLst>
                  <a:gd name="T0" fmla="*/ 163 w 1007"/>
                  <a:gd name="T1" fmla="*/ 26 h 1615"/>
                  <a:gd name="T2" fmla="*/ 185 w 1007"/>
                  <a:gd name="T3" fmla="*/ 0 h 1615"/>
                  <a:gd name="T4" fmla="*/ 228 w 1007"/>
                  <a:gd name="T5" fmla="*/ 0 h 1615"/>
                  <a:gd name="T6" fmla="*/ 250 w 1007"/>
                  <a:gd name="T7" fmla="*/ 36 h 1615"/>
                  <a:gd name="T8" fmla="*/ 289 w 1007"/>
                  <a:gd name="T9" fmla="*/ 121 h 1615"/>
                  <a:gd name="T10" fmla="*/ 343 w 1007"/>
                  <a:gd name="T11" fmla="*/ 215 h 1615"/>
                  <a:gd name="T12" fmla="*/ 429 w 1007"/>
                  <a:gd name="T13" fmla="*/ 289 h 1615"/>
                  <a:gd name="T14" fmla="*/ 495 w 1007"/>
                  <a:gd name="T15" fmla="*/ 344 h 1615"/>
                  <a:gd name="T16" fmla="*/ 504 w 1007"/>
                  <a:gd name="T17" fmla="*/ 370 h 1615"/>
                  <a:gd name="T18" fmla="*/ 504 w 1007"/>
                  <a:gd name="T19" fmla="*/ 397 h 1615"/>
                  <a:gd name="T20" fmla="*/ 410 w 1007"/>
                  <a:gd name="T21" fmla="*/ 477 h 1615"/>
                  <a:gd name="T22" fmla="*/ 304 w 1007"/>
                  <a:gd name="T23" fmla="*/ 558 h 1615"/>
                  <a:gd name="T24" fmla="*/ 224 w 1007"/>
                  <a:gd name="T25" fmla="*/ 594 h 1615"/>
                  <a:gd name="T26" fmla="*/ 138 w 1007"/>
                  <a:gd name="T27" fmla="*/ 601 h 1615"/>
                  <a:gd name="T28" fmla="*/ 95 w 1007"/>
                  <a:gd name="T29" fmla="*/ 605 h 1615"/>
                  <a:gd name="T30" fmla="*/ 74 w 1007"/>
                  <a:gd name="T31" fmla="*/ 648 h 1615"/>
                  <a:gd name="T32" fmla="*/ 56 w 1007"/>
                  <a:gd name="T33" fmla="*/ 697 h 1615"/>
                  <a:gd name="T34" fmla="*/ 68 w 1007"/>
                  <a:gd name="T35" fmla="*/ 751 h 1615"/>
                  <a:gd name="T36" fmla="*/ 95 w 1007"/>
                  <a:gd name="T37" fmla="*/ 762 h 1615"/>
                  <a:gd name="T38" fmla="*/ 95 w 1007"/>
                  <a:gd name="T39" fmla="*/ 782 h 1615"/>
                  <a:gd name="T40" fmla="*/ 31 w 1007"/>
                  <a:gd name="T41" fmla="*/ 808 h 1615"/>
                  <a:gd name="T42" fmla="*/ 10 w 1007"/>
                  <a:gd name="T43" fmla="*/ 777 h 1615"/>
                  <a:gd name="T44" fmla="*/ 0 w 1007"/>
                  <a:gd name="T45" fmla="*/ 722 h 1615"/>
                  <a:gd name="T46" fmla="*/ 21 w 1007"/>
                  <a:gd name="T47" fmla="*/ 658 h 1615"/>
                  <a:gd name="T48" fmla="*/ 53 w 1007"/>
                  <a:gd name="T49" fmla="*/ 601 h 1615"/>
                  <a:gd name="T50" fmla="*/ 95 w 1007"/>
                  <a:gd name="T51" fmla="*/ 551 h 1615"/>
                  <a:gd name="T52" fmla="*/ 138 w 1007"/>
                  <a:gd name="T53" fmla="*/ 537 h 1615"/>
                  <a:gd name="T54" fmla="*/ 181 w 1007"/>
                  <a:gd name="T55" fmla="*/ 558 h 1615"/>
                  <a:gd name="T56" fmla="*/ 257 w 1007"/>
                  <a:gd name="T57" fmla="*/ 525 h 1615"/>
                  <a:gd name="T58" fmla="*/ 322 w 1007"/>
                  <a:gd name="T59" fmla="*/ 473 h 1615"/>
                  <a:gd name="T60" fmla="*/ 396 w 1007"/>
                  <a:gd name="T61" fmla="*/ 408 h 1615"/>
                  <a:gd name="T62" fmla="*/ 421 w 1007"/>
                  <a:gd name="T63" fmla="*/ 379 h 1615"/>
                  <a:gd name="T64" fmla="*/ 417 w 1007"/>
                  <a:gd name="T65" fmla="*/ 354 h 1615"/>
                  <a:gd name="T66" fmla="*/ 331 w 1007"/>
                  <a:gd name="T67" fmla="*/ 305 h 1615"/>
                  <a:gd name="T68" fmla="*/ 257 w 1007"/>
                  <a:gd name="T69" fmla="*/ 240 h 1615"/>
                  <a:gd name="T70" fmla="*/ 172 w 1007"/>
                  <a:gd name="T71" fmla="*/ 155 h 1615"/>
                  <a:gd name="T72" fmla="*/ 142 w 1007"/>
                  <a:gd name="T73" fmla="*/ 79 h 1615"/>
                  <a:gd name="T74" fmla="*/ 163 w 1007"/>
                  <a:gd name="T75" fmla="*/ 26 h 16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07" h="1615">
                    <a:moveTo>
                      <a:pt x="326" y="52"/>
                    </a:moveTo>
                    <a:lnTo>
                      <a:pt x="369" y="0"/>
                    </a:lnTo>
                    <a:lnTo>
                      <a:pt x="456" y="0"/>
                    </a:lnTo>
                    <a:lnTo>
                      <a:pt x="499" y="71"/>
                    </a:lnTo>
                    <a:lnTo>
                      <a:pt x="577" y="242"/>
                    </a:lnTo>
                    <a:lnTo>
                      <a:pt x="686" y="430"/>
                    </a:lnTo>
                    <a:lnTo>
                      <a:pt x="857" y="578"/>
                    </a:lnTo>
                    <a:lnTo>
                      <a:pt x="990" y="688"/>
                    </a:lnTo>
                    <a:lnTo>
                      <a:pt x="1007" y="739"/>
                    </a:lnTo>
                    <a:lnTo>
                      <a:pt x="1007" y="793"/>
                    </a:lnTo>
                    <a:lnTo>
                      <a:pt x="819" y="953"/>
                    </a:lnTo>
                    <a:lnTo>
                      <a:pt x="608" y="1116"/>
                    </a:lnTo>
                    <a:lnTo>
                      <a:pt x="448" y="1187"/>
                    </a:lnTo>
                    <a:lnTo>
                      <a:pt x="276" y="1202"/>
                    </a:lnTo>
                    <a:lnTo>
                      <a:pt x="190" y="1210"/>
                    </a:lnTo>
                    <a:lnTo>
                      <a:pt x="148" y="1296"/>
                    </a:lnTo>
                    <a:lnTo>
                      <a:pt x="112" y="1393"/>
                    </a:lnTo>
                    <a:lnTo>
                      <a:pt x="135" y="1502"/>
                    </a:lnTo>
                    <a:lnTo>
                      <a:pt x="190" y="1523"/>
                    </a:lnTo>
                    <a:lnTo>
                      <a:pt x="190" y="1564"/>
                    </a:lnTo>
                    <a:lnTo>
                      <a:pt x="62" y="1615"/>
                    </a:lnTo>
                    <a:lnTo>
                      <a:pt x="19" y="1553"/>
                    </a:lnTo>
                    <a:lnTo>
                      <a:pt x="0" y="1444"/>
                    </a:lnTo>
                    <a:lnTo>
                      <a:pt x="41" y="1315"/>
                    </a:lnTo>
                    <a:lnTo>
                      <a:pt x="105" y="1202"/>
                    </a:lnTo>
                    <a:lnTo>
                      <a:pt x="190" y="1101"/>
                    </a:lnTo>
                    <a:lnTo>
                      <a:pt x="276" y="1073"/>
                    </a:lnTo>
                    <a:lnTo>
                      <a:pt x="362" y="1116"/>
                    </a:lnTo>
                    <a:lnTo>
                      <a:pt x="514" y="1050"/>
                    </a:lnTo>
                    <a:lnTo>
                      <a:pt x="643" y="945"/>
                    </a:lnTo>
                    <a:lnTo>
                      <a:pt x="791" y="816"/>
                    </a:lnTo>
                    <a:lnTo>
                      <a:pt x="842" y="758"/>
                    </a:lnTo>
                    <a:lnTo>
                      <a:pt x="834" y="707"/>
                    </a:lnTo>
                    <a:lnTo>
                      <a:pt x="662" y="610"/>
                    </a:lnTo>
                    <a:lnTo>
                      <a:pt x="514" y="480"/>
                    </a:lnTo>
                    <a:lnTo>
                      <a:pt x="343" y="309"/>
                    </a:lnTo>
                    <a:lnTo>
                      <a:pt x="283" y="157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5" name="Freeform 20"/>
              <p:cNvSpPr>
                <a:spLocks noChangeAspect="1" noChangeArrowheads="1"/>
              </p:cNvSpPr>
              <p:nvPr/>
            </p:nvSpPr>
            <p:spPr bwMode="auto">
              <a:xfrm rot="-5251748">
                <a:off x="8186" y="5262"/>
                <a:ext cx="663" cy="744"/>
              </a:xfrm>
              <a:custGeom>
                <a:avLst/>
                <a:gdLst>
                  <a:gd name="T0" fmla="*/ 453 w 1326"/>
                  <a:gd name="T1" fmla="*/ 185 h 1487"/>
                  <a:gd name="T2" fmla="*/ 529 w 1326"/>
                  <a:gd name="T3" fmla="*/ 57 h 1487"/>
                  <a:gd name="T4" fmla="*/ 592 w 1326"/>
                  <a:gd name="T5" fmla="*/ 0 h 1487"/>
                  <a:gd name="T6" fmla="*/ 646 w 1326"/>
                  <a:gd name="T7" fmla="*/ 10 h 1487"/>
                  <a:gd name="T8" fmla="*/ 663 w 1326"/>
                  <a:gd name="T9" fmla="*/ 68 h 1487"/>
                  <a:gd name="T10" fmla="*/ 581 w 1326"/>
                  <a:gd name="T11" fmla="*/ 197 h 1487"/>
                  <a:gd name="T12" fmla="*/ 486 w 1326"/>
                  <a:gd name="T13" fmla="*/ 326 h 1487"/>
                  <a:gd name="T14" fmla="*/ 385 w 1326"/>
                  <a:gd name="T15" fmla="*/ 439 h 1487"/>
                  <a:gd name="T16" fmla="*/ 289 w 1326"/>
                  <a:gd name="T17" fmla="*/ 508 h 1487"/>
                  <a:gd name="T18" fmla="*/ 225 w 1326"/>
                  <a:gd name="T19" fmla="*/ 558 h 1487"/>
                  <a:gd name="T20" fmla="*/ 164 w 1326"/>
                  <a:gd name="T21" fmla="*/ 558 h 1487"/>
                  <a:gd name="T22" fmla="*/ 139 w 1326"/>
                  <a:gd name="T23" fmla="*/ 550 h 1487"/>
                  <a:gd name="T24" fmla="*/ 139 w 1326"/>
                  <a:gd name="T25" fmla="*/ 611 h 1487"/>
                  <a:gd name="T26" fmla="*/ 86 w 1326"/>
                  <a:gd name="T27" fmla="*/ 679 h 1487"/>
                  <a:gd name="T28" fmla="*/ 43 w 1326"/>
                  <a:gd name="T29" fmla="*/ 701 h 1487"/>
                  <a:gd name="T30" fmla="*/ 47 w 1326"/>
                  <a:gd name="T31" fmla="*/ 739 h 1487"/>
                  <a:gd name="T32" fmla="*/ 5 w 1326"/>
                  <a:gd name="T33" fmla="*/ 744 h 1487"/>
                  <a:gd name="T34" fmla="*/ 0 w 1326"/>
                  <a:gd name="T35" fmla="*/ 687 h 1487"/>
                  <a:gd name="T36" fmla="*/ 36 w 1326"/>
                  <a:gd name="T37" fmla="*/ 644 h 1487"/>
                  <a:gd name="T38" fmla="*/ 86 w 1326"/>
                  <a:gd name="T39" fmla="*/ 605 h 1487"/>
                  <a:gd name="T40" fmla="*/ 108 w 1326"/>
                  <a:gd name="T41" fmla="*/ 562 h 1487"/>
                  <a:gd name="T42" fmla="*/ 112 w 1326"/>
                  <a:gd name="T43" fmla="*/ 508 h 1487"/>
                  <a:gd name="T44" fmla="*/ 108 w 1326"/>
                  <a:gd name="T45" fmla="*/ 494 h 1487"/>
                  <a:gd name="T46" fmla="*/ 133 w 1326"/>
                  <a:gd name="T47" fmla="*/ 476 h 1487"/>
                  <a:gd name="T48" fmla="*/ 155 w 1326"/>
                  <a:gd name="T49" fmla="*/ 476 h 1487"/>
                  <a:gd name="T50" fmla="*/ 172 w 1326"/>
                  <a:gd name="T51" fmla="*/ 508 h 1487"/>
                  <a:gd name="T52" fmla="*/ 203 w 1326"/>
                  <a:gd name="T53" fmla="*/ 519 h 1487"/>
                  <a:gd name="T54" fmla="*/ 236 w 1326"/>
                  <a:gd name="T55" fmla="*/ 508 h 1487"/>
                  <a:gd name="T56" fmla="*/ 279 w 1326"/>
                  <a:gd name="T57" fmla="*/ 464 h 1487"/>
                  <a:gd name="T58" fmla="*/ 346 w 1326"/>
                  <a:gd name="T59" fmla="*/ 396 h 1487"/>
                  <a:gd name="T60" fmla="*/ 400 w 1326"/>
                  <a:gd name="T61" fmla="*/ 314 h 1487"/>
                  <a:gd name="T62" fmla="*/ 431 w 1326"/>
                  <a:gd name="T63" fmla="*/ 246 h 1487"/>
                  <a:gd name="T64" fmla="*/ 453 w 1326"/>
                  <a:gd name="T65" fmla="*/ 185 h 14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6" h="1487">
                    <a:moveTo>
                      <a:pt x="905" y="370"/>
                    </a:moveTo>
                    <a:lnTo>
                      <a:pt x="1057" y="113"/>
                    </a:lnTo>
                    <a:lnTo>
                      <a:pt x="1183" y="0"/>
                    </a:lnTo>
                    <a:lnTo>
                      <a:pt x="1292" y="19"/>
                    </a:lnTo>
                    <a:lnTo>
                      <a:pt x="1326" y="136"/>
                    </a:lnTo>
                    <a:lnTo>
                      <a:pt x="1162" y="394"/>
                    </a:lnTo>
                    <a:lnTo>
                      <a:pt x="971" y="651"/>
                    </a:lnTo>
                    <a:lnTo>
                      <a:pt x="769" y="878"/>
                    </a:lnTo>
                    <a:lnTo>
                      <a:pt x="577" y="1015"/>
                    </a:lnTo>
                    <a:lnTo>
                      <a:pt x="449" y="1116"/>
                    </a:lnTo>
                    <a:lnTo>
                      <a:pt x="328" y="1116"/>
                    </a:lnTo>
                    <a:lnTo>
                      <a:pt x="277" y="1099"/>
                    </a:lnTo>
                    <a:lnTo>
                      <a:pt x="277" y="1221"/>
                    </a:lnTo>
                    <a:lnTo>
                      <a:pt x="172" y="1358"/>
                    </a:lnTo>
                    <a:lnTo>
                      <a:pt x="86" y="1401"/>
                    </a:lnTo>
                    <a:lnTo>
                      <a:pt x="93" y="1478"/>
                    </a:lnTo>
                    <a:lnTo>
                      <a:pt x="9" y="1487"/>
                    </a:lnTo>
                    <a:lnTo>
                      <a:pt x="0" y="1373"/>
                    </a:lnTo>
                    <a:lnTo>
                      <a:pt x="71" y="1287"/>
                    </a:lnTo>
                    <a:lnTo>
                      <a:pt x="172" y="1210"/>
                    </a:lnTo>
                    <a:lnTo>
                      <a:pt x="215" y="1123"/>
                    </a:lnTo>
                    <a:lnTo>
                      <a:pt x="223" y="1015"/>
                    </a:lnTo>
                    <a:lnTo>
                      <a:pt x="215" y="987"/>
                    </a:lnTo>
                    <a:lnTo>
                      <a:pt x="266" y="951"/>
                    </a:lnTo>
                    <a:lnTo>
                      <a:pt x="309" y="951"/>
                    </a:lnTo>
                    <a:lnTo>
                      <a:pt x="343" y="1015"/>
                    </a:lnTo>
                    <a:lnTo>
                      <a:pt x="406" y="1037"/>
                    </a:lnTo>
                    <a:lnTo>
                      <a:pt x="472" y="1015"/>
                    </a:lnTo>
                    <a:lnTo>
                      <a:pt x="558" y="928"/>
                    </a:lnTo>
                    <a:lnTo>
                      <a:pt x="691" y="792"/>
                    </a:lnTo>
                    <a:lnTo>
                      <a:pt x="800" y="628"/>
                    </a:lnTo>
                    <a:lnTo>
                      <a:pt x="862" y="492"/>
                    </a:lnTo>
                    <a:lnTo>
                      <a:pt x="905" y="3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6" name="Freeform 21"/>
              <p:cNvSpPr>
                <a:spLocks noChangeAspect="1" noChangeArrowheads="1"/>
              </p:cNvSpPr>
              <p:nvPr/>
            </p:nvSpPr>
            <p:spPr bwMode="auto">
              <a:xfrm>
                <a:off x="8275" y="4873"/>
                <a:ext cx="651" cy="413"/>
              </a:xfrm>
              <a:custGeom>
                <a:avLst/>
                <a:gdLst>
                  <a:gd name="T0" fmla="*/ 8 w 1303"/>
                  <a:gd name="T1" fmla="*/ 72 h 827"/>
                  <a:gd name="T2" fmla="*/ 0 w 1303"/>
                  <a:gd name="T3" fmla="*/ 18 h 827"/>
                  <a:gd name="T4" fmla="*/ 31 w 1303"/>
                  <a:gd name="T5" fmla="*/ 0 h 827"/>
                  <a:gd name="T6" fmla="*/ 86 w 1303"/>
                  <a:gd name="T7" fmla="*/ 10 h 827"/>
                  <a:gd name="T8" fmla="*/ 160 w 1303"/>
                  <a:gd name="T9" fmla="*/ 82 h 827"/>
                  <a:gd name="T10" fmla="*/ 232 w 1303"/>
                  <a:gd name="T11" fmla="*/ 168 h 827"/>
                  <a:gd name="T12" fmla="*/ 310 w 1303"/>
                  <a:gd name="T13" fmla="*/ 242 h 827"/>
                  <a:gd name="T14" fmla="*/ 406 w 1303"/>
                  <a:gd name="T15" fmla="*/ 279 h 827"/>
                  <a:gd name="T16" fmla="*/ 499 w 1303"/>
                  <a:gd name="T17" fmla="*/ 289 h 827"/>
                  <a:gd name="T18" fmla="*/ 540 w 1303"/>
                  <a:gd name="T19" fmla="*/ 279 h 827"/>
                  <a:gd name="T20" fmla="*/ 599 w 1303"/>
                  <a:gd name="T21" fmla="*/ 246 h 827"/>
                  <a:gd name="T22" fmla="*/ 651 w 1303"/>
                  <a:gd name="T23" fmla="*/ 254 h 827"/>
                  <a:gd name="T24" fmla="*/ 630 w 1303"/>
                  <a:gd name="T25" fmla="*/ 279 h 827"/>
                  <a:gd name="T26" fmla="*/ 587 w 1303"/>
                  <a:gd name="T27" fmla="*/ 297 h 827"/>
                  <a:gd name="T28" fmla="*/ 556 w 1303"/>
                  <a:gd name="T29" fmla="*/ 318 h 827"/>
                  <a:gd name="T30" fmla="*/ 540 w 1303"/>
                  <a:gd name="T31" fmla="*/ 349 h 827"/>
                  <a:gd name="T32" fmla="*/ 540 w 1303"/>
                  <a:gd name="T33" fmla="*/ 396 h 827"/>
                  <a:gd name="T34" fmla="*/ 513 w 1303"/>
                  <a:gd name="T35" fmla="*/ 413 h 827"/>
                  <a:gd name="T36" fmla="*/ 499 w 1303"/>
                  <a:gd name="T37" fmla="*/ 375 h 827"/>
                  <a:gd name="T38" fmla="*/ 470 w 1303"/>
                  <a:gd name="T39" fmla="*/ 339 h 827"/>
                  <a:gd name="T40" fmla="*/ 423 w 1303"/>
                  <a:gd name="T41" fmla="*/ 328 h 827"/>
                  <a:gd name="T42" fmla="*/ 349 w 1303"/>
                  <a:gd name="T43" fmla="*/ 301 h 827"/>
                  <a:gd name="T44" fmla="*/ 263 w 1303"/>
                  <a:gd name="T45" fmla="*/ 263 h 827"/>
                  <a:gd name="T46" fmla="*/ 189 w 1303"/>
                  <a:gd name="T47" fmla="*/ 211 h 827"/>
                  <a:gd name="T48" fmla="*/ 113 w 1303"/>
                  <a:gd name="T49" fmla="*/ 151 h 827"/>
                  <a:gd name="T50" fmla="*/ 39 w 1303"/>
                  <a:gd name="T51" fmla="*/ 113 h 827"/>
                  <a:gd name="T52" fmla="*/ 8 w 1303"/>
                  <a:gd name="T53" fmla="*/ 72 h 8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03" h="827">
                    <a:moveTo>
                      <a:pt x="16" y="145"/>
                    </a:moveTo>
                    <a:lnTo>
                      <a:pt x="0" y="36"/>
                    </a:lnTo>
                    <a:lnTo>
                      <a:pt x="63" y="0"/>
                    </a:lnTo>
                    <a:lnTo>
                      <a:pt x="172" y="21"/>
                    </a:lnTo>
                    <a:lnTo>
                      <a:pt x="320" y="165"/>
                    </a:lnTo>
                    <a:lnTo>
                      <a:pt x="465" y="336"/>
                    </a:lnTo>
                    <a:lnTo>
                      <a:pt x="620" y="484"/>
                    </a:lnTo>
                    <a:lnTo>
                      <a:pt x="812" y="559"/>
                    </a:lnTo>
                    <a:lnTo>
                      <a:pt x="999" y="578"/>
                    </a:lnTo>
                    <a:lnTo>
                      <a:pt x="1081" y="559"/>
                    </a:lnTo>
                    <a:lnTo>
                      <a:pt x="1198" y="493"/>
                    </a:lnTo>
                    <a:lnTo>
                      <a:pt x="1303" y="508"/>
                    </a:lnTo>
                    <a:lnTo>
                      <a:pt x="1261" y="559"/>
                    </a:lnTo>
                    <a:lnTo>
                      <a:pt x="1175" y="594"/>
                    </a:lnTo>
                    <a:lnTo>
                      <a:pt x="1113" y="637"/>
                    </a:lnTo>
                    <a:lnTo>
                      <a:pt x="1081" y="699"/>
                    </a:lnTo>
                    <a:lnTo>
                      <a:pt x="1081" y="793"/>
                    </a:lnTo>
                    <a:lnTo>
                      <a:pt x="1027" y="827"/>
                    </a:lnTo>
                    <a:lnTo>
                      <a:pt x="999" y="750"/>
                    </a:lnTo>
                    <a:lnTo>
                      <a:pt x="941" y="679"/>
                    </a:lnTo>
                    <a:lnTo>
                      <a:pt x="847" y="656"/>
                    </a:lnTo>
                    <a:lnTo>
                      <a:pt x="699" y="602"/>
                    </a:lnTo>
                    <a:lnTo>
                      <a:pt x="527" y="527"/>
                    </a:lnTo>
                    <a:lnTo>
                      <a:pt x="378" y="422"/>
                    </a:lnTo>
                    <a:lnTo>
                      <a:pt x="226" y="302"/>
                    </a:lnTo>
                    <a:lnTo>
                      <a:pt x="78" y="227"/>
                    </a:lnTo>
                    <a:lnTo>
                      <a:pt x="16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7" name="Freeform 22"/>
              <p:cNvSpPr>
                <a:spLocks noChangeAspect="1" noChangeArrowheads="1"/>
              </p:cNvSpPr>
              <p:nvPr/>
            </p:nvSpPr>
            <p:spPr bwMode="auto">
              <a:xfrm>
                <a:off x="8271" y="4908"/>
                <a:ext cx="582" cy="435"/>
              </a:xfrm>
              <a:custGeom>
                <a:avLst/>
                <a:gdLst>
                  <a:gd name="T0" fmla="*/ 0 w 1163"/>
                  <a:gd name="T1" fmla="*/ 82 h 870"/>
                  <a:gd name="T2" fmla="*/ 10 w 1163"/>
                  <a:gd name="T3" fmla="*/ 8 h 870"/>
                  <a:gd name="T4" fmla="*/ 57 w 1163"/>
                  <a:gd name="T5" fmla="*/ 0 h 870"/>
                  <a:gd name="T6" fmla="*/ 87 w 1163"/>
                  <a:gd name="T7" fmla="*/ 31 h 870"/>
                  <a:gd name="T8" fmla="*/ 96 w 1163"/>
                  <a:gd name="T9" fmla="*/ 104 h 870"/>
                  <a:gd name="T10" fmla="*/ 143 w 1163"/>
                  <a:gd name="T11" fmla="*/ 215 h 870"/>
                  <a:gd name="T12" fmla="*/ 225 w 1163"/>
                  <a:gd name="T13" fmla="*/ 300 h 870"/>
                  <a:gd name="T14" fmla="*/ 293 w 1163"/>
                  <a:gd name="T15" fmla="*/ 349 h 870"/>
                  <a:gd name="T16" fmla="*/ 453 w 1163"/>
                  <a:gd name="T17" fmla="*/ 354 h 870"/>
                  <a:gd name="T18" fmla="*/ 525 w 1163"/>
                  <a:gd name="T19" fmla="*/ 322 h 870"/>
                  <a:gd name="T20" fmla="*/ 556 w 1163"/>
                  <a:gd name="T21" fmla="*/ 285 h 870"/>
                  <a:gd name="T22" fmla="*/ 582 w 1163"/>
                  <a:gd name="T23" fmla="*/ 289 h 870"/>
                  <a:gd name="T24" fmla="*/ 578 w 1163"/>
                  <a:gd name="T25" fmla="*/ 332 h 870"/>
                  <a:gd name="T26" fmla="*/ 556 w 1163"/>
                  <a:gd name="T27" fmla="*/ 414 h 870"/>
                  <a:gd name="T28" fmla="*/ 578 w 1163"/>
                  <a:gd name="T29" fmla="*/ 435 h 870"/>
                  <a:gd name="T30" fmla="*/ 517 w 1163"/>
                  <a:gd name="T31" fmla="*/ 426 h 870"/>
                  <a:gd name="T32" fmla="*/ 504 w 1163"/>
                  <a:gd name="T33" fmla="*/ 404 h 870"/>
                  <a:gd name="T34" fmla="*/ 406 w 1163"/>
                  <a:gd name="T35" fmla="*/ 396 h 870"/>
                  <a:gd name="T36" fmla="*/ 293 w 1163"/>
                  <a:gd name="T37" fmla="*/ 392 h 870"/>
                  <a:gd name="T38" fmla="*/ 225 w 1163"/>
                  <a:gd name="T39" fmla="*/ 361 h 870"/>
                  <a:gd name="T40" fmla="*/ 182 w 1163"/>
                  <a:gd name="T41" fmla="*/ 328 h 870"/>
                  <a:gd name="T42" fmla="*/ 133 w 1163"/>
                  <a:gd name="T43" fmla="*/ 268 h 870"/>
                  <a:gd name="T44" fmla="*/ 57 w 1163"/>
                  <a:gd name="T45" fmla="*/ 193 h 870"/>
                  <a:gd name="T46" fmla="*/ 10 w 1163"/>
                  <a:gd name="T47" fmla="*/ 129 h 870"/>
                  <a:gd name="T48" fmla="*/ 0 w 1163"/>
                  <a:gd name="T49" fmla="*/ 82 h 8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63" h="870">
                    <a:moveTo>
                      <a:pt x="0" y="163"/>
                    </a:moveTo>
                    <a:lnTo>
                      <a:pt x="19" y="15"/>
                    </a:lnTo>
                    <a:lnTo>
                      <a:pt x="113" y="0"/>
                    </a:lnTo>
                    <a:lnTo>
                      <a:pt x="173" y="62"/>
                    </a:lnTo>
                    <a:lnTo>
                      <a:pt x="192" y="207"/>
                    </a:lnTo>
                    <a:lnTo>
                      <a:pt x="285" y="429"/>
                    </a:lnTo>
                    <a:lnTo>
                      <a:pt x="449" y="600"/>
                    </a:lnTo>
                    <a:lnTo>
                      <a:pt x="585" y="698"/>
                    </a:lnTo>
                    <a:lnTo>
                      <a:pt x="906" y="707"/>
                    </a:lnTo>
                    <a:lnTo>
                      <a:pt x="1050" y="643"/>
                    </a:lnTo>
                    <a:lnTo>
                      <a:pt x="1112" y="570"/>
                    </a:lnTo>
                    <a:lnTo>
                      <a:pt x="1163" y="578"/>
                    </a:lnTo>
                    <a:lnTo>
                      <a:pt x="1155" y="664"/>
                    </a:lnTo>
                    <a:lnTo>
                      <a:pt x="1112" y="827"/>
                    </a:lnTo>
                    <a:lnTo>
                      <a:pt x="1155" y="870"/>
                    </a:lnTo>
                    <a:lnTo>
                      <a:pt x="1034" y="851"/>
                    </a:lnTo>
                    <a:lnTo>
                      <a:pt x="1007" y="808"/>
                    </a:lnTo>
                    <a:lnTo>
                      <a:pt x="812" y="792"/>
                    </a:lnTo>
                    <a:lnTo>
                      <a:pt x="585" y="784"/>
                    </a:lnTo>
                    <a:lnTo>
                      <a:pt x="449" y="722"/>
                    </a:lnTo>
                    <a:lnTo>
                      <a:pt x="363" y="656"/>
                    </a:lnTo>
                    <a:lnTo>
                      <a:pt x="265" y="535"/>
                    </a:lnTo>
                    <a:lnTo>
                      <a:pt x="113" y="386"/>
                    </a:lnTo>
                    <a:lnTo>
                      <a:pt x="19" y="25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4339" name="Group 24"/>
          <p:cNvGrpSpPr/>
          <p:nvPr/>
        </p:nvGrpSpPr>
        <p:grpSpPr bwMode="auto">
          <a:xfrm>
            <a:off x="2819400" y="4419600"/>
            <a:ext cx="2438400" cy="965200"/>
            <a:chOff x="816" y="2784"/>
            <a:chExt cx="1536" cy="608"/>
          </a:xfrm>
        </p:grpSpPr>
        <p:grpSp>
          <p:nvGrpSpPr>
            <p:cNvPr id="14341" name="xjhrw1"/>
            <p:cNvGrpSpPr>
              <a:grpSpLocks noChangeAspect="1"/>
            </p:cNvGrpSpPr>
            <p:nvPr/>
          </p:nvGrpSpPr>
          <p:grpSpPr bwMode="auto">
            <a:xfrm>
              <a:off x="816" y="2784"/>
              <a:ext cx="570" cy="608"/>
              <a:chOff x="1796" y="1498"/>
              <a:chExt cx="2852" cy="3037"/>
            </a:xfrm>
          </p:grpSpPr>
          <p:sp>
            <p:nvSpPr>
              <p:cNvPr id="14353" name="Freeform 26"/>
              <p:cNvSpPr>
                <a:spLocks noChangeAspect="1" noChangeArrowheads="1"/>
              </p:cNvSpPr>
              <p:nvPr/>
            </p:nvSpPr>
            <p:spPr bwMode="auto">
              <a:xfrm>
                <a:off x="3530" y="1498"/>
                <a:ext cx="514" cy="555"/>
              </a:xfrm>
              <a:custGeom>
                <a:avLst/>
                <a:gdLst>
                  <a:gd name="T0" fmla="*/ 409 w 514"/>
                  <a:gd name="T1" fmla="*/ 383 h 555"/>
                  <a:gd name="T2" fmla="*/ 456 w 514"/>
                  <a:gd name="T3" fmla="*/ 297 h 555"/>
                  <a:gd name="T4" fmla="*/ 478 w 514"/>
                  <a:gd name="T5" fmla="*/ 216 h 555"/>
                  <a:gd name="T6" fmla="*/ 471 w 514"/>
                  <a:gd name="T7" fmla="*/ 122 h 555"/>
                  <a:gd name="T8" fmla="*/ 412 w 514"/>
                  <a:gd name="T9" fmla="*/ 36 h 555"/>
                  <a:gd name="T10" fmla="*/ 343 w 514"/>
                  <a:gd name="T11" fmla="*/ 0 h 555"/>
                  <a:gd name="T12" fmla="*/ 238 w 514"/>
                  <a:gd name="T13" fmla="*/ 15 h 555"/>
                  <a:gd name="T14" fmla="*/ 112 w 514"/>
                  <a:gd name="T15" fmla="*/ 86 h 555"/>
                  <a:gd name="T16" fmla="*/ 43 w 514"/>
                  <a:gd name="T17" fmla="*/ 172 h 555"/>
                  <a:gd name="T18" fmla="*/ 0 w 514"/>
                  <a:gd name="T19" fmla="*/ 336 h 555"/>
                  <a:gd name="T20" fmla="*/ 7 w 514"/>
                  <a:gd name="T21" fmla="*/ 442 h 555"/>
                  <a:gd name="T22" fmla="*/ 50 w 514"/>
                  <a:gd name="T23" fmla="*/ 527 h 555"/>
                  <a:gd name="T24" fmla="*/ 112 w 514"/>
                  <a:gd name="T25" fmla="*/ 547 h 555"/>
                  <a:gd name="T26" fmla="*/ 195 w 514"/>
                  <a:gd name="T27" fmla="*/ 547 h 555"/>
                  <a:gd name="T28" fmla="*/ 285 w 514"/>
                  <a:gd name="T29" fmla="*/ 504 h 555"/>
                  <a:gd name="T30" fmla="*/ 323 w 514"/>
                  <a:gd name="T31" fmla="*/ 484 h 555"/>
                  <a:gd name="T32" fmla="*/ 350 w 514"/>
                  <a:gd name="T33" fmla="*/ 450 h 555"/>
                  <a:gd name="T34" fmla="*/ 478 w 514"/>
                  <a:gd name="T35" fmla="*/ 555 h 555"/>
                  <a:gd name="T36" fmla="*/ 514 w 514"/>
                  <a:gd name="T37" fmla="*/ 547 h 555"/>
                  <a:gd name="T38" fmla="*/ 499 w 514"/>
                  <a:gd name="T39" fmla="*/ 512 h 555"/>
                  <a:gd name="T40" fmla="*/ 409 w 514"/>
                  <a:gd name="T41" fmla="*/ 383 h 5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4" h="555">
                    <a:moveTo>
                      <a:pt x="409" y="383"/>
                    </a:moveTo>
                    <a:lnTo>
                      <a:pt x="456" y="297"/>
                    </a:lnTo>
                    <a:lnTo>
                      <a:pt x="478" y="216"/>
                    </a:lnTo>
                    <a:lnTo>
                      <a:pt x="471" y="122"/>
                    </a:lnTo>
                    <a:lnTo>
                      <a:pt x="412" y="36"/>
                    </a:lnTo>
                    <a:lnTo>
                      <a:pt x="343" y="0"/>
                    </a:lnTo>
                    <a:lnTo>
                      <a:pt x="238" y="15"/>
                    </a:lnTo>
                    <a:lnTo>
                      <a:pt x="112" y="86"/>
                    </a:lnTo>
                    <a:lnTo>
                      <a:pt x="43" y="172"/>
                    </a:lnTo>
                    <a:lnTo>
                      <a:pt x="0" y="336"/>
                    </a:lnTo>
                    <a:lnTo>
                      <a:pt x="7" y="442"/>
                    </a:lnTo>
                    <a:lnTo>
                      <a:pt x="50" y="527"/>
                    </a:lnTo>
                    <a:lnTo>
                      <a:pt x="112" y="547"/>
                    </a:lnTo>
                    <a:lnTo>
                      <a:pt x="195" y="547"/>
                    </a:lnTo>
                    <a:lnTo>
                      <a:pt x="285" y="504"/>
                    </a:lnTo>
                    <a:lnTo>
                      <a:pt x="323" y="484"/>
                    </a:lnTo>
                    <a:lnTo>
                      <a:pt x="350" y="450"/>
                    </a:lnTo>
                    <a:lnTo>
                      <a:pt x="478" y="555"/>
                    </a:lnTo>
                    <a:lnTo>
                      <a:pt x="514" y="547"/>
                    </a:lnTo>
                    <a:lnTo>
                      <a:pt x="499" y="512"/>
                    </a:lnTo>
                    <a:lnTo>
                      <a:pt x="409" y="383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4" name="Freeform 27"/>
              <p:cNvSpPr>
                <a:spLocks noChangeAspect="1" noChangeArrowheads="1"/>
              </p:cNvSpPr>
              <p:nvPr/>
            </p:nvSpPr>
            <p:spPr bwMode="auto">
              <a:xfrm>
                <a:off x="2813" y="2007"/>
                <a:ext cx="784" cy="1174"/>
              </a:xfrm>
              <a:custGeom>
                <a:avLst/>
                <a:gdLst>
                  <a:gd name="T0" fmla="*/ 405 w 784"/>
                  <a:gd name="T1" fmla="*/ 347 h 1174"/>
                  <a:gd name="T2" fmla="*/ 422 w 784"/>
                  <a:gd name="T3" fmla="*/ 214 h 1174"/>
                  <a:gd name="T4" fmla="*/ 441 w 784"/>
                  <a:gd name="T5" fmla="*/ 51 h 1174"/>
                  <a:gd name="T6" fmla="*/ 515 w 784"/>
                  <a:gd name="T7" fmla="*/ 0 h 1174"/>
                  <a:gd name="T8" fmla="*/ 592 w 784"/>
                  <a:gd name="T9" fmla="*/ 0 h 1174"/>
                  <a:gd name="T10" fmla="*/ 682 w 784"/>
                  <a:gd name="T11" fmla="*/ 70 h 1174"/>
                  <a:gd name="T12" fmla="*/ 748 w 784"/>
                  <a:gd name="T13" fmla="*/ 235 h 1174"/>
                  <a:gd name="T14" fmla="*/ 784 w 784"/>
                  <a:gd name="T15" fmla="*/ 456 h 1174"/>
                  <a:gd name="T16" fmla="*/ 748 w 784"/>
                  <a:gd name="T17" fmla="*/ 706 h 1174"/>
                  <a:gd name="T18" fmla="*/ 682 w 784"/>
                  <a:gd name="T19" fmla="*/ 855 h 1174"/>
                  <a:gd name="T20" fmla="*/ 557 w 784"/>
                  <a:gd name="T21" fmla="*/ 1026 h 1174"/>
                  <a:gd name="T22" fmla="*/ 422 w 784"/>
                  <a:gd name="T23" fmla="*/ 1131 h 1174"/>
                  <a:gd name="T24" fmla="*/ 257 w 784"/>
                  <a:gd name="T25" fmla="*/ 1174 h 1174"/>
                  <a:gd name="T26" fmla="*/ 121 w 784"/>
                  <a:gd name="T27" fmla="*/ 1139 h 1174"/>
                  <a:gd name="T28" fmla="*/ 35 w 784"/>
                  <a:gd name="T29" fmla="*/ 1073 h 1174"/>
                  <a:gd name="T30" fmla="*/ 0 w 784"/>
                  <a:gd name="T31" fmla="*/ 968 h 1174"/>
                  <a:gd name="T32" fmla="*/ 19 w 784"/>
                  <a:gd name="T33" fmla="*/ 874 h 1174"/>
                  <a:gd name="T34" fmla="*/ 62 w 784"/>
                  <a:gd name="T35" fmla="*/ 788 h 1174"/>
                  <a:gd name="T36" fmla="*/ 129 w 784"/>
                  <a:gd name="T37" fmla="*/ 749 h 1174"/>
                  <a:gd name="T38" fmla="*/ 226 w 784"/>
                  <a:gd name="T39" fmla="*/ 726 h 1174"/>
                  <a:gd name="T40" fmla="*/ 311 w 784"/>
                  <a:gd name="T41" fmla="*/ 664 h 1174"/>
                  <a:gd name="T42" fmla="*/ 378 w 784"/>
                  <a:gd name="T43" fmla="*/ 535 h 1174"/>
                  <a:gd name="T44" fmla="*/ 405 w 784"/>
                  <a:gd name="T45" fmla="*/ 347 h 11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84" h="1174">
                    <a:moveTo>
                      <a:pt x="405" y="347"/>
                    </a:moveTo>
                    <a:lnTo>
                      <a:pt x="422" y="214"/>
                    </a:lnTo>
                    <a:lnTo>
                      <a:pt x="441" y="51"/>
                    </a:lnTo>
                    <a:lnTo>
                      <a:pt x="515" y="0"/>
                    </a:lnTo>
                    <a:lnTo>
                      <a:pt x="592" y="0"/>
                    </a:lnTo>
                    <a:lnTo>
                      <a:pt x="682" y="70"/>
                    </a:lnTo>
                    <a:lnTo>
                      <a:pt x="748" y="235"/>
                    </a:lnTo>
                    <a:lnTo>
                      <a:pt x="784" y="456"/>
                    </a:lnTo>
                    <a:lnTo>
                      <a:pt x="748" y="706"/>
                    </a:lnTo>
                    <a:lnTo>
                      <a:pt x="682" y="855"/>
                    </a:lnTo>
                    <a:lnTo>
                      <a:pt x="557" y="1026"/>
                    </a:lnTo>
                    <a:lnTo>
                      <a:pt x="422" y="1131"/>
                    </a:lnTo>
                    <a:lnTo>
                      <a:pt x="257" y="1174"/>
                    </a:lnTo>
                    <a:lnTo>
                      <a:pt x="121" y="1139"/>
                    </a:lnTo>
                    <a:lnTo>
                      <a:pt x="35" y="1073"/>
                    </a:lnTo>
                    <a:lnTo>
                      <a:pt x="0" y="968"/>
                    </a:lnTo>
                    <a:lnTo>
                      <a:pt x="19" y="874"/>
                    </a:lnTo>
                    <a:lnTo>
                      <a:pt x="62" y="788"/>
                    </a:lnTo>
                    <a:lnTo>
                      <a:pt x="129" y="749"/>
                    </a:lnTo>
                    <a:lnTo>
                      <a:pt x="226" y="726"/>
                    </a:lnTo>
                    <a:lnTo>
                      <a:pt x="311" y="664"/>
                    </a:lnTo>
                    <a:lnTo>
                      <a:pt x="378" y="535"/>
                    </a:lnTo>
                    <a:lnTo>
                      <a:pt x="405" y="347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5" name="Freeform 28"/>
              <p:cNvSpPr>
                <a:spLocks noChangeAspect="1" noChangeArrowheads="1"/>
              </p:cNvSpPr>
              <p:nvPr/>
            </p:nvSpPr>
            <p:spPr bwMode="auto">
              <a:xfrm>
                <a:off x="2632" y="2920"/>
                <a:ext cx="1007" cy="1615"/>
              </a:xfrm>
              <a:custGeom>
                <a:avLst/>
                <a:gdLst>
                  <a:gd name="T0" fmla="*/ 326 w 1007"/>
                  <a:gd name="T1" fmla="*/ 52 h 1615"/>
                  <a:gd name="T2" fmla="*/ 369 w 1007"/>
                  <a:gd name="T3" fmla="*/ 0 h 1615"/>
                  <a:gd name="T4" fmla="*/ 456 w 1007"/>
                  <a:gd name="T5" fmla="*/ 0 h 1615"/>
                  <a:gd name="T6" fmla="*/ 499 w 1007"/>
                  <a:gd name="T7" fmla="*/ 71 h 1615"/>
                  <a:gd name="T8" fmla="*/ 577 w 1007"/>
                  <a:gd name="T9" fmla="*/ 242 h 1615"/>
                  <a:gd name="T10" fmla="*/ 686 w 1007"/>
                  <a:gd name="T11" fmla="*/ 430 h 1615"/>
                  <a:gd name="T12" fmla="*/ 857 w 1007"/>
                  <a:gd name="T13" fmla="*/ 578 h 1615"/>
                  <a:gd name="T14" fmla="*/ 990 w 1007"/>
                  <a:gd name="T15" fmla="*/ 688 h 1615"/>
                  <a:gd name="T16" fmla="*/ 1007 w 1007"/>
                  <a:gd name="T17" fmla="*/ 739 h 1615"/>
                  <a:gd name="T18" fmla="*/ 1007 w 1007"/>
                  <a:gd name="T19" fmla="*/ 793 h 1615"/>
                  <a:gd name="T20" fmla="*/ 819 w 1007"/>
                  <a:gd name="T21" fmla="*/ 953 h 1615"/>
                  <a:gd name="T22" fmla="*/ 608 w 1007"/>
                  <a:gd name="T23" fmla="*/ 1116 h 1615"/>
                  <a:gd name="T24" fmla="*/ 448 w 1007"/>
                  <a:gd name="T25" fmla="*/ 1187 h 1615"/>
                  <a:gd name="T26" fmla="*/ 276 w 1007"/>
                  <a:gd name="T27" fmla="*/ 1202 h 1615"/>
                  <a:gd name="T28" fmla="*/ 190 w 1007"/>
                  <a:gd name="T29" fmla="*/ 1210 h 1615"/>
                  <a:gd name="T30" fmla="*/ 148 w 1007"/>
                  <a:gd name="T31" fmla="*/ 1296 h 1615"/>
                  <a:gd name="T32" fmla="*/ 112 w 1007"/>
                  <a:gd name="T33" fmla="*/ 1393 h 1615"/>
                  <a:gd name="T34" fmla="*/ 135 w 1007"/>
                  <a:gd name="T35" fmla="*/ 1502 h 1615"/>
                  <a:gd name="T36" fmla="*/ 190 w 1007"/>
                  <a:gd name="T37" fmla="*/ 1523 h 1615"/>
                  <a:gd name="T38" fmla="*/ 190 w 1007"/>
                  <a:gd name="T39" fmla="*/ 1564 h 1615"/>
                  <a:gd name="T40" fmla="*/ 62 w 1007"/>
                  <a:gd name="T41" fmla="*/ 1615 h 1615"/>
                  <a:gd name="T42" fmla="*/ 19 w 1007"/>
                  <a:gd name="T43" fmla="*/ 1553 h 1615"/>
                  <a:gd name="T44" fmla="*/ 0 w 1007"/>
                  <a:gd name="T45" fmla="*/ 1444 h 1615"/>
                  <a:gd name="T46" fmla="*/ 41 w 1007"/>
                  <a:gd name="T47" fmla="*/ 1315 h 1615"/>
                  <a:gd name="T48" fmla="*/ 105 w 1007"/>
                  <a:gd name="T49" fmla="*/ 1202 h 1615"/>
                  <a:gd name="T50" fmla="*/ 190 w 1007"/>
                  <a:gd name="T51" fmla="*/ 1101 h 1615"/>
                  <a:gd name="T52" fmla="*/ 276 w 1007"/>
                  <a:gd name="T53" fmla="*/ 1073 h 1615"/>
                  <a:gd name="T54" fmla="*/ 362 w 1007"/>
                  <a:gd name="T55" fmla="*/ 1116 h 1615"/>
                  <a:gd name="T56" fmla="*/ 514 w 1007"/>
                  <a:gd name="T57" fmla="*/ 1050 h 1615"/>
                  <a:gd name="T58" fmla="*/ 643 w 1007"/>
                  <a:gd name="T59" fmla="*/ 945 h 1615"/>
                  <a:gd name="T60" fmla="*/ 791 w 1007"/>
                  <a:gd name="T61" fmla="*/ 816 h 1615"/>
                  <a:gd name="T62" fmla="*/ 842 w 1007"/>
                  <a:gd name="T63" fmla="*/ 758 h 1615"/>
                  <a:gd name="T64" fmla="*/ 834 w 1007"/>
                  <a:gd name="T65" fmla="*/ 707 h 1615"/>
                  <a:gd name="T66" fmla="*/ 662 w 1007"/>
                  <a:gd name="T67" fmla="*/ 610 h 1615"/>
                  <a:gd name="T68" fmla="*/ 514 w 1007"/>
                  <a:gd name="T69" fmla="*/ 480 h 1615"/>
                  <a:gd name="T70" fmla="*/ 343 w 1007"/>
                  <a:gd name="T71" fmla="*/ 309 h 1615"/>
                  <a:gd name="T72" fmla="*/ 283 w 1007"/>
                  <a:gd name="T73" fmla="*/ 157 h 1615"/>
                  <a:gd name="T74" fmla="*/ 326 w 1007"/>
                  <a:gd name="T75" fmla="*/ 52 h 16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07" h="1615">
                    <a:moveTo>
                      <a:pt x="326" y="52"/>
                    </a:moveTo>
                    <a:lnTo>
                      <a:pt x="369" y="0"/>
                    </a:lnTo>
                    <a:lnTo>
                      <a:pt x="456" y="0"/>
                    </a:lnTo>
                    <a:lnTo>
                      <a:pt x="499" y="71"/>
                    </a:lnTo>
                    <a:lnTo>
                      <a:pt x="577" y="242"/>
                    </a:lnTo>
                    <a:lnTo>
                      <a:pt x="686" y="430"/>
                    </a:lnTo>
                    <a:lnTo>
                      <a:pt x="857" y="578"/>
                    </a:lnTo>
                    <a:lnTo>
                      <a:pt x="990" y="688"/>
                    </a:lnTo>
                    <a:lnTo>
                      <a:pt x="1007" y="739"/>
                    </a:lnTo>
                    <a:lnTo>
                      <a:pt x="1007" y="793"/>
                    </a:lnTo>
                    <a:lnTo>
                      <a:pt x="819" y="953"/>
                    </a:lnTo>
                    <a:lnTo>
                      <a:pt x="608" y="1116"/>
                    </a:lnTo>
                    <a:lnTo>
                      <a:pt x="448" y="1187"/>
                    </a:lnTo>
                    <a:lnTo>
                      <a:pt x="276" y="1202"/>
                    </a:lnTo>
                    <a:lnTo>
                      <a:pt x="190" y="1210"/>
                    </a:lnTo>
                    <a:lnTo>
                      <a:pt x="148" y="1296"/>
                    </a:lnTo>
                    <a:lnTo>
                      <a:pt x="112" y="1393"/>
                    </a:lnTo>
                    <a:lnTo>
                      <a:pt x="135" y="1502"/>
                    </a:lnTo>
                    <a:lnTo>
                      <a:pt x="190" y="1523"/>
                    </a:lnTo>
                    <a:lnTo>
                      <a:pt x="190" y="1564"/>
                    </a:lnTo>
                    <a:lnTo>
                      <a:pt x="62" y="1615"/>
                    </a:lnTo>
                    <a:lnTo>
                      <a:pt x="19" y="1553"/>
                    </a:lnTo>
                    <a:lnTo>
                      <a:pt x="0" y="1444"/>
                    </a:lnTo>
                    <a:lnTo>
                      <a:pt x="41" y="1315"/>
                    </a:lnTo>
                    <a:lnTo>
                      <a:pt x="105" y="1202"/>
                    </a:lnTo>
                    <a:lnTo>
                      <a:pt x="190" y="1101"/>
                    </a:lnTo>
                    <a:lnTo>
                      <a:pt x="276" y="1073"/>
                    </a:lnTo>
                    <a:lnTo>
                      <a:pt x="362" y="1116"/>
                    </a:lnTo>
                    <a:lnTo>
                      <a:pt x="514" y="1050"/>
                    </a:lnTo>
                    <a:lnTo>
                      <a:pt x="643" y="945"/>
                    </a:lnTo>
                    <a:lnTo>
                      <a:pt x="791" y="816"/>
                    </a:lnTo>
                    <a:lnTo>
                      <a:pt x="842" y="758"/>
                    </a:lnTo>
                    <a:lnTo>
                      <a:pt x="834" y="707"/>
                    </a:lnTo>
                    <a:lnTo>
                      <a:pt x="662" y="610"/>
                    </a:lnTo>
                    <a:lnTo>
                      <a:pt x="514" y="480"/>
                    </a:lnTo>
                    <a:lnTo>
                      <a:pt x="343" y="309"/>
                    </a:lnTo>
                    <a:lnTo>
                      <a:pt x="283" y="157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6" name="Freeform 29"/>
              <p:cNvSpPr>
                <a:spLocks noChangeAspect="1" noChangeArrowheads="1"/>
              </p:cNvSpPr>
              <p:nvPr/>
            </p:nvSpPr>
            <p:spPr bwMode="auto">
              <a:xfrm>
                <a:off x="1796" y="2924"/>
                <a:ext cx="1326" cy="1487"/>
              </a:xfrm>
              <a:custGeom>
                <a:avLst/>
                <a:gdLst>
                  <a:gd name="T0" fmla="*/ 905 w 1326"/>
                  <a:gd name="T1" fmla="*/ 370 h 1487"/>
                  <a:gd name="T2" fmla="*/ 1057 w 1326"/>
                  <a:gd name="T3" fmla="*/ 113 h 1487"/>
                  <a:gd name="T4" fmla="*/ 1183 w 1326"/>
                  <a:gd name="T5" fmla="*/ 0 h 1487"/>
                  <a:gd name="T6" fmla="*/ 1292 w 1326"/>
                  <a:gd name="T7" fmla="*/ 19 h 1487"/>
                  <a:gd name="T8" fmla="*/ 1326 w 1326"/>
                  <a:gd name="T9" fmla="*/ 136 h 1487"/>
                  <a:gd name="T10" fmla="*/ 1162 w 1326"/>
                  <a:gd name="T11" fmla="*/ 394 h 1487"/>
                  <a:gd name="T12" fmla="*/ 971 w 1326"/>
                  <a:gd name="T13" fmla="*/ 651 h 1487"/>
                  <a:gd name="T14" fmla="*/ 769 w 1326"/>
                  <a:gd name="T15" fmla="*/ 878 h 1487"/>
                  <a:gd name="T16" fmla="*/ 577 w 1326"/>
                  <a:gd name="T17" fmla="*/ 1015 h 1487"/>
                  <a:gd name="T18" fmla="*/ 449 w 1326"/>
                  <a:gd name="T19" fmla="*/ 1116 h 1487"/>
                  <a:gd name="T20" fmla="*/ 328 w 1326"/>
                  <a:gd name="T21" fmla="*/ 1116 h 1487"/>
                  <a:gd name="T22" fmla="*/ 277 w 1326"/>
                  <a:gd name="T23" fmla="*/ 1099 h 1487"/>
                  <a:gd name="T24" fmla="*/ 277 w 1326"/>
                  <a:gd name="T25" fmla="*/ 1221 h 1487"/>
                  <a:gd name="T26" fmla="*/ 172 w 1326"/>
                  <a:gd name="T27" fmla="*/ 1358 h 1487"/>
                  <a:gd name="T28" fmla="*/ 86 w 1326"/>
                  <a:gd name="T29" fmla="*/ 1401 h 1487"/>
                  <a:gd name="T30" fmla="*/ 93 w 1326"/>
                  <a:gd name="T31" fmla="*/ 1478 h 1487"/>
                  <a:gd name="T32" fmla="*/ 9 w 1326"/>
                  <a:gd name="T33" fmla="*/ 1487 h 1487"/>
                  <a:gd name="T34" fmla="*/ 0 w 1326"/>
                  <a:gd name="T35" fmla="*/ 1373 h 1487"/>
                  <a:gd name="T36" fmla="*/ 71 w 1326"/>
                  <a:gd name="T37" fmla="*/ 1287 h 1487"/>
                  <a:gd name="T38" fmla="*/ 172 w 1326"/>
                  <a:gd name="T39" fmla="*/ 1210 h 1487"/>
                  <a:gd name="T40" fmla="*/ 215 w 1326"/>
                  <a:gd name="T41" fmla="*/ 1123 h 1487"/>
                  <a:gd name="T42" fmla="*/ 223 w 1326"/>
                  <a:gd name="T43" fmla="*/ 1015 h 1487"/>
                  <a:gd name="T44" fmla="*/ 215 w 1326"/>
                  <a:gd name="T45" fmla="*/ 987 h 1487"/>
                  <a:gd name="T46" fmla="*/ 266 w 1326"/>
                  <a:gd name="T47" fmla="*/ 951 h 1487"/>
                  <a:gd name="T48" fmla="*/ 309 w 1326"/>
                  <a:gd name="T49" fmla="*/ 951 h 1487"/>
                  <a:gd name="T50" fmla="*/ 343 w 1326"/>
                  <a:gd name="T51" fmla="*/ 1015 h 1487"/>
                  <a:gd name="T52" fmla="*/ 406 w 1326"/>
                  <a:gd name="T53" fmla="*/ 1037 h 1487"/>
                  <a:gd name="T54" fmla="*/ 472 w 1326"/>
                  <a:gd name="T55" fmla="*/ 1015 h 1487"/>
                  <a:gd name="T56" fmla="*/ 558 w 1326"/>
                  <a:gd name="T57" fmla="*/ 928 h 1487"/>
                  <a:gd name="T58" fmla="*/ 691 w 1326"/>
                  <a:gd name="T59" fmla="*/ 792 h 1487"/>
                  <a:gd name="T60" fmla="*/ 800 w 1326"/>
                  <a:gd name="T61" fmla="*/ 628 h 1487"/>
                  <a:gd name="T62" fmla="*/ 862 w 1326"/>
                  <a:gd name="T63" fmla="*/ 492 h 1487"/>
                  <a:gd name="T64" fmla="*/ 905 w 1326"/>
                  <a:gd name="T65" fmla="*/ 370 h 14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6" h="1487">
                    <a:moveTo>
                      <a:pt x="905" y="370"/>
                    </a:moveTo>
                    <a:lnTo>
                      <a:pt x="1057" y="113"/>
                    </a:lnTo>
                    <a:lnTo>
                      <a:pt x="1183" y="0"/>
                    </a:lnTo>
                    <a:lnTo>
                      <a:pt x="1292" y="19"/>
                    </a:lnTo>
                    <a:lnTo>
                      <a:pt x="1326" y="136"/>
                    </a:lnTo>
                    <a:lnTo>
                      <a:pt x="1162" y="394"/>
                    </a:lnTo>
                    <a:lnTo>
                      <a:pt x="971" y="651"/>
                    </a:lnTo>
                    <a:lnTo>
                      <a:pt x="769" y="878"/>
                    </a:lnTo>
                    <a:lnTo>
                      <a:pt x="577" y="1015"/>
                    </a:lnTo>
                    <a:lnTo>
                      <a:pt x="449" y="1116"/>
                    </a:lnTo>
                    <a:lnTo>
                      <a:pt x="328" y="1116"/>
                    </a:lnTo>
                    <a:lnTo>
                      <a:pt x="277" y="1099"/>
                    </a:lnTo>
                    <a:lnTo>
                      <a:pt x="277" y="1221"/>
                    </a:lnTo>
                    <a:lnTo>
                      <a:pt x="172" y="1358"/>
                    </a:lnTo>
                    <a:lnTo>
                      <a:pt x="86" y="1401"/>
                    </a:lnTo>
                    <a:lnTo>
                      <a:pt x="93" y="1478"/>
                    </a:lnTo>
                    <a:lnTo>
                      <a:pt x="9" y="1487"/>
                    </a:lnTo>
                    <a:lnTo>
                      <a:pt x="0" y="1373"/>
                    </a:lnTo>
                    <a:lnTo>
                      <a:pt x="71" y="1287"/>
                    </a:lnTo>
                    <a:lnTo>
                      <a:pt x="172" y="1210"/>
                    </a:lnTo>
                    <a:lnTo>
                      <a:pt x="215" y="1123"/>
                    </a:lnTo>
                    <a:lnTo>
                      <a:pt x="223" y="1015"/>
                    </a:lnTo>
                    <a:lnTo>
                      <a:pt x="215" y="987"/>
                    </a:lnTo>
                    <a:lnTo>
                      <a:pt x="266" y="951"/>
                    </a:lnTo>
                    <a:lnTo>
                      <a:pt x="309" y="951"/>
                    </a:lnTo>
                    <a:lnTo>
                      <a:pt x="343" y="1015"/>
                    </a:lnTo>
                    <a:lnTo>
                      <a:pt x="406" y="1037"/>
                    </a:lnTo>
                    <a:lnTo>
                      <a:pt x="472" y="1015"/>
                    </a:lnTo>
                    <a:lnTo>
                      <a:pt x="558" y="928"/>
                    </a:lnTo>
                    <a:lnTo>
                      <a:pt x="691" y="792"/>
                    </a:lnTo>
                    <a:lnTo>
                      <a:pt x="800" y="628"/>
                    </a:lnTo>
                    <a:lnTo>
                      <a:pt x="862" y="492"/>
                    </a:lnTo>
                    <a:lnTo>
                      <a:pt x="905" y="37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7" name="Freeform 30"/>
              <p:cNvSpPr>
                <a:spLocks noChangeAspect="1" noChangeArrowheads="1"/>
              </p:cNvSpPr>
              <p:nvPr/>
            </p:nvSpPr>
            <p:spPr bwMode="auto">
              <a:xfrm>
                <a:off x="3345" y="2093"/>
                <a:ext cx="1303" cy="827"/>
              </a:xfrm>
              <a:custGeom>
                <a:avLst/>
                <a:gdLst>
                  <a:gd name="T0" fmla="*/ 16 w 1303"/>
                  <a:gd name="T1" fmla="*/ 145 h 827"/>
                  <a:gd name="T2" fmla="*/ 0 w 1303"/>
                  <a:gd name="T3" fmla="*/ 36 h 827"/>
                  <a:gd name="T4" fmla="*/ 63 w 1303"/>
                  <a:gd name="T5" fmla="*/ 0 h 827"/>
                  <a:gd name="T6" fmla="*/ 172 w 1303"/>
                  <a:gd name="T7" fmla="*/ 21 h 827"/>
                  <a:gd name="T8" fmla="*/ 320 w 1303"/>
                  <a:gd name="T9" fmla="*/ 165 h 827"/>
                  <a:gd name="T10" fmla="*/ 465 w 1303"/>
                  <a:gd name="T11" fmla="*/ 336 h 827"/>
                  <a:gd name="T12" fmla="*/ 620 w 1303"/>
                  <a:gd name="T13" fmla="*/ 484 h 827"/>
                  <a:gd name="T14" fmla="*/ 812 w 1303"/>
                  <a:gd name="T15" fmla="*/ 559 h 827"/>
                  <a:gd name="T16" fmla="*/ 999 w 1303"/>
                  <a:gd name="T17" fmla="*/ 578 h 827"/>
                  <a:gd name="T18" fmla="*/ 1081 w 1303"/>
                  <a:gd name="T19" fmla="*/ 559 h 827"/>
                  <a:gd name="T20" fmla="*/ 1198 w 1303"/>
                  <a:gd name="T21" fmla="*/ 493 h 827"/>
                  <a:gd name="T22" fmla="*/ 1303 w 1303"/>
                  <a:gd name="T23" fmla="*/ 508 h 827"/>
                  <a:gd name="T24" fmla="*/ 1261 w 1303"/>
                  <a:gd name="T25" fmla="*/ 559 h 827"/>
                  <a:gd name="T26" fmla="*/ 1175 w 1303"/>
                  <a:gd name="T27" fmla="*/ 594 h 827"/>
                  <a:gd name="T28" fmla="*/ 1113 w 1303"/>
                  <a:gd name="T29" fmla="*/ 637 h 827"/>
                  <a:gd name="T30" fmla="*/ 1081 w 1303"/>
                  <a:gd name="T31" fmla="*/ 699 h 827"/>
                  <a:gd name="T32" fmla="*/ 1081 w 1303"/>
                  <a:gd name="T33" fmla="*/ 793 h 827"/>
                  <a:gd name="T34" fmla="*/ 1027 w 1303"/>
                  <a:gd name="T35" fmla="*/ 827 h 827"/>
                  <a:gd name="T36" fmla="*/ 999 w 1303"/>
                  <a:gd name="T37" fmla="*/ 750 h 827"/>
                  <a:gd name="T38" fmla="*/ 941 w 1303"/>
                  <a:gd name="T39" fmla="*/ 679 h 827"/>
                  <a:gd name="T40" fmla="*/ 847 w 1303"/>
                  <a:gd name="T41" fmla="*/ 656 h 827"/>
                  <a:gd name="T42" fmla="*/ 699 w 1303"/>
                  <a:gd name="T43" fmla="*/ 602 h 827"/>
                  <a:gd name="T44" fmla="*/ 527 w 1303"/>
                  <a:gd name="T45" fmla="*/ 527 h 827"/>
                  <a:gd name="T46" fmla="*/ 378 w 1303"/>
                  <a:gd name="T47" fmla="*/ 422 h 827"/>
                  <a:gd name="T48" fmla="*/ 226 w 1303"/>
                  <a:gd name="T49" fmla="*/ 302 h 827"/>
                  <a:gd name="T50" fmla="*/ 78 w 1303"/>
                  <a:gd name="T51" fmla="*/ 227 h 827"/>
                  <a:gd name="T52" fmla="*/ 16 w 1303"/>
                  <a:gd name="T53" fmla="*/ 145 h 8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03" h="827">
                    <a:moveTo>
                      <a:pt x="16" y="145"/>
                    </a:moveTo>
                    <a:lnTo>
                      <a:pt x="0" y="36"/>
                    </a:lnTo>
                    <a:lnTo>
                      <a:pt x="63" y="0"/>
                    </a:lnTo>
                    <a:lnTo>
                      <a:pt x="172" y="21"/>
                    </a:lnTo>
                    <a:lnTo>
                      <a:pt x="320" y="165"/>
                    </a:lnTo>
                    <a:lnTo>
                      <a:pt x="465" y="336"/>
                    </a:lnTo>
                    <a:lnTo>
                      <a:pt x="620" y="484"/>
                    </a:lnTo>
                    <a:lnTo>
                      <a:pt x="812" y="559"/>
                    </a:lnTo>
                    <a:lnTo>
                      <a:pt x="999" y="578"/>
                    </a:lnTo>
                    <a:lnTo>
                      <a:pt x="1081" y="559"/>
                    </a:lnTo>
                    <a:lnTo>
                      <a:pt x="1198" y="493"/>
                    </a:lnTo>
                    <a:lnTo>
                      <a:pt x="1303" y="508"/>
                    </a:lnTo>
                    <a:lnTo>
                      <a:pt x="1261" y="559"/>
                    </a:lnTo>
                    <a:lnTo>
                      <a:pt x="1175" y="594"/>
                    </a:lnTo>
                    <a:lnTo>
                      <a:pt x="1113" y="637"/>
                    </a:lnTo>
                    <a:lnTo>
                      <a:pt x="1081" y="699"/>
                    </a:lnTo>
                    <a:lnTo>
                      <a:pt x="1081" y="793"/>
                    </a:lnTo>
                    <a:lnTo>
                      <a:pt x="1027" y="827"/>
                    </a:lnTo>
                    <a:lnTo>
                      <a:pt x="999" y="750"/>
                    </a:lnTo>
                    <a:lnTo>
                      <a:pt x="941" y="679"/>
                    </a:lnTo>
                    <a:lnTo>
                      <a:pt x="847" y="656"/>
                    </a:lnTo>
                    <a:lnTo>
                      <a:pt x="699" y="602"/>
                    </a:lnTo>
                    <a:lnTo>
                      <a:pt x="527" y="527"/>
                    </a:lnTo>
                    <a:lnTo>
                      <a:pt x="378" y="422"/>
                    </a:lnTo>
                    <a:lnTo>
                      <a:pt x="226" y="302"/>
                    </a:lnTo>
                    <a:lnTo>
                      <a:pt x="78" y="227"/>
                    </a:lnTo>
                    <a:lnTo>
                      <a:pt x="16" y="145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8" name="Freeform 31"/>
              <p:cNvSpPr>
                <a:spLocks noChangeAspect="1" noChangeArrowheads="1"/>
              </p:cNvSpPr>
              <p:nvPr/>
            </p:nvSpPr>
            <p:spPr bwMode="auto">
              <a:xfrm>
                <a:off x="3338" y="2163"/>
                <a:ext cx="1163" cy="870"/>
              </a:xfrm>
              <a:custGeom>
                <a:avLst/>
                <a:gdLst>
                  <a:gd name="T0" fmla="*/ 0 w 1163"/>
                  <a:gd name="T1" fmla="*/ 163 h 870"/>
                  <a:gd name="T2" fmla="*/ 19 w 1163"/>
                  <a:gd name="T3" fmla="*/ 15 h 870"/>
                  <a:gd name="T4" fmla="*/ 113 w 1163"/>
                  <a:gd name="T5" fmla="*/ 0 h 870"/>
                  <a:gd name="T6" fmla="*/ 173 w 1163"/>
                  <a:gd name="T7" fmla="*/ 62 h 870"/>
                  <a:gd name="T8" fmla="*/ 192 w 1163"/>
                  <a:gd name="T9" fmla="*/ 207 h 870"/>
                  <a:gd name="T10" fmla="*/ 285 w 1163"/>
                  <a:gd name="T11" fmla="*/ 429 h 870"/>
                  <a:gd name="T12" fmla="*/ 449 w 1163"/>
                  <a:gd name="T13" fmla="*/ 600 h 870"/>
                  <a:gd name="T14" fmla="*/ 585 w 1163"/>
                  <a:gd name="T15" fmla="*/ 698 h 870"/>
                  <a:gd name="T16" fmla="*/ 906 w 1163"/>
                  <a:gd name="T17" fmla="*/ 707 h 870"/>
                  <a:gd name="T18" fmla="*/ 1050 w 1163"/>
                  <a:gd name="T19" fmla="*/ 643 h 870"/>
                  <a:gd name="T20" fmla="*/ 1112 w 1163"/>
                  <a:gd name="T21" fmla="*/ 570 h 870"/>
                  <a:gd name="T22" fmla="*/ 1163 w 1163"/>
                  <a:gd name="T23" fmla="*/ 578 h 870"/>
                  <a:gd name="T24" fmla="*/ 1155 w 1163"/>
                  <a:gd name="T25" fmla="*/ 664 h 870"/>
                  <a:gd name="T26" fmla="*/ 1112 w 1163"/>
                  <a:gd name="T27" fmla="*/ 827 h 870"/>
                  <a:gd name="T28" fmla="*/ 1155 w 1163"/>
                  <a:gd name="T29" fmla="*/ 870 h 870"/>
                  <a:gd name="T30" fmla="*/ 1034 w 1163"/>
                  <a:gd name="T31" fmla="*/ 851 h 870"/>
                  <a:gd name="T32" fmla="*/ 1007 w 1163"/>
                  <a:gd name="T33" fmla="*/ 808 h 870"/>
                  <a:gd name="T34" fmla="*/ 812 w 1163"/>
                  <a:gd name="T35" fmla="*/ 792 h 870"/>
                  <a:gd name="T36" fmla="*/ 585 w 1163"/>
                  <a:gd name="T37" fmla="*/ 784 h 870"/>
                  <a:gd name="T38" fmla="*/ 449 w 1163"/>
                  <a:gd name="T39" fmla="*/ 722 h 870"/>
                  <a:gd name="T40" fmla="*/ 363 w 1163"/>
                  <a:gd name="T41" fmla="*/ 656 h 870"/>
                  <a:gd name="T42" fmla="*/ 265 w 1163"/>
                  <a:gd name="T43" fmla="*/ 535 h 870"/>
                  <a:gd name="T44" fmla="*/ 113 w 1163"/>
                  <a:gd name="T45" fmla="*/ 386 h 870"/>
                  <a:gd name="T46" fmla="*/ 19 w 1163"/>
                  <a:gd name="T47" fmla="*/ 257 h 870"/>
                  <a:gd name="T48" fmla="*/ 0 w 1163"/>
                  <a:gd name="T49" fmla="*/ 163 h 8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63" h="870">
                    <a:moveTo>
                      <a:pt x="0" y="163"/>
                    </a:moveTo>
                    <a:lnTo>
                      <a:pt x="19" y="15"/>
                    </a:lnTo>
                    <a:lnTo>
                      <a:pt x="113" y="0"/>
                    </a:lnTo>
                    <a:lnTo>
                      <a:pt x="173" y="62"/>
                    </a:lnTo>
                    <a:lnTo>
                      <a:pt x="192" y="207"/>
                    </a:lnTo>
                    <a:lnTo>
                      <a:pt x="285" y="429"/>
                    </a:lnTo>
                    <a:lnTo>
                      <a:pt x="449" y="600"/>
                    </a:lnTo>
                    <a:lnTo>
                      <a:pt x="585" y="698"/>
                    </a:lnTo>
                    <a:lnTo>
                      <a:pt x="906" y="707"/>
                    </a:lnTo>
                    <a:lnTo>
                      <a:pt x="1050" y="643"/>
                    </a:lnTo>
                    <a:lnTo>
                      <a:pt x="1112" y="570"/>
                    </a:lnTo>
                    <a:lnTo>
                      <a:pt x="1163" y="578"/>
                    </a:lnTo>
                    <a:lnTo>
                      <a:pt x="1155" y="664"/>
                    </a:lnTo>
                    <a:lnTo>
                      <a:pt x="1112" y="827"/>
                    </a:lnTo>
                    <a:lnTo>
                      <a:pt x="1155" y="870"/>
                    </a:lnTo>
                    <a:lnTo>
                      <a:pt x="1034" y="851"/>
                    </a:lnTo>
                    <a:lnTo>
                      <a:pt x="1007" y="808"/>
                    </a:lnTo>
                    <a:lnTo>
                      <a:pt x="812" y="792"/>
                    </a:lnTo>
                    <a:lnTo>
                      <a:pt x="585" y="784"/>
                    </a:lnTo>
                    <a:lnTo>
                      <a:pt x="449" y="722"/>
                    </a:lnTo>
                    <a:lnTo>
                      <a:pt x="363" y="656"/>
                    </a:lnTo>
                    <a:lnTo>
                      <a:pt x="265" y="535"/>
                    </a:lnTo>
                    <a:lnTo>
                      <a:pt x="113" y="386"/>
                    </a:lnTo>
                    <a:lnTo>
                      <a:pt x="19" y="25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42" name="Freeform 32"/>
            <p:cNvSpPr>
              <a:spLocks noChangeAspect="1" noChangeArrowheads="1"/>
            </p:cNvSpPr>
            <p:nvPr/>
          </p:nvSpPr>
          <p:spPr bwMode="auto">
            <a:xfrm>
              <a:off x="1344" y="2985"/>
              <a:ext cx="1008" cy="244"/>
            </a:xfrm>
            <a:custGeom>
              <a:avLst/>
              <a:gdLst>
                <a:gd name="T0" fmla="*/ 0 w 400"/>
                <a:gd name="T1" fmla="*/ 0 h 400"/>
                <a:gd name="T2" fmla="*/ 1008 w 400"/>
                <a:gd name="T3" fmla="*/ 0 h 400"/>
                <a:gd name="T4" fmla="*/ 1008 w 400"/>
                <a:gd name="T5" fmla="*/ 244 h 400"/>
                <a:gd name="T6" fmla="*/ 0 w 400"/>
                <a:gd name="T7" fmla="*/ 244 h 400"/>
                <a:gd name="T8" fmla="*/ 0 w 400"/>
                <a:gd name="T9" fmla="*/ 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" h="400">
                  <a:moveTo>
                    <a:pt x="0" y="0"/>
                  </a:moveTo>
                  <a:lnTo>
                    <a:pt x="400" y="0"/>
                  </a:lnTo>
                  <a:lnTo>
                    <a:pt x="400" y="400"/>
                  </a:lnTo>
                  <a:lnTo>
                    <a:pt x="0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43" name="Group 33"/>
            <p:cNvGrpSpPr>
              <a:grpSpLocks noChangeAspect="1"/>
            </p:cNvGrpSpPr>
            <p:nvPr/>
          </p:nvGrpSpPr>
          <p:grpSpPr bwMode="auto">
            <a:xfrm>
              <a:off x="1481" y="3185"/>
              <a:ext cx="161" cy="161"/>
              <a:chOff x="2400" y="2400"/>
              <a:chExt cx="1440" cy="1440"/>
            </a:xfrm>
          </p:grpSpPr>
          <p:sp>
            <p:nvSpPr>
              <p:cNvPr id="14349" name="Oval 34"/>
              <p:cNvSpPr>
                <a:spLocks noChangeAspect="1" noChangeArrowheads="1"/>
              </p:cNvSpPr>
              <p:nvPr/>
            </p:nvSpPr>
            <p:spPr bwMode="auto">
              <a:xfrm>
                <a:off x="2400" y="2400"/>
                <a:ext cx="1440" cy="14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50" name="Oval 35"/>
              <p:cNvSpPr>
                <a:spLocks noChangeAspect="1" noChangeArrowheads="1"/>
              </p:cNvSpPr>
              <p:nvPr/>
            </p:nvSpPr>
            <p:spPr bwMode="auto">
              <a:xfrm>
                <a:off x="2600" y="2600"/>
                <a:ext cx="1040" cy="1040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51" name="Oval 36"/>
              <p:cNvSpPr>
                <a:spLocks noChangeAspect="1" noChangeArrowheads="1"/>
              </p:cNvSpPr>
              <p:nvPr/>
            </p:nvSpPr>
            <p:spPr bwMode="auto">
              <a:xfrm>
                <a:off x="2800" y="2800"/>
                <a:ext cx="640" cy="640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52" name="Oval 37"/>
              <p:cNvSpPr>
                <a:spLocks noChangeAspect="1" noChangeArrowheads="1"/>
              </p:cNvSpPr>
              <p:nvPr/>
            </p:nvSpPr>
            <p:spPr bwMode="auto">
              <a:xfrm>
                <a:off x="3000" y="3000"/>
                <a:ext cx="240" cy="240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4344" name="Group 38"/>
            <p:cNvGrpSpPr>
              <a:grpSpLocks noChangeAspect="1"/>
            </p:cNvGrpSpPr>
            <p:nvPr/>
          </p:nvGrpSpPr>
          <p:grpSpPr bwMode="auto">
            <a:xfrm>
              <a:off x="2051" y="3185"/>
              <a:ext cx="161" cy="161"/>
              <a:chOff x="2400" y="2400"/>
              <a:chExt cx="1440" cy="1440"/>
            </a:xfrm>
          </p:grpSpPr>
          <p:sp>
            <p:nvSpPr>
              <p:cNvPr id="14345" name="Oval 39"/>
              <p:cNvSpPr>
                <a:spLocks noChangeAspect="1" noChangeArrowheads="1"/>
              </p:cNvSpPr>
              <p:nvPr/>
            </p:nvSpPr>
            <p:spPr bwMode="auto">
              <a:xfrm>
                <a:off x="2400" y="2400"/>
                <a:ext cx="1440" cy="14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46" name="Oval 40"/>
              <p:cNvSpPr>
                <a:spLocks noChangeAspect="1" noChangeArrowheads="1"/>
              </p:cNvSpPr>
              <p:nvPr/>
            </p:nvSpPr>
            <p:spPr bwMode="auto">
              <a:xfrm>
                <a:off x="2600" y="2600"/>
                <a:ext cx="1040" cy="1040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47" name="Oval 41"/>
              <p:cNvSpPr>
                <a:spLocks noChangeAspect="1" noChangeArrowheads="1"/>
              </p:cNvSpPr>
              <p:nvPr/>
            </p:nvSpPr>
            <p:spPr bwMode="auto">
              <a:xfrm>
                <a:off x="2800" y="2800"/>
                <a:ext cx="640" cy="640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48" name="Oval 42"/>
              <p:cNvSpPr>
                <a:spLocks noChangeAspect="1" noChangeArrowheads="1"/>
              </p:cNvSpPr>
              <p:nvPr/>
            </p:nvSpPr>
            <p:spPr bwMode="auto">
              <a:xfrm>
                <a:off x="3000" y="3000"/>
                <a:ext cx="240" cy="240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1777048" y="1697990"/>
            <a:ext cx="343058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latin typeface="+mn-ea"/>
                <a:ea typeface="+mn-ea"/>
              </a:rPr>
              <a:t>找出活动中的共同点</a:t>
            </a:r>
            <a:endParaRPr lang="zh-CN" altLang="en-US" sz="2800" dirty="0"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12297" name="WordArt 2"/>
          <p:cNvSpPr>
            <a:spLocks noChangeArrowheads="1" noChangeShapeType="1" noTextEdit="1"/>
          </p:cNvSpPr>
          <p:nvPr/>
        </p:nvSpPr>
        <p:spPr bwMode="auto">
          <a:xfrm>
            <a:off x="1016318" y="371793"/>
            <a:ext cx="2387600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algn="ctr"/>
            <a:r>
              <a:rPr lang="zh-CN" altLang="en-US" sz="4000" b="1" i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n-ea"/>
                <a:ea typeface="+mn-ea"/>
                <a:cs typeface="+mn-ea"/>
              </a:rPr>
              <a:t>认识功</a:t>
            </a:r>
            <a:endParaRPr lang="zh-CN" altLang="en-US" sz="4000" b="1" i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 bwMode="auto">
          <a:xfrm>
            <a:off x="2590800" y="4419600"/>
            <a:ext cx="6324600" cy="965200"/>
            <a:chOff x="672" y="2784"/>
            <a:chExt cx="3984" cy="608"/>
          </a:xfrm>
        </p:grpSpPr>
        <p:sp>
          <p:nvSpPr>
            <p:cNvPr id="15383" name="Line 3"/>
            <p:cNvSpPr>
              <a:spLocks noChangeShapeType="1"/>
            </p:cNvSpPr>
            <p:nvPr/>
          </p:nvSpPr>
          <p:spPr bwMode="auto">
            <a:xfrm>
              <a:off x="672" y="3369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384" name="xjhrw1"/>
            <p:cNvGrpSpPr>
              <a:grpSpLocks noChangeAspect="1"/>
            </p:cNvGrpSpPr>
            <p:nvPr/>
          </p:nvGrpSpPr>
          <p:grpSpPr bwMode="auto">
            <a:xfrm>
              <a:off x="1920" y="2784"/>
              <a:ext cx="570" cy="608"/>
              <a:chOff x="1796" y="1498"/>
              <a:chExt cx="2852" cy="3037"/>
            </a:xfrm>
          </p:grpSpPr>
          <p:sp>
            <p:nvSpPr>
              <p:cNvPr id="15397" name="Freeform 5"/>
              <p:cNvSpPr>
                <a:spLocks noChangeAspect="1" noChangeArrowheads="1"/>
              </p:cNvSpPr>
              <p:nvPr/>
            </p:nvSpPr>
            <p:spPr bwMode="auto">
              <a:xfrm>
                <a:off x="3530" y="1498"/>
                <a:ext cx="514" cy="555"/>
              </a:xfrm>
              <a:custGeom>
                <a:avLst/>
                <a:gdLst>
                  <a:gd name="T0" fmla="*/ 409 w 514"/>
                  <a:gd name="T1" fmla="*/ 383 h 555"/>
                  <a:gd name="T2" fmla="*/ 456 w 514"/>
                  <a:gd name="T3" fmla="*/ 297 h 555"/>
                  <a:gd name="T4" fmla="*/ 478 w 514"/>
                  <a:gd name="T5" fmla="*/ 216 h 555"/>
                  <a:gd name="T6" fmla="*/ 471 w 514"/>
                  <a:gd name="T7" fmla="*/ 122 h 555"/>
                  <a:gd name="T8" fmla="*/ 412 w 514"/>
                  <a:gd name="T9" fmla="*/ 36 h 555"/>
                  <a:gd name="T10" fmla="*/ 343 w 514"/>
                  <a:gd name="T11" fmla="*/ 0 h 555"/>
                  <a:gd name="T12" fmla="*/ 238 w 514"/>
                  <a:gd name="T13" fmla="*/ 15 h 555"/>
                  <a:gd name="T14" fmla="*/ 112 w 514"/>
                  <a:gd name="T15" fmla="*/ 86 h 555"/>
                  <a:gd name="T16" fmla="*/ 43 w 514"/>
                  <a:gd name="T17" fmla="*/ 172 h 555"/>
                  <a:gd name="T18" fmla="*/ 0 w 514"/>
                  <a:gd name="T19" fmla="*/ 336 h 555"/>
                  <a:gd name="T20" fmla="*/ 7 w 514"/>
                  <a:gd name="T21" fmla="*/ 442 h 555"/>
                  <a:gd name="T22" fmla="*/ 50 w 514"/>
                  <a:gd name="T23" fmla="*/ 527 h 555"/>
                  <a:gd name="T24" fmla="*/ 112 w 514"/>
                  <a:gd name="T25" fmla="*/ 547 h 555"/>
                  <a:gd name="T26" fmla="*/ 195 w 514"/>
                  <a:gd name="T27" fmla="*/ 547 h 555"/>
                  <a:gd name="T28" fmla="*/ 285 w 514"/>
                  <a:gd name="T29" fmla="*/ 504 h 555"/>
                  <a:gd name="T30" fmla="*/ 323 w 514"/>
                  <a:gd name="T31" fmla="*/ 484 h 555"/>
                  <a:gd name="T32" fmla="*/ 350 w 514"/>
                  <a:gd name="T33" fmla="*/ 450 h 555"/>
                  <a:gd name="T34" fmla="*/ 478 w 514"/>
                  <a:gd name="T35" fmla="*/ 555 h 555"/>
                  <a:gd name="T36" fmla="*/ 514 w 514"/>
                  <a:gd name="T37" fmla="*/ 547 h 555"/>
                  <a:gd name="T38" fmla="*/ 499 w 514"/>
                  <a:gd name="T39" fmla="*/ 512 h 555"/>
                  <a:gd name="T40" fmla="*/ 409 w 514"/>
                  <a:gd name="T41" fmla="*/ 383 h 5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4" h="555">
                    <a:moveTo>
                      <a:pt x="409" y="383"/>
                    </a:moveTo>
                    <a:lnTo>
                      <a:pt x="456" y="297"/>
                    </a:lnTo>
                    <a:lnTo>
                      <a:pt x="478" y="216"/>
                    </a:lnTo>
                    <a:lnTo>
                      <a:pt x="471" y="122"/>
                    </a:lnTo>
                    <a:lnTo>
                      <a:pt x="412" y="36"/>
                    </a:lnTo>
                    <a:lnTo>
                      <a:pt x="343" y="0"/>
                    </a:lnTo>
                    <a:lnTo>
                      <a:pt x="238" y="15"/>
                    </a:lnTo>
                    <a:lnTo>
                      <a:pt x="112" y="86"/>
                    </a:lnTo>
                    <a:lnTo>
                      <a:pt x="43" y="172"/>
                    </a:lnTo>
                    <a:lnTo>
                      <a:pt x="0" y="336"/>
                    </a:lnTo>
                    <a:lnTo>
                      <a:pt x="7" y="442"/>
                    </a:lnTo>
                    <a:lnTo>
                      <a:pt x="50" y="527"/>
                    </a:lnTo>
                    <a:lnTo>
                      <a:pt x="112" y="547"/>
                    </a:lnTo>
                    <a:lnTo>
                      <a:pt x="195" y="547"/>
                    </a:lnTo>
                    <a:lnTo>
                      <a:pt x="285" y="504"/>
                    </a:lnTo>
                    <a:lnTo>
                      <a:pt x="323" y="484"/>
                    </a:lnTo>
                    <a:lnTo>
                      <a:pt x="350" y="450"/>
                    </a:lnTo>
                    <a:lnTo>
                      <a:pt x="478" y="555"/>
                    </a:lnTo>
                    <a:lnTo>
                      <a:pt x="514" y="547"/>
                    </a:lnTo>
                    <a:lnTo>
                      <a:pt x="499" y="512"/>
                    </a:lnTo>
                    <a:lnTo>
                      <a:pt x="40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8" name="Freeform 6"/>
              <p:cNvSpPr>
                <a:spLocks noChangeAspect="1" noChangeArrowheads="1"/>
              </p:cNvSpPr>
              <p:nvPr/>
            </p:nvSpPr>
            <p:spPr bwMode="auto">
              <a:xfrm>
                <a:off x="2813" y="2007"/>
                <a:ext cx="784" cy="1174"/>
              </a:xfrm>
              <a:custGeom>
                <a:avLst/>
                <a:gdLst>
                  <a:gd name="T0" fmla="*/ 405 w 784"/>
                  <a:gd name="T1" fmla="*/ 347 h 1174"/>
                  <a:gd name="T2" fmla="*/ 422 w 784"/>
                  <a:gd name="T3" fmla="*/ 214 h 1174"/>
                  <a:gd name="T4" fmla="*/ 441 w 784"/>
                  <a:gd name="T5" fmla="*/ 51 h 1174"/>
                  <a:gd name="T6" fmla="*/ 515 w 784"/>
                  <a:gd name="T7" fmla="*/ 0 h 1174"/>
                  <a:gd name="T8" fmla="*/ 592 w 784"/>
                  <a:gd name="T9" fmla="*/ 0 h 1174"/>
                  <a:gd name="T10" fmla="*/ 682 w 784"/>
                  <a:gd name="T11" fmla="*/ 70 h 1174"/>
                  <a:gd name="T12" fmla="*/ 748 w 784"/>
                  <a:gd name="T13" fmla="*/ 235 h 1174"/>
                  <a:gd name="T14" fmla="*/ 784 w 784"/>
                  <a:gd name="T15" fmla="*/ 456 h 1174"/>
                  <a:gd name="T16" fmla="*/ 748 w 784"/>
                  <a:gd name="T17" fmla="*/ 706 h 1174"/>
                  <a:gd name="T18" fmla="*/ 682 w 784"/>
                  <a:gd name="T19" fmla="*/ 855 h 1174"/>
                  <a:gd name="T20" fmla="*/ 557 w 784"/>
                  <a:gd name="T21" fmla="*/ 1026 h 1174"/>
                  <a:gd name="T22" fmla="*/ 422 w 784"/>
                  <a:gd name="T23" fmla="*/ 1131 h 1174"/>
                  <a:gd name="T24" fmla="*/ 257 w 784"/>
                  <a:gd name="T25" fmla="*/ 1174 h 1174"/>
                  <a:gd name="T26" fmla="*/ 121 w 784"/>
                  <a:gd name="T27" fmla="*/ 1139 h 1174"/>
                  <a:gd name="T28" fmla="*/ 35 w 784"/>
                  <a:gd name="T29" fmla="*/ 1073 h 1174"/>
                  <a:gd name="T30" fmla="*/ 0 w 784"/>
                  <a:gd name="T31" fmla="*/ 968 h 1174"/>
                  <a:gd name="T32" fmla="*/ 19 w 784"/>
                  <a:gd name="T33" fmla="*/ 874 h 1174"/>
                  <a:gd name="T34" fmla="*/ 62 w 784"/>
                  <a:gd name="T35" fmla="*/ 788 h 1174"/>
                  <a:gd name="T36" fmla="*/ 129 w 784"/>
                  <a:gd name="T37" fmla="*/ 749 h 1174"/>
                  <a:gd name="T38" fmla="*/ 226 w 784"/>
                  <a:gd name="T39" fmla="*/ 726 h 1174"/>
                  <a:gd name="T40" fmla="*/ 311 w 784"/>
                  <a:gd name="T41" fmla="*/ 664 h 1174"/>
                  <a:gd name="T42" fmla="*/ 378 w 784"/>
                  <a:gd name="T43" fmla="*/ 535 h 1174"/>
                  <a:gd name="T44" fmla="*/ 405 w 784"/>
                  <a:gd name="T45" fmla="*/ 347 h 11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84" h="1174">
                    <a:moveTo>
                      <a:pt x="405" y="347"/>
                    </a:moveTo>
                    <a:lnTo>
                      <a:pt x="422" y="214"/>
                    </a:lnTo>
                    <a:lnTo>
                      <a:pt x="441" y="51"/>
                    </a:lnTo>
                    <a:lnTo>
                      <a:pt x="515" y="0"/>
                    </a:lnTo>
                    <a:lnTo>
                      <a:pt x="592" y="0"/>
                    </a:lnTo>
                    <a:lnTo>
                      <a:pt x="682" y="70"/>
                    </a:lnTo>
                    <a:lnTo>
                      <a:pt x="748" y="235"/>
                    </a:lnTo>
                    <a:lnTo>
                      <a:pt x="784" y="456"/>
                    </a:lnTo>
                    <a:lnTo>
                      <a:pt x="748" y="706"/>
                    </a:lnTo>
                    <a:lnTo>
                      <a:pt x="682" y="855"/>
                    </a:lnTo>
                    <a:lnTo>
                      <a:pt x="557" y="1026"/>
                    </a:lnTo>
                    <a:lnTo>
                      <a:pt x="422" y="1131"/>
                    </a:lnTo>
                    <a:lnTo>
                      <a:pt x="257" y="1174"/>
                    </a:lnTo>
                    <a:lnTo>
                      <a:pt x="121" y="1139"/>
                    </a:lnTo>
                    <a:lnTo>
                      <a:pt x="35" y="1073"/>
                    </a:lnTo>
                    <a:lnTo>
                      <a:pt x="0" y="968"/>
                    </a:lnTo>
                    <a:lnTo>
                      <a:pt x="19" y="874"/>
                    </a:lnTo>
                    <a:lnTo>
                      <a:pt x="62" y="788"/>
                    </a:lnTo>
                    <a:lnTo>
                      <a:pt x="129" y="749"/>
                    </a:lnTo>
                    <a:lnTo>
                      <a:pt x="226" y="726"/>
                    </a:lnTo>
                    <a:lnTo>
                      <a:pt x="311" y="664"/>
                    </a:lnTo>
                    <a:lnTo>
                      <a:pt x="378" y="535"/>
                    </a:lnTo>
                    <a:lnTo>
                      <a:pt x="405" y="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9" name="Freeform 7"/>
              <p:cNvSpPr>
                <a:spLocks noChangeAspect="1" noChangeArrowheads="1"/>
              </p:cNvSpPr>
              <p:nvPr/>
            </p:nvSpPr>
            <p:spPr bwMode="auto">
              <a:xfrm>
                <a:off x="2632" y="2920"/>
                <a:ext cx="1007" cy="1615"/>
              </a:xfrm>
              <a:custGeom>
                <a:avLst/>
                <a:gdLst>
                  <a:gd name="T0" fmla="*/ 326 w 1007"/>
                  <a:gd name="T1" fmla="*/ 52 h 1615"/>
                  <a:gd name="T2" fmla="*/ 369 w 1007"/>
                  <a:gd name="T3" fmla="*/ 0 h 1615"/>
                  <a:gd name="T4" fmla="*/ 456 w 1007"/>
                  <a:gd name="T5" fmla="*/ 0 h 1615"/>
                  <a:gd name="T6" fmla="*/ 499 w 1007"/>
                  <a:gd name="T7" fmla="*/ 71 h 1615"/>
                  <a:gd name="T8" fmla="*/ 577 w 1007"/>
                  <a:gd name="T9" fmla="*/ 242 h 1615"/>
                  <a:gd name="T10" fmla="*/ 686 w 1007"/>
                  <a:gd name="T11" fmla="*/ 430 h 1615"/>
                  <a:gd name="T12" fmla="*/ 857 w 1007"/>
                  <a:gd name="T13" fmla="*/ 578 h 1615"/>
                  <a:gd name="T14" fmla="*/ 990 w 1007"/>
                  <a:gd name="T15" fmla="*/ 688 h 1615"/>
                  <a:gd name="T16" fmla="*/ 1007 w 1007"/>
                  <a:gd name="T17" fmla="*/ 739 h 1615"/>
                  <a:gd name="T18" fmla="*/ 1007 w 1007"/>
                  <a:gd name="T19" fmla="*/ 793 h 1615"/>
                  <a:gd name="T20" fmla="*/ 819 w 1007"/>
                  <a:gd name="T21" fmla="*/ 953 h 1615"/>
                  <a:gd name="T22" fmla="*/ 608 w 1007"/>
                  <a:gd name="T23" fmla="*/ 1116 h 1615"/>
                  <a:gd name="T24" fmla="*/ 448 w 1007"/>
                  <a:gd name="T25" fmla="*/ 1187 h 1615"/>
                  <a:gd name="T26" fmla="*/ 276 w 1007"/>
                  <a:gd name="T27" fmla="*/ 1202 h 1615"/>
                  <a:gd name="T28" fmla="*/ 190 w 1007"/>
                  <a:gd name="T29" fmla="*/ 1210 h 1615"/>
                  <a:gd name="T30" fmla="*/ 148 w 1007"/>
                  <a:gd name="T31" fmla="*/ 1296 h 1615"/>
                  <a:gd name="T32" fmla="*/ 112 w 1007"/>
                  <a:gd name="T33" fmla="*/ 1393 h 1615"/>
                  <a:gd name="T34" fmla="*/ 135 w 1007"/>
                  <a:gd name="T35" fmla="*/ 1502 h 1615"/>
                  <a:gd name="T36" fmla="*/ 190 w 1007"/>
                  <a:gd name="T37" fmla="*/ 1523 h 1615"/>
                  <a:gd name="T38" fmla="*/ 190 w 1007"/>
                  <a:gd name="T39" fmla="*/ 1564 h 1615"/>
                  <a:gd name="T40" fmla="*/ 62 w 1007"/>
                  <a:gd name="T41" fmla="*/ 1615 h 1615"/>
                  <a:gd name="T42" fmla="*/ 19 w 1007"/>
                  <a:gd name="T43" fmla="*/ 1553 h 1615"/>
                  <a:gd name="T44" fmla="*/ 0 w 1007"/>
                  <a:gd name="T45" fmla="*/ 1444 h 1615"/>
                  <a:gd name="T46" fmla="*/ 41 w 1007"/>
                  <a:gd name="T47" fmla="*/ 1315 h 1615"/>
                  <a:gd name="T48" fmla="*/ 105 w 1007"/>
                  <a:gd name="T49" fmla="*/ 1202 h 1615"/>
                  <a:gd name="T50" fmla="*/ 190 w 1007"/>
                  <a:gd name="T51" fmla="*/ 1101 h 1615"/>
                  <a:gd name="T52" fmla="*/ 276 w 1007"/>
                  <a:gd name="T53" fmla="*/ 1073 h 1615"/>
                  <a:gd name="T54" fmla="*/ 362 w 1007"/>
                  <a:gd name="T55" fmla="*/ 1116 h 1615"/>
                  <a:gd name="T56" fmla="*/ 514 w 1007"/>
                  <a:gd name="T57" fmla="*/ 1050 h 1615"/>
                  <a:gd name="T58" fmla="*/ 643 w 1007"/>
                  <a:gd name="T59" fmla="*/ 945 h 1615"/>
                  <a:gd name="T60" fmla="*/ 791 w 1007"/>
                  <a:gd name="T61" fmla="*/ 816 h 1615"/>
                  <a:gd name="T62" fmla="*/ 842 w 1007"/>
                  <a:gd name="T63" fmla="*/ 758 h 1615"/>
                  <a:gd name="T64" fmla="*/ 834 w 1007"/>
                  <a:gd name="T65" fmla="*/ 707 h 1615"/>
                  <a:gd name="T66" fmla="*/ 662 w 1007"/>
                  <a:gd name="T67" fmla="*/ 610 h 1615"/>
                  <a:gd name="T68" fmla="*/ 514 w 1007"/>
                  <a:gd name="T69" fmla="*/ 480 h 1615"/>
                  <a:gd name="T70" fmla="*/ 343 w 1007"/>
                  <a:gd name="T71" fmla="*/ 309 h 1615"/>
                  <a:gd name="T72" fmla="*/ 283 w 1007"/>
                  <a:gd name="T73" fmla="*/ 157 h 1615"/>
                  <a:gd name="T74" fmla="*/ 326 w 1007"/>
                  <a:gd name="T75" fmla="*/ 52 h 16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07" h="1615">
                    <a:moveTo>
                      <a:pt x="326" y="52"/>
                    </a:moveTo>
                    <a:lnTo>
                      <a:pt x="369" y="0"/>
                    </a:lnTo>
                    <a:lnTo>
                      <a:pt x="456" y="0"/>
                    </a:lnTo>
                    <a:lnTo>
                      <a:pt x="499" y="71"/>
                    </a:lnTo>
                    <a:lnTo>
                      <a:pt x="577" y="242"/>
                    </a:lnTo>
                    <a:lnTo>
                      <a:pt x="686" y="430"/>
                    </a:lnTo>
                    <a:lnTo>
                      <a:pt x="857" y="578"/>
                    </a:lnTo>
                    <a:lnTo>
                      <a:pt x="990" y="688"/>
                    </a:lnTo>
                    <a:lnTo>
                      <a:pt x="1007" y="739"/>
                    </a:lnTo>
                    <a:lnTo>
                      <a:pt x="1007" y="793"/>
                    </a:lnTo>
                    <a:lnTo>
                      <a:pt x="819" y="953"/>
                    </a:lnTo>
                    <a:lnTo>
                      <a:pt x="608" y="1116"/>
                    </a:lnTo>
                    <a:lnTo>
                      <a:pt x="448" y="1187"/>
                    </a:lnTo>
                    <a:lnTo>
                      <a:pt x="276" y="1202"/>
                    </a:lnTo>
                    <a:lnTo>
                      <a:pt x="190" y="1210"/>
                    </a:lnTo>
                    <a:lnTo>
                      <a:pt x="148" y="1296"/>
                    </a:lnTo>
                    <a:lnTo>
                      <a:pt x="112" y="1393"/>
                    </a:lnTo>
                    <a:lnTo>
                      <a:pt x="135" y="1502"/>
                    </a:lnTo>
                    <a:lnTo>
                      <a:pt x="190" y="1523"/>
                    </a:lnTo>
                    <a:lnTo>
                      <a:pt x="190" y="1564"/>
                    </a:lnTo>
                    <a:lnTo>
                      <a:pt x="62" y="1615"/>
                    </a:lnTo>
                    <a:lnTo>
                      <a:pt x="19" y="1553"/>
                    </a:lnTo>
                    <a:lnTo>
                      <a:pt x="0" y="1444"/>
                    </a:lnTo>
                    <a:lnTo>
                      <a:pt x="41" y="1315"/>
                    </a:lnTo>
                    <a:lnTo>
                      <a:pt x="105" y="1202"/>
                    </a:lnTo>
                    <a:lnTo>
                      <a:pt x="190" y="1101"/>
                    </a:lnTo>
                    <a:lnTo>
                      <a:pt x="276" y="1073"/>
                    </a:lnTo>
                    <a:lnTo>
                      <a:pt x="362" y="1116"/>
                    </a:lnTo>
                    <a:lnTo>
                      <a:pt x="514" y="1050"/>
                    </a:lnTo>
                    <a:lnTo>
                      <a:pt x="643" y="945"/>
                    </a:lnTo>
                    <a:lnTo>
                      <a:pt x="791" y="816"/>
                    </a:lnTo>
                    <a:lnTo>
                      <a:pt x="842" y="758"/>
                    </a:lnTo>
                    <a:lnTo>
                      <a:pt x="834" y="707"/>
                    </a:lnTo>
                    <a:lnTo>
                      <a:pt x="662" y="610"/>
                    </a:lnTo>
                    <a:lnTo>
                      <a:pt x="514" y="480"/>
                    </a:lnTo>
                    <a:lnTo>
                      <a:pt x="343" y="309"/>
                    </a:lnTo>
                    <a:lnTo>
                      <a:pt x="283" y="157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0" name="Freeform 8"/>
              <p:cNvSpPr>
                <a:spLocks noChangeAspect="1" noChangeArrowheads="1"/>
              </p:cNvSpPr>
              <p:nvPr/>
            </p:nvSpPr>
            <p:spPr bwMode="auto">
              <a:xfrm>
                <a:off x="1796" y="2924"/>
                <a:ext cx="1326" cy="1487"/>
              </a:xfrm>
              <a:custGeom>
                <a:avLst/>
                <a:gdLst>
                  <a:gd name="T0" fmla="*/ 905 w 1326"/>
                  <a:gd name="T1" fmla="*/ 370 h 1487"/>
                  <a:gd name="T2" fmla="*/ 1057 w 1326"/>
                  <a:gd name="T3" fmla="*/ 113 h 1487"/>
                  <a:gd name="T4" fmla="*/ 1183 w 1326"/>
                  <a:gd name="T5" fmla="*/ 0 h 1487"/>
                  <a:gd name="T6" fmla="*/ 1292 w 1326"/>
                  <a:gd name="T7" fmla="*/ 19 h 1487"/>
                  <a:gd name="T8" fmla="*/ 1326 w 1326"/>
                  <a:gd name="T9" fmla="*/ 136 h 1487"/>
                  <a:gd name="T10" fmla="*/ 1162 w 1326"/>
                  <a:gd name="T11" fmla="*/ 394 h 1487"/>
                  <a:gd name="T12" fmla="*/ 971 w 1326"/>
                  <a:gd name="T13" fmla="*/ 651 h 1487"/>
                  <a:gd name="T14" fmla="*/ 769 w 1326"/>
                  <a:gd name="T15" fmla="*/ 878 h 1487"/>
                  <a:gd name="T16" fmla="*/ 577 w 1326"/>
                  <a:gd name="T17" fmla="*/ 1015 h 1487"/>
                  <a:gd name="T18" fmla="*/ 449 w 1326"/>
                  <a:gd name="T19" fmla="*/ 1116 h 1487"/>
                  <a:gd name="T20" fmla="*/ 328 w 1326"/>
                  <a:gd name="T21" fmla="*/ 1116 h 1487"/>
                  <a:gd name="T22" fmla="*/ 277 w 1326"/>
                  <a:gd name="T23" fmla="*/ 1099 h 1487"/>
                  <a:gd name="T24" fmla="*/ 277 w 1326"/>
                  <a:gd name="T25" fmla="*/ 1221 h 1487"/>
                  <a:gd name="T26" fmla="*/ 172 w 1326"/>
                  <a:gd name="T27" fmla="*/ 1358 h 1487"/>
                  <a:gd name="T28" fmla="*/ 86 w 1326"/>
                  <a:gd name="T29" fmla="*/ 1401 h 1487"/>
                  <a:gd name="T30" fmla="*/ 93 w 1326"/>
                  <a:gd name="T31" fmla="*/ 1478 h 1487"/>
                  <a:gd name="T32" fmla="*/ 9 w 1326"/>
                  <a:gd name="T33" fmla="*/ 1487 h 1487"/>
                  <a:gd name="T34" fmla="*/ 0 w 1326"/>
                  <a:gd name="T35" fmla="*/ 1373 h 1487"/>
                  <a:gd name="T36" fmla="*/ 71 w 1326"/>
                  <a:gd name="T37" fmla="*/ 1287 h 1487"/>
                  <a:gd name="T38" fmla="*/ 172 w 1326"/>
                  <a:gd name="T39" fmla="*/ 1210 h 1487"/>
                  <a:gd name="T40" fmla="*/ 215 w 1326"/>
                  <a:gd name="T41" fmla="*/ 1123 h 1487"/>
                  <a:gd name="T42" fmla="*/ 223 w 1326"/>
                  <a:gd name="T43" fmla="*/ 1015 h 1487"/>
                  <a:gd name="T44" fmla="*/ 215 w 1326"/>
                  <a:gd name="T45" fmla="*/ 987 h 1487"/>
                  <a:gd name="T46" fmla="*/ 266 w 1326"/>
                  <a:gd name="T47" fmla="*/ 951 h 1487"/>
                  <a:gd name="T48" fmla="*/ 309 w 1326"/>
                  <a:gd name="T49" fmla="*/ 951 h 1487"/>
                  <a:gd name="T50" fmla="*/ 343 w 1326"/>
                  <a:gd name="T51" fmla="*/ 1015 h 1487"/>
                  <a:gd name="T52" fmla="*/ 406 w 1326"/>
                  <a:gd name="T53" fmla="*/ 1037 h 1487"/>
                  <a:gd name="T54" fmla="*/ 472 w 1326"/>
                  <a:gd name="T55" fmla="*/ 1015 h 1487"/>
                  <a:gd name="T56" fmla="*/ 558 w 1326"/>
                  <a:gd name="T57" fmla="*/ 928 h 1487"/>
                  <a:gd name="T58" fmla="*/ 691 w 1326"/>
                  <a:gd name="T59" fmla="*/ 792 h 1487"/>
                  <a:gd name="T60" fmla="*/ 800 w 1326"/>
                  <a:gd name="T61" fmla="*/ 628 h 1487"/>
                  <a:gd name="T62" fmla="*/ 862 w 1326"/>
                  <a:gd name="T63" fmla="*/ 492 h 1487"/>
                  <a:gd name="T64" fmla="*/ 905 w 1326"/>
                  <a:gd name="T65" fmla="*/ 370 h 14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6" h="1487">
                    <a:moveTo>
                      <a:pt x="905" y="370"/>
                    </a:moveTo>
                    <a:lnTo>
                      <a:pt x="1057" y="113"/>
                    </a:lnTo>
                    <a:lnTo>
                      <a:pt x="1183" y="0"/>
                    </a:lnTo>
                    <a:lnTo>
                      <a:pt x="1292" y="19"/>
                    </a:lnTo>
                    <a:lnTo>
                      <a:pt x="1326" y="136"/>
                    </a:lnTo>
                    <a:lnTo>
                      <a:pt x="1162" y="394"/>
                    </a:lnTo>
                    <a:lnTo>
                      <a:pt x="971" y="651"/>
                    </a:lnTo>
                    <a:lnTo>
                      <a:pt x="769" y="878"/>
                    </a:lnTo>
                    <a:lnTo>
                      <a:pt x="577" y="1015"/>
                    </a:lnTo>
                    <a:lnTo>
                      <a:pt x="449" y="1116"/>
                    </a:lnTo>
                    <a:lnTo>
                      <a:pt x="328" y="1116"/>
                    </a:lnTo>
                    <a:lnTo>
                      <a:pt x="277" y="1099"/>
                    </a:lnTo>
                    <a:lnTo>
                      <a:pt x="277" y="1221"/>
                    </a:lnTo>
                    <a:lnTo>
                      <a:pt x="172" y="1358"/>
                    </a:lnTo>
                    <a:lnTo>
                      <a:pt x="86" y="1401"/>
                    </a:lnTo>
                    <a:lnTo>
                      <a:pt x="93" y="1478"/>
                    </a:lnTo>
                    <a:lnTo>
                      <a:pt x="9" y="1487"/>
                    </a:lnTo>
                    <a:lnTo>
                      <a:pt x="0" y="1373"/>
                    </a:lnTo>
                    <a:lnTo>
                      <a:pt x="71" y="1287"/>
                    </a:lnTo>
                    <a:lnTo>
                      <a:pt x="172" y="1210"/>
                    </a:lnTo>
                    <a:lnTo>
                      <a:pt x="215" y="1123"/>
                    </a:lnTo>
                    <a:lnTo>
                      <a:pt x="223" y="1015"/>
                    </a:lnTo>
                    <a:lnTo>
                      <a:pt x="215" y="987"/>
                    </a:lnTo>
                    <a:lnTo>
                      <a:pt x="266" y="951"/>
                    </a:lnTo>
                    <a:lnTo>
                      <a:pt x="309" y="951"/>
                    </a:lnTo>
                    <a:lnTo>
                      <a:pt x="343" y="1015"/>
                    </a:lnTo>
                    <a:lnTo>
                      <a:pt x="406" y="1037"/>
                    </a:lnTo>
                    <a:lnTo>
                      <a:pt x="472" y="1015"/>
                    </a:lnTo>
                    <a:lnTo>
                      <a:pt x="558" y="928"/>
                    </a:lnTo>
                    <a:lnTo>
                      <a:pt x="691" y="792"/>
                    </a:lnTo>
                    <a:lnTo>
                      <a:pt x="800" y="628"/>
                    </a:lnTo>
                    <a:lnTo>
                      <a:pt x="862" y="492"/>
                    </a:lnTo>
                    <a:lnTo>
                      <a:pt x="905" y="3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1" name="Freeform 9"/>
              <p:cNvSpPr>
                <a:spLocks noChangeAspect="1" noChangeArrowheads="1"/>
              </p:cNvSpPr>
              <p:nvPr/>
            </p:nvSpPr>
            <p:spPr bwMode="auto">
              <a:xfrm>
                <a:off x="3345" y="2093"/>
                <a:ext cx="1303" cy="827"/>
              </a:xfrm>
              <a:custGeom>
                <a:avLst/>
                <a:gdLst>
                  <a:gd name="T0" fmla="*/ 16 w 1303"/>
                  <a:gd name="T1" fmla="*/ 145 h 827"/>
                  <a:gd name="T2" fmla="*/ 0 w 1303"/>
                  <a:gd name="T3" fmla="*/ 36 h 827"/>
                  <a:gd name="T4" fmla="*/ 63 w 1303"/>
                  <a:gd name="T5" fmla="*/ 0 h 827"/>
                  <a:gd name="T6" fmla="*/ 172 w 1303"/>
                  <a:gd name="T7" fmla="*/ 21 h 827"/>
                  <a:gd name="T8" fmla="*/ 320 w 1303"/>
                  <a:gd name="T9" fmla="*/ 165 h 827"/>
                  <a:gd name="T10" fmla="*/ 465 w 1303"/>
                  <a:gd name="T11" fmla="*/ 336 h 827"/>
                  <a:gd name="T12" fmla="*/ 620 w 1303"/>
                  <a:gd name="T13" fmla="*/ 484 h 827"/>
                  <a:gd name="T14" fmla="*/ 812 w 1303"/>
                  <a:gd name="T15" fmla="*/ 559 h 827"/>
                  <a:gd name="T16" fmla="*/ 999 w 1303"/>
                  <a:gd name="T17" fmla="*/ 578 h 827"/>
                  <a:gd name="T18" fmla="*/ 1081 w 1303"/>
                  <a:gd name="T19" fmla="*/ 559 h 827"/>
                  <a:gd name="T20" fmla="*/ 1198 w 1303"/>
                  <a:gd name="T21" fmla="*/ 493 h 827"/>
                  <a:gd name="T22" fmla="*/ 1303 w 1303"/>
                  <a:gd name="T23" fmla="*/ 508 h 827"/>
                  <a:gd name="T24" fmla="*/ 1261 w 1303"/>
                  <a:gd name="T25" fmla="*/ 559 h 827"/>
                  <a:gd name="T26" fmla="*/ 1175 w 1303"/>
                  <a:gd name="T27" fmla="*/ 594 h 827"/>
                  <a:gd name="T28" fmla="*/ 1113 w 1303"/>
                  <a:gd name="T29" fmla="*/ 637 h 827"/>
                  <a:gd name="T30" fmla="*/ 1081 w 1303"/>
                  <a:gd name="T31" fmla="*/ 699 h 827"/>
                  <a:gd name="T32" fmla="*/ 1081 w 1303"/>
                  <a:gd name="T33" fmla="*/ 793 h 827"/>
                  <a:gd name="T34" fmla="*/ 1027 w 1303"/>
                  <a:gd name="T35" fmla="*/ 827 h 827"/>
                  <a:gd name="T36" fmla="*/ 999 w 1303"/>
                  <a:gd name="T37" fmla="*/ 750 h 827"/>
                  <a:gd name="T38" fmla="*/ 941 w 1303"/>
                  <a:gd name="T39" fmla="*/ 679 h 827"/>
                  <a:gd name="T40" fmla="*/ 847 w 1303"/>
                  <a:gd name="T41" fmla="*/ 656 h 827"/>
                  <a:gd name="T42" fmla="*/ 699 w 1303"/>
                  <a:gd name="T43" fmla="*/ 602 h 827"/>
                  <a:gd name="T44" fmla="*/ 527 w 1303"/>
                  <a:gd name="T45" fmla="*/ 527 h 827"/>
                  <a:gd name="T46" fmla="*/ 378 w 1303"/>
                  <a:gd name="T47" fmla="*/ 422 h 827"/>
                  <a:gd name="T48" fmla="*/ 226 w 1303"/>
                  <a:gd name="T49" fmla="*/ 302 h 827"/>
                  <a:gd name="T50" fmla="*/ 78 w 1303"/>
                  <a:gd name="T51" fmla="*/ 227 h 827"/>
                  <a:gd name="T52" fmla="*/ 16 w 1303"/>
                  <a:gd name="T53" fmla="*/ 145 h 8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03" h="827">
                    <a:moveTo>
                      <a:pt x="16" y="145"/>
                    </a:moveTo>
                    <a:lnTo>
                      <a:pt x="0" y="36"/>
                    </a:lnTo>
                    <a:lnTo>
                      <a:pt x="63" y="0"/>
                    </a:lnTo>
                    <a:lnTo>
                      <a:pt x="172" y="21"/>
                    </a:lnTo>
                    <a:lnTo>
                      <a:pt x="320" y="165"/>
                    </a:lnTo>
                    <a:lnTo>
                      <a:pt x="465" y="336"/>
                    </a:lnTo>
                    <a:lnTo>
                      <a:pt x="620" y="484"/>
                    </a:lnTo>
                    <a:lnTo>
                      <a:pt x="812" y="559"/>
                    </a:lnTo>
                    <a:lnTo>
                      <a:pt x="999" y="578"/>
                    </a:lnTo>
                    <a:lnTo>
                      <a:pt x="1081" y="559"/>
                    </a:lnTo>
                    <a:lnTo>
                      <a:pt x="1198" y="493"/>
                    </a:lnTo>
                    <a:lnTo>
                      <a:pt x="1303" y="508"/>
                    </a:lnTo>
                    <a:lnTo>
                      <a:pt x="1261" y="559"/>
                    </a:lnTo>
                    <a:lnTo>
                      <a:pt x="1175" y="594"/>
                    </a:lnTo>
                    <a:lnTo>
                      <a:pt x="1113" y="637"/>
                    </a:lnTo>
                    <a:lnTo>
                      <a:pt x="1081" y="699"/>
                    </a:lnTo>
                    <a:lnTo>
                      <a:pt x="1081" y="793"/>
                    </a:lnTo>
                    <a:lnTo>
                      <a:pt x="1027" y="827"/>
                    </a:lnTo>
                    <a:lnTo>
                      <a:pt x="999" y="750"/>
                    </a:lnTo>
                    <a:lnTo>
                      <a:pt x="941" y="679"/>
                    </a:lnTo>
                    <a:lnTo>
                      <a:pt x="847" y="656"/>
                    </a:lnTo>
                    <a:lnTo>
                      <a:pt x="699" y="602"/>
                    </a:lnTo>
                    <a:lnTo>
                      <a:pt x="527" y="527"/>
                    </a:lnTo>
                    <a:lnTo>
                      <a:pt x="378" y="422"/>
                    </a:lnTo>
                    <a:lnTo>
                      <a:pt x="226" y="302"/>
                    </a:lnTo>
                    <a:lnTo>
                      <a:pt x="78" y="227"/>
                    </a:lnTo>
                    <a:lnTo>
                      <a:pt x="16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2" name="Freeform 10"/>
              <p:cNvSpPr>
                <a:spLocks noChangeAspect="1" noChangeArrowheads="1"/>
              </p:cNvSpPr>
              <p:nvPr/>
            </p:nvSpPr>
            <p:spPr bwMode="auto">
              <a:xfrm>
                <a:off x="3338" y="2163"/>
                <a:ext cx="1163" cy="870"/>
              </a:xfrm>
              <a:custGeom>
                <a:avLst/>
                <a:gdLst>
                  <a:gd name="T0" fmla="*/ 0 w 1163"/>
                  <a:gd name="T1" fmla="*/ 163 h 870"/>
                  <a:gd name="T2" fmla="*/ 19 w 1163"/>
                  <a:gd name="T3" fmla="*/ 15 h 870"/>
                  <a:gd name="T4" fmla="*/ 113 w 1163"/>
                  <a:gd name="T5" fmla="*/ 0 h 870"/>
                  <a:gd name="T6" fmla="*/ 173 w 1163"/>
                  <a:gd name="T7" fmla="*/ 62 h 870"/>
                  <a:gd name="T8" fmla="*/ 192 w 1163"/>
                  <a:gd name="T9" fmla="*/ 207 h 870"/>
                  <a:gd name="T10" fmla="*/ 285 w 1163"/>
                  <a:gd name="T11" fmla="*/ 429 h 870"/>
                  <a:gd name="T12" fmla="*/ 449 w 1163"/>
                  <a:gd name="T13" fmla="*/ 600 h 870"/>
                  <a:gd name="T14" fmla="*/ 585 w 1163"/>
                  <a:gd name="T15" fmla="*/ 698 h 870"/>
                  <a:gd name="T16" fmla="*/ 906 w 1163"/>
                  <a:gd name="T17" fmla="*/ 707 h 870"/>
                  <a:gd name="T18" fmla="*/ 1050 w 1163"/>
                  <a:gd name="T19" fmla="*/ 643 h 870"/>
                  <a:gd name="T20" fmla="*/ 1112 w 1163"/>
                  <a:gd name="T21" fmla="*/ 570 h 870"/>
                  <a:gd name="T22" fmla="*/ 1163 w 1163"/>
                  <a:gd name="T23" fmla="*/ 578 h 870"/>
                  <a:gd name="T24" fmla="*/ 1155 w 1163"/>
                  <a:gd name="T25" fmla="*/ 664 h 870"/>
                  <a:gd name="T26" fmla="*/ 1112 w 1163"/>
                  <a:gd name="T27" fmla="*/ 827 h 870"/>
                  <a:gd name="T28" fmla="*/ 1155 w 1163"/>
                  <a:gd name="T29" fmla="*/ 870 h 870"/>
                  <a:gd name="T30" fmla="*/ 1034 w 1163"/>
                  <a:gd name="T31" fmla="*/ 851 h 870"/>
                  <a:gd name="T32" fmla="*/ 1007 w 1163"/>
                  <a:gd name="T33" fmla="*/ 808 h 870"/>
                  <a:gd name="T34" fmla="*/ 812 w 1163"/>
                  <a:gd name="T35" fmla="*/ 792 h 870"/>
                  <a:gd name="T36" fmla="*/ 585 w 1163"/>
                  <a:gd name="T37" fmla="*/ 784 h 870"/>
                  <a:gd name="T38" fmla="*/ 449 w 1163"/>
                  <a:gd name="T39" fmla="*/ 722 h 870"/>
                  <a:gd name="T40" fmla="*/ 363 w 1163"/>
                  <a:gd name="T41" fmla="*/ 656 h 870"/>
                  <a:gd name="T42" fmla="*/ 265 w 1163"/>
                  <a:gd name="T43" fmla="*/ 535 h 870"/>
                  <a:gd name="T44" fmla="*/ 113 w 1163"/>
                  <a:gd name="T45" fmla="*/ 386 h 870"/>
                  <a:gd name="T46" fmla="*/ 19 w 1163"/>
                  <a:gd name="T47" fmla="*/ 257 h 870"/>
                  <a:gd name="T48" fmla="*/ 0 w 1163"/>
                  <a:gd name="T49" fmla="*/ 163 h 8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63" h="870">
                    <a:moveTo>
                      <a:pt x="0" y="163"/>
                    </a:moveTo>
                    <a:lnTo>
                      <a:pt x="19" y="15"/>
                    </a:lnTo>
                    <a:lnTo>
                      <a:pt x="113" y="0"/>
                    </a:lnTo>
                    <a:lnTo>
                      <a:pt x="173" y="62"/>
                    </a:lnTo>
                    <a:lnTo>
                      <a:pt x="192" y="207"/>
                    </a:lnTo>
                    <a:lnTo>
                      <a:pt x="285" y="429"/>
                    </a:lnTo>
                    <a:lnTo>
                      <a:pt x="449" y="600"/>
                    </a:lnTo>
                    <a:lnTo>
                      <a:pt x="585" y="698"/>
                    </a:lnTo>
                    <a:lnTo>
                      <a:pt x="906" y="707"/>
                    </a:lnTo>
                    <a:lnTo>
                      <a:pt x="1050" y="643"/>
                    </a:lnTo>
                    <a:lnTo>
                      <a:pt x="1112" y="570"/>
                    </a:lnTo>
                    <a:lnTo>
                      <a:pt x="1163" y="578"/>
                    </a:lnTo>
                    <a:lnTo>
                      <a:pt x="1155" y="664"/>
                    </a:lnTo>
                    <a:lnTo>
                      <a:pt x="1112" y="827"/>
                    </a:lnTo>
                    <a:lnTo>
                      <a:pt x="1155" y="870"/>
                    </a:lnTo>
                    <a:lnTo>
                      <a:pt x="1034" y="851"/>
                    </a:lnTo>
                    <a:lnTo>
                      <a:pt x="1007" y="808"/>
                    </a:lnTo>
                    <a:lnTo>
                      <a:pt x="812" y="792"/>
                    </a:lnTo>
                    <a:lnTo>
                      <a:pt x="585" y="784"/>
                    </a:lnTo>
                    <a:lnTo>
                      <a:pt x="449" y="722"/>
                    </a:lnTo>
                    <a:lnTo>
                      <a:pt x="363" y="656"/>
                    </a:lnTo>
                    <a:lnTo>
                      <a:pt x="265" y="535"/>
                    </a:lnTo>
                    <a:lnTo>
                      <a:pt x="113" y="386"/>
                    </a:lnTo>
                    <a:lnTo>
                      <a:pt x="19" y="25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385" name="xjhwt9"/>
            <p:cNvGrpSpPr>
              <a:grpSpLocks noChangeAspect="1"/>
            </p:cNvGrpSpPr>
            <p:nvPr/>
          </p:nvGrpSpPr>
          <p:grpSpPr bwMode="auto">
            <a:xfrm>
              <a:off x="2448" y="2985"/>
              <a:ext cx="1008" cy="361"/>
              <a:chOff x="3928" y="1128"/>
              <a:chExt cx="3624" cy="1298"/>
            </a:xfrm>
          </p:grpSpPr>
          <p:sp>
            <p:nvSpPr>
              <p:cNvPr id="15386" name="Freeform 12" descr="栎木"/>
              <p:cNvSpPr>
                <a:spLocks noChangeAspect="1" noChangeArrowheads="1"/>
              </p:cNvSpPr>
              <p:nvPr/>
            </p:nvSpPr>
            <p:spPr bwMode="auto">
              <a:xfrm>
                <a:off x="3928" y="1128"/>
                <a:ext cx="3624" cy="876"/>
              </a:xfrm>
              <a:custGeom>
                <a:avLst/>
                <a:gdLst>
                  <a:gd name="T0" fmla="*/ 0 w 400"/>
                  <a:gd name="T1" fmla="*/ 0 h 400"/>
                  <a:gd name="T2" fmla="*/ 3624 w 400"/>
                  <a:gd name="T3" fmla="*/ 0 h 400"/>
                  <a:gd name="T4" fmla="*/ 3624 w 400"/>
                  <a:gd name="T5" fmla="*/ 876 h 400"/>
                  <a:gd name="T6" fmla="*/ 0 w 400"/>
                  <a:gd name="T7" fmla="*/ 876 h 400"/>
                  <a:gd name="T8" fmla="*/ 0 w 400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1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387" name="Group 13"/>
              <p:cNvGrpSpPr>
                <a:grpSpLocks noChangeAspect="1"/>
              </p:cNvGrpSpPr>
              <p:nvPr/>
            </p:nvGrpSpPr>
            <p:grpSpPr bwMode="auto">
              <a:xfrm>
                <a:off x="4422" y="1848"/>
                <a:ext cx="578" cy="578"/>
                <a:chOff x="2400" y="2400"/>
                <a:chExt cx="1440" cy="1440"/>
              </a:xfrm>
            </p:grpSpPr>
            <p:sp>
              <p:nvSpPr>
                <p:cNvPr id="15393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5394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5395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5396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388" name="Group 18"/>
              <p:cNvGrpSpPr>
                <a:grpSpLocks noChangeAspect="1"/>
              </p:cNvGrpSpPr>
              <p:nvPr/>
            </p:nvGrpSpPr>
            <p:grpSpPr bwMode="auto">
              <a:xfrm>
                <a:off x="6469" y="1848"/>
                <a:ext cx="578" cy="578"/>
                <a:chOff x="2400" y="2400"/>
                <a:chExt cx="1440" cy="1440"/>
              </a:xfrm>
            </p:grpSpPr>
            <p:sp>
              <p:nvSpPr>
                <p:cNvPr id="15389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5390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5391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5392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</p:grpSp>
        </p:grpSp>
      </p:grpSp>
      <p:grpSp>
        <p:nvGrpSpPr>
          <p:cNvPr id="15363" name="Group 24"/>
          <p:cNvGrpSpPr/>
          <p:nvPr/>
        </p:nvGrpSpPr>
        <p:grpSpPr bwMode="auto">
          <a:xfrm>
            <a:off x="2819400" y="4419600"/>
            <a:ext cx="2438400" cy="965200"/>
            <a:chOff x="816" y="2784"/>
            <a:chExt cx="1536" cy="608"/>
          </a:xfrm>
        </p:grpSpPr>
        <p:grpSp>
          <p:nvGrpSpPr>
            <p:cNvPr id="15365" name="xjhrw1"/>
            <p:cNvGrpSpPr>
              <a:grpSpLocks noChangeAspect="1"/>
            </p:cNvGrpSpPr>
            <p:nvPr/>
          </p:nvGrpSpPr>
          <p:grpSpPr bwMode="auto">
            <a:xfrm>
              <a:off x="816" y="2784"/>
              <a:ext cx="570" cy="608"/>
              <a:chOff x="1796" y="1498"/>
              <a:chExt cx="2852" cy="3037"/>
            </a:xfrm>
          </p:grpSpPr>
          <p:sp>
            <p:nvSpPr>
              <p:cNvPr id="15377" name="Freeform 26"/>
              <p:cNvSpPr>
                <a:spLocks noChangeAspect="1" noChangeArrowheads="1"/>
              </p:cNvSpPr>
              <p:nvPr/>
            </p:nvSpPr>
            <p:spPr bwMode="auto">
              <a:xfrm>
                <a:off x="3530" y="1498"/>
                <a:ext cx="514" cy="555"/>
              </a:xfrm>
              <a:custGeom>
                <a:avLst/>
                <a:gdLst>
                  <a:gd name="T0" fmla="*/ 409 w 514"/>
                  <a:gd name="T1" fmla="*/ 383 h 555"/>
                  <a:gd name="T2" fmla="*/ 456 w 514"/>
                  <a:gd name="T3" fmla="*/ 297 h 555"/>
                  <a:gd name="T4" fmla="*/ 478 w 514"/>
                  <a:gd name="T5" fmla="*/ 216 h 555"/>
                  <a:gd name="T6" fmla="*/ 471 w 514"/>
                  <a:gd name="T7" fmla="*/ 122 h 555"/>
                  <a:gd name="T8" fmla="*/ 412 w 514"/>
                  <a:gd name="T9" fmla="*/ 36 h 555"/>
                  <a:gd name="T10" fmla="*/ 343 w 514"/>
                  <a:gd name="T11" fmla="*/ 0 h 555"/>
                  <a:gd name="T12" fmla="*/ 238 w 514"/>
                  <a:gd name="T13" fmla="*/ 15 h 555"/>
                  <a:gd name="T14" fmla="*/ 112 w 514"/>
                  <a:gd name="T15" fmla="*/ 86 h 555"/>
                  <a:gd name="T16" fmla="*/ 43 w 514"/>
                  <a:gd name="T17" fmla="*/ 172 h 555"/>
                  <a:gd name="T18" fmla="*/ 0 w 514"/>
                  <a:gd name="T19" fmla="*/ 336 h 555"/>
                  <a:gd name="T20" fmla="*/ 7 w 514"/>
                  <a:gd name="T21" fmla="*/ 442 h 555"/>
                  <a:gd name="T22" fmla="*/ 50 w 514"/>
                  <a:gd name="T23" fmla="*/ 527 h 555"/>
                  <a:gd name="T24" fmla="*/ 112 w 514"/>
                  <a:gd name="T25" fmla="*/ 547 h 555"/>
                  <a:gd name="T26" fmla="*/ 195 w 514"/>
                  <a:gd name="T27" fmla="*/ 547 h 555"/>
                  <a:gd name="T28" fmla="*/ 285 w 514"/>
                  <a:gd name="T29" fmla="*/ 504 h 555"/>
                  <a:gd name="T30" fmla="*/ 323 w 514"/>
                  <a:gd name="T31" fmla="*/ 484 h 555"/>
                  <a:gd name="T32" fmla="*/ 350 w 514"/>
                  <a:gd name="T33" fmla="*/ 450 h 555"/>
                  <a:gd name="T34" fmla="*/ 478 w 514"/>
                  <a:gd name="T35" fmla="*/ 555 h 555"/>
                  <a:gd name="T36" fmla="*/ 514 w 514"/>
                  <a:gd name="T37" fmla="*/ 547 h 555"/>
                  <a:gd name="T38" fmla="*/ 499 w 514"/>
                  <a:gd name="T39" fmla="*/ 512 h 555"/>
                  <a:gd name="T40" fmla="*/ 409 w 514"/>
                  <a:gd name="T41" fmla="*/ 383 h 5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4" h="555">
                    <a:moveTo>
                      <a:pt x="409" y="383"/>
                    </a:moveTo>
                    <a:lnTo>
                      <a:pt x="456" y="297"/>
                    </a:lnTo>
                    <a:lnTo>
                      <a:pt x="478" y="216"/>
                    </a:lnTo>
                    <a:lnTo>
                      <a:pt x="471" y="122"/>
                    </a:lnTo>
                    <a:lnTo>
                      <a:pt x="412" y="36"/>
                    </a:lnTo>
                    <a:lnTo>
                      <a:pt x="343" y="0"/>
                    </a:lnTo>
                    <a:lnTo>
                      <a:pt x="238" y="15"/>
                    </a:lnTo>
                    <a:lnTo>
                      <a:pt x="112" y="86"/>
                    </a:lnTo>
                    <a:lnTo>
                      <a:pt x="43" y="172"/>
                    </a:lnTo>
                    <a:lnTo>
                      <a:pt x="0" y="336"/>
                    </a:lnTo>
                    <a:lnTo>
                      <a:pt x="7" y="442"/>
                    </a:lnTo>
                    <a:lnTo>
                      <a:pt x="50" y="527"/>
                    </a:lnTo>
                    <a:lnTo>
                      <a:pt x="112" y="547"/>
                    </a:lnTo>
                    <a:lnTo>
                      <a:pt x="195" y="547"/>
                    </a:lnTo>
                    <a:lnTo>
                      <a:pt x="285" y="504"/>
                    </a:lnTo>
                    <a:lnTo>
                      <a:pt x="323" y="484"/>
                    </a:lnTo>
                    <a:lnTo>
                      <a:pt x="350" y="450"/>
                    </a:lnTo>
                    <a:lnTo>
                      <a:pt x="478" y="555"/>
                    </a:lnTo>
                    <a:lnTo>
                      <a:pt x="514" y="547"/>
                    </a:lnTo>
                    <a:lnTo>
                      <a:pt x="499" y="512"/>
                    </a:lnTo>
                    <a:lnTo>
                      <a:pt x="409" y="383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8" name="Freeform 27"/>
              <p:cNvSpPr>
                <a:spLocks noChangeAspect="1" noChangeArrowheads="1"/>
              </p:cNvSpPr>
              <p:nvPr/>
            </p:nvSpPr>
            <p:spPr bwMode="auto">
              <a:xfrm>
                <a:off x="2813" y="2007"/>
                <a:ext cx="784" cy="1174"/>
              </a:xfrm>
              <a:custGeom>
                <a:avLst/>
                <a:gdLst>
                  <a:gd name="T0" fmla="*/ 405 w 784"/>
                  <a:gd name="T1" fmla="*/ 347 h 1174"/>
                  <a:gd name="T2" fmla="*/ 422 w 784"/>
                  <a:gd name="T3" fmla="*/ 214 h 1174"/>
                  <a:gd name="T4" fmla="*/ 441 w 784"/>
                  <a:gd name="T5" fmla="*/ 51 h 1174"/>
                  <a:gd name="T6" fmla="*/ 515 w 784"/>
                  <a:gd name="T7" fmla="*/ 0 h 1174"/>
                  <a:gd name="T8" fmla="*/ 592 w 784"/>
                  <a:gd name="T9" fmla="*/ 0 h 1174"/>
                  <a:gd name="T10" fmla="*/ 682 w 784"/>
                  <a:gd name="T11" fmla="*/ 70 h 1174"/>
                  <a:gd name="T12" fmla="*/ 748 w 784"/>
                  <a:gd name="T13" fmla="*/ 235 h 1174"/>
                  <a:gd name="T14" fmla="*/ 784 w 784"/>
                  <a:gd name="T15" fmla="*/ 456 h 1174"/>
                  <a:gd name="T16" fmla="*/ 748 w 784"/>
                  <a:gd name="T17" fmla="*/ 706 h 1174"/>
                  <a:gd name="T18" fmla="*/ 682 w 784"/>
                  <a:gd name="T19" fmla="*/ 855 h 1174"/>
                  <a:gd name="T20" fmla="*/ 557 w 784"/>
                  <a:gd name="T21" fmla="*/ 1026 h 1174"/>
                  <a:gd name="T22" fmla="*/ 422 w 784"/>
                  <a:gd name="T23" fmla="*/ 1131 h 1174"/>
                  <a:gd name="T24" fmla="*/ 257 w 784"/>
                  <a:gd name="T25" fmla="*/ 1174 h 1174"/>
                  <a:gd name="T26" fmla="*/ 121 w 784"/>
                  <a:gd name="T27" fmla="*/ 1139 h 1174"/>
                  <a:gd name="T28" fmla="*/ 35 w 784"/>
                  <a:gd name="T29" fmla="*/ 1073 h 1174"/>
                  <a:gd name="T30" fmla="*/ 0 w 784"/>
                  <a:gd name="T31" fmla="*/ 968 h 1174"/>
                  <a:gd name="T32" fmla="*/ 19 w 784"/>
                  <a:gd name="T33" fmla="*/ 874 h 1174"/>
                  <a:gd name="T34" fmla="*/ 62 w 784"/>
                  <a:gd name="T35" fmla="*/ 788 h 1174"/>
                  <a:gd name="T36" fmla="*/ 129 w 784"/>
                  <a:gd name="T37" fmla="*/ 749 h 1174"/>
                  <a:gd name="T38" fmla="*/ 226 w 784"/>
                  <a:gd name="T39" fmla="*/ 726 h 1174"/>
                  <a:gd name="T40" fmla="*/ 311 w 784"/>
                  <a:gd name="T41" fmla="*/ 664 h 1174"/>
                  <a:gd name="T42" fmla="*/ 378 w 784"/>
                  <a:gd name="T43" fmla="*/ 535 h 1174"/>
                  <a:gd name="T44" fmla="*/ 405 w 784"/>
                  <a:gd name="T45" fmla="*/ 347 h 11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84" h="1174">
                    <a:moveTo>
                      <a:pt x="405" y="347"/>
                    </a:moveTo>
                    <a:lnTo>
                      <a:pt x="422" y="214"/>
                    </a:lnTo>
                    <a:lnTo>
                      <a:pt x="441" y="51"/>
                    </a:lnTo>
                    <a:lnTo>
                      <a:pt x="515" y="0"/>
                    </a:lnTo>
                    <a:lnTo>
                      <a:pt x="592" y="0"/>
                    </a:lnTo>
                    <a:lnTo>
                      <a:pt x="682" y="70"/>
                    </a:lnTo>
                    <a:lnTo>
                      <a:pt x="748" y="235"/>
                    </a:lnTo>
                    <a:lnTo>
                      <a:pt x="784" y="456"/>
                    </a:lnTo>
                    <a:lnTo>
                      <a:pt x="748" y="706"/>
                    </a:lnTo>
                    <a:lnTo>
                      <a:pt x="682" y="855"/>
                    </a:lnTo>
                    <a:lnTo>
                      <a:pt x="557" y="1026"/>
                    </a:lnTo>
                    <a:lnTo>
                      <a:pt x="422" y="1131"/>
                    </a:lnTo>
                    <a:lnTo>
                      <a:pt x="257" y="1174"/>
                    </a:lnTo>
                    <a:lnTo>
                      <a:pt x="121" y="1139"/>
                    </a:lnTo>
                    <a:lnTo>
                      <a:pt x="35" y="1073"/>
                    </a:lnTo>
                    <a:lnTo>
                      <a:pt x="0" y="968"/>
                    </a:lnTo>
                    <a:lnTo>
                      <a:pt x="19" y="874"/>
                    </a:lnTo>
                    <a:lnTo>
                      <a:pt x="62" y="788"/>
                    </a:lnTo>
                    <a:lnTo>
                      <a:pt x="129" y="749"/>
                    </a:lnTo>
                    <a:lnTo>
                      <a:pt x="226" y="726"/>
                    </a:lnTo>
                    <a:lnTo>
                      <a:pt x="311" y="664"/>
                    </a:lnTo>
                    <a:lnTo>
                      <a:pt x="378" y="535"/>
                    </a:lnTo>
                    <a:lnTo>
                      <a:pt x="405" y="347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9" name="Freeform 28"/>
              <p:cNvSpPr>
                <a:spLocks noChangeAspect="1" noChangeArrowheads="1"/>
              </p:cNvSpPr>
              <p:nvPr/>
            </p:nvSpPr>
            <p:spPr bwMode="auto">
              <a:xfrm>
                <a:off x="2632" y="2920"/>
                <a:ext cx="1007" cy="1615"/>
              </a:xfrm>
              <a:custGeom>
                <a:avLst/>
                <a:gdLst>
                  <a:gd name="T0" fmla="*/ 326 w 1007"/>
                  <a:gd name="T1" fmla="*/ 52 h 1615"/>
                  <a:gd name="T2" fmla="*/ 369 w 1007"/>
                  <a:gd name="T3" fmla="*/ 0 h 1615"/>
                  <a:gd name="T4" fmla="*/ 456 w 1007"/>
                  <a:gd name="T5" fmla="*/ 0 h 1615"/>
                  <a:gd name="T6" fmla="*/ 499 w 1007"/>
                  <a:gd name="T7" fmla="*/ 71 h 1615"/>
                  <a:gd name="T8" fmla="*/ 577 w 1007"/>
                  <a:gd name="T9" fmla="*/ 242 h 1615"/>
                  <a:gd name="T10" fmla="*/ 686 w 1007"/>
                  <a:gd name="T11" fmla="*/ 430 h 1615"/>
                  <a:gd name="T12" fmla="*/ 857 w 1007"/>
                  <a:gd name="T13" fmla="*/ 578 h 1615"/>
                  <a:gd name="T14" fmla="*/ 990 w 1007"/>
                  <a:gd name="T15" fmla="*/ 688 h 1615"/>
                  <a:gd name="T16" fmla="*/ 1007 w 1007"/>
                  <a:gd name="T17" fmla="*/ 739 h 1615"/>
                  <a:gd name="T18" fmla="*/ 1007 w 1007"/>
                  <a:gd name="T19" fmla="*/ 793 h 1615"/>
                  <a:gd name="T20" fmla="*/ 819 w 1007"/>
                  <a:gd name="T21" fmla="*/ 953 h 1615"/>
                  <a:gd name="T22" fmla="*/ 608 w 1007"/>
                  <a:gd name="T23" fmla="*/ 1116 h 1615"/>
                  <a:gd name="T24" fmla="*/ 448 w 1007"/>
                  <a:gd name="T25" fmla="*/ 1187 h 1615"/>
                  <a:gd name="T26" fmla="*/ 276 w 1007"/>
                  <a:gd name="T27" fmla="*/ 1202 h 1615"/>
                  <a:gd name="T28" fmla="*/ 190 w 1007"/>
                  <a:gd name="T29" fmla="*/ 1210 h 1615"/>
                  <a:gd name="T30" fmla="*/ 148 w 1007"/>
                  <a:gd name="T31" fmla="*/ 1296 h 1615"/>
                  <a:gd name="T32" fmla="*/ 112 w 1007"/>
                  <a:gd name="T33" fmla="*/ 1393 h 1615"/>
                  <a:gd name="T34" fmla="*/ 135 w 1007"/>
                  <a:gd name="T35" fmla="*/ 1502 h 1615"/>
                  <a:gd name="T36" fmla="*/ 190 w 1007"/>
                  <a:gd name="T37" fmla="*/ 1523 h 1615"/>
                  <a:gd name="T38" fmla="*/ 190 w 1007"/>
                  <a:gd name="T39" fmla="*/ 1564 h 1615"/>
                  <a:gd name="T40" fmla="*/ 62 w 1007"/>
                  <a:gd name="T41" fmla="*/ 1615 h 1615"/>
                  <a:gd name="T42" fmla="*/ 19 w 1007"/>
                  <a:gd name="T43" fmla="*/ 1553 h 1615"/>
                  <a:gd name="T44" fmla="*/ 0 w 1007"/>
                  <a:gd name="T45" fmla="*/ 1444 h 1615"/>
                  <a:gd name="T46" fmla="*/ 41 w 1007"/>
                  <a:gd name="T47" fmla="*/ 1315 h 1615"/>
                  <a:gd name="T48" fmla="*/ 105 w 1007"/>
                  <a:gd name="T49" fmla="*/ 1202 h 1615"/>
                  <a:gd name="T50" fmla="*/ 190 w 1007"/>
                  <a:gd name="T51" fmla="*/ 1101 h 1615"/>
                  <a:gd name="T52" fmla="*/ 276 w 1007"/>
                  <a:gd name="T53" fmla="*/ 1073 h 1615"/>
                  <a:gd name="T54" fmla="*/ 362 w 1007"/>
                  <a:gd name="T55" fmla="*/ 1116 h 1615"/>
                  <a:gd name="T56" fmla="*/ 514 w 1007"/>
                  <a:gd name="T57" fmla="*/ 1050 h 1615"/>
                  <a:gd name="T58" fmla="*/ 643 w 1007"/>
                  <a:gd name="T59" fmla="*/ 945 h 1615"/>
                  <a:gd name="T60" fmla="*/ 791 w 1007"/>
                  <a:gd name="T61" fmla="*/ 816 h 1615"/>
                  <a:gd name="T62" fmla="*/ 842 w 1007"/>
                  <a:gd name="T63" fmla="*/ 758 h 1615"/>
                  <a:gd name="T64" fmla="*/ 834 w 1007"/>
                  <a:gd name="T65" fmla="*/ 707 h 1615"/>
                  <a:gd name="T66" fmla="*/ 662 w 1007"/>
                  <a:gd name="T67" fmla="*/ 610 h 1615"/>
                  <a:gd name="T68" fmla="*/ 514 w 1007"/>
                  <a:gd name="T69" fmla="*/ 480 h 1615"/>
                  <a:gd name="T70" fmla="*/ 343 w 1007"/>
                  <a:gd name="T71" fmla="*/ 309 h 1615"/>
                  <a:gd name="T72" fmla="*/ 283 w 1007"/>
                  <a:gd name="T73" fmla="*/ 157 h 1615"/>
                  <a:gd name="T74" fmla="*/ 326 w 1007"/>
                  <a:gd name="T75" fmla="*/ 52 h 16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07" h="1615">
                    <a:moveTo>
                      <a:pt x="326" y="52"/>
                    </a:moveTo>
                    <a:lnTo>
                      <a:pt x="369" y="0"/>
                    </a:lnTo>
                    <a:lnTo>
                      <a:pt x="456" y="0"/>
                    </a:lnTo>
                    <a:lnTo>
                      <a:pt x="499" y="71"/>
                    </a:lnTo>
                    <a:lnTo>
                      <a:pt x="577" y="242"/>
                    </a:lnTo>
                    <a:lnTo>
                      <a:pt x="686" y="430"/>
                    </a:lnTo>
                    <a:lnTo>
                      <a:pt x="857" y="578"/>
                    </a:lnTo>
                    <a:lnTo>
                      <a:pt x="990" y="688"/>
                    </a:lnTo>
                    <a:lnTo>
                      <a:pt x="1007" y="739"/>
                    </a:lnTo>
                    <a:lnTo>
                      <a:pt x="1007" y="793"/>
                    </a:lnTo>
                    <a:lnTo>
                      <a:pt x="819" y="953"/>
                    </a:lnTo>
                    <a:lnTo>
                      <a:pt x="608" y="1116"/>
                    </a:lnTo>
                    <a:lnTo>
                      <a:pt x="448" y="1187"/>
                    </a:lnTo>
                    <a:lnTo>
                      <a:pt x="276" y="1202"/>
                    </a:lnTo>
                    <a:lnTo>
                      <a:pt x="190" y="1210"/>
                    </a:lnTo>
                    <a:lnTo>
                      <a:pt x="148" y="1296"/>
                    </a:lnTo>
                    <a:lnTo>
                      <a:pt x="112" y="1393"/>
                    </a:lnTo>
                    <a:lnTo>
                      <a:pt x="135" y="1502"/>
                    </a:lnTo>
                    <a:lnTo>
                      <a:pt x="190" y="1523"/>
                    </a:lnTo>
                    <a:lnTo>
                      <a:pt x="190" y="1564"/>
                    </a:lnTo>
                    <a:lnTo>
                      <a:pt x="62" y="1615"/>
                    </a:lnTo>
                    <a:lnTo>
                      <a:pt x="19" y="1553"/>
                    </a:lnTo>
                    <a:lnTo>
                      <a:pt x="0" y="1444"/>
                    </a:lnTo>
                    <a:lnTo>
                      <a:pt x="41" y="1315"/>
                    </a:lnTo>
                    <a:lnTo>
                      <a:pt x="105" y="1202"/>
                    </a:lnTo>
                    <a:lnTo>
                      <a:pt x="190" y="1101"/>
                    </a:lnTo>
                    <a:lnTo>
                      <a:pt x="276" y="1073"/>
                    </a:lnTo>
                    <a:lnTo>
                      <a:pt x="362" y="1116"/>
                    </a:lnTo>
                    <a:lnTo>
                      <a:pt x="514" y="1050"/>
                    </a:lnTo>
                    <a:lnTo>
                      <a:pt x="643" y="945"/>
                    </a:lnTo>
                    <a:lnTo>
                      <a:pt x="791" y="816"/>
                    </a:lnTo>
                    <a:lnTo>
                      <a:pt x="842" y="758"/>
                    </a:lnTo>
                    <a:lnTo>
                      <a:pt x="834" y="707"/>
                    </a:lnTo>
                    <a:lnTo>
                      <a:pt x="662" y="610"/>
                    </a:lnTo>
                    <a:lnTo>
                      <a:pt x="514" y="480"/>
                    </a:lnTo>
                    <a:lnTo>
                      <a:pt x="343" y="309"/>
                    </a:lnTo>
                    <a:lnTo>
                      <a:pt x="283" y="157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0" name="Freeform 29"/>
              <p:cNvSpPr>
                <a:spLocks noChangeAspect="1" noChangeArrowheads="1"/>
              </p:cNvSpPr>
              <p:nvPr/>
            </p:nvSpPr>
            <p:spPr bwMode="auto">
              <a:xfrm>
                <a:off x="1796" y="2924"/>
                <a:ext cx="1326" cy="1487"/>
              </a:xfrm>
              <a:custGeom>
                <a:avLst/>
                <a:gdLst>
                  <a:gd name="T0" fmla="*/ 905 w 1326"/>
                  <a:gd name="T1" fmla="*/ 370 h 1487"/>
                  <a:gd name="T2" fmla="*/ 1057 w 1326"/>
                  <a:gd name="T3" fmla="*/ 113 h 1487"/>
                  <a:gd name="T4" fmla="*/ 1183 w 1326"/>
                  <a:gd name="T5" fmla="*/ 0 h 1487"/>
                  <a:gd name="T6" fmla="*/ 1292 w 1326"/>
                  <a:gd name="T7" fmla="*/ 19 h 1487"/>
                  <a:gd name="T8" fmla="*/ 1326 w 1326"/>
                  <a:gd name="T9" fmla="*/ 136 h 1487"/>
                  <a:gd name="T10" fmla="*/ 1162 w 1326"/>
                  <a:gd name="T11" fmla="*/ 394 h 1487"/>
                  <a:gd name="T12" fmla="*/ 971 w 1326"/>
                  <a:gd name="T13" fmla="*/ 651 h 1487"/>
                  <a:gd name="T14" fmla="*/ 769 w 1326"/>
                  <a:gd name="T15" fmla="*/ 878 h 1487"/>
                  <a:gd name="T16" fmla="*/ 577 w 1326"/>
                  <a:gd name="T17" fmla="*/ 1015 h 1487"/>
                  <a:gd name="T18" fmla="*/ 449 w 1326"/>
                  <a:gd name="T19" fmla="*/ 1116 h 1487"/>
                  <a:gd name="T20" fmla="*/ 328 w 1326"/>
                  <a:gd name="T21" fmla="*/ 1116 h 1487"/>
                  <a:gd name="T22" fmla="*/ 277 w 1326"/>
                  <a:gd name="T23" fmla="*/ 1099 h 1487"/>
                  <a:gd name="T24" fmla="*/ 277 w 1326"/>
                  <a:gd name="T25" fmla="*/ 1221 h 1487"/>
                  <a:gd name="T26" fmla="*/ 172 w 1326"/>
                  <a:gd name="T27" fmla="*/ 1358 h 1487"/>
                  <a:gd name="T28" fmla="*/ 86 w 1326"/>
                  <a:gd name="T29" fmla="*/ 1401 h 1487"/>
                  <a:gd name="T30" fmla="*/ 93 w 1326"/>
                  <a:gd name="T31" fmla="*/ 1478 h 1487"/>
                  <a:gd name="T32" fmla="*/ 9 w 1326"/>
                  <a:gd name="T33" fmla="*/ 1487 h 1487"/>
                  <a:gd name="T34" fmla="*/ 0 w 1326"/>
                  <a:gd name="T35" fmla="*/ 1373 h 1487"/>
                  <a:gd name="T36" fmla="*/ 71 w 1326"/>
                  <a:gd name="T37" fmla="*/ 1287 h 1487"/>
                  <a:gd name="T38" fmla="*/ 172 w 1326"/>
                  <a:gd name="T39" fmla="*/ 1210 h 1487"/>
                  <a:gd name="T40" fmla="*/ 215 w 1326"/>
                  <a:gd name="T41" fmla="*/ 1123 h 1487"/>
                  <a:gd name="T42" fmla="*/ 223 w 1326"/>
                  <a:gd name="T43" fmla="*/ 1015 h 1487"/>
                  <a:gd name="T44" fmla="*/ 215 w 1326"/>
                  <a:gd name="T45" fmla="*/ 987 h 1487"/>
                  <a:gd name="T46" fmla="*/ 266 w 1326"/>
                  <a:gd name="T47" fmla="*/ 951 h 1487"/>
                  <a:gd name="T48" fmla="*/ 309 w 1326"/>
                  <a:gd name="T49" fmla="*/ 951 h 1487"/>
                  <a:gd name="T50" fmla="*/ 343 w 1326"/>
                  <a:gd name="T51" fmla="*/ 1015 h 1487"/>
                  <a:gd name="T52" fmla="*/ 406 w 1326"/>
                  <a:gd name="T53" fmla="*/ 1037 h 1487"/>
                  <a:gd name="T54" fmla="*/ 472 w 1326"/>
                  <a:gd name="T55" fmla="*/ 1015 h 1487"/>
                  <a:gd name="T56" fmla="*/ 558 w 1326"/>
                  <a:gd name="T57" fmla="*/ 928 h 1487"/>
                  <a:gd name="T58" fmla="*/ 691 w 1326"/>
                  <a:gd name="T59" fmla="*/ 792 h 1487"/>
                  <a:gd name="T60" fmla="*/ 800 w 1326"/>
                  <a:gd name="T61" fmla="*/ 628 h 1487"/>
                  <a:gd name="T62" fmla="*/ 862 w 1326"/>
                  <a:gd name="T63" fmla="*/ 492 h 1487"/>
                  <a:gd name="T64" fmla="*/ 905 w 1326"/>
                  <a:gd name="T65" fmla="*/ 370 h 14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6" h="1487">
                    <a:moveTo>
                      <a:pt x="905" y="370"/>
                    </a:moveTo>
                    <a:lnTo>
                      <a:pt x="1057" y="113"/>
                    </a:lnTo>
                    <a:lnTo>
                      <a:pt x="1183" y="0"/>
                    </a:lnTo>
                    <a:lnTo>
                      <a:pt x="1292" y="19"/>
                    </a:lnTo>
                    <a:lnTo>
                      <a:pt x="1326" y="136"/>
                    </a:lnTo>
                    <a:lnTo>
                      <a:pt x="1162" y="394"/>
                    </a:lnTo>
                    <a:lnTo>
                      <a:pt x="971" y="651"/>
                    </a:lnTo>
                    <a:lnTo>
                      <a:pt x="769" y="878"/>
                    </a:lnTo>
                    <a:lnTo>
                      <a:pt x="577" y="1015"/>
                    </a:lnTo>
                    <a:lnTo>
                      <a:pt x="449" y="1116"/>
                    </a:lnTo>
                    <a:lnTo>
                      <a:pt x="328" y="1116"/>
                    </a:lnTo>
                    <a:lnTo>
                      <a:pt x="277" y="1099"/>
                    </a:lnTo>
                    <a:lnTo>
                      <a:pt x="277" y="1221"/>
                    </a:lnTo>
                    <a:lnTo>
                      <a:pt x="172" y="1358"/>
                    </a:lnTo>
                    <a:lnTo>
                      <a:pt x="86" y="1401"/>
                    </a:lnTo>
                    <a:lnTo>
                      <a:pt x="93" y="1478"/>
                    </a:lnTo>
                    <a:lnTo>
                      <a:pt x="9" y="1487"/>
                    </a:lnTo>
                    <a:lnTo>
                      <a:pt x="0" y="1373"/>
                    </a:lnTo>
                    <a:lnTo>
                      <a:pt x="71" y="1287"/>
                    </a:lnTo>
                    <a:lnTo>
                      <a:pt x="172" y="1210"/>
                    </a:lnTo>
                    <a:lnTo>
                      <a:pt x="215" y="1123"/>
                    </a:lnTo>
                    <a:lnTo>
                      <a:pt x="223" y="1015"/>
                    </a:lnTo>
                    <a:lnTo>
                      <a:pt x="215" y="987"/>
                    </a:lnTo>
                    <a:lnTo>
                      <a:pt x="266" y="951"/>
                    </a:lnTo>
                    <a:lnTo>
                      <a:pt x="309" y="951"/>
                    </a:lnTo>
                    <a:lnTo>
                      <a:pt x="343" y="1015"/>
                    </a:lnTo>
                    <a:lnTo>
                      <a:pt x="406" y="1037"/>
                    </a:lnTo>
                    <a:lnTo>
                      <a:pt x="472" y="1015"/>
                    </a:lnTo>
                    <a:lnTo>
                      <a:pt x="558" y="928"/>
                    </a:lnTo>
                    <a:lnTo>
                      <a:pt x="691" y="792"/>
                    </a:lnTo>
                    <a:lnTo>
                      <a:pt x="800" y="628"/>
                    </a:lnTo>
                    <a:lnTo>
                      <a:pt x="862" y="492"/>
                    </a:lnTo>
                    <a:lnTo>
                      <a:pt x="905" y="37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1" name="Freeform 30"/>
              <p:cNvSpPr>
                <a:spLocks noChangeAspect="1" noChangeArrowheads="1"/>
              </p:cNvSpPr>
              <p:nvPr/>
            </p:nvSpPr>
            <p:spPr bwMode="auto">
              <a:xfrm>
                <a:off x="3345" y="2093"/>
                <a:ext cx="1303" cy="827"/>
              </a:xfrm>
              <a:custGeom>
                <a:avLst/>
                <a:gdLst>
                  <a:gd name="T0" fmla="*/ 16 w 1303"/>
                  <a:gd name="T1" fmla="*/ 145 h 827"/>
                  <a:gd name="T2" fmla="*/ 0 w 1303"/>
                  <a:gd name="T3" fmla="*/ 36 h 827"/>
                  <a:gd name="T4" fmla="*/ 63 w 1303"/>
                  <a:gd name="T5" fmla="*/ 0 h 827"/>
                  <a:gd name="T6" fmla="*/ 172 w 1303"/>
                  <a:gd name="T7" fmla="*/ 21 h 827"/>
                  <a:gd name="T8" fmla="*/ 320 w 1303"/>
                  <a:gd name="T9" fmla="*/ 165 h 827"/>
                  <a:gd name="T10" fmla="*/ 465 w 1303"/>
                  <a:gd name="T11" fmla="*/ 336 h 827"/>
                  <a:gd name="T12" fmla="*/ 620 w 1303"/>
                  <a:gd name="T13" fmla="*/ 484 h 827"/>
                  <a:gd name="T14" fmla="*/ 812 w 1303"/>
                  <a:gd name="T15" fmla="*/ 559 h 827"/>
                  <a:gd name="T16" fmla="*/ 999 w 1303"/>
                  <a:gd name="T17" fmla="*/ 578 h 827"/>
                  <a:gd name="T18" fmla="*/ 1081 w 1303"/>
                  <a:gd name="T19" fmla="*/ 559 h 827"/>
                  <a:gd name="T20" fmla="*/ 1198 w 1303"/>
                  <a:gd name="T21" fmla="*/ 493 h 827"/>
                  <a:gd name="T22" fmla="*/ 1303 w 1303"/>
                  <a:gd name="T23" fmla="*/ 508 h 827"/>
                  <a:gd name="T24" fmla="*/ 1261 w 1303"/>
                  <a:gd name="T25" fmla="*/ 559 h 827"/>
                  <a:gd name="T26" fmla="*/ 1175 w 1303"/>
                  <a:gd name="T27" fmla="*/ 594 h 827"/>
                  <a:gd name="T28" fmla="*/ 1113 w 1303"/>
                  <a:gd name="T29" fmla="*/ 637 h 827"/>
                  <a:gd name="T30" fmla="*/ 1081 w 1303"/>
                  <a:gd name="T31" fmla="*/ 699 h 827"/>
                  <a:gd name="T32" fmla="*/ 1081 w 1303"/>
                  <a:gd name="T33" fmla="*/ 793 h 827"/>
                  <a:gd name="T34" fmla="*/ 1027 w 1303"/>
                  <a:gd name="T35" fmla="*/ 827 h 827"/>
                  <a:gd name="T36" fmla="*/ 999 w 1303"/>
                  <a:gd name="T37" fmla="*/ 750 h 827"/>
                  <a:gd name="T38" fmla="*/ 941 w 1303"/>
                  <a:gd name="T39" fmla="*/ 679 h 827"/>
                  <a:gd name="T40" fmla="*/ 847 w 1303"/>
                  <a:gd name="T41" fmla="*/ 656 h 827"/>
                  <a:gd name="T42" fmla="*/ 699 w 1303"/>
                  <a:gd name="T43" fmla="*/ 602 h 827"/>
                  <a:gd name="T44" fmla="*/ 527 w 1303"/>
                  <a:gd name="T45" fmla="*/ 527 h 827"/>
                  <a:gd name="T46" fmla="*/ 378 w 1303"/>
                  <a:gd name="T47" fmla="*/ 422 h 827"/>
                  <a:gd name="T48" fmla="*/ 226 w 1303"/>
                  <a:gd name="T49" fmla="*/ 302 h 827"/>
                  <a:gd name="T50" fmla="*/ 78 w 1303"/>
                  <a:gd name="T51" fmla="*/ 227 h 827"/>
                  <a:gd name="T52" fmla="*/ 16 w 1303"/>
                  <a:gd name="T53" fmla="*/ 145 h 8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03" h="827">
                    <a:moveTo>
                      <a:pt x="16" y="145"/>
                    </a:moveTo>
                    <a:lnTo>
                      <a:pt x="0" y="36"/>
                    </a:lnTo>
                    <a:lnTo>
                      <a:pt x="63" y="0"/>
                    </a:lnTo>
                    <a:lnTo>
                      <a:pt x="172" y="21"/>
                    </a:lnTo>
                    <a:lnTo>
                      <a:pt x="320" y="165"/>
                    </a:lnTo>
                    <a:lnTo>
                      <a:pt x="465" y="336"/>
                    </a:lnTo>
                    <a:lnTo>
                      <a:pt x="620" y="484"/>
                    </a:lnTo>
                    <a:lnTo>
                      <a:pt x="812" y="559"/>
                    </a:lnTo>
                    <a:lnTo>
                      <a:pt x="999" y="578"/>
                    </a:lnTo>
                    <a:lnTo>
                      <a:pt x="1081" y="559"/>
                    </a:lnTo>
                    <a:lnTo>
                      <a:pt x="1198" y="493"/>
                    </a:lnTo>
                    <a:lnTo>
                      <a:pt x="1303" y="508"/>
                    </a:lnTo>
                    <a:lnTo>
                      <a:pt x="1261" y="559"/>
                    </a:lnTo>
                    <a:lnTo>
                      <a:pt x="1175" y="594"/>
                    </a:lnTo>
                    <a:lnTo>
                      <a:pt x="1113" y="637"/>
                    </a:lnTo>
                    <a:lnTo>
                      <a:pt x="1081" y="699"/>
                    </a:lnTo>
                    <a:lnTo>
                      <a:pt x="1081" y="793"/>
                    </a:lnTo>
                    <a:lnTo>
                      <a:pt x="1027" y="827"/>
                    </a:lnTo>
                    <a:lnTo>
                      <a:pt x="999" y="750"/>
                    </a:lnTo>
                    <a:lnTo>
                      <a:pt x="941" y="679"/>
                    </a:lnTo>
                    <a:lnTo>
                      <a:pt x="847" y="656"/>
                    </a:lnTo>
                    <a:lnTo>
                      <a:pt x="699" y="602"/>
                    </a:lnTo>
                    <a:lnTo>
                      <a:pt x="527" y="527"/>
                    </a:lnTo>
                    <a:lnTo>
                      <a:pt x="378" y="422"/>
                    </a:lnTo>
                    <a:lnTo>
                      <a:pt x="226" y="302"/>
                    </a:lnTo>
                    <a:lnTo>
                      <a:pt x="78" y="227"/>
                    </a:lnTo>
                    <a:lnTo>
                      <a:pt x="16" y="145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2" name="Freeform 31"/>
              <p:cNvSpPr>
                <a:spLocks noChangeAspect="1" noChangeArrowheads="1"/>
              </p:cNvSpPr>
              <p:nvPr/>
            </p:nvSpPr>
            <p:spPr bwMode="auto">
              <a:xfrm>
                <a:off x="3338" y="2163"/>
                <a:ext cx="1163" cy="870"/>
              </a:xfrm>
              <a:custGeom>
                <a:avLst/>
                <a:gdLst>
                  <a:gd name="T0" fmla="*/ 0 w 1163"/>
                  <a:gd name="T1" fmla="*/ 163 h 870"/>
                  <a:gd name="T2" fmla="*/ 19 w 1163"/>
                  <a:gd name="T3" fmla="*/ 15 h 870"/>
                  <a:gd name="T4" fmla="*/ 113 w 1163"/>
                  <a:gd name="T5" fmla="*/ 0 h 870"/>
                  <a:gd name="T6" fmla="*/ 173 w 1163"/>
                  <a:gd name="T7" fmla="*/ 62 h 870"/>
                  <a:gd name="T8" fmla="*/ 192 w 1163"/>
                  <a:gd name="T9" fmla="*/ 207 h 870"/>
                  <a:gd name="T10" fmla="*/ 285 w 1163"/>
                  <a:gd name="T11" fmla="*/ 429 h 870"/>
                  <a:gd name="T12" fmla="*/ 449 w 1163"/>
                  <a:gd name="T13" fmla="*/ 600 h 870"/>
                  <a:gd name="T14" fmla="*/ 585 w 1163"/>
                  <a:gd name="T15" fmla="*/ 698 h 870"/>
                  <a:gd name="T16" fmla="*/ 906 w 1163"/>
                  <a:gd name="T17" fmla="*/ 707 h 870"/>
                  <a:gd name="T18" fmla="*/ 1050 w 1163"/>
                  <a:gd name="T19" fmla="*/ 643 h 870"/>
                  <a:gd name="T20" fmla="*/ 1112 w 1163"/>
                  <a:gd name="T21" fmla="*/ 570 h 870"/>
                  <a:gd name="T22" fmla="*/ 1163 w 1163"/>
                  <a:gd name="T23" fmla="*/ 578 h 870"/>
                  <a:gd name="T24" fmla="*/ 1155 w 1163"/>
                  <a:gd name="T25" fmla="*/ 664 h 870"/>
                  <a:gd name="T26" fmla="*/ 1112 w 1163"/>
                  <a:gd name="T27" fmla="*/ 827 h 870"/>
                  <a:gd name="T28" fmla="*/ 1155 w 1163"/>
                  <a:gd name="T29" fmla="*/ 870 h 870"/>
                  <a:gd name="T30" fmla="*/ 1034 w 1163"/>
                  <a:gd name="T31" fmla="*/ 851 h 870"/>
                  <a:gd name="T32" fmla="*/ 1007 w 1163"/>
                  <a:gd name="T33" fmla="*/ 808 h 870"/>
                  <a:gd name="T34" fmla="*/ 812 w 1163"/>
                  <a:gd name="T35" fmla="*/ 792 h 870"/>
                  <a:gd name="T36" fmla="*/ 585 w 1163"/>
                  <a:gd name="T37" fmla="*/ 784 h 870"/>
                  <a:gd name="T38" fmla="*/ 449 w 1163"/>
                  <a:gd name="T39" fmla="*/ 722 h 870"/>
                  <a:gd name="T40" fmla="*/ 363 w 1163"/>
                  <a:gd name="T41" fmla="*/ 656 h 870"/>
                  <a:gd name="T42" fmla="*/ 265 w 1163"/>
                  <a:gd name="T43" fmla="*/ 535 h 870"/>
                  <a:gd name="T44" fmla="*/ 113 w 1163"/>
                  <a:gd name="T45" fmla="*/ 386 h 870"/>
                  <a:gd name="T46" fmla="*/ 19 w 1163"/>
                  <a:gd name="T47" fmla="*/ 257 h 870"/>
                  <a:gd name="T48" fmla="*/ 0 w 1163"/>
                  <a:gd name="T49" fmla="*/ 163 h 8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63" h="870">
                    <a:moveTo>
                      <a:pt x="0" y="163"/>
                    </a:moveTo>
                    <a:lnTo>
                      <a:pt x="19" y="15"/>
                    </a:lnTo>
                    <a:lnTo>
                      <a:pt x="113" y="0"/>
                    </a:lnTo>
                    <a:lnTo>
                      <a:pt x="173" y="62"/>
                    </a:lnTo>
                    <a:lnTo>
                      <a:pt x="192" y="207"/>
                    </a:lnTo>
                    <a:lnTo>
                      <a:pt x="285" y="429"/>
                    </a:lnTo>
                    <a:lnTo>
                      <a:pt x="449" y="600"/>
                    </a:lnTo>
                    <a:lnTo>
                      <a:pt x="585" y="698"/>
                    </a:lnTo>
                    <a:lnTo>
                      <a:pt x="906" y="707"/>
                    </a:lnTo>
                    <a:lnTo>
                      <a:pt x="1050" y="643"/>
                    </a:lnTo>
                    <a:lnTo>
                      <a:pt x="1112" y="570"/>
                    </a:lnTo>
                    <a:lnTo>
                      <a:pt x="1163" y="578"/>
                    </a:lnTo>
                    <a:lnTo>
                      <a:pt x="1155" y="664"/>
                    </a:lnTo>
                    <a:lnTo>
                      <a:pt x="1112" y="827"/>
                    </a:lnTo>
                    <a:lnTo>
                      <a:pt x="1155" y="870"/>
                    </a:lnTo>
                    <a:lnTo>
                      <a:pt x="1034" y="851"/>
                    </a:lnTo>
                    <a:lnTo>
                      <a:pt x="1007" y="808"/>
                    </a:lnTo>
                    <a:lnTo>
                      <a:pt x="812" y="792"/>
                    </a:lnTo>
                    <a:lnTo>
                      <a:pt x="585" y="784"/>
                    </a:lnTo>
                    <a:lnTo>
                      <a:pt x="449" y="722"/>
                    </a:lnTo>
                    <a:lnTo>
                      <a:pt x="363" y="656"/>
                    </a:lnTo>
                    <a:lnTo>
                      <a:pt x="265" y="535"/>
                    </a:lnTo>
                    <a:lnTo>
                      <a:pt x="113" y="386"/>
                    </a:lnTo>
                    <a:lnTo>
                      <a:pt x="19" y="25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366" name="Freeform 32"/>
            <p:cNvSpPr>
              <a:spLocks noChangeAspect="1" noChangeArrowheads="1"/>
            </p:cNvSpPr>
            <p:nvPr/>
          </p:nvSpPr>
          <p:spPr bwMode="auto">
            <a:xfrm>
              <a:off x="1344" y="2985"/>
              <a:ext cx="1008" cy="244"/>
            </a:xfrm>
            <a:custGeom>
              <a:avLst/>
              <a:gdLst>
                <a:gd name="T0" fmla="*/ 0 w 400"/>
                <a:gd name="T1" fmla="*/ 0 h 400"/>
                <a:gd name="T2" fmla="*/ 1008 w 400"/>
                <a:gd name="T3" fmla="*/ 0 h 400"/>
                <a:gd name="T4" fmla="*/ 1008 w 400"/>
                <a:gd name="T5" fmla="*/ 244 h 400"/>
                <a:gd name="T6" fmla="*/ 0 w 400"/>
                <a:gd name="T7" fmla="*/ 244 h 400"/>
                <a:gd name="T8" fmla="*/ 0 w 400"/>
                <a:gd name="T9" fmla="*/ 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" h="400">
                  <a:moveTo>
                    <a:pt x="0" y="0"/>
                  </a:moveTo>
                  <a:lnTo>
                    <a:pt x="400" y="0"/>
                  </a:lnTo>
                  <a:lnTo>
                    <a:pt x="400" y="400"/>
                  </a:lnTo>
                  <a:lnTo>
                    <a:pt x="0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367" name="Group 33"/>
            <p:cNvGrpSpPr>
              <a:grpSpLocks noChangeAspect="1"/>
            </p:cNvGrpSpPr>
            <p:nvPr/>
          </p:nvGrpSpPr>
          <p:grpSpPr bwMode="auto">
            <a:xfrm>
              <a:off x="1481" y="3185"/>
              <a:ext cx="161" cy="161"/>
              <a:chOff x="2400" y="2400"/>
              <a:chExt cx="1440" cy="1440"/>
            </a:xfrm>
          </p:grpSpPr>
          <p:sp>
            <p:nvSpPr>
              <p:cNvPr id="15373" name="Oval 34"/>
              <p:cNvSpPr>
                <a:spLocks noChangeAspect="1" noChangeArrowheads="1"/>
              </p:cNvSpPr>
              <p:nvPr/>
            </p:nvSpPr>
            <p:spPr bwMode="auto">
              <a:xfrm>
                <a:off x="2400" y="2400"/>
                <a:ext cx="1440" cy="14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74" name="Oval 35"/>
              <p:cNvSpPr>
                <a:spLocks noChangeAspect="1" noChangeArrowheads="1"/>
              </p:cNvSpPr>
              <p:nvPr/>
            </p:nvSpPr>
            <p:spPr bwMode="auto">
              <a:xfrm>
                <a:off x="2600" y="2600"/>
                <a:ext cx="1040" cy="1040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75" name="Oval 36"/>
              <p:cNvSpPr>
                <a:spLocks noChangeAspect="1" noChangeArrowheads="1"/>
              </p:cNvSpPr>
              <p:nvPr/>
            </p:nvSpPr>
            <p:spPr bwMode="auto">
              <a:xfrm>
                <a:off x="2800" y="2800"/>
                <a:ext cx="640" cy="640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76" name="Oval 37"/>
              <p:cNvSpPr>
                <a:spLocks noChangeAspect="1" noChangeArrowheads="1"/>
              </p:cNvSpPr>
              <p:nvPr/>
            </p:nvSpPr>
            <p:spPr bwMode="auto">
              <a:xfrm>
                <a:off x="3000" y="3000"/>
                <a:ext cx="240" cy="240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5368" name="Group 38"/>
            <p:cNvGrpSpPr>
              <a:grpSpLocks noChangeAspect="1"/>
            </p:cNvGrpSpPr>
            <p:nvPr/>
          </p:nvGrpSpPr>
          <p:grpSpPr bwMode="auto">
            <a:xfrm>
              <a:off x="2051" y="3185"/>
              <a:ext cx="161" cy="161"/>
              <a:chOff x="2400" y="2400"/>
              <a:chExt cx="1440" cy="1440"/>
            </a:xfrm>
          </p:grpSpPr>
          <p:sp>
            <p:nvSpPr>
              <p:cNvPr id="15369" name="Oval 39"/>
              <p:cNvSpPr>
                <a:spLocks noChangeAspect="1" noChangeArrowheads="1"/>
              </p:cNvSpPr>
              <p:nvPr/>
            </p:nvSpPr>
            <p:spPr bwMode="auto">
              <a:xfrm>
                <a:off x="2400" y="2400"/>
                <a:ext cx="1440" cy="14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70" name="Oval 40"/>
              <p:cNvSpPr>
                <a:spLocks noChangeAspect="1" noChangeArrowheads="1"/>
              </p:cNvSpPr>
              <p:nvPr/>
            </p:nvSpPr>
            <p:spPr bwMode="auto">
              <a:xfrm>
                <a:off x="2600" y="2600"/>
                <a:ext cx="1040" cy="1040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71" name="Oval 41"/>
              <p:cNvSpPr>
                <a:spLocks noChangeAspect="1" noChangeArrowheads="1"/>
              </p:cNvSpPr>
              <p:nvPr/>
            </p:nvSpPr>
            <p:spPr bwMode="auto">
              <a:xfrm>
                <a:off x="2800" y="2800"/>
                <a:ext cx="640" cy="640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72" name="Oval 42"/>
              <p:cNvSpPr>
                <a:spLocks noChangeAspect="1" noChangeArrowheads="1"/>
              </p:cNvSpPr>
              <p:nvPr/>
            </p:nvSpPr>
            <p:spPr bwMode="auto">
              <a:xfrm>
                <a:off x="3000" y="3000"/>
                <a:ext cx="240" cy="240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2046288" y="1579245"/>
            <a:ext cx="343058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latin typeface="+mn-ea"/>
                <a:ea typeface="+mn-ea"/>
              </a:rPr>
              <a:t>找出活动中的共同点</a:t>
            </a:r>
            <a:endParaRPr lang="zh-CN" altLang="en-US" sz="2800" dirty="0">
              <a:latin typeface="Comic Sans MS" panose="030F0702030302020204" pitchFamily="66" charset="0"/>
              <a:ea typeface="+mn-ea"/>
            </a:endParaRPr>
          </a:p>
        </p:txBody>
      </p:sp>
    </p:spTree>
  </p:cSld>
  <p:clrMapOvr>
    <a:masterClrMapping/>
  </p:clrMapOvr>
  <p:transition spd="slow" advClick="0" advTm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/>
          <p:nvPr/>
        </p:nvGrpSpPr>
        <p:grpSpPr bwMode="auto">
          <a:xfrm>
            <a:off x="2093913" y="2392363"/>
            <a:ext cx="2971800" cy="3914775"/>
            <a:chOff x="1488" y="1851"/>
            <a:chExt cx="1872" cy="2466"/>
          </a:xfrm>
        </p:grpSpPr>
        <p:grpSp>
          <p:nvGrpSpPr>
            <p:cNvPr id="19540" name="Group 4"/>
            <p:cNvGrpSpPr/>
            <p:nvPr/>
          </p:nvGrpSpPr>
          <p:grpSpPr bwMode="auto">
            <a:xfrm>
              <a:off x="2592" y="2223"/>
              <a:ext cx="288" cy="993"/>
              <a:chOff x="1632" y="3039"/>
              <a:chExt cx="288" cy="993"/>
            </a:xfrm>
          </p:grpSpPr>
          <p:sp>
            <p:nvSpPr>
              <p:cNvPr id="19563" name="Line 5"/>
              <p:cNvSpPr>
                <a:spLocks noChangeShapeType="1"/>
              </p:cNvSpPr>
              <p:nvPr/>
            </p:nvSpPr>
            <p:spPr bwMode="auto">
              <a:xfrm>
                <a:off x="1765" y="3039"/>
                <a:ext cx="2" cy="7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64" name="Rectangle 6"/>
              <p:cNvSpPr>
                <a:spLocks noChangeArrowheads="1"/>
              </p:cNvSpPr>
              <p:nvPr/>
            </p:nvSpPr>
            <p:spPr bwMode="auto">
              <a:xfrm>
                <a:off x="1632" y="374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9541" name="Line 8"/>
            <p:cNvSpPr>
              <a:spLocks noChangeShapeType="1"/>
            </p:cNvSpPr>
            <p:nvPr/>
          </p:nvSpPr>
          <p:spPr bwMode="auto">
            <a:xfrm>
              <a:off x="1488" y="4317"/>
              <a:ext cx="18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2" name="Rectangle 9" descr="横向砖形"/>
            <p:cNvSpPr>
              <a:spLocks noChangeArrowheads="1"/>
            </p:cNvSpPr>
            <p:nvPr/>
          </p:nvSpPr>
          <p:spPr bwMode="auto">
            <a:xfrm>
              <a:off x="1488" y="1851"/>
              <a:ext cx="672" cy="2448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omic Sans MS" panose="030F0702030302020204" pitchFamily="66" charset="0"/>
              </a:endParaRPr>
            </a:p>
          </p:txBody>
        </p:sp>
        <p:grpSp>
          <p:nvGrpSpPr>
            <p:cNvPr id="19543" name="Group 10"/>
            <p:cNvGrpSpPr/>
            <p:nvPr/>
          </p:nvGrpSpPr>
          <p:grpSpPr bwMode="auto">
            <a:xfrm>
              <a:off x="2157" y="2235"/>
              <a:ext cx="483" cy="768"/>
              <a:chOff x="1197" y="2292"/>
              <a:chExt cx="483" cy="768"/>
            </a:xfrm>
          </p:grpSpPr>
          <p:sp>
            <p:nvSpPr>
              <p:cNvPr id="19553" name="Rectangle 11"/>
              <p:cNvSpPr>
                <a:spLocks noChangeArrowheads="1"/>
              </p:cNvSpPr>
              <p:nvPr/>
            </p:nvSpPr>
            <p:spPr bwMode="auto">
              <a:xfrm>
                <a:off x="1197" y="2292"/>
                <a:ext cx="480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554" name="Rectangle 12"/>
              <p:cNvSpPr>
                <a:spLocks noChangeArrowheads="1"/>
              </p:cNvSpPr>
              <p:nvPr/>
            </p:nvSpPr>
            <p:spPr bwMode="auto">
              <a:xfrm>
                <a:off x="1200" y="2628"/>
                <a:ext cx="480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555" name="Line 13"/>
              <p:cNvSpPr>
                <a:spLocks noChangeShapeType="1"/>
              </p:cNvSpPr>
              <p:nvPr/>
            </p:nvSpPr>
            <p:spPr bwMode="auto">
              <a:xfrm>
                <a:off x="1632" y="234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6" name="Line 14"/>
              <p:cNvSpPr>
                <a:spLocks noChangeShapeType="1"/>
              </p:cNvSpPr>
              <p:nvPr/>
            </p:nvSpPr>
            <p:spPr bwMode="auto">
              <a:xfrm>
                <a:off x="1504" y="234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7" name="Line 15"/>
              <p:cNvSpPr>
                <a:spLocks noChangeShapeType="1"/>
              </p:cNvSpPr>
              <p:nvPr/>
            </p:nvSpPr>
            <p:spPr bwMode="auto">
              <a:xfrm>
                <a:off x="1376" y="234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8" name="Line 16"/>
              <p:cNvSpPr>
                <a:spLocks noChangeShapeType="1"/>
              </p:cNvSpPr>
              <p:nvPr/>
            </p:nvSpPr>
            <p:spPr bwMode="auto">
              <a:xfrm>
                <a:off x="1248" y="234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9" name="Line 17"/>
              <p:cNvSpPr>
                <a:spLocks noChangeShapeType="1"/>
              </p:cNvSpPr>
              <p:nvPr/>
            </p:nvSpPr>
            <p:spPr bwMode="auto">
              <a:xfrm>
                <a:off x="1200" y="2436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60" name="Rectangle 18"/>
              <p:cNvSpPr>
                <a:spLocks noChangeArrowheads="1"/>
              </p:cNvSpPr>
              <p:nvPr/>
            </p:nvSpPr>
            <p:spPr bwMode="auto">
              <a:xfrm>
                <a:off x="1200" y="2676"/>
                <a:ext cx="43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561" name="Line 19"/>
              <p:cNvSpPr>
                <a:spLocks noChangeShapeType="1"/>
              </p:cNvSpPr>
              <p:nvPr/>
            </p:nvSpPr>
            <p:spPr bwMode="auto">
              <a:xfrm>
                <a:off x="1536" y="272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62" name="Freeform 20"/>
              <p:cNvSpPr>
                <a:spLocks noChangeArrowheads="1"/>
              </p:cNvSpPr>
              <p:nvPr/>
            </p:nvSpPr>
            <p:spPr bwMode="auto">
              <a:xfrm>
                <a:off x="1200" y="2772"/>
                <a:ext cx="336" cy="288"/>
              </a:xfrm>
              <a:custGeom>
                <a:avLst/>
                <a:gdLst>
                  <a:gd name="T0" fmla="*/ 336 w 336"/>
                  <a:gd name="T1" fmla="*/ 0 h 288"/>
                  <a:gd name="T2" fmla="*/ 240 w 336"/>
                  <a:gd name="T3" fmla="*/ 48 h 288"/>
                  <a:gd name="T4" fmla="*/ 96 w 336"/>
                  <a:gd name="T5" fmla="*/ 144 h 288"/>
                  <a:gd name="T6" fmla="*/ 0 w 336"/>
                  <a:gd name="T7" fmla="*/ 288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6" h="288">
                    <a:moveTo>
                      <a:pt x="336" y="0"/>
                    </a:moveTo>
                    <a:cubicBezTo>
                      <a:pt x="308" y="12"/>
                      <a:pt x="280" y="24"/>
                      <a:pt x="240" y="48"/>
                    </a:cubicBezTo>
                    <a:cubicBezTo>
                      <a:pt x="200" y="72"/>
                      <a:pt x="136" y="104"/>
                      <a:pt x="96" y="144"/>
                    </a:cubicBezTo>
                    <a:cubicBezTo>
                      <a:pt x="56" y="184"/>
                      <a:pt x="28" y="236"/>
                      <a:pt x="0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544" name="Group 21"/>
            <p:cNvGrpSpPr/>
            <p:nvPr/>
          </p:nvGrpSpPr>
          <p:grpSpPr bwMode="auto">
            <a:xfrm>
              <a:off x="2295" y="1935"/>
              <a:ext cx="488" cy="654"/>
              <a:chOff x="1961" y="3749"/>
              <a:chExt cx="1218" cy="1635"/>
            </a:xfrm>
          </p:grpSpPr>
          <p:sp>
            <p:nvSpPr>
              <p:cNvPr id="19547" name="Freeform 22"/>
              <p:cNvSpPr>
                <a:spLocks noChangeAspect="1" noChangeArrowheads="1"/>
              </p:cNvSpPr>
              <p:nvPr/>
            </p:nvSpPr>
            <p:spPr bwMode="auto">
              <a:xfrm rot="-1291811">
                <a:off x="2435" y="3749"/>
                <a:ext cx="257" cy="278"/>
              </a:xfrm>
              <a:custGeom>
                <a:avLst/>
                <a:gdLst>
                  <a:gd name="T0" fmla="*/ 205 w 514"/>
                  <a:gd name="T1" fmla="*/ 192 h 555"/>
                  <a:gd name="T2" fmla="*/ 228 w 514"/>
                  <a:gd name="T3" fmla="*/ 149 h 555"/>
                  <a:gd name="T4" fmla="*/ 239 w 514"/>
                  <a:gd name="T5" fmla="*/ 108 h 555"/>
                  <a:gd name="T6" fmla="*/ 236 w 514"/>
                  <a:gd name="T7" fmla="*/ 61 h 555"/>
                  <a:gd name="T8" fmla="*/ 206 w 514"/>
                  <a:gd name="T9" fmla="*/ 18 h 555"/>
                  <a:gd name="T10" fmla="*/ 172 w 514"/>
                  <a:gd name="T11" fmla="*/ 0 h 555"/>
                  <a:gd name="T12" fmla="*/ 119 w 514"/>
                  <a:gd name="T13" fmla="*/ 8 h 555"/>
                  <a:gd name="T14" fmla="*/ 56 w 514"/>
                  <a:gd name="T15" fmla="*/ 43 h 555"/>
                  <a:gd name="T16" fmla="*/ 22 w 514"/>
                  <a:gd name="T17" fmla="*/ 86 h 555"/>
                  <a:gd name="T18" fmla="*/ 0 w 514"/>
                  <a:gd name="T19" fmla="*/ 168 h 555"/>
                  <a:gd name="T20" fmla="*/ 4 w 514"/>
                  <a:gd name="T21" fmla="*/ 221 h 555"/>
                  <a:gd name="T22" fmla="*/ 25 w 514"/>
                  <a:gd name="T23" fmla="*/ 264 h 555"/>
                  <a:gd name="T24" fmla="*/ 56 w 514"/>
                  <a:gd name="T25" fmla="*/ 274 h 555"/>
                  <a:gd name="T26" fmla="*/ 98 w 514"/>
                  <a:gd name="T27" fmla="*/ 274 h 555"/>
                  <a:gd name="T28" fmla="*/ 143 w 514"/>
                  <a:gd name="T29" fmla="*/ 252 h 555"/>
                  <a:gd name="T30" fmla="*/ 162 w 514"/>
                  <a:gd name="T31" fmla="*/ 242 h 555"/>
                  <a:gd name="T32" fmla="*/ 175 w 514"/>
                  <a:gd name="T33" fmla="*/ 225 h 555"/>
                  <a:gd name="T34" fmla="*/ 239 w 514"/>
                  <a:gd name="T35" fmla="*/ 278 h 555"/>
                  <a:gd name="T36" fmla="*/ 257 w 514"/>
                  <a:gd name="T37" fmla="*/ 274 h 555"/>
                  <a:gd name="T38" fmla="*/ 250 w 514"/>
                  <a:gd name="T39" fmla="*/ 256 h 555"/>
                  <a:gd name="T40" fmla="*/ 205 w 514"/>
                  <a:gd name="T41" fmla="*/ 192 h 5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4" h="555">
                    <a:moveTo>
                      <a:pt x="409" y="383"/>
                    </a:moveTo>
                    <a:lnTo>
                      <a:pt x="456" y="297"/>
                    </a:lnTo>
                    <a:lnTo>
                      <a:pt x="478" y="216"/>
                    </a:lnTo>
                    <a:lnTo>
                      <a:pt x="471" y="122"/>
                    </a:lnTo>
                    <a:lnTo>
                      <a:pt x="412" y="36"/>
                    </a:lnTo>
                    <a:lnTo>
                      <a:pt x="343" y="0"/>
                    </a:lnTo>
                    <a:lnTo>
                      <a:pt x="238" y="15"/>
                    </a:lnTo>
                    <a:lnTo>
                      <a:pt x="112" y="86"/>
                    </a:lnTo>
                    <a:lnTo>
                      <a:pt x="43" y="172"/>
                    </a:lnTo>
                    <a:lnTo>
                      <a:pt x="0" y="336"/>
                    </a:lnTo>
                    <a:lnTo>
                      <a:pt x="7" y="442"/>
                    </a:lnTo>
                    <a:lnTo>
                      <a:pt x="50" y="527"/>
                    </a:lnTo>
                    <a:lnTo>
                      <a:pt x="112" y="547"/>
                    </a:lnTo>
                    <a:lnTo>
                      <a:pt x="195" y="547"/>
                    </a:lnTo>
                    <a:lnTo>
                      <a:pt x="285" y="504"/>
                    </a:lnTo>
                    <a:lnTo>
                      <a:pt x="323" y="484"/>
                    </a:lnTo>
                    <a:lnTo>
                      <a:pt x="350" y="450"/>
                    </a:lnTo>
                    <a:lnTo>
                      <a:pt x="478" y="555"/>
                    </a:lnTo>
                    <a:lnTo>
                      <a:pt x="514" y="547"/>
                    </a:lnTo>
                    <a:lnTo>
                      <a:pt x="499" y="512"/>
                    </a:lnTo>
                    <a:lnTo>
                      <a:pt x="40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8" name="Freeform 23"/>
              <p:cNvSpPr>
                <a:spLocks noChangeAspect="1" noChangeArrowheads="1"/>
              </p:cNvSpPr>
              <p:nvPr/>
            </p:nvSpPr>
            <p:spPr bwMode="auto">
              <a:xfrm rot="-1291811">
                <a:off x="2248" y="4082"/>
                <a:ext cx="392" cy="587"/>
              </a:xfrm>
              <a:custGeom>
                <a:avLst/>
                <a:gdLst>
                  <a:gd name="T0" fmla="*/ 203 w 784"/>
                  <a:gd name="T1" fmla="*/ 174 h 1174"/>
                  <a:gd name="T2" fmla="*/ 211 w 784"/>
                  <a:gd name="T3" fmla="*/ 107 h 1174"/>
                  <a:gd name="T4" fmla="*/ 221 w 784"/>
                  <a:gd name="T5" fmla="*/ 26 h 1174"/>
                  <a:gd name="T6" fmla="*/ 258 w 784"/>
                  <a:gd name="T7" fmla="*/ 0 h 1174"/>
                  <a:gd name="T8" fmla="*/ 296 w 784"/>
                  <a:gd name="T9" fmla="*/ 0 h 1174"/>
                  <a:gd name="T10" fmla="*/ 341 w 784"/>
                  <a:gd name="T11" fmla="*/ 35 h 1174"/>
                  <a:gd name="T12" fmla="*/ 374 w 784"/>
                  <a:gd name="T13" fmla="*/ 118 h 1174"/>
                  <a:gd name="T14" fmla="*/ 392 w 784"/>
                  <a:gd name="T15" fmla="*/ 228 h 1174"/>
                  <a:gd name="T16" fmla="*/ 374 w 784"/>
                  <a:gd name="T17" fmla="*/ 353 h 1174"/>
                  <a:gd name="T18" fmla="*/ 341 w 784"/>
                  <a:gd name="T19" fmla="*/ 428 h 1174"/>
                  <a:gd name="T20" fmla="*/ 279 w 784"/>
                  <a:gd name="T21" fmla="*/ 513 h 1174"/>
                  <a:gd name="T22" fmla="*/ 211 w 784"/>
                  <a:gd name="T23" fmla="*/ 566 h 1174"/>
                  <a:gd name="T24" fmla="*/ 129 w 784"/>
                  <a:gd name="T25" fmla="*/ 587 h 1174"/>
                  <a:gd name="T26" fmla="*/ 61 w 784"/>
                  <a:gd name="T27" fmla="*/ 570 h 1174"/>
                  <a:gd name="T28" fmla="*/ 18 w 784"/>
                  <a:gd name="T29" fmla="*/ 537 h 1174"/>
                  <a:gd name="T30" fmla="*/ 0 w 784"/>
                  <a:gd name="T31" fmla="*/ 484 h 1174"/>
                  <a:gd name="T32" fmla="*/ 10 w 784"/>
                  <a:gd name="T33" fmla="*/ 437 h 1174"/>
                  <a:gd name="T34" fmla="*/ 31 w 784"/>
                  <a:gd name="T35" fmla="*/ 394 h 1174"/>
                  <a:gd name="T36" fmla="*/ 65 w 784"/>
                  <a:gd name="T37" fmla="*/ 375 h 1174"/>
                  <a:gd name="T38" fmla="*/ 113 w 784"/>
                  <a:gd name="T39" fmla="*/ 363 h 1174"/>
                  <a:gd name="T40" fmla="*/ 156 w 784"/>
                  <a:gd name="T41" fmla="*/ 332 h 1174"/>
                  <a:gd name="T42" fmla="*/ 189 w 784"/>
                  <a:gd name="T43" fmla="*/ 268 h 1174"/>
                  <a:gd name="T44" fmla="*/ 203 w 784"/>
                  <a:gd name="T45" fmla="*/ 174 h 11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84" h="1174">
                    <a:moveTo>
                      <a:pt x="405" y="347"/>
                    </a:moveTo>
                    <a:lnTo>
                      <a:pt x="422" y="214"/>
                    </a:lnTo>
                    <a:lnTo>
                      <a:pt x="441" y="51"/>
                    </a:lnTo>
                    <a:lnTo>
                      <a:pt x="515" y="0"/>
                    </a:lnTo>
                    <a:lnTo>
                      <a:pt x="592" y="0"/>
                    </a:lnTo>
                    <a:lnTo>
                      <a:pt x="682" y="70"/>
                    </a:lnTo>
                    <a:lnTo>
                      <a:pt x="748" y="235"/>
                    </a:lnTo>
                    <a:lnTo>
                      <a:pt x="784" y="456"/>
                    </a:lnTo>
                    <a:lnTo>
                      <a:pt x="748" y="706"/>
                    </a:lnTo>
                    <a:lnTo>
                      <a:pt x="682" y="855"/>
                    </a:lnTo>
                    <a:lnTo>
                      <a:pt x="557" y="1026"/>
                    </a:lnTo>
                    <a:lnTo>
                      <a:pt x="422" y="1131"/>
                    </a:lnTo>
                    <a:lnTo>
                      <a:pt x="257" y="1174"/>
                    </a:lnTo>
                    <a:lnTo>
                      <a:pt x="121" y="1139"/>
                    </a:lnTo>
                    <a:lnTo>
                      <a:pt x="35" y="1073"/>
                    </a:lnTo>
                    <a:lnTo>
                      <a:pt x="0" y="968"/>
                    </a:lnTo>
                    <a:lnTo>
                      <a:pt x="19" y="874"/>
                    </a:lnTo>
                    <a:lnTo>
                      <a:pt x="62" y="788"/>
                    </a:lnTo>
                    <a:lnTo>
                      <a:pt x="129" y="749"/>
                    </a:lnTo>
                    <a:lnTo>
                      <a:pt x="226" y="726"/>
                    </a:lnTo>
                    <a:lnTo>
                      <a:pt x="311" y="664"/>
                    </a:lnTo>
                    <a:lnTo>
                      <a:pt x="378" y="535"/>
                    </a:lnTo>
                    <a:lnTo>
                      <a:pt x="405" y="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9" name="Freeform 24"/>
              <p:cNvSpPr>
                <a:spLocks noChangeAspect="1" noChangeArrowheads="1"/>
              </p:cNvSpPr>
              <p:nvPr/>
            </p:nvSpPr>
            <p:spPr bwMode="auto">
              <a:xfrm rot="-1291811">
                <a:off x="2367" y="4512"/>
                <a:ext cx="504" cy="808"/>
              </a:xfrm>
              <a:custGeom>
                <a:avLst/>
                <a:gdLst>
                  <a:gd name="T0" fmla="*/ 163 w 1007"/>
                  <a:gd name="T1" fmla="*/ 26 h 1615"/>
                  <a:gd name="T2" fmla="*/ 185 w 1007"/>
                  <a:gd name="T3" fmla="*/ 0 h 1615"/>
                  <a:gd name="T4" fmla="*/ 228 w 1007"/>
                  <a:gd name="T5" fmla="*/ 0 h 1615"/>
                  <a:gd name="T6" fmla="*/ 250 w 1007"/>
                  <a:gd name="T7" fmla="*/ 36 h 1615"/>
                  <a:gd name="T8" fmla="*/ 289 w 1007"/>
                  <a:gd name="T9" fmla="*/ 121 h 1615"/>
                  <a:gd name="T10" fmla="*/ 343 w 1007"/>
                  <a:gd name="T11" fmla="*/ 215 h 1615"/>
                  <a:gd name="T12" fmla="*/ 429 w 1007"/>
                  <a:gd name="T13" fmla="*/ 289 h 1615"/>
                  <a:gd name="T14" fmla="*/ 495 w 1007"/>
                  <a:gd name="T15" fmla="*/ 344 h 1615"/>
                  <a:gd name="T16" fmla="*/ 504 w 1007"/>
                  <a:gd name="T17" fmla="*/ 370 h 1615"/>
                  <a:gd name="T18" fmla="*/ 504 w 1007"/>
                  <a:gd name="T19" fmla="*/ 397 h 1615"/>
                  <a:gd name="T20" fmla="*/ 410 w 1007"/>
                  <a:gd name="T21" fmla="*/ 477 h 1615"/>
                  <a:gd name="T22" fmla="*/ 304 w 1007"/>
                  <a:gd name="T23" fmla="*/ 558 h 1615"/>
                  <a:gd name="T24" fmla="*/ 224 w 1007"/>
                  <a:gd name="T25" fmla="*/ 594 h 1615"/>
                  <a:gd name="T26" fmla="*/ 138 w 1007"/>
                  <a:gd name="T27" fmla="*/ 601 h 1615"/>
                  <a:gd name="T28" fmla="*/ 95 w 1007"/>
                  <a:gd name="T29" fmla="*/ 605 h 1615"/>
                  <a:gd name="T30" fmla="*/ 74 w 1007"/>
                  <a:gd name="T31" fmla="*/ 648 h 1615"/>
                  <a:gd name="T32" fmla="*/ 56 w 1007"/>
                  <a:gd name="T33" fmla="*/ 697 h 1615"/>
                  <a:gd name="T34" fmla="*/ 68 w 1007"/>
                  <a:gd name="T35" fmla="*/ 751 h 1615"/>
                  <a:gd name="T36" fmla="*/ 95 w 1007"/>
                  <a:gd name="T37" fmla="*/ 762 h 1615"/>
                  <a:gd name="T38" fmla="*/ 95 w 1007"/>
                  <a:gd name="T39" fmla="*/ 782 h 1615"/>
                  <a:gd name="T40" fmla="*/ 31 w 1007"/>
                  <a:gd name="T41" fmla="*/ 808 h 1615"/>
                  <a:gd name="T42" fmla="*/ 10 w 1007"/>
                  <a:gd name="T43" fmla="*/ 777 h 1615"/>
                  <a:gd name="T44" fmla="*/ 0 w 1007"/>
                  <a:gd name="T45" fmla="*/ 722 h 1615"/>
                  <a:gd name="T46" fmla="*/ 21 w 1007"/>
                  <a:gd name="T47" fmla="*/ 658 h 1615"/>
                  <a:gd name="T48" fmla="*/ 53 w 1007"/>
                  <a:gd name="T49" fmla="*/ 601 h 1615"/>
                  <a:gd name="T50" fmla="*/ 95 w 1007"/>
                  <a:gd name="T51" fmla="*/ 551 h 1615"/>
                  <a:gd name="T52" fmla="*/ 138 w 1007"/>
                  <a:gd name="T53" fmla="*/ 537 h 1615"/>
                  <a:gd name="T54" fmla="*/ 181 w 1007"/>
                  <a:gd name="T55" fmla="*/ 558 h 1615"/>
                  <a:gd name="T56" fmla="*/ 257 w 1007"/>
                  <a:gd name="T57" fmla="*/ 525 h 1615"/>
                  <a:gd name="T58" fmla="*/ 322 w 1007"/>
                  <a:gd name="T59" fmla="*/ 473 h 1615"/>
                  <a:gd name="T60" fmla="*/ 396 w 1007"/>
                  <a:gd name="T61" fmla="*/ 408 h 1615"/>
                  <a:gd name="T62" fmla="*/ 421 w 1007"/>
                  <a:gd name="T63" fmla="*/ 379 h 1615"/>
                  <a:gd name="T64" fmla="*/ 417 w 1007"/>
                  <a:gd name="T65" fmla="*/ 354 h 1615"/>
                  <a:gd name="T66" fmla="*/ 331 w 1007"/>
                  <a:gd name="T67" fmla="*/ 305 h 1615"/>
                  <a:gd name="T68" fmla="*/ 257 w 1007"/>
                  <a:gd name="T69" fmla="*/ 240 h 1615"/>
                  <a:gd name="T70" fmla="*/ 172 w 1007"/>
                  <a:gd name="T71" fmla="*/ 155 h 1615"/>
                  <a:gd name="T72" fmla="*/ 142 w 1007"/>
                  <a:gd name="T73" fmla="*/ 79 h 1615"/>
                  <a:gd name="T74" fmla="*/ 163 w 1007"/>
                  <a:gd name="T75" fmla="*/ 26 h 16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07" h="1615">
                    <a:moveTo>
                      <a:pt x="326" y="52"/>
                    </a:moveTo>
                    <a:lnTo>
                      <a:pt x="369" y="0"/>
                    </a:lnTo>
                    <a:lnTo>
                      <a:pt x="456" y="0"/>
                    </a:lnTo>
                    <a:lnTo>
                      <a:pt x="499" y="71"/>
                    </a:lnTo>
                    <a:lnTo>
                      <a:pt x="577" y="242"/>
                    </a:lnTo>
                    <a:lnTo>
                      <a:pt x="686" y="430"/>
                    </a:lnTo>
                    <a:lnTo>
                      <a:pt x="857" y="578"/>
                    </a:lnTo>
                    <a:lnTo>
                      <a:pt x="990" y="688"/>
                    </a:lnTo>
                    <a:lnTo>
                      <a:pt x="1007" y="739"/>
                    </a:lnTo>
                    <a:lnTo>
                      <a:pt x="1007" y="793"/>
                    </a:lnTo>
                    <a:lnTo>
                      <a:pt x="819" y="953"/>
                    </a:lnTo>
                    <a:lnTo>
                      <a:pt x="608" y="1116"/>
                    </a:lnTo>
                    <a:lnTo>
                      <a:pt x="448" y="1187"/>
                    </a:lnTo>
                    <a:lnTo>
                      <a:pt x="276" y="1202"/>
                    </a:lnTo>
                    <a:lnTo>
                      <a:pt x="190" y="1210"/>
                    </a:lnTo>
                    <a:lnTo>
                      <a:pt x="148" y="1296"/>
                    </a:lnTo>
                    <a:lnTo>
                      <a:pt x="112" y="1393"/>
                    </a:lnTo>
                    <a:lnTo>
                      <a:pt x="135" y="1502"/>
                    </a:lnTo>
                    <a:lnTo>
                      <a:pt x="190" y="1523"/>
                    </a:lnTo>
                    <a:lnTo>
                      <a:pt x="190" y="1564"/>
                    </a:lnTo>
                    <a:lnTo>
                      <a:pt x="62" y="1615"/>
                    </a:lnTo>
                    <a:lnTo>
                      <a:pt x="19" y="1553"/>
                    </a:lnTo>
                    <a:lnTo>
                      <a:pt x="0" y="1444"/>
                    </a:lnTo>
                    <a:lnTo>
                      <a:pt x="41" y="1315"/>
                    </a:lnTo>
                    <a:lnTo>
                      <a:pt x="105" y="1202"/>
                    </a:lnTo>
                    <a:lnTo>
                      <a:pt x="190" y="1101"/>
                    </a:lnTo>
                    <a:lnTo>
                      <a:pt x="276" y="1073"/>
                    </a:lnTo>
                    <a:lnTo>
                      <a:pt x="362" y="1116"/>
                    </a:lnTo>
                    <a:lnTo>
                      <a:pt x="514" y="1050"/>
                    </a:lnTo>
                    <a:lnTo>
                      <a:pt x="643" y="945"/>
                    </a:lnTo>
                    <a:lnTo>
                      <a:pt x="791" y="816"/>
                    </a:lnTo>
                    <a:lnTo>
                      <a:pt x="842" y="758"/>
                    </a:lnTo>
                    <a:lnTo>
                      <a:pt x="834" y="707"/>
                    </a:lnTo>
                    <a:lnTo>
                      <a:pt x="662" y="610"/>
                    </a:lnTo>
                    <a:lnTo>
                      <a:pt x="514" y="480"/>
                    </a:lnTo>
                    <a:lnTo>
                      <a:pt x="343" y="309"/>
                    </a:lnTo>
                    <a:lnTo>
                      <a:pt x="283" y="157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0" name="Freeform 25"/>
              <p:cNvSpPr>
                <a:spLocks noChangeAspect="1" noChangeArrowheads="1"/>
              </p:cNvSpPr>
              <p:nvPr/>
            </p:nvSpPr>
            <p:spPr bwMode="auto">
              <a:xfrm rot="-1291811">
                <a:off x="1961" y="4640"/>
                <a:ext cx="663" cy="744"/>
              </a:xfrm>
              <a:custGeom>
                <a:avLst/>
                <a:gdLst>
                  <a:gd name="T0" fmla="*/ 453 w 1326"/>
                  <a:gd name="T1" fmla="*/ 185 h 1487"/>
                  <a:gd name="T2" fmla="*/ 529 w 1326"/>
                  <a:gd name="T3" fmla="*/ 57 h 1487"/>
                  <a:gd name="T4" fmla="*/ 592 w 1326"/>
                  <a:gd name="T5" fmla="*/ 0 h 1487"/>
                  <a:gd name="T6" fmla="*/ 646 w 1326"/>
                  <a:gd name="T7" fmla="*/ 10 h 1487"/>
                  <a:gd name="T8" fmla="*/ 663 w 1326"/>
                  <a:gd name="T9" fmla="*/ 68 h 1487"/>
                  <a:gd name="T10" fmla="*/ 581 w 1326"/>
                  <a:gd name="T11" fmla="*/ 197 h 1487"/>
                  <a:gd name="T12" fmla="*/ 486 w 1326"/>
                  <a:gd name="T13" fmla="*/ 326 h 1487"/>
                  <a:gd name="T14" fmla="*/ 385 w 1326"/>
                  <a:gd name="T15" fmla="*/ 439 h 1487"/>
                  <a:gd name="T16" fmla="*/ 289 w 1326"/>
                  <a:gd name="T17" fmla="*/ 508 h 1487"/>
                  <a:gd name="T18" fmla="*/ 225 w 1326"/>
                  <a:gd name="T19" fmla="*/ 558 h 1487"/>
                  <a:gd name="T20" fmla="*/ 164 w 1326"/>
                  <a:gd name="T21" fmla="*/ 558 h 1487"/>
                  <a:gd name="T22" fmla="*/ 139 w 1326"/>
                  <a:gd name="T23" fmla="*/ 550 h 1487"/>
                  <a:gd name="T24" fmla="*/ 139 w 1326"/>
                  <a:gd name="T25" fmla="*/ 611 h 1487"/>
                  <a:gd name="T26" fmla="*/ 86 w 1326"/>
                  <a:gd name="T27" fmla="*/ 679 h 1487"/>
                  <a:gd name="T28" fmla="*/ 43 w 1326"/>
                  <a:gd name="T29" fmla="*/ 701 h 1487"/>
                  <a:gd name="T30" fmla="*/ 47 w 1326"/>
                  <a:gd name="T31" fmla="*/ 739 h 1487"/>
                  <a:gd name="T32" fmla="*/ 5 w 1326"/>
                  <a:gd name="T33" fmla="*/ 744 h 1487"/>
                  <a:gd name="T34" fmla="*/ 0 w 1326"/>
                  <a:gd name="T35" fmla="*/ 687 h 1487"/>
                  <a:gd name="T36" fmla="*/ 36 w 1326"/>
                  <a:gd name="T37" fmla="*/ 644 h 1487"/>
                  <a:gd name="T38" fmla="*/ 86 w 1326"/>
                  <a:gd name="T39" fmla="*/ 605 h 1487"/>
                  <a:gd name="T40" fmla="*/ 108 w 1326"/>
                  <a:gd name="T41" fmla="*/ 562 h 1487"/>
                  <a:gd name="T42" fmla="*/ 112 w 1326"/>
                  <a:gd name="T43" fmla="*/ 508 h 1487"/>
                  <a:gd name="T44" fmla="*/ 108 w 1326"/>
                  <a:gd name="T45" fmla="*/ 494 h 1487"/>
                  <a:gd name="T46" fmla="*/ 133 w 1326"/>
                  <a:gd name="T47" fmla="*/ 476 h 1487"/>
                  <a:gd name="T48" fmla="*/ 155 w 1326"/>
                  <a:gd name="T49" fmla="*/ 476 h 1487"/>
                  <a:gd name="T50" fmla="*/ 172 w 1326"/>
                  <a:gd name="T51" fmla="*/ 508 h 1487"/>
                  <a:gd name="T52" fmla="*/ 203 w 1326"/>
                  <a:gd name="T53" fmla="*/ 519 h 1487"/>
                  <a:gd name="T54" fmla="*/ 236 w 1326"/>
                  <a:gd name="T55" fmla="*/ 508 h 1487"/>
                  <a:gd name="T56" fmla="*/ 279 w 1326"/>
                  <a:gd name="T57" fmla="*/ 464 h 1487"/>
                  <a:gd name="T58" fmla="*/ 346 w 1326"/>
                  <a:gd name="T59" fmla="*/ 396 h 1487"/>
                  <a:gd name="T60" fmla="*/ 400 w 1326"/>
                  <a:gd name="T61" fmla="*/ 314 h 1487"/>
                  <a:gd name="T62" fmla="*/ 431 w 1326"/>
                  <a:gd name="T63" fmla="*/ 246 h 1487"/>
                  <a:gd name="T64" fmla="*/ 453 w 1326"/>
                  <a:gd name="T65" fmla="*/ 185 h 14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6" h="1487">
                    <a:moveTo>
                      <a:pt x="905" y="370"/>
                    </a:moveTo>
                    <a:lnTo>
                      <a:pt x="1057" y="113"/>
                    </a:lnTo>
                    <a:lnTo>
                      <a:pt x="1183" y="0"/>
                    </a:lnTo>
                    <a:lnTo>
                      <a:pt x="1292" y="19"/>
                    </a:lnTo>
                    <a:lnTo>
                      <a:pt x="1326" y="136"/>
                    </a:lnTo>
                    <a:lnTo>
                      <a:pt x="1162" y="394"/>
                    </a:lnTo>
                    <a:lnTo>
                      <a:pt x="971" y="651"/>
                    </a:lnTo>
                    <a:lnTo>
                      <a:pt x="769" y="878"/>
                    </a:lnTo>
                    <a:lnTo>
                      <a:pt x="577" y="1015"/>
                    </a:lnTo>
                    <a:lnTo>
                      <a:pt x="449" y="1116"/>
                    </a:lnTo>
                    <a:lnTo>
                      <a:pt x="328" y="1116"/>
                    </a:lnTo>
                    <a:lnTo>
                      <a:pt x="277" y="1099"/>
                    </a:lnTo>
                    <a:lnTo>
                      <a:pt x="277" y="1221"/>
                    </a:lnTo>
                    <a:lnTo>
                      <a:pt x="172" y="1358"/>
                    </a:lnTo>
                    <a:lnTo>
                      <a:pt x="86" y="1401"/>
                    </a:lnTo>
                    <a:lnTo>
                      <a:pt x="93" y="1478"/>
                    </a:lnTo>
                    <a:lnTo>
                      <a:pt x="9" y="1487"/>
                    </a:lnTo>
                    <a:lnTo>
                      <a:pt x="0" y="1373"/>
                    </a:lnTo>
                    <a:lnTo>
                      <a:pt x="71" y="1287"/>
                    </a:lnTo>
                    <a:lnTo>
                      <a:pt x="172" y="1210"/>
                    </a:lnTo>
                    <a:lnTo>
                      <a:pt x="215" y="1123"/>
                    </a:lnTo>
                    <a:lnTo>
                      <a:pt x="223" y="1015"/>
                    </a:lnTo>
                    <a:lnTo>
                      <a:pt x="215" y="987"/>
                    </a:lnTo>
                    <a:lnTo>
                      <a:pt x="266" y="951"/>
                    </a:lnTo>
                    <a:lnTo>
                      <a:pt x="309" y="951"/>
                    </a:lnTo>
                    <a:lnTo>
                      <a:pt x="343" y="1015"/>
                    </a:lnTo>
                    <a:lnTo>
                      <a:pt x="406" y="1037"/>
                    </a:lnTo>
                    <a:lnTo>
                      <a:pt x="472" y="1015"/>
                    </a:lnTo>
                    <a:lnTo>
                      <a:pt x="558" y="928"/>
                    </a:lnTo>
                    <a:lnTo>
                      <a:pt x="691" y="792"/>
                    </a:lnTo>
                    <a:lnTo>
                      <a:pt x="800" y="628"/>
                    </a:lnTo>
                    <a:lnTo>
                      <a:pt x="862" y="492"/>
                    </a:lnTo>
                    <a:lnTo>
                      <a:pt x="905" y="3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1" name="Freeform 26"/>
              <p:cNvSpPr>
                <a:spLocks noChangeAspect="1" noChangeArrowheads="1"/>
              </p:cNvSpPr>
              <p:nvPr/>
            </p:nvSpPr>
            <p:spPr bwMode="auto">
              <a:xfrm rot="134639">
                <a:off x="2528" y="4325"/>
                <a:ext cx="651" cy="413"/>
              </a:xfrm>
              <a:custGeom>
                <a:avLst/>
                <a:gdLst>
                  <a:gd name="T0" fmla="*/ 8 w 1303"/>
                  <a:gd name="T1" fmla="*/ 72 h 827"/>
                  <a:gd name="T2" fmla="*/ 0 w 1303"/>
                  <a:gd name="T3" fmla="*/ 18 h 827"/>
                  <a:gd name="T4" fmla="*/ 31 w 1303"/>
                  <a:gd name="T5" fmla="*/ 0 h 827"/>
                  <a:gd name="T6" fmla="*/ 86 w 1303"/>
                  <a:gd name="T7" fmla="*/ 10 h 827"/>
                  <a:gd name="T8" fmla="*/ 160 w 1303"/>
                  <a:gd name="T9" fmla="*/ 82 h 827"/>
                  <a:gd name="T10" fmla="*/ 232 w 1303"/>
                  <a:gd name="T11" fmla="*/ 168 h 827"/>
                  <a:gd name="T12" fmla="*/ 310 w 1303"/>
                  <a:gd name="T13" fmla="*/ 242 h 827"/>
                  <a:gd name="T14" fmla="*/ 406 w 1303"/>
                  <a:gd name="T15" fmla="*/ 279 h 827"/>
                  <a:gd name="T16" fmla="*/ 499 w 1303"/>
                  <a:gd name="T17" fmla="*/ 289 h 827"/>
                  <a:gd name="T18" fmla="*/ 540 w 1303"/>
                  <a:gd name="T19" fmla="*/ 279 h 827"/>
                  <a:gd name="T20" fmla="*/ 599 w 1303"/>
                  <a:gd name="T21" fmla="*/ 246 h 827"/>
                  <a:gd name="T22" fmla="*/ 651 w 1303"/>
                  <a:gd name="T23" fmla="*/ 254 h 827"/>
                  <a:gd name="T24" fmla="*/ 630 w 1303"/>
                  <a:gd name="T25" fmla="*/ 279 h 827"/>
                  <a:gd name="T26" fmla="*/ 587 w 1303"/>
                  <a:gd name="T27" fmla="*/ 297 h 827"/>
                  <a:gd name="T28" fmla="*/ 556 w 1303"/>
                  <a:gd name="T29" fmla="*/ 318 h 827"/>
                  <a:gd name="T30" fmla="*/ 540 w 1303"/>
                  <a:gd name="T31" fmla="*/ 349 h 827"/>
                  <a:gd name="T32" fmla="*/ 540 w 1303"/>
                  <a:gd name="T33" fmla="*/ 396 h 827"/>
                  <a:gd name="T34" fmla="*/ 513 w 1303"/>
                  <a:gd name="T35" fmla="*/ 413 h 827"/>
                  <a:gd name="T36" fmla="*/ 499 w 1303"/>
                  <a:gd name="T37" fmla="*/ 375 h 827"/>
                  <a:gd name="T38" fmla="*/ 470 w 1303"/>
                  <a:gd name="T39" fmla="*/ 339 h 827"/>
                  <a:gd name="T40" fmla="*/ 423 w 1303"/>
                  <a:gd name="T41" fmla="*/ 328 h 827"/>
                  <a:gd name="T42" fmla="*/ 349 w 1303"/>
                  <a:gd name="T43" fmla="*/ 301 h 827"/>
                  <a:gd name="T44" fmla="*/ 263 w 1303"/>
                  <a:gd name="T45" fmla="*/ 263 h 827"/>
                  <a:gd name="T46" fmla="*/ 189 w 1303"/>
                  <a:gd name="T47" fmla="*/ 211 h 827"/>
                  <a:gd name="T48" fmla="*/ 113 w 1303"/>
                  <a:gd name="T49" fmla="*/ 151 h 827"/>
                  <a:gd name="T50" fmla="*/ 39 w 1303"/>
                  <a:gd name="T51" fmla="*/ 113 h 827"/>
                  <a:gd name="T52" fmla="*/ 8 w 1303"/>
                  <a:gd name="T53" fmla="*/ 72 h 8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03" h="827">
                    <a:moveTo>
                      <a:pt x="16" y="145"/>
                    </a:moveTo>
                    <a:lnTo>
                      <a:pt x="0" y="36"/>
                    </a:lnTo>
                    <a:lnTo>
                      <a:pt x="63" y="0"/>
                    </a:lnTo>
                    <a:lnTo>
                      <a:pt x="172" y="21"/>
                    </a:lnTo>
                    <a:lnTo>
                      <a:pt x="320" y="165"/>
                    </a:lnTo>
                    <a:lnTo>
                      <a:pt x="465" y="336"/>
                    </a:lnTo>
                    <a:lnTo>
                      <a:pt x="620" y="484"/>
                    </a:lnTo>
                    <a:lnTo>
                      <a:pt x="812" y="559"/>
                    </a:lnTo>
                    <a:lnTo>
                      <a:pt x="999" y="578"/>
                    </a:lnTo>
                    <a:lnTo>
                      <a:pt x="1081" y="559"/>
                    </a:lnTo>
                    <a:lnTo>
                      <a:pt x="1198" y="493"/>
                    </a:lnTo>
                    <a:lnTo>
                      <a:pt x="1303" y="508"/>
                    </a:lnTo>
                    <a:lnTo>
                      <a:pt x="1261" y="559"/>
                    </a:lnTo>
                    <a:lnTo>
                      <a:pt x="1175" y="594"/>
                    </a:lnTo>
                    <a:lnTo>
                      <a:pt x="1113" y="637"/>
                    </a:lnTo>
                    <a:lnTo>
                      <a:pt x="1081" y="699"/>
                    </a:lnTo>
                    <a:lnTo>
                      <a:pt x="1081" y="793"/>
                    </a:lnTo>
                    <a:lnTo>
                      <a:pt x="1027" y="827"/>
                    </a:lnTo>
                    <a:lnTo>
                      <a:pt x="999" y="750"/>
                    </a:lnTo>
                    <a:lnTo>
                      <a:pt x="941" y="679"/>
                    </a:lnTo>
                    <a:lnTo>
                      <a:pt x="847" y="656"/>
                    </a:lnTo>
                    <a:lnTo>
                      <a:pt x="699" y="602"/>
                    </a:lnTo>
                    <a:lnTo>
                      <a:pt x="527" y="527"/>
                    </a:lnTo>
                    <a:lnTo>
                      <a:pt x="378" y="422"/>
                    </a:lnTo>
                    <a:lnTo>
                      <a:pt x="226" y="302"/>
                    </a:lnTo>
                    <a:lnTo>
                      <a:pt x="78" y="227"/>
                    </a:lnTo>
                    <a:lnTo>
                      <a:pt x="16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2" name="Freeform 27"/>
              <p:cNvSpPr>
                <a:spLocks noChangeAspect="1" noChangeArrowheads="1"/>
              </p:cNvSpPr>
              <p:nvPr/>
            </p:nvSpPr>
            <p:spPr bwMode="auto">
              <a:xfrm rot="4477072" flipV="1">
                <a:off x="2502" y="4149"/>
                <a:ext cx="582" cy="435"/>
              </a:xfrm>
              <a:custGeom>
                <a:avLst/>
                <a:gdLst>
                  <a:gd name="T0" fmla="*/ 0 w 1163"/>
                  <a:gd name="T1" fmla="*/ 82 h 870"/>
                  <a:gd name="T2" fmla="*/ 10 w 1163"/>
                  <a:gd name="T3" fmla="*/ 8 h 870"/>
                  <a:gd name="T4" fmla="*/ 57 w 1163"/>
                  <a:gd name="T5" fmla="*/ 0 h 870"/>
                  <a:gd name="T6" fmla="*/ 87 w 1163"/>
                  <a:gd name="T7" fmla="*/ 31 h 870"/>
                  <a:gd name="T8" fmla="*/ 96 w 1163"/>
                  <a:gd name="T9" fmla="*/ 104 h 870"/>
                  <a:gd name="T10" fmla="*/ 143 w 1163"/>
                  <a:gd name="T11" fmla="*/ 215 h 870"/>
                  <a:gd name="T12" fmla="*/ 225 w 1163"/>
                  <a:gd name="T13" fmla="*/ 300 h 870"/>
                  <a:gd name="T14" fmla="*/ 293 w 1163"/>
                  <a:gd name="T15" fmla="*/ 349 h 870"/>
                  <a:gd name="T16" fmla="*/ 453 w 1163"/>
                  <a:gd name="T17" fmla="*/ 354 h 870"/>
                  <a:gd name="T18" fmla="*/ 525 w 1163"/>
                  <a:gd name="T19" fmla="*/ 322 h 870"/>
                  <a:gd name="T20" fmla="*/ 556 w 1163"/>
                  <a:gd name="T21" fmla="*/ 285 h 870"/>
                  <a:gd name="T22" fmla="*/ 582 w 1163"/>
                  <a:gd name="T23" fmla="*/ 289 h 870"/>
                  <a:gd name="T24" fmla="*/ 578 w 1163"/>
                  <a:gd name="T25" fmla="*/ 332 h 870"/>
                  <a:gd name="T26" fmla="*/ 556 w 1163"/>
                  <a:gd name="T27" fmla="*/ 414 h 870"/>
                  <a:gd name="T28" fmla="*/ 578 w 1163"/>
                  <a:gd name="T29" fmla="*/ 435 h 870"/>
                  <a:gd name="T30" fmla="*/ 517 w 1163"/>
                  <a:gd name="T31" fmla="*/ 426 h 870"/>
                  <a:gd name="T32" fmla="*/ 504 w 1163"/>
                  <a:gd name="T33" fmla="*/ 404 h 870"/>
                  <a:gd name="T34" fmla="*/ 406 w 1163"/>
                  <a:gd name="T35" fmla="*/ 396 h 870"/>
                  <a:gd name="T36" fmla="*/ 293 w 1163"/>
                  <a:gd name="T37" fmla="*/ 392 h 870"/>
                  <a:gd name="T38" fmla="*/ 225 w 1163"/>
                  <a:gd name="T39" fmla="*/ 361 h 870"/>
                  <a:gd name="T40" fmla="*/ 182 w 1163"/>
                  <a:gd name="T41" fmla="*/ 328 h 870"/>
                  <a:gd name="T42" fmla="*/ 133 w 1163"/>
                  <a:gd name="T43" fmla="*/ 268 h 870"/>
                  <a:gd name="T44" fmla="*/ 57 w 1163"/>
                  <a:gd name="T45" fmla="*/ 193 h 870"/>
                  <a:gd name="T46" fmla="*/ 10 w 1163"/>
                  <a:gd name="T47" fmla="*/ 129 h 870"/>
                  <a:gd name="T48" fmla="*/ 0 w 1163"/>
                  <a:gd name="T49" fmla="*/ 82 h 8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63" h="870">
                    <a:moveTo>
                      <a:pt x="0" y="163"/>
                    </a:moveTo>
                    <a:lnTo>
                      <a:pt x="19" y="15"/>
                    </a:lnTo>
                    <a:lnTo>
                      <a:pt x="113" y="0"/>
                    </a:lnTo>
                    <a:lnTo>
                      <a:pt x="173" y="62"/>
                    </a:lnTo>
                    <a:lnTo>
                      <a:pt x="192" y="207"/>
                    </a:lnTo>
                    <a:lnTo>
                      <a:pt x="285" y="429"/>
                    </a:lnTo>
                    <a:lnTo>
                      <a:pt x="449" y="600"/>
                    </a:lnTo>
                    <a:lnTo>
                      <a:pt x="585" y="698"/>
                    </a:lnTo>
                    <a:lnTo>
                      <a:pt x="906" y="707"/>
                    </a:lnTo>
                    <a:lnTo>
                      <a:pt x="1050" y="643"/>
                    </a:lnTo>
                    <a:lnTo>
                      <a:pt x="1112" y="570"/>
                    </a:lnTo>
                    <a:lnTo>
                      <a:pt x="1163" y="578"/>
                    </a:lnTo>
                    <a:lnTo>
                      <a:pt x="1155" y="664"/>
                    </a:lnTo>
                    <a:lnTo>
                      <a:pt x="1112" y="827"/>
                    </a:lnTo>
                    <a:lnTo>
                      <a:pt x="1155" y="870"/>
                    </a:lnTo>
                    <a:lnTo>
                      <a:pt x="1034" y="851"/>
                    </a:lnTo>
                    <a:lnTo>
                      <a:pt x="1007" y="808"/>
                    </a:lnTo>
                    <a:lnTo>
                      <a:pt x="812" y="792"/>
                    </a:lnTo>
                    <a:lnTo>
                      <a:pt x="585" y="784"/>
                    </a:lnTo>
                    <a:lnTo>
                      <a:pt x="449" y="722"/>
                    </a:lnTo>
                    <a:lnTo>
                      <a:pt x="363" y="656"/>
                    </a:lnTo>
                    <a:lnTo>
                      <a:pt x="265" y="535"/>
                    </a:lnTo>
                    <a:lnTo>
                      <a:pt x="113" y="386"/>
                    </a:lnTo>
                    <a:lnTo>
                      <a:pt x="19" y="25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545" name="Line 28"/>
            <p:cNvSpPr>
              <a:spLocks noChangeShapeType="1"/>
            </p:cNvSpPr>
            <p:nvPr/>
          </p:nvSpPr>
          <p:spPr bwMode="auto">
            <a:xfrm>
              <a:off x="2727" y="2313"/>
              <a:ext cx="0" cy="1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6" name="Rectangle 29"/>
            <p:cNvSpPr>
              <a:spLocks noChangeArrowheads="1"/>
            </p:cNvSpPr>
            <p:nvPr/>
          </p:nvSpPr>
          <p:spPr bwMode="auto">
            <a:xfrm>
              <a:off x="2592" y="4014"/>
              <a:ext cx="288" cy="28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30"/>
          <p:cNvGrpSpPr/>
          <p:nvPr/>
        </p:nvGrpSpPr>
        <p:grpSpPr bwMode="auto">
          <a:xfrm>
            <a:off x="3810000" y="3786188"/>
            <a:ext cx="685800" cy="1733550"/>
            <a:chOff x="2880" y="2928"/>
            <a:chExt cx="432" cy="1074"/>
          </a:xfrm>
        </p:grpSpPr>
        <p:sp>
          <p:nvSpPr>
            <p:cNvPr id="19536" name="Line 31"/>
            <p:cNvSpPr>
              <a:spLocks noChangeShapeType="1"/>
            </p:cNvSpPr>
            <p:nvPr/>
          </p:nvSpPr>
          <p:spPr bwMode="auto">
            <a:xfrm>
              <a:off x="2928" y="29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7" name="Line 32"/>
            <p:cNvSpPr>
              <a:spLocks noChangeShapeType="1"/>
            </p:cNvSpPr>
            <p:nvPr/>
          </p:nvSpPr>
          <p:spPr bwMode="auto">
            <a:xfrm>
              <a:off x="2880" y="400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8" name="Line 33"/>
            <p:cNvSpPr>
              <a:spLocks noChangeShapeType="1"/>
            </p:cNvSpPr>
            <p:nvPr/>
          </p:nvSpPr>
          <p:spPr bwMode="auto">
            <a:xfrm>
              <a:off x="3120" y="292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9" name="Text Box 34"/>
            <p:cNvSpPr txBox="1">
              <a:spLocks noChangeArrowheads="1"/>
            </p:cNvSpPr>
            <p:nvPr/>
          </p:nvSpPr>
          <p:spPr bwMode="auto">
            <a:xfrm>
              <a:off x="3033" y="3312"/>
              <a:ext cx="240" cy="2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s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35"/>
          <p:cNvGrpSpPr/>
          <p:nvPr/>
        </p:nvGrpSpPr>
        <p:grpSpPr bwMode="auto">
          <a:xfrm>
            <a:off x="3633788" y="3509963"/>
            <a:ext cx="619125" cy="685800"/>
            <a:chOff x="2730" y="2352"/>
            <a:chExt cx="390" cy="432"/>
          </a:xfrm>
        </p:grpSpPr>
        <p:sp>
          <p:nvSpPr>
            <p:cNvPr id="19534" name="Line 36"/>
            <p:cNvSpPr>
              <a:spLocks noChangeShapeType="1"/>
            </p:cNvSpPr>
            <p:nvPr/>
          </p:nvSpPr>
          <p:spPr bwMode="auto">
            <a:xfrm flipV="1">
              <a:off x="2730" y="24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5" name="Text Box 37"/>
            <p:cNvSpPr txBox="1">
              <a:spLocks noChangeArrowheads="1"/>
            </p:cNvSpPr>
            <p:nvPr/>
          </p:nvSpPr>
          <p:spPr bwMode="auto">
            <a:xfrm>
              <a:off x="2832" y="235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9461" name="Line 38"/>
          <p:cNvSpPr>
            <a:spLocks noChangeShapeType="1"/>
          </p:cNvSpPr>
          <p:nvPr/>
        </p:nvSpPr>
        <p:spPr bwMode="auto">
          <a:xfrm>
            <a:off x="3962400" y="2071688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462" name="Group 39"/>
          <p:cNvGrpSpPr/>
          <p:nvPr/>
        </p:nvGrpSpPr>
        <p:grpSpPr bwMode="auto">
          <a:xfrm>
            <a:off x="4191000" y="1143000"/>
            <a:ext cx="2438400" cy="965200"/>
            <a:chOff x="816" y="2784"/>
            <a:chExt cx="1536" cy="608"/>
          </a:xfrm>
        </p:grpSpPr>
        <p:grpSp>
          <p:nvGrpSpPr>
            <p:cNvPr id="19515" name="xjhrw1"/>
            <p:cNvGrpSpPr>
              <a:grpSpLocks noChangeAspect="1"/>
            </p:cNvGrpSpPr>
            <p:nvPr/>
          </p:nvGrpSpPr>
          <p:grpSpPr bwMode="auto">
            <a:xfrm>
              <a:off x="816" y="2784"/>
              <a:ext cx="570" cy="608"/>
              <a:chOff x="1796" y="1498"/>
              <a:chExt cx="2852" cy="3037"/>
            </a:xfrm>
          </p:grpSpPr>
          <p:sp>
            <p:nvSpPr>
              <p:cNvPr id="19528" name="Freeform 41"/>
              <p:cNvSpPr>
                <a:spLocks noChangeAspect="1" noChangeArrowheads="1"/>
              </p:cNvSpPr>
              <p:nvPr/>
            </p:nvSpPr>
            <p:spPr bwMode="auto">
              <a:xfrm>
                <a:off x="3530" y="1498"/>
                <a:ext cx="514" cy="555"/>
              </a:xfrm>
              <a:custGeom>
                <a:avLst/>
                <a:gdLst>
                  <a:gd name="T0" fmla="*/ 409 w 514"/>
                  <a:gd name="T1" fmla="*/ 383 h 555"/>
                  <a:gd name="T2" fmla="*/ 456 w 514"/>
                  <a:gd name="T3" fmla="*/ 297 h 555"/>
                  <a:gd name="T4" fmla="*/ 478 w 514"/>
                  <a:gd name="T5" fmla="*/ 216 h 555"/>
                  <a:gd name="T6" fmla="*/ 471 w 514"/>
                  <a:gd name="T7" fmla="*/ 122 h 555"/>
                  <a:gd name="T8" fmla="*/ 412 w 514"/>
                  <a:gd name="T9" fmla="*/ 36 h 555"/>
                  <a:gd name="T10" fmla="*/ 343 w 514"/>
                  <a:gd name="T11" fmla="*/ 0 h 555"/>
                  <a:gd name="T12" fmla="*/ 238 w 514"/>
                  <a:gd name="T13" fmla="*/ 15 h 555"/>
                  <a:gd name="T14" fmla="*/ 112 w 514"/>
                  <a:gd name="T15" fmla="*/ 86 h 555"/>
                  <a:gd name="T16" fmla="*/ 43 w 514"/>
                  <a:gd name="T17" fmla="*/ 172 h 555"/>
                  <a:gd name="T18" fmla="*/ 0 w 514"/>
                  <a:gd name="T19" fmla="*/ 336 h 555"/>
                  <a:gd name="T20" fmla="*/ 7 w 514"/>
                  <a:gd name="T21" fmla="*/ 442 h 555"/>
                  <a:gd name="T22" fmla="*/ 50 w 514"/>
                  <a:gd name="T23" fmla="*/ 527 h 555"/>
                  <a:gd name="T24" fmla="*/ 112 w 514"/>
                  <a:gd name="T25" fmla="*/ 547 h 555"/>
                  <a:gd name="T26" fmla="*/ 195 w 514"/>
                  <a:gd name="T27" fmla="*/ 547 h 555"/>
                  <a:gd name="T28" fmla="*/ 285 w 514"/>
                  <a:gd name="T29" fmla="*/ 504 h 555"/>
                  <a:gd name="T30" fmla="*/ 323 w 514"/>
                  <a:gd name="T31" fmla="*/ 484 h 555"/>
                  <a:gd name="T32" fmla="*/ 350 w 514"/>
                  <a:gd name="T33" fmla="*/ 450 h 555"/>
                  <a:gd name="T34" fmla="*/ 478 w 514"/>
                  <a:gd name="T35" fmla="*/ 555 h 555"/>
                  <a:gd name="T36" fmla="*/ 514 w 514"/>
                  <a:gd name="T37" fmla="*/ 547 h 555"/>
                  <a:gd name="T38" fmla="*/ 499 w 514"/>
                  <a:gd name="T39" fmla="*/ 512 h 555"/>
                  <a:gd name="T40" fmla="*/ 409 w 514"/>
                  <a:gd name="T41" fmla="*/ 383 h 5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4" h="555">
                    <a:moveTo>
                      <a:pt x="409" y="383"/>
                    </a:moveTo>
                    <a:lnTo>
                      <a:pt x="456" y="297"/>
                    </a:lnTo>
                    <a:lnTo>
                      <a:pt x="478" y="216"/>
                    </a:lnTo>
                    <a:lnTo>
                      <a:pt x="471" y="122"/>
                    </a:lnTo>
                    <a:lnTo>
                      <a:pt x="412" y="36"/>
                    </a:lnTo>
                    <a:lnTo>
                      <a:pt x="343" y="0"/>
                    </a:lnTo>
                    <a:lnTo>
                      <a:pt x="238" y="15"/>
                    </a:lnTo>
                    <a:lnTo>
                      <a:pt x="112" y="86"/>
                    </a:lnTo>
                    <a:lnTo>
                      <a:pt x="43" y="172"/>
                    </a:lnTo>
                    <a:lnTo>
                      <a:pt x="0" y="336"/>
                    </a:lnTo>
                    <a:lnTo>
                      <a:pt x="7" y="442"/>
                    </a:lnTo>
                    <a:lnTo>
                      <a:pt x="50" y="527"/>
                    </a:lnTo>
                    <a:lnTo>
                      <a:pt x="112" y="547"/>
                    </a:lnTo>
                    <a:lnTo>
                      <a:pt x="195" y="547"/>
                    </a:lnTo>
                    <a:lnTo>
                      <a:pt x="285" y="504"/>
                    </a:lnTo>
                    <a:lnTo>
                      <a:pt x="323" y="484"/>
                    </a:lnTo>
                    <a:lnTo>
                      <a:pt x="350" y="450"/>
                    </a:lnTo>
                    <a:lnTo>
                      <a:pt x="478" y="555"/>
                    </a:lnTo>
                    <a:lnTo>
                      <a:pt x="514" y="547"/>
                    </a:lnTo>
                    <a:lnTo>
                      <a:pt x="499" y="512"/>
                    </a:lnTo>
                    <a:lnTo>
                      <a:pt x="409" y="383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29" name="Freeform 42"/>
              <p:cNvSpPr>
                <a:spLocks noChangeAspect="1" noChangeArrowheads="1"/>
              </p:cNvSpPr>
              <p:nvPr/>
            </p:nvSpPr>
            <p:spPr bwMode="auto">
              <a:xfrm>
                <a:off x="2813" y="2007"/>
                <a:ext cx="784" cy="1174"/>
              </a:xfrm>
              <a:custGeom>
                <a:avLst/>
                <a:gdLst>
                  <a:gd name="T0" fmla="*/ 405 w 784"/>
                  <a:gd name="T1" fmla="*/ 347 h 1174"/>
                  <a:gd name="T2" fmla="*/ 422 w 784"/>
                  <a:gd name="T3" fmla="*/ 214 h 1174"/>
                  <a:gd name="T4" fmla="*/ 441 w 784"/>
                  <a:gd name="T5" fmla="*/ 51 h 1174"/>
                  <a:gd name="T6" fmla="*/ 515 w 784"/>
                  <a:gd name="T7" fmla="*/ 0 h 1174"/>
                  <a:gd name="T8" fmla="*/ 592 w 784"/>
                  <a:gd name="T9" fmla="*/ 0 h 1174"/>
                  <a:gd name="T10" fmla="*/ 682 w 784"/>
                  <a:gd name="T11" fmla="*/ 70 h 1174"/>
                  <a:gd name="T12" fmla="*/ 748 w 784"/>
                  <a:gd name="T13" fmla="*/ 235 h 1174"/>
                  <a:gd name="T14" fmla="*/ 784 w 784"/>
                  <a:gd name="T15" fmla="*/ 456 h 1174"/>
                  <a:gd name="T16" fmla="*/ 748 w 784"/>
                  <a:gd name="T17" fmla="*/ 706 h 1174"/>
                  <a:gd name="T18" fmla="*/ 682 w 784"/>
                  <a:gd name="T19" fmla="*/ 855 h 1174"/>
                  <a:gd name="T20" fmla="*/ 557 w 784"/>
                  <a:gd name="T21" fmla="*/ 1026 h 1174"/>
                  <a:gd name="T22" fmla="*/ 422 w 784"/>
                  <a:gd name="T23" fmla="*/ 1131 h 1174"/>
                  <a:gd name="T24" fmla="*/ 257 w 784"/>
                  <a:gd name="T25" fmla="*/ 1174 h 1174"/>
                  <a:gd name="T26" fmla="*/ 121 w 784"/>
                  <a:gd name="T27" fmla="*/ 1139 h 1174"/>
                  <a:gd name="T28" fmla="*/ 35 w 784"/>
                  <a:gd name="T29" fmla="*/ 1073 h 1174"/>
                  <a:gd name="T30" fmla="*/ 0 w 784"/>
                  <a:gd name="T31" fmla="*/ 968 h 1174"/>
                  <a:gd name="T32" fmla="*/ 19 w 784"/>
                  <a:gd name="T33" fmla="*/ 874 h 1174"/>
                  <a:gd name="T34" fmla="*/ 62 w 784"/>
                  <a:gd name="T35" fmla="*/ 788 h 1174"/>
                  <a:gd name="T36" fmla="*/ 129 w 784"/>
                  <a:gd name="T37" fmla="*/ 749 h 1174"/>
                  <a:gd name="T38" fmla="*/ 226 w 784"/>
                  <a:gd name="T39" fmla="*/ 726 h 1174"/>
                  <a:gd name="T40" fmla="*/ 311 w 784"/>
                  <a:gd name="T41" fmla="*/ 664 h 1174"/>
                  <a:gd name="T42" fmla="*/ 378 w 784"/>
                  <a:gd name="T43" fmla="*/ 535 h 1174"/>
                  <a:gd name="T44" fmla="*/ 405 w 784"/>
                  <a:gd name="T45" fmla="*/ 347 h 11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84" h="1174">
                    <a:moveTo>
                      <a:pt x="405" y="347"/>
                    </a:moveTo>
                    <a:lnTo>
                      <a:pt x="422" y="214"/>
                    </a:lnTo>
                    <a:lnTo>
                      <a:pt x="441" y="51"/>
                    </a:lnTo>
                    <a:lnTo>
                      <a:pt x="515" y="0"/>
                    </a:lnTo>
                    <a:lnTo>
                      <a:pt x="592" y="0"/>
                    </a:lnTo>
                    <a:lnTo>
                      <a:pt x="682" y="70"/>
                    </a:lnTo>
                    <a:lnTo>
                      <a:pt x="748" y="235"/>
                    </a:lnTo>
                    <a:lnTo>
                      <a:pt x="784" y="456"/>
                    </a:lnTo>
                    <a:lnTo>
                      <a:pt x="748" y="706"/>
                    </a:lnTo>
                    <a:lnTo>
                      <a:pt x="682" y="855"/>
                    </a:lnTo>
                    <a:lnTo>
                      <a:pt x="557" y="1026"/>
                    </a:lnTo>
                    <a:lnTo>
                      <a:pt x="422" y="1131"/>
                    </a:lnTo>
                    <a:lnTo>
                      <a:pt x="257" y="1174"/>
                    </a:lnTo>
                    <a:lnTo>
                      <a:pt x="121" y="1139"/>
                    </a:lnTo>
                    <a:lnTo>
                      <a:pt x="35" y="1073"/>
                    </a:lnTo>
                    <a:lnTo>
                      <a:pt x="0" y="968"/>
                    </a:lnTo>
                    <a:lnTo>
                      <a:pt x="19" y="874"/>
                    </a:lnTo>
                    <a:lnTo>
                      <a:pt x="62" y="788"/>
                    </a:lnTo>
                    <a:lnTo>
                      <a:pt x="129" y="749"/>
                    </a:lnTo>
                    <a:lnTo>
                      <a:pt x="226" y="726"/>
                    </a:lnTo>
                    <a:lnTo>
                      <a:pt x="311" y="664"/>
                    </a:lnTo>
                    <a:lnTo>
                      <a:pt x="378" y="535"/>
                    </a:lnTo>
                    <a:lnTo>
                      <a:pt x="405" y="347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0" name="Freeform 43"/>
              <p:cNvSpPr>
                <a:spLocks noChangeAspect="1" noChangeArrowheads="1"/>
              </p:cNvSpPr>
              <p:nvPr/>
            </p:nvSpPr>
            <p:spPr bwMode="auto">
              <a:xfrm>
                <a:off x="2632" y="2920"/>
                <a:ext cx="1007" cy="1615"/>
              </a:xfrm>
              <a:custGeom>
                <a:avLst/>
                <a:gdLst>
                  <a:gd name="T0" fmla="*/ 326 w 1007"/>
                  <a:gd name="T1" fmla="*/ 52 h 1615"/>
                  <a:gd name="T2" fmla="*/ 369 w 1007"/>
                  <a:gd name="T3" fmla="*/ 0 h 1615"/>
                  <a:gd name="T4" fmla="*/ 456 w 1007"/>
                  <a:gd name="T5" fmla="*/ 0 h 1615"/>
                  <a:gd name="T6" fmla="*/ 499 w 1007"/>
                  <a:gd name="T7" fmla="*/ 71 h 1615"/>
                  <a:gd name="T8" fmla="*/ 577 w 1007"/>
                  <a:gd name="T9" fmla="*/ 242 h 1615"/>
                  <a:gd name="T10" fmla="*/ 686 w 1007"/>
                  <a:gd name="T11" fmla="*/ 430 h 1615"/>
                  <a:gd name="T12" fmla="*/ 857 w 1007"/>
                  <a:gd name="T13" fmla="*/ 578 h 1615"/>
                  <a:gd name="T14" fmla="*/ 990 w 1007"/>
                  <a:gd name="T15" fmla="*/ 688 h 1615"/>
                  <a:gd name="T16" fmla="*/ 1007 w 1007"/>
                  <a:gd name="T17" fmla="*/ 739 h 1615"/>
                  <a:gd name="T18" fmla="*/ 1007 w 1007"/>
                  <a:gd name="T19" fmla="*/ 793 h 1615"/>
                  <a:gd name="T20" fmla="*/ 819 w 1007"/>
                  <a:gd name="T21" fmla="*/ 953 h 1615"/>
                  <a:gd name="T22" fmla="*/ 608 w 1007"/>
                  <a:gd name="T23" fmla="*/ 1116 h 1615"/>
                  <a:gd name="T24" fmla="*/ 448 w 1007"/>
                  <a:gd name="T25" fmla="*/ 1187 h 1615"/>
                  <a:gd name="T26" fmla="*/ 276 w 1007"/>
                  <a:gd name="T27" fmla="*/ 1202 h 1615"/>
                  <a:gd name="T28" fmla="*/ 190 w 1007"/>
                  <a:gd name="T29" fmla="*/ 1210 h 1615"/>
                  <a:gd name="T30" fmla="*/ 148 w 1007"/>
                  <a:gd name="T31" fmla="*/ 1296 h 1615"/>
                  <a:gd name="T32" fmla="*/ 112 w 1007"/>
                  <a:gd name="T33" fmla="*/ 1393 h 1615"/>
                  <a:gd name="T34" fmla="*/ 135 w 1007"/>
                  <a:gd name="T35" fmla="*/ 1502 h 1615"/>
                  <a:gd name="T36" fmla="*/ 190 w 1007"/>
                  <a:gd name="T37" fmla="*/ 1523 h 1615"/>
                  <a:gd name="T38" fmla="*/ 190 w 1007"/>
                  <a:gd name="T39" fmla="*/ 1564 h 1615"/>
                  <a:gd name="T40" fmla="*/ 62 w 1007"/>
                  <a:gd name="T41" fmla="*/ 1615 h 1615"/>
                  <a:gd name="T42" fmla="*/ 19 w 1007"/>
                  <a:gd name="T43" fmla="*/ 1553 h 1615"/>
                  <a:gd name="T44" fmla="*/ 0 w 1007"/>
                  <a:gd name="T45" fmla="*/ 1444 h 1615"/>
                  <a:gd name="T46" fmla="*/ 41 w 1007"/>
                  <a:gd name="T47" fmla="*/ 1315 h 1615"/>
                  <a:gd name="T48" fmla="*/ 105 w 1007"/>
                  <a:gd name="T49" fmla="*/ 1202 h 1615"/>
                  <a:gd name="T50" fmla="*/ 190 w 1007"/>
                  <a:gd name="T51" fmla="*/ 1101 h 1615"/>
                  <a:gd name="T52" fmla="*/ 276 w 1007"/>
                  <a:gd name="T53" fmla="*/ 1073 h 1615"/>
                  <a:gd name="T54" fmla="*/ 362 w 1007"/>
                  <a:gd name="T55" fmla="*/ 1116 h 1615"/>
                  <a:gd name="T56" fmla="*/ 514 w 1007"/>
                  <a:gd name="T57" fmla="*/ 1050 h 1615"/>
                  <a:gd name="T58" fmla="*/ 643 w 1007"/>
                  <a:gd name="T59" fmla="*/ 945 h 1615"/>
                  <a:gd name="T60" fmla="*/ 791 w 1007"/>
                  <a:gd name="T61" fmla="*/ 816 h 1615"/>
                  <a:gd name="T62" fmla="*/ 842 w 1007"/>
                  <a:gd name="T63" fmla="*/ 758 h 1615"/>
                  <a:gd name="T64" fmla="*/ 834 w 1007"/>
                  <a:gd name="T65" fmla="*/ 707 h 1615"/>
                  <a:gd name="T66" fmla="*/ 662 w 1007"/>
                  <a:gd name="T67" fmla="*/ 610 h 1615"/>
                  <a:gd name="T68" fmla="*/ 514 w 1007"/>
                  <a:gd name="T69" fmla="*/ 480 h 1615"/>
                  <a:gd name="T70" fmla="*/ 343 w 1007"/>
                  <a:gd name="T71" fmla="*/ 309 h 1615"/>
                  <a:gd name="T72" fmla="*/ 283 w 1007"/>
                  <a:gd name="T73" fmla="*/ 157 h 1615"/>
                  <a:gd name="T74" fmla="*/ 326 w 1007"/>
                  <a:gd name="T75" fmla="*/ 52 h 16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07" h="1615">
                    <a:moveTo>
                      <a:pt x="326" y="52"/>
                    </a:moveTo>
                    <a:lnTo>
                      <a:pt x="369" y="0"/>
                    </a:lnTo>
                    <a:lnTo>
                      <a:pt x="456" y="0"/>
                    </a:lnTo>
                    <a:lnTo>
                      <a:pt x="499" y="71"/>
                    </a:lnTo>
                    <a:lnTo>
                      <a:pt x="577" y="242"/>
                    </a:lnTo>
                    <a:lnTo>
                      <a:pt x="686" y="430"/>
                    </a:lnTo>
                    <a:lnTo>
                      <a:pt x="857" y="578"/>
                    </a:lnTo>
                    <a:lnTo>
                      <a:pt x="990" y="688"/>
                    </a:lnTo>
                    <a:lnTo>
                      <a:pt x="1007" y="739"/>
                    </a:lnTo>
                    <a:lnTo>
                      <a:pt x="1007" y="793"/>
                    </a:lnTo>
                    <a:lnTo>
                      <a:pt x="819" y="953"/>
                    </a:lnTo>
                    <a:lnTo>
                      <a:pt x="608" y="1116"/>
                    </a:lnTo>
                    <a:lnTo>
                      <a:pt x="448" y="1187"/>
                    </a:lnTo>
                    <a:lnTo>
                      <a:pt x="276" y="1202"/>
                    </a:lnTo>
                    <a:lnTo>
                      <a:pt x="190" y="1210"/>
                    </a:lnTo>
                    <a:lnTo>
                      <a:pt x="148" y="1296"/>
                    </a:lnTo>
                    <a:lnTo>
                      <a:pt x="112" y="1393"/>
                    </a:lnTo>
                    <a:lnTo>
                      <a:pt x="135" y="1502"/>
                    </a:lnTo>
                    <a:lnTo>
                      <a:pt x="190" y="1523"/>
                    </a:lnTo>
                    <a:lnTo>
                      <a:pt x="190" y="1564"/>
                    </a:lnTo>
                    <a:lnTo>
                      <a:pt x="62" y="1615"/>
                    </a:lnTo>
                    <a:lnTo>
                      <a:pt x="19" y="1553"/>
                    </a:lnTo>
                    <a:lnTo>
                      <a:pt x="0" y="1444"/>
                    </a:lnTo>
                    <a:lnTo>
                      <a:pt x="41" y="1315"/>
                    </a:lnTo>
                    <a:lnTo>
                      <a:pt x="105" y="1202"/>
                    </a:lnTo>
                    <a:lnTo>
                      <a:pt x="190" y="1101"/>
                    </a:lnTo>
                    <a:lnTo>
                      <a:pt x="276" y="1073"/>
                    </a:lnTo>
                    <a:lnTo>
                      <a:pt x="362" y="1116"/>
                    </a:lnTo>
                    <a:lnTo>
                      <a:pt x="514" y="1050"/>
                    </a:lnTo>
                    <a:lnTo>
                      <a:pt x="643" y="945"/>
                    </a:lnTo>
                    <a:lnTo>
                      <a:pt x="791" y="816"/>
                    </a:lnTo>
                    <a:lnTo>
                      <a:pt x="842" y="758"/>
                    </a:lnTo>
                    <a:lnTo>
                      <a:pt x="834" y="707"/>
                    </a:lnTo>
                    <a:lnTo>
                      <a:pt x="662" y="610"/>
                    </a:lnTo>
                    <a:lnTo>
                      <a:pt x="514" y="480"/>
                    </a:lnTo>
                    <a:lnTo>
                      <a:pt x="343" y="309"/>
                    </a:lnTo>
                    <a:lnTo>
                      <a:pt x="283" y="157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1" name="Freeform 44"/>
              <p:cNvSpPr>
                <a:spLocks noChangeAspect="1" noChangeArrowheads="1"/>
              </p:cNvSpPr>
              <p:nvPr/>
            </p:nvSpPr>
            <p:spPr bwMode="auto">
              <a:xfrm>
                <a:off x="1796" y="2924"/>
                <a:ext cx="1326" cy="1487"/>
              </a:xfrm>
              <a:custGeom>
                <a:avLst/>
                <a:gdLst>
                  <a:gd name="T0" fmla="*/ 905 w 1326"/>
                  <a:gd name="T1" fmla="*/ 370 h 1487"/>
                  <a:gd name="T2" fmla="*/ 1057 w 1326"/>
                  <a:gd name="T3" fmla="*/ 113 h 1487"/>
                  <a:gd name="T4" fmla="*/ 1183 w 1326"/>
                  <a:gd name="T5" fmla="*/ 0 h 1487"/>
                  <a:gd name="T6" fmla="*/ 1292 w 1326"/>
                  <a:gd name="T7" fmla="*/ 19 h 1487"/>
                  <a:gd name="T8" fmla="*/ 1326 w 1326"/>
                  <a:gd name="T9" fmla="*/ 136 h 1487"/>
                  <a:gd name="T10" fmla="*/ 1162 w 1326"/>
                  <a:gd name="T11" fmla="*/ 394 h 1487"/>
                  <a:gd name="T12" fmla="*/ 971 w 1326"/>
                  <a:gd name="T13" fmla="*/ 651 h 1487"/>
                  <a:gd name="T14" fmla="*/ 769 w 1326"/>
                  <a:gd name="T15" fmla="*/ 878 h 1487"/>
                  <a:gd name="T16" fmla="*/ 577 w 1326"/>
                  <a:gd name="T17" fmla="*/ 1015 h 1487"/>
                  <a:gd name="T18" fmla="*/ 449 w 1326"/>
                  <a:gd name="T19" fmla="*/ 1116 h 1487"/>
                  <a:gd name="T20" fmla="*/ 328 w 1326"/>
                  <a:gd name="T21" fmla="*/ 1116 h 1487"/>
                  <a:gd name="T22" fmla="*/ 277 w 1326"/>
                  <a:gd name="T23" fmla="*/ 1099 h 1487"/>
                  <a:gd name="T24" fmla="*/ 277 w 1326"/>
                  <a:gd name="T25" fmla="*/ 1221 h 1487"/>
                  <a:gd name="T26" fmla="*/ 172 w 1326"/>
                  <a:gd name="T27" fmla="*/ 1358 h 1487"/>
                  <a:gd name="T28" fmla="*/ 86 w 1326"/>
                  <a:gd name="T29" fmla="*/ 1401 h 1487"/>
                  <a:gd name="T30" fmla="*/ 93 w 1326"/>
                  <a:gd name="T31" fmla="*/ 1478 h 1487"/>
                  <a:gd name="T32" fmla="*/ 9 w 1326"/>
                  <a:gd name="T33" fmla="*/ 1487 h 1487"/>
                  <a:gd name="T34" fmla="*/ 0 w 1326"/>
                  <a:gd name="T35" fmla="*/ 1373 h 1487"/>
                  <a:gd name="T36" fmla="*/ 71 w 1326"/>
                  <a:gd name="T37" fmla="*/ 1287 h 1487"/>
                  <a:gd name="T38" fmla="*/ 172 w 1326"/>
                  <a:gd name="T39" fmla="*/ 1210 h 1487"/>
                  <a:gd name="T40" fmla="*/ 215 w 1326"/>
                  <a:gd name="T41" fmla="*/ 1123 h 1487"/>
                  <a:gd name="T42" fmla="*/ 223 w 1326"/>
                  <a:gd name="T43" fmla="*/ 1015 h 1487"/>
                  <a:gd name="T44" fmla="*/ 215 w 1326"/>
                  <a:gd name="T45" fmla="*/ 987 h 1487"/>
                  <a:gd name="T46" fmla="*/ 266 w 1326"/>
                  <a:gd name="T47" fmla="*/ 951 h 1487"/>
                  <a:gd name="T48" fmla="*/ 309 w 1326"/>
                  <a:gd name="T49" fmla="*/ 951 h 1487"/>
                  <a:gd name="T50" fmla="*/ 343 w 1326"/>
                  <a:gd name="T51" fmla="*/ 1015 h 1487"/>
                  <a:gd name="T52" fmla="*/ 406 w 1326"/>
                  <a:gd name="T53" fmla="*/ 1037 h 1487"/>
                  <a:gd name="T54" fmla="*/ 472 w 1326"/>
                  <a:gd name="T55" fmla="*/ 1015 h 1487"/>
                  <a:gd name="T56" fmla="*/ 558 w 1326"/>
                  <a:gd name="T57" fmla="*/ 928 h 1487"/>
                  <a:gd name="T58" fmla="*/ 691 w 1326"/>
                  <a:gd name="T59" fmla="*/ 792 h 1487"/>
                  <a:gd name="T60" fmla="*/ 800 w 1326"/>
                  <a:gd name="T61" fmla="*/ 628 h 1487"/>
                  <a:gd name="T62" fmla="*/ 862 w 1326"/>
                  <a:gd name="T63" fmla="*/ 492 h 1487"/>
                  <a:gd name="T64" fmla="*/ 905 w 1326"/>
                  <a:gd name="T65" fmla="*/ 370 h 14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6" h="1487">
                    <a:moveTo>
                      <a:pt x="905" y="370"/>
                    </a:moveTo>
                    <a:lnTo>
                      <a:pt x="1057" y="113"/>
                    </a:lnTo>
                    <a:lnTo>
                      <a:pt x="1183" y="0"/>
                    </a:lnTo>
                    <a:lnTo>
                      <a:pt x="1292" y="19"/>
                    </a:lnTo>
                    <a:lnTo>
                      <a:pt x="1326" y="136"/>
                    </a:lnTo>
                    <a:lnTo>
                      <a:pt x="1162" y="394"/>
                    </a:lnTo>
                    <a:lnTo>
                      <a:pt x="971" y="651"/>
                    </a:lnTo>
                    <a:lnTo>
                      <a:pt x="769" y="878"/>
                    </a:lnTo>
                    <a:lnTo>
                      <a:pt x="577" y="1015"/>
                    </a:lnTo>
                    <a:lnTo>
                      <a:pt x="449" y="1116"/>
                    </a:lnTo>
                    <a:lnTo>
                      <a:pt x="328" y="1116"/>
                    </a:lnTo>
                    <a:lnTo>
                      <a:pt x="277" y="1099"/>
                    </a:lnTo>
                    <a:lnTo>
                      <a:pt x="277" y="1221"/>
                    </a:lnTo>
                    <a:lnTo>
                      <a:pt x="172" y="1358"/>
                    </a:lnTo>
                    <a:lnTo>
                      <a:pt x="86" y="1401"/>
                    </a:lnTo>
                    <a:lnTo>
                      <a:pt x="93" y="1478"/>
                    </a:lnTo>
                    <a:lnTo>
                      <a:pt x="9" y="1487"/>
                    </a:lnTo>
                    <a:lnTo>
                      <a:pt x="0" y="1373"/>
                    </a:lnTo>
                    <a:lnTo>
                      <a:pt x="71" y="1287"/>
                    </a:lnTo>
                    <a:lnTo>
                      <a:pt x="172" y="1210"/>
                    </a:lnTo>
                    <a:lnTo>
                      <a:pt x="215" y="1123"/>
                    </a:lnTo>
                    <a:lnTo>
                      <a:pt x="223" y="1015"/>
                    </a:lnTo>
                    <a:lnTo>
                      <a:pt x="215" y="987"/>
                    </a:lnTo>
                    <a:lnTo>
                      <a:pt x="266" y="951"/>
                    </a:lnTo>
                    <a:lnTo>
                      <a:pt x="309" y="951"/>
                    </a:lnTo>
                    <a:lnTo>
                      <a:pt x="343" y="1015"/>
                    </a:lnTo>
                    <a:lnTo>
                      <a:pt x="406" y="1037"/>
                    </a:lnTo>
                    <a:lnTo>
                      <a:pt x="472" y="1015"/>
                    </a:lnTo>
                    <a:lnTo>
                      <a:pt x="558" y="928"/>
                    </a:lnTo>
                    <a:lnTo>
                      <a:pt x="691" y="792"/>
                    </a:lnTo>
                    <a:lnTo>
                      <a:pt x="800" y="628"/>
                    </a:lnTo>
                    <a:lnTo>
                      <a:pt x="862" y="492"/>
                    </a:lnTo>
                    <a:lnTo>
                      <a:pt x="905" y="37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2" name="Freeform 45"/>
              <p:cNvSpPr>
                <a:spLocks noChangeAspect="1" noChangeArrowheads="1"/>
              </p:cNvSpPr>
              <p:nvPr/>
            </p:nvSpPr>
            <p:spPr bwMode="auto">
              <a:xfrm>
                <a:off x="3345" y="2093"/>
                <a:ext cx="1303" cy="827"/>
              </a:xfrm>
              <a:custGeom>
                <a:avLst/>
                <a:gdLst>
                  <a:gd name="T0" fmla="*/ 16 w 1303"/>
                  <a:gd name="T1" fmla="*/ 145 h 827"/>
                  <a:gd name="T2" fmla="*/ 0 w 1303"/>
                  <a:gd name="T3" fmla="*/ 36 h 827"/>
                  <a:gd name="T4" fmla="*/ 63 w 1303"/>
                  <a:gd name="T5" fmla="*/ 0 h 827"/>
                  <a:gd name="T6" fmla="*/ 172 w 1303"/>
                  <a:gd name="T7" fmla="*/ 21 h 827"/>
                  <a:gd name="T8" fmla="*/ 320 w 1303"/>
                  <a:gd name="T9" fmla="*/ 165 h 827"/>
                  <a:gd name="T10" fmla="*/ 465 w 1303"/>
                  <a:gd name="T11" fmla="*/ 336 h 827"/>
                  <a:gd name="T12" fmla="*/ 620 w 1303"/>
                  <a:gd name="T13" fmla="*/ 484 h 827"/>
                  <a:gd name="T14" fmla="*/ 812 w 1303"/>
                  <a:gd name="T15" fmla="*/ 559 h 827"/>
                  <a:gd name="T16" fmla="*/ 999 w 1303"/>
                  <a:gd name="T17" fmla="*/ 578 h 827"/>
                  <a:gd name="T18" fmla="*/ 1081 w 1303"/>
                  <a:gd name="T19" fmla="*/ 559 h 827"/>
                  <a:gd name="T20" fmla="*/ 1198 w 1303"/>
                  <a:gd name="T21" fmla="*/ 493 h 827"/>
                  <a:gd name="T22" fmla="*/ 1303 w 1303"/>
                  <a:gd name="T23" fmla="*/ 508 h 827"/>
                  <a:gd name="T24" fmla="*/ 1261 w 1303"/>
                  <a:gd name="T25" fmla="*/ 559 h 827"/>
                  <a:gd name="T26" fmla="*/ 1175 w 1303"/>
                  <a:gd name="T27" fmla="*/ 594 h 827"/>
                  <a:gd name="T28" fmla="*/ 1113 w 1303"/>
                  <a:gd name="T29" fmla="*/ 637 h 827"/>
                  <a:gd name="T30" fmla="*/ 1081 w 1303"/>
                  <a:gd name="T31" fmla="*/ 699 h 827"/>
                  <a:gd name="T32" fmla="*/ 1081 w 1303"/>
                  <a:gd name="T33" fmla="*/ 793 h 827"/>
                  <a:gd name="T34" fmla="*/ 1027 w 1303"/>
                  <a:gd name="T35" fmla="*/ 827 h 827"/>
                  <a:gd name="T36" fmla="*/ 999 w 1303"/>
                  <a:gd name="T37" fmla="*/ 750 h 827"/>
                  <a:gd name="T38" fmla="*/ 941 w 1303"/>
                  <a:gd name="T39" fmla="*/ 679 h 827"/>
                  <a:gd name="T40" fmla="*/ 847 w 1303"/>
                  <a:gd name="T41" fmla="*/ 656 h 827"/>
                  <a:gd name="T42" fmla="*/ 699 w 1303"/>
                  <a:gd name="T43" fmla="*/ 602 h 827"/>
                  <a:gd name="T44" fmla="*/ 527 w 1303"/>
                  <a:gd name="T45" fmla="*/ 527 h 827"/>
                  <a:gd name="T46" fmla="*/ 378 w 1303"/>
                  <a:gd name="T47" fmla="*/ 422 h 827"/>
                  <a:gd name="T48" fmla="*/ 226 w 1303"/>
                  <a:gd name="T49" fmla="*/ 302 h 827"/>
                  <a:gd name="T50" fmla="*/ 78 w 1303"/>
                  <a:gd name="T51" fmla="*/ 227 h 827"/>
                  <a:gd name="T52" fmla="*/ 16 w 1303"/>
                  <a:gd name="T53" fmla="*/ 145 h 8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03" h="827">
                    <a:moveTo>
                      <a:pt x="16" y="145"/>
                    </a:moveTo>
                    <a:lnTo>
                      <a:pt x="0" y="36"/>
                    </a:lnTo>
                    <a:lnTo>
                      <a:pt x="63" y="0"/>
                    </a:lnTo>
                    <a:lnTo>
                      <a:pt x="172" y="21"/>
                    </a:lnTo>
                    <a:lnTo>
                      <a:pt x="320" y="165"/>
                    </a:lnTo>
                    <a:lnTo>
                      <a:pt x="465" y="336"/>
                    </a:lnTo>
                    <a:lnTo>
                      <a:pt x="620" y="484"/>
                    </a:lnTo>
                    <a:lnTo>
                      <a:pt x="812" y="559"/>
                    </a:lnTo>
                    <a:lnTo>
                      <a:pt x="999" y="578"/>
                    </a:lnTo>
                    <a:lnTo>
                      <a:pt x="1081" y="559"/>
                    </a:lnTo>
                    <a:lnTo>
                      <a:pt x="1198" y="493"/>
                    </a:lnTo>
                    <a:lnTo>
                      <a:pt x="1303" y="508"/>
                    </a:lnTo>
                    <a:lnTo>
                      <a:pt x="1261" y="559"/>
                    </a:lnTo>
                    <a:lnTo>
                      <a:pt x="1175" y="594"/>
                    </a:lnTo>
                    <a:lnTo>
                      <a:pt x="1113" y="637"/>
                    </a:lnTo>
                    <a:lnTo>
                      <a:pt x="1081" y="699"/>
                    </a:lnTo>
                    <a:lnTo>
                      <a:pt x="1081" y="793"/>
                    </a:lnTo>
                    <a:lnTo>
                      <a:pt x="1027" y="827"/>
                    </a:lnTo>
                    <a:lnTo>
                      <a:pt x="999" y="750"/>
                    </a:lnTo>
                    <a:lnTo>
                      <a:pt x="941" y="679"/>
                    </a:lnTo>
                    <a:lnTo>
                      <a:pt x="847" y="656"/>
                    </a:lnTo>
                    <a:lnTo>
                      <a:pt x="699" y="602"/>
                    </a:lnTo>
                    <a:lnTo>
                      <a:pt x="527" y="527"/>
                    </a:lnTo>
                    <a:lnTo>
                      <a:pt x="378" y="422"/>
                    </a:lnTo>
                    <a:lnTo>
                      <a:pt x="226" y="302"/>
                    </a:lnTo>
                    <a:lnTo>
                      <a:pt x="78" y="227"/>
                    </a:lnTo>
                    <a:lnTo>
                      <a:pt x="16" y="145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3" name="Freeform 46"/>
              <p:cNvSpPr>
                <a:spLocks noChangeAspect="1" noChangeArrowheads="1"/>
              </p:cNvSpPr>
              <p:nvPr/>
            </p:nvSpPr>
            <p:spPr bwMode="auto">
              <a:xfrm>
                <a:off x="3338" y="2163"/>
                <a:ext cx="1163" cy="870"/>
              </a:xfrm>
              <a:custGeom>
                <a:avLst/>
                <a:gdLst>
                  <a:gd name="T0" fmla="*/ 0 w 1163"/>
                  <a:gd name="T1" fmla="*/ 163 h 870"/>
                  <a:gd name="T2" fmla="*/ 19 w 1163"/>
                  <a:gd name="T3" fmla="*/ 15 h 870"/>
                  <a:gd name="T4" fmla="*/ 113 w 1163"/>
                  <a:gd name="T5" fmla="*/ 0 h 870"/>
                  <a:gd name="T6" fmla="*/ 173 w 1163"/>
                  <a:gd name="T7" fmla="*/ 62 h 870"/>
                  <a:gd name="T8" fmla="*/ 192 w 1163"/>
                  <a:gd name="T9" fmla="*/ 207 h 870"/>
                  <a:gd name="T10" fmla="*/ 285 w 1163"/>
                  <a:gd name="T11" fmla="*/ 429 h 870"/>
                  <a:gd name="T12" fmla="*/ 449 w 1163"/>
                  <a:gd name="T13" fmla="*/ 600 h 870"/>
                  <a:gd name="T14" fmla="*/ 585 w 1163"/>
                  <a:gd name="T15" fmla="*/ 698 h 870"/>
                  <a:gd name="T16" fmla="*/ 906 w 1163"/>
                  <a:gd name="T17" fmla="*/ 707 h 870"/>
                  <a:gd name="T18" fmla="*/ 1050 w 1163"/>
                  <a:gd name="T19" fmla="*/ 643 h 870"/>
                  <a:gd name="T20" fmla="*/ 1112 w 1163"/>
                  <a:gd name="T21" fmla="*/ 570 h 870"/>
                  <a:gd name="T22" fmla="*/ 1163 w 1163"/>
                  <a:gd name="T23" fmla="*/ 578 h 870"/>
                  <a:gd name="T24" fmla="*/ 1155 w 1163"/>
                  <a:gd name="T25" fmla="*/ 664 h 870"/>
                  <a:gd name="T26" fmla="*/ 1112 w 1163"/>
                  <a:gd name="T27" fmla="*/ 827 h 870"/>
                  <a:gd name="T28" fmla="*/ 1155 w 1163"/>
                  <a:gd name="T29" fmla="*/ 870 h 870"/>
                  <a:gd name="T30" fmla="*/ 1034 w 1163"/>
                  <a:gd name="T31" fmla="*/ 851 h 870"/>
                  <a:gd name="T32" fmla="*/ 1007 w 1163"/>
                  <a:gd name="T33" fmla="*/ 808 h 870"/>
                  <a:gd name="T34" fmla="*/ 812 w 1163"/>
                  <a:gd name="T35" fmla="*/ 792 h 870"/>
                  <a:gd name="T36" fmla="*/ 585 w 1163"/>
                  <a:gd name="T37" fmla="*/ 784 h 870"/>
                  <a:gd name="T38" fmla="*/ 449 w 1163"/>
                  <a:gd name="T39" fmla="*/ 722 h 870"/>
                  <a:gd name="T40" fmla="*/ 363 w 1163"/>
                  <a:gd name="T41" fmla="*/ 656 h 870"/>
                  <a:gd name="T42" fmla="*/ 265 w 1163"/>
                  <a:gd name="T43" fmla="*/ 535 h 870"/>
                  <a:gd name="T44" fmla="*/ 113 w 1163"/>
                  <a:gd name="T45" fmla="*/ 386 h 870"/>
                  <a:gd name="T46" fmla="*/ 19 w 1163"/>
                  <a:gd name="T47" fmla="*/ 257 h 870"/>
                  <a:gd name="T48" fmla="*/ 0 w 1163"/>
                  <a:gd name="T49" fmla="*/ 163 h 8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63" h="870">
                    <a:moveTo>
                      <a:pt x="0" y="163"/>
                    </a:moveTo>
                    <a:lnTo>
                      <a:pt x="19" y="15"/>
                    </a:lnTo>
                    <a:lnTo>
                      <a:pt x="113" y="0"/>
                    </a:lnTo>
                    <a:lnTo>
                      <a:pt x="173" y="62"/>
                    </a:lnTo>
                    <a:lnTo>
                      <a:pt x="192" y="207"/>
                    </a:lnTo>
                    <a:lnTo>
                      <a:pt x="285" y="429"/>
                    </a:lnTo>
                    <a:lnTo>
                      <a:pt x="449" y="600"/>
                    </a:lnTo>
                    <a:lnTo>
                      <a:pt x="585" y="698"/>
                    </a:lnTo>
                    <a:lnTo>
                      <a:pt x="906" y="707"/>
                    </a:lnTo>
                    <a:lnTo>
                      <a:pt x="1050" y="643"/>
                    </a:lnTo>
                    <a:lnTo>
                      <a:pt x="1112" y="570"/>
                    </a:lnTo>
                    <a:lnTo>
                      <a:pt x="1163" y="578"/>
                    </a:lnTo>
                    <a:lnTo>
                      <a:pt x="1155" y="664"/>
                    </a:lnTo>
                    <a:lnTo>
                      <a:pt x="1112" y="827"/>
                    </a:lnTo>
                    <a:lnTo>
                      <a:pt x="1155" y="870"/>
                    </a:lnTo>
                    <a:lnTo>
                      <a:pt x="1034" y="851"/>
                    </a:lnTo>
                    <a:lnTo>
                      <a:pt x="1007" y="808"/>
                    </a:lnTo>
                    <a:lnTo>
                      <a:pt x="812" y="792"/>
                    </a:lnTo>
                    <a:lnTo>
                      <a:pt x="585" y="784"/>
                    </a:lnTo>
                    <a:lnTo>
                      <a:pt x="449" y="722"/>
                    </a:lnTo>
                    <a:lnTo>
                      <a:pt x="363" y="656"/>
                    </a:lnTo>
                    <a:lnTo>
                      <a:pt x="265" y="535"/>
                    </a:lnTo>
                    <a:lnTo>
                      <a:pt x="113" y="386"/>
                    </a:lnTo>
                    <a:lnTo>
                      <a:pt x="19" y="25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516" name="xjhwt9"/>
            <p:cNvGrpSpPr>
              <a:grpSpLocks noChangeAspect="1"/>
            </p:cNvGrpSpPr>
            <p:nvPr/>
          </p:nvGrpSpPr>
          <p:grpSpPr bwMode="auto">
            <a:xfrm>
              <a:off x="1344" y="2985"/>
              <a:ext cx="1008" cy="361"/>
              <a:chOff x="3928" y="1128"/>
              <a:chExt cx="3624" cy="1298"/>
            </a:xfrm>
          </p:grpSpPr>
          <p:sp>
            <p:nvSpPr>
              <p:cNvPr id="19517" name="Freeform 48" descr="栎木"/>
              <p:cNvSpPr>
                <a:spLocks noChangeAspect="1" noChangeArrowheads="1"/>
              </p:cNvSpPr>
              <p:nvPr/>
            </p:nvSpPr>
            <p:spPr bwMode="auto">
              <a:xfrm>
                <a:off x="3928" y="1128"/>
                <a:ext cx="3624" cy="876"/>
              </a:xfrm>
              <a:custGeom>
                <a:avLst/>
                <a:gdLst>
                  <a:gd name="T0" fmla="*/ 0 w 400"/>
                  <a:gd name="T1" fmla="*/ 0 h 400"/>
                  <a:gd name="T2" fmla="*/ 3624 w 400"/>
                  <a:gd name="T3" fmla="*/ 0 h 400"/>
                  <a:gd name="T4" fmla="*/ 3624 w 400"/>
                  <a:gd name="T5" fmla="*/ 876 h 400"/>
                  <a:gd name="T6" fmla="*/ 0 w 400"/>
                  <a:gd name="T7" fmla="*/ 876 h 400"/>
                  <a:gd name="T8" fmla="*/ 0 w 400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1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9518" name="Group 49"/>
              <p:cNvGrpSpPr>
                <a:grpSpLocks noChangeAspect="1"/>
              </p:cNvGrpSpPr>
              <p:nvPr/>
            </p:nvGrpSpPr>
            <p:grpSpPr bwMode="auto">
              <a:xfrm>
                <a:off x="4422" y="1848"/>
                <a:ext cx="578" cy="578"/>
                <a:chOff x="2400" y="2400"/>
                <a:chExt cx="1440" cy="1440"/>
              </a:xfrm>
            </p:grpSpPr>
            <p:sp>
              <p:nvSpPr>
                <p:cNvPr id="19524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525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526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527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9519" name="Group 54"/>
              <p:cNvGrpSpPr>
                <a:grpSpLocks noChangeAspect="1"/>
              </p:cNvGrpSpPr>
              <p:nvPr/>
            </p:nvGrpSpPr>
            <p:grpSpPr bwMode="auto">
              <a:xfrm>
                <a:off x="6469" y="1848"/>
                <a:ext cx="578" cy="578"/>
                <a:chOff x="2400" y="2400"/>
                <a:chExt cx="1440" cy="1440"/>
              </a:xfrm>
            </p:grpSpPr>
            <p:sp>
              <p:nvSpPr>
                <p:cNvPr id="19520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521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522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523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</p:grpSp>
        </p:grpSp>
      </p:grpSp>
      <p:grpSp>
        <p:nvGrpSpPr>
          <p:cNvPr id="19463" name="Group 59"/>
          <p:cNvGrpSpPr/>
          <p:nvPr/>
        </p:nvGrpSpPr>
        <p:grpSpPr bwMode="auto">
          <a:xfrm>
            <a:off x="8001000" y="1143000"/>
            <a:ext cx="2438400" cy="965200"/>
            <a:chOff x="816" y="2784"/>
            <a:chExt cx="1536" cy="608"/>
          </a:xfrm>
        </p:grpSpPr>
        <p:grpSp>
          <p:nvGrpSpPr>
            <p:cNvPr id="19496" name="xjhrw1"/>
            <p:cNvGrpSpPr>
              <a:grpSpLocks noChangeAspect="1"/>
            </p:cNvGrpSpPr>
            <p:nvPr/>
          </p:nvGrpSpPr>
          <p:grpSpPr bwMode="auto">
            <a:xfrm>
              <a:off x="816" y="2784"/>
              <a:ext cx="570" cy="608"/>
              <a:chOff x="1796" y="1498"/>
              <a:chExt cx="2852" cy="3037"/>
            </a:xfrm>
          </p:grpSpPr>
          <p:sp>
            <p:nvSpPr>
              <p:cNvPr id="19509" name="Freeform 61"/>
              <p:cNvSpPr>
                <a:spLocks noChangeAspect="1" noChangeArrowheads="1"/>
              </p:cNvSpPr>
              <p:nvPr/>
            </p:nvSpPr>
            <p:spPr bwMode="auto">
              <a:xfrm>
                <a:off x="3530" y="1498"/>
                <a:ext cx="514" cy="555"/>
              </a:xfrm>
              <a:custGeom>
                <a:avLst/>
                <a:gdLst>
                  <a:gd name="T0" fmla="*/ 409 w 514"/>
                  <a:gd name="T1" fmla="*/ 383 h 555"/>
                  <a:gd name="T2" fmla="*/ 456 w 514"/>
                  <a:gd name="T3" fmla="*/ 297 h 555"/>
                  <a:gd name="T4" fmla="*/ 478 w 514"/>
                  <a:gd name="T5" fmla="*/ 216 h 555"/>
                  <a:gd name="T6" fmla="*/ 471 w 514"/>
                  <a:gd name="T7" fmla="*/ 122 h 555"/>
                  <a:gd name="T8" fmla="*/ 412 w 514"/>
                  <a:gd name="T9" fmla="*/ 36 h 555"/>
                  <a:gd name="T10" fmla="*/ 343 w 514"/>
                  <a:gd name="T11" fmla="*/ 0 h 555"/>
                  <a:gd name="T12" fmla="*/ 238 w 514"/>
                  <a:gd name="T13" fmla="*/ 15 h 555"/>
                  <a:gd name="T14" fmla="*/ 112 w 514"/>
                  <a:gd name="T15" fmla="*/ 86 h 555"/>
                  <a:gd name="T16" fmla="*/ 43 w 514"/>
                  <a:gd name="T17" fmla="*/ 172 h 555"/>
                  <a:gd name="T18" fmla="*/ 0 w 514"/>
                  <a:gd name="T19" fmla="*/ 336 h 555"/>
                  <a:gd name="T20" fmla="*/ 7 w 514"/>
                  <a:gd name="T21" fmla="*/ 442 h 555"/>
                  <a:gd name="T22" fmla="*/ 50 w 514"/>
                  <a:gd name="T23" fmla="*/ 527 h 555"/>
                  <a:gd name="T24" fmla="*/ 112 w 514"/>
                  <a:gd name="T25" fmla="*/ 547 h 555"/>
                  <a:gd name="T26" fmla="*/ 195 w 514"/>
                  <a:gd name="T27" fmla="*/ 547 h 555"/>
                  <a:gd name="T28" fmla="*/ 285 w 514"/>
                  <a:gd name="T29" fmla="*/ 504 h 555"/>
                  <a:gd name="T30" fmla="*/ 323 w 514"/>
                  <a:gd name="T31" fmla="*/ 484 h 555"/>
                  <a:gd name="T32" fmla="*/ 350 w 514"/>
                  <a:gd name="T33" fmla="*/ 450 h 555"/>
                  <a:gd name="T34" fmla="*/ 478 w 514"/>
                  <a:gd name="T35" fmla="*/ 555 h 555"/>
                  <a:gd name="T36" fmla="*/ 514 w 514"/>
                  <a:gd name="T37" fmla="*/ 547 h 555"/>
                  <a:gd name="T38" fmla="*/ 499 w 514"/>
                  <a:gd name="T39" fmla="*/ 512 h 555"/>
                  <a:gd name="T40" fmla="*/ 409 w 514"/>
                  <a:gd name="T41" fmla="*/ 383 h 5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4" h="555">
                    <a:moveTo>
                      <a:pt x="409" y="383"/>
                    </a:moveTo>
                    <a:lnTo>
                      <a:pt x="456" y="297"/>
                    </a:lnTo>
                    <a:lnTo>
                      <a:pt x="478" y="216"/>
                    </a:lnTo>
                    <a:lnTo>
                      <a:pt x="471" y="122"/>
                    </a:lnTo>
                    <a:lnTo>
                      <a:pt x="412" y="36"/>
                    </a:lnTo>
                    <a:lnTo>
                      <a:pt x="343" y="0"/>
                    </a:lnTo>
                    <a:lnTo>
                      <a:pt x="238" y="15"/>
                    </a:lnTo>
                    <a:lnTo>
                      <a:pt x="112" y="86"/>
                    </a:lnTo>
                    <a:lnTo>
                      <a:pt x="43" y="172"/>
                    </a:lnTo>
                    <a:lnTo>
                      <a:pt x="0" y="336"/>
                    </a:lnTo>
                    <a:lnTo>
                      <a:pt x="7" y="442"/>
                    </a:lnTo>
                    <a:lnTo>
                      <a:pt x="50" y="527"/>
                    </a:lnTo>
                    <a:lnTo>
                      <a:pt x="112" y="547"/>
                    </a:lnTo>
                    <a:lnTo>
                      <a:pt x="195" y="547"/>
                    </a:lnTo>
                    <a:lnTo>
                      <a:pt x="285" y="504"/>
                    </a:lnTo>
                    <a:lnTo>
                      <a:pt x="323" y="484"/>
                    </a:lnTo>
                    <a:lnTo>
                      <a:pt x="350" y="450"/>
                    </a:lnTo>
                    <a:lnTo>
                      <a:pt x="478" y="555"/>
                    </a:lnTo>
                    <a:lnTo>
                      <a:pt x="514" y="547"/>
                    </a:lnTo>
                    <a:lnTo>
                      <a:pt x="499" y="512"/>
                    </a:lnTo>
                    <a:lnTo>
                      <a:pt x="40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0" name="Freeform 62"/>
              <p:cNvSpPr>
                <a:spLocks noChangeAspect="1" noChangeArrowheads="1"/>
              </p:cNvSpPr>
              <p:nvPr/>
            </p:nvSpPr>
            <p:spPr bwMode="auto">
              <a:xfrm>
                <a:off x="2813" y="2007"/>
                <a:ext cx="784" cy="1174"/>
              </a:xfrm>
              <a:custGeom>
                <a:avLst/>
                <a:gdLst>
                  <a:gd name="T0" fmla="*/ 405 w 784"/>
                  <a:gd name="T1" fmla="*/ 347 h 1174"/>
                  <a:gd name="T2" fmla="*/ 422 w 784"/>
                  <a:gd name="T3" fmla="*/ 214 h 1174"/>
                  <a:gd name="T4" fmla="*/ 441 w 784"/>
                  <a:gd name="T5" fmla="*/ 51 h 1174"/>
                  <a:gd name="T6" fmla="*/ 515 w 784"/>
                  <a:gd name="T7" fmla="*/ 0 h 1174"/>
                  <a:gd name="T8" fmla="*/ 592 w 784"/>
                  <a:gd name="T9" fmla="*/ 0 h 1174"/>
                  <a:gd name="T10" fmla="*/ 682 w 784"/>
                  <a:gd name="T11" fmla="*/ 70 h 1174"/>
                  <a:gd name="T12" fmla="*/ 748 w 784"/>
                  <a:gd name="T13" fmla="*/ 235 h 1174"/>
                  <a:gd name="T14" fmla="*/ 784 w 784"/>
                  <a:gd name="T15" fmla="*/ 456 h 1174"/>
                  <a:gd name="T16" fmla="*/ 748 w 784"/>
                  <a:gd name="T17" fmla="*/ 706 h 1174"/>
                  <a:gd name="T18" fmla="*/ 682 w 784"/>
                  <a:gd name="T19" fmla="*/ 855 h 1174"/>
                  <a:gd name="T20" fmla="*/ 557 w 784"/>
                  <a:gd name="T21" fmla="*/ 1026 h 1174"/>
                  <a:gd name="T22" fmla="*/ 422 w 784"/>
                  <a:gd name="T23" fmla="*/ 1131 h 1174"/>
                  <a:gd name="T24" fmla="*/ 257 w 784"/>
                  <a:gd name="T25" fmla="*/ 1174 h 1174"/>
                  <a:gd name="T26" fmla="*/ 121 w 784"/>
                  <a:gd name="T27" fmla="*/ 1139 h 1174"/>
                  <a:gd name="T28" fmla="*/ 35 w 784"/>
                  <a:gd name="T29" fmla="*/ 1073 h 1174"/>
                  <a:gd name="T30" fmla="*/ 0 w 784"/>
                  <a:gd name="T31" fmla="*/ 968 h 1174"/>
                  <a:gd name="T32" fmla="*/ 19 w 784"/>
                  <a:gd name="T33" fmla="*/ 874 h 1174"/>
                  <a:gd name="T34" fmla="*/ 62 w 784"/>
                  <a:gd name="T35" fmla="*/ 788 h 1174"/>
                  <a:gd name="T36" fmla="*/ 129 w 784"/>
                  <a:gd name="T37" fmla="*/ 749 h 1174"/>
                  <a:gd name="T38" fmla="*/ 226 w 784"/>
                  <a:gd name="T39" fmla="*/ 726 h 1174"/>
                  <a:gd name="T40" fmla="*/ 311 w 784"/>
                  <a:gd name="T41" fmla="*/ 664 h 1174"/>
                  <a:gd name="T42" fmla="*/ 378 w 784"/>
                  <a:gd name="T43" fmla="*/ 535 h 1174"/>
                  <a:gd name="T44" fmla="*/ 405 w 784"/>
                  <a:gd name="T45" fmla="*/ 347 h 11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84" h="1174">
                    <a:moveTo>
                      <a:pt x="405" y="347"/>
                    </a:moveTo>
                    <a:lnTo>
                      <a:pt x="422" y="214"/>
                    </a:lnTo>
                    <a:lnTo>
                      <a:pt x="441" y="51"/>
                    </a:lnTo>
                    <a:lnTo>
                      <a:pt x="515" y="0"/>
                    </a:lnTo>
                    <a:lnTo>
                      <a:pt x="592" y="0"/>
                    </a:lnTo>
                    <a:lnTo>
                      <a:pt x="682" y="70"/>
                    </a:lnTo>
                    <a:lnTo>
                      <a:pt x="748" y="235"/>
                    </a:lnTo>
                    <a:lnTo>
                      <a:pt x="784" y="456"/>
                    </a:lnTo>
                    <a:lnTo>
                      <a:pt x="748" y="706"/>
                    </a:lnTo>
                    <a:lnTo>
                      <a:pt x="682" y="855"/>
                    </a:lnTo>
                    <a:lnTo>
                      <a:pt x="557" y="1026"/>
                    </a:lnTo>
                    <a:lnTo>
                      <a:pt x="422" y="1131"/>
                    </a:lnTo>
                    <a:lnTo>
                      <a:pt x="257" y="1174"/>
                    </a:lnTo>
                    <a:lnTo>
                      <a:pt x="121" y="1139"/>
                    </a:lnTo>
                    <a:lnTo>
                      <a:pt x="35" y="1073"/>
                    </a:lnTo>
                    <a:lnTo>
                      <a:pt x="0" y="968"/>
                    </a:lnTo>
                    <a:lnTo>
                      <a:pt x="19" y="874"/>
                    </a:lnTo>
                    <a:lnTo>
                      <a:pt x="62" y="788"/>
                    </a:lnTo>
                    <a:lnTo>
                      <a:pt x="129" y="749"/>
                    </a:lnTo>
                    <a:lnTo>
                      <a:pt x="226" y="726"/>
                    </a:lnTo>
                    <a:lnTo>
                      <a:pt x="311" y="664"/>
                    </a:lnTo>
                    <a:lnTo>
                      <a:pt x="378" y="535"/>
                    </a:lnTo>
                    <a:lnTo>
                      <a:pt x="405" y="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1" name="Freeform 63"/>
              <p:cNvSpPr>
                <a:spLocks noChangeAspect="1" noChangeArrowheads="1"/>
              </p:cNvSpPr>
              <p:nvPr/>
            </p:nvSpPr>
            <p:spPr bwMode="auto">
              <a:xfrm>
                <a:off x="2632" y="2920"/>
                <a:ext cx="1007" cy="1615"/>
              </a:xfrm>
              <a:custGeom>
                <a:avLst/>
                <a:gdLst>
                  <a:gd name="T0" fmla="*/ 326 w 1007"/>
                  <a:gd name="T1" fmla="*/ 52 h 1615"/>
                  <a:gd name="T2" fmla="*/ 369 w 1007"/>
                  <a:gd name="T3" fmla="*/ 0 h 1615"/>
                  <a:gd name="T4" fmla="*/ 456 w 1007"/>
                  <a:gd name="T5" fmla="*/ 0 h 1615"/>
                  <a:gd name="T6" fmla="*/ 499 w 1007"/>
                  <a:gd name="T7" fmla="*/ 71 h 1615"/>
                  <a:gd name="T8" fmla="*/ 577 w 1007"/>
                  <a:gd name="T9" fmla="*/ 242 h 1615"/>
                  <a:gd name="T10" fmla="*/ 686 w 1007"/>
                  <a:gd name="T11" fmla="*/ 430 h 1615"/>
                  <a:gd name="T12" fmla="*/ 857 w 1007"/>
                  <a:gd name="T13" fmla="*/ 578 h 1615"/>
                  <a:gd name="T14" fmla="*/ 990 w 1007"/>
                  <a:gd name="T15" fmla="*/ 688 h 1615"/>
                  <a:gd name="T16" fmla="*/ 1007 w 1007"/>
                  <a:gd name="T17" fmla="*/ 739 h 1615"/>
                  <a:gd name="T18" fmla="*/ 1007 w 1007"/>
                  <a:gd name="T19" fmla="*/ 793 h 1615"/>
                  <a:gd name="T20" fmla="*/ 819 w 1007"/>
                  <a:gd name="T21" fmla="*/ 953 h 1615"/>
                  <a:gd name="T22" fmla="*/ 608 w 1007"/>
                  <a:gd name="T23" fmla="*/ 1116 h 1615"/>
                  <a:gd name="T24" fmla="*/ 448 w 1007"/>
                  <a:gd name="T25" fmla="*/ 1187 h 1615"/>
                  <a:gd name="T26" fmla="*/ 276 w 1007"/>
                  <a:gd name="T27" fmla="*/ 1202 h 1615"/>
                  <a:gd name="T28" fmla="*/ 190 w 1007"/>
                  <a:gd name="T29" fmla="*/ 1210 h 1615"/>
                  <a:gd name="T30" fmla="*/ 148 w 1007"/>
                  <a:gd name="T31" fmla="*/ 1296 h 1615"/>
                  <a:gd name="T32" fmla="*/ 112 w 1007"/>
                  <a:gd name="T33" fmla="*/ 1393 h 1615"/>
                  <a:gd name="T34" fmla="*/ 135 w 1007"/>
                  <a:gd name="T35" fmla="*/ 1502 h 1615"/>
                  <a:gd name="T36" fmla="*/ 190 w 1007"/>
                  <a:gd name="T37" fmla="*/ 1523 h 1615"/>
                  <a:gd name="T38" fmla="*/ 190 w 1007"/>
                  <a:gd name="T39" fmla="*/ 1564 h 1615"/>
                  <a:gd name="T40" fmla="*/ 62 w 1007"/>
                  <a:gd name="T41" fmla="*/ 1615 h 1615"/>
                  <a:gd name="T42" fmla="*/ 19 w 1007"/>
                  <a:gd name="T43" fmla="*/ 1553 h 1615"/>
                  <a:gd name="T44" fmla="*/ 0 w 1007"/>
                  <a:gd name="T45" fmla="*/ 1444 h 1615"/>
                  <a:gd name="T46" fmla="*/ 41 w 1007"/>
                  <a:gd name="T47" fmla="*/ 1315 h 1615"/>
                  <a:gd name="T48" fmla="*/ 105 w 1007"/>
                  <a:gd name="T49" fmla="*/ 1202 h 1615"/>
                  <a:gd name="T50" fmla="*/ 190 w 1007"/>
                  <a:gd name="T51" fmla="*/ 1101 h 1615"/>
                  <a:gd name="T52" fmla="*/ 276 w 1007"/>
                  <a:gd name="T53" fmla="*/ 1073 h 1615"/>
                  <a:gd name="T54" fmla="*/ 362 w 1007"/>
                  <a:gd name="T55" fmla="*/ 1116 h 1615"/>
                  <a:gd name="T56" fmla="*/ 514 w 1007"/>
                  <a:gd name="T57" fmla="*/ 1050 h 1615"/>
                  <a:gd name="T58" fmla="*/ 643 w 1007"/>
                  <a:gd name="T59" fmla="*/ 945 h 1615"/>
                  <a:gd name="T60" fmla="*/ 791 w 1007"/>
                  <a:gd name="T61" fmla="*/ 816 h 1615"/>
                  <a:gd name="T62" fmla="*/ 842 w 1007"/>
                  <a:gd name="T63" fmla="*/ 758 h 1615"/>
                  <a:gd name="T64" fmla="*/ 834 w 1007"/>
                  <a:gd name="T65" fmla="*/ 707 h 1615"/>
                  <a:gd name="T66" fmla="*/ 662 w 1007"/>
                  <a:gd name="T67" fmla="*/ 610 h 1615"/>
                  <a:gd name="T68" fmla="*/ 514 w 1007"/>
                  <a:gd name="T69" fmla="*/ 480 h 1615"/>
                  <a:gd name="T70" fmla="*/ 343 w 1007"/>
                  <a:gd name="T71" fmla="*/ 309 h 1615"/>
                  <a:gd name="T72" fmla="*/ 283 w 1007"/>
                  <a:gd name="T73" fmla="*/ 157 h 1615"/>
                  <a:gd name="T74" fmla="*/ 326 w 1007"/>
                  <a:gd name="T75" fmla="*/ 52 h 16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07" h="1615">
                    <a:moveTo>
                      <a:pt x="326" y="52"/>
                    </a:moveTo>
                    <a:lnTo>
                      <a:pt x="369" y="0"/>
                    </a:lnTo>
                    <a:lnTo>
                      <a:pt x="456" y="0"/>
                    </a:lnTo>
                    <a:lnTo>
                      <a:pt x="499" y="71"/>
                    </a:lnTo>
                    <a:lnTo>
                      <a:pt x="577" y="242"/>
                    </a:lnTo>
                    <a:lnTo>
                      <a:pt x="686" y="430"/>
                    </a:lnTo>
                    <a:lnTo>
                      <a:pt x="857" y="578"/>
                    </a:lnTo>
                    <a:lnTo>
                      <a:pt x="990" y="688"/>
                    </a:lnTo>
                    <a:lnTo>
                      <a:pt x="1007" y="739"/>
                    </a:lnTo>
                    <a:lnTo>
                      <a:pt x="1007" y="793"/>
                    </a:lnTo>
                    <a:lnTo>
                      <a:pt x="819" y="953"/>
                    </a:lnTo>
                    <a:lnTo>
                      <a:pt x="608" y="1116"/>
                    </a:lnTo>
                    <a:lnTo>
                      <a:pt x="448" y="1187"/>
                    </a:lnTo>
                    <a:lnTo>
                      <a:pt x="276" y="1202"/>
                    </a:lnTo>
                    <a:lnTo>
                      <a:pt x="190" y="1210"/>
                    </a:lnTo>
                    <a:lnTo>
                      <a:pt x="148" y="1296"/>
                    </a:lnTo>
                    <a:lnTo>
                      <a:pt x="112" y="1393"/>
                    </a:lnTo>
                    <a:lnTo>
                      <a:pt x="135" y="1502"/>
                    </a:lnTo>
                    <a:lnTo>
                      <a:pt x="190" y="1523"/>
                    </a:lnTo>
                    <a:lnTo>
                      <a:pt x="190" y="1564"/>
                    </a:lnTo>
                    <a:lnTo>
                      <a:pt x="62" y="1615"/>
                    </a:lnTo>
                    <a:lnTo>
                      <a:pt x="19" y="1553"/>
                    </a:lnTo>
                    <a:lnTo>
                      <a:pt x="0" y="1444"/>
                    </a:lnTo>
                    <a:lnTo>
                      <a:pt x="41" y="1315"/>
                    </a:lnTo>
                    <a:lnTo>
                      <a:pt x="105" y="1202"/>
                    </a:lnTo>
                    <a:lnTo>
                      <a:pt x="190" y="1101"/>
                    </a:lnTo>
                    <a:lnTo>
                      <a:pt x="276" y="1073"/>
                    </a:lnTo>
                    <a:lnTo>
                      <a:pt x="362" y="1116"/>
                    </a:lnTo>
                    <a:lnTo>
                      <a:pt x="514" y="1050"/>
                    </a:lnTo>
                    <a:lnTo>
                      <a:pt x="643" y="945"/>
                    </a:lnTo>
                    <a:lnTo>
                      <a:pt x="791" y="816"/>
                    </a:lnTo>
                    <a:lnTo>
                      <a:pt x="842" y="758"/>
                    </a:lnTo>
                    <a:lnTo>
                      <a:pt x="834" y="707"/>
                    </a:lnTo>
                    <a:lnTo>
                      <a:pt x="662" y="610"/>
                    </a:lnTo>
                    <a:lnTo>
                      <a:pt x="514" y="480"/>
                    </a:lnTo>
                    <a:lnTo>
                      <a:pt x="343" y="309"/>
                    </a:lnTo>
                    <a:lnTo>
                      <a:pt x="283" y="157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2" name="Freeform 64"/>
              <p:cNvSpPr>
                <a:spLocks noChangeAspect="1" noChangeArrowheads="1"/>
              </p:cNvSpPr>
              <p:nvPr/>
            </p:nvSpPr>
            <p:spPr bwMode="auto">
              <a:xfrm>
                <a:off x="1796" y="2924"/>
                <a:ext cx="1326" cy="1487"/>
              </a:xfrm>
              <a:custGeom>
                <a:avLst/>
                <a:gdLst>
                  <a:gd name="T0" fmla="*/ 905 w 1326"/>
                  <a:gd name="T1" fmla="*/ 370 h 1487"/>
                  <a:gd name="T2" fmla="*/ 1057 w 1326"/>
                  <a:gd name="T3" fmla="*/ 113 h 1487"/>
                  <a:gd name="T4" fmla="*/ 1183 w 1326"/>
                  <a:gd name="T5" fmla="*/ 0 h 1487"/>
                  <a:gd name="T6" fmla="*/ 1292 w 1326"/>
                  <a:gd name="T7" fmla="*/ 19 h 1487"/>
                  <a:gd name="T8" fmla="*/ 1326 w 1326"/>
                  <a:gd name="T9" fmla="*/ 136 h 1487"/>
                  <a:gd name="T10" fmla="*/ 1162 w 1326"/>
                  <a:gd name="T11" fmla="*/ 394 h 1487"/>
                  <a:gd name="T12" fmla="*/ 971 w 1326"/>
                  <a:gd name="T13" fmla="*/ 651 h 1487"/>
                  <a:gd name="T14" fmla="*/ 769 w 1326"/>
                  <a:gd name="T15" fmla="*/ 878 h 1487"/>
                  <a:gd name="T16" fmla="*/ 577 w 1326"/>
                  <a:gd name="T17" fmla="*/ 1015 h 1487"/>
                  <a:gd name="T18" fmla="*/ 449 w 1326"/>
                  <a:gd name="T19" fmla="*/ 1116 h 1487"/>
                  <a:gd name="T20" fmla="*/ 328 w 1326"/>
                  <a:gd name="T21" fmla="*/ 1116 h 1487"/>
                  <a:gd name="T22" fmla="*/ 277 w 1326"/>
                  <a:gd name="T23" fmla="*/ 1099 h 1487"/>
                  <a:gd name="T24" fmla="*/ 277 w 1326"/>
                  <a:gd name="T25" fmla="*/ 1221 h 1487"/>
                  <a:gd name="T26" fmla="*/ 172 w 1326"/>
                  <a:gd name="T27" fmla="*/ 1358 h 1487"/>
                  <a:gd name="T28" fmla="*/ 86 w 1326"/>
                  <a:gd name="T29" fmla="*/ 1401 h 1487"/>
                  <a:gd name="T30" fmla="*/ 93 w 1326"/>
                  <a:gd name="T31" fmla="*/ 1478 h 1487"/>
                  <a:gd name="T32" fmla="*/ 9 w 1326"/>
                  <a:gd name="T33" fmla="*/ 1487 h 1487"/>
                  <a:gd name="T34" fmla="*/ 0 w 1326"/>
                  <a:gd name="T35" fmla="*/ 1373 h 1487"/>
                  <a:gd name="T36" fmla="*/ 71 w 1326"/>
                  <a:gd name="T37" fmla="*/ 1287 h 1487"/>
                  <a:gd name="T38" fmla="*/ 172 w 1326"/>
                  <a:gd name="T39" fmla="*/ 1210 h 1487"/>
                  <a:gd name="T40" fmla="*/ 215 w 1326"/>
                  <a:gd name="T41" fmla="*/ 1123 h 1487"/>
                  <a:gd name="T42" fmla="*/ 223 w 1326"/>
                  <a:gd name="T43" fmla="*/ 1015 h 1487"/>
                  <a:gd name="T44" fmla="*/ 215 w 1326"/>
                  <a:gd name="T45" fmla="*/ 987 h 1487"/>
                  <a:gd name="T46" fmla="*/ 266 w 1326"/>
                  <a:gd name="T47" fmla="*/ 951 h 1487"/>
                  <a:gd name="T48" fmla="*/ 309 w 1326"/>
                  <a:gd name="T49" fmla="*/ 951 h 1487"/>
                  <a:gd name="T50" fmla="*/ 343 w 1326"/>
                  <a:gd name="T51" fmla="*/ 1015 h 1487"/>
                  <a:gd name="T52" fmla="*/ 406 w 1326"/>
                  <a:gd name="T53" fmla="*/ 1037 h 1487"/>
                  <a:gd name="T54" fmla="*/ 472 w 1326"/>
                  <a:gd name="T55" fmla="*/ 1015 h 1487"/>
                  <a:gd name="T56" fmla="*/ 558 w 1326"/>
                  <a:gd name="T57" fmla="*/ 928 h 1487"/>
                  <a:gd name="T58" fmla="*/ 691 w 1326"/>
                  <a:gd name="T59" fmla="*/ 792 h 1487"/>
                  <a:gd name="T60" fmla="*/ 800 w 1326"/>
                  <a:gd name="T61" fmla="*/ 628 h 1487"/>
                  <a:gd name="T62" fmla="*/ 862 w 1326"/>
                  <a:gd name="T63" fmla="*/ 492 h 1487"/>
                  <a:gd name="T64" fmla="*/ 905 w 1326"/>
                  <a:gd name="T65" fmla="*/ 370 h 14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6" h="1487">
                    <a:moveTo>
                      <a:pt x="905" y="370"/>
                    </a:moveTo>
                    <a:lnTo>
                      <a:pt x="1057" y="113"/>
                    </a:lnTo>
                    <a:lnTo>
                      <a:pt x="1183" y="0"/>
                    </a:lnTo>
                    <a:lnTo>
                      <a:pt x="1292" y="19"/>
                    </a:lnTo>
                    <a:lnTo>
                      <a:pt x="1326" y="136"/>
                    </a:lnTo>
                    <a:lnTo>
                      <a:pt x="1162" y="394"/>
                    </a:lnTo>
                    <a:lnTo>
                      <a:pt x="971" y="651"/>
                    </a:lnTo>
                    <a:lnTo>
                      <a:pt x="769" y="878"/>
                    </a:lnTo>
                    <a:lnTo>
                      <a:pt x="577" y="1015"/>
                    </a:lnTo>
                    <a:lnTo>
                      <a:pt x="449" y="1116"/>
                    </a:lnTo>
                    <a:lnTo>
                      <a:pt x="328" y="1116"/>
                    </a:lnTo>
                    <a:lnTo>
                      <a:pt x="277" y="1099"/>
                    </a:lnTo>
                    <a:lnTo>
                      <a:pt x="277" y="1221"/>
                    </a:lnTo>
                    <a:lnTo>
                      <a:pt x="172" y="1358"/>
                    </a:lnTo>
                    <a:lnTo>
                      <a:pt x="86" y="1401"/>
                    </a:lnTo>
                    <a:lnTo>
                      <a:pt x="93" y="1478"/>
                    </a:lnTo>
                    <a:lnTo>
                      <a:pt x="9" y="1487"/>
                    </a:lnTo>
                    <a:lnTo>
                      <a:pt x="0" y="1373"/>
                    </a:lnTo>
                    <a:lnTo>
                      <a:pt x="71" y="1287"/>
                    </a:lnTo>
                    <a:lnTo>
                      <a:pt x="172" y="1210"/>
                    </a:lnTo>
                    <a:lnTo>
                      <a:pt x="215" y="1123"/>
                    </a:lnTo>
                    <a:lnTo>
                      <a:pt x="223" y="1015"/>
                    </a:lnTo>
                    <a:lnTo>
                      <a:pt x="215" y="987"/>
                    </a:lnTo>
                    <a:lnTo>
                      <a:pt x="266" y="951"/>
                    </a:lnTo>
                    <a:lnTo>
                      <a:pt x="309" y="951"/>
                    </a:lnTo>
                    <a:lnTo>
                      <a:pt x="343" y="1015"/>
                    </a:lnTo>
                    <a:lnTo>
                      <a:pt x="406" y="1037"/>
                    </a:lnTo>
                    <a:lnTo>
                      <a:pt x="472" y="1015"/>
                    </a:lnTo>
                    <a:lnTo>
                      <a:pt x="558" y="928"/>
                    </a:lnTo>
                    <a:lnTo>
                      <a:pt x="691" y="792"/>
                    </a:lnTo>
                    <a:lnTo>
                      <a:pt x="800" y="628"/>
                    </a:lnTo>
                    <a:lnTo>
                      <a:pt x="862" y="492"/>
                    </a:lnTo>
                    <a:lnTo>
                      <a:pt x="905" y="3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3" name="Freeform 65"/>
              <p:cNvSpPr>
                <a:spLocks noChangeAspect="1" noChangeArrowheads="1"/>
              </p:cNvSpPr>
              <p:nvPr/>
            </p:nvSpPr>
            <p:spPr bwMode="auto">
              <a:xfrm>
                <a:off x="3345" y="2093"/>
                <a:ext cx="1303" cy="827"/>
              </a:xfrm>
              <a:custGeom>
                <a:avLst/>
                <a:gdLst>
                  <a:gd name="T0" fmla="*/ 16 w 1303"/>
                  <a:gd name="T1" fmla="*/ 145 h 827"/>
                  <a:gd name="T2" fmla="*/ 0 w 1303"/>
                  <a:gd name="T3" fmla="*/ 36 h 827"/>
                  <a:gd name="T4" fmla="*/ 63 w 1303"/>
                  <a:gd name="T5" fmla="*/ 0 h 827"/>
                  <a:gd name="T6" fmla="*/ 172 w 1303"/>
                  <a:gd name="T7" fmla="*/ 21 h 827"/>
                  <a:gd name="T8" fmla="*/ 320 w 1303"/>
                  <a:gd name="T9" fmla="*/ 165 h 827"/>
                  <a:gd name="T10" fmla="*/ 465 w 1303"/>
                  <a:gd name="T11" fmla="*/ 336 h 827"/>
                  <a:gd name="T12" fmla="*/ 620 w 1303"/>
                  <a:gd name="T13" fmla="*/ 484 h 827"/>
                  <a:gd name="T14" fmla="*/ 812 w 1303"/>
                  <a:gd name="T15" fmla="*/ 559 h 827"/>
                  <a:gd name="T16" fmla="*/ 999 w 1303"/>
                  <a:gd name="T17" fmla="*/ 578 h 827"/>
                  <a:gd name="T18" fmla="*/ 1081 w 1303"/>
                  <a:gd name="T19" fmla="*/ 559 h 827"/>
                  <a:gd name="T20" fmla="*/ 1198 w 1303"/>
                  <a:gd name="T21" fmla="*/ 493 h 827"/>
                  <a:gd name="T22" fmla="*/ 1303 w 1303"/>
                  <a:gd name="T23" fmla="*/ 508 h 827"/>
                  <a:gd name="T24" fmla="*/ 1261 w 1303"/>
                  <a:gd name="T25" fmla="*/ 559 h 827"/>
                  <a:gd name="T26" fmla="*/ 1175 w 1303"/>
                  <a:gd name="T27" fmla="*/ 594 h 827"/>
                  <a:gd name="T28" fmla="*/ 1113 w 1303"/>
                  <a:gd name="T29" fmla="*/ 637 h 827"/>
                  <a:gd name="T30" fmla="*/ 1081 w 1303"/>
                  <a:gd name="T31" fmla="*/ 699 h 827"/>
                  <a:gd name="T32" fmla="*/ 1081 w 1303"/>
                  <a:gd name="T33" fmla="*/ 793 h 827"/>
                  <a:gd name="T34" fmla="*/ 1027 w 1303"/>
                  <a:gd name="T35" fmla="*/ 827 h 827"/>
                  <a:gd name="T36" fmla="*/ 999 w 1303"/>
                  <a:gd name="T37" fmla="*/ 750 h 827"/>
                  <a:gd name="T38" fmla="*/ 941 w 1303"/>
                  <a:gd name="T39" fmla="*/ 679 h 827"/>
                  <a:gd name="T40" fmla="*/ 847 w 1303"/>
                  <a:gd name="T41" fmla="*/ 656 h 827"/>
                  <a:gd name="T42" fmla="*/ 699 w 1303"/>
                  <a:gd name="T43" fmla="*/ 602 h 827"/>
                  <a:gd name="T44" fmla="*/ 527 w 1303"/>
                  <a:gd name="T45" fmla="*/ 527 h 827"/>
                  <a:gd name="T46" fmla="*/ 378 w 1303"/>
                  <a:gd name="T47" fmla="*/ 422 h 827"/>
                  <a:gd name="T48" fmla="*/ 226 w 1303"/>
                  <a:gd name="T49" fmla="*/ 302 h 827"/>
                  <a:gd name="T50" fmla="*/ 78 w 1303"/>
                  <a:gd name="T51" fmla="*/ 227 h 827"/>
                  <a:gd name="T52" fmla="*/ 16 w 1303"/>
                  <a:gd name="T53" fmla="*/ 145 h 8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03" h="827">
                    <a:moveTo>
                      <a:pt x="16" y="145"/>
                    </a:moveTo>
                    <a:lnTo>
                      <a:pt x="0" y="36"/>
                    </a:lnTo>
                    <a:lnTo>
                      <a:pt x="63" y="0"/>
                    </a:lnTo>
                    <a:lnTo>
                      <a:pt x="172" y="21"/>
                    </a:lnTo>
                    <a:lnTo>
                      <a:pt x="320" y="165"/>
                    </a:lnTo>
                    <a:lnTo>
                      <a:pt x="465" y="336"/>
                    </a:lnTo>
                    <a:lnTo>
                      <a:pt x="620" y="484"/>
                    </a:lnTo>
                    <a:lnTo>
                      <a:pt x="812" y="559"/>
                    </a:lnTo>
                    <a:lnTo>
                      <a:pt x="999" y="578"/>
                    </a:lnTo>
                    <a:lnTo>
                      <a:pt x="1081" y="559"/>
                    </a:lnTo>
                    <a:lnTo>
                      <a:pt x="1198" y="493"/>
                    </a:lnTo>
                    <a:lnTo>
                      <a:pt x="1303" y="508"/>
                    </a:lnTo>
                    <a:lnTo>
                      <a:pt x="1261" y="559"/>
                    </a:lnTo>
                    <a:lnTo>
                      <a:pt x="1175" y="594"/>
                    </a:lnTo>
                    <a:lnTo>
                      <a:pt x="1113" y="637"/>
                    </a:lnTo>
                    <a:lnTo>
                      <a:pt x="1081" y="699"/>
                    </a:lnTo>
                    <a:lnTo>
                      <a:pt x="1081" y="793"/>
                    </a:lnTo>
                    <a:lnTo>
                      <a:pt x="1027" y="827"/>
                    </a:lnTo>
                    <a:lnTo>
                      <a:pt x="999" y="750"/>
                    </a:lnTo>
                    <a:lnTo>
                      <a:pt x="941" y="679"/>
                    </a:lnTo>
                    <a:lnTo>
                      <a:pt x="847" y="656"/>
                    </a:lnTo>
                    <a:lnTo>
                      <a:pt x="699" y="602"/>
                    </a:lnTo>
                    <a:lnTo>
                      <a:pt x="527" y="527"/>
                    </a:lnTo>
                    <a:lnTo>
                      <a:pt x="378" y="422"/>
                    </a:lnTo>
                    <a:lnTo>
                      <a:pt x="226" y="302"/>
                    </a:lnTo>
                    <a:lnTo>
                      <a:pt x="78" y="227"/>
                    </a:lnTo>
                    <a:lnTo>
                      <a:pt x="16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4" name="Freeform 66"/>
              <p:cNvSpPr>
                <a:spLocks noChangeAspect="1" noChangeArrowheads="1"/>
              </p:cNvSpPr>
              <p:nvPr/>
            </p:nvSpPr>
            <p:spPr bwMode="auto">
              <a:xfrm>
                <a:off x="3338" y="2163"/>
                <a:ext cx="1163" cy="870"/>
              </a:xfrm>
              <a:custGeom>
                <a:avLst/>
                <a:gdLst>
                  <a:gd name="T0" fmla="*/ 0 w 1163"/>
                  <a:gd name="T1" fmla="*/ 163 h 870"/>
                  <a:gd name="T2" fmla="*/ 19 w 1163"/>
                  <a:gd name="T3" fmla="*/ 15 h 870"/>
                  <a:gd name="T4" fmla="*/ 113 w 1163"/>
                  <a:gd name="T5" fmla="*/ 0 h 870"/>
                  <a:gd name="T6" fmla="*/ 173 w 1163"/>
                  <a:gd name="T7" fmla="*/ 62 h 870"/>
                  <a:gd name="T8" fmla="*/ 192 w 1163"/>
                  <a:gd name="T9" fmla="*/ 207 h 870"/>
                  <a:gd name="T10" fmla="*/ 285 w 1163"/>
                  <a:gd name="T11" fmla="*/ 429 h 870"/>
                  <a:gd name="T12" fmla="*/ 449 w 1163"/>
                  <a:gd name="T13" fmla="*/ 600 h 870"/>
                  <a:gd name="T14" fmla="*/ 585 w 1163"/>
                  <a:gd name="T15" fmla="*/ 698 h 870"/>
                  <a:gd name="T16" fmla="*/ 906 w 1163"/>
                  <a:gd name="T17" fmla="*/ 707 h 870"/>
                  <a:gd name="T18" fmla="*/ 1050 w 1163"/>
                  <a:gd name="T19" fmla="*/ 643 h 870"/>
                  <a:gd name="T20" fmla="*/ 1112 w 1163"/>
                  <a:gd name="T21" fmla="*/ 570 h 870"/>
                  <a:gd name="T22" fmla="*/ 1163 w 1163"/>
                  <a:gd name="T23" fmla="*/ 578 h 870"/>
                  <a:gd name="T24" fmla="*/ 1155 w 1163"/>
                  <a:gd name="T25" fmla="*/ 664 h 870"/>
                  <a:gd name="T26" fmla="*/ 1112 w 1163"/>
                  <a:gd name="T27" fmla="*/ 827 h 870"/>
                  <a:gd name="T28" fmla="*/ 1155 w 1163"/>
                  <a:gd name="T29" fmla="*/ 870 h 870"/>
                  <a:gd name="T30" fmla="*/ 1034 w 1163"/>
                  <a:gd name="T31" fmla="*/ 851 h 870"/>
                  <a:gd name="T32" fmla="*/ 1007 w 1163"/>
                  <a:gd name="T33" fmla="*/ 808 h 870"/>
                  <a:gd name="T34" fmla="*/ 812 w 1163"/>
                  <a:gd name="T35" fmla="*/ 792 h 870"/>
                  <a:gd name="T36" fmla="*/ 585 w 1163"/>
                  <a:gd name="T37" fmla="*/ 784 h 870"/>
                  <a:gd name="T38" fmla="*/ 449 w 1163"/>
                  <a:gd name="T39" fmla="*/ 722 h 870"/>
                  <a:gd name="T40" fmla="*/ 363 w 1163"/>
                  <a:gd name="T41" fmla="*/ 656 h 870"/>
                  <a:gd name="T42" fmla="*/ 265 w 1163"/>
                  <a:gd name="T43" fmla="*/ 535 h 870"/>
                  <a:gd name="T44" fmla="*/ 113 w 1163"/>
                  <a:gd name="T45" fmla="*/ 386 h 870"/>
                  <a:gd name="T46" fmla="*/ 19 w 1163"/>
                  <a:gd name="T47" fmla="*/ 257 h 870"/>
                  <a:gd name="T48" fmla="*/ 0 w 1163"/>
                  <a:gd name="T49" fmla="*/ 163 h 8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63" h="870">
                    <a:moveTo>
                      <a:pt x="0" y="163"/>
                    </a:moveTo>
                    <a:lnTo>
                      <a:pt x="19" y="15"/>
                    </a:lnTo>
                    <a:lnTo>
                      <a:pt x="113" y="0"/>
                    </a:lnTo>
                    <a:lnTo>
                      <a:pt x="173" y="62"/>
                    </a:lnTo>
                    <a:lnTo>
                      <a:pt x="192" y="207"/>
                    </a:lnTo>
                    <a:lnTo>
                      <a:pt x="285" y="429"/>
                    </a:lnTo>
                    <a:lnTo>
                      <a:pt x="449" y="600"/>
                    </a:lnTo>
                    <a:lnTo>
                      <a:pt x="585" y="698"/>
                    </a:lnTo>
                    <a:lnTo>
                      <a:pt x="906" y="707"/>
                    </a:lnTo>
                    <a:lnTo>
                      <a:pt x="1050" y="643"/>
                    </a:lnTo>
                    <a:lnTo>
                      <a:pt x="1112" y="570"/>
                    </a:lnTo>
                    <a:lnTo>
                      <a:pt x="1163" y="578"/>
                    </a:lnTo>
                    <a:lnTo>
                      <a:pt x="1155" y="664"/>
                    </a:lnTo>
                    <a:lnTo>
                      <a:pt x="1112" y="827"/>
                    </a:lnTo>
                    <a:lnTo>
                      <a:pt x="1155" y="870"/>
                    </a:lnTo>
                    <a:lnTo>
                      <a:pt x="1034" y="851"/>
                    </a:lnTo>
                    <a:lnTo>
                      <a:pt x="1007" y="808"/>
                    </a:lnTo>
                    <a:lnTo>
                      <a:pt x="812" y="792"/>
                    </a:lnTo>
                    <a:lnTo>
                      <a:pt x="585" y="784"/>
                    </a:lnTo>
                    <a:lnTo>
                      <a:pt x="449" y="722"/>
                    </a:lnTo>
                    <a:lnTo>
                      <a:pt x="363" y="656"/>
                    </a:lnTo>
                    <a:lnTo>
                      <a:pt x="265" y="535"/>
                    </a:lnTo>
                    <a:lnTo>
                      <a:pt x="113" y="386"/>
                    </a:lnTo>
                    <a:lnTo>
                      <a:pt x="19" y="25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97" name="xjhwt9"/>
            <p:cNvGrpSpPr>
              <a:grpSpLocks noChangeAspect="1"/>
            </p:cNvGrpSpPr>
            <p:nvPr/>
          </p:nvGrpSpPr>
          <p:grpSpPr bwMode="auto">
            <a:xfrm>
              <a:off x="1344" y="2985"/>
              <a:ext cx="1008" cy="361"/>
              <a:chOff x="3928" y="1128"/>
              <a:chExt cx="3624" cy="1298"/>
            </a:xfrm>
          </p:grpSpPr>
          <p:sp>
            <p:nvSpPr>
              <p:cNvPr id="19498" name="Freeform 68" descr="栎木"/>
              <p:cNvSpPr>
                <a:spLocks noChangeAspect="1" noChangeArrowheads="1"/>
              </p:cNvSpPr>
              <p:nvPr/>
            </p:nvSpPr>
            <p:spPr bwMode="auto">
              <a:xfrm>
                <a:off x="3928" y="1128"/>
                <a:ext cx="3624" cy="876"/>
              </a:xfrm>
              <a:custGeom>
                <a:avLst/>
                <a:gdLst>
                  <a:gd name="T0" fmla="*/ 0 w 400"/>
                  <a:gd name="T1" fmla="*/ 0 h 400"/>
                  <a:gd name="T2" fmla="*/ 3624 w 400"/>
                  <a:gd name="T3" fmla="*/ 0 h 400"/>
                  <a:gd name="T4" fmla="*/ 3624 w 400"/>
                  <a:gd name="T5" fmla="*/ 876 h 400"/>
                  <a:gd name="T6" fmla="*/ 0 w 400"/>
                  <a:gd name="T7" fmla="*/ 876 h 400"/>
                  <a:gd name="T8" fmla="*/ 0 w 400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1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9499" name="Group 69"/>
              <p:cNvGrpSpPr>
                <a:grpSpLocks noChangeAspect="1"/>
              </p:cNvGrpSpPr>
              <p:nvPr/>
            </p:nvGrpSpPr>
            <p:grpSpPr bwMode="auto">
              <a:xfrm>
                <a:off x="4422" y="1848"/>
                <a:ext cx="578" cy="578"/>
                <a:chOff x="2400" y="2400"/>
                <a:chExt cx="1440" cy="1440"/>
              </a:xfrm>
            </p:grpSpPr>
            <p:sp>
              <p:nvSpPr>
                <p:cNvPr id="19505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506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507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508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9500" name="Group 74"/>
              <p:cNvGrpSpPr>
                <a:grpSpLocks noChangeAspect="1"/>
              </p:cNvGrpSpPr>
              <p:nvPr/>
            </p:nvGrpSpPr>
            <p:grpSpPr bwMode="auto">
              <a:xfrm>
                <a:off x="6469" y="1848"/>
                <a:ext cx="578" cy="578"/>
                <a:chOff x="2400" y="2400"/>
                <a:chExt cx="1440" cy="1440"/>
              </a:xfrm>
            </p:grpSpPr>
            <p:sp>
              <p:nvSpPr>
                <p:cNvPr id="19501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502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503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504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</p:grpSp>
        </p:grpSp>
      </p:grpSp>
      <p:grpSp>
        <p:nvGrpSpPr>
          <p:cNvPr id="18" name="Group 79"/>
          <p:cNvGrpSpPr/>
          <p:nvPr/>
        </p:nvGrpSpPr>
        <p:grpSpPr bwMode="auto">
          <a:xfrm>
            <a:off x="5029200" y="1066800"/>
            <a:ext cx="5029200" cy="533400"/>
            <a:chOff x="2208" y="672"/>
            <a:chExt cx="3168" cy="336"/>
          </a:xfrm>
        </p:grpSpPr>
        <p:grpSp>
          <p:nvGrpSpPr>
            <p:cNvPr id="19490" name="Group 80"/>
            <p:cNvGrpSpPr/>
            <p:nvPr/>
          </p:nvGrpSpPr>
          <p:grpSpPr bwMode="auto">
            <a:xfrm>
              <a:off x="2208" y="672"/>
              <a:ext cx="960" cy="336"/>
              <a:chOff x="2208" y="672"/>
              <a:chExt cx="960" cy="336"/>
            </a:xfrm>
          </p:grpSpPr>
          <p:sp>
            <p:nvSpPr>
              <p:cNvPr id="19494" name="Line 81"/>
              <p:cNvSpPr>
                <a:spLocks noChangeShapeType="1"/>
              </p:cNvSpPr>
              <p:nvPr/>
            </p:nvSpPr>
            <p:spPr bwMode="auto">
              <a:xfrm>
                <a:off x="2208" y="100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5" name="Text Box 82"/>
              <p:cNvSpPr txBox="1">
                <a:spLocks noChangeArrowheads="1"/>
              </p:cNvSpPr>
              <p:nvPr/>
            </p:nvSpPr>
            <p:spPr bwMode="auto">
              <a:xfrm>
                <a:off x="2784" y="672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F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9491" name="Group 83"/>
            <p:cNvGrpSpPr/>
            <p:nvPr/>
          </p:nvGrpSpPr>
          <p:grpSpPr bwMode="auto">
            <a:xfrm>
              <a:off x="4629" y="678"/>
              <a:ext cx="747" cy="321"/>
              <a:chOff x="4629" y="678"/>
              <a:chExt cx="747" cy="321"/>
            </a:xfrm>
          </p:grpSpPr>
          <p:sp>
            <p:nvSpPr>
              <p:cNvPr id="19492" name="Line 84"/>
              <p:cNvSpPr>
                <a:spLocks noChangeShapeType="1"/>
              </p:cNvSpPr>
              <p:nvPr/>
            </p:nvSpPr>
            <p:spPr bwMode="auto">
              <a:xfrm>
                <a:off x="4629" y="999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3" name="Text Box 85"/>
              <p:cNvSpPr txBox="1">
                <a:spLocks noChangeArrowheads="1"/>
              </p:cNvSpPr>
              <p:nvPr/>
            </p:nvSpPr>
            <p:spPr bwMode="auto">
              <a:xfrm>
                <a:off x="5088" y="67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F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86"/>
          <p:cNvGrpSpPr/>
          <p:nvPr/>
        </p:nvGrpSpPr>
        <p:grpSpPr bwMode="auto">
          <a:xfrm>
            <a:off x="5029200" y="2057400"/>
            <a:ext cx="3810000" cy="509588"/>
            <a:chOff x="2208" y="1296"/>
            <a:chExt cx="2400" cy="321"/>
          </a:xfrm>
        </p:grpSpPr>
        <p:sp>
          <p:nvSpPr>
            <p:cNvPr id="19486" name="Line 87"/>
            <p:cNvSpPr>
              <a:spLocks noChangeShapeType="1"/>
            </p:cNvSpPr>
            <p:nvPr/>
          </p:nvSpPr>
          <p:spPr bwMode="auto">
            <a:xfrm>
              <a:off x="2208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Line 88"/>
            <p:cNvSpPr>
              <a:spLocks noChangeShapeType="1"/>
            </p:cNvSpPr>
            <p:nvPr/>
          </p:nvSpPr>
          <p:spPr bwMode="auto">
            <a:xfrm>
              <a:off x="4608" y="1317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Line 89"/>
            <p:cNvSpPr>
              <a:spLocks noChangeShapeType="1"/>
            </p:cNvSpPr>
            <p:nvPr/>
          </p:nvSpPr>
          <p:spPr bwMode="auto">
            <a:xfrm>
              <a:off x="2208" y="1488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9" name="Text Box 90"/>
            <p:cNvSpPr txBox="1">
              <a:spLocks noChangeArrowheads="1"/>
            </p:cNvSpPr>
            <p:nvPr/>
          </p:nvSpPr>
          <p:spPr bwMode="auto">
            <a:xfrm>
              <a:off x="3288" y="1329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s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466" name="Group 92"/>
          <p:cNvGrpSpPr/>
          <p:nvPr/>
        </p:nvGrpSpPr>
        <p:grpSpPr bwMode="auto">
          <a:xfrm>
            <a:off x="4191000" y="1143000"/>
            <a:ext cx="2438400" cy="965200"/>
            <a:chOff x="816" y="2784"/>
            <a:chExt cx="1536" cy="608"/>
          </a:xfrm>
        </p:grpSpPr>
        <p:grpSp>
          <p:nvGrpSpPr>
            <p:cNvPr id="19468" name="xjhrw1"/>
            <p:cNvGrpSpPr>
              <a:grpSpLocks noChangeAspect="1"/>
            </p:cNvGrpSpPr>
            <p:nvPr/>
          </p:nvGrpSpPr>
          <p:grpSpPr bwMode="auto">
            <a:xfrm>
              <a:off x="816" y="2784"/>
              <a:ext cx="570" cy="608"/>
              <a:chOff x="1796" y="1498"/>
              <a:chExt cx="2852" cy="3037"/>
            </a:xfrm>
          </p:grpSpPr>
          <p:sp>
            <p:nvSpPr>
              <p:cNvPr id="19480" name="Freeform 94"/>
              <p:cNvSpPr>
                <a:spLocks noChangeAspect="1" noChangeArrowheads="1"/>
              </p:cNvSpPr>
              <p:nvPr/>
            </p:nvSpPr>
            <p:spPr bwMode="auto">
              <a:xfrm>
                <a:off x="3530" y="1498"/>
                <a:ext cx="514" cy="555"/>
              </a:xfrm>
              <a:custGeom>
                <a:avLst/>
                <a:gdLst>
                  <a:gd name="T0" fmla="*/ 409 w 514"/>
                  <a:gd name="T1" fmla="*/ 383 h 555"/>
                  <a:gd name="T2" fmla="*/ 456 w 514"/>
                  <a:gd name="T3" fmla="*/ 297 h 555"/>
                  <a:gd name="T4" fmla="*/ 478 w 514"/>
                  <a:gd name="T5" fmla="*/ 216 h 555"/>
                  <a:gd name="T6" fmla="*/ 471 w 514"/>
                  <a:gd name="T7" fmla="*/ 122 h 555"/>
                  <a:gd name="T8" fmla="*/ 412 w 514"/>
                  <a:gd name="T9" fmla="*/ 36 h 555"/>
                  <a:gd name="T10" fmla="*/ 343 w 514"/>
                  <a:gd name="T11" fmla="*/ 0 h 555"/>
                  <a:gd name="T12" fmla="*/ 238 w 514"/>
                  <a:gd name="T13" fmla="*/ 15 h 555"/>
                  <a:gd name="T14" fmla="*/ 112 w 514"/>
                  <a:gd name="T15" fmla="*/ 86 h 555"/>
                  <a:gd name="T16" fmla="*/ 43 w 514"/>
                  <a:gd name="T17" fmla="*/ 172 h 555"/>
                  <a:gd name="T18" fmla="*/ 0 w 514"/>
                  <a:gd name="T19" fmla="*/ 336 h 555"/>
                  <a:gd name="T20" fmla="*/ 7 w 514"/>
                  <a:gd name="T21" fmla="*/ 442 h 555"/>
                  <a:gd name="T22" fmla="*/ 50 w 514"/>
                  <a:gd name="T23" fmla="*/ 527 h 555"/>
                  <a:gd name="T24" fmla="*/ 112 w 514"/>
                  <a:gd name="T25" fmla="*/ 547 h 555"/>
                  <a:gd name="T26" fmla="*/ 195 w 514"/>
                  <a:gd name="T27" fmla="*/ 547 h 555"/>
                  <a:gd name="T28" fmla="*/ 285 w 514"/>
                  <a:gd name="T29" fmla="*/ 504 h 555"/>
                  <a:gd name="T30" fmla="*/ 323 w 514"/>
                  <a:gd name="T31" fmla="*/ 484 h 555"/>
                  <a:gd name="T32" fmla="*/ 350 w 514"/>
                  <a:gd name="T33" fmla="*/ 450 h 555"/>
                  <a:gd name="T34" fmla="*/ 478 w 514"/>
                  <a:gd name="T35" fmla="*/ 555 h 555"/>
                  <a:gd name="T36" fmla="*/ 514 w 514"/>
                  <a:gd name="T37" fmla="*/ 547 h 555"/>
                  <a:gd name="T38" fmla="*/ 499 w 514"/>
                  <a:gd name="T39" fmla="*/ 512 h 555"/>
                  <a:gd name="T40" fmla="*/ 409 w 514"/>
                  <a:gd name="T41" fmla="*/ 383 h 5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4" h="555">
                    <a:moveTo>
                      <a:pt x="409" y="383"/>
                    </a:moveTo>
                    <a:lnTo>
                      <a:pt x="456" y="297"/>
                    </a:lnTo>
                    <a:lnTo>
                      <a:pt x="478" y="216"/>
                    </a:lnTo>
                    <a:lnTo>
                      <a:pt x="471" y="122"/>
                    </a:lnTo>
                    <a:lnTo>
                      <a:pt x="412" y="36"/>
                    </a:lnTo>
                    <a:lnTo>
                      <a:pt x="343" y="0"/>
                    </a:lnTo>
                    <a:lnTo>
                      <a:pt x="238" y="15"/>
                    </a:lnTo>
                    <a:lnTo>
                      <a:pt x="112" y="86"/>
                    </a:lnTo>
                    <a:lnTo>
                      <a:pt x="43" y="172"/>
                    </a:lnTo>
                    <a:lnTo>
                      <a:pt x="0" y="336"/>
                    </a:lnTo>
                    <a:lnTo>
                      <a:pt x="7" y="442"/>
                    </a:lnTo>
                    <a:lnTo>
                      <a:pt x="50" y="527"/>
                    </a:lnTo>
                    <a:lnTo>
                      <a:pt x="112" y="547"/>
                    </a:lnTo>
                    <a:lnTo>
                      <a:pt x="195" y="547"/>
                    </a:lnTo>
                    <a:lnTo>
                      <a:pt x="285" y="504"/>
                    </a:lnTo>
                    <a:lnTo>
                      <a:pt x="323" y="484"/>
                    </a:lnTo>
                    <a:lnTo>
                      <a:pt x="350" y="450"/>
                    </a:lnTo>
                    <a:lnTo>
                      <a:pt x="478" y="555"/>
                    </a:lnTo>
                    <a:lnTo>
                      <a:pt x="514" y="547"/>
                    </a:lnTo>
                    <a:lnTo>
                      <a:pt x="499" y="512"/>
                    </a:lnTo>
                    <a:lnTo>
                      <a:pt x="409" y="383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1" name="Freeform 95"/>
              <p:cNvSpPr>
                <a:spLocks noChangeAspect="1" noChangeArrowheads="1"/>
              </p:cNvSpPr>
              <p:nvPr/>
            </p:nvSpPr>
            <p:spPr bwMode="auto">
              <a:xfrm>
                <a:off x="2813" y="2007"/>
                <a:ext cx="784" cy="1174"/>
              </a:xfrm>
              <a:custGeom>
                <a:avLst/>
                <a:gdLst>
                  <a:gd name="T0" fmla="*/ 405 w 784"/>
                  <a:gd name="T1" fmla="*/ 347 h 1174"/>
                  <a:gd name="T2" fmla="*/ 422 w 784"/>
                  <a:gd name="T3" fmla="*/ 214 h 1174"/>
                  <a:gd name="T4" fmla="*/ 441 w 784"/>
                  <a:gd name="T5" fmla="*/ 51 h 1174"/>
                  <a:gd name="T6" fmla="*/ 515 w 784"/>
                  <a:gd name="T7" fmla="*/ 0 h 1174"/>
                  <a:gd name="T8" fmla="*/ 592 w 784"/>
                  <a:gd name="T9" fmla="*/ 0 h 1174"/>
                  <a:gd name="T10" fmla="*/ 682 w 784"/>
                  <a:gd name="T11" fmla="*/ 70 h 1174"/>
                  <a:gd name="T12" fmla="*/ 748 w 784"/>
                  <a:gd name="T13" fmla="*/ 235 h 1174"/>
                  <a:gd name="T14" fmla="*/ 784 w 784"/>
                  <a:gd name="T15" fmla="*/ 456 h 1174"/>
                  <a:gd name="T16" fmla="*/ 748 w 784"/>
                  <a:gd name="T17" fmla="*/ 706 h 1174"/>
                  <a:gd name="T18" fmla="*/ 682 w 784"/>
                  <a:gd name="T19" fmla="*/ 855 h 1174"/>
                  <a:gd name="T20" fmla="*/ 557 w 784"/>
                  <a:gd name="T21" fmla="*/ 1026 h 1174"/>
                  <a:gd name="T22" fmla="*/ 422 w 784"/>
                  <a:gd name="T23" fmla="*/ 1131 h 1174"/>
                  <a:gd name="T24" fmla="*/ 257 w 784"/>
                  <a:gd name="T25" fmla="*/ 1174 h 1174"/>
                  <a:gd name="T26" fmla="*/ 121 w 784"/>
                  <a:gd name="T27" fmla="*/ 1139 h 1174"/>
                  <a:gd name="T28" fmla="*/ 35 w 784"/>
                  <a:gd name="T29" fmla="*/ 1073 h 1174"/>
                  <a:gd name="T30" fmla="*/ 0 w 784"/>
                  <a:gd name="T31" fmla="*/ 968 h 1174"/>
                  <a:gd name="T32" fmla="*/ 19 w 784"/>
                  <a:gd name="T33" fmla="*/ 874 h 1174"/>
                  <a:gd name="T34" fmla="*/ 62 w 784"/>
                  <a:gd name="T35" fmla="*/ 788 h 1174"/>
                  <a:gd name="T36" fmla="*/ 129 w 784"/>
                  <a:gd name="T37" fmla="*/ 749 h 1174"/>
                  <a:gd name="T38" fmla="*/ 226 w 784"/>
                  <a:gd name="T39" fmla="*/ 726 h 1174"/>
                  <a:gd name="T40" fmla="*/ 311 w 784"/>
                  <a:gd name="T41" fmla="*/ 664 h 1174"/>
                  <a:gd name="T42" fmla="*/ 378 w 784"/>
                  <a:gd name="T43" fmla="*/ 535 h 1174"/>
                  <a:gd name="T44" fmla="*/ 405 w 784"/>
                  <a:gd name="T45" fmla="*/ 347 h 11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84" h="1174">
                    <a:moveTo>
                      <a:pt x="405" y="347"/>
                    </a:moveTo>
                    <a:lnTo>
                      <a:pt x="422" y="214"/>
                    </a:lnTo>
                    <a:lnTo>
                      <a:pt x="441" y="51"/>
                    </a:lnTo>
                    <a:lnTo>
                      <a:pt x="515" y="0"/>
                    </a:lnTo>
                    <a:lnTo>
                      <a:pt x="592" y="0"/>
                    </a:lnTo>
                    <a:lnTo>
                      <a:pt x="682" y="70"/>
                    </a:lnTo>
                    <a:lnTo>
                      <a:pt x="748" y="235"/>
                    </a:lnTo>
                    <a:lnTo>
                      <a:pt x="784" y="456"/>
                    </a:lnTo>
                    <a:lnTo>
                      <a:pt x="748" y="706"/>
                    </a:lnTo>
                    <a:lnTo>
                      <a:pt x="682" y="855"/>
                    </a:lnTo>
                    <a:lnTo>
                      <a:pt x="557" y="1026"/>
                    </a:lnTo>
                    <a:lnTo>
                      <a:pt x="422" y="1131"/>
                    </a:lnTo>
                    <a:lnTo>
                      <a:pt x="257" y="1174"/>
                    </a:lnTo>
                    <a:lnTo>
                      <a:pt x="121" y="1139"/>
                    </a:lnTo>
                    <a:lnTo>
                      <a:pt x="35" y="1073"/>
                    </a:lnTo>
                    <a:lnTo>
                      <a:pt x="0" y="968"/>
                    </a:lnTo>
                    <a:lnTo>
                      <a:pt x="19" y="874"/>
                    </a:lnTo>
                    <a:lnTo>
                      <a:pt x="62" y="788"/>
                    </a:lnTo>
                    <a:lnTo>
                      <a:pt x="129" y="749"/>
                    </a:lnTo>
                    <a:lnTo>
                      <a:pt x="226" y="726"/>
                    </a:lnTo>
                    <a:lnTo>
                      <a:pt x="311" y="664"/>
                    </a:lnTo>
                    <a:lnTo>
                      <a:pt x="378" y="535"/>
                    </a:lnTo>
                    <a:lnTo>
                      <a:pt x="405" y="347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2" name="Freeform 96"/>
              <p:cNvSpPr>
                <a:spLocks noChangeAspect="1" noChangeArrowheads="1"/>
              </p:cNvSpPr>
              <p:nvPr/>
            </p:nvSpPr>
            <p:spPr bwMode="auto">
              <a:xfrm>
                <a:off x="2632" y="2920"/>
                <a:ext cx="1007" cy="1615"/>
              </a:xfrm>
              <a:custGeom>
                <a:avLst/>
                <a:gdLst>
                  <a:gd name="T0" fmla="*/ 326 w 1007"/>
                  <a:gd name="T1" fmla="*/ 52 h 1615"/>
                  <a:gd name="T2" fmla="*/ 369 w 1007"/>
                  <a:gd name="T3" fmla="*/ 0 h 1615"/>
                  <a:gd name="T4" fmla="*/ 456 w 1007"/>
                  <a:gd name="T5" fmla="*/ 0 h 1615"/>
                  <a:gd name="T6" fmla="*/ 499 w 1007"/>
                  <a:gd name="T7" fmla="*/ 71 h 1615"/>
                  <a:gd name="T8" fmla="*/ 577 w 1007"/>
                  <a:gd name="T9" fmla="*/ 242 h 1615"/>
                  <a:gd name="T10" fmla="*/ 686 w 1007"/>
                  <a:gd name="T11" fmla="*/ 430 h 1615"/>
                  <a:gd name="T12" fmla="*/ 857 w 1007"/>
                  <a:gd name="T13" fmla="*/ 578 h 1615"/>
                  <a:gd name="T14" fmla="*/ 990 w 1007"/>
                  <a:gd name="T15" fmla="*/ 688 h 1615"/>
                  <a:gd name="T16" fmla="*/ 1007 w 1007"/>
                  <a:gd name="T17" fmla="*/ 739 h 1615"/>
                  <a:gd name="T18" fmla="*/ 1007 w 1007"/>
                  <a:gd name="T19" fmla="*/ 793 h 1615"/>
                  <a:gd name="T20" fmla="*/ 819 w 1007"/>
                  <a:gd name="T21" fmla="*/ 953 h 1615"/>
                  <a:gd name="T22" fmla="*/ 608 w 1007"/>
                  <a:gd name="T23" fmla="*/ 1116 h 1615"/>
                  <a:gd name="T24" fmla="*/ 448 w 1007"/>
                  <a:gd name="T25" fmla="*/ 1187 h 1615"/>
                  <a:gd name="T26" fmla="*/ 276 w 1007"/>
                  <a:gd name="T27" fmla="*/ 1202 h 1615"/>
                  <a:gd name="T28" fmla="*/ 190 w 1007"/>
                  <a:gd name="T29" fmla="*/ 1210 h 1615"/>
                  <a:gd name="T30" fmla="*/ 148 w 1007"/>
                  <a:gd name="T31" fmla="*/ 1296 h 1615"/>
                  <a:gd name="T32" fmla="*/ 112 w 1007"/>
                  <a:gd name="T33" fmla="*/ 1393 h 1615"/>
                  <a:gd name="T34" fmla="*/ 135 w 1007"/>
                  <a:gd name="T35" fmla="*/ 1502 h 1615"/>
                  <a:gd name="T36" fmla="*/ 190 w 1007"/>
                  <a:gd name="T37" fmla="*/ 1523 h 1615"/>
                  <a:gd name="T38" fmla="*/ 190 w 1007"/>
                  <a:gd name="T39" fmla="*/ 1564 h 1615"/>
                  <a:gd name="T40" fmla="*/ 62 w 1007"/>
                  <a:gd name="T41" fmla="*/ 1615 h 1615"/>
                  <a:gd name="T42" fmla="*/ 19 w 1007"/>
                  <a:gd name="T43" fmla="*/ 1553 h 1615"/>
                  <a:gd name="T44" fmla="*/ 0 w 1007"/>
                  <a:gd name="T45" fmla="*/ 1444 h 1615"/>
                  <a:gd name="T46" fmla="*/ 41 w 1007"/>
                  <a:gd name="T47" fmla="*/ 1315 h 1615"/>
                  <a:gd name="T48" fmla="*/ 105 w 1007"/>
                  <a:gd name="T49" fmla="*/ 1202 h 1615"/>
                  <a:gd name="T50" fmla="*/ 190 w 1007"/>
                  <a:gd name="T51" fmla="*/ 1101 h 1615"/>
                  <a:gd name="T52" fmla="*/ 276 w 1007"/>
                  <a:gd name="T53" fmla="*/ 1073 h 1615"/>
                  <a:gd name="T54" fmla="*/ 362 w 1007"/>
                  <a:gd name="T55" fmla="*/ 1116 h 1615"/>
                  <a:gd name="T56" fmla="*/ 514 w 1007"/>
                  <a:gd name="T57" fmla="*/ 1050 h 1615"/>
                  <a:gd name="T58" fmla="*/ 643 w 1007"/>
                  <a:gd name="T59" fmla="*/ 945 h 1615"/>
                  <a:gd name="T60" fmla="*/ 791 w 1007"/>
                  <a:gd name="T61" fmla="*/ 816 h 1615"/>
                  <a:gd name="T62" fmla="*/ 842 w 1007"/>
                  <a:gd name="T63" fmla="*/ 758 h 1615"/>
                  <a:gd name="T64" fmla="*/ 834 w 1007"/>
                  <a:gd name="T65" fmla="*/ 707 h 1615"/>
                  <a:gd name="T66" fmla="*/ 662 w 1007"/>
                  <a:gd name="T67" fmla="*/ 610 h 1615"/>
                  <a:gd name="T68" fmla="*/ 514 w 1007"/>
                  <a:gd name="T69" fmla="*/ 480 h 1615"/>
                  <a:gd name="T70" fmla="*/ 343 w 1007"/>
                  <a:gd name="T71" fmla="*/ 309 h 1615"/>
                  <a:gd name="T72" fmla="*/ 283 w 1007"/>
                  <a:gd name="T73" fmla="*/ 157 h 1615"/>
                  <a:gd name="T74" fmla="*/ 326 w 1007"/>
                  <a:gd name="T75" fmla="*/ 52 h 16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07" h="1615">
                    <a:moveTo>
                      <a:pt x="326" y="52"/>
                    </a:moveTo>
                    <a:lnTo>
                      <a:pt x="369" y="0"/>
                    </a:lnTo>
                    <a:lnTo>
                      <a:pt x="456" y="0"/>
                    </a:lnTo>
                    <a:lnTo>
                      <a:pt x="499" y="71"/>
                    </a:lnTo>
                    <a:lnTo>
                      <a:pt x="577" y="242"/>
                    </a:lnTo>
                    <a:lnTo>
                      <a:pt x="686" y="430"/>
                    </a:lnTo>
                    <a:lnTo>
                      <a:pt x="857" y="578"/>
                    </a:lnTo>
                    <a:lnTo>
                      <a:pt x="990" y="688"/>
                    </a:lnTo>
                    <a:lnTo>
                      <a:pt x="1007" y="739"/>
                    </a:lnTo>
                    <a:lnTo>
                      <a:pt x="1007" y="793"/>
                    </a:lnTo>
                    <a:lnTo>
                      <a:pt x="819" y="953"/>
                    </a:lnTo>
                    <a:lnTo>
                      <a:pt x="608" y="1116"/>
                    </a:lnTo>
                    <a:lnTo>
                      <a:pt x="448" y="1187"/>
                    </a:lnTo>
                    <a:lnTo>
                      <a:pt x="276" y="1202"/>
                    </a:lnTo>
                    <a:lnTo>
                      <a:pt x="190" y="1210"/>
                    </a:lnTo>
                    <a:lnTo>
                      <a:pt x="148" y="1296"/>
                    </a:lnTo>
                    <a:lnTo>
                      <a:pt x="112" y="1393"/>
                    </a:lnTo>
                    <a:lnTo>
                      <a:pt x="135" y="1502"/>
                    </a:lnTo>
                    <a:lnTo>
                      <a:pt x="190" y="1523"/>
                    </a:lnTo>
                    <a:lnTo>
                      <a:pt x="190" y="1564"/>
                    </a:lnTo>
                    <a:lnTo>
                      <a:pt x="62" y="1615"/>
                    </a:lnTo>
                    <a:lnTo>
                      <a:pt x="19" y="1553"/>
                    </a:lnTo>
                    <a:lnTo>
                      <a:pt x="0" y="1444"/>
                    </a:lnTo>
                    <a:lnTo>
                      <a:pt x="41" y="1315"/>
                    </a:lnTo>
                    <a:lnTo>
                      <a:pt x="105" y="1202"/>
                    </a:lnTo>
                    <a:lnTo>
                      <a:pt x="190" y="1101"/>
                    </a:lnTo>
                    <a:lnTo>
                      <a:pt x="276" y="1073"/>
                    </a:lnTo>
                    <a:lnTo>
                      <a:pt x="362" y="1116"/>
                    </a:lnTo>
                    <a:lnTo>
                      <a:pt x="514" y="1050"/>
                    </a:lnTo>
                    <a:lnTo>
                      <a:pt x="643" y="945"/>
                    </a:lnTo>
                    <a:lnTo>
                      <a:pt x="791" y="816"/>
                    </a:lnTo>
                    <a:lnTo>
                      <a:pt x="842" y="758"/>
                    </a:lnTo>
                    <a:lnTo>
                      <a:pt x="834" y="707"/>
                    </a:lnTo>
                    <a:lnTo>
                      <a:pt x="662" y="610"/>
                    </a:lnTo>
                    <a:lnTo>
                      <a:pt x="514" y="480"/>
                    </a:lnTo>
                    <a:lnTo>
                      <a:pt x="343" y="309"/>
                    </a:lnTo>
                    <a:lnTo>
                      <a:pt x="283" y="157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3" name="Freeform 97"/>
              <p:cNvSpPr>
                <a:spLocks noChangeAspect="1" noChangeArrowheads="1"/>
              </p:cNvSpPr>
              <p:nvPr/>
            </p:nvSpPr>
            <p:spPr bwMode="auto">
              <a:xfrm>
                <a:off x="1796" y="2924"/>
                <a:ext cx="1326" cy="1487"/>
              </a:xfrm>
              <a:custGeom>
                <a:avLst/>
                <a:gdLst>
                  <a:gd name="T0" fmla="*/ 905 w 1326"/>
                  <a:gd name="T1" fmla="*/ 370 h 1487"/>
                  <a:gd name="T2" fmla="*/ 1057 w 1326"/>
                  <a:gd name="T3" fmla="*/ 113 h 1487"/>
                  <a:gd name="T4" fmla="*/ 1183 w 1326"/>
                  <a:gd name="T5" fmla="*/ 0 h 1487"/>
                  <a:gd name="T6" fmla="*/ 1292 w 1326"/>
                  <a:gd name="T7" fmla="*/ 19 h 1487"/>
                  <a:gd name="T8" fmla="*/ 1326 w 1326"/>
                  <a:gd name="T9" fmla="*/ 136 h 1487"/>
                  <a:gd name="T10" fmla="*/ 1162 w 1326"/>
                  <a:gd name="T11" fmla="*/ 394 h 1487"/>
                  <a:gd name="T12" fmla="*/ 971 w 1326"/>
                  <a:gd name="T13" fmla="*/ 651 h 1487"/>
                  <a:gd name="T14" fmla="*/ 769 w 1326"/>
                  <a:gd name="T15" fmla="*/ 878 h 1487"/>
                  <a:gd name="T16" fmla="*/ 577 w 1326"/>
                  <a:gd name="T17" fmla="*/ 1015 h 1487"/>
                  <a:gd name="T18" fmla="*/ 449 w 1326"/>
                  <a:gd name="T19" fmla="*/ 1116 h 1487"/>
                  <a:gd name="T20" fmla="*/ 328 w 1326"/>
                  <a:gd name="T21" fmla="*/ 1116 h 1487"/>
                  <a:gd name="T22" fmla="*/ 277 w 1326"/>
                  <a:gd name="T23" fmla="*/ 1099 h 1487"/>
                  <a:gd name="T24" fmla="*/ 277 w 1326"/>
                  <a:gd name="T25" fmla="*/ 1221 h 1487"/>
                  <a:gd name="T26" fmla="*/ 172 w 1326"/>
                  <a:gd name="T27" fmla="*/ 1358 h 1487"/>
                  <a:gd name="T28" fmla="*/ 86 w 1326"/>
                  <a:gd name="T29" fmla="*/ 1401 h 1487"/>
                  <a:gd name="T30" fmla="*/ 93 w 1326"/>
                  <a:gd name="T31" fmla="*/ 1478 h 1487"/>
                  <a:gd name="T32" fmla="*/ 9 w 1326"/>
                  <a:gd name="T33" fmla="*/ 1487 h 1487"/>
                  <a:gd name="T34" fmla="*/ 0 w 1326"/>
                  <a:gd name="T35" fmla="*/ 1373 h 1487"/>
                  <a:gd name="T36" fmla="*/ 71 w 1326"/>
                  <a:gd name="T37" fmla="*/ 1287 h 1487"/>
                  <a:gd name="T38" fmla="*/ 172 w 1326"/>
                  <a:gd name="T39" fmla="*/ 1210 h 1487"/>
                  <a:gd name="T40" fmla="*/ 215 w 1326"/>
                  <a:gd name="T41" fmla="*/ 1123 h 1487"/>
                  <a:gd name="T42" fmla="*/ 223 w 1326"/>
                  <a:gd name="T43" fmla="*/ 1015 h 1487"/>
                  <a:gd name="T44" fmla="*/ 215 w 1326"/>
                  <a:gd name="T45" fmla="*/ 987 h 1487"/>
                  <a:gd name="T46" fmla="*/ 266 w 1326"/>
                  <a:gd name="T47" fmla="*/ 951 h 1487"/>
                  <a:gd name="T48" fmla="*/ 309 w 1326"/>
                  <a:gd name="T49" fmla="*/ 951 h 1487"/>
                  <a:gd name="T50" fmla="*/ 343 w 1326"/>
                  <a:gd name="T51" fmla="*/ 1015 h 1487"/>
                  <a:gd name="T52" fmla="*/ 406 w 1326"/>
                  <a:gd name="T53" fmla="*/ 1037 h 1487"/>
                  <a:gd name="T54" fmla="*/ 472 w 1326"/>
                  <a:gd name="T55" fmla="*/ 1015 h 1487"/>
                  <a:gd name="T56" fmla="*/ 558 w 1326"/>
                  <a:gd name="T57" fmla="*/ 928 h 1487"/>
                  <a:gd name="T58" fmla="*/ 691 w 1326"/>
                  <a:gd name="T59" fmla="*/ 792 h 1487"/>
                  <a:gd name="T60" fmla="*/ 800 w 1326"/>
                  <a:gd name="T61" fmla="*/ 628 h 1487"/>
                  <a:gd name="T62" fmla="*/ 862 w 1326"/>
                  <a:gd name="T63" fmla="*/ 492 h 1487"/>
                  <a:gd name="T64" fmla="*/ 905 w 1326"/>
                  <a:gd name="T65" fmla="*/ 370 h 14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6" h="1487">
                    <a:moveTo>
                      <a:pt x="905" y="370"/>
                    </a:moveTo>
                    <a:lnTo>
                      <a:pt x="1057" y="113"/>
                    </a:lnTo>
                    <a:lnTo>
                      <a:pt x="1183" y="0"/>
                    </a:lnTo>
                    <a:lnTo>
                      <a:pt x="1292" y="19"/>
                    </a:lnTo>
                    <a:lnTo>
                      <a:pt x="1326" y="136"/>
                    </a:lnTo>
                    <a:lnTo>
                      <a:pt x="1162" y="394"/>
                    </a:lnTo>
                    <a:lnTo>
                      <a:pt x="971" y="651"/>
                    </a:lnTo>
                    <a:lnTo>
                      <a:pt x="769" y="878"/>
                    </a:lnTo>
                    <a:lnTo>
                      <a:pt x="577" y="1015"/>
                    </a:lnTo>
                    <a:lnTo>
                      <a:pt x="449" y="1116"/>
                    </a:lnTo>
                    <a:lnTo>
                      <a:pt x="328" y="1116"/>
                    </a:lnTo>
                    <a:lnTo>
                      <a:pt x="277" y="1099"/>
                    </a:lnTo>
                    <a:lnTo>
                      <a:pt x="277" y="1221"/>
                    </a:lnTo>
                    <a:lnTo>
                      <a:pt x="172" y="1358"/>
                    </a:lnTo>
                    <a:lnTo>
                      <a:pt x="86" y="1401"/>
                    </a:lnTo>
                    <a:lnTo>
                      <a:pt x="93" y="1478"/>
                    </a:lnTo>
                    <a:lnTo>
                      <a:pt x="9" y="1487"/>
                    </a:lnTo>
                    <a:lnTo>
                      <a:pt x="0" y="1373"/>
                    </a:lnTo>
                    <a:lnTo>
                      <a:pt x="71" y="1287"/>
                    </a:lnTo>
                    <a:lnTo>
                      <a:pt x="172" y="1210"/>
                    </a:lnTo>
                    <a:lnTo>
                      <a:pt x="215" y="1123"/>
                    </a:lnTo>
                    <a:lnTo>
                      <a:pt x="223" y="1015"/>
                    </a:lnTo>
                    <a:lnTo>
                      <a:pt x="215" y="987"/>
                    </a:lnTo>
                    <a:lnTo>
                      <a:pt x="266" y="951"/>
                    </a:lnTo>
                    <a:lnTo>
                      <a:pt x="309" y="951"/>
                    </a:lnTo>
                    <a:lnTo>
                      <a:pt x="343" y="1015"/>
                    </a:lnTo>
                    <a:lnTo>
                      <a:pt x="406" y="1037"/>
                    </a:lnTo>
                    <a:lnTo>
                      <a:pt x="472" y="1015"/>
                    </a:lnTo>
                    <a:lnTo>
                      <a:pt x="558" y="928"/>
                    </a:lnTo>
                    <a:lnTo>
                      <a:pt x="691" y="792"/>
                    </a:lnTo>
                    <a:lnTo>
                      <a:pt x="800" y="628"/>
                    </a:lnTo>
                    <a:lnTo>
                      <a:pt x="862" y="492"/>
                    </a:lnTo>
                    <a:lnTo>
                      <a:pt x="905" y="37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4" name="Freeform 98"/>
              <p:cNvSpPr>
                <a:spLocks noChangeAspect="1" noChangeArrowheads="1"/>
              </p:cNvSpPr>
              <p:nvPr/>
            </p:nvSpPr>
            <p:spPr bwMode="auto">
              <a:xfrm>
                <a:off x="3345" y="2093"/>
                <a:ext cx="1303" cy="827"/>
              </a:xfrm>
              <a:custGeom>
                <a:avLst/>
                <a:gdLst>
                  <a:gd name="T0" fmla="*/ 16 w 1303"/>
                  <a:gd name="T1" fmla="*/ 145 h 827"/>
                  <a:gd name="T2" fmla="*/ 0 w 1303"/>
                  <a:gd name="T3" fmla="*/ 36 h 827"/>
                  <a:gd name="T4" fmla="*/ 63 w 1303"/>
                  <a:gd name="T5" fmla="*/ 0 h 827"/>
                  <a:gd name="T6" fmla="*/ 172 w 1303"/>
                  <a:gd name="T7" fmla="*/ 21 h 827"/>
                  <a:gd name="T8" fmla="*/ 320 w 1303"/>
                  <a:gd name="T9" fmla="*/ 165 h 827"/>
                  <a:gd name="T10" fmla="*/ 465 w 1303"/>
                  <a:gd name="T11" fmla="*/ 336 h 827"/>
                  <a:gd name="T12" fmla="*/ 620 w 1303"/>
                  <a:gd name="T13" fmla="*/ 484 h 827"/>
                  <a:gd name="T14" fmla="*/ 812 w 1303"/>
                  <a:gd name="T15" fmla="*/ 559 h 827"/>
                  <a:gd name="T16" fmla="*/ 999 w 1303"/>
                  <a:gd name="T17" fmla="*/ 578 h 827"/>
                  <a:gd name="T18" fmla="*/ 1081 w 1303"/>
                  <a:gd name="T19" fmla="*/ 559 h 827"/>
                  <a:gd name="T20" fmla="*/ 1198 w 1303"/>
                  <a:gd name="T21" fmla="*/ 493 h 827"/>
                  <a:gd name="T22" fmla="*/ 1303 w 1303"/>
                  <a:gd name="T23" fmla="*/ 508 h 827"/>
                  <a:gd name="T24" fmla="*/ 1261 w 1303"/>
                  <a:gd name="T25" fmla="*/ 559 h 827"/>
                  <a:gd name="T26" fmla="*/ 1175 w 1303"/>
                  <a:gd name="T27" fmla="*/ 594 h 827"/>
                  <a:gd name="T28" fmla="*/ 1113 w 1303"/>
                  <a:gd name="T29" fmla="*/ 637 h 827"/>
                  <a:gd name="T30" fmla="*/ 1081 w 1303"/>
                  <a:gd name="T31" fmla="*/ 699 h 827"/>
                  <a:gd name="T32" fmla="*/ 1081 w 1303"/>
                  <a:gd name="T33" fmla="*/ 793 h 827"/>
                  <a:gd name="T34" fmla="*/ 1027 w 1303"/>
                  <a:gd name="T35" fmla="*/ 827 h 827"/>
                  <a:gd name="T36" fmla="*/ 999 w 1303"/>
                  <a:gd name="T37" fmla="*/ 750 h 827"/>
                  <a:gd name="T38" fmla="*/ 941 w 1303"/>
                  <a:gd name="T39" fmla="*/ 679 h 827"/>
                  <a:gd name="T40" fmla="*/ 847 w 1303"/>
                  <a:gd name="T41" fmla="*/ 656 h 827"/>
                  <a:gd name="T42" fmla="*/ 699 w 1303"/>
                  <a:gd name="T43" fmla="*/ 602 h 827"/>
                  <a:gd name="T44" fmla="*/ 527 w 1303"/>
                  <a:gd name="T45" fmla="*/ 527 h 827"/>
                  <a:gd name="T46" fmla="*/ 378 w 1303"/>
                  <a:gd name="T47" fmla="*/ 422 h 827"/>
                  <a:gd name="T48" fmla="*/ 226 w 1303"/>
                  <a:gd name="T49" fmla="*/ 302 h 827"/>
                  <a:gd name="T50" fmla="*/ 78 w 1303"/>
                  <a:gd name="T51" fmla="*/ 227 h 827"/>
                  <a:gd name="T52" fmla="*/ 16 w 1303"/>
                  <a:gd name="T53" fmla="*/ 145 h 8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03" h="827">
                    <a:moveTo>
                      <a:pt x="16" y="145"/>
                    </a:moveTo>
                    <a:lnTo>
                      <a:pt x="0" y="36"/>
                    </a:lnTo>
                    <a:lnTo>
                      <a:pt x="63" y="0"/>
                    </a:lnTo>
                    <a:lnTo>
                      <a:pt x="172" y="21"/>
                    </a:lnTo>
                    <a:lnTo>
                      <a:pt x="320" y="165"/>
                    </a:lnTo>
                    <a:lnTo>
                      <a:pt x="465" y="336"/>
                    </a:lnTo>
                    <a:lnTo>
                      <a:pt x="620" y="484"/>
                    </a:lnTo>
                    <a:lnTo>
                      <a:pt x="812" y="559"/>
                    </a:lnTo>
                    <a:lnTo>
                      <a:pt x="999" y="578"/>
                    </a:lnTo>
                    <a:lnTo>
                      <a:pt x="1081" y="559"/>
                    </a:lnTo>
                    <a:lnTo>
                      <a:pt x="1198" y="493"/>
                    </a:lnTo>
                    <a:lnTo>
                      <a:pt x="1303" y="508"/>
                    </a:lnTo>
                    <a:lnTo>
                      <a:pt x="1261" y="559"/>
                    </a:lnTo>
                    <a:lnTo>
                      <a:pt x="1175" y="594"/>
                    </a:lnTo>
                    <a:lnTo>
                      <a:pt x="1113" y="637"/>
                    </a:lnTo>
                    <a:lnTo>
                      <a:pt x="1081" y="699"/>
                    </a:lnTo>
                    <a:lnTo>
                      <a:pt x="1081" y="793"/>
                    </a:lnTo>
                    <a:lnTo>
                      <a:pt x="1027" y="827"/>
                    </a:lnTo>
                    <a:lnTo>
                      <a:pt x="999" y="750"/>
                    </a:lnTo>
                    <a:lnTo>
                      <a:pt x="941" y="679"/>
                    </a:lnTo>
                    <a:lnTo>
                      <a:pt x="847" y="656"/>
                    </a:lnTo>
                    <a:lnTo>
                      <a:pt x="699" y="602"/>
                    </a:lnTo>
                    <a:lnTo>
                      <a:pt x="527" y="527"/>
                    </a:lnTo>
                    <a:lnTo>
                      <a:pt x="378" y="422"/>
                    </a:lnTo>
                    <a:lnTo>
                      <a:pt x="226" y="302"/>
                    </a:lnTo>
                    <a:lnTo>
                      <a:pt x="78" y="227"/>
                    </a:lnTo>
                    <a:lnTo>
                      <a:pt x="16" y="145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5" name="Freeform 99"/>
              <p:cNvSpPr>
                <a:spLocks noChangeAspect="1" noChangeArrowheads="1"/>
              </p:cNvSpPr>
              <p:nvPr/>
            </p:nvSpPr>
            <p:spPr bwMode="auto">
              <a:xfrm>
                <a:off x="3338" y="2163"/>
                <a:ext cx="1163" cy="870"/>
              </a:xfrm>
              <a:custGeom>
                <a:avLst/>
                <a:gdLst>
                  <a:gd name="T0" fmla="*/ 0 w 1163"/>
                  <a:gd name="T1" fmla="*/ 163 h 870"/>
                  <a:gd name="T2" fmla="*/ 19 w 1163"/>
                  <a:gd name="T3" fmla="*/ 15 h 870"/>
                  <a:gd name="T4" fmla="*/ 113 w 1163"/>
                  <a:gd name="T5" fmla="*/ 0 h 870"/>
                  <a:gd name="T6" fmla="*/ 173 w 1163"/>
                  <a:gd name="T7" fmla="*/ 62 h 870"/>
                  <a:gd name="T8" fmla="*/ 192 w 1163"/>
                  <a:gd name="T9" fmla="*/ 207 h 870"/>
                  <a:gd name="T10" fmla="*/ 285 w 1163"/>
                  <a:gd name="T11" fmla="*/ 429 h 870"/>
                  <a:gd name="T12" fmla="*/ 449 w 1163"/>
                  <a:gd name="T13" fmla="*/ 600 h 870"/>
                  <a:gd name="T14" fmla="*/ 585 w 1163"/>
                  <a:gd name="T15" fmla="*/ 698 h 870"/>
                  <a:gd name="T16" fmla="*/ 906 w 1163"/>
                  <a:gd name="T17" fmla="*/ 707 h 870"/>
                  <a:gd name="T18" fmla="*/ 1050 w 1163"/>
                  <a:gd name="T19" fmla="*/ 643 h 870"/>
                  <a:gd name="T20" fmla="*/ 1112 w 1163"/>
                  <a:gd name="T21" fmla="*/ 570 h 870"/>
                  <a:gd name="T22" fmla="*/ 1163 w 1163"/>
                  <a:gd name="T23" fmla="*/ 578 h 870"/>
                  <a:gd name="T24" fmla="*/ 1155 w 1163"/>
                  <a:gd name="T25" fmla="*/ 664 h 870"/>
                  <a:gd name="T26" fmla="*/ 1112 w 1163"/>
                  <a:gd name="T27" fmla="*/ 827 h 870"/>
                  <a:gd name="T28" fmla="*/ 1155 w 1163"/>
                  <a:gd name="T29" fmla="*/ 870 h 870"/>
                  <a:gd name="T30" fmla="*/ 1034 w 1163"/>
                  <a:gd name="T31" fmla="*/ 851 h 870"/>
                  <a:gd name="T32" fmla="*/ 1007 w 1163"/>
                  <a:gd name="T33" fmla="*/ 808 h 870"/>
                  <a:gd name="T34" fmla="*/ 812 w 1163"/>
                  <a:gd name="T35" fmla="*/ 792 h 870"/>
                  <a:gd name="T36" fmla="*/ 585 w 1163"/>
                  <a:gd name="T37" fmla="*/ 784 h 870"/>
                  <a:gd name="T38" fmla="*/ 449 w 1163"/>
                  <a:gd name="T39" fmla="*/ 722 h 870"/>
                  <a:gd name="T40" fmla="*/ 363 w 1163"/>
                  <a:gd name="T41" fmla="*/ 656 h 870"/>
                  <a:gd name="T42" fmla="*/ 265 w 1163"/>
                  <a:gd name="T43" fmla="*/ 535 h 870"/>
                  <a:gd name="T44" fmla="*/ 113 w 1163"/>
                  <a:gd name="T45" fmla="*/ 386 h 870"/>
                  <a:gd name="T46" fmla="*/ 19 w 1163"/>
                  <a:gd name="T47" fmla="*/ 257 h 870"/>
                  <a:gd name="T48" fmla="*/ 0 w 1163"/>
                  <a:gd name="T49" fmla="*/ 163 h 8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63" h="870">
                    <a:moveTo>
                      <a:pt x="0" y="163"/>
                    </a:moveTo>
                    <a:lnTo>
                      <a:pt x="19" y="15"/>
                    </a:lnTo>
                    <a:lnTo>
                      <a:pt x="113" y="0"/>
                    </a:lnTo>
                    <a:lnTo>
                      <a:pt x="173" y="62"/>
                    </a:lnTo>
                    <a:lnTo>
                      <a:pt x="192" y="207"/>
                    </a:lnTo>
                    <a:lnTo>
                      <a:pt x="285" y="429"/>
                    </a:lnTo>
                    <a:lnTo>
                      <a:pt x="449" y="600"/>
                    </a:lnTo>
                    <a:lnTo>
                      <a:pt x="585" y="698"/>
                    </a:lnTo>
                    <a:lnTo>
                      <a:pt x="906" y="707"/>
                    </a:lnTo>
                    <a:lnTo>
                      <a:pt x="1050" y="643"/>
                    </a:lnTo>
                    <a:lnTo>
                      <a:pt x="1112" y="570"/>
                    </a:lnTo>
                    <a:lnTo>
                      <a:pt x="1163" y="578"/>
                    </a:lnTo>
                    <a:lnTo>
                      <a:pt x="1155" y="664"/>
                    </a:lnTo>
                    <a:lnTo>
                      <a:pt x="1112" y="827"/>
                    </a:lnTo>
                    <a:lnTo>
                      <a:pt x="1155" y="870"/>
                    </a:lnTo>
                    <a:lnTo>
                      <a:pt x="1034" y="851"/>
                    </a:lnTo>
                    <a:lnTo>
                      <a:pt x="1007" y="808"/>
                    </a:lnTo>
                    <a:lnTo>
                      <a:pt x="812" y="792"/>
                    </a:lnTo>
                    <a:lnTo>
                      <a:pt x="585" y="784"/>
                    </a:lnTo>
                    <a:lnTo>
                      <a:pt x="449" y="722"/>
                    </a:lnTo>
                    <a:lnTo>
                      <a:pt x="363" y="656"/>
                    </a:lnTo>
                    <a:lnTo>
                      <a:pt x="265" y="535"/>
                    </a:lnTo>
                    <a:lnTo>
                      <a:pt x="113" y="386"/>
                    </a:lnTo>
                    <a:lnTo>
                      <a:pt x="19" y="25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69" name="Freeform 100"/>
            <p:cNvSpPr>
              <a:spLocks noChangeAspect="1" noChangeArrowheads="1"/>
            </p:cNvSpPr>
            <p:nvPr/>
          </p:nvSpPr>
          <p:spPr bwMode="auto">
            <a:xfrm>
              <a:off x="1344" y="2985"/>
              <a:ext cx="1008" cy="244"/>
            </a:xfrm>
            <a:custGeom>
              <a:avLst/>
              <a:gdLst>
                <a:gd name="T0" fmla="*/ 0 w 400"/>
                <a:gd name="T1" fmla="*/ 0 h 400"/>
                <a:gd name="T2" fmla="*/ 1008 w 400"/>
                <a:gd name="T3" fmla="*/ 0 h 400"/>
                <a:gd name="T4" fmla="*/ 1008 w 400"/>
                <a:gd name="T5" fmla="*/ 244 h 400"/>
                <a:gd name="T6" fmla="*/ 0 w 400"/>
                <a:gd name="T7" fmla="*/ 244 h 400"/>
                <a:gd name="T8" fmla="*/ 0 w 400"/>
                <a:gd name="T9" fmla="*/ 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" h="400">
                  <a:moveTo>
                    <a:pt x="0" y="0"/>
                  </a:moveTo>
                  <a:lnTo>
                    <a:pt x="400" y="0"/>
                  </a:lnTo>
                  <a:lnTo>
                    <a:pt x="400" y="400"/>
                  </a:lnTo>
                  <a:lnTo>
                    <a:pt x="0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470" name="Group 101"/>
            <p:cNvGrpSpPr>
              <a:grpSpLocks noChangeAspect="1"/>
            </p:cNvGrpSpPr>
            <p:nvPr/>
          </p:nvGrpSpPr>
          <p:grpSpPr bwMode="auto">
            <a:xfrm>
              <a:off x="1481" y="3185"/>
              <a:ext cx="161" cy="161"/>
              <a:chOff x="2400" y="2400"/>
              <a:chExt cx="1440" cy="1440"/>
            </a:xfrm>
          </p:grpSpPr>
          <p:sp>
            <p:nvSpPr>
              <p:cNvPr id="19476" name="Oval 102"/>
              <p:cNvSpPr>
                <a:spLocks noChangeAspect="1" noChangeArrowheads="1"/>
              </p:cNvSpPr>
              <p:nvPr/>
            </p:nvSpPr>
            <p:spPr bwMode="auto">
              <a:xfrm>
                <a:off x="2400" y="2400"/>
                <a:ext cx="1440" cy="14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77" name="Oval 103"/>
              <p:cNvSpPr>
                <a:spLocks noChangeAspect="1" noChangeArrowheads="1"/>
              </p:cNvSpPr>
              <p:nvPr/>
            </p:nvSpPr>
            <p:spPr bwMode="auto">
              <a:xfrm>
                <a:off x="2600" y="2600"/>
                <a:ext cx="1040" cy="1040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78" name="Oval 104"/>
              <p:cNvSpPr>
                <a:spLocks noChangeAspect="1" noChangeArrowheads="1"/>
              </p:cNvSpPr>
              <p:nvPr/>
            </p:nvSpPr>
            <p:spPr bwMode="auto">
              <a:xfrm>
                <a:off x="2800" y="2800"/>
                <a:ext cx="640" cy="640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79" name="Oval 105"/>
              <p:cNvSpPr>
                <a:spLocks noChangeAspect="1" noChangeArrowheads="1"/>
              </p:cNvSpPr>
              <p:nvPr/>
            </p:nvSpPr>
            <p:spPr bwMode="auto">
              <a:xfrm>
                <a:off x="3000" y="3000"/>
                <a:ext cx="240" cy="240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9471" name="Group 106"/>
            <p:cNvGrpSpPr>
              <a:grpSpLocks noChangeAspect="1"/>
            </p:cNvGrpSpPr>
            <p:nvPr/>
          </p:nvGrpSpPr>
          <p:grpSpPr bwMode="auto">
            <a:xfrm>
              <a:off x="2051" y="3185"/>
              <a:ext cx="161" cy="161"/>
              <a:chOff x="2400" y="2400"/>
              <a:chExt cx="1440" cy="1440"/>
            </a:xfrm>
          </p:grpSpPr>
          <p:sp>
            <p:nvSpPr>
              <p:cNvPr id="19472" name="Oval 107"/>
              <p:cNvSpPr>
                <a:spLocks noChangeAspect="1" noChangeArrowheads="1"/>
              </p:cNvSpPr>
              <p:nvPr/>
            </p:nvSpPr>
            <p:spPr bwMode="auto">
              <a:xfrm>
                <a:off x="2400" y="2400"/>
                <a:ext cx="1440" cy="14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73" name="Oval 108"/>
              <p:cNvSpPr>
                <a:spLocks noChangeAspect="1" noChangeArrowheads="1"/>
              </p:cNvSpPr>
              <p:nvPr/>
            </p:nvSpPr>
            <p:spPr bwMode="auto">
              <a:xfrm>
                <a:off x="2600" y="2600"/>
                <a:ext cx="1040" cy="1040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74" name="Oval 109"/>
              <p:cNvSpPr>
                <a:spLocks noChangeAspect="1" noChangeArrowheads="1"/>
              </p:cNvSpPr>
              <p:nvPr/>
            </p:nvSpPr>
            <p:spPr bwMode="auto">
              <a:xfrm>
                <a:off x="2800" y="2800"/>
                <a:ext cx="640" cy="640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75" name="Oval 110"/>
              <p:cNvSpPr>
                <a:spLocks noChangeAspect="1" noChangeArrowheads="1"/>
              </p:cNvSpPr>
              <p:nvPr/>
            </p:nvSpPr>
            <p:spPr bwMode="auto">
              <a:xfrm>
                <a:off x="3000" y="3000"/>
                <a:ext cx="240" cy="240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10" name="矩形 109"/>
          <p:cNvSpPr/>
          <p:nvPr/>
        </p:nvSpPr>
        <p:spPr>
          <a:xfrm>
            <a:off x="630238" y="1257618"/>
            <a:ext cx="3430587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latin typeface="+mn-ea"/>
                <a:ea typeface="+mn-ea"/>
              </a:rPr>
              <a:t>找出活动中的共同点</a:t>
            </a:r>
            <a:endParaRPr lang="zh-CN" altLang="en-US" sz="2800" dirty="0"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29400" y="4039235"/>
            <a:ext cx="52120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/>
              <a:t>物体都是在力的作用下，</a:t>
            </a:r>
            <a:endParaRPr lang="zh-CN" altLang="en-US" sz="3600"/>
          </a:p>
          <a:p>
            <a:r>
              <a:rPr lang="zh-CN" altLang="en-US" sz="3600"/>
              <a:t>在力的方向上移动了一定</a:t>
            </a:r>
            <a:endParaRPr lang="zh-CN" altLang="en-US" sz="3600"/>
          </a:p>
          <a:p>
            <a:r>
              <a:rPr lang="zh-CN" altLang="en-US" sz="3600"/>
              <a:t>的距离</a:t>
            </a:r>
            <a:endParaRPr lang="zh-CN" altLang="en-US" sz="3600"/>
          </a:p>
        </p:txBody>
      </p:sp>
      <p:sp>
        <p:nvSpPr>
          <p:cNvPr id="12297" name="WordArt 2"/>
          <p:cNvSpPr>
            <a:spLocks noChangeArrowheads="1" noChangeShapeType="1" noTextEdit="1"/>
          </p:cNvSpPr>
          <p:nvPr/>
        </p:nvSpPr>
        <p:spPr bwMode="auto">
          <a:xfrm>
            <a:off x="1535113" y="260033"/>
            <a:ext cx="2387600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i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n-ea"/>
                <a:ea typeface="+mn-ea"/>
                <a:cs typeface="+mn-ea"/>
              </a:rPr>
              <a:t>认识功</a:t>
            </a:r>
            <a:endParaRPr lang="zh-CN" altLang="en-US" sz="4000" b="1" i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2480</Words>
  <Application>WPS 演示</Application>
  <PresentationFormat>宽屏</PresentationFormat>
  <Paragraphs>267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宋体</vt:lpstr>
      <vt:lpstr>Wingdings</vt:lpstr>
      <vt:lpstr>隶书</vt:lpstr>
      <vt:lpstr>Times New Roman</vt:lpstr>
      <vt:lpstr>华文行楷</vt:lpstr>
      <vt:lpstr>华文新魏</vt:lpstr>
      <vt:lpstr>Comic Sans MS</vt:lpstr>
      <vt:lpstr>Bradley Hand ITC</vt:lpstr>
      <vt:lpstr>微软雅黑</vt:lpstr>
      <vt:lpstr>Arial Unicode MS</vt:lpstr>
      <vt:lpstr>Calibri</vt:lpstr>
      <vt:lpstr>Tahoma</vt:lpstr>
      <vt:lpstr>幼圆</vt:lpstr>
      <vt:lpstr>Office 主题</vt:lpstr>
      <vt:lpstr>PowerPoint 演示文稿</vt:lpstr>
      <vt:lpstr>PowerPoint 演示文稿</vt:lpstr>
      <vt:lpstr>PowerPoint 演示文稿</vt:lpstr>
      <vt:lpstr>什么是功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动画演示：马拉车前进</vt:lpstr>
      <vt:lpstr>PowerPoint 演示文稿</vt:lpstr>
      <vt:lpstr>PowerPoint 演示文稿</vt:lpstr>
      <vt:lpstr>PowerPoint 演示文稿</vt:lpstr>
      <vt:lpstr>动画演示：叉车运物、提物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（一）、怎样才算做功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2019-12-20T02:06:22Z</dcterms:created>
  <dcterms:modified xsi:type="dcterms:W3CDTF">2019-12-20T02:06:23Z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