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79" r:id="rId8"/>
    <p:sldId id="680" r:id="rId9"/>
    <p:sldId id="631" r:id="rId10"/>
    <p:sldId id="633" r:id="rId11"/>
    <p:sldId id="681" r:id="rId12"/>
    <p:sldId id="635" r:id="rId13"/>
    <p:sldId id="682" r:id="rId14"/>
    <p:sldId id="683" r:id="rId15"/>
    <p:sldId id="580" r:id="rId16"/>
    <p:sldId id="616" r:id="rId17"/>
    <p:sldId id="618" r:id="rId18"/>
    <p:sldId id="684" r:id="rId19"/>
    <p:sldId id="638" r:id="rId20"/>
    <p:sldId id="685" r:id="rId21"/>
    <p:sldId id="639" r:id="rId22"/>
    <p:sldId id="687" r:id="rId23"/>
    <p:sldId id="686" r:id="rId24"/>
    <p:sldId id="688" r:id="rId25"/>
    <p:sldId id="622" r:id="rId26"/>
    <p:sldId id="640" r:id="rId27"/>
    <p:sldId id="690" r:id="rId28"/>
    <p:sldId id="689" r:id="rId29"/>
    <p:sldId id="671" r:id="rId30"/>
    <p:sldId id="691" r:id="rId31"/>
    <p:sldId id="692" r:id="rId32"/>
    <p:sldId id="694" r:id="rId33"/>
    <p:sldId id="693" r:id="rId34"/>
    <p:sldId id="593" r:id="rId35"/>
    <p:sldId id="518" r:id="rId36"/>
    <p:sldId id="597" r:id="rId37"/>
    <p:sldId id="600" r:id="rId38"/>
    <p:sldId id="658" r:id="rId39"/>
    <p:sldId id="659" r:id="rId40"/>
    <p:sldId id="695" r:id="rId41"/>
    <p:sldId id="696" r:id="rId42"/>
  </p:sldIdLst>
  <p:sldSz cx="9144000" cy="5143500"/>
  <p:notesSz cx="6858000" cy="9144000"/>
  <p:custDataLst>
    <p:tags r:id="rId43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tags" Target="tags/tag1.xml" /><Relationship Id="rId44" Type="http://schemas.openxmlformats.org/officeDocument/2006/relationships/presProps" Target="presProps.xml" /><Relationship Id="rId45" Type="http://schemas.openxmlformats.org/officeDocument/2006/relationships/viewProps" Target="viewProps.xml" /><Relationship Id="rId46" Type="http://schemas.openxmlformats.org/officeDocument/2006/relationships/theme" Target="theme/theme1.xml" /><Relationship Id="rId47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00DFA023-F907-4247-A357-9513F25A551F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B9FC46B-B495-4A42-91FF-39FB86E4D749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D06BB19-13D0-43E7-A2C4-9A1A9AB1CC82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18BF4DB-871B-43E7-9988-9DE0418A3AD1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9D4F4CE-FFD2-4A32-A181-2BD812C08FC0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67141EE-792C-48BE-9F60-C0D5CA896D23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540220F-0E10-4A37-AB90-67BE19A61850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0C33141-1D06-46BF-ABE7-F88D8FBCED65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C780800-442B-4C85-87A8-24B2B8D45EE9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2FFACEB-1175-4121-ADE4-A9B4B56AE890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7D40156-7AC4-4FAD-A858-85366E294F4D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E869FEC-0CA0-43AD-B7D7-3FF41C231167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C2B98F9-36B9-44E5-ACA7-7B342A06852F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42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5B85863-4643-4CAD-9F0A-0FCBD65637C9}" type="slidenum">
              <a:rPr lang="zh-CN" altLang="en-US" sz="1200">
                <a:latin typeface="Calibri" pitchFamily="34" charset="0"/>
                <a:ea typeface="宋体" pitchFamily="2" charset="-122"/>
              </a:rPr>
              <a:t>38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63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9C21CC6-B32B-444E-B075-91869E807EE3}" type="slidenum">
              <a:rPr lang="zh-CN" altLang="en-US" sz="1200">
                <a:latin typeface="Calibri" pitchFamily="34" charset="0"/>
                <a:ea typeface="宋体" pitchFamily="2" charset="-122"/>
              </a:rPr>
              <a:t>39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83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94C0433-0438-49FA-B5DB-646DABB85413}" type="slidenum">
              <a:rPr lang="zh-CN" altLang="en-US" sz="1200">
                <a:latin typeface="Calibri" pitchFamily="34" charset="0"/>
                <a:ea typeface="宋体" pitchFamily="2" charset="-122"/>
              </a:rPr>
              <a:t>40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" Target="slide3.xml" TargetMode="Interna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4.xml" TargetMode="Internal" /><Relationship Id="rId9" Type="http://schemas.openxmlformats.org/officeDocument/2006/relationships/slide" Target="slide3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8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11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9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1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package" Target="../embeddings/oleObject2.docx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2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package" Target="../embeddings/oleObject3.docx" TargetMode="Internal" /><Relationship Id="rId4" Type="http://schemas.openxmlformats.org/officeDocument/2006/relationships/image" Target="../media/image11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3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slide" Target="slide15.xml" TargetMode="Internal" /><Relationship Id="rId4" Type="http://schemas.openxmlformats.org/officeDocument/2006/relationships/slide" Target="slide18.xml" TargetMode="Internal" /><Relationship Id="rId5" Type="http://schemas.openxmlformats.org/officeDocument/2006/relationships/slide" Target="slide24.xml" TargetMode="Internal" /><Relationship Id="rId6" Type="http://schemas.openxmlformats.org/officeDocument/2006/relationships/image" Target="../media/image7.png" /><Relationship Id="rId7" Type="http://schemas.openxmlformats.org/officeDocument/2006/relationships/slide" Target="slide2.xml" TargetMode="In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Relationship Id="rId3" Type="http://schemas.openxmlformats.org/officeDocument/2006/relationships/image" Target="../media/image7.png" /><Relationship Id="rId4" Type="http://schemas.openxmlformats.org/officeDocument/2006/relationships/slide" Target="slide14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4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5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17.emf" /><Relationship Id="rId4" Type="http://schemas.openxmlformats.org/officeDocument/2006/relationships/image" Target="../media/image7.png" /><Relationship Id="rId5" Type="http://schemas.openxmlformats.org/officeDocument/2006/relationships/slide" Target="slide14.xml" TargetMode="Internal" /><Relationship Id="rId6" Type="http://schemas.openxmlformats.org/officeDocument/2006/relationships/vmlDrawing" Target="../drawings/vmlDrawing6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7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8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9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4.xml" TargetMode="Interna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jpeg" /><Relationship Id="rId3" Type="http://schemas.openxmlformats.org/officeDocument/2006/relationships/slide" Target="slide34.xml" TargetMode="Internal" /><Relationship Id="rId4" Type="http://schemas.openxmlformats.org/officeDocument/2006/relationships/slide" Target="slide35.xml" TargetMode="Internal" /><Relationship Id="rId5" Type="http://schemas.openxmlformats.org/officeDocument/2006/relationships/slide" Target="slide36.xml" TargetMode="Internal" /><Relationship Id="rId6" Type="http://schemas.openxmlformats.org/officeDocument/2006/relationships/image" Target="../media/image7.png" /><Relationship Id="rId7" Type="http://schemas.openxmlformats.org/officeDocument/2006/relationships/slide" Target="slide2.xml" TargetMode="Internal" /><Relationship Id="rId8" Type="http://schemas.openxmlformats.org/officeDocument/2006/relationships/slide" Target="slide37.xml" TargetMode="Internal" /><Relationship Id="rId9" Type="http://schemas.openxmlformats.org/officeDocument/2006/relationships/slide" Target="slide38.xml" TargetMode="Interna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3.xml" TargetMode="Interna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3.xml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3.xml" TargetMode="Internal" /><Relationship Id="rId4" Type="http://schemas.openxmlformats.org/officeDocument/2006/relationships/image" Target="../media/image24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Relationship Id="rId3" Type="http://schemas.openxmlformats.org/officeDocument/2006/relationships/image" Target="../media/image7.png" /><Relationship Id="rId4" Type="http://schemas.openxmlformats.org/officeDocument/2006/relationships/slide" Target="slide33.xml" TargetMode="In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26.png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27.emf" /><Relationship Id="rId6" Type="http://schemas.openxmlformats.org/officeDocument/2006/relationships/vmlDrawing" Target="../drawings/vmlDrawing10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oleObject" Target="../embeddings/oleObject11.doc" TargetMode="Internal" /><Relationship Id="rId4" Type="http://schemas.openxmlformats.org/officeDocument/2006/relationships/image" Target="../media/image28.emf" /><Relationship Id="rId5" Type="http://schemas.openxmlformats.org/officeDocument/2006/relationships/vmlDrawing" Target="../drawings/vmlDrawing11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7.png" /><Relationship Id="rId4" Type="http://schemas.openxmlformats.org/officeDocument/2006/relationships/slide" Target="slide33.xml" TargetMode="Internal" /><Relationship Id="rId5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32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电流做功与电功率</a:t>
            </a:r>
            <a:endParaRPr lang="zh-CN" altLang="en-US" sz="3200" b="1">
              <a:latin typeface="Times New Roman" pitchFamily="18" charset="0"/>
              <a:ea typeface="黑体" panose="02010609060101010101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30"/>
          <p:cNvGrpSpPr/>
          <p:nvPr/>
        </p:nvGrpSpPr>
        <p:grpSpPr>
          <a:xfrm>
            <a:off x="2425700" y="2097088"/>
            <a:ext cx="4235450" cy="2008187"/>
            <a:chOff x="1847662" y="1504750"/>
            <a:chExt cx="5448676" cy="2584754"/>
          </a:xfrm>
        </p:grpSpPr>
        <p:grpSp>
          <p:nvGrpSpPr>
            <p:cNvPr id="5132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5133" name="圆角矩形 132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53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5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51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52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5141" name="文本框 16">
              <a:hlinkClick r:id="rId8" action="ppaction://hlinksldjump"/>
            </p:cNvPr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5142" name="组合 137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5143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5144" name="椭圆 139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146" name="组合 159"/>
          <p:cNvGrpSpPr/>
          <p:nvPr/>
        </p:nvGrpSpPr>
        <p:grpSpPr>
          <a:xfrm>
            <a:off x="2425700" y="3222625"/>
            <a:ext cx="4449763" cy="2085975"/>
            <a:chOff x="2000534" y="2474331"/>
            <a:chExt cx="5723839" cy="2584754"/>
          </a:xfrm>
        </p:grpSpPr>
        <p:grpSp>
          <p:nvGrpSpPr>
            <p:cNvPr id="5147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48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49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50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1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2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53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4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56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57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8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59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60" name="文本框 47">
              <a:hlinkClick r:id="rId9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161" name="组合 184"/>
          <p:cNvGrpSpPr/>
          <p:nvPr/>
        </p:nvGrpSpPr>
        <p:grpSpPr>
          <a:xfrm>
            <a:off x="2425700" y="987425"/>
            <a:ext cx="4192588" cy="1992313"/>
            <a:chOff x="1851755" y="1505713"/>
            <a:chExt cx="5440491" cy="2584754"/>
          </a:xfrm>
        </p:grpSpPr>
        <p:grpSp>
          <p:nvGrpSpPr>
            <p:cNvPr id="5162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63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64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65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6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67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68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9" name="椭圆 198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0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71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72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73" name="椭圆 194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4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75" name="文本框 24">
                <a:hlinkClick r:id="rId10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5176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电功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/>
          <p:nvPr/>
        </p:nvSpPr>
        <p:spPr>
          <a:xfrm>
            <a:off x="1835150" y="2859088"/>
            <a:ext cx="5788025" cy="460375"/>
          </a:xfrm>
          <a:prstGeom prst="rect">
            <a:avLst/>
          </a:prstGeom>
          <a:solidFill>
            <a:srgbClr val="FFC00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电流的热效应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488950" y="10461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．定义：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电流做功的过程就是把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转化成其他形式的能的过程，电流做了多少功，就有多少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转化成其他形式的能。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．大小：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电流所做的功与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________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____ 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成正比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电功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71" name="矩形 1"/>
          <p:cNvSpPr/>
          <p:nvPr/>
        </p:nvSpPr>
        <p:spPr>
          <a:xfrm>
            <a:off x="5686425" y="111442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电能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7172" name="矩形 8"/>
          <p:cNvSpPr/>
          <p:nvPr/>
        </p:nvSpPr>
        <p:spPr>
          <a:xfrm>
            <a:off x="7224713" y="16779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电能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7173" name="矩形 9"/>
          <p:cNvSpPr/>
          <p:nvPr/>
        </p:nvSpPr>
        <p:spPr>
          <a:xfrm>
            <a:off x="5353050" y="27876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电压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7174" name="矩形 10"/>
          <p:cNvSpPr/>
          <p:nvPr/>
        </p:nvSpPr>
        <p:spPr>
          <a:xfrm>
            <a:off x="6948488" y="276066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电流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7175" name="矩形 13"/>
          <p:cNvSpPr/>
          <p:nvPr/>
        </p:nvSpPr>
        <p:spPr>
          <a:xfrm>
            <a:off x="1176338" y="3321050"/>
            <a:ext cx="14224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通电时间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Text Box 22"/>
          <p:cNvSpPr txBox="1">
            <a:spLocks noChangeArrowheads="1"/>
          </p:cNvSpPr>
          <p:nvPr/>
        </p:nvSpPr>
        <p:spPr bwMode="auto">
          <a:xfrm>
            <a:off x="488950" y="7000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．计算公式：</a:t>
            </a:r>
            <a:r>
              <a:rPr lang="en-US" altLang="zh-CN" sz="2400" b="1" spc="0">
                <a:latin typeface="Times New Roman"/>
              </a:rPr>
              <a:t>________ 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．电功的国际单位：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，符号：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，常用单位：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千瓦时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，单位换算</a:t>
            </a:r>
            <a:r>
              <a:rPr lang="en-US" altLang="zh-CN" sz="2400" b="1" spc="0">
                <a:latin typeface="Times New Roman"/>
              </a:rPr>
              <a:t>1 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 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．电功的测量： 电能表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18" name="矩形 13"/>
          <p:cNvSpPr/>
          <p:nvPr/>
        </p:nvSpPr>
        <p:spPr>
          <a:xfrm>
            <a:off x="2651125" y="801688"/>
            <a:ext cx="11969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W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UIt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9219" name="矩形 14"/>
          <p:cNvSpPr/>
          <p:nvPr/>
        </p:nvSpPr>
        <p:spPr>
          <a:xfrm>
            <a:off x="3840163" y="13477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焦耳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9220" name="矩形 15"/>
          <p:cNvSpPr/>
          <p:nvPr/>
        </p:nvSpPr>
        <p:spPr>
          <a:xfrm>
            <a:off x="6537325" y="1344613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J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9221" name="矩形 16"/>
          <p:cNvSpPr/>
          <p:nvPr/>
        </p:nvSpPr>
        <p:spPr>
          <a:xfrm>
            <a:off x="6361113" y="1903413"/>
            <a:ext cx="136683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3.6×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6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pic>
        <p:nvPicPr>
          <p:cNvPr id="9222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71963" y="2486025"/>
            <a:ext cx="2139950" cy="1885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488950" y="700088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作用：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测量并记录电路在一段时间内消耗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的多少。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(2)“2.5(5)A”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表示这个电能表的标定电流为</a:t>
            </a:r>
            <a:r>
              <a:rPr lang="en-US" altLang="zh-CN" sz="2400" b="1" spc="0">
                <a:latin typeface="Times New Roman"/>
              </a:rPr>
              <a:t>________A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，额定最大电流为</a:t>
            </a:r>
            <a:r>
              <a:rPr lang="en-US" altLang="zh-CN" sz="2400" b="1" spc="0">
                <a:latin typeface="Times New Roman"/>
              </a:rPr>
              <a:t>________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(3)“2 500 r/(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en-US" altLang="zh-CN" sz="2400" b="1" spc="0">
                <a:latin typeface="Times New Roman"/>
              </a:rPr>
              <a:t>)”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表示每消耗</a:t>
            </a:r>
            <a:r>
              <a:rPr lang="en-US" altLang="zh-CN" sz="2400" b="1" spc="0">
                <a:latin typeface="Times New Roman"/>
              </a:rPr>
              <a:t>1 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的电能，电能表转盘转</a:t>
            </a:r>
            <a:r>
              <a:rPr lang="en-US" altLang="zh-CN" sz="2400" b="1" spc="0">
                <a:latin typeface="Times New Roman"/>
              </a:rPr>
              <a:t>2 500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转。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13"/>
          <p:cNvSpPr/>
          <p:nvPr/>
        </p:nvSpPr>
        <p:spPr>
          <a:xfrm>
            <a:off x="6937375" y="77152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电能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11267" name="矩形 14"/>
          <p:cNvSpPr/>
          <p:nvPr/>
        </p:nvSpPr>
        <p:spPr>
          <a:xfrm>
            <a:off x="6738938" y="1876425"/>
            <a:ext cx="5699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2.5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11268" name="矩形 15"/>
          <p:cNvSpPr/>
          <p:nvPr/>
        </p:nvSpPr>
        <p:spPr>
          <a:xfrm>
            <a:off x="3225800" y="2427288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5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对象 1"/>
          <p:cNvGraphicFramePr>
            <a:graphicFrameLocks noChangeAspect="1"/>
          </p:cNvGraphicFramePr>
          <p:nvPr/>
        </p:nvGraphicFramePr>
        <p:xfrm>
          <a:off x="344488" y="687388"/>
          <a:ext cx="8455025" cy="3767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3767137" progId="Word.Document.12">
                  <p:embed/>
                </p:oleObj>
              </mc:Choice>
              <mc:Fallback>
                <p:oleObj r:id="rId3" imgW="8455025" imgH="37671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687388"/>
                        <a:ext cx="8455025" cy="3767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4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468313" y="9159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．定义：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电流在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内所做功的多少。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．物理意义：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表示电流做功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的物理量。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．国际单位：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瓦特</a:t>
            </a:r>
            <a:r>
              <a:rPr lang="en-US" altLang="zh-CN" sz="2400" b="1" spc="0">
                <a:latin typeface="Times New Roman"/>
              </a:rPr>
              <a:t>(W)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；常用单位：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千瓦</a:t>
            </a:r>
            <a:r>
              <a:rPr lang="en-US" altLang="zh-CN" sz="2400" b="1" spc="0">
                <a:latin typeface="Times New Roman"/>
              </a:rPr>
              <a:t>(kW)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r>
              <a:rPr lang="en-US" altLang="zh-CN" sz="2400" b="1" spc="0">
                <a:latin typeface="Times New Roman"/>
              </a:rPr>
              <a:t>1 kW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 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363" name="矩形 4"/>
          <p:cNvSpPr/>
          <p:nvPr/>
        </p:nvSpPr>
        <p:spPr>
          <a:xfrm>
            <a:off x="3235325" y="1004888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单位时间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15364" name="矩形 5"/>
          <p:cNvSpPr/>
          <p:nvPr/>
        </p:nvSpPr>
        <p:spPr>
          <a:xfrm>
            <a:off x="4808538" y="15509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快慢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15365" name="矩形 6"/>
          <p:cNvSpPr/>
          <p:nvPr/>
        </p:nvSpPr>
        <p:spPr>
          <a:xfrm>
            <a:off x="1141413" y="2668588"/>
            <a:ext cx="8763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1 000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graphicFrame>
        <p:nvGraphicFramePr>
          <p:cNvPr id="15366" name="对象 1"/>
          <p:cNvGraphicFramePr>
            <a:graphicFrameLocks noChangeAspect="1"/>
          </p:cNvGraphicFramePr>
          <p:nvPr/>
        </p:nvGraphicFramePr>
        <p:xfrm>
          <a:off x="581025" y="3003550"/>
          <a:ext cx="8455025" cy="15859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8455025" imgH="1585913" progId="Word.Document.12">
                  <p:embed/>
                </p:oleObj>
              </mc:Choice>
              <mc:Fallback>
                <p:oleObj r:id="rId3" imgW="8455025" imgH="158591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1025" y="3003550"/>
                        <a:ext cx="8455025" cy="1585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60388" y="652463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．额定功率与实际功率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用电器正常工作时的电压。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用电器在</a:t>
            </a:r>
            <a:r>
              <a:rPr lang="en-US" altLang="zh-CN" sz="2400" b="1" spc="0">
                <a:latin typeface="Times New Roman"/>
              </a:rPr>
              <a:t>________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电压下工作时的功率。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用电器在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电压下工作时所对应的功率。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10" name="矩形 2"/>
          <p:cNvSpPr/>
          <p:nvPr/>
        </p:nvSpPr>
        <p:spPr>
          <a:xfrm>
            <a:off x="3348038" y="18097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额定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17411" name="矩形 6"/>
          <p:cNvSpPr/>
          <p:nvPr/>
        </p:nvSpPr>
        <p:spPr>
          <a:xfrm>
            <a:off x="3348038" y="2379663"/>
            <a:ext cx="8032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实际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60388" y="652463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判断用电器是否正常工作的方法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时，则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，用电器正常工作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如灯泡正常发光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时，则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，用电器不能正常工作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如灯泡较暗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时，则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实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，用电器可能被损坏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如灯丝被烧断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9458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468313" y="1058863"/>
            <a:ext cx="8115300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．电流的热效应：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电流通过导体时电能转化为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．电流热效应的应用与防止的实例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利用电热：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电饭锅、电热毯、电熨斗、电热水壶等。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防止电热：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高压输电、超导输电、电脑排风扇等。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1506" name="矩形 2"/>
          <p:cNvSpPr/>
          <p:nvPr/>
        </p:nvSpPr>
        <p:spPr>
          <a:xfrm>
            <a:off x="7440613" y="112712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内能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1507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电流的热效应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539750" y="555625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．影响因素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时间：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对同一电阻丝，在电流大小不变的情况下，通电时间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，电流产生的热量越多。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对同一电阻丝，在通电时间相同的情况下，通电电流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，电流产生的热量越多。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电阻：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在通电电流大小不变，通电时间相同的情况下，电阻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，电流产生的热量越多。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554" name="矩形 2"/>
          <p:cNvSpPr/>
          <p:nvPr/>
        </p:nvSpPr>
        <p:spPr>
          <a:xfrm>
            <a:off x="1847850" y="17208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越长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3555" name="矩形 6"/>
          <p:cNvSpPr/>
          <p:nvPr/>
        </p:nvSpPr>
        <p:spPr>
          <a:xfrm>
            <a:off x="1897063" y="28305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越大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3556" name="矩形 7"/>
          <p:cNvSpPr/>
          <p:nvPr/>
        </p:nvSpPr>
        <p:spPr>
          <a:xfrm>
            <a:off x="1847850" y="393700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越大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  <p:bldP spid="235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对象 1"/>
          <p:cNvGraphicFramePr>
            <a:graphicFrameLocks noChangeAspect="1"/>
          </p:cNvGraphicFramePr>
          <p:nvPr/>
        </p:nvGraphicFramePr>
        <p:xfrm>
          <a:off x="344488" y="496888"/>
          <a:ext cx="8455025" cy="42624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8455025" imgH="4262437" progId="Word.Document.12">
                  <p:embed/>
                </p:oleObj>
              </mc:Choice>
              <mc:Fallback>
                <p:oleObj r:id="rId3" imgW="8455025" imgH="42624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496888"/>
                        <a:ext cx="8455025" cy="4262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2" name="矩形 2"/>
          <p:cNvSpPr/>
          <p:nvPr/>
        </p:nvSpPr>
        <p:spPr>
          <a:xfrm>
            <a:off x="5541963" y="987425"/>
            <a:ext cx="203993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电流的二次方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5603" name="矩形 6"/>
          <p:cNvSpPr/>
          <p:nvPr/>
        </p:nvSpPr>
        <p:spPr>
          <a:xfrm>
            <a:off x="3492500" y="14493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正比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5604" name="矩形 7"/>
          <p:cNvSpPr/>
          <p:nvPr/>
        </p:nvSpPr>
        <p:spPr>
          <a:xfrm>
            <a:off x="7699375" y="14493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正比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2144713" y="1838325"/>
            <a:ext cx="18478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612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I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2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Rt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7649" name="组合 2"/>
          <p:cNvGrpSpPr/>
          <p:nvPr/>
        </p:nvGrpSpPr>
        <p:grpSpPr>
          <a:xfrm>
            <a:off x="2517775" y="195263"/>
            <a:ext cx="4235450" cy="2008187"/>
            <a:chOff x="1847662" y="1504750"/>
            <a:chExt cx="5448676" cy="2584754"/>
          </a:xfrm>
        </p:grpSpPr>
        <p:grpSp>
          <p:nvGrpSpPr>
            <p:cNvPr id="27650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27651" name="圆角矩形 4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7652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27653" name="椭圆 25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7654" name="椭圆 26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7655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27656" name="椭圆 23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7657" name="椭圆 2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7658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27659" name="文本框 16"/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27660" name="组合 9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27661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27662" name="椭圆 11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7663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27664" name="矩形 1">
            <a:hlinkClick r:id="rId3" action="ppaction://hlinksldjump"/>
          </p:cNvPr>
          <p:cNvSpPr/>
          <p:nvPr/>
        </p:nvSpPr>
        <p:spPr>
          <a:xfrm>
            <a:off x="1471613" y="1563688"/>
            <a:ext cx="6326187" cy="461962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额定功率与实际功率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7665" name="矩形 2">
            <a:hlinkClick r:id="rId4" action="ppaction://hlinksldjump"/>
          </p:cNvPr>
          <p:cNvSpPr/>
          <p:nvPr/>
        </p:nvSpPr>
        <p:spPr>
          <a:xfrm>
            <a:off x="1485900" y="2305050"/>
            <a:ext cx="6326188" cy="461963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电功、电功率计算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7666" name="矩形 3">
            <a:hlinkClick r:id="rId5" action="ppaction://hlinksldjump"/>
          </p:cNvPr>
          <p:cNvSpPr/>
          <p:nvPr/>
        </p:nvSpPr>
        <p:spPr>
          <a:xfrm>
            <a:off x="1458913" y="3067050"/>
            <a:ext cx="6326187" cy="461963"/>
          </a:xfrm>
          <a:prstGeom prst="rect">
            <a:avLst/>
          </a:prstGeom>
          <a:solidFill>
            <a:srgbClr val="EF9F9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焦耳定律的理解及电热计算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7667" name="Picture 7" descr="C:\Users\Administrator\Desktop\习题课件\返回框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24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4" grpId="0"/>
      <p:bldP spid="27665" grpId="0"/>
      <p:bldP spid="276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468313" y="1058863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】额定功率相等的白炽灯和电风扇，它们在正常工作状态下工作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小时，下列说法正确的是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．两种电器消耗的电能一样多，产生的热量也一样多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．两种电器消耗的电能一样多，白炽灯产生的热量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．白炽灯消耗的电能更多，电风扇产生的热量多</a:t>
            </a:r>
            <a:r>
              <a:rPr lang="en-US" altLang="zh-CN" sz="2400" b="1" spc="0">
                <a:latin typeface="Times New Roman"/>
              </a:rPr>
              <a:t>	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．电风扇消耗的电能更多，白炽灯产生的热量多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69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额定功率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与实际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功率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9699" name="矩形 5"/>
          <p:cNvSpPr/>
          <p:nvPr/>
        </p:nvSpPr>
        <p:spPr>
          <a:xfrm>
            <a:off x="6575425" y="1716088"/>
            <a:ext cx="3905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3"/>
          <p:cNvSpPr>
            <a:spLocks noChangeArrowheads="1"/>
          </p:cNvSpPr>
          <p:nvPr/>
        </p:nvSpPr>
        <p:spPr bwMode="auto">
          <a:xfrm>
            <a:off x="360363" y="627063"/>
            <a:ext cx="8459788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三明模拟】将标有</a:t>
            </a:r>
            <a:r>
              <a:rPr lang="en-US" altLang="zh-CN" sz="2400" b="1" spc="0">
                <a:latin typeface="Times New Roman"/>
              </a:rPr>
              <a:t>“6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3 W”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spc="0">
                <a:latin typeface="Times New Roman"/>
              </a:rPr>
              <a:t>“6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6 W”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串联接在电源两端，不考虑温度对灯丝电阻的影响，则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．电路中允许通过的最大电流为</a:t>
            </a:r>
            <a:r>
              <a:rPr lang="en-US" altLang="zh-CN" sz="2400" b="1" spc="0">
                <a:latin typeface="Times New Roman"/>
              </a:rPr>
              <a:t> 1 A	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．两个灯泡发光时，灯泡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比灯泡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亮一些</a:t>
            </a:r>
            <a:r>
              <a:rPr lang="en-US" altLang="zh-CN" sz="2400" b="1" spc="0">
                <a:latin typeface="Times New Roman"/>
              </a:rPr>
              <a:t>	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．电源电压为</a:t>
            </a:r>
            <a:r>
              <a:rPr lang="en-US" altLang="zh-CN" sz="2400" b="1" spc="0">
                <a:latin typeface="Times New Roman"/>
              </a:rPr>
              <a:t> 12 V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时，两个灯泡均能正常发光</a:t>
            </a:r>
            <a:r>
              <a:rPr lang="en-US" altLang="zh-CN" sz="2400" b="1" spc="0">
                <a:latin typeface="Times New Roman"/>
              </a:rPr>
              <a:t>	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正常发光时，灯泡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的实际功率是</a:t>
            </a:r>
            <a:r>
              <a:rPr lang="en-US" altLang="zh-CN" sz="2400" b="1" spc="0">
                <a:latin typeface="Times New Roman"/>
              </a:rPr>
              <a:t> 1.5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2"/>
          <p:cNvSpPr/>
          <p:nvPr/>
        </p:nvSpPr>
        <p:spPr>
          <a:xfrm>
            <a:off x="3203575" y="18303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3"/>
          <p:cNvSpPr>
            <a:spLocks noChangeArrowheads="1"/>
          </p:cNvSpPr>
          <p:nvPr/>
        </p:nvSpPr>
        <p:spPr bwMode="auto">
          <a:xfrm>
            <a:off x="360363" y="484188"/>
            <a:ext cx="845978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】小王有一款可以调节亮度的小台灯，其电路如图甲。电源电压为</a:t>
            </a:r>
            <a:r>
              <a:rPr lang="en-US" altLang="zh-CN" sz="2400" b="1" spc="0">
                <a:latin typeface="Times New Roman"/>
              </a:rPr>
              <a:t>24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的额定电压为</a:t>
            </a:r>
            <a:r>
              <a:rPr lang="en-US" altLang="zh-CN" sz="2400" b="1" spc="0">
                <a:latin typeface="Times New Roman"/>
              </a:rPr>
              <a:t>24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，通过灯泡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的电流跟其两端电压的关系如图乙。当灯泡正常发光时，台灯的额定功率为</a:t>
            </a:r>
            <a:r>
              <a:rPr lang="en-US" altLang="zh-CN" sz="2400" b="1" spc="0">
                <a:latin typeface="Times New Roman"/>
              </a:rPr>
              <a:t>________W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。调节滑动变阻器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，使灯泡的实际功率为</a:t>
            </a:r>
            <a:r>
              <a:rPr lang="en-US" altLang="zh-CN" sz="2400" b="1" spc="0">
                <a:latin typeface="Times New Roman"/>
              </a:rPr>
              <a:t>1.2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，则此时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滑动变阻器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的实际功率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spc="0">
                <a:latin typeface="Times New Roman"/>
              </a:rPr>
              <a:t>________W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6" name="矩形 2"/>
          <p:cNvSpPr/>
          <p:nvPr/>
        </p:nvSpPr>
        <p:spPr>
          <a:xfrm>
            <a:off x="3276600" y="2238375"/>
            <a:ext cx="5683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9.6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pic>
        <p:nvPicPr>
          <p:cNvPr id="31747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4663" y="2584450"/>
            <a:ext cx="4394200" cy="21764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8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4688" y="41719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1331913" y="3867150"/>
            <a:ext cx="5683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3.6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Text Box 22"/>
          <p:cNvSpPr txBox="1">
            <a:spLocks noChangeArrowheads="1"/>
          </p:cNvSpPr>
          <p:nvPr/>
        </p:nvSpPr>
        <p:spPr bwMode="auto">
          <a:xfrm>
            <a:off x="323850" y="1012825"/>
            <a:ext cx="8475663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所示分别是小英家上月初和上月末电能表的示数。结合表盘上的信息可知，下列选项中正确的是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电功、电功率计算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】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2771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84438" y="2257425"/>
            <a:ext cx="4208462" cy="1911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22"/>
          <p:cNvSpPr txBox="1">
            <a:spLocks noChangeArrowheads="1"/>
          </p:cNvSpPr>
          <p:nvPr/>
        </p:nvSpPr>
        <p:spPr bwMode="auto">
          <a:xfrm>
            <a:off x="323850" y="1012825"/>
            <a:ext cx="84756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6242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．小英家家庭电路中的干路电流不得超过</a:t>
            </a:r>
            <a:r>
              <a:rPr lang="en-US" altLang="zh-CN" sz="2400" b="1" spc="0">
                <a:latin typeface="Times New Roman"/>
              </a:rPr>
              <a:t>10 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6242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．小英家上个月消耗的电能为</a:t>
            </a:r>
            <a:r>
              <a:rPr lang="en-US" altLang="zh-CN" sz="2400" b="1" spc="0">
                <a:latin typeface="Times New Roman"/>
              </a:rPr>
              <a:t>1 011 </a:t>
            </a:r>
            <a:r>
              <a:rPr lang="en-US" altLang="zh-CN" sz="2400" b="1" spc="0">
                <a:latin typeface="Times New Roman"/>
              </a:rPr>
              <a:t>kW·h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6242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．电能表上指示灯闪烁</a:t>
            </a:r>
            <a:r>
              <a:rPr lang="en-US" altLang="zh-CN" sz="2400" b="1" spc="0">
                <a:latin typeface="Times New Roman"/>
              </a:rPr>
              <a:t>320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次，表示电路消耗电能</a:t>
            </a:r>
            <a:r>
              <a:rPr lang="en-US" altLang="zh-CN" sz="2400" b="1" spc="0">
                <a:latin typeface="Times New Roman"/>
              </a:rPr>
              <a:t>0.2 J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6242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．电能表上指示灯闪烁的次数越多，说明电路中消耗的电能越多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794" name="矩形 8"/>
          <p:cNvSpPr/>
          <p:nvPr/>
        </p:nvSpPr>
        <p:spPr>
          <a:xfrm>
            <a:off x="577850" y="2716213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3"/>
          <p:cNvSpPr>
            <a:spLocks noChangeArrowheads="1"/>
          </p:cNvSpPr>
          <p:nvPr/>
        </p:nvSpPr>
        <p:spPr bwMode="auto">
          <a:xfrm>
            <a:off x="828675" y="771525"/>
            <a:ext cx="74882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10Ω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20Ω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的最大阻值为</a:t>
            </a:r>
            <a:r>
              <a:rPr lang="en-US" altLang="zh-CN" sz="2400" b="1" spc="0">
                <a:latin typeface="Times New Roman"/>
              </a:rPr>
              <a:t>50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。当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闭合，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断开，滑片移到最左端时，电压表的示数为</a:t>
            </a:r>
            <a:r>
              <a:rPr lang="en-US" altLang="zh-CN" sz="2400" b="1" spc="0">
                <a:latin typeface="Times New Roman"/>
              </a:rPr>
              <a:t>2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电源电压。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725" y="2355850"/>
            <a:ext cx="2849563" cy="20875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1" name="对象 1"/>
          <p:cNvGraphicFramePr>
            <a:graphicFrameLocks noChangeAspect="1"/>
          </p:cNvGraphicFramePr>
          <p:nvPr/>
        </p:nvGraphicFramePr>
        <p:xfrm>
          <a:off x="1035050" y="854075"/>
          <a:ext cx="71374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137400" imgH="2438400" progId="Word.Document.8">
                  <p:embed/>
                </p:oleObj>
              </mc:Choice>
              <mc:Fallback>
                <p:oleObj r:id="rId2" imgW="71374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35050" y="854075"/>
                        <a:ext cx="71374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3"/>
          <p:cNvSpPr>
            <a:spLocks noChangeArrowheads="1"/>
          </p:cNvSpPr>
          <p:nvPr/>
        </p:nvSpPr>
        <p:spPr bwMode="auto">
          <a:xfrm>
            <a:off x="828675" y="771525"/>
            <a:ext cx="74882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通电</a:t>
            </a:r>
            <a:r>
              <a:rPr lang="en-US" altLang="zh-CN" sz="2400" b="1" spc="0">
                <a:latin typeface="Times New Roman"/>
              </a:rPr>
              <a:t>10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消耗的电能。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1154113" y="1789113"/>
          <a:ext cx="71628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7162800" imgH="1790700" progId="Word.Document.8">
                  <p:embed/>
                </p:oleObj>
              </mc:Choice>
              <mc:Fallback>
                <p:oleObj r:id="rId2" imgW="71628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54113" y="1789113"/>
                        <a:ext cx="71628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3"/>
          <p:cNvSpPr>
            <a:spLocks noChangeArrowheads="1"/>
          </p:cNvSpPr>
          <p:nvPr/>
        </p:nvSpPr>
        <p:spPr bwMode="auto">
          <a:xfrm>
            <a:off x="828675" y="771525"/>
            <a:ext cx="74882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同时闭合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时，电路的最小功率。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7890" name="对象 1"/>
          <p:cNvGraphicFramePr>
            <a:graphicFrameLocks noChangeAspect="1"/>
          </p:cNvGraphicFramePr>
          <p:nvPr/>
        </p:nvGraphicFramePr>
        <p:xfrm>
          <a:off x="827088" y="1708150"/>
          <a:ext cx="7467600" cy="257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7467600" imgH="2578100" progId="Word.Document.8">
                  <p:embed/>
                </p:oleObj>
              </mc:Choice>
              <mc:Fallback>
                <p:oleObj r:id="rId2" imgW="7467600" imgH="2578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27088" y="1708150"/>
                        <a:ext cx="7467600" cy="257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1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矩形 5"/>
          <p:cNvSpPr>
            <a:spLocks noChangeArrowheads="1"/>
          </p:cNvSpPr>
          <p:nvPr/>
        </p:nvSpPr>
        <p:spPr bwMode="auto">
          <a:xfrm>
            <a:off x="565150" y="1270000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】下列用电器利用电流热效应工作的是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．电视机　　　　　　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．洗衣机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．电风扇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．电饭煲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15"/>
          <p:cNvSpPr>
            <a:spLocks noChangeArrowheads="1"/>
          </p:cNvSpPr>
          <p:nvPr/>
        </p:nvSpPr>
        <p:spPr bwMode="auto">
          <a:xfrm>
            <a:off x="539750" y="741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焦耳定律的理解及电热计算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8915" name="矩形 6"/>
          <p:cNvSpPr>
            <a:spLocks noChangeArrowheads="1"/>
          </p:cNvSpPr>
          <p:nvPr/>
        </p:nvSpPr>
        <p:spPr bwMode="auto">
          <a:xfrm>
            <a:off x="7261225" y="1289050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矩形 5"/>
          <p:cNvSpPr>
            <a:spLocks noChangeArrowheads="1"/>
          </p:cNvSpPr>
          <p:nvPr/>
        </p:nvSpPr>
        <p:spPr bwMode="auto">
          <a:xfrm>
            <a:off x="565150" y="665163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】如图甲所示是某品牌电饭煲，图乙是该电饭煲的原理图。它有高温和保温两挡，通过开关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进行调节，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为阻值不同的电热丝。现在将该电饭煲接在</a:t>
            </a:r>
            <a:r>
              <a:rPr lang="en-US" altLang="zh-CN" sz="2400" b="1" spc="0">
                <a:latin typeface="Times New Roman"/>
              </a:rPr>
              <a:t>220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的电源上，用高温挡工作时，电路的总功率为</a:t>
            </a:r>
            <a:r>
              <a:rPr lang="en-US" altLang="zh-CN" sz="2400" b="1" spc="0">
                <a:latin typeface="Times New Roman"/>
              </a:rPr>
              <a:t>1 000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；用保温挡工作时，电路的总功率为</a:t>
            </a:r>
            <a:r>
              <a:rPr lang="en-US" altLang="zh-CN" sz="2400" b="1" spc="0">
                <a:latin typeface="Times New Roman"/>
              </a:rPr>
              <a:t>440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。已知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c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61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5763" y="1006475"/>
            <a:ext cx="5868987" cy="2741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矩形 5"/>
          <p:cNvSpPr>
            <a:spLocks noChangeArrowheads="1"/>
          </p:cNvSpPr>
          <p:nvPr/>
        </p:nvSpPr>
        <p:spPr bwMode="auto">
          <a:xfrm>
            <a:off x="565150" y="623888"/>
            <a:ext cx="8023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电饭煲在高温挡时，开关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断开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电热丝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的阻值是</a:t>
            </a:r>
            <a:r>
              <a:rPr lang="en-US" altLang="zh-CN" sz="2400" b="1" spc="0">
                <a:latin typeface="Times New Roman"/>
              </a:rPr>
              <a:t>________Ω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当电饭煲处于保温挡时，电路中的电流是</a:t>
            </a:r>
            <a:r>
              <a:rPr lang="en-US" altLang="zh-CN" sz="2400" b="1" spc="0">
                <a:latin typeface="Times New Roman"/>
              </a:rPr>
              <a:t>________A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6" name="矩形 3"/>
          <p:cNvSpPr>
            <a:spLocks noChangeArrowheads="1"/>
          </p:cNvSpPr>
          <p:nvPr/>
        </p:nvSpPr>
        <p:spPr bwMode="auto">
          <a:xfrm>
            <a:off x="5343525" y="5683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闭合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7" name="矩形 4"/>
          <p:cNvSpPr>
            <a:spLocks noChangeArrowheads="1"/>
          </p:cNvSpPr>
          <p:nvPr/>
        </p:nvSpPr>
        <p:spPr bwMode="auto">
          <a:xfrm>
            <a:off x="3705225" y="1708150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48.4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8" name="矩形 6"/>
          <p:cNvSpPr>
            <a:spLocks noChangeArrowheads="1"/>
          </p:cNvSpPr>
          <p:nvPr/>
        </p:nvSpPr>
        <p:spPr bwMode="auto">
          <a:xfrm>
            <a:off x="7042150" y="2224088"/>
            <a:ext cx="3381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  <p:bldP spid="4198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矩形 5"/>
          <p:cNvSpPr>
            <a:spLocks noChangeArrowheads="1"/>
          </p:cNvSpPr>
          <p:nvPr/>
        </p:nvSpPr>
        <p:spPr bwMode="auto">
          <a:xfrm>
            <a:off x="565150" y="627063"/>
            <a:ext cx="802322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】某品牌足浴盆有加热和按摩功能，如图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是它工作时的简化电路，加热功能和按摩功能。加热电阻的阻值为</a:t>
            </a:r>
            <a:r>
              <a:rPr lang="en-US" altLang="zh-CN" sz="2400" b="1" spc="0">
                <a:latin typeface="Times New Roman"/>
              </a:rPr>
              <a:t>48.4Ω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，电动机线圈电阻为</a:t>
            </a:r>
            <a:r>
              <a:rPr lang="en-US" altLang="zh-CN" sz="2400" b="1" spc="0">
                <a:latin typeface="Times New Roman"/>
              </a:rPr>
              <a:t>2Ω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，电源电压保持</a:t>
            </a:r>
            <a:r>
              <a:rPr lang="en-US" altLang="zh-CN" sz="2400" b="1" spc="0">
                <a:latin typeface="Times New Roman"/>
              </a:rPr>
              <a:t>220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不变。求：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3010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0613" y="2417763"/>
            <a:ext cx="2505075" cy="19573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矩形 5"/>
          <p:cNvSpPr>
            <a:spLocks noChangeArrowheads="1"/>
          </p:cNvSpPr>
          <p:nvPr/>
        </p:nvSpPr>
        <p:spPr bwMode="auto">
          <a:xfrm>
            <a:off x="565150" y="6270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加热电阻正常工作时的电功率是多少？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4034" name="对象 1"/>
          <p:cNvGraphicFramePr>
            <a:graphicFrameLocks noChangeAspect="1"/>
          </p:cNvGraphicFramePr>
          <p:nvPr/>
        </p:nvGraphicFramePr>
        <p:xfrm>
          <a:off x="1065213" y="1635125"/>
          <a:ext cx="7467600" cy="257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467600" imgH="2578100" progId="Word.Document.8">
                  <p:embed/>
                </p:oleObj>
              </mc:Choice>
              <mc:Fallback>
                <p:oleObj r:id="rId2" imgW="7467600" imgH="2578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213" y="1635125"/>
                        <a:ext cx="7467600" cy="257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矩形 5"/>
          <p:cNvSpPr>
            <a:spLocks noChangeArrowheads="1"/>
          </p:cNvSpPr>
          <p:nvPr/>
        </p:nvSpPr>
        <p:spPr bwMode="auto">
          <a:xfrm>
            <a:off x="565150" y="55562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在足浴盆中加入体积为</a:t>
            </a:r>
            <a:r>
              <a:rPr lang="en-US" altLang="zh-CN" sz="2400" b="1" spc="0">
                <a:latin typeface="Times New Roman"/>
              </a:rPr>
              <a:t>4 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、初温为</a:t>
            </a:r>
            <a:r>
              <a:rPr lang="en-US" altLang="zh-CN" sz="2400" b="1" spc="0">
                <a:latin typeface="Times New Roman"/>
              </a:rPr>
              <a:t>20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的水，加热电阻正常工作</a:t>
            </a:r>
            <a:r>
              <a:rPr lang="en-US" altLang="zh-CN" sz="2400" b="1" spc="0">
                <a:latin typeface="Times New Roman"/>
              </a:rPr>
              <a:t>420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，它的电加热效率为</a:t>
            </a:r>
            <a:r>
              <a:rPr lang="en-US" altLang="zh-CN" sz="2400" b="1" spc="0">
                <a:latin typeface="Times New Roman"/>
              </a:rPr>
              <a:t>80%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，则水的温度会升高到多少？</a:t>
            </a:r>
            <a:r>
              <a:rPr lang="en-US" altLang="zh-CN" sz="2400" b="1" spc="0">
                <a:latin typeface="Times New Roman"/>
              </a:rPr>
              <a:t>[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)]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5058" name="对象 2"/>
          <p:cNvGraphicFramePr>
            <a:graphicFrameLocks noChangeAspect="1"/>
          </p:cNvGraphicFramePr>
          <p:nvPr/>
        </p:nvGraphicFramePr>
        <p:xfrm>
          <a:off x="1184275" y="2224088"/>
          <a:ext cx="7708900" cy="3111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708900" imgH="3111500" progId="Word.Document.8">
                  <p:embed/>
                </p:oleObj>
              </mc:Choice>
              <mc:Fallback>
                <p:oleObj r:id="rId2" imgW="7708900" imgH="3111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84275" y="2224088"/>
                        <a:ext cx="7708900" cy="311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1" name="对象 2"/>
          <p:cNvGraphicFramePr>
            <a:graphicFrameLocks noChangeAspect="1"/>
          </p:cNvGraphicFramePr>
          <p:nvPr/>
        </p:nvGraphicFramePr>
        <p:xfrm>
          <a:off x="895350" y="719138"/>
          <a:ext cx="7708900" cy="422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708900" imgH="4229100" progId="Word.Document.8">
                  <p:embed/>
                </p:oleObj>
              </mc:Choice>
              <mc:Fallback>
                <p:oleObj r:id="rId2" imgW="7708900" imgH="422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95350" y="719138"/>
                        <a:ext cx="7708900" cy="422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矩形 5"/>
          <p:cNvSpPr>
            <a:spLocks noChangeArrowheads="1"/>
          </p:cNvSpPr>
          <p:nvPr/>
        </p:nvSpPr>
        <p:spPr bwMode="auto">
          <a:xfrm>
            <a:off x="565150" y="627063"/>
            <a:ext cx="80232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启动按摩功能时，电动机启动，通过电动机线圈的电流为</a:t>
            </a:r>
            <a:r>
              <a:rPr lang="en-US" altLang="zh-CN" sz="2400" b="1" spc="0">
                <a:latin typeface="Times New Roman"/>
              </a:rPr>
              <a:t>0.1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，按摩</a:t>
            </a:r>
            <a:r>
              <a:rPr lang="en-US" altLang="zh-CN" sz="2400" b="1" spc="0">
                <a:latin typeface="Times New Roman"/>
              </a:rPr>
              <a:t>10 min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，电动机线圈产生的热量是多少？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7106" name="矩形 3"/>
          <p:cNvSpPr>
            <a:spLocks noChangeArrowheads="1"/>
          </p:cNvSpPr>
          <p:nvPr/>
        </p:nvSpPr>
        <p:spPr bwMode="auto">
          <a:xfrm>
            <a:off x="900113" y="2066925"/>
            <a:ext cx="75787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由焦耳定律可得，按摩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10 min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电动机线圈产生的热量：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I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2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R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线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(0.1A)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× 2Ω× 10× 60 s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12 J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47107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8129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48130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48131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8132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48133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4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8135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48136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7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8138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48139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48140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41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48142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48143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8144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48145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46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8147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48148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49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8150" name="组合 1"/>
          <p:cNvGrpSpPr/>
          <p:nvPr/>
        </p:nvGrpSpPr>
        <p:grpSpPr>
          <a:xfrm>
            <a:off x="4275138" y="1924050"/>
            <a:ext cx="542925" cy="547688"/>
            <a:chOff x="1153731" y="1592014"/>
            <a:chExt cx="543166" cy="547688"/>
          </a:xfrm>
        </p:grpSpPr>
        <p:pic>
          <p:nvPicPr>
            <p:cNvPr id="48151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52" name="矩形 41">
              <a:hlinkClick r:id="rId5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48153" name="Picture 7" descr="C:\Users\Administrator\Desktop\习题课件\返回框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8154" name="组合 1"/>
          <p:cNvGrpSpPr/>
          <p:nvPr/>
        </p:nvGrpSpPr>
        <p:grpSpPr>
          <a:xfrm>
            <a:off x="5730875" y="1924050"/>
            <a:ext cx="542925" cy="547688"/>
            <a:chOff x="1153731" y="1592014"/>
            <a:chExt cx="543166" cy="547688"/>
          </a:xfrm>
        </p:grpSpPr>
        <p:pic>
          <p:nvPicPr>
            <p:cNvPr id="48155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56" name="矩形 55">
              <a:hlinkClick r:id="rId8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4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8157" name="组合 1"/>
          <p:cNvGrpSpPr/>
          <p:nvPr/>
        </p:nvGrpSpPr>
        <p:grpSpPr>
          <a:xfrm>
            <a:off x="7124700" y="1924050"/>
            <a:ext cx="542925" cy="547688"/>
            <a:chOff x="1153731" y="1592014"/>
            <a:chExt cx="543166" cy="547688"/>
          </a:xfrm>
        </p:grpSpPr>
        <p:pic>
          <p:nvPicPr>
            <p:cNvPr id="48158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59" name="矩形 58">
              <a:hlinkClick r:id="rId9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5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分】下列家用电器中，利用电流热效应工作的是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．电风扇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　　　　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．电视机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．电热水壶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．电冰箱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3"/>
          <p:cNvSpPr>
            <a:spLocks noChangeArrowheads="1"/>
          </p:cNvSpPr>
          <p:nvPr/>
        </p:nvSpPr>
        <p:spPr bwMode="auto">
          <a:xfrm>
            <a:off x="2508250" y="112077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5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分】民航局规定：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严禁乘客携带超过</a:t>
            </a:r>
            <a:r>
              <a:rPr lang="en-US" altLang="zh-CN" sz="2400" b="1" spc="0">
                <a:latin typeface="Times New Roman"/>
              </a:rPr>
              <a:t>160 </a:t>
            </a:r>
            <a:r>
              <a:rPr lang="en-US" altLang="zh-CN" sz="2400" b="1" spc="0">
                <a:latin typeface="Times New Roman"/>
              </a:rPr>
              <a:t>W·h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瓦</a:t>
            </a:r>
            <a:r>
              <a:rPr lang="en-US" altLang="zh-CN" sz="2400" b="1" spc="0">
                <a:latin typeface="Times New Roman"/>
              </a:rPr>
              <a:t>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的锂电池上飞机。某品牌笔记本电脑的电池铭牌标有</a:t>
            </a:r>
            <a:r>
              <a:rPr lang="en-US" altLang="zh-CN" sz="2400" b="1" spc="0">
                <a:latin typeface="Times New Roman"/>
              </a:rPr>
              <a:t>“10.8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10 </a:t>
            </a:r>
            <a:r>
              <a:rPr lang="en-US" altLang="zh-CN" sz="2400" b="1" spc="0">
                <a:latin typeface="Times New Roman"/>
              </a:rPr>
              <a:t>A·h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字样，充满电后，存储的电能为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，该笔记本电脑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能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不能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带上飞机。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0178" name="矩形 3"/>
          <p:cNvSpPr>
            <a:spLocks noChangeArrowheads="1"/>
          </p:cNvSpPr>
          <p:nvPr/>
        </p:nvSpPr>
        <p:spPr bwMode="auto">
          <a:xfrm>
            <a:off x="2484438" y="2284413"/>
            <a:ext cx="8763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0.108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0179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0" name="矩形 5"/>
          <p:cNvSpPr>
            <a:spLocks noChangeArrowheads="1"/>
          </p:cNvSpPr>
          <p:nvPr/>
        </p:nvSpPr>
        <p:spPr bwMode="auto">
          <a:xfrm>
            <a:off x="6851650" y="2224088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8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分】如图是四种家用电器各自消耗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度电可持续正常工作的时间柱状图，其中额定功率最大的电器是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，节能灯正常工作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小时消耗的电能是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en-US" altLang="zh-CN" sz="2400" b="1" spc="0">
                <a:latin typeface="Times New Roman"/>
              </a:rPr>
              <a:t>kW·h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1202" name="矩形 3"/>
          <p:cNvSpPr>
            <a:spLocks noChangeArrowheads="1"/>
          </p:cNvSpPr>
          <p:nvPr/>
        </p:nvSpPr>
        <p:spPr bwMode="auto">
          <a:xfrm>
            <a:off x="1763713" y="1708150"/>
            <a:ext cx="111283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电视机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03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4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14700" y="2243138"/>
            <a:ext cx="4189413" cy="2309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5"/>
          <p:cNvSpPr>
            <a:spLocks noChangeArrowheads="1"/>
          </p:cNvSpPr>
          <p:nvPr/>
        </p:nvSpPr>
        <p:spPr bwMode="auto">
          <a:xfrm>
            <a:off x="1533525" y="2211388"/>
            <a:ext cx="8778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0.1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　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矩形 4"/>
          <p:cNvSpPr>
            <a:spLocks noChangeArrowheads="1"/>
          </p:cNvSpPr>
          <p:nvPr/>
        </p:nvSpPr>
        <p:spPr bwMode="auto">
          <a:xfrm>
            <a:off x="547688" y="5937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分】如图所示，是某种电热保暖鞋的工作原理示意图。供电电压为</a:t>
            </a:r>
            <a:r>
              <a:rPr lang="en-US" altLang="zh-CN" sz="2400" b="1" spc="0">
                <a:latin typeface="Times New Roman"/>
              </a:rPr>
              <a:t>6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的阻值分别为</a:t>
            </a:r>
            <a:r>
              <a:rPr lang="en-US" altLang="zh-CN" sz="2400" b="1" spc="0">
                <a:latin typeface="Times New Roman"/>
              </a:rPr>
              <a:t>3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6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，通过旋转扇形开关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，接触不同触点，实现高、中、低三个挡位的转换。保暖鞋在低温挡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工作时的电功率是</a:t>
            </a:r>
            <a:r>
              <a:rPr lang="en-US" altLang="zh-CN" sz="2400" b="1" spc="0">
                <a:latin typeface="Times New Roman"/>
              </a:rPr>
              <a:t>________W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，它在高温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挡工作</a:t>
            </a:r>
            <a:r>
              <a:rPr lang="en-US" altLang="zh-CN" sz="2400" b="1" spc="0">
                <a:latin typeface="Times New Roman"/>
              </a:rPr>
              <a:t>1 min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产生的热量是</a:t>
            </a:r>
            <a:r>
              <a:rPr lang="en-US" altLang="zh-CN" sz="2400" b="1" spc="0">
                <a:latin typeface="Times New Roman"/>
              </a:rPr>
              <a:t>________J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6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92875" y="2233613"/>
            <a:ext cx="2543175" cy="210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7" name="矩形 3"/>
          <p:cNvSpPr>
            <a:spLocks noChangeArrowheads="1"/>
          </p:cNvSpPr>
          <p:nvPr/>
        </p:nvSpPr>
        <p:spPr bwMode="auto">
          <a:xfrm>
            <a:off x="3924300" y="2716213"/>
            <a:ext cx="3381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2228" name="矩形 5"/>
          <p:cNvSpPr>
            <a:spLocks noChangeArrowheads="1"/>
          </p:cNvSpPr>
          <p:nvPr/>
        </p:nvSpPr>
        <p:spPr bwMode="auto">
          <a:xfrm>
            <a:off x="4748213" y="3309938"/>
            <a:ext cx="8778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1 080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9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矩形 4"/>
          <p:cNvSpPr>
            <a:spLocks noChangeArrowheads="1"/>
          </p:cNvSpPr>
          <p:nvPr/>
        </p:nvSpPr>
        <p:spPr bwMode="auto">
          <a:xfrm>
            <a:off x="565150" y="41116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卷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分】如图所示的电路中，电源电压恒定，灯泡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标有</a:t>
            </a:r>
            <a:r>
              <a:rPr lang="en-US" altLang="zh-CN" sz="2400" b="1" spc="0">
                <a:latin typeface="Times New Roman"/>
              </a:rPr>
              <a:t>“3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1.5 W”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断开时，灯泡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正常发光；开关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均闭合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时，电流表的示数为</a:t>
            </a:r>
            <a:r>
              <a:rPr lang="en-US" altLang="zh-CN" sz="2400" b="1" spc="0">
                <a:latin typeface="Times New Roman"/>
              </a:rPr>
              <a:t>1.5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正常发光时的电流。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50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4888" y="1460500"/>
            <a:ext cx="2597150" cy="21320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3251" name="对象 1"/>
          <p:cNvGraphicFramePr>
            <a:graphicFrameLocks noChangeAspect="1"/>
          </p:cNvGraphicFramePr>
          <p:nvPr/>
        </p:nvGraphicFramePr>
        <p:xfrm>
          <a:off x="1114425" y="3317875"/>
          <a:ext cx="6553200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6553200" imgH="1917700" progId="Word.Document.8">
                  <p:embed/>
                </p:oleObj>
              </mc:Choice>
              <mc:Fallback>
                <p:oleObj r:id="rId4" imgW="6553200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14425" y="3317875"/>
                        <a:ext cx="6553200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矩形 4"/>
          <p:cNvSpPr>
            <a:spLocks noChangeArrowheads="1"/>
          </p:cNvSpPr>
          <p:nvPr/>
        </p:nvSpPr>
        <p:spPr bwMode="auto">
          <a:xfrm>
            <a:off x="565150" y="617538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5298" name="对象 1"/>
          <p:cNvGraphicFramePr>
            <a:graphicFrameLocks noChangeAspect="1"/>
          </p:cNvGraphicFramePr>
          <p:nvPr/>
        </p:nvGraphicFramePr>
        <p:xfrm>
          <a:off x="1117600" y="1203325"/>
          <a:ext cx="7315200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7315200" imgH="3530600" progId="Word.Document.8">
                  <p:embed/>
                </p:oleObj>
              </mc:Choice>
              <mc:Fallback>
                <p:oleObj r:id="rId3" imgW="7315200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7600" y="1203325"/>
                        <a:ext cx="7315200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矩形 4"/>
          <p:cNvSpPr>
            <a:spLocks noChangeArrowheads="1"/>
          </p:cNvSpPr>
          <p:nvPr/>
        </p:nvSpPr>
        <p:spPr bwMode="auto">
          <a:xfrm>
            <a:off x="565150" y="617538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均闭合时电路的总功率。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7346" name="矩形 3"/>
          <p:cNvSpPr>
            <a:spLocks noChangeArrowheads="1"/>
          </p:cNvSpPr>
          <p:nvPr/>
        </p:nvSpPr>
        <p:spPr bwMode="auto">
          <a:xfrm>
            <a:off x="1935163" y="1652588"/>
            <a:ext cx="5373688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开关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均闭合时，电路的总功率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：</a:t>
            </a:r>
            <a:endParaRPr lang="en-US" altLang="zh-CN" sz="2400" b="1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UI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3 V× 1.5 A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4.5 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57347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734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328400" y="121793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154</Paragraphs>
  <Slides>40</Slides>
  <Notes>14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50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2021-03-04T13:33:07.749</cp:lastPrinted>
  <dcterms:created xsi:type="dcterms:W3CDTF">2021-03-04T13:33:07Z</dcterms:created>
  <dcterms:modified xsi:type="dcterms:W3CDTF">2021-03-04T05:33:08Z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