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1424" r:id="rId5"/>
    <p:sldId id="1425" r:id="rId6"/>
    <p:sldId id="1426" r:id="rId7"/>
    <p:sldId id="1427" r:id="rId8"/>
    <p:sldId id="1428" r:id="rId9"/>
    <p:sldId id="1429" r:id="rId10"/>
    <p:sldId id="1430" r:id="rId11"/>
    <p:sldId id="1431" r:id="rId12"/>
    <p:sldId id="1432" r:id="rId13"/>
    <p:sldId id="1433" r:id="rId14"/>
  </p:sldIdLst>
  <p:sldSz cx="9144000" cy="6858000" type="screen4x3"/>
  <p:notesSz cx="6858000" cy="9144000"/>
  <p:custDataLst>
    <p:tags r:id="rId15"/>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21"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tags" Target="tags/tag1.xml" /><Relationship Id="rId16" Type="http://schemas.openxmlformats.org/officeDocument/2006/relationships/presProps" Target="presProps.xml" /><Relationship Id="rId17" Type="http://schemas.openxmlformats.org/officeDocument/2006/relationships/viewProps" Target="viewProps.xml" /><Relationship Id="rId18" Type="http://schemas.openxmlformats.org/officeDocument/2006/relationships/theme" Target="theme/theme1.xml" /><Relationship Id="rId19" Type="http://schemas.openxmlformats.org/officeDocument/2006/relationships/tableStyles" Target="tableStyles.xml" /><Relationship Id="rId2" Type="http://schemas.openxmlformats.org/officeDocument/2006/relationships/slideMaster" Target="slideMasters/slideMaster2.xml" /><Relationship Id="rId3" Type="http://schemas.openxmlformats.org/officeDocument/2006/relationships/notesMaster" Target="notesMasters/notesMaster1.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14338"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14339"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8C343D4A-D615-45F1-B0DC-73D2272319AB}" type="datetime1">
              <a:rPr lang="zh-CN" altLang="en-US" sz="1200">
                <a:latin typeface="Calibri" pitchFamily="34" charset="0"/>
              </a:rPr>
              <a:t>*</a:t>
            </a:fld>
            <a:endParaRPr lang="zh-CN" altLang="en-US" sz="1200">
              <a:latin typeface="Calibri" pitchFamily="34" charset="0"/>
            </a:endParaRPr>
          </a:p>
        </p:txBody>
      </p:sp>
      <p:sp>
        <p:nvSpPr>
          <p:cNvPr id="14340"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14341"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91C55542-A9E3-46A5-A047-58FC584199A3}"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12290"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12291"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25DB4739-F418-494F-B3FD-4776BD357516}" type="datetime1">
              <a:rPr lang="zh-CN" altLang="en-US" sz="1200">
                <a:latin typeface="Calibri" pitchFamily="34" charset="0"/>
              </a:rPr>
              <a:t>*</a:t>
            </a:fld>
            <a:endParaRPr lang="zh-CN" altLang="en-US" sz="1200">
              <a:latin typeface="Calibri" pitchFamily="34" charset="0"/>
            </a:endParaRPr>
          </a:p>
        </p:txBody>
      </p:sp>
      <p:sp>
        <p:nvSpPr>
          <p:cNvPr id="12292"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12293"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12294"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12295"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A504B45E-B846-477F-ADAC-91FB7295A377}"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3314"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13315"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13316"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1F457032-B4A8-42E2-8B14-9A830F720027}"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27"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193DBE76-98B6-4FB1-9D27-A45786377611}" type="datetime1">
              <a:t>*</a:t>
            </a:fld>
          </a:p>
        </p:txBody>
      </p:sp>
      <p:sp>
        <p:nvSpPr>
          <p:cNvPr id="1028"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29"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D83127CD-CAB8-4203-8F83-D9015E912F32}"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Layout" Target="../slideLayouts/slideLayout7.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93" r:id="rId1"/>
    <p:sldLayoutId id="2147485195" r:id="rId2"/>
    <p:sldLayoutId id="2147485196" r:id="rId3"/>
    <p:sldLayoutId id="2147485197" r:id="rId4"/>
    <p:sldLayoutId id="2147485198" r:id="rId5"/>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99" r:id="rId1"/>
    <p:sldLayoutId id="2147485200"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E:\&#36164;&#26009;%20%20%20L\2020\&#35838;&#20214;\&#20013;&#32771;&#24635;&#22797;&#20064;\2021&#20013;&#32771;&#24635;&#22797;&#20064;&#183;&#29289;&#29702;\992A.TIF" TargetMode="External" /><Relationship Id="rId3" Type="http://schemas.openxmlformats.org/officeDocument/2006/relationships/image" Target="../media/image2.png" /><Relationship Id="rId4" Type="http://schemas.openxmlformats.org/officeDocument/2006/relationships/image" Target="file:///E:\&#36164;&#26009;%20%20%20L\2020\&#35838;&#20214;\&#20013;&#32771;&#24635;&#22797;&#20064;\2021&#20013;&#32771;&#24635;&#22797;&#20064;&#183;&#29289;&#29702;\992B.TIF" TargetMode="External" /><Relationship Id="rId5" Type="http://schemas.openxmlformats.org/officeDocument/2006/relationships/image" Target="../media/image3.png" /><Relationship Id="rId6" Type="http://schemas.openxmlformats.org/officeDocument/2006/relationships/image" Target="../media/image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5"/>
          <p:cNvSpPr txBox="1">
            <a:spLocks noChangeArrowheads="1"/>
          </p:cNvSpPr>
          <p:nvPr/>
        </p:nvSpPr>
        <p:spPr bwMode="auto">
          <a:xfrm>
            <a:off x="646289" y="2067455"/>
            <a:ext cx="7473950" cy="1323975"/>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anose="02010609060101010101" pitchFamily="49" charset="-122"/>
                <a:ea typeface="黑体" panose="02010609060101010101" pitchFamily="49" charset="-122"/>
              </a:rPr>
              <a:t>综合能力专项复习</a:t>
            </a:r>
            <a:endParaRPr lang="en-US" altLang="zh-CN" sz="4000" b="1">
              <a:solidFill>
                <a:srgbClr val="1B5337"/>
              </a:solidFill>
              <a:latin typeface="黑体" pitchFamily="49" charset="-122"/>
              <a:ea typeface="黑体" pitchFamily="49" charset="-122"/>
            </a:endParaRPr>
          </a:p>
          <a:p>
            <a:pPr marL="0" marR="0" lvl="0" indent="0" algn="ctr" eaLnBrk="1" hangingPunct="1"/>
            <a:r>
              <a:rPr lang="en-US" altLang="zh-CN" sz="4000" b="1" spc="0">
                <a:solidFill>
                  <a:srgbClr val="1B5337"/>
                </a:solidFill>
                <a:latin typeface="黑体" pitchFamily="49" charset="-122"/>
                <a:ea typeface="黑体" pitchFamily="49" charset="-122"/>
              </a:rPr>
              <a:t>(</a:t>
            </a:r>
            <a:r>
              <a:rPr lang="zh-CN" altLang="en-US" sz="4000" b="1" spc="0">
                <a:solidFill>
                  <a:srgbClr val="1B5337"/>
                </a:solidFill>
                <a:latin typeface="黑体" pitchFamily="49" charset="-122"/>
                <a:ea typeface="黑体" pitchFamily="49" charset="-122"/>
              </a:rPr>
              <a:t>五</a:t>
            </a:r>
            <a:r>
              <a:rPr lang="en-US" altLang="zh-CN" sz="4000" b="1" spc="0">
                <a:solidFill>
                  <a:srgbClr val="1B5337"/>
                </a:solidFill>
                <a:latin typeface="黑体" pitchFamily="49" charset="-122"/>
                <a:ea typeface="黑体" pitchFamily="49" charset="-122"/>
              </a:rPr>
              <a:t>)</a:t>
            </a:r>
            <a:r>
              <a:rPr lang="zh-CN" altLang="en-US" sz="4000" b="1" spc="0">
                <a:solidFill>
                  <a:srgbClr val="1B5337"/>
                </a:solidFill>
                <a:latin typeface="黑体" panose="02010609060101010101" pitchFamily="49" charset="-122"/>
                <a:ea typeface="黑体" panose="02010609060101010101" pitchFamily="49" charset="-122"/>
              </a:rPr>
              <a:t>大综合类</a:t>
            </a:r>
            <a:endParaRPr lang="zh-CN" altLang="en-US" sz="40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4" name="标题 1"/>
          <p:cNvSpPr>
            <a:spLocks noGrp="1"/>
          </p:cNvSpPr>
          <p:nvPr>
            <p:ph type="title" idx="4294967295"/>
          </p:nvPr>
        </p:nvSpPr>
        <p:spPr>
          <a:xfrm>
            <a:off x="508000" y="6619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深圳）深圳市近期运用无人环卫机器人大力推动环卫车</a:t>
            </a:r>
            <a:r>
              <a:rPr lang="en-US" altLang="zh-CN" sz="2800"/>
              <a:t>“</a:t>
            </a:r>
            <a:r>
              <a:rPr lang="zh-CN" altLang="zh-CN" sz="2800"/>
              <a:t>革命</a:t>
            </a:r>
            <a:r>
              <a:rPr lang="en-US" altLang="zh-CN" sz="2800"/>
              <a:t>”</a:t>
            </a:r>
            <a:r>
              <a:rPr lang="zh-CN" altLang="zh-CN" sz="2800"/>
              <a:t>．这种机器人安装了多个高精度摄像头和激光雷达等传感器，它可以及时感应到行人、树木等障碍物，通过转弯、刹车等方式来避让．机器人清扫路面是通过旋转圆形扫把摩擦地面，采用大功率吸尘器吸尘，利用喷嘴喷出水雾防止尘土飞扬．天气炎热时，它可以通过洒水来降温．服务结束后，它会自行返回垃圾站倒垃圾、加水、充电，为下一次服务做好准备．</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arn(inVertical)">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请你仿照示例完成下表，要求从材料中摘抄出涉及物理知识的相关描述，并写出对应的物理知识或规律（不能与示例相同，知识点不重复）</a:t>
            </a:r>
            <a:r>
              <a:rPr lang="en-US" altLang="zh-CN" sz="2800"/>
              <a:t>.</a:t>
            </a:r>
            <a:br>
              <a:rPr lang="zh-CN" altLang="zh-CN" sz="2800"/>
            </a:br>
            <a:endParaRPr lang="zh-CN" altLang="en-US" sz="2800"/>
          </a:p>
        </p:txBody>
      </p:sp>
      <p:graphicFrame>
        <p:nvGraphicFramePr>
          <p:cNvPr id="4099" name="表格 2"/>
          <p:cNvGraphicFramePr>
            <a:graphicFrameLocks noGrp="1"/>
          </p:cNvGraphicFramePr>
          <p:nvPr/>
        </p:nvGraphicFramePr>
        <p:xfrm>
          <a:off x="500062" y="2965450"/>
          <a:ext cx="8128000" cy="2787650"/>
        </p:xfrm>
        <a:graphic>
          <a:graphicData uri="http://schemas.openxmlformats.org/drawingml/2006/table">
            <a:tbl>
              <a:tblPr/>
              <a:tblGrid>
                <a:gridCol w="1011238"/>
                <a:gridCol w="2876550"/>
                <a:gridCol w="4240212"/>
              </a:tblGrid>
              <a:tr h="69691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序号</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相关描述</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物理知识或规律</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69691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示例</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激光雷达</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a:solidFill>
                            <a:srgbClr val="000000"/>
                          </a:solidFill>
                          <a:latin typeface="Times New Roman" pitchFamily="18" charset="0"/>
                          <a:ea typeface="黑体" panose="02010609060101010101" pitchFamily="49" charset="-122"/>
                        </a:rPr>
                        <a:t>光的反射</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69691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①</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u="sng">
                          <a:solidFill>
                            <a:srgbClr val="000000"/>
                          </a:solidFill>
                          <a:latin typeface="Times New Roman" pitchFamily="18" charset="0"/>
                          <a:ea typeface="黑体" panose="02010609060101010101" pitchFamily="49" charset="-122"/>
                        </a:rPr>
                        <a:t>　　　　　</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u="sng">
                          <a:solidFill>
                            <a:srgbClr val="000000"/>
                          </a:solidFill>
                          <a:latin typeface="Times New Roman" pitchFamily="18" charset="0"/>
                          <a:ea typeface="黑体" panose="02010609060101010101" pitchFamily="49" charset="-122"/>
                        </a:rPr>
                        <a:t>　　　　　</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69691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②</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u="sng">
                          <a:solidFill>
                            <a:srgbClr val="000000"/>
                          </a:solidFill>
                          <a:latin typeface="Times New Roman" pitchFamily="18" charset="0"/>
                          <a:ea typeface="黑体" panose="02010609060101010101" pitchFamily="49" charset="-122"/>
                        </a:rPr>
                        <a:t>　　　　　</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800" u="sng">
                          <a:solidFill>
                            <a:srgbClr val="000000"/>
                          </a:solidFill>
                          <a:latin typeface="Times New Roman" pitchFamily="18" charset="0"/>
                          <a:ea typeface="黑体" panose="02010609060101010101" pitchFamily="49" charset="-122"/>
                        </a:rPr>
                        <a:t>　　　　　</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4121" name="矩形 3"/>
          <p:cNvSpPr/>
          <p:nvPr/>
        </p:nvSpPr>
        <p:spPr>
          <a:xfrm>
            <a:off x="1824038" y="4467225"/>
            <a:ext cx="233838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高精度摄像头</a:t>
            </a:r>
            <a:endParaRPr lang="zh-CN" altLang="en-US">
              <a:ea typeface="Times New Roman" pitchFamily="18" charset="0"/>
            </a:endParaRPr>
          </a:p>
        </p:txBody>
      </p:sp>
      <p:sp>
        <p:nvSpPr>
          <p:cNvPr id="4122" name="矩形 4"/>
          <p:cNvSpPr/>
          <p:nvPr/>
        </p:nvSpPr>
        <p:spPr>
          <a:xfrm>
            <a:off x="5486400" y="4467225"/>
            <a:ext cx="1979613"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凸透镜成像</a:t>
            </a:r>
            <a:endParaRPr lang="zh-CN" altLang="en-US">
              <a:ea typeface="Times New Roman" pitchFamily="18" charset="0"/>
            </a:endParaRPr>
          </a:p>
        </p:txBody>
      </p:sp>
      <p:sp>
        <p:nvSpPr>
          <p:cNvPr id="4123" name="矩形 5"/>
          <p:cNvSpPr/>
          <p:nvPr/>
        </p:nvSpPr>
        <p:spPr>
          <a:xfrm>
            <a:off x="2217738" y="5111750"/>
            <a:ext cx="1262062"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吸尘器</a:t>
            </a:r>
            <a:endParaRPr lang="zh-CN" altLang="en-US">
              <a:ea typeface="Times New Roman" pitchFamily="18" charset="0"/>
            </a:endParaRPr>
          </a:p>
        </p:txBody>
      </p:sp>
      <p:sp>
        <p:nvSpPr>
          <p:cNvPr id="4124" name="矩形 6"/>
          <p:cNvSpPr/>
          <p:nvPr/>
        </p:nvSpPr>
        <p:spPr>
          <a:xfrm>
            <a:off x="4587875" y="5140325"/>
            <a:ext cx="377666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流体压强与流速的关系</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par>
                                <p:cTn id="8" presetID="10" presetClass="entr" presetSubtype="0"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Effect transition="in" filter="fade">
                                      <p:cBhvr>
                                        <p:cTn id="10" dur="500"/>
                                        <p:tgtEl>
                                          <p:spTgt spid="409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121"/>
                                        </p:tgtEl>
                                        <p:attrNameLst>
                                          <p:attrName>style.visibility</p:attrName>
                                        </p:attrNameLst>
                                      </p:cBhvr>
                                      <p:to>
                                        <p:strVal val="visible"/>
                                      </p:to>
                                    </p:set>
                                    <p:anim calcmode="lin" valueType="num">
                                      <p:cBhvr additive="base">
                                        <p:cTn id="15" dur="500" fill="hold"/>
                                        <p:tgtEl>
                                          <p:spTgt spid="4121"/>
                                        </p:tgtEl>
                                        <p:attrNameLst>
                                          <p:attrName>ppt_x</p:attrName>
                                        </p:attrNameLst>
                                      </p:cBhvr>
                                      <p:tavLst>
                                        <p:tav tm="0">
                                          <p:val>
                                            <p:strVal val="#ppt_x"/>
                                          </p:val>
                                        </p:tav>
                                        <p:tav tm="100000">
                                          <p:val>
                                            <p:strVal val="#ppt_x"/>
                                          </p:val>
                                        </p:tav>
                                      </p:tavLst>
                                    </p:anim>
                                    <p:anim calcmode="lin" valueType="num">
                                      <p:cBhvr additive="base">
                                        <p:cTn id="16" dur="500" fill="hold"/>
                                        <p:tgtEl>
                                          <p:spTgt spid="4121"/>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122"/>
                                        </p:tgtEl>
                                        <p:attrNameLst>
                                          <p:attrName>style.visibility</p:attrName>
                                        </p:attrNameLst>
                                      </p:cBhvr>
                                      <p:to>
                                        <p:strVal val="visible"/>
                                      </p:to>
                                    </p:set>
                                    <p:anim calcmode="lin" valueType="num">
                                      <p:cBhvr additive="base">
                                        <p:cTn id="21" dur="500" fill="hold"/>
                                        <p:tgtEl>
                                          <p:spTgt spid="4122"/>
                                        </p:tgtEl>
                                        <p:attrNameLst>
                                          <p:attrName>ppt_x</p:attrName>
                                        </p:attrNameLst>
                                      </p:cBhvr>
                                      <p:tavLst>
                                        <p:tav tm="0">
                                          <p:val>
                                            <p:strVal val="#ppt_x"/>
                                          </p:val>
                                        </p:tav>
                                        <p:tav tm="100000">
                                          <p:val>
                                            <p:strVal val="#ppt_x"/>
                                          </p:val>
                                        </p:tav>
                                      </p:tavLst>
                                    </p:anim>
                                    <p:anim calcmode="lin" valueType="num">
                                      <p:cBhvr additive="base">
                                        <p:cTn id="22" dur="500" fill="hold"/>
                                        <p:tgtEl>
                                          <p:spTgt spid="4122"/>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123"/>
                                        </p:tgtEl>
                                        <p:attrNameLst>
                                          <p:attrName>style.visibility</p:attrName>
                                        </p:attrNameLst>
                                      </p:cBhvr>
                                      <p:to>
                                        <p:strVal val="visible"/>
                                      </p:to>
                                    </p:set>
                                    <p:anim calcmode="lin" valueType="num">
                                      <p:cBhvr additive="base">
                                        <p:cTn id="27" dur="500" fill="hold"/>
                                        <p:tgtEl>
                                          <p:spTgt spid="4123"/>
                                        </p:tgtEl>
                                        <p:attrNameLst>
                                          <p:attrName>ppt_x</p:attrName>
                                        </p:attrNameLst>
                                      </p:cBhvr>
                                      <p:tavLst>
                                        <p:tav tm="0">
                                          <p:val>
                                            <p:strVal val="#ppt_x"/>
                                          </p:val>
                                        </p:tav>
                                        <p:tav tm="100000">
                                          <p:val>
                                            <p:strVal val="#ppt_x"/>
                                          </p:val>
                                        </p:tav>
                                      </p:tavLst>
                                    </p:anim>
                                    <p:anim calcmode="lin" valueType="num">
                                      <p:cBhvr additive="base">
                                        <p:cTn id="28" dur="500" fill="hold"/>
                                        <p:tgtEl>
                                          <p:spTgt spid="4123"/>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124"/>
                                        </p:tgtEl>
                                        <p:attrNameLst>
                                          <p:attrName>style.visibility</p:attrName>
                                        </p:attrNameLst>
                                      </p:cBhvr>
                                      <p:to>
                                        <p:strVal val="visible"/>
                                      </p:to>
                                    </p:set>
                                    <p:anim calcmode="lin" valueType="num">
                                      <p:cBhvr additive="base">
                                        <p:cTn id="33" dur="500" fill="hold"/>
                                        <p:tgtEl>
                                          <p:spTgt spid="4124"/>
                                        </p:tgtEl>
                                        <p:attrNameLst>
                                          <p:attrName>ppt_x</p:attrName>
                                        </p:attrNameLst>
                                      </p:cBhvr>
                                      <p:tavLst>
                                        <p:tav tm="0">
                                          <p:val>
                                            <p:strVal val="#ppt_x"/>
                                          </p:val>
                                        </p:tav>
                                        <p:tav tm="100000">
                                          <p:val>
                                            <p:strVal val="#ppt_x"/>
                                          </p:val>
                                        </p:tav>
                                      </p:tavLst>
                                    </p:anim>
                                    <p:anim calcmode="lin" valueType="num">
                                      <p:cBhvr additive="base">
                                        <p:cTn id="34" dur="500" fill="hold"/>
                                        <p:tgtEl>
                                          <p:spTgt spid="4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121" grpId="0"/>
      <p:bldP spid="4122" grpId="0"/>
      <p:bldP spid="4123" grpId="0"/>
      <p:bldP spid="4124"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标题 1"/>
          <p:cNvSpPr>
            <a:spLocks noGrp="1"/>
          </p:cNvSpPr>
          <p:nvPr>
            <p:ph type="title" idx="4294967295"/>
          </p:nvPr>
        </p:nvSpPr>
        <p:spPr>
          <a:xfrm>
            <a:off x="500063" y="11620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铁西）室内装修时，工人们常用到膨胀螺丝来安装家用电器或其他装饰物，如图甲所示．安装前需要用电钻在墙壁上打孔．</a:t>
            </a:r>
            <a:br>
              <a:rPr lang="zh-CN" altLang="zh-CN" sz="2800"/>
            </a:br>
            <a:endParaRPr lang="zh-CN" altLang="en-US" sz="2800"/>
          </a:p>
        </p:txBody>
      </p:sp>
      <p:pic>
        <p:nvPicPr>
          <p:cNvPr id="5123" name="Picture 2"/>
          <p:cNvPicPr>
            <a:picLocks noChangeAspect="1"/>
          </p:cNvPicPr>
          <p:nvPr/>
        </p:nvPicPr>
        <p:blipFill>
          <a:blip r:embed="rId2"/>
          <a:stretch>
            <a:fillRect/>
          </a:stretch>
        </p:blipFill>
        <p:spPr>
          <a:xfrm>
            <a:off x="1368425" y="3346450"/>
            <a:ext cx="6080125" cy="240030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fade">
                                      <p:cBhvr>
                                        <p:cTn id="10"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标题 1"/>
          <p:cNvSpPr>
            <a:spLocks noGrp="1"/>
          </p:cNvSpPr>
          <p:nvPr>
            <p:ph type="title" idx="4294967295"/>
          </p:nvPr>
        </p:nvSpPr>
        <p:spPr>
          <a:xfrm>
            <a:off x="508000" y="16621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）膨胀螺丝利用楔形斜度来使螺钉拧入时发生膨胀，这是通过</a:t>
            </a:r>
            <a:r>
              <a:rPr lang="zh-CN" altLang="zh-CN" sz="2800" u="sng"/>
              <a:t>　　　　　</a:t>
            </a:r>
            <a:r>
              <a:rPr lang="zh-CN" altLang="zh-CN" sz="2800"/>
              <a:t>从而增大摩擦力，达到固定效果；用电钻在墙壁上打孔后，钻头发烫，这是通过</a:t>
            </a:r>
            <a:r>
              <a:rPr lang="zh-CN" altLang="zh-CN" sz="2800" u="sng"/>
              <a:t>　　　　　</a:t>
            </a:r>
            <a:r>
              <a:rPr lang="zh-CN" altLang="zh-CN" sz="2800"/>
              <a:t>（选填</a:t>
            </a:r>
            <a:r>
              <a:rPr lang="en-US" altLang="zh-CN" sz="2800"/>
              <a:t>“</a:t>
            </a:r>
            <a:r>
              <a:rPr lang="zh-CN" altLang="zh-CN" sz="2800"/>
              <a:t>做功</a:t>
            </a:r>
            <a:r>
              <a:rPr lang="en-US" altLang="zh-CN" sz="2800"/>
              <a:t>”</a:t>
            </a:r>
            <a:r>
              <a:rPr lang="zh-CN" altLang="zh-CN" sz="2800"/>
              <a:t>或</a:t>
            </a:r>
            <a:r>
              <a:rPr lang="en-US" altLang="zh-CN" sz="2800"/>
              <a:t>“</a:t>
            </a:r>
            <a:r>
              <a:rPr lang="zh-CN" altLang="zh-CN" sz="2800"/>
              <a:t>热传递</a:t>
            </a:r>
            <a:r>
              <a:rPr lang="en-US" altLang="zh-CN" sz="2800"/>
              <a:t>”</a:t>
            </a:r>
            <a:r>
              <a:rPr lang="zh-CN" altLang="zh-CN" sz="2800"/>
              <a:t>）方式改变了钻头的内能．</a:t>
            </a:r>
            <a:br>
              <a:rPr lang="zh-CN" altLang="zh-CN" sz="2800"/>
            </a:br>
            <a:endParaRPr lang="zh-CN" altLang="en-US" sz="2800"/>
          </a:p>
        </p:txBody>
      </p:sp>
      <p:sp>
        <p:nvSpPr>
          <p:cNvPr id="6147" name="矩形 2"/>
          <p:cNvSpPr/>
          <p:nvPr/>
        </p:nvSpPr>
        <p:spPr>
          <a:xfrm>
            <a:off x="2046288" y="3660775"/>
            <a:ext cx="90328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做功</a:t>
            </a:r>
            <a:endParaRPr lang="zh-CN" altLang="en-US">
              <a:ea typeface="Times New Roman" pitchFamily="18" charset="0"/>
            </a:endParaRPr>
          </a:p>
        </p:txBody>
      </p:sp>
      <p:sp>
        <p:nvSpPr>
          <p:cNvPr id="6148" name="矩形 3"/>
          <p:cNvSpPr/>
          <p:nvPr/>
        </p:nvSpPr>
        <p:spPr>
          <a:xfrm>
            <a:off x="3135313" y="2384425"/>
            <a:ext cx="1979612"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增大压力　</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8"/>
                                        </p:tgtEl>
                                        <p:attrNameLst>
                                          <p:attrName>style.visibility</p:attrName>
                                        </p:attrNameLst>
                                      </p:cBhvr>
                                      <p:to>
                                        <p:strVal val="visible"/>
                                      </p:to>
                                    </p:set>
                                    <p:anim calcmode="lin" valueType="num">
                                      <p:cBhvr additive="base">
                                        <p:cTn id="12" dur="500" fill="hold"/>
                                        <p:tgtEl>
                                          <p:spTgt spid="6148"/>
                                        </p:tgtEl>
                                        <p:attrNameLst>
                                          <p:attrName>ppt_x</p:attrName>
                                        </p:attrNameLst>
                                      </p:cBhvr>
                                      <p:tavLst>
                                        <p:tav tm="0">
                                          <p:val>
                                            <p:strVal val="#ppt_x"/>
                                          </p:val>
                                        </p:tav>
                                        <p:tav tm="100000">
                                          <p:val>
                                            <p:strVal val="#ppt_x"/>
                                          </p:val>
                                        </p:tav>
                                      </p:tavLst>
                                    </p:anim>
                                    <p:anim calcmode="lin" valueType="num">
                                      <p:cBhvr additive="base">
                                        <p:cTn id="13"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47"/>
                                        </p:tgtEl>
                                        <p:attrNameLst>
                                          <p:attrName>style.visibility</p:attrName>
                                        </p:attrNameLst>
                                      </p:cBhvr>
                                      <p:to>
                                        <p:strVal val="visible"/>
                                      </p:to>
                                    </p:set>
                                    <p:anim calcmode="lin" valueType="num">
                                      <p:cBhvr additive="base">
                                        <p:cTn id="18" dur="500" fill="hold"/>
                                        <p:tgtEl>
                                          <p:spTgt spid="6147"/>
                                        </p:tgtEl>
                                        <p:attrNameLst>
                                          <p:attrName>ppt_x</p:attrName>
                                        </p:attrNameLst>
                                      </p:cBhvr>
                                      <p:tavLst>
                                        <p:tav tm="0">
                                          <p:val>
                                            <p:strVal val="#ppt_x"/>
                                          </p:val>
                                        </p:tav>
                                        <p:tav tm="100000">
                                          <p:val>
                                            <p:strVal val="#ppt_x"/>
                                          </p:val>
                                        </p:tav>
                                      </p:tavLst>
                                    </p:anim>
                                    <p:anim calcmode="lin" valueType="num">
                                      <p:cBhvr additive="base">
                                        <p:cTn id="19" dur="500" fill="hold"/>
                                        <p:tgtEl>
                                          <p:spTgt spid="61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p:bldP spid="614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标题 1"/>
          <p:cNvSpPr>
            <a:spLocks noGrp="1"/>
          </p:cNvSpPr>
          <p:nvPr>
            <p:ph type="title" idx="4294967295"/>
          </p:nvPr>
        </p:nvSpPr>
        <p:spPr>
          <a:xfrm>
            <a:off x="508000" y="10747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600"/>
              <a:t>（</a:t>
            </a:r>
            <a:r>
              <a:rPr lang="en-US" altLang="zh-CN" sz="2600"/>
              <a:t>2</a:t>
            </a:r>
            <a:r>
              <a:rPr lang="zh-CN" altLang="zh-CN" sz="2600"/>
              <a:t>）目前我市城区的老旧居民小区正在进行改造，改造中用到了一种打孔工具一冲击钻，如图乙所示．冲击钻工作时，钻头在电动机的带动下不断地冲击墙壁，打出圆孔．关于冲击钻的说法中正确的是</a:t>
            </a:r>
            <a:r>
              <a:rPr lang="zh-CN" altLang="zh-CN" sz="2600" u="sng"/>
              <a:t>　　　　　</a:t>
            </a:r>
            <a:r>
              <a:rPr lang="zh-CN" altLang="zh-CN" sz="2600"/>
              <a:t>．</a:t>
            </a:r>
            <a:br>
              <a:rPr lang="zh-CN" altLang="zh-CN" sz="2600"/>
            </a:br>
            <a:r>
              <a:rPr lang="en-US" altLang="zh-CN" sz="2600"/>
              <a:t>A</a:t>
            </a:r>
            <a:r>
              <a:rPr lang="zh-CN" altLang="zh-CN" sz="2600"/>
              <a:t>．其能量转化关系是内能转化为机械能</a:t>
            </a:r>
            <a:br>
              <a:rPr lang="zh-CN" altLang="zh-CN" sz="2600"/>
            </a:br>
            <a:r>
              <a:rPr lang="en-US" altLang="zh-CN" sz="2600"/>
              <a:t>B</a:t>
            </a:r>
            <a:r>
              <a:rPr lang="zh-CN" altLang="zh-CN" sz="2600"/>
              <a:t>．其能量转化关系中，有电能、机械能和内能的转化</a:t>
            </a:r>
            <a:br>
              <a:rPr lang="zh-CN" altLang="zh-CN" sz="2600"/>
            </a:br>
            <a:r>
              <a:rPr lang="en-US" altLang="zh-CN" sz="2600"/>
              <a:t>C</a:t>
            </a:r>
            <a:r>
              <a:rPr lang="zh-CN" altLang="zh-CN" sz="2600"/>
              <a:t>．其内置电动机利用了通电线圈在磁场中受力转动</a:t>
            </a:r>
            <a:br>
              <a:rPr lang="zh-CN" altLang="zh-CN" sz="2600"/>
            </a:br>
            <a:r>
              <a:rPr lang="en-US" altLang="zh-CN" sz="2600"/>
              <a:t>D</a:t>
            </a:r>
            <a:r>
              <a:rPr lang="zh-CN" altLang="zh-CN" sz="2600"/>
              <a:t>．其内置电动机利用了电磁感应现象</a:t>
            </a:r>
            <a:br>
              <a:rPr lang="zh-CN" altLang="zh-CN" sz="2600"/>
            </a:br>
            <a:endParaRPr lang="zh-CN" altLang="en-US" sz="2600"/>
          </a:p>
        </p:txBody>
      </p:sp>
      <p:sp>
        <p:nvSpPr>
          <p:cNvPr id="7171" name="矩形 2"/>
          <p:cNvSpPr/>
          <p:nvPr/>
        </p:nvSpPr>
        <p:spPr>
          <a:xfrm>
            <a:off x="6684963" y="2905125"/>
            <a:ext cx="709612"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i="1">
                <a:solidFill>
                  <a:srgbClr val="FF0000"/>
                </a:solidFill>
                <a:latin typeface="Times New Roman" pitchFamily="18" charset="0"/>
                <a:ea typeface="黑体" pitchFamily="49" charset="-122"/>
              </a:rPr>
              <a:t>BC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171"/>
                                        </p:tgtEl>
                                        <p:attrNameLst>
                                          <p:attrName>style.visibility</p:attrName>
                                        </p:attrNameLst>
                                      </p:cBhvr>
                                      <p:to>
                                        <p:strVal val="visible"/>
                                      </p:to>
                                    </p:set>
                                    <p:anim calcmode="lin" valueType="num">
                                      <p:cBhvr additive="base">
                                        <p:cTn id="12" dur="500" fill="hold"/>
                                        <p:tgtEl>
                                          <p:spTgt spid="7171"/>
                                        </p:tgtEl>
                                        <p:attrNameLst>
                                          <p:attrName>ppt_x</p:attrName>
                                        </p:attrNameLst>
                                      </p:cBhvr>
                                      <p:tavLst>
                                        <p:tav tm="0">
                                          <p:val>
                                            <p:strVal val="#ppt_x"/>
                                          </p:val>
                                        </p:tav>
                                        <p:tav tm="100000">
                                          <p:val>
                                            <p:strVal val="#ppt_x"/>
                                          </p:val>
                                        </p:tav>
                                      </p:tavLst>
                                    </p:anim>
                                    <p:anim calcmode="lin" valueType="num">
                                      <p:cBhvr additive="base">
                                        <p:cTn id="13"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标题 1"/>
          <p:cNvSpPr>
            <a:spLocks noGrp="1"/>
          </p:cNvSpPr>
          <p:nvPr>
            <p:ph type="title" idx="4294967295"/>
          </p:nvPr>
        </p:nvSpPr>
        <p:spPr>
          <a:xfrm>
            <a:off x="508000" y="11334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）小明家准备用膨胀螺丝将吸顶灯固定在天花板上．如图丙所示，他用笔杆代替膨胀螺丝，探究插入沙子中的笔杆能吊起的物重与哪些因素有关？对此提出了以下猜想：</a:t>
            </a:r>
            <a:br>
              <a:rPr lang="zh-CN" altLang="zh-CN" sz="2800"/>
            </a:br>
            <a:r>
              <a:rPr lang="zh-CN" altLang="zh-CN" sz="2800"/>
              <a:t>猜想一：可能与笔杆受到的压力有关：</a:t>
            </a:r>
            <a:br>
              <a:rPr lang="zh-CN" altLang="zh-CN" sz="2800"/>
            </a:br>
            <a:r>
              <a:rPr lang="zh-CN" altLang="zh-CN" sz="2800"/>
              <a:t>猜想二：可能与笔杆的形状有关；</a:t>
            </a:r>
            <a:br>
              <a:rPr lang="zh-CN" altLang="zh-CN" sz="2800"/>
            </a:br>
            <a:r>
              <a:rPr lang="zh-CN" altLang="zh-CN" sz="2800"/>
              <a:t>猜想三：可能与笔杆插入沙子中的深度有关．</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标题 1"/>
          <p:cNvSpPr>
            <a:spLocks noGrp="1"/>
          </p:cNvSpPr>
          <p:nvPr>
            <p:ph type="title" idx="4294967295"/>
          </p:nvPr>
        </p:nvSpPr>
        <p:spPr>
          <a:xfrm>
            <a:off x="508000" y="14112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A</a:t>
            </a:r>
            <a:r>
              <a:rPr lang="zh-CN" altLang="zh-CN" sz="2800"/>
              <a:t>．为验证猜想一，小明用同一笔杆进行实验，保持笔杆</a:t>
            </a:r>
            <a:r>
              <a:rPr lang="zh-CN" altLang="zh-CN" sz="2800" u="sng"/>
              <a:t>　　　</a:t>
            </a:r>
            <a:r>
              <a:rPr lang="en-US" altLang="zh-CN" sz="2800" u="sng"/>
              <a:t>   </a:t>
            </a:r>
            <a:r>
              <a:rPr lang="zh-CN" altLang="zh-CN" sz="2800" u="sng"/>
              <a:t>　　</a:t>
            </a:r>
            <a:r>
              <a:rPr lang="zh-CN" altLang="zh-CN" sz="2800"/>
              <a:t>不变，在瓶内装满沙子的情况下，通过夯实并增加沙子的质量，从而增大沙子对笔杆的挤压力．然后改变轻质小桶内的物重，用弹簧测力计分别测出不同挤压力下笔杆能吊起的最大物重并记入表中．</a:t>
            </a:r>
            <a:br>
              <a:rPr lang="zh-CN" altLang="zh-CN" sz="2800"/>
            </a:br>
            <a:endParaRPr lang="zh-CN" altLang="en-US" sz="2800"/>
          </a:p>
        </p:txBody>
      </p:sp>
      <p:sp>
        <p:nvSpPr>
          <p:cNvPr id="9219" name="矩形 2"/>
          <p:cNvSpPr/>
          <p:nvPr/>
        </p:nvSpPr>
        <p:spPr>
          <a:xfrm>
            <a:off x="1724025" y="2124075"/>
            <a:ext cx="1979613"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形状和深度</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arn(inVertical)">
                                      <p:cBhvr>
                                        <p:cTn id="7" dur="500"/>
                                        <p:tgtEl>
                                          <p:spTgt spid="92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219"/>
                                        </p:tgtEl>
                                        <p:attrNameLst>
                                          <p:attrName>style.visibility</p:attrName>
                                        </p:attrNameLst>
                                      </p:cBhvr>
                                      <p:to>
                                        <p:strVal val="visible"/>
                                      </p:to>
                                    </p:set>
                                    <p:anim calcmode="lin" valueType="num">
                                      <p:cBhvr additive="base">
                                        <p:cTn id="12" dur="500" fill="hold"/>
                                        <p:tgtEl>
                                          <p:spTgt spid="9219"/>
                                        </p:tgtEl>
                                        <p:attrNameLst>
                                          <p:attrName>ppt_x</p:attrName>
                                        </p:attrNameLst>
                                      </p:cBhvr>
                                      <p:tavLst>
                                        <p:tav tm="0">
                                          <p:val>
                                            <p:strVal val="#ppt_x"/>
                                          </p:val>
                                        </p:tav>
                                        <p:tav tm="100000">
                                          <p:val>
                                            <p:strVal val="#ppt_x"/>
                                          </p:val>
                                        </p:tav>
                                      </p:tavLst>
                                    </p:anim>
                                    <p:anim calcmode="lin" valueType="num">
                                      <p:cBhvr additive="base">
                                        <p:cTn id="13"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标题 1"/>
          <p:cNvSpPr>
            <a:spLocks noGrp="1"/>
          </p:cNvSpPr>
          <p:nvPr>
            <p:ph type="title" idx="4294967295"/>
          </p:nvPr>
        </p:nvSpPr>
        <p:spPr>
          <a:xfrm>
            <a:off x="387350" y="1749425"/>
            <a:ext cx="83693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B</a:t>
            </a:r>
            <a:r>
              <a:rPr lang="zh-CN" altLang="zh-CN" sz="2800"/>
              <a:t>．为验证猜想二，在其他条件不变的情况下，小明将原笔杆上端劈开使其膨胀，重复上述实验，并将实验数据记入表格．</a:t>
            </a:r>
            <a:r>
              <a:rPr lang="en-US" altLang="zh-CN" sz="2800"/>
              <a:t>A</a:t>
            </a:r>
            <a:r>
              <a:rPr lang="zh-CN" altLang="zh-CN" sz="2800"/>
              <a:t>分析比较</a:t>
            </a:r>
            <a:r>
              <a:rPr lang="en-US" altLang="zh-CN" sz="2800"/>
              <a:t>①</a:t>
            </a:r>
            <a:r>
              <a:rPr lang="zh-CN" altLang="zh-CN" sz="2800"/>
              <a:t>、</a:t>
            </a:r>
            <a:r>
              <a:rPr lang="en-US" altLang="zh-CN" sz="2800"/>
              <a:t>②</a:t>
            </a:r>
            <a:r>
              <a:rPr lang="zh-CN" altLang="zh-CN" sz="2800"/>
              <a:t>、</a:t>
            </a:r>
            <a:r>
              <a:rPr lang="en-US" altLang="zh-CN" sz="2800"/>
              <a:t>③</a:t>
            </a:r>
            <a:r>
              <a:rPr lang="zh-CN" altLang="zh-CN" sz="2800"/>
              <a:t>组数据，你得到的结论是</a:t>
            </a:r>
            <a:br>
              <a:rPr lang="en-US" altLang="zh-CN" sz="2800"/>
            </a:br>
            <a:r>
              <a:rPr lang="zh-CN" altLang="zh-CN" sz="2800" u="sng"/>
              <a:t>　　　　　　　　　　　　　　</a:t>
            </a:r>
            <a:r>
              <a:rPr lang="en-US" altLang="zh-CN" sz="2800" u="sng"/>
              <a:t>             </a:t>
            </a:r>
            <a:r>
              <a:rPr lang="zh-CN" altLang="zh-CN" sz="2800" u="sng"/>
              <a:t>　</a:t>
            </a:r>
            <a:r>
              <a:rPr lang="en-US" altLang="zh-CN" sz="2800" u="sng"/>
              <a:t>  </a:t>
            </a:r>
            <a:r>
              <a:rPr lang="zh-CN" altLang="zh-CN" sz="2800" u="sng"/>
              <a:t>　</a:t>
            </a:r>
            <a:r>
              <a:rPr lang="en-US" altLang="zh-CN" sz="2800" u="sng"/>
              <a:t> </a:t>
            </a:r>
            <a:r>
              <a:rPr lang="zh-CN" altLang="zh-CN" sz="2800" u="sng"/>
              <a:t>　　</a:t>
            </a:r>
            <a:r>
              <a:rPr lang="zh-CN" altLang="zh-CN" sz="2800"/>
              <a:t>；</a:t>
            </a:r>
            <a:endParaRPr lang="zh-CN" altLang="en-US" sz="2800"/>
          </a:p>
        </p:txBody>
      </p:sp>
      <p:sp>
        <p:nvSpPr>
          <p:cNvPr id="10243" name="矩形 2"/>
          <p:cNvSpPr/>
          <p:nvPr/>
        </p:nvSpPr>
        <p:spPr>
          <a:xfrm>
            <a:off x="387350" y="4376738"/>
            <a:ext cx="8108950" cy="522287"/>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插入沙子中的笔杆能吊起的物重与沙子的质量有关</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500"/>
                                        <p:tgtEl>
                                          <p:spTgt spid="1024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43"/>
                                        </p:tgtEl>
                                        <p:attrNameLst>
                                          <p:attrName>style.visibility</p:attrName>
                                        </p:attrNameLst>
                                      </p:cBhvr>
                                      <p:to>
                                        <p:strVal val="visible"/>
                                      </p:to>
                                    </p:set>
                                    <p:anim calcmode="lin" valueType="num">
                                      <p:cBhvr additive="base">
                                        <p:cTn id="12" dur="500" fill="hold"/>
                                        <p:tgtEl>
                                          <p:spTgt spid="10243"/>
                                        </p:tgtEl>
                                        <p:attrNameLst>
                                          <p:attrName>ppt_x</p:attrName>
                                        </p:attrNameLst>
                                      </p:cBhvr>
                                      <p:tavLst>
                                        <p:tav tm="0">
                                          <p:val>
                                            <p:strVal val="#ppt_x"/>
                                          </p:val>
                                        </p:tav>
                                        <p:tav tm="100000">
                                          <p:val>
                                            <p:strVal val="#ppt_x"/>
                                          </p:val>
                                        </p:tav>
                                      </p:tavLst>
                                    </p:anim>
                                    <p:anim calcmode="lin" valueType="num">
                                      <p:cBhvr additive="base">
                                        <p:cTn id="13" dur="500" fill="hold"/>
                                        <p:tgtEl>
                                          <p:spTgt spid="102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标题 1"/>
          <p:cNvSpPr>
            <a:spLocks noGrp="1"/>
          </p:cNvSpPr>
          <p:nvPr>
            <p:ph type="title" idx="4294967295"/>
          </p:nvPr>
        </p:nvSpPr>
        <p:spPr>
          <a:xfrm>
            <a:off x="500063" y="7572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分析比较</a:t>
            </a:r>
            <a:r>
              <a:rPr lang="en-US" altLang="zh-CN" sz="2800"/>
              <a:t>①④</a:t>
            </a:r>
            <a:r>
              <a:rPr lang="zh-CN" altLang="zh-CN" sz="2800"/>
              <a:t>、</a:t>
            </a:r>
            <a:r>
              <a:rPr lang="en-US" altLang="zh-CN" sz="2800"/>
              <a:t>②⑤</a:t>
            </a:r>
            <a:r>
              <a:rPr lang="zh-CN" altLang="zh-CN" sz="2800"/>
              <a:t>或</a:t>
            </a:r>
            <a:r>
              <a:rPr lang="en-US" altLang="zh-CN" sz="2800"/>
              <a:t>③⑥</a:t>
            </a:r>
            <a:r>
              <a:rPr lang="zh-CN" altLang="zh-CN" sz="2800"/>
              <a:t>组数据你还可以得到的结论是</a:t>
            </a:r>
            <a:r>
              <a:rPr lang="zh-CN" altLang="zh-CN" sz="2800" u="sng"/>
              <a:t>　　　　　　　</a:t>
            </a:r>
            <a:r>
              <a:rPr lang="en-US" altLang="zh-CN" sz="2800" u="sng"/>
              <a:t>                 </a:t>
            </a:r>
            <a:r>
              <a:rPr lang="zh-CN" altLang="zh-CN" sz="2800" u="sng"/>
              <a:t>　　　</a:t>
            </a:r>
            <a:r>
              <a:rPr lang="en-US" altLang="zh-CN" sz="2800" u="sng"/>
              <a:t> </a:t>
            </a:r>
            <a:r>
              <a:rPr lang="zh-CN" altLang="zh-CN" sz="2800" u="sng"/>
              <a:t>　</a:t>
            </a:r>
            <a:r>
              <a:rPr lang="en-US" altLang="zh-CN" sz="2800" u="sng"/>
              <a:t>    </a:t>
            </a:r>
            <a:r>
              <a:rPr lang="zh-CN" altLang="zh-CN" sz="2800" u="sng"/>
              <a:t>　　</a:t>
            </a:r>
            <a:r>
              <a:rPr lang="en-US" altLang="zh-CN" sz="2800" u="sng">
                <a:solidFill>
                  <a:schemeClr val="bg1"/>
                </a:solidFill>
              </a:rPr>
              <a:t>.</a:t>
            </a:r>
            <a:br>
              <a:rPr lang="en-US" altLang="zh-CN" sz="2800" u="sng"/>
            </a:br>
            <a:r>
              <a:rPr lang="en-US" altLang="zh-CN" sz="2800" u="sng"/>
              <a:t>                                   </a:t>
            </a:r>
            <a:r>
              <a:rPr lang="zh-CN" altLang="zh-CN" sz="2800"/>
              <a:t>（以上两空各写出一条即可）</a:t>
            </a:r>
            <a:r>
              <a:rPr lang="en-US" altLang="zh-CN" sz="2800"/>
              <a:t>.</a:t>
            </a:r>
            <a:br>
              <a:rPr lang="zh-CN" altLang="zh-CN" sz="2800"/>
            </a:br>
            <a:endParaRPr lang="zh-CN" altLang="en-US" sz="2800"/>
          </a:p>
        </p:txBody>
      </p:sp>
      <p:graphicFrame>
        <p:nvGraphicFramePr>
          <p:cNvPr id="11267" name="表格 2"/>
          <p:cNvGraphicFramePr>
            <a:graphicFrameLocks noGrp="1"/>
          </p:cNvGraphicFramePr>
          <p:nvPr/>
        </p:nvGraphicFramePr>
        <p:xfrm>
          <a:off x="615950" y="2803525"/>
          <a:ext cx="7913688" cy="3475038"/>
        </p:xfrm>
        <a:graphic>
          <a:graphicData uri="http://schemas.openxmlformats.org/drawingml/2006/table">
            <a:tbl>
              <a:tblPr/>
              <a:tblGrid>
                <a:gridCol w="1619250"/>
                <a:gridCol w="1049338"/>
                <a:gridCol w="1049338"/>
                <a:gridCol w="1047750"/>
                <a:gridCol w="1049338"/>
                <a:gridCol w="1049338"/>
                <a:gridCol w="1049338"/>
              </a:tblGrid>
              <a:tr h="469900">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实验序号</a:t>
                      </a:r>
                      <a:endParaRPr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①</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②</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③</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④</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⑤</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⑥</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706438">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笔杆形状</a:t>
                      </a:r>
                      <a:endParaRPr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en-US" altLang="zh-CN" sz="2400">
                        <a:solidFill>
                          <a:srgbClr val="000000"/>
                        </a:solidFill>
                        <a:latin typeface="Times New Roman" pitchFamily="18" charset="0"/>
                        <a:ea typeface="黑体" panose="02010609060101010101" pitchFamily="49" charset="-122"/>
                      </a:endParaRPr>
                    </a:p>
                    <a:p>
                      <a:pPr marL="0" lvl="0" indent="0" algn="ctr" eaLnBrk="1" hangingPunct="1"/>
                      <a:endParaRPr lang="en-US" altLang="zh-CN" sz="2400">
                        <a:solidFill>
                          <a:srgbClr val="000000"/>
                        </a:solidFill>
                        <a:latin typeface="Times New Roman" pitchFamily="18" charset="0"/>
                        <a:ea typeface="黑体" panose="02010609060101010101" pitchFamily="49" charset="-122"/>
                      </a:endParaRPr>
                    </a:p>
                    <a:p>
                      <a:pPr marL="0" lvl="0" indent="0" algn="ctr" eaLnBrk="1" hangingPunct="1"/>
                      <a:r>
                        <a:rPr lang="en-US" altLang="zh-CN" sz="2400">
                          <a:solidFill>
                            <a:srgbClr val="000000"/>
                          </a:solidFill>
                          <a:latin typeface="Times New Roman" pitchFamily="18" charset="0"/>
                          <a:ea typeface="黑体" panose="02010609060101010101" pitchFamily="49" charset="-122"/>
                        </a:rPr>
                        <a:t>（未膨胀）</a:t>
                      </a:r>
                      <a:endParaRPr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c gridSpan="3">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ndParaRPr>
                    </a:p>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a:ea typeface="等线"/>
                      </a:endParaRPr>
                    </a:p>
                    <a:p>
                      <a:pPr marL="0" lvl="0" indent="0" algn="ctr" eaLnBrk="1" hangingPunct="1"/>
                      <a:r>
                        <a:rPr lang="zh-CN" altLang="zh-CN" sz="2400">
                          <a:solidFill>
                            <a:srgbClr val="000000"/>
                          </a:solidFill>
                          <a:latin typeface="Times New Roman" pitchFamily="18" charset="0"/>
                          <a:ea typeface="黑体" panose="02010609060101010101" pitchFamily="49" charset="-122"/>
                        </a:rPr>
                        <a:t>（膨胀）</a:t>
                      </a:r>
                      <a:endParaRPr lang="zh-CN" altLang="zh-CN" sz="2400">
                        <a:solidFill>
                          <a:srgbClr val="000000"/>
                        </a:solidFill>
                        <a:latin typeface="等线"/>
                        <a:ea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706438">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沙子质量</a:t>
                      </a:r>
                      <a:r>
                        <a:rPr lang="en-US" altLang="zh-CN" sz="2400">
                          <a:solidFill>
                            <a:srgbClr val="000000"/>
                          </a:solidFill>
                          <a:latin typeface="Times New Roman" pitchFamily="18" charset="0"/>
                          <a:ea typeface="黑体" panose="02010609060101010101" pitchFamily="49" charset="-122"/>
                        </a:rPr>
                        <a:t>m/g</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300</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400</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500</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300</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400</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500</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176338">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能吊起的最大物重</a:t>
                      </a:r>
                      <a:r>
                        <a:rPr lang="en-US" altLang="zh-CN" sz="2400">
                          <a:solidFill>
                            <a:srgbClr val="000000"/>
                          </a:solidFill>
                          <a:latin typeface="Times New Roman" pitchFamily="18" charset="0"/>
                          <a:ea typeface="黑体" panose="02010609060101010101" pitchFamily="49" charset="-122"/>
                        </a:rPr>
                        <a:t>G/N</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0.3</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3.6</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5.0</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1.2</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7.4</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53794" tIns="0" rIns="53794"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23.8</a:t>
                      </a:r>
                      <a:endParaRPr lang="zh-CN" altLang="zh-CN" sz="2400">
                        <a:solidFill>
                          <a:srgbClr val="000000"/>
                        </a:solidFill>
                        <a:latin typeface="等线"/>
                      </a:endParaRPr>
                    </a:p>
                  </a:txBody>
                  <a:tcPr marL="53794" marR="53794"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11309" name="Picture 2" descr="E:\资料   L\2020\课件\中考总复习\2021中考总复习·物理\992A.TIF"/>
          <p:cNvPicPr>
            <a:picLocks noChangeAspect="1"/>
          </p:cNvPicPr>
          <p:nvPr/>
        </p:nvPicPr>
        <p:blipFill>
          <a:blip r:embed="rId3" r:link="rId2"/>
          <a:stretch>
            <a:fillRect/>
          </a:stretch>
        </p:blipFill>
        <p:spPr>
          <a:xfrm>
            <a:off x="2941638" y="3538538"/>
            <a:ext cx="1622425" cy="265112"/>
          </a:xfrm>
          <a:prstGeom prst="rect">
            <a:avLst/>
          </a:prstGeom>
          <a:noFill/>
          <a:ln>
            <a:noFill/>
            <a:miter lim="800000"/>
          </a:ln>
        </p:spPr>
      </p:pic>
      <p:pic>
        <p:nvPicPr>
          <p:cNvPr id="11310" name="Picture 1" descr="E:\资料   L\2020\课件\中考总复习\2021中考总复习·物理\992B.TIF"/>
          <p:cNvPicPr>
            <a:picLocks noChangeAspect="1"/>
          </p:cNvPicPr>
          <p:nvPr/>
        </p:nvPicPr>
        <p:blipFill>
          <a:blip r:embed="rId5" r:link="rId4"/>
          <a:stretch>
            <a:fillRect/>
          </a:stretch>
        </p:blipFill>
        <p:spPr>
          <a:xfrm>
            <a:off x="6061075" y="3392488"/>
            <a:ext cx="1516063" cy="558800"/>
          </a:xfrm>
          <a:prstGeom prst="rect">
            <a:avLst/>
          </a:prstGeom>
          <a:noFill/>
          <a:ln>
            <a:noFill/>
            <a:miter lim="800000"/>
          </a:ln>
        </p:spPr>
      </p:pic>
      <p:grpSp>
        <p:nvGrpSpPr>
          <p:cNvPr id="11311" name="组合 5"/>
          <p:cNvGrpSpPr/>
          <p:nvPr/>
        </p:nvGrpSpPr>
        <p:grpSpPr>
          <a:xfrm>
            <a:off x="730250" y="1460500"/>
            <a:ext cx="7383463" cy="1155700"/>
            <a:chOff x="730972" y="1459912"/>
            <a:chExt cx="7382690" cy="1156721"/>
          </a:xfrm>
        </p:grpSpPr>
        <p:sp>
          <p:nvSpPr>
            <p:cNvPr id="11312" name="矩形 3"/>
            <p:cNvSpPr/>
            <p:nvPr/>
          </p:nvSpPr>
          <p:spPr>
            <a:xfrm>
              <a:off x="1938934" y="1459912"/>
              <a:ext cx="6174728" cy="522749"/>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插入沙子中的笔杆能吊起的物重与</a:t>
              </a:r>
              <a:endParaRPr lang="zh-CN" altLang="zh-CN" sz="1000">
                <a:latin typeface="等线"/>
              </a:endParaRPr>
            </a:p>
          </p:txBody>
        </p:sp>
        <p:sp>
          <p:nvSpPr>
            <p:cNvPr id="11313" name="矩形 4"/>
            <p:cNvSpPr/>
            <p:nvPr/>
          </p:nvSpPr>
          <p:spPr>
            <a:xfrm>
              <a:off x="730972" y="2093885"/>
              <a:ext cx="2698467" cy="52274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笔杆的形状有关</a:t>
              </a:r>
              <a:endParaRPr lang="zh-CN" altLang="en-US" sz="2800"/>
            </a:p>
          </p:txBody>
        </p:sp>
      </p:grpSp>
      <p:pic>
        <p:nvPicPr>
          <p:cNvPr id="11314" name="New picture"/>
          <p:cNvPicPr/>
          <p:nvPr/>
        </p:nvPicPr>
        <p:blipFill>
          <a:blip r:embed="rId6"/>
          <a:stretch>
            <a:fillRect/>
          </a:stretch>
        </p:blipFill>
        <p:spPr>
          <a:xfrm>
            <a:off x="10515600" y="11912600"/>
            <a:ext cx="3302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309"/>
                                        </p:tgtEl>
                                        <p:attrNameLst>
                                          <p:attrName>style.visibility</p:attrName>
                                        </p:attrNameLst>
                                      </p:cBhvr>
                                      <p:to>
                                        <p:strVal val="visible"/>
                                      </p:to>
                                    </p:set>
                                    <p:animEffect transition="in" filter="fade">
                                      <p:cBhvr>
                                        <p:cTn id="7" dur="500"/>
                                        <p:tgtEl>
                                          <p:spTgt spid="11309"/>
                                        </p:tgtEl>
                                      </p:cBhvr>
                                    </p:animEffect>
                                  </p:childTnLst>
                                </p:cTn>
                              </p:par>
                              <p:par>
                                <p:cTn id="8" presetID="10" presetClass="entr" presetSubtype="0" fill="hold" nodeType="withEffect">
                                  <p:stCondLst>
                                    <p:cond delay="0"/>
                                  </p:stCondLst>
                                  <p:childTnLst>
                                    <p:set>
                                      <p:cBhvr>
                                        <p:cTn id="9" dur="1" fill="hold">
                                          <p:stCondLst>
                                            <p:cond delay="0"/>
                                          </p:stCondLst>
                                        </p:cTn>
                                        <p:tgtEl>
                                          <p:spTgt spid="11310"/>
                                        </p:tgtEl>
                                        <p:attrNameLst>
                                          <p:attrName>style.visibility</p:attrName>
                                        </p:attrNameLst>
                                      </p:cBhvr>
                                      <p:to>
                                        <p:strVal val="visible"/>
                                      </p:to>
                                    </p:set>
                                    <p:animEffect transition="in" filter="fade">
                                      <p:cBhvr>
                                        <p:cTn id="10" dur="500"/>
                                        <p:tgtEl>
                                          <p:spTgt spid="11310"/>
                                        </p:tgtEl>
                                      </p:cBhvr>
                                    </p:animEffect>
                                  </p:childTnLst>
                                </p:cTn>
                              </p:par>
                              <p:par>
                                <p:cTn id="11" presetID="10" presetClass="entr" presetSubtype="0" fill="hold" nodeType="withEffect">
                                  <p:stCondLst>
                                    <p:cond delay="0"/>
                                  </p:stCondLst>
                                  <p:childTnLst>
                                    <p:set>
                                      <p:cBhvr>
                                        <p:cTn id="12" dur="1" fill="hold">
                                          <p:stCondLst>
                                            <p:cond delay="0"/>
                                          </p:stCondLst>
                                        </p:cTn>
                                        <p:tgtEl>
                                          <p:spTgt spid="11267"/>
                                        </p:tgtEl>
                                        <p:attrNameLst>
                                          <p:attrName>style.visibility</p:attrName>
                                        </p:attrNameLst>
                                      </p:cBhvr>
                                      <p:to>
                                        <p:strVal val="visible"/>
                                      </p:to>
                                    </p:set>
                                    <p:animEffect transition="in" filter="fade">
                                      <p:cBhvr>
                                        <p:cTn id="13" dur="500"/>
                                        <p:tgtEl>
                                          <p:spTgt spid="1126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266"/>
                                        </p:tgtEl>
                                        <p:attrNameLst>
                                          <p:attrName>style.visibility</p:attrName>
                                        </p:attrNameLst>
                                      </p:cBhvr>
                                      <p:to>
                                        <p:strVal val="visible"/>
                                      </p:to>
                                    </p:set>
                                    <p:animEffect transition="in" filter="fade">
                                      <p:cBhvr>
                                        <p:cTn id="16" dur="500"/>
                                        <p:tgtEl>
                                          <p:spTgt spid="11266"/>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11311"/>
                                        </p:tgtEl>
                                        <p:attrNameLst>
                                          <p:attrName>style.visibility</p:attrName>
                                        </p:attrNameLst>
                                      </p:cBhvr>
                                      <p:to>
                                        <p:strVal val="visible"/>
                                      </p:to>
                                    </p:set>
                                    <p:anim calcmode="lin" valueType="num">
                                      <p:cBhvr additive="base">
                                        <p:cTn id="21" dur="500" fill="hold"/>
                                        <p:tgtEl>
                                          <p:spTgt spid="11311"/>
                                        </p:tgtEl>
                                        <p:attrNameLst>
                                          <p:attrName>ppt_x</p:attrName>
                                        </p:attrNameLst>
                                      </p:cBhvr>
                                      <p:tavLst>
                                        <p:tav tm="0">
                                          <p:val>
                                            <p:strVal val="#ppt_x"/>
                                          </p:val>
                                        </p:tav>
                                        <p:tav tm="100000">
                                          <p:val>
                                            <p:strVal val="#ppt_x"/>
                                          </p:val>
                                        </p:tav>
                                      </p:tavLst>
                                    </p:anim>
                                    <p:anim calcmode="lin" valueType="num">
                                      <p:cBhvr additive="base">
                                        <p:cTn id="22" dur="500" fill="hold"/>
                                        <p:tgtEl>
                                          <p:spTgt spid="113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23</Paragraphs>
  <Slides>10</Slides>
  <Notes>1</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10</vt:i4>
      </vt:variant>
    </vt:vector>
  </HeadingPairs>
  <TitlesOfParts>
    <vt:vector baseType="lpstr" size="19">
      <vt:lpstr>Arial</vt:lpstr>
      <vt:lpstr>宋体</vt:lpstr>
      <vt:lpstr>Times New Roman</vt:lpstr>
      <vt:lpstr>黑体</vt:lpstr>
      <vt:lpstr>Calibri</vt:lpstr>
      <vt:lpstr>Wingdings</vt:lpstr>
      <vt:lpstr>微软雅黑</vt:lpstr>
      <vt:lpstr>等线</vt:lpstr>
      <vt:lpstr>版式</vt:lpstr>
      <vt:lpstr>PowerPoint Presentation</vt:lpstr>
      <vt:lpstr>1.（2020·深圳）深圳市近期运用无人环卫机器人大力推动环卫车“革命”．这种机器人安装了多个高精度摄像头和激光雷达等传感器，它可以及时感应到行人、树木等障碍物，通过转弯、刹车等方式来避让．机器人清扫路面是通过旋转圆形扫把摩擦地面，采用大功率吸尘器吸尘，利用喷嘴喷出水雾防止尘土飞扬．天气炎热时，它可以通过洒水来降温．服务结束后，它会自行返回垃圾站倒垃圾、加水、充电，为下一次服务做好准备．</vt:lpstr>
      <vt:lpstr>请你仿照示例完成下表，要求从材料中摘抄出涉及物理知识的相关描述，并写出对应的物理知识或规律（不能与示例相同，知识点不重复）.</vt:lpstr>
      <vt:lpstr>2.（2020·铁西）室内装修时，工人们常用到膨胀螺丝来安装家用电器或其他装饰物，如图甲所示．安装前需要用电钻在墙壁上打孔．</vt:lpstr>
      <vt:lpstr>（1）膨胀螺丝利用楔形斜度来使螺钉拧入时发生膨胀，这是通过　　　　　从而增大摩擦力，达到固定效果；用电钻在墙壁上打孔后，钻头发烫，这是通过　　　　　（选填“做功”或“热传递”）方式改变了钻头的内能．</vt:lpstr>
      <vt:lpstr>（2）目前我市城区的老旧居民小区正在进行改造，改造中用到了一种打孔工具一冲击钻，如图乙所示．冲击钻工作时，钻头在电动机的带动下不断地冲击墙壁，打出圆孔．关于冲击钻的说法中正确的是　　　　　．A．其能量转化关系是内能转化为机械能B．其能量转化关系中，有电能、机械能和内能的转化C．其内置电动机利用了通电线圈在磁场中受力转动D．其内置电动机利用了电磁感应现象</vt:lpstr>
      <vt:lpstr>（3）小明家准备用膨胀螺丝将吸顶灯固定在天花板上．如图丙所示，他用笔杆代替膨胀螺丝，探究插入沙子中的笔杆能吊起的物重与哪些因素有关？对此提出了以下猜想：猜想一：可能与笔杆受到的压力有关：猜想二：可能与笔杆的形状有关；猜想三：可能与笔杆插入沙子中的深度有关．</vt:lpstr>
      <vt:lpstr>A．为验证猜想一，小明用同一笔杆进行实验，保持笔杆　　　   　　不变，在瓶内装满沙子的情况下，通过夯实并增加沙子的质量，从而增大沙子对笔杆的挤压力．然后改变轻质小桶内的物重，用弹簧测力计分别测出不同挤压力下笔杆能吊起的最大物重并记入表中．</vt:lpstr>
      <vt:lpstr>B．为验证猜想二，在其他条件不变的情况下，小明将原笔杆上端劈开使其膨胀，重复上述实验，并将实验数据记入表格．A分析比较①、②、③组数据，你得到的结论是　　　　　　　　　　　　　　             　  　 　　；</vt:lpstr>
      <vt:lpstr>分析比较①④、②⑤或③⑥组数据你还可以得到的结论是　　　　　　　                 　　　 　    　　.                                   （以上两空各写出一条即可）.</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2021-03-04T22:59:40.800</cp:lastPrinted>
  <dcterms:created xsi:type="dcterms:W3CDTF">2021-03-04T22:59:40Z</dcterms:created>
  <dcterms:modified xsi:type="dcterms:W3CDTF">2021-03-04T14:59:40Z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