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Lst>
  <p:sldSz cx="9144000" cy="6858000" type="screen4x3"/>
  <p:notesSz cx="6858000" cy="9144000"/>
  <p:custDataLst>
    <p:tags r:id="rId45"/>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tags" Target="tags/tag1.xml" /><Relationship Id="rId46" Type="http://schemas.openxmlformats.org/officeDocument/2006/relationships/presProps" Target="presProps.xml" /><Relationship Id="rId47" Type="http://schemas.openxmlformats.org/officeDocument/2006/relationships/viewProps" Target="viewProps.xml" /><Relationship Id="rId48" Type="http://schemas.openxmlformats.org/officeDocument/2006/relationships/theme" Target="theme/theme1.xml" /><Relationship Id="rId49"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505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45059"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BE480B08-884C-452D-A3AD-8F83B2A3BD14}" type="datetime1">
              <a:rPr lang="zh-CN" altLang="en-US" sz="1200">
                <a:latin typeface="Calibri" pitchFamily="34" charset="0"/>
              </a:rPr>
              <a:t>*</a:t>
            </a:fld>
            <a:endParaRPr lang="zh-CN" altLang="en-US" sz="1200">
              <a:latin typeface="Calibri" pitchFamily="34" charset="0"/>
            </a:endParaRPr>
          </a:p>
        </p:txBody>
      </p:sp>
      <p:sp>
        <p:nvSpPr>
          <p:cNvPr id="45060"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45061"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CD7A7FF4-AC1D-427A-BA3D-0E93C5FCB7E2}"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301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43011"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233DF367-3628-4266-AD77-130A2A975B48}" type="datetime1">
              <a:rPr lang="zh-CN" altLang="en-US" sz="1200">
                <a:latin typeface="Calibri" pitchFamily="34" charset="0"/>
              </a:rPr>
              <a:t>*</a:t>
            </a:fld>
            <a:endParaRPr lang="zh-CN" altLang="en-US" sz="1200">
              <a:latin typeface="Calibri" pitchFamily="34" charset="0"/>
            </a:endParaRPr>
          </a:p>
        </p:txBody>
      </p:sp>
      <p:sp>
        <p:nvSpPr>
          <p:cNvPr id="43012"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43013"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43014"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43015"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686CE90F-3E3F-4312-8A17-BF3A332B409D}"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4034"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44035"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44036"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4555A27C-20DA-4A5E-88D8-85F3CF5AF87D}"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E535242E-27D3-44EA-BEA3-C75011FED265}"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CBF33056-CE3B-409A-8294-DD8094FBE8EE}"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309A.TIF" TargetMode="External" /><Relationship Id="rId3" Type="http://schemas.openxmlformats.org/officeDocument/2006/relationships/image" Target="../media/image1.png" /><Relationship Id="rId4" Type="http://schemas.openxmlformats.org/officeDocument/2006/relationships/image" Target="file:///E:\&#36164;&#26009;%20%20%20L\2020\&#35838;&#20214;\&#20013;&#32771;&#24635;&#22797;&#20064;\2021&#20013;&#32771;&#24635;&#22797;&#20064;&#183;&#29289;&#29702;\309B.TIF" TargetMode="External" /><Relationship Id="rId5" Type="http://schemas.openxmlformats.org/officeDocument/2006/relationships/image" Target="../media/image2.png" /><Relationship Id="rId6" Type="http://schemas.openxmlformats.org/officeDocument/2006/relationships/image" Target="file:///E:\&#36164;&#26009;%20%20%20L\2020\&#35838;&#20214;\&#20013;&#32771;&#24635;&#22797;&#20064;\2021&#20013;&#32771;&#24635;&#22797;&#20064;&#183;&#29289;&#29702;\309C.TIF" TargetMode="External" /><Relationship Id="rId7" Type="http://schemas.openxmlformats.org/officeDocument/2006/relationships/image" Target="../media/image3.png" /><Relationship Id="rId8" Type="http://schemas.openxmlformats.org/officeDocument/2006/relationships/image" Target="file:///E:\&#36164;&#26009;%20%20%20L\2020\&#35838;&#20214;\&#20013;&#32771;&#24635;&#22797;&#20064;\2021&#20013;&#32771;&#24635;&#22797;&#20064;&#183;&#29289;&#29702;\309D.TIF" TargetMode="External" /><Relationship Id="rId9"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emf" /><Relationship Id="rId3" Type="http://schemas.openxmlformats.org/officeDocument/2006/relationships/image" Target="../media/image6.emf" /><Relationship Id="rId4" Type="http://schemas.openxmlformats.org/officeDocument/2006/relationships/image" Target="../media/image7.em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9.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 Id="rId3" Type="http://schemas.openxmlformats.org/officeDocument/2006/relationships/image" Target="../media/image1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emf"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emf"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emf"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 Id="rId3" Type="http://schemas.openxmlformats.org/officeDocument/2006/relationships/image" Target="../media/image20.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emf"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emf"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emf"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emf"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emf"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emf"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png" /><Relationship Id="rId3" Type="http://schemas.openxmlformats.org/officeDocument/2006/relationships/image" Target="../media/image3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14"/>
          <p:cNvSpPr txBox="1">
            <a:spLocks noChangeArrowheads="1"/>
          </p:cNvSpPr>
          <p:nvPr/>
        </p:nvSpPr>
        <p:spPr bwMode="auto">
          <a:xfrm>
            <a:off x="1593321" y="3755319"/>
            <a:ext cx="5889625" cy="52387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21</a:t>
            </a:r>
            <a:r>
              <a:rPr lang="zh-CN" altLang="en-US" sz="2800" b="1" spc="0">
                <a:solidFill>
                  <a:srgbClr val="1B5337"/>
                </a:solidFill>
                <a:latin typeface="黑体" panose="02010609060101010101" pitchFamily="49" charset="-122"/>
                <a:ea typeface="黑体" panose="02010609060101010101" pitchFamily="49" charset="-122"/>
              </a:rPr>
              <a:t>课时　内能的利用</a:t>
            </a:r>
            <a:endParaRPr lang="zh-CN" altLang="en-US" sz="2800" b="1">
              <a:solidFill>
                <a:srgbClr val="1B5337"/>
              </a:solidFill>
              <a:latin typeface="黑体" panose="02010609060101010101" pitchFamily="49" charset="-122"/>
              <a:ea typeface="黑体" panose="02010609060101010101" pitchFamily="49" charset="-122"/>
            </a:endParaRPr>
          </a:p>
        </p:txBody>
      </p:sp>
      <p:sp>
        <p:nvSpPr>
          <p:cNvPr id="2060" name="文本框 5"/>
          <p:cNvSpPr txBox="1">
            <a:spLocks noChangeArrowheads="1"/>
          </p:cNvSpPr>
          <p:nvPr/>
        </p:nvSpPr>
        <p:spPr bwMode="auto">
          <a:xfrm>
            <a:off x="1998133" y="2185811"/>
            <a:ext cx="5204178" cy="707886"/>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第三板块 能量</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 action="ppaction://noaction"/>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1"/>
          <p:cNvGraphicFramePr>
            <a:graphicFrameLocks noGrp="1"/>
          </p:cNvGraphicFramePr>
          <p:nvPr/>
        </p:nvGraphicFramePr>
        <p:xfrm>
          <a:off x="358775" y="858837"/>
          <a:ext cx="8380412" cy="5486400"/>
        </p:xfrm>
        <a:graphic>
          <a:graphicData uri="http://schemas.openxmlformats.org/drawingml/2006/table">
            <a:tbl>
              <a:tblPr/>
              <a:tblGrid>
                <a:gridCol w="3260725"/>
                <a:gridCol w="2300288"/>
                <a:gridCol w="1908175"/>
                <a:gridCol w="911225"/>
              </a:tblGrid>
              <a:tr h="161925">
                <a:tc rowSpan="2">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课程标准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161925">
                <a:tc vMerge="1">
                  <a:txBody>
                    <a:bodyPr/>
                    <a:lstStyle/>
                    <a:p/>
                  </a:txBody>
                  <a:tcPr>
                    <a:lnL w="12700">
                      <a:solidFill>
                        <a:srgbClr val="37A76F"/>
                      </a:solidFill>
                      <a:miter lim="800000"/>
                    </a:lnL>
                    <a:lnR w="12700">
                      <a:solidFill>
                        <a:srgbClr val="37A76F"/>
                      </a:solidFill>
                      <a:miter lim="800000"/>
                    </a:lnR>
                    <a:lnB w="12700">
                      <a:miter lim="800000"/>
                    </a:lnB>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873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3.3.3</a:t>
                      </a:r>
                      <a:r>
                        <a:rPr lang="en-US" altLang="zh-CN" sz="2400">
                          <a:solidFill>
                            <a:srgbClr val="000000"/>
                          </a:solidFill>
                          <a:latin typeface="Times New Roman" pitchFamily="18" charset="0"/>
                          <a:ea typeface="黑体" panose="02010609060101010101" pitchFamily="49" charset="-122"/>
                        </a:rPr>
                        <a:t>了解热机的工作原理．知道内能的利用在人类社会发展史上的重要意义．</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汽油机的工作原理</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（填空题</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873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3.3.1</a:t>
                      </a:r>
                      <a:r>
                        <a:rPr lang="en-US" altLang="zh-CN" sz="2400">
                          <a:solidFill>
                            <a:srgbClr val="000000"/>
                          </a:solidFill>
                          <a:latin typeface="Times New Roman" pitchFamily="18" charset="0"/>
                          <a:ea typeface="黑体" panose="02010609060101010101" pitchFamily="49" charset="-122"/>
                        </a:rPr>
                        <a:t>从能量转化的角度认识燃料的热值．从能量的转化和转移的角度认识效率．</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燃料的能量转化</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（综合题</a:t>
                      </a: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873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3.5.1</a:t>
                      </a:r>
                      <a:r>
                        <a:rPr lang="en-US" altLang="zh-CN" sz="2400">
                          <a:solidFill>
                            <a:srgbClr val="000000"/>
                          </a:solidFill>
                          <a:latin typeface="Times New Roman" pitchFamily="18" charset="0"/>
                          <a:ea typeface="黑体" panose="02010609060101010101" pitchFamily="49" charset="-122"/>
                        </a:rPr>
                        <a:t>知道能量守恒定律．列举日常生活中能量守恒的实例．知道能量的转化和转移有一定的方向性．</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27050" y="720725"/>
            <a:ext cx="2081213" cy="558800"/>
          </a:xfrm>
          <a:prstGeom prst="homePlate">
            <a:avLst>
              <a:gd name="adj" fmla="val 5000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热机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2"/>
          <p:cNvSpPr>
            <a:spLocks noGrp="1"/>
          </p:cNvSpPr>
          <p:nvPr>
            <p:ph type="title" idx="4294967295"/>
          </p:nvPr>
        </p:nvSpPr>
        <p:spPr>
          <a:xfrm>
            <a:off x="527050" y="1279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汽油机的工作过程及特点</a:t>
            </a:r>
            <a:endParaRPr lang="zh-CN" altLang="zh-CN" sz="2800"/>
          </a:p>
        </p:txBody>
      </p:sp>
      <p:graphicFrame>
        <p:nvGraphicFramePr>
          <p:cNvPr id="5125" name="表格 1"/>
          <p:cNvGraphicFramePr>
            <a:graphicFrameLocks noGrp="1"/>
          </p:cNvGraphicFramePr>
          <p:nvPr/>
        </p:nvGraphicFramePr>
        <p:xfrm>
          <a:off x="527050" y="1989138"/>
          <a:ext cx="8089900" cy="4498340"/>
        </p:xfrm>
        <a:graphic>
          <a:graphicData uri="http://schemas.openxmlformats.org/drawingml/2006/table">
            <a:tbl>
              <a:tblPr/>
              <a:tblGrid>
                <a:gridCol w="887412"/>
                <a:gridCol w="1800225"/>
                <a:gridCol w="1801812"/>
                <a:gridCol w="1800225"/>
                <a:gridCol w="1800225"/>
              </a:tblGrid>
              <a:tr h="44132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冲程</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冲程</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冲程</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冲程</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4</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冲程</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206500">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工作图</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206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能量转化</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endParaRPr lang="en-US" altLang="zh-CN" sz="2400" u="sng">
                        <a:solidFill>
                          <a:schemeClr val="bg1"/>
                        </a:solidFill>
                        <a:latin typeface="Times New Roman" pitchFamily="18" charset="0"/>
                        <a:ea typeface="黑体" panose="02010609060101010101" pitchFamily="49" charset="-122"/>
                      </a:endParaRPr>
                    </a:p>
                    <a:p>
                      <a:pPr marL="0" lvl="0" indent="0" algn="ctr" eaLnBrk="1" hangingPunct="1"/>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033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特点</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①</a:t>
                      </a:r>
                      <a:r>
                        <a:rPr lang="en-US" altLang="zh-CN" sz="2400">
                          <a:solidFill>
                            <a:srgbClr val="000000"/>
                          </a:solidFill>
                          <a:latin typeface="Times New Roman" pitchFamily="18" charset="0"/>
                          <a:ea typeface="黑体" panose="02010609060101010101" pitchFamily="49" charset="-122"/>
                        </a:rPr>
                        <a:t>气流向里，</a:t>
                      </a:r>
                      <a:r>
                        <a:rPr lang="en-US" altLang="en-US" sz="2400">
                          <a:solidFill>
                            <a:srgbClr val="000000"/>
                          </a:solidFill>
                          <a:latin typeface="Times New Roman" pitchFamily="18" charset="0"/>
                          <a:ea typeface="黑体" panose="02010609060101010101" pitchFamily="49" charset="-122"/>
                        </a:rPr>
                        <a:t>②</a:t>
                      </a:r>
                      <a:r>
                        <a:rPr lang="en-US" altLang="en-US" sz="2400">
                          <a:solidFill>
                            <a:srgbClr val="000000"/>
                          </a:solidFill>
                          <a:latin typeface="Times New Roman" pitchFamily="18" charset="0"/>
                          <a:ea typeface="黑体" panose="02010609060101010101" pitchFamily="49" charset="-122"/>
                        </a:rPr>
                        <a:t>吸入汽油和空气混合物（柴油机吸空气）</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①</a:t>
                      </a:r>
                      <a:r>
                        <a:rPr lang="en-US" altLang="zh-CN" sz="2400">
                          <a:solidFill>
                            <a:srgbClr val="000000"/>
                          </a:solidFill>
                          <a:latin typeface="Times New Roman" pitchFamily="18" charset="0"/>
                          <a:ea typeface="黑体" panose="02010609060101010101" pitchFamily="49" charset="-122"/>
                        </a:rPr>
                        <a:t>没有火花，</a:t>
                      </a:r>
                      <a:r>
                        <a:rPr lang="en-US" altLang="en-US" sz="2400">
                          <a:solidFill>
                            <a:srgbClr val="000000"/>
                          </a:solidFill>
                          <a:latin typeface="Times New Roman" pitchFamily="18" charset="0"/>
                          <a:ea typeface="黑体" panose="02010609060101010101" pitchFamily="49" charset="-122"/>
                        </a:rPr>
                        <a:t>②</a:t>
                      </a:r>
                      <a:r>
                        <a:rPr lang="en-US" altLang="en-US" sz="2400">
                          <a:solidFill>
                            <a:srgbClr val="000000"/>
                          </a:solidFill>
                          <a:latin typeface="Times New Roman" pitchFamily="18" charset="0"/>
                          <a:ea typeface="黑体" panose="02010609060101010101" pitchFamily="49" charset="-122"/>
                        </a:rPr>
                        <a:t>活塞向上运动</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①</a:t>
                      </a:r>
                      <a:r>
                        <a:rPr lang="en-US" altLang="zh-CN" sz="2400">
                          <a:solidFill>
                            <a:srgbClr val="000000"/>
                          </a:solidFill>
                          <a:latin typeface="Times New Roman" pitchFamily="18" charset="0"/>
                          <a:ea typeface="黑体" panose="02010609060101010101" pitchFamily="49" charset="-122"/>
                        </a:rPr>
                        <a:t>有火花，</a:t>
                      </a:r>
                      <a:r>
                        <a:rPr lang="en-US" altLang="en-US" sz="2400">
                          <a:solidFill>
                            <a:srgbClr val="000000"/>
                          </a:solidFill>
                          <a:latin typeface="Times New Roman" pitchFamily="18" charset="0"/>
                          <a:ea typeface="黑体" panose="02010609060101010101" pitchFamily="49" charset="-122"/>
                        </a:rPr>
                        <a:t>②</a:t>
                      </a:r>
                      <a:r>
                        <a:rPr lang="en-US" altLang="en-US" sz="2400">
                          <a:solidFill>
                            <a:srgbClr val="000000"/>
                          </a:solidFill>
                          <a:latin typeface="Times New Roman" pitchFamily="18" charset="0"/>
                          <a:ea typeface="黑体" panose="02010609060101010101" pitchFamily="49" charset="-122"/>
                        </a:rPr>
                        <a:t>活塞向下运动</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①</a:t>
                      </a:r>
                      <a:r>
                        <a:rPr lang="en-US" altLang="zh-CN" sz="2400">
                          <a:solidFill>
                            <a:srgbClr val="000000"/>
                          </a:solidFill>
                          <a:latin typeface="Times New Roman" pitchFamily="18" charset="0"/>
                          <a:ea typeface="黑体" panose="02010609060101010101" pitchFamily="49" charset="-122"/>
                        </a:rPr>
                        <a:t>气流向外，</a:t>
                      </a:r>
                      <a:r>
                        <a:rPr lang="en-US" altLang="en-US" sz="2400">
                          <a:solidFill>
                            <a:srgbClr val="000000"/>
                          </a:solidFill>
                          <a:latin typeface="Times New Roman" pitchFamily="18" charset="0"/>
                          <a:ea typeface="黑体" panose="02010609060101010101" pitchFamily="49" charset="-122"/>
                        </a:rPr>
                        <a:t>②</a:t>
                      </a:r>
                      <a:r>
                        <a:rPr lang="en-US" altLang="en-US" sz="2400">
                          <a:solidFill>
                            <a:srgbClr val="000000"/>
                          </a:solidFill>
                          <a:latin typeface="Times New Roman" pitchFamily="18" charset="0"/>
                          <a:ea typeface="黑体" panose="02010609060101010101" pitchFamily="49" charset="-122"/>
                        </a:rPr>
                        <a:t>活塞向上运动将废气排出气缸</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5157" name="Picture 12" descr="E:\资料   L\2020\课件\中考总复习\2021中考总复习·物理\309A.TIF"/>
          <p:cNvPicPr>
            <a:picLocks noChangeAspect="1"/>
          </p:cNvPicPr>
          <p:nvPr/>
        </p:nvPicPr>
        <p:blipFill>
          <a:blip r:embed="rId3" r:link="rId2"/>
          <a:stretch>
            <a:fillRect/>
          </a:stretch>
        </p:blipFill>
        <p:spPr>
          <a:xfrm>
            <a:off x="1960563" y="2776538"/>
            <a:ext cx="647700" cy="1066800"/>
          </a:xfrm>
          <a:prstGeom prst="rect">
            <a:avLst/>
          </a:prstGeom>
          <a:noFill/>
          <a:ln>
            <a:noFill/>
            <a:miter lim="800000"/>
          </a:ln>
        </p:spPr>
      </p:pic>
      <p:pic>
        <p:nvPicPr>
          <p:cNvPr id="5158" name="Picture 11" descr="E:\资料   L\2020\课件\中考总复习\2021中考总复习·物理\309B.TIF"/>
          <p:cNvPicPr>
            <a:picLocks noChangeAspect="1"/>
          </p:cNvPicPr>
          <p:nvPr/>
        </p:nvPicPr>
        <p:blipFill>
          <a:blip r:embed="rId5" r:link="rId4"/>
          <a:stretch>
            <a:fillRect/>
          </a:stretch>
        </p:blipFill>
        <p:spPr>
          <a:xfrm>
            <a:off x="3829050" y="2786063"/>
            <a:ext cx="646113" cy="1066800"/>
          </a:xfrm>
          <a:prstGeom prst="rect">
            <a:avLst/>
          </a:prstGeom>
          <a:noFill/>
          <a:ln>
            <a:noFill/>
            <a:miter lim="800000"/>
          </a:ln>
        </p:spPr>
      </p:pic>
      <p:pic>
        <p:nvPicPr>
          <p:cNvPr id="5159" name="Picture 10" descr="E:\资料   L\2020\课件\中考总复习\2021中考总复习·物理\309C.TIF"/>
          <p:cNvPicPr>
            <a:picLocks noChangeAspect="1"/>
          </p:cNvPicPr>
          <p:nvPr/>
        </p:nvPicPr>
        <p:blipFill>
          <a:blip r:embed="rId7" r:link="rId6"/>
          <a:stretch>
            <a:fillRect/>
          </a:stretch>
        </p:blipFill>
        <p:spPr>
          <a:xfrm>
            <a:off x="5656263" y="2786063"/>
            <a:ext cx="647700" cy="1066800"/>
          </a:xfrm>
          <a:prstGeom prst="rect">
            <a:avLst/>
          </a:prstGeom>
          <a:noFill/>
          <a:ln>
            <a:noFill/>
            <a:miter lim="800000"/>
          </a:ln>
        </p:spPr>
      </p:pic>
      <p:pic>
        <p:nvPicPr>
          <p:cNvPr id="5160" name="Picture 9" descr="E:\资料   L\2020\课件\中考总复习\2021中考总复习·物理\309D.TIF"/>
          <p:cNvPicPr>
            <a:picLocks noChangeAspect="1"/>
          </p:cNvPicPr>
          <p:nvPr/>
        </p:nvPicPr>
        <p:blipFill>
          <a:blip r:embed="rId9" r:link="rId8"/>
          <a:stretch>
            <a:fillRect/>
          </a:stretch>
        </p:blipFill>
        <p:spPr>
          <a:xfrm>
            <a:off x="7453313" y="2776538"/>
            <a:ext cx="647700" cy="1066800"/>
          </a:xfrm>
          <a:prstGeom prst="rect">
            <a:avLst/>
          </a:prstGeom>
          <a:noFill/>
          <a:ln>
            <a:noFill/>
            <a:miter lim="800000"/>
          </a:ln>
        </p:spPr>
      </p:pic>
      <p:sp>
        <p:nvSpPr>
          <p:cNvPr id="5161" name="矩形 4"/>
          <p:cNvSpPr/>
          <p:nvPr/>
        </p:nvSpPr>
        <p:spPr>
          <a:xfrm>
            <a:off x="7658100" y="1920875"/>
            <a:ext cx="8001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400" spc="0">
                <a:solidFill>
                  <a:srgbClr val="FF0000"/>
                </a:solidFill>
                <a:latin typeface="Times New Roman" pitchFamily="18" charset="0"/>
                <a:ea typeface="黑体" pitchFamily="49" charset="-122"/>
              </a:rPr>
              <a:t>排气</a:t>
            </a:r>
            <a:endParaRPr lang="zh-CN" altLang="zh-CN" sz="2400">
              <a:latin typeface="等线" pitchFamily="2" charset="-122"/>
              <a:ea typeface="等线" pitchFamily="2" charset="-122"/>
            </a:endParaRPr>
          </a:p>
        </p:txBody>
      </p:sp>
      <p:sp>
        <p:nvSpPr>
          <p:cNvPr id="5162" name="矩形 8"/>
          <p:cNvSpPr/>
          <p:nvPr/>
        </p:nvSpPr>
        <p:spPr>
          <a:xfrm>
            <a:off x="2208213" y="1922463"/>
            <a:ext cx="800100"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吸气</a:t>
            </a:r>
            <a:endParaRPr lang="zh-CN" altLang="en-US" sz="2400"/>
          </a:p>
        </p:txBody>
      </p:sp>
      <p:sp>
        <p:nvSpPr>
          <p:cNvPr id="5163" name="矩形 11"/>
          <p:cNvSpPr/>
          <p:nvPr/>
        </p:nvSpPr>
        <p:spPr>
          <a:xfrm>
            <a:off x="4029075" y="1920875"/>
            <a:ext cx="8001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压缩</a:t>
            </a:r>
            <a:endParaRPr lang="zh-CN" altLang="en-US" sz="2400"/>
          </a:p>
        </p:txBody>
      </p:sp>
      <p:sp>
        <p:nvSpPr>
          <p:cNvPr id="5164" name="矩形 12"/>
          <p:cNvSpPr/>
          <p:nvPr/>
        </p:nvSpPr>
        <p:spPr>
          <a:xfrm>
            <a:off x="3414713" y="3841750"/>
            <a:ext cx="1666875" cy="83185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机械能转化内能</a:t>
            </a:r>
            <a:endParaRPr lang="zh-CN" altLang="en-US" sz="2400"/>
          </a:p>
        </p:txBody>
      </p:sp>
      <p:sp>
        <p:nvSpPr>
          <p:cNvPr id="5165" name="矩形 13"/>
          <p:cNvSpPr/>
          <p:nvPr/>
        </p:nvSpPr>
        <p:spPr>
          <a:xfrm>
            <a:off x="5848350" y="1911350"/>
            <a:ext cx="800100"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做功</a:t>
            </a:r>
            <a:endParaRPr lang="zh-CN" altLang="en-US" sz="2400"/>
          </a:p>
        </p:txBody>
      </p:sp>
      <p:sp>
        <p:nvSpPr>
          <p:cNvPr id="5166" name="矩形 14"/>
          <p:cNvSpPr/>
          <p:nvPr/>
        </p:nvSpPr>
        <p:spPr>
          <a:xfrm>
            <a:off x="5081588" y="3852863"/>
            <a:ext cx="1566862" cy="83185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内能转化机械能　</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par>
                                <p:cTn id="11" presetID="10" presetClass="entr" presetSubtype="0" fill="hold" nodeType="withEffect">
                                  <p:stCondLst>
                                    <p:cond delay="0"/>
                                  </p:stCondLst>
                                  <p:childTnLst>
                                    <p:set>
                                      <p:cBhvr>
                                        <p:cTn id="12" dur="1" fill="hold">
                                          <p:stCondLst>
                                            <p:cond delay="0"/>
                                          </p:stCondLst>
                                        </p:cTn>
                                        <p:tgtEl>
                                          <p:spTgt spid="5125"/>
                                        </p:tgtEl>
                                        <p:attrNameLst>
                                          <p:attrName>style.visibility</p:attrName>
                                        </p:attrNameLst>
                                      </p:cBhvr>
                                      <p:to>
                                        <p:strVal val="visible"/>
                                      </p:to>
                                    </p:set>
                                    <p:animEffect transition="in" filter="fade">
                                      <p:cBhvr>
                                        <p:cTn id="13" dur="500"/>
                                        <p:tgtEl>
                                          <p:spTgt spid="5125"/>
                                        </p:tgtEl>
                                      </p:cBhvr>
                                    </p:animEffect>
                                  </p:childTnLst>
                                </p:cTn>
                              </p:par>
                              <p:par>
                                <p:cTn id="14" presetID="10" presetClass="entr" presetSubtype="0" fill="hold" nodeType="withEffect">
                                  <p:stCondLst>
                                    <p:cond delay="0"/>
                                  </p:stCondLst>
                                  <p:childTnLst>
                                    <p:set>
                                      <p:cBhvr>
                                        <p:cTn id="15" dur="1" fill="hold">
                                          <p:stCondLst>
                                            <p:cond delay="0"/>
                                          </p:stCondLst>
                                        </p:cTn>
                                        <p:tgtEl>
                                          <p:spTgt spid="5157"/>
                                        </p:tgtEl>
                                        <p:attrNameLst>
                                          <p:attrName>style.visibility</p:attrName>
                                        </p:attrNameLst>
                                      </p:cBhvr>
                                      <p:to>
                                        <p:strVal val="visible"/>
                                      </p:to>
                                    </p:set>
                                    <p:animEffect transition="in" filter="fade">
                                      <p:cBhvr>
                                        <p:cTn id="16" dur="500"/>
                                        <p:tgtEl>
                                          <p:spTgt spid="5157"/>
                                        </p:tgtEl>
                                      </p:cBhvr>
                                    </p:animEffect>
                                  </p:childTnLst>
                                </p:cTn>
                              </p:par>
                              <p:par>
                                <p:cTn id="17" presetID="10" presetClass="entr" presetSubtype="0" fill="hold" nodeType="withEffect">
                                  <p:stCondLst>
                                    <p:cond delay="0"/>
                                  </p:stCondLst>
                                  <p:childTnLst>
                                    <p:set>
                                      <p:cBhvr>
                                        <p:cTn id="18" dur="1" fill="hold">
                                          <p:stCondLst>
                                            <p:cond delay="0"/>
                                          </p:stCondLst>
                                        </p:cTn>
                                        <p:tgtEl>
                                          <p:spTgt spid="5158"/>
                                        </p:tgtEl>
                                        <p:attrNameLst>
                                          <p:attrName>style.visibility</p:attrName>
                                        </p:attrNameLst>
                                      </p:cBhvr>
                                      <p:to>
                                        <p:strVal val="visible"/>
                                      </p:to>
                                    </p:set>
                                    <p:animEffect transition="in" filter="fade">
                                      <p:cBhvr>
                                        <p:cTn id="19" dur="500"/>
                                        <p:tgtEl>
                                          <p:spTgt spid="5158"/>
                                        </p:tgtEl>
                                      </p:cBhvr>
                                    </p:animEffect>
                                  </p:childTnLst>
                                </p:cTn>
                              </p:par>
                              <p:par>
                                <p:cTn id="20" presetID="10" presetClass="entr" presetSubtype="0" fill="hold" nodeType="withEffect">
                                  <p:stCondLst>
                                    <p:cond delay="0"/>
                                  </p:stCondLst>
                                  <p:childTnLst>
                                    <p:set>
                                      <p:cBhvr>
                                        <p:cTn id="21" dur="1" fill="hold">
                                          <p:stCondLst>
                                            <p:cond delay="0"/>
                                          </p:stCondLst>
                                        </p:cTn>
                                        <p:tgtEl>
                                          <p:spTgt spid="5159"/>
                                        </p:tgtEl>
                                        <p:attrNameLst>
                                          <p:attrName>style.visibility</p:attrName>
                                        </p:attrNameLst>
                                      </p:cBhvr>
                                      <p:to>
                                        <p:strVal val="visible"/>
                                      </p:to>
                                    </p:set>
                                    <p:animEffect transition="in" filter="fade">
                                      <p:cBhvr>
                                        <p:cTn id="22" dur="500"/>
                                        <p:tgtEl>
                                          <p:spTgt spid="5159"/>
                                        </p:tgtEl>
                                      </p:cBhvr>
                                    </p:animEffect>
                                  </p:childTnLst>
                                </p:cTn>
                              </p:par>
                              <p:par>
                                <p:cTn id="23" presetID="10" presetClass="entr" presetSubtype="0" fill="hold" nodeType="withEffect">
                                  <p:stCondLst>
                                    <p:cond delay="0"/>
                                  </p:stCondLst>
                                  <p:childTnLst>
                                    <p:set>
                                      <p:cBhvr>
                                        <p:cTn id="24" dur="1" fill="hold">
                                          <p:stCondLst>
                                            <p:cond delay="0"/>
                                          </p:stCondLst>
                                        </p:cTn>
                                        <p:tgtEl>
                                          <p:spTgt spid="5160"/>
                                        </p:tgtEl>
                                        <p:attrNameLst>
                                          <p:attrName>style.visibility</p:attrName>
                                        </p:attrNameLst>
                                      </p:cBhvr>
                                      <p:to>
                                        <p:strVal val="visible"/>
                                      </p:to>
                                    </p:set>
                                    <p:animEffect transition="in" filter="fade">
                                      <p:cBhvr>
                                        <p:cTn id="25" dur="500"/>
                                        <p:tgtEl>
                                          <p:spTgt spid="5160"/>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162"/>
                                        </p:tgtEl>
                                        <p:attrNameLst>
                                          <p:attrName>style.visibility</p:attrName>
                                        </p:attrNameLst>
                                      </p:cBhvr>
                                      <p:to>
                                        <p:strVal val="visible"/>
                                      </p:to>
                                    </p:set>
                                    <p:anim calcmode="lin" valueType="num">
                                      <p:cBhvr additive="base">
                                        <p:cTn id="30" dur="500" fill="hold"/>
                                        <p:tgtEl>
                                          <p:spTgt spid="5162"/>
                                        </p:tgtEl>
                                        <p:attrNameLst>
                                          <p:attrName>ppt_x</p:attrName>
                                        </p:attrNameLst>
                                      </p:cBhvr>
                                      <p:tavLst>
                                        <p:tav tm="0">
                                          <p:val>
                                            <p:strVal val="#ppt_x"/>
                                          </p:val>
                                        </p:tav>
                                        <p:tav tm="100000">
                                          <p:val>
                                            <p:strVal val="#ppt_x"/>
                                          </p:val>
                                        </p:tav>
                                      </p:tavLst>
                                    </p:anim>
                                    <p:anim calcmode="lin" valueType="num">
                                      <p:cBhvr additive="base">
                                        <p:cTn id="31" dur="500" fill="hold"/>
                                        <p:tgtEl>
                                          <p:spTgt spid="5162"/>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163"/>
                                        </p:tgtEl>
                                        <p:attrNameLst>
                                          <p:attrName>style.visibility</p:attrName>
                                        </p:attrNameLst>
                                      </p:cBhvr>
                                      <p:to>
                                        <p:strVal val="visible"/>
                                      </p:to>
                                    </p:set>
                                    <p:anim calcmode="lin" valueType="num">
                                      <p:cBhvr additive="base">
                                        <p:cTn id="36" dur="500" fill="hold"/>
                                        <p:tgtEl>
                                          <p:spTgt spid="5163"/>
                                        </p:tgtEl>
                                        <p:attrNameLst>
                                          <p:attrName>ppt_x</p:attrName>
                                        </p:attrNameLst>
                                      </p:cBhvr>
                                      <p:tavLst>
                                        <p:tav tm="0">
                                          <p:val>
                                            <p:strVal val="#ppt_x"/>
                                          </p:val>
                                        </p:tav>
                                        <p:tav tm="100000">
                                          <p:val>
                                            <p:strVal val="#ppt_x"/>
                                          </p:val>
                                        </p:tav>
                                      </p:tavLst>
                                    </p:anim>
                                    <p:anim calcmode="lin" valueType="num">
                                      <p:cBhvr additive="base">
                                        <p:cTn id="37" dur="500" fill="hold"/>
                                        <p:tgtEl>
                                          <p:spTgt spid="5163"/>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164"/>
                                        </p:tgtEl>
                                        <p:attrNameLst>
                                          <p:attrName>style.visibility</p:attrName>
                                        </p:attrNameLst>
                                      </p:cBhvr>
                                      <p:to>
                                        <p:strVal val="visible"/>
                                      </p:to>
                                    </p:set>
                                    <p:anim calcmode="lin" valueType="num">
                                      <p:cBhvr additive="base">
                                        <p:cTn id="42" dur="500" fill="hold"/>
                                        <p:tgtEl>
                                          <p:spTgt spid="5164"/>
                                        </p:tgtEl>
                                        <p:attrNameLst>
                                          <p:attrName>ppt_x</p:attrName>
                                        </p:attrNameLst>
                                      </p:cBhvr>
                                      <p:tavLst>
                                        <p:tav tm="0">
                                          <p:val>
                                            <p:strVal val="#ppt_x"/>
                                          </p:val>
                                        </p:tav>
                                        <p:tav tm="100000">
                                          <p:val>
                                            <p:strVal val="#ppt_x"/>
                                          </p:val>
                                        </p:tav>
                                      </p:tavLst>
                                    </p:anim>
                                    <p:anim calcmode="lin" valueType="num">
                                      <p:cBhvr additive="base">
                                        <p:cTn id="43" dur="500" fill="hold"/>
                                        <p:tgtEl>
                                          <p:spTgt spid="5164"/>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5165"/>
                                        </p:tgtEl>
                                        <p:attrNameLst>
                                          <p:attrName>style.visibility</p:attrName>
                                        </p:attrNameLst>
                                      </p:cBhvr>
                                      <p:to>
                                        <p:strVal val="visible"/>
                                      </p:to>
                                    </p:set>
                                    <p:anim calcmode="lin" valueType="num">
                                      <p:cBhvr additive="base">
                                        <p:cTn id="48" dur="500" fill="hold"/>
                                        <p:tgtEl>
                                          <p:spTgt spid="5165"/>
                                        </p:tgtEl>
                                        <p:attrNameLst>
                                          <p:attrName>ppt_x</p:attrName>
                                        </p:attrNameLst>
                                      </p:cBhvr>
                                      <p:tavLst>
                                        <p:tav tm="0">
                                          <p:val>
                                            <p:strVal val="#ppt_x"/>
                                          </p:val>
                                        </p:tav>
                                        <p:tav tm="100000">
                                          <p:val>
                                            <p:strVal val="#ppt_x"/>
                                          </p:val>
                                        </p:tav>
                                      </p:tavLst>
                                    </p:anim>
                                    <p:anim calcmode="lin" valueType="num">
                                      <p:cBhvr additive="base">
                                        <p:cTn id="49" dur="500" fill="hold"/>
                                        <p:tgtEl>
                                          <p:spTgt spid="5165"/>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5166"/>
                                        </p:tgtEl>
                                        <p:attrNameLst>
                                          <p:attrName>style.visibility</p:attrName>
                                        </p:attrNameLst>
                                      </p:cBhvr>
                                      <p:to>
                                        <p:strVal val="visible"/>
                                      </p:to>
                                    </p:set>
                                    <p:anim calcmode="lin" valueType="num">
                                      <p:cBhvr additive="base">
                                        <p:cTn id="54" dur="500" fill="hold"/>
                                        <p:tgtEl>
                                          <p:spTgt spid="5166"/>
                                        </p:tgtEl>
                                        <p:attrNameLst>
                                          <p:attrName>ppt_x</p:attrName>
                                        </p:attrNameLst>
                                      </p:cBhvr>
                                      <p:tavLst>
                                        <p:tav tm="0">
                                          <p:val>
                                            <p:strVal val="#ppt_x"/>
                                          </p:val>
                                        </p:tav>
                                        <p:tav tm="100000">
                                          <p:val>
                                            <p:strVal val="#ppt_x"/>
                                          </p:val>
                                        </p:tav>
                                      </p:tavLst>
                                    </p:anim>
                                    <p:anim calcmode="lin" valueType="num">
                                      <p:cBhvr additive="base">
                                        <p:cTn id="55" dur="500" fill="hold"/>
                                        <p:tgtEl>
                                          <p:spTgt spid="5166"/>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afterGroup">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5161"/>
                                        </p:tgtEl>
                                        <p:attrNameLst>
                                          <p:attrName>style.visibility</p:attrName>
                                        </p:attrNameLst>
                                      </p:cBhvr>
                                      <p:to>
                                        <p:strVal val="visible"/>
                                      </p:to>
                                    </p:set>
                                    <p:anim calcmode="lin" valueType="num">
                                      <p:cBhvr additive="base">
                                        <p:cTn id="60" dur="500" fill="hold"/>
                                        <p:tgtEl>
                                          <p:spTgt spid="5161"/>
                                        </p:tgtEl>
                                        <p:attrNameLst>
                                          <p:attrName>ppt_x</p:attrName>
                                        </p:attrNameLst>
                                      </p:cBhvr>
                                      <p:tavLst>
                                        <p:tav tm="0">
                                          <p:val>
                                            <p:strVal val="#ppt_x"/>
                                          </p:val>
                                        </p:tav>
                                        <p:tav tm="100000">
                                          <p:val>
                                            <p:strVal val="#ppt_x"/>
                                          </p:val>
                                        </p:tav>
                                      </p:tavLst>
                                    </p:anim>
                                    <p:anim calcmode="lin" valueType="num">
                                      <p:cBhvr additive="base">
                                        <p:cTn id="61" dur="500" fill="hold"/>
                                        <p:tgtEl>
                                          <p:spTgt spid="51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61" grpId="0"/>
      <p:bldP spid="5162" grpId="0"/>
      <p:bldP spid="5163" grpId="0"/>
      <p:bldP spid="5164" grpId="0"/>
      <p:bldP spid="5165" grpId="0"/>
      <p:bldP spid="516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1"/>
          <p:cNvSpPr>
            <a:spLocks noGrp="1"/>
          </p:cNvSpPr>
          <p:nvPr>
            <p:ph type="title" idx="4294967295"/>
          </p:nvPr>
        </p:nvSpPr>
        <p:spPr>
          <a:xfrm>
            <a:off x="508000" y="21272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汽油机</a:t>
            </a:r>
            <a:r>
              <a:rPr lang="en-US" altLang="zh-CN" sz="2800"/>
              <a:t>1</a:t>
            </a:r>
            <a:r>
              <a:rPr lang="zh-CN" altLang="zh-CN" sz="2800"/>
              <a:t>个工作循环，</a:t>
            </a:r>
            <a:r>
              <a:rPr lang="en-US" altLang="zh-CN" sz="2800"/>
              <a:t>4</a:t>
            </a:r>
            <a:r>
              <a:rPr lang="zh-CN" altLang="zh-CN" sz="2800"/>
              <a:t>个冲程，活塞曲轴转</a:t>
            </a:r>
            <a:r>
              <a:rPr lang="en-US" altLang="zh-CN" sz="2800"/>
              <a:t>2</a:t>
            </a:r>
            <a:r>
              <a:rPr lang="zh-CN" altLang="zh-CN" sz="2800"/>
              <a:t>圈，做功</a:t>
            </a:r>
            <a:r>
              <a:rPr lang="en-US" altLang="zh-CN" sz="2800"/>
              <a:t>1</a:t>
            </a:r>
            <a:r>
              <a:rPr lang="zh-CN" altLang="zh-CN" sz="2800"/>
              <a:t>次．如转速</a:t>
            </a:r>
            <a:r>
              <a:rPr lang="en-US" altLang="zh-CN" sz="2800"/>
              <a:t>600 r/min</a:t>
            </a:r>
            <a:r>
              <a:rPr lang="zh-CN" altLang="zh-CN" sz="2800"/>
              <a:t>，每秒做功</a:t>
            </a:r>
            <a:r>
              <a:rPr lang="zh-CN" altLang="zh-CN" sz="2800" u="sng"/>
              <a:t>　</a:t>
            </a:r>
            <a:r>
              <a:rPr lang="en-US" altLang="zh-CN" sz="2800" u="sng"/>
              <a:t>  </a:t>
            </a:r>
            <a:r>
              <a:rPr lang="zh-CN" altLang="zh-CN" sz="2800" u="sng"/>
              <a:t>　　</a:t>
            </a:r>
            <a:r>
              <a:rPr lang="zh-CN" altLang="zh-CN" sz="2800"/>
              <a:t>次．</a:t>
            </a:r>
            <a:br>
              <a:rPr lang="zh-CN" altLang="zh-CN" sz="2800"/>
            </a:br>
            <a:endParaRPr lang="zh-CN" altLang="en-US" sz="2800"/>
          </a:p>
        </p:txBody>
      </p:sp>
      <p:sp>
        <p:nvSpPr>
          <p:cNvPr id="6148" name="矩形 2"/>
          <p:cNvSpPr/>
          <p:nvPr/>
        </p:nvSpPr>
        <p:spPr>
          <a:xfrm>
            <a:off x="6916738" y="2886075"/>
            <a:ext cx="3635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5</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additive="base">
                                        <p:cTn id="12" dur="500" fill="hold"/>
                                        <p:tgtEl>
                                          <p:spTgt spid="6148"/>
                                        </p:tgtEl>
                                        <p:attrNameLst>
                                          <p:attrName>ppt_x</p:attrName>
                                        </p:attrNameLst>
                                      </p:cBhvr>
                                      <p:tavLst>
                                        <p:tav tm="0">
                                          <p:val>
                                            <p:strVal val="#ppt_x"/>
                                          </p:val>
                                        </p:tav>
                                        <p:tav tm="100000">
                                          <p:val>
                                            <p:strVal val="#ppt_x"/>
                                          </p:val>
                                        </p:tav>
                                      </p:tavLst>
                                    </p:anim>
                                    <p:anim calcmode="lin" valueType="num">
                                      <p:cBhvr additive="base">
                                        <p:cTn id="13"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1"/>
          <p:cNvSpPr>
            <a:spLocks noGrp="1"/>
          </p:cNvSpPr>
          <p:nvPr>
            <p:ph type="title" idx="4294967295"/>
          </p:nvPr>
        </p:nvSpPr>
        <p:spPr>
          <a:xfrm>
            <a:off x="415925" y="1366838"/>
            <a:ext cx="84613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en-US" altLang="zh-CN" sz="2800"/>
              <a:t>1.</a:t>
            </a:r>
            <a:r>
              <a:rPr lang="zh-CN" altLang="zh-CN" sz="2800"/>
              <a:t>定义：某种燃料</a:t>
            </a:r>
            <a:r>
              <a:rPr lang="zh-CN" altLang="zh-CN" sz="2800" u="sng"/>
              <a:t>　　　　　　</a:t>
            </a:r>
            <a:r>
              <a:rPr lang="zh-CN" altLang="zh-CN" sz="2800"/>
              <a:t>放出的热量与其质量之比，用符号</a:t>
            </a:r>
            <a:r>
              <a:rPr lang="en-US" altLang="zh-CN" sz="2800" i="1"/>
              <a:t>q</a:t>
            </a:r>
            <a:r>
              <a:rPr lang="zh-CN" altLang="zh-CN" sz="2800"/>
              <a:t>表示．</a:t>
            </a:r>
            <a:br>
              <a:rPr lang="zh-CN" altLang="zh-CN" sz="2800"/>
            </a:br>
            <a:r>
              <a:rPr lang="en-US" altLang="zh-CN" sz="2800"/>
              <a:t> 2.</a:t>
            </a:r>
            <a:r>
              <a:rPr lang="zh-CN" altLang="zh-CN" sz="2800"/>
              <a:t>理解：是燃料的一种特性，只与燃料的</a:t>
            </a:r>
            <a:r>
              <a:rPr lang="zh-CN" altLang="zh-CN" sz="2800" u="sng"/>
              <a:t>　　　</a:t>
            </a:r>
            <a:r>
              <a:rPr lang="zh-CN" altLang="zh-CN" sz="2800"/>
              <a:t>有关，与燃料的是否完全燃烧、质量、体积等均无关．</a:t>
            </a:r>
            <a:br>
              <a:rPr lang="zh-CN" altLang="zh-CN" sz="2800"/>
            </a:br>
            <a:r>
              <a:rPr lang="en-US" altLang="zh-CN" sz="2800"/>
              <a:t> 3.</a:t>
            </a:r>
            <a:r>
              <a:rPr lang="zh-CN" altLang="zh-CN" sz="2800"/>
              <a:t>热量的计算</a:t>
            </a:r>
            <a:br>
              <a:rPr lang="zh-CN" altLang="zh-CN" sz="2800"/>
            </a:br>
            <a:r>
              <a:rPr lang="zh-CN" altLang="zh-CN" sz="2800"/>
              <a:t>（</a:t>
            </a:r>
            <a:r>
              <a:rPr lang="en-US" altLang="zh-CN" sz="2800"/>
              <a:t>1</a:t>
            </a:r>
            <a:r>
              <a:rPr lang="zh-CN" altLang="zh-CN" sz="2800"/>
              <a:t>）</a:t>
            </a:r>
            <a:r>
              <a:rPr lang="en-US" altLang="zh-CN" sz="2800"/>
              <a:t>Q</a:t>
            </a:r>
            <a:r>
              <a:rPr lang="zh-CN" altLang="zh-CN" sz="2800" baseline="-25000"/>
              <a:t>放</a:t>
            </a:r>
            <a:r>
              <a:rPr lang="zh-CN" altLang="zh-CN" sz="2800"/>
              <a:t>＝</a:t>
            </a:r>
            <a:r>
              <a:rPr lang="en-US" altLang="zh-CN" sz="2800" i="1"/>
              <a:t>mq</a:t>
            </a:r>
            <a:r>
              <a:rPr lang="zh-CN" altLang="zh-CN" sz="2800"/>
              <a:t>，质量单位为</a:t>
            </a:r>
            <a:r>
              <a:rPr lang="en-US" altLang="zh-CN" sz="2800"/>
              <a:t>kg</a:t>
            </a:r>
            <a:r>
              <a:rPr lang="zh-CN" altLang="zh-CN" sz="2800"/>
              <a:t>，热量单位为</a:t>
            </a:r>
            <a:r>
              <a:rPr lang="en-US" altLang="zh-CN" sz="2800"/>
              <a:t>J.</a:t>
            </a:r>
            <a:r>
              <a:rPr lang="zh-CN" altLang="zh-CN" sz="2800"/>
              <a:t>适用范围：固体、液体；</a:t>
            </a:r>
            <a:br>
              <a:rPr lang="zh-CN" altLang="zh-CN" sz="2800"/>
            </a:br>
            <a:r>
              <a:rPr lang="zh-CN" altLang="zh-CN" sz="2800"/>
              <a:t>（</a:t>
            </a:r>
            <a:r>
              <a:rPr lang="en-US" altLang="zh-CN" sz="2800"/>
              <a:t>2</a:t>
            </a:r>
            <a:r>
              <a:rPr lang="zh-CN" altLang="zh-CN" sz="2800"/>
              <a:t>）</a:t>
            </a:r>
            <a:r>
              <a:rPr lang="en-US" altLang="zh-CN" sz="2800"/>
              <a:t>Q</a:t>
            </a:r>
            <a:r>
              <a:rPr lang="zh-CN" altLang="zh-CN" sz="2800" baseline="-25000"/>
              <a:t>放</a:t>
            </a:r>
            <a:r>
              <a:rPr lang="zh-CN" altLang="zh-CN" sz="2800"/>
              <a:t>＝</a:t>
            </a:r>
            <a:r>
              <a:rPr lang="en-US" altLang="zh-CN" sz="2800" i="1"/>
              <a:t>qV</a:t>
            </a:r>
            <a:r>
              <a:rPr lang="zh-CN" altLang="zh-CN" sz="2800"/>
              <a:t>，体积单位为</a:t>
            </a:r>
            <a:r>
              <a:rPr lang="en-US" altLang="zh-CN" sz="2800"/>
              <a:t>m</a:t>
            </a:r>
            <a:r>
              <a:rPr lang="en-US" altLang="zh-CN" sz="2800" baseline="30000"/>
              <a:t>3</a:t>
            </a:r>
            <a:r>
              <a:rPr lang="zh-CN" altLang="zh-CN" sz="2800"/>
              <a:t>，热量单位为</a:t>
            </a:r>
            <a:r>
              <a:rPr lang="en-US" altLang="zh-CN" sz="2800"/>
              <a:t>J.</a:t>
            </a:r>
            <a:r>
              <a:rPr lang="zh-CN" altLang="zh-CN" sz="2800"/>
              <a:t>适用范围：气体．</a:t>
            </a:r>
            <a:endParaRPr lang="zh-CN" altLang="en-US" sz="2800"/>
          </a:p>
        </p:txBody>
      </p:sp>
      <p:sp>
        <p:nvSpPr>
          <p:cNvPr id="7172" name="箭头: 五边形 3"/>
          <p:cNvSpPr/>
          <p:nvPr/>
        </p:nvSpPr>
        <p:spPr>
          <a:xfrm>
            <a:off x="527050" y="720725"/>
            <a:ext cx="2081213" cy="558800"/>
          </a:xfrm>
          <a:prstGeom prst="homePlate">
            <a:avLst>
              <a:gd name="adj" fmla="val 5000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热值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7173" name="矩形 2"/>
          <p:cNvSpPr/>
          <p:nvPr/>
        </p:nvSpPr>
        <p:spPr>
          <a:xfrm>
            <a:off x="3540125" y="1395413"/>
            <a:ext cx="162083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完全燃烧</a:t>
            </a:r>
            <a:endParaRPr lang="zh-CN" altLang="en-US">
              <a:ea typeface="黑体" panose="02010609060101010101" pitchFamily="49" charset="-122"/>
            </a:endParaRPr>
          </a:p>
        </p:txBody>
      </p:sp>
      <p:sp>
        <p:nvSpPr>
          <p:cNvPr id="7174" name="矩形 4"/>
          <p:cNvSpPr/>
          <p:nvPr/>
        </p:nvSpPr>
        <p:spPr>
          <a:xfrm>
            <a:off x="7027863" y="2551113"/>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种类</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barn(inVertical)">
                                      <p:cBhvr>
                                        <p:cTn id="7" dur="500"/>
                                        <p:tgtEl>
                                          <p:spTgt spid="717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barn(inVertical)">
                                      <p:cBhvr>
                                        <p:cTn id="10" dur="500"/>
                                        <p:tgtEl>
                                          <p:spTgt spid="717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7173"/>
                                        </p:tgtEl>
                                        <p:attrNameLst>
                                          <p:attrName>style.visibility</p:attrName>
                                        </p:attrNameLst>
                                      </p:cBhvr>
                                      <p:to>
                                        <p:strVal val="visible"/>
                                      </p:to>
                                    </p:set>
                                    <p:anim calcmode="lin" valueType="num">
                                      <p:cBhvr additive="base">
                                        <p:cTn id="15" dur="500" fill="hold"/>
                                        <p:tgtEl>
                                          <p:spTgt spid="7173"/>
                                        </p:tgtEl>
                                        <p:attrNameLst>
                                          <p:attrName>ppt_x</p:attrName>
                                        </p:attrNameLst>
                                      </p:cBhvr>
                                      <p:tavLst>
                                        <p:tav tm="0">
                                          <p:val>
                                            <p:strVal val="#ppt_x"/>
                                          </p:val>
                                        </p:tav>
                                        <p:tav tm="100000">
                                          <p:val>
                                            <p:strVal val="#ppt_x"/>
                                          </p:val>
                                        </p:tav>
                                      </p:tavLst>
                                    </p:anim>
                                    <p:anim calcmode="lin" valueType="num">
                                      <p:cBhvr additive="base">
                                        <p:cTn id="16"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174"/>
                                        </p:tgtEl>
                                        <p:attrNameLst>
                                          <p:attrName>style.visibility</p:attrName>
                                        </p:attrNameLst>
                                      </p:cBhvr>
                                      <p:to>
                                        <p:strVal val="visible"/>
                                      </p:to>
                                    </p:set>
                                    <p:anim calcmode="lin" valueType="num">
                                      <p:cBhvr additive="base">
                                        <p:cTn id="21" dur="500" fill="hold"/>
                                        <p:tgtEl>
                                          <p:spTgt spid="7174"/>
                                        </p:tgtEl>
                                        <p:attrNameLst>
                                          <p:attrName>ppt_x</p:attrName>
                                        </p:attrNameLst>
                                      </p:cBhvr>
                                      <p:tavLst>
                                        <p:tav tm="0">
                                          <p:val>
                                            <p:strVal val="#ppt_x"/>
                                          </p:val>
                                        </p:tav>
                                        <p:tav tm="100000">
                                          <p:val>
                                            <p:strVal val="#ppt_x"/>
                                          </p:val>
                                        </p:tav>
                                      </p:tavLst>
                                    </p:anim>
                                    <p:anim calcmode="lin" valueType="num">
                                      <p:cBhvr additive="base">
                                        <p:cTn id="22"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P spid="717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1"/>
          <p:cNvSpPr>
            <a:spLocks noGrp="1"/>
          </p:cNvSpPr>
          <p:nvPr>
            <p:ph type="title" idx="4294967295"/>
          </p:nvPr>
        </p:nvSpPr>
        <p:spPr>
          <a:xfrm>
            <a:off x="479425" y="12128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定义：热机用来做有用功的那部分能量和完全燃烧放出的能量之比．</a:t>
            </a:r>
            <a:br>
              <a:rPr lang="zh-CN" altLang="zh-CN" sz="2800"/>
            </a:br>
            <a:r>
              <a:rPr lang="en-US" altLang="zh-CN" sz="2800"/>
              <a:t>2.</a:t>
            </a:r>
            <a:r>
              <a:rPr lang="zh-CN" altLang="zh-CN" sz="2800"/>
              <a:t>公式：</a:t>
            </a:r>
            <a:r>
              <a:rPr lang="zh-CN" altLang="zh-CN" sz="2800" u="sng"/>
              <a:t>　　　</a:t>
            </a:r>
            <a:r>
              <a:rPr lang="en-US" altLang="zh-CN" sz="2800" u="sng"/>
              <a:t>   </a:t>
            </a:r>
            <a:r>
              <a:rPr lang="zh-CN" altLang="zh-CN" sz="2800" u="sng"/>
              <a:t>　　</a:t>
            </a:r>
            <a:r>
              <a:rPr lang="zh-CN" altLang="zh-CN" sz="2800"/>
              <a:t>（烧水效率：</a:t>
            </a:r>
            <a:r>
              <a:rPr lang="zh-CN" altLang="zh-CN" sz="2800" u="sng"/>
              <a:t>　　　</a:t>
            </a:r>
            <a:r>
              <a:rPr lang="en-US" altLang="zh-CN" sz="2800" u="sng"/>
              <a:t>   </a:t>
            </a:r>
            <a:r>
              <a:rPr lang="zh-CN" altLang="zh-CN" sz="2800" u="sng"/>
              <a:t>　　</a:t>
            </a:r>
            <a:r>
              <a:rPr lang="zh-CN" altLang="zh-CN" sz="2800"/>
              <a:t>；热机效率：</a:t>
            </a:r>
            <a:r>
              <a:rPr lang="zh-CN" altLang="zh-CN" sz="2800" u="sng"/>
              <a:t>　</a:t>
            </a:r>
            <a:r>
              <a:rPr lang="en-US" altLang="zh-CN" sz="2800" u="sng"/>
              <a:t>        </a:t>
            </a:r>
            <a:r>
              <a:rPr lang="zh-CN" altLang="zh-CN" sz="2800" u="sng"/>
              <a:t>　　　　</a:t>
            </a:r>
            <a:r>
              <a:rPr lang="zh-CN" altLang="zh-CN" sz="2800"/>
              <a:t>．）</a:t>
            </a:r>
            <a:br>
              <a:rPr lang="zh-CN" altLang="zh-CN" sz="2800"/>
            </a:br>
            <a:r>
              <a:rPr lang="zh-CN" altLang="zh-CN" sz="2800"/>
              <a:t>（烧水</a:t>
            </a:r>
            <a:r>
              <a:rPr lang="en-US" altLang="zh-CN" sz="2800"/>
              <a:t>Q</a:t>
            </a:r>
            <a:r>
              <a:rPr lang="zh-CN" altLang="zh-CN" sz="2800" baseline="-25000"/>
              <a:t>吸</a:t>
            </a:r>
            <a:r>
              <a:rPr lang="zh-CN" altLang="zh-CN" sz="2800"/>
              <a:t>＝</a:t>
            </a:r>
            <a:r>
              <a:rPr lang="en-US" altLang="zh-CN" sz="2800" i="1"/>
              <a:t>cm</a:t>
            </a:r>
            <a:r>
              <a:rPr lang="en-US" altLang="zh-CN" sz="2800"/>
              <a:t>△</a:t>
            </a:r>
            <a:r>
              <a:rPr lang="en-US" altLang="zh-CN" sz="2800" i="1"/>
              <a:t>t</a:t>
            </a:r>
            <a:r>
              <a:rPr lang="en-US" altLang="zh-CN" sz="2800"/>
              <a:t> </a:t>
            </a:r>
            <a:r>
              <a:rPr lang="zh-CN" altLang="zh-CN" sz="2800"/>
              <a:t>，汽车行驶</a:t>
            </a:r>
            <a:r>
              <a:rPr lang="en-US" altLang="zh-CN" sz="2800" i="1"/>
              <a:t>W</a:t>
            </a:r>
            <a:r>
              <a:rPr lang="zh-CN" altLang="zh-CN" sz="2800" baseline="-25000"/>
              <a:t>有</a:t>
            </a:r>
            <a:r>
              <a:rPr lang="zh-CN" altLang="zh-CN" sz="2800"/>
              <a:t>＝</a:t>
            </a:r>
            <a:r>
              <a:rPr lang="en-US" altLang="zh-CN" sz="2800" i="1"/>
              <a:t>FS</a:t>
            </a:r>
            <a:r>
              <a:rPr lang="zh-CN" altLang="zh-CN" sz="2800"/>
              <a:t>或</a:t>
            </a:r>
            <a:r>
              <a:rPr lang="en-US" altLang="zh-CN" sz="2800" i="1"/>
              <a:t>W</a:t>
            </a:r>
            <a:r>
              <a:rPr lang="zh-CN" altLang="zh-CN" sz="2800" baseline="-25000"/>
              <a:t>有</a:t>
            </a:r>
            <a:r>
              <a:rPr lang="zh-CN" altLang="zh-CN" sz="2800"/>
              <a:t>＝</a:t>
            </a:r>
            <a:r>
              <a:rPr lang="en-US" altLang="zh-CN" sz="2800" i="1"/>
              <a:t>Pt</a:t>
            </a:r>
            <a:r>
              <a:rPr lang="en-US" altLang="zh-CN" sz="2800"/>
              <a:t> </a:t>
            </a:r>
            <a:r>
              <a:rPr lang="zh-CN" altLang="zh-CN" sz="2800"/>
              <a:t>）</a:t>
            </a:r>
            <a:r>
              <a:rPr lang="en-US" altLang="zh-CN" sz="2800"/>
              <a:t>.</a:t>
            </a:r>
            <a:br>
              <a:rPr lang="zh-CN" altLang="zh-CN" sz="2800"/>
            </a:br>
            <a:r>
              <a:rPr lang="en-US" altLang="zh-CN" sz="2800"/>
              <a:t>3.</a:t>
            </a:r>
            <a:r>
              <a:rPr lang="zh-CN" altLang="zh-CN" sz="2800"/>
              <a:t>提高效率的途径：使燃料充分燃烧；尽量减小各种热量损失；机件间保持良好的润滑、减小摩擦．</a:t>
            </a:r>
            <a:endParaRPr lang="zh-CN" altLang="en-US" sz="2800"/>
          </a:p>
        </p:txBody>
      </p:sp>
      <p:sp>
        <p:nvSpPr>
          <p:cNvPr id="8196" name="箭头: 五边形 3"/>
          <p:cNvSpPr/>
          <p:nvPr/>
        </p:nvSpPr>
        <p:spPr>
          <a:xfrm>
            <a:off x="536575" y="654050"/>
            <a:ext cx="2533650" cy="558800"/>
          </a:xfrm>
          <a:prstGeom prst="homePlate">
            <a:avLst>
              <a:gd name="adj" fmla="val 50001"/>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三　热机效率　 </a:t>
            </a:r>
            <a:endParaRPr lang="zh-CN" altLang="en-US" sz="2800">
              <a:solidFill>
                <a:srgbClr val="000000"/>
              </a:solidFill>
              <a:latin typeface="黑体" panose="02010609060101010101" pitchFamily="49" charset="-122"/>
              <a:ea typeface="黑体" panose="02010609060101010101" pitchFamily="49" charset="-122"/>
            </a:endParaRPr>
          </a:p>
        </p:txBody>
      </p:sp>
      <p:pic>
        <p:nvPicPr>
          <p:cNvPr id="8197" name="图片 4"/>
          <p:cNvPicPr>
            <a:picLocks noChangeAspect="1"/>
          </p:cNvPicPr>
          <p:nvPr/>
        </p:nvPicPr>
        <p:blipFill>
          <a:blip r:embed="rId2"/>
          <a:srcRect r="75476"/>
          <a:stretch>
            <a:fillRect/>
          </a:stretch>
        </p:blipFill>
        <p:spPr>
          <a:xfrm>
            <a:off x="2052638" y="2281238"/>
            <a:ext cx="2035175" cy="876300"/>
          </a:xfrm>
          <a:prstGeom prst="rect">
            <a:avLst/>
          </a:prstGeom>
          <a:noFill/>
          <a:ln>
            <a:noFill/>
            <a:miter lim="800000"/>
          </a:ln>
        </p:spPr>
      </p:pic>
      <p:pic>
        <p:nvPicPr>
          <p:cNvPr id="8198" name="图片 5"/>
          <p:cNvPicPr>
            <a:picLocks noChangeAspect="1"/>
          </p:cNvPicPr>
          <p:nvPr/>
        </p:nvPicPr>
        <p:blipFill>
          <a:blip r:embed="rId3"/>
          <a:srcRect r="75476"/>
          <a:stretch>
            <a:fillRect/>
          </a:stretch>
        </p:blipFill>
        <p:spPr>
          <a:xfrm>
            <a:off x="6073775" y="2233613"/>
            <a:ext cx="2035175" cy="877887"/>
          </a:xfrm>
          <a:prstGeom prst="rect">
            <a:avLst/>
          </a:prstGeom>
          <a:noFill/>
          <a:ln>
            <a:noFill/>
            <a:miter lim="800000"/>
          </a:ln>
        </p:spPr>
      </p:pic>
      <p:pic>
        <p:nvPicPr>
          <p:cNvPr id="8199" name="图片 6"/>
          <p:cNvPicPr>
            <a:picLocks noChangeAspect="1"/>
          </p:cNvPicPr>
          <p:nvPr/>
        </p:nvPicPr>
        <p:blipFill>
          <a:blip r:embed="rId4"/>
          <a:srcRect r="75476"/>
          <a:stretch>
            <a:fillRect/>
          </a:stretch>
        </p:blipFill>
        <p:spPr>
          <a:xfrm>
            <a:off x="2608263" y="2962275"/>
            <a:ext cx="2035175" cy="8763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fade">
                                      <p:cBhvr>
                                        <p:cTn id="7" dur="500"/>
                                        <p:tgtEl>
                                          <p:spTgt spid="819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5"/>
                                        </p:tgtEl>
                                        <p:attrNameLst>
                                          <p:attrName>style.visibility</p:attrName>
                                        </p:attrNameLst>
                                      </p:cBhvr>
                                      <p:to>
                                        <p:strVal val="visible"/>
                                      </p:to>
                                    </p:set>
                                    <p:animEffect transition="in" filter="fade">
                                      <p:cBhvr>
                                        <p:cTn id="10" dur="500"/>
                                        <p:tgtEl>
                                          <p:spTgt spid="819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nodeType="clickEffect">
                                  <p:stCondLst>
                                    <p:cond delay="0"/>
                                  </p:stCondLst>
                                  <p:childTnLst>
                                    <p:set>
                                      <p:cBhvr>
                                        <p:cTn id="14" dur="1" fill="hold">
                                          <p:stCondLst>
                                            <p:cond delay="0"/>
                                          </p:stCondLst>
                                        </p:cTn>
                                        <p:tgtEl>
                                          <p:spTgt spid="8197"/>
                                        </p:tgtEl>
                                        <p:attrNameLst>
                                          <p:attrName>style.visibility</p:attrName>
                                        </p:attrNameLst>
                                      </p:cBhvr>
                                      <p:to>
                                        <p:strVal val="visible"/>
                                      </p:to>
                                    </p:set>
                                    <p:anim calcmode="lin" valueType="num">
                                      <p:cBhvr additive="base">
                                        <p:cTn id="15" dur="500" fill="hold"/>
                                        <p:tgtEl>
                                          <p:spTgt spid="8197"/>
                                        </p:tgtEl>
                                        <p:attrNameLst>
                                          <p:attrName>ppt_x</p:attrName>
                                        </p:attrNameLst>
                                      </p:cBhvr>
                                      <p:tavLst>
                                        <p:tav tm="0">
                                          <p:val>
                                            <p:strVal val="#ppt_x"/>
                                          </p:val>
                                        </p:tav>
                                        <p:tav tm="100000">
                                          <p:val>
                                            <p:strVal val="#ppt_x"/>
                                          </p:val>
                                        </p:tav>
                                      </p:tavLst>
                                    </p:anim>
                                    <p:anim calcmode="lin" valueType="num">
                                      <p:cBhvr additive="base">
                                        <p:cTn id="16"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8198"/>
                                        </p:tgtEl>
                                        <p:attrNameLst>
                                          <p:attrName>style.visibility</p:attrName>
                                        </p:attrNameLst>
                                      </p:cBhvr>
                                      <p:to>
                                        <p:strVal val="visible"/>
                                      </p:to>
                                    </p:set>
                                    <p:anim calcmode="lin" valueType="num">
                                      <p:cBhvr additive="base">
                                        <p:cTn id="21" dur="500" fill="hold"/>
                                        <p:tgtEl>
                                          <p:spTgt spid="8198"/>
                                        </p:tgtEl>
                                        <p:attrNameLst>
                                          <p:attrName>ppt_x</p:attrName>
                                        </p:attrNameLst>
                                      </p:cBhvr>
                                      <p:tavLst>
                                        <p:tav tm="0">
                                          <p:val>
                                            <p:strVal val="#ppt_x"/>
                                          </p:val>
                                        </p:tav>
                                        <p:tav tm="100000">
                                          <p:val>
                                            <p:strVal val="#ppt_x"/>
                                          </p:val>
                                        </p:tav>
                                      </p:tavLst>
                                    </p:anim>
                                    <p:anim calcmode="lin" valueType="num">
                                      <p:cBhvr additive="base">
                                        <p:cTn id="22"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8199"/>
                                        </p:tgtEl>
                                        <p:attrNameLst>
                                          <p:attrName>style.visibility</p:attrName>
                                        </p:attrNameLst>
                                      </p:cBhvr>
                                      <p:to>
                                        <p:strVal val="visible"/>
                                      </p:to>
                                    </p:set>
                                    <p:anim calcmode="lin" valueType="num">
                                      <p:cBhvr additive="base">
                                        <p:cTn id="27" dur="500" fill="hold"/>
                                        <p:tgtEl>
                                          <p:spTgt spid="8199"/>
                                        </p:tgtEl>
                                        <p:attrNameLst>
                                          <p:attrName>ppt_x</p:attrName>
                                        </p:attrNameLst>
                                      </p:cBhvr>
                                      <p:tavLst>
                                        <p:tav tm="0">
                                          <p:val>
                                            <p:strVal val="#ppt_x"/>
                                          </p:val>
                                        </p:tav>
                                        <p:tav tm="100000">
                                          <p:val>
                                            <p:strVal val="#ppt_x"/>
                                          </p:val>
                                        </p:tav>
                                      </p:tavLst>
                                    </p:anim>
                                    <p:anim calcmode="lin" valueType="num">
                                      <p:cBhvr additive="base">
                                        <p:cTn id="28"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1"/>
          <p:cNvSpPr>
            <a:spLocks noGrp="1"/>
          </p:cNvSpPr>
          <p:nvPr>
            <p:ph type="title" idx="4294967295"/>
          </p:nvPr>
        </p:nvSpPr>
        <p:spPr>
          <a:xfrm>
            <a:off x="517525" y="17303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能量的转化：各种形式的能量在一定条件下可以相互</a:t>
            </a:r>
            <a:r>
              <a:rPr lang="zh-CN" altLang="zh-CN" sz="2800" u="sng"/>
              <a:t>　　　　　</a:t>
            </a:r>
            <a:r>
              <a:rPr lang="zh-CN" altLang="zh-CN" sz="2800"/>
              <a:t>，并且是具有方向性的．</a:t>
            </a:r>
            <a:br>
              <a:rPr lang="zh-CN" altLang="zh-CN" sz="2800"/>
            </a:br>
            <a:r>
              <a:rPr lang="en-US" altLang="zh-CN" sz="2800"/>
              <a:t>2.</a:t>
            </a:r>
            <a:r>
              <a:rPr lang="zh-CN" altLang="zh-CN" sz="2800"/>
              <a:t>能量守恒定律：能量既不会消灭，也不会创生，它只会从一种形式</a:t>
            </a:r>
            <a:r>
              <a:rPr lang="zh-CN" altLang="zh-CN" sz="2800" u="sng"/>
              <a:t>　　　　　</a:t>
            </a:r>
            <a:r>
              <a:rPr lang="zh-CN" altLang="zh-CN" sz="2800"/>
              <a:t>为其他形式，或者从一个物体</a:t>
            </a:r>
            <a:r>
              <a:rPr lang="zh-CN" altLang="zh-CN" sz="2800" u="sng"/>
              <a:t>　　　　　</a:t>
            </a:r>
            <a:r>
              <a:rPr lang="zh-CN" altLang="zh-CN" sz="2800"/>
              <a:t>到另一个物体，而在转化和转移的过程中，能量的总量保持</a:t>
            </a:r>
            <a:r>
              <a:rPr lang="zh-CN" altLang="zh-CN" sz="2800" u="sng"/>
              <a:t>　　　　　</a:t>
            </a:r>
            <a:r>
              <a:rPr lang="zh-CN" altLang="zh-CN" sz="2800"/>
              <a:t>．</a:t>
            </a:r>
            <a:br>
              <a:rPr lang="zh-CN" altLang="zh-CN" sz="2800"/>
            </a:br>
            <a:endParaRPr lang="zh-CN" altLang="en-US" sz="2800"/>
          </a:p>
        </p:txBody>
      </p:sp>
      <p:sp>
        <p:nvSpPr>
          <p:cNvPr id="9220" name="箭头: 五边形 3"/>
          <p:cNvSpPr/>
          <p:nvPr/>
        </p:nvSpPr>
        <p:spPr>
          <a:xfrm>
            <a:off x="546100" y="1085850"/>
            <a:ext cx="3708400" cy="558800"/>
          </a:xfrm>
          <a:prstGeom prst="homePlate">
            <a:avLst>
              <a:gd name="adj" fmla="val 49988"/>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四　能量转化和守恒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9221" name="矩形 4"/>
          <p:cNvSpPr/>
          <p:nvPr/>
        </p:nvSpPr>
        <p:spPr>
          <a:xfrm>
            <a:off x="1716088" y="2452688"/>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转化</a:t>
            </a:r>
            <a:endParaRPr lang="zh-CN" altLang="en-US" sz="2800"/>
          </a:p>
        </p:txBody>
      </p:sp>
      <p:sp>
        <p:nvSpPr>
          <p:cNvPr id="9222" name="矩形 5"/>
          <p:cNvSpPr/>
          <p:nvPr/>
        </p:nvSpPr>
        <p:spPr>
          <a:xfrm>
            <a:off x="3803650" y="374015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转化</a:t>
            </a:r>
            <a:endParaRPr lang="zh-CN" altLang="en-US" sz="2800"/>
          </a:p>
        </p:txBody>
      </p:sp>
      <p:sp>
        <p:nvSpPr>
          <p:cNvPr id="9223" name="矩形 6"/>
          <p:cNvSpPr/>
          <p:nvPr/>
        </p:nvSpPr>
        <p:spPr>
          <a:xfrm>
            <a:off x="2400300" y="4364038"/>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转移</a:t>
            </a:r>
            <a:endParaRPr lang="zh-CN" altLang="en-US" sz="2800"/>
          </a:p>
        </p:txBody>
      </p:sp>
      <p:sp>
        <p:nvSpPr>
          <p:cNvPr id="9224" name="矩形 7"/>
          <p:cNvSpPr/>
          <p:nvPr/>
        </p:nvSpPr>
        <p:spPr>
          <a:xfrm>
            <a:off x="5643563" y="5002213"/>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不变</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221"/>
                                        </p:tgtEl>
                                        <p:attrNameLst>
                                          <p:attrName>style.visibility</p:attrName>
                                        </p:attrNameLst>
                                      </p:cBhvr>
                                      <p:to>
                                        <p:strVal val="visible"/>
                                      </p:to>
                                    </p:set>
                                    <p:anim calcmode="lin" valueType="num">
                                      <p:cBhvr additive="base">
                                        <p:cTn id="15" dur="500" fill="hold"/>
                                        <p:tgtEl>
                                          <p:spTgt spid="9221"/>
                                        </p:tgtEl>
                                        <p:attrNameLst>
                                          <p:attrName>ppt_x</p:attrName>
                                        </p:attrNameLst>
                                      </p:cBhvr>
                                      <p:tavLst>
                                        <p:tav tm="0">
                                          <p:val>
                                            <p:strVal val="#ppt_x"/>
                                          </p:val>
                                        </p:tav>
                                        <p:tav tm="100000">
                                          <p:val>
                                            <p:strVal val="#ppt_x"/>
                                          </p:val>
                                        </p:tav>
                                      </p:tavLst>
                                    </p:anim>
                                    <p:anim calcmode="lin" valueType="num">
                                      <p:cBhvr additive="base">
                                        <p:cTn id="16"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222"/>
                                        </p:tgtEl>
                                        <p:attrNameLst>
                                          <p:attrName>style.visibility</p:attrName>
                                        </p:attrNameLst>
                                      </p:cBhvr>
                                      <p:to>
                                        <p:strVal val="visible"/>
                                      </p:to>
                                    </p:set>
                                    <p:anim calcmode="lin" valueType="num">
                                      <p:cBhvr additive="base">
                                        <p:cTn id="21" dur="500" fill="hold"/>
                                        <p:tgtEl>
                                          <p:spTgt spid="9222"/>
                                        </p:tgtEl>
                                        <p:attrNameLst>
                                          <p:attrName>ppt_x</p:attrName>
                                        </p:attrNameLst>
                                      </p:cBhvr>
                                      <p:tavLst>
                                        <p:tav tm="0">
                                          <p:val>
                                            <p:strVal val="#ppt_x"/>
                                          </p:val>
                                        </p:tav>
                                        <p:tav tm="100000">
                                          <p:val>
                                            <p:strVal val="#ppt_x"/>
                                          </p:val>
                                        </p:tav>
                                      </p:tavLst>
                                    </p:anim>
                                    <p:anim calcmode="lin" valueType="num">
                                      <p:cBhvr additive="base">
                                        <p:cTn id="22"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223"/>
                                        </p:tgtEl>
                                        <p:attrNameLst>
                                          <p:attrName>style.visibility</p:attrName>
                                        </p:attrNameLst>
                                      </p:cBhvr>
                                      <p:to>
                                        <p:strVal val="visible"/>
                                      </p:to>
                                    </p:set>
                                    <p:anim calcmode="lin" valueType="num">
                                      <p:cBhvr additive="base">
                                        <p:cTn id="27" dur="500" fill="hold"/>
                                        <p:tgtEl>
                                          <p:spTgt spid="9223"/>
                                        </p:tgtEl>
                                        <p:attrNameLst>
                                          <p:attrName>ppt_x</p:attrName>
                                        </p:attrNameLst>
                                      </p:cBhvr>
                                      <p:tavLst>
                                        <p:tav tm="0">
                                          <p:val>
                                            <p:strVal val="#ppt_x"/>
                                          </p:val>
                                        </p:tav>
                                        <p:tav tm="100000">
                                          <p:val>
                                            <p:strVal val="#ppt_x"/>
                                          </p:val>
                                        </p:tav>
                                      </p:tavLst>
                                    </p:anim>
                                    <p:anim calcmode="lin" valueType="num">
                                      <p:cBhvr additive="base">
                                        <p:cTn id="28"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224"/>
                                        </p:tgtEl>
                                        <p:attrNameLst>
                                          <p:attrName>style.visibility</p:attrName>
                                        </p:attrNameLst>
                                      </p:cBhvr>
                                      <p:to>
                                        <p:strVal val="visible"/>
                                      </p:to>
                                    </p:set>
                                    <p:anim calcmode="lin" valueType="num">
                                      <p:cBhvr additive="base">
                                        <p:cTn id="33" dur="500" fill="hold"/>
                                        <p:tgtEl>
                                          <p:spTgt spid="9224"/>
                                        </p:tgtEl>
                                        <p:attrNameLst>
                                          <p:attrName>ppt_x</p:attrName>
                                        </p:attrNameLst>
                                      </p:cBhvr>
                                      <p:tavLst>
                                        <p:tav tm="0">
                                          <p:val>
                                            <p:strVal val="#ppt_x"/>
                                          </p:val>
                                        </p:tav>
                                        <p:tav tm="100000">
                                          <p:val>
                                            <p:strVal val="#ppt_x"/>
                                          </p:val>
                                        </p:tav>
                                      </p:tavLst>
                                    </p:anim>
                                    <p:anim calcmode="lin" valueType="num">
                                      <p:cBhvr additive="base">
                                        <p:cTn id="34"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P spid="9223" grpId="0"/>
      <p:bldP spid="922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标题 1"/>
          <p:cNvSpPr>
            <a:spLocks noGrp="1"/>
          </p:cNvSpPr>
          <p:nvPr>
            <p:ph type="title" idx="4294967295"/>
          </p:nvPr>
        </p:nvSpPr>
        <p:spPr>
          <a:xfrm>
            <a:off x="508000" y="4699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热机　 </a:t>
            </a:r>
            <a:br>
              <a:rPr lang="en-US" altLang="zh-CN" sz="2800"/>
            </a:br>
            <a:r>
              <a:rPr lang="en-US" altLang="zh-CN" sz="2800"/>
              <a:t>        </a:t>
            </a:r>
            <a:r>
              <a:rPr lang="zh-CN" altLang="zh-CN" sz="2800"/>
              <a:t>（</a:t>
            </a:r>
            <a:r>
              <a:rPr lang="en-US" altLang="zh-CN" sz="2800"/>
              <a:t>2020·</a:t>
            </a:r>
            <a:r>
              <a:rPr lang="zh-CN" altLang="zh-CN" sz="2800"/>
              <a:t>衡阳）如下图所示为内燃机四冲程工作示意图，下列说法正确的是（　　）</a:t>
            </a:r>
            <a:br>
              <a:rPr lang="zh-CN" altLang="zh-CN" sz="2800"/>
            </a:br>
            <a:r>
              <a:rPr lang="en-US" altLang="zh-CN" sz="2800"/>
              <a:t>A</a:t>
            </a:r>
            <a:r>
              <a:rPr lang="zh-CN" altLang="zh-CN" sz="2800"/>
              <a:t>．一个工作循环的正确顺序是：甲乙丙丁</a:t>
            </a:r>
            <a:r>
              <a:rPr lang="en-US" altLang="zh-CN" sz="2800"/>
              <a:t>	      B</a:t>
            </a:r>
            <a:r>
              <a:rPr lang="zh-CN" altLang="zh-CN" sz="2800"/>
              <a:t>．乙图冲程能获得动力</a:t>
            </a:r>
            <a:r>
              <a:rPr lang="en-US" altLang="zh-CN" sz="2800"/>
              <a:t>	</a:t>
            </a:r>
            <a:br>
              <a:rPr lang="zh-CN" altLang="zh-CN" sz="2800"/>
            </a:br>
            <a:r>
              <a:rPr lang="en-US" altLang="zh-CN" sz="2800"/>
              <a:t>C</a:t>
            </a:r>
            <a:r>
              <a:rPr lang="zh-CN" altLang="zh-CN" sz="2800"/>
              <a:t>．丁图冲程有明显机械能转化为内能的过程</a:t>
            </a:r>
            <a:r>
              <a:rPr lang="en-US" altLang="zh-CN" sz="2800"/>
              <a:t>	     D</a:t>
            </a:r>
            <a:r>
              <a:rPr lang="zh-CN" altLang="zh-CN" sz="2800"/>
              <a:t>．丙图冲程存在化学能转化为内能的过程</a:t>
            </a:r>
            <a:br>
              <a:rPr lang="zh-CN" altLang="zh-CN" sz="2800"/>
            </a:br>
            <a:endParaRPr lang="zh-CN" altLang="en-US" sz="2800"/>
          </a:p>
        </p:txBody>
      </p:sp>
      <p:pic>
        <p:nvPicPr>
          <p:cNvPr id="10243" name="Picture 2"/>
          <p:cNvPicPr>
            <a:picLocks noChangeAspect="1"/>
          </p:cNvPicPr>
          <p:nvPr/>
        </p:nvPicPr>
        <p:blipFill>
          <a:blip r:embed="rId2"/>
          <a:stretch>
            <a:fillRect/>
          </a:stretch>
        </p:blipFill>
        <p:spPr>
          <a:xfrm>
            <a:off x="658813" y="1304925"/>
            <a:ext cx="792162" cy="395288"/>
          </a:xfrm>
          <a:prstGeom prst="rect">
            <a:avLst/>
          </a:prstGeom>
          <a:noFill/>
          <a:ln>
            <a:noFill/>
            <a:miter lim="800000"/>
          </a:ln>
        </p:spPr>
      </p:pic>
      <p:sp>
        <p:nvSpPr>
          <p:cNvPr id="1024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0245" name="Picture 6"/>
          <p:cNvPicPr>
            <a:picLocks noChangeAspect="1"/>
          </p:cNvPicPr>
          <p:nvPr/>
        </p:nvPicPr>
        <p:blipFill>
          <a:blip r:embed="rId3"/>
          <a:stretch>
            <a:fillRect/>
          </a:stretch>
        </p:blipFill>
        <p:spPr>
          <a:xfrm>
            <a:off x="1779588" y="4970463"/>
            <a:ext cx="5584825" cy="1595437"/>
          </a:xfrm>
          <a:prstGeom prst="rect">
            <a:avLst/>
          </a:prstGeom>
          <a:noFill/>
          <a:ln>
            <a:noFill/>
            <a:miter lim="800000"/>
          </a:ln>
        </p:spPr>
      </p:pic>
      <p:sp>
        <p:nvSpPr>
          <p:cNvPr id="10246" name="矩形 4"/>
          <p:cNvSpPr/>
          <p:nvPr/>
        </p:nvSpPr>
        <p:spPr>
          <a:xfrm>
            <a:off x="5338763" y="1830388"/>
            <a:ext cx="457200"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500"/>
                                        <p:tgtEl>
                                          <p:spTgt spid="102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242"/>
                                        </p:tgtEl>
                                        <p:attrNameLst>
                                          <p:attrName>style.visibility</p:attrName>
                                        </p:attrNameLst>
                                      </p:cBhvr>
                                      <p:to>
                                        <p:strVal val="visible"/>
                                      </p:to>
                                    </p:set>
                                    <p:animEffect transition="in" filter="fade">
                                      <p:cBhvr>
                                        <p:cTn id="10" dur="500"/>
                                        <p:tgtEl>
                                          <p:spTgt spid="10242"/>
                                        </p:tgtEl>
                                      </p:cBhvr>
                                    </p:animEffect>
                                  </p:childTnLst>
                                </p:cTn>
                              </p:par>
                              <p:par>
                                <p:cTn id="11" presetID="10" presetClass="entr" presetSubtype="0" fill="hold" nodeType="withEffect">
                                  <p:stCondLst>
                                    <p:cond delay="0"/>
                                  </p:stCondLst>
                                  <p:childTnLst>
                                    <p:set>
                                      <p:cBhvr>
                                        <p:cTn id="12" dur="1" fill="hold">
                                          <p:stCondLst>
                                            <p:cond delay="0"/>
                                          </p:stCondLst>
                                        </p:cTn>
                                        <p:tgtEl>
                                          <p:spTgt spid="10245"/>
                                        </p:tgtEl>
                                        <p:attrNameLst>
                                          <p:attrName>style.visibility</p:attrName>
                                        </p:attrNameLst>
                                      </p:cBhvr>
                                      <p:to>
                                        <p:strVal val="visible"/>
                                      </p:to>
                                    </p:set>
                                    <p:animEffect transition="in" filter="fade">
                                      <p:cBhvr>
                                        <p:cTn id="13" dur="500"/>
                                        <p:tgtEl>
                                          <p:spTgt spid="1024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46"/>
                                        </p:tgtEl>
                                        <p:attrNameLst>
                                          <p:attrName>style.visibility</p:attrName>
                                        </p:attrNameLst>
                                      </p:cBhvr>
                                      <p:to>
                                        <p:strVal val="visible"/>
                                      </p:to>
                                    </p:set>
                                    <p:anim calcmode="lin" valueType="num">
                                      <p:cBhvr additive="base">
                                        <p:cTn id="18" dur="500" fill="hold"/>
                                        <p:tgtEl>
                                          <p:spTgt spid="10246"/>
                                        </p:tgtEl>
                                        <p:attrNameLst>
                                          <p:attrName>ppt_x</p:attrName>
                                        </p:attrNameLst>
                                      </p:cBhvr>
                                      <p:tavLst>
                                        <p:tav tm="0">
                                          <p:val>
                                            <p:strVal val="#ppt_x"/>
                                          </p:val>
                                        </p:tav>
                                        <p:tav tm="100000">
                                          <p:val>
                                            <p:strVal val="#ppt_x"/>
                                          </p:val>
                                        </p:tav>
                                      </p:tavLst>
                                    </p:anim>
                                    <p:anim calcmode="lin" valueType="num">
                                      <p:cBhvr additive="base">
                                        <p:cTn id="19"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1267" name="标题 2"/>
          <p:cNvSpPr>
            <a:spLocks noGrp="1"/>
          </p:cNvSpPr>
          <p:nvPr>
            <p:ph type="title" idx="4294967295"/>
          </p:nvPr>
        </p:nvSpPr>
        <p:spPr>
          <a:xfrm>
            <a:off x="500063" y="882650"/>
            <a:ext cx="8128000" cy="52863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【点拔】四冲程汽油机的工作分为吸气冲程、压缩冲程、做功冲程、排气冲程，其中只有做功冲程提供动力，其他三个冲程靠飞轮的惯性完成，一个工作循环，活塞转</a:t>
            </a:r>
            <a:r>
              <a:rPr lang="en-US" altLang="zh-CN" sz="2800"/>
              <a:t>2</a:t>
            </a:r>
            <a:r>
              <a:rPr lang="zh-CN" altLang="zh-CN" sz="2800"/>
              <a:t>周，只做功</a:t>
            </a:r>
            <a:r>
              <a:rPr lang="en-US" altLang="zh-CN" sz="2800"/>
              <a:t>1</a:t>
            </a:r>
            <a:r>
              <a:rPr lang="zh-CN" altLang="zh-CN" sz="2800"/>
              <a:t>次．</a:t>
            </a:r>
            <a:br>
              <a:rPr lang="zh-CN" altLang="zh-CN" sz="2800"/>
            </a:br>
            <a:r>
              <a:rPr lang="zh-CN" altLang="zh-CN" sz="2800"/>
              <a:t>（</a:t>
            </a:r>
            <a:r>
              <a:rPr lang="en-US" altLang="zh-CN" sz="2800"/>
              <a:t>1</a:t>
            </a:r>
            <a:r>
              <a:rPr lang="zh-CN" altLang="zh-CN" sz="2800"/>
              <a:t>）识图：箭头朝里是吸气冲程，朝外是排气冲程，点火是做功冲程，剩下的是压缩冲程；</a:t>
            </a:r>
            <a:br>
              <a:rPr lang="zh-CN" altLang="zh-CN" sz="2800"/>
            </a:br>
            <a:r>
              <a:rPr lang="zh-CN" altLang="zh-CN" sz="2800"/>
              <a:t>（</a:t>
            </a:r>
            <a:r>
              <a:rPr lang="en-US" altLang="zh-CN" sz="2800"/>
              <a:t>2</a:t>
            </a:r>
            <a:r>
              <a:rPr lang="zh-CN" altLang="zh-CN" sz="2800"/>
              <a:t>）能量转化：做功冲程把内能转化为机械能，压缩冲程把通过做功的方式把机械能转化为内能．</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3"/>
          <p:cNvSpPr>
            <a:spLocks noGrp="1"/>
          </p:cNvSpPr>
          <p:nvPr>
            <p:ph type="title" idx="4294967295"/>
          </p:nvPr>
        </p:nvSpPr>
        <p:spPr>
          <a:xfrm>
            <a:off x="519113" y="13636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朝阳）内燃机的一个工作循环是由四个冲程组成的，如下图所示的是工作循环中的</a:t>
            </a:r>
            <a:br>
              <a:rPr lang="en-US" altLang="zh-CN" sz="2800"/>
            </a:br>
            <a:r>
              <a:rPr lang="zh-CN" altLang="zh-CN" sz="2800" u="sng"/>
              <a:t>　　　　　</a:t>
            </a:r>
            <a:r>
              <a:rPr lang="zh-CN" altLang="zh-CN" sz="2800"/>
              <a:t>冲程，若飞轮转动</a:t>
            </a:r>
            <a:r>
              <a:rPr lang="en-US" altLang="zh-CN" sz="2800"/>
              <a:t>40</a:t>
            </a:r>
            <a:r>
              <a:rPr lang="zh-CN" altLang="zh-CN" sz="2800"/>
              <a:t>周，则对外做功</a:t>
            </a:r>
            <a:br>
              <a:rPr lang="en-US" altLang="zh-CN" sz="2800"/>
            </a:br>
            <a:r>
              <a:rPr lang="zh-CN" altLang="zh-CN" sz="2800" u="sng"/>
              <a:t>　　　　　</a:t>
            </a:r>
            <a:r>
              <a:rPr lang="zh-CN" altLang="zh-CN" sz="2800"/>
              <a:t>次．</a:t>
            </a:r>
            <a:endParaRPr lang="zh-CN" altLang="en-US" sz="2800"/>
          </a:p>
        </p:txBody>
      </p:sp>
      <p:pic>
        <p:nvPicPr>
          <p:cNvPr id="12291" name="Picture 2"/>
          <p:cNvPicPr>
            <a:picLocks noChangeAspect="1"/>
          </p:cNvPicPr>
          <p:nvPr/>
        </p:nvPicPr>
        <p:blipFill>
          <a:blip r:embed="rId2"/>
          <a:stretch>
            <a:fillRect/>
          </a:stretch>
        </p:blipFill>
        <p:spPr>
          <a:xfrm>
            <a:off x="758825" y="1527175"/>
            <a:ext cx="1323975" cy="487363"/>
          </a:xfrm>
          <a:prstGeom prst="rect">
            <a:avLst/>
          </a:prstGeom>
          <a:noFill/>
          <a:ln>
            <a:noFill/>
            <a:miter lim="800000"/>
          </a:ln>
        </p:spPr>
      </p:pic>
      <p:sp>
        <p:nvSpPr>
          <p:cNvPr id="12292"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2293" name="Picture 7"/>
          <p:cNvPicPr>
            <a:picLocks noChangeAspect="1"/>
          </p:cNvPicPr>
          <p:nvPr/>
        </p:nvPicPr>
        <p:blipFill>
          <a:blip r:embed="rId3"/>
          <a:stretch>
            <a:fillRect/>
          </a:stretch>
        </p:blipFill>
        <p:spPr>
          <a:xfrm>
            <a:off x="4583113" y="3394075"/>
            <a:ext cx="1579562" cy="2363788"/>
          </a:xfrm>
          <a:prstGeom prst="rect">
            <a:avLst/>
          </a:prstGeom>
          <a:noFill/>
          <a:ln>
            <a:noFill/>
            <a:miter lim="800000"/>
          </a:ln>
        </p:spPr>
      </p:pic>
      <p:sp>
        <p:nvSpPr>
          <p:cNvPr id="12294" name="矩形 4"/>
          <p:cNvSpPr/>
          <p:nvPr/>
        </p:nvSpPr>
        <p:spPr>
          <a:xfrm>
            <a:off x="863600" y="3373438"/>
            <a:ext cx="90328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a:t>
            </a:r>
            <a:r>
              <a:rPr lang="en-US" altLang="zh-CN" sz="2800">
                <a:solidFill>
                  <a:srgbClr val="FF0000"/>
                </a:solidFill>
                <a:latin typeface="Times New Roman" pitchFamily="18" charset="0"/>
                <a:ea typeface="黑体" pitchFamily="49" charset="-122"/>
              </a:rPr>
              <a:t>20</a:t>
            </a:r>
            <a:endParaRPr lang="zh-CN" altLang="en-US">
              <a:ea typeface="黑体" panose="02010609060101010101" pitchFamily="49" charset="-122"/>
            </a:endParaRPr>
          </a:p>
        </p:txBody>
      </p:sp>
      <p:sp>
        <p:nvSpPr>
          <p:cNvPr id="12295" name="矩形 9"/>
          <p:cNvSpPr/>
          <p:nvPr/>
        </p:nvSpPr>
        <p:spPr>
          <a:xfrm>
            <a:off x="1065213" y="2700338"/>
            <a:ext cx="1262062"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压缩　</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fade">
                                      <p:cBhvr>
                                        <p:cTn id="10" dur="500"/>
                                        <p:tgtEl>
                                          <p:spTgt spid="12290"/>
                                        </p:tgtEl>
                                      </p:cBhvr>
                                    </p:animEffect>
                                  </p:childTnLst>
                                </p:cTn>
                              </p:par>
                              <p:par>
                                <p:cTn id="11" presetID="10" presetClass="entr" presetSubtype="0" fill="hold" nodeType="withEffect">
                                  <p:stCondLst>
                                    <p:cond delay="0"/>
                                  </p:stCondLst>
                                  <p:childTnLst>
                                    <p:set>
                                      <p:cBhvr>
                                        <p:cTn id="12" dur="1" fill="hold">
                                          <p:stCondLst>
                                            <p:cond delay="0"/>
                                          </p:stCondLst>
                                        </p:cTn>
                                        <p:tgtEl>
                                          <p:spTgt spid="12293"/>
                                        </p:tgtEl>
                                        <p:attrNameLst>
                                          <p:attrName>style.visibility</p:attrName>
                                        </p:attrNameLst>
                                      </p:cBhvr>
                                      <p:to>
                                        <p:strVal val="visible"/>
                                      </p:to>
                                    </p:set>
                                    <p:animEffect transition="in" filter="fade">
                                      <p:cBhvr>
                                        <p:cTn id="13" dur="500"/>
                                        <p:tgtEl>
                                          <p:spTgt spid="1229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295"/>
                                        </p:tgtEl>
                                        <p:attrNameLst>
                                          <p:attrName>style.visibility</p:attrName>
                                        </p:attrNameLst>
                                      </p:cBhvr>
                                      <p:to>
                                        <p:strVal val="visible"/>
                                      </p:to>
                                    </p:set>
                                    <p:anim calcmode="lin" valueType="num">
                                      <p:cBhvr additive="base">
                                        <p:cTn id="18" dur="500" fill="hold"/>
                                        <p:tgtEl>
                                          <p:spTgt spid="12295"/>
                                        </p:tgtEl>
                                        <p:attrNameLst>
                                          <p:attrName>ppt_x</p:attrName>
                                        </p:attrNameLst>
                                      </p:cBhvr>
                                      <p:tavLst>
                                        <p:tav tm="0">
                                          <p:val>
                                            <p:strVal val="#ppt_x"/>
                                          </p:val>
                                        </p:tav>
                                        <p:tav tm="100000">
                                          <p:val>
                                            <p:strVal val="#ppt_x"/>
                                          </p:val>
                                        </p:tav>
                                      </p:tavLst>
                                    </p:anim>
                                    <p:anim calcmode="lin" valueType="num">
                                      <p:cBhvr additive="base">
                                        <p:cTn id="19"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294"/>
                                        </p:tgtEl>
                                        <p:attrNameLst>
                                          <p:attrName>style.visibility</p:attrName>
                                        </p:attrNameLst>
                                      </p:cBhvr>
                                      <p:to>
                                        <p:strVal val="visible"/>
                                      </p:to>
                                    </p:set>
                                    <p:anim calcmode="lin" valueType="num">
                                      <p:cBhvr additive="base">
                                        <p:cTn id="24" dur="500" fill="hold"/>
                                        <p:tgtEl>
                                          <p:spTgt spid="12294"/>
                                        </p:tgtEl>
                                        <p:attrNameLst>
                                          <p:attrName>ppt_x</p:attrName>
                                        </p:attrNameLst>
                                      </p:cBhvr>
                                      <p:tavLst>
                                        <p:tav tm="0">
                                          <p:val>
                                            <p:strVal val="#ppt_x"/>
                                          </p:val>
                                        </p:tav>
                                        <p:tav tm="100000">
                                          <p:val>
                                            <p:strVal val="#ppt_x"/>
                                          </p:val>
                                        </p:tav>
                                      </p:tavLst>
                                    </p:anim>
                                    <p:anim calcmode="lin" valueType="num">
                                      <p:cBhvr additive="base">
                                        <p:cTn id="25"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4" grpId="0"/>
      <p:bldP spid="1229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热值、热机效率　 </a:t>
            </a:r>
            <a:br>
              <a:rPr lang="en-US" altLang="zh-CN" sz="2800"/>
            </a:br>
            <a:r>
              <a:rPr lang="en-US" altLang="zh-CN" sz="2800"/>
              <a:t>          </a:t>
            </a:r>
            <a:r>
              <a:rPr lang="zh-CN" altLang="zh-CN" sz="2800"/>
              <a:t>（</a:t>
            </a:r>
            <a:r>
              <a:rPr lang="en-US" altLang="zh-CN" sz="2800"/>
              <a:t>2020·</a:t>
            </a:r>
            <a:r>
              <a:rPr lang="zh-CN" altLang="zh-CN" sz="2800"/>
              <a:t>甘孜）下列关于热值和热机效率的说法，正确的是（　　）</a:t>
            </a:r>
            <a:br>
              <a:rPr lang="zh-CN" altLang="zh-CN" sz="2800"/>
            </a:br>
            <a:r>
              <a:rPr lang="en-US" altLang="zh-CN" sz="2800"/>
              <a:t>A</a:t>
            </a:r>
            <a:r>
              <a:rPr lang="zh-CN" altLang="zh-CN" sz="2800"/>
              <a:t>．使燃料燃烧更充分，可以增大热值</a:t>
            </a:r>
            <a:r>
              <a:rPr lang="en-US" altLang="zh-CN" sz="2800"/>
              <a:t>	        B</a:t>
            </a:r>
            <a:r>
              <a:rPr lang="zh-CN" altLang="zh-CN" sz="2800"/>
              <a:t>．使燃料燃烧更充分，可以提高热机效率</a:t>
            </a:r>
            <a:r>
              <a:rPr lang="en-US" altLang="zh-CN" sz="2800"/>
              <a:t>	</a:t>
            </a:r>
            <a:br>
              <a:rPr lang="zh-CN" altLang="zh-CN" sz="2800"/>
            </a:br>
            <a:r>
              <a:rPr lang="en-US" altLang="zh-CN" sz="2800"/>
              <a:t>C</a:t>
            </a:r>
            <a:r>
              <a:rPr lang="zh-CN" altLang="zh-CN" sz="2800"/>
              <a:t>．柴油机的热机效率通常为</a:t>
            </a:r>
            <a:r>
              <a:rPr lang="en-US" altLang="zh-CN" sz="2800"/>
              <a:t>100%	          </a:t>
            </a:r>
            <a:br>
              <a:rPr lang="en-US" altLang="zh-CN" sz="2800"/>
            </a:br>
            <a:r>
              <a:rPr lang="en-US" altLang="zh-CN" sz="2800"/>
              <a:t>D</a:t>
            </a:r>
            <a:r>
              <a:rPr lang="zh-CN" altLang="zh-CN" sz="2800"/>
              <a:t>．燃料燃烧释放的热量越大，热值越大</a:t>
            </a:r>
            <a:br>
              <a:rPr lang="zh-CN" altLang="zh-CN" sz="2800"/>
            </a:br>
            <a:endParaRPr lang="zh-CN" altLang="en-US" sz="2800"/>
          </a:p>
        </p:txBody>
      </p:sp>
      <p:pic>
        <p:nvPicPr>
          <p:cNvPr id="13315" name="Picture 3"/>
          <p:cNvPicPr>
            <a:picLocks noChangeAspect="1"/>
          </p:cNvPicPr>
          <p:nvPr/>
        </p:nvPicPr>
        <p:blipFill>
          <a:blip r:embed="rId2"/>
          <a:stretch>
            <a:fillRect/>
          </a:stretch>
        </p:blipFill>
        <p:spPr>
          <a:xfrm>
            <a:off x="704850" y="1700213"/>
            <a:ext cx="811213" cy="404812"/>
          </a:xfrm>
          <a:prstGeom prst="rect">
            <a:avLst/>
          </a:prstGeom>
          <a:noFill/>
          <a:ln>
            <a:noFill/>
            <a:miter lim="800000"/>
          </a:ln>
        </p:spPr>
      </p:pic>
      <p:sp>
        <p:nvSpPr>
          <p:cNvPr id="1331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3317" name="矩形 6"/>
          <p:cNvSpPr/>
          <p:nvPr/>
        </p:nvSpPr>
        <p:spPr>
          <a:xfrm>
            <a:off x="3181350" y="2243138"/>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fade">
                                      <p:cBhvr>
                                        <p:cTn id="10" dur="500"/>
                                        <p:tgtEl>
                                          <p:spTgt spid="1331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3317"/>
                                        </p:tgtEl>
                                        <p:attrNameLst>
                                          <p:attrName>style.visibility</p:attrName>
                                        </p:attrNameLst>
                                      </p:cBhvr>
                                      <p:to>
                                        <p:strVal val="visible"/>
                                      </p:to>
                                    </p:set>
                                    <p:anim calcmode="lin" valueType="num">
                                      <p:cBhvr additive="base">
                                        <p:cTn id="15" dur="500" fill="hold"/>
                                        <p:tgtEl>
                                          <p:spTgt spid="13317"/>
                                        </p:tgtEl>
                                        <p:attrNameLst>
                                          <p:attrName>ppt_x</p:attrName>
                                        </p:attrNameLst>
                                      </p:cBhvr>
                                      <p:tavLst>
                                        <p:tav tm="0">
                                          <p:val>
                                            <p:strVal val="#ppt_x"/>
                                          </p:val>
                                        </p:tav>
                                        <p:tav tm="100000">
                                          <p:val>
                                            <p:strVal val="#ppt_x"/>
                                          </p:val>
                                        </p:tav>
                                      </p:tavLst>
                                    </p:anim>
                                    <p:anim calcmode="lin" valueType="num">
                                      <p:cBhvr additive="base">
                                        <p:cTn id="16" dur="500" fill="hold"/>
                                        <p:tgtEl>
                                          <p:spTgt spid="133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4339" name="图片 3"/>
          <p:cNvPicPr>
            <a:picLocks noChangeAspect="1"/>
          </p:cNvPicPr>
          <p:nvPr/>
        </p:nvPicPr>
        <p:blipFill>
          <a:blip r:embed="rId2"/>
          <a:srcRect r="18528"/>
          <a:stretch>
            <a:fillRect/>
          </a:stretch>
        </p:blipFill>
        <p:spPr>
          <a:xfrm>
            <a:off x="847725" y="1308100"/>
            <a:ext cx="7448550" cy="4241800"/>
          </a:xfrm>
          <a:prstGeom prst="rect">
            <a:avLst/>
          </a:prstGeom>
          <a:noFill/>
          <a:ln>
            <a:solidFill>
              <a:schemeClr val="tx1"/>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arn(inVertical)">
                                      <p:cBhvr>
                                        <p:cTn id="7"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2"/>
          <p:cNvSpPr>
            <a:spLocks noGrp="1"/>
          </p:cNvSpPr>
          <p:nvPr>
            <p:ph type="title" idx="4294967295"/>
          </p:nvPr>
        </p:nvSpPr>
        <p:spPr>
          <a:xfrm>
            <a:off x="508000" y="14986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丹东）以汽油为燃料的某品牌卡丁车额定功率为</a:t>
            </a:r>
            <a:r>
              <a:rPr lang="en-US" altLang="zh-CN" sz="2800"/>
              <a:t>23 kW</a:t>
            </a:r>
            <a:r>
              <a:rPr lang="zh-CN" altLang="zh-CN" sz="2800"/>
              <a:t>，它在水平沙滩上匀速直线运动</a:t>
            </a:r>
            <a:r>
              <a:rPr lang="en-US" altLang="zh-CN" sz="2800"/>
              <a:t>5 min</a:t>
            </a:r>
            <a:r>
              <a:rPr lang="zh-CN" altLang="zh-CN" sz="2800"/>
              <a:t>，行驶了</a:t>
            </a:r>
            <a:r>
              <a:rPr lang="en-US" altLang="zh-CN" sz="2800"/>
              <a:t>3 km.</a:t>
            </a:r>
            <a:r>
              <a:rPr lang="zh-CN" altLang="zh-CN" sz="2800"/>
              <a:t>若卡丁车的汽油机效率为</a:t>
            </a:r>
            <a:r>
              <a:rPr lang="en-US" altLang="zh-CN" sz="2800"/>
              <a:t>25%</a:t>
            </a:r>
            <a:r>
              <a:rPr lang="zh-CN" altLang="zh-CN" sz="2800"/>
              <a:t>，求：此次行驶中，卡丁车需要燃烧汽油的质量是多少千克？（</a:t>
            </a:r>
            <a:r>
              <a:rPr lang="en-US" altLang="zh-CN" sz="2800" i="1"/>
              <a:t>g</a:t>
            </a:r>
            <a:r>
              <a:rPr lang="zh-CN" altLang="zh-CN" sz="2800"/>
              <a:t>取</a:t>
            </a:r>
            <a:r>
              <a:rPr lang="en-US" altLang="zh-CN" sz="2800"/>
              <a:t>10 N/kg</a:t>
            </a:r>
            <a:r>
              <a:rPr lang="zh-CN" altLang="zh-CN" sz="2800"/>
              <a:t>，</a:t>
            </a:r>
            <a:r>
              <a:rPr lang="en-US" altLang="zh-CN" sz="2800" i="1"/>
              <a:t>q</a:t>
            </a:r>
            <a:r>
              <a:rPr lang="zh-CN" altLang="zh-CN" sz="2800" baseline="-25000"/>
              <a:t>汽油</a:t>
            </a:r>
            <a:r>
              <a:rPr lang="zh-CN" altLang="zh-CN" sz="2800"/>
              <a:t>＝</a:t>
            </a:r>
            <a:r>
              <a:rPr lang="en-US" altLang="zh-CN" sz="2800"/>
              <a:t>4.6×10</a:t>
            </a:r>
            <a:r>
              <a:rPr lang="en-US" altLang="zh-CN" sz="2800" baseline="30000"/>
              <a:t>7</a:t>
            </a:r>
            <a:r>
              <a:rPr lang="en-US" altLang="zh-CN" sz="2800"/>
              <a:t> J/kg</a:t>
            </a:r>
            <a:r>
              <a:rPr lang="zh-CN" altLang="zh-CN" sz="2800"/>
              <a:t>）</a:t>
            </a:r>
            <a:br>
              <a:rPr lang="zh-CN" altLang="zh-CN" sz="2800"/>
            </a:br>
            <a:endParaRPr lang="zh-CN" altLang="en-US" sz="2800"/>
          </a:p>
        </p:txBody>
      </p:sp>
      <p:sp>
        <p:nvSpPr>
          <p:cNvPr id="15363"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5364" name="Picture 8"/>
          <p:cNvPicPr>
            <a:picLocks noChangeAspect="1"/>
          </p:cNvPicPr>
          <p:nvPr/>
        </p:nvPicPr>
        <p:blipFill>
          <a:blip r:embed="rId2"/>
          <a:stretch>
            <a:fillRect/>
          </a:stretch>
        </p:blipFill>
        <p:spPr>
          <a:xfrm>
            <a:off x="417513" y="1665288"/>
            <a:ext cx="1149350" cy="40798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fade">
                                      <p:cBhvr>
                                        <p:cTn id="7" dur="500"/>
                                        <p:tgtEl>
                                          <p:spTgt spid="1536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fade">
                                      <p:cBhvr>
                                        <p:cTn id="10"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6387" name="图片 5"/>
          <p:cNvPicPr>
            <a:picLocks noChangeAspect="1"/>
          </p:cNvPicPr>
          <p:nvPr/>
        </p:nvPicPr>
        <p:blipFill>
          <a:blip r:embed="rId2"/>
          <a:srcRect r="31475"/>
          <a:stretch>
            <a:fillRect/>
          </a:stretch>
        </p:blipFill>
        <p:spPr>
          <a:xfrm>
            <a:off x="1293813" y="922338"/>
            <a:ext cx="6267450" cy="539908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arn(inVertical)">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1"/>
          <p:cNvSpPr>
            <a:spLocks noGrp="1"/>
          </p:cNvSpPr>
          <p:nvPr>
            <p:ph type="title" idx="4294967295"/>
          </p:nvPr>
        </p:nvSpPr>
        <p:spPr>
          <a:xfrm>
            <a:off x="508000" y="11334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德州）国家提倡节能减排，各地</a:t>
            </a:r>
            <a:r>
              <a:rPr lang="en-US" altLang="zh-CN" sz="2800"/>
              <a:t>“</a:t>
            </a:r>
            <a:r>
              <a:rPr lang="zh-CN" altLang="zh-CN" sz="2800"/>
              <a:t>煤改气</a:t>
            </a:r>
            <a:r>
              <a:rPr lang="en-US" altLang="zh-CN" sz="2800"/>
              <a:t>”</a:t>
            </a:r>
            <a:r>
              <a:rPr lang="zh-CN" altLang="zh-CN" sz="2800"/>
              <a:t>正在积极进行，某同学想计算他家天然气烧水的热效率，他将</a:t>
            </a:r>
            <a:r>
              <a:rPr lang="en-US" altLang="zh-CN" sz="2800"/>
              <a:t>2 kg</a:t>
            </a:r>
            <a:r>
              <a:rPr lang="zh-CN" altLang="zh-CN" sz="2800"/>
              <a:t>的水倒入烧水壶中，并测出水温为</a:t>
            </a:r>
            <a:r>
              <a:rPr lang="en-US" altLang="zh-CN" sz="2800"/>
              <a:t>20 ℃.</a:t>
            </a:r>
            <a:r>
              <a:rPr lang="zh-CN" altLang="zh-CN" sz="2800"/>
              <a:t>在一个标准大气压下，把水刚加热到</a:t>
            </a:r>
            <a:r>
              <a:rPr lang="en-US" altLang="zh-CN" sz="2800"/>
              <a:t>100 ℃</a:t>
            </a:r>
            <a:r>
              <a:rPr lang="zh-CN" altLang="zh-CN" sz="2800"/>
              <a:t>时，测出消耗天然气</a:t>
            </a:r>
            <a:r>
              <a:rPr lang="en-US" altLang="zh-CN" sz="2800"/>
              <a:t>0.048 m</a:t>
            </a:r>
            <a:r>
              <a:rPr lang="en-US" altLang="zh-CN" sz="2800" baseline="30000"/>
              <a:t>3</a:t>
            </a:r>
            <a:r>
              <a:rPr lang="en-US" altLang="zh-CN" sz="2800"/>
              <a:t>.</a:t>
            </a:r>
            <a:r>
              <a:rPr lang="zh-CN" altLang="zh-CN" sz="2800"/>
              <a:t>已知水的比热容</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），天然气热值约为</a:t>
            </a:r>
            <a:br>
              <a:rPr lang="en-US" altLang="zh-CN" sz="2800"/>
            </a:br>
            <a:r>
              <a:rPr lang="en-US" altLang="zh-CN" sz="2800" i="1"/>
              <a:t>q</a:t>
            </a:r>
            <a:r>
              <a:rPr lang="zh-CN" altLang="zh-CN" sz="2800" baseline="-25000"/>
              <a:t>天然气</a:t>
            </a:r>
            <a:r>
              <a:rPr lang="zh-CN" altLang="zh-CN" sz="2800"/>
              <a:t>＝</a:t>
            </a:r>
            <a:r>
              <a:rPr lang="en-US" altLang="zh-CN" sz="2800"/>
              <a:t>4.0×10</a:t>
            </a:r>
            <a:r>
              <a:rPr lang="en-US" altLang="zh-CN" sz="2800" baseline="30000"/>
              <a:t>7</a:t>
            </a:r>
            <a:r>
              <a:rPr lang="en-US" altLang="zh-CN" sz="2800"/>
              <a:t> J/m</a:t>
            </a:r>
            <a:r>
              <a:rPr lang="en-US" altLang="zh-CN" sz="2800" baseline="30000"/>
              <a:t>3</a:t>
            </a:r>
            <a:r>
              <a:rPr lang="en-US" altLang="zh-CN" sz="2800"/>
              <a:t>.</a:t>
            </a:r>
            <a:r>
              <a:rPr lang="zh-CN" altLang="zh-CN" sz="2800"/>
              <a:t>求：</a:t>
            </a:r>
            <a:br>
              <a:rPr lang="zh-CN" altLang="zh-CN" sz="2800"/>
            </a:br>
            <a:endParaRPr lang="zh-CN" altLang="en-US" sz="2800"/>
          </a:p>
        </p:txBody>
      </p:sp>
      <p:sp>
        <p:nvSpPr>
          <p:cNvPr id="17411"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7412" name="Picture 1"/>
          <p:cNvPicPr>
            <a:picLocks noChangeAspect="1"/>
          </p:cNvPicPr>
          <p:nvPr/>
        </p:nvPicPr>
        <p:blipFill>
          <a:blip r:embed="rId2"/>
          <a:stretch>
            <a:fillRect/>
          </a:stretch>
        </p:blipFill>
        <p:spPr>
          <a:xfrm>
            <a:off x="677863" y="1317625"/>
            <a:ext cx="1403350" cy="4667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arn(inVertical)">
                                      <p:cBhvr>
                                        <p:cTn id="7" dur="500"/>
                                        <p:tgtEl>
                                          <p:spTgt spid="174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7410"/>
                                        </p:tgtEl>
                                        <p:attrNameLst>
                                          <p:attrName>style.visibility</p:attrName>
                                        </p:attrNameLst>
                                      </p:cBhvr>
                                      <p:to>
                                        <p:strVal val="visible"/>
                                      </p:to>
                                    </p:set>
                                    <p:animEffect transition="in" filter="barn(inVertical)">
                                      <p:cBhvr>
                                        <p:cTn id="10"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8435" name="标题 2"/>
          <p:cNvSpPr>
            <a:spLocks noGrp="1"/>
          </p:cNvSpPr>
          <p:nvPr>
            <p:ph type="title" idx="4294967295"/>
          </p:nvPr>
        </p:nvSpPr>
        <p:spPr>
          <a:xfrm>
            <a:off x="358775" y="9794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）将这些水烧开，需吸收多少热量；</a:t>
            </a:r>
            <a:br>
              <a:rPr lang="zh-CN" altLang="zh-CN" sz="2800"/>
            </a:br>
            <a:endParaRPr lang="zh-CN" altLang="en-US" sz="2800"/>
          </a:p>
        </p:txBody>
      </p:sp>
      <p:sp>
        <p:nvSpPr>
          <p:cNvPr id="18436" name="矩形 1"/>
          <p:cNvSpPr/>
          <p:nvPr/>
        </p:nvSpPr>
        <p:spPr>
          <a:xfrm>
            <a:off x="727075" y="1698625"/>
            <a:ext cx="7900988" cy="19589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en-US" altLang="zh-CN" sz="2800" spc="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将这些水烧开，需吸收热量：</a:t>
            </a:r>
            <a:endParaRPr lang="zh-CN" altLang="zh-CN" sz="1000">
              <a:latin typeface="等线" pitchFamily="2" charset="-122"/>
              <a:ea typeface="等线" pitchFamily="2" charset="-122"/>
            </a:endParaRPr>
          </a:p>
          <a:p>
            <a:pPr marL="0" marR="0" lvl="0" indent="0">
              <a:lnSpc>
                <a:spcPct val="150000"/>
              </a:lnSpc>
            </a:pPr>
            <a:r>
              <a:rPr lang="en-US" altLang="zh-CN" sz="2800" spc="0">
                <a:solidFill>
                  <a:srgbClr val="FF0000"/>
                </a:solidFill>
                <a:latin typeface="Times New Roman" pitchFamily="18" charset="0"/>
                <a:ea typeface="黑体" pitchFamily="49" charset="-122"/>
              </a:rPr>
              <a:t>Q</a:t>
            </a:r>
            <a:r>
              <a:rPr lang="zh-CN" altLang="zh-CN" sz="2800" spc="0" baseline="-25000">
                <a:solidFill>
                  <a:srgbClr val="FF0000"/>
                </a:solidFill>
                <a:latin typeface="Times New Roman" pitchFamily="18" charset="0"/>
                <a:ea typeface="黑体" pitchFamily="49" charset="-122"/>
              </a:rPr>
              <a:t>吸</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cm</a:t>
            </a:r>
            <a:r>
              <a:rPr lang="zh-CN" altLang="zh-CN" sz="2800" spc="0">
                <a:solidFill>
                  <a:srgbClr val="FF0000"/>
                </a:solidFill>
                <a:latin typeface="等线" pitchFamily="2" charset="-122"/>
                <a:ea typeface="宋体" pitchFamily="2" charset="-122"/>
              </a:rPr>
              <a:t>△</a:t>
            </a:r>
            <a:r>
              <a:rPr lang="en-US" altLang="zh-CN" sz="2800" i="1" spc="0">
                <a:solidFill>
                  <a:srgbClr val="FF0000"/>
                </a:solidFill>
                <a:latin typeface="Times New Roman" pitchFamily="18" charset="0"/>
                <a:ea typeface="黑体" pitchFamily="49" charset="-122"/>
              </a:rPr>
              <a:t>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4.2×10</a:t>
            </a:r>
            <a:r>
              <a:rPr lang="en-US" altLang="zh-CN" sz="2800" spc="0" baseline="30000">
                <a:solidFill>
                  <a:srgbClr val="FF0000"/>
                </a:solidFill>
                <a:latin typeface="Times New Roman" pitchFamily="18" charset="0"/>
                <a:ea typeface="黑体" pitchFamily="49" charset="-122"/>
              </a:rPr>
              <a:t>3</a:t>
            </a:r>
            <a:r>
              <a:rPr lang="en-US" altLang="zh-CN" sz="2800" spc="0">
                <a:solidFill>
                  <a:srgbClr val="FF0000"/>
                </a:solidFill>
                <a:latin typeface="Times New Roman" pitchFamily="18" charset="0"/>
                <a:ea typeface="黑体" pitchFamily="49" charset="-122"/>
              </a:rPr>
              <a:t> J/(kg·</a:t>
            </a:r>
            <a:r>
              <a:rPr lang="zh-CN" altLang="zh-CN" sz="2800" spc="0">
                <a:solidFill>
                  <a:srgbClr val="FF0000"/>
                </a:solidFill>
                <a:latin typeface="等线" pitchFamily="2" charset="-122"/>
                <a:ea typeface="宋体" pitchFamily="2" charset="-122"/>
              </a:rPr>
              <a:t>℃</a:t>
            </a:r>
            <a:r>
              <a:rPr lang="en-US" altLang="zh-CN" sz="2800" spc="0">
                <a:solidFill>
                  <a:srgbClr val="FF0000"/>
                </a:solidFill>
                <a:latin typeface="Times New Roman" pitchFamily="18" charset="0"/>
                <a:ea typeface="黑体" pitchFamily="49" charset="-122"/>
              </a:rPr>
              <a:t>)×2 kg×(100 </a:t>
            </a:r>
            <a:r>
              <a:rPr lang="zh-CN" altLang="zh-CN" sz="2800" spc="0">
                <a:solidFill>
                  <a:srgbClr val="FF0000"/>
                </a:solidFill>
                <a:latin typeface="等线" pitchFamily="2" charset="-122"/>
                <a:ea typeface="宋体" pitchFamily="2" charset="-122"/>
              </a:rPr>
              <a: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20 </a:t>
            </a:r>
            <a:r>
              <a:rPr lang="zh-CN" altLang="zh-CN" sz="2800" spc="0">
                <a:solidFill>
                  <a:srgbClr val="FF0000"/>
                </a:solidFill>
                <a:latin typeface="等线" pitchFamily="2" charset="-122"/>
                <a:ea typeface="宋体" pitchFamily="2" charset="-122"/>
              </a:rPr>
              <a:t>℃</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6.72×10</a:t>
            </a:r>
            <a:r>
              <a:rPr lang="en-US" altLang="zh-CN" sz="2800" spc="0" baseline="30000">
                <a:solidFill>
                  <a:srgbClr val="FF0000"/>
                </a:solidFill>
                <a:latin typeface="Times New Roman" pitchFamily="18" charset="0"/>
                <a:ea typeface="黑体" pitchFamily="49" charset="-122"/>
              </a:rPr>
              <a:t>5</a:t>
            </a:r>
            <a:r>
              <a:rPr lang="en-US" altLang="zh-CN" sz="2800" spc="0">
                <a:solidFill>
                  <a:srgbClr val="FF0000"/>
                </a:solidFill>
                <a:latin typeface="Times New Roman" pitchFamily="18" charset="0"/>
                <a:ea typeface="黑体" pitchFamily="49" charset="-122"/>
              </a:rPr>
              <a:t> J</a:t>
            </a:r>
            <a:endParaRPr lang="zh-CN" altLang="zh-CN" sz="1000">
              <a:latin typeface="等线" pitchFamily="2" charset="-122"/>
              <a:ea typeface="等线" pitchFamily="2" charset="-122"/>
            </a:endParaRPr>
          </a:p>
        </p:txBody>
      </p:sp>
      <p:sp>
        <p:nvSpPr>
          <p:cNvPr id="18437" name="矩形 3"/>
          <p:cNvSpPr/>
          <p:nvPr/>
        </p:nvSpPr>
        <p:spPr>
          <a:xfrm>
            <a:off x="727075" y="4378325"/>
            <a:ext cx="7900988" cy="19573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lnSpc>
                <a:spcPct val="150000"/>
              </a:lnSpc>
            </a:pPr>
            <a:r>
              <a:rPr lang="en-US" altLang="zh-CN" sz="2800" spc="0">
                <a:solidFill>
                  <a:srgbClr val="FF0000"/>
                </a:solidFill>
                <a:latin typeface="Times New Roman" pitchFamily="18" charset="0"/>
                <a:ea typeface="黑体" pitchFamily="49" charset="-122"/>
              </a:rPr>
              <a:t>(2)</a:t>
            </a:r>
            <a:r>
              <a:rPr lang="zh-CN" altLang="zh-CN" sz="2800" spc="0">
                <a:solidFill>
                  <a:srgbClr val="FF0000"/>
                </a:solidFill>
                <a:latin typeface="Times New Roman" pitchFamily="18" charset="0"/>
                <a:ea typeface="黑体" pitchFamily="49" charset="-122"/>
              </a:rPr>
              <a:t>燃烧的天然气放出热量：</a:t>
            </a:r>
            <a:endParaRPr lang="zh-CN" altLang="zh-CN" sz="1000">
              <a:latin typeface="等线" pitchFamily="2" charset="-122"/>
              <a:ea typeface="等线" pitchFamily="2" charset="-122"/>
            </a:endParaRPr>
          </a:p>
          <a:p>
            <a:pPr marL="0" marR="0" lvl="0" indent="0" algn="just">
              <a:lnSpc>
                <a:spcPct val="150000"/>
              </a:lnSpc>
            </a:pPr>
            <a:r>
              <a:rPr lang="en-US" altLang="zh-CN" sz="2800" spc="0">
                <a:solidFill>
                  <a:srgbClr val="FF0000"/>
                </a:solidFill>
                <a:latin typeface="Times New Roman" pitchFamily="18" charset="0"/>
                <a:ea typeface="黑体" pitchFamily="49" charset="-122"/>
              </a:rPr>
              <a:t>Q</a:t>
            </a:r>
            <a:r>
              <a:rPr lang="zh-CN" altLang="zh-CN" sz="2800" spc="0" baseline="-25000">
                <a:solidFill>
                  <a:srgbClr val="FF0000"/>
                </a:solidFill>
                <a:latin typeface="Times New Roman" pitchFamily="18" charset="0"/>
                <a:ea typeface="黑体" pitchFamily="49" charset="-122"/>
              </a:rPr>
              <a:t>放</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Vq</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0.048 m</a:t>
            </a:r>
            <a:r>
              <a:rPr lang="en-US" altLang="zh-CN" sz="2800" spc="0" baseline="30000">
                <a:solidFill>
                  <a:srgbClr val="FF0000"/>
                </a:solidFill>
                <a:latin typeface="Times New Roman" pitchFamily="18" charset="0"/>
                <a:ea typeface="黑体" pitchFamily="49" charset="-122"/>
              </a:rPr>
              <a:t>3</a:t>
            </a:r>
            <a:r>
              <a:rPr lang="en-US" altLang="zh-CN" sz="2800" spc="0">
                <a:solidFill>
                  <a:srgbClr val="FF0000"/>
                </a:solidFill>
                <a:latin typeface="Times New Roman" pitchFamily="18" charset="0"/>
                <a:ea typeface="黑体" pitchFamily="49" charset="-122"/>
              </a:rPr>
              <a:t>×4.0×10</a:t>
            </a:r>
            <a:r>
              <a:rPr lang="en-US" altLang="zh-CN" sz="2800" spc="0" baseline="30000">
                <a:solidFill>
                  <a:srgbClr val="FF0000"/>
                </a:solidFill>
                <a:latin typeface="Times New Roman" pitchFamily="18" charset="0"/>
                <a:ea typeface="黑体" pitchFamily="49" charset="-122"/>
              </a:rPr>
              <a:t>7</a:t>
            </a:r>
            <a:r>
              <a:rPr lang="en-US" altLang="zh-CN" sz="2800" spc="0">
                <a:solidFill>
                  <a:srgbClr val="FF0000"/>
                </a:solidFill>
                <a:latin typeface="Times New Roman" pitchFamily="18" charset="0"/>
                <a:ea typeface="黑体" pitchFamily="49" charset="-122"/>
              </a:rPr>
              <a:t> J/m</a:t>
            </a:r>
            <a:r>
              <a:rPr lang="en-US" altLang="zh-CN" sz="2800" spc="0" baseline="30000">
                <a:solidFill>
                  <a:srgbClr val="FF0000"/>
                </a:solidFill>
                <a:latin typeface="Times New Roman" pitchFamily="18" charset="0"/>
                <a:ea typeface="黑体" pitchFamily="49" charset="-122"/>
              </a:rPr>
              <a:t>3</a:t>
            </a:r>
            <a:endParaRPr lang="zh-CN" altLang="zh-CN" sz="1000">
              <a:latin typeface="等线" pitchFamily="2" charset="-122"/>
              <a:ea typeface="等线" pitchFamily="2" charset="-122"/>
            </a:endParaRPr>
          </a:p>
          <a:p>
            <a:pPr marL="0" marR="0" lvl="0" indent="0" algn="just">
              <a:lnSpc>
                <a:spcPct val="150000"/>
              </a:lnSpc>
            </a:pP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1.92×10</a:t>
            </a:r>
            <a:r>
              <a:rPr lang="en-US" altLang="zh-CN" sz="2800" spc="0" baseline="30000">
                <a:solidFill>
                  <a:srgbClr val="FF0000"/>
                </a:solidFill>
                <a:latin typeface="Times New Roman" pitchFamily="18" charset="0"/>
                <a:ea typeface="黑体" pitchFamily="49" charset="-122"/>
              </a:rPr>
              <a:t>6</a:t>
            </a:r>
            <a:r>
              <a:rPr lang="en-US" altLang="zh-CN" sz="2800" spc="0">
                <a:solidFill>
                  <a:srgbClr val="FF0000"/>
                </a:solidFill>
                <a:latin typeface="Times New Roman" pitchFamily="18" charset="0"/>
                <a:ea typeface="黑体" pitchFamily="49" charset="-122"/>
              </a:rPr>
              <a:t> J</a:t>
            </a:r>
            <a:endParaRPr lang="zh-CN" altLang="zh-CN" sz="1000">
              <a:latin typeface="等线" pitchFamily="2" charset="-122"/>
              <a:ea typeface="等线" pitchFamily="2" charset="-122"/>
            </a:endParaRPr>
          </a:p>
        </p:txBody>
      </p:sp>
      <p:sp>
        <p:nvSpPr>
          <p:cNvPr id="18438" name="标题 2"/>
          <p:cNvSpPr/>
          <p:nvPr/>
        </p:nvSpPr>
        <p:spPr>
          <a:xfrm>
            <a:off x="358775" y="3657600"/>
            <a:ext cx="8575675" cy="1301750"/>
          </a:xfrm>
          <a:prstGeom prst="rect">
            <a:avLst/>
          </a:prstGeom>
          <a:noFill/>
          <a:ln>
            <a:no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a:lnSpc>
                <a:spcPct val="150000"/>
              </a:lnSpc>
            </a:pP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2</a:t>
            </a:r>
            <a:r>
              <a:rPr lang="zh-CN" altLang="zh-CN" sz="2800">
                <a:latin typeface="Times New Roman" pitchFamily="18" charset="0"/>
                <a:ea typeface="黑体" pitchFamily="49" charset="-122"/>
              </a:rPr>
              <a:t>）在这种情况下，燃烧的天然气放出了多少热量；</a:t>
            </a:r>
            <a:br>
              <a:rPr lang="zh-CN" altLang="zh-CN" sz="2800">
                <a:latin typeface="Times New Roman" pitchFamily="18" charset="0"/>
                <a:ea typeface="黑体" pitchFamily="49" charset="-122"/>
              </a:rPr>
            </a:br>
            <a:endParaRPr lang="zh-CN" altLang="en-US" sz="2800">
              <a:latin typeface="Times New Roman"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 calcmode="lin" valueType="num">
                                      <p:cBhvr additive="base">
                                        <p:cTn id="12" dur="500" fill="hold"/>
                                        <p:tgtEl>
                                          <p:spTgt spid="18436"/>
                                        </p:tgtEl>
                                        <p:attrNameLst>
                                          <p:attrName>ppt_x</p:attrName>
                                        </p:attrNameLst>
                                      </p:cBhvr>
                                      <p:tavLst>
                                        <p:tav tm="0">
                                          <p:val>
                                            <p:strVal val="#ppt_x"/>
                                          </p:val>
                                        </p:tav>
                                        <p:tav tm="100000">
                                          <p:val>
                                            <p:strVal val="#ppt_x"/>
                                          </p:val>
                                        </p:tav>
                                      </p:tavLst>
                                    </p:anim>
                                    <p:anim calcmode="lin" valueType="num">
                                      <p:cBhvr additive="base">
                                        <p:cTn id="13"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438"/>
                                        </p:tgtEl>
                                        <p:attrNameLst>
                                          <p:attrName>style.visibility</p:attrName>
                                        </p:attrNameLst>
                                      </p:cBhvr>
                                      <p:to>
                                        <p:strVal val="visible"/>
                                      </p:to>
                                    </p:set>
                                    <p:animEffect transition="in" filter="fade">
                                      <p:cBhvr>
                                        <p:cTn id="18" dur="500"/>
                                        <p:tgtEl>
                                          <p:spTgt spid="18438"/>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8437"/>
                                        </p:tgtEl>
                                        <p:attrNameLst>
                                          <p:attrName>style.visibility</p:attrName>
                                        </p:attrNameLst>
                                      </p:cBhvr>
                                      <p:to>
                                        <p:strVal val="visible"/>
                                      </p:to>
                                    </p:set>
                                    <p:anim calcmode="lin" valueType="num">
                                      <p:cBhvr additive="base">
                                        <p:cTn id="23" dur="500" fill="hold"/>
                                        <p:tgtEl>
                                          <p:spTgt spid="18437"/>
                                        </p:tgtEl>
                                        <p:attrNameLst>
                                          <p:attrName>ppt_x</p:attrName>
                                        </p:attrNameLst>
                                      </p:cBhvr>
                                      <p:tavLst>
                                        <p:tav tm="0">
                                          <p:val>
                                            <p:strVal val="#ppt_x"/>
                                          </p:val>
                                        </p:tav>
                                        <p:tav tm="100000">
                                          <p:val>
                                            <p:strVal val="#ppt_x"/>
                                          </p:val>
                                        </p:tav>
                                      </p:tavLst>
                                    </p:anim>
                                    <p:anim calcmode="lin" valueType="num">
                                      <p:cBhvr additive="base">
                                        <p:cTn id="24" dur="500" fill="hold"/>
                                        <p:tgtEl>
                                          <p:spTgt spid="184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18437" grpId="0"/>
      <p:bldP spid="1843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9459" name="标题 2"/>
          <p:cNvSpPr>
            <a:spLocks noGrp="1"/>
          </p:cNvSpPr>
          <p:nvPr>
            <p:ph type="title" idx="4294967295"/>
          </p:nvPr>
        </p:nvSpPr>
        <p:spPr>
          <a:xfrm>
            <a:off x="838200" y="1931988"/>
            <a:ext cx="8126413"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）他家天然气灶的效率．</a:t>
            </a:r>
            <a:br>
              <a:rPr lang="zh-CN" altLang="zh-CN" sz="2800"/>
            </a:br>
            <a:endParaRPr lang="zh-CN" altLang="en-US" sz="2800"/>
          </a:p>
        </p:txBody>
      </p:sp>
      <p:pic>
        <p:nvPicPr>
          <p:cNvPr id="19460" name="图片 3"/>
          <p:cNvPicPr>
            <a:picLocks noChangeAspect="1"/>
          </p:cNvPicPr>
          <p:nvPr/>
        </p:nvPicPr>
        <p:blipFill>
          <a:blip r:embed="rId2"/>
          <a:srcRect r="29053"/>
          <a:stretch>
            <a:fillRect/>
          </a:stretch>
        </p:blipFill>
        <p:spPr>
          <a:xfrm>
            <a:off x="1135063" y="2724150"/>
            <a:ext cx="6488112" cy="15446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barn(inVertical)">
                                      <p:cBhvr>
                                        <p:cTn id="12"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2"/>
          <p:cNvSpPr>
            <a:spLocks noGrp="1"/>
          </p:cNvSpPr>
          <p:nvPr>
            <p:ph type="title" idx="4294967295"/>
          </p:nvPr>
        </p:nvSpPr>
        <p:spPr>
          <a:xfrm>
            <a:off x="407988" y="804863"/>
            <a:ext cx="8328025"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能量的转化和守恒　 </a:t>
            </a:r>
            <a:br>
              <a:rPr lang="en-US" altLang="zh-CN" sz="2800"/>
            </a:br>
            <a:r>
              <a:rPr lang="en-US" altLang="zh-CN" sz="2800"/>
              <a:t>         </a:t>
            </a:r>
            <a:r>
              <a:rPr lang="zh-CN" altLang="zh-CN" sz="2800"/>
              <a:t>（</a:t>
            </a:r>
            <a:r>
              <a:rPr lang="en-US" altLang="zh-CN" sz="2800"/>
              <a:t>2019·</a:t>
            </a:r>
            <a:r>
              <a:rPr lang="zh-CN" altLang="zh-CN" sz="2800"/>
              <a:t>广安）下列关于能量的说法中，正确的是（　　）</a:t>
            </a:r>
            <a:br>
              <a:rPr lang="zh-CN" altLang="zh-CN" sz="2800"/>
            </a:br>
            <a:r>
              <a:rPr lang="en-US" altLang="zh-CN" sz="2800"/>
              <a:t> A</a:t>
            </a:r>
            <a:r>
              <a:rPr lang="zh-CN" altLang="zh-CN" sz="2800"/>
              <a:t>．洗衣机工作时是将机械能转化为电能</a:t>
            </a:r>
            <a:r>
              <a:rPr lang="en-US" altLang="zh-CN" sz="2800"/>
              <a:t>              </a:t>
            </a:r>
            <a:br>
              <a:rPr lang="zh-CN" altLang="zh-CN" sz="2800"/>
            </a:br>
            <a:r>
              <a:rPr lang="en-US" altLang="zh-CN" sz="2800"/>
              <a:t>B</a:t>
            </a:r>
            <a:r>
              <a:rPr lang="zh-CN" altLang="zh-CN" sz="2800"/>
              <a:t>．电水壶工作时是将内能转化为电能</a:t>
            </a:r>
            <a:br>
              <a:rPr lang="zh-CN" altLang="zh-CN" sz="2800"/>
            </a:br>
            <a:r>
              <a:rPr lang="en-US" altLang="zh-CN" sz="2800"/>
              <a:t>C</a:t>
            </a:r>
            <a:r>
              <a:rPr lang="zh-CN" altLang="zh-CN" sz="2800"/>
              <a:t>．用热水泡脚，身体会感觉暖和，说明内能可以转移</a:t>
            </a:r>
            <a:br>
              <a:rPr lang="zh-CN" altLang="zh-CN" sz="2800"/>
            </a:br>
            <a:r>
              <a:rPr lang="en-US" altLang="zh-CN" sz="2800"/>
              <a:t>D</a:t>
            </a:r>
            <a:r>
              <a:rPr lang="zh-CN" altLang="zh-CN" sz="2800"/>
              <a:t>．能量无论是转化还是转移，能量总和会逐渐减少</a:t>
            </a:r>
            <a:br>
              <a:rPr lang="zh-CN" altLang="zh-CN" sz="2800"/>
            </a:br>
            <a:endParaRPr lang="zh-CN" altLang="en-US" sz="2800"/>
          </a:p>
        </p:txBody>
      </p:sp>
      <p:sp>
        <p:nvSpPr>
          <p:cNvPr id="20483"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0484" name="Picture 2"/>
          <p:cNvPicPr>
            <a:picLocks noChangeAspect="1"/>
          </p:cNvPicPr>
          <p:nvPr/>
        </p:nvPicPr>
        <p:blipFill>
          <a:blip r:embed="rId2"/>
          <a:stretch>
            <a:fillRect/>
          </a:stretch>
        </p:blipFill>
        <p:spPr>
          <a:xfrm>
            <a:off x="560388" y="1639888"/>
            <a:ext cx="730250" cy="390525"/>
          </a:xfrm>
          <a:prstGeom prst="rect">
            <a:avLst/>
          </a:prstGeom>
          <a:noFill/>
          <a:ln>
            <a:noFill/>
            <a:miter lim="800000"/>
          </a:ln>
        </p:spPr>
      </p:pic>
      <p:sp>
        <p:nvSpPr>
          <p:cNvPr id="20485" name="矩形 3"/>
          <p:cNvSpPr/>
          <p:nvPr/>
        </p:nvSpPr>
        <p:spPr>
          <a:xfrm>
            <a:off x="1338263" y="2179638"/>
            <a:ext cx="458787"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fade">
                                      <p:cBhvr>
                                        <p:cTn id="7" dur="500"/>
                                        <p:tgtEl>
                                          <p:spTgt spid="2048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fade">
                                      <p:cBhvr>
                                        <p:cTn id="10" dur="500"/>
                                        <p:tgtEl>
                                          <p:spTgt spid="2048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0485"/>
                                        </p:tgtEl>
                                        <p:attrNameLst>
                                          <p:attrName>style.visibility</p:attrName>
                                        </p:attrNameLst>
                                      </p:cBhvr>
                                      <p:to>
                                        <p:strVal val="visible"/>
                                      </p:to>
                                    </p:set>
                                    <p:anim calcmode="lin" valueType="num">
                                      <p:cBhvr additive="base">
                                        <p:cTn id="15" dur="500" fill="hold"/>
                                        <p:tgtEl>
                                          <p:spTgt spid="20485"/>
                                        </p:tgtEl>
                                        <p:attrNameLst>
                                          <p:attrName>ppt_x</p:attrName>
                                        </p:attrNameLst>
                                      </p:cBhvr>
                                      <p:tavLst>
                                        <p:tav tm="0">
                                          <p:val>
                                            <p:strVal val="#ppt_x"/>
                                          </p:val>
                                        </p:tav>
                                        <p:tav tm="100000">
                                          <p:val>
                                            <p:strVal val="#ppt_x"/>
                                          </p:val>
                                        </p:tav>
                                      </p:tavLst>
                                    </p:anim>
                                    <p:anim calcmode="lin" valueType="num">
                                      <p:cBhvr additive="base">
                                        <p:cTn id="16"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1507" name="标题 2"/>
          <p:cNvSpPr>
            <a:spLocks noGrp="1"/>
          </p:cNvSpPr>
          <p:nvPr>
            <p:ph type="title" idx="4294967295"/>
          </p:nvPr>
        </p:nvSpPr>
        <p:spPr>
          <a:xfrm>
            <a:off x="508000" y="1489075"/>
            <a:ext cx="8128000" cy="40259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a:t>1</a:t>
            </a:r>
            <a:r>
              <a:rPr lang="zh-CN" altLang="zh-CN" sz="2800"/>
              <a:t>）能量的转化指能量从一种形式到另一种形式，如洗衣机、电水壶工作．</a:t>
            </a:r>
            <a:br>
              <a:rPr lang="zh-CN" altLang="zh-CN" sz="2800"/>
            </a:br>
            <a:r>
              <a:rPr lang="zh-CN" altLang="zh-CN" sz="2800"/>
              <a:t>（</a:t>
            </a:r>
            <a:r>
              <a:rPr lang="en-US" altLang="zh-CN" sz="2800"/>
              <a:t>2</a:t>
            </a:r>
            <a:r>
              <a:rPr lang="zh-CN" altLang="zh-CN" sz="2800"/>
              <a:t>）能量的转移指能量从一个物体到另一个物体或物体的一部分到另一部分．</a:t>
            </a:r>
            <a:br>
              <a:rPr lang="zh-CN" altLang="zh-CN" sz="2800"/>
            </a:br>
            <a:r>
              <a:rPr lang="zh-CN" altLang="zh-CN" sz="2800"/>
              <a:t>（</a:t>
            </a:r>
            <a:r>
              <a:rPr lang="en-US" altLang="zh-CN" sz="2800"/>
              <a:t>3</a:t>
            </a:r>
            <a:r>
              <a:rPr lang="zh-CN" altLang="zh-CN" sz="2800"/>
              <a:t>）能量的转移和转化的过程中，能量总和保持不变．</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barn(inVertical)">
                                      <p:cBhvr>
                                        <p:cTn id="7"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2531" name="标题 2"/>
          <p:cNvSpPr>
            <a:spLocks noGrp="1"/>
          </p:cNvSpPr>
          <p:nvPr>
            <p:ph type="title" idx="4294967295"/>
          </p:nvPr>
        </p:nvSpPr>
        <p:spPr>
          <a:xfrm>
            <a:off x="577850" y="12112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海南）如右图所示，用酒精灯加热试管里的水，产生的水蒸气将试管塞冲向空中．在这个过程中，能量转化的顺序为（　　）</a:t>
            </a:r>
            <a:br>
              <a:rPr lang="zh-CN" altLang="zh-CN" sz="2800"/>
            </a:br>
            <a:r>
              <a:rPr lang="en-US" altLang="zh-CN" sz="2800"/>
              <a:t>A</a:t>
            </a:r>
            <a:r>
              <a:rPr lang="zh-CN" altLang="zh-CN" sz="2800"/>
              <a:t>．内能</a:t>
            </a:r>
            <a:r>
              <a:rPr lang="en-US" altLang="zh-CN" sz="2800"/>
              <a:t>—</a:t>
            </a:r>
            <a:r>
              <a:rPr lang="zh-CN" altLang="zh-CN" sz="2800"/>
              <a:t>机械能</a:t>
            </a:r>
            <a:r>
              <a:rPr lang="en-US" altLang="zh-CN" sz="2800"/>
              <a:t>—</a:t>
            </a:r>
            <a:r>
              <a:rPr lang="zh-CN" altLang="zh-CN" sz="2800"/>
              <a:t>化学能</a:t>
            </a:r>
            <a:r>
              <a:rPr lang="en-US" altLang="zh-CN" sz="2800"/>
              <a:t>	    </a:t>
            </a:r>
            <a:br>
              <a:rPr lang="zh-CN" altLang="zh-CN" sz="2800"/>
            </a:br>
            <a:r>
              <a:rPr lang="en-US" altLang="zh-CN" sz="2800"/>
              <a:t>B</a:t>
            </a:r>
            <a:r>
              <a:rPr lang="zh-CN" altLang="zh-CN" sz="2800"/>
              <a:t>．化学能</a:t>
            </a:r>
            <a:r>
              <a:rPr lang="en-US" altLang="zh-CN" sz="2800"/>
              <a:t>—</a:t>
            </a:r>
            <a:r>
              <a:rPr lang="zh-CN" altLang="zh-CN" sz="2800"/>
              <a:t>内能</a:t>
            </a:r>
            <a:r>
              <a:rPr lang="en-US" altLang="zh-CN" sz="2800"/>
              <a:t>—</a:t>
            </a:r>
            <a:r>
              <a:rPr lang="zh-CN" altLang="zh-CN" sz="2800"/>
              <a:t>机械能</a:t>
            </a:r>
            <a:r>
              <a:rPr lang="en-US" altLang="zh-CN" sz="2800"/>
              <a:t>	</a:t>
            </a:r>
            <a:br>
              <a:rPr lang="zh-CN" altLang="zh-CN" sz="2800"/>
            </a:br>
            <a:r>
              <a:rPr lang="en-US" altLang="zh-CN" sz="2800"/>
              <a:t>C</a:t>
            </a:r>
            <a:r>
              <a:rPr lang="zh-CN" altLang="zh-CN" sz="2800"/>
              <a:t>．机械能</a:t>
            </a:r>
            <a:r>
              <a:rPr lang="en-US" altLang="zh-CN" sz="2800"/>
              <a:t>—</a:t>
            </a:r>
            <a:r>
              <a:rPr lang="zh-CN" altLang="zh-CN" sz="2800"/>
              <a:t>内能</a:t>
            </a:r>
            <a:r>
              <a:rPr lang="en-US" altLang="zh-CN" sz="2800"/>
              <a:t>—</a:t>
            </a:r>
            <a:r>
              <a:rPr lang="zh-CN" altLang="zh-CN" sz="2800"/>
              <a:t>化学能</a:t>
            </a:r>
            <a:r>
              <a:rPr lang="en-US" altLang="zh-CN" sz="2800"/>
              <a:t>	    </a:t>
            </a:r>
            <a:br>
              <a:rPr lang="zh-CN" altLang="zh-CN" sz="2800"/>
            </a:br>
            <a:r>
              <a:rPr lang="en-US" altLang="zh-CN" sz="2800"/>
              <a:t>D</a:t>
            </a:r>
            <a:r>
              <a:rPr lang="zh-CN" altLang="zh-CN" sz="2800"/>
              <a:t>．内能</a:t>
            </a:r>
            <a:r>
              <a:rPr lang="en-US" altLang="zh-CN" sz="2800"/>
              <a:t>—</a:t>
            </a:r>
            <a:r>
              <a:rPr lang="zh-CN" altLang="zh-CN" sz="2800"/>
              <a:t>化学能</a:t>
            </a:r>
            <a:r>
              <a:rPr lang="en-US" altLang="zh-CN" sz="2800"/>
              <a:t>—</a:t>
            </a:r>
            <a:r>
              <a:rPr lang="zh-CN" altLang="zh-CN" sz="2800"/>
              <a:t>机械能</a:t>
            </a:r>
            <a:br>
              <a:rPr lang="zh-CN" altLang="zh-CN" sz="2800"/>
            </a:br>
            <a:endParaRPr lang="zh-CN" altLang="en-US" sz="2800"/>
          </a:p>
        </p:txBody>
      </p:sp>
      <p:pic>
        <p:nvPicPr>
          <p:cNvPr id="22532" name="Picture 1"/>
          <p:cNvPicPr>
            <a:picLocks noChangeAspect="1"/>
          </p:cNvPicPr>
          <p:nvPr/>
        </p:nvPicPr>
        <p:blipFill>
          <a:blip r:embed="rId2"/>
          <a:stretch>
            <a:fillRect/>
          </a:stretch>
        </p:blipFill>
        <p:spPr>
          <a:xfrm>
            <a:off x="577850" y="1412875"/>
            <a:ext cx="1292225" cy="430213"/>
          </a:xfrm>
          <a:prstGeom prst="rect">
            <a:avLst/>
          </a:prstGeom>
          <a:noFill/>
          <a:ln>
            <a:noFill/>
            <a:miter lim="800000"/>
          </a:ln>
        </p:spPr>
      </p:pic>
      <p:pic>
        <p:nvPicPr>
          <p:cNvPr id="22533" name="Picture 2"/>
          <p:cNvPicPr>
            <a:picLocks noChangeAspect="1"/>
          </p:cNvPicPr>
          <p:nvPr/>
        </p:nvPicPr>
        <p:blipFill>
          <a:blip r:embed="rId3"/>
          <a:stretch>
            <a:fillRect/>
          </a:stretch>
        </p:blipFill>
        <p:spPr>
          <a:xfrm>
            <a:off x="6316663" y="3186113"/>
            <a:ext cx="1506537" cy="2366962"/>
          </a:xfrm>
          <a:prstGeom prst="rect">
            <a:avLst/>
          </a:prstGeom>
          <a:noFill/>
          <a:ln>
            <a:noFill/>
            <a:miter lim="800000"/>
          </a:ln>
        </p:spPr>
      </p:pic>
      <p:sp>
        <p:nvSpPr>
          <p:cNvPr id="22534" name="矩形 5"/>
          <p:cNvSpPr/>
          <p:nvPr/>
        </p:nvSpPr>
        <p:spPr>
          <a:xfrm>
            <a:off x="5756275" y="2557463"/>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fade">
                                      <p:cBhvr>
                                        <p:cTn id="7" dur="500"/>
                                        <p:tgtEl>
                                          <p:spTgt spid="225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1"/>
                                        </p:tgtEl>
                                        <p:attrNameLst>
                                          <p:attrName>style.visibility</p:attrName>
                                        </p:attrNameLst>
                                      </p:cBhvr>
                                      <p:to>
                                        <p:strVal val="visible"/>
                                      </p:to>
                                    </p:set>
                                    <p:animEffect transition="in" filter="fade">
                                      <p:cBhvr>
                                        <p:cTn id="10" dur="500"/>
                                        <p:tgtEl>
                                          <p:spTgt spid="22531"/>
                                        </p:tgtEl>
                                      </p:cBhvr>
                                    </p:animEffect>
                                  </p:childTnLst>
                                </p:cTn>
                              </p:par>
                              <p:par>
                                <p:cTn id="11" presetID="10" presetClass="entr" presetSubtype="0" fill="hold" nodeType="withEffect">
                                  <p:stCondLst>
                                    <p:cond delay="0"/>
                                  </p:stCondLst>
                                  <p:childTnLst>
                                    <p:set>
                                      <p:cBhvr>
                                        <p:cTn id="12" dur="1" fill="hold">
                                          <p:stCondLst>
                                            <p:cond delay="0"/>
                                          </p:stCondLst>
                                        </p:cTn>
                                        <p:tgtEl>
                                          <p:spTgt spid="22533"/>
                                        </p:tgtEl>
                                        <p:attrNameLst>
                                          <p:attrName>style.visibility</p:attrName>
                                        </p:attrNameLst>
                                      </p:cBhvr>
                                      <p:to>
                                        <p:strVal val="visible"/>
                                      </p:to>
                                    </p:set>
                                    <p:animEffect transition="in" filter="fade">
                                      <p:cBhvr>
                                        <p:cTn id="13" dur="500"/>
                                        <p:tgtEl>
                                          <p:spTgt spid="2253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2534"/>
                                        </p:tgtEl>
                                        <p:attrNameLst>
                                          <p:attrName>style.visibility</p:attrName>
                                        </p:attrNameLst>
                                      </p:cBhvr>
                                      <p:to>
                                        <p:strVal val="visible"/>
                                      </p:to>
                                    </p:set>
                                    <p:anim calcmode="lin" valueType="num">
                                      <p:cBhvr additive="base">
                                        <p:cTn id="18" dur="500" fill="hold"/>
                                        <p:tgtEl>
                                          <p:spTgt spid="22534"/>
                                        </p:tgtEl>
                                        <p:attrNameLst>
                                          <p:attrName>ppt_x</p:attrName>
                                        </p:attrNameLst>
                                      </p:cBhvr>
                                      <p:tavLst>
                                        <p:tav tm="0">
                                          <p:val>
                                            <p:strVal val="#ppt_x"/>
                                          </p:val>
                                        </p:tav>
                                        <p:tav tm="100000">
                                          <p:val>
                                            <p:strVal val="#ppt_x"/>
                                          </p:val>
                                        </p:tav>
                                      </p:tavLst>
                                    </p:anim>
                                    <p:anim calcmode="lin" valueType="num">
                                      <p:cBhvr additive="base">
                                        <p:cTn id="19"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3554" name="Picture 2"/>
          <p:cNvPicPr>
            <a:picLocks noChangeAspect="1"/>
          </p:cNvPicPr>
          <p:nvPr/>
        </p:nvPicPr>
        <p:blipFill>
          <a:blip r:embed="rId2"/>
          <a:stretch>
            <a:fillRect/>
          </a:stretch>
        </p:blipFill>
        <p:spPr>
          <a:xfrm>
            <a:off x="3725863" y="1122363"/>
            <a:ext cx="1698625" cy="527050"/>
          </a:xfrm>
          <a:prstGeom prst="rect">
            <a:avLst/>
          </a:prstGeom>
          <a:noFill/>
          <a:ln>
            <a:noFill/>
            <a:miter lim="800000"/>
          </a:ln>
        </p:spPr>
      </p:pic>
      <p:sp>
        <p:nvSpPr>
          <p:cNvPr id="23555"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3556" name="标题 1"/>
          <p:cNvSpPr>
            <a:spLocks noGrp="1"/>
          </p:cNvSpPr>
          <p:nvPr>
            <p:ph type="title" idx="4294967295"/>
          </p:nvPr>
        </p:nvSpPr>
        <p:spPr>
          <a:xfrm>
            <a:off x="508000" y="1755775"/>
            <a:ext cx="8128000" cy="33464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1.4</a:t>
            </a:r>
            <a:r>
              <a:rPr lang="zh-CN" altLang="zh-CN" sz="2800"/>
              <a:t>冲程汽油机工作一个循环，活塞曲轴转</a:t>
            </a:r>
            <a:r>
              <a:rPr lang="en-US" altLang="zh-CN" sz="2800"/>
              <a:t>2</a:t>
            </a:r>
            <a:r>
              <a:rPr lang="zh-CN" altLang="zh-CN" sz="2800"/>
              <a:t>圈，只做</a:t>
            </a:r>
            <a:r>
              <a:rPr lang="en-US" altLang="zh-CN" sz="2800"/>
              <a:t>1</a:t>
            </a:r>
            <a:r>
              <a:rPr lang="zh-CN" altLang="zh-CN" sz="2800"/>
              <a:t>次功．</a:t>
            </a:r>
            <a:br>
              <a:rPr lang="zh-CN" altLang="zh-CN" sz="2800"/>
            </a:br>
            <a:r>
              <a:rPr lang="en-US" altLang="zh-CN" sz="2800"/>
              <a:t>2.</a:t>
            </a:r>
            <a:r>
              <a:rPr lang="zh-CN" altLang="zh-CN" sz="2800"/>
              <a:t>热值只与物质的种类有关，与其他因素无关．</a:t>
            </a:r>
            <a:br>
              <a:rPr lang="zh-CN" altLang="zh-CN" sz="2800"/>
            </a:br>
            <a:r>
              <a:rPr lang="en-US" altLang="zh-CN" sz="2800"/>
              <a:t>3.</a:t>
            </a:r>
            <a:r>
              <a:rPr lang="zh-CN" altLang="zh-CN" sz="2800"/>
              <a:t>在解决效率问题时，要弄清楚什么量是总的能量，什么是有用的能量．</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inVertical)">
                                      <p:cBhvr>
                                        <p:cTn id="7" dur="500"/>
                                        <p:tgtEl>
                                          <p:spTgt spid="2355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3556"/>
                                        </p:tgtEl>
                                        <p:attrNameLst>
                                          <p:attrName>style.visibility</p:attrName>
                                        </p:attrNameLst>
                                      </p:cBhvr>
                                      <p:to>
                                        <p:strVal val="visible"/>
                                      </p:to>
                                    </p:set>
                                    <p:animEffect transition="in" filter="barn(inVertical)">
                                      <p:cBhvr>
                                        <p:cTn id="10" dur="5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4579" name="标题 2"/>
          <p:cNvSpPr>
            <a:spLocks noGrp="1"/>
          </p:cNvSpPr>
          <p:nvPr>
            <p:ph type="title" idx="4294967295"/>
          </p:nvPr>
        </p:nvSpPr>
        <p:spPr>
          <a:xfrm>
            <a:off x="508000" y="14525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镇江）某汽油机的四个冲程如下图所示．在该汽油机的一个工作循环中，压缩冲程结束后，下一个冲程是（　　）</a:t>
            </a:r>
            <a:br>
              <a:rPr lang="en-US" altLang="zh-CN" sz="2800"/>
            </a:br>
            <a:br>
              <a:rPr lang="en-US" altLang="zh-CN" sz="2800"/>
            </a:br>
            <a:br>
              <a:rPr lang="en-US" altLang="zh-CN" sz="2800"/>
            </a:br>
            <a:r>
              <a:rPr lang="en-US" altLang="zh-CN" sz="2800"/>
              <a:t>   A                         B                       C                      D</a:t>
            </a:r>
            <a:endParaRPr lang="zh-CN" altLang="zh-CN" sz="2800"/>
          </a:p>
        </p:txBody>
      </p:sp>
      <p:pic>
        <p:nvPicPr>
          <p:cNvPr id="24580" name="图片 1"/>
          <p:cNvPicPr>
            <a:picLocks noChangeAspect="1"/>
          </p:cNvPicPr>
          <p:nvPr/>
        </p:nvPicPr>
        <p:blipFill>
          <a:blip r:embed="rId2"/>
          <a:stretch>
            <a:fillRect/>
          </a:stretch>
        </p:blipFill>
        <p:spPr>
          <a:xfrm>
            <a:off x="508000" y="3429000"/>
            <a:ext cx="7805738" cy="1266825"/>
          </a:xfrm>
          <a:prstGeom prst="rect">
            <a:avLst/>
          </a:prstGeom>
          <a:noFill/>
          <a:ln>
            <a:noFill/>
            <a:miter lim="800000"/>
          </a:ln>
        </p:spPr>
      </p:pic>
      <p:sp>
        <p:nvSpPr>
          <p:cNvPr id="24581" name="矩形 6"/>
          <p:cNvSpPr/>
          <p:nvPr/>
        </p:nvSpPr>
        <p:spPr>
          <a:xfrm>
            <a:off x="3932238" y="2835275"/>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500"/>
                                        <p:tgtEl>
                                          <p:spTgt spid="24579"/>
                                        </p:tgtEl>
                                      </p:cBhvr>
                                    </p:animEffect>
                                  </p:childTnLst>
                                </p:cTn>
                              </p:par>
                              <p:par>
                                <p:cTn id="8" presetID="10" presetClass="entr" presetSubtype="0" fill="hold" nodeType="withEffect">
                                  <p:stCondLst>
                                    <p:cond delay="0"/>
                                  </p:stCondLst>
                                  <p:childTnLst>
                                    <p:set>
                                      <p:cBhvr>
                                        <p:cTn id="9" dur="1" fill="hold">
                                          <p:stCondLst>
                                            <p:cond delay="0"/>
                                          </p:stCondLst>
                                        </p:cTn>
                                        <p:tgtEl>
                                          <p:spTgt spid="24580"/>
                                        </p:tgtEl>
                                        <p:attrNameLst>
                                          <p:attrName>style.visibility</p:attrName>
                                        </p:attrNameLst>
                                      </p:cBhvr>
                                      <p:to>
                                        <p:strVal val="visible"/>
                                      </p:to>
                                    </p:set>
                                    <p:animEffect transition="in" filter="fade">
                                      <p:cBhvr>
                                        <p:cTn id="10" dur="500"/>
                                        <p:tgtEl>
                                          <p:spTgt spid="245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4581"/>
                                        </p:tgtEl>
                                        <p:attrNameLst>
                                          <p:attrName>style.visibility</p:attrName>
                                        </p:attrNameLst>
                                      </p:cBhvr>
                                      <p:to>
                                        <p:strVal val="visible"/>
                                      </p:to>
                                    </p:set>
                                    <p:anim calcmode="lin" valueType="num">
                                      <p:cBhvr additive="base">
                                        <p:cTn id="15" dur="500" fill="hold"/>
                                        <p:tgtEl>
                                          <p:spTgt spid="24581"/>
                                        </p:tgtEl>
                                        <p:attrNameLst>
                                          <p:attrName>ppt_x</p:attrName>
                                        </p:attrNameLst>
                                      </p:cBhvr>
                                      <p:tavLst>
                                        <p:tav tm="0">
                                          <p:val>
                                            <p:strVal val="#ppt_x"/>
                                          </p:val>
                                        </p:tav>
                                        <p:tav tm="100000">
                                          <p:val>
                                            <p:strVal val="#ppt_x"/>
                                          </p:val>
                                        </p:tav>
                                      </p:tavLst>
                                    </p:anim>
                                    <p:anim calcmode="lin" valueType="num">
                                      <p:cBhvr additive="base">
                                        <p:cTn id="16"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1"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5603" name="标题 2"/>
          <p:cNvSpPr>
            <a:spLocks noGrp="1"/>
          </p:cNvSpPr>
          <p:nvPr>
            <p:ph type="title" idx="4294967295"/>
          </p:nvPr>
        </p:nvSpPr>
        <p:spPr>
          <a:xfrm>
            <a:off x="508000" y="10461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东营）如右图是四冲程汽油机工作循环中的一个冲程，下列关于冲程及其能量转化判断正确的是（　　）</a:t>
            </a:r>
            <a:br>
              <a:rPr lang="zh-CN" altLang="zh-CN" sz="2800"/>
            </a:br>
            <a:r>
              <a:rPr lang="en-US" altLang="zh-CN" sz="2800"/>
              <a:t>A</a:t>
            </a:r>
            <a:r>
              <a:rPr lang="zh-CN" altLang="zh-CN" sz="2800"/>
              <a:t>．做功冲程，将机械能转化为内能</a:t>
            </a:r>
            <a:r>
              <a:rPr lang="en-US" altLang="zh-CN" sz="2800"/>
              <a:t>	</a:t>
            </a:r>
            <a:br>
              <a:rPr lang="zh-CN" altLang="zh-CN" sz="2800"/>
            </a:br>
            <a:r>
              <a:rPr lang="en-US" altLang="zh-CN" sz="2800"/>
              <a:t>B</a:t>
            </a:r>
            <a:r>
              <a:rPr lang="zh-CN" altLang="zh-CN" sz="2800"/>
              <a:t>．做功冲程，将内能转化为机械能</a:t>
            </a:r>
            <a:r>
              <a:rPr lang="en-US" altLang="zh-CN" sz="2800"/>
              <a:t>	</a:t>
            </a:r>
            <a:br>
              <a:rPr lang="zh-CN" altLang="zh-CN" sz="2800"/>
            </a:br>
            <a:r>
              <a:rPr lang="en-US" altLang="zh-CN" sz="2800"/>
              <a:t>C</a:t>
            </a:r>
            <a:r>
              <a:rPr lang="zh-CN" altLang="zh-CN" sz="2800"/>
              <a:t>．压缩冲程，将机械能转化为内能</a:t>
            </a:r>
            <a:r>
              <a:rPr lang="en-US" altLang="zh-CN" sz="2800"/>
              <a:t>	</a:t>
            </a:r>
            <a:br>
              <a:rPr lang="zh-CN" altLang="zh-CN" sz="2800"/>
            </a:br>
            <a:r>
              <a:rPr lang="en-US" altLang="zh-CN" sz="2800"/>
              <a:t>D</a:t>
            </a:r>
            <a:r>
              <a:rPr lang="zh-CN" altLang="zh-CN" sz="2800"/>
              <a:t>．压缩冲程，将内能转化为机械能</a:t>
            </a:r>
            <a:br>
              <a:rPr lang="zh-CN" altLang="zh-CN" sz="2800"/>
            </a:br>
            <a:endParaRPr lang="zh-CN" altLang="en-US" sz="2800"/>
          </a:p>
        </p:txBody>
      </p:sp>
      <p:pic>
        <p:nvPicPr>
          <p:cNvPr id="25604" name="Picture 5"/>
          <p:cNvPicPr>
            <a:picLocks noChangeAspect="1"/>
          </p:cNvPicPr>
          <p:nvPr/>
        </p:nvPicPr>
        <p:blipFill>
          <a:blip r:embed="rId2"/>
          <a:stretch>
            <a:fillRect/>
          </a:stretch>
        </p:blipFill>
        <p:spPr>
          <a:xfrm>
            <a:off x="6626225" y="3044825"/>
            <a:ext cx="1509713" cy="2259013"/>
          </a:xfrm>
          <a:prstGeom prst="rect">
            <a:avLst/>
          </a:prstGeom>
          <a:noFill/>
          <a:ln>
            <a:noFill/>
            <a:miter lim="800000"/>
          </a:ln>
        </p:spPr>
      </p:pic>
      <p:sp>
        <p:nvSpPr>
          <p:cNvPr id="25605" name="矩形 7"/>
          <p:cNvSpPr/>
          <p:nvPr/>
        </p:nvSpPr>
        <p:spPr>
          <a:xfrm>
            <a:off x="1800225" y="2405063"/>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par>
                                <p:cTn id="8" presetID="10" presetClass="entr" presetSubtype="0" fill="hold"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fade">
                                      <p:cBhvr>
                                        <p:cTn id="10" dur="500"/>
                                        <p:tgtEl>
                                          <p:spTgt spid="2560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5605"/>
                                        </p:tgtEl>
                                        <p:attrNameLst>
                                          <p:attrName>style.visibility</p:attrName>
                                        </p:attrNameLst>
                                      </p:cBhvr>
                                      <p:to>
                                        <p:strVal val="visible"/>
                                      </p:to>
                                    </p:set>
                                    <p:anim calcmode="lin" valueType="num">
                                      <p:cBhvr additive="base">
                                        <p:cTn id="15" dur="500" fill="hold"/>
                                        <p:tgtEl>
                                          <p:spTgt spid="25605"/>
                                        </p:tgtEl>
                                        <p:attrNameLst>
                                          <p:attrName>ppt_x</p:attrName>
                                        </p:attrNameLst>
                                      </p:cBhvr>
                                      <p:tavLst>
                                        <p:tav tm="0">
                                          <p:val>
                                            <p:strVal val="#ppt_x"/>
                                          </p:val>
                                        </p:tav>
                                        <p:tav tm="100000">
                                          <p:val>
                                            <p:strVal val="#ppt_x"/>
                                          </p:val>
                                        </p:tav>
                                      </p:tavLst>
                                    </p:anim>
                                    <p:anim calcmode="lin" valueType="num">
                                      <p:cBhvr additive="base">
                                        <p:cTn id="16"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5"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6627" name="标题 2"/>
          <p:cNvSpPr>
            <a:spLocks noGrp="1"/>
          </p:cNvSpPr>
          <p:nvPr>
            <p:ph type="title" idx="4294967295"/>
          </p:nvPr>
        </p:nvSpPr>
        <p:spPr>
          <a:xfrm>
            <a:off x="508000" y="17684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无锡）煤炭是一种重要能源．为判断煤炭品质的优劣，最科学的方法是检验煤炭的（　　）</a:t>
            </a:r>
            <a:br>
              <a:rPr lang="zh-CN" altLang="zh-CN" sz="2800"/>
            </a:br>
            <a:r>
              <a:rPr lang="en-US" altLang="zh-CN" sz="2800"/>
              <a:t>A</a:t>
            </a:r>
            <a:r>
              <a:rPr lang="zh-CN" altLang="zh-CN" sz="2800"/>
              <a:t>．比热容</a:t>
            </a:r>
            <a:r>
              <a:rPr lang="en-US" altLang="zh-CN" sz="2800"/>
              <a:t>       		B</a:t>
            </a:r>
            <a:r>
              <a:rPr lang="zh-CN" altLang="zh-CN" sz="2800"/>
              <a:t>．密度</a:t>
            </a:r>
            <a:r>
              <a:rPr lang="en-US" altLang="zh-CN" sz="2800"/>
              <a:t>                 </a:t>
            </a:r>
            <a:br>
              <a:rPr lang="en-US" altLang="zh-CN" sz="2800"/>
            </a:br>
            <a:r>
              <a:rPr lang="en-US" altLang="zh-CN" sz="2800"/>
              <a:t>C</a:t>
            </a:r>
            <a:r>
              <a:rPr lang="zh-CN" altLang="zh-CN" sz="2800"/>
              <a:t>．热值</a:t>
            </a:r>
            <a:r>
              <a:rPr lang="en-US" altLang="zh-CN" sz="2800"/>
              <a:t>             		D</a:t>
            </a:r>
            <a:r>
              <a:rPr lang="zh-CN" altLang="zh-CN" sz="2800"/>
              <a:t>．温度</a:t>
            </a:r>
            <a:br>
              <a:rPr lang="zh-CN" altLang="zh-CN" sz="2800"/>
            </a:br>
            <a:endParaRPr lang="zh-CN" altLang="en-US" sz="2800"/>
          </a:p>
        </p:txBody>
      </p:sp>
      <p:sp>
        <p:nvSpPr>
          <p:cNvPr id="26628" name="矩形 3"/>
          <p:cNvSpPr/>
          <p:nvPr/>
        </p:nvSpPr>
        <p:spPr>
          <a:xfrm>
            <a:off x="7488238" y="2486025"/>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 calcmode="lin" valueType="num">
                                      <p:cBhvr additive="base">
                                        <p:cTn id="12" dur="500" fill="hold"/>
                                        <p:tgtEl>
                                          <p:spTgt spid="26628"/>
                                        </p:tgtEl>
                                        <p:attrNameLst>
                                          <p:attrName>ppt_x</p:attrName>
                                        </p:attrNameLst>
                                      </p:cBhvr>
                                      <p:tavLst>
                                        <p:tav tm="0">
                                          <p:val>
                                            <p:strVal val="#ppt_x"/>
                                          </p:val>
                                        </p:tav>
                                        <p:tav tm="100000">
                                          <p:val>
                                            <p:strVal val="#ppt_x"/>
                                          </p:val>
                                        </p:tav>
                                      </p:tavLst>
                                    </p:anim>
                                    <p:anim calcmode="lin" valueType="num">
                                      <p:cBhvr additive="base">
                                        <p:cTn id="13"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7651"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枣庄）关于热机的效率，下列说法正确的是（　　）</a:t>
            </a:r>
            <a:br>
              <a:rPr lang="zh-CN" altLang="zh-CN" sz="2800"/>
            </a:br>
            <a:r>
              <a:rPr lang="en-US" altLang="zh-CN" sz="2800"/>
              <a:t>A</a:t>
            </a:r>
            <a:r>
              <a:rPr lang="zh-CN" altLang="zh-CN" sz="2800"/>
              <a:t>．在做功同样多的情况下，热机的效率越高消耗的燃料越多</a:t>
            </a:r>
            <a:r>
              <a:rPr lang="en-US" altLang="zh-CN" sz="2800"/>
              <a:t>	</a:t>
            </a:r>
            <a:br>
              <a:rPr lang="zh-CN" altLang="zh-CN" sz="2800"/>
            </a:br>
            <a:r>
              <a:rPr lang="en-US" altLang="zh-CN" sz="2800"/>
              <a:t>B</a:t>
            </a:r>
            <a:r>
              <a:rPr lang="zh-CN" altLang="zh-CN" sz="2800"/>
              <a:t>．一般情况下柴油机的效率比汽油机的高</a:t>
            </a:r>
            <a:r>
              <a:rPr lang="en-US" altLang="zh-CN" sz="2800"/>
              <a:t>	</a:t>
            </a:r>
            <a:br>
              <a:rPr lang="zh-CN" altLang="zh-CN" sz="2800"/>
            </a:br>
            <a:r>
              <a:rPr lang="en-US" altLang="zh-CN" sz="2800"/>
              <a:t>C</a:t>
            </a:r>
            <a:r>
              <a:rPr lang="zh-CN" altLang="zh-CN" sz="2800"/>
              <a:t>．热机的效率越高说明做功越快</a:t>
            </a:r>
            <a:r>
              <a:rPr lang="en-US" altLang="zh-CN" sz="2800"/>
              <a:t>	</a:t>
            </a:r>
            <a:br>
              <a:rPr lang="zh-CN" altLang="zh-CN" sz="2800"/>
            </a:br>
            <a:r>
              <a:rPr lang="en-US" altLang="zh-CN" sz="2800"/>
              <a:t>D</a:t>
            </a:r>
            <a:r>
              <a:rPr lang="zh-CN" altLang="zh-CN" sz="2800"/>
              <a:t>．热机损失的能量中，废气带走的能量较少，主要是由于机械摩擦损失的</a:t>
            </a:r>
            <a:endParaRPr lang="zh-CN" altLang="en-US" sz="2800"/>
          </a:p>
        </p:txBody>
      </p:sp>
      <p:sp>
        <p:nvSpPr>
          <p:cNvPr id="27652" name="矩形 3"/>
          <p:cNvSpPr/>
          <p:nvPr/>
        </p:nvSpPr>
        <p:spPr>
          <a:xfrm>
            <a:off x="1404938" y="1600200"/>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barn(inVertical)">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2"/>
                                        </p:tgtEl>
                                        <p:attrNameLst>
                                          <p:attrName>style.visibility</p:attrName>
                                        </p:attrNameLst>
                                      </p:cBhvr>
                                      <p:to>
                                        <p:strVal val="visible"/>
                                      </p:to>
                                    </p:set>
                                    <p:anim calcmode="lin" valueType="num">
                                      <p:cBhvr additive="base">
                                        <p:cTn id="12" dur="500" fill="hold"/>
                                        <p:tgtEl>
                                          <p:spTgt spid="27652"/>
                                        </p:tgtEl>
                                        <p:attrNameLst>
                                          <p:attrName>ppt_x</p:attrName>
                                        </p:attrNameLst>
                                      </p:cBhvr>
                                      <p:tavLst>
                                        <p:tav tm="0">
                                          <p:val>
                                            <p:strVal val="#ppt_x"/>
                                          </p:val>
                                        </p:tav>
                                        <p:tav tm="100000">
                                          <p:val>
                                            <p:strVal val="#ppt_x"/>
                                          </p:val>
                                        </p:tav>
                                      </p:tavLst>
                                    </p:anim>
                                    <p:anim calcmode="lin" valueType="num">
                                      <p:cBhvr additive="base">
                                        <p:cTn id="13"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8675" name="标题 2"/>
          <p:cNvSpPr>
            <a:spLocks noGrp="1"/>
          </p:cNvSpPr>
          <p:nvPr>
            <p:ph type="title" idx="4294967295"/>
          </p:nvPr>
        </p:nvSpPr>
        <p:spPr>
          <a:xfrm>
            <a:off x="508000" y="1228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湘西州）关于能量守恒定律的下列说法中．正确的是（　　）</a:t>
            </a:r>
            <a:br>
              <a:rPr lang="zh-CN" altLang="zh-CN" sz="2800"/>
            </a:br>
            <a:r>
              <a:rPr lang="en-US" altLang="zh-CN" sz="2800"/>
              <a:t>A</a:t>
            </a:r>
            <a:r>
              <a:rPr lang="zh-CN" altLang="zh-CN" sz="2800"/>
              <a:t>．能量既可以凭空消失</a:t>
            </a:r>
            <a:r>
              <a:rPr lang="en-US" altLang="zh-CN" sz="2800"/>
              <a:t>	                    </a:t>
            </a:r>
            <a:br>
              <a:rPr lang="en-US" altLang="zh-CN" sz="2800"/>
            </a:br>
            <a:r>
              <a:rPr lang="en-US" altLang="zh-CN" sz="2800"/>
              <a:t>B</a:t>
            </a:r>
            <a:r>
              <a:rPr lang="zh-CN" altLang="zh-CN" sz="2800"/>
              <a:t>．能量也可以凭空产生</a:t>
            </a:r>
            <a:r>
              <a:rPr lang="en-US" altLang="zh-CN" sz="2800"/>
              <a:t>	</a:t>
            </a:r>
            <a:br>
              <a:rPr lang="zh-CN" altLang="zh-CN" sz="2800"/>
            </a:br>
            <a:r>
              <a:rPr lang="en-US" altLang="zh-CN" sz="2800"/>
              <a:t>C</a:t>
            </a:r>
            <a:r>
              <a:rPr lang="zh-CN" altLang="zh-CN" sz="2800"/>
              <a:t>．热机的工作过程不遵循能量守恒定律</a:t>
            </a:r>
            <a:r>
              <a:rPr lang="en-US" altLang="zh-CN" sz="2800"/>
              <a:t>	       D</a:t>
            </a:r>
            <a:r>
              <a:rPr lang="zh-CN" altLang="zh-CN" sz="2800"/>
              <a:t>．能量转化和转移过程中，能量的总量保持不变</a:t>
            </a:r>
            <a:br>
              <a:rPr lang="zh-CN" altLang="zh-CN" sz="2800"/>
            </a:br>
            <a:endParaRPr lang="zh-CN" altLang="en-US" sz="2800"/>
          </a:p>
        </p:txBody>
      </p:sp>
      <p:sp>
        <p:nvSpPr>
          <p:cNvPr id="28676" name="矩形 3"/>
          <p:cNvSpPr/>
          <p:nvPr/>
        </p:nvSpPr>
        <p:spPr>
          <a:xfrm>
            <a:off x="3244850" y="1946275"/>
            <a:ext cx="481013"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fade">
                                      <p:cBhvr>
                                        <p:cTn id="7" dur="500"/>
                                        <p:tgtEl>
                                          <p:spTgt spid="286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 calcmode="lin" valueType="num">
                                      <p:cBhvr additive="base">
                                        <p:cTn id="12" dur="500" fill="hold"/>
                                        <p:tgtEl>
                                          <p:spTgt spid="28676"/>
                                        </p:tgtEl>
                                        <p:attrNameLst>
                                          <p:attrName>ppt_x</p:attrName>
                                        </p:attrNameLst>
                                      </p:cBhvr>
                                      <p:tavLst>
                                        <p:tav tm="0">
                                          <p:val>
                                            <p:strVal val="#ppt_x"/>
                                          </p:val>
                                        </p:tav>
                                        <p:tav tm="100000">
                                          <p:val>
                                            <p:strVal val="#ppt_x"/>
                                          </p:val>
                                        </p:tav>
                                      </p:tavLst>
                                    </p:anim>
                                    <p:anim calcmode="lin" valueType="num">
                                      <p:cBhvr additive="base">
                                        <p:cTn id="13"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9699" name="标题 2"/>
          <p:cNvSpPr>
            <a:spLocks noGrp="1"/>
          </p:cNvSpPr>
          <p:nvPr>
            <p:ph type="title" idx="4294967295"/>
          </p:nvPr>
        </p:nvSpPr>
        <p:spPr>
          <a:xfrm>
            <a:off x="582613" y="13827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a:t>
            </a:r>
            <a:r>
              <a:rPr lang="en-US" altLang="zh-CN" sz="2800"/>
              <a:t>2020·</a:t>
            </a:r>
            <a:r>
              <a:rPr lang="zh-CN" altLang="zh-CN" sz="2800"/>
              <a:t>泰州）将热水倒进玻璃杯中，玻璃杯会变热，下列说法正确的是（　　）</a:t>
            </a:r>
            <a:br>
              <a:rPr lang="zh-CN" altLang="zh-CN" sz="2800"/>
            </a:br>
            <a:r>
              <a:rPr lang="en-US" altLang="zh-CN" sz="2800"/>
              <a:t>A</a:t>
            </a:r>
            <a:r>
              <a:rPr lang="zh-CN" altLang="zh-CN" sz="2800"/>
              <a:t>．水将温度传给了玻璃杯</a:t>
            </a:r>
            <a:r>
              <a:rPr lang="en-US" altLang="zh-CN" sz="2800"/>
              <a:t>                  </a:t>
            </a:r>
            <a:br>
              <a:rPr lang="en-US" altLang="zh-CN" sz="2800"/>
            </a:br>
            <a:r>
              <a:rPr lang="en-US" altLang="zh-CN" sz="2800"/>
              <a:t>B</a:t>
            </a:r>
            <a:r>
              <a:rPr lang="zh-CN" altLang="zh-CN" sz="2800"/>
              <a:t>．水含有的热量减少</a:t>
            </a:r>
            <a:br>
              <a:rPr lang="zh-CN" altLang="zh-CN" sz="2800"/>
            </a:br>
            <a:r>
              <a:rPr lang="en-US" altLang="zh-CN" sz="2800"/>
              <a:t>C</a:t>
            </a:r>
            <a:r>
              <a:rPr lang="zh-CN" altLang="zh-CN" sz="2800"/>
              <a:t>．玻璃杯增加的内能大于水减少的内能</a:t>
            </a:r>
            <a:r>
              <a:rPr lang="en-US" altLang="zh-CN" sz="2800"/>
              <a:t>         D</a:t>
            </a:r>
            <a:r>
              <a:rPr lang="zh-CN" altLang="zh-CN" sz="2800"/>
              <a:t>．能的总量保持不变</a:t>
            </a:r>
            <a:br>
              <a:rPr lang="zh-CN" altLang="zh-CN" sz="2800"/>
            </a:br>
            <a:endParaRPr lang="zh-CN" altLang="en-US" sz="2800"/>
          </a:p>
        </p:txBody>
      </p:sp>
      <p:sp>
        <p:nvSpPr>
          <p:cNvPr id="29700" name="矩形 3"/>
          <p:cNvSpPr/>
          <p:nvPr/>
        </p:nvSpPr>
        <p:spPr>
          <a:xfrm>
            <a:off x="4665663" y="2100263"/>
            <a:ext cx="481012"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500"/>
                                        <p:tgtEl>
                                          <p:spTgt spid="296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9700"/>
                                        </p:tgtEl>
                                        <p:attrNameLst>
                                          <p:attrName>style.visibility</p:attrName>
                                        </p:attrNameLst>
                                      </p:cBhvr>
                                      <p:to>
                                        <p:strVal val="visible"/>
                                      </p:to>
                                    </p:set>
                                    <p:anim calcmode="lin" valueType="num">
                                      <p:cBhvr additive="base">
                                        <p:cTn id="12" dur="500" fill="hold"/>
                                        <p:tgtEl>
                                          <p:spTgt spid="29700"/>
                                        </p:tgtEl>
                                        <p:attrNameLst>
                                          <p:attrName>ppt_x</p:attrName>
                                        </p:attrNameLst>
                                      </p:cBhvr>
                                      <p:tavLst>
                                        <p:tav tm="0">
                                          <p:val>
                                            <p:strVal val="#ppt_x"/>
                                          </p:val>
                                        </p:tav>
                                        <p:tav tm="100000">
                                          <p:val>
                                            <p:strVal val="#ppt_x"/>
                                          </p:val>
                                        </p:tav>
                                      </p:tavLst>
                                    </p:anim>
                                    <p:anim calcmode="lin" valueType="num">
                                      <p:cBhvr additive="base">
                                        <p:cTn id="13" dur="500" fill="hold"/>
                                        <p:tgtEl>
                                          <p:spTgt spid="297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P spid="29700"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0723"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a:t>
            </a:r>
            <a:r>
              <a:rPr lang="en-US" altLang="zh-CN" sz="2800"/>
              <a:t>2020·</a:t>
            </a:r>
            <a:r>
              <a:rPr lang="zh-CN" altLang="zh-CN" sz="2800"/>
              <a:t>黔西南）如下图所示，给试管内水加热至一定程度，发现试管口木塞会被推出．</a:t>
            </a:r>
            <a:br>
              <a:rPr lang="zh-CN" altLang="zh-CN" sz="2800"/>
            </a:br>
            <a:r>
              <a:rPr lang="zh-CN" altLang="zh-CN" sz="2800"/>
              <a:t>（</a:t>
            </a:r>
            <a:r>
              <a:rPr lang="en-US" altLang="zh-CN" sz="2800"/>
              <a:t>1</a:t>
            </a:r>
            <a:r>
              <a:rPr lang="zh-CN" altLang="zh-CN" sz="2800"/>
              <a:t>）给水加热是通过</a:t>
            </a:r>
            <a:r>
              <a:rPr lang="zh-CN" altLang="zh-CN" sz="2800" u="sng"/>
              <a:t>　　　　　</a:t>
            </a:r>
            <a:r>
              <a:rPr lang="zh-CN" altLang="zh-CN" sz="2800"/>
              <a:t>方式使水的内能增加；木塞被推出后水蒸气的内能</a:t>
            </a:r>
            <a:r>
              <a:rPr lang="zh-CN" altLang="zh-CN" sz="2800" u="sng"/>
              <a:t>　　　　　</a:t>
            </a:r>
            <a:r>
              <a:rPr lang="zh-CN" altLang="zh-CN" sz="2800"/>
              <a:t>（选填</a:t>
            </a:r>
            <a:r>
              <a:rPr lang="en-US" altLang="zh-CN" sz="2800"/>
              <a:t>“</a:t>
            </a:r>
            <a:r>
              <a:rPr lang="zh-CN" altLang="zh-CN" sz="2800"/>
              <a:t>增大</a:t>
            </a:r>
            <a:r>
              <a:rPr lang="en-US" altLang="zh-CN" sz="2800"/>
              <a:t>”“</a:t>
            </a:r>
            <a:r>
              <a:rPr lang="zh-CN" altLang="zh-CN" sz="2800"/>
              <a:t>减小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r>
              <a:rPr lang="en-US" altLang="zh-CN" sz="2800"/>
              <a:t>.</a:t>
            </a:r>
            <a:br>
              <a:rPr lang="zh-CN" altLang="zh-CN" sz="2800"/>
            </a:br>
            <a:r>
              <a:rPr lang="zh-CN" altLang="zh-CN" sz="2800"/>
              <a:t>（</a:t>
            </a:r>
            <a:r>
              <a:rPr lang="en-US" altLang="zh-CN" sz="2800"/>
              <a:t>2</a:t>
            </a:r>
            <a:r>
              <a:rPr lang="zh-CN" altLang="zh-CN" sz="2800"/>
              <a:t>）四冲程内燃机的</a:t>
            </a:r>
            <a:r>
              <a:rPr lang="zh-CN" altLang="zh-CN" sz="2800" u="sng"/>
              <a:t>　　　　　</a:t>
            </a:r>
            <a:r>
              <a:rPr lang="zh-CN" altLang="zh-CN" sz="2800"/>
              <a:t>冲程</a:t>
            </a:r>
            <a:br>
              <a:rPr lang="en-US" altLang="zh-CN" sz="2800"/>
            </a:br>
            <a:r>
              <a:rPr lang="zh-CN" altLang="zh-CN" sz="2800"/>
              <a:t>与这个原理相同．</a:t>
            </a:r>
            <a:br>
              <a:rPr lang="zh-CN" altLang="zh-CN" sz="2800"/>
            </a:br>
            <a:endParaRPr lang="zh-CN" altLang="en-US" sz="2800"/>
          </a:p>
        </p:txBody>
      </p:sp>
      <p:pic>
        <p:nvPicPr>
          <p:cNvPr id="30724" name="图片 1"/>
          <p:cNvPicPr>
            <a:picLocks noChangeAspect="1"/>
          </p:cNvPicPr>
          <p:nvPr/>
        </p:nvPicPr>
        <p:blipFill>
          <a:blip r:embed="rId2"/>
          <a:srcRect r="89055"/>
          <a:stretch>
            <a:fillRect/>
          </a:stretch>
        </p:blipFill>
        <p:spPr>
          <a:xfrm>
            <a:off x="6573838" y="3551238"/>
            <a:ext cx="1938337" cy="2243137"/>
          </a:xfrm>
          <a:prstGeom prst="rect">
            <a:avLst/>
          </a:prstGeom>
          <a:noFill/>
          <a:ln>
            <a:noFill/>
            <a:miter lim="800000"/>
          </a:ln>
        </p:spPr>
      </p:pic>
      <p:sp>
        <p:nvSpPr>
          <p:cNvPr id="30725" name="矩形 5"/>
          <p:cNvSpPr/>
          <p:nvPr/>
        </p:nvSpPr>
        <p:spPr>
          <a:xfrm>
            <a:off x="4191000" y="2239963"/>
            <a:ext cx="162083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热传递　</a:t>
            </a:r>
            <a:endParaRPr lang="zh-CN" altLang="en-US" sz="2800"/>
          </a:p>
        </p:txBody>
      </p:sp>
      <p:sp>
        <p:nvSpPr>
          <p:cNvPr id="30726" name="矩形 6"/>
          <p:cNvSpPr/>
          <p:nvPr/>
        </p:nvSpPr>
        <p:spPr>
          <a:xfrm>
            <a:off x="6384925" y="2874963"/>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减小</a:t>
            </a:r>
            <a:endParaRPr lang="zh-CN" altLang="en-US" sz="2800"/>
          </a:p>
        </p:txBody>
      </p:sp>
      <p:sp>
        <p:nvSpPr>
          <p:cNvPr id="30727" name="矩形 7"/>
          <p:cNvSpPr/>
          <p:nvPr/>
        </p:nvSpPr>
        <p:spPr>
          <a:xfrm>
            <a:off x="4391025" y="414972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做功</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500"/>
                                        <p:tgtEl>
                                          <p:spTgt spid="30723"/>
                                        </p:tgtEl>
                                      </p:cBhvr>
                                    </p:animEffect>
                                  </p:childTnLst>
                                </p:cTn>
                              </p:par>
                              <p:par>
                                <p:cTn id="8" presetID="1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fade">
                                      <p:cBhvr>
                                        <p:cTn id="10" dur="500"/>
                                        <p:tgtEl>
                                          <p:spTgt spid="307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0725"/>
                                        </p:tgtEl>
                                        <p:attrNameLst>
                                          <p:attrName>style.visibility</p:attrName>
                                        </p:attrNameLst>
                                      </p:cBhvr>
                                      <p:to>
                                        <p:strVal val="visible"/>
                                      </p:to>
                                    </p:set>
                                    <p:anim calcmode="lin" valueType="num">
                                      <p:cBhvr additive="base">
                                        <p:cTn id="15" dur="500" fill="hold"/>
                                        <p:tgtEl>
                                          <p:spTgt spid="30725"/>
                                        </p:tgtEl>
                                        <p:attrNameLst>
                                          <p:attrName>ppt_x</p:attrName>
                                        </p:attrNameLst>
                                      </p:cBhvr>
                                      <p:tavLst>
                                        <p:tav tm="0">
                                          <p:val>
                                            <p:strVal val="#ppt_x"/>
                                          </p:val>
                                        </p:tav>
                                        <p:tav tm="100000">
                                          <p:val>
                                            <p:strVal val="#ppt_x"/>
                                          </p:val>
                                        </p:tav>
                                      </p:tavLst>
                                    </p:anim>
                                    <p:anim calcmode="lin" valueType="num">
                                      <p:cBhvr additive="base">
                                        <p:cTn id="16"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0726"/>
                                        </p:tgtEl>
                                        <p:attrNameLst>
                                          <p:attrName>style.visibility</p:attrName>
                                        </p:attrNameLst>
                                      </p:cBhvr>
                                      <p:to>
                                        <p:strVal val="visible"/>
                                      </p:to>
                                    </p:set>
                                    <p:anim calcmode="lin" valueType="num">
                                      <p:cBhvr additive="base">
                                        <p:cTn id="21" dur="500" fill="hold"/>
                                        <p:tgtEl>
                                          <p:spTgt spid="30726"/>
                                        </p:tgtEl>
                                        <p:attrNameLst>
                                          <p:attrName>ppt_x</p:attrName>
                                        </p:attrNameLst>
                                      </p:cBhvr>
                                      <p:tavLst>
                                        <p:tav tm="0">
                                          <p:val>
                                            <p:strVal val="#ppt_x"/>
                                          </p:val>
                                        </p:tav>
                                        <p:tav tm="100000">
                                          <p:val>
                                            <p:strVal val="#ppt_x"/>
                                          </p:val>
                                        </p:tav>
                                      </p:tavLst>
                                    </p:anim>
                                    <p:anim calcmode="lin" valueType="num">
                                      <p:cBhvr additive="base">
                                        <p:cTn id="22" dur="500" fill="hold"/>
                                        <p:tgtEl>
                                          <p:spTgt spid="3072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0727"/>
                                        </p:tgtEl>
                                        <p:attrNameLst>
                                          <p:attrName>style.visibility</p:attrName>
                                        </p:attrNameLst>
                                      </p:cBhvr>
                                      <p:to>
                                        <p:strVal val="visible"/>
                                      </p:to>
                                    </p:set>
                                    <p:anim calcmode="lin" valueType="num">
                                      <p:cBhvr additive="base">
                                        <p:cTn id="27" dur="500" fill="hold"/>
                                        <p:tgtEl>
                                          <p:spTgt spid="30727"/>
                                        </p:tgtEl>
                                        <p:attrNameLst>
                                          <p:attrName>ppt_x</p:attrName>
                                        </p:attrNameLst>
                                      </p:cBhvr>
                                      <p:tavLst>
                                        <p:tav tm="0">
                                          <p:val>
                                            <p:strVal val="#ppt_x"/>
                                          </p:val>
                                        </p:tav>
                                        <p:tav tm="100000">
                                          <p:val>
                                            <p:strVal val="#ppt_x"/>
                                          </p:val>
                                        </p:tav>
                                      </p:tavLst>
                                    </p:anim>
                                    <p:anim calcmode="lin" valueType="num">
                                      <p:cBhvr additive="base">
                                        <p:cTn id="28" dur="500" fill="hold"/>
                                        <p:tgtEl>
                                          <p:spTgt spid="307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5" grpId="0"/>
      <p:bldP spid="30726" grpId="0"/>
      <p:bldP spid="30727"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1747"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淮安）如上图所示，用力将空气压缩引火仪的活塞迅速下压，玻璃筒底部的棉花冒烟燃烧，下压过程将机械能转化为</a:t>
            </a:r>
            <a:r>
              <a:rPr lang="zh-CN" altLang="zh-CN" sz="2800" u="sng"/>
              <a:t>　　　　　</a:t>
            </a:r>
            <a:r>
              <a:rPr lang="zh-CN" altLang="zh-CN" sz="2800"/>
              <a:t>能，此过程与汽油机的</a:t>
            </a:r>
            <a:r>
              <a:rPr lang="zh-CN" altLang="zh-CN" sz="2800" u="sng"/>
              <a:t>　　　　　</a:t>
            </a:r>
            <a:r>
              <a:rPr lang="zh-CN" altLang="zh-CN" sz="2800"/>
              <a:t>冲程能量转化形式相同．</a:t>
            </a:r>
            <a:endParaRPr lang="zh-CN" altLang="zh-CN" sz="2800"/>
          </a:p>
        </p:txBody>
      </p:sp>
      <p:pic>
        <p:nvPicPr>
          <p:cNvPr id="31748" name="图片 1"/>
          <p:cNvPicPr>
            <a:picLocks noChangeAspect="1"/>
          </p:cNvPicPr>
          <p:nvPr/>
        </p:nvPicPr>
        <p:blipFill>
          <a:blip r:embed="rId2"/>
          <a:srcRect r="92212"/>
          <a:stretch>
            <a:fillRect/>
          </a:stretch>
        </p:blipFill>
        <p:spPr>
          <a:xfrm>
            <a:off x="3725863" y="3571875"/>
            <a:ext cx="1625600" cy="2203450"/>
          </a:xfrm>
          <a:prstGeom prst="rect">
            <a:avLst/>
          </a:prstGeom>
          <a:noFill/>
          <a:ln>
            <a:noFill/>
            <a:miter lim="800000"/>
          </a:ln>
        </p:spPr>
      </p:pic>
      <p:sp>
        <p:nvSpPr>
          <p:cNvPr id="31749" name="矩形 3"/>
          <p:cNvSpPr/>
          <p:nvPr/>
        </p:nvSpPr>
        <p:spPr>
          <a:xfrm>
            <a:off x="2063750" y="2886075"/>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压缩</a:t>
            </a:r>
            <a:endParaRPr lang="zh-CN" altLang="zh-CN" sz="2800">
              <a:latin typeface="等线" pitchFamily="2" charset="-122"/>
              <a:ea typeface="等线" pitchFamily="2" charset="-122"/>
            </a:endParaRPr>
          </a:p>
        </p:txBody>
      </p:sp>
      <p:sp>
        <p:nvSpPr>
          <p:cNvPr id="31750" name="矩形 5"/>
          <p:cNvSpPr/>
          <p:nvPr/>
        </p:nvSpPr>
        <p:spPr>
          <a:xfrm>
            <a:off x="5172075" y="2239963"/>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内</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par>
                                <p:cTn id="8" presetID="10" presetClass="entr" presetSubtype="0" fill="hold" nodeType="withEffect">
                                  <p:stCondLst>
                                    <p:cond delay="0"/>
                                  </p:stCondLst>
                                  <p:childTnLst>
                                    <p:set>
                                      <p:cBhvr>
                                        <p:cTn id="9" dur="1" fill="hold">
                                          <p:stCondLst>
                                            <p:cond delay="0"/>
                                          </p:stCondLst>
                                        </p:cTn>
                                        <p:tgtEl>
                                          <p:spTgt spid="31748"/>
                                        </p:tgtEl>
                                        <p:attrNameLst>
                                          <p:attrName>style.visibility</p:attrName>
                                        </p:attrNameLst>
                                      </p:cBhvr>
                                      <p:to>
                                        <p:strVal val="visible"/>
                                      </p:to>
                                    </p:set>
                                    <p:animEffect transition="in" filter="fade">
                                      <p:cBhvr>
                                        <p:cTn id="10" dur="500"/>
                                        <p:tgtEl>
                                          <p:spTgt spid="3174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1750"/>
                                        </p:tgtEl>
                                        <p:attrNameLst>
                                          <p:attrName>style.visibility</p:attrName>
                                        </p:attrNameLst>
                                      </p:cBhvr>
                                      <p:to>
                                        <p:strVal val="visible"/>
                                      </p:to>
                                    </p:set>
                                    <p:anim calcmode="lin" valueType="num">
                                      <p:cBhvr additive="base">
                                        <p:cTn id="15" dur="500" fill="hold"/>
                                        <p:tgtEl>
                                          <p:spTgt spid="31750"/>
                                        </p:tgtEl>
                                        <p:attrNameLst>
                                          <p:attrName>ppt_x</p:attrName>
                                        </p:attrNameLst>
                                      </p:cBhvr>
                                      <p:tavLst>
                                        <p:tav tm="0">
                                          <p:val>
                                            <p:strVal val="#ppt_x"/>
                                          </p:val>
                                        </p:tav>
                                        <p:tav tm="100000">
                                          <p:val>
                                            <p:strVal val="#ppt_x"/>
                                          </p:val>
                                        </p:tav>
                                      </p:tavLst>
                                    </p:anim>
                                    <p:anim calcmode="lin" valueType="num">
                                      <p:cBhvr additive="base">
                                        <p:cTn id="16"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1749"/>
                                        </p:tgtEl>
                                        <p:attrNameLst>
                                          <p:attrName>style.visibility</p:attrName>
                                        </p:attrNameLst>
                                      </p:cBhvr>
                                      <p:to>
                                        <p:strVal val="visible"/>
                                      </p:to>
                                    </p:set>
                                    <p:anim calcmode="lin" valueType="num">
                                      <p:cBhvr additive="base">
                                        <p:cTn id="21" dur="500" fill="hold"/>
                                        <p:tgtEl>
                                          <p:spTgt spid="31749"/>
                                        </p:tgtEl>
                                        <p:attrNameLst>
                                          <p:attrName>ppt_x</p:attrName>
                                        </p:attrNameLst>
                                      </p:cBhvr>
                                      <p:tavLst>
                                        <p:tav tm="0">
                                          <p:val>
                                            <p:strVal val="#ppt_x"/>
                                          </p:val>
                                        </p:tav>
                                        <p:tav tm="100000">
                                          <p:val>
                                            <p:strVal val="#ppt_x"/>
                                          </p:val>
                                        </p:tav>
                                      </p:tavLst>
                                    </p:anim>
                                    <p:anim calcmode="lin" valueType="num">
                                      <p:cBhvr additive="base">
                                        <p:cTn id="22"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9" grpId="0"/>
      <p:bldP spid="31750"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2771" name="标题 2"/>
          <p:cNvSpPr>
            <a:spLocks noGrp="1"/>
          </p:cNvSpPr>
          <p:nvPr>
            <p:ph type="title" idx="4294967295"/>
          </p:nvPr>
        </p:nvSpPr>
        <p:spPr>
          <a:xfrm>
            <a:off x="508000" y="1306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9.</a:t>
            </a:r>
            <a:r>
              <a:rPr lang="zh-CN" altLang="zh-CN" sz="2800"/>
              <a:t>（</a:t>
            </a:r>
            <a:r>
              <a:rPr lang="en-US" altLang="zh-CN" sz="2800"/>
              <a:t>2020·</a:t>
            </a:r>
            <a:r>
              <a:rPr lang="zh-CN" altLang="zh-CN" sz="2800"/>
              <a:t>巴中）一台汽油机飞轮的转速为</a:t>
            </a:r>
            <a:r>
              <a:rPr lang="en-US" altLang="zh-CN" sz="2800"/>
              <a:t>3 600 r/min</a:t>
            </a:r>
            <a:r>
              <a:rPr lang="zh-CN" altLang="zh-CN" sz="2800"/>
              <a:t>，在</a:t>
            </a:r>
            <a:r>
              <a:rPr lang="en-US" altLang="zh-CN" sz="2800"/>
              <a:t>1 s</a:t>
            </a:r>
            <a:r>
              <a:rPr lang="zh-CN" altLang="zh-CN" sz="2800"/>
              <a:t>内汽油机对外做了</a:t>
            </a:r>
            <a:r>
              <a:rPr lang="zh-CN" altLang="zh-CN" sz="2800" u="sng"/>
              <a:t>　　　　　</a:t>
            </a:r>
            <a:r>
              <a:rPr lang="zh-CN" altLang="zh-CN" sz="2800"/>
              <a:t>次功．如果汽油机在一段时间内消耗了</a:t>
            </a:r>
            <a:r>
              <a:rPr lang="en-US" altLang="zh-CN" sz="2800"/>
              <a:t>0.5 kg</a:t>
            </a:r>
            <a:r>
              <a:rPr lang="zh-CN" altLang="zh-CN" sz="2800"/>
              <a:t>汽油，若这些汽油完全燃烧，可放出热量</a:t>
            </a:r>
            <a:r>
              <a:rPr lang="zh-CN" altLang="zh-CN" sz="2800" u="sng"/>
              <a:t>　　　　　</a:t>
            </a:r>
            <a:r>
              <a:rPr lang="en-US" altLang="zh-CN" sz="2800"/>
              <a:t>J</a:t>
            </a:r>
            <a:r>
              <a:rPr lang="zh-CN" altLang="zh-CN" sz="2800"/>
              <a:t>．汽油机用水作冷却液，是利用水的</a:t>
            </a:r>
            <a:r>
              <a:rPr lang="zh-CN" altLang="zh-CN" sz="2800" u="sng"/>
              <a:t>　　　　　</a:t>
            </a:r>
            <a:r>
              <a:rPr lang="zh-CN" altLang="zh-CN" sz="2800"/>
              <a:t>大的特点．（</a:t>
            </a:r>
            <a:r>
              <a:rPr lang="en-US" altLang="zh-CN" sz="2800" i="1"/>
              <a:t>q</a:t>
            </a:r>
            <a:r>
              <a:rPr lang="zh-CN" altLang="zh-CN" sz="2800" baseline="-25000"/>
              <a:t>汽油</a:t>
            </a:r>
            <a:r>
              <a:rPr lang="zh-CN" altLang="zh-CN" sz="2800"/>
              <a:t>＝</a:t>
            </a:r>
            <a:r>
              <a:rPr lang="en-US" altLang="zh-CN" sz="2800"/>
              <a:t>4.6</a:t>
            </a:r>
            <a:r>
              <a:rPr lang="zh-CN" altLang="zh-CN" sz="2800"/>
              <a:t>×</a:t>
            </a:r>
            <a:r>
              <a:rPr lang="en-US" altLang="zh-CN" sz="2800"/>
              <a:t>10</a:t>
            </a:r>
            <a:r>
              <a:rPr lang="en-US" altLang="zh-CN" sz="2800" baseline="30000"/>
              <a:t>7</a:t>
            </a:r>
            <a:r>
              <a:rPr lang="en-US" altLang="zh-CN" sz="2800"/>
              <a:t> J/kg</a:t>
            </a:r>
            <a:r>
              <a:rPr lang="zh-CN" altLang="zh-CN" sz="2800"/>
              <a:t>）</a:t>
            </a:r>
            <a:br>
              <a:rPr lang="zh-CN" altLang="zh-CN" sz="2800"/>
            </a:br>
            <a:endParaRPr lang="zh-CN" altLang="en-US" sz="2800"/>
          </a:p>
        </p:txBody>
      </p:sp>
      <p:sp>
        <p:nvSpPr>
          <p:cNvPr id="32772" name="矩形 1"/>
          <p:cNvSpPr/>
          <p:nvPr/>
        </p:nvSpPr>
        <p:spPr>
          <a:xfrm>
            <a:off x="5106988" y="3940175"/>
            <a:ext cx="126206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比热容</a:t>
            </a:r>
            <a:endParaRPr lang="zh-CN" altLang="en-US">
              <a:ea typeface="黑体" panose="02010609060101010101" pitchFamily="49" charset="-122"/>
            </a:endParaRPr>
          </a:p>
        </p:txBody>
      </p:sp>
      <p:sp>
        <p:nvSpPr>
          <p:cNvPr id="32773" name="矩形 5"/>
          <p:cNvSpPr/>
          <p:nvPr/>
        </p:nvSpPr>
        <p:spPr>
          <a:xfrm>
            <a:off x="5835650" y="2055813"/>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30</a:t>
            </a:r>
            <a:r>
              <a:rPr lang="zh-CN" altLang="zh-CN" sz="2800">
                <a:solidFill>
                  <a:srgbClr val="FF0000"/>
                </a:solidFill>
                <a:latin typeface="Times New Roman" pitchFamily="18" charset="0"/>
                <a:ea typeface="黑体" pitchFamily="49" charset="-122"/>
              </a:rPr>
              <a:t>　</a:t>
            </a:r>
            <a:endParaRPr lang="zh-CN" altLang="en-US"/>
          </a:p>
        </p:txBody>
      </p:sp>
      <p:sp>
        <p:nvSpPr>
          <p:cNvPr id="32774" name="矩形 6"/>
          <p:cNvSpPr/>
          <p:nvPr/>
        </p:nvSpPr>
        <p:spPr>
          <a:xfrm>
            <a:off x="5002213" y="3330575"/>
            <a:ext cx="147161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2.3×10</a:t>
            </a:r>
            <a:r>
              <a:rPr lang="en-US" altLang="zh-CN" sz="2800" baseline="30000">
                <a:solidFill>
                  <a:srgbClr val="FF0000"/>
                </a:solidFill>
                <a:latin typeface="Times New Roman" pitchFamily="18" charset="0"/>
                <a:ea typeface="黑体" pitchFamily="49" charset="-122"/>
              </a:rPr>
              <a:t>7</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2773"/>
                                        </p:tgtEl>
                                        <p:attrNameLst>
                                          <p:attrName>style.visibility</p:attrName>
                                        </p:attrNameLst>
                                      </p:cBhvr>
                                      <p:to>
                                        <p:strVal val="visible"/>
                                      </p:to>
                                    </p:set>
                                    <p:anim calcmode="lin" valueType="num">
                                      <p:cBhvr additive="base">
                                        <p:cTn id="12" dur="500" fill="hold"/>
                                        <p:tgtEl>
                                          <p:spTgt spid="32773"/>
                                        </p:tgtEl>
                                        <p:attrNameLst>
                                          <p:attrName>ppt_x</p:attrName>
                                        </p:attrNameLst>
                                      </p:cBhvr>
                                      <p:tavLst>
                                        <p:tav tm="0">
                                          <p:val>
                                            <p:strVal val="#ppt_x"/>
                                          </p:val>
                                        </p:tav>
                                        <p:tav tm="100000">
                                          <p:val>
                                            <p:strVal val="#ppt_x"/>
                                          </p:val>
                                        </p:tav>
                                      </p:tavLst>
                                    </p:anim>
                                    <p:anim calcmode="lin" valueType="num">
                                      <p:cBhvr additive="base">
                                        <p:cTn id="13"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2774"/>
                                        </p:tgtEl>
                                        <p:attrNameLst>
                                          <p:attrName>style.visibility</p:attrName>
                                        </p:attrNameLst>
                                      </p:cBhvr>
                                      <p:to>
                                        <p:strVal val="visible"/>
                                      </p:to>
                                    </p:set>
                                    <p:anim calcmode="lin" valueType="num">
                                      <p:cBhvr additive="base">
                                        <p:cTn id="18" dur="500" fill="hold"/>
                                        <p:tgtEl>
                                          <p:spTgt spid="32774"/>
                                        </p:tgtEl>
                                        <p:attrNameLst>
                                          <p:attrName>ppt_x</p:attrName>
                                        </p:attrNameLst>
                                      </p:cBhvr>
                                      <p:tavLst>
                                        <p:tav tm="0">
                                          <p:val>
                                            <p:strVal val="#ppt_x"/>
                                          </p:val>
                                        </p:tav>
                                        <p:tav tm="100000">
                                          <p:val>
                                            <p:strVal val="#ppt_x"/>
                                          </p:val>
                                        </p:tav>
                                      </p:tavLst>
                                    </p:anim>
                                    <p:anim calcmode="lin" valueType="num">
                                      <p:cBhvr additive="base">
                                        <p:cTn id="19"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2772"/>
                                        </p:tgtEl>
                                        <p:attrNameLst>
                                          <p:attrName>style.visibility</p:attrName>
                                        </p:attrNameLst>
                                      </p:cBhvr>
                                      <p:to>
                                        <p:strVal val="visible"/>
                                      </p:to>
                                    </p:set>
                                    <p:anim calcmode="lin" valueType="num">
                                      <p:cBhvr additive="base">
                                        <p:cTn id="24" dur="500" fill="hold"/>
                                        <p:tgtEl>
                                          <p:spTgt spid="32772"/>
                                        </p:tgtEl>
                                        <p:attrNameLst>
                                          <p:attrName>ppt_x</p:attrName>
                                        </p:attrNameLst>
                                      </p:cBhvr>
                                      <p:tavLst>
                                        <p:tav tm="0">
                                          <p:val>
                                            <p:strVal val="#ppt_x"/>
                                          </p:val>
                                        </p:tav>
                                        <p:tav tm="100000">
                                          <p:val>
                                            <p:strVal val="#ppt_x"/>
                                          </p:val>
                                        </p:tav>
                                      </p:tavLst>
                                    </p:anim>
                                    <p:anim calcmode="lin" valueType="num">
                                      <p:cBhvr additive="base">
                                        <p:cTn id="25"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P spid="3277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3795"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10.</a:t>
            </a:r>
            <a:r>
              <a:rPr lang="zh-CN" altLang="zh-CN" sz="2800"/>
              <a:t>（</a:t>
            </a:r>
            <a:r>
              <a:rPr lang="en-US" altLang="zh-CN" sz="2800"/>
              <a:t>2020·</a:t>
            </a:r>
            <a:r>
              <a:rPr lang="zh-CN" altLang="zh-CN" sz="2800"/>
              <a:t>无锡）某辆行驶的小轿车，其正常工作时的能量转化情况如上图所示，若输入的化学能为</a:t>
            </a:r>
            <a:r>
              <a:rPr lang="en-US" altLang="zh-CN" sz="2800"/>
              <a:t>2 000 J</a:t>
            </a:r>
            <a:r>
              <a:rPr lang="zh-CN" altLang="zh-CN" sz="2800"/>
              <a:t>，输出的动能为</a:t>
            </a:r>
            <a:r>
              <a:rPr lang="en-US" altLang="zh-CN" sz="2800"/>
              <a:t>300 J</a:t>
            </a:r>
            <a:r>
              <a:rPr lang="zh-CN" altLang="zh-CN" sz="2800"/>
              <a:t>．则输出的内能和声能共计</a:t>
            </a:r>
            <a:r>
              <a:rPr lang="zh-CN" altLang="zh-CN" sz="2800" u="sng"/>
              <a:t>　　　　　</a:t>
            </a:r>
            <a:r>
              <a:rPr lang="en-US" altLang="zh-CN" sz="2800"/>
              <a:t>J</a:t>
            </a:r>
            <a:r>
              <a:rPr lang="zh-CN" altLang="zh-CN" sz="2800"/>
              <a:t>；输出的有用能量是动能，则小轿车正常工作时的效率为</a:t>
            </a:r>
            <a:r>
              <a:rPr lang="zh-CN" altLang="zh-CN" sz="2800" u="sng"/>
              <a:t>　　　　　</a:t>
            </a:r>
            <a:r>
              <a:rPr lang="zh-CN" altLang="zh-CN" sz="2800"/>
              <a:t>．</a:t>
            </a:r>
            <a:endParaRPr lang="zh-CN" altLang="en-US" sz="2800"/>
          </a:p>
        </p:txBody>
      </p:sp>
      <p:pic>
        <p:nvPicPr>
          <p:cNvPr id="33796" name="图片 1"/>
          <p:cNvPicPr>
            <a:picLocks noChangeAspect="1"/>
          </p:cNvPicPr>
          <p:nvPr/>
        </p:nvPicPr>
        <p:blipFill>
          <a:blip r:embed="rId2"/>
          <a:srcRect r="79265"/>
          <a:stretch>
            <a:fillRect/>
          </a:stretch>
        </p:blipFill>
        <p:spPr>
          <a:xfrm>
            <a:off x="2560638" y="4187825"/>
            <a:ext cx="3433762" cy="2097088"/>
          </a:xfrm>
          <a:prstGeom prst="rect">
            <a:avLst/>
          </a:prstGeom>
          <a:noFill/>
          <a:ln>
            <a:noFill/>
            <a:miter lim="800000"/>
          </a:ln>
        </p:spPr>
      </p:pic>
      <p:sp>
        <p:nvSpPr>
          <p:cNvPr id="33797" name="矩形 5"/>
          <p:cNvSpPr/>
          <p:nvPr/>
        </p:nvSpPr>
        <p:spPr>
          <a:xfrm>
            <a:off x="1682750" y="2905125"/>
            <a:ext cx="13509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1 700</a:t>
            </a:r>
            <a:r>
              <a:rPr lang="zh-CN" altLang="zh-CN" sz="2800" spc="0">
                <a:solidFill>
                  <a:srgbClr val="FF0000"/>
                </a:solidFill>
                <a:latin typeface="Times New Roman" pitchFamily="18" charset="0"/>
                <a:ea typeface="黑体" pitchFamily="49" charset="-122"/>
              </a:rPr>
              <a:t>　</a:t>
            </a:r>
            <a:endParaRPr lang="zh-CN" altLang="zh-CN" sz="1000">
              <a:latin typeface="等线" pitchFamily="2" charset="-122"/>
              <a:ea typeface="等线" pitchFamily="2" charset="-122"/>
            </a:endParaRPr>
          </a:p>
        </p:txBody>
      </p:sp>
      <p:sp>
        <p:nvSpPr>
          <p:cNvPr id="33798" name="矩形 6"/>
          <p:cNvSpPr/>
          <p:nvPr/>
        </p:nvSpPr>
        <p:spPr>
          <a:xfrm>
            <a:off x="5010150" y="3546475"/>
            <a:ext cx="8429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15%</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par>
                                <p:cTn id="8" presetID="10" presetClass="entr" presetSubtype="0"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fade">
                                      <p:cBhvr>
                                        <p:cTn id="10" dur="500"/>
                                        <p:tgtEl>
                                          <p:spTgt spid="3379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3797"/>
                                        </p:tgtEl>
                                        <p:attrNameLst>
                                          <p:attrName>style.visibility</p:attrName>
                                        </p:attrNameLst>
                                      </p:cBhvr>
                                      <p:to>
                                        <p:strVal val="visible"/>
                                      </p:to>
                                    </p:set>
                                    <p:anim calcmode="lin" valueType="num">
                                      <p:cBhvr additive="base">
                                        <p:cTn id="15" dur="500" fill="hold"/>
                                        <p:tgtEl>
                                          <p:spTgt spid="33797"/>
                                        </p:tgtEl>
                                        <p:attrNameLst>
                                          <p:attrName>ppt_x</p:attrName>
                                        </p:attrNameLst>
                                      </p:cBhvr>
                                      <p:tavLst>
                                        <p:tav tm="0">
                                          <p:val>
                                            <p:strVal val="#ppt_x"/>
                                          </p:val>
                                        </p:tav>
                                        <p:tav tm="100000">
                                          <p:val>
                                            <p:strVal val="#ppt_x"/>
                                          </p:val>
                                        </p:tav>
                                      </p:tavLst>
                                    </p:anim>
                                    <p:anim calcmode="lin" valueType="num">
                                      <p:cBhvr additive="base">
                                        <p:cTn id="16"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3798"/>
                                        </p:tgtEl>
                                        <p:attrNameLst>
                                          <p:attrName>style.visibility</p:attrName>
                                        </p:attrNameLst>
                                      </p:cBhvr>
                                      <p:to>
                                        <p:strVal val="visible"/>
                                      </p:to>
                                    </p:set>
                                    <p:anim calcmode="lin" valueType="num">
                                      <p:cBhvr additive="base">
                                        <p:cTn id="21" dur="500" fill="hold"/>
                                        <p:tgtEl>
                                          <p:spTgt spid="33798"/>
                                        </p:tgtEl>
                                        <p:attrNameLst>
                                          <p:attrName>ppt_x</p:attrName>
                                        </p:attrNameLst>
                                      </p:cBhvr>
                                      <p:tavLst>
                                        <p:tav tm="0">
                                          <p:val>
                                            <p:strVal val="#ppt_x"/>
                                          </p:val>
                                        </p:tav>
                                        <p:tav tm="100000">
                                          <p:val>
                                            <p:strVal val="#ppt_x"/>
                                          </p:val>
                                        </p:tav>
                                      </p:tavLst>
                                    </p:anim>
                                    <p:anim calcmode="lin" valueType="num">
                                      <p:cBhvr additive="base">
                                        <p:cTn id="22"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7" grpId="0"/>
      <p:bldP spid="33798"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4819"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11.</a:t>
            </a:r>
            <a:r>
              <a:rPr lang="zh-CN" altLang="zh-CN" sz="2800"/>
              <a:t>（</a:t>
            </a:r>
            <a:r>
              <a:rPr lang="en-US" altLang="zh-CN" sz="2800"/>
              <a:t>2020·</a:t>
            </a:r>
            <a:r>
              <a:rPr lang="zh-CN" altLang="zh-CN" sz="2800"/>
              <a:t>南通）小明想估测薯片的热值，进行了如下实验．</a:t>
            </a:r>
            <a:br>
              <a:rPr lang="zh-CN" altLang="zh-CN" sz="2800"/>
            </a:br>
            <a:br>
              <a:rPr lang="en-US" altLang="zh-CN" sz="2800"/>
            </a:br>
            <a:br>
              <a:rPr lang="en-US" altLang="zh-CN" sz="2800"/>
            </a:br>
            <a:r>
              <a:rPr lang="zh-CN" altLang="zh-CN" sz="2800"/>
              <a:t>（</a:t>
            </a:r>
            <a:r>
              <a:rPr lang="en-US" altLang="zh-CN" sz="2800"/>
              <a:t>1</a:t>
            </a:r>
            <a:r>
              <a:rPr lang="zh-CN" altLang="zh-CN" sz="2800"/>
              <a:t>）将天平放在水平面上并将游码归零，发现指针偏左，则应将平衡螺母向</a:t>
            </a:r>
            <a:r>
              <a:rPr lang="zh-CN" altLang="zh-CN" sz="2800" u="sng"/>
              <a:t>　　　　　</a:t>
            </a:r>
            <a:r>
              <a:rPr lang="zh-CN" altLang="zh-CN" sz="2800"/>
              <a:t>端调节：测量质量时，调节天平再次平衡，右盘中的砝码和游码位置如图甲，其质量为</a:t>
            </a:r>
            <a:r>
              <a:rPr lang="zh-CN" altLang="zh-CN" sz="2800" u="sng"/>
              <a:t>　　　　　</a:t>
            </a:r>
            <a:r>
              <a:rPr lang="en-US" altLang="zh-CN" sz="2800"/>
              <a:t>g.</a:t>
            </a:r>
            <a:br>
              <a:rPr lang="zh-CN" altLang="zh-CN" sz="2800"/>
            </a:br>
            <a:endParaRPr lang="zh-CN" altLang="en-US" sz="2800"/>
          </a:p>
        </p:txBody>
      </p:sp>
      <p:pic>
        <p:nvPicPr>
          <p:cNvPr id="34820" name="Picture 1"/>
          <p:cNvPicPr>
            <a:picLocks noChangeAspect="1"/>
          </p:cNvPicPr>
          <p:nvPr/>
        </p:nvPicPr>
        <p:blipFill>
          <a:blip r:embed="rId2"/>
          <a:stretch>
            <a:fillRect/>
          </a:stretch>
        </p:blipFill>
        <p:spPr>
          <a:xfrm>
            <a:off x="3059113" y="1641475"/>
            <a:ext cx="3175000" cy="1912938"/>
          </a:xfrm>
          <a:prstGeom prst="rect">
            <a:avLst/>
          </a:prstGeom>
          <a:noFill/>
          <a:ln>
            <a:noFill/>
            <a:miter lim="800000"/>
          </a:ln>
        </p:spPr>
      </p:pic>
      <p:sp>
        <p:nvSpPr>
          <p:cNvPr id="34821" name="矩形 3"/>
          <p:cNvSpPr/>
          <p:nvPr/>
        </p:nvSpPr>
        <p:spPr>
          <a:xfrm>
            <a:off x="5426075" y="4152900"/>
            <a:ext cx="903288"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右　</a:t>
            </a:r>
            <a:endParaRPr lang="zh-CN" altLang="en-US">
              <a:ea typeface="黑体" panose="02010609060101010101" pitchFamily="49" charset="-122"/>
            </a:endParaRPr>
          </a:p>
        </p:txBody>
      </p:sp>
      <p:sp>
        <p:nvSpPr>
          <p:cNvPr id="34822" name="矩形 6"/>
          <p:cNvSpPr/>
          <p:nvPr/>
        </p:nvSpPr>
        <p:spPr>
          <a:xfrm>
            <a:off x="5016500" y="5451475"/>
            <a:ext cx="6334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6.2</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500"/>
                                        <p:tgtEl>
                                          <p:spTgt spid="34819"/>
                                        </p:tgtEl>
                                      </p:cBhvr>
                                    </p:animEffect>
                                  </p:childTnLst>
                                </p:cTn>
                              </p:par>
                              <p:par>
                                <p:cTn id="8" presetID="10" presetClass="entr" presetSubtype="0" fill="hold" nodeType="withEffect">
                                  <p:stCondLst>
                                    <p:cond delay="0"/>
                                  </p:stCondLst>
                                  <p:childTnLst>
                                    <p:set>
                                      <p:cBhvr>
                                        <p:cTn id="9" dur="1" fill="hold">
                                          <p:stCondLst>
                                            <p:cond delay="0"/>
                                          </p:stCondLst>
                                        </p:cTn>
                                        <p:tgtEl>
                                          <p:spTgt spid="34820"/>
                                        </p:tgtEl>
                                        <p:attrNameLst>
                                          <p:attrName>style.visibility</p:attrName>
                                        </p:attrNameLst>
                                      </p:cBhvr>
                                      <p:to>
                                        <p:strVal val="visible"/>
                                      </p:to>
                                    </p:set>
                                    <p:animEffect transition="in" filter="fade">
                                      <p:cBhvr>
                                        <p:cTn id="10" dur="500"/>
                                        <p:tgtEl>
                                          <p:spTgt spid="3482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821"/>
                                        </p:tgtEl>
                                        <p:attrNameLst>
                                          <p:attrName>style.visibility</p:attrName>
                                        </p:attrNameLst>
                                      </p:cBhvr>
                                      <p:to>
                                        <p:strVal val="visible"/>
                                      </p:to>
                                    </p:set>
                                    <p:anim calcmode="lin" valueType="num">
                                      <p:cBhvr additive="base">
                                        <p:cTn id="15" dur="500" fill="hold"/>
                                        <p:tgtEl>
                                          <p:spTgt spid="34821"/>
                                        </p:tgtEl>
                                        <p:attrNameLst>
                                          <p:attrName>ppt_x</p:attrName>
                                        </p:attrNameLst>
                                      </p:cBhvr>
                                      <p:tavLst>
                                        <p:tav tm="0">
                                          <p:val>
                                            <p:strVal val="#ppt_x"/>
                                          </p:val>
                                        </p:tav>
                                        <p:tav tm="100000">
                                          <p:val>
                                            <p:strVal val="#ppt_x"/>
                                          </p:val>
                                        </p:tav>
                                      </p:tavLst>
                                    </p:anim>
                                    <p:anim calcmode="lin" valueType="num">
                                      <p:cBhvr additive="base">
                                        <p:cTn id="16"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4822"/>
                                        </p:tgtEl>
                                        <p:attrNameLst>
                                          <p:attrName>style.visibility</p:attrName>
                                        </p:attrNameLst>
                                      </p:cBhvr>
                                      <p:to>
                                        <p:strVal val="visible"/>
                                      </p:to>
                                    </p:set>
                                    <p:anim calcmode="lin" valueType="num">
                                      <p:cBhvr additive="base">
                                        <p:cTn id="21" dur="500" fill="hold"/>
                                        <p:tgtEl>
                                          <p:spTgt spid="34822"/>
                                        </p:tgtEl>
                                        <p:attrNameLst>
                                          <p:attrName>ppt_x</p:attrName>
                                        </p:attrNameLst>
                                      </p:cBhvr>
                                      <p:tavLst>
                                        <p:tav tm="0">
                                          <p:val>
                                            <p:strVal val="#ppt_x"/>
                                          </p:val>
                                        </p:tav>
                                        <p:tav tm="100000">
                                          <p:val>
                                            <p:strVal val="#ppt_x"/>
                                          </p:val>
                                        </p:tav>
                                      </p:tavLst>
                                    </p:anim>
                                    <p:anim calcmode="lin" valueType="num">
                                      <p:cBhvr additive="base">
                                        <p:cTn id="22"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1" grpId="0"/>
      <p:bldP spid="3482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5843" name="标题 2"/>
          <p:cNvSpPr>
            <a:spLocks noGrp="1"/>
          </p:cNvSpPr>
          <p:nvPr>
            <p:ph type="title" idx="4294967295"/>
          </p:nvPr>
        </p:nvSpPr>
        <p:spPr>
          <a:xfrm>
            <a:off x="508000" y="11811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）如图乙，将薯片放在燃烧皿中充分燃烧后，烧杯中</a:t>
            </a:r>
            <a:r>
              <a:rPr lang="en-US" altLang="zh-CN" sz="2800"/>
              <a:t>0.2 kg</a:t>
            </a:r>
            <a:r>
              <a:rPr lang="zh-CN" altLang="zh-CN" sz="2800"/>
              <a:t>的水温度升高了</a:t>
            </a:r>
            <a:r>
              <a:rPr lang="en-US" altLang="zh-CN" sz="2800"/>
              <a:t>5 ℃</a:t>
            </a:r>
            <a:r>
              <a:rPr lang="zh-CN" altLang="zh-CN" sz="2800"/>
              <a:t>，则水吸收的热量</a:t>
            </a:r>
            <a:r>
              <a:rPr lang="en-US" altLang="zh-CN" sz="2800"/>
              <a:t>Q</a:t>
            </a:r>
            <a:r>
              <a:rPr lang="zh-CN" altLang="zh-CN" sz="2800" baseline="-25000"/>
              <a:t>吸</a:t>
            </a:r>
            <a:r>
              <a:rPr lang="zh-CN" altLang="zh-CN" sz="2800"/>
              <a:t>＝</a:t>
            </a:r>
            <a:r>
              <a:rPr lang="zh-CN" altLang="zh-CN" sz="2800" u="sng"/>
              <a:t>　　　　　</a:t>
            </a:r>
            <a:r>
              <a:rPr lang="en-US" altLang="zh-CN" sz="2800"/>
              <a:t>J</a:t>
            </a:r>
            <a:r>
              <a:rPr lang="zh-CN" altLang="zh-CN" sz="2800"/>
              <a:t>．</a:t>
            </a:r>
            <a:r>
              <a:rPr lang="en-US" altLang="zh-CN" sz="2800"/>
              <a:t>[</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a:t>
            </a:r>
            <a:r>
              <a:rPr lang="en-US" altLang="zh-CN" sz="2800"/>
              <a:t>]</a:t>
            </a:r>
            <a:br>
              <a:rPr lang="zh-CN" altLang="zh-CN" sz="2800"/>
            </a:br>
            <a:r>
              <a:rPr lang="zh-CN" altLang="zh-CN" sz="2800"/>
              <a:t>（</a:t>
            </a:r>
            <a:r>
              <a:rPr lang="en-US" altLang="zh-CN" sz="2800"/>
              <a:t>3</a:t>
            </a:r>
            <a:r>
              <a:rPr lang="zh-CN" altLang="zh-CN" sz="2800"/>
              <a:t>）根据</a:t>
            </a:r>
            <a:r>
              <a:rPr lang="en-US" altLang="zh-CN" sz="2800"/>
              <a:t>Q</a:t>
            </a:r>
            <a:r>
              <a:rPr lang="zh-CN" altLang="zh-CN" sz="2800" baseline="-25000"/>
              <a:t>放</a:t>
            </a:r>
            <a:r>
              <a:rPr lang="zh-CN" altLang="zh-CN" sz="2800"/>
              <a:t>＝</a:t>
            </a:r>
            <a:r>
              <a:rPr lang="en-US" altLang="zh-CN" sz="2800"/>
              <a:t>Q</a:t>
            </a:r>
            <a:r>
              <a:rPr lang="zh-CN" altLang="zh-CN" sz="2800" baseline="-25000"/>
              <a:t>吸</a:t>
            </a:r>
            <a:r>
              <a:rPr lang="zh-CN" altLang="zh-CN" sz="2800"/>
              <a:t>和</a:t>
            </a:r>
            <a:r>
              <a:rPr lang="en-US" altLang="zh-CN" sz="2800"/>
              <a:t>Q</a:t>
            </a:r>
            <a:r>
              <a:rPr lang="zh-CN" altLang="zh-CN" sz="2800" baseline="-25000"/>
              <a:t>放</a:t>
            </a:r>
            <a:r>
              <a:rPr lang="zh-CN" altLang="zh-CN" sz="2800"/>
              <a:t>＝</a:t>
            </a:r>
            <a:r>
              <a:rPr lang="en-US" altLang="zh-CN" sz="2800" i="1"/>
              <a:t>mq</a:t>
            </a:r>
            <a:r>
              <a:rPr lang="zh-CN" altLang="zh-CN" sz="2800"/>
              <a:t>，算出薯片的热值比实际值小得多．原因是：</a:t>
            </a:r>
            <a:r>
              <a:rPr lang="en-US" altLang="zh-CN" sz="2800"/>
              <a:t>___________________________________________.</a:t>
            </a:r>
            <a:endParaRPr lang="zh-CN" altLang="en-US" sz="2800"/>
          </a:p>
        </p:txBody>
      </p:sp>
      <p:sp>
        <p:nvSpPr>
          <p:cNvPr id="35844" name="矩形 1"/>
          <p:cNvSpPr/>
          <p:nvPr/>
        </p:nvSpPr>
        <p:spPr>
          <a:xfrm>
            <a:off x="1651000" y="2551113"/>
            <a:ext cx="1471613"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4.2×10</a:t>
            </a:r>
            <a:r>
              <a:rPr lang="en-US" altLang="zh-CN" sz="2800" spc="0" baseline="30000">
                <a:solidFill>
                  <a:srgbClr val="FF0000"/>
                </a:solidFill>
                <a:latin typeface="Times New Roman" pitchFamily="18" charset="0"/>
                <a:ea typeface="黑体" pitchFamily="49" charset="-122"/>
              </a:rPr>
              <a:t>3</a:t>
            </a:r>
            <a:endParaRPr lang="zh-CN" altLang="zh-CN" sz="1000">
              <a:latin typeface="等线" pitchFamily="2" charset="-122"/>
              <a:ea typeface="等线" pitchFamily="2" charset="-122"/>
            </a:endParaRPr>
          </a:p>
        </p:txBody>
      </p:sp>
      <p:sp>
        <p:nvSpPr>
          <p:cNvPr id="35845" name="矩形 3"/>
          <p:cNvSpPr/>
          <p:nvPr/>
        </p:nvSpPr>
        <p:spPr>
          <a:xfrm>
            <a:off x="688975" y="4483100"/>
            <a:ext cx="7308850" cy="5222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薯片燃烧放出的热量没有完全被水吸收</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844"/>
                                        </p:tgtEl>
                                        <p:attrNameLst>
                                          <p:attrName>style.visibility</p:attrName>
                                        </p:attrNameLst>
                                      </p:cBhvr>
                                      <p:to>
                                        <p:strVal val="visible"/>
                                      </p:to>
                                    </p:set>
                                    <p:anim calcmode="lin" valueType="num">
                                      <p:cBhvr additive="base">
                                        <p:cTn id="12" dur="500" fill="hold"/>
                                        <p:tgtEl>
                                          <p:spTgt spid="35844"/>
                                        </p:tgtEl>
                                        <p:attrNameLst>
                                          <p:attrName>ppt_x</p:attrName>
                                        </p:attrNameLst>
                                      </p:cBhvr>
                                      <p:tavLst>
                                        <p:tav tm="0">
                                          <p:val>
                                            <p:strVal val="#ppt_x"/>
                                          </p:val>
                                        </p:tav>
                                        <p:tav tm="100000">
                                          <p:val>
                                            <p:strVal val="#ppt_x"/>
                                          </p:val>
                                        </p:tav>
                                      </p:tavLst>
                                    </p:anim>
                                    <p:anim calcmode="lin" valueType="num">
                                      <p:cBhvr additive="base">
                                        <p:cTn id="13" dur="500" fill="hold"/>
                                        <p:tgtEl>
                                          <p:spTgt spid="3584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845"/>
                                        </p:tgtEl>
                                        <p:attrNameLst>
                                          <p:attrName>style.visibility</p:attrName>
                                        </p:attrNameLst>
                                      </p:cBhvr>
                                      <p:to>
                                        <p:strVal val="visible"/>
                                      </p:to>
                                    </p:set>
                                    <p:anim calcmode="lin" valueType="num">
                                      <p:cBhvr additive="base">
                                        <p:cTn id="18" dur="500" fill="hold"/>
                                        <p:tgtEl>
                                          <p:spTgt spid="35845"/>
                                        </p:tgtEl>
                                        <p:attrNameLst>
                                          <p:attrName>ppt_x</p:attrName>
                                        </p:attrNameLst>
                                      </p:cBhvr>
                                      <p:tavLst>
                                        <p:tav tm="0">
                                          <p:val>
                                            <p:strVal val="#ppt_x"/>
                                          </p:val>
                                        </p:tav>
                                        <p:tav tm="100000">
                                          <p:val>
                                            <p:strVal val="#ppt_x"/>
                                          </p:val>
                                        </p:tav>
                                      </p:tavLst>
                                    </p:anim>
                                    <p:anim calcmode="lin" valueType="num">
                                      <p:cBhvr additive="base">
                                        <p:cTn id="19"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5"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6867" name="标题 2"/>
          <p:cNvSpPr>
            <a:spLocks noGrp="1"/>
          </p:cNvSpPr>
          <p:nvPr>
            <p:ph type="title" idx="4294967295"/>
          </p:nvPr>
        </p:nvSpPr>
        <p:spPr>
          <a:xfrm>
            <a:off x="508000" y="11033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12.</a:t>
            </a:r>
            <a:r>
              <a:rPr lang="zh-CN" altLang="zh-CN" sz="2800"/>
              <a:t>（</a:t>
            </a:r>
            <a:r>
              <a:rPr lang="en-US" altLang="zh-CN" sz="2800"/>
              <a:t>2020·</a:t>
            </a:r>
            <a:r>
              <a:rPr lang="zh-CN" altLang="zh-CN" sz="2800"/>
              <a:t>威海）采购员小明骑着摩托车外出采购食品．小明质量为</a:t>
            </a:r>
            <a:r>
              <a:rPr lang="en-US" altLang="zh-CN" sz="2800"/>
              <a:t>70 kg</a:t>
            </a:r>
            <a:r>
              <a:rPr lang="zh-CN" altLang="zh-CN" sz="2800"/>
              <a:t>，摩托车质量为</a:t>
            </a:r>
            <a:r>
              <a:rPr lang="en-US" altLang="zh-CN" sz="2800"/>
              <a:t>150 kg.</a:t>
            </a:r>
            <a:r>
              <a:rPr lang="zh-CN" altLang="zh-CN" sz="2800"/>
              <a:t>采购食品后，小明将</a:t>
            </a:r>
            <a:r>
              <a:rPr lang="en-US" altLang="zh-CN" sz="2800"/>
              <a:t>80 kg</a:t>
            </a:r>
            <a:r>
              <a:rPr lang="zh-CN" altLang="zh-CN" sz="2800"/>
              <a:t>的食品装上车，在限速为</a:t>
            </a:r>
            <a:r>
              <a:rPr lang="en-US" altLang="zh-CN" sz="2800"/>
              <a:t>80 km/h</a:t>
            </a:r>
            <a:r>
              <a:rPr lang="zh-CN" altLang="zh-CN" sz="2800"/>
              <a:t>的水平路面上以</a:t>
            </a:r>
            <a:r>
              <a:rPr lang="en-US" altLang="zh-CN" sz="2800"/>
              <a:t>72k m/h</a:t>
            </a:r>
            <a:r>
              <a:rPr lang="zh-CN" altLang="zh-CN" sz="2800"/>
              <a:t>的速度匀速行驶</a:t>
            </a:r>
            <a:r>
              <a:rPr lang="en-US" altLang="zh-CN" sz="2800"/>
              <a:t>50 s</a:t>
            </a:r>
            <a:r>
              <a:rPr lang="zh-CN" altLang="zh-CN" sz="2800"/>
              <a:t>，行驶时受到的阻力为总重力的</a:t>
            </a:r>
            <a:r>
              <a:rPr lang="en-US" altLang="zh-CN" sz="2800"/>
              <a:t>0.1</a:t>
            </a:r>
            <a:r>
              <a:rPr lang="zh-CN" altLang="zh-CN" sz="2800"/>
              <a:t>倍，若消耗的汽油完全燃烧放出</a:t>
            </a:r>
            <a:r>
              <a:rPr lang="en-US" altLang="zh-CN" sz="2800"/>
              <a:t>1×10</a:t>
            </a:r>
            <a:r>
              <a:rPr lang="en-US" altLang="zh-CN" sz="2800" baseline="30000"/>
              <a:t>6</a:t>
            </a:r>
            <a:r>
              <a:rPr lang="en-US" altLang="zh-CN" sz="2800"/>
              <a:t> J</a:t>
            </a:r>
            <a:r>
              <a:rPr lang="zh-CN" altLang="zh-CN" sz="2800"/>
              <a:t>的热量，求摩托车发动机的实际输出功率和效率（</a:t>
            </a:r>
            <a:r>
              <a:rPr lang="en-US" altLang="zh-CN" sz="2800" i="1"/>
              <a:t>g</a:t>
            </a:r>
            <a:r>
              <a:rPr lang="zh-CN" altLang="zh-CN" sz="2800"/>
              <a:t>＝</a:t>
            </a:r>
            <a:r>
              <a:rPr lang="en-US" altLang="zh-CN" sz="2800"/>
              <a:t>10 N/kg</a:t>
            </a:r>
            <a:r>
              <a:rPr lang="zh-CN" altLang="zh-CN" sz="2800"/>
              <a:t>）</a:t>
            </a:r>
            <a:r>
              <a:rPr lang="en-US" altLang="zh-CN" sz="2800"/>
              <a:t>.</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arn(inVertical)">
                                      <p:cBhvr>
                                        <p:cTn id="7"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grpSp>
        <p:nvGrpSpPr>
          <p:cNvPr id="37891" name="组合 6"/>
          <p:cNvGrpSpPr/>
          <p:nvPr/>
        </p:nvGrpSpPr>
        <p:grpSpPr>
          <a:xfrm>
            <a:off x="504825" y="714375"/>
            <a:ext cx="7935913" cy="5661025"/>
            <a:chOff x="504584" y="713995"/>
            <a:chExt cx="7936773" cy="5660921"/>
          </a:xfrm>
        </p:grpSpPr>
        <p:sp>
          <p:nvSpPr>
            <p:cNvPr id="37892" name="矩形 1"/>
            <p:cNvSpPr/>
            <p:nvPr/>
          </p:nvSpPr>
          <p:spPr>
            <a:xfrm>
              <a:off x="504584" y="713995"/>
              <a:ext cx="7936773" cy="4856074"/>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ts val="3400"/>
                </a:lnSpc>
              </a:pPr>
              <a:r>
                <a:rPr lang="zh-CN" altLang="zh-CN" sz="2400" spc="0">
                  <a:solidFill>
                    <a:srgbClr val="FF0000"/>
                  </a:solidFill>
                  <a:latin typeface="Times New Roman" pitchFamily="18" charset="0"/>
                  <a:ea typeface="黑体" pitchFamily="49" charset="-122"/>
                </a:rPr>
                <a:t>解：摩托车、人、货物的总重力为：</a:t>
              </a:r>
              <a:endParaRPr lang="zh-CN" altLang="zh-CN" sz="1000">
                <a:latin typeface="等线" pitchFamily="2" charset="-122"/>
                <a:ea typeface="等线" pitchFamily="2" charset="-122"/>
              </a:endParaRPr>
            </a:p>
            <a:p>
              <a:pPr marL="0" marR="0" lvl="0" indent="0">
                <a:lnSpc>
                  <a:spcPts val="3400"/>
                </a:lnSpc>
              </a:pPr>
              <a:r>
                <a:rPr lang="en-US" altLang="zh-CN" sz="2400" i="1" spc="0">
                  <a:solidFill>
                    <a:srgbClr val="FF0000"/>
                  </a:solidFill>
                  <a:latin typeface="Times New Roman" pitchFamily="18" charset="0"/>
                  <a:ea typeface="黑体" pitchFamily="49" charset="-122"/>
                </a:rPr>
                <a:t>G</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a:t>
              </a:r>
              <a:r>
                <a:rPr lang="en-US" altLang="zh-CN" sz="2400" i="1" spc="0">
                  <a:solidFill>
                    <a:srgbClr val="FF0000"/>
                  </a:solidFill>
                  <a:latin typeface="Times New Roman" pitchFamily="18" charset="0"/>
                  <a:ea typeface="黑体" pitchFamily="49" charset="-122"/>
                </a:rPr>
                <a:t>m</a:t>
              </a:r>
              <a:r>
                <a:rPr lang="zh-CN" altLang="zh-CN" sz="2400" spc="0" baseline="-25000">
                  <a:solidFill>
                    <a:srgbClr val="FF0000"/>
                  </a:solidFill>
                  <a:latin typeface="Times New Roman" pitchFamily="18" charset="0"/>
                  <a:ea typeface="黑体" pitchFamily="49" charset="-122"/>
                </a:rPr>
                <a:t>人</a:t>
              </a:r>
              <a:r>
                <a:rPr lang="zh-CN" altLang="zh-CN" sz="2400" spc="0">
                  <a:solidFill>
                    <a:srgbClr val="FF0000"/>
                  </a:solidFill>
                  <a:latin typeface="Times New Roman" pitchFamily="18" charset="0"/>
                  <a:ea typeface="黑体" pitchFamily="49" charset="-122"/>
                </a:rPr>
                <a:t>＋</a:t>
              </a:r>
              <a:r>
                <a:rPr lang="en-US" altLang="zh-CN" sz="2400" i="1" spc="0">
                  <a:solidFill>
                    <a:srgbClr val="FF0000"/>
                  </a:solidFill>
                  <a:latin typeface="Times New Roman" pitchFamily="18" charset="0"/>
                  <a:ea typeface="黑体" pitchFamily="49" charset="-122"/>
                </a:rPr>
                <a:t>m</a:t>
              </a:r>
              <a:r>
                <a:rPr lang="zh-CN" altLang="zh-CN" sz="2400" spc="0" baseline="-25000">
                  <a:solidFill>
                    <a:srgbClr val="FF0000"/>
                  </a:solidFill>
                  <a:latin typeface="Times New Roman" pitchFamily="18" charset="0"/>
                  <a:ea typeface="黑体" pitchFamily="49" charset="-122"/>
                </a:rPr>
                <a:t>车</a:t>
              </a:r>
              <a:r>
                <a:rPr lang="zh-CN" altLang="zh-CN" sz="2400" spc="0">
                  <a:solidFill>
                    <a:srgbClr val="FF0000"/>
                  </a:solidFill>
                  <a:latin typeface="Times New Roman" pitchFamily="18" charset="0"/>
                  <a:ea typeface="黑体" pitchFamily="49" charset="-122"/>
                </a:rPr>
                <a:t>＋</a:t>
              </a:r>
              <a:r>
                <a:rPr lang="en-US" altLang="zh-CN" sz="2400" i="1" spc="0">
                  <a:solidFill>
                    <a:srgbClr val="FF0000"/>
                  </a:solidFill>
                  <a:latin typeface="Times New Roman" pitchFamily="18" charset="0"/>
                  <a:ea typeface="黑体" pitchFamily="49" charset="-122"/>
                </a:rPr>
                <a:t>m</a:t>
              </a:r>
              <a:r>
                <a:rPr lang="zh-CN" altLang="zh-CN" sz="2400" spc="0" baseline="-25000">
                  <a:solidFill>
                    <a:srgbClr val="FF0000"/>
                  </a:solidFill>
                  <a:latin typeface="Times New Roman" pitchFamily="18" charset="0"/>
                  <a:ea typeface="黑体" pitchFamily="49" charset="-122"/>
                </a:rPr>
                <a:t>货</a:t>
              </a:r>
              <a:r>
                <a:rPr lang="en-US" altLang="zh-CN" sz="2400" spc="0">
                  <a:solidFill>
                    <a:srgbClr val="FF0000"/>
                  </a:solidFill>
                  <a:latin typeface="Times New Roman" pitchFamily="18" charset="0"/>
                  <a:ea typeface="黑体" pitchFamily="49" charset="-122"/>
                </a:rPr>
                <a:t>)</a:t>
              </a:r>
              <a:r>
                <a:rPr lang="en-US" altLang="zh-CN" sz="2400" i="1" spc="0">
                  <a:solidFill>
                    <a:srgbClr val="FF0000"/>
                  </a:solidFill>
                  <a:latin typeface="Times New Roman" pitchFamily="18" charset="0"/>
                  <a:ea typeface="黑体" pitchFamily="49" charset="-122"/>
                </a:rPr>
                <a:t>g</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(70 kg</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150 kg</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80 kg)×10 N/kg</a:t>
              </a:r>
              <a:endParaRPr lang="en-US" altLang="zh-CN" sz="2400">
                <a:solidFill>
                  <a:srgbClr val="FF0000"/>
                </a:solidFill>
                <a:latin typeface="Times New Roman" pitchFamily="18" charset="0"/>
                <a:ea typeface="黑体" pitchFamily="49" charset="-122"/>
              </a:endParaRPr>
            </a:p>
            <a:p>
              <a:pPr marL="0" marR="0" lvl="0" indent="0">
                <a:lnSpc>
                  <a:spcPts val="3400"/>
                </a:lnSpc>
              </a:pP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3 000 N</a:t>
              </a:r>
              <a:r>
                <a:rPr lang="zh-CN" altLang="zh-CN" sz="24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ts val="3400"/>
                </a:lnSpc>
              </a:pPr>
              <a:r>
                <a:rPr lang="zh-CN" altLang="zh-CN" sz="2400" spc="0">
                  <a:solidFill>
                    <a:srgbClr val="FF0000"/>
                  </a:solidFill>
                  <a:latin typeface="Times New Roman" pitchFamily="18" charset="0"/>
                  <a:ea typeface="黑体" pitchFamily="49" charset="-122"/>
                </a:rPr>
                <a:t>行驶时受到的阻力为：</a:t>
              </a:r>
              <a:r>
                <a:rPr lang="en-US" altLang="zh-CN" sz="2400" i="1" spc="0">
                  <a:solidFill>
                    <a:srgbClr val="FF0000"/>
                  </a:solidFill>
                  <a:latin typeface="Times New Roman" pitchFamily="18" charset="0"/>
                  <a:ea typeface="黑体" pitchFamily="49" charset="-122"/>
                </a:rPr>
                <a:t>f</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0.1</a:t>
              </a:r>
              <a:r>
                <a:rPr lang="en-US" altLang="zh-CN" sz="2400" i="1" spc="0">
                  <a:solidFill>
                    <a:srgbClr val="FF0000"/>
                  </a:solidFill>
                  <a:latin typeface="Times New Roman" pitchFamily="18" charset="0"/>
                  <a:ea typeface="黑体" pitchFamily="49" charset="-122"/>
                </a:rPr>
                <a:t>G</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0.1×3 000 N</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300 N</a:t>
              </a:r>
              <a:r>
                <a:rPr lang="zh-CN" altLang="zh-CN" sz="24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ts val="3400"/>
                </a:lnSpc>
              </a:pPr>
              <a:r>
                <a:rPr lang="zh-CN" altLang="zh-CN" sz="2400" spc="0">
                  <a:solidFill>
                    <a:srgbClr val="FF0000"/>
                  </a:solidFill>
                  <a:latin typeface="Times New Roman" pitchFamily="18" charset="0"/>
                  <a:ea typeface="黑体" pitchFamily="49" charset="-122"/>
                </a:rPr>
                <a:t>摩托车匀速行驶的速度</a:t>
              </a:r>
              <a:r>
                <a:rPr lang="en-US" altLang="zh-CN" sz="2400" i="1" spc="0">
                  <a:solidFill>
                    <a:srgbClr val="FF0000"/>
                  </a:solidFill>
                  <a:latin typeface="Times New Roman" pitchFamily="18" charset="0"/>
                  <a:ea typeface="黑体" pitchFamily="49" charset="-122"/>
                </a:rPr>
                <a:t>v</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72 km/h</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20 m/s</a:t>
              </a:r>
              <a:r>
                <a:rPr lang="zh-CN" altLang="zh-CN" sz="2400" spc="0">
                  <a:solidFill>
                    <a:srgbClr val="FF0000"/>
                  </a:solidFill>
                  <a:latin typeface="Times New Roman" pitchFamily="18" charset="0"/>
                  <a:ea typeface="黑体" pitchFamily="49" charset="-122"/>
                </a:rPr>
                <a:t>，此时牵引力与阻力是一对平衡力，大小相等，则有：</a:t>
              </a:r>
              <a:r>
                <a:rPr lang="en-US" altLang="zh-CN" sz="2400" i="1" spc="0">
                  <a:solidFill>
                    <a:srgbClr val="FF0000"/>
                  </a:solidFill>
                  <a:latin typeface="Times New Roman" pitchFamily="18" charset="0"/>
                  <a:ea typeface="黑体" pitchFamily="49" charset="-122"/>
                </a:rPr>
                <a:t>F</a:t>
              </a:r>
              <a:r>
                <a:rPr lang="zh-CN" altLang="zh-CN" sz="2400" spc="0">
                  <a:solidFill>
                    <a:srgbClr val="FF0000"/>
                  </a:solidFill>
                  <a:latin typeface="Times New Roman" pitchFamily="18" charset="0"/>
                  <a:ea typeface="黑体" pitchFamily="49" charset="-122"/>
                </a:rPr>
                <a:t>＝</a:t>
              </a:r>
              <a:r>
                <a:rPr lang="en-US" altLang="zh-CN" sz="2400" i="1" spc="0">
                  <a:solidFill>
                    <a:srgbClr val="FF0000"/>
                  </a:solidFill>
                  <a:latin typeface="Times New Roman" pitchFamily="18" charset="0"/>
                  <a:ea typeface="黑体" pitchFamily="49" charset="-122"/>
                </a:rPr>
                <a:t>f</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300 N</a:t>
              </a:r>
              <a:r>
                <a:rPr lang="zh-CN" altLang="zh-CN" sz="24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ts val="3400"/>
                </a:lnSpc>
              </a:pPr>
              <a:r>
                <a:rPr lang="zh-CN" altLang="zh-CN" sz="2400" spc="0">
                  <a:solidFill>
                    <a:srgbClr val="FF0000"/>
                  </a:solidFill>
                  <a:latin typeface="Times New Roman" pitchFamily="18" charset="0"/>
                  <a:ea typeface="黑体" pitchFamily="49" charset="-122"/>
                </a:rPr>
                <a:t>摩托车发动机的实际输出功率为：</a:t>
              </a:r>
              <a:endParaRPr lang="zh-CN" altLang="zh-CN" sz="1000">
                <a:latin typeface="等线" pitchFamily="2" charset="-122"/>
                <a:ea typeface="等线" pitchFamily="2" charset="-122"/>
              </a:endParaRPr>
            </a:p>
            <a:p>
              <a:pPr marL="0" marR="0" lvl="0" indent="0">
                <a:lnSpc>
                  <a:spcPts val="3400"/>
                </a:lnSpc>
              </a:pPr>
              <a:r>
                <a:rPr lang="en-US" altLang="zh-CN" sz="2400" i="1" spc="0">
                  <a:solidFill>
                    <a:srgbClr val="FF0000"/>
                  </a:solidFill>
                  <a:latin typeface="Times New Roman" pitchFamily="18" charset="0"/>
                  <a:ea typeface="黑体" pitchFamily="49" charset="-122"/>
                </a:rPr>
                <a:t>P</a:t>
              </a:r>
              <a:r>
                <a:rPr lang="zh-CN" altLang="zh-CN" sz="2400" spc="0">
                  <a:solidFill>
                    <a:srgbClr val="FF0000"/>
                  </a:solidFill>
                  <a:latin typeface="Times New Roman" pitchFamily="18" charset="0"/>
                  <a:ea typeface="黑体" pitchFamily="49" charset="-122"/>
                </a:rPr>
                <a:t>＝</a:t>
              </a:r>
              <a:r>
                <a:rPr lang="en-US" altLang="zh-CN" sz="2400" i="1" spc="0">
                  <a:solidFill>
                    <a:srgbClr val="FF0000"/>
                  </a:solidFill>
                  <a:latin typeface="Times New Roman" pitchFamily="18" charset="0"/>
                  <a:ea typeface="黑体" pitchFamily="49" charset="-122"/>
                </a:rPr>
                <a:t>Fv</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300 N×20 m/s</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6 000 W</a:t>
              </a:r>
              <a:r>
                <a:rPr lang="zh-CN" altLang="zh-CN" sz="24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ts val="3400"/>
                </a:lnSpc>
              </a:pPr>
              <a:r>
                <a:rPr lang="zh-CN" altLang="zh-CN" sz="2400" spc="0">
                  <a:solidFill>
                    <a:srgbClr val="FF0000"/>
                  </a:solidFill>
                  <a:latin typeface="Times New Roman" pitchFamily="18" charset="0"/>
                  <a:ea typeface="黑体" pitchFamily="49" charset="-122"/>
                </a:rPr>
                <a:t>摩托车输出的功为：</a:t>
              </a:r>
              <a:endParaRPr lang="zh-CN" altLang="zh-CN" sz="1000">
                <a:latin typeface="等线" pitchFamily="2" charset="-122"/>
                <a:ea typeface="等线" pitchFamily="2" charset="-122"/>
              </a:endParaRPr>
            </a:p>
            <a:p>
              <a:pPr marL="0" marR="0" lvl="0" indent="0">
                <a:lnSpc>
                  <a:spcPts val="3400"/>
                </a:lnSpc>
              </a:pPr>
              <a:r>
                <a:rPr lang="en-US" altLang="zh-CN" sz="2400" i="1" spc="0">
                  <a:solidFill>
                    <a:srgbClr val="FF0000"/>
                  </a:solidFill>
                  <a:latin typeface="Times New Roman" pitchFamily="18" charset="0"/>
                  <a:ea typeface="黑体" pitchFamily="49" charset="-122"/>
                </a:rPr>
                <a:t>W</a:t>
              </a:r>
              <a:r>
                <a:rPr lang="zh-CN" altLang="zh-CN" sz="2400" spc="0">
                  <a:solidFill>
                    <a:srgbClr val="FF0000"/>
                  </a:solidFill>
                  <a:latin typeface="Times New Roman" pitchFamily="18" charset="0"/>
                  <a:ea typeface="黑体" pitchFamily="49" charset="-122"/>
                </a:rPr>
                <a:t>＝</a:t>
              </a:r>
              <a:r>
                <a:rPr lang="en-US" altLang="zh-CN" sz="2400" i="1" spc="0">
                  <a:solidFill>
                    <a:srgbClr val="FF0000"/>
                  </a:solidFill>
                  <a:latin typeface="Times New Roman" pitchFamily="18" charset="0"/>
                  <a:ea typeface="黑体" pitchFamily="49" charset="-122"/>
                </a:rPr>
                <a:t>Pt</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6 000 W×50 s</a:t>
              </a:r>
              <a:r>
                <a:rPr lang="zh-CN"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3×10</a:t>
              </a:r>
              <a:r>
                <a:rPr lang="en-US" altLang="zh-CN" sz="2400" spc="0" baseline="30000">
                  <a:solidFill>
                    <a:srgbClr val="FF0000"/>
                  </a:solidFill>
                  <a:latin typeface="Times New Roman" pitchFamily="18" charset="0"/>
                  <a:ea typeface="黑体" pitchFamily="49" charset="-122"/>
                </a:rPr>
                <a:t>5</a:t>
              </a:r>
              <a:r>
                <a:rPr lang="en-US" altLang="zh-CN" sz="2400" spc="0">
                  <a:solidFill>
                    <a:srgbClr val="FF0000"/>
                  </a:solidFill>
                  <a:latin typeface="Times New Roman" pitchFamily="18" charset="0"/>
                  <a:ea typeface="黑体" pitchFamily="49" charset="-122"/>
                </a:rPr>
                <a:t> J</a:t>
              </a:r>
              <a:r>
                <a:rPr lang="zh-CN" altLang="zh-CN" sz="24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ts val="3400"/>
                </a:lnSpc>
              </a:pPr>
              <a:r>
                <a:rPr lang="zh-CN" altLang="zh-CN" sz="2400" spc="0">
                  <a:solidFill>
                    <a:srgbClr val="FF0000"/>
                  </a:solidFill>
                  <a:latin typeface="Times New Roman" pitchFamily="18" charset="0"/>
                  <a:ea typeface="黑体" pitchFamily="49" charset="-122"/>
                </a:rPr>
                <a:t>摩托车发动机的效率为：</a:t>
              </a:r>
              <a:endParaRPr lang="zh-CN" altLang="zh-CN" sz="1000">
                <a:latin typeface="等线" pitchFamily="2" charset="-122"/>
                <a:ea typeface="等线" pitchFamily="2" charset="-122"/>
              </a:endParaRPr>
            </a:p>
          </p:txBody>
        </p:sp>
        <p:pic>
          <p:nvPicPr>
            <p:cNvPr id="37893" name="图片 5"/>
            <p:cNvPicPr>
              <a:picLocks noChangeAspect="1"/>
            </p:cNvPicPr>
            <p:nvPr/>
          </p:nvPicPr>
          <p:blipFill>
            <a:blip r:embed="rId2"/>
            <a:srcRect r="33579"/>
            <a:stretch>
              <a:fillRect/>
            </a:stretch>
          </p:blipFill>
          <p:spPr>
            <a:xfrm>
              <a:off x="616902" y="5517828"/>
              <a:ext cx="5390147" cy="857088"/>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891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2019·</a:t>
            </a:r>
            <a:r>
              <a:rPr lang="zh-CN" altLang="zh-CN" sz="2800"/>
              <a:t>广东）某汽油机工作过程有吸气、压缩、做功和排气四个冲裎．如下图为</a:t>
            </a:r>
            <a:r>
              <a:rPr lang="zh-CN" altLang="zh-CN" sz="2800" u="sng"/>
              <a:t>　　　　　</a:t>
            </a:r>
            <a:r>
              <a:rPr lang="zh-CN" altLang="zh-CN" sz="2800"/>
              <a:t>冲程工作示意图，活塞向</a:t>
            </a:r>
            <a:r>
              <a:rPr lang="zh-CN" altLang="zh-CN" sz="2800" u="sng"/>
              <a:t>　　　　　</a:t>
            </a:r>
            <a:r>
              <a:rPr lang="zh-CN" altLang="zh-CN" sz="2800"/>
              <a:t>运动，燃料混合物被压缩，在这个过程中机械能转化为</a:t>
            </a:r>
            <a:r>
              <a:rPr lang="zh-CN" altLang="zh-CN" sz="2800" u="sng"/>
              <a:t>　　　　　</a:t>
            </a:r>
            <a:r>
              <a:rPr lang="zh-CN" altLang="zh-CN" sz="2800"/>
              <a:t>．</a:t>
            </a:r>
            <a:endParaRPr lang="zh-CN" altLang="zh-CN" sz="2800"/>
          </a:p>
        </p:txBody>
      </p:sp>
      <p:pic>
        <p:nvPicPr>
          <p:cNvPr id="38916" name="图片 2"/>
          <p:cNvPicPr>
            <a:picLocks noChangeAspect="1"/>
          </p:cNvPicPr>
          <p:nvPr/>
        </p:nvPicPr>
        <p:blipFill>
          <a:blip r:embed="rId2"/>
          <a:srcRect r="90843"/>
          <a:stretch>
            <a:fillRect/>
          </a:stretch>
        </p:blipFill>
        <p:spPr>
          <a:xfrm>
            <a:off x="3462338" y="3451225"/>
            <a:ext cx="1766887" cy="2444750"/>
          </a:xfrm>
          <a:prstGeom prst="rect">
            <a:avLst/>
          </a:prstGeom>
          <a:noFill/>
          <a:ln>
            <a:noFill/>
            <a:miter lim="800000"/>
          </a:ln>
        </p:spPr>
      </p:pic>
      <p:sp>
        <p:nvSpPr>
          <p:cNvPr id="38917" name="矩形 3"/>
          <p:cNvSpPr/>
          <p:nvPr/>
        </p:nvSpPr>
        <p:spPr>
          <a:xfrm>
            <a:off x="5981700" y="1603375"/>
            <a:ext cx="126206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压缩　</a:t>
            </a:r>
            <a:endParaRPr lang="zh-CN" altLang="en-US">
              <a:ea typeface="黑体" panose="02010609060101010101" pitchFamily="49" charset="-122"/>
            </a:endParaRPr>
          </a:p>
        </p:txBody>
      </p:sp>
      <p:sp>
        <p:nvSpPr>
          <p:cNvPr id="38918" name="矩形 7"/>
          <p:cNvSpPr/>
          <p:nvPr/>
        </p:nvSpPr>
        <p:spPr>
          <a:xfrm>
            <a:off x="4024313" y="2222500"/>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上　</a:t>
            </a:r>
            <a:endParaRPr lang="zh-CN" altLang="en-US">
              <a:ea typeface="黑体" panose="02010609060101010101" pitchFamily="49" charset="-122"/>
            </a:endParaRPr>
          </a:p>
        </p:txBody>
      </p:sp>
      <p:sp>
        <p:nvSpPr>
          <p:cNvPr id="38919" name="矩形 8"/>
          <p:cNvSpPr/>
          <p:nvPr/>
        </p:nvSpPr>
        <p:spPr>
          <a:xfrm>
            <a:off x="6340475" y="2857500"/>
            <a:ext cx="903288"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内能</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par>
                                <p:cTn id="8" presetID="10" presetClass="entr" presetSubtype="0" fill="hold" nodeType="withEffect">
                                  <p:stCondLst>
                                    <p:cond delay="0"/>
                                  </p:stCondLst>
                                  <p:childTnLst>
                                    <p:set>
                                      <p:cBhvr>
                                        <p:cTn id="9" dur="1" fill="hold">
                                          <p:stCondLst>
                                            <p:cond delay="0"/>
                                          </p:stCondLst>
                                        </p:cTn>
                                        <p:tgtEl>
                                          <p:spTgt spid="38916"/>
                                        </p:tgtEl>
                                        <p:attrNameLst>
                                          <p:attrName>style.visibility</p:attrName>
                                        </p:attrNameLst>
                                      </p:cBhvr>
                                      <p:to>
                                        <p:strVal val="visible"/>
                                      </p:to>
                                    </p:set>
                                    <p:animEffect transition="in" filter="fade">
                                      <p:cBhvr>
                                        <p:cTn id="10" dur="500"/>
                                        <p:tgtEl>
                                          <p:spTgt spid="3891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8917"/>
                                        </p:tgtEl>
                                        <p:attrNameLst>
                                          <p:attrName>style.visibility</p:attrName>
                                        </p:attrNameLst>
                                      </p:cBhvr>
                                      <p:to>
                                        <p:strVal val="visible"/>
                                      </p:to>
                                    </p:set>
                                    <p:anim calcmode="lin" valueType="num">
                                      <p:cBhvr additive="base">
                                        <p:cTn id="15" dur="500" fill="hold"/>
                                        <p:tgtEl>
                                          <p:spTgt spid="38917"/>
                                        </p:tgtEl>
                                        <p:attrNameLst>
                                          <p:attrName>ppt_x</p:attrName>
                                        </p:attrNameLst>
                                      </p:cBhvr>
                                      <p:tavLst>
                                        <p:tav tm="0">
                                          <p:val>
                                            <p:strVal val="#ppt_x"/>
                                          </p:val>
                                        </p:tav>
                                        <p:tav tm="100000">
                                          <p:val>
                                            <p:strVal val="#ppt_x"/>
                                          </p:val>
                                        </p:tav>
                                      </p:tavLst>
                                    </p:anim>
                                    <p:anim calcmode="lin" valueType="num">
                                      <p:cBhvr additive="base">
                                        <p:cTn id="16"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8918"/>
                                        </p:tgtEl>
                                        <p:attrNameLst>
                                          <p:attrName>style.visibility</p:attrName>
                                        </p:attrNameLst>
                                      </p:cBhvr>
                                      <p:to>
                                        <p:strVal val="visible"/>
                                      </p:to>
                                    </p:set>
                                    <p:anim calcmode="lin" valueType="num">
                                      <p:cBhvr additive="base">
                                        <p:cTn id="21" dur="500" fill="hold"/>
                                        <p:tgtEl>
                                          <p:spTgt spid="38918"/>
                                        </p:tgtEl>
                                        <p:attrNameLst>
                                          <p:attrName>ppt_x</p:attrName>
                                        </p:attrNameLst>
                                      </p:cBhvr>
                                      <p:tavLst>
                                        <p:tav tm="0">
                                          <p:val>
                                            <p:strVal val="#ppt_x"/>
                                          </p:val>
                                        </p:tav>
                                        <p:tav tm="100000">
                                          <p:val>
                                            <p:strVal val="#ppt_x"/>
                                          </p:val>
                                        </p:tav>
                                      </p:tavLst>
                                    </p:anim>
                                    <p:anim calcmode="lin" valueType="num">
                                      <p:cBhvr additive="base">
                                        <p:cTn id="22" dur="500" fill="hold"/>
                                        <p:tgtEl>
                                          <p:spTgt spid="3891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8919"/>
                                        </p:tgtEl>
                                        <p:attrNameLst>
                                          <p:attrName>style.visibility</p:attrName>
                                        </p:attrNameLst>
                                      </p:cBhvr>
                                      <p:to>
                                        <p:strVal val="visible"/>
                                      </p:to>
                                    </p:set>
                                    <p:anim calcmode="lin" valueType="num">
                                      <p:cBhvr additive="base">
                                        <p:cTn id="27" dur="500" fill="hold"/>
                                        <p:tgtEl>
                                          <p:spTgt spid="38919"/>
                                        </p:tgtEl>
                                        <p:attrNameLst>
                                          <p:attrName>ppt_x</p:attrName>
                                        </p:attrNameLst>
                                      </p:cBhvr>
                                      <p:tavLst>
                                        <p:tav tm="0">
                                          <p:val>
                                            <p:strVal val="#ppt_x"/>
                                          </p:val>
                                        </p:tav>
                                        <p:tav tm="100000">
                                          <p:val>
                                            <p:strVal val="#ppt_x"/>
                                          </p:val>
                                        </p:tav>
                                      </p:tavLst>
                                    </p:anim>
                                    <p:anim calcmode="lin" valueType="num">
                                      <p:cBhvr additive="base">
                                        <p:cTn id="28" dur="500" fill="hold"/>
                                        <p:tgtEl>
                                          <p:spTgt spid="389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7" grpId="0"/>
      <p:bldP spid="38918" grpId="0"/>
      <p:bldP spid="38919"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9939" name="标题 3"/>
          <p:cNvSpPr>
            <a:spLocks noGrp="1"/>
          </p:cNvSpPr>
          <p:nvPr>
            <p:ph type="title" idx="4294967295"/>
          </p:nvPr>
        </p:nvSpPr>
        <p:spPr>
          <a:xfrm>
            <a:off x="508000" y="14414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2017·</a:t>
            </a:r>
            <a:r>
              <a:rPr lang="zh-CN" altLang="zh-CN" sz="2800"/>
              <a:t>广东节选）</a:t>
            </a:r>
            <a:r>
              <a:rPr lang="en-US" altLang="zh-CN" sz="2800"/>
              <a:t>“</a:t>
            </a:r>
            <a:r>
              <a:rPr lang="zh-CN" altLang="zh-CN" sz="2800"/>
              <a:t>可燃冰</a:t>
            </a:r>
            <a:r>
              <a:rPr lang="en-US" altLang="zh-CN" sz="2800"/>
              <a:t>”</a:t>
            </a:r>
            <a:r>
              <a:rPr lang="zh-CN" altLang="zh-CN" sz="2800"/>
              <a:t>是一种新型能源，主要成分是甲烷，可直接点燃，</a:t>
            </a:r>
            <a:r>
              <a:rPr lang="en-US" altLang="zh-CN" sz="2800"/>
              <a:t>1 m</a:t>
            </a:r>
            <a:r>
              <a:rPr lang="en-US" altLang="zh-CN" sz="2800" baseline="30000"/>
              <a:t>3</a:t>
            </a:r>
            <a:r>
              <a:rPr lang="zh-CN" altLang="zh-CN" sz="2800"/>
              <a:t>甲烷完全燃烧能产生</a:t>
            </a:r>
            <a:r>
              <a:rPr lang="zh-CN" altLang="zh-CN" sz="2800" u="sng"/>
              <a:t>　　　　　</a:t>
            </a:r>
            <a:r>
              <a:rPr lang="en-US" altLang="zh-CN" sz="2800"/>
              <a:t>J</a:t>
            </a:r>
            <a:r>
              <a:rPr lang="zh-CN" altLang="zh-CN" sz="2800"/>
              <a:t>热量，这些热量可以使</a:t>
            </a:r>
            <a:r>
              <a:rPr lang="zh-CN" altLang="zh-CN" sz="2800" u="sng"/>
              <a:t>　　　　</a:t>
            </a:r>
            <a:r>
              <a:rPr lang="en-US" altLang="zh-CN" sz="2800" u="sng">
                <a:solidFill>
                  <a:schemeClr val="bg1"/>
                </a:solidFill>
              </a:rPr>
              <a:t>.</a:t>
            </a:r>
            <a:r>
              <a:rPr lang="zh-CN" altLang="zh-CN" sz="2800" u="sng"/>
              <a:t>　</a:t>
            </a:r>
            <a:r>
              <a:rPr lang="en-US" altLang="zh-CN" sz="2800"/>
              <a:t>kg</a:t>
            </a:r>
            <a:r>
              <a:rPr lang="zh-CN" altLang="zh-CN" sz="2800"/>
              <a:t>的水</a:t>
            </a:r>
            <a:r>
              <a:rPr lang="en-US" altLang="zh-CN" sz="2800"/>
              <a:t>20 ℃</a:t>
            </a:r>
            <a:r>
              <a:rPr lang="zh-CN" altLang="zh-CN" sz="2800"/>
              <a:t>加热</a:t>
            </a:r>
            <a:r>
              <a:rPr lang="en-US" altLang="zh-CN" sz="2800"/>
              <a:t>100 ℃.[</a:t>
            </a:r>
            <a:r>
              <a:rPr lang="zh-CN" altLang="zh-CN" sz="2800"/>
              <a:t>设甲烷的热值</a:t>
            </a:r>
            <a:r>
              <a:rPr lang="en-US" altLang="zh-CN" sz="2800" i="1"/>
              <a:t>q</a:t>
            </a:r>
            <a:r>
              <a:rPr lang="zh-CN" altLang="zh-CN" sz="2800" baseline="-25000"/>
              <a:t>甲烷</a:t>
            </a:r>
            <a:r>
              <a:rPr lang="zh-CN" altLang="zh-CN" sz="2800"/>
              <a:t>＝</a:t>
            </a:r>
            <a:r>
              <a:rPr lang="en-US" altLang="zh-CN" sz="2800"/>
              <a:t>4.2×10</a:t>
            </a:r>
            <a:r>
              <a:rPr lang="en-US" altLang="zh-CN" sz="2800" baseline="30000"/>
              <a:t>7</a:t>
            </a:r>
            <a:r>
              <a:rPr lang="en-US" altLang="zh-CN" sz="2800"/>
              <a:t>  J/m</a:t>
            </a:r>
            <a:r>
              <a:rPr lang="en-US" altLang="zh-CN" sz="2800" baseline="30000"/>
              <a:t>3</a:t>
            </a:r>
            <a:r>
              <a:rPr lang="zh-CN" altLang="zh-CN" sz="2800"/>
              <a:t>；</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a:t>
            </a:r>
            <a:r>
              <a:rPr lang="en-US" altLang="zh-CN" sz="2800"/>
              <a:t>]</a:t>
            </a:r>
            <a:br>
              <a:rPr lang="zh-CN" altLang="zh-CN" sz="2800"/>
            </a:br>
            <a:endParaRPr lang="zh-CN" altLang="en-US" sz="2800"/>
          </a:p>
        </p:txBody>
      </p:sp>
      <p:sp>
        <p:nvSpPr>
          <p:cNvPr id="39940" name="矩形 6"/>
          <p:cNvSpPr/>
          <p:nvPr/>
        </p:nvSpPr>
        <p:spPr>
          <a:xfrm>
            <a:off x="1528763" y="2811463"/>
            <a:ext cx="183197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4.2×10</a:t>
            </a:r>
            <a:r>
              <a:rPr lang="en-US" altLang="zh-CN" sz="2800" baseline="30000">
                <a:solidFill>
                  <a:srgbClr val="FF0000"/>
                </a:solidFill>
                <a:latin typeface="Times New Roman" pitchFamily="18" charset="0"/>
                <a:ea typeface="黑体" pitchFamily="49" charset="-122"/>
              </a:rPr>
              <a:t>7</a:t>
            </a:r>
            <a:r>
              <a:rPr lang="zh-CN" altLang="zh-CN" sz="2800">
                <a:solidFill>
                  <a:srgbClr val="FF0000"/>
                </a:solidFill>
                <a:latin typeface="Times New Roman" pitchFamily="18" charset="0"/>
                <a:ea typeface="黑体" pitchFamily="49" charset="-122"/>
              </a:rPr>
              <a:t>　</a:t>
            </a:r>
            <a:endParaRPr lang="zh-CN" altLang="en-US"/>
          </a:p>
        </p:txBody>
      </p:sp>
      <p:sp>
        <p:nvSpPr>
          <p:cNvPr id="39941" name="矩形 7"/>
          <p:cNvSpPr/>
          <p:nvPr/>
        </p:nvSpPr>
        <p:spPr>
          <a:xfrm>
            <a:off x="7073900" y="2811463"/>
            <a:ext cx="7223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125</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9940"/>
                                        </p:tgtEl>
                                        <p:attrNameLst>
                                          <p:attrName>style.visibility</p:attrName>
                                        </p:attrNameLst>
                                      </p:cBhvr>
                                      <p:to>
                                        <p:strVal val="visible"/>
                                      </p:to>
                                    </p:set>
                                    <p:anim calcmode="lin" valueType="num">
                                      <p:cBhvr additive="base">
                                        <p:cTn id="12" dur="500" fill="hold"/>
                                        <p:tgtEl>
                                          <p:spTgt spid="39940"/>
                                        </p:tgtEl>
                                        <p:attrNameLst>
                                          <p:attrName>ppt_x</p:attrName>
                                        </p:attrNameLst>
                                      </p:cBhvr>
                                      <p:tavLst>
                                        <p:tav tm="0">
                                          <p:val>
                                            <p:strVal val="#ppt_x"/>
                                          </p:val>
                                        </p:tav>
                                        <p:tav tm="100000">
                                          <p:val>
                                            <p:strVal val="#ppt_x"/>
                                          </p:val>
                                        </p:tav>
                                      </p:tavLst>
                                    </p:anim>
                                    <p:anim calcmode="lin" valueType="num">
                                      <p:cBhvr additive="base">
                                        <p:cTn id="13" dur="500" fill="hold"/>
                                        <p:tgtEl>
                                          <p:spTgt spid="3994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9941"/>
                                        </p:tgtEl>
                                        <p:attrNameLst>
                                          <p:attrName>style.visibility</p:attrName>
                                        </p:attrNameLst>
                                      </p:cBhvr>
                                      <p:to>
                                        <p:strVal val="visible"/>
                                      </p:to>
                                    </p:set>
                                    <p:anim calcmode="lin" valueType="num">
                                      <p:cBhvr additive="base">
                                        <p:cTn id="18" dur="500" fill="hold"/>
                                        <p:tgtEl>
                                          <p:spTgt spid="39941"/>
                                        </p:tgtEl>
                                        <p:attrNameLst>
                                          <p:attrName>ppt_x</p:attrName>
                                        </p:attrNameLst>
                                      </p:cBhvr>
                                      <p:tavLst>
                                        <p:tav tm="0">
                                          <p:val>
                                            <p:strVal val="#ppt_x"/>
                                          </p:val>
                                        </p:tav>
                                        <p:tav tm="100000">
                                          <p:val>
                                            <p:strVal val="#ppt_x"/>
                                          </p:val>
                                        </p:tav>
                                      </p:tavLst>
                                    </p:anim>
                                    <p:anim calcmode="lin" valueType="num">
                                      <p:cBhvr additive="base">
                                        <p:cTn id="19"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0" grpId="0"/>
      <p:bldP spid="39941"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0963" name="标题 3"/>
          <p:cNvSpPr>
            <a:spLocks noGrp="1"/>
          </p:cNvSpPr>
          <p:nvPr>
            <p:ph type="title" idx="4294967295"/>
          </p:nvPr>
        </p:nvSpPr>
        <p:spPr>
          <a:xfrm>
            <a:off x="433388" y="13922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2016·</a:t>
            </a:r>
            <a:r>
              <a:rPr lang="zh-CN" altLang="zh-CN" sz="2800"/>
              <a:t>广东） 如上图所示，把热水壶放在煤气灶上烧水的过程中，下列说法正确的是（　　）</a:t>
            </a:r>
            <a:br>
              <a:rPr lang="zh-CN" altLang="zh-CN" sz="2800"/>
            </a:br>
            <a:r>
              <a:rPr lang="en-US" altLang="zh-CN" sz="2800"/>
              <a:t>A</a:t>
            </a:r>
            <a:r>
              <a:rPr lang="zh-CN" altLang="zh-CN" sz="2800"/>
              <a:t>．煤气的燃烧过程是内能转化为化学能</a:t>
            </a:r>
            <a:r>
              <a:rPr lang="en-US" altLang="zh-CN" sz="2800"/>
              <a:t>    </a:t>
            </a:r>
            <a:br>
              <a:rPr lang="zh-CN" altLang="zh-CN" sz="2800"/>
            </a:br>
            <a:r>
              <a:rPr lang="en-US" altLang="zh-CN" sz="2800"/>
              <a:t>B</a:t>
            </a:r>
            <a:r>
              <a:rPr lang="zh-CN" altLang="zh-CN" sz="2800"/>
              <a:t>．煤气燃烧充分，它的热值越大</a:t>
            </a:r>
            <a:br>
              <a:rPr lang="zh-CN" altLang="zh-CN" sz="2800"/>
            </a:br>
            <a:r>
              <a:rPr lang="en-US" altLang="zh-CN" sz="2800"/>
              <a:t>C</a:t>
            </a:r>
            <a:r>
              <a:rPr lang="zh-CN" altLang="zh-CN" sz="2800"/>
              <a:t>．水的温度越高，水分子运动越剧烈</a:t>
            </a:r>
            <a:r>
              <a:rPr lang="en-US" altLang="zh-CN" sz="2800"/>
              <a:t>      </a:t>
            </a:r>
            <a:br>
              <a:rPr lang="zh-CN" altLang="zh-CN" sz="2800"/>
            </a:br>
            <a:r>
              <a:rPr lang="en-US" altLang="zh-CN" sz="2800"/>
              <a:t>D</a:t>
            </a:r>
            <a:r>
              <a:rPr lang="zh-CN" altLang="zh-CN" sz="2800"/>
              <a:t>．烧水的过程是通过做功的方式改变水的内能</a:t>
            </a:r>
            <a:br>
              <a:rPr lang="zh-CN" altLang="zh-CN" sz="2800"/>
            </a:br>
            <a:endParaRPr lang="zh-CN" altLang="en-US" sz="2800"/>
          </a:p>
        </p:txBody>
      </p:sp>
      <p:pic>
        <p:nvPicPr>
          <p:cNvPr id="40964" name="图片 1"/>
          <p:cNvPicPr>
            <a:picLocks noChangeAspect="1"/>
          </p:cNvPicPr>
          <p:nvPr/>
        </p:nvPicPr>
        <p:blipFill>
          <a:blip r:embed="rId2"/>
          <a:srcRect r="87475"/>
          <a:stretch>
            <a:fillRect/>
          </a:stretch>
        </p:blipFill>
        <p:spPr>
          <a:xfrm>
            <a:off x="6891338" y="2840038"/>
            <a:ext cx="1800225" cy="1819275"/>
          </a:xfrm>
          <a:prstGeom prst="rect">
            <a:avLst/>
          </a:prstGeom>
          <a:noFill/>
          <a:ln>
            <a:noFill/>
            <a:miter lim="800000"/>
          </a:ln>
        </p:spPr>
      </p:pic>
      <p:sp>
        <p:nvSpPr>
          <p:cNvPr id="40965" name="矩形 5"/>
          <p:cNvSpPr/>
          <p:nvPr/>
        </p:nvSpPr>
        <p:spPr>
          <a:xfrm>
            <a:off x="6662738" y="2109788"/>
            <a:ext cx="458787"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par>
                                <p:cTn id="8" presetID="10" presetClass="entr" presetSubtype="0" fill="hold" nodeType="withEffect">
                                  <p:stCondLst>
                                    <p:cond delay="0"/>
                                  </p:stCondLst>
                                  <p:childTnLst>
                                    <p:set>
                                      <p:cBhvr>
                                        <p:cTn id="9" dur="1" fill="hold">
                                          <p:stCondLst>
                                            <p:cond delay="0"/>
                                          </p:stCondLst>
                                        </p:cTn>
                                        <p:tgtEl>
                                          <p:spTgt spid="40964"/>
                                        </p:tgtEl>
                                        <p:attrNameLst>
                                          <p:attrName>style.visibility</p:attrName>
                                        </p:attrNameLst>
                                      </p:cBhvr>
                                      <p:to>
                                        <p:strVal val="visible"/>
                                      </p:to>
                                    </p:set>
                                    <p:animEffect transition="in" filter="fade">
                                      <p:cBhvr>
                                        <p:cTn id="10" dur="500"/>
                                        <p:tgtEl>
                                          <p:spTgt spid="4096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0965"/>
                                        </p:tgtEl>
                                        <p:attrNameLst>
                                          <p:attrName>style.visibility</p:attrName>
                                        </p:attrNameLst>
                                      </p:cBhvr>
                                      <p:to>
                                        <p:strVal val="visible"/>
                                      </p:to>
                                    </p:set>
                                    <p:anim calcmode="lin" valueType="num">
                                      <p:cBhvr additive="base">
                                        <p:cTn id="15" dur="500" fill="hold"/>
                                        <p:tgtEl>
                                          <p:spTgt spid="40965"/>
                                        </p:tgtEl>
                                        <p:attrNameLst>
                                          <p:attrName>ppt_x</p:attrName>
                                        </p:attrNameLst>
                                      </p:cBhvr>
                                      <p:tavLst>
                                        <p:tav tm="0">
                                          <p:val>
                                            <p:strVal val="#ppt_x"/>
                                          </p:val>
                                        </p:tav>
                                        <p:tav tm="100000">
                                          <p:val>
                                            <p:strVal val="#ppt_x"/>
                                          </p:val>
                                        </p:tav>
                                      </p:tavLst>
                                    </p:anim>
                                    <p:anim calcmode="lin" valueType="num">
                                      <p:cBhvr additive="base">
                                        <p:cTn id="16"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5"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1987"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2016·</a:t>
            </a:r>
            <a:r>
              <a:rPr lang="zh-CN" altLang="zh-CN" sz="2800"/>
              <a:t>广东）如下图所示，图</a:t>
            </a:r>
            <a:r>
              <a:rPr lang="en-US" altLang="zh-CN" sz="2800"/>
              <a:t>A</a:t>
            </a:r>
            <a:r>
              <a:rPr lang="zh-CN" altLang="zh-CN" sz="2800"/>
              <a:t>、</a:t>
            </a:r>
            <a:r>
              <a:rPr lang="en-US" altLang="zh-CN" sz="2800"/>
              <a:t>B</a:t>
            </a:r>
            <a:r>
              <a:rPr lang="zh-CN" altLang="zh-CN" sz="2800"/>
              <a:t>、</a:t>
            </a:r>
            <a:r>
              <a:rPr lang="en-US" altLang="zh-CN" sz="2800"/>
              <a:t>C</a:t>
            </a:r>
            <a:r>
              <a:rPr lang="zh-CN" altLang="zh-CN" sz="2800"/>
              <a:t>、</a:t>
            </a:r>
            <a:r>
              <a:rPr lang="en-US" altLang="zh-CN" sz="2800"/>
              <a:t>D</a:t>
            </a:r>
            <a:r>
              <a:rPr lang="zh-CN" altLang="zh-CN" sz="2800"/>
              <a:t>是四冲程汽油机的工作示意图，图</a:t>
            </a:r>
            <a:r>
              <a:rPr lang="en-US" altLang="zh-CN" sz="2800"/>
              <a:t>E</a:t>
            </a:r>
            <a:r>
              <a:rPr lang="zh-CN" altLang="zh-CN" sz="2800"/>
              <a:t>、</a:t>
            </a:r>
            <a:r>
              <a:rPr lang="en-US" altLang="zh-CN" sz="2800"/>
              <a:t>F</a:t>
            </a:r>
            <a:r>
              <a:rPr lang="zh-CN" altLang="zh-CN" sz="2800"/>
              <a:t>是演示实验的示意图．图</a:t>
            </a:r>
            <a:r>
              <a:rPr lang="en-US" altLang="zh-CN" sz="2800"/>
              <a:t>C</a:t>
            </a:r>
            <a:r>
              <a:rPr lang="zh-CN" altLang="zh-CN" sz="2800"/>
              <a:t>是</a:t>
            </a:r>
            <a:r>
              <a:rPr lang="zh-CN" altLang="zh-CN" sz="2800" u="sng"/>
              <a:t>　　　　　</a:t>
            </a:r>
            <a:r>
              <a:rPr lang="zh-CN" altLang="zh-CN" sz="2800"/>
              <a:t>冲程，与它原理相同的是图</a:t>
            </a:r>
            <a:r>
              <a:rPr lang="zh-CN" altLang="zh-CN" sz="2800" u="sng"/>
              <a:t>　　　　　</a:t>
            </a:r>
            <a:r>
              <a:rPr lang="zh-CN" altLang="zh-CN" sz="2800"/>
              <a:t>所示的演示实验．汽油机的工作示意图中机械能转化为内能的冲程是</a:t>
            </a:r>
            <a:r>
              <a:rPr lang="zh-CN" altLang="zh-CN" sz="2800" u="sng"/>
              <a:t>　　　　</a:t>
            </a:r>
            <a:r>
              <a:rPr lang="zh-CN" altLang="zh-CN" sz="2800"/>
              <a:t>图．（后两空选填字母）</a:t>
            </a:r>
            <a:endParaRPr lang="zh-CN" altLang="en-US" sz="2800"/>
          </a:p>
        </p:txBody>
      </p:sp>
      <p:pic>
        <p:nvPicPr>
          <p:cNvPr id="41988" name="Picture 1"/>
          <p:cNvPicPr>
            <a:picLocks noChangeAspect="1"/>
          </p:cNvPicPr>
          <p:nvPr/>
        </p:nvPicPr>
        <p:blipFill>
          <a:blip r:embed="rId2"/>
          <a:stretch>
            <a:fillRect/>
          </a:stretch>
        </p:blipFill>
        <p:spPr>
          <a:xfrm>
            <a:off x="784225" y="4767263"/>
            <a:ext cx="7843838" cy="1554162"/>
          </a:xfrm>
          <a:prstGeom prst="rect">
            <a:avLst/>
          </a:prstGeom>
          <a:noFill/>
          <a:ln>
            <a:noFill/>
            <a:miter lim="800000"/>
          </a:ln>
        </p:spPr>
      </p:pic>
      <p:sp>
        <p:nvSpPr>
          <p:cNvPr id="41989" name="矩形 5"/>
          <p:cNvSpPr/>
          <p:nvPr/>
        </p:nvSpPr>
        <p:spPr>
          <a:xfrm>
            <a:off x="1531938" y="2854325"/>
            <a:ext cx="412750"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F</a:t>
            </a:r>
            <a:endParaRPr lang="zh-CN" altLang="en-US" sz="2000"/>
          </a:p>
        </p:txBody>
      </p:sp>
      <p:sp>
        <p:nvSpPr>
          <p:cNvPr id="41990" name="矩形 6"/>
          <p:cNvSpPr/>
          <p:nvPr/>
        </p:nvSpPr>
        <p:spPr>
          <a:xfrm>
            <a:off x="6035675" y="3438525"/>
            <a:ext cx="458788"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
        <p:nvSpPr>
          <p:cNvPr id="41991" name="矩形 1"/>
          <p:cNvSpPr/>
          <p:nvPr/>
        </p:nvSpPr>
        <p:spPr>
          <a:xfrm>
            <a:off x="3071813" y="2247900"/>
            <a:ext cx="901700"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做功</a:t>
            </a:r>
            <a:endParaRPr lang="zh-CN" altLang="en-US">
              <a:ea typeface="黑体" panose="02010609060101010101" pitchFamily="49" charset="-122"/>
            </a:endParaRPr>
          </a:p>
        </p:txBody>
      </p:sp>
      <p:pic>
        <p:nvPicPr>
          <p:cNvPr id="41992" name="New picture"/>
          <p:cNvPicPr/>
          <p:nvPr/>
        </p:nvPicPr>
        <p:blipFill>
          <a:blip r:embed="rId3"/>
          <a:stretch>
            <a:fillRect/>
          </a:stretch>
        </p:blipFill>
        <p:spPr>
          <a:xfrm>
            <a:off x="10642600" y="11899900"/>
            <a:ext cx="3556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par>
                                <p:cTn id="8" presetID="10" presetClass="entr" presetSubtype="0"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Effect transition="in" filter="fade">
                                      <p:cBhvr>
                                        <p:cTn id="10" dur="500"/>
                                        <p:tgtEl>
                                          <p:spTgt spid="4198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1991"/>
                                        </p:tgtEl>
                                        <p:attrNameLst>
                                          <p:attrName>style.visibility</p:attrName>
                                        </p:attrNameLst>
                                      </p:cBhvr>
                                      <p:to>
                                        <p:strVal val="visible"/>
                                      </p:to>
                                    </p:set>
                                    <p:anim calcmode="lin" valueType="num">
                                      <p:cBhvr additive="base">
                                        <p:cTn id="15" dur="500" fill="hold"/>
                                        <p:tgtEl>
                                          <p:spTgt spid="41991"/>
                                        </p:tgtEl>
                                        <p:attrNameLst>
                                          <p:attrName>ppt_x</p:attrName>
                                        </p:attrNameLst>
                                      </p:cBhvr>
                                      <p:tavLst>
                                        <p:tav tm="0">
                                          <p:val>
                                            <p:strVal val="#ppt_x"/>
                                          </p:val>
                                        </p:tav>
                                        <p:tav tm="100000">
                                          <p:val>
                                            <p:strVal val="#ppt_x"/>
                                          </p:val>
                                        </p:tav>
                                      </p:tavLst>
                                    </p:anim>
                                    <p:anim calcmode="lin" valueType="num">
                                      <p:cBhvr additive="base">
                                        <p:cTn id="16" dur="500" fill="hold"/>
                                        <p:tgtEl>
                                          <p:spTgt spid="4199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1989"/>
                                        </p:tgtEl>
                                        <p:attrNameLst>
                                          <p:attrName>style.visibility</p:attrName>
                                        </p:attrNameLst>
                                      </p:cBhvr>
                                      <p:to>
                                        <p:strVal val="visible"/>
                                      </p:to>
                                    </p:set>
                                    <p:anim calcmode="lin" valueType="num">
                                      <p:cBhvr additive="base">
                                        <p:cTn id="21" dur="500" fill="hold"/>
                                        <p:tgtEl>
                                          <p:spTgt spid="41989"/>
                                        </p:tgtEl>
                                        <p:attrNameLst>
                                          <p:attrName>ppt_x</p:attrName>
                                        </p:attrNameLst>
                                      </p:cBhvr>
                                      <p:tavLst>
                                        <p:tav tm="0">
                                          <p:val>
                                            <p:strVal val="#ppt_x"/>
                                          </p:val>
                                        </p:tav>
                                        <p:tav tm="100000">
                                          <p:val>
                                            <p:strVal val="#ppt_x"/>
                                          </p:val>
                                        </p:tav>
                                      </p:tavLst>
                                    </p:anim>
                                    <p:anim calcmode="lin" valueType="num">
                                      <p:cBhvr additive="base">
                                        <p:cTn id="22" dur="500" fill="hold"/>
                                        <p:tgtEl>
                                          <p:spTgt spid="41989"/>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1990"/>
                                        </p:tgtEl>
                                        <p:attrNameLst>
                                          <p:attrName>style.visibility</p:attrName>
                                        </p:attrNameLst>
                                      </p:cBhvr>
                                      <p:to>
                                        <p:strVal val="visible"/>
                                      </p:to>
                                    </p:set>
                                    <p:anim calcmode="lin" valueType="num">
                                      <p:cBhvr additive="base">
                                        <p:cTn id="27" dur="500" fill="hold"/>
                                        <p:tgtEl>
                                          <p:spTgt spid="41990"/>
                                        </p:tgtEl>
                                        <p:attrNameLst>
                                          <p:attrName>ppt_x</p:attrName>
                                        </p:attrNameLst>
                                      </p:cBhvr>
                                      <p:tavLst>
                                        <p:tav tm="0">
                                          <p:val>
                                            <p:strVal val="#ppt_x"/>
                                          </p:val>
                                        </p:tav>
                                        <p:tav tm="100000">
                                          <p:val>
                                            <p:strVal val="#ppt_x"/>
                                          </p:val>
                                        </p:tav>
                                      </p:tavLst>
                                    </p:anim>
                                    <p:anim calcmode="lin" valueType="num">
                                      <p:cBhvr additive="base">
                                        <p:cTn id="28" dur="500" fill="hold"/>
                                        <p:tgtEl>
                                          <p:spTgt spid="419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9" grpId="0"/>
      <p:bldP spid="41990" grpId="0"/>
      <p:bldP spid="41991"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159</Paragraphs>
  <Slides>40</Slides>
  <Notes>1</Notes>
  <TotalTime>0</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40</vt:i4>
      </vt:variant>
    </vt:vector>
  </HeadingPairs>
  <TitlesOfParts>
    <vt:vector baseType="lpstr" size="50">
      <vt:lpstr>Arial</vt:lpstr>
      <vt:lpstr>宋体</vt:lpstr>
      <vt:lpstr>Times New Roman</vt:lpstr>
      <vt:lpstr>黑体</vt:lpstr>
      <vt:lpstr>Calibri</vt:lpstr>
      <vt:lpstr>Wingdings</vt:lpstr>
      <vt:lpstr>微软雅黑</vt:lpstr>
      <vt:lpstr>等线</vt:lpstr>
      <vt:lpstr>Courier New</vt:lpstr>
      <vt:lpstr>版式</vt:lpstr>
      <vt:lpstr>PowerPoint Presentation</vt:lpstr>
      <vt:lpstr>PowerPoint Presentation</vt:lpstr>
      <vt:lpstr>PowerPoint Presentation</vt:lpstr>
      <vt:lpstr>1.汽油机的工作过程及特点</vt:lpstr>
      <vt:lpstr>2.汽油机1个工作循环，4个冲程，活塞曲轴转2圈，做功1次．如转速600 r/min，每秒做功　  　　次．</vt:lpstr>
      <vt:lpstr>1.定义：某种燃料　　　　　　放出的热量与其质量之比，用符号q表示． 2.理解：是燃料的一种特性，只与燃料的　　　有关，与燃料的是否完全燃烧、质量、体积等均无关． 3.热量的计算（1）Q放＝mq，质量单位为kg，热量单位为J.适用范围：固体、液体；（2）Q放＝qV，体积单位为m3，热量单位为J.适用范围：气体．</vt:lpstr>
      <vt:lpstr>1.定义：热机用来做有用功的那部分能量和完全燃烧放出的能量之比．2.公式：　　　   　　（烧水效率：　　　   　　；热机效率：　        　　　　．）（烧水Q吸＝cm△t ，汽车行驶W有＝FS或W有＝Pt ）.3.提高效率的途径：使燃料充分燃烧；尽量减小各种热量损失；机件间保持良好的润滑、减小摩擦．</vt:lpstr>
      <vt:lpstr>1.能量的转化：各种形式的能量在一定条件下可以相互　　　　　，并且是具有方向性的．2.能量守恒定律：能量既不会消灭，也不会创生，它只会从一种形式　　　　　为其他形式，或者从一个物体　　　　　到另一个物体，而在转化和转移的过程中，能量的总量保持　　　　　．</vt:lpstr>
      <vt:lpstr>一　  热机　         （2020·衡阳）如下图所示为内燃机四冲程工作示意图，下列说法正确的是（　　）A．一个工作循环的正确顺序是：甲乙丙丁	      B．乙图冲程能获得动力	C．丁图冲程有明显机械能转化为内能的过程	     D．丙图冲程存在化学能转化为内能的过程</vt:lpstr>
      <vt:lpstr>【点拔】四冲程汽油机的工作分为吸气冲程、压缩冲程、做功冲程、排气冲程，其中只有做功冲程提供动力，其他三个冲程靠飞轮的惯性完成，一个工作循环，活塞转2周，只做功1次．（1）识图：箭头朝里是吸气冲程，朝外是排气冲程，点火是做功冲程，剩下的是压缩冲程；（2）能量转化：做功冲程把内能转化为机械能，压缩冲程把通过做功的方式把机械能转化为内能．</vt:lpstr>
      <vt:lpstr>                （2020·朝阳）内燃机的一个工作循环是由四个冲程组成的，如下图所示的是工作循环中的　　　　　冲程，若飞轮转动40周，则对外做功　　　　　次．</vt:lpstr>
      <vt:lpstr>二　  热值、热机效率　           （2020·甘孜）下列关于热值和热机效率的说法，正确的是（　　）A．使燃料燃烧更充分，可以增大热值	        B．使燃料燃烧更充分，可以提高热机效率	C．柴油机的热机效率通常为100%	          D．燃料燃烧释放的热量越大，热值越大</vt:lpstr>
      <vt:lpstr>PowerPoint Presentation</vt:lpstr>
      <vt:lpstr>         （2020·丹东）以汽油为燃料的某品牌卡丁车额定功率为23 kW，它在水平沙滩上匀速直线运动5 min，行驶了3 km.若卡丁车的汽油机效率为25%，求：此次行驶中，卡丁车需要燃烧汽油的质量是多少千克？（g取10 N/kg，q汽油＝4.6×107 J/kg）</vt:lpstr>
      <vt:lpstr>PowerPoint Presentation</vt:lpstr>
      <vt:lpstr>                （2020·德州）国家提倡节能减排，各地“煤改气”正在积极进行，某同学想计算他家天然气烧水的热效率，他将2 kg的水倒入烧水壶中，并测出水温为20 ℃.在一个标准大气压下，把水刚加热到100 ℃时，测出消耗天然气0.048 m3.已知水的比热容c水＝4.2×103  J（kg·℃），天然气热值约为q天然气＝4.0×107 J/m3.求：</vt:lpstr>
      <vt:lpstr>（1）将这些水烧开，需吸收多少热量；</vt:lpstr>
      <vt:lpstr>（3）他家天然气灶的效率．</vt:lpstr>
      <vt:lpstr>三　  能量的转化和守恒　          （2019·广安）下列关于能量的说法中，正确的是（　　） A．洗衣机工作时是将机械能转化为电能              B．电水壶工作时是将内能转化为电能C．用热水泡脚，身体会感觉暖和，说明内能可以转移D．能量无论是转化还是转移，能量总和会逐渐减少</vt:lpstr>
      <vt:lpstr>【点拔】（1）能量的转化指能量从一种形式到另一种形式，如洗衣机、电水壶工作．（2）能量的转移指能量从一个物体到另一个物体或物体的一部分到另一部分．（3）能量的转移和转化的过程中，能量总和保持不变．</vt:lpstr>
      <vt:lpstr>            （2020·海南）如右图所示，用酒精灯加热试管里的水，产生的水蒸气将试管塞冲向空中．在这个过程中，能量转化的顺序为（　　）A．内能—机械能—化学能	    B．化学能—内能—机械能	C．机械能—内能—化学能	    D．内能—化学能—机械能</vt:lpstr>
      <vt:lpstr>1.4冲程汽油机工作一个循环，活塞曲轴转2圈，只做1次功．2.热值只与物质的种类有关，与其他因素无关．3.在解决效率问题时，要弄清楚什么量是总的能量，什么是有用的能量．</vt:lpstr>
      <vt:lpstr>1.（2020·镇江）某汽油机的四个冲程如下图所示．在该汽油机的一个工作循环中，压缩冲程结束后，下一个冲程是（　　）   A                         B                       C                      D</vt:lpstr>
      <vt:lpstr>2.（2020·东营）如右图是四冲程汽油机工作循环中的一个冲程，下列关于冲程及其能量转化判断正确的是（　　）A．做功冲程，将机械能转化为内能	B．做功冲程，将内能转化为机械能	C．压缩冲程，将机械能转化为内能	D．压缩冲程，将内能转化为机械能</vt:lpstr>
      <vt:lpstr>3.（2020·无锡）煤炭是一种重要能源．为判断煤炭品质的优劣，最科学的方法是检验煤炭的（　　）A．比热容       		B．密度                 C．热值             		D．温度</vt:lpstr>
      <vt:lpstr>4.（2020·枣庄）关于热机的效率，下列说法正确的是（　　）A．在做功同样多的情况下，热机的效率越高消耗的燃料越多	B．一般情况下柴油机的效率比汽油机的高	C．热机的效率越高说明做功越快	D．热机损失的能量中，废气带走的能量较少，主要是由于机械摩擦损失的</vt:lpstr>
      <vt:lpstr>5.（2020·湘西州）关于能量守恒定律的下列说法中．正确的是（　　）A．能量既可以凭空消失	                    B．能量也可以凭空产生	C．热机的工作过程不遵循能量守恒定律	       D．能量转化和转移过程中，能量的总量保持不变</vt:lpstr>
      <vt:lpstr>6.（2020·泰州）将热水倒进玻璃杯中，玻璃杯会变热，下列说法正确的是（　　）A．水将温度传给了玻璃杯                  B．水含有的热量减少C．玻璃杯增加的内能大于水减少的内能         D．能的总量保持不变</vt:lpstr>
      <vt:lpstr>7.（2020·黔西南）如下图所示，给试管内水加热至一定程度，发现试管口木塞会被推出．（1）给水加热是通过　　　　　方式使水的内能增加；木塞被推出后水蒸气的内能　　　　　（选填“增大”“减小”或“不变”）.（2）四冲程内燃机的　　　　　冲程与这个原理相同．</vt:lpstr>
      <vt:lpstr>8.（2020·淮安）如上图所示，用力将空气压缩引火仪的活塞迅速下压，玻璃筒底部的棉花冒烟燃烧，下压过程将机械能转化为　　　　　能，此过程与汽油机的　　　　　冲程能量转化形式相同．</vt:lpstr>
      <vt:lpstr>9.（2020·巴中）一台汽油机飞轮的转速为3 600 r/min，在1 s内汽油机对外做了　　　　　次功．如果汽油机在一段时间内消耗了0.5 kg汽油，若这些汽油完全燃烧，可放出热量　　　　　J．汽油机用水作冷却液，是利用水的　　　　　大的特点．（q汽油＝4.6×107 J/kg）</vt:lpstr>
      <vt:lpstr>10.（2020·无锡）某辆行驶的小轿车，其正常工作时的能量转化情况如上图所示，若输入的化学能为2 000 J，输出的动能为300 J．则输出的内能和声能共计　　　　　J；输出的有用能量是动能，则小轿车正常工作时的效率为　　　　　．</vt:lpstr>
      <vt:lpstr>11.（2020·南通）小明想估测薯片的热值，进行了如下实验．（1）将天平放在水平面上并将游码归零，发现指针偏左，则应将平衡螺母向　　　　　端调节：测量质量时，调节天平再次平衡，右盘中的砝码和游码位置如图甲，其质量为　　　　　g.</vt:lpstr>
      <vt:lpstr>（2）如图乙，将薯片放在燃烧皿中充分燃烧后，烧杯中0.2 kg的水温度升高了5 ℃，则水吸收的热量Q吸＝　　　　　J．[c水＝4.2×103 J/（kg·℃）]（3）根据Q放＝Q吸和Q放＝mq，算出薯片的热值比实际值小得多．原因是：___________________________________________.</vt:lpstr>
      <vt:lpstr>12.（2020·威海）采购员小明骑着摩托车外出采购食品．小明质量为70 kg，摩托车质量为150 kg.采购食品后，小明将80 kg的食品装上车，在限速为80 km/h的水平路面上以72k m/h的速度匀速行驶50 s，行驶时受到的阻力为总重力的0.1倍，若消耗的汽油完全燃烧放出1×106 J的热量，求摩托车发动机的实际输出功率和效率（g＝10 N/kg）.</vt:lpstr>
      <vt:lpstr>PowerPoint Presentation</vt:lpstr>
      <vt:lpstr>1.（2019·广东）某汽油机工作过程有吸气、压缩、做功和排气四个冲裎．如下图为　　　　　冲程工作示意图，活塞向　　　　　运动，燃料混合物被压缩，在这个过程中机械能转化为　　　　　．</vt:lpstr>
      <vt:lpstr>2.（2017·广东节选）“可燃冰”是一种新型能源，主要成分是甲烷，可直接点燃，1 m3甲烷完全燃烧能产生　　　　　J热量，这些热量可以使　　　　.　kg的水20 ℃加热100 ℃.[设甲烷的热值q甲烷＝4.2×107  J/m3；c水＝4.2×103 J（kg·℃）]</vt:lpstr>
      <vt:lpstr>3.（2016·广东） 如上图所示，把热水壶放在煤气灶上烧水的过程中，下列说法正确的是（　　）A．煤气的燃烧过程是内能转化为化学能    B．煤气燃烧充分，它的热值越大C．水的温度越高，水分子运动越剧烈      D．烧水的过程是通过做功的方式改变水的内能</vt:lpstr>
      <vt:lpstr>4.（2016·广东）如下图所示，图A、B、C、D是四冲程汽油机的工作示意图，图E、F是演示实验的示意图．图C是　　　　　冲程，与它原理相同的是图　　　　　所示的演示实验．汽油机的工作示意图中机械能转化为内能的冲程是　　　　图．（后两空选填字母）</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2021-03-04T22:47:47.383</cp:lastPrinted>
  <dcterms:created xsi:type="dcterms:W3CDTF">2021-03-04T22:47:47Z</dcterms:created>
  <dcterms:modified xsi:type="dcterms:W3CDTF">2021-03-04T14:48:01Z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