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9" r:id="rId2"/>
  </p:sldMasterIdLst>
  <p:sldIdLst>
    <p:sldId id="256" r:id="rId3"/>
    <p:sldId id="278" r:id="rId4"/>
    <p:sldId id="279" r:id="rId5"/>
    <p:sldId id="280" r:id="rId6"/>
    <p:sldId id="282" r:id="rId7"/>
    <p:sldId id="281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84" r:id="rId18"/>
    <p:sldId id="285" r:id="rId19"/>
    <p:sldId id="276" r:id="rId20"/>
  </p:sldIdLst>
  <p:sldSz cx="9144000" cy="6858000" type="screen4x3"/>
  <p:notesSz cx="6858000" cy="9144000"/>
  <p:custDataLst>
    <p:tags r:id="rId21"/>
  </p:custDataLst>
  <p:defaultTextStyle>
    <a:defPPr algn="l" rtl="0" eaLnBrk="1" hangingPunct="1">
      <a:defRPr kumimoji="0" lang="zh-CN" altLang="en-US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87" autoAdjust="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565A85D7-5CC2-4A1D-A1ED-81CDDF25B3CF}" type="footer">
              <a:rPr sz="1400"/>
              <a:t/>
            </a:fld>
            <a:endParaRPr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8A10432F-86C4-42AB-88FD-4422822E14E3}" type="footer">
              <a:rPr sz="1400"/>
              <a:t/>
            </a:fld>
            <a:endParaRPr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5842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sz="2400">
              <a:latin typeface="Times New Roman" pitchFamily="18" charset="0"/>
            </a:endParaRPr>
          </a:p>
        </p:txBody>
      </p:sp>
      <p:sp>
        <p:nvSpPr>
          <p:cNvPr id="35843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sz="2400">
              <a:latin typeface="Times New Roman" pitchFamily="18" charset="0"/>
            </a:endParaRPr>
          </a:p>
        </p:txBody>
      </p:sp>
      <p:sp>
        <p:nvSpPr>
          <p:cNvPr id="35844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</a:p>
        </p:txBody>
      </p:sp>
      <p:sp>
        <p:nvSpPr>
          <p:cNvPr id="35845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5846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5847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endParaRPr sz="1400"/>
          </a:p>
        </p:txBody>
      </p:sp>
      <p:sp>
        <p:nvSpPr>
          <p:cNvPr id="35848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ACFF156D-484E-4653-A526-83DE3155F97E}" type="footer">
              <a:rPr sz="1400"/>
              <a:t/>
            </a:fld>
            <a:endParaRPr sz="1400"/>
          </a:p>
        </p:txBody>
      </p:sp>
      <p:sp>
        <p:nvSpPr>
          <p:cNvPr id="35849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23E790B5-6039-4851-A832-82F86353610D}" type="slidenum">
              <a:rPr sz="1400"/>
              <a:t>*</a:t>
            </a:fld>
            <a:endParaRPr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/>
            <a:endParaRPr sz="1400"/>
          </a:p>
        </p:txBody>
      </p:sp>
      <p:sp>
        <p:nvSpPr>
          <p:cNvPr id="1029" name="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D78AADAB-9507-4A96-A855-DBDDC76B69BE}" type="footer">
              <a:rPr sz="1400"/>
              <a:t/>
            </a:fld>
            <a:endParaRPr sz="1400"/>
          </a:p>
        </p:txBody>
      </p:sp>
      <p:sp>
        <p:nvSpPr>
          <p:cNvPr id="1030" name="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r"/>
            <a:fld id="{7FEEADCD-A815-4B8C-841D-619B266CE7A3}" type="slidenum">
              <a:rPr sz="1400"/>
              <a:t>*</a:t>
            </a:fld>
            <a:endParaRPr sz="140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/>
  <p:timing/>
  <p:hf sldNum="0" hdr="0" dt="0"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4818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4819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4820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endParaRPr sz="1400"/>
          </a:p>
        </p:txBody>
      </p:sp>
      <p:sp>
        <p:nvSpPr>
          <p:cNvPr id="34821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B3970243-8586-4470-96A3-069AA91684C1}" type="footer">
              <a:rPr sz="1400"/>
              <a:t/>
            </a:fld>
            <a:endParaRPr sz="1400"/>
          </a:p>
        </p:txBody>
      </p:sp>
      <p:sp>
        <p:nvSpPr>
          <p:cNvPr id="34822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9811AC75-E7D9-4BDA-8987-F828D1DFFF8F}" type="slidenum">
              <a:rPr sz="1400"/>
              <a:t>*</a:t>
            </a:fld>
            <a:endParaRPr sz="1400"/>
          </a:p>
        </p:txBody>
      </p:sp>
      <p:grpSp>
        <p:nvGrpSpPr>
          <p:cNvPr id="34823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4824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sz="2400">
                <a:latin typeface="Times New Roman" pitchFamily="18" charset="0"/>
              </a:endParaRPr>
            </a:p>
          </p:txBody>
        </p:sp>
        <p:cxnSp>
          <p:nvCxnSpPr>
            <p:cNvPr id="34825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Relationship Id="rId6" Type="http://schemas.openxmlformats.org/officeDocument/2006/relationships/image" Target="../media/image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6.wmf" /><Relationship Id="rId4" Type="http://schemas.openxmlformats.org/officeDocument/2006/relationships/vmlDrawing" Target="../drawings/vmlDrawing1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Relationship Id="rId3" Type="http://schemas.openxmlformats.org/officeDocument/2006/relationships/image" Target="../media/image20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30" name=""/>
          <p:cNvSpPr/>
          <p:nvPr/>
        </p:nvSpPr>
        <p:spPr>
          <a:xfrm>
            <a:off x="1371600" y="1828800"/>
            <a:ext cx="60960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第十四章 内能的利用</a:t>
            </a:r>
            <a:endParaRPr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31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32" name="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 algn="ctr"/>
            <a:endParaRPr sz="1400"/>
          </a:p>
        </p:txBody>
      </p:sp>
      <p:sp>
        <p:nvSpPr>
          <p:cNvPr id="5133" name="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85F635E2-A621-4C77-B8F5-63BD5AC3F7DB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7826" name=""/>
          <p:cNvSpPr/>
          <p:nvPr>
            <p:ph type="title"/>
          </p:nvPr>
        </p:nvSpPr>
        <p:spPr>
          <a:xfrm>
            <a:off x="457200" y="274638"/>
            <a:ext cx="3200400" cy="638175"/>
          </a:xfrm>
          <a:prstGeom prst="rect">
            <a:avLst/>
          </a:prstGeom>
          <a:noFill/>
          <a:ln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3600" b="1">
                <a:solidFill>
                  <a:schemeClr val="tx1"/>
                </a:solidFill>
                <a:ea typeface="黑体" pitchFamily="49" charset="-122"/>
              </a:rPr>
              <a:t>一、热机</a:t>
            </a:r>
            <a:endParaRPr sz="36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77827" name=""/>
          <p:cNvSpPr/>
          <p:nvPr/>
        </p:nvSpPr>
        <p:spPr>
          <a:xfrm>
            <a:off x="304800" y="1219200"/>
            <a:ext cx="8458200" cy="609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2800" b="1">
                <a:solidFill>
                  <a:schemeClr val="tx1"/>
                </a:solidFill>
                <a:ea typeface="黑体" pitchFamily="49" charset="-122"/>
              </a:rPr>
              <a:t>１、热机是将</a:t>
            </a:r>
            <a:r>
              <a:rPr sz="2800" b="1" u="sng">
                <a:solidFill>
                  <a:schemeClr val="tx1"/>
                </a:solidFill>
                <a:ea typeface="黑体" pitchFamily="49" charset="-122"/>
              </a:rPr>
              <a:t>　　　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转化为</a:t>
            </a:r>
            <a:r>
              <a:rPr sz="2800" b="1" u="sng">
                <a:solidFill>
                  <a:schemeClr val="tx1"/>
                </a:solidFill>
                <a:ea typeface="黑体" pitchFamily="49" charset="-122"/>
              </a:rPr>
              <a:t>　　　　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的机器．</a:t>
            </a:r>
            <a:endParaRPr sz="28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77828" name=""/>
          <p:cNvSpPr/>
          <p:nvPr/>
        </p:nvSpPr>
        <p:spPr>
          <a:xfrm>
            <a:off x="914400" y="2133600"/>
            <a:ext cx="8001000" cy="609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algn="l"/>
            <a:r>
              <a:rPr sz="2800" b="1">
                <a:solidFill>
                  <a:schemeClr val="tx1"/>
                </a:solidFill>
                <a:ea typeface="黑体" pitchFamily="49" charset="-122"/>
              </a:rPr>
              <a:t>２、热机包括：</a:t>
            </a:r>
            <a:r>
              <a:rPr sz="2800" b="1">
                <a:solidFill>
                  <a:srgbClr val="990000"/>
                </a:solidFill>
                <a:ea typeface="黑体" pitchFamily="49" charset="-122"/>
              </a:rPr>
              <a:t>蒸汽机　内燃机　火箭</a:t>
            </a:r>
            <a:endParaRPr sz="2800" b="1">
              <a:solidFill>
                <a:srgbClr val="990000"/>
              </a:solidFill>
              <a:ea typeface="黑体" pitchFamily="49" charset="-122"/>
            </a:endParaRPr>
          </a:p>
        </p:txBody>
      </p:sp>
      <p:sp>
        <p:nvSpPr>
          <p:cNvPr id="77829" name=""/>
          <p:cNvSpPr/>
          <p:nvPr/>
        </p:nvSpPr>
        <p:spPr>
          <a:xfrm>
            <a:off x="3090862" y="1198562"/>
            <a:ext cx="1143000" cy="685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2800" b="1">
                <a:solidFill>
                  <a:srgbClr val="990000"/>
                </a:solidFill>
                <a:ea typeface="黑体" pitchFamily="49" charset="-122"/>
              </a:rPr>
              <a:t>内能</a:t>
            </a:r>
            <a:endParaRPr sz="2800" b="1">
              <a:solidFill>
                <a:srgbClr val="990000"/>
              </a:solidFill>
              <a:ea typeface="黑体" pitchFamily="49" charset="-122"/>
            </a:endParaRPr>
          </a:p>
        </p:txBody>
      </p:sp>
      <p:sp>
        <p:nvSpPr>
          <p:cNvPr id="77830" name=""/>
          <p:cNvSpPr/>
          <p:nvPr/>
        </p:nvSpPr>
        <p:spPr>
          <a:xfrm>
            <a:off x="5214938" y="1120775"/>
            <a:ext cx="1524000" cy="685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2800" b="1">
                <a:solidFill>
                  <a:srgbClr val="990000"/>
                </a:solidFill>
                <a:ea typeface="黑体" pitchFamily="49" charset="-122"/>
              </a:rPr>
              <a:t>机械能</a:t>
            </a:r>
            <a:endParaRPr sz="2800" b="1">
              <a:solidFill>
                <a:srgbClr val="990000"/>
              </a:solidFill>
              <a:ea typeface="黑体" pitchFamily="49" charset="-122"/>
            </a:endParaRPr>
          </a:p>
        </p:txBody>
      </p:sp>
      <p:sp>
        <p:nvSpPr>
          <p:cNvPr id="77831" name=""/>
          <p:cNvSpPr/>
          <p:nvPr/>
        </p:nvSpPr>
        <p:spPr>
          <a:xfrm>
            <a:off x="914400" y="3048000"/>
            <a:ext cx="8001000" cy="609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algn="l"/>
            <a:r>
              <a:rPr sz="2800" b="1">
                <a:solidFill>
                  <a:schemeClr val="tx1"/>
                </a:solidFill>
                <a:ea typeface="黑体" pitchFamily="49" charset="-122"/>
              </a:rPr>
              <a:t>３、常用内燃机：</a:t>
            </a:r>
            <a:r>
              <a:rPr sz="2800" b="1">
                <a:solidFill>
                  <a:srgbClr val="990000"/>
                </a:solidFill>
                <a:ea typeface="黑体" pitchFamily="49" charset="-122"/>
              </a:rPr>
              <a:t>汽油机　柴油机</a:t>
            </a:r>
            <a:endParaRPr sz="2800" b="1">
              <a:solidFill>
                <a:srgbClr val="990000"/>
              </a:solidFill>
              <a:ea typeface="黑体" pitchFamily="49" charset="-122"/>
            </a:endParaRPr>
          </a:p>
        </p:txBody>
      </p:sp>
      <p:grpSp>
        <p:nvGrpSpPr>
          <p:cNvPr id="77838" name=""/>
          <p:cNvGrpSpPr/>
          <p:nvPr/>
        </p:nvGrpSpPr>
        <p:grpSpPr>
          <a:xfrm>
            <a:off x="838200" y="3886200"/>
            <a:ext cx="8001000" cy="1447800"/>
            <a:chOff x="528" y="2448"/>
            <a:chExt cx="5040" cy="912"/>
          </a:xfrm>
        </p:grpSpPr>
        <p:sp>
          <p:nvSpPr>
            <p:cNvPr id="77832" name=""/>
            <p:cNvSpPr/>
            <p:nvPr/>
          </p:nvSpPr>
          <p:spPr>
            <a:xfrm>
              <a:off x="528" y="2448"/>
              <a:ext cx="5040" cy="912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ctr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4400" b="0" i="0" u="none" baseline="0">
                  <a:solidFill>
                    <a:schemeClr val="tx2"/>
                  </a:solidFill>
                  <a:latin typeface="Arial" pitchFamily="34" charset="0"/>
                  <a:ea typeface="宋体" pitchFamily="2" charset="-122"/>
                </a:defRPr>
              </a:lvl1pPr>
            </a:lstStyle>
            <a:p>
              <a:pPr lvl="0" algn="l">
                <a:lnSpc>
                  <a:spcPct val="130000"/>
                </a:lnSpc>
              </a:pPr>
              <a:r>
                <a:rPr sz="2800" b="1">
                  <a:solidFill>
                    <a:schemeClr val="tx1"/>
                  </a:solidFill>
                  <a:ea typeface="黑体" pitchFamily="49" charset="-122"/>
                </a:rPr>
                <a:t>４、内燃机：一个工作循环有</a:t>
              </a:r>
              <a:r>
                <a:rPr sz="2800" b="1" u="sng">
                  <a:solidFill>
                    <a:schemeClr val="tx1"/>
                  </a:solidFill>
                  <a:ea typeface="黑体" pitchFamily="49" charset="-122"/>
                </a:rPr>
                <a:t>　　</a:t>
              </a:r>
              <a:r>
                <a:rPr sz="2800" b="1">
                  <a:solidFill>
                    <a:schemeClr val="tx1"/>
                  </a:solidFill>
                  <a:ea typeface="黑体" pitchFamily="49" charset="-122"/>
                </a:rPr>
                <a:t>个冲程，飞轮转</a:t>
              </a:r>
              <a:r>
                <a:rPr sz="2800" b="1" u="sng">
                  <a:solidFill>
                    <a:schemeClr val="tx1"/>
                  </a:solidFill>
                  <a:ea typeface="黑体" pitchFamily="49" charset="-122"/>
                </a:rPr>
                <a:t>　　</a:t>
              </a:r>
              <a:r>
                <a:rPr sz="2800" b="1">
                  <a:solidFill>
                    <a:schemeClr val="tx1"/>
                  </a:solidFill>
                  <a:ea typeface="黑体" pitchFamily="49" charset="-122"/>
                </a:rPr>
                <a:t>圈，对外做功</a:t>
              </a:r>
              <a:r>
                <a:rPr sz="2800" b="1" u="sng">
                  <a:solidFill>
                    <a:schemeClr val="tx1"/>
                  </a:solidFill>
                  <a:ea typeface="黑体" pitchFamily="49" charset="-122"/>
                </a:rPr>
                <a:t>　　</a:t>
              </a:r>
              <a:r>
                <a:rPr sz="2800" b="1">
                  <a:solidFill>
                    <a:schemeClr val="tx1"/>
                  </a:solidFill>
                  <a:ea typeface="黑体" pitchFamily="49" charset="-122"/>
                </a:rPr>
                <a:t>次，活塞往复</a:t>
              </a:r>
              <a:r>
                <a:rPr sz="2800" b="1" u="sng">
                  <a:solidFill>
                    <a:schemeClr val="tx1"/>
                  </a:solidFill>
                  <a:ea typeface="黑体" pitchFamily="49" charset="-122"/>
                </a:rPr>
                <a:t>　　</a:t>
              </a:r>
              <a:r>
                <a:rPr sz="2800" b="1">
                  <a:solidFill>
                    <a:schemeClr val="tx1"/>
                  </a:solidFill>
                  <a:ea typeface="黑体" pitchFamily="49" charset="-122"/>
                </a:rPr>
                <a:t>次．</a:t>
              </a:r>
              <a:endParaRPr sz="2800" b="1">
                <a:solidFill>
                  <a:schemeClr val="tx1"/>
                </a:solidFill>
                <a:ea typeface="黑体" pitchFamily="49" charset="-122"/>
              </a:endParaRPr>
            </a:p>
          </p:txBody>
        </p:sp>
        <p:sp>
          <p:nvSpPr>
            <p:cNvPr id="77833" name=""/>
            <p:cNvSpPr/>
            <p:nvPr/>
          </p:nvSpPr>
          <p:spPr>
            <a:xfrm>
              <a:off x="3504" y="2448"/>
              <a:ext cx="672" cy="38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ctr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4400" b="0" i="0" u="none" baseline="0">
                  <a:solidFill>
                    <a:schemeClr val="tx2"/>
                  </a:solidFill>
                  <a:latin typeface="Arial" pitchFamily="34" charset="0"/>
                  <a:ea typeface="宋体" pitchFamily="2" charset="-122"/>
                </a:defRPr>
              </a:lvl1pPr>
            </a:lstStyle>
            <a:p>
              <a:pPr lvl="0"/>
              <a:r>
                <a:rPr sz="2800" b="1">
                  <a:solidFill>
                    <a:srgbClr val="990000"/>
                  </a:solidFill>
                  <a:ea typeface="黑体" pitchFamily="49" charset="-122"/>
                </a:rPr>
                <a:t>４</a:t>
              </a:r>
              <a:endParaRPr sz="2800" b="1">
                <a:solidFill>
                  <a:srgbClr val="990000"/>
                </a:solidFill>
                <a:ea typeface="黑体" pitchFamily="49" charset="-122"/>
              </a:endParaRPr>
            </a:p>
          </p:txBody>
        </p:sp>
        <p:sp>
          <p:nvSpPr>
            <p:cNvPr id="77834" name=""/>
            <p:cNvSpPr/>
            <p:nvPr/>
          </p:nvSpPr>
          <p:spPr>
            <a:xfrm>
              <a:off x="720" y="2832"/>
              <a:ext cx="672" cy="38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ctr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4400" b="0" i="0" u="none" baseline="0">
                  <a:solidFill>
                    <a:schemeClr val="tx2"/>
                  </a:solidFill>
                  <a:latin typeface="Arial" pitchFamily="34" charset="0"/>
                  <a:ea typeface="宋体" pitchFamily="2" charset="-122"/>
                </a:defRPr>
              </a:lvl1pPr>
            </a:lstStyle>
            <a:p>
              <a:pPr lvl="0"/>
              <a:r>
                <a:rPr sz="2800" b="1">
                  <a:solidFill>
                    <a:srgbClr val="990000"/>
                  </a:solidFill>
                  <a:ea typeface="黑体" pitchFamily="49" charset="-122"/>
                </a:rPr>
                <a:t>２</a:t>
              </a:r>
              <a:endParaRPr sz="2800" b="1">
                <a:solidFill>
                  <a:srgbClr val="990000"/>
                </a:solidFill>
                <a:ea typeface="黑体" pitchFamily="49" charset="-122"/>
              </a:endParaRPr>
            </a:p>
          </p:txBody>
        </p:sp>
        <p:sp>
          <p:nvSpPr>
            <p:cNvPr id="77835" name=""/>
            <p:cNvSpPr/>
            <p:nvPr/>
          </p:nvSpPr>
          <p:spPr>
            <a:xfrm>
              <a:off x="2544" y="2832"/>
              <a:ext cx="672" cy="38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ctr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4400" b="0" i="0" u="none" baseline="0">
                  <a:solidFill>
                    <a:schemeClr val="tx2"/>
                  </a:solidFill>
                  <a:latin typeface="Arial" pitchFamily="34" charset="0"/>
                  <a:ea typeface="宋体" pitchFamily="2" charset="-122"/>
                </a:defRPr>
              </a:lvl1pPr>
            </a:lstStyle>
            <a:p>
              <a:pPr lvl="0"/>
              <a:r>
                <a:rPr sz="2800" b="1">
                  <a:solidFill>
                    <a:srgbClr val="990000"/>
                  </a:solidFill>
                  <a:ea typeface="黑体" pitchFamily="49" charset="-122"/>
                </a:rPr>
                <a:t>１</a:t>
              </a:r>
              <a:endParaRPr sz="2800" b="1">
                <a:solidFill>
                  <a:srgbClr val="990000"/>
                </a:solidFill>
                <a:ea typeface="黑体" pitchFamily="49" charset="-122"/>
              </a:endParaRPr>
            </a:p>
          </p:txBody>
        </p:sp>
        <p:sp>
          <p:nvSpPr>
            <p:cNvPr id="77836" name=""/>
            <p:cNvSpPr/>
            <p:nvPr/>
          </p:nvSpPr>
          <p:spPr>
            <a:xfrm>
              <a:off x="4272" y="2832"/>
              <a:ext cx="672" cy="38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ctr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4400" b="0" i="0" u="none" baseline="0">
                  <a:solidFill>
                    <a:schemeClr val="tx2"/>
                  </a:solidFill>
                  <a:latin typeface="Arial" pitchFamily="34" charset="0"/>
                  <a:ea typeface="宋体" pitchFamily="2" charset="-122"/>
                </a:defRPr>
              </a:lvl1pPr>
            </a:lstStyle>
            <a:p>
              <a:pPr lvl="0"/>
              <a:r>
                <a:rPr sz="2800" b="1">
                  <a:solidFill>
                    <a:srgbClr val="990000"/>
                  </a:solidFill>
                  <a:ea typeface="黑体" pitchFamily="49" charset="-122"/>
                </a:rPr>
                <a:t>２</a:t>
              </a:r>
              <a:endParaRPr sz="2800" b="1">
                <a:solidFill>
                  <a:srgbClr val="990000"/>
                </a:solidFill>
                <a:ea typeface="黑体" pitchFamily="49" charset="-122"/>
              </a:endParaRPr>
            </a:p>
          </p:txBody>
        </p:sp>
      </p:grpSp>
      <p:sp>
        <p:nvSpPr>
          <p:cNvPr id="77837" name=""/>
          <p:cNvSpPr/>
          <p:nvPr/>
        </p:nvSpPr>
        <p:spPr>
          <a:xfrm>
            <a:off x="914400" y="5334000"/>
            <a:ext cx="8001000" cy="609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algn="l"/>
            <a:r>
              <a:rPr sz="2800" b="1">
                <a:solidFill>
                  <a:schemeClr val="tx1"/>
                </a:solidFill>
                <a:ea typeface="黑体" pitchFamily="49" charset="-122"/>
              </a:rPr>
              <a:t>５、汽油机和柴油机：结构　工作原理</a:t>
            </a:r>
            <a:endParaRPr sz="28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77838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77839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3FA7BEC1-B6FB-4E6B-ADED-4AC9341290DC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4" dur="500"/>
                                        <p:tgtEl>
                                          <p:spTgt spid="7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  <p:bldP spid="77829" grpId="1"/>
      <p:bldP spid="77830" grpId="2"/>
      <p:bldP spid="77831" grpId="3"/>
      <p:bldP spid="77837" grpId="4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50" name=""/>
          <p:cNvSpPr/>
          <p:nvPr>
            <p:ph type="title"/>
          </p:nvPr>
        </p:nvSpPr>
        <p:spPr>
          <a:xfrm>
            <a:off x="914400" y="381000"/>
            <a:ext cx="3505200" cy="611188"/>
          </a:xfrm>
          <a:prstGeom prst="rect">
            <a:avLst/>
          </a:prstGeom>
          <a:noFill/>
          <a:ln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汽油机的构造</a:t>
            </a:r>
            <a:endParaRPr sz="3200" b="1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8853" name=""/>
          <p:cNvSpPr/>
          <p:nvPr/>
        </p:nvSpPr>
        <p:spPr>
          <a:xfrm>
            <a:off x="5257800" y="304800"/>
            <a:ext cx="2971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柴油机的构造</a:t>
            </a:r>
            <a:endParaRPr sz="3200" b="1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8858" name=""/>
          <p:cNvGrpSpPr/>
          <p:nvPr/>
        </p:nvGrpSpPr>
        <p:grpSpPr>
          <a:xfrm>
            <a:off x="5029200" y="1219200"/>
            <a:ext cx="2838450" cy="4781550"/>
            <a:chOff x="3312" y="1056"/>
            <a:chExt cx="1788" cy="3012"/>
          </a:xfrm>
        </p:grpSpPr>
        <p:pic>
          <p:nvPicPr>
            <p:cNvPr id="78852" name=""/>
            <p:cNvPicPr/>
            <p:nvPr/>
          </p:nvPicPr>
          <p:blipFill>
            <a:blip r:embed="rId2">
              <a:clrChange>
                <a:clrFrom>
                  <a:srgbClr val="00989F"/>
                </a:clrFrom>
                <a:clrTo>
                  <a:srgbClr val="00989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128" y="1056"/>
              <a:ext cx="972" cy="3012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78854" name=""/>
            <p:cNvSpPr/>
            <p:nvPr/>
          </p:nvSpPr>
          <p:spPr>
            <a:xfrm>
              <a:off x="3312" y="1200"/>
              <a:ext cx="8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</a:pPr>
              <a:r>
                <a:rPr sz="2800" b="1">
                  <a:latin typeface="Times New Roman" pitchFamily="18" charset="0"/>
                  <a:ea typeface="黑体" pitchFamily="49" charset="-122"/>
                </a:rPr>
                <a:t>喷油嘴</a:t>
              </a:r>
              <a:endParaRPr sz="28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78855" name=""/>
            <p:cNvCxnSpPr/>
            <p:nvPr/>
          </p:nvCxnSpPr>
          <p:spPr>
            <a:xfrm>
              <a:off x="4059" y="1389"/>
              <a:ext cx="480" cy="384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miter lim="800000"/>
              <a:tailEnd type="triangle"/>
            </a:ln>
          </p:spPr>
        </p:cxnSp>
      </p:grpSp>
      <p:grpSp>
        <p:nvGrpSpPr>
          <p:cNvPr id="78859" name=""/>
          <p:cNvGrpSpPr/>
          <p:nvPr/>
        </p:nvGrpSpPr>
        <p:grpSpPr>
          <a:xfrm>
            <a:off x="381000" y="1143000"/>
            <a:ext cx="4314825" cy="5229225"/>
            <a:chOff x="240" y="720"/>
            <a:chExt cx="2718" cy="3294"/>
          </a:xfrm>
        </p:grpSpPr>
        <p:pic>
          <p:nvPicPr>
            <p:cNvPr id="78851" name=""/>
            <p:cNvPicPr/>
            <p:nvPr/>
          </p:nvPicPr>
          <p:blipFill>
            <a:blip r:embed="rId3">
              <a:clrChange>
                <a:clrFrom>
                  <a:srgbClr val="00989F"/>
                </a:clrFrom>
                <a:clrTo>
                  <a:srgbClr val="00989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88" y="912"/>
              <a:ext cx="2670" cy="3102"/>
            </a:xfrm>
            <a:prstGeom prst="rect">
              <a:avLst/>
            </a:prstGeom>
            <a:noFill/>
            <a:ln>
              <a:miter lim="800000"/>
            </a:ln>
          </p:spPr>
        </p:pic>
        <p:cxnSp>
          <p:nvCxnSpPr>
            <p:cNvPr id="78856" name=""/>
            <p:cNvCxnSpPr/>
            <p:nvPr/>
          </p:nvCxnSpPr>
          <p:spPr>
            <a:xfrm>
              <a:off x="966" y="902"/>
              <a:ext cx="771" cy="13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miter lim="800000"/>
              <a:tailEnd type="triangle"/>
            </a:ln>
          </p:spPr>
        </p:cxnSp>
        <p:sp>
          <p:nvSpPr>
            <p:cNvPr id="78857" name=""/>
            <p:cNvSpPr/>
            <p:nvPr/>
          </p:nvSpPr>
          <p:spPr>
            <a:xfrm>
              <a:off x="240" y="720"/>
              <a:ext cx="96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</a:pPr>
              <a:r>
                <a:rPr sz="2800" b="1">
                  <a:latin typeface="Times New Roman" pitchFamily="18" charset="0"/>
                  <a:ea typeface="黑体" pitchFamily="49" charset="-122"/>
                </a:rPr>
                <a:t>火花塞</a:t>
              </a:r>
              <a:endParaRPr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78858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78859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333A6E8E-BDFE-477F-A7A6-AAC425EABB12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9875" name="Rectangle 9"/>
          <p:cNvSpPr/>
          <p:nvPr/>
        </p:nvSpPr>
        <p:spPr>
          <a:xfrm>
            <a:off x="304800" y="609600"/>
            <a:ext cx="4392612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Times New Roman" pitchFamily="18" charset="0"/>
                <a:ea typeface="黑体" pitchFamily="49" charset="-122"/>
              </a:rPr>
              <a:t>汽油机柴油机工作原理：</a:t>
            </a:r>
            <a:endParaRPr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79893" name=""/>
          <p:cNvGrpSpPr/>
          <p:nvPr/>
        </p:nvGrpSpPr>
        <p:grpSpPr>
          <a:xfrm>
            <a:off x="4425950" y="533400"/>
            <a:ext cx="4600575" cy="5867400"/>
            <a:chOff x="2788" y="90"/>
            <a:chExt cx="2898" cy="4157"/>
          </a:xfrm>
        </p:grpSpPr>
        <p:pic>
          <p:nvPicPr>
            <p:cNvPr id="79874" name="Picture 9" descr="E:\李燃\教师教学用书\2012人教教师用书项目\ppt\物理\图标.pn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130" y="90"/>
              <a:ext cx="556" cy="46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79876" name=""/>
            <p:cNvGrpSpPr/>
            <p:nvPr/>
          </p:nvGrpSpPr>
          <p:grpSpPr>
            <a:xfrm>
              <a:off x="2788" y="164"/>
              <a:ext cx="1361" cy="1980"/>
              <a:chOff x="2788" y="164"/>
              <a:chExt cx="1361" cy="1980"/>
            </a:xfrm>
          </p:grpSpPr>
          <p:pic>
            <p:nvPicPr>
              <p:cNvPr id="79877" name="Picture 8" descr="14-1-4甲乙"/>
              <p:cNvPicPr/>
              <p:nvPr/>
            </p:nvPicPr>
            <p:blipFill>
              <a:blip r:embed="rId3"/>
              <a:srcRect r="50880"/>
              <a:stretch>
                <a:fillRect/>
              </a:stretch>
            </p:blipFill>
            <p:spPr>
              <a:xfrm>
                <a:off x="2788" y="164"/>
                <a:ext cx="1361" cy="19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  <a:miter lim="800000"/>
              </a:ln>
            </p:spPr>
          </p:pic>
          <p:pic>
            <p:nvPicPr>
              <p:cNvPr id="79878" name=""/>
              <p:cNvPicPr/>
              <p:nvPr/>
            </p:nvPicPr>
            <p:blipFill>
              <a:blip r:embed="rId4"/>
              <a:srcRect r="81114"/>
              <a:stretch>
                <a:fillRect/>
              </a:stretch>
            </p:blipFill>
            <p:spPr>
              <a:xfrm>
                <a:off x="2993" y="164"/>
                <a:ext cx="998" cy="1728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</p:grpSp>
        <p:grpSp>
          <p:nvGrpSpPr>
            <p:cNvPr id="79879" name=""/>
            <p:cNvGrpSpPr/>
            <p:nvPr/>
          </p:nvGrpSpPr>
          <p:grpSpPr>
            <a:xfrm>
              <a:off x="4239" y="164"/>
              <a:ext cx="1363" cy="1980"/>
              <a:chOff x="4239" y="164"/>
              <a:chExt cx="1363" cy="1980"/>
            </a:xfrm>
          </p:grpSpPr>
          <p:pic>
            <p:nvPicPr>
              <p:cNvPr id="79880" name="Picture 8" descr="14-1-4甲乙"/>
              <p:cNvPicPr/>
              <p:nvPr/>
            </p:nvPicPr>
            <p:blipFill>
              <a:blip r:embed="rId3"/>
              <a:srcRect l="50805"/>
              <a:stretch>
                <a:fillRect/>
              </a:stretch>
            </p:blipFill>
            <p:spPr>
              <a:xfrm>
                <a:off x="4239" y="164"/>
                <a:ext cx="1363" cy="19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  <a:miter lim="800000"/>
              </a:ln>
            </p:spPr>
          </p:pic>
          <p:pic>
            <p:nvPicPr>
              <p:cNvPr id="79881" name=""/>
              <p:cNvPicPr/>
              <p:nvPr/>
            </p:nvPicPr>
            <p:blipFill>
              <a:blip r:embed="rId4"/>
              <a:srcRect l="26192" r="53199"/>
              <a:stretch>
                <a:fillRect/>
              </a:stretch>
            </p:blipFill>
            <p:spPr>
              <a:xfrm>
                <a:off x="4377" y="164"/>
                <a:ext cx="1089" cy="1728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</p:grpSp>
        <p:grpSp>
          <p:nvGrpSpPr>
            <p:cNvPr id="79882" name=""/>
            <p:cNvGrpSpPr/>
            <p:nvPr/>
          </p:nvGrpSpPr>
          <p:grpSpPr>
            <a:xfrm>
              <a:off x="2789" y="2208"/>
              <a:ext cx="1360" cy="2039"/>
              <a:chOff x="2789" y="2208"/>
              <a:chExt cx="1360" cy="2039"/>
            </a:xfrm>
          </p:grpSpPr>
          <p:pic>
            <p:nvPicPr>
              <p:cNvPr id="79883" name="Picture 5" descr="14-1-4丙丁"/>
              <p:cNvPicPr/>
              <p:nvPr/>
            </p:nvPicPr>
            <p:blipFill>
              <a:blip r:embed="rId5"/>
              <a:srcRect l="3264" r="47950"/>
              <a:stretch>
                <a:fillRect/>
              </a:stretch>
            </p:blipFill>
            <p:spPr>
              <a:xfrm>
                <a:off x="2789" y="2208"/>
                <a:ext cx="1360" cy="2039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  <a:miter lim="800000"/>
              </a:ln>
            </p:spPr>
          </p:pic>
          <p:pic>
            <p:nvPicPr>
              <p:cNvPr id="79884" name=""/>
              <p:cNvPicPr/>
              <p:nvPr/>
            </p:nvPicPr>
            <p:blipFill>
              <a:blip r:embed="rId4"/>
              <a:srcRect l="53237" r="26590"/>
              <a:stretch>
                <a:fillRect/>
              </a:stretch>
            </p:blipFill>
            <p:spPr>
              <a:xfrm>
                <a:off x="2925" y="2228"/>
                <a:ext cx="1066" cy="1728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</p:grpSp>
        <p:grpSp>
          <p:nvGrpSpPr>
            <p:cNvPr id="79885" name=""/>
            <p:cNvGrpSpPr/>
            <p:nvPr/>
          </p:nvGrpSpPr>
          <p:grpSpPr>
            <a:xfrm>
              <a:off x="4240" y="2208"/>
              <a:ext cx="1337" cy="2039"/>
              <a:chOff x="4240" y="2208"/>
              <a:chExt cx="1337" cy="2039"/>
            </a:xfrm>
          </p:grpSpPr>
          <p:pic>
            <p:nvPicPr>
              <p:cNvPr id="79886" name="Picture 5" descr="14-1-4丙丁"/>
              <p:cNvPicPr/>
              <p:nvPr/>
            </p:nvPicPr>
            <p:blipFill>
              <a:blip r:embed="rId5"/>
              <a:srcRect l="52049"/>
              <a:stretch>
                <a:fillRect/>
              </a:stretch>
            </p:blipFill>
            <p:spPr>
              <a:xfrm>
                <a:off x="4240" y="2208"/>
                <a:ext cx="1337" cy="2039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  <a:miter lim="800000"/>
              </a:ln>
            </p:spPr>
          </p:pic>
          <p:pic>
            <p:nvPicPr>
              <p:cNvPr id="79887" name=""/>
              <p:cNvPicPr/>
              <p:nvPr/>
            </p:nvPicPr>
            <p:blipFill>
              <a:blip r:embed="rId4"/>
              <a:srcRect l="80697" r="-453"/>
              <a:stretch>
                <a:fillRect/>
              </a:stretch>
            </p:blipFill>
            <p:spPr>
              <a:xfrm>
                <a:off x="4354" y="2228"/>
                <a:ext cx="1044" cy="1728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</p:grpSp>
      </p:grpSp>
      <p:sp>
        <p:nvSpPr>
          <p:cNvPr id="79888" name="Rectangle 9"/>
          <p:cNvSpPr/>
          <p:nvPr/>
        </p:nvSpPr>
        <p:spPr>
          <a:xfrm>
            <a:off x="381000" y="1752600"/>
            <a:ext cx="3810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Times New Roman" pitchFamily="18" charset="0"/>
                <a:ea typeface="黑体" pitchFamily="49" charset="-122"/>
              </a:rPr>
              <a:t>压缩冲程能量转化：</a:t>
            </a:r>
            <a:endParaRPr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9889" name="Rectangle 9"/>
          <p:cNvSpPr/>
          <p:nvPr/>
        </p:nvSpPr>
        <p:spPr>
          <a:xfrm>
            <a:off x="304800" y="3886200"/>
            <a:ext cx="3810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Times New Roman" pitchFamily="18" charset="0"/>
                <a:ea typeface="黑体" pitchFamily="49" charset="-122"/>
              </a:rPr>
              <a:t>做功冲程能量转化：</a:t>
            </a:r>
            <a:endParaRPr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9890" name=""/>
          <p:cNvSpPr/>
          <p:nvPr/>
        </p:nvSpPr>
        <p:spPr>
          <a:xfrm>
            <a:off x="533400" y="2438400"/>
            <a:ext cx="3657600" cy="609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algn="l"/>
            <a:r>
              <a:rPr sz="2800" b="1">
                <a:solidFill>
                  <a:srgbClr val="990000"/>
                </a:solidFill>
                <a:ea typeface="黑体" pitchFamily="49" charset="-122"/>
              </a:rPr>
              <a:t>机械能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转化为</a:t>
            </a:r>
            <a:r>
              <a:rPr sz="2800" b="1">
                <a:solidFill>
                  <a:srgbClr val="990000"/>
                </a:solidFill>
                <a:ea typeface="黑体" pitchFamily="49" charset="-122"/>
              </a:rPr>
              <a:t>内能</a:t>
            </a:r>
            <a:endParaRPr sz="2800" b="1">
              <a:solidFill>
                <a:srgbClr val="990000"/>
              </a:solidFill>
              <a:ea typeface="黑体" pitchFamily="49" charset="-122"/>
            </a:endParaRPr>
          </a:p>
        </p:txBody>
      </p:sp>
      <p:sp>
        <p:nvSpPr>
          <p:cNvPr id="79891" name=""/>
          <p:cNvSpPr/>
          <p:nvPr/>
        </p:nvSpPr>
        <p:spPr>
          <a:xfrm>
            <a:off x="381000" y="4648200"/>
            <a:ext cx="3276600" cy="609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algn="l"/>
            <a:r>
              <a:rPr sz="2800" b="1">
                <a:solidFill>
                  <a:srgbClr val="990000"/>
                </a:solidFill>
                <a:ea typeface="黑体" pitchFamily="49" charset="-122"/>
              </a:rPr>
              <a:t>内能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转化为</a:t>
            </a:r>
            <a:r>
              <a:rPr sz="2800" b="1">
                <a:solidFill>
                  <a:srgbClr val="990000"/>
                </a:solidFill>
                <a:ea typeface="黑体" pitchFamily="49" charset="-122"/>
              </a:rPr>
              <a:t>机械能</a:t>
            </a:r>
            <a:endParaRPr sz="2800" b="1">
              <a:solidFill>
                <a:srgbClr val="990000"/>
              </a:solidFill>
              <a:ea typeface="黑体" pitchFamily="49" charset="-122"/>
            </a:endParaRPr>
          </a:p>
        </p:txBody>
      </p:sp>
      <p:pic>
        <p:nvPicPr>
          <p:cNvPr id="79892" name=""/>
          <p:cNvPicPr/>
          <p:nvPr/>
        </p:nvPicPr>
        <p:blipFill>
          <a:blip r:embed="rId6">
            <a:clrChange>
              <a:clrFrom>
                <a:srgbClr val="00989F"/>
              </a:clrFrom>
              <a:clrTo>
                <a:srgbClr val="00989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10000" y="2438400"/>
            <a:ext cx="731838" cy="226695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7989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7989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2B46EF32-892D-4592-8363-CB1141039ED9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9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79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90" grpId="0"/>
      <p:bldP spid="7989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22" name="AutoShape 2">
            <a:hlinkClick action="ppaction://noaction"/>
          </p:cNvPr>
          <p:cNvSpPr>
            <a:spLocks noChangeArrowheads="1"/>
          </p:cNvSpPr>
          <p:nvPr/>
        </p:nvSpPr>
        <p:spPr bwMode="auto">
          <a:xfrm>
            <a:off x="5867400" y="0"/>
            <a:ext cx="3733800" cy="1447800"/>
          </a:xfrm>
          <a:prstGeom prst="irregularSeal2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</a:ln>
          <a:effectLst>
            <a:outerShdw dist="107763" dir="8100000" algn="ctr" rotWithShape="0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0" hangingPunct="0"/>
            <a:r>
              <a:rPr sz="3600" b="1">
                <a:latin typeface="Times New Roman" pitchFamily="18" charset="0"/>
                <a:ea typeface="黑体" pitchFamily="49" charset="-122"/>
              </a:rPr>
              <a:t>不同点</a:t>
            </a:r>
            <a:endParaRPr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81923" name="Text Box 3"/>
          <p:cNvSpPr/>
          <p:nvPr/>
        </p:nvSpPr>
        <p:spPr>
          <a:xfrm>
            <a:off x="533400" y="1524000"/>
            <a:ext cx="8135938" cy="1077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sz="3200" b="1">
                <a:latin typeface="黑体" pitchFamily="49" charset="-122"/>
                <a:ea typeface="黑体" pitchFamily="49" charset="-122"/>
              </a:rPr>
              <a:t>1</a:t>
            </a:r>
            <a:r>
              <a:rPr sz="3200" b="1">
                <a:latin typeface="黑体" pitchFamily="49" charset="-122"/>
                <a:ea typeface="黑体" pitchFamily="49" charset="-122"/>
              </a:rPr>
              <a:t>．构造不同：汽油机气缸顶有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火花塞</a:t>
            </a:r>
            <a:r>
              <a:rPr sz="3200" b="1">
                <a:latin typeface="黑体" pitchFamily="49" charset="-122"/>
                <a:ea typeface="黑体" pitchFamily="49" charset="-122"/>
              </a:rPr>
              <a:t>，而柴油机气缸顶部有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喷油嘴</a:t>
            </a:r>
            <a:r>
              <a:rPr sz="3200" b="1">
                <a:latin typeface="黑体" pitchFamily="49" charset="-122"/>
                <a:ea typeface="黑体" pitchFamily="49" charset="-122"/>
              </a:rPr>
              <a:t>。</a:t>
            </a:r>
            <a:endParaRPr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24" name="Text Box 3"/>
          <p:cNvSpPr/>
          <p:nvPr/>
        </p:nvSpPr>
        <p:spPr>
          <a:xfrm>
            <a:off x="533400" y="5029200"/>
            <a:ext cx="8135938" cy="1077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sz="3200" b="1">
                <a:latin typeface="黑体" pitchFamily="49" charset="-122"/>
                <a:ea typeface="黑体" pitchFamily="49" charset="-122"/>
              </a:rPr>
              <a:t>4 </a:t>
            </a:r>
            <a:r>
              <a:rPr sz="3200" b="1">
                <a:latin typeface="黑体" pitchFamily="49" charset="-122"/>
                <a:ea typeface="黑体" pitchFamily="49" charset="-122"/>
              </a:rPr>
              <a:t>．点火不同：汽油机属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点燃式</a:t>
            </a:r>
            <a:r>
              <a:rPr sz="3200" b="1">
                <a:latin typeface="黑体" pitchFamily="49" charset="-122"/>
                <a:ea typeface="黑体" pitchFamily="49" charset="-122"/>
              </a:rPr>
              <a:t>点火，柴油机属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压燃式</a:t>
            </a:r>
            <a:r>
              <a:rPr sz="3200" b="1">
                <a:latin typeface="黑体" pitchFamily="49" charset="-122"/>
                <a:ea typeface="黑体" pitchFamily="49" charset="-122"/>
              </a:rPr>
              <a:t>点火。</a:t>
            </a:r>
            <a:endParaRPr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25" name="Text Box 3"/>
          <p:cNvSpPr/>
          <p:nvPr/>
        </p:nvSpPr>
        <p:spPr>
          <a:xfrm>
            <a:off x="457200" y="2667000"/>
            <a:ext cx="8135938" cy="1077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sz="3200" b="1">
                <a:latin typeface="黑体" pitchFamily="49" charset="-122"/>
                <a:ea typeface="黑体" pitchFamily="49" charset="-122"/>
              </a:rPr>
              <a:t>2 </a:t>
            </a:r>
            <a:r>
              <a:rPr sz="3200" b="1">
                <a:latin typeface="黑体" pitchFamily="49" charset="-122"/>
                <a:ea typeface="黑体" pitchFamily="49" charset="-122"/>
              </a:rPr>
              <a:t>．燃料不同：汽油机的燃料是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汽油</a:t>
            </a:r>
            <a:r>
              <a:rPr sz="3200" b="1">
                <a:latin typeface="黑体" pitchFamily="49" charset="-122"/>
                <a:ea typeface="黑体" pitchFamily="49" charset="-122"/>
              </a:rPr>
              <a:t>，而柴油机的燃料是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柴油</a:t>
            </a:r>
            <a:r>
              <a:rPr sz="3200" b="1">
                <a:latin typeface="黑体" pitchFamily="49" charset="-122"/>
                <a:ea typeface="黑体" pitchFamily="49" charset="-122"/>
              </a:rPr>
              <a:t>。</a:t>
            </a:r>
            <a:endParaRPr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26" name="Text Box 3"/>
          <p:cNvSpPr/>
          <p:nvPr/>
        </p:nvSpPr>
        <p:spPr>
          <a:xfrm>
            <a:off x="533400" y="3810000"/>
            <a:ext cx="8135938" cy="1077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sz="3200" b="1">
                <a:latin typeface="黑体" pitchFamily="49" charset="-122"/>
                <a:ea typeface="黑体" pitchFamily="49" charset="-122"/>
              </a:rPr>
              <a:t>3 </a:t>
            </a:r>
            <a:r>
              <a:rPr sz="3200" b="1">
                <a:latin typeface="黑体" pitchFamily="49" charset="-122"/>
                <a:ea typeface="黑体" pitchFamily="49" charset="-122"/>
              </a:rPr>
              <a:t>．吸气不同：汽油机吸进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汽油和空气</a:t>
            </a:r>
            <a:r>
              <a:rPr sz="3200" b="1">
                <a:latin typeface="黑体" pitchFamily="49" charset="-122"/>
                <a:ea typeface="黑体" pitchFamily="49" charset="-122"/>
              </a:rPr>
              <a:t>的混合气体，柴油机只吸进</a:t>
            </a:r>
            <a:r>
              <a:rPr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空气</a:t>
            </a:r>
            <a:r>
              <a:rPr sz="3200" b="1">
                <a:latin typeface="黑体" pitchFamily="49" charset="-122"/>
                <a:ea typeface="黑体" pitchFamily="49" charset="-122"/>
              </a:rPr>
              <a:t>。</a:t>
            </a:r>
            <a:endParaRPr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27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81928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00FCA012-08DB-46A8-90F8-E1342B789E79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  <p:bldP spid="81925" grpId="1"/>
      <p:bldP spid="81926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8" name="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b="1">
                <a:ea typeface="黑体" pitchFamily="49" charset="-122"/>
              </a:rPr>
              <a:t>讨论</a:t>
            </a:r>
            <a:endParaRPr b="1">
              <a:ea typeface="黑体" pitchFamily="49" charset="-122"/>
            </a:endParaRPr>
          </a:p>
        </p:txBody>
      </p:sp>
      <p:sp>
        <p:nvSpPr>
          <p:cNvPr id="80899" name=""/>
          <p:cNvSpPr/>
          <p:nvPr>
            <p:ph type="body" idx="1"/>
          </p:nvPr>
        </p:nvSpPr>
        <p:spPr>
          <a:xfrm>
            <a:off x="381000" y="1676400"/>
            <a:ext cx="8763000" cy="4525962"/>
          </a:xfrm>
          <a:prstGeom prst="rect">
            <a:avLst/>
          </a:prstGeom>
          <a:noFill/>
          <a:ln>
            <a:miter lim="800000"/>
          </a:ln>
        </p:spPr>
        <p:txBody>
          <a:bodyPr/>
          <a:lstStyle>
            <a:lvl1pPr marL="0" indent="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191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27138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35125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None/>
            </a:pPr>
            <a:r>
              <a:t>      </a:t>
            </a:r>
            <a:r>
              <a:rPr b="1">
                <a:latin typeface="黑体" pitchFamily="49" charset="-122"/>
                <a:ea typeface="黑体" pitchFamily="49" charset="-122"/>
              </a:rPr>
              <a:t>一台单缸四冲程汽油机，飞轮转速是</a:t>
            </a:r>
            <a:r>
              <a:rPr b="1">
                <a:latin typeface="黑体" pitchFamily="49" charset="-122"/>
                <a:ea typeface="黑体" pitchFamily="49" charset="-122"/>
              </a:rPr>
              <a:t>1800r/min</a:t>
            </a:r>
            <a:r>
              <a:rPr b="1">
                <a:latin typeface="黑体" pitchFamily="49" charset="-122"/>
                <a:ea typeface="黑体" pitchFamily="49" charset="-122"/>
              </a:rPr>
              <a:t>，该汽油机每秒做功</a:t>
            </a:r>
            <a:r>
              <a:rPr b="1" u="sng">
                <a:latin typeface="黑体" pitchFamily="49" charset="-122"/>
                <a:ea typeface="黑体" pitchFamily="49" charset="-122"/>
              </a:rPr>
              <a:t>         </a:t>
            </a:r>
            <a:r>
              <a:rPr b="1">
                <a:latin typeface="黑体" pitchFamily="49" charset="-122"/>
                <a:ea typeface="黑体" pitchFamily="49" charset="-122"/>
              </a:rPr>
              <a:t>次，</a:t>
            </a:r>
            <a:endParaRPr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b="1">
                <a:latin typeface="黑体" pitchFamily="49" charset="-122"/>
                <a:ea typeface="黑体" pitchFamily="49" charset="-122"/>
              </a:rPr>
              <a:t>每秒有</a:t>
            </a:r>
            <a:r>
              <a:rPr b="1" u="sng">
                <a:latin typeface="黑体" pitchFamily="49" charset="-122"/>
                <a:ea typeface="黑体" pitchFamily="49" charset="-122"/>
              </a:rPr>
              <a:t>          </a:t>
            </a:r>
            <a:r>
              <a:rPr b="1">
                <a:latin typeface="黑体" pitchFamily="49" charset="-122"/>
                <a:ea typeface="黑体" pitchFamily="49" charset="-122"/>
              </a:rPr>
              <a:t>个冲程。</a:t>
            </a:r>
            <a:endParaRPr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endParaRPr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900" name=""/>
          <p:cNvSpPr/>
          <p:nvPr/>
        </p:nvSpPr>
        <p:spPr>
          <a:xfrm>
            <a:off x="6172200" y="2133600"/>
            <a:ext cx="13716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3200" b="1">
                <a:solidFill>
                  <a:srgbClr val="800000"/>
                </a:solidFill>
                <a:ea typeface="黑体" pitchFamily="49" charset="-122"/>
              </a:rPr>
              <a:t>15</a:t>
            </a:r>
            <a:endParaRPr sz="3200" b="1">
              <a:solidFill>
                <a:srgbClr val="800000"/>
              </a:solidFill>
              <a:ea typeface="黑体" pitchFamily="49" charset="-122"/>
            </a:endParaRPr>
          </a:p>
        </p:txBody>
      </p:sp>
      <p:sp>
        <p:nvSpPr>
          <p:cNvPr id="80901" name=""/>
          <p:cNvSpPr/>
          <p:nvPr/>
        </p:nvSpPr>
        <p:spPr>
          <a:xfrm>
            <a:off x="2057400" y="2819400"/>
            <a:ext cx="13716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3200" b="1">
                <a:solidFill>
                  <a:srgbClr val="800000"/>
                </a:solidFill>
                <a:ea typeface="黑体" pitchFamily="49" charset="-122"/>
              </a:rPr>
              <a:t>60</a:t>
            </a:r>
            <a:endParaRPr sz="3200" b="1">
              <a:solidFill>
                <a:srgbClr val="800000"/>
              </a:solidFill>
              <a:ea typeface="黑体" pitchFamily="49" charset="-122"/>
            </a:endParaRPr>
          </a:p>
        </p:txBody>
      </p:sp>
      <p:sp>
        <p:nvSpPr>
          <p:cNvPr id="80902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80903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5795C23A-B58D-4BE5-BDE1-ACCD7A7E0CF5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  <p:bldP spid="8090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2" name="Rectangle 5"/>
          <p:cNvSpPr/>
          <p:nvPr/>
        </p:nvSpPr>
        <p:spPr>
          <a:xfrm>
            <a:off x="0" y="1358900"/>
            <a:ext cx="2879725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latin typeface="黑体" pitchFamily="49" charset="-122"/>
                <a:ea typeface="黑体" pitchFamily="49" charset="-122"/>
              </a:rPr>
              <a:t>、物理意义：</a:t>
            </a: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</a:t>
            </a:r>
            <a:endParaRPr sz="2800" b="1">
              <a:solidFill>
                <a:srgbClr val="0066CC"/>
              </a:solidFill>
              <a:latin typeface="宋体" pitchFamily="2" charset="-122"/>
            </a:endParaRPr>
          </a:p>
        </p:txBody>
      </p:sp>
      <p:sp>
        <p:nvSpPr>
          <p:cNvPr id="87043" name="矩形 4"/>
          <p:cNvSpPr/>
          <p:nvPr/>
        </p:nvSpPr>
        <p:spPr>
          <a:xfrm>
            <a:off x="431800" y="411162"/>
            <a:ext cx="2225675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sz="3200" b="1">
                <a:solidFill>
                  <a:srgbClr val="FFFFFF"/>
                </a:solidFill>
                <a:ea typeface="黑体" pitchFamily="49" charset="-122"/>
              </a:rPr>
              <a:t>二、热值</a:t>
            </a:r>
            <a:r>
              <a:rPr sz="3200" b="1">
                <a:solidFill>
                  <a:srgbClr val="FFFFFF"/>
                </a:solidFill>
              </a:rPr>
              <a:t>　</a:t>
            </a:r>
            <a:endParaRPr sz="3200" b="1">
              <a:solidFill>
                <a:srgbClr val="FFFFFF"/>
              </a:solidFill>
            </a:endParaRPr>
          </a:p>
        </p:txBody>
      </p:sp>
      <p:sp>
        <p:nvSpPr>
          <p:cNvPr id="87044" name="Rectangle 5"/>
          <p:cNvSpPr/>
          <p:nvPr/>
        </p:nvSpPr>
        <p:spPr>
          <a:xfrm>
            <a:off x="2457450" y="1358900"/>
            <a:ext cx="4949825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描述不同燃料的放热本领</a:t>
            </a:r>
            <a:r>
              <a:rPr sz="2800" b="1">
                <a:solidFill>
                  <a:srgbClr val="0066CC"/>
                </a:solidFill>
                <a:latin typeface="黑体" pitchFamily="49" charset="-122"/>
                <a:ea typeface="黑体" pitchFamily="49" charset="-122"/>
              </a:rPr>
              <a:t>　</a:t>
            </a:r>
            <a:endParaRPr sz="2800" b="1">
              <a:solidFill>
                <a:srgbClr val="0066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7045" name="Rectangle 5"/>
          <p:cNvSpPr/>
          <p:nvPr/>
        </p:nvSpPr>
        <p:spPr>
          <a:xfrm>
            <a:off x="0" y="2362200"/>
            <a:ext cx="2879725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、定义：</a:t>
            </a: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</a:t>
            </a:r>
            <a:endParaRPr sz="2800" b="1">
              <a:solidFill>
                <a:srgbClr val="0066CC"/>
              </a:solidFill>
              <a:latin typeface="宋体" pitchFamily="2" charset="-122"/>
            </a:endParaRPr>
          </a:p>
        </p:txBody>
      </p:sp>
      <p:sp>
        <p:nvSpPr>
          <p:cNvPr id="87046" name="Rectangle 5"/>
          <p:cNvSpPr/>
          <p:nvPr/>
        </p:nvSpPr>
        <p:spPr>
          <a:xfrm>
            <a:off x="1871662" y="2362200"/>
            <a:ext cx="711041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某种燃料完全燃烧放出的热量与其质量之比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7047" name="Rectangle 5"/>
          <p:cNvSpPr/>
          <p:nvPr/>
        </p:nvSpPr>
        <p:spPr>
          <a:xfrm>
            <a:off x="431800" y="3338512"/>
            <a:ext cx="8280400" cy="1127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千克某种燃料完全燃烧放出的热量叫该燃料的热值。</a:t>
            </a:r>
            <a:endParaRPr sz="2800" b="1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7048" name="Rectangle 5"/>
          <p:cNvSpPr/>
          <p:nvPr/>
        </p:nvSpPr>
        <p:spPr>
          <a:xfrm>
            <a:off x="296862" y="4689475"/>
            <a:ext cx="202565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3</a:t>
            </a:r>
            <a:r>
              <a:rPr sz="2800" b="1">
                <a:latin typeface="黑体" pitchFamily="49" charset="-122"/>
                <a:ea typeface="黑体" pitchFamily="49" charset="-122"/>
              </a:rPr>
              <a:t>、公式：　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7049" name="Rectangle 2"/>
          <p:cNvSpPr/>
          <p:nvPr/>
        </p:nvSpPr>
        <p:spPr>
          <a:xfrm>
            <a:off x="2705100" y="4540250"/>
            <a:ext cx="2116138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4800" b="1">
                <a:latin typeface="黑体" pitchFamily="49" charset="-122"/>
                <a:ea typeface="黑体" pitchFamily="49" charset="-122"/>
              </a:rPr>
              <a:t>q= Q/m</a:t>
            </a:r>
            <a:endParaRPr sz="4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7050" name="Rectangle 5"/>
          <p:cNvSpPr/>
          <p:nvPr/>
        </p:nvSpPr>
        <p:spPr>
          <a:xfrm>
            <a:off x="341312" y="5813425"/>
            <a:ext cx="202565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4</a:t>
            </a:r>
            <a:r>
              <a:rPr sz="2800" b="1">
                <a:latin typeface="黑体" pitchFamily="49" charset="-122"/>
                <a:ea typeface="黑体" pitchFamily="49" charset="-122"/>
              </a:rPr>
              <a:t>、单位：</a:t>
            </a: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</a:t>
            </a:r>
            <a:endParaRPr sz="2800" b="1">
              <a:solidFill>
                <a:srgbClr val="0066CC"/>
              </a:solidFill>
              <a:latin typeface="宋体" pitchFamily="2" charset="-122"/>
            </a:endParaRPr>
          </a:p>
        </p:txBody>
      </p:sp>
      <p:sp>
        <p:nvSpPr>
          <p:cNvPr id="87051" name="Rectangle 3"/>
          <p:cNvSpPr/>
          <p:nvPr/>
        </p:nvSpPr>
        <p:spPr>
          <a:xfrm>
            <a:off x="2082800" y="5784850"/>
            <a:ext cx="59864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Times New Roman" pitchFamily="18" charset="0"/>
              </a:rPr>
              <a:t>　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焦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千克</a:t>
            </a:r>
            <a:r>
              <a:rPr sz="2800" b="1">
                <a:latin typeface="黑体" pitchFamily="49" charset="-122"/>
                <a:ea typeface="黑体" pitchFamily="49" charset="-122"/>
              </a:rPr>
              <a:t>；符号：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J/kg</a:t>
            </a:r>
            <a:r>
              <a:rPr sz="2800" b="1">
                <a:latin typeface="黑体" pitchFamily="49" charset="-122"/>
                <a:ea typeface="黑体" pitchFamily="49" charset="-122"/>
              </a:rPr>
              <a:t>。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87052" name="组合 21"/>
          <p:cNvGrpSpPr/>
          <p:nvPr/>
        </p:nvGrpSpPr>
        <p:grpSpPr>
          <a:xfrm>
            <a:off x="3905250" y="4140200"/>
            <a:ext cx="2959100" cy="666750"/>
            <a:chOff x="3905250" y="4140200"/>
            <a:chExt cx="2959100" cy="666751"/>
          </a:xfrm>
        </p:grpSpPr>
        <p:cxnSp>
          <p:nvCxnSpPr>
            <p:cNvPr id="87053" name="直接连接符 12"/>
            <p:cNvCxnSpPr/>
            <p:nvPr/>
          </p:nvCxnSpPr>
          <p:spPr>
            <a:xfrm flipV="1">
              <a:off x="3949700" y="4442619"/>
              <a:ext cx="889000" cy="364332"/>
            </a:xfrm>
            <a:prstGeom prst="line">
              <a:avLst/>
            </a:prstGeom>
            <a:noFill/>
            <a:ln>
              <a:noFill/>
              <a:miter lim="800000"/>
            </a:ln>
          </p:spPr>
        </p:cxnSp>
        <p:cxnSp>
          <p:nvCxnSpPr>
            <p:cNvPr id="87054" name="直接连接符 14"/>
            <p:cNvCxnSpPr/>
            <p:nvPr/>
          </p:nvCxnSpPr>
          <p:spPr>
            <a:xfrm flipV="1">
              <a:off x="3905250" y="4442619"/>
              <a:ext cx="933450" cy="319882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  <p:sp>
          <p:nvSpPr>
            <p:cNvPr id="87055" name="Rectangle 5"/>
            <p:cNvSpPr/>
            <p:nvPr/>
          </p:nvSpPr>
          <p:spPr>
            <a:xfrm>
              <a:off x="4838700" y="4140200"/>
              <a:ext cx="2025650" cy="60483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ct val="120000"/>
                </a:lnSpc>
                <a:buFont typeface=""/>
              </a:pPr>
              <a:r>
                <a:rPr sz="2400" b="1">
                  <a:latin typeface="黑体" pitchFamily="49" charset="-122"/>
                  <a:ea typeface="黑体" pitchFamily="49" charset="-122"/>
                </a:rPr>
                <a:t>热量 焦耳</a:t>
              </a:r>
              <a:r>
                <a:rPr sz="2400" b="1">
                  <a:latin typeface="黑体" pitchFamily="49" charset="-122"/>
                  <a:ea typeface="黑体" pitchFamily="49" charset="-122"/>
                </a:rPr>
                <a:t>J</a:t>
              </a:r>
              <a:r>
                <a:rPr sz="2800" b="1">
                  <a:latin typeface="黑体" pitchFamily="49" charset="-122"/>
                  <a:ea typeface="黑体" pitchFamily="49" charset="-122"/>
                </a:rPr>
                <a:t>　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87056" name="组合 22"/>
          <p:cNvGrpSpPr/>
          <p:nvPr/>
        </p:nvGrpSpPr>
        <p:grpSpPr>
          <a:xfrm>
            <a:off x="4749800" y="5029200"/>
            <a:ext cx="2959100" cy="604838"/>
            <a:chOff x="4749800" y="5029200"/>
            <a:chExt cx="2959100" cy="604838"/>
          </a:xfrm>
        </p:grpSpPr>
        <p:cxnSp>
          <p:nvCxnSpPr>
            <p:cNvPr id="87057" name="直接连接符 16"/>
            <p:cNvCxnSpPr/>
            <p:nvPr/>
          </p:nvCxnSpPr>
          <p:spPr>
            <a:xfrm>
              <a:off x="4749800" y="5118100"/>
              <a:ext cx="933450" cy="8890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  <p:sp>
          <p:nvSpPr>
            <p:cNvPr id="87058" name="Rectangle 5"/>
            <p:cNvSpPr/>
            <p:nvPr/>
          </p:nvSpPr>
          <p:spPr>
            <a:xfrm>
              <a:off x="5683250" y="5029200"/>
              <a:ext cx="2025650" cy="60483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ct val="120000"/>
                </a:lnSpc>
                <a:buFont typeface=""/>
              </a:pPr>
              <a:r>
                <a:rPr sz="2400" b="1">
                  <a:latin typeface="黑体" pitchFamily="49" charset="-122"/>
                  <a:ea typeface="黑体" pitchFamily="49" charset="-122"/>
                </a:rPr>
                <a:t>质量 千克</a:t>
              </a:r>
              <a:r>
                <a:rPr sz="2400" b="1">
                  <a:latin typeface="黑体" pitchFamily="49" charset="-122"/>
                  <a:ea typeface="黑体" pitchFamily="49" charset="-122"/>
                </a:rPr>
                <a:t>kg</a:t>
              </a:r>
              <a:r>
                <a:rPr sz="2800" b="1">
                  <a:latin typeface="黑体" pitchFamily="49" charset="-122"/>
                  <a:ea typeface="黑体" pitchFamily="49" charset="-122"/>
                </a:rPr>
                <a:t>　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87059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87060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9B82BA5E-827A-4E74-9F9B-BB526CAEDEBE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7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0" dur="5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6" dur="5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8" dur="500"/>
                                        <p:tgtEl>
                                          <p:spTgt spid="87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4" dur="500"/>
                                        <p:tgtEl>
                                          <p:spTgt spid="87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0" dur="500"/>
                                        <p:tgtEl>
                                          <p:spTgt spid="87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6" dur="500"/>
                                        <p:tgtEl>
                                          <p:spTgt spid="87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/>
      <p:bldP spid="87046" grpId="1"/>
      <p:bldP spid="87047" grpId="2"/>
      <p:bldP spid="87048" grpId="3"/>
      <p:bldP spid="87049" grpId="4"/>
      <p:bldP spid="87050" grpId="5"/>
      <p:bldP spid="87051" grpId="6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8066" name="Rectangle 2"/>
          <p:cNvSpPr/>
          <p:nvPr/>
        </p:nvSpPr>
        <p:spPr>
          <a:xfrm>
            <a:off x="476250" y="4508500"/>
            <a:ext cx="8189912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5</a:t>
            </a:r>
            <a:r>
              <a:rPr sz="2800" b="1">
                <a:latin typeface="黑体" pitchFamily="49" charset="-122"/>
                <a:ea typeface="黑体" pitchFamily="49" charset="-122"/>
              </a:rPr>
              <a:t>、汽油的热值是</a:t>
            </a:r>
            <a:r>
              <a:rPr sz="2800" b="1" u="sng">
                <a:latin typeface="黑体" pitchFamily="49" charset="-122"/>
                <a:ea typeface="黑体" pitchFamily="49" charset="-122"/>
              </a:rPr>
              <a:t>               </a:t>
            </a:r>
            <a:r>
              <a:rPr sz="2800" b="1">
                <a:latin typeface="黑体" pitchFamily="49" charset="-122"/>
                <a:ea typeface="黑体" pitchFamily="49" charset="-122"/>
              </a:rPr>
              <a:t>，它的含义</a:t>
            </a:r>
            <a:endParaRPr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是：</a:t>
            </a:r>
            <a:r>
              <a:rPr sz="2800" b="1" u="sng">
                <a:latin typeface="黑体" pitchFamily="49" charset="-122"/>
                <a:ea typeface="黑体" pitchFamily="49" charset="-122"/>
              </a:rPr>
              <a:t>                                      </a:t>
            </a:r>
            <a:r>
              <a:rPr sz="2800" b="1">
                <a:latin typeface="黑体" pitchFamily="49" charset="-122"/>
                <a:ea typeface="黑体" pitchFamily="49" charset="-122"/>
              </a:rPr>
              <a:t>。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88067" name="Picture 9" descr="]DN{@B@NXAG5YW(_]BDN%EJ"/>
          <p:cNvPicPr/>
          <p:nvPr/>
        </p:nvPicPr>
        <p:blipFill>
          <a:blip r:embed="rId2"/>
          <a:stretch>
            <a:fillRect/>
          </a:stretch>
        </p:blipFill>
        <p:spPr>
          <a:xfrm>
            <a:off x="387350" y="0"/>
            <a:ext cx="8324850" cy="4364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8068" name="Rectangle 7"/>
          <p:cNvSpPr/>
          <p:nvPr/>
        </p:nvSpPr>
        <p:spPr>
          <a:xfrm>
            <a:off x="3536950" y="4373562"/>
            <a:ext cx="21002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4.6x10</a:t>
            </a:r>
            <a:r>
              <a:rPr sz="2800" b="1" baseline="3000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7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J/kg</a:t>
            </a:r>
            <a:endParaRPr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8069" name="Rectangle 8"/>
          <p:cNvSpPr/>
          <p:nvPr/>
        </p:nvSpPr>
        <p:spPr>
          <a:xfrm>
            <a:off x="1376362" y="4959350"/>
            <a:ext cx="63865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1kg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汽油完全燃烧放出的热量是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4.6x10</a:t>
            </a:r>
            <a:r>
              <a:rPr sz="2800" b="1" baseline="3000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7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J</a:t>
            </a:r>
            <a:endParaRPr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8070" name="Rectangle 9"/>
          <p:cNvSpPr/>
          <p:nvPr/>
        </p:nvSpPr>
        <p:spPr>
          <a:xfrm>
            <a:off x="5029200" y="2286000"/>
            <a:ext cx="3240088" cy="4492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4400" b="1"/>
          </a:p>
        </p:txBody>
      </p:sp>
      <p:sp>
        <p:nvSpPr>
          <p:cNvPr id="88071" name="Rectangle 2"/>
          <p:cNvSpPr/>
          <p:nvPr/>
        </p:nvSpPr>
        <p:spPr>
          <a:xfrm>
            <a:off x="476250" y="5589588"/>
            <a:ext cx="8189912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6</a:t>
            </a:r>
            <a:r>
              <a:rPr sz="2800" b="1">
                <a:latin typeface="黑体" pitchFamily="49" charset="-122"/>
                <a:ea typeface="黑体" pitchFamily="49" charset="-122"/>
              </a:rPr>
              <a:t>、不同燃料的热值一般不同，热值也是物质的一种特性。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807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8807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43B50CDF-E160-410A-A00B-D0D17D417E0B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069" grpId="1"/>
      <p:bldP spid="88070" grpId="2"/>
      <p:bldP spid="88071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9090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9091" name="Rectangle 3"/>
          <p:cNvSpPr/>
          <p:nvPr/>
        </p:nvSpPr>
        <p:spPr>
          <a:xfrm>
            <a:off x="476250" y="1403350"/>
            <a:ext cx="18446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 eaLnBrk="0" hangingPunc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latin typeface="黑体" pitchFamily="49" charset="-122"/>
                <a:ea typeface="黑体" pitchFamily="49" charset="-122"/>
              </a:rPr>
              <a:t>、定义：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9092" name="矩形 4"/>
          <p:cNvSpPr/>
          <p:nvPr/>
        </p:nvSpPr>
        <p:spPr>
          <a:xfrm>
            <a:off x="431800" y="414338"/>
            <a:ext cx="3444875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sz="3200" b="1">
                <a:solidFill>
                  <a:srgbClr val="FFFFFF"/>
                </a:solidFill>
                <a:ea typeface="黑体" pitchFamily="49" charset="-122"/>
              </a:rPr>
              <a:t>三、热机的效率　</a:t>
            </a:r>
            <a:endParaRPr sz="3200" b="1">
              <a:solidFill>
                <a:srgbClr val="FFFFFF"/>
              </a:solidFill>
              <a:ea typeface="黑体" pitchFamily="49" charset="-122"/>
            </a:endParaRPr>
          </a:p>
        </p:txBody>
      </p:sp>
      <p:sp>
        <p:nvSpPr>
          <p:cNvPr id="89093" name="Rectangle 3"/>
          <p:cNvSpPr/>
          <p:nvPr/>
        </p:nvSpPr>
        <p:spPr>
          <a:xfrm>
            <a:off x="2862262" y="4824412"/>
            <a:ext cx="25019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 eaLnBrk="0" hangingPunct="0">
              <a:buFont typeface=""/>
            </a:pPr>
            <a:r>
              <a:rPr lang="el-GR" altLang="zh-CN" sz="2800" b="1">
                <a:latin typeface="黑体" pitchFamily="49" charset="-122"/>
                <a:ea typeface="黑体" pitchFamily="49" charset="-122"/>
              </a:rPr>
              <a:t>η</a:t>
            </a:r>
            <a:r>
              <a:rPr lang="el-GR" altLang="zh-CN" sz="2800" b="1">
                <a:latin typeface="黑体" pitchFamily="49" charset="-122"/>
                <a:ea typeface="黑体" pitchFamily="49" charset="-122"/>
              </a:rPr>
              <a:t>= W</a:t>
            </a:r>
            <a:r>
              <a:rPr lang="zh-CN" altLang="zh-CN" sz="2800" b="1" baseline="-25000">
                <a:latin typeface="黑体" pitchFamily="49" charset="-122"/>
                <a:ea typeface="黑体" pitchFamily="49" charset="-122"/>
              </a:rPr>
              <a:t>有</a:t>
            </a:r>
            <a:r>
              <a:rPr sz="2800" b="1">
                <a:latin typeface="黑体" pitchFamily="49" charset="-122"/>
                <a:ea typeface="黑体" pitchFamily="49" charset="-122"/>
              </a:rPr>
              <a:t>/Q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9094" name="Rectangle 3"/>
          <p:cNvSpPr/>
          <p:nvPr/>
        </p:nvSpPr>
        <p:spPr>
          <a:xfrm>
            <a:off x="701675" y="2033588"/>
            <a:ext cx="7831138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 eaLnBrk="0" hangingPunc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用来做有用功的那部分能量，与燃料完全燃烧放出的能量之比，叫做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热机的效率</a:t>
            </a:r>
            <a:r>
              <a:rPr sz="2800" b="1">
                <a:latin typeface="黑体" pitchFamily="49" charset="-122"/>
                <a:ea typeface="黑体" pitchFamily="49" charset="-122"/>
              </a:rPr>
              <a:t>。</a:t>
            </a:r>
            <a:endParaRPr sz="2800" b="1">
              <a:latin typeface="宋体" pitchFamily="2" charset="-122"/>
            </a:endParaRPr>
          </a:p>
        </p:txBody>
      </p:sp>
      <p:sp>
        <p:nvSpPr>
          <p:cNvPr id="89095" name="Rectangle 3"/>
          <p:cNvSpPr/>
          <p:nvPr/>
        </p:nvSpPr>
        <p:spPr>
          <a:xfrm>
            <a:off x="522288" y="3654425"/>
            <a:ext cx="18446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 eaLnBrk="0" hangingPunc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、公式：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89096" name="Group 28"/>
          <p:cNvGrpSpPr/>
          <p:nvPr/>
        </p:nvGrpSpPr>
        <p:grpSpPr>
          <a:xfrm>
            <a:off x="3851275" y="3789362"/>
            <a:ext cx="4051300" cy="1079500"/>
            <a:chOff x="2426" y="2387"/>
            <a:chExt cx="2552" cy="680"/>
          </a:xfrm>
        </p:grpSpPr>
        <p:cxnSp>
          <p:nvCxnSpPr>
            <p:cNvPr id="89097" name="Line 22"/>
            <p:cNvCxnSpPr/>
            <p:nvPr/>
          </p:nvCxnSpPr>
          <p:spPr>
            <a:xfrm flipV="1">
              <a:off x="2426" y="2699"/>
              <a:ext cx="766" cy="368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  <p:sp>
          <p:nvSpPr>
            <p:cNvPr id="89098" name="Rectangle 3"/>
            <p:cNvSpPr/>
            <p:nvPr/>
          </p:nvSpPr>
          <p:spPr>
            <a:xfrm>
              <a:off x="3277" y="2387"/>
              <a:ext cx="170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just" eaLnBrk="0" hangingPunct="0"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有用功 焦耳</a:t>
              </a:r>
              <a:r>
                <a:rPr sz="2800" b="1">
                  <a:latin typeface="黑体" pitchFamily="49" charset="-122"/>
                  <a:ea typeface="黑体" pitchFamily="49" charset="-122"/>
                </a:rPr>
                <a:t>J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89099" name="Group 29"/>
          <p:cNvGrpSpPr/>
          <p:nvPr/>
        </p:nvGrpSpPr>
        <p:grpSpPr>
          <a:xfrm>
            <a:off x="4481512" y="5183188"/>
            <a:ext cx="3735388" cy="835025"/>
            <a:chOff x="2823" y="3265"/>
            <a:chExt cx="2353" cy="526"/>
          </a:xfrm>
        </p:grpSpPr>
        <p:cxnSp>
          <p:nvCxnSpPr>
            <p:cNvPr id="89100" name="Line 24"/>
            <p:cNvCxnSpPr/>
            <p:nvPr/>
          </p:nvCxnSpPr>
          <p:spPr>
            <a:xfrm>
              <a:off x="2823" y="3265"/>
              <a:ext cx="652" cy="341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  <p:sp>
          <p:nvSpPr>
            <p:cNvPr id="89101" name="Rectangle 3"/>
            <p:cNvSpPr/>
            <p:nvPr/>
          </p:nvSpPr>
          <p:spPr>
            <a:xfrm>
              <a:off x="3475" y="3464"/>
              <a:ext cx="170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just" eaLnBrk="0" hangingPunct="0"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热量 焦耳</a:t>
              </a:r>
              <a:r>
                <a:rPr sz="2800" b="1">
                  <a:latin typeface="黑体" pitchFamily="49" charset="-122"/>
                  <a:ea typeface="黑体" pitchFamily="49" charset="-122"/>
                </a:rPr>
                <a:t>J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89102" name="Group 30"/>
          <p:cNvGrpSpPr/>
          <p:nvPr/>
        </p:nvGrpSpPr>
        <p:grpSpPr>
          <a:xfrm>
            <a:off x="476250" y="5229225"/>
            <a:ext cx="3465512" cy="1149350"/>
            <a:chOff x="300" y="3294"/>
            <a:chExt cx="2183" cy="724"/>
          </a:xfrm>
        </p:grpSpPr>
        <p:cxnSp>
          <p:nvCxnSpPr>
            <p:cNvPr id="89103" name="Line 26"/>
            <p:cNvCxnSpPr/>
            <p:nvPr/>
          </p:nvCxnSpPr>
          <p:spPr>
            <a:xfrm flipV="1">
              <a:off x="1151" y="3294"/>
              <a:ext cx="766" cy="368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  <p:sp>
          <p:nvSpPr>
            <p:cNvPr id="89104" name="Rectangle 3"/>
            <p:cNvSpPr/>
            <p:nvPr/>
          </p:nvSpPr>
          <p:spPr>
            <a:xfrm>
              <a:off x="300" y="3691"/>
              <a:ext cx="2183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just" eaLnBrk="0" hangingPunct="0"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热机的效率 表示</a:t>
              </a:r>
              <a:r>
                <a:rPr sz="2800" b="1">
                  <a:latin typeface="黑体" pitchFamily="49" charset="-122"/>
                  <a:ea typeface="黑体" pitchFamily="49" charset="-122"/>
                </a:rPr>
                <a:t>%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89105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89106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2F1A6794-A4BD-425C-8BE6-448C0C06D067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3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9" dur="500"/>
                                        <p:tgtEl>
                                          <p:spTgt spid="89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093" grpId="1"/>
      <p:bldP spid="89094" grpId="2"/>
      <p:bldP spid="89095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0114" name="内容占位符 7" descr="S0T$[740QGN$$GSC)2]GX25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836612" y="1089025"/>
            <a:ext cx="7575550" cy="477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0115" name="标题 1"/>
          <p:cNvSpPr/>
          <p:nvPr>
            <p:ph type="title" idx="4294967295"/>
          </p:nvPr>
        </p:nvSpPr>
        <p:spPr>
          <a:xfrm>
            <a:off x="457200" y="274638"/>
            <a:ext cx="8229600" cy="7254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2075" tIns="46038" rIns="92075" bIns="46038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algn="l" eaLnBrk="1" hangingPunct="1"/>
            <a:r>
              <a:rPr sz="4000" b="1">
                <a:ea typeface="黑体" pitchFamily="49" charset="-122"/>
              </a:rPr>
              <a:t>能量流向图</a:t>
            </a:r>
            <a:endParaRPr sz="4000" b="1">
              <a:ea typeface="黑体" pitchFamily="49" charset="-122"/>
            </a:endParaRPr>
          </a:p>
        </p:txBody>
      </p:sp>
      <p:sp>
        <p:nvSpPr>
          <p:cNvPr id="90116" name="下箭头 8"/>
          <p:cNvSpPr/>
          <p:nvPr/>
        </p:nvSpPr>
        <p:spPr>
          <a:xfrm rot="21240000">
            <a:off x="1511300" y="4194175"/>
            <a:ext cx="1395412" cy="2143125"/>
          </a:xfrm>
          <a:prstGeom prst="downArrow">
            <a:avLst>
              <a:gd name="adj1" fmla="val 50000"/>
              <a:gd name="adj2" fmla="val 33276"/>
            </a:avLst>
          </a:prstGeom>
          <a:noFill/>
          <a:ln w="25400">
            <a:solidFill>
              <a:schemeClr val="tx1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sz="2400" b="1">
                <a:ea typeface="黑体" pitchFamily="49" charset="-122"/>
              </a:rPr>
              <a:t>不完全燃烧</a:t>
            </a:r>
            <a:endParaRPr sz="2400" b="1">
              <a:ea typeface="黑体" pitchFamily="49" charset="-122"/>
            </a:endParaRPr>
          </a:p>
        </p:txBody>
      </p:sp>
      <p:sp>
        <p:nvSpPr>
          <p:cNvPr id="90117" name="TextBox 4"/>
          <p:cNvSpPr/>
          <p:nvPr/>
        </p:nvSpPr>
        <p:spPr>
          <a:xfrm>
            <a:off x="1060450" y="4406900"/>
            <a:ext cx="8001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1)</a:t>
            </a:r>
            <a:endParaRPr sz="2800" b="1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0118" name="TextBox 5"/>
          <p:cNvSpPr/>
          <p:nvPr/>
        </p:nvSpPr>
        <p:spPr>
          <a:xfrm>
            <a:off x="2305050" y="1206500"/>
            <a:ext cx="8001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2)</a:t>
            </a:r>
            <a:endParaRPr sz="2800" b="1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0119" name="TextBox 6"/>
          <p:cNvSpPr/>
          <p:nvPr/>
        </p:nvSpPr>
        <p:spPr>
          <a:xfrm>
            <a:off x="3105150" y="4362450"/>
            <a:ext cx="8001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3)</a:t>
            </a:r>
            <a:endParaRPr sz="2800" b="1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0120" name="TextBox 7"/>
          <p:cNvSpPr/>
          <p:nvPr/>
        </p:nvSpPr>
        <p:spPr>
          <a:xfrm>
            <a:off x="4705350" y="1162050"/>
            <a:ext cx="8001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4)</a:t>
            </a:r>
            <a:endParaRPr sz="2800" b="1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0121" name="椭圆 9"/>
          <p:cNvSpPr/>
          <p:nvPr/>
        </p:nvSpPr>
        <p:spPr>
          <a:xfrm>
            <a:off x="6394450" y="2317750"/>
            <a:ext cx="2400300" cy="2311400"/>
          </a:xfrm>
          <a:prstGeom prst="ellipse">
            <a:avLst/>
          </a:prstGeom>
          <a:noFill/>
          <a:ln>
            <a:solidFill>
              <a:srgbClr val="990033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4400" b="1"/>
          </a:p>
        </p:txBody>
      </p:sp>
      <p:sp>
        <p:nvSpPr>
          <p:cNvPr id="9012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9012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7DE3F038-9327-4A9C-95CD-D38EB048C577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7" grpId="0"/>
      <p:bldP spid="90118" grpId="1"/>
      <p:bldP spid="90119" grpId="2"/>
      <p:bldP spid="90120" grpId="3"/>
      <p:bldP spid="90121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1138" name="Text Box 2"/>
          <p:cNvSpPr/>
          <p:nvPr/>
        </p:nvSpPr>
        <p:spPr>
          <a:xfrm>
            <a:off x="881062" y="638175"/>
            <a:ext cx="6915150" cy="884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GB" sz="4000" b="1">
                <a:latin typeface="黑体" pitchFamily="49" charset="-122"/>
                <a:ea typeface="黑体" pitchFamily="49" charset="-122"/>
              </a:rPr>
              <a:t>提高热机效率的途径和方法：</a:t>
            </a:r>
            <a:r>
              <a:rPr kumimoji="1" lang="zh-CN" altLang="en-GB" sz="3200" b="1">
                <a:latin typeface="楷体_GB2312" pitchFamily="49" charset="-122"/>
                <a:ea typeface="楷体_GB2312" pitchFamily="49" charset="-122"/>
              </a:rPr>
              <a:t>　　</a:t>
            </a:r>
            <a:endParaRPr kumimoji="1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1139" name="Text Box 3"/>
          <p:cNvSpPr/>
          <p:nvPr/>
        </p:nvSpPr>
        <p:spPr>
          <a:xfrm>
            <a:off x="657225" y="2393950"/>
            <a:ext cx="75438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GB" sz="2800" b="1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kumimoji="1" lang="en-GB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GB" sz="3200" b="1">
                <a:latin typeface="黑体" pitchFamily="49" charset="-122"/>
                <a:ea typeface="黑体" pitchFamily="49" charset="-122"/>
              </a:rPr>
              <a:t>、尽可能减少各种热损失；</a:t>
            </a:r>
            <a:endParaRPr kumimoji="1" lang="zh-CN" altLang="en-GB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1140" name="Text Box 3"/>
          <p:cNvSpPr/>
          <p:nvPr/>
        </p:nvSpPr>
        <p:spPr>
          <a:xfrm>
            <a:off x="1416050" y="4629150"/>
            <a:ext cx="5645150" cy="731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50000"/>
              </a:spcBef>
            </a:pPr>
            <a:r>
              <a:rPr kumimoji="1" lang="en-GB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GB" sz="3200" b="1">
                <a:latin typeface="黑体" pitchFamily="49" charset="-122"/>
                <a:ea typeface="黑体" pitchFamily="49" charset="-122"/>
              </a:rPr>
              <a:t>、尽可能减小摩擦。</a:t>
            </a:r>
            <a:endParaRPr kumimoji="1" lang="zh-CN" altLang="en-GB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1141" name="Text Box 3"/>
          <p:cNvSpPr/>
          <p:nvPr/>
        </p:nvSpPr>
        <p:spPr>
          <a:xfrm>
            <a:off x="1371600" y="3473450"/>
            <a:ext cx="75438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50000"/>
              </a:spcBef>
            </a:pPr>
            <a:r>
              <a:rPr kumimoji="1" lang="en-GB" altLang="zh-CN" sz="32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GB" sz="3200" b="1">
                <a:latin typeface="黑体" pitchFamily="49" charset="-122"/>
                <a:ea typeface="黑体" pitchFamily="49" charset="-122"/>
              </a:rPr>
              <a:t>、尽可能让燃料充分燃烧； </a:t>
            </a:r>
            <a:endParaRPr kumimoji="1" lang="zh-CN" altLang="en-GB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114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9114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6CC3CAF3-960A-4B3D-BA68-870C641EF437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  <p:bldP spid="91140" grpId="1"/>
      <p:bldP spid="91141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4210" name=""/>
          <p:cNvSpPr/>
          <p:nvPr>
            <p:ph type="title"/>
          </p:nvPr>
        </p:nvSpPr>
        <p:spPr>
          <a:xfrm>
            <a:off x="457200" y="454025"/>
            <a:ext cx="4876800" cy="6381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3600" b="1">
                <a:solidFill>
                  <a:schemeClr val="tx1"/>
                </a:solidFill>
                <a:ea typeface="黑体" pitchFamily="49" charset="-122"/>
              </a:rPr>
              <a:t>四、能量守恒定律</a:t>
            </a:r>
            <a:endParaRPr sz="36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94211" name=""/>
          <p:cNvSpPr/>
          <p:nvPr/>
        </p:nvSpPr>
        <p:spPr>
          <a:xfrm>
            <a:off x="609600" y="1752600"/>
            <a:ext cx="8208962" cy="21431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just">
              <a:lnSpc>
                <a:spcPct val="120000"/>
              </a:lnSpc>
            </a:pPr>
            <a:r>
              <a:rPr kumimoji="1" sz="2400" b="1">
                <a:latin typeface="Times New Roman" pitchFamily="18" charset="0"/>
                <a:ea typeface="楷体_GB2312" pitchFamily="49" charset="-122"/>
              </a:rPr>
              <a:t>        </a:t>
            </a:r>
            <a:r>
              <a:rPr kumimoji="1" sz="2800" b="1">
                <a:latin typeface="Times New Roman" pitchFamily="18" charset="0"/>
                <a:ea typeface="黑体" pitchFamily="49" charset="-122"/>
              </a:rPr>
              <a:t>能量既不会凭空产生，也不会凭空消失，它只能由一种形式</a:t>
            </a:r>
            <a:r>
              <a:rPr kumimoji="1" sz="2800" b="1" u="sng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 pitchFamily="49" charset="-122"/>
              </a:rPr>
              <a:t>转化</a:t>
            </a:r>
            <a:r>
              <a:rPr kumimoji="1" sz="2800" b="1">
                <a:latin typeface="Times New Roman" pitchFamily="18" charset="0"/>
                <a:ea typeface="黑体" pitchFamily="49" charset="-122"/>
              </a:rPr>
              <a:t>为另一种形式，或者从一个物体</a:t>
            </a:r>
            <a:r>
              <a:rPr kumimoji="1" sz="2800" b="1" u="sng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 pitchFamily="49" charset="-122"/>
              </a:rPr>
              <a:t>转移</a:t>
            </a:r>
            <a:r>
              <a:rPr kumimoji="1" sz="2800" b="1">
                <a:latin typeface="Times New Roman" pitchFamily="18" charset="0"/>
                <a:ea typeface="黑体" pitchFamily="49" charset="-122"/>
              </a:rPr>
              <a:t>到另一个物体，在转化或转移的过程中其总量保持不变。</a:t>
            </a:r>
            <a:endParaRPr kumimoji="1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4212" name=""/>
          <p:cNvSpPr/>
          <p:nvPr/>
        </p:nvSpPr>
        <p:spPr>
          <a:xfrm>
            <a:off x="1066800" y="4114800"/>
            <a:ext cx="5334000" cy="12604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just">
              <a:lnSpc>
                <a:spcPct val="120000"/>
              </a:lnSpc>
            </a:pPr>
            <a:r>
              <a:rPr kumimoji="1" sz="2400" b="1">
                <a:latin typeface="Times New Roman" pitchFamily="18" charset="0"/>
                <a:ea typeface="楷体_GB2312" pitchFamily="49" charset="-122"/>
              </a:rPr>
              <a:t>        </a:t>
            </a:r>
            <a:r>
              <a:rPr kumimoji="1" sz="32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sz="3200" b="1">
                <a:latin typeface="黑体" pitchFamily="49" charset="-122"/>
                <a:ea typeface="黑体" pitchFamily="49" charset="-122"/>
              </a:rPr>
              <a:t>、普遍性</a:t>
            </a:r>
            <a:endParaRPr kumimoji="1" sz="3200" b="1">
              <a:latin typeface="黑体" pitchFamily="49" charset="-122"/>
              <a:ea typeface="黑体" pitchFamily="49" charset="-122"/>
            </a:endParaRPr>
          </a:p>
          <a:p>
            <a:pPr lvl="0" algn="just">
              <a:lnSpc>
                <a:spcPct val="120000"/>
              </a:lnSpc>
            </a:pPr>
            <a:r>
              <a:rPr kumimoji="1" sz="3200" b="1">
                <a:latin typeface="黑体" pitchFamily="49" charset="-122"/>
                <a:ea typeface="黑体" pitchFamily="49" charset="-122"/>
              </a:rPr>
              <a:t>   </a:t>
            </a:r>
            <a:r>
              <a:rPr kumimoji="1" sz="32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sz="3200" b="1">
                <a:latin typeface="黑体" pitchFamily="49" charset="-122"/>
                <a:ea typeface="黑体" pitchFamily="49" charset="-122"/>
              </a:rPr>
              <a:t>、方向性</a:t>
            </a:r>
            <a:endParaRPr kumimoji="1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4213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94214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C2F53AF7-D4A6-4F47-A260-7BED306CF1A5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2" dur="500"/>
                                        <p:tgtEl>
                                          <p:spTgt spid="94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8" dur="500"/>
                                        <p:tgtEl>
                                          <p:spTgt spid="94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 uiExpan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5234" name="Rectangle 2"/>
          <p:cNvSpPr/>
          <p:nvPr>
            <p:ph type="title" idx="4294967295"/>
          </p:nvPr>
        </p:nvSpPr>
        <p:spPr>
          <a:xfrm>
            <a:off x="457200" y="304800"/>
            <a:ext cx="6096000" cy="8683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eaLnBrk="1" hangingPunct="1"/>
            <a:r>
              <a:rPr sz="4000" b="1">
                <a:ea typeface="黑体" pitchFamily="49" charset="-122"/>
              </a:rPr>
              <a:t>生活中常见的能量转化</a:t>
            </a:r>
            <a:endParaRPr sz="4000" b="1">
              <a:ea typeface="黑体" pitchFamily="49" charset="-122"/>
            </a:endParaRPr>
          </a:p>
        </p:txBody>
      </p:sp>
      <p:sp>
        <p:nvSpPr>
          <p:cNvPr id="95235" name="Rectangle 3"/>
          <p:cNvSpPr/>
          <p:nvPr>
            <p:ph type="body" idx="4294967295"/>
          </p:nvPr>
        </p:nvSpPr>
        <p:spPr>
          <a:xfrm>
            <a:off x="457200" y="1371600"/>
            <a:ext cx="2971800" cy="685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None/>
            </a:pPr>
            <a:r>
              <a:rPr sz="2800" b="1"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latin typeface="黑体" pitchFamily="49" charset="-122"/>
                <a:ea typeface="黑体" pitchFamily="49" charset="-122"/>
              </a:rPr>
              <a:t>、摩擦生热：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36" name="Rectangle 4"/>
          <p:cNvSpPr/>
          <p:nvPr/>
        </p:nvSpPr>
        <p:spPr>
          <a:xfrm>
            <a:off x="3200400" y="13716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机械能</a:t>
            </a:r>
            <a:r>
              <a:rPr sz="2800" b="1">
                <a:latin typeface="黑体" pitchFamily="49" charset="-122"/>
                <a:ea typeface="黑体" pitchFamily="49" charset="-122"/>
              </a:rPr>
              <a:t>转化为</a:t>
            </a: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内能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37" name="Rectangle 5"/>
          <p:cNvSpPr/>
          <p:nvPr/>
        </p:nvSpPr>
        <p:spPr>
          <a:xfrm>
            <a:off x="533400" y="2057400"/>
            <a:ext cx="2971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、燃料燃烧：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38" name="Rectangle 6"/>
          <p:cNvSpPr/>
          <p:nvPr/>
        </p:nvSpPr>
        <p:spPr>
          <a:xfrm>
            <a:off x="3200400" y="21336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化学能</a:t>
            </a:r>
            <a:r>
              <a:rPr sz="2800" b="1">
                <a:latin typeface="黑体" pitchFamily="49" charset="-122"/>
                <a:ea typeface="黑体" pitchFamily="49" charset="-122"/>
              </a:rPr>
              <a:t>转化为</a:t>
            </a: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内能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39" name="Rectangle 7"/>
          <p:cNvSpPr/>
          <p:nvPr/>
        </p:nvSpPr>
        <p:spPr>
          <a:xfrm>
            <a:off x="609600" y="2819400"/>
            <a:ext cx="2971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latin typeface="黑体" pitchFamily="49" charset="-122"/>
                <a:ea typeface="黑体" pitchFamily="49" charset="-122"/>
              </a:rPr>
              <a:t>3</a:t>
            </a:r>
            <a:r>
              <a:rPr sz="2800" b="1">
                <a:latin typeface="黑体" pitchFamily="49" charset="-122"/>
                <a:ea typeface="黑体" pitchFamily="49" charset="-122"/>
              </a:rPr>
              <a:t>、电动机：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40" name="Rectangle 8"/>
          <p:cNvSpPr/>
          <p:nvPr/>
        </p:nvSpPr>
        <p:spPr>
          <a:xfrm>
            <a:off x="3124200" y="28194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电能</a:t>
            </a:r>
            <a:r>
              <a:rPr sz="2800" b="1">
                <a:latin typeface="黑体" pitchFamily="49" charset="-122"/>
                <a:ea typeface="黑体" pitchFamily="49" charset="-122"/>
              </a:rPr>
              <a:t>转化为</a:t>
            </a: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机械能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41" name="Rectangle 9"/>
          <p:cNvSpPr/>
          <p:nvPr/>
        </p:nvSpPr>
        <p:spPr>
          <a:xfrm>
            <a:off x="609600" y="3505200"/>
            <a:ext cx="2971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latin typeface="黑体" pitchFamily="49" charset="-122"/>
                <a:ea typeface="黑体" pitchFamily="49" charset="-122"/>
              </a:rPr>
              <a:t>4</a:t>
            </a:r>
            <a:r>
              <a:rPr sz="2800" b="1">
                <a:latin typeface="黑体" pitchFamily="49" charset="-122"/>
                <a:ea typeface="黑体" pitchFamily="49" charset="-122"/>
              </a:rPr>
              <a:t>、发电机：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42" name="Rectangle 10"/>
          <p:cNvSpPr/>
          <p:nvPr/>
        </p:nvSpPr>
        <p:spPr>
          <a:xfrm>
            <a:off x="3124200" y="35814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机械能</a:t>
            </a:r>
            <a:r>
              <a:rPr sz="2800" b="1">
                <a:latin typeface="黑体" pitchFamily="49" charset="-122"/>
                <a:ea typeface="黑体" pitchFamily="49" charset="-122"/>
              </a:rPr>
              <a:t>转化为</a:t>
            </a: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电能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95243" name="Picture 17"/>
          <p:cNvPicPr/>
          <p:nvPr/>
        </p:nvPicPr>
        <p:blipFill>
          <a:blip r:embed="rId2"/>
          <a:stretch>
            <a:fillRect/>
          </a:stretch>
        </p:blipFill>
        <p:spPr>
          <a:xfrm>
            <a:off x="6934200" y="2209800"/>
            <a:ext cx="1597025" cy="1295400"/>
          </a:xfrm>
          <a:prstGeom prst="rect">
            <a:avLst/>
          </a:prstGeom>
          <a:noFill/>
          <a:ln w="28575">
            <a:solidFill>
              <a:srgbClr val="FF9933"/>
            </a:solidFill>
            <a:miter lim="800000"/>
          </a:ln>
        </p:spPr>
      </p:pic>
      <p:sp>
        <p:nvSpPr>
          <p:cNvPr id="95244" name="Rectangle 20"/>
          <p:cNvSpPr/>
          <p:nvPr/>
        </p:nvSpPr>
        <p:spPr>
          <a:xfrm>
            <a:off x="1066800" y="4495800"/>
            <a:ext cx="1206500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燃料燃烧</a:t>
            </a:r>
            <a:endParaRPr sz="2000" b="1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95245" name="Picture 21" descr="篝火正"/>
          <p:cNvPicPr/>
          <p:nvPr/>
        </p:nvPicPr>
        <p:blipFill>
          <a:blip r:embed="rId3"/>
          <a:stretch>
            <a:fillRect/>
          </a:stretch>
        </p:blipFill>
        <p:spPr>
          <a:xfrm>
            <a:off x="228600" y="4933950"/>
            <a:ext cx="2579688" cy="169545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</a:ln>
        </p:spPr>
      </p:pic>
      <p:pic>
        <p:nvPicPr>
          <p:cNvPr id="95246" name="Picture 27" descr="水力发电"/>
          <p:cNvPicPr/>
          <p:nvPr/>
        </p:nvPicPr>
        <p:blipFill>
          <a:blip r:embed="rId4"/>
          <a:stretch>
            <a:fillRect/>
          </a:stretch>
        </p:blipFill>
        <p:spPr>
          <a:xfrm>
            <a:off x="6096000" y="4876800"/>
            <a:ext cx="2819400" cy="1752600"/>
          </a:xfrm>
          <a:prstGeom prst="rect">
            <a:avLst/>
          </a:prstGeom>
          <a:noFill/>
          <a:ln w="28575">
            <a:solidFill>
              <a:srgbClr val="FF9933"/>
            </a:solidFill>
            <a:miter lim="800000"/>
          </a:ln>
        </p:spPr>
      </p:pic>
      <p:grpSp>
        <p:nvGrpSpPr>
          <p:cNvPr id="95247" name="Group 31"/>
          <p:cNvGrpSpPr/>
          <p:nvPr/>
        </p:nvGrpSpPr>
        <p:grpSpPr>
          <a:xfrm>
            <a:off x="2971800" y="4419600"/>
            <a:ext cx="2971800" cy="2228850"/>
            <a:chOff x="240" y="2928"/>
            <a:chExt cx="1872" cy="1260"/>
          </a:xfrm>
        </p:grpSpPr>
        <p:pic>
          <p:nvPicPr>
            <p:cNvPr id="95248" name="Picture 29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40" y="3195"/>
              <a:ext cx="1872" cy="993"/>
            </a:xfrm>
            <a:prstGeom prst="rect">
              <a:avLst/>
            </a:prstGeom>
            <a:noFill/>
            <a:ln w="28575">
              <a:solidFill>
                <a:srgbClr val="FF9933"/>
              </a:solidFill>
              <a:miter lim="800000"/>
            </a:ln>
          </p:spPr>
        </p:pic>
        <p:sp>
          <p:nvSpPr>
            <p:cNvPr id="95249" name="Rectangle 30"/>
            <p:cNvSpPr/>
            <p:nvPr/>
          </p:nvSpPr>
          <p:spPr>
            <a:xfrm>
              <a:off x="624" y="2928"/>
              <a:ext cx="1152" cy="22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2000" b="1">
                  <a:solidFill>
                    <a:schemeClr val="tx2"/>
                  </a:solidFill>
                  <a:ea typeface="黑体" pitchFamily="49" charset="-122"/>
                </a:rPr>
                <a:t>电动机抽水</a:t>
              </a:r>
              <a:endParaRPr sz="2000" b="1">
                <a:solidFill>
                  <a:schemeClr val="tx2"/>
                </a:solidFill>
                <a:ea typeface="黑体" pitchFamily="49" charset="-122"/>
              </a:endParaRPr>
            </a:p>
          </p:txBody>
        </p:sp>
      </p:grpSp>
      <p:sp>
        <p:nvSpPr>
          <p:cNvPr id="95250" name="Rectangle 32"/>
          <p:cNvSpPr/>
          <p:nvPr/>
        </p:nvSpPr>
        <p:spPr>
          <a:xfrm>
            <a:off x="6781800" y="4419600"/>
            <a:ext cx="1462088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水力发电机</a:t>
            </a:r>
            <a:endParaRPr sz="2000" b="1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51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95252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ED70F1AE-C0FC-423F-921A-ED12283B333E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/>
      <p:bldP spid="95238" grpId="1"/>
      <p:bldP spid="95240" grpId="2"/>
      <p:bldP spid="95242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6258" name="Rectangle 11"/>
          <p:cNvSpPr/>
          <p:nvPr/>
        </p:nvSpPr>
        <p:spPr>
          <a:xfrm>
            <a:off x="304800" y="685800"/>
            <a:ext cx="2971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latin typeface="黑体" pitchFamily="49" charset="-122"/>
                <a:ea typeface="黑体" pitchFamily="49" charset="-122"/>
              </a:rPr>
              <a:t>5</a:t>
            </a:r>
            <a:r>
              <a:rPr sz="2800" b="1">
                <a:latin typeface="黑体" pitchFamily="49" charset="-122"/>
                <a:ea typeface="黑体" pitchFamily="49" charset="-122"/>
              </a:rPr>
              <a:t>、光合作用：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6259" name="Rectangle 12"/>
          <p:cNvSpPr/>
          <p:nvPr/>
        </p:nvSpPr>
        <p:spPr>
          <a:xfrm>
            <a:off x="2971800" y="6858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光能</a:t>
            </a:r>
            <a:r>
              <a:rPr sz="2800" b="1">
                <a:latin typeface="黑体" pitchFamily="49" charset="-122"/>
                <a:ea typeface="黑体" pitchFamily="49" charset="-122"/>
              </a:rPr>
              <a:t>转化为</a:t>
            </a: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化学能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6260" name="Rectangle 13"/>
          <p:cNvSpPr/>
          <p:nvPr/>
        </p:nvSpPr>
        <p:spPr>
          <a:xfrm>
            <a:off x="228600" y="1752600"/>
            <a:ext cx="2971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latin typeface="黑体" pitchFamily="49" charset="-122"/>
                <a:ea typeface="黑体" pitchFamily="49" charset="-122"/>
              </a:rPr>
              <a:t>6</a:t>
            </a:r>
            <a:r>
              <a:rPr sz="2800" b="1">
                <a:latin typeface="黑体" pitchFamily="49" charset="-122"/>
                <a:ea typeface="黑体" pitchFamily="49" charset="-122"/>
              </a:rPr>
              <a:t>、电灯发光：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6261" name="Rectangle 14"/>
          <p:cNvSpPr/>
          <p:nvPr/>
        </p:nvSpPr>
        <p:spPr>
          <a:xfrm>
            <a:off x="3048000" y="17526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电能</a:t>
            </a:r>
            <a:r>
              <a:rPr sz="2800" b="1">
                <a:latin typeface="黑体" pitchFamily="49" charset="-122"/>
                <a:ea typeface="黑体" pitchFamily="49" charset="-122"/>
              </a:rPr>
              <a:t>转化为</a:t>
            </a: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光能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6262" name="Rectangle 15"/>
          <p:cNvSpPr/>
          <p:nvPr/>
        </p:nvSpPr>
        <p:spPr>
          <a:xfrm>
            <a:off x="304800" y="2895600"/>
            <a:ext cx="2971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latin typeface="黑体" pitchFamily="49" charset="-122"/>
                <a:ea typeface="黑体" pitchFamily="49" charset="-122"/>
              </a:rPr>
              <a:t>7</a:t>
            </a:r>
            <a:r>
              <a:rPr sz="2800" b="1">
                <a:latin typeface="黑体" pitchFamily="49" charset="-122"/>
                <a:ea typeface="黑体" pitchFamily="49" charset="-122"/>
              </a:rPr>
              <a:t>、电饭锅：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6263" name="Rectangle 16"/>
          <p:cNvSpPr/>
          <p:nvPr/>
        </p:nvSpPr>
        <p:spPr>
          <a:xfrm>
            <a:off x="2819400" y="28956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电能</a:t>
            </a:r>
            <a:r>
              <a:rPr sz="2800" b="1">
                <a:latin typeface="黑体" pitchFamily="49" charset="-122"/>
                <a:ea typeface="黑体" pitchFamily="49" charset="-122"/>
              </a:rPr>
              <a:t>转化为</a:t>
            </a: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热能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6264" name="AutoShape 37" descr="u=417093713,1734401344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6265" name="AutoShape 39" descr="u=417093713,1734401344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grpSp>
        <p:nvGrpSpPr>
          <p:cNvPr id="96266" name="Group 44"/>
          <p:cNvGrpSpPr/>
          <p:nvPr/>
        </p:nvGrpSpPr>
        <p:grpSpPr>
          <a:xfrm>
            <a:off x="457200" y="3962400"/>
            <a:ext cx="8305800" cy="2667000"/>
            <a:chOff x="288" y="2496"/>
            <a:chExt cx="5232" cy="1680"/>
          </a:xfrm>
        </p:grpSpPr>
        <p:pic>
          <p:nvPicPr>
            <p:cNvPr id="96267" name="Picture 1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448" y="2832"/>
              <a:ext cx="1344" cy="127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68" name="Picture 34" descr="6b801c09e85840255f2c01065389f50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88" y="2850"/>
              <a:ext cx="1633" cy="1225"/>
            </a:xfrm>
            <a:prstGeom prst="rect">
              <a:avLst/>
            </a:prstGeom>
            <a:noFill/>
            <a:ln w="28575">
              <a:solidFill>
                <a:srgbClr val="FF9933"/>
              </a:solidFill>
              <a:miter lim="800000"/>
            </a:ln>
          </p:spPr>
        </p:pic>
        <p:sp>
          <p:nvSpPr>
            <p:cNvPr id="96269" name="Rectangle 35"/>
            <p:cNvSpPr/>
            <p:nvPr/>
          </p:nvSpPr>
          <p:spPr>
            <a:xfrm>
              <a:off x="336" y="2592"/>
              <a:ext cx="1587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268288" lvl="0" indent="0">
                <a:buFont typeface=""/>
              </a:pPr>
              <a:r>
                <a:rPr sz="2000" b="1">
                  <a:solidFill>
                    <a:schemeClr val="tx2"/>
                  </a:solidFill>
                  <a:latin typeface="黑体" pitchFamily="49" charset="-122"/>
                  <a:ea typeface="黑体" pitchFamily="49" charset="-122"/>
                </a:rPr>
                <a:t>植物光合作用</a:t>
              </a:r>
              <a:endParaRPr sz="2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96270" name="Picture 41" descr="_160185711_800x800"/>
            <p:cNvPicPr/>
            <p:nvPr/>
          </p:nvPicPr>
          <p:blipFill>
            <a:blip r:embed="rId4"/>
            <a:srcRect l="5715" t="11429" r="11429" b="8571"/>
            <a:stretch>
              <a:fillRect/>
            </a:stretch>
          </p:blipFill>
          <p:spPr>
            <a:xfrm>
              <a:off x="3984" y="2688"/>
              <a:ext cx="1536" cy="14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96271" name="Rectangle 42"/>
            <p:cNvSpPr/>
            <p:nvPr/>
          </p:nvSpPr>
          <p:spPr>
            <a:xfrm>
              <a:off x="2544" y="2544"/>
              <a:ext cx="1152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268288" lvl="0" indent="0">
                <a:buFont typeface=""/>
              </a:pPr>
              <a:r>
                <a:rPr sz="2000" b="1">
                  <a:solidFill>
                    <a:schemeClr val="tx2"/>
                  </a:solidFill>
                  <a:latin typeface="黑体" pitchFamily="49" charset="-122"/>
                  <a:ea typeface="黑体" pitchFamily="49" charset="-122"/>
                </a:rPr>
                <a:t>电灯发光</a:t>
              </a:r>
              <a:endParaRPr sz="2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96272" name="Rectangle 43"/>
            <p:cNvSpPr/>
            <p:nvPr/>
          </p:nvSpPr>
          <p:spPr>
            <a:xfrm>
              <a:off x="4176" y="2496"/>
              <a:ext cx="1152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268288" lvl="0" indent="0">
                <a:buFont typeface=""/>
              </a:pPr>
              <a:r>
                <a:rPr sz="2000" b="1">
                  <a:solidFill>
                    <a:schemeClr val="tx2"/>
                  </a:solidFill>
                  <a:latin typeface="黑体" pitchFamily="49" charset="-122"/>
                  <a:ea typeface="黑体" pitchFamily="49" charset="-122"/>
                </a:rPr>
                <a:t>电饭锅</a:t>
              </a:r>
              <a:endParaRPr sz="2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9627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9627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A8077138-4B17-4990-87A4-4B1660E38A60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1" grpId="1"/>
      <p:bldP spid="96263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7282" name=""/>
          <p:cNvSpPr/>
          <p:nvPr>
            <p:ph type="body" idx="1"/>
          </p:nvPr>
        </p:nvSpPr>
        <p:spPr>
          <a:xfrm>
            <a:off x="685800" y="2362200"/>
            <a:ext cx="3581400" cy="685800"/>
          </a:xfrm>
          <a:prstGeom prst="rect">
            <a:avLst/>
          </a:prstGeom>
          <a:noFill/>
          <a:ln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None/>
            </a:pPr>
            <a:r>
              <a:rPr sz="2800" b="1">
                <a:ea typeface="黑体" pitchFamily="49" charset="-122"/>
              </a:rPr>
              <a:t>１、比热容公式：</a:t>
            </a:r>
            <a:endParaRPr sz="2800" b="1">
              <a:ea typeface="黑体" pitchFamily="49" charset="-122"/>
            </a:endParaRPr>
          </a:p>
        </p:txBody>
      </p:sp>
      <p:sp>
        <p:nvSpPr>
          <p:cNvPr id="97283" name=""/>
          <p:cNvSpPr/>
          <p:nvPr>
            <p:ph type="title"/>
          </p:nvPr>
        </p:nvSpPr>
        <p:spPr>
          <a:xfrm>
            <a:off x="381000" y="1219200"/>
            <a:ext cx="3733800" cy="6381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rPr sz="3600" b="1">
                <a:solidFill>
                  <a:schemeClr val="tx1"/>
                </a:solidFill>
                <a:ea typeface="黑体" pitchFamily="49" charset="-122"/>
              </a:rPr>
              <a:t>五、热量计算</a:t>
            </a:r>
            <a:endParaRPr sz="36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97284" name=""/>
          <p:cNvSpPr/>
          <p:nvPr/>
        </p:nvSpPr>
        <p:spPr>
          <a:xfrm>
            <a:off x="762000" y="3276600"/>
            <a:ext cx="3810000" cy="685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None/>
            </a:pPr>
            <a:r>
              <a:rPr sz="2800" b="1">
                <a:ea typeface="黑体" pitchFamily="49" charset="-122"/>
              </a:rPr>
              <a:t>２、热值公式：</a:t>
            </a:r>
            <a:endParaRPr sz="2800" b="1">
              <a:ea typeface="黑体" pitchFamily="49" charset="-122"/>
            </a:endParaRPr>
          </a:p>
        </p:txBody>
      </p:sp>
      <p:sp>
        <p:nvSpPr>
          <p:cNvPr id="97285" name=""/>
          <p:cNvSpPr/>
          <p:nvPr/>
        </p:nvSpPr>
        <p:spPr>
          <a:xfrm>
            <a:off x="685800" y="4419600"/>
            <a:ext cx="3505200" cy="685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None/>
            </a:pPr>
            <a:r>
              <a:rPr sz="2800" b="1">
                <a:ea typeface="黑体" pitchFamily="49" charset="-122"/>
              </a:rPr>
              <a:t>３、热机效率公式：</a:t>
            </a:r>
            <a:endParaRPr sz="2800" b="1">
              <a:ea typeface="黑体" pitchFamily="49" charset="-122"/>
            </a:endParaRPr>
          </a:p>
        </p:txBody>
      </p:sp>
      <p:grpSp>
        <p:nvGrpSpPr>
          <p:cNvPr id="97286" name="Group 23"/>
          <p:cNvGrpSpPr/>
          <p:nvPr/>
        </p:nvGrpSpPr>
        <p:grpSpPr>
          <a:xfrm>
            <a:off x="3733800" y="2286000"/>
            <a:ext cx="2952750" cy="579438"/>
            <a:chOff x="-987" y="2790"/>
            <a:chExt cx="1950" cy="365"/>
          </a:xfrm>
        </p:grpSpPr>
        <p:sp>
          <p:nvSpPr>
            <p:cNvPr id="97287" name="Text Box 8"/>
            <p:cNvSpPr/>
            <p:nvPr/>
          </p:nvSpPr>
          <p:spPr>
            <a:xfrm>
              <a:off x="-987" y="2790"/>
              <a:ext cx="1950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Q</a:t>
              </a:r>
              <a:r>
                <a:rPr sz="2800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= </a:t>
              </a:r>
              <a:r>
                <a:rPr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cm </a:t>
              </a:r>
              <a:r>
                <a:rPr sz="32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t</a:t>
              </a:r>
              <a:endParaRPr sz="3200" b="1" i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graphicFrame>
          <p:nvGraphicFramePr>
            <p:cNvPr id="97288" name="Object 21"/>
            <p:cNvGraphicFramePr/>
            <p:nvPr/>
          </p:nvGraphicFramePr>
          <p:xfrm>
            <a:off x="-326" y="2970"/>
            <a:ext cx="181" cy="1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r:id="rId2" progId="Equation.DSMT4">
                    <p:embed/>
                  </p:oleObj>
                </mc:Choice>
                <mc:Fallback>
                  <p:oleObj r:id="rId2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rcRect l="64511" t="60824" r="13297"/>
                        <a:stretch>
                          <a:fillRect/>
                        </a:stretch>
                      </p:blipFill>
                      <p:spPr>
                        <a:xfrm>
                          <a:off x="-326" y="2970"/>
                          <a:ext cx="181" cy="18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7289" name="Rectangle 2"/>
          <p:cNvSpPr/>
          <p:nvPr/>
        </p:nvSpPr>
        <p:spPr>
          <a:xfrm>
            <a:off x="3429000" y="3276600"/>
            <a:ext cx="2133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q= Q/m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7290" name="Rectangle 2"/>
          <p:cNvSpPr/>
          <p:nvPr/>
        </p:nvSpPr>
        <p:spPr>
          <a:xfrm>
            <a:off x="5486400" y="3276600"/>
            <a:ext cx="2133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q= Q/V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7291" name="Rectangle 3"/>
          <p:cNvSpPr/>
          <p:nvPr/>
        </p:nvSpPr>
        <p:spPr>
          <a:xfrm>
            <a:off x="4038600" y="4343400"/>
            <a:ext cx="25019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 eaLnBrk="0" hangingPunct="0">
              <a:buFont typeface=""/>
            </a:pPr>
            <a:r>
              <a:rPr lang="el-GR" altLang="zh-CN" sz="2800" b="1">
                <a:latin typeface="黑体" pitchFamily="49" charset="-122"/>
                <a:ea typeface="黑体" pitchFamily="49" charset="-122"/>
              </a:rPr>
              <a:t>η</a:t>
            </a:r>
            <a:r>
              <a:rPr lang="el-GR" altLang="zh-CN" sz="2800" b="1">
                <a:latin typeface="黑体" pitchFamily="49" charset="-122"/>
                <a:ea typeface="黑体" pitchFamily="49" charset="-122"/>
              </a:rPr>
              <a:t>= W</a:t>
            </a:r>
            <a:r>
              <a:rPr lang="zh-CN" altLang="zh-CN" sz="2800" b="1" baseline="-25000">
                <a:latin typeface="黑体" pitchFamily="49" charset="-122"/>
                <a:ea typeface="黑体" pitchFamily="49" charset="-122"/>
              </a:rPr>
              <a:t>有</a:t>
            </a:r>
            <a:r>
              <a:rPr sz="2800" b="1">
                <a:latin typeface="黑体" pitchFamily="49" charset="-122"/>
                <a:ea typeface="黑体" pitchFamily="49" charset="-122"/>
              </a:rPr>
              <a:t>/Q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7292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97293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D2195873-D1B7-4847-9275-A61C603F24A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3970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3971" name="Rectangle 7"/>
          <p:cNvSpPr/>
          <p:nvPr/>
        </p:nvSpPr>
        <p:spPr>
          <a:xfrm>
            <a:off x="457200" y="304800"/>
            <a:ext cx="7996238" cy="22272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66CC"/>
                </a:solidFill>
                <a:latin typeface="宋体" pitchFamily="2" charset="-122"/>
              </a:rPr>
              <a:t>　　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例：某型号小轿车以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20m/s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的速度匀速行驶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100km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时消耗的燃料是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5kg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，如果汽油的热值是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4.6×10</a:t>
            </a:r>
            <a:r>
              <a:rPr sz="2800" b="1" baseline="30000">
                <a:latin typeface="黑体" pitchFamily="49" charset="-122"/>
                <a:ea typeface="黑体" pitchFamily="49" charset="-122"/>
              </a:rPr>
              <a:t>7</a:t>
            </a:r>
            <a:r>
              <a:rPr sz="2800" b="1">
                <a:latin typeface="黑体" pitchFamily="49" charset="-122"/>
                <a:ea typeface="黑体" pitchFamily="49" charset="-122"/>
              </a:rPr>
              <a:t>J/kg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，汽车发动机的输出功率是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12kW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，求有用功和发动机的热机效率分别是多少（保留两位有效数字）？</a:t>
            </a:r>
            <a:endParaRPr sz="2800" b="1">
              <a:solidFill>
                <a:srgbClr val="0066CC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83972" name=""/>
          <p:cNvGrpSpPr/>
          <p:nvPr/>
        </p:nvGrpSpPr>
        <p:grpSpPr>
          <a:xfrm>
            <a:off x="228600" y="2749550"/>
            <a:ext cx="8685212" cy="4108450"/>
            <a:chOff x="144" y="1632"/>
            <a:chExt cx="5471" cy="2588"/>
          </a:xfrm>
        </p:grpSpPr>
        <p:sp>
          <p:nvSpPr>
            <p:cNvPr id="83973" name="矩形 1"/>
            <p:cNvSpPr/>
            <p:nvPr/>
          </p:nvSpPr>
          <p:spPr>
            <a:xfrm>
              <a:off x="144" y="1632"/>
              <a:ext cx="5471" cy="25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1079500" lvl="0" indent="-719138">
                <a:buFont typeface=""/>
              </a:pP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解：（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） 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小轿车行驶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100km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所用时间：</a:t>
              </a:r>
              <a:endParaRPr lang="zh-CN" altLang="zh-CN" sz="2400" b="1">
                <a:latin typeface="黑体" pitchFamily="49" charset="-122"/>
                <a:ea typeface="黑体" pitchFamily="49" charset="-122"/>
              </a:endParaRPr>
            </a:p>
            <a:p>
              <a:pPr marL="1079500" lvl="0" indent="-719138">
                <a:buFont typeface=""/>
              </a:pPr>
              <a:endParaRPr lang="zh-CN" altLang="zh-CN" sz="2400" b="1">
                <a:latin typeface="黑体" pitchFamily="49" charset="-122"/>
                <a:ea typeface="黑体" pitchFamily="49" charset="-122"/>
              </a:endParaRPr>
            </a:p>
            <a:p>
              <a:pPr marL="1079500" lvl="0" indent="-719138">
                <a:buFont typeface=""/>
              </a:pP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    </a:t>
              </a:r>
              <a:endParaRPr lang="zh-CN" altLang="zh-CN" sz="2400" b="1">
                <a:latin typeface="黑体" pitchFamily="49" charset="-122"/>
                <a:ea typeface="黑体" pitchFamily="49" charset="-122"/>
              </a:endParaRPr>
            </a:p>
            <a:p>
              <a:pPr marL="1079500" lvl="0" indent="-719138">
                <a:buFont typeface=""/>
              </a:pP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　　　　　小轿车行驶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100km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做有用功：</a:t>
              </a:r>
              <a:endParaRPr lang="zh-CN" altLang="zh-CN" sz="2400" b="1">
                <a:latin typeface="黑体" pitchFamily="49" charset="-122"/>
                <a:ea typeface="黑体" pitchFamily="49" charset="-122"/>
              </a:endParaRPr>
            </a:p>
            <a:p>
              <a:pPr marL="1079500" lvl="0" indent="-719138">
                <a:buFont typeface=""/>
              </a:pPr>
              <a:endParaRPr lang="zh-CN" altLang="zh-CN" sz="2400" b="1">
                <a:latin typeface="黑体" pitchFamily="49" charset="-122"/>
                <a:ea typeface="黑体" pitchFamily="49" charset="-122"/>
              </a:endParaRPr>
            </a:p>
            <a:p>
              <a:pPr marL="1079500" lvl="0" indent="-719138">
                <a:buFont typeface=""/>
              </a:pP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    </a:t>
              </a:r>
              <a:endParaRPr lang="zh-CN" altLang="zh-CN" sz="2400" b="1">
                <a:latin typeface="黑体" pitchFamily="49" charset="-122"/>
                <a:ea typeface="黑体" pitchFamily="49" charset="-122"/>
              </a:endParaRPr>
            </a:p>
            <a:p>
              <a:pPr marL="1079500" lvl="0" indent="-719138">
                <a:buFont typeface=""/>
              </a:pP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（２）小轿车行驶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100km</a:t>
              </a:r>
              <a:r>
                <a:rPr lang="zh-CN" altLang="zh-CN" sz="2400" b="1">
                  <a:latin typeface="黑体" pitchFamily="49" charset="-122"/>
                  <a:ea typeface="黑体" pitchFamily="49" charset="-122"/>
                </a:rPr>
                <a:t>放出热量：</a:t>
              </a:r>
              <a:endParaRPr lang="zh-CN" altLang="zh-CN" sz="2400" b="1">
                <a:latin typeface="黑体" pitchFamily="49" charset="-122"/>
                <a:ea typeface="黑体" pitchFamily="49" charset="-122"/>
              </a:endParaRPr>
            </a:p>
            <a:p>
              <a:pPr marL="1079500" lvl="0" indent="-719138">
                <a:buFont typeface=""/>
              </a:pPr>
              <a:r>
                <a:rPr sz="2400" b="1">
                  <a:latin typeface="宋体" pitchFamily="2" charset="-122"/>
                </a:rPr>
                <a:t>　　　</a:t>
              </a:r>
              <a:r>
                <a:rPr sz="2400">
                  <a:latin typeface="宋体" pitchFamily="2" charset="-122"/>
                </a:rPr>
                <a:t>Q = </a:t>
              </a:r>
              <a:r>
                <a:rPr sz="2400">
                  <a:latin typeface="宋体" pitchFamily="2" charset="-122"/>
                </a:rPr>
                <a:t>mq</a:t>
              </a:r>
              <a:r>
                <a:rPr sz="2400">
                  <a:latin typeface="宋体" pitchFamily="2" charset="-122"/>
                </a:rPr>
                <a:t> =</a:t>
              </a:r>
              <a:r>
                <a:rPr sz="2400"/>
                <a:t> 5kg× 4.6×10</a:t>
              </a:r>
              <a:r>
                <a:rPr sz="2400" baseline="30000"/>
                <a:t>7</a:t>
              </a:r>
              <a:r>
                <a:rPr sz="2400"/>
                <a:t>J/kg =2.3×10</a:t>
              </a:r>
              <a:r>
                <a:rPr sz="2400" baseline="30000"/>
                <a:t>8</a:t>
              </a:r>
              <a:r>
                <a:rPr sz="2400"/>
                <a:t>J</a:t>
              </a:r>
              <a:endParaRPr sz="2400"/>
            </a:p>
            <a:p>
              <a:pPr marL="1079500" lvl="0" indent="-719138">
                <a:buFont typeface=""/>
              </a:pPr>
              <a:r>
                <a:rPr sz="2400" b="1">
                  <a:latin typeface="宋体" pitchFamily="2" charset="-122"/>
                </a:rPr>
                <a:t>         </a:t>
              </a:r>
              <a:r>
                <a:rPr sz="2400" b="1">
                  <a:latin typeface="宋体" pitchFamily="2" charset="-122"/>
                </a:rPr>
                <a:t>发动机的热机效率：</a:t>
              </a:r>
              <a:endParaRPr sz="2400" b="1">
                <a:latin typeface="宋体" pitchFamily="2" charset="-122"/>
              </a:endParaRPr>
            </a:p>
            <a:p>
              <a:pPr marL="1079500" lvl="0" indent="-719138">
                <a:buFont typeface=""/>
              </a:pPr>
              <a:r>
                <a:rPr sz="2400"/>
                <a:t>　　　</a:t>
              </a:r>
              <a:r>
                <a:rPr sz="2400" b="1">
                  <a:ea typeface="Arial" pitchFamily="34" charset="0"/>
                </a:rPr>
                <a:t>Ƞ</a:t>
              </a:r>
              <a:r>
                <a:rPr sz="2400" b="1"/>
                <a:t> = W</a:t>
              </a:r>
              <a:r>
                <a:rPr lang="zh-CN" altLang="zh-CN" sz="2400" b="1" baseline="-25000"/>
                <a:t>有</a:t>
              </a:r>
              <a:r>
                <a:rPr sz="2400" b="1"/>
                <a:t>/Q=6×10</a:t>
              </a:r>
              <a:r>
                <a:rPr sz="2400" b="1" baseline="30000"/>
                <a:t>7</a:t>
              </a:r>
              <a:r>
                <a:rPr sz="2400" b="1"/>
                <a:t>J / 2.3×10</a:t>
              </a:r>
              <a:r>
                <a:rPr sz="2400" b="1" baseline="30000"/>
                <a:t>8</a:t>
              </a:r>
              <a:r>
                <a:rPr sz="2400" b="1"/>
                <a:t>J = </a:t>
              </a:r>
              <a:r>
                <a:rPr sz="2400" b="1"/>
                <a:t>26%</a:t>
              </a:r>
              <a:endParaRPr sz="2400" b="1">
                <a:latin typeface="宋体" pitchFamily="2" charset="-122"/>
              </a:endParaRPr>
            </a:p>
            <a:p>
              <a:pPr marL="1079500" lvl="0" indent="-719138">
                <a:buFont typeface=""/>
              </a:pPr>
              <a:endParaRPr sz="2400" b="1">
                <a:latin typeface="宋体" pitchFamily="2" charset="-122"/>
              </a:endParaRPr>
            </a:p>
          </p:txBody>
        </p:sp>
        <p:pic>
          <p:nvPicPr>
            <p:cNvPr id="83974" name="图片 2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104" y="1920"/>
              <a:ext cx="2352" cy="43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83975" name="图片 3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1056" y="2592"/>
              <a:ext cx="3312" cy="4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3976" name="矩形 4"/>
            <p:cNvSpPr/>
            <p:nvPr/>
          </p:nvSpPr>
          <p:spPr>
            <a:xfrm>
              <a:off x="2741" y="1680"/>
              <a:ext cx="27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fontAlgn="t">
                <a:buFont typeface=""/>
              </a:pPr>
              <a:r>
                <a:rPr sz="2000"/>
                <a:t>×</a:t>
              </a:r>
              <a:endParaRPr sz="2000"/>
            </a:p>
          </p:txBody>
        </p:sp>
      </p:grpSp>
      <p:sp>
        <p:nvSpPr>
          <p:cNvPr id="83977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83978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C861E7EA-494C-418B-92A5-939ED98E938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4" name="Rectangle 2"/>
          <p:cNvSpPr/>
          <p:nvPr/>
        </p:nvSpPr>
        <p:spPr>
          <a:xfrm>
            <a:off x="533400" y="381000"/>
            <a:ext cx="8189912" cy="21431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fontAlgn="t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例：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已知干木柴的热值是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1.2×10</a:t>
            </a:r>
            <a:r>
              <a:rPr sz="2800" b="1" baseline="30000">
                <a:latin typeface="黑体" pitchFamily="49" charset="-122"/>
                <a:ea typeface="黑体" pitchFamily="49" charset="-122"/>
              </a:rPr>
              <a:t>7 </a:t>
            </a:r>
            <a:r>
              <a:rPr sz="2800" b="1">
                <a:latin typeface="黑体" pitchFamily="49" charset="-122"/>
                <a:ea typeface="黑体" pitchFamily="49" charset="-122"/>
              </a:rPr>
              <a:t>J/kg</a:t>
            </a:r>
            <a:r>
              <a:rPr sz="2800" b="1">
                <a:latin typeface="黑体" pitchFamily="49" charset="-122"/>
                <a:ea typeface="黑体" pitchFamily="49" charset="-122"/>
              </a:rPr>
              <a:t>，完全燃烧</a:t>
            </a:r>
            <a:r>
              <a:rPr sz="2800" b="1">
                <a:latin typeface="黑体" pitchFamily="49" charset="-122"/>
                <a:ea typeface="黑体" pitchFamily="49" charset="-122"/>
              </a:rPr>
              <a:t>0.7 kg</a:t>
            </a:r>
            <a:r>
              <a:rPr sz="2800" b="1">
                <a:latin typeface="黑体" pitchFamily="49" charset="-122"/>
                <a:ea typeface="黑体" pitchFamily="49" charset="-122"/>
              </a:rPr>
              <a:t>干木柴能放出多少热量？假设这些热量全部被水吸收，能使多少千克水的温度由</a:t>
            </a:r>
            <a:r>
              <a:rPr sz="2800" b="1">
                <a:latin typeface="黑体" pitchFamily="49" charset="-122"/>
                <a:ea typeface="黑体" pitchFamily="49" charset="-122"/>
              </a:rPr>
              <a:t>20 ℃</a:t>
            </a:r>
            <a:r>
              <a:rPr sz="2800" b="1">
                <a:latin typeface="黑体" pitchFamily="49" charset="-122"/>
                <a:ea typeface="黑体" pitchFamily="49" charset="-122"/>
              </a:rPr>
              <a:t>升高到</a:t>
            </a:r>
            <a:r>
              <a:rPr sz="2800" b="1">
                <a:latin typeface="黑体" pitchFamily="49" charset="-122"/>
                <a:ea typeface="黑体" pitchFamily="49" charset="-122"/>
              </a:rPr>
              <a:t>70 ℃</a:t>
            </a:r>
            <a:r>
              <a:rPr sz="2800" b="1">
                <a:latin typeface="黑体" pitchFamily="49" charset="-122"/>
                <a:ea typeface="黑体" pitchFamily="49" charset="-122"/>
              </a:rPr>
              <a:t>？已知水的比热容为</a:t>
            </a:r>
            <a:r>
              <a:rPr sz="2800" b="1">
                <a:latin typeface="黑体" pitchFamily="49" charset="-122"/>
                <a:ea typeface="黑体" pitchFamily="49" charset="-122"/>
              </a:rPr>
              <a:t>4.2×10</a:t>
            </a:r>
            <a:r>
              <a:rPr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sz="2800" b="1">
                <a:latin typeface="黑体" pitchFamily="49" charset="-122"/>
                <a:ea typeface="黑体" pitchFamily="49" charset="-122"/>
              </a:rPr>
              <a:t> J/(kg·℃)</a:t>
            </a:r>
            <a:r>
              <a:rPr sz="2800" b="1">
                <a:latin typeface="黑体" pitchFamily="49" charset="-122"/>
                <a:ea typeface="黑体" pitchFamily="49" charset="-122"/>
              </a:rPr>
              <a:t>。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84996" name=""/>
          <p:cNvGrpSpPr/>
          <p:nvPr/>
        </p:nvGrpSpPr>
        <p:grpSpPr>
          <a:xfrm>
            <a:off x="457200" y="2743200"/>
            <a:ext cx="7605712" cy="3149600"/>
            <a:chOff x="272" y="2160"/>
            <a:chExt cx="4791" cy="1984"/>
          </a:xfrm>
        </p:grpSpPr>
        <p:sp>
          <p:nvSpPr>
            <p:cNvPr id="84997" name="Rectangle 9"/>
            <p:cNvSpPr/>
            <p:nvPr/>
          </p:nvSpPr>
          <p:spPr>
            <a:xfrm>
              <a:off x="272" y="2160"/>
              <a:ext cx="4791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fontAlgn="t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CC0000"/>
                  </a:solidFill>
                  <a:latin typeface="Times New Roman" pitchFamily="18" charset="0"/>
                </a:rPr>
                <a:t>　　解：</a:t>
              </a:r>
              <a:r>
                <a:rPr sz="2800" b="1" i="1">
                  <a:solidFill>
                    <a:srgbClr val="CC0000"/>
                  </a:solidFill>
                  <a:latin typeface="Times New Roman" pitchFamily="18" charset="0"/>
                </a:rPr>
                <a:t>Q </a:t>
              </a:r>
              <a:r>
                <a:rPr sz="2800" b="1">
                  <a:solidFill>
                    <a:srgbClr val="CC0000"/>
                  </a:solidFill>
                  <a:latin typeface="Times New Roman" pitchFamily="18" charset="0"/>
                </a:rPr>
                <a:t>= 1.2×10</a:t>
              </a:r>
              <a:r>
                <a:rPr sz="2800" b="1" baseline="30000">
                  <a:solidFill>
                    <a:srgbClr val="CC0000"/>
                  </a:solidFill>
                  <a:latin typeface="Times New Roman" pitchFamily="18" charset="0"/>
                </a:rPr>
                <a:t>7 </a:t>
              </a:r>
              <a:r>
                <a:rPr sz="2800" b="1">
                  <a:solidFill>
                    <a:srgbClr val="CC0000"/>
                  </a:solidFill>
                  <a:latin typeface="Times New Roman" pitchFamily="18" charset="0"/>
                </a:rPr>
                <a:t>J/kg×0.7 kg = 8.4×10</a:t>
              </a:r>
              <a:r>
                <a:rPr sz="2800" b="1" baseline="30000">
                  <a:solidFill>
                    <a:srgbClr val="CC0000"/>
                  </a:solidFill>
                  <a:latin typeface="Times New Roman" pitchFamily="18" charset="0"/>
                </a:rPr>
                <a:t>6</a:t>
              </a:r>
              <a:r>
                <a:rPr sz="2800" b="1">
                  <a:solidFill>
                    <a:srgbClr val="CC0000"/>
                  </a:solidFill>
                  <a:latin typeface="Times New Roman" pitchFamily="18" charset="0"/>
                </a:rPr>
                <a:t> J</a:t>
              </a:r>
              <a:endParaRPr sz="2800" b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grpSp>
          <p:nvGrpSpPr>
            <p:cNvPr id="84998" name="Group 20"/>
            <p:cNvGrpSpPr/>
            <p:nvPr/>
          </p:nvGrpSpPr>
          <p:grpSpPr>
            <a:xfrm>
              <a:off x="272" y="2472"/>
              <a:ext cx="1758" cy="704"/>
              <a:chOff x="272" y="2472"/>
              <a:chExt cx="1758" cy="704"/>
            </a:xfrm>
          </p:grpSpPr>
          <p:sp>
            <p:nvSpPr>
              <p:cNvPr id="84999" name="Rectangle 11"/>
              <p:cNvSpPr/>
              <p:nvPr/>
            </p:nvSpPr>
            <p:spPr>
              <a:xfrm>
                <a:off x="272" y="2614"/>
                <a:ext cx="1077" cy="381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fontAlgn="t">
                  <a:lnSpc>
                    <a:spcPct val="120000"/>
                  </a:lnSpc>
                  <a:buFont typeface=""/>
                </a:pPr>
                <a:r>
                  <a:rPr sz="2800" b="1">
                    <a:solidFill>
                      <a:srgbClr val="CC0000"/>
                    </a:solidFill>
                    <a:latin typeface="Times New Roman" pitchFamily="18" charset="0"/>
                  </a:rPr>
                  <a:t>　　</a:t>
                </a:r>
                <a:r>
                  <a:rPr sz="2800" b="1" i="1">
                    <a:solidFill>
                      <a:srgbClr val="CC0000"/>
                    </a:solidFill>
                    <a:latin typeface="Times New Roman" pitchFamily="18" charset="0"/>
                  </a:rPr>
                  <a:t>m </a:t>
                </a:r>
                <a:r>
                  <a:rPr sz="2800" b="1">
                    <a:solidFill>
                      <a:srgbClr val="CC0000"/>
                    </a:solidFill>
                    <a:latin typeface="Times New Roman" pitchFamily="18" charset="0"/>
                  </a:rPr>
                  <a:t>=</a:t>
                </a:r>
                <a:endParaRPr sz="2800" b="1">
                  <a:solidFill>
                    <a:srgbClr val="CC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85000" name="Rectangle 15"/>
              <p:cNvSpPr/>
              <p:nvPr/>
            </p:nvSpPr>
            <p:spPr>
              <a:xfrm>
                <a:off x="1066" y="2472"/>
                <a:ext cx="964" cy="704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fontAlgn="t">
                  <a:lnSpc>
                    <a:spcPct val="120000"/>
                  </a:lnSpc>
                  <a:buFont typeface=""/>
                </a:pPr>
                <a:r>
                  <a:rPr sz="2800" b="1" i="1">
                    <a:solidFill>
                      <a:srgbClr val="CC0000"/>
                    </a:solidFill>
                    <a:latin typeface="Times New Roman" pitchFamily="18" charset="0"/>
                  </a:rPr>
                  <a:t>Q</a:t>
                </a:r>
                <a:endParaRPr sz="2800" b="1" i="1">
                  <a:solidFill>
                    <a:srgbClr val="CC0000"/>
                  </a:solidFill>
                  <a:latin typeface="Times New Roman" pitchFamily="18" charset="0"/>
                </a:endParaRPr>
              </a:p>
              <a:p>
                <a:pPr marL="0" lvl="0" indent="0" algn="ctr" fontAlgn="t">
                  <a:lnSpc>
                    <a:spcPct val="120000"/>
                  </a:lnSpc>
                  <a:buFont typeface=""/>
                </a:pPr>
                <a:r>
                  <a:rPr sz="2800" b="1" i="1">
                    <a:solidFill>
                      <a:srgbClr val="CC0000"/>
                    </a:solidFill>
                    <a:latin typeface="Times New Roman" pitchFamily="18" charset="0"/>
                  </a:rPr>
                  <a:t>c</a:t>
                </a:r>
                <a:r>
                  <a:rPr sz="2800" b="1">
                    <a:solidFill>
                      <a:srgbClr val="CC0000"/>
                    </a:solidFill>
                    <a:latin typeface="Times New Roman" pitchFamily="18" charset="0"/>
                  </a:rPr>
                  <a:t>(</a:t>
                </a:r>
                <a:r>
                  <a:rPr sz="2800" b="1" i="1">
                    <a:solidFill>
                      <a:srgbClr val="CC0000"/>
                    </a:solidFill>
                    <a:latin typeface="Times New Roman" pitchFamily="18" charset="0"/>
                  </a:rPr>
                  <a:t>t</a:t>
                </a:r>
                <a:r>
                  <a:rPr sz="2800" b="1" i="1">
                    <a:solidFill>
                      <a:srgbClr val="CC0000"/>
                    </a:solidFill>
                    <a:latin typeface="Times New Roman" pitchFamily="18" charset="0"/>
                  </a:rPr>
                  <a:t> </a:t>
                </a:r>
                <a:r>
                  <a:rPr sz="2800" b="1">
                    <a:solidFill>
                      <a:srgbClr val="CC0000"/>
                    </a:solidFill>
                    <a:latin typeface="宋体" pitchFamily="2" charset="-122"/>
                  </a:rPr>
                  <a:t>-</a:t>
                </a:r>
                <a:r>
                  <a:rPr sz="2800" b="1" i="1">
                    <a:solidFill>
                      <a:srgbClr val="CC0000"/>
                    </a:solidFill>
                    <a:latin typeface="Times New Roman" pitchFamily="18" charset="0"/>
                  </a:rPr>
                  <a:t>t</a:t>
                </a:r>
                <a:r>
                  <a:rPr sz="2800" b="1" baseline="-50000">
                    <a:solidFill>
                      <a:srgbClr val="CC0000"/>
                    </a:solidFill>
                    <a:latin typeface="Times New Roman" pitchFamily="18" charset="0"/>
                  </a:rPr>
                  <a:t>0</a:t>
                </a:r>
                <a:r>
                  <a:rPr sz="2800" b="1">
                    <a:solidFill>
                      <a:srgbClr val="CC0000"/>
                    </a:solidFill>
                    <a:latin typeface="Times New Roman" pitchFamily="18" charset="0"/>
                  </a:rPr>
                  <a:t>) </a:t>
                </a:r>
                <a:endParaRPr sz="2800" b="1">
                  <a:solidFill>
                    <a:srgbClr val="CC0000"/>
                  </a:solidFill>
                  <a:latin typeface="Times New Roman" pitchFamily="18" charset="0"/>
                </a:endParaRPr>
              </a:p>
            </p:txBody>
          </p:sp>
          <p:cxnSp>
            <p:nvCxnSpPr>
              <p:cNvPr id="85001" name="Line 16"/>
              <p:cNvCxnSpPr/>
              <p:nvPr/>
            </p:nvCxnSpPr>
            <p:spPr>
              <a:xfrm>
                <a:off x="1264" y="2841"/>
                <a:ext cx="567" cy="0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</a:ln>
              <a:effectLst/>
            </p:spPr>
          </p:cxnSp>
        </p:grpSp>
        <p:grpSp>
          <p:nvGrpSpPr>
            <p:cNvPr id="85002" name="Group 21"/>
            <p:cNvGrpSpPr/>
            <p:nvPr/>
          </p:nvGrpSpPr>
          <p:grpSpPr>
            <a:xfrm>
              <a:off x="442" y="3072"/>
              <a:ext cx="4166" cy="704"/>
              <a:chOff x="442" y="3157"/>
              <a:chExt cx="4166" cy="704"/>
            </a:xfrm>
          </p:grpSpPr>
          <p:grpSp>
            <p:nvGrpSpPr>
              <p:cNvPr id="85003" name="Group 19"/>
              <p:cNvGrpSpPr/>
              <p:nvPr/>
            </p:nvGrpSpPr>
            <p:grpSpPr>
              <a:xfrm>
                <a:off x="1037" y="3157"/>
                <a:ext cx="3571" cy="704"/>
                <a:chOff x="1037" y="3157"/>
                <a:chExt cx="3571" cy="704"/>
              </a:xfrm>
            </p:grpSpPr>
            <p:sp>
              <p:nvSpPr>
                <p:cNvPr id="85004" name="Rectangle 13"/>
                <p:cNvSpPr/>
                <p:nvPr/>
              </p:nvSpPr>
              <p:spPr>
                <a:xfrm>
                  <a:off x="1037" y="3157"/>
                  <a:ext cx="3571" cy="70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fontAlgn="t">
                    <a:lnSpc>
                      <a:spcPct val="120000"/>
                    </a:lnSpc>
                    <a:buFont typeface=""/>
                  </a:pPr>
                  <a:r>
                    <a:rPr sz="2800" b="1">
                      <a:solidFill>
                        <a:srgbClr val="CC0000"/>
                      </a:solidFill>
                      <a:latin typeface="Times New Roman" pitchFamily="18" charset="0"/>
                    </a:rPr>
                    <a:t>8.4×10</a:t>
                  </a:r>
                  <a:r>
                    <a:rPr sz="2800" b="1" baseline="30000">
                      <a:solidFill>
                        <a:srgbClr val="CC0000"/>
                      </a:solidFill>
                      <a:latin typeface="Times New Roman" pitchFamily="18" charset="0"/>
                    </a:rPr>
                    <a:t>6 </a:t>
                  </a:r>
                  <a:r>
                    <a:rPr sz="2800" b="1">
                      <a:solidFill>
                        <a:srgbClr val="CC0000"/>
                      </a:solidFill>
                      <a:latin typeface="Times New Roman" pitchFamily="18" charset="0"/>
                    </a:rPr>
                    <a:t>J </a:t>
                  </a:r>
                  <a:endParaRPr sz="2800" b="1" i="1">
                    <a:solidFill>
                      <a:srgbClr val="CC0000"/>
                    </a:solidFill>
                    <a:latin typeface="Times New Roman" pitchFamily="18" charset="0"/>
                  </a:endParaRPr>
                </a:p>
                <a:p>
                  <a:pPr marL="0" lvl="0" indent="0" algn="ctr" fontAlgn="t">
                    <a:lnSpc>
                      <a:spcPct val="120000"/>
                    </a:lnSpc>
                    <a:buFont typeface=""/>
                  </a:pPr>
                  <a:r>
                    <a:rPr sz="2800" b="1">
                      <a:solidFill>
                        <a:srgbClr val="CC0000"/>
                      </a:solidFill>
                      <a:latin typeface="Times New Roman" pitchFamily="18" charset="0"/>
                    </a:rPr>
                    <a:t>4.2×10</a:t>
                  </a:r>
                  <a:r>
                    <a:rPr sz="2800" b="1" baseline="30000">
                      <a:solidFill>
                        <a:srgbClr val="CC0000"/>
                      </a:solidFill>
                      <a:latin typeface="Times New Roman" pitchFamily="18" charset="0"/>
                    </a:rPr>
                    <a:t>3 </a:t>
                  </a:r>
                  <a:r>
                    <a:rPr sz="2800" b="1">
                      <a:solidFill>
                        <a:srgbClr val="CC0000"/>
                      </a:solidFill>
                      <a:latin typeface="Times New Roman" pitchFamily="18" charset="0"/>
                    </a:rPr>
                    <a:t>J/(kg·℃)×(70 ℃</a:t>
                  </a:r>
                  <a:r>
                    <a:rPr sz="2800" b="1">
                      <a:solidFill>
                        <a:srgbClr val="CC0000"/>
                      </a:solidFill>
                      <a:latin typeface="宋体" pitchFamily="2" charset="-122"/>
                    </a:rPr>
                    <a:t>-</a:t>
                  </a:r>
                  <a:r>
                    <a:rPr sz="2800" b="1">
                      <a:solidFill>
                        <a:srgbClr val="CC0000"/>
                      </a:solidFill>
                      <a:latin typeface="Times New Roman" pitchFamily="18" charset="0"/>
                    </a:rPr>
                    <a:t>20 ℃)</a:t>
                  </a:r>
                  <a:endParaRPr sz="2800" b="1">
                    <a:solidFill>
                      <a:srgbClr val="CC0000"/>
                    </a:solidFill>
                    <a:latin typeface="Times New Roman" pitchFamily="18" charset="0"/>
                  </a:endParaRPr>
                </a:p>
              </p:txBody>
            </p:sp>
            <p:cxnSp>
              <p:nvCxnSpPr>
                <p:cNvPr id="85005" name="Line 14"/>
                <p:cNvCxnSpPr/>
                <p:nvPr/>
              </p:nvCxnSpPr>
              <p:spPr>
                <a:xfrm>
                  <a:off x="1207" y="3526"/>
                  <a:ext cx="3231" cy="0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</a:ln>
                <a:effectLst/>
              </p:spPr>
            </p:cxnSp>
          </p:grpSp>
          <p:sp>
            <p:nvSpPr>
              <p:cNvPr id="85006" name="Rectangle 17"/>
              <p:cNvSpPr/>
              <p:nvPr/>
            </p:nvSpPr>
            <p:spPr>
              <a:xfrm>
                <a:off x="442" y="3310"/>
                <a:ext cx="1077" cy="381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fontAlgn="t">
                  <a:lnSpc>
                    <a:spcPct val="120000"/>
                  </a:lnSpc>
                  <a:buFont typeface=""/>
                </a:pPr>
                <a:r>
                  <a:rPr sz="2800" b="1">
                    <a:solidFill>
                      <a:srgbClr val="CC0000"/>
                    </a:solidFill>
                    <a:latin typeface="Times New Roman" pitchFamily="18" charset="0"/>
                  </a:rPr>
                  <a:t>　　</a:t>
                </a:r>
                <a:r>
                  <a:rPr sz="2800" b="1" i="1">
                    <a:solidFill>
                      <a:srgbClr val="CC0000"/>
                    </a:solidFill>
                    <a:latin typeface="Times New Roman" pitchFamily="18" charset="0"/>
                  </a:rPr>
                  <a:t> </a:t>
                </a:r>
                <a:r>
                  <a:rPr sz="2800" b="1">
                    <a:solidFill>
                      <a:srgbClr val="CC0000"/>
                    </a:solidFill>
                    <a:latin typeface="Times New Roman" pitchFamily="18" charset="0"/>
                  </a:rPr>
                  <a:t>=</a:t>
                </a:r>
                <a:endParaRPr sz="2800" b="1">
                  <a:solidFill>
                    <a:srgbClr val="CC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85007" name="Rectangle 18"/>
            <p:cNvSpPr/>
            <p:nvPr/>
          </p:nvSpPr>
          <p:spPr>
            <a:xfrm>
              <a:off x="442" y="3763"/>
              <a:ext cx="2041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fontAlgn="t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CC0000"/>
                  </a:solidFill>
                  <a:latin typeface="Times New Roman" pitchFamily="18" charset="0"/>
                </a:rPr>
                <a:t>　　</a:t>
              </a:r>
              <a:r>
                <a:rPr sz="2800" b="1" i="1">
                  <a:solidFill>
                    <a:srgbClr val="CC0000"/>
                  </a:solidFill>
                  <a:latin typeface="Times New Roman" pitchFamily="18" charset="0"/>
                </a:rPr>
                <a:t> </a:t>
              </a:r>
              <a:r>
                <a:rPr sz="2800" b="1">
                  <a:solidFill>
                    <a:srgbClr val="CC0000"/>
                  </a:solidFill>
                  <a:latin typeface="Times New Roman" pitchFamily="18" charset="0"/>
                </a:rPr>
                <a:t>= 40 kg</a:t>
              </a:r>
              <a:endParaRPr sz="2800" b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85008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85009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2FA72FD3-1923-4DE4-8D0F-E8DFC3658432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/>
        </p:txBody>
      </p:sp>
      <p:pic>
        <p:nvPicPr>
          <p:cNvPr id="53251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3252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sp>
        <p:nvSpPr>
          <p:cNvPr id="5325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5325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FDD60B58-2A2E-4D04-BD16-9B2499B732C3}" type="footer">
              <a:rPr sz="1400"/>
              <a:t/>
            </a:fld>
            <a:endParaRPr sz="1400"/>
          </a:p>
        </p:txBody>
      </p:sp>
      <p:pic>
        <p:nvPicPr>
          <p:cNvPr id="5325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569700" y="110744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FFFFFF"/>
      </a:dk1>
      <a:lt1>
        <a:srgbClr val="000000"/>
      </a:lt1>
      <a:dk2>
        <a:srgbClr val="808080"/>
      </a:dk2>
      <a:lt2>
        <a:srgbClr val="00000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99"/>
        </a:hlink>
        <a:folHlink>
          <a:srgbClr val="99CC00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969696"/>
        </a:dk2>
        <a:lt2>
          <a:srgbClr val="000000"/>
        </a:lt2>
        <a:accent1>
          <a:srgbClr val="FBDF53"/>
        </a:accent1>
        <a:accent2>
          <a:srgbClr val="FF99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99CCFF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AF67FF"/>
        </a:folHlink>
      </a:clrScheme>
    </a:extraClrScheme>
    <a:extraClrScheme>
      <a:clrScheme name="">
        <a:dk1>
          <a:srgbClr val="DEF6F1"/>
        </a:dk1>
        <a:lt1>
          <a:srgbClr val="000000"/>
        </a:lt1>
        <a:dk2>
          <a:srgbClr val="969696"/>
        </a:dk2>
        <a:lt2>
          <a:srgbClr val="000000"/>
        </a:lt2>
        <a:accent1>
          <a:srgbClr val="FFFFFF"/>
        </a:accent1>
        <a:accent2>
          <a:srgbClr val="8DC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A800"/>
        </a:folHlink>
      </a:clrScheme>
    </a:extraClrScheme>
    <a:extraClrScheme>
      <a:clrScheme name="">
        <a:dk1>
          <a:srgbClr val="FFFFD9"/>
        </a:dk1>
        <a:lt1>
          <a:srgbClr val="000000"/>
        </a:lt1>
        <a:dk2>
          <a:srgbClr val="777777"/>
        </a:dk2>
        <a:lt2>
          <a:srgbClr val="000000"/>
        </a:lt2>
        <a:accent1>
          <a:srgbClr val="FFFFF7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5050"/>
        </a:hlink>
        <a:folHlink>
          <a:srgbClr val="FF9900"/>
        </a:folHlink>
      </a:clrScheme>
    </a:extraClrScheme>
    <a:extraClrScheme>
      <a:clrScheme name="">
        <a:dk1>
          <a:srgbClr val="008080"/>
        </a:dk1>
        <a:lt1>
          <a:srgbClr val="FFFFFF"/>
        </a:lt1>
        <a:dk2>
          <a:srgbClr val="005A58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</a:extraClrScheme>
    <a:extraClrScheme>
      <a:clrScheme name="">
        <a:dk1>
          <a:srgbClr val="800000"/>
        </a:dk1>
        <a:lt1>
          <a:srgbClr val="FFFFFF"/>
        </a:lt1>
        <a:dk2>
          <a:srgbClr val="5C1F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D3A219"/>
        </a:folHlink>
      </a:clrScheme>
    </a:extraClrScheme>
    <a:extraClrScheme>
      <a:clrScheme name="">
        <a:dk1>
          <a:srgbClr val="000099"/>
        </a:dk1>
        <a:lt1>
          <a:srgbClr val="FFFFFF"/>
        </a:lt1>
        <a:dk2>
          <a:srgbClr val="003366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FE701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336699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0E500"/>
        </a:folHlink>
      </a:clrScheme>
    </a:extraClrScheme>
    <a:extraClrScheme>
      <a:clrScheme name="">
        <a:dk1>
          <a:srgbClr val="686B5D"/>
        </a:dk1>
        <a:lt1>
          <a:srgbClr val="FFFFFF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E9DCB9"/>
        </a:folHlink>
      </a:clrScheme>
    </a:extraClrScheme>
    <a:extraClrScheme>
      <a:clrScheme name="">
        <a:dk1>
          <a:srgbClr val="666699"/>
        </a:dk1>
        <a:lt1>
          <a:srgbClr val="FFFFFF"/>
        </a:lt1>
        <a:dk2>
          <a:srgbClr val="3E3E5C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FFFF99"/>
        </a:folHlink>
      </a:clrScheme>
    </a:extraClrScheme>
    <a:extraClrScheme>
      <a:clrScheme name="">
        <a:dk1>
          <a:srgbClr val="523E26"/>
        </a:dk1>
        <a:lt1>
          <a:srgbClr val="FFFFFF"/>
        </a:lt1>
        <a:dk2>
          <a:srgbClr val="2D2015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B400"/>
        </a:hlink>
        <a:folHlink>
          <a:srgbClr val="8C9EA0"/>
        </a:folHlink>
      </a:clrScheme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157</Paragraphs>
  <Slides>18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19">
      <vt:lpstr>默认设计模板</vt:lpstr>
      <vt:lpstr>Slide 1</vt:lpstr>
      <vt:lpstr>一、热机</vt:lpstr>
      <vt:lpstr>汽油机的构造</vt:lpstr>
      <vt:lpstr>Slide 4</vt:lpstr>
      <vt:lpstr>Slide 5</vt:lpstr>
      <vt:lpstr>讨论</vt:lpstr>
      <vt:lpstr>Slide 7</vt:lpstr>
      <vt:lpstr>Slide 8</vt:lpstr>
      <vt:lpstr>Slide 9</vt:lpstr>
      <vt:lpstr>能量流向图</vt:lpstr>
      <vt:lpstr>Slide 11</vt:lpstr>
      <vt:lpstr>四、能量守恒定律</vt:lpstr>
      <vt:lpstr>生活中常见的能量转化</vt:lpstr>
      <vt:lpstr>Slide 14</vt:lpstr>
      <vt:lpstr>五、热量计算</vt:lpstr>
      <vt:lpstr>Slide 16</vt:lpstr>
      <vt:lpstr>Slide 17</vt:lpstr>
      <vt:lpstr>Slide 18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2020-12-02T13:10:26.937</cp:lastPrinted>
  <dcterms:created xsi:type="dcterms:W3CDTF">2020-12-02T13:10:26Z</dcterms:created>
  <dcterms:modified xsi:type="dcterms:W3CDTF">2020-12-02T05:10:27Z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