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</p:sldMasterIdLst>
  <p:notesMasterIdLst>
    <p:notesMasterId r:id="rId2"/>
  </p:notesMasterIdLst>
  <p:sldIdLst>
    <p:sldId id="397" r:id="rId3"/>
    <p:sldId id="575" r:id="rId4"/>
    <p:sldId id="576" r:id="rId5"/>
    <p:sldId id="577" r:id="rId6"/>
    <p:sldId id="670" r:id="rId7"/>
    <p:sldId id="631" r:id="rId8"/>
    <p:sldId id="633" r:id="rId9"/>
    <p:sldId id="674" r:id="rId10"/>
    <p:sldId id="635" r:id="rId11"/>
    <p:sldId id="675" r:id="rId12"/>
    <p:sldId id="677" r:id="rId13"/>
    <p:sldId id="686" r:id="rId14"/>
    <p:sldId id="687" r:id="rId15"/>
    <p:sldId id="678" r:id="rId16"/>
    <p:sldId id="688" r:id="rId17"/>
    <p:sldId id="593" r:id="rId18"/>
    <p:sldId id="518" r:id="rId19"/>
    <p:sldId id="597" r:id="rId20"/>
    <p:sldId id="689" r:id="rId21"/>
    <p:sldId id="690" r:id="rId22"/>
    <p:sldId id="691" r:id="rId23"/>
    <p:sldId id="692" r:id="rId24"/>
    <p:sldId id="693" r:id="rId25"/>
    <p:sldId id="694" r:id="rId26"/>
    <p:sldId id="695" r:id="rId27"/>
    <p:sldId id="696" r:id="rId28"/>
  </p:sldIdLst>
  <p:sldSz cx="9144000" cy="5143500"/>
  <p:notesSz cx="6858000" cy="9144000"/>
  <p:custDataLst>
    <p:tags r:id="rId29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tags" Target="tags/tag1.xml" /><Relationship Id="rId3" Type="http://schemas.openxmlformats.org/officeDocument/2006/relationships/slide" Target="slides/slide1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3F40EACC-58A6-4B6D-A94F-833F94463593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5859C0B-B44A-4316-B883-1657205C6C9E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1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81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64D3977-EB14-48F9-BB61-F757DEA09A7A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2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2B7A61B-2AC2-4D33-82F9-D57069F5CE4F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22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FB40D71-F7A0-4D6D-AAF8-1B52732DBD01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43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5BB7D9EC-6F2E-4448-943C-BC08D5C1FC9B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63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EA9788E-A1A5-4E6B-8368-475D113C3640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84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48789AF-DAA1-488D-BF18-82F55DA02AA4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04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6086B1B5-5328-4BA2-B2AA-0C6F643D6271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25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253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7679AFE-9E68-48A6-91BC-C21455587E39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45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A2971AD3-7CDC-476C-8592-8CB071B92A77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28DC94B3-4CAA-4BB2-9C52-35E0D1A1B6A2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86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5D2463CF-614B-4D74-B55C-1DDBB47EAD09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07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07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196D85A-C408-4839-94A1-0837DB564533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2_自定义版式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16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.xml" TargetMode="Internal" /><Relationship Id="rId3" Type="http://schemas.openxmlformats.org/officeDocument/2006/relationships/slide" Target="slide6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9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package" Target="../embeddings/oleObject1.docx" TargetMode="Internal" /><Relationship Id="rId4" Type="http://schemas.openxmlformats.org/officeDocument/2006/relationships/image" Target="../media/image8.emf" /><Relationship Id="rId5" Type="http://schemas.openxmlformats.org/officeDocument/2006/relationships/vmlDrawing" Target="../drawings/vmlDrawing1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package" Target="../embeddings/oleObject2.docx" TargetMode="Internal" /><Relationship Id="rId4" Type="http://schemas.openxmlformats.org/officeDocument/2006/relationships/image" Target="../media/image9.emf" /><Relationship Id="rId5" Type="http://schemas.openxmlformats.org/officeDocument/2006/relationships/vmlDrawing" Target="../drawings/vmlDrawing2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Relationship Id="rId3" Type="http://schemas.openxmlformats.org/officeDocument/2006/relationships/oleObject" Target="../embeddings/oleObject3.doc" TargetMode="Internal" /><Relationship Id="rId4" Type="http://schemas.openxmlformats.org/officeDocument/2006/relationships/image" Target="../media/image10.emf" /><Relationship Id="rId5" Type="http://schemas.openxmlformats.org/officeDocument/2006/relationships/vmlDrawing" Target="../drawings/vmlDrawing3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11.emf" /><Relationship Id="rId5" Type="http://schemas.openxmlformats.org/officeDocument/2006/relationships/vmlDrawing" Target="../drawings/vmlDrawing4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2.xml" /><Relationship Id="rId3" Type="http://schemas.openxmlformats.org/officeDocument/2006/relationships/oleObject" Target="../embeddings/oleObject5.doc" TargetMode="Internal" /><Relationship Id="rId4" Type="http://schemas.openxmlformats.org/officeDocument/2006/relationships/image" Target="../media/image12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5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jpeg" /><Relationship Id="rId3" Type="http://schemas.openxmlformats.org/officeDocument/2006/relationships/slide" Target="slide17.xml" TargetMode="Internal" /><Relationship Id="rId4" Type="http://schemas.openxmlformats.org/officeDocument/2006/relationships/slide" Target="slide18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Relationship Id="rId7" Type="http://schemas.openxmlformats.org/officeDocument/2006/relationships/slide" Target="slide22.xml" TargetMode="In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Relationship Id="rId3" Type="http://schemas.openxmlformats.org/officeDocument/2006/relationships/slide" Target="slide16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15.emf" /><Relationship Id="rId4" Type="http://schemas.openxmlformats.org/officeDocument/2006/relationships/vmlDrawing" Target="../drawings/vmlDrawing6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16.emf" /><Relationship Id="rId4" Type="http://schemas.openxmlformats.org/officeDocument/2006/relationships/image" Target="../media/image7.png" /><Relationship Id="rId5" Type="http://schemas.openxmlformats.org/officeDocument/2006/relationships/slide" Target="slide16.xml" TargetMode="Internal" /><Relationship Id="rId6" Type="http://schemas.openxmlformats.org/officeDocument/2006/relationships/vmlDrawing" Target="../drawings/vmlDrawing7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18.emf" /><Relationship Id="rId4" Type="http://schemas.openxmlformats.org/officeDocument/2006/relationships/vmlDrawing" Target="../drawings/vmlDrawing8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19.emf" /><Relationship Id="rId4" Type="http://schemas.openxmlformats.org/officeDocument/2006/relationships/image" Target="../media/image7.png" /><Relationship Id="rId5" Type="http://schemas.openxmlformats.org/officeDocument/2006/relationships/slide" Target="slide16.xml" TargetMode="Internal" /><Relationship Id="rId6" Type="http://schemas.openxmlformats.org/officeDocument/2006/relationships/image" Target="../media/image20.png" /><Relationship Id="rId7" Type="http://schemas.openxmlformats.org/officeDocument/2006/relationships/vmlDrawing" Target="../drawings/vmlDrawing9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7" name="文本框 6"/>
          <p:cNvSpPr/>
          <p:nvPr/>
        </p:nvSpPr>
        <p:spPr>
          <a:xfrm>
            <a:off x="1474788" y="1690688"/>
            <a:ext cx="6157912" cy="1476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25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内容综合专题：热学计算 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4098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121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5122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5123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5124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5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6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7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8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9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130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5131" name="组合 159"/>
          <p:cNvGrpSpPr/>
          <p:nvPr/>
        </p:nvGrpSpPr>
        <p:grpSpPr>
          <a:xfrm>
            <a:off x="2425700" y="2332038"/>
            <a:ext cx="4449763" cy="2085975"/>
            <a:chOff x="2000534" y="2474331"/>
            <a:chExt cx="5723839" cy="2584754"/>
          </a:xfrm>
        </p:grpSpPr>
        <p:grpSp>
          <p:nvGrpSpPr>
            <p:cNvPr id="5132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33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4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35" name="椭圆 178"/>
              <p:cNvSpPr/>
              <p:nvPr/>
            </p:nvSpPr>
            <p:spPr>
              <a:xfrm rot="16200000">
                <a:off x="448576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6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37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38" name="椭圆 176"/>
              <p:cNvSpPr/>
              <p:nvPr/>
            </p:nvSpPr>
            <p:spPr>
              <a:xfrm rot="16200000">
                <a:off x="4488931" y="3000480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40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41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42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43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44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45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5146" name="组合 184"/>
          <p:cNvGrpSpPr/>
          <p:nvPr/>
        </p:nvGrpSpPr>
        <p:grpSpPr>
          <a:xfrm>
            <a:off x="2433638" y="1203325"/>
            <a:ext cx="4192587" cy="1992313"/>
            <a:chOff x="1851755" y="1505713"/>
            <a:chExt cx="5440491" cy="2584754"/>
          </a:xfrm>
        </p:grpSpPr>
        <p:grpSp>
          <p:nvGrpSpPr>
            <p:cNvPr id="5147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5148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5149" name="圆角矩形 187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5150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1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2" name="椭圆 201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3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54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5" name="椭圆 199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56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5157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5158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59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5160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5161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145" name="组合 5"/>
          <p:cNvGrpSpPr/>
          <p:nvPr/>
        </p:nvGrpSpPr>
        <p:grpSpPr>
          <a:xfrm>
            <a:off x="2425700" y="279400"/>
            <a:ext cx="4192588" cy="1992313"/>
            <a:chOff x="1851755" y="1505713"/>
            <a:chExt cx="5440491" cy="2584754"/>
          </a:xfrm>
        </p:grpSpPr>
        <p:grpSp>
          <p:nvGrpSpPr>
            <p:cNvPr id="6146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6147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6148" name="圆角矩形 8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6149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0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1" name="椭圆 22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2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3" name="椭圆 19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4" name="椭圆 20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5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6156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6157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8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59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6160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161" name="矩形 1">
            <a:hlinkClick r:id="rId2" action="ppaction://hlinksldjump"/>
          </p:cNvPr>
          <p:cNvSpPr/>
          <p:nvPr/>
        </p:nvSpPr>
        <p:spPr>
          <a:xfrm>
            <a:off x="1258888" y="1901825"/>
            <a:ext cx="6769100" cy="461963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利用物体吸收或放出热量的公式进行计算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6162" name="矩形 2">
            <a:hlinkClick r:id="rId3" action="ppaction://hlinksldjump"/>
          </p:cNvPr>
          <p:cNvSpPr/>
          <p:nvPr/>
        </p:nvSpPr>
        <p:spPr>
          <a:xfrm>
            <a:off x="1258888" y="2716213"/>
            <a:ext cx="6769100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利用燃料完全燃烧放出热量的公式进行计算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pic>
        <p:nvPicPr>
          <p:cNvPr id="6163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64" name="矩形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258888" y="3533775"/>
            <a:ext cx="6769100" cy="4603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利用热效率公式进行计算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/>
      <p:bldP spid="6162" grpId="0"/>
      <p:bldP spid="61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Text Box 22"/>
          <p:cNvSpPr txBox="1">
            <a:spLocks noChangeArrowheads="1"/>
          </p:cNvSpPr>
          <p:nvPr/>
        </p:nvSpPr>
        <p:spPr bwMode="auto">
          <a:xfrm>
            <a:off x="506413" y="881063"/>
            <a:ext cx="81153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计算物体吸收热量的公式为：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en-US" altLang="zh-CN" sz="2400" b="1" i="1" spc="0">
                <a:latin typeface="宋体" pitchFamily="2" charset="-122"/>
                <a:ea typeface="Times New Roman" panose="02020603050405020304"/>
              </a:rPr>
              <a:t>Q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吸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cm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t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 spc="0">
                <a:latin typeface="Times New Roman"/>
              </a:rPr>
              <a:t>t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cm</a:t>
            </a:r>
            <a:r>
              <a:rPr lang="en-US" altLang="zh-CN" sz="2400" b="1" spc="0">
                <a:latin typeface="Times New Roman"/>
              </a:rPr>
              <a:t>Δ</a:t>
            </a:r>
            <a:r>
              <a:rPr lang="en-US" altLang="zh-CN" sz="2400" b="1" i="1" spc="0">
                <a:latin typeface="Times New Roman"/>
              </a:rPr>
              <a:t>t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en-US" altLang="zh-CN" sz="2400" b="1">
              <a:latin typeface="Times New Roman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计算物体放出热量的公式为：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en-US" altLang="zh-CN" sz="2400" b="1" i="1" spc="0">
                <a:latin typeface="宋体" pitchFamily="2" charset="-122"/>
                <a:ea typeface="Times New Roman" panose="02020603050405020304"/>
              </a:rPr>
              <a:t>Q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放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cm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t</a:t>
            </a:r>
            <a:r>
              <a:rPr lang="en-US" altLang="zh-CN" sz="2400" b="1" spc="0" baseline="-25000">
                <a:latin typeface="Times New Roman"/>
              </a:rPr>
              <a:t>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 spc="0">
                <a:latin typeface="Times New Roman"/>
              </a:rPr>
              <a:t>t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cm</a:t>
            </a:r>
            <a:r>
              <a:rPr lang="en-US" altLang="zh-CN" sz="2400" b="1" spc="0">
                <a:latin typeface="Times New Roman"/>
              </a:rPr>
              <a:t>Δ</a:t>
            </a:r>
            <a:r>
              <a:rPr lang="en-US" altLang="zh-CN" sz="2400" b="1" i="1" spc="0">
                <a:latin typeface="Times New Roman"/>
              </a:rPr>
              <a:t>t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170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利用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物体吸收或放出热量的公式进行计算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Text Box 22"/>
          <p:cNvSpPr txBox="1">
            <a:spLocks noChangeArrowheads="1"/>
          </p:cNvSpPr>
          <p:nvPr/>
        </p:nvSpPr>
        <p:spPr bwMode="auto">
          <a:xfrm>
            <a:off x="506413" y="627063"/>
            <a:ext cx="811530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福建厦门质检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卡路里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简称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卡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，是热量的另一个单位，常用于营养计量中。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卡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是这样规定的：</a:t>
            </a:r>
            <a:r>
              <a:rPr lang="en-US" altLang="zh-CN" sz="2400" b="1" spc="0">
                <a:latin typeface="Times New Roman"/>
              </a:rPr>
              <a:t> 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卡等于在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个标准大气压下，</a:t>
            </a:r>
            <a:r>
              <a:rPr lang="en-US" altLang="zh-CN" sz="2400" b="1" spc="0">
                <a:latin typeface="Times New Roman"/>
              </a:rPr>
              <a:t>1 g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水温度升高</a:t>
            </a:r>
            <a:r>
              <a:rPr lang="en-US" altLang="zh-CN" sz="2400" b="1" spc="0">
                <a:latin typeface="Times New Roman"/>
              </a:rPr>
              <a:t>1 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吸收的热量。那么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卡等于</a:t>
            </a:r>
            <a:r>
              <a:rPr lang="en-US" altLang="zh-CN" sz="2400" b="1" spc="0">
                <a:latin typeface="Times New Roman"/>
              </a:rPr>
              <a:t>__________J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。若一个成年人参加一次长跑，身体消耗的能量约</a:t>
            </a:r>
            <a:r>
              <a:rPr lang="en-US" altLang="zh-CN" sz="2400" b="1" spc="0">
                <a:latin typeface="Times New Roman"/>
              </a:rPr>
              <a:t>8.4× 10</a:t>
            </a:r>
            <a:r>
              <a:rPr lang="en-US" altLang="zh-CN" sz="2400" b="1" spc="0" baseline="30000">
                <a:latin typeface="Times New Roman"/>
              </a:rPr>
              <a:t>6</a:t>
            </a:r>
            <a:r>
              <a:rPr lang="en-US" altLang="zh-CN" sz="2400" b="1" spc="0">
                <a:latin typeface="Times New Roman"/>
              </a:rPr>
              <a:t> 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，相当于消耗</a:t>
            </a:r>
            <a:r>
              <a:rPr lang="en-US" altLang="zh-CN" sz="2400" b="1" spc="0">
                <a:latin typeface="Times New Roman"/>
              </a:rPr>
              <a:t>__________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卡。</a:t>
            </a:r>
            <a:r>
              <a:rPr lang="en-US" altLang="zh-CN" sz="2400" b="1" spc="0">
                <a:latin typeface="Times New Roman"/>
              </a:rPr>
              <a:t>[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已知</a:t>
            </a:r>
            <a:r>
              <a:rPr lang="en-US" altLang="zh-CN" sz="2400" b="1" i="1" spc="0">
                <a:latin typeface="Times New Roman"/>
              </a:rPr>
              <a:t>c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4.2× 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J/(kg·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en-US" altLang="zh-CN" sz="2400" b="1" spc="0">
                <a:latin typeface="Times New Roman"/>
              </a:rPr>
              <a:t>)]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18" name="矩形 13"/>
          <p:cNvSpPr/>
          <p:nvPr/>
        </p:nvSpPr>
        <p:spPr>
          <a:xfrm>
            <a:off x="5364163" y="2354263"/>
            <a:ext cx="5699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4.2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9219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0" name="矩形 5"/>
          <p:cNvSpPr>
            <a:spLocks noChangeArrowheads="1"/>
          </p:cNvSpPr>
          <p:nvPr/>
        </p:nvSpPr>
        <p:spPr bwMode="auto">
          <a:xfrm>
            <a:off x="1914525" y="3363913"/>
            <a:ext cx="121285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6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Text Box 22"/>
          <p:cNvSpPr txBox="1">
            <a:spLocks noChangeArrowheads="1"/>
          </p:cNvSpPr>
          <p:nvPr/>
        </p:nvSpPr>
        <p:spPr bwMode="auto">
          <a:xfrm>
            <a:off x="506413" y="1065213"/>
            <a:ext cx="8115300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【解题技巧】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燃料完全燃烧释放出的热量公式为：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en-US" altLang="zh-CN" sz="2400" b="1" i="1" spc="0">
                <a:latin typeface="宋体" pitchFamily="2" charset="-122"/>
                <a:ea typeface="Times New Roman" panose="02020603050405020304"/>
              </a:rPr>
              <a:t>Q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放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mq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气体燃料完全燃烧释放出的热量公式也可为：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en-US" altLang="zh-CN" sz="2400" b="1" i="1" spc="0">
                <a:latin typeface="宋体" pitchFamily="2" charset="-122"/>
                <a:ea typeface="Times New Roman" panose="02020603050405020304"/>
              </a:rPr>
              <a:t>Q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放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latin typeface="Times New Roman"/>
              </a:rPr>
              <a:t>qV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说明：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中的公式对固体、液体、气体均适用。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7505" marR="0" lvl="0" indent="-1905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只对气体适用。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266" name="矩形 15"/>
          <p:cNvSpPr>
            <a:spLocks noChangeArrowheads="1"/>
          </p:cNvSpPr>
          <p:nvPr/>
        </p:nvSpPr>
        <p:spPr bwMode="auto">
          <a:xfrm>
            <a:off x="539750" y="614363"/>
            <a:ext cx="74882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利用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燃料完全燃烧放出热量的公式进行计算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Text Box 22"/>
          <p:cNvSpPr txBox="1">
            <a:spLocks noChangeArrowheads="1"/>
          </p:cNvSpPr>
          <p:nvPr/>
        </p:nvSpPr>
        <p:spPr bwMode="auto">
          <a:xfrm>
            <a:off x="441325" y="627063"/>
            <a:ext cx="81629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】用天然气灶将一壶质量为</a:t>
            </a:r>
            <a:r>
              <a:rPr lang="en-US" altLang="zh-CN" sz="2400" b="1" spc="0">
                <a:latin typeface="Times New Roman"/>
              </a:rPr>
              <a:t>2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、初温为</a:t>
            </a:r>
            <a:r>
              <a:rPr lang="en-US" altLang="zh-CN" sz="2400" b="1" spc="0">
                <a:latin typeface="Times New Roman"/>
              </a:rPr>
              <a:t>30 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的水加热到</a:t>
            </a:r>
            <a:r>
              <a:rPr lang="en-US" altLang="zh-CN" sz="2400" b="1" spc="0">
                <a:latin typeface="Times New Roman"/>
              </a:rPr>
              <a:t>80 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，消耗了</a:t>
            </a:r>
            <a:r>
              <a:rPr lang="en-US" altLang="zh-CN" sz="2400" b="1" spc="0">
                <a:latin typeface="Times New Roman"/>
              </a:rPr>
              <a:t>16 dm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天然气。已知水的比热容为</a:t>
            </a:r>
            <a:r>
              <a:rPr lang="en-US" altLang="zh-CN" sz="2400" b="1" spc="0">
                <a:latin typeface="Times New Roman"/>
              </a:rPr>
              <a:t>4.2× 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J/(kg·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，天然气的热值为</a:t>
            </a:r>
            <a:r>
              <a:rPr lang="en-US" altLang="zh-CN" sz="2400" b="1" spc="0">
                <a:latin typeface="Times New Roman"/>
              </a:rPr>
              <a:t>4.2× 10</a:t>
            </a:r>
            <a:r>
              <a:rPr lang="en-US" altLang="zh-CN" sz="2400" b="1" spc="0" baseline="30000">
                <a:latin typeface="Times New Roman"/>
              </a:rPr>
              <a:t>7</a:t>
            </a:r>
            <a:r>
              <a:rPr lang="en-US" altLang="zh-CN" sz="2400" b="1" spc="0">
                <a:latin typeface="Times New Roman"/>
              </a:rPr>
              <a:t> J/m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，则天然气完全燃烧放出的热量为</a:t>
            </a:r>
            <a:r>
              <a:rPr lang="en-US" altLang="zh-CN" sz="2400" b="1" spc="0">
                <a:latin typeface="Times New Roman"/>
              </a:rPr>
              <a:t>_____</a:t>
            </a:r>
            <a:r>
              <a:rPr lang="en-US" altLang="zh-CN" sz="2400" b="1" spc="0">
                <a:latin typeface="Times New Roman"/>
              </a:rPr>
              <a:t>__</a:t>
            </a:r>
            <a:r>
              <a:rPr lang="en-US" altLang="zh-CN" sz="2400" b="1" spc="0">
                <a:latin typeface="Times New Roman"/>
              </a:rPr>
              <a:t>_____</a:t>
            </a:r>
            <a:r>
              <a:rPr lang="en-US" altLang="zh-CN" sz="2400" b="1" spc="0">
                <a:latin typeface="Times New Roman"/>
              </a:rPr>
              <a:t>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，水吸收的热量为</a:t>
            </a:r>
            <a:r>
              <a:rPr lang="en-US" altLang="zh-CN" sz="2400" b="1" spc="0">
                <a:latin typeface="Times New Roman"/>
              </a:rPr>
              <a:t>________J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3314" name="矩形 2"/>
          <p:cNvSpPr/>
          <p:nvPr/>
        </p:nvSpPr>
        <p:spPr>
          <a:xfrm>
            <a:off x="5148263" y="2354263"/>
            <a:ext cx="1519237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6.72×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5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3315" name="矩形 3"/>
          <p:cNvSpPr/>
          <p:nvPr/>
        </p:nvSpPr>
        <p:spPr>
          <a:xfrm>
            <a:off x="1797050" y="2914650"/>
            <a:ext cx="136683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4.2×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5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Text Box 22"/>
          <p:cNvSpPr txBox="1">
            <a:spLocks noChangeArrowheads="1"/>
          </p:cNvSpPr>
          <p:nvPr/>
        </p:nvSpPr>
        <p:spPr bwMode="auto">
          <a:xfrm>
            <a:off x="382588" y="695325"/>
            <a:ext cx="831373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】一个标准大气压下，将质量</a:t>
            </a:r>
            <a:r>
              <a:rPr lang="en-US" altLang="zh-CN" sz="2400" b="1" spc="0">
                <a:latin typeface="Times New Roman"/>
              </a:rPr>
              <a:t>1.0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的水从</a:t>
            </a:r>
            <a:r>
              <a:rPr lang="en-US" altLang="zh-CN" sz="2400" b="1" spc="0">
                <a:latin typeface="Times New Roman"/>
              </a:rPr>
              <a:t>20 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加热到沸腾，水吸收的热量是</a:t>
            </a:r>
            <a:r>
              <a:rPr lang="en-US" altLang="zh-CN" sz="2400" b="1" spc="0">
                <a:latin typeface="Times New Roman"/>
              </a:rPr>
              <a:t>_</a:t>
            </a:r>
            <a:r>
              <a:rPr lang="en-US" altLang="zh-CN" sz="2400" b="1" spc="0">
                <a:latin typeface="Times New Roman"/>
              </a:rPr>
              <a:t>___</a:t>
            </a:r>
            <a:r>
              <a:rPr lang="en-US" altLang="zh-CN" sz="2400" b="1" spc="0">
                <a:latin typeface="Times New Roman"/>
              </a:rPr>
              <a:t>_______</a:t>
            </a:r>
            <a:r>
              <a:rPr lang="en-US" altLang="zh-CN" sz="2400" b="1" spc="0">
                <a:latin typeface="Times New Roman"/>
              </a:rPr>
              <a:t>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。小明家天然气热水器的热效率是</a:t>
            </a:r>
            <a:r>
              <a:rPr lang="en-US" altLang="zh-CN" sz="2400" b="1" spc="0">
                <a:latin typeface="Times New Roman"/>
              </a:rPr>
              <a:t>84%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，他某次洗澡，耗水</a:t>
            </a:r>
            <a:r>
              <a:rPr lang="en-US" altLang="zh-CN" sz="2400" b="1" spc="0">
                <a:latin typeface="Times New Roman"/>
              </a:rPr>
              <a:t>40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，自来水进热水器时的温度是</a:t>
            </a:r>
            <a:r>
              <a:rPr lang="en-US" altLang="zh-CN" sz="2400" b="1" spc="0">
                <a:latin typeface="Times New Roman"/>
              </a:rPr>
              <a:t>24 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，出热水器时的温度是</a:t>
            </a:r>
            <a:r>
              <a:rPr lang="en-US" altLang="zh-CN" sz="2400" b="1" spc="0">
                <a:latin typeface="Times New Roman"/>
              </a:rPr>
              <a:t> 40 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，小明这次洗澡消耗天然气</a:t>
            </a:r>
            <a:r>
              <a:rPr lang="en-US" altLang="zh-CN" sz="2400" b="1" spc="0">
                <a:latin typeface="Times New Roman"/>
              </a:rPr>
              <a:t>________m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。已知水的比热容是</a:t>
            </a:r>
            <a:r>
              <a:rPr lang="en-US" altLang="zh-CN" sz="2400" b="1" spc="0">
                <a:latin typeface="Times New Roman"/>
              </a:rPr>
              <a:t>4.2× 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J/(kg·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，天然气的热值是</a:t>
            </a:r>
            <a:r>
              <a:rPr lang="en-US" altLang="zh-CN" sz="2400" b="1" spc="0">
                <a:latin typeface="Times New Roman"/>
              </a:rPr>
              <a:t>3.2× 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J/m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62" name="矩形 2"/>
          <p:cNvSpPr/>
          <p:nvPr/>
        </p:nvSpPr>
        <p:spPr>
          <a:xfrm>
            <a:off x="4492625" y="1347788"/>
            <a:ext cx="15192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3.36×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5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5363" name="矩形 3"/>
          <p:cNvSpPr>
            <a:spLocks noChangeArrowheads="1"/>
          </p:cNvSpPr>
          <p:nvPr/>
        </p:nvSpPr>
        <p:spPr bwMode="auto">
          <a:xfrm>
            <a:off x="4433888" y="2859088"/>
            <a:ext cx="56991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0.1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5364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矩形 15"/>
          <p:cNvSpPr>
            <a:spLocks noChangeArrowheads="1"/>
          </p:cNvSpPr>
          <p:nvPr/>
        </p:nvSpPr>
        <p:spPr bwMode="auto">
          <a:xfrm>
            <a:off x="539750" y="614363"/>
            <a:ext cx="74882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利用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热效率公式进行计算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17410" name="对象 1"/>
          <p:cNvGraphicFramePr>
            <a:graphicFrameLocks noChangeAspect="1"/>
          </p:cNvGraphicFramePr>
          <p:nvPr/>
        </p:nvGraphicFramePr>
        <p:xfrm>
          <a:off x="344488" y="1235075"/>
          <a:ext cx="8455025" cy="27765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8455025" imgH="2776538" progId="Word.Document.12">
                  <p:embed/>
                </p:oleObj>
              </mc:Choice>
              <mc:Fallback>
                <p:oleObj r:id="rId3" imgW="8455025" imgH="277653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4488" y="1235075"/>
                        <a:ext cx="8455025" cy="2776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7" name="对象 1"/>
          <p:cNvGraphicFramePr>
            <a:graphicFrameLocks noChangeAspect="1"/>
          </p:cNvGraphicFramePr>
          <p:nvPr/>
        </p:nvGraphicFramePr>
        <p:xfrm>
          <a:off x="365125" y="700088"/>
          <a:ext cx="8455025" cy="3767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8455025" imgH="3767137" progId="Word.Document.12">
                  <p:embed/>
                </p:oleObj>
              </mc:Choice>
              <mc:Fallback>
                <p:oleObj r:id="rId3" imgW="8455025" imgH="37671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5125" y="700088"/>
                        <a:ext cx="8455025" cy="3767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】我国自主研发的某品牌汽车进行技术测试，已知该车在某段长</a:t>
            </a:r>
            <a:r>
              <a:rPr lang="en-US" altLang="zh-CN" sz="2400" b="1" spc="0">
                <a:latin typeface="Times New Roman"/>
              </a:rPr>
              <a:t>1.2 km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的水平路面做匀速直线运动，用时</a:t>
            </a:r>
            <a:r>
              <a:rPr lang="en-US" altLang="zh-CN" sz="2400" b="1" spc="0">
                <a:latin typeface="Times New Roman"/>
              </a:rPr>
              <a:t>40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，汽车在行驶过程中受到的阻力为</a:t>
            </a:r>
            <a:r>
              <a:rPr lang="en-US" altLang="zh-CN" sz="2400" b="1" spc="0">
                <a:latin typeface="Times New Roman"/>
              </a:rPr>
              <a:t>400 N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，汽车在此过程中发动机热机效率为</a:t>
            </a:r>
            <a:r>
              <a:rPr lang="en-US" altLang="zh-CN" sz="2400" b="1" spc="0">
                <a:latin typeface="Times New Roman"/>
              </a:rPr>
              <a:t>48%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，汽油的热值</a:t>
            </a:r>
            <a:r>
              <a:rPr lang="en-US" altLang="zh-CN" sz="2400" b="1" i="1" spc="0">
                <a:latin typeface="Times New Roman"/>
              </a:rPr>
              <a:t>q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4.6× 10</a:t>
            </a:r>
            <a:r>
              <a:rPr lang="en-US" altLang="zh-CN" sz="2400" b="1" spc="0" baseline="30000">
                <a:latin typeface="Times New Roman"/>
              </a:rPr>
              <a:t>7</a:t>
            </a:r>
            <a:r>
              <a:rPr lang="en-US" altLang="zh-CN" sz="2400" b="1" spc="0">
                <a:latin typeface="Times New Roman"/>
              </a:rPr>
              <a:t> J/kg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。在该测试过程中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Text Box 22"/>
          <p:cNvSpPr txBox="1">
            <a:spLocks noChangeArrowheads="1"/>
          </p:cNvSpPr>
          <p:nvPr/>
        </p:nvSpPr>
        <p:spPr bwMode="auto">
          <a:xfrm>
            <a:off x="506413" y="579438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汽车牵引力做功的功率为多少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3554" name="对象 1"/>
          <p:cNvGraphicFramePr>
            <a:graphicFrameLocks noChangeAspect="1"/>
          </p:cNvGraphicFramePr>
          <p:nvPr/>
        </p:nvGraphicFramePr>
        <p:xfrm>
          <a:off x="1009650" y="1347788"/>
          <a:ext cx="7162800" cy="3009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3" imgW="7162800" imgH="3009900" progId="Word.Document.8">
                  <p:embed/>
                </p:oleObj>
              </mc:Choice>
              <mc:Fallback>
                <p:oleObj r:id="rId3" imgW="7162800" imgH="3009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09650" y="1347788"/>
                        <a:ext cx="7162800" cy="3009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Text Box 22"/>
          <p:cNvSpPr txBox="1">
            <a:spLocks noChangeArrowheads="1"/>
          </p:cNvSpPr>
          <p:nvPr/>
        </p:nvSpPr>
        <p:spPr bwMode="auto">
          <a:xfrm>
            <a:off x="506413" y="579438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燃烧了多少汽油？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计算结果保留两位小数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5602" name="对象 1"/>
          <p:cNvGraphicFramePr>
            <a:graphicFrameLocks noChangeAspect="1"/>
          </p:cNvGraphicFramePr>
          <p:nvPr/>
        </p:nvGraphicFramePr>
        <p:xfrm>
          <a:off x="1081088" y="1419225"/>
          <a:ext cx="7162800" cy="2819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7162800" imgH="2819400" progId="Word.Document.8">
                  <p:embed/>
                </p:oleObj>
              </mc:Choice>
              <mc:Fallback>
                <p:oleObj r:id="rId3" imgW="7162800" imgH="2819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81088" y="1419225"/>
                        <a:ext cx="7162800" cy="2819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】已知天然气的热值为</a:t>
            </a:r>
            <a:r>
              <a:rPr lang="en-US" altLang="zh-CN" sz="2400" b="1" spc="0">
                <a:latin typeface="Times New Roman"/>
              </a:rPr>
              <a:t>3.8× 10</a:t>
            </a:r>
            <a:r>
              <a:rPr lang="en-US" altLang="zh-CN" sz="2400" b="1" spc="0" baseline="30000">
                <a:latin typeface="Times New Roman"/>
              </a:rPr>
              <a:t>7</a:t>
            </a:r>
            <a:r>
              <a:rPr lang="en-US" altLang="zh-CN" sz="2400" b="1" spc="0">
                <a:latin typeface="Times New Roman"/>
              </a:rPr>
              <a:t> J/m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，水的比热容为</a:t>
            </a:r>
            <a:r>
              <a:rPr lang="en-US" altLang="zh-CN" sz="2400" b="1" spc="0">
                <a:latin typeface="Times New Roman"/>
              </a:rPr>
              <a:t>4.2× 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J/(kg·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en-US" altLang="zh-CN" sz="2400" b="1" spc="0">
                <a:latin typeface="Times New Roman"/>
              </a:rPr>
              <a:t>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。求：</a:t>
            </a:r>
            <a:r>
              <a:rPr lang="en-US" altLang="zh-CN" sz="2400" b="1" spc="0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完全燃烧</a:t>
            </a:r>
            <a:r>
              <a:rPr lang="en-US" altLang="zh-CN" sz="2400" b="1" spc="0">
                <a:latin typeface="Times New Roman"/>
              </a:rPr>
              <a:t>1.4× 10</a:t>
            </a:r>
            <a:r>
              <a:rPr lang="zh-CN" altLang="zh-CN" sz="2400" b="1" spc="0" baseline="30000"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spc="0" baseline="30000">
                <a:latin typeface="Times New Roman"/>
              </a:rPr>
              <a:t>2</a:t>
            </a:r>
            <a:r>
              <a:rPr lang="en-US" altLang="zh-CN" sz="2400" b="1" spc="0">
                <a:latin typeface="Times New Roman"/>
              </a:rPr>
              <a:t> m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天然气放出多少热量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7650" name="矩形 5"/>
          <p:cNvSpPr>
            <a:spLocks noChangeArrowheads="1"/>
          </p:cNvSpPr>
          <p:nvPr/>
        </p:nvSpPr>
        <p:spPr bwMode="auto">
          <a:xfrm>
            <a:off x="1273175" y="2284413"/>
            <a:ext cx="653891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(1)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天然气放出的热量：</a:t>
            </a:r>
            <a:r>
              <a:rPr lang="zh-CN" altLang="zh-CN" sz="2400" b="1" spc="0">
                <a:solidFill>
                  <a:srgbClr val="C00000"/>
                </a:solidFill>
                <a:latin typeface="宋体" pitchFamily="2" charset="-122"/>
                <a:ea typeface="Times New Roman" panose="02020603050405020304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Q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放气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V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气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q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气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1.4× 10</a:t>
            </a:r>
            <a:r>
              <a:rPr lang="zh-CN" altLang="zh-CN" sz="2400" b="1" spc="0" baseline="30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2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m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× 3.8×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7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J/m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5.32×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5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J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Text Box 22"/>
          <p:cNvSpPr txBox="1">
            <a:spLocks noChangeArrowheads="1"/>
          </p:cNvSpPr>
          <p:nvPr/>
        </p:nvSpPr>
        <p:spPr bwMode="auto">
          <a:xfrm>
            <a:off x="506413" y="484188"/>
            <a:ext cx="81153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358140" marR="0" lvl="0" indent="-35814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spc="0">
                <a:latin typeface="Times New Roman"/>
              </a:rPr>
              <a:t>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若某天然气灶的效率为</a:t>
            </a:r>
            <a:r>
              <a:rPr lang="en-US" altLang="zh-CN" sz="2400" b="1" spc="0">
                <a:latin typeface="Times New Roman"/>
              </a:rPr>
              <a:t>60%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，则这些天然气可将质量为</a:t>
            </a:r>
            <a:r>
              <a:rPr lang="en-US" altLang="zh-CN" sz="2400" b="1" spc="0">
                <a:latin typeface="Times New Roman"/>
              </a:rPr>
              <a:t> 3.8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，初温为</a:t>
            </a:r>
            <a:r>
              <a:rPr lang="en-US" altLang="zh-CN" sz="2400" b="1" spc="0">
                <a:latin typeface="Times New Roman"/>
              </a:rPr>
              <a:t>25 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的水加热到多少摄氏度？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当地的大气压强为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个标准大气压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9698" name="对象 1"/>
          <p:cNvGraphicFramePr>
            <a:graphicFrameLocks noChangeAspect="1"/>
          </p:cNvGraphicFramePr>
          <p:nvPr/>
        </p:nvGraphicFramePr>
        <p:xfrm>
          <a:off x="950913" y="2128838"/>
          <a:ext cx="7162800" cy="2819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3" imgW="7162800" imgH="2819400" progId="Word.Document.8">
                  <p:embed/>
                </p:oleObj>
              </mc:Choice>
              <mc:Fallback>
                <p:oleObj r:id="rId3" imgW="7162800" imgH="2819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0913" y="2128838"/>
                        <a:ext cx="7162800" cy="2819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699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1745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31746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31747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1748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31749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1750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1751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31752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1753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1754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31755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31756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1757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31758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31759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31760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31761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1762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31763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31764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1765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31766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31767" name="组合 1"/>
          <p:cNvGrpSpPr/>
          <p:nvPr/>
        </p:nvGrpSpPr>
        <p:grpSpPr>
          <a:xfrm>
            <a:off x="4073525" y="1939925"/>
            <a:ext cx="542925" cy="547688"/>
            <a:chOff x="1153731" y="1592014"/>
            <a:chExt cx="543166" cy="547688"/>
          </a:xfrm>
        </p:grpSpPr>
        <p:pic>
          <p:nvPicPr>
            <p:cNvPr id="31768" name="Picture 2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1769" name="矩形 41">
              <a:hlinkClick r:id="rId7" action="ppaction://hlinksldjump"/>
            </p:cNvPr>
            <p:cNvSpPr/>
            <p:nvPr/>
          </p:nvSpPr>
          <p:spPr>
            <a:xfrm>
              <a:off x="1258553" y="1642814"/>
              <a:ext cx="38752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3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2018·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分】合理分类和利用垃圾可以变废为宝。在一定条件下，</a:t>
            </a:r>
            <a:r>
              <a:rPr lang="en-US" altLang="zh-CN" sz="2400" b="1" spc="0">
                <a:latin typeface="Times New Roman"/>
              </a:rPr>
              <a:t>1 t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垃圾能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榨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出</a:t>
            </a:r>
            <a:r>
              <a:rPr lang="en-US" altLang="zh-CN" sz="2400" b="1" spc="0">
                <a:latin typeface="Times New Roman"/>
              </a:rPr>
              <a:t>170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燃料油，若燃料油的热值为</a:t>
            </a:r>
            <a:r>
              <a:rPr lang="en-US" altLang="zh-CN" sz="2400" b="1" spc="0">
                <a:latin typeface="Times New Roman"/>
              </a:rPr>
              <a:t>4.0×  10</a:t>
            </a:r>
            <a:r>
              <a:rPr lang="en-US" altLang="zh-CN" sz="2400" b="1" spc="0" baseline="30000">
                <a:latin typeface="Times New Roman"/>
              </a:rPr>
              <a:t>7</a:t>
            </a:r>
            <a:r>
              <a:rPr lang="en-US" altLang="zh-CN" sz="2400" b="1" spc="0">
                <a:latin typeface="Times New Roman"/>
              </a:rPr>
              <a:t> J/kg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，则这些燃料油完全燃烧释放出的热量为</a:t>
            </a:r>
            <a:r>
              <a:rPr lang="en-US" altLang="zh-CN" sz="2400" b="1" spc="0">
                <a:latin typeface="Times New Roman"/>
              </a:rPr>
              <a:t>___________J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，燃烧时燃料油的化学能转化为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能。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2770" name="矩形 3"/>
          <p:cNvSpPr>
            <a:spLocks noChangeArrowheads="1"/>
          </p:cNvSpPr>
          <p:nvPr/>
        </p:nvSpPr>
        <p:spPr bwMode="auto">
          <a:xfrm>
            <a:off x="2771775" y="2190750"/>
            <a:ext cx="13668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6.8× 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9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2771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2" name="矩形 5"/>
          <p:cNvSpPr>
            <a:spLocks noChangeArrowheads="1"/>
          </p:cNvSpPr>
          <p:nvPr/>
        </p:nvSpPr>
        <p:spPr bwMode="auto">
          <a:xfrm>
            <a:off x="1701800" y="2716213"/>
            <a:ext cx="4937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内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矩形 4"/>
          <p:cNvSpPr>
            <a:spLocks noChangeArrowheads="1"/>
          </p:cNvSpPr>
          <p:nvPr/>
        </p:nvSpPr>
        <p:spPr bwMode="auto">
          <a:xfrm>
            <a:off x="565150" y="411163"/>
            <a:ext cx="802322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2017·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分】一辆汽车为</a:t>
            </a:r>
            <a:r>
              <a:rPr lang="en-US" altLang="zh-CN" sz="2400" b="1" spc="0">
                <a:latin typeface="Times New Roman"/>
              </a:rPr>
              <a:t>50 km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长的新建大桥进行通车测试，如图所示。汽车总质量为</a:t>
            </a:r>
            <a:r>
              <a:rPr lang="en-US" altLang="zh-CN" sz="2400" b="1" spc="0">
                <a:latin typeface="Times New Roman"/>
              </a:rPr>
              <a:t>1.5 t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，以</a:t>
            </a:r>
            <a:r>
              <a:rPr lang="en-US" altLang="zh-CN" sz="2400" b="1" spc="0">
                <a:latin typeface="Times New Roman"/>
              </a:rPr>
              <a:t>100 km/h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的速度匀速通过大桥，受到的阻力是总重的</a:t>
            </a:r>
            <a:r>
              <a:rPr lang="en-US" altLang="zh-CN" sz="2400" b="1" spc="0">
                <a:latin typeface="Times New Roman"/>
              </a:rPr>
              <a:t>0.08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倍，全程消耗了</a:t>
            </a:r>
            <a:r>
              <a:rPr lang="en-US" altLang="zh-CN" sz="2400" b="1" spc="0">
                <a:latin typeface="Times New Roman"/>
              </a:rPr>
              <a:t>4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的汽油。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，求汽车通过大桥：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3794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4700" y="2716213"/>
            <a:ext cx="2625725" cy="13954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所需的时间；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4818" name="对象 1"/>
          <p:cNvGraphicFramePr>
            <a:graphicFrameLocks noChangeAspect="1"/>
          </p:cNvGraphicFramePr>
          <p:nvPr/>
        </p:nvGraphicFramePr>
        <p:xfrm>
          <a:off x="1041400" y="1543050"/>
          <a:ext cx="6057900" cy="2324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6057900" imgH="2324100" progId="Word.Document.8">
                  <p:embed/>
                </p:oleObj>
              </mc:Choice>
              <mc:Fallback>
                <p:oleObj r:id="rId2" imgW="6057900" imgH="2324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41400" y="1543050"/>
                        <a:ext cx="6057900" cy="2324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牵引力所做的功；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5842" name="矩形 3"/>
          <p:cNvSpPr>
            <a:spLocks noChangeArrowheads="1"/>
          </p:cNvSpPr>
          <p:nvPr/>
        </p:nvSpPr>
        <p:spPr bwMode="auto">
          <a:xfrm>
            <a:off x="468313" y="1203325"/>
            <a:ext cx="82804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汽车总质量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m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1.5t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kg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汽车的总重力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mg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kg× 10 N/kg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4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，汽车受到的阻力是总重的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0.08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倍，</a:t>
            </a:r>
            <a:endParaRPr lang="en-US" altLang="zh-CN" sz="2400" b="1">
              <a:solidFill>
                <a:srgbClr val="C00000"/>
              </a:solidFill>
              <a:latin typeface="Times New Roman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即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0.08 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0.08× 1.5×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4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1.2×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因为汽车匀速通过大桥，所以牵引力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1.2×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solidFill>
                <a:srgbClr val="C00000"/>
              </a:solidFill>
              <a:latin typeface="Times New Roman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牵引力所做的功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W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Fs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1.2×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N× 5×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4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m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6×10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7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J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矩形 4"/>
          <p:cNvSpPr>
            <a:spLocks noChangeArrowheads="1"/>
          </p:cNvSpPr>
          <p:nvPr/>
        </p:nvSpPr>
        <p:spPr bwMode="auto">
          <a:xfrm>
            <a:off x="565150" y="555625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汽油机的效率。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q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汽油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4.6× 10</a:t>
            </a:r>
            <a:r>
              <a:rPr lang="en-US" altLang="zh-CN" sz="2400" b="1" spc="0" baseline="30000">
                <a:latin typeface="Times New Roman"/>
              </a:rPr>
              <a:t>7</a:t>
            </a:r>
            <a:r>
              <a:rPr lang="en-US" altLang="zh-CN" sz="2400" b="1" spc="0">
                <a:latin typeface="Times New Roman"/>
              </a:rPr>
              <a:t> J/kg)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36866" name="对象 1"/>
          <p:cNvGraphicFramePr>
            <a:graphicFrameLocks noChangeAspect="1"/>
          </p:cNvGraphicFramePr>
          <p:nvPr/>
        </p:nvGraphicFramePr>
        <p:xfrm>
          <a:off x="950913" y="1563688"/>
          <a:ext cx="7162800" cy="2819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7162800" imgH="2819400" progId="Word.Document.8">
                  <p:embed/>
                </p:oleObj>
              </mc:Choice>
              <mc:Fallback>
                <p:oleObj r:id="rId2" imgW="7162800" imgH="2819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50913" y="1563688"/>
                        <a:ext cx="7162800" cy="2819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7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矩形 4"/>
          <p:cNvSpPr>
            <a:spLocks noChangeArrowheads="1"/>
          </p:cNvSpPr>
          <p:nvPr/>
        </p:nvSpPr>
        <p:spPr bwMode="auto">
          <a:xfrm>
            <a:off x="565150" y="544513"/>
            <a:ext cx="8023225" cy="389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厦门双十中学二模</a:t>
            </a:r>
            <a:r>
              <a:rPr lang="en-US" altLang="zh-CN" sz="2400" b="1" spc="0">
                <a:latin typeface="Times New Roman"/>
              </a:rPr>
              <a:t>·6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分】图</a:t>
            </a: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是一艘完全依靠太阳能驱动的船，该船长</a:t>
            </a:r>
            <a:r>
              <a:rPr lang="en-US" altLang="zh-CN" sz="2400" b="1" spc="0">
                <a:latin typeface="Times New Roman"/>
              </a:rPr>
              <a:t>30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，宽</a:t>
            </a:r>
            <a:r>
              <a:rPr lang="en-US" altLang="zh-CN" sz="2400" b="1" spc="0">
                <a:latin typeface="Times New Roman"/>
              </a:rPr>
              <a:t>15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，排水量</a:t>
            </a:r>
            <a:r>
              <a:rPr lang="en-US" altLang="zh-CN" sz="2400" b="1" spc="0">
                <a:latin typeface="Times New Roman"/>
              </a:rPr>
              <a:t>60 t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，船的表面安装有太阳能电池板，接收太阳能的功率为</a:t>
            </a:r>
            <a:r>
              <a:rPr lang="en-US" altLang="zh-CN" sz="2400" b="1" spc="0">
                <a:latin typeface="Times New Roman"/>
              </a:rPr>
              <a:t> 1.6× 10</a:t>
            </a:r>
            <a:r>
              <a:rPr lang="en-US" altLang="zh-CN" sz="2400" b="1" spc="0" baseline="30000">
                <a:latin typeface="Times New Roman"/>
              </a:rPr>
              <a:t>5</a:t>
            </a:r>
            <a:r>
              <a:rPr lang="en-US" altLang="zh-CN" sz="2400" b="1" spc="0">
                <a:latin typeface="Times New Roman"/>
              </a:rPr>
              <a:t> W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，若接收的太阳能只用来驱动船前进。在一次航行中，从某一时刻开始，太阳能船受到水平方向的牵引力</a:t>
            </a:r>
            <a:r>
              <a:rPr lang="en-US" altLang="zh-CN" sz="2400" b="1" i="1" spc="0">
                <a:latin typeface="Times New Roman"/>
              </a:rPr>
              <a:t>F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随时间</a:t>
            </a:r>
            <a:r>
              <a:rPr lang="en-US" altLang="zh-CN" sz="2400" b="1" i="1" spc="0">
                <a:latin typeface="Times New Roman"/>
              </a:rPr>
              <a:t>t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的变化关系如图</a:t>
            </a: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甲所示，船的运动速度</a:t>
            </a:r>
            <a:r>
              <a:rPr lang="en-US" altLang="zh-CN" sz="2400" b="1" i="1" spc="0">
                <a:latin typeface="Times New Roman"/>
              </a:rPr>
              <a:t>v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随时间</a:t>
            </a:r>
            <a:r>
              <a:rPr lang="en-US" altLang="zh-CN" sz="2400" b="1" i="1" spc="0">
                <a:latin typeface="Times New Roman"/>
              </a:rPr>
              <a:t>t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的变化关系如图</a:t>
            </a: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乙所示。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en-US" altLang="zh-CN" sz="2400" b="1" i="1" spc="0">
                <a:latin typeface="Times New Roman"/>
              </a:rPr>
              <a:t>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 spc="0">
                <a:latin typeface="Times New Roman"/>
              </a:rPr>
              <a:t>10 N/kg)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8913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8175" y="1025525"/>
            <a:ext cx="7893050" cy="2625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矩形 4"/>
          <p:cNvSpPr>
            <a:spLocks noChangeArrowheads="1"/>
          </p:cNvSpPr>
          <p:nvPr/>
        </p:nvSpPr>
        <p:spPr bwMode="auto">
          <a:xfrm>
            <a:off x="565150" y="544513"/>
            <a:ext cx="80232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(1)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满载时太阳能船受到的浮力；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9938" name="矩形 2"/>
          <p:cNvSpPr>
            <a:spLocks noChangeArrowheads="1"/>
          </p:cNvSpPr>
          <p:nvPr/>
        </p:nvSpPr>
        <p:spPr bwMode="auto">
          <a:xfrm>
            <a:off x="755650" y="1658938"/>
            <a:ext cx="7632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(1)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满载时太阳能船受到的浮力：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排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m</a:t>
            </a:r>
            <a:r>
              <a:rPr lang="zh-CN" altLang="zh-CN" sz="2400" b="1" spc="0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排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 </a:t>
            </a:r>
            <a:r>
              <a:rPr lang="en-US" altLang="zh-CN" sz="2400" b="1" i="1" spc="0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60×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kg× 10 N/kg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6×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5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N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矩形 4"/>
          <p:cNvSpPr>
            <a:spLocks noChangeArrowheads="1"/>
          </p:cNvSpPr>
          <p:nvPr/>
        </p:nvSpPr>
        <p:spPr bwMode="auto">
          <a:xfrm>
            <a:off x="565150" y="544513"/>
            <a:ext cx="80232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(2)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第</a:t>
            </a:r>
            <a:r>
              <a:rPr lang="en-US" altLang="zh-CN" sz="2400" b="1" spc="0">
                <a:latin typeface="Times New Roman"/>
              </a:rPr>
              <a:t>50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到第</a:t>
            </a:r>
            <a:r>
              <a:rPr lang="en-US" altLang="zh-CN" sz="2400" b="1" spc="0">
                <a:latin typeface="Times New Roman"/>
              </a:rPr>
              <a:t>100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内牵引力做的功；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0962" name="对象 1"/>
          <p:cNvGraphicFramePr>
            <a:graphicFrameLocks noChangeAspect="1"/>
          </p:cNvGraphicFramePr>
          <p:nvPr/>
        </p:nvGraphicFramePr>
        <p:xfrm>
          <a:off x="1009650" y="1419225"/>
          <a:ext cx="7162800" cy="3009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7162800" imgH="3009900" progId="Word.Document.8">
                  <p:embed/>
                </p:oleObj>
              </mc:Choice>
              <mc:Fallback>
                <p:oleObj r:id="rId2" imgW="7162800" imgH="3009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09650" y="1419225"/>
                        <a:ext cx="7162800" cy="3009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矩形 4"/>
          <p:cNvSpPr>
            <a:spLocks noChangeArrowheads="1"/>
          </p:cNvSpPr>
          <p:nvPr/>
        </p:nvSpPr>
        <p:spPr bwMode="auto">
          <a:xfrm>
            <a:off x="565150" y="544513"/>
            <a:ext cx="802322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358140" marR="0" lvl="0" indent="-358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(3)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第</a:t>
            </a:r>
            <a:r>
              <a:rPr lang="en-US" altLang="zh-CN" sz="2400" b="1" spc="0">
                <a:latin typeface="Times New Roman"/>
              </a:rPr>
              <a:t>50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到第</a:t>
            </a:r>
            <a:r>
              <a:rPr lang="en-US" altLang="zh-CN" sz="2400" b="1" spc="0">
                <a:latin typeface="Times New Roman"/>
              </a:rPr>
              <a:t>100 s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的运动过程中，太阳能船的效率。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1986" name="对象 1"/>
          <p:cNvGraphicFramePr>
            <a:graphicFrameLocks noChangeAspect="1"/>
          </p:cNvGraphicFramePr>
          <p:nvPr/>
        </p:nvGraphicFramePr>
        <p:xfrm>
          <a:off x="1009650" y="1419225"/>
          <a:ext cx="7162800" cy="3009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7162800" imgH="3009900" progId="Word.Document.8">
                  <p:embed/>
                </p:oleObj>
              </mc:Choice>
              <mc:Fallback>
                <p:oleObj r:id="rId2" imgW="7162800" imgH="30099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09650" y="1419225"/>
                        <a:ext cx="7162800" cy="3009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987" name="Picture 7" descr="C:\Users\Administrator\Desktop\习题课件\返回框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988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2598400" y="11861800"/>
            <a:ext cx="3556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63</Paragraphs>
  <Slides>26</Slides>
  <Notes>12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36">
      <vt:lpstr>Arial</vt:lpstr>
      <vt:lpstr>Calibri</vt:lpstr>
      <vt:lpstr>宋体</vt:lpstr>
      <vt:lpstr>Times New Roman</vt:lpstr>
      <vt:lpstr>黑体</vt:lpstr>
      <vt:lpstr>华文隶书</vt:lpstr>
      <vt:lpstr>Wingdings</vt:lpstr>
      <vt:lpstr>Impact</vt:lpstr>
      <vt:lpstr>隶书</vt:lpstr>
      <vt:lpstr>2_自定义设计方案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2021-03-04T13:19:31.393</cp:lastPrinted>
  <dcterms:created xsi:type="dcterms:W3CDTF">2021-03-04T13:19:31Z</dcterms:created>
  <dcterms:modified xsi:type="dcterms:W3CDTF">2021-03-04T05:19:31Z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