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19"/>
  </p:notesMasterIdLst>
  <p:sldIdLst>
    <p:sldId id="323" r:id="rId2"/>
    <p:sldId id="300" r:id="rId3"/>
    <p:sldId id="301" r:id="rId4"/>
    <p:sldId id="302" r:id="rId5"/>
    <p:sldId id="341" r:id="rId6"/>
    <p:sldId id="351" r:id="rId7"/>
    <p:sldId id="352" r:id="rId8"/>
    <p:sldId id="354" r:id="rId9"/>
    <p:sldId id="368" r:id="rId10"/>
    <p:sldId id="363" r:id="rId11"/>
    <p:sldId id="365" r:id="rId12"/>
    <p:sldId id="472" r:id="rId13"/>
    <p:sldId id="473" r:id="rId14"/>
    <p:sldId id="346" r:id="rId15"/>
    <p:sldId id="348" r:id="rId16"/>
    <p:sldId id="366" r:id="rId17"/>
    <p:sldId id="349" r:id="rId18"/>
  </p:sldIdLst>
  <p:sldSz cx="12192000" cy="6858000"/>
  <p:notesSz cx="6858000" cy="9144000"/>
  <p:custDataLst>
    <p:tags r:id="rId2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60" autoAdjust="0"/>
  </p:normalViewPr>
  <p:slideViewPr>
    <p:cSldViewPr>
      <p:cViewPr varScale="1">
        <p:scale>
          <a:sx n="73" d="100"/>
          <a:sy n="73" d="100"/>
        </p:scale>
        <p:origin x="96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1945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23EF6CF-0C19-41C4-8F9F-C192F0465631}" type="datetime1">
              <a:rPr lang="zh-CN" altLang="en-US" sz="1200"/>
              <a:t>2025/2/18</a:t>
            </a:fld>
            <a:endParaRPr lang="zh-CN" altLang="en-US" sz="1200"/>
          </a:p>
        </p:txBody>
      </p:sp>
      <p:sp>
        <p:nvSpPr>
          <p:cNvPr id="19460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9461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19462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C4B2788-9C2B-405C-A5CF-CAA964215D75}" type="slidenum">
              <a:rPr lang="zh-CN" altLang="en-US" sz="1200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B21EA5F-373F-48CC-8358-DF9C5954AAA3}" type="slidenum">
              <a:rPr lang="en-US" altLang="zh-CN" sz="1200"/>
              <a:t>2</a:t>
            </a:fld>
            <a:endParaRPr lang="en-US" altLang="zh-CN" sz="1200"/>
          </a:p>
        </p:txBody>
      </p:sp>
      <p:sp>
        <p:nvSpPr>
          <p:cNvPr id="2048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0484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  <a:endParaRPr/>
          </a:p>
        </p:txBody>
      </p:sp>
      <p:sp>
        <p:nvSpPr>
          <p:cNvPr id="20485" name="灯片编号占位符 3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352E99A-BD8C-41FD-9823-9B1CD4D3B91D}" type="slidenum">
              <a:rPr lang="en-US" altLang="zh-CN" sz="1200"/>
              <a:t>2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762CB7B-2647-4354-B0E2-906747D3E8ED}" type="slidenum">
              <a:rPr lang="en-US" altLang="zh-CN" sz="1200"/>
              <a:t>3</a:t>
            </a:fld>
            <a:endParaRPr lang="en-US" altLang="zh-CN" sz="1200"/>
          </a:p>
        </p:txBody>
      </p:sp>
      <p:sp>
        <p:nvSpPr>
          <p:cNvPr id="2150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1508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0"/>
              </a:spcBef>
            </a:pPr>
            <a:endParaRPr lang="zh-CN" altLang="zh-CN"/>
          </a:p>
        </p:txBody>
      </p:sp>
      <p:sp>
        <p:nvSpPr>
          <p:cNvPr id="21509" name="灯片编号占位符 3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>
              <a:buFont typeface=""/>
            </a:pPr>
            <a:fld id="{AEAD4257-91D4-4ED2-91F9-BDA54C8932B8}" type="slidenum">
              <a:rPr lang="en-US" altLang="zh-CN" sz="1200"/>
              <a:t>3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79C1BF4-FAC4-46F8-81B7-4864909F359B}" type="slidenum">
              <a:rPr lang="en-US" altLang="zh-CN" sz="1200"/>
              <a:t>4</a:t>
            </a:fld>
            <a:endParaRPr lang="en-US" altLang="zh-CN" sz="1200"/>
          </a:p>
        </p:txBody>
      </p:sp>
      <p:sp>
        <p:nvSpPr>
          <p:cNvPr id="2253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2532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  <a:endParaRPr/>
          </a:p>
        </p:txBody>
      </p:sp>
      <p:sp>
        <p:nvSpPr>
          <p:cNvPr id="22533" name="灯片编号占位符 3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33301EF-954D-4650-B94D-1CBCB43AE46F}" type="slidenum">
              <a:rPr lang="en-US" altLang="zh-CN" sz="1200"/>
              <a:t>4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DFB3164-F914-4AF4-A34F-F2AF672C8547}" type="slidenum">
              <a:rPr lang="en-US" altLang="zh-CN" sz="1200"/>
              <a:t>6</a:t>
            </a:fld>
            <a:endParaRPr lang="en-US" altLang="zh-CN" sz="1200"/>
          </a:p>
        </p:txBody>
      </p:sp>
      <p:sp>
        <p:nvSpPr>
          <p:cNvPr id="2355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3556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  <a:endParaRPr/>
          </a:p>
        </p:txBody>
      </p:sp>
      <p:sp>
        <p:nvSpPr>
          <p:cNvPr id="23557" name="灯片编号占位符 3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B699F12-3C46-4407-AF84-FE014DE20B3E}" type="slidenum">
              <a:rPr lang="en-US" altLang="zh-CN" sz="1200"/>
              <a:t>6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916C919-BDFC-49CB-A199-47119E028C9F}" type="slidenum">
              <a:rPr lang="en-US" altLang="zh-CN" sz="1200"/>
              <a:t>7</a:t>
            </a:fld>
            <a:endParaRPr lang="en-US" altLang="zh-CN" sz="1200"/>
          </a:p>
        </p:txBody>
      </p:sp>
      <p:sp>
        <p:nvSpPr>
          <p:cNvPr id="2457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4580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  <a:endParaRPr/>
          </a:p>
        </p:txBody>
      </p:sp>
      <p:sp>
        <p:nvSpPr>
          <p:cNvPr id="24581" name="灯片编号占位符 3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CC56546-3F77-4E52-9530-4A683AE19080}" type="slidenum">
              <a:rPr lang="en-US" altLang="zh-CN" sz="1200"/>
              <a:t>7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F8C5EB8-8342-49D3-80CF-8C8E82ABFA83}" type="slidenum">
              <a:rPr lang="en-US" altLang="zh-CN" sz="1200"/>
              <a:t>8</a:t>
            </a:fld>
            <a:endParaRPr lang="en-US" altLang="zh-CN" sz="1200"/>
          </a:p>
        </p:txBody>
      </p:sp>
      <p:sp>
        <p:nvSpPr>
          <p:cNvPr id="2560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5604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  <a:endParaRPr/>
          </a:p>
        </p:txBody>
      </p:sp>
      <p:sp>
        <p:nvSpPr>
          <p:cNvPr id="25605" name="灯片编号占位符 3"/>
          <p:cNvSpPr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F3BBE7D-CA81-44CF-BC97-7F118B92A9A2}" type="slidenum">
              <a:rPr lang="en-US" altLang="zh-CN" sz="1200"/>
              <a:t>8</a:t>
            </a:fld>
            <a:endParaRPr lang="en-US" altLang="zh-CN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1785329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4135346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383572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917900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454034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4071847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509110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371779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140776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62456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2923602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/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07C4D39-7B67-4376-AF69-EEDF770BEEBD}" type="slidenum">
              <a:rPr lang="en-US" altLang="zh-CN" sz="1400"/>
              <a:t>‹#›</a:t>
            </a:fld>
            <a:endParaRPr lang="en-US" altLang="zh-CN" sz="14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eaLnBrk="1" hangingPunct="1"/>
            <a:endParaRPr lang="en-US" altLang="zh-CN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algn="ctr" eaLnBrk="1" hangingPunct="1"/>
            <a:endParaRPr lang="en-US" altLang="zh-CN"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algn="r" eaLnBrk="1" hangingPunct="1"/>
            <a:fld id="{507C4D39-7B67-4376-AF69-EEDF770BEEBD}" type="slidenum">
              <a:rPr lang="en-US" altLang="zh-CN" sz="1400" smtClean="0"/>
              <a:t>‹#›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val="1480628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343472" y="908720"/>
            <a:ext cx="9144000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4800" b="1" i="0" u="none" baseline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49" charset="-122"/>
                <a:ea typeface="黑体" panose="02010609060101010101" pitchFamily="49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5pPr>
            <a:lvl6pPr>
              <a:defRPr lang="zh-CN" altLang="en-US" sz="2400">
                <a:latin typeface="Times New Roman" panose="02020603050405020304" pitchFamily="18" charset="0"/>
              </a:defRPr>
            </a:lvl6pPr>
            <a:lvl7pPr>
              <a:defRPr lang="zh-CN" altLang="en-US" sz="2400">
                <a:latin typeface="Times New Roman" panose="02020603050405020304" pitchFamily="18" charset="0"/>
              </a:defRPr>
            </a:lvl7pPr>
            <a:lvl8pPr>
              <a:defRPr lang="zh-CN" altLang="en-US" sz="2400">
                <a:latin typeface="Times New Roman" panose="02020603050405020304" pitchFamily="18" charset="0"/>
              </a:defRPr>
            </a:lvl8pPr>
            <a:lvl9pPr>
              <a:defRPr lang="zh-CN" altLang="en-US" sz="2400">
                <a:latin typeface="Times New Roman" panose="02020603050405020304" pitchFamily="18" charset="0"/>
              </a:defRPr>
            </a:lvl9pPr>
          </a:lstStyle>
          <a:p>
            <a:pPr>
              <a:buFont typeface=""/>
            </a:pPr>
            <a:r>
              <a:rPr lang="zh-CN" altLang="en-US" dirty="0">
                <a:sym typeface="+mn-ea"/>
              </a:rPr>
              <a:t>第十九章 走进信息时代</a:t>
            </a:r>
          </a:p>
        </p:txBody>
      </p:sp>
      <p:pic>
        <p:nvPicPr>
          <p:cNvPr id="2051" name="Picture 18" descr="fgc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156" y="2780928"/>
            <a:ext cx="6115744" cy="4447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2" name="TextBox 6"/>
          <p:cNvSpPr/>
          <p:nvPr/>
        </p:nvSpPr>
        <p:spPr>
          <a:xfrm>
            <a:off x="1991544" y="2204864"/>
            <a:ext cx="8712968" cy="83099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第三节：踏上信息高速公路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教科研、论文资料\人教版教学参考编制\21图\21图\21-4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16" y="3356992"/>
            <a:ext cx="10051268" cy="2234409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5" name="TextBox 3"/>
          <p:cNvSpPr/>
          <p:nvPr/>
        </p:nvSpPr>
        <p:spPr>
          <a:xfrm>
            <a:off x="3124200" y="5486401"/>
            <a:ext cx="49530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光在光纤中传播，光能损耗非常少</a:t>
            </a:r>
          </a:p>
        </p:txBody>
      </p:sp>
      <p:sp>
        <p:nvSpPr>
          <p:cNvPr id="3076" name="TextBox 5"/>
          <p:cNvSpPr/>
          <p:nvPr/>
        </p:nvSpPr>
        <p:spPr>
          <a:xfrm>
            <a:off x="4267200" y="2572542"/>
            <a:ext cx="2590800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光的全反射</a:t>
            </a:r>
          </a:p>
        </p:txBody>
      </p:sp>
      <p:sp>
        <p:nvSpPr>
          <p:cNvPr id="3077" name="TextBox 5"/>
          <p:cNvSpPr/>
          <p:nvPr/>
        </p:nvSpPr>
        <p:spPr>
          <a:xfrm>
            <a:off x="1856453" y="425000"/>
            <a:ext cx="7086600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信息高速公路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是指交流各种信息的大容量、高速度的通信网络。</a:t>
            </a:r>
            <a:endParaRPr lang="en-US" altLang="zh-CN" sz="3600" b="1" dirty="0"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光纤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是高速传播各种信息的路径。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3" descr="0366_d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801" y="1304926"/>
            <a:ext cx="3375025" cy="2303463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sp>
        <p:nvSpPr>
          <p:cNvPr id="4099" name="Rectangle 2"/>
          <p:cNvSpPr/>
          <p:nvPr/>
        </p:nvSpPr>
        <p:spPr>
          <a:xfrm>
            <a:off x="4580035" y="322948"/>
            <a:ext cx="3557588" cy="64633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各种光导纤维</a:t>
            </a:r>
          </a:p>
        </p:txBody>
      </p:sp>
      <p:pic>
        <p:nvPicPr>
          <p:cNvPr id="4100" name="Picture 29" descr="56855-0l"/>
          <p:cNvPicPr>
            <a:picLocks noChangeAspect="1"/>
          </p:cNvPicPr>
          <p:nvPr/>
        </p:nvPicPr>
        <p:blipFill>
          <a:blip r:embed="rId4"/>
          <a:srcRect t="10567" b="12300"/>
          <a:stretch>
            <a:fillRect/>
          </a:stretch>
        </p:blipFill>
        <p:spPr>
          <a:xfrm>
            <a:off x="2163763" y="4114800"/>
            <a:ext cx="3454400" cy="2514600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pic>
        <p:nvPicPr>
          <p:cNvPr id="4101" name="Picture 6" descr="untitle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7000" y="4267201"/>
            <a:ext cx="3348038" cy="2314575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pic>
        <p:nvPicPr>
          <p:cNvPr id="4102" name="Picture 2" descr="http://pigimg.zhongso.com/space/gallery/infoimgs/ch/chengzhengguang/20120611/2012061115402769968.jpg"/>
          <p:cNvPicPr>
            <a:picLocks noChangeAspect="1"/>
          </p:cNvPicPr>
          <p:nvPr/>
        </p:nvPicPr>
        <p:blipFill>
          <a:blip r:embed="rId6"/>
          <a:srcRect l="4700" t="5000" r="16353" b="12499"/>
          <a:stretch>
            <a:fillRect/>
          </a:stretch>
        </p:blipFill>
        <p:spPr>
          <a:xfrm>
            <a:off x="2133600" y="1219200"/>
            <a:ext cx="3557588" cy="27955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/>
          <p:nvPr/>
        </p:nvSpPr>
        <p:spPr>
          <a:xfrm>
            <a:off x="1343472" y="482044"/>
            <a:ext cx="38576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光缆通信的原理</a:t>
            </a:r>
          </a:p>
        </p:txBody>
      </p:sp>
      <p:sp>
        <p:nvSpPr>
          <p:cNvPr id="5123" name="TextBox 4"/>
          <p:cNvSpPr/>
          <p:nvPr/>
        </p:nvSpPr>
        <p:spPr>
          <a:xfrm>
            <a:off x="658814" y="1325212"/>
            <a:ext cx="5653210" cy="206210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200" b="1" dirty="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如果我们让入射光携带上信息，那么信息就完成了从光纤一端到另一端的传递，这就是光缆通信的原理。</a:t>
            </a:r>
          </a:p>
        </p:txBody>
      </p:sp>
      <p:pic>
        <p:nvPicPr>
          <p:cNvPr id="5124" name="图片 3" descr="微信图片_201901122004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5181600"/>
            <a:ext cx="4098925" cy="1524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5" name="Picture 2" descr="E:\教科研、论文资料\人教版教学参考编制\21图\21图\21-4-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3657600"/>
            <a:ext cx="1562100" cy="1447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6" name="图片 5" descr="微信图片_2019060210181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1814" y="3505200"/>
            <a:ext cx="5056187" cy="3200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7" name="图片 30" descr="微信图片_2019040215364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4200" y="0"/>
            <a:ext cx="3581400" cy="34496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/>
          <p:nvPr/>
        </p:nvSpPr>
        <p:spPr>
          <a:xfrm>
            <a:off x="1752600" y="1600200"/>
            <a:ext cx="1295400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/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光纤的特点：</a:t>
            </a:r>
          </a:p>
        </p:txBody>
      </p:sp>
      <p:sp>
        <p:nvSpPr>
          <p:cNvPr id="6147" name="矩形 2"/>
          <p:cNvSpPr/>
          <p:nvPr/>
        </p:nvSpPr>
        <p:spPr>
          <a:xfrm>
            <a:off x="3352801" y="304800"/>
            <a:ext cx="3070225" cy="340995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>
              <a:lnSpc>
                <a:spcPct val="110000"/>
              </a:lnSpc>
            </a:pPr>
            <a:r>
              <a:rPr lang="en-US" altLang="zh-CN" sz="2800" b="1">
                <a:latin typeface="宋体" pitchFamily="2" charset="-122"/>
                <a:sym typeface="+mn-ea"/>
              </a:rPr>
              <a:t>⑴</a:t>
            </a:r>
            <a:r>
              <a:rPr lang="zh-CN" altLang="en-US" sz="2800" b="1">
                <a:latin typeface="宋体" pitchFamily="2" charset="-122"/>
                <a:sym typeface="+mn-ea"/>
              </a:rPr>
              <a:t>信息容量大。</a:t>
            </a:r>
            <a:endParaRPr lang="en-US" altLang="zh-CN" sz="2800" b="1">
              <a:latin typeface="宋体" pitchFamily="2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宋体" pitchFamily="2" charset="-122"/>
                <a:sym typeface="+mn-ea"/>
              </a:rPr>
              <a:t>⑵传输速度快。</a:t>
            </a:r>
            <a:endParaRPr lang="en-US" altLang="zh-CN" sz="2800" b="1">
              <a:latin typeface="宋体" pitchFamily="2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宋体" pitchFamily="2" charset="-122"/>
                <a:sym typeface="+mn-ea"/>
              </a:rPr>
              <a:t>⑶传输距离远。</a:t>
            </a:r>
            <a:endParaRPr lang="en-US" altLang="zh-CN" sz="2800" b="1">
              <a:latin typeface="宋体" pitchFamily="2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宋体" pitchFamily="2" charset="-122"/>
                <a:sym typeface="+mn-ea"/>
              </a:rPr>
              <a:t>⑷频带极宽。</a:t>
            </a:r>
          </a:p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宋体" pitchFamily="2" charset="-122"/>
                <a:sym typeface="+mn-ea"/>
              </a:rPr>
              <a:t>⑸抗干扰能力强。</a:t>
            </a:r>
            <a:endParaRPr lang="en-US" altLang="zh-CN" sz="2800" b="1">
              <a:latin typeface="宋体" pitchFamily="2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宋体" pitchFamily="2" charset="-122"/>
                <a:sym typeface="+mn-ea"/>
              </a:rPr>
              <a:t>⑹保密性强。</a:t>
            </a:r>
            <a:endParaRPr lang="en-US" altLang="zh-CN" sz="2800" b="1">
              <a:latin typeface="宋体" pitchFamily="2" charset="-122"/>
              <a:sym typeface="+mn-ea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宋体" pitchFamily="2" charset="-122"/>
                <a:sym typeface="+mn-ea"/>
              </a:rPr>
              <a:t>⑺经济。</a:t>
            </a:r>
            <a:endParaRPr lang="zh-CN" altLang="en-US" sz="2800">
              <a:latin typeface="宋体" pitchFamily="2" charset="-122"/>
              <a:sym typeface="+mn-ea"/>
            </a:endParaRPr>
          </a:p>
        </p:txBody>
      </p:sp>
      <p:pic>
        <p:nvPicPr>
          <p:cNvPr id="614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1" y="381000"/>
            <a:ext cx="3311525" cy="4148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9" name="Picture 6" descr="https://ss2.baidu.com/6ONYsjip0QIZ8tyhnq/it/u=3508333292,3506293363&amp;fm=173&amp;app=25&amp;f=JPEG?w=500&amp;h=304&amp;s=4A8A7C2B49197AC453F04FCE030050A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962400"/>
            <a:ext cx="4762500" cy="2895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50" name="矩形 5"/>
          <p:cNvSpPr/>
          <p:nvPr/>
        </p:nvSpPr>
        <p:spPr>
          <a:xfrm>
            <a:off x="6324600" y="5029200"/>
            <a:ext cx="4343400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3600" b="1">
                <a:solidFill>
                  <a:srgbClr val="FF0000"/>
                </a:solidFill>
              </a:rPr>
              <a:t>一根光纤可供</a:t>
            </a:r>
            <a:r>
              <a:rPr lang="en-US" altLang="zh-CN" sz="3600" b="1">
                <a:solidFill>
                  <a:srgbClr val="FF0000"/>
                </a:solidFill>
              </a:rPr>
              <a:t>135</a:t>
            </a:r>
            <a:r>
              <a:rPr lang="zh-CN" altLang="en-US" sz="3600" b="1">
                <a:solidFill>
                  <a:srgbClr val="FF0000"/>
                </a:solidFill>
              </a:rPr>
              <a:t>亿人同时通话</a:t>
            </a:r>
          </a:p>
          <a:p>
            <a:pPr algn="ctr" eaLnBrk="1" hangingPunct="1"/>
            <a:endParaRPr lang="zh-CN" altLang="en-US" sz="3600" b="1">
              <a:solidFill>
                <a:srgbClr val="FF0000"/>
              </a:solidFill>
            </a:endParaRPr>
          </a:p>
        </p:txBody>
      </p:sp>
      <p:pic>
        <p:nvPicPr>
          <p:cNvPr id="6151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3627100" y="10909300"/>
            <a:ext cx="317500" cy="241300"/>
          </a:xfrm>
          <a:prstGeom prst="cube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/>
          <p:nvPr/>
        </p:nvSpPr>
        <p:spPr>
          <a:xfrm>
            <a:off x="6238876" y="838201"/>
            <a:ext cx="4429125" cy="2308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        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</a:rPr>
              <a:t>这个从空中、陆地到海底的立体通信网络，连接了亿万部电话、计算机和大型数据库，将整个世界从国家、地区到家庭、个人紧密地联系起来，形成了一个“地球村”</a:t>
            </a:r>
          </a:p>
        </p:txBody>
      </p:sp>
      <p:pic>
        <p:nvPicPr>
          <p:cNvPr id="7171" name="Picture 2"/>
          <p:cNvPicPr>
            <a:picLocks noChangeAspect="1"/>
          </p:cNvPicPr>
          <p:nvPr/>
        </p:nvPicPr>
        <p:blipFill>
          <a:blip r:embed="rId3"/>
          <a:srcRect l="5469" t="11040" r="12485" b="4082"/>
          <a:stretch>
            <a:fillRect/>
          </a:stretch>
        </p:blipFill>
        <p:spPr>
          <a:xfrm>
            <a:off x="448666" y="639471"/>
            <a:ext cx="5478700" cy="318343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TextBox 3"/>
          <p:cNvSpPr/>
          <p:nvPr/>
        </p:nvSpPr>
        <p:spPr>
          <a:xfrm>
            <a:off x="3167063" y="4929188"/>
            <a:ext cx="28575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现代通信网络</a:t>
            </a:r>
          </a:p>
        </p:txBody>
      </p:sp>
      <p:sp>
        <p:nvSpPr>
          <p:cNvPr id="7173" name="左大括号 4"/>
          <p:cNvSpPr/>
          <p:nvPr/>
        </p:nvSpPr>
        <p:spPr>
          <a:xfrm>
            <a:off x="5953125" y="4071938"/>
            <a:ext cx="285750" cy="380048"/>
          </a:xfrm>
          <a:prstGeom prst="leftBrace">
            <a:avLst>
              <a:gd name="adj1" fmla="val 8333"/>
              <a:gd name="adj2" fmla="val 50000"/>
            </a:avLst>
          </a:prstGeom>
          <a:noFill/>
          <a:ln w="38100">
            <a:noFill/>
            <a:round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en-US"/>
          </a:p>
        </p:txBody>
      </p:sp>
      <p:sp>
        <p:nvSpPr>
          <p:cNvPr id="7174" name="TextBox 5"/>
          <p:cNvSpPr/>
          <p:nvPr/>
        </p:nvSpPr>
        <p:spPr>
          <a:xfrm>
            <a:off x="6310314" y="3857625"/>
            <a:ext cx="18573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卫星通信</a:t>
            </a:r>
          </a:p>
        </p:txBody>
      </p:sp>
      <p:sp>
        <p:nvSpPr>
          <p:cNvPr id="7175" name="TextBox 6"/>
          <p:cNvSpPr/>
          <p:nvPr/>
        </p:nvSpPr>
        <p:spPr>
          <a:xfrm>
            <a:off x="6310313" y="4857750"/>
            <a:ext cx="19288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微波通信</a:t>
            </a:r>
          </a:p>
        </p:txBody>
      </p:sp>
      <p:sp>
        <p:nvSpPr>
          <p:cNvPr id="7176" name="TextBox 7"/>
          <p:cNvSpPr/>
          <p:nvPr/>
        </p:nvSpPr>
        <p:spPr>
          <a:xfrm>
            <a:off x="6310314" y="5967414"/>
            <a:ext cx="1857375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移动通信</a:t>
            </a:r>
          </a:p>
        </p:txBody>
      </p:sp>
      <p:pic>
        <p:nvPicPr>
          <p:cNvPr id="7177" name="图片 1" descr="微信图片_201912011222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9126" y="3708401"/>
            <a:ext cx="2328863" cy="3025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/>
          <p:nvPr/>
        </p:nvSpPr>
        <p:spPr>
          <a:xfrm>
            <a:off x="1271464" y="407631"/>
            <a:ext cx="32861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一、卫星通信</a:t>
            </a:r>
          </a:p>
        </p:txBody>
      </p:sp>
      <p:pic>
        <p:nvPicPr>
          <p:cNvPr id="8195" name="Picture 2" descr="http://pic.jschina.com.cn/0/19/16/50/19165041_9981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9" y="1752600"/>
            <a:ext cx="4071937" cy="2878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6" name="Picture 4" descr="http://pic.baike.soso.com/p/20101028/bki-20101028185753-68083618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8939" y="1752600"/>
            <a:ext cx="3571875" cy="2870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TextBox 4"/>
          <p:cNvSpPr/>
          <p:nvPr/>
        </p:nvSpPr>
        <p:spPr>
          <a:xfrm>
            <a:off x="2667000" y="4610101"/>
            <a:ext cx="233838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通信卫星的发射</a:t>
            </a:r>
          </a:p>
        </p:txBody>
      </p:sp>
      <p:sp>
        <p:nvSpPr>
          <p:cNvPr id="8198" name="TextBox 5"/>
          <p:cNvSpPr/>
          <p:nvPr/>
        </p:nvSpPr>
        <p:spPr>
          <a:xfrm>
            <a:off x="6967538" y="4610101"/>
            <a:ext cx="3262312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通信卫星的作用是通信</a:t>
            </a:r>
          </a:p>
        </p:txBody>
      </p:sp>
      <p:sp>
        <p:nvSpPr>
          <p:cNvPr id="8199" name="右箭头 6"/>
          <p:cNvSpPr/>
          <p:nvPr/>
        </p:nvSpPr>
        <p:spPr>
          <a:xfrm>
            <a:off x="6024564" y="3000376"/>
            <a:ext cx="642937" cy="733663"/>
          </a:xfrm>
          <a:prstGeom prst="rightArrow">
            <a:avLst>
              <a:gd name="adj1" fmla="val 50000"/>
              <a:gd name="adj2" fmla="val 49965"/>
            </a:avLst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endParaRPr lang="zh-CN" altLang="zh-CN"/>
          </a:p>
        </p:txBody>
      </p:sp>
      <p:sp>
        <p:nvSpPr>
          <p:cNvPr id="8200" name="TextBox 7"/>
          <p:cNvSpPr/>
          <p:nvPr/>
        </p:nvSpPr>
        <p:spPr>
          <a:xfrm>
            <a:off x="3095625" y="5572126"/>
            <a:ext cx="6186488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思考：这是怎样的一个过程？</a:t>
            </a:r>
          </a:p>
        </p:txBody>
      </p:sp>
      <p:sp>
        <p:nvSpPr>
          <p:cNvPr id="8201" name="环形箭头 8"/>
          <p:cNvSpPr/>
          <p:nvPr/>
        </p:nvSpPr>
        <p:spPr bwMode="auto">
          <a:xfrm rot="7620000">
            <a:off x="8656638" y="5002213"/>
            <a:ext cx="1285875" cy="1143000"/>
          </a:xfrm>
          <a:custGeom>
            <a:avLst/>
            <a:gdLst>
              <a:gd name="GT0" fmla="+- l w 0"/>
              <a:gd name="GT1" fmla="+- t h 0"/>
            </a:gdLst>
            <a:ahLst/>
            <a:cxnLst>
              <a:cxn ang="0">
                <a:pos x="71452" y="571447"/>
              </a:cxn>
              <a:cxn ang="0">
                <a:pos x="71452" y="571447"/>
              </a:cxn>
              <a:cxn ang="0">
                <a:pos x="643094" y="71438"/>
              </a:cxn>
              <a:cxn ang="0">
                <a:pos x="1184638" y="411389"/>
              </a:cxn>
              <a:cxn ang="0">
                <a:pos x="1249981" y="411390"/>
              </a:cxn>
              <a:cxn ang="0">
                <a:pos x="1143269" y="571449"/>
              </a:cxn>
              <a:cxn ang="0">
                <a:pos x="964159" y="411389"/>
              </a:cxn>
              <a:cxn ang="0">
                <a:pos x="1026340" y="411389"/>
              </a:cxn>
              <a:cxn ang="0">
                <a:pos x="1026339" y="411389"/>
              </a:cxn>
              <a:cxn ang="0">
                <a:pos x="643092" y="214285"/>
              </a:cxn>
              <a:cxn ang="0">
                <a:pos x="214369" y="571446"/>
              </a:cxn>
            </a:cxnLst>
            <a:rect l="l" t="t" r="GT0" b="GT1"/>
            <a:pathLst>
              <a:path w="1285852" h="1143008">
                <a:moveTo>
                  <a:pt x="71438" y="571503"/>
                </a:moveTo>
                <a:lnTo>
                  <a:pt x="71438" y="571503"/>
                </a:lnTo>
                <a:cubicBezTo>
                  <a:pt x="71438" y="295324"/>
                  <a:pt x="327302" y="71437"/>
                  <a:pt x="642926" y="71438"/>
                </a:cubicBezTo>
                <a:cubicBezTo>
                  <a:pt x="888052" y="71438"/>
                  <a:pt x="1105878" y="208226"/>
                  <a:pt x="1184344" y="411431"/>
                </a:cubicBezTo>
                <a:lnTo>
                  <a:pt x="1249673" y="411432"/>
                </a:lnTo>
                <a:lnTo>
                  <a:pt x="1142976" y="571505"/>
                </a:lnTo>
                <a:lnTo>
                  <a:pt x="963921" y="411431"/>
                </a:lnTo>
                <a:lnTo>
                  <a:pt x="1026088" y="411431"/>
                </a:lnTo>
                <a:lnTo>
                  <a:pt x="1026087" y="411431"/>
                </a:lnTo>
                <a:cubicBezTo>
                  <a:pt x="953405" y="290603"/>
                  <a:pt x="805110" y="214313"/>
                  <a:pt x="642925" y="214313"/>
                </a:cubicBezTo>
                <a:cubicBezTo>
                  <a:pt x="406209" y="214312"/>
                  <a:pt x="214313" y="374231"/>
                  <a:pt x="214313" y="571502"/>
                </a:cubicBezTo>
                <a:close/>
              </a:path>
            </a:pathLst>
          </a:custGeom>
          <a:noFill/>
          <a:ln w="9525">
            <a:noFill/>
            <a:round/>
          </a:ln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hxdaxue.com/cp_images/2010_8_28_88498_11688498%281%29.jpg"/>
          <p:cNvPicPr>
            <a:picLocks noChangeAspect="1"/>
          </p:cNvPicPr>
          <p:nvPr/>
        </p:nvPicPr>
        <p:blipFill>
          <a:blip r:embed="rId3"/>
          <a:srcRect l="6667" t="2116" r="3333" b="4756"/>
          <a:stretch>
            <a:fillRect/>
          </a:stretch>
        </p:blipFill>
        <p:spPr>
          <a:xfrm>
            <a:off x="1752601" y="1143000"/>
            <a:ext cx="3857625" cy="3143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TextBox 2"/>
          <p:cNvSpPr/>
          <p:nvPr/>
        </p:nvSpPr>
        <p:spPr>
          <a:xfrm>
            <a:off x="2238375" y="4572000"/>
            <a:ext cx="7786688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今日的地球已经被一张</a:t>
            </a:r>
            <a:r>
              <a:rPr lang="zh-CN" altLang="en-US" sz="24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电磁波的大网</a:t>
            </a:r>
            <a:r>
              <a:rPr lang="zh-CN" altLang="en-US" sz="2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严严实实地罩了起来，通过这个通信网络，几乎在地球上任意一个地方都可以将信息即时发往世界各地，在一瞬间传遍全球。</a:t>
            </a:r>
          </a:p>
        </p:txBody>
      </p:sp>
      <p:pic>
        <p:nvPicPr>
          <p:cNvPr id="9220" name="Picture 2" descr="201008243032b2c9d3d7425cbd181e9760d092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5814" y="1066801"/>
            <a:ext cx="4802187" cy="3140075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a0.att.hudong.com/41/74/01300000350394125130745128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75" y="2274889"/>
            <a:ext cx="5156200" cy="3984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3" name="Rectangle 2"/>
          <p:cNvSpPr/>
          <p:nvPr/>
        </p:nvSpPr>
        <p:spPr>
          <a:xfrm>
            <a:off x="2208214" y="1412876"/>
            <a:ext cx="78120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/>
            <a:r>
              <a:rPr lang="zh-CN" altLang="en-US" sz="2800" b="1">
                <a:latin typeface="宋体" pitchFamily="2" charset="-122"/>
              </a:rPr>
              <a:t>通信卫星大多相对地球“静止”</a:t>
            </a:r>
            <a:r>
              <a:rPr lang="en-US" altLang="zh-CN" sz="2800" b="1">
                <a:latin typeface="宋体" pitchFamily="2" charset="-122"/>
              </a:rPr>
              <a:t>——</a:t>
            </a:r>
            <a:r>
              <a:rPr lang="zh-CN" altLang="en-US" sz="2800" b="1">
                <a:latin typeface="宋体" pitchFamily="2" charset="-122"/>
              </a:rPr>
              <a:t>同步卫星</a:t>
            </a:r>
          </a:p>
        </p:txBody>
      </p:sp>
      <p:pic>
        <p:nvPicPr>
          <p:cNvPr id="10244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Picture 6" descr="d2a0999cb63c23a7aeb13cc88a6447a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125" y="1931988"/>
            <a:ext cx="3492500" cy="47291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教科研、论文资料\人教版教学参考编制\21图\21图\21-4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350" y="1557338"/>
            <a:ext cx="6300788" cy="4557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7" name="Rectangle 2"/>
          <p:cNvSpPr/>
          <p:nvPr/>
        </p:nvSpPr>
        <p:spPr>
          <a:xfrm>
            <a:off x="2640013" y="657226"/>
            <a:ext cx="68770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/>
            <a:r>
              <a:rPr lang="zh-CN" altLang="en-US" sz="2800" b="1">
                <a:latin typeface="宋体" pitchFamily="2" charset="-122"/>
              </a:rPr>
              <a:t>用碟形天线（大锅）接收来自卫星的信号</a:t>
            </a:r>
          </a:p>
        </p:txBody>
      </p:sp>
      <p:pic>
        <p:nvPicPr>
          <p:cNvPr id="11268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1355726"/>
            <a:ext cx="9182100" cy="5457825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sp>
        <p:nvSpPr>
          <p:cNvPr id="12291" name="Rectangle 2"/>
          <p:cNvSpPr/>
          <p:nvPr/>
        </p:nvSpPr>
        <p:spPr>
          <a:xfrm>
            <a:off x="2824163" y="471488"/>
            <a:ext cx="5378450" cy="514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/>
            <a:r>
              <a:rPr lang="zh-CN" altLang="en-US" sz="2800" b="1">
                <a:latin typeface="宋体" pitchFamily="2" charset="-122"/>
              </a:rPr>
              <a:t>中国北斗卫星导航系统</a:t>
            </a:r>
          </a:p>
        </p:txBody>
      </p:sp>
      <p:pic>
        <p:nvPicPr>
          <p:cNvPr id="1229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0" y="133350"/>
            <a:ext cx="6832600" cy="1001713"/>
          </a:xfr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雷达原理与隐形飞机</a:t>
            </a:r>
          </a:p>
        </p:txBody>
      </p:sp>
      <p:pic>
        <p:nvPicPr>
          <p:cNvPr id="13315" name="图片 5" descr="224203c1tj45tkjn4nvtt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135064"/>
            <a:ext cx="9144000" cy="5722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文本框 4"/>
          <p:cNvSpPr txBox="1"/>
          <p:nvPr/>
        </p:nvSpPr>
        <p:spPr>
          <a:xfrm>
            <a:off x="4587876" y="4039871"/>
            <a:ext cx="5925185" cy="2676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2800" b="1" kern="1200" noProof="1">
                <a:cs typeface="+mn-cs"/>
              </a:rPr>
              <a:t>“隐形飞机”，能有效避开雷达的探测．</a:t>
            </a:r>
            <a:r>
              <a:rPr lang="zh-CN" altLang="en-US" sz="2800" b="1" kern="1200" noProof="1">
                <a:solidFill>
                  <a:srgbClr val="FF0000"/>
                </a:solidFill>
                <a:cs typeface="+mn-cs"/>
              </a:rPr>
              <a:t>秘密之一</a:t>
            </a:r>
            <a:r>
              <a:rPr lang="zh-CN" altLang="en-US" sz="2800" b="1" kern="1200" noProof="1">
                <a:cs typeface="+mn-cs"/>
              </a:rPr>
              <a:t>在于它的表面有一层特殊材料，这种材料能够</a:t>
            </a:r>
            <a:r>
              <a:rPr lang="zh-CN" altLang="en-US" sz="2800" b="1" kern="1200" noProof="1">
                <a:solidFill>
                  <a:srgbClr val="FF0000"/>
                </a:solidFill>
                <a:cs typeface="+mn-cs"/>
              </a:rPr>
              <a:t>增强对</a:t>
            </a:r>
            <a:r>
              <a:rPr lang="zh-CN" altLang="en-US" sz="2800" b="1" kern="1200" noProof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cs typeface="+mn-cs"/>
              </a:rPr>
              <a:t>电磁波</a:t>
            </a:r>
            <a:r>
              <a:rPr lang="zh-CN" altLang="en-US" sz="2800" b="1" kern="1200" noProof="1">
                <a:solidFill>
                  <a:srgbClr val="FF0000"/>
                </a:solidFill>
                <a:cs typeface="+mn-cs"/>
              </a:rPr>
              <a:t>的吸收</a:t>
            </a:r>
            <a:r>
              <a:rPr lang="zh-CN" altLang="en-US" sz="2800" b="1" kern="1200" noProof="1">
                <a:cs typeface="+mn-cs"/>
              </a:rPr>
              <a:t>作用；</a:t>
            </a:r>
            <a:r>
              <a:rPr lang="zh-CN" altLang="en-US" sz="2800" b="1" kern="1200" noProof="1">
                <a:solidFill>
                  <a:srgbClr val="FF0000"/>
                </a:solidFill>
                <a:cs typeface="+mn-cs"/>
              </a:rPr>
              <a:t>秘密之二</a:t>
            </a:r>
            <a:r>
              <a:rPr lang="zh-CN" altLang="en-US" sz="2800" b="1" kern="1200" noProof="1">
                <a:cs typeface="+mn-cs"/>
              </a:rPr>
              <a:t>在于它的表面制成特殊形状，这种形状能够</a:t>
            </a:r>
            <a:r>
              <a:rPr lang="zh-CN" altLang="en-US" sz="2800" b="1" kern="1200" noProof="1">
                <a:solidFill>
                  <a:srgbClr val="FF0000"/>
                </a:solidFill>
                <a:cs typeface="+mn-cs"/>
              </a:rPr>
              <a:t>减弱</a:t>
            </a:r>
            <a:r>
              <a:rPr lang="zh-CN" altLang="en-US" sz="2800" b="1" kern="1200" noProof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cs typeface="+mn-cs"/>
              </a:rPr>
              <a:t>电磁波</a:t>
            </a:r>
            <a:r>
              <a:rPr lang="zh-CN" altLang="en-US" sz="2800" b="1" kern="1200" noProof="1">
                <a:solidFill>
                  <a:srgbClr val="FF0000"/>
                </a:solidFill>
                <a:cs typeface="+mn-cs"/>
              </a:rPr>
              <a:t>反射回雷达设备</a:t>
            </a:r>
            <a:r>
              <a:rPr lang="zh-CN" altLang="en-US" sz="2800" b="1" kern="1200" noProof="1">
                <a:cs typeface="+mn-cs"/>
              </a:rPr>
              <a:t>．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内容占位符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3865563"/>
            <a:ext cx="4635500" cy="2992437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4343" name="标题 1"/>
          <p:cNvSpPr>
            <a:spLocks noGrp="1"/>
          </p:cNvSpPr>
          <p:nvPr>
            <p:ph type="title" idx="4294967295"/>
          </p:nvPr>
        </p:nvSpPr>
        <p:spPr>
          <a:xfrm>
            <a:off x="0" y="3111500"/>
            <a:ext cx="7877175" cy="635000"/>
          </a:xfrm>
          <a:noFill/>
          <a:ln>
            <a:miter lim="800000"/>
          </a:ln>
        </p:spPr>
        <p:txBody>
          <a:bodyPr vert="horz" wrap="square" lIns="91440" tIns="45720" rIns="91440" bIns="45720" anchor="ctr" anchorCtr="0">
            <a:normAutofit fontScale="90000"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使用超声波的雷达叫超声雷达</a:t>
            </a:r>
          </a:p>
        </p:txBody>
      </p:sp>
      <p:pic>
        <p:nvPicPr>
          <p:cNvPr id="14339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4139" y="582614"/>
            <a:ext cx="5362575" cy="2695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8113" y="3467100"/>
            <a:ext cx="4038600" cy="3390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1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8176" y="1"/>
            <a:ext cx="4949825" cy="2994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2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4001" y="-20637"/>
            <a:ext cx="4194175" cy="3035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3"/>
          <p:cNvSpPr/>
          <p:nvPr/>
        </p:nvSpPr>
        <p:spPr>
          <a:xfrm>
            <a:off x="2403476" y="1506538"/>
            <a:ext cx="7248525" cy="105779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>
              <a:lnSpc>
                <a:spcPct val="120000"/>
              </a:lnSpc>
            </a:pP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    微波通信像接力赛，每隔几十千米修建一座接力站，接受并放大信号，继续传递。</a:t>
            </a:r>
          </a:p>
        </p:txBody>
      </p:sp>
      <p:pic>
        <p:nvPicPr>
          <p:cNvPr id="15363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3026" y="3119438"/>
            <a:ext cx="4244975" cy="3376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图片 5" descr="mmexport158077407685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200400"/>
            <a:ext cx="4876800" cy="3657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5" name="TextBox 1"/>
          <p:cNvSpPr/>
          <p:nvPr/>
        </p:nvSpPr>
        <p:spPr>
          <a:xfrm>
            <a:off x="574676" y="480477"/>
            <a:ext cx="365760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二、</a:t>
            </a:r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微波通信</a:t>
            </a:r>
            <a:endParaRPr lang="zh-CN" altLang="en-US" sz="4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"/>
          <p:cNvSpPr/>
          <p:nvPr/>
        </p:nvSpPr>
        <p:spPr>
          <a:xfrm>
            <a:off x="1524000" y="1066801"/>
            <a:ext cx="4800600" cy="2678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>
              <a:lnSpc>
                <a:spcPct val="120000"/>
              </a:lnSpc>
              <a:buClr>
                <a:srgbClr val="FF0000"/>
              </a:buClr>
            </a:pPr>
            <a:r>
              <a:rPr lang="zh-CN" altLang="en-US" sz="2800" b="1" dirty="0">
                <a:latin typeface="黑体" pitchFamily="49" charset="-122"/>
                <a:ea typeface="黑体" panose="02010609060101010101" pitchFamily="49" charset="-122"/>
              </a:rPr>
              <a:t>    移动电话用微波信号与电话网络联系。移动通信的基地台是按蜂窝的构造布局的。因而移动电话也被称为“蜂窝电话”。</a:t>
            </a:r>
          </a:p>
        </p:txBody>
      </p:sp>
      <p:pic>
        <p:nvPicPr>
          <p:cNvPr id="16387" name="Picture 19" descr="电驴下载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1" y="457200"/>
            <a:ext cx="3300413" cy="2971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8" name="Picture 13" descr="https://gimg2.baidu.com/image_search/src=http%3A%2F%2Fpic.veryhuo.com%2Fallimg%2F1812%2F1SP52194-1.jpg&amp;refer=http%3A%2F%2Fpic.veryhuo.com&amp;app=2002&amp;size=f9999,10000&amp;q=a80&amp;n=0&amp;g=0n&amp;fmt=jpeg?sec=1611370408&amp;t=7535159586d024aed28509cb49ef89f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575" y="-136525"/>
            <a:ext cx="38100" cy="76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Picture 15" descr="https://gimg2.baidu.com/image_search/src=http%3A%2F%2Fpic.veryhuo.com%2Fallimg%2F1812%2F1SP52194-1.jpg&amp;refer=http%3A%2F%2Fpic.veryhuo.com&amp;app=2002&amp;size=f9999,10000&amp;q=a80&amp;n=0&amp;g=0n&amp;fmt=jpeg?sec=1611370408&amp;t=7535159586d024aed28509cb49ef89f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3533776"/>
            <a:ext cx="4648200" cy="3324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Picture 17" descr="https://ss0.bdstatic.com/70cFvHSh_Q1YnxGkpoWK1HF6hhy/it/u=1894621768,911101304&amp;fm=26&amp;gp=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3810000"/>
            <a:ext cx="4413250" cy="304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1" name="TextBox 1"/>
          <p:cNvSpPr/>
          <p:nvPr/>
        </p:nvSpPr>
        <p:spPr>
          <a:xfrm>
            <a:off x="767408" y="358776"/>
            <a:ext cx="32861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三、移动通信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/>
          <p:nvPr/>
        </p:nvSpPr>
        <p:spPr>
          <a:xfrm>
            <a:off x="1955801" y="5229226"/>
            <a:ext cx="8101013" cy="1050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</a:rPr>
              <a:t>    计算机可以高速处理各种信息，把计算机联在一起，可以进行网络通信。</a:t>
            </a:r>
          </a:p>
        </p:txBody>
      </p:sp>
      <p:pic>
        <p:nvPicPr>
          <p:cNvPr id="17411" name="Picture 4" descr="http://sc.websbook.com/sc/upimg/allimg/080202/websbook_10583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0" y="381000"/>
            <a:ext cx="1911350" cy="1644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4"/>
          <p:cNvSpPr/>
          <p:nvPr/>
        </p:nvSpPr>
        <p:spPr>
          <a:xfrm>
            <a:off x="1055440" y="476672"/>
            <a:ext cx="4826000" cy="923925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 eaLnBrk="1" hangingPunct="1"/>
            <a:r>
              <a:rPr lang="zh-CN" altLang="en-US" sz="5400" b="1">
                <a:solidFill>
                  <a:srgbClr val="FF0000"/>
                </a:solidFill>
              </a:rPr>
              <a:t>四、网络通信</a:t>
            </a:r>
          </a:p>
        </p:txBody>
      </p:sp>
      <p:pic>
        <p:nvPicPr>
          <p:cNvPr id="17413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163" y="2420938"/>
            <a:ext cx="7561262" cy="2773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6" name="文本框 1"/>
          <p:cNvGrpSpPr/>
          <p:nvPr/>
        </p:nvGrpSpPr>
        <p:grpSpPr>
          <a:xfrm>
            <a:off x="1073151" y="287833"/>
            <a:ext cx="1371600" cy="555625"/>
            <a:chOff x="948" y="276"/>
            <a:chExt cx="864" cy="350"/>
          </a:xfrm>
        </p:grpSpPr>
        <p:pic>
          <p:nvPicPr>
            <p:cNvPr id="18434" name="文本框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948" y="276"/>
              <a:ext cx="864" cy="350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8435" name="矩形 18434"/>
            <p:cNvSpPr/>
            <p:nvPr/>
          </p:nvSpPr>
          <p:spPr>
            <a:xfrm>
              <a:off x="960" y="288"/>
              <a:ext cx="845" cy="33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kumimoji="1" lang="zh-CN" altLang="en-US" sz="2800" b="1">
                  <a:latin typeface="黑体" pitchFamily="49" charset="-122"/>
                  <a:ea typeface="黑体" pitchFamily="49" charset="-122"/>
                  <a:sym typeface="+mn-ea"/>
                </a:rPr>
                <a:t>互联网</a:t>
              </a:r>
            </a:p>
          </p:txBody>
        </p:sp>
      </p:grpSp>
      <p:sp>
        <p:nvSpPr>
          <p:cNvPr id="18437" name="矩形 2"/>
          <p:cNvSpPr/>
          <p:nvPr/>
        </p:nvSpPr>
        <p:spPr>
          <a:xfrm>
            <a:off x="1063324" y="1052736"/>
            <a:ext cx="9209140" cy="1195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algn="ctr">
              <a:lnSpc>
                <a:spcPct val="120000"/>
              </a:lnSpc>
              <a:buClr>
                <a:srgbClr val="FF9900"/>
              </a:buClr>
              <a:buFont typeface="Wingdings" pitchFamily="2" charset="2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因特网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将分布于世界各地的计算机网络连接起来用来传递计算机信号。</a:t>
            </a:r>
          </a:p>
        </p:txBody>
      </p:sp>
      <p:pic>
        <p:nvPicPr>
          <p:cNvPr id="18438" name="Picture 9" descr="http://oimletvza.bkt.clouddn.com/FILE201707291610027858496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743200"/>
            <a:ext cx="3886200" cy="3924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9" name="Picture 2" descr="https://gimg2.baidu.com/image_search/src=http%3A%2F%2Fimg1.51cto.com%2Fattachment%2F201009%2F104650836.jpg&amp;refer=http%3A%2F%2Fimg1.51cto.com&amp;app=2002&amp;size=f9999,10000&amp;q=a80&amp;n=0&amp;g=0n&amp;fmt=jpeg?sec=1611357290&amp;t=69935df50848518e05317683c88b42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3276600"/>
            <a:ext cx="4438650" cy="2895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</TotalTime>
  <Words>438</Words>
  <Application>Microsoft Office PowerPoint</Application>
  <PresentationFormat>宽屏</PresentationFormat>
  <Paragraphs>54</Paragraphs>
  <Slides>17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黑体</vt:lpstr>
      <vt:lpstr>华文楷体</vt:lpstr>
      <vt:lpstr>宋体</vt:lpstr>
      <vt:lpstr>Arial</vt:lpstr>
      <vt:lpstr>Calibri</vt:lpstr>
      <vt:lpstr>Calibri Light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雷达原理与隐形飞机</vt:lpstr>
      <vt:lpstr>使用超声波的雷达叫超声雷达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rbm.xkw.com</dc:creator>
  <cp:lastModifiedBy>Administrator</cp:lastModifiedBy>
  <cp:revision>2</cp:revision>
  <cp:lastPrinted>2020-12-31T16:00:05Z</cp:lastPrinted>
  <dcterms:created xsi:type="dcterms:W3CDTF">2020-12-31T16:00:05Z</dcterms:created>
  <dcterms:modified xsi:type="dcterms:W3CDTF">2025-02-18T06:52:32Z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