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  <p:sldId id="1447" r:id="rId28"/>
    <p:sldId id="1448" r:id="rId29"/>
    <p:sldId id="1449" r:id="rId30"/>
    <p:sldId id="1450" r:id="rId31"/>
    <p:sldId id="1451" r:id="rId32"/>
    <p:sldId id="1452" r:id="rId33"/>
    <p:sldId id="1453" r:id="rId34"/>
    <p:sldId id="1454" r:id="rId35"/>
    <p:sldId id="1455" r:id="rId36"/>
    <p:sldId id="1456" r:id="rId37"/>
    <p:sldId id="1457" r:id="rId38"/>
    <p:sldId id="1458" r:id="rId39"/>
    <p:sldId id="1459" r:id="rId40"/>
  </p:sldIdLst>
  <p:sldSz cx="9144000" cy="6858000" type="screen4x3"/>
  <p:notesSz cx="6858000" cy="9144000"/>
  <p:custDataLst>
    <p:tags r:id="rId41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6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A125D22-4C95-40FC-8D1F-F3BE9C1E2C42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096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132AF50-6D5E-4AD0-A8DA-62A1343247A0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891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4482B92-2CCF-40FA-8423-0AA9FC03E453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891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891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891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FDD38E3-F0DC-4A87-9EA3-2C1C35F5424E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F8E33AA-4197-44DF-9473-E4ABB3AB0EDC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F3F342A3-0F92-426F-8045-56F617A0D8BE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80D9E964-0983-4A9E-B95E-C846157A450F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emf" /><Relationship Id="rId3" Type="http://schemas.openxmlformats.org/officeDocument/2006/relationships/image" Target="../media/image2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973138" y="2203450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计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算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题</a:t>
            </a:r>
            <a:r>
              <a:rPr lang="zh-CN" altLang="en-US" sz="4000" b="1" spc="0">
                <a:solidFill>
                  <a:srgbClr val="31521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力学综合计算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379413" y="863600"/>
            <a:ext cx="8385175" cy="54308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 b="1"/>
              <a:t>方法技巧</a:t>
            </a:r>
            <a:r>
              <a:rPr lang="zh-CN" altLang="zh-CN" sz="2800"/>
              <a:t>：力学综合计算题主要包括速度、密度、压强、浮力、机械功、功率的综合；含有简单机械的功、功率、机械效率的综合．常以生活、生产、科技等背景为形式，针对相关力学知识设计考查点，一方面要求考生有相对比较广泛的阅读，对相关的背景有所了解；另一方面，要求考生有一定的分析能力，能从题目中分析其中的力学知识之间的联系，并应用相关公式进行准确计算．力学综合计算题经常会涉及图像，务必理解图像的含义，认真分析图像的相关条件、数据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433388" y="8699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海南）如下图所示是正在航拍的无人机．起飞前，放在地面上要确保四</a:t>
            </a:r>
            <a:br>
              <a:rPr lang="en-US" altLang="zh-CN" sz="2800"/>
            </a:br>
            <a:r>
              <a:rPr lang="zh-CN" altLang="zh-CN" sz="2800"/>
              <a:t>脚着地；启动后，利用遥控器可控</a:t>
            </a:r>
            <a:br>
              <a:rPr lang="en-US" altLang="zh-CN" sz="2800"/>
            </a:br>
            <a:r>
              <a:rPr lang="zh-CN" altLang="zh-CN" sz="2800"/>
              <a:t>制它运动和工作．无人机的参数如</a:t>
            </a:r>
            <a:br>
              <a:rPr lang="en-US" altLang="zh-CN" sz="2800"/>
            </a:br>
            <a:r>
              <a:rPr lang="zh-CN" altLang="zh-CN" sz="2800"/>
              <a:t>下表，求：（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10N/kg</a:t>
            </a:r>
            <a:r>
              <a:rPr lang="zh-CN" altLang="zh-CN" sz="2800"/>
              <a:t>）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33388" y="4211638"/>
          <a:ext cx="8277225" cy="1765300"/>
        </p:xfrm>
        <a:graphic>
          <a:graphicData uri="http://schemas.openxmlformats.org/drawingml/2006/table">
            <a:tbl>
              <a:tblPr/>
              <a:tblGrid>
                <a:gridCol w="1981200"/>
                <a:gridCol w="2200275"/>
                <a:gridCol w="3467100"/>
                <a:gridCol w="628650"/>
              </a:tblGrid>
              <a:tr h="4413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机身质量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/kg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四脚着地总面积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/cm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826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电池充满后储存电能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/J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36 000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最大水平速度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m·s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r>
                        <a:rPr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－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13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机身尺寸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/mm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400×300×200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最大上升速度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m·s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r>
                        <a:rPr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－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4121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313" y="1725613"/>
            <a:ext cx="2527300" cy="19986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96900" y="1787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）无人机从地面飞到离地</a:t>
            </a:r>
            <a:r>
              <a:rPr lang="en-US" altLang="zh-CN" sz="2800"/>
              <a:t>20 m</a:t>
            </a:r>
            <a:r>
              <a:rPr lang="zh-CN" altLang="zh-CN" sz="2800"/>
              <a:t>高处，至少要多长时间？ </a:t>
            </a:r>
            <a:br>
              <a:rPr lang="en-US" altLang="zh-CN" sz="2800"/>
            </a:b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3" name="图片 2"/>
          <p:cNvPicPr>
            <a:picLocks noChangeAspect="1"/>
          </p:cNvPicPr>
          <p:nvPr/>
        </p:nvPicPr>
        <p:blipFill>
          <a:blip r:embed="rId2"/>
          <a:srcRect r="30317"/>
          <a:stretch>
            <a:fillRect/>
          </a:stretch>
        </p:blipFill>
        <p:spPr>
          <a:xfrm>
            <a:off x="817563" y="3275013"/>
            <a:ext cx="6372225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763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）无人机从</a:t>
            </a:r>
            <a:r>
              <a:rPr lang="en-US" altLang="zh-CN" sz="2800"/>
              <a:t>20 m</a:t>
            </a:r>
            <a:r>
              <a:rPr lang="zh-CN" altLang="zh-CN" sz="2800"/>
              <a:t>高处降落到地面，重力做功是多少？</a:t>
            </a:r>
            <a:endParaRPr lang="zh-CN" altLang="en-US" sz="2800"/>
          </a:p>
        </p:txBody>
      </p:sp>
      <p:sp>
        <p:nvSpPr>
          <p:cNvPr id="6147" name="矩形 2"/>
          <p:cNvSpPr/>
          <p:nvPr/>
        </p:nvSpPr>
        <p:spPr>
          <a:xfrm>
            <a:off x="508000" y="2992438"/>
            <a:ext cx="8039100" cy="26050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无人机受到的重力：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 kg×10 N/kg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 N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无人机从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高处降落到水平地面，重力做功：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Gh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 N×20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480 J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654050" y="1595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）无人机停放在水平地面上时对地面的压强是多少？ </a:t>
            </a:r>
            <a:br>
              <a:rPr lang="en-US" altLang="zh-CN" sz="2800"/>
            </a:br>
            <a:endParaRPr lang="zh-CN" altLang="en-US" sz="2800"/>
          </a:p>
        </p:txBody>
      </p:sp>
      <p:pic>
        <p:nvPicPr>
          <p:cNvPr id="7171" name="图片 3"/>
          <p:cNvPicPr>
            <a:picLocks noChangeAspect="1"/>
          </p:cNvPicPr>
          <p:nvPr/>
        </p:nvPicPr>
        <p:blipFill>
          <a:blip r:embed="rId2"/>
          <a:srcRect r="24633"/>
          <a:stretch>
            <a:fillRect/>
          </a:stretch>
        </p:blipFill>
        <p:spPr>
          <a:xfrm>
            <a:off x="836613" y="2897188"/>
            <a:ext cx="6892925" cy="2700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）无人机的突出问题是飞行时间短，请提出一个解决问题的合理建议．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5" name="矩形 2"/>
          <p:cNvSpPr/>
          <p:nvPr/>
        </p:nvSpPr>
        <p:spPr>
          <a:xfrm>
            <a:off x="523875" y="2965450"/>
            <a:ext cx="7921625" cy="1957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(4)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无人机的突出问题是飞行时间短，可以减轻无人机的质量或增大电池的容量．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答：略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广东）某轿车在平直公路上行驶的</a:t>
            </a:r>
            <a:r>
              <a:rPr lang="en-US" altLang="zh-CN" sz="2800"/>
              <a:t>45 s</a:t>
            </a:r>
            <a:r>
              <a:rPr lang="zh-CN" altLang="zh-CN" sz="2800"/>
              <a:t>内，其速度</a:t>
            </a:r>
            <a:r>
              <a:rPr lang="en-US" altLang="zh-CN" sz="2800" i="1"/>
              <a:t>v</a:t>
            </a:r>
            <a:r>
              <a:rPr lang="zh-CN" altLang="zh-CN" sz="2800"/>
              <a:t>与时间</a:t>
            </a:r>
            <a:r>
              <a:rPr lang="en-US" altLang="zh-CN" sz="2800" i="1"/>
              <a:t>t</a:t>
            </a:r>
            <a:r>
              <a:rPr lang="zh-CN" altLang="zh-CN" sz="2800"/>
              <a:t>、动力</a:t>
            </a:r>
            <a:r>
              <a:rPr lang="en-US" altLang="zh-CN" sz="2800" i="1"/>
              <a:t>F</a:t>
            </a:r>
            <a:r>
              <a:rPr lang="zh-CN" altLang="zh-CN" sz="2800"/>
              <a:t>与时间</a:t>
            </a:r>
            <a:r>
              <a:rPr lang="en-US" altLang="zh-CN" sz="2800" i="1"/>
              <a:t>t</a:t>
            </a:r>
            <a:r>
              <a:rPr lang="zh-CN" altLang="zh-CN" sz="2800"/>
              <a:t>的关系图象分别如图甲、乙所示．已知前</a:t>
            </a:r>
            <a:r>
              <a:rPr lang="en-US" altLang="zh-CN" sz="2800"/>
              <a:t>10 s</a:t>
            </a:r>
            <a:r>
              <a:rPr lang="zh-CN" altLang="zh-CN" sz="2800"/>
              <a:t>轿车运动的路程为</a:t>
            </a:r>
            <a:r>
              <a:rPr lang="en-US" altLang="zh-CN" sz="2800"/>
              <a:t>100 m</a:t>
            </a:r>
            <a:r>
              <a:rPr lang="zh-CN" altLang="zh-CN" sz="2800"/>
              <a:t>．求：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463" y="3692525"/>
            <a:ext cx="5316537" cy="2409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346075" y="20478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）前</a:t>
            </a:r>
            <a:r>
              <a:rPr lang="en-US" altLang="zh-CN" sz="2800"/>
              <a:t>10 s</a:t>
            </a:r>
            <a:r>
              <a:rPr lang="zh-CN" altLang="zh-CN" sz="2800"/>
              <a:t>轿车运动的平均速度；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图片 2"/>
          <p:cNvPicPr>
            <a:picLocks noChangeAspect="1"/>
          </p:cNvPicPr>
          <p:nvPr/>
        </p:nvPicPr>
        <p:blipFill>
          <a:blip r:embed="rId2"/>
          <a:srcRect r="12949"/>
          <a:stretch>
            <a:fillRect/>
          </a:stretch>
        </p:blipFill>
        <p:spPr>
          <a:xfrm>
            <a:off x="592138" y="2955925"/>
            <a:ext cx="7959725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30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）轿车在匀速直线运动阶段通过的路程；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7" name="矩形 3"/>
          <p:cNvSpPr/>
          <p:nvPr/>
        </p:nvSpPr>
        <p:spPr>
          <a:xfrm>
            <a:off x="666750" y="2522538"/>
            <a:ext cx="7734300" cy="195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由图象甲可知，轿车在匀速直线运动阶段的时间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45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35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，速度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m/s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/>
            </a:endParaRPr>
          </a:p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通过的路程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m/s×35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700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327025" y="709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）动力</a:t>
            </a:r>
            <a:r>
              <a:rPr lang="en-US" altLang="zh-CN" sz="2800" i="1"/>
              <a:t>F</a:t>
            </a:r>
            <a:r>
              <a:rPr lang="zh-CN" altLang="zh-CN" sz="2800"/>
              <a:t>做的总功．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1" name="矩形 2"/>
          <p:cNvSpPr/>
          <p:nvPr/>
        </p:nvSpPr>
        <p:spPr>
          <a:xfrm>
            <a:off x="500063" y="1360488"/>
            <a:ext cx="8451850" cy="49260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ts val="3800"/>
              </a:lnSpc>
            </a:pP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由图象乙可知，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的动力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4 000 N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2600">
              <a:latin typeface="等线"/>
            </a:endParaRPr>
          </a:p>
          <a:p>
            <a:pPr marL="0" lvl="0" indent="0">
              <a:lnSpc>
                <a:spcPts val="3800"/>
              </a:lnSpc>
            </a:pP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则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的动力做功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4 000 N×100 m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endParaRPr lang="en-US" altLang="zh-CN" sz="26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lvl="0" indent="0">
              <a:lnSpc>
                <a:spcPts val="3800"/>
              </a:lnSpc>
            </a:pP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4×10</a:t>
            </a:r>
            <a:r>
              <a:rPr lang="en-US" altLang="zh-CN" sz="26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2600">
              <a:latin typeface="等线"/>
            </a:endParaRPr>
          </a:p>
          <a:p>
            <a:pPr marL="0" lvl="0" indent="0">
              <a:lnSpc>
                <a:spcPts val="3800"/>
              </a:lnSpc>
            </a:pP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45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时间内轿车的动力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1 000 N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，已知通过的路程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700 m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2600">
              <a:latin typeface="等线"/>
            </a:endParaRPr>
          </a:p>
          <a:p>
            <a:pPr marL="0" lvl="0" indent="0">
              <a:lnSpc>
                <a:spcPts val="3800"/>
              </a:lnSpc>
            </a:pP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则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45 s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时间内动力做功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1 000 N×700 m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7×10</a:t>
            </a:r>
            <a:r>
              <a:rPr lang="en-US" altLang="zh-CN" sz="26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2600">
              <a:latin typeface="等线"/>
            </a:endParaRPr>
          </a:p>
          <a:p>
            <a:pPr marL="0" lvl="0" indent="0">
              <a:lnSpc>
                <a:spcPts val="3800"/>
              </a:lnSpc>
            </a:pP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则动力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做的总功．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6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6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4×10</a:t>
            </a:r>
            <a:r>
              <a:rPr lang="en-US" altLang="zh-CN" sz="26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7×10</a:t>
            </a:r>
            <a:r>
              <a:rPr lang="en-US" altLang="zh-CN" sz="26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1.1×10</a:t>
            </a:r>
            <a:r>
              <a:rPr lang="en-US" altLang="zh-CN" sz="26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．</a:t>
            </a:r>
            <a:endParaRPr lang="zh-CN" altLang="zh-CN" sz="2600">
              <a:latin typeface="等线"/>
            </a:endParaRPr>
          </a:p>
          <a:p>
            <a:pPr marL="0" lvl="0" indent="0">
              <a:lnSpc>
                <a:spcPts val="3800"/>
              </a:lnSpc>
            </a:pP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答：略</a:t>
            </a:r>
            <a:endParaRPr lang="zh-CN" altLang="zh-CN" sz="26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宿迁）下图为一款新型机器人，内置智能系统，可以给孩子讲故事，可以陪老人聊天，散步，且具有净化空气等功能，其质量为</a:t>
            </a:r>
            <a:r>
              <a:rPr lang="en-US" altLang="zh-CN" sz="2800"/>
              <a:t>50 kg</a:t>
            </a:r>
            <a:r>
              <a:rPr lang="zh-CN" altLang="zh-CN" sz="2800"/>
              <a:t>，与地面的接触面积为</a:t>
            </a:r>
            <a:r>
              <a:rPr lang="en-US" altLang="zh-CN" sz="2800"/>
              <a:t>200 cm</a:t>
            </a:r>
            <a:r>
              <a:rPr lang="en-US" altLang="zh-CN" sz="2800" baseline="30000"/>
              <a:t>2</a:t>
            </a:r>
            <a:r>
              <a:rPr lang="zh-CN" altLang="zh-CN" sz="2800"/>
              <a:t>，匀速运动时所受阻力为重力的</a:t>
            </a:r>
            <a:r>
              <a:rPr lang="en-US" altLang="zh-CN" sz="2800"/>
              <a:t>0.1</a:t>
            </a:r>
            <a:r>
              <a:rPr lang="zh-CN" altLang="zh-CN" sz="2800"/>
              <a:t>倍．（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9075" y="3524250"/>
            <a:ext cx="1641475" cy="2822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182563" y="1354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）求机器人静立时对地面的压强；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图片 3"/>
          <p:cNvPicPr>
            <a:picLocks noChangeAspect="1"/>
          </p:cNvPicPr>
          <p:nvPr/>
        </p:nvPicPr>
        <p:blipFill>
          <a:blip r:embed="rId2"/>
          <a:srcRect r="8800"/>
          <a:stretch>
            <a:fillRect/>
          </a:stretch>
        </p:blipFill>
        <p:spPr>
          <a:xfrm>
            <a:off x="471488" y="2108200"/>
            <a:ext cx="8339137" cy="3857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766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）若机器人在</a:t>
            </a:r>
            <a:r>
              <a:rPr lang="en-US" altLang="zh-CN" sz="2800"/>
              <a:t>60 s</a:t>
            </a:r>
            <a:r>
              <a:rPr lang="zh-CN" altLang="zh-CN" sz="2800"/>
              <a:t>内匀速行驶</a:t>
            </a:r>
            <a:r>
              <a:rPr lang="en-US" altLang="zh-CN" sz="2800"/>
              <a:t>30 m</a:t>
            </a:r>
            <a:r>
              <a:rPr lang="zh-CN" altLang="zh-CN" sz="2800"/>
              <a:t>，求此过程中牵引力做功的功率．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图片 3"/>
          <p:cNvPicPr>
            <a:picLocks noChangeAspect="1"/>
          </p:cNvPicPr>
          <p:nvPr/>
        </p:nvPicPr>
        <p:blipFill>
          <a:blip r:embed="rId2"/>
          <a:srcRect r="24317"/>
          <a:stretch>
            <a:fillRect/>
          </a:stretch>
        </p:blipFill>
        <p:spPr>
          <a:xfrm>
            <a:off x="661988" y="2070100"/>
            <a:ext cx="6921500" cy="4435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06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荷泽）五颜六色的橡皮泥能制成各种形状，可以培养儿童的动手能力和创造力，探受他们喜爱，现有一个底面积</a:t>
            </a:r>
            <a:r>
              <a:rPr lang="en-US" altLang="zh-CN" sz="2800" i="1"/>
              <a:t>S</a:t>
            </a:r>
            <a:r>
              <a:rPr lang="zh-CN" altLang="zh-CN" sz="2800"/>
              <a:t>＝</a:t>
            </a:r>
            <a:r>
              <a:rPr lang="en-US" altLang="zh-CN" sz="2800"/>
              <a:t>10 cm</a:t>
            </a:r>
            <a:r>
              <a:rPr lang="en-US" altLang="zh-CN" sz="2800" baseline="30000"/>
              <a:t>2</a:t>
            </a:r>
            <a:r>
              <a:rPr lang="zh-CN" altLang="zh-CN" sz="2800"/>
              <a:t>、高</a:t>
            </a:r>
            <a:r>
              <a:rPr lang="en-US" altLang="zh-CN" sz="2800" i="1"/>
              <a:t>h</a:t>
            </a:r>
            <a:r>
              <a:rPr lang="zh-CN" altLang="zh-CN" sz="2800"/>
              <a:t>＝</a:t>
            </a:r>
            <a:r>
              <a:rPr lang="en-US" altLang="zh-CN" sz="2800"/>
              <a:t>5 cm</a:t>
            </a:r>
            <a:r>
              <a:rPr lang="zh-CN" altLang="zh-CN" sz="2800"/>
              <a:t>的圆柱形橡皮泥静止在水平桌面上，橡泥的质量</a:t>
            </a:r>
            <a:r>
              <a:rPr lang="en-US" altLang="zh-CN" sz="2800" i="1"/>
              <a:t>m</a:t>
            </a:r>
            <a:r>
              <a:rPr lang="zh-CN" altLang="zh-CN" sz="2800"/>
              <a:t>＝</a:t>
            </a:r>
            <a:r>
              <a:rPr lang="en-US" altLang="zh-CN" sz="2800"/>
              <a:t>0.1 kg</a:t>
            </a:r>
            <a:r>
              <a:rPr lang="zh-CN" altLang="zh-CN" sz="2800"/>
              <a:t>，桌上另有一水槽，槽内水的深度</a:t>
            </a:r>
            <a:r>
              <a:rPr lang="en-US" altLang="zh-CN" sz="2800" i="1"/>
              <a:t>H</a:t>
            </a:r>
            <a:r>
              <a:rPr lang="zh-CN" altLang="zh-CN" sz="2800"/>
              <a:t>＝</a:t>
            </a:r>
            <a:r>
              <a:rPr lang="en-US" altLang="zh-CN" sz="2800"/>
              <a:t>20 cm</a:t>
            </a:r>
            <a:r>
              <a:rPr lang="zh-CN" altLang="zh-CN" sz="2800"/>
              <a:t>，已知水的密度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508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）橡皮泥的重力</a:t>
            </a:r>
            <a:r>
              <a:rPr lang="en-US" altLang="zh-CN" sz="2800" i="1"/>
              <a:t>G</a:t>
            </a:r>
            <a:r>
              <a:rPr lang="zh-CN" altLang="zh-CN" sz="2800"/>
              <a:t>和橡泥对桌面的压强</a:t>
            </a:r>
            <a:r>
              <a:rPr lang="en-US" altLang="zh-CN" sz="2800" i="1"/>
              <a:t>p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）水槽底部所受水的压强</a:t>
            </a:r>
            <a:r>
              <a:rPr lang="en-US" altLang="zh-CN" sz="2800" i="1"/>
              <a:t>p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endParaRPr lang="zh-CN" altLang="en-US" sz="2800"/>
          </a:p>
        </p:txBody>
      </p:sp>
      <p:pic>
        <p:nvPicPr>
          <p:cNvPr id="17411" name="图片 2"/>
          <p:cNvPicPr>
            <a:picLocks noChangeAspect="1"/>
          </p:cNvPicPr>
          <p:nvPr/>
        </p:nvPicPr>
        <p:blipFill>
          <a:blip r:embed="rId2"/>
          <a:srcRect r="41053"/>
          <a:stretch>
            <a:fillRect/>
          </a:stretch>
        </p:blipFill>
        <p:spPr>
          <a:xfrm>
            <a:off x="825500" y="1954213"/>
            <a:ext cx="5391150" cy="2700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3"/>
          <p:cNvSpPr/>
          <p:nvPr/>
        </p:nvSpPr>
        <p:spPr>
          <a:xfrm>
            <a:off x="657225" y="4567238"/>
            <a:ext cx="7367588" cy="195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水槽底部所受水的压强为：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gh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kg/m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×10 N/kg×0.2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2 000 Pa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246063" y="908050"/>
            <a:ext cx="86518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600"/>
              <a:t>（</a:t>
            </a:r>
            <a:r>
              <a:rPr lang="en-US" altLang="zh-CN" sz="2600"/>
              <a:t>3</a:t>
            </a:r>
            <a:r>
              <a:rPr lang="zh-CN" altLang="zh-CN" sz="2600"/>
              <a:t>）将橡皮放入水槽内，求橡皮深静止时所受的浮力</a:t>
            </a:r>
            <a:r>
              <a:rPr lang="en-US" altLang="zh-CN" sz="2600" i="1"/>
              <a:t>F</a:t>
            </a:r>
            <a:r>
              <a:rPr lang="zh-CN" altLang="zh-CN" sz="2600" baseline="-25000"/>
              <a:t>浮．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18435" name="图片 2"/>
          <p:cNvPicPr>
            <a:picLocks noChangeAspect="1"/>
          </p:cNvPicPr>
          <p:nvPr/>
        </p:nvPicPr>
        <p:blipFill>
          <a:blip r:embed="rId2"/>
          <a:srcRect r="5643"/>
          <a:stretch>
            <a:fillRect/>
          </a:stretch>
        </p:blipFill>
        <p:spPr>
          <a:xfrm>
            <a:off x="577850" y="1558925"/>
            <a:ext cx="8154988" cy="4738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通辽）如下图所示，是一辆汽车通过滑轮组提升重物的装置图，汽车部分参数如下表．每次重物都以</a:t>
            </a:r>
            <a:r>
              <a:rPr lang="en-US" altLang="zh-CN" sz="2800"/>
              <a:t>1 m/s</a:t>
            </a:r>
            <a:r>
              <a:rPr lang="zh-CN" altLang="zh-CN" sz="2800"/>
              <a:t>的速度匀速上升，提升重</a:t>
            </a:r>
            <a:r>
              <a:rPr lang="en-US" altLang="zh-CN" sz="2800"/>
              <a:t>2 400 N</a:t>
            </a:r>
            <a:r>
              <a:rPr lang="zh-CN" altLang="zh-CN" sz="2800"/>
              <a:t>的物体时，滑轮组的效率为</a:t>
            </a:r>
            <a:r>
              <a:rPr lang="en-US" altLang="zh-CN" sz="2800"/>
              <a:t>80%</a:t>
            </a:r>
            <a:r>
              <a:rPr lang="zh-CN" altLang="zh-CN" sz="2800"/>
              <a:t>，不计汽车所受的摩擦阻力、绳重及滑轮组的摩擦，取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N/kg.</a:t>
            </a:r>
            <a:r>
              <a:rPr lang="zh-CN" altLang="zh-CN" sz="2800"/>
              <a:t>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5" y="4300538"/>
            <a:ext cx="2827338" cy="17065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9460" name="表格 2"/>
          <p:cNvGraphicFramePr>
            <a:graphicFrameLocks noGrp="1"/>
          </p:cNvGraphicFramePr>
          <p:nvPr/>
        </p:nvGraphicFramePr>
        <p:xfrm>
          <a:off x="3802062" y="4387850"/>
          <a:ext cx="4678362" cy="1706880"/>
        </p:xfrm>
        <a:graphic>
          <a:graphicData uri="http://schemas.openxmlformats.org/drawingml/2006/table">
            <a:tbl>
              <a:tblPr/>
              <a:tblGrid>
                <a:gridCol w="3143250"/>
                <a:gridCol w="1535112"/>
              </a:tblGrid>
              <a:tr h="387350">
                <a:tc grid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汽车部分参数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873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汽车重量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 t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873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车轮数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个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873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每个车轮受力面积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250 cm</a:t>
                      </a:r>
                      <a:r>
                        <a:rPr lang="en-US" altLang="zh-CN" sz="28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）提升重物时汽车对水平地面的压强；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图片 2"/>
          <p:cNvPicPr>
            <a:picLocks noChangeAspect="1"/>
          </p:cNvPicPr>
          <p:nvPr/>
        </p:nvPicPr>
        <p:blipFill>
          <a:blip r:embed="rId2"/>
          <a:srcRect r="15053"/>
          <a:stretch>
            <a:fillRect/>
          </a:stretch>
        </p:blipFill>
        <p:spPr>
          <a:xfrm>
            <a:off x="688975" y="1933575"/>
            <a:ext cx="7766050" cy="3857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685800" y="7858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）汽车拉绳的力做功的功率．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图片 2"/>
          <p:cNvPicPr>
            <a:picLocks noChangeAspect="1"/>
          </p:cNvPicPr>
          <p:nvPr/>
        </p:nvPicPr>
        <p:blipFill>
          <a:blip r:embed="rId2"/>
          <a:srcRect r="20105"/>
          <a:stretch>
            <a:fillRect/>
          </a:stretch>
        </p:blipFill>
        <p:spPr>
          <a:xfrm>
            <a:off x="919163" y="1438275"/>
            <a:ext cx="7305675" cy="4821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沈阳）工人师傅利用如图甲所示的滑轮组搬运石材质量为</a:t>
            </a:r>
            <a:r>
              <a:rPr lang="en-US" altLang="zh-CN" sz="2800"/>
              <a:t>1.8×10</a:t>
            </a:r>
            <a:r>
              <a:rPr lang="en-US" altLang="zh-CN" sz="2800" baseline="30000"/>
              <a:t>3</a:t>
            </a:r>
            <a:r>
              <a:rPr lang="en-US" altLang="zh-CN" sz="2800"/>
              <a:t> </a:t>
            </a:r>
            <a:r>
              <a:rPr lang="en-US" altLang="zh-CN" sz="2800" i="1"/>
              <a:t>kg</a:t>
            </a:r>
            <a:r>
              <a:rPr lang="zh-CN" altLang="zh-CN" sz="2800"/>
              <a:t>的石材放在水平地面上，在拉力</a:t>
            </a:r>
            <a:r>
              <a:rPr lang="en-US" altLang="zh-CN" sz="2800"/>
              <a:t>F</a:t>
            </a:r>
            <a:r>
              <a:rPr lang="zh-CN" altLang="zh-CN" sz="2800"/>
              <a:t>的作用下沿水平方向做匀速直线运动，其路程随时间变化的图象如图乙所示．石材在水平方向上受到的阻力为石材重的</a:t>
            </a:r>
            <a:r>
              <a:rPr lang="en-US" altLang="zh-CN" sz="2800"/>
              <a:t>0.1</a:t>
            </a:r>
            <a:r>
              <a:rPr lang="zh-CN" altLang="zh-CN" sz="2800"/>
              <a:t>倍，滑轮组的机械效率为</a:t>
            </a:r>
            <a:r>
              <a:rPr lang="en-US" altLang="zh-CN" sz="2800"/>
              <a:t>75%</a:t>
            </a:r>
            <a:r>
              <a:rPr lang="zh-CN" altLang="zh-CN" sz="2800"/>
              <a:t>，滑轮组和绳子的自重不计．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</a:t>
            </a:r>
            <a:r>
              <a:rPr lang="en-US" altLang="zh-CN" sz="2800" i="1"/>
              <a:t>N</a:t>
            </a:r>
            <a:r>
              <a:rPr lang="en-US" altLang="zh-CN" sz="2800"/>
              <a:t>/</a:t>
            </a:r>
            <a:r>
              <a:rPr lang="en-US" altLang="zh-CN" sz="2800" i="1"/>
              <a:t>kg</a:t>
            </a:r>
            <a:r>
              <a:rPr lang="zh-CN" altLang="zh-CN" sz="2800"/>
              <a:t>）求：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253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5" y="4584700"/>
            <a:ext cx="5035550" cy="18716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635000" y="1489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）石材受到的阻力；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2"/>
          <p:cNvSpPr/>
          <p:nvPr/>
        </p:nvSpPr>
        <p:spPr>
          <a:xfrm>
            <a:off x="850900" y="2139950"/>
            <a:ext cx="7696200" cy="2605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石材的重力：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kg×10 N/kg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石材受到的阻力：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 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0.1×1.8×10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1 800 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623888" y="6619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600"/>
              <a:t>（</a:t>
            </a:r>
            <a:r>
              <a:rPr lang="en-US" altLang="zh-CN" sz="2600"/>
              <a:t>2</a:t>
            </a:r>
            <a:r>
              <a:rPr lang="zh-CN" altLang="zh-CN" sz="2600"/>
              <a:t>）在石材移动</a:t>
            </a:r>
            <a:r>
              <a:rPr lang="en-US" altLang="zh-CN" sz="2600"/>
              <a:t>40 </a:t>
            </a:r>
            <a:r>
              <a:rPr lang="en-US" altLang="zh-CN" sz="2600" i="1"/>
              <a:t>s</a:t>
            </a:r>
            <a:r>
              <a:rPr lang="zh-CN" altLang="zh-CN" sz="2600"/>
              <a:t>过程中，工人做的有用功；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24579" name="图片 2"/>
          <p:cNvPicPr>
            <a:picLocks noChangeAspect="1"/>
          </p:cNvPicPr>
          <p:nvPr/>
        </p:nvPicPr>
        <p:blipFill>
          <a:blip r:embed="rId2"/>
          <a:srcRect r="19117"/>
          <a:stretch>
            <a:fillRect/>
          </a:stretch>
        </p:blipFill>
        <p:spPr>
          <a:xfrm>
            <a:off x="901700" y="1312863"/>
            <a:ext cx="6837363" cy="51689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255588" y="776288"/>
            <a:ext cx="863282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600"/>
              <a:t>（</a:t>
            </a:r>
            <a:r>
              <a:rPr lang="en-US" altLang="zh-CN" sz="2600"/>
              <a:t>3</a:t>
            </a:r>
            <a:r>
              <a:rPr lang="zh-CN" altLang="zh-CN" sz="2600"/>
              <a:t>）在石材移动</a:t>
            </a:r>
            <a:r>
              <a:rPr lang="en-US" altLang="zh-CN" sz="2600"/>
              <a:t>40 </a:t>
            </a:r>
            <a:r>
              <a:rPr lang="en-US" altLang="zh-CN" sz="2600" i="1"/>
              <a:t>s</a:t>
            </a:r>
            <a:r>
              <a:rPr lang="zh-CN" altLang="zh-CN" sz="2600"/>
              <a:t>过程中，工人作用在绳子自由端的拉力</a:t>
            </a:r>
            <a:r>
              <a:rPr lang="en-US" altLang="zh-CN" sz="2600"/>
              <a:t>F.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2"/>
          <a:srcRect r="32738"/>
          <a:stretch>
            <a:fillRect/>
          </a:stretch>
        </p:blipFill>
        <p:spPr>
          <a:xfrm>
            <a:off x="1473200" y="1677988"/>
            <a:ext cx="5600700" cy="4741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广东模拟）如下图所示是小东同学骑着某质量为</a:t>
            </a:r>
            <a:r>
              <a:rPr lang="en-US" altLang="zh-CN" sz="2800"/>
              <a:t>12 </a:t>
            </a:r>
            <a:r>
              <a:rPr lang="en-US" altLang="zh-CN" sz="2800" i="1"/>
              <a:t>kg</a:t>
            </a:r>
            <a:r>
              <a:rPr lang="zh-CN" altLang="zh-CN" sz="2800"/>
              <a:t>的助力车，在平直路面上由静止开始做直线运动的</a:t>
            </a:r>
            <a:r>
              <a:rPr lang="en-US" altLang="zh-CN" sz="2800"/>
              <a:t>v—t</a:t>
            </a:r>
            <a:r>
              <a:rPr lang="zh-CN" altLang="zh-CN" sz="2800"/>
              <a:t>图象，全程共运动</a:t>
            </a:r>
            <a:r>
              <a:rPr lang="en-US" altLang="zh-CN" sz="2800"/>
              <a:t>8 </a:t>
            </a:r>
            <a:r>
              <a:rPr lang="en-US" altLang="zh-CN" sz="2800" i="1"/>
              <a:t>min</a:t>
            </a:r>
            <a:r>
              <a:rPr lang="zh-CN" altLang="zh-CN" sz="2800"/>
              <a:t>，在第</a:t>
            </a:r>
            <a:r>
              <a:rPr lang="en-US" altLang="zh-CN" sz="2800"/>
              <a:t>5 </a:t>
            </a:r>
            <a:r>
              <a:rPr lang="en-US" altLang="zh-CN" sz="2800" i="1"/>
              <a:t>min</a:t>
            </a:r>
            <a:r>
              <a:rPr lang="zh-CN" altLang="zh-CN" sz="2800"/>
              <a:t>时刚好到达全路程的中点，</a:t>
            </a:r>
            <a:r>
              <a:rPr lang="en-US" altLang="zh-CN" sz="2800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</a:t>
            </a:r>
            <a:r>
              <a:rPr lang="en-US" altLang="zh-CN" sz="2800" i="1"/>
              <a:t>N</a:t>
            </a:r>
            <a:r>
              <a:rPr lang="en-US" altLang="zh-CN" sz="2800"/>
              <a:t>/</a:t>
            </a:r>
            <a:r>
              <a:rPr lang="en-US" altLang="zh-CN" sz="2800" i="1"/>
              <a:t>kg</a:t>
            </a:r>
            <a:r>
              <a:rPr lang="zh-CN" altLang="zh-CN" sz="2800"/>
              <a:t>，则：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3671888"/>
            <a:ext cx="2994025" cy="24876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73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）若助力车在匀速运动过程中，动力的功率恒为</a:t>
            </a:r>
            <a:r>
              <a:rPr lang="en-US" altLang="zh-CN" sz="2800"/>
              <a:t>2 </a:t>
            </a:r>
            <a:r>
              <a:rPr lang="en-US" altLang="zh-CN" sz="2800" i="1"/>
              <a:t>kW</a:t>
            </a:r>
            <a:r>
              <a:rPr lang="zh-CN" altLang="zh-CN" sz="2800"/>
              <a:t>，则助力车匀速运动时，动力做功多少</a:t>
            </a:r>
            <a:r>
              <a:rPr lang="en-US" altLang="zh-CN" sz="2800" i="1"/>
              <a:t>J</a:t>
            </a:r>
            <a:r>
              <a:rPr lang="zh-CN" altLang="zh-CN" sz="2800"/>
              <a:t>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7651" name="矩形 2"/>
          <p:cNvSpPr/>
          <p:nvPr/>
        </p:nvSpPr>
        <p:spPr>
          <a:xfrm>
            <a:off x="515938" y="2676525"/>
            <a:ext cx="8128000" cy="2603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由题图可知，助力车匀速直线运动的时间：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min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min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min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180 s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助力车匀速运动时，动力做的功：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2 000 W×180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）在全程运动的时间内，助力车受到的平均动力为车和小东总重的</a:t>
            </a:r>
            <a:r>
              <a:rPr lang="en-US" altLang="zh-CN" sz="2800"/>
              <a:t>0.25</a:t>
            </a:r>
            <a:r>
              <a:rPr lang="zh-CN" altLang="zh-CN" sz="2800"/>
              <a:t>倍，全程动力做的总功为</a:t>
            </a:r>
            <a:r>
              <a:rPr lang="en-US" altLang="zh-CN" sz="2800"/>
              <a:t>5.4×10</a:t>
            </a:r>
            <a:r>
              <a:rPr lang="en-US" altLang="zh-CN" sz="2800" baseline="30000"/>
              <a:t>5</a:t>
            </a:r>
            <a:r>
              <a:rPr lang="en-US" altLang="zh-CN" sz="2800"/>
              <a:t> </a:t>
            </a:r>
            <a:r>
              <a:rPr lang="en-US" altLang="zh-CN" sz="2800" i="1"/>
              <a:t>J</a:t>
            </a:r>
            <a:r>
              <a:rPr lang="zh-CN" altLang="zh-CN" sz="2800"/>
              <a:t>，那么，小东的质量为多少</a:t>
            </a:r>
            <a:r>
              <a:rPr lang="en-US" altLang="zh-CN" sz="2800" i="1"/>
              <a:t>kg</a:t>
            </a:r>
            <a:r>
              <a:rPr lang="zh-CN" altLang="zh-CN" sz="2800"/>
              <a:t>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5" name="矩形 2"/>
          <p:cNvSpPr/>
          <p:nvPr/>
        </p:nvSpPr>
        <p:spPr>
          <a:xfrm>
            <a:off x="500063" y="2903538"/>
            <a:ext cx="8056562" cy="3251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由题图可知，助力车匀速直线运动的速度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m/s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匀速运动的路程：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vt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m/s×180 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1 800 m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全程的总路程：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2×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2×1 800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3 600 m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根据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Fs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可得，全程的动力：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8" name="图片 2"/>
          <p:cNvPicPr>
            <a:picLocks noChangeAspect="1"/>
          </p:cNvPicPr>
          <p:nvPr/>
        </p:nvPicPr>
        <p:blipFill>
          <a:blip r:embed="rId2"/>
          <a:srcRect r="13790"/>
          <a:stretch>
            <a:fillRect/>
          </a:stretch>
        </p:blipFill>
        <p:spPr>
          <a:xfrm>
            <a:off x="630238" y="1249363"/>
            <a:ext cx="7883525" cy="4629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黔南州）如下图所示，某建筑工地用起重机将质量为</a:t>
            </a:r>
            <a:r>
              <a:rPr lang="en-US" altLang="zh-CN" sz="2800"/>
              <a:t>3.6 </a:t>
            </a:r>
            <a:r>
              <a:rPr lang="en-US" altLang="zh-CN" sz="2800" i="1"/>
              <a:t>t</a:t>
            </a:r>
            <a:r>
              <a:rPr lang="zh-CN" altLang="zh-CN" sz="2800"/>
              <a:t>的货箱以</a:t>
            </a:r>
            <a:r>
              <a:rPr lang="en-US" altLang="zh-CN" sz="2800"/>
              <a:t>0.5 </a:t>
            </a:r>
            <a:r>
              <a:rPr lang="en-US" altLang="zh-CN" sz="2800" i="1"/>
              <a:t>m</a:t>
            </a:r>
            <a:r>
              <a:rPr lang="en-US" altLang="zh-CN" sz="2800"/>
              <a:t>/</a:t>
            </a:r>
            <a:r>
              <a:rPr lang="en-US" altLang="zh-CN" sz="2800" i="1"/>
              <a:t>s</a:t>
            </a:r>
            <a:r>
              <a:rPr lang="zh-CN" altLang="zh-CN" sz="2800"/>
              <a:t>的速度匀速提升，吊臂上的滑轮组如图所示，若忽略绳重和摩擦，该滑轮组的机械效率为</a:t>
            </a:r>
            <a:r>
              <a:rPr lang="en-US" altLang="zh-CN" sz="2800"/>
              <a:t>80%.</a:t>
            </a:r>
            <a:r>
              <a:rPr lang="zh-CN" altLang="zh-CN" sz="2800"/>
              <a:t>（</a:t>
            </a:r>
            <a:r>
              <a:rPr lang="en-US" altLang="zh-CN" sz="2800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</a:t>
            </a:r>
            <a:r>
              <a:rPr lang="en-US" altLang="zh-CN" sz="2800" i="1"/>
              <a:t>N</a:t>
            </a:r>
            <a:r>
              <a:rPr lang="en-US" altLang="zh-CN" sz="2800"/>
              <a:t>/</a:t>
            </a:r>
            <a:r>
              <a:rPr lang="en-US" altLang="zh-CN" sz="2800" i="1"/>
              <a:t>kg</a:t>
            </a:r>
            <a:r>
              <a:rPr lang="zh-CN" altLang="zh-CN" sz="2800"/>
              <a:t>）求：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075" y="3706813"/>
            <a:ext cx="6186488" cy="22685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 idx="4294967295"/>
          </p:nvPr>
        </p:nvSpPr>
        <p:spPr>
          <a:xfrm>
            <a:off x="61595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</a:t>
            </a:r>
            <a:r>
              <a:rPr lang="en-US" altLang="zh-CN" sz="2800"/>
              <a:t>10 </a:t>
            </a:r>
            <a:r>
              <a:rPr lang="en-US" altLang="zh-CN" sz="2800" i="1"/>
              <a:t>s</a:t>
            </a:r>
            <a:r>
              <a:rPr lang="zh-CN" altLang="zh-CN" sz="2800"/>
              <a:t>内货箱上升的高度；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）货箱的重力；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7" name="图片 2"/>
          <p:cNvPicPr>
            <a:picLocks noChangeAspect="1"/>
          </p:cNvPicPr>
          <p:nvPr/>
        </p:nvPicPr>
        <p:blipFill>
          <a:blip r:embed="rId2"/>
          <a:srcRect r="18000"/>
          <a:stretch>
            <a:fillRect/>
          </a:stretch>
        </p:blipFill>
        <p:spPr>
          <a:xfrm>
            <a:off x="836613" y="2406650"/>
            <a:ext cx="7499350" cy="1543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3"/>
          <p:cNvSpPr/>
          <p:nvPr/>
        </p:nvSpPr>
        <p:spPr>
          <a:xfrm>
            <a:off x="708025" y="4037013"/>
            <a:ext cx="7627938" cy="13128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货箱的重力：</a:t>
            </a:r>
            <a:endParaRPr lang="zh-CN" altLang="zh-CN" sz="1000">
              <a:latin typeface="等线"/>
            </a:endParaRPr>
          </a:p>
          <a:p>
            <a:pPr marL="0" lvl="0" indent="0"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kg×10 N/kg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N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 idx="4294967295"/>
          </p:nvPr>
        </p:nvSpPr>
        <p:spPr>
          <a:xfrm>
            <a:off x="173038" y="13636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）吊臂上电动机拉力</a:t>
            </a:r>
            <a:r>
              <a:rPr lang="en-US" altLang="zh-CN" sz="2800"/>
              <a:t>F</a:t>
            </a:r>
            <a:r>
              <a:rPr lang="zh-CN" altLang="zh-CN" sz="2800"/>
              <a:t>的大小；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1" name="图片 2"/>
          <p:cNvPicPr>
            <a:picLocks noChangeAspect="1"/>
          </p:cNvPicPr>
          <p:nvPr/>
        </p:nvPicPr>
        <p:blipFill>
          <a:blip r:embed="rId2"/>
          <a:srcRect r="9264"/>
          <a:stretch>
            <a:fillRect/>
          </a:stretch>
        </p:blipFill>
        <p:spPr>
          <a:xfrm>
            <a:off x="423863" y="2117725"/>
            <a:ext cx="8296275" cy="30845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）依然利用此机械提升质量为</a:t>
            </a:r>
            <a:r>
              <a:rPr lang="en-US" altLang="zh-CN" sz="2800"/>
              <a:t>4.1 </a:t>
            </a:r>
            <a:r>
              <a:rPr lang="en-US" altLang="zh-CN" sz="2800" i="1"/>
              <a:t>t</a:t>
            </a:r>
            <a:r>
              <a:rPr lang="zh-CN" altLang="zh-CN" sz="2800"/>
              <a:t>的货箱，求此时滑轮组的机械效率．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33795" name="组合 4"/>
          <p:cNvGrpSpPr/>
          <p:nvPr/>
        </p:nvGrpSpPr>
        <p:grpSpPr>
          <a:xfrm>
            <a:off x="508000" y="2022475"/>
            <a:ext cx="8234363" cy="4181475"/>
            <a:chOff x="508285" y="2022097"/>
            <a:chExt cx="8233426" cy="4181724"/>
          </a:xfrm>
        </p:grpSpPr>
        <p:sp>
          <p:nvSpPr>
            <p:cNvPr id="33796" name="矩形 2"/>
            <p:cNvSpPr/>
            <p:nvPr/>
          </p:nvSpPr>
          <p:spPr>
            <a:xfrm>
              <a:off x="508285" y="2126878"/>
              <a:ext cx="8233426" cy="407694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lnSpc>
                  <a:spcPts val="45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(4)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忽略绳重和摩擦，由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F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(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zh-CN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动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)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可得，动滑轮的重力：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ts val="45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zh-CN" altLang="zh-CN" sz="280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动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F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3×1.5×10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N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3.6×10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N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endPara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endParaRPr>
            </a:p>
            <a:p>
              <a:pPr marL="0" lvl="0" indent="0">
                <a:lnSpc>
                  <a:spcPts val="4500"/>
                </a:lnSpc>
              </a:pP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9×10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N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ts val="4500"/>
                </a:lnSpc>
              </a:pP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依然利用此机械提升质量为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4.1 t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的货箱，此时货箱的重力：</a:t>
              </a:r>
              <a:endParaRPr lang="zh-CN" altLang="zh-CN" sz="1000">
                <a:latin typeface="等线"/>
              </a:endParaRPr>
            </a:p>
            <a:p>
              <a:pPr marL="0" lvl="0" indent="0">
                <a:lnSpc>
                  <a:spcPts val="4500"/>
                </a:lnSpc>
              </a:pP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′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m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′</a:t>
              </a:r>
              <a:r>
                <a:rPr lang="en-US" altLang="zh-CN" sz="2800" i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g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4.1×10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kg×10 N/kg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4.1×10</a:t>
              </a:r>
              <a:r>
                <a:rPr lang="en-US" altLang="zh-CN" sz="2800" baseline="30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en-US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N</a:t>
              </a:r>
              <a:r>
                <a:rPr lang="zh-CN" altLang="zh-CN" sz="28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/>
              </a:endParaRPr>
            </a:p>
          </p:txBody>
        </p:sp>
        <p:pic>
          <p:nvPicPr>
            <p:cNvPr id="33797" name="图片 3"/>
            <p:cNvPicPr>
              <a:picLocks noChangeAspect="1"/>
            </p:cNvPicPr>
            <p:nvPr/>
          </p:nvPicPr>
          <p:blipFill>
            <a:blip r:embed="rId2"/>
            <a:srcRect r="96739"/>
            <a:stretch>
              <a:fillRect/>
            </a:stretch>
          </p:blipFill>
          <p:spPr>
            <a:xfrm>
              <a:off x="4831882" y="2022097"/>
              <a:ext cx="298383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4818" name="图片 2"/>
          <p:cNvPicPr>
            <a:picLocks noChangeAspect="1"/>
          </p:cNvPicPr>
          <p:nvPr/>
        </p:nvPicPr>
        <p:blipFill>
          <a:blip r:embed="rId2"/>
          <a:srcRect r="29158"/>
          <a:stretch>
            <a:fillRect/>
          </a:stretch>
        </p:blipFill>
        <p:spPr>
          <a:xfrm>
            <a:off x="1333500" y="1809750"/>
            <a:ext cx="6477000" cy="30845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呼和浩特）如下图所示，是地铁施工现场一台起重机的示意图．求：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）若起重机水平臂</a:t>
            </a:r>
            <a:r>
              <a:rPr lang="en-US" altLang="zh-CN" sz="2800"/>
              <a:t>AB</a:t>
            </a:r>
            <a:r>
              <a:rPr lang="zh-CN" altLang="zh-CN" sz="2800"/>
              <a:t>长为</a:t>
            </a:r>
            <a:r>
              <a:rPr lang="en-US" altLang="zh-CN" sz="2800"/>
              <a:t>18 </a:t>
            </a:r>
            <a:r>
              <a:rPr lang="en-US" altLang="zh-CN" sz="2800" i="1"/>
              <a:t>m</a:t>
            </a:r>
            <a:r>
              <a:rPr lang="zh-CN" altLang="zh-CN" sz="2800"/>
              <a:t>，</a:t>
            </a:r>
            <a:r>
              <a:rPr lang="en-US" altLang="zh-CN" sz="2800"/>
              <a:t>OB</a:t>
            </a:r>
            <a:r>
              <a:rPr lang="zh-CN" altLang="zh-CN" sz="2800"/>
              <a:t>长为</a:t>
            </a:r>
            <a:r>
              <a:rPr lang="en-US" altLang="zh-CN" sz="2800"/>
              <a:t>3 </a:t>
            </a:r>
            <a:r>
              <a:rPr lang="en-US" altLang="zh-CN" sz="2800" i="1"/>
              <a:t>m</a:t>
            </a:r>
            <a:r>
              <a:rPr lang="zh-CN" altLang="zh-CN" sz="2800"/>
              <a:t>，把质量为</a:t>
            </a:r>
            <a:r>
              <a:rPr lang="en-US" altLang="zh-CN" sz="2800"/>
              <a:t>1 </a:t>
            </a:r>
            <a:r>
              <a:rPr lang="en-US" altLang="zh-CN" sz="2800" i="1"/>
              <a:t>t</a:t>
            </a:r>
            <a:r>
              <a:rPr lang="zh-CN" altLang="zh-CN" sz="2800"/>
              <a:t>的重物匀速提起，</a:t>
            </a:r>
            <a:r>
              <a:rPr lang="en-US" altLang="zh-CN" sz="2800"/>
              <a:t>B</a:t>
            </a:r>
            <a:r>
              <a:rPr lang="zh-CN" altLang="zh-CN" sz="2800"/>
              <a:t>端的配重质量；（不计摩擦和起重机自重，</a:t>
            </a:r>
            <a:r>
              <a:rPr lang="en-US" altLang="zh-CN" sz="2800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</a:t>
            </a:r>
            <a:r>
              <a:rPr lang="en-US" altLang="zh-CN" sz="2800" i="1"/>
              <a:t>N</a:t>
            </a:r>
            <a:r>
              <a:rPr lang="en-US" altLang="zh-CN" sz="2800"/>
              <a:t>/</a:t>
            </a:r>
            <a:r>
              <a:rPr lang="en-US" altLang="zh-CN" sz="2800" i="1"/>
              <a:t>kg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350" y="4306888"/>
            <a:ext cx="3619500" cy="1882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6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25" y="1312863"/>
            <a:ext cx="8720138" cy="4232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 idx="4294967295"/>
          </p:nvPr>
        </p:nvSpPr>
        <p:spPr>
          <a:xfrm>
            <a:off x="263525" y="584200"/>
            <a:ext cx="8126413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）起重机的电动机，功率恒为</a:t>
            </a:r>
            <a:r>
              <a:rPr lang="en-US" altLang="zh-CN" sz="2800"/>
              <a:t>2.5×10</a:t>
            </a:r>
            <a:r>
              <a:rPr lang="en-US" altLang="zh-CN" sz="2800" baseline="30000"/>
              <a:t>3</a:t>
            </a:r>
            <a:r>
              <a:rPr lang="en-US" altLang="zh-CN" sz="2800"/>
              <a:t> </a:t>
            </a:r>
            <a:r>
              <a:rPr lang="en-US" altLang="zh-CN" sz="2800" i="1"/>
              <a:t>W</a:t>
            </a:r>
            <a:r>
              <a:rPr lang="zh-CN" altLang="zh-CN" sz="2800"/>
              <a:t>，当它把质量为</a:t>
            </a:r>
            <a:r>
              <a:rPr lang="en-US" altLang="zh-CN" sz="2800"/>
              <a:t>1 </a:t>
            </a:r>
            <a:r>
              <a:rPr lang="en-US" altLang="zh-CN" sz="2800" i="1"/>
              <a:t>t</a:t>
            </a:r>
            <a:r>
              <a:rPr lang="zh-CN" altLang="zh-CN" sz="2800"/>
              <a:t>的重物以</a:t>
            </a:r>
            <a:r>
              <a:rPr lang="en-US" altLang="zh-CN" sz="2800"/>
              <a:t>0.2 </a:t>
            </a:r>
            <a:r>
              <a:rPr lang="en-US" altLang="zh-CN" sz="2800" i="1"/>
              <a:t>m</a:t>
            </a:r>
            <a:r>
              <a:rPr lang="en-US" altLang="zh-CN" sz="2800"/>
              <a:t>/</a:t>
            </a:r>
            <a:r>
              <a:rPr lang="en-US" altLang="zh-CN" sz="2800" i="1"/>
              <a:t>s</a:t>
            </a:r>
            <a:r>
              <a:rPr lang="zh-CN" altLang="zh-CN" sz="2800"/>
              <a:t>的速度匀速提起</a:t>
            </a:r>
            <a:r>
              <a:rPr lang="en-US" altLang="zh-CN" sz="2800"/>
              <a:t>20 </a:t>
            </a:r>
            <a:r>
              <a:rPr lang="en-US" altLang="zh-CN" sz="2800" i="1"/>
              <a:t>m</a:t>
            </a:r>
            <a:r>
              <a:rPr lang="zh-CN" altLang="zh-CN" sz="2800"/>
              <a:t>的过程中，起重机提起重物做功的功率和机械效率．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7891" name="图片 2"/>
          <p:cNvPicPr>
            <a:picLocks noChangeAspect="1"/>
          </p:cNvPicPr>
          <p:nvPr/>
        </p:nvPicPr>
        <p:blipFill>
          <a:blip r:embed="rId2"/>
          <a:srcRect r="13790"/>
          <a:stretch>
            <a:fillRect/>
          </a:stretch>
        </p:blipFill>
        <p:spPr>
          <a:xfrm>
            <a:off x="506413" y="2378075"/>
            <a:ext cx="7883525" cy="4243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509500" y="122174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71</Paragraphs>
  <Slides>36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baseType="lpstr" size="45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方法技巧：力学综合计算题主要包括速度、密度、压强、浮力、机械功、功率的综合；含有简单机械的功、功率、机械效率的综合．常以生活、生产、科技等背景为形式，针对相关力学知识设计考查点，一方面要求考生有相对比较广泛的阅读，对相关的背景有所了解；另一方面，要求考生有一定的分析能力，能从题目中分析其中的力学知识之间的联系，并应用相关公式进行准确计算．力学综合计算题经常会涉及图像，务必理解图像的含义，认真分析图像的相关条件、数据．</vt:lpstr>
      <vt:lpstr>1.（2019·海南）如下图所示是正在航拍的无人机．起飞前，放在地面上要确保四脚着地；启动后，利用遥控器可控制它运动和工作．无人机的参数如下表，求：（g取10N/kg）</vt:lpstr>
      <vt:lpstr>（1）无人机从地面飞到离地20 m高处，至少要多长时间？ </vt:lpstr>
      <vt:lpstr>（2）无人机从20 m高处降落到地面，重力做功是多少？</vt:lpstr>
      <vt:lpstr>（3）无人机停放在水平地面上时对地面的压强是多少？ </vt:lpstr>
      <vt:lpstr>（4）无人机的突出问题是飞行时间短，请提出一个解决问题的合理建议．</vt:lpstr>
      <vt:lpstr>2.（2020·广东）某轿车在平直公路上行驶的45 s内，其速度v与时间t、动力F与时间t的关系图象分别如图甲、乙所示．已知前10 s轿车运动的路程为100 m．求：</vt:lpstr>
      <vt:lpstr>（1）前10 s轿车运动的平均速度；</vt:lpstr>
      <vt:lpstr>（2）轿车在匀速直线运动阶段通过的路程；</vt:lpstr>
      <vt:lpstr>（3）动力F做的总功．</vt:lpstr>
      <vt:lpstr>3.（2020·宿迁）下图为一款新型机器人，内置智能系统，可以给孩子讲故事，可以陪老人聊天，散步，且具有净化空气等功能，其质量为50 kg，与地面的接触面积为200 cm2，匀速运动时所受阻力为重力的0.1倍．（g取10 N/kg）</vt:lpstr>
      <vt:lpstr>（1）求机器人静立时对地面的压强；</vt:lpstr>
      <vt:lpstr>（2）若机器人在60 s内匀速行驶30 m，求此过程中牵引力做功的功率．</vt:lpstr>
      <vt:lpstr>4.（2020·荷泽）五颜六色的橡皮泥能制成各种形状，可以培养儿童的动手能力和创造力，探受他们喜爱，现有一个底面积S＝10 cm2、高h＝5 cm的圆柱形橡皮泥静止在水平桌面上，橡泥的质量m＝0.1 kg，桌上另有一水槽，槽内水的深度H＝20 cm，已知水的密度1.0×103 kg/m3，g＝10 N/kg求：</vt:lpstr>
      <vt:lpstr>（1）橡皮泥的重力G和橡泥对桌面的压强p1；（2）水槽底部所受水的压强p2；</vt:lpstr>
      <vt:lpstr>（3）将橡皮放入水槽内，求橡皮深静止时所受的浮力F浮．</vt:lpstr>
      <vt:lpstr>5.（2020·通辽）如下图所示，是一辆汽车通过滑轮组提升重物的装置图，汽车部分参数如下表．每次重物都以1 m/s的速度匀速上升，提升重2 400 N的物体时，滑轮组的效率为80%，不计汽车所受的摩擦阻力、绳重及滑轮组的摩擦，取g＝10 N/kg.求：</vt:lpstr>
      <vt:lpstr>（1）提升重物时汽车对水平地面的压强；</vt:lpstr>
      <vt:lpstr>（2）汽车拉绳的力做功的功率．</vt:lpstr>
      <vt:lpstr>6.（2020·沈阳）工人师傅利用如图甲所示的滑轮组搬运石材质量为1.8×103 kg的石材放在水平地面上，在拉力F的作用下沿水平方向做匀速直线运动，其路程随时间变化的图象如图乙所示．石材在水平方向上受到的阻力为石材重的0.1倍，滑轮组的机械效率为75%，滑轮组和绳子的自重不计．（g＝10 N/kg）求：</vt:lpstr>
      <vt:lpstr>（1）石材受到的阻力；</vt:lpstr>
      <vt:lpstr>（2）在石材移动40 s过程中，工人做的有用功；</vt:lpstr>
      <vt:lpstr>（3）在石材移动40 s过程中，工人作用在绳子自由端的拉力F.</vt:lpstr>
      <vt:lpstr>7.（2020·广东模拟）如下图所示是小东同学骑着某质量为12 kg的助力车，在平直路面上由静止开始做直线运动的v—t图象，全程共运动8 min，在第5 min时刚好到达全路程的中点，g取10 N/kg，则：</vt:lpstr>
      <vt:lpstr>（1）若助力车在匀速运动过程中，动力的功率恒为2 kW，则助力车匀速运动时，动力做功多少J？</vt:lpstr>
      <vt:lpstr>（2）在全程运动的时间内，助力车受到的平均动力为车和小东总重的0.25倍，全程动力做的总功为5.4×105 J，那么，小东的质量为多少kg？</vt:lpstr>
      <vt:lpstr>PowerPoint Presentation</vt:lpstr>
      <vt:lpstr>8.（2020·黔南州）如下图所示，某建筑工地用起重机将质量为3.6 t的货箱以0.5 m/s的速度匀速提升，吊臂上的滑轮组如图所示，若忽略绳重和摩擦，该滑轮组的机械效率为80%.（g＝10 N/kg）求：</vt:lpstr>
      <vt:lpstr>（1）在10 s内货箱上升的高度；（2）货箱的重力；</vt:lpstr>
      <vt:lpstr>（3）吊臂上电动机拉力F的大小；</vt:lpstr>
      <vt:lpstr>（4）依然利用此机械提升质量为4.1 t的货箱，求此时滑轮组的机械效率．</vt:lpstr>
      <vt:lpstr>PowerPoint Presentation</vt:lpstr>
      <vt:lpstr>9.（2020·呼和浩特）如下图所示，是地铁施工现场一台起重机的示意图．求：（1）若起重机水平臂AB长为18 m，OB长为3 m，把质量为1 t的重物匀速提起，B端的配重质量；（不计摩擦和起重机自重，g取10 N/kg）</vt:lpstr>
      <vt:lpstr>PowerPoint Presentation</vt:lpstr>
      <vt:lpstr>（2）起重机的电动机，功率恒为2.5×103 W，当它把质量为1 t的重物以0.2 m/s的速度匀速提起20 m的过程中，起重机提起重物做功的功率和机械效率．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2021-03-04T22:58:35.946</cp:lastPrinted>
  <dcterms:created xsi:type="dcterms:W3CDTF">2021-03-04T22:58:35Z</dcterms:created>
  <dcterms:modified xsi:type="dcterms:W3CDTF">2021-03-04T14:59:12Z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