
<file path=[Content_Types].xml><?xml version="1.0" encoding="utf-8"?>
<Types xmlns="http://schemas.openxmlformats.org/package/2006/content-types">
  <Default Extension="vml" ContentType="application/vnd.openxmlformats-officedocument.vmlDrawing"/>
  <Default Extension="emf" ContentType="image/x-emf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978" r:id="rId3"/>
    <p:sldId id="900" r:id="rId4"/>
    <p:sldId id="988" r:id="rId5"/>
    <p:sldId id="990" r:id="rId6"/>
    <p:sldId id="991" r:id="rId7"/>
    <p:sldId id="1021" r:id="rId8"/>
    <p:sldId id="861" r:id="rId9"/>
    <p:sldId id="902" r:id="rId10"/>
    <p:sldId id="904" r:id="rId11"/>
    <p:sldId id="983" r:id="rId12"/>
    <p:sldId id="863" r:id="rId13"/>
    <p:sldId id="1020" r:id="rId15"/>
    <p:sldId id="864" r:id="rId16"/>
    <p:sldId id="866" r:id="rId17"/>
    <p:sldId id="993" r:id="rId18"/>
    <p:sldId id="987" r:id="rId19"/>
    <p:sldId id="897" r:id="rId20"/>
    <p:sldId id="1049" r:id="rId21"/>
    <p:sldId id="976" r:id="rId22"/>
    <p:sldId id="898" r:id="rId23"/>
    <p:sldId id="899" r:id="rId24"/>
    <p:sldId id="1022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6600"/>
    <a:srgbClr val="FFFF00"/>
    <a:srgbClr val="00CC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6" autoAdjust="0"/>
  </p:normalViewPr>
  <p:slideViewPr>
    <p:cSldViewPr snapToGrid="0" showGuides="1">
      <p:cViewPr varScale="1">
        <p:scale>
          <a:sx n="85" d="100"/>
          <a:sy n="85" d="100"/>
        </p:scale>
        <p:origin x="-1122" y="-90"/>
      </p:cViewPr>
      <p:guideLst>
        <p:guide orient="horz" pos="935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en-US" altLang="x-none" sz="1200" strike="noStrike" noProof="1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en-US" altLang="x-none" sz="1200" strike="noStrike" noProof="1"/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en-US" altLang="x-none" sz="1200" strike="noStrike" noProof="1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en-US" altLang="x-none" sz="1200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r>
              <a:rPr lang="zh-CN" altLang="en-US" strike="noStrike" noProof="1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  <a:t>9：15</a:t>
            </a:r>
            <a:endParaRPr lang="en-US" altLang="x-none" sz="1400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SimSun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1021;&#20013;&#21270;&#23398;&#23454;&#39564;%20&#20108;&#27687;&#21270;&#27694;&#27668;&#20307;&#30340;&#25193;&#25955;%20&#21451;&#32852;&#31185;&#25945;_&#26631;&#28165;%2000_00_20-00_01_49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wmf"/><Relationship Id="rId1" Type="http://schemas.openxmlformats.org/officeDocument/2006/relationships/control" Target="../activeX/activeX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127"/>
          <p:cNvSpPr/>
          <p:nvPr/>
        </p:nvSpPr>
        <p:spPr>
          <a:xfrm>
            <a:off x="591014" y="1136379"/>
            <a:ext cx="7995425" cy="382591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KaiTi" panose="02010609060101010101" charset="-122"/>
                <a:ea typeface="KaiTi" panose="02010609060101010101" charset="-122"/>
              </a:rPr>
              <a:t>第十一章小粒子与大宇宙</a:t>
            </a:r>
            <a:endParaRPr lang="zh-CN" altLang="en-US" sz="4800" b="1" dirty="0">
              <a:solidFill>
                <a:schemeClr val="tx2"/>
              </a:solidFill>
              <a:latin typeface="KaiTi" panose="02010609060101010101" charset="-122"/>
              <a:ea typeface="KaiTi" panose="02010609060101010101" charset="-122"/>
            </a:endParaRPr>
          </a:p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KaiTi" panose="02010609060101010101" charset="-122"/>
                <a:ea typeface="KaiTi" panose="02010609060101010101" charset="-122"/>
              </a:rPr>
              <a:t>第二节　看不见的</a:t>
            </a:r>
            <a:r>
              <a:rPr lang="zh-CN" altLang="en-US" sz="4800" b="1" dirty="0" smtClean="0">
                <a:solidFill>
                  <a:schemeClr val="tx2"/>
                </a:solidFill>
                <a:latin typeface="KaiTi" panose="02010609060101010101" charset="-122"/>
                <a:ea typeface="KaiTi" panose="02010609060101010101" charset="-122"/>
              </a:rPr>
              <a:t>运动</a:t>
            </a:r>
            <a:endParaRPr lang="en-US" altLang="zh-CN" sz="4800" b="1" dirty="0" smtClean="0">
              <a:solidFill>
                <a:schemeClr val="tx2"/>
              </a:solidFill>
              <a:latin typeface="KaiTi" panose="02010609060101010101" charset="-122"/>
              <a:ea typeface="KaiTi" panose="02010609060101010101" charset="-122"/>
            </a:endParaRPr>
          </a:p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KaiTi" panose="02010609060101010101" charset="-122"/>
              </a:rPr>
              <a:t>(</a:t>
            </a:r>
            <a:r>
              <a:rPr lang="zh-CN" altLang="en-US" sz="3200" b="1" dirty="0" smtClean="0">
                <a:solidFill>
                  <a:schemeClr val="tx2"/>
                </a:solidFill>
                <a:ea typeface="KaiTi" panose="02010609060101010101" charset="-122"/>
              </a:rPr>
              <a:t>沪科版</a:t>
            </a:r>
            <a:r>
              <a:rPr lang="en-US" altLang="zh-CN" sz="3200" b="1" dirty="0" smtClean="0">
                <a:solidFill>
                  <a:schemeClr val="tx2"/>
                </a:solidFill>
                <a:ea typeface="KaiTi" panose="02010609060101010101" charset="-122"/>
              </a:rPr>
              <a:t>)</a:t>
            </a:r>
            <a:endParaRPr lang="en-US" altLang="zh-CN" sz="3200" b="1" dirty="0" smtClean="0">
              <a:solidFill>
                <a:schemeClr val="tx2"/>
              </a:solidFill>
              <a:ea typeface="KaiTi" panose="02010609060101010101" charset="-122"/>
            </a:endParaRPr>
          </a:p>
          <a:p>
            <a:pPr algn="ctr"/>
            <a:endParaRPr lang="en-US" altLang="zh-CN" sz="3200" b="1" dirty="0" smtClean="0">
              <a:solidFill>
                <a:schemeClr val="tx2"/>
              </a:solidFill>
              <a:ea typeface="KaiTi" panose="02010609060101010101" charset="-122"/>
            </a:endParaRPr>
          </a:p>
          <a:p>
            <a:pPr algn="ctr"/>
            <a:endParaRPr lang="en-US" altLang="zh-CN" sz="3200" b="1" dirty="0" smtClean="0">
              <a:solidFill>
                <a:schemeClr val="tx2"/>
              </a:solidFill>
              <a:ea typeface="KaiTi" panose="02010609060101010101" charset="-122"/>
            </a:endParaRPr>
          </a:p>
          <a:p>
            <a:pPr algn="ctr"/>
            <a:endParaRPr lang="en-US" altLang="zh-CN" sz="3200" b="1" dirty="0" smtClean="0">
              <a:solidFill>
                <a:schemeClr val="tx2"/>
              </a:solidFill>
              <a:ea typeface="KaiTi" panose="02010609060101010101" charset="-122"/>
            </a:endParaRPr>
          </a:p>
          <a:p>
            <a:pPr algn="ctr"/>
            <a:r>
              <a:rPr lang="zh-CN" altLang="en-US" sz="3200" b="1" dirty="0" smtClean="0"/>
              <a:t>合肥市第四十八中学    邓芝兰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9221"/>
          <p:cNvSpPr txBox="1"/>
          <p:nvPr/>
        </p:nvSpPr>
        <p:spPr>
          <a:xfrm>
            <a:off x="263525" y="966153"/>
            <a:ext cx="8064500" cy="18148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1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、</a:t>
            </a:r>
            <a:r>
              <a:rPr lang="en-US" altLang="zh-CN" sz="32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 </a:t>
            </a:r>
            <a:r>
              <a:rPr lang="zh-CN" altLang="en-US" sz="32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不同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的物质在相互接触时，彼此进入对方的现象叫做</a:t>
            </a:r>
            <a:r>
              <a:rPr lang="zh-CN" altLang="en-US" sz="3200" b="1" dirty="0" smtClean="0">
                <a:ea typeface="SimHei" panose="02010609060101010101" pitchFamily="2" charset="-122"/>
                <a:sym typeface="+mn-ea"/>
              </a:rPr>
              <a:t>扩散</a:t>
            </a:r>
            <a:r>
              <a:rPr lang="zh-CN" altLang="en-US" sz="3200" b="1" dirty="0">
                <a:ea typeface="SimHei" panose="02010609060101010101" pitchFamily="2" charset="-122"/>
                <a:sym typeface="+mn-ea"/>
              </a:rPr>
              <a:t>现象。（列举）</a:t>
            </a: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9224" name="文本框 9223"/>
          <p:cNvSpPr txBox="1"/>
          <p:nvPr/>
        </p:nvSpPr>
        <p:spPr>
          <a:xfrm>
            <a:off x="263525" y="278130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Hei" panose="02010609060101010101" pitchFamily="2" charset="-122"/>
              </a:rPr>
              <a:t> 2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、说明：</a:t>
            </a: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9225" name="文本框 9224"/>
          <p:cNvSpPr txBox="1"/>
          <p:nvPr/>
        </p:nvSpPr>
        <p:spPr>
          <a:xfrm>
            <a:off x="2268538" y="2781300"/>
            <a:ext cx="687546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SimHei" panose="02010609060101010101" pitchFamily="2" charset="-122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）分子在永不停息地做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SimHei" panose="02010609060101010101" pitchFamily="2" charset="-122"/>
              </a:rPr>
              <a:t>无规则运动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。</a:t>
            </a:r>
            <a:endParaRPr lang="en-US" altLang="zh-CN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9226" name="文本框 9225"/>
          <p:cNvSpPr txBox="1"/>
          <p:nvPr/>
        </p:nvSpPr>
        <p:spPr>
          <a:xfrm>
            <a:off x="2371090" y="3853498"/>
            <a:ext cx="68754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SimHei" panose="02010609060101010101" pitchFamily="2" charset="-122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）分子之间存在间隙。</a:t>
            </a: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396240" y="4679633"/>
            <a:ext cx="77771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Hei" panose="02010609060101010101" pitchFamily="2" charset="-122"/>
              </a:rPr>
              <a:t> 3</a:t>
            </a: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2" charset="-122"/>
              </a:rPr>
              <a:t>、温度越高，分子运动越剧烈。</a:t>
            </a: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5" grpId="0"/>
      <p:bldP spid="9226" grpId="0"/>
      <p:bldP spid="9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243"/>
          <p:cNvSpPr/>
          <p:nvPr/>
        </p:nvSpPr>
        <p:spPr>
          <a:xfrm>
            <a:off x="470511" y="588104"/>
            <a:ext cx="528061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SimHei" panose="02010609060101010101" pitchFamily="2" charset="-122"/>
              </a:rPr>
              <a:t>三</a:t>
            </a:r>
            <a:r>
              <a:rPr lang="zh-CN" altLang="en-US" sz="36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、分子间存在作用力吗</a:t>
            </a:r>
            <a:endParaRPr lang="zh-CN" altLang="en-US" sz="36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8156" y="1234315"/>
            <a:ext cx="2419814" cy="1070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小实验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17" y="2506438"/>
            <a:ext cx="662382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将纸卷成圆筒状，用力拽纸，试试能否将纸拽开</a:t>
            </a:r>
            <a:endParaRPr lang="zh-CN" altLang="en-US" sz="3600" dirty="0" smtClean="0"/>
          </a:p>
          <a:p>
            <a:endParaRPr lang="zh-CN" altLang="en-US" sz="3600" dirty="0" smtClean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99385" y="3970655"/>
            <a:ext cx="43783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 </a:t>
            </a:r>
            <a:r>
              <a:rPr lang="zh-CN" altLang="en-US" sz="3600" b="1"/>
              <a:t>说明：分子间有引力</a:t>
            </a:r>
            <a:endParaRPr lang="zh-CN" altLang="en-US" sz="3600" b="1"/>
          </a:p>
        </p:txBody>
      </p:sp>
      <p:sp>
        <p:nvSpPr>
          <p:cNvPr id="5" name="TextBox 3"/>
          <p:cNvSpPr txBox="1"/>
          <p:nvPr/>
        </p:nvSpPr>
        <p:spPr>
          <a:xfrm>
            <a:off x="1141792" y="2075273"/>
            <a:ext cx="6623824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 smtClean="0"/>
          </a:p>
          <a:p>
            <a:r>
              <a:rPr lang="zh-CN" altLang="en-US" sz="3600" dirty="0" smtClean="0"/>
              <a:t>利用针筒抽取半筒水，用食指按住针孔，用力推动活塞。</a:t>
            </a:r>
            <a:endParaRPr lang="en-US" altLang="zh-CN" sz="3600" dirty="0" smtClean="0"/>
          </a:p>
          <a:p>
            <a:endParaRPr lang="en-US" altLang="zh-CN" sz="3200" b="1" dirty="0" smtClean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99410" y="5102860"/>
            <a:ext cx="4773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/>
              <a:t>说明：分子间有斥力。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4" grpId="0" uiExpand="1"/>
      <p:bldP spid="4" grpId="1"/>
      <p:bldP spid="3" grpId="0"/>
      <p:bldP spid="3" grpId="1"/>
      <p:bldP spid="5" grpId="1"/>
      <p:bldP spid="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444500"/>
            <a:ext cx="5429250" cy="3525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3851275"/>
            <a:ext cx="5431155" cy="29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-146" r="-472" b="17096"/>
          <a:stretch>
            <a:fillRect/>
          </a:stretch>
        </p:blipFill>
        <p:spPr bwMode="auto">
          <a:xfrm>
            <a:off x="-123190" y="351790"/>
            <a:ext cx="555561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椭圆 2"/>
          <p:cNvSpPr/>
          <p:nvPr/>
        </p:nvSpPr>
        <p:spPr>
          <a:xfrm>
            <a:off x="3957320" y="4784725"/>
            <a:ext cx="4869815" cy="177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既然分子间有引力，为何破镜总难圆？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矩形 10249"/>
          <p:cNvSpPr/>
          <p:nvPr/>
        </p:nvSpPr>
        <p:spPr>
          <a:xfrm>
            <a:off x="288190" y="1253157"/>
            <a:ext cx="718818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 smtClean="0">
                <a:ea typeface="SimHei" panose="02010609060101010101" pitchFamily="2" charset="-122"/>
              </a:rPr>
              <a:t>分子间的作用力与</a:t>
            </a:r>
            <a:r>
              <a:rPr lang="zh-CN" altLang="en-US" sz="3200" b="1" dirty="0" smtClean="0">
                <a:solidFill>
                  <a:srgbClr val="FF0000"/>
                </a:solidFill>
                <a:ea typeface="SimHei" panose="02010609060101010101" pitchFamily="2" charset="-122"/>
              </a:rPr>
              <a:t>分子间的距离</a:t>
            </a:r>
            <a:r>
              <a:rPr lang="zh-CN" altLang="en-US" sz="3200" b="1" dirty="0" smtClean="0">
                <a:ea typeface="SimHei" panose="02010609060101010101" pitchFamily="2" charset="-122"/>
              </a:rPr>
              <a:t>有关：</a:t>
            </a:r>
            <a:endParaRPr lang="zh-CN" altLang="en-US" sz="32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  <p:sp>
        <p:nvSpPr>
          <p:cNvPr id="10251" name="矩形 10250"/>
          <p:cNvSpPr/>
          <p:nvPr/>
        </p:nvSpPr>
        <p:spPr>
          <a:xfrm>
            <a:off x="827088" y="4278313"/>
            <a:ext cx="8137525" cy="5191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当分子间距离大于</a:t>
            </a:r>
            <a:r>
              <a:rPr lang="en-US" altLang="zh-CN" sz="2800" b="1">
                <a:latin typeface="SimHei" panose="02010609060101010101" pitchFamily="2" charset="-122"/>
                <a:ea typeface="SimHei" panose="02010609060101010101" pitchFamily="2" charset="-122"/>
              </a:rPr>
              <a:t>10×10</a:t>
            </a:r>
            <a:r>
              <a:rPr lang="en-US" altLang="zh-CN" sz="2800" b="1" baseline="30000">
                <a:latin typeface="SimHei" panose="02010609060101010101" pitchFamily="2" charset="-122"/>
                <a:ea typeface="SimHei" panose="02010609060101010101" pitchFamily="2" charset="-122"/>
              </a:rPr>
              <a:t>-10 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m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时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——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作用力可忽略</a:t>
            </a:r>
            <a:endParaRPr lang="zh-CN" altLang="en-US" sz="2800" b="1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10252" name="矩形 10251"/>
          <p:cNvSpPr/>
          <p:nvPr/>
        </p:nvSpPr>
        <p:spPr>
          <a:xfrm>
            <a:off x="827088" y="2944813"/>
            <a:ext cx="692308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当分子间距离小于</a:t>
            </a:r>
            <a:r>
              <a:rPr lang="en-US" altLang="zh-CN" sz="2800" b="1">
                <a:latin typeface="SimHei" panose="02010609060101010101" pitchFamily="2" charset="-122"/>
                <a:ea typeface="SimHei" panose="02010609060101010101" pitchFamily="2" charset="-122"/>
              </a:rPr>
              <a:t>10</a:t>
            </a:r>
            <a:r>
              <a:rPr lang="en-US" altLang="zh-CN" sz="2800" b="1" baseline="30000">
                <a:latin typeface="SimHei" panose="02010609060101010101" pitchFamily="2" charset="-122"/>
                <a:ea typeface="SimHei" panose="02010609060101010101" pitchFamily="2" charset="-122"/>
              </a:rPr>
              <a:t>-10 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m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时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——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表现为斥力</a:t>
            </a:r>
            <a:endParaRPr lang="zh-CN" altLang="en-US" sz="2800" b="1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10253" name="矩形 10252"/>
          <p:cNvSpPr/>
          <p:nvPr/>
        </p:nvSpPr>
        <p:spPr>
          <a:xfrm>
            <a:off x="827088" y="3592513"/>
            <a:ext cx="692308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当分子间距离大于</a:t>
            </a:r>
            <a:r>
              <a:rPr lang="en-US" altLang="zh-CN" sz="2800" b="1">
                <a:latin typeface="SimHei" panose="02010609060101010101" pitchFamily="2" charset="-122"/>
                <a:ea typeface="SimHei" panose="02010609060101010101" pitchFamily="2" charset="-122"/>
              </a:rPr>
              <a:t>10</a:t>
            </a:r>
            <a:r>
              <a:rPr lang="en-US" altLang="zh-CN" sz="2800" b="1" baseline="30000">
                <a:latin typeface="SimHei" panose="02010609060101010101" pitchFamily="2" charset="-122"/>
                <a:ea typeface="SimHei" panose="02010609060101010101" pitchFamily="2" charset="-122"/>
              </a:rPr>
              <a:t>-10 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m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时</a:t>
            </a:r>
            <a:r>
              <a:rPr lang="en-US" altLang="zh-CN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——</a:t>
            </a:r>
            <a:r>
              <a:rPr lang="zh-CN" altLang="en-US" sz="2800" b="1" dirty="0">
                <a:latin typeface="SimHei" panose="02010609060101010101" pitchFamily="2" charset="-122"/>
                <a:ea typeface="SimHei" panose="02010609060101010101" pitchFamily="2" charset="-122"/>
              </a:rPr>
              <a:t>表现为引力</a:t>
            </a:r>
            <a:endParaRPr lang="zh-CN" altLang="en-US" sz="2800" b="1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sp>
        <p:nvSpPr>
          <p:cNvPr id="10254" name="左大括号 10253"/>
          <p:cNvSpPr/>
          <p:nvPr/>
        </p:nvSpPr>
        <p:spPr>
          <a:xfrm>
            <a:off x="468313" y="3068638"/>
            <a:ext cx="287337" cy="1655762"/>
          </a:xfrm>
          <a:prstGeom prst="leftBrace">
            <a:avLst>
              <a:gd name="adj1" fmla="val 4799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  <p:bldP spid="10252" grpId="0"/>
      <p:bldP spid="10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600" y="1023682"/>
            <a:ext cx="8346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/>
              <a:t>我们知道物质都是由分子所组成，</a:t>
            </a:r>
            <a:r>
              <a:rPr lang="zh-CN" altLang="en-US" sz="3200" b="1" dirty="0" smtClean="0"/>
              <a:t>可</a:t>
            </a:r>
            <a:r>
              <a:rPr lang="zh-CN" altLang="en-US" sz="3200" b="1" dirty="0" smtClean="0">
                <a:sym typeface="+mn-ea"/>
              </a:rPr>
              <a:t>物质</a:t>
            </a:r>
            <a:r>
              <a:rPr lang="zh-CN" altLang="en-US" sz="3200" b="1" dirty="0">
                <a:sym typeface="+mn-ea"/>
              </a:rPr>
              <a:t>却有</a:t>
            </a:r>
            <a:r>
              <a:rPr lang="zh-CN" altLang="en-US" sz="3200" b="1" dirty="0"/>
              <a:t>三种不同的</a:t>
            </a:r>
            <a:r>
              <a:rPr lang="zh-CN" altLang="en-US" sz="3200" b="1" dirty="0" smtClean="0"/>
              <a:t>状态，</a:t>
            </a:r>
            <a:r>
              <a:rPr lang="zh-CN" altLang="en-US" sz="3200" b="1" dirty="0" smtClean="0">
                <a:sym typeface="+mn-ea"/>
              </a:rPr>
              <a:t>固体，液体，气体各有什么的特点？</a:t>
            </a:r>
            <a:endParaRPr lang="zh-CN" altLang="en-US" sz="3200" b="1" dirty="0"/>
          </a:p>
          <a:p>
            <a:pPr algn="l"/>
            <a:endParaRPr lang="zh-CN" altLang="en-US" sz="3200" b="1" dirty="0"/>
          </a:p>
        </p:txBody>
      </p:sp>
      <p:sp>
        <p:nvSpPr>
          <p:cNvPr id="4" name="椭圆 3"/>
          <p:cNvSpPr/>
          <p:nvPr/>
        </p:nvSpPr>
        <p:spPr>
          <a:xfrm>
            <a:off x="853518" y="2629798"/>
            <a:ext cx="4293220" cy="2152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7030A0"/>
                </a:solidFill>
              </a:rPr>
              <a:t>能不能从微观的角度进行解释？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 r="71334" b="2299"/>
          <a:stretch>
            <a:fillRect/>
          </a:stretch>
        </p:blipFill>
        <p:spPr bwMode="auto">
          <a:xfrm>
            <a:off x="323385" y="1249541"/>
            <a:ext cx="4237463" cy="18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1"/>
          <p:cNvSpPr txBox="1"/>
          <p:nvPr/>
        </p:nvSpPr>
        <p:spPr>
          <a:xfrm>
            <a:off x="3096370" y="3401091"/>
            <a:ext cx="5433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/>
              <a:t>固体：分子间力的作用较强，因而，固体有一定的体积和形状，不能流动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 l="30445" r="37242" b="-2873"/>
          <a:stretch>
            <a:fillRect/>
          </a:stretch>
        </p:blipFill>
        <p:spPr bwMode="auto">
          <a:xfrm>
            <a:off x="390525" y="1351915"/>
            <a:ext cx="365696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1"/>
          <p:cNvSpPr txBox="1"/>
          <p:nvPr/>
        </p:nvSpPr>
        <p:spPr>
          <a:xfrm>
            <a:off x="2460533" y="3400998"/>
            <a:ext cx="6069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/>
              <a:t>液体</a:t>
            </a:r>
            <a:r>
              <a:rPr lang="zh-CN" altLang="en-US" sz="3200" b="1" dirty="0"/>
              <a:t>：分子间力的作用较弱，分子在一定限度内可以运动，因而，液体有一定的体积而没有确定的形状</a:t>
            </a:r>
            <a:r>
              <a:rPr lang="zh-CN" altLang="en-US" sz="3200" b="1" dirty="0" smtClean="0"/>
              <a:t>。</a:t>
            </a:r>
            <a:endParaRPr lang="zh-CN" altLang="en-US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 l="62313" t="2299"/>
          <a:stretch>
            <a:fillRect/>
          </a:stretch>
        </p:blipFill>
        <p:spPr bwMode="auto">
          <a:xfrm>
            <a:off x="323059" y="1249742"/>
            <a:ext cx="3791415" cy="276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3397127" y="3480327"/>
            <a:ext cx="5132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 smtClean="0"/>
              <a:t>气体</a:t>
            </a:r>
            <a:r>
              <a:rPr lang="zh-CN" altLang="en-US" sz="3200" b="1" dirty="0"/>
              <a:t>：分子间力的作用更弱，分子能自由地向各个方向运动，因而，气体没有固定的形状和确定的体积。</a:t>
            </a:r>
            <a:endParaRPr lang="zh-CN" altLang="en-US" sz="3200" b="1" dirty="0"/>
          </a:p>
        </p:txBody>
      </p:sp>
      <p:sp>
        <p:nvSpPr>
          <p:cNvPr id="8" name="矩形 12293"/>
          <p:cNvSpPr/>
          <p:nvPr/>
        </p:nvSpPr>
        <p:spPr>
          <a:xfrm>
            <a:off x="390238" y="305691"/>
            <a:ext cx="481734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SimHei" panose="02010609060101010101" pitchFamily="2" charset="-122"/>
              </a:rPr>
              <a:t>四</a:t>
            </a:r>
            <a:r>
              <a:rPr lang="zh-CN" altLang="en-US" sz="3600" b="1" dirty="0" smtClean="0">
                <a:latin typeface="Arial" panose="020B0604020202020204" pitchFamily="34" charset="0"/>
                <a:ea typeface="SimHei" panose="02010609060101010101" pitchFamily="2" charset="-122"/>
              </a:rPr>
              <a:t>、</a:t>
            </a:r>
            <a:r>
              <a:rPr lang="zh-CN" altLang="en-US" sz="3600" b="1" dirty="0">
                <a:latin typeface="Arial" panose="020B0604020202020204" pitchFamily="34" charset="0"/>
                <a:ea typeface="SimHei" panose="02010609060101010101" pitchFamily="2" charset="-122"/>
              </a:rPr>
              <a:t>物质中的分子状态</a:t>
            </a:r>
            <a:endParaRPr lang="zh-CN" altLang="en-US" sz="3600" b="1" dirty="0">
              <a:latin typeface="Arial" panose="020B0604020202020204" pitchFamily="34" charset="0"/>
              <a:ea typeface="SimHei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3313"/>
          <p:cNvSpPr txBox="1"/>
          <p:nvPr/>
        </p:nvSpPr>
        <p:spPr>
          <a:xfrm>
            <a:off x="625862" y="1559274"/>
            <a:ext cx="7086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SimHei" panose="02010609060101010101" pitchFamily="2" charset="-122"/>
              </a:rPr>
              <a:t>一、物质是由大量的分子组成。</a:t>
            </a:r>
            <a:endParaRPr lang="zh-CN" altLang="en-US" sz="3200" b="1" dirty="0">
              <a:latin typeface="Times New Roman" panose="02020603050405020304" pitchFamily="18" charset="0"/>
              <a:ea typeface="SimHei" panose="02010609060101010101" pitchFamily="2" charset="-122"/>
            </a:endParaRPr>
          </a:p>
        </p:txBody>
      </p:sp>
      <p:sp>
        <p:nvSpPr>
          <p:cNvPr id="10242" name="文本框 13314"/>
          <p:cNvSpPr txBox="1"/>
          <p:nvPr/>
        </p:nvSpPr>
        <p:spPr>
          <a:xfrm>
            <a:off x="599030" y="2495395"/>
            <a:ext cx="734536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SimHei" panose="02010609060101010101" pitchFamily="2" charset="-122"/>
              </a:rPr>
              <a:t>二、一切物质的分子都在永不停息地做无规则运动。</a:t>
            </a:r>
            <a:endParaRPr lang="zh-CN" altLang="en-US" sz="3200" b="1" dirty="0">
              <a:latin typeface="Times New Roman" panose="02020603050405020304" pitchFamily="18" charset="0"/>
              <a:ea typeface="SimHei" panose="02010609060101010101" pitchFamily="2" charset="-122"/>
            </a:endParaRPr>
          </a:p>
        </p:txBody>
      </p:sp>
      <p:sp>
        <p:nvSpPr>
          <p:cNvPr id="10243" name="文本框 13315"/>
          <p:cNvSpPr txBox="1"/>
          <p:nvPr/>
        </p:nvSpPr>
        <p:spPr>
          <a:xfrm>
            <a:off x="570107" y="4035619"/>
            <a:ext cx="73437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SimHei" panose="02010609060101010101" pitchFamily="2" charset="-122"/>
              </a:rPr>
              <a:t>三、分子间同时存在着相互作用的引力和斥力。</a:t>
            </a:r>
            <a:endParaRPr lang="zh-CN" altLang="en-US" sz="3200" b="1" dirty="0">
              <a:latin typeface="Times New Roman" panose="02020603050405020304" pitchFamily="18" charset="0"/>
              <a:ea typeface="SimHei" panose="02010609060101010101" pitchFamily="2" charset="-122"/>
            </a:endParaRPr>
          </a:p>
        </p:txBody>
      </p:sp>
      <p:sp>
        <p:nvSpPr>
          <p:cNvPr id="10244" name="矩形 13316" descr="粉色面巾纸"/>
          <p:cNvSpPr/>
          <p:nvPr/>
        </p:nvSpPr>
        <p:spPr>
          <a:xfrm>
            <a:off x="2950272" y="5411206"/>
            <a:ext cx="5257800" cy="838200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latin typeface="Times New Roman" panose="02020603050405020304" pitchFamily="18" charset="0"/>
                <a:ea typeface="楷体_GB2312" charset="-122"/>
              </a:rPr>
              <a:t>分子动理论的基本内容</a:t>
            </a:r>
            <a:endParaRPr lang="zh-CN" altLang="en-US" sz="3600" b="1" dirty="0">
              <a:latin typeface="Times New Roman" panose="02020603050405020304" pitchFamily="18" charset="0"/>
              <a:ea typeface="楷体_GB231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746" y="702527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通过学习，我们有哪些收获</a:t>
            </a:r>
            <a:r>
              <a:rPr lang="zh-CN" altLang="en-US" sz="3200" dirty="0" smtClean="0"/>
              <a:t>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10243" grpId="0"/>
      <p:bldP spid="102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22531"/>
          <p:cNvSpPr/>
          <p:nvPr/>
        </p:nvSpPr>
        <p:spPr>
          <a:xfrm>
            <a:off x="3779838" y="0"/>
            <a:ext cx="12287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zh-CN" altLang="en-US" sz="3200" b="1">
              <a:gradFill rotWithShape="0">
                <a:gsLst>
                  <a:gs pos="0">
                    <a:srgbClr val="DCEBF5">
                      <a:alpha val="100000"/>
                    </a:srgbClr>
                  </a:gs>
                  <a:gs pos="8000">
                    <a:srgbClr val="83A7C3">
                      <a:alpha val="99520"/>
                    </a:srgbClr>
                  </a:gs>
                  <a:gs pos="13000">
                    <a:srgbClr val="768FB9">
                      <a:alpha val="99220"/>
                    </a:srgbClr>
                  </a:gs>
                  <a:gs pos="21001">
                    <a:srgbClr val="83A7C3">
                      <a:alpha val="98740"/>
                    </a:srgbClr>
                  </a:gs>
                  <a:gs pos="52000">
                    <a:srgbClr val="FFFFFF">
                      <a:alpha val="96880"/>
                    </a:srgbClr>
                  </a:gs>
                  <a:gs pos="56000">
                    <a:srgbClr val="9C6563">
                      <a:alpha val="96640"/>
                    </a:srgbClr>
                  </a:gs>
                  <a:gs pos="58000">
                    <a:srgbClr val="80302D">
                      <a:alpha val="96520"/>
                    </a:srgbClr>
                  </a:gs>
                  <a:gs pos="71001">
                    <a:srgbClr val="C0524E">
                      <a:alpha val="95740"/>
                    </a:srgbClr>
                  </a:gs>
                  <a:gs pos="94000">
                    <a:srgbClr val="EBDAD4">
                      <a:alpha val="94360"/>
                    </a:srgbClr>
                  </a:gs>
                  <a:gs pos="100000">
                    <a:srgbClr val="55261C">
                      <a:alpha val="94000"/>
                    </a:srgbClr>
                  </a:gs>
                </a:gsLst>
                <a:lin ang="5400000" scaled="1"/>
                <a:tileRect/>
              </a:gra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0" y="409575"/>
            <a:ext cx="9144000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SimSun" panose="02010600030101010101" pitchFamily="2" charset="-122"/>
              </a:rPr>
              <a:t>小试牛刀</a:t>
            </a:r>
            <a:endParaRPr lang="zh-CN" altLang="en-US" sz="36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、“八月桂花香”，很远就能闻到桂花的芳香，这是一种扩散现象；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它说明</a:t>
            </a:r>
            <a:r>
              <a:rPr lang="zh-CN" altLang="en-US" sz="3200" b="1" u="sng" dirty="0">
                <a:latin typeface="Arial" panose="020B0604020202020204" pitchFamily="34" charset="0"/>
                <a:ea typeface="SimSun" panose="02010600030101010101" pitchFamily="2" charset="-122"/>
              </a:rPr>
              <a:t>                                                          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；一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根铁棒很难被压缩是因为分子间存在</a:t>
            </a:r>
            <a:r>
              <a:rPr lang="zh-CN" altLang="en-US" sz="3200" b="1" u="sng" dirty="0">
                <a:latin typeface="Arial" panose="020B0604020202020204" pitchFamily="34" charset="0"/>
                <a:ea typeface="SimSun" panose="02010600030101010101" pitchFamily="2" charset="-122"/>
              </a:rPr>
              <a:t>              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；胶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水能把两张纸粘在一起，这是由于分子间存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在</a:t>
            </a:r>
            <a:r>
              <a:rPr lang="zh-CN" altLang="en-US" sz="3200" b="1" u="sng" dirty="0">
                <a:latin typeface="Arial" panose="020B0604020202020204" pitchFamily="34" charset="0"/>
                <a:ea typeface="SimSun" panose="02010600030101010101" pitchFamily="2" charset="-122"/>
              </a:rPr>
              <a:t>                 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。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1691323" y="2196148"/>
            <a:ext cx="57610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分子在永不停息地做无规则的运动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6726238" y="316896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斥力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935038" y="446436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引力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42570" y="939800"/>
            <a:ext cx="821245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</a:t>
            </a:r>
            <a:r>
              <a:rPr lang="zh-CN" altLang="en-US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．如图所示，将一光滑的玻璃板挂在弹簧秤下面，手持弹簧秤的上端将玻璃板放至刚与水面接触地地方，慢慢提起弹簧秤，玻璃板未离开水面时弹簧秤的示数比离开水面后的示数</a:t>
            </a:r>
            <a:r>
              <a:rPr lang="en-US" altLang="zh-CN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_________</a:t>
            </a:r>
            <a:r>
              <a:rPr lang="zh-CN" altLang="en-US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，其原因是</a:t>
            </a:r>
            <a:endParaRPr lang="zh-CN" altLang="en-US" sz="3200" b="1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endParaRPr lang="zh-CN" altLang="en-US" sz="3200" b="1"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r>
              <a:rPr lang="en-US" altLang="zh-CN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_______________________________________</a:t>
            </a:r>
            <a:r>
              <a:rPr lang="zh-CN" altLang="en-US" sz="3200" b="1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。</a:t>
            </a:r>
            <a:endParaRPr lang="zh-CN" altLang="en-US" sz="3200" b="1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086350" y="4164965"/>
            <a:ext cx="2221230" cy="2404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731010" y="2750820"/>
            <a:ext cx="640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大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1010" y="351980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分子间有引力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文本框 22533"/>
          <p:cNvSpPr txBox="1"/>
          <p:nvPr/>
        </p:nvSpPr>
        <p:spPr>
          <a:xfrm>
            <a:off x="170815" y="1236028"/>
            <a:ext cx="89646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、下列 现象中，能说明物体的分子在不停地运动的是                                              （          ）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70815" y="3132138"/>
            <a:ext cx="8964613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、脏水中有许多小虫在乱动，毫无规律                      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B</a:t>
            </a: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、衣箱里放樟脑丸，过些日子衣服上也有了樟脑味 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、教室里大扫除时，灰尘满屋飞扬                            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7235825" y="1910080"/>
            <a:ext cx="7191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099"/>
          <p:cNvSpPr txBox="1"/>
          <p:nvPr/>
        </p:nvSpPr>
        <p:spPr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01" name="八角星 4100"/>
          <p:cNvSpPr/>
          <p:nvPr/>
        </p:nvSpPr>
        <p:spPr>
          <a:xfrm>
            <a:off x="1979613" y="836613"/>
            <a:ext cx="4392612" cy="3384550"/>
          </a:xfrm>
          <a:prstGeom prst="star8">
            <a:avLst>
              <a:gd name="adj" fmla="val 38250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我们知道物质是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由大量分子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构成的，</a:t>
            </a:r>
            <a:endParaRPr lang="en-US" altLang="zh-CN" sz="2800" b="1" dirty="0" smtClean="0">
              <a:solidFill>
                <a:srgbClr val="0000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关于分子你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还想知道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些什么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323850" y="1773238"/>
            <a:ext cx="1800225" cy="138271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物质的分子是如何排列的？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6516688" y="2133600"/>
            <a:ext cx="1873250" cy="9556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分子是否运动？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3132138" y="4437063"/>
            <a:ext cx="2449512" cy="9556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SimSun" panose="02010600030101010101" pitchFamily="2" charset="-122"/>
              </a:rPr>
              <a:t>分子之间是否有力的作用？</a:t>
            </a:r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ldLvl="0" animBg="1"/>
      <p:bldP spid="4103" grpId="0" bldLvl="0" animBg="1"/>
      <p:bldP spid="410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23555"/>
          <p:cNvSpPr txBox="1"/>
          <p:nvPr/>
        </p:nvSpPr>
        <p:spPr>
          <a:xfrm>
            <a:off x="0" y="1158240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、下列现象说明分子间有斥力作用的是          （       ）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434340" y="2700338"/>
            <a:ext cx="76676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、煤堆在墙角时间长了，墙内部变黑了                      </a:t>
            </a: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B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、打开醋瓶后，很快嗅到醋味                                        </a:t>
            </a: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、有手压面包，面包体积变小了                                     </a:t>
            </a: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D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、封闭在容器中的液体很难被压缩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434023" y="1715135"/>
            <a:ext cx="7191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24579"/>
          <p:cNvSpPr txBox="1"/>
          <p:nvPr/>
        </p:nvSpPr>
        <p:spPr>
          <a:xfrm>
            <a:off x="91440" y="1224280"/>
            <a:ext cx="9144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5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、吸烟有害健康，国际卫生组织规定了“世界戒烟日”，无烟场所的标志也处处可见。因为在公共场所一个人抽烟，其他人也会“被动抽烟”，试用分子动理论解释导致这种结果的原因。</a:t>
            </a:r>
            <a:endParaRPr lang="zh-CN" altLang="en-US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91440" y="3956685"/>
            <a:ext cx="851535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答：分子是在永不停息地做无规则运动。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     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2457" y="2287111"/>
            <a:ext cx="3862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谢  谢！</a:t>
            </a:r>
            <a:endParaRPr lang="zh-CN" alt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645" y="565150"/>
            <a:ext cx="5128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一、</a:t>
            </a:r>
            <a:r>
              <a:rPr lang="zh-CN" altLang="en-US" sz="3200" b="1" dirty="0"/>
              <a:t>分子是运动还是静止的</a:t>
            </a:r>
            <a:endParaRPr lang="zh-CN" altLang="en-US" sz="3200" b="1" dirty="0"/>
          </a:p>
        </p:txBody>
      </p:sp>
      <p:sp>
        <p:nvSpPr>
          <p:cNvPr id="3" name="椭圆 2"/>
          <p:cNvSpPr/>
          <p:nvPr/>
        </p:nvSpPr>
        <p:spPr>
          <a:xfrm>
            <a:off x="207645" y="1408430"/>
            <a:ext cx="259969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rgbClr val="FF0000"/>
                </a:solidFill>
              </a:rPr>
              <a:t>实验探究</a:t>
            </a:r>
            <a:endParaRPr lang="zh-CN" altLang="en-US" sz="32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4480" r="176" b="12928"/>
          <a:stretch>
            <a:fillRect/>
          </a:stretch>
        </p:blipFill>
        <p:spPr>
          <a:xfrm>
            <a:off x="0" y="2490148"/>
            <a:ext cx="3568390" cy="43678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7438" y="2638425"/>
            <a:ext cx="355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 smtClean="0"/>
              <a:t>将</a:t>
            </a:r>
            <a:r>
              <a:rPr lang="zh-CN" altLang="en-US" sz="2800" b="1" dirty="0"/>
              <a:t>一滴</a:t>
            </a:r>
            <a:r>
              <a:rPr lang="zh-CN" altLang="en-US" sz="2800" b="1" dirty="0" smtClean="0"/>
              <a:t>红墨水滴入装水</a:t>
            </a:r>
            <a:r>
              <a:rPr lang="zh-CN" altLang="en-US" sz="2800" b="1" dirty="0"/>
              <a:t>的烧杯中，观察现象。</a:t>
            </a:r>
            <a:endParaRPr lang="zh-CN" alt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69113" y="4850781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实验说明：液体分子在运动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9549"/>
            <a:ext cx="3657600" cy="41984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9086" y="1411791"/>
            <a:ext cx="35528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/>
              <a:t>用胶头</a:t>
            </a:r>
            <a:r>
              <a:rPr lang="zh-CN" altLang="en-US" sz="2800" b="1" dirty="0" smtClean="0"/>
              <a:t>滴管分别滴一滴红墨水到装有</a:t>
            </a:r>
            <a:r>
              <a:rPr lang="zh-CN" altLang="en-US" sz="2800" b="1" dirty="0"/>
              <a:t>热水和冷水的烧杯中，观察现象</a:t>
            </a:r>
            <a:r>
              <a:rPr lang="zh-CN" altLang="en-US" sz="2800" b="1" dirty="0" smtClean="0"/>
              <a:t>。（演示实验）</a:t>
            </a:r>
            <a:endParaRPr lang="zh-CN" altLang="en-US" sz="2800" b="1" dirty="0"/>
          </a:p>
        </p:txBody>
      </p:sp>
      <p:sp>
        <p:nvSpPr>
          <p:cNvPr id="9" name="文本框 3"/>
          <p:cNvSpPr txBox="1"/>
          <p:nvPr/>
        </p:nvSpPr>
        <p:spPr>
          <a:xfrm>
            <a:off x="4351748" y="3974728"/>
            <a:ext cx="3909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</a:rPr>
              <a:t>实验现象表明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：温度</a:t>
            </a:r>
            <a:r>
              <a:rPr lang="zh-CN" altLang="en-US" sz="3200" b="1" dirty="0">
                <a:solidFill>
                  <a:srgbClr val="7030A0"/>
                </a:solidFill>
              </a:rPr>
              <a:t>越高，分子运动越剧烈。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1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315" y="487419"/>
            <a:ext cx="4338938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dirty="0" smtClean="0"/>
          </a:p>
          <a:p>
            <a:r>
              <a:rPr lang="zh-CN" altLang="en-US" sz="4000" b="1" dirty="0" smtClean="0"/>
              <a:t>气体分子在</a:t>
            </a:r>
            <a:r>
              <a:rPr lang="zh-CN" altLang="en-US" sz="4000" b="1" dirty="0" smtClean="0">
                <a:hlinkClick r:id="rId1" action="ppaction://hlinkfile"/>
              </a:rPr>
              <a:t>运动</a:t>
            </a:r>
            <a:r>
              <a:rPr lang="zh-CN" altLang="en-US" sz="4000" b="1" dirty="0" smtClean="0"/>
              <a:t>吗？</a:t>
            </a:r>
            <a:endParaRPr lang="en-US" altLang="zh-CN" sz="4000" b="1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29669" y="3926732"/>
            <a:ext cx="51161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</a:rPr>
              <a:t>实验表明：气体分子在运动</a:t>
            </a:r>
            <a:endParaRPr lang="zh-CN" altLang="en-US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6478" y="412594"/>
            <a:ext cx="5099707" cy="315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88889" y="4059043"/>
            <a:ext cx="565366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挖开多年堆煤的地面，会看到地面下一定深度的土层带有黑色，这说明了什么</a:t>
            </a:r>
            <a:r>
              <a:rPr lang="zh-CN" altLang="en-US" sz="3200" b="1" dirty="0" smtClean="0">
                <a:sym typeface="+mn-ea"/>
              </a:rPr>
              <a:t>？</a:t>
            </a: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231515" y="3926840"/>
            <a:ext cx="48323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 dirty="0" smtClean="0">
                <a:sym typeface="+mn-ea"/>
              </a:rPr>
              <a:t>说明煤的分子在运动，进一步表明固体分子也在运动。</a:t>
            </a:r>
            <a:endParaRPr lang="zh-CN" altLang="en-US" sz="3200" b="1" dirty="0" smtClean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3571" y="1766895"/>
            <a:ext cx="734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实验表明：组成物质的分子在</a:t>
            </a:r>
            <a:r>
              <a:rPr lang="zh-CN" altLang="en-US" sz="4400" b="1" dirty="0">
                <a:solidFill>
                  <a:srgbClr val="FF0000"/>
                </a:solidFill>
              </a:rPr>
              <a:t>永不停息地做无规则的运动。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3076"/>
          <p:cNvSpPr txBox="1"/>
          <p:nvPr/>
        </p:nvSpPr>
        <p:spPr>
          <a:xfrm>
            <a:off x="795338" y="247650"/>
            <a:ext cx="453548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二</a:t>
            </a:r>
            <a:r>
              <a:rPr lang="zh-CN" altLang="en-US" sz="32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、</a:t>
            </a: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分子间有间隙吗</a:t>
            </a:r>
            <a:endParaRPr lang="en-US" altLang="zh-CN" sz="32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174" y="2505602"/>
            <a:ext cx="7560527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ym typeface="+mn-ea"/>
              </a:rPr>
              <a:t>用注射器抽满一管空气，按住针孔往里推动活塞。观察实验现象，并解释原因。</a:t>
            </a:r>
            <a:r>
              <a:rPr lang="zh-CN" altLang="en-US" sz="3200" b="1" dirty="0" smtClean="0"/>
              <a:t>（分组实验）。</a:t>
            </a:r>
            <a:endParaRPr lang="zh-CN" altLang="en-US" sz="3200" b="1" dirty="0" smtClean="0"/>
          </a:p>
          <a:p>
            <a:endParaRPr lang="zh-CN" altLang="en-US" dirty="0"/>
          </a:p>
        </p:txBody>
      </p:sp>
      <p:sp>
        <p:nvSpPr>
          <p:cNvPr id="6" name="文本框 3"/>
          <p:cNvSpPr txBox="1"/>
          <p:nvPr/>
        </p:nvSpPr>
        <p:spPr>
          <a:xfrm>
            <a:off x="358000" y="2876999"/>
            <a:ext cx="7966075" cy="2032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28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SimSun" panose="02010600030101010101" pitchFamily="2" charset="-122"/>
              </a:rPr>
              <a:t>往装有</a:t>
            </a:r>
            <a:r>
              <a:rPr lang="en-US" altLang="zh-CN" sz="3200" b="1" dirty="0">
                <a:latin typeface="Arial" panose="020B0604020202020204" pitchFamily="34" charset="0"/>
                <a:ea typeface="SimSun" panose="02010600030101010101" pitchFamily="2" charset="-122"/>
              </a:rPr>
              <a:t>5ml</a:t>
            </a:r>
            <a:r>
              <a:rPr lang="zh-CN" altLang="en-US" sz="32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的</a:t>
            </a:r>
            <a:r>
              <a:rPr lang="zh-CN" altLang="en-US" sz="3200" b="1" dirty="0" smtClean="0"/>
              <a:t>乙醇</a:t>
            </a:r>
            <a:r>
              <a:rPr lang="zh-CN" altLang="en-US" sz="32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量筒中注入</a:t>
            </a:r>
            <a:r>
              <a:rPr lang="en-US" altLang="zh-CN" sz="32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5ml</a:t>
            </a:r>
            <a:r>
              <a:rPr lang="zh-CN" altLang="en-US" sz="32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的水。 </a:t>
            </a:r>
            <a:r>
              <a:rPr lang="en-US" altLang="zh-CN" sz="3200" b="1" dirty="0" smtClean="0">
                <a:sym typeface="+mn-ea"/>
              </a:rPr>
              <a:t>(</a:t>
            </a:r>
            <a:r>
              <a:rPr lang="zh-CN" altLang="en-US" sz="3200" b="1" dirty="0" smtClean="0">
                <a:sym typeface="+mn-ea"/>
              </a:rPr>
              <a:t>动画演示</a:t>
            </a:r>
            <a:r>
              <a:rPr lang="en-US" altLang="zh-CN" sz="3200" b="1" dirty="0" smtClean="0">
                <a:sym typeface="+mn-ea"/>
              </a:rPr>
              <a:t>)</a:t>
            </a:r>
            <a:r>
              <a:rPr lang="zh-CN" altLang="en-US" sz="3200" b="1" dirty="0" smtClean="0"/>
              <a:t> </a:t>
            </a:r>
            <a:endParaRPr lang="en-US" altLang="zh-CN" sz="3200" b="1" dirty="0" smtClean="0"/>
          </a:p>
          <a:p>
            <a:endParaRPr lang="zh-CN" altLang="en-US" sz="2800" b="1" baseline="300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8140" y="944880"/>
            <a:ext cx="3195955" cy="1070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实验探究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  <p:bldP spid="5" grpId="1"/>
      <p:bldP spid="6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" r:id="rId1" imgW="9144000" imgH="5975350"/>
        </mc:Choice>
        <mc:Fallback>
          <p:control name="" r:id="rId1" imgW="9144000" imgH="5975350">
            <p:pic>
              <p:nvPicPr>
                <p:cNvPr id="0" name="ShockwaveFlash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220663"/>
                  <a:ext cx="9144000" cy="597535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9504" y="2013585"/>
            <a:ext cx="7255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实验表明：虽然肉眼不能直接看到物质内的分子，但</a:t>
            </a:r>
            <a:r>
              <a:rPr lang="zh-CN" altLang="en-US" sz="4400" b="1" dirty="0" smtClean="0"/>
              <a:t>分子之间存在</a:t>
            </a:r>
            <a:r>
              <a:rPr lang="zh-CN" altLang="en-US" sz="4400" b="1" dirty="0"/>
              <a:t>间隙</a:t>
            </a:r>
            <a:endParaRPr lang="en-US" altLang="zh-CN" sz="4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383030" y="928370"/>
            <a:ext cx="6497320" cy="41706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30" y="1044575"/>
            <a:ext cx="6497320" cy="4651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9626" b="206"/>
          <a:stretch>
            <a:fillRect/>
          </a:stretch>
        </p:blipFill>
        <p:spPr>
          <a:xfrm>
            <a:off x="993140" y="928370"/>
            <a:ext cx="7277100" cy="464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1811</Words>
  <Application>WPS 演示</Application>
  <PresentationFormat>全屏显示(4:3)</PresentationFormat>
  <Paragraphs>162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SimSun</vt:lpstr>
      <vt:lpstr>Wingdings</vt:lpstr>
      <vt:lpstr>KaiTi</vt:lpstr>
      <vt:lpstr>SimHei</vt:lpstr>
      <vt:lpstr>Microsoft YaHei</vt:lpstr>
      <vt:lpstr>Times New Roman</vt:lpstr>
      <vt:lpstr>楷体_GB2312</vt:lpstr>
      <vt:lpstr>NSimSun</vt:lpstr>
      <vt:lpstr>演示文稿1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guibin</dc:creator>
  <cp:lastModifiedBy>Administrator</cp:lastModifiedBy>
  <cp:revision>1701</cp:revision>
  <dcterms:created xsi:type="dcterms:W3CDTF">2005-03-24T11:45:00Z</dcterms:created>
  <dcterms:modified xsi:type="dcterms:W3CDTF">2017-06-07T15:27:04Z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000800a009000000000001024120</vt:lpwstr>
  </property>
  <property fmtid="{D5CDD505-2E9C-101B-9397-08002B2CF9AE}" pid="3" name="KSOProductBuildVer">
    <vt:lpwstr>2052-10.1.0.6490</vt:lpwstr>
  </property>
</Properties>
</file>