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emf" ContentType="image/x-e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1"/>
    <p:sldMasterId id="2147483660" r:id="rId2"/>
  </p:sldMasterIdLst>
  <p:notesMasterIdLst>
    <p:notesMasterId r:id="rId3"/>
  </p:notesMasterIdLst>
  <p:handoutMasterIdLst>
    <p:handoutMasterId r:id="rId4"/>
  </p:handoutMasterIdLst>
  <p:sldIdLst>
    <p:sldId id="343" r:id="rId5"/>
    <p:sldId id="344" r:id="rId6"/>
    <p:sldId id="345" r:id="rId7"/>
    <p:sldId id="346" r:id="rId8"/>
    <p:sldId id="347" r:id="rId9"/>
    <p:sldId id="348" r:id="rId10"/>
    <p:sldId id="349" r:id="rId11"/>
    <p:sldId id="350" r:id="rId12"/>
    <p:sldId id="351" r:id="rId13"/>
    <p:sldId id="352" r:id="rId14"/>
    <p:sldId id="353" r:id="rId15"/>
    <p:sldId id="354" r:id="rId16"/>
    <p:sldId id="355" r:id="rId17"/>
    <p:sldId id="356" r:id="rId18"/>
    <p:sldId id="357" r:id="rId19"/>
    <p:sldId id="358" r:id="rId20"/>
    <p:sldId id="359" r:id="rId21"/>
    <p:sldId id="360" r:id="rId22"/>
    <p:sldId id="361" r:id="rId23"/>
    <p:sldId id="362" r:id="rId24"/>
    <p:sldId id="363" r:id="rId25"/>
    <p:sldId id="364" r:id="rId26"/>
    <p:sldId id="365" r:id="rId27"/>
    <p:sldId id="366" r:id="rId28"/>
    <p:sldId id="367" r:id="rId29"/>
    <p:sldId id="368" r:id="rId30"/>
    <p:sldId id="369" r:id="rId31"/>
    <p:sldId id="370" r:id="rId32"/>
    <p:sldId id="371" r:id="rId33"/>
    <p:sldId id="372" r:id="rId34"/>
    <p:sldId id="373" r:id="rId35"/>
    <p:sldId id="374" r:id="rId36"/>
    <p:sldId id="375" r:id="rId37"/>
    <p:sldId id="376" r:id="rId38"/>
    <p:sldId id="377" r:id="rId39"/>
    <p:sldId id="378" r:id="rId40"/>
    <p:sldId id="379" r:id="rId41"/>
    <p:sldId id="380" r:id="rId42"/>
    <p:sldId id="381" r:id="rId43"/>
    <p:sldId id="382" r:id="rId44"/>
    <p:sldId id="383" r:id="rId45"/>
    <p:sldId id="384" r:id="rId46"/>
    <p:sldId id="385" r:id="rId47"/>
    <p:sldId id="386" r:id="rId48"/>
    <p:sldId id="387" r:id="rId49"/>
    <p:sldId id="388" r:id="rId50"/>
    <p:sldId id="389" r:id="rId51"/>
    <p:sldId id="390" r:id="rId52"/>
    <p:sldId id="391" r:id="rId53"/>
    <p:sldId id="392" r:id="rId54"/>
    <p:sldId id="393" r:id="rId55"/>
    <p:sldId id="394" r:id="rId56"/>
  </p:sldIdLst>
  <p:sldSz cx="9144000" cy="6858000" type="screen4x3"/>
  <p:notesSz cx="6858000" cy="9144000"/>
  <p:custDataLst>
    <p:tags r:id="rId57"/>
  </p:custDataLst>
  <p:defaultTextStyle>
    <a:defPPr>
      <a:defRPr lang="zh-CN"/>
    </a:defPPr>
    <a:lvl1pPr marL="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5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47" autoAdjust="0"/>
    <p:restoredTop sz="95401" autoAdjust="0"/>
  </p:normalViewPr>
  <p:slideViewPr>
    <p:cSldViewPr>
      <p:cViewPr varScale="1">
        <p:scale>
          <a:sx n="84" d="100"/>
          <a:sy n="84" d="100"/>
        </p:scale>
        <p:origin x="0" y="0"/>
      </p:cViewPr>
    </p:cSldViewPr>
  </p:slideViewPr>
  <p:notesViewPr>
    <p:cSldViewPr>
      <p:cViewPr varScale="1">
        <p:scale>
          <a:sx n="66" d="100"/>
          <a:sy n="66"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2.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notesMaster" Target="notesMasters/notesMaster1.xml" /><Relationship Id="rId30" Type="http://schemas.openxmlformats.org/officeDocument/2006/relationships/slide" Target="slides/slide26.xml" /><Relationship Id="rId31" Type="http://schemas.openxmlformats.org/officeDocument/2006/relationships/slide" Target="slides/slide27.xml" /><Relationship Id="rId32" Type="http://schemas.openxmlformats.org/officeDocument/2006/relationships/slide" Target="slides/slide28.xml" /><Relationship Id="rId33" Type="http://schemas.openxmlformats.org/officeDocument/2006/relationships/slide" Target="slides/slide29.xml" /><Relationship Id="rId34" Type="http://schemas.openxmlformats.org/officeDocument/2006/relationships/slide" Target="slides/slide30.xml" /><Relationship Id="rId35" Type="http://schemas.openxmlformats.org/officeDocument/2006/relationships/slide" Target="slides/slide31.xml" /><Relationship Id="rId36" Type="http://schemas.openxmlformats.org/officeDocument/2006/relationships/slide" Target="slides/slide32.xml" /><Relationship Id="rId37" Type="http://schemas.openxmlformats.org/officeDocument/2006/relationships/slide" Target="slides/slide33.xml" /><Relationship Id="rId38" Type="http://schemas.openxmlformats.org/officeDocument/2006/relationships/slide" Target="slides/slide34.xml" /><Relationship Id="rId39" Type="http://schemas.openxmlformats.org/officeDocument/2006/relationships/slide" Target="slides/slide35.xml" /><Relationship Id="rId4" Type="http://schemas.openxmlformats.org/officeDocument/2006/relationships/handoutMaster" Target="handoutMasters/handoutMaster1.xml" /><Relationship Id="rId40" Type="http://schemas.openxmlformats.org/officeDocument/2006/relationships/slide" Target="slides/slide36.xml" /><Relationship Id="rId41" Type="http://schemas.openxmlformats.org/officeDocument/2006/relationships/slide" Target="slides/slide37.xml" /><Relationship Id="rId42" Type="http://schemas.openxmlformats.org/officeDocument/2006/relationships/slide" Target="slides/slide38.xml" /><Relationship Id="rId43" Type="http://schemas.openxmlformats.org/officeDocument/2006/relationships/slide" Target="slides/slide39.xml" /><Relationship Id="rId44" Type="http://schemas.openxmlformats.org/officeDocument/2006/relationships/slide" Target="slides/slide40.xml" /><Relationship Id="rId45" Type="http://schemas.openxmlformats.org/officeDocument/2006/relationships/slide" Target="slides/slide41.xml" /><Relationship Id="rId46" Type="http://schemas.openxmlformats.org/officeDocument/2006/relationships/slide" Target="slides/slide42.xml" /><Relationship Id="rId47" Type="http://schemas.openxmlformats.org/officeDocument/2006/relationships/slide" Target="slides/slide43.xml" /><Relationship Id="rId48" Type="http://schemas.openxmlformats.org/officeDocument/2006/relationships/slide" Target="slides/slide44.xml" /><Relationship Id="rId49" Type="http://schemas.openxmlformats.org/officeDocument/2006/relationships/slide" Target="slides/slide45.xml" /><Relationship Id="rId5" Type="http://schemas.openxmlformats.org/officeDocument/2006/relationships/slide" Target="slides/slide1.xml" /><Relationship Id="rId50" Type="http://schemas.openxmlformats.org/officeDocument/2006/relationships/slide" Target="slides/slide46.xml" /><Relationship Id="rId51" Type="http://schemas.openxmlformats.org/officeDocument/2006/relationships/slide" Target="slides/slide47.xml" /><Relationship Id="rId52" Type="http://schemas.openxmlformats.org/officeDocument/2006/relationships/slide" Target="slides/slide48.xml" /><Relationship Id="rId53" Type="http://schemas.openxmlformats.org/officeDocument/2006/relationships/slide" Target="slides/slide49.xml" /><Relationship Id="rId54" Type="http://schemas.openxmlformats.org/officeDocument/2006/relationships/slide" Target="slides/slide50.xml" /><Relationship Id="rId55" Type="http://schemas.openxmlformats.org/officeDocument/2006/relationships/slide" Target="slides/slide51.xml" /><Relationship Id="rId56" Type="http://schemas.openxmlformats.org/officeDocument/2006/relationships/slide" Target="slides/slide52.xml" /><Relationship Id="rId57" Type="http://schemas.openxmlformats.org/officeDocument/2006/relationships/tags" Target="tags/tag1.xml" /><Relationship Id="rId58" Type="http://schemas.openxmlformats.org/officeDocument/2006/relationships/presProps" Target="presProps.xml" /><Relationship Id="rId59" Type="http://schemas.openxmlformats.org/officeDocument/2006/relationships/viewProps" Target="viewProps.xml" /><Relationship Id="rId6" Type="http://schemas.openxmlformats.org/officeDocument/2006/relationships/slide" Target="slides/slide2.xml" /><Relationship Id="rId60" Type="http://schemas.openxmlformats.org/officeDocument/2006/relationships/theme" Target="theme/theme1.xml" /><Relationship Id="rId61" Type="http://schemas.openxmlformats.org/officeDocument/2006/relationships/tableStyles" Target="tableStyles.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4.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bg>
      <p:bgPr>
        <a:solidFill>
          <a:schemeClr val="bg1"/>
        </a:solidFill>
      </p:bgPr>
    </p:bg>
    <p:spTree>
      <p:nvGrpSpPr>
        <p:cNvPr id="1" name=""/>
        <p:cNvGrpSpPr/>
        <p:nvPr/>
      </p:nvGrpSpPr>
      <p:grpSpPr/>
      <p:sp>
        <p:nvSpPr>
          <p:cNvPr id="58370" name="页眉占位符 1"/>
          <p:cNvSpPr>
            <a:spLocks noGrp="1"/>
          </p:cNvSpPr>
          <p:nvPr>
            <p:ph type="hdr" sz="quarter"/>
          </p:nvPr>
        </p:nvSpPr>
        <p:spPr>
          <a:xfrm>
            <a:off x="0" y="0"/>
            <a:ext cx="2971800" cy="457200"/>
          </a:xfrm>
          <a:prstGeom prst="rect">
            <a:avLst/>
          </a:prstGeom>
        </p:spPr>
        <p:txBody>
          <a:bodyPr rtlCol="0"/>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zh-CN" altLang="en-US" sz="1200">
              <a:latin typeface="Calibri" pitchFamily="34" charset="0"/>
            </a:endParaRPr>
          </a:p>
        </p:txBody>
      </p:sp>
      <p:sp>
        <p:nvSpPr>
          <p:cNvPr id="58371" name="日期占位符 2"/>
          <p:cNvSpPr>
            <a:spLocks noGrp="1"/>
          </p:cNvSpPr>
          <p:nvPr>
            <p:ph type="dt" sz="quarter" idx="1"/>
          </p:nvPr>
        </p:nvSpPr>
        <p:spPr>
          <a:xfrm>
            <a:off x="3884613" y="0"/>
            <a:ext cx="2971800" cy="457200"/>
          </a:xfrm>
          <a:prstGeom prst="rect">
            <a:avLst/>
          </a:prstGeom>
        </p:spPr>
        <p:txBody>
          <a:bodyPr rtlCol="0"/>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CF010A31-281B-4F74-8EC4-1D732BECEA9B}" type="datetime1">
              <a:rPr lang="zh-CN" altLang="en-US" sz="1200">
                <a:latin typeface="Calibri" pitchFamily="34" charset="0"/>
              </a:rPr>
              <a:t>*</a:t>
            </a:fld>
            <a:endParaRPr lang="zh-CN" altLang="en-US" sz="1200">
              <a:latin typeface="Calibri" pitchFamily="34" charset="0"/>
            </a:endParaRPr>
          </a:p>
        </p:txBody>
      </p:sp>
      <p:sp>
        <p:nvSpPr>
          <p:cNvPr id="58372" name="页脚占位符 3"/>
          <p:cNvSpPr>
            <a:spLocks noGrp="1"/>
          </p:cNvSpPr>
          <p:nvPr>
            <p:ph type="ftr" sz="quarter" idx="2"/>
          </p:nvPr>
        </p:nvSpPr>
        <p:spPr>
          <a:xfrm>
            <a:off x="0" y="8685213"/>
            <a:ext cx="2971800" cy="457200"/>
          </a:xfrm>
          <a:prstGeom prst="rect">
            <a:avLst/>
          </a:prstGeom>
        </p:spPr>
        <p:txBody>
          <a:bodyPr rtlCol="0" anchor="b" anchorCtr="0"/>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sz="1200">
              <a:latin typeface="Calibri" pitchFamily="34" charset="0"/>
            </a:endParaRPr>
          </a:p>
        </p:txBody>
      </p:sp>
      <p:sp>
        <p:nvSpPr>
          <p:cNvPr id="58373" name="灯片编号占位符 4"/>
          <p:cNvSpPr>
            <a:spLocks noGrp="1"/>
          </p:cNvSpPr>
          <p:nvPr>
            <p:ph type="sldNum" sz="quarter" idx="3"/>
          </p:nvPr>
        </p:nvSpPr>
        <p:spPr>
          <a:xfrm>
            <a:off x="3884613" y="8685213"/>
            <a:ext cx="2971800" cy="457200"/>
          </a:xfrm>
          <a:prstGeom prst="rect">
            <a:avLst/>
          </a:prstGeom>
        </p:spPr>
        <p:txBody>
          <a:bodyPr numCol="1" anchor="b" anchorCtr="0" compatLnSpc="1">
            <a:prstTxWarp prst="textNoShape">
              <a:avLst/>
            </a:prstTxWarp>
          </a:bodyPr>
          <a:lstStyle>
            <a:defPPr>
              <a:defRPr lang="zh-CN"/>
            </a:defPPr>
            <a:lvl1pPr marL="0" indent="0" algn="r" defTabSz="914400" rtl="0" eaLnBrk="1" fontAlgn="base" hangingPunct="1">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7FB78E75-D954-4E86-95D2-93D7227B0187}" type="slidenum">
              <a:rPr lang="zh-CN" altLang="en-US" sz="1200">
                <a:latin typeface="Calibri" pitchFamily="34" charset="0"/>
              </a:rPr>
              <a:t>*</a:t>
            </a:fld>
            <a:endParaRPr lang="zh-CN" altLang="en-US" sz="1200">
              <a:latin typeface="Calibri" pitchFamily="34" charset="0"/>
            </a:endParaRPr>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bg>
      <p:bgPr>
        <a:solidFill>
          <a:schemeClr val="bg1"/>
        </a:solidFill>
      </p:bgPr>
    </p:bg>
    <p:spTree>
      <p:nvGrpSpPr>
        <p:cNvPr id="1" name=""/>
        <p:cNvGrpSpPr/>
        <p:nvPr/>
      </p:nvGrpSpPr>
      <p:grpSpPr/>
      <p:sp>
        <p:nvSpPr>
          <p:cNvPr id="55298" name="页眉占位符 1"/>
          <p:cNvSpPr>
            <a:spLocks noGrp="1"/>
          </p:cNvSpPr>
          <p:nvPr>
            <p:ph type="hdr" sz="quarter"/>
          </p:nvPr>
        </p:nvSpPr>
        <p:spPr>
          <a:xfrm>
            <a:off x="0" y="0"/>
            <a:ext cx="2971800" cy="457200"/>
          </a:xfrm>
          <a:prstGeom prst="rect">
            <a:avLst/>
          </a:prstGeom>
        </p:spPr>
        <p:txBody>
          <a:bodyPr rtlCol="0"/>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zh-CN" altLang="en-US" sz="1200">
              <a:latin typeface="Calibri" pitchFamily="34" charset="0"/>
            </a:endParaRPr>
          </a:p>
        </p:txBody>
      </p:sp>
      <p:sp>
        <p:nvSpPr>
          <p:cNvPr id="55299" name="日期占位符 2"/>
          <p:cNvSpPr>
            <a:spLocks noGrp="1"/>
          </p:cNvSpPr>
          <p:nvPr>
            <p:ph type="dt" idx="1"/>
          </p:nvPr>
        </p:nvSpPr>
        <p:spPr>
          <a:xfrm>
            <a:off x="3884613" y="0"/>
            <a:ext cx="2971800" cy="457200"/>
          </a:xfrm>
          <a:prstGeom prst="rect">
            <a:avLst/>
          </a:prstGeom>
        </p:spPr>
        <p:txBody>
          <a:bodyPr rtlCol="0"/>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83075AF0-488B-4C84-BC18-CCF91EB394AD}" type="datetime1">
              <a:rPr lang="zh-CN" altLang="en-US" sz="1200">
                <a:latin typeface="Calibri" pitchFamily="34" charset="0"/>
              </a:rPr>
              <a:t>*</a:t>
            </a:fld>
            <a:endParaRPr lang="zh-CN" altLang="en-US" sz="1200">
              <a:latin typeface="Calibri" pitchFamily="34" charset="0"/>
            </a:endParaRPr>
          </a:p>
        </p:txBody>
      </p:sp>
      <p:sp>
        <p:nvSpPr>
          <p:cNvPr id="55300"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5301" name="备注占位符 4"/>
          <p:cNvSpPr>
            <a:spLocks noGrp="1"/>
          </p:cNvSpPr>
          <p:nvPr>
            <p:ph type="body" sz="quarter" idx="3"/>
          </p:nvPr>
        </p:nvSpPr>
        <p:spPr>
          <a:xfrm>
            <a:off x="685800" y="4343400"/>
            <a:ext cx="5486400" cy="4114800"/>
          </a:xfrm>
          <a:prstGeom prst="rect">
            <a:avLst/>
          </a:prstGeom>
        </p:spPr>
        <p:txBody>
          <a:bodyPr rtlCol="0"/>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lvl="0"/>
            <a:r>
              <a:t>单击此处编辑母版文本样式</a:t>
            </a:r>
          </a:p>
          <a:p>
            <a:pPr lvl="1"/>
            <a:r>
              <a:t>第二级</a:t>
            </a:r>
          </a:p>
          <a:p>
            <a:pPr lvl="2"/>
            <a:r>
              <a:t>第三级</a:t>
            </a:r>
          </a:p>
          <a:p>
            <a:pPr lvl="3"/>
            <a:r>
              <a:t>第四级</a:t>
            </a:r>
          </a:p>
          <a:p>
            <a:pPr lvl="4"/>
            <a:r>
              <a:t>第五级</a:t>
            </a:r>
          </a:p>
        </p:txBody>
      </p:sp>
      <p:sp>
        <p:nvSpPr>
          <p:cNvPr id="55302" name="页脚占位符 5"/>
          <p:cNvSpPr>
            <a:spLocks noGrp="1"/>
          </p:cNvSpPr>
          <p:nvPr>
            <p:ph type="ftr" sz="quarter" idx="4"/>
          </p:nvPr>
        </p:nvSpPr>
        <p:spPr>
          <a:xfrm>
            <a:off x="0" y="8685213"/>
            <a:ext cx="2971800" cy="457200"/>
          </a:xfrm>
          <a:prstGeom prst="rect">
            <a:avLst/>
          </a:prstGeom>
        </p:spPr>
        <p:txBody>
          <a:bodyPr rtlCol="0" anchor="b" anchorCtr="0"/>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sz="1200">
              <a:latin typeface="Calibri" pitchFamily="34" charset="0"/>
            </a:endParaRPr>
          </a:p>
        </p:txBody>
      </p:sp>
      <p:sp>
        <p:nvSpPr>
          <p:cNvPr id="55303" name="灯片编号占位符 6"/>
          <p:cNvSpPr>
            <a:spLocks noGrp="1"/>
          </p:cNvSpPr>
          <p:nvPr>
            <p:ph type="sldNum" sz="quarter" idx="5"/>
          </p:nvPr>
        </p:nvSpPr>
        <p:spPr>
          <a:xfrm>
            <a:off x="3884613" y="8685213"/>
            <a:ext cx="2971800" cy="457200"/>
          </a:xfrm>
          <a:prstGeom prst="rect">
            <a:avLst/>
          </a:prstGeom>
        </p:spPr>
        <p:txBody>
          <a:bodyPr numCol="1" anchor="b" anchorCtr="0" compatLnSpc="1">
            <a:prstTxWarp prst="textNoShape">
              <a:avLst/>
            </a:prstTxWarp>
          </a:bodyPr>
          <a:lstStyle>
            <a:defPPr>
              <a:defRPr lang="zh-CN"/>
            </a:defPPr>
            <a:lvl1pPr marL="0" indent="0" algn="r" defTabSz="914400" rtl="0" eaLnBrk="1" fontAlgn="base" hangingPunct="1">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54BD0C9F-C803-4EA5-B3D4-2E960B63805A}" type="slidenum">
              <a:rPr lang="zh-CN" altLang="en-US" sz="1200">
                <a:latin typeface="Calibri" pitchFamily="34" charset="0"/>
              </a:rPr>
              <a:t>*</a:t>
            </a:fld>
            <a:endParaRPr lang="zh-CN" altLang="en-US" sz="1200">
              <a:latin typeface="Calibri" pitchFamily="34" charset="0"/>
            </a:endParaRPr>
          </a:p>
        </p:txBody>
      </p:sp>
    </p:spTree>
  </p:cSld>
  <p:clrMap bg1="lt1" tx1="dk1" bg2="lt2" tx2="dk2" accent1="accent1" accent2="accent2" accent3="accent3" accent4="accent4" accent5="accent5" accent6="accent6" hlink="hlink" folHlink="folHlink"/>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56322" name="幻灯片图像占位符 1"/>
          <p:cNvSpPr>
            <a:spLocks noGrp="1" noRot="1" noChangeAspect="1" noTextEdit="1"/>
          </p:cNvSpPr>
          <p:nvPr>
            <p:ph type="sldImg" idx="2"/>
          </p:nvPr>
        </p:nvSpPr>
        <p:spPr bwMode="auto">
          <a:xfrm>
            <a:off x="1143000" y="685800"/>
            <a:ext cx="4572000" cy="3429000"/>
          </a:xfrm>
          <a:noFill/>
          <a:ln w="12700">
            <a:solidFill>
              <a:srgbClr val="000000"/>
            </a:solidFill>
            <a:miter lim="800000"/>
          </a:ln>
        </p:spPr>
      </p:sp>
      <p:sp>
        <p:nvSpPr>
          <p:cNvPr id="56323" name="备注占位符 2"/>
          <p:cNvSpPr>
            <a:spLocks noGrp="1"/>
          </p:cNvSpPr>
          <p:nvPr>
            <p:ph type="body" idx="3"/>
          </p:nvPr>
        </p:nvSpPr>
        <p:spPr bwMode="auto">
          <a:xfrm>
            <a:off x="685800" y="4343400"/>
            <a:ext cx="5486400" cy="4114800"/>
          </a:xfrm>
          <a:noFill/>
          <a:ln>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marL="0" indent="0"/>
          </a:p>
        </p:txBody>
      </p:sp>
      <p:sp>
        <p:nvSpPr>
          <p:cNvPr id="56324" name="灯片编号占位符 3"/>
          <p:cNvSpPr>
            <a:spLocks noGrp="1"/>
          </p:cNvSpPr>
          <p:nvPr>
            <p:ph type="sldNum"/>
          </p:nvPr>
        </p:nvSpPr>
        <p:spPr>
          <a:xfrm>
            <a:off x="3884613" y="8685213"/>
            <a:ext cx="2971800" cy="457200"/>
          </a:xfrm>
          <a:prstGeom prst="rect">
            <a:avLst/>
          </a:prstGeom>
          <a:noFill/>
          <a:ln>
            <a:noFill/>
            <a:miter lim="800000"/>
          </a:ln>
        </p:spPr>
        <p:txBody>
          <a:bodyPr anchor="b"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020F8FCD-A31E-4245-A7A4-86CEC4B7EB10}" type="slidenum">
              <a:rPr lang="zh-CN" altLang="en-US" sz="1200">
                <a:latin typeface="Calibri" pitchFamily="34" charset="0"/>
              </a:rPr>
              <a:t>1</a:t>
            </a:fld>
            <a:endParaRPr lang="zh-CN" altLang="en-US" sz="1200">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57346" name="幻灯片图像占位符 1"/>
          <p:cNvSpPr>
            <a:spLocks noGrp="1" noRot="1" noChangeAspect="1" noTextEdit="1"/>
          </p:cNvSpPr>
          <p:nvPr>
            <p:ph type="sldImg" idx="2"/>
          </p:nvPr>
        </p:nvSpPr>
        <p:spPr bwMode="auto">
          <a:xfrm>
            <a:off x="1143000" y="685800"/>
            <a:ext cx="4572000" cy="3429000"/>
          </a:xfrm>
          <a:noFill/>
          <a:ln w="12700">
            <a:solidFill>
              <a:srgbClr val="000000"/>
            </a:solidFill>
            <a:miter lim="800000"/>
          </a:ln>
        </p:spPr>
      </p:sp>
      <p:sp>
        <p:nvSpPr>
          <p:cNvPr id="57347" name="备注占位符 2"/>
          <p:cNvSpPr>
            <a:spLocks noGrp="1"/>
          </p:cNvSpPr>
          <p:nvPr>
            <p:ph type="body" idx="3"/>
          </p:nvPr>
        </p:nvSpPr>
        <p:spPr bwMode="auto">
          <a:xfrm>
            <a:off x="685800" y="4343400"/>
            <a:ext cx="5486400" cy="4114800"/>
          </a:xfrm>
          <a:noFill/>
          <a:ln>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marL="0" indent="0"/>
          </a:p>
        </p:txBody>
      </p:sp>
      <p:sp>
        <p:nvSpPr>
          <p:cNvPr id="57348" name="灯片编号占位符 3"/>
          <p:cNvSpPr>
            <a:spLocks noGrp="1"/>
          </p:cNvSpPr>
          <p:nvPr>
            <p:ph type="sldNum"/>
          </p:nvPr>
        </p:nvSpPr>
        <p:spPr>
          <a:xfrm>
            <a:off x="3884613" y="8685213"/>
            <a:ext cx="2971800" cy="457200"/>
          </a:xfrm>
          <a:prstGeom prst="rect">
            <a:avLst/>
          </a:prstGeom>
          <a:noFill/>
          <a:ln>
            <a:noFill/>
            <a:miter lim="800000"/>
          </a:ln>
        </p:spPr>
        <p:txBody>
          <a:bodyPr anchor="b"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83B35F10-EB18-4DF2-89DA-9818E1AB6360}" type="slidenum">
              <a:rPr lang="zh-CN" altLang="en-US" sz="1200">
                <a:latin typeface="Calibri" pitchFamily="34" charset="0"/>
              </a:rPr>
              <a:t>4</a:t>
            </a:fld>
            <a:endParaRPr lang="zh-CN" altLang="en-US" sz="1200">
              <a:latin typeface="Calibri" pitchFamily="34" charset="0"/>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封面与封底">
    <p:spTree>
      <p:nvGrpSpPr>
        <p:cNvPr id="1" name=""/>
        <p:cNvGrpSpPr/>
        <p:nvPr/>
      </p:nvGrpSpPr>
      <p:grpSpPr>
        <a:xfrm>
          <a:off x="0" y="0"/>
          <a:ext cx="0" cy="0"/>
        </a:xfrm>
      </p:grpSpPr>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目录页">
    <p:bg>
      <p:bgPr>
        <a:solidFill>
          <a:srgbClr val="D4F1E2"/>
        </a:solidFill>
      </p:bgPr>
    </p:bg>
    <p:spTree>
      <p:nvGrpSpPr>
        <p:cNvPr id="1" name=""/>
        <p:cNvGrpSpPr/>
        <p:nvPr/>
      </p:nvGrpSpPr>
      <p:grpSpPr/>
      <p:sp>
        <p:nvSpPr>
          <p:cNvPr id="1026" name="矩形 1"/>
          <p:cNvSpPr/>
          <p:nvPr/>
        </p:nvSpPr>
        <p:spPr>
          <a:xfrm>
            <a:off x="0" y="0"/>
            <a:ext cx="9144000" cy="514350"/>
          </a:xfrm>
          <a:prstGeom prst="rect">
            <a:avLst/>
          </a:prstGeom>
          <a:solidFill>
            <a:schemeClr val="accent4">
              <a:lumMod val="75000"/>
            </a:schemeClr>
          </a:solidFill>
          <a:ln>
            <a:noFill/>
          </a:ln>
        </p:spPr>
        <p:style>
          <a:lnRef idx="1">
            <a:schemeClr val="accent2"/>
          </a:lnRef>
          <a:fillRef idx="2">
            <a:schemeClr val="accent2"/>
          </a:fillRef>
          <a:effectRef idx="1">
            <a:schemeClr val="accent2"/>
          </a:effectRef>
          <a:fontRef idx="minor">
            <a:schemeClr val="dk1"/>
          </a:fontRef>
        </p:style>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endParaRPr lang="zh-CN" altLang="en-US" sz="1600">
              <a:solidFill>
                <a:srgbClr val="000000"/>
              </a:solidFill>
              <a:latin typeface="Times New Roman" pitchFamily="18" charset="0"/>
              <a:ea typeface="黑体" pitchFamily="49" charset="-122"/>
            </a:endParaRPr>
          </a:p>
        </p:txBody>
      </p:sp>
      <p:sp>
        <p:nvSpPr>
          <p:cNvPr id="1027" name="矩形 2"/>
          <p:cNvSpPr/>
          <p:nvPr/>
        </p:nvSpPr>
        <p:spPr>
          <a:xfrm>
            <a:off x="0" y="6734175"/>
            <a:ext cx="5410200" cy="4603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endParaRPr lang="zh-CN" altLang="en-US">
              <a:solidFill>
                <a:srgbClr val="FFFFFF"/>
              </a:solidFill>
              <a:latin typeface="Times New Roman" pitchFamily="18" charset="0"/>
              <a:ea typeface="黑体" pitchFamily="49" charset="-122"/>
            </a:endParaRPr>
          </a:p>
        </p:txBody>
      </p:sp>
      <p:sp>
        <p:nvSpPr>
          <p:cNvPr id="1028" name="矩形 3"/>
          <p:cNvSpPr/>
          <p:nvPr/>
        </p:nvSpPr>
        <p:spPr>
          <a:xfrm>
            <a:off x="3733800" y="6686550"/>
            <a:ext cx="5410200" cy="46038"/>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endParaRPr lang="zh-CN" altLang="en-US">
              <a:solidFill>
                <a:srgbClr val="FFFFFF"/>
              </a:solidFill>
              <a:latin typeface="Times New Roman" pitchFamily="18" charset="0"/>
              <a:ea typeface="黑体" pitchFamily="49" charset="-122"/>
            </a:endParaRPr>
          </a:p>
        </p:txBody>
      </p:sp>
      <p:sp>
        <p:nvSpPr>
          <p:cNvPr id="1029" name="五边形 4"/>
          <p:cNvSpPr/>
          <p:nvPr/>
        </p:nvSpPr>
        <p:spPr>
          <a:xfrm rot="5400000">
            <a:off x="4314031" y="-600868"/>
            <a:ext cx="681037" cy="1841500"/>
          </a:xfrm>
          <a:prstGeom prst="homePlate">
            <a:avLst>
              <a:gd name="adj" fmla="val 31583"/>
            </a:avLst>
          </a:prstGeom>
          <a:solidFill>
            <a:srgbClr val="C2E088"/>
          </a:solidFill>
          <a:ln w="1905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endParaRPr lang="zh-CN" altLang="en-US">
              <a:solidFill>
                <a:srgbClr val="FFFFFF"/>
              </a:solidFill>
            </a:endParaRPr>
          </a:p>
        </p:txBody>
      </p:sp>
      <p:sp>
        <p:nvSpPr>
          <p:cNvPr id="11" name="标题 10"/>
          <p:cNvSpPr>
            <a:spLocks noGrp="1"/>
          </p:cNvSpPr>
          <p:nvPr>
            <p:ph type="title"/>
          </p:nvPr>
        </p:nvSpPr>
        <p:spPr>
          <a:xfrm>
            <a:off x="500633" y="882651"/>
            <a:ext cx="8127429" cy="1302448"/>
          </a:xfrm>
          <a:prstGeom prst="rect">
            <a:avLst/>
          </a:prstGeom>
        </p:spPr>
        <p:txBody>
          <a:bodyPr/>
          <a:lstStyle>
            <a:lvl1pPr eaLnBrk="1" hangingPunct="0">
              <a:lnSpc>
                <a:spcPct val="150000"/>
              </a:lnSpc>
              <a:defRPr sz="2800"/>
            </a:lvl1pPr>
          </a:lstStyle>
          <a:p>
            <a:r>
              <a:rPr lang="zh-CN" altLang="en-US"/>
              <a:t>单击此处编辑母版标题样式</a:t>
            </a:r>
          </a:p>
        </p:txBody>
      </p:sp>
      <p:sp>
        <p:nvSpPr>
          <p:cNvPr id="1030" name="日期占位符 2"/>
          <p:cNvSpPr>
            <a:spLocks noGrp="1"/>
          </p:cNvSpPr>
          <p:nvPr>
            <p:ph type="dt" sz="half" idx="10"/>
          </p:nvPr>
        </p:nvSpPr>
        <p:spPr>
          <a:xfrm>
            <a:off x="3905250" y="0"/>
            <a:ext cx="1514475" cy="552450"/>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lvl="0"/>
            <a:fld id="{D0DF9D09-4E72-4BF2-8F97-8868577FC5B4}" type="datetime1">
              <a:t>*</a:t>
            </a:fld>
          </a:p>
        </p:txBody>
      </p:sp>
      <p:sp>
        <p:nvSpPr>
          <p:cNvPr id="1031" name="页脚占位符 3"/>
          <p:cNvSpPr>
            <a:spLocks noGrp="1"/>
          </p:cNvSpPr>
          <p:nvPr>
            <p:ph type="ftr" sz="quarter" idx="11"/>
          </p:nvPr>
        </p:nvSpPr>
        <p:spPr>
          <a:xfrm>
            <a:off x="3028950" y="6356350"/>
            <a:ext cx="3086100" cy="365125"/>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p:txBody>
      </p:sp>
      <p:sp>
        <p:nvSpPr>
          <p:cNvPr id="1032" name="灯片编号占位符 4"/>
          <p:cNvSpPr>
            <a:spLocks noGrp="1"/>
          </p:cNvSpPr>
          <p:nvPr>
            <p:ph type="sldNum" sz="quarter" idx="12"/>
          </p:nvPr>
        </p:nvSpPr>
        <p:spPr>
          <a:xfrm>
            <a:off x="6457950" y="6356350"/>
            <a:ext cx="2057400" cy="365125"/>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lvl="0"/>
            <a:fld id="{A47DF118-CE2A-4D0C-AEF2-3735A44AA602}" type="slidenum">
              <a:t>*</a:t>
            </a:fld>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分节标题">
    <p:spTree>
      <p:nvGrpSpPr>
        <p:cNvPr id="1" name=""/>
        <p:cNvGrpSpPr/>
        <p:nvPr/>
      </p:nvGrpSpPr>
      <p:grpSpPr>
        <a:xfrm>
          <a:off x="0" y="0"/>
          <a:ext cx="0" cy="0"/>
        </a:xfrm>
      </p:grpSpPr>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页">
    <p:spTree>
      <p:nvGrpSpPr>
        <p:cNvPr id="1" name=""/>
        <p:cNvGrpSpPr/>
        <p:nvPr/>
      </p:nvGrpSpPr>
      <p:grpSpPr>
        <a:xfrm>
          <a:off x="0" y="0"/>
          <a:ext cx="0" cy="0"/>
        </a:xfrm>
      </p:grpSpPr>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页">
    <p:spTree>
      <p:nvGrpSpPr>
        <p:cNvPr id="1" name=""/>
        <p:cNvGrpSpPr/>
        <p:nvPr/>
      </p:nvGrpSpPr>
      <p:grpSpPr>
        <a:xfrm>
          <a:off x="0" y="0"/>
          <a:ext cx="0" cy="0"/>
        </a:xfrm>
      </p:grpSpPr>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目录页">
    <p:spTree>
      <p:nvGrpSpPr>
        <p:cNvPr id="1" name=""/>
        <p:cNvGrpSpPr/>
        <p:nvPr/>
      </p:nvGrpSpPr>
      <p:grpSpPr>
        <a:xfrm>
          <a:off x="0" y="0"/>
          <a:ext cx="0" cy="0"/>
        </a:xfrm>
      </p:grpSpPr>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版权页">
    <p:spTree>
      <p:nvGrpSpPr>
        <p:cNvPr id="1" name=""/>
        <p:cNvGrpSpPr/>
        <p:nvPr/>
      </p:nvGrpSpPr>
      <p:grpSpPr>
        <a:xfrm>
          <a:off x="0" y="0"/>
          <a:ext cx="0" cy="0"/>
        </a:xfrm>
      </p:grpSpPr>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信息页">
    <p:spTree>
      <p:nvGrpSpPr>
        <p:cNvPr id="1" name=""/>
        <p:cNvGrpSpPr/>
        <p:nvPr/>
      </p:nvGrpSpPr>
      <p:grpSpPr>
        <a:xfrm>
          <a:off x="0" y="0"/>
          <a:ext cx="0" cy="0"/>
        </a:xfrm>
      </p:grpSpPr>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theme" Target="../theme/theme1.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slideLayout" Target="../slideLayouts/slideLayout8.xml" /><Relationship Id="rId3" Type="http://schemas.openxmlformats.org/officeDocument/2006/relationships/theme" Target="../theme/theme2.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D4F1E2"/>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4744" r:id="rId1"/>
    <p:sldLayoutId id="2147484746" r:id="rId2"/>
    <p:sldLayoutId id="2147484747" r:id="rId3"/>
    <p:sldLayoutId id="2147484748" r:id="rId4"/>
    <p:sldLayoutId id="2147484749" r:id="rId5"/>
    <p:sldLayoutId id="2147484750" r:id="rId6"/>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effectLst/>
          <a:latin typeface="Times New Roman" pitchFamily="18" charset="0"/>
          <a:ea typeface="黑体" pitchFamily="49" charset="-122"/>
          <a:cs typeface="+mj-cs"/>
        </a:defRPr>
      </a:lvl1pPr>
    </p:titleStyle>
    <p:bodyStyle>
      <a:lvl1pPr marL="228600" indent="-228600" algn="l" defTabSz="914400" rtl="0" eaLnBrk="0" fontAlgn="base" hangingPunct="0">
        <a:lnSpc>
          <a:spcPct val="90000"/>
        </a:lnSpc>
        <a:spcBef>
          <a:spcPts val="1000"/>
        </a:spcBef>
        <a:spcAft>
          <a:spcPct val="0"/>
        </a:spcAft>
        <a:buClrTx/>
        <a:buSzTx/>
        <a:buFont typeface="Arial" pitchFamily="34" charset="0"/>
        <a:buChar char="•"/>
        <a:defRPr kumimoji="0" sz="2800" b="0" i="0" u="none" kern="1200" baseline="0">
          <a:solidFill>
            <a:schemeClr val="tx1"/>
          </a:solidFill>
          <a:effectLst/>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itchFamily="34" charset="0"/>
        <a:buChar char="•"/>
        <a:defRPr kumimoji="0" sz="2400" b="0" i="0" u="none" kern="1200" baseline="0">
          <a:solidFill>
            <a:schemeClr val="tx1"/>
          </a:solidFill>
          <a:effectLst/>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itchFamily="34" charset="0"/>
        <a:buChar char="•"/>
        <a:defRPr kumimoji="0" sz="2000" b="0" i="0" u="none" kern="1200" baseline="0">
          <a:solidFill>
            <a:schemeClr val="tx1"/>
          </a:solidFill>
          <a:effectLst/>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effectLst/>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effectLst/>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E2F0D9"/>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4751" r:id="rId1"/>
    <p:sldLayoutId id="2147484752" r:id="rId2"/>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effectLst/>
          <a:latin typeface="Arial" pitchFamily="34" charset="0"/>
          <a:ea typeface="宋体" pitchFamily="2" charset="-122"/>
          <a:cs typeface="+mj-cs"/>
        </a:defRPr>
      </a:lvl1pPr>
    </p:titleStyle>
    <p:bodyStyle>
      <a:lvl1pPr marL="228600" indent="-228600" algn="l" defTabSz="914400" rtl="0" eaLnBrk="0" fontAlgn="base" hangingPunct="0">
        <a:lnSpc>
          <a:spcPct val="90000"/>
        </a:lnSpc>
        <a:spcBef>
          <a:spcPts val="1000"/>
        </a:spcBef>
        <a:spcAft>
          <a:spcPct val="0"/>
        </a:spcAft>
        <a:buClrTx/>
        <a:buSzTx/>
        <a:buFont typeface="Arial" pitchFamily="34" charset="0"/>
        <a:buChar char="•"/>
        <a:defRPr kumimoji="0" sz="2800" b="0" i="0" u="none" kern="1200" baseline="0">
          <a:solidFill>
            <a:schemeClr val="tx1"/>
          </a:solidFill>
          <a:effectLst/>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itchFamily="34" charset="0"/>
        <a:buChar char="•"/>
        <a:defRPr kumimoji="0" sz="2400" b="0" i="0" u="none" kern="1200" baseline="0">
          <a:solidFill>
            <a:schemeClr val="tx1"/>
          </a:solidFill>
          <a:effectLst/>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itchFamily="34" charset="0"/>
        <a:buChar char="•"/>
        <a:defRPr kumimoji="0" sz="2000" b="0" i="0" u="none" kern="1200" baseline="0">
          <a:solidFill>
            <a:schemeClr val="tx1"/>
          </a:solidFill>
          <a:effectLst/>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effectLst/>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effectLst/>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slide" Target="slide3.xml" TargetMode="Internal" /><Relationship Id="rId3" Type="http://schemas.openxmlformats.org/officeDocument/2006/relationships/slide" Target="slide4.xml" TargetMode="Internal" /><Relationship Id="rId4" Type="http://schemas.openxmlformats.org/officeDocument/2006/relationships/slide" Target="slide15.xml" TargetMode="Internal" /><Relationship Id="rId5" Type="http://schemas.openxmlformats.org/officeDocument/2006/relationships/slide" Target="slide30.xml" TargetMode="Internal" /><Relationship Id="rId6" Type="http://schemas.openxmlformats.org/officeDocument/2006/relationships/slide" Target="slide41.xml" TargetMode="Interna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file:///E:\&#36164;&#26009;%20%20%20L\2020\&#35838;&#20214;\&#20013;&#32771;&#24635;&#22797;&#20064;\2021&#20013;&#32771;&#24635;&#22797;&#20064;&#183;&#29289;&#29702;\1005A.TIF" TargetMode="External" /><Relationship Id="rId3" Type="http://schemas.openxmlformats.org/officeDocument/2006/relationships/image" Target="../media/image1.png" /><Relationship Id="rId4" Type="http://schemas.openxmlformats.org/officeDocument/2006/relationships/image" Target="file:///E:\&#36164;&#26009;%20%20%20L\2020\&#35838;&#20214;\&#20013;&#32771;&#24635;&#22797;&#20064;\2021&#20013;&#32771;&#24635;&#22797;&#20064;&#183;&#29289;&#29702;\1005B.TIF" TargetMode="External" /><Relationship Id="rId5" Type="http://schemas.openxmlformats.org/officeDocument/2006/relationships/image" Target="../media/image2.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png" /><Relationship Id="rId3" Type="http://schemas.openxmlformats.org/officeDocument/2006/relationships/image" Target="../media/image4.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 Id="rId3" Type="http://schemas.openxmlformats.org/officeDocument/2006/relationships/image" Target="../media/image6.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7.png" /><Relationship Id="rId3" Type="http://schemas.openxmlformats.org/officeDocument/2006/relationships/image" Target="../media/image8.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9.emf"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0.emf"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1.emf"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2.png" /><Relationship Id="rId3" Type="http://schemas.openxmlformats.org/officeDocument/2006/relationships/image" Target="../media/image13.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image" Target="../media/image18.png" /><Relationship Id="rId2" Type="http://schemas.openxmlformats.org/officeDocument/2006/relationships/image" Target="../media/image14.png" /><Relationship Id="rId3" Type="http://schemas.openxmlformats.org/officeDocument/2006/relationships/image" Target="file:///E:\&#36164;&#26009;%20%20%20L\2020\&#35838;&#20214;\&#20013;&#32771;&#24635;&#22797;&#20064;\2021&#20013;&#32771;&#24635;&#22797;&#20064;&#183;&#29289;&#29702;\670A.TIF" TargetMode="External" /><Relationship Id="rId4" Type="http://schemas.openxmlformats.org/officeDocument/2006/relationships/image" Target="../media/image15.png" /><Relationship Id="rId5" Type="http://schemas.openxmlformats.org/officeDocument/2006/relationships/image" Target="file:///E:\&#36164;&#26009;%20%20%20L\2020\&#35838;&#20214;\&#20013;&#32771;&#24635;&#22797;&#20064;\2021&#20013;&#32771;&#24635;&#22797;&#20064;&#183;&#29289;&#29702;\670B.TIF" TargetMode="External" /><Relationship Id="rId6" Type="http://schemas.openxmlformats.org/officeDocument/2006/relationships/image" Target="../media/image16.png" /><Relationship Id="rId7" Type="http://schemas.openxmlformats.org/officeDocument/2006/relationships/image" Target="file:///E:\&#36164;&#26009;%20%20%20L\2020\&#35838;&#20214;\&#20013;&#32771;&#24635;&#22797;&#20064;\2021&#20013;&#32771;&#24635;&#22797;&#20064;&#183;&#29289;&#29702;\670C.TIF" TargetMode="External" /><Relationship Id="rId8" Type="http://schemas.openxmlformats.org/officeDocument/2006/relationships/image" Target="../media/image17.png" /><Relationship Id="rId9" Type="http://schemas.openxmlformats.org/officeDocument/2006/relationships/image" Target="file:///E:\&#36164;&#26009;%20%20%20L\2020\&#35838;&#20214;\&#20013;&#32771;&#24635;&#22797;&#20064;\2021&#20013;&#32771;&#24635;&#22797;&#20064;&#183;&#29289;&#29702;\670D.TIF" TargetMode="Externa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9.png" /><Relationship Id="rId3" Type="http://schemas.openxmlformats.org/officeDocument/2006/relationships/image" Target="../media/image20.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1.png" /><Relationship Id="rId3" Type="http://schemas.openxmlformats.org/officeDocument/2006/relationships/image" Target="../media/image22.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3.emf"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4.emf"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5.emf"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6.emf"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7.png"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8.emf"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9.emf"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0.emf"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1.png"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2.emf"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3.emf"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4.png"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5.emf"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6.emf"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7.emf"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8.png"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9.png"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0.emf" /><Relationship Id="rId3" Type="http://schemas.openxmlformats.org/officeDocument/2006/relationships/image" Target="../media/image41.emf"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2.emf"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3.png"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4.png"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5.emf" /><Relationship Id="rId3" Type="http://schemas.openxmlformats.org/officeDocument/2006/relationships/image" Target="../media/image46.emf" /></Relationships>
</file>

<file path=ppt/slides/_rels/slide5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7.emf" /></Relationships>
</file>

<file path=ppt/slides/_rels/slide5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8.emf" /><Relationship Id="rId3" Type="http://schemas.openxmlformats.org/officeDocument/2006/relationships/image" Target="../media/image49.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050" name="文本框 14"/>
          <p:cNvSpPr txBox="1"/>
          <p:nvPr/>
        </p:nvSpPr>
        <p:spPr>
          <a:xfrm>
            <a:off x="0" y="0"/>
            <a:ext cx="2393950" cy="461963"/>
          </a:xfrm>
          <a:prstGeom prst="rect">
            <a:avLst/>
          </a:prstGeom>
          <a:noFill/>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eaLnBrk="1" hangingPunct="1"/>
            <a:r>
              <a:rPr lang="zh-CN" altLang="en-US" sz="2400" spc="0">
                <a:solidFill>
                  <a:srgbClr val="7F7F7F"/>
                </a:solidFill>
                <a:latin typeface="黑体" pitchFamily="49" charset="-122"/>
                <a:ea typeface="黑体" pitchFamily="49" charset="-122"/>
              </a:rPr>
              <a:t>中</a:t>
            </a:r>
            <a:r>
              <a:rPr lang="zh-CN" altLang="en-US" sz="2400" spc="0">
                <a:solidFill>
                  <a:srgbClr val="7F7F7F"/>
                </a:solidFill>
                <a:latin typeface="黑体" panose="02010609060101010101" pitchFamily="49" charset="-122"/>
                <a:ea typeface="黑体" panose="02010609060101010101" pitchFamily="49" charset="-122"/>
              </a:rPr>
              <a:t>考总复习</a:t>
            </a:r>
            <a:endParaRPr lang="zh-CN" altLang="en-US" sz="2400">
              <a:solidFill>
                <a:srgbClr val="7F7F7F"/>
              </a:solidFill>
              <a:latin typeface="黑体" panose="02010609060101010101" pitchFamily="49" charset="-122"/>
              <a:ea typeface="黑体" panose="02010609060101010101" pitchFamily="49" charset="-122"/>
            </a:endParaRPr>
          </a:p>
        </p:txBody>
      </p:sp>
      <p:sp>
        <p:nvSpPr>
          <p:cNvPr id="2051" name="Oval 12"/>
          <p:cNvSpPr/>
          <p:nvPr/>
        </p:nvSpPr>
        <p:spPr bwMode="gray">
          <a:xfrm>
            <a:off x="1971675" y="5705475"/>
            <a:ext cx="314325" cy="519113"/>
          </a:xfrm>
          <a:prstGeom prst="ellipse">
            <a:avLst/>
          </a:prstGeom>
          <a:gradFill rotWithShape="1">
            <a:gsLst>
              <a:gs pos="0">
                <a:srgbClr val="FFCC00"/>
              </a:gs>
              <a:gs pos="100000">
                <a:srgbClr val="7C6300"/>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2" name="Oval 10"/>
          <p:cNvSpPr/>
          <p:nvPr/>
        </p:nvSpPr>
        <p:spPr bwMode="gray">
          <a:xfrm>
            <a:off x="428625" y="6559550"/>
            <a:ext cx="298450" cy="298450"/>
          </a:xfrm>
          <a:prstGeom prst="ellipse">
            <a:avLst/>
          </a:prstGeom>
          <a:gradFill rotWithShape="1">
            <a:gsLst>
              <a:gs pos="0">
                <a:srgbClr val="000000"/>
              </a:gs>
              <a:gs pos="100000">
                <a:srgbClr val="FFCC00"/>
              </a:gs>
            </a:gsLst>
            <a:lin ang="2700000" scaled="1"/>
          </a:gradFill>
          <a:ln w="38100">
            <a:noFill/>
            <a:miter lim="800000"/>
          </a:ln>
        </p:spPr>
        <p:txBody>
          <a:bodyPr wrap="none"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3" name="Oval 39"/>
          <p:cNvSpPr/>
          <p:nvPr/>
        </p:nvSpPr>
        <p:spPr bwMode="gray">
          <a:xfrm>
            <a:off x="1466850" y="6397625"/>
            <a:ext cx="258763" cy="260350"/>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4" name="Oval 30"/>
          <p:cNvSpPr/>
          <p:nvPr/>
        </p:nvSpPr>
        <p:spPr bwMode="gray">
          <a:xfrm>
            <a:off x="2800350" y="6446838"/>
            <a:ext cx="258763" cy="258762"/>
          </a:xfrm>
          <a:prstGeom prst="ellipse">
            <a:avLst/>
          </a:prstGeom>
          <a:gradFill rotWithShape="1">
            <a:gsLst>
              <a:gs pos="0">
                <a:srgbClr val="21B3E1"/>
              </a:gs>
              <a:gs pos="100000">
                <a:srgbClr val="1057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5" name="Oval 21"/>
          <p:cNvSpPr/>
          <p:nvPr/>
        </p:nvSpPr>
        <p:spPr bwMode="gray">
          <a:xfrm>
            <a:off x="4229100" y="6338888"/>
            <a:ext cx="428625" cy="519112"/>
          </a:xfrm>
          <a:prstGeom prst="ellipse">
            <a:avLst/>
          </a:prstGeom>
          <a:gradFill rotWithShape="1">
            <a:gsLst>
              <a:gs pos="0">
                <a:srgbClr val="48BE67"/>
              </a:gs>
              <a:gs pos="100000">
                <a:srgbClr val="235C32"/>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6" name="Oval 39"/>
          <p:cNvSpPr/>
          <p:nvPr/>
        </p:nvSpPr>
        <p:spPr bwMode="gray">
          <a:xfrm>
            <a:off x="0" y="5418138"/>
            <a:ext cx="200025" cy="519112"/>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7" name="Oval 30"/>
          <p:cNvSpPr/>
          <p:nvPr/>
        </p:nvSpPr>
        <p:spPr bwMode="gray">
          <a:xfrm>
            <a:off x="638175" y="5815013"/>
            <a:ext cx="371475" cy="519112"/>
          </a:xfrm>
          <a:prstGeom prst="ellipse">
            <a:avLst/>
          </a:prstGeom>
          <a:gradFill rotWithShape="1">
            <a:gsLst>
              <a:gs pos="0">
                <a:srgbClr val="21B3E1"/>
              </a:gs>
              <a:gs pos="100000">
                <a:srgbClr val="1057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8" name="Oval 39"/>
          <p:cNvSpPr/>
          <p:nvPr/>
        </p:nvSpPr>
        <p:spPr bwMode="gray">
          <a:xfrm>
            <a:off x="3371850" y="5959475"/>
            <a:ext cx="258763" cy="260350"/>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9" name="文本框 14"/>
          <p:cNvSpPr txBox="1">
            <a:spLocks noChangeArrowheads="1"/>
          </p:cNvSpPr>
          <p:nvPr/>
        </p:nvSpPr>
        <p:spPr bwMode="auto">
          <a:xfrm>
            <a:off x="1683632" y="3984802"/>
            <a:ext cx="5889625" cy="52387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algn="ctr" eaLnBrk="1" hangingPunct="1"/>
            <a:r>
              <a:rPr lang="zh-CN" altLang="en-US" sz="2800" b="1" spc="0">
                <a:solidFill>
                  <a:srgbClr val="1B5337"/>
                </a:solidFill>
                <a:latin typeface="黑体" pitchFamily="49" charset="-122"/>
                <a:ea typeface="黑体" pitchFamily="49" charset="-122"/>
              </a:rPr>
              <a:t>第</a:t>
            </a:r>
            <a:r>
              <a:rPr lang="en-US" altLang="zh-CN" sz="2800" b="1" spc="0">
                <a:solidFill>
                  <a:srgbClr val="1B5337"/>
                </a:solidFill>
                <a:latin typeface="黑体" panose="02010609060101010101" pitchFamily="49" charset="-122"/>
                <a:ea typeface="黑体" panose="02010609060101010101" pitchFamily="49" charset="-122"/>
              </a:rPr>
              <a:t>30</a:t>
            </a:r>
            <a:r>
              <a:rPr lang="zh-CN" altLang="en-US" sz="2800" b="1" spc="0">
                <a:solidFill>
                  <a:srgbClr val="1B5337"/>
                </a:solidFill>
                <a:latin typeface="黑体" panose="02010609060101010101" pitchFamily="49" charset="-122"/>
                <a:ea typeface="黑体" panose="02010609060101010101" pitchFamily="49" charset="-122"/>
              </a:rPr>
              <a:t>课时　焦耳定律</a:t>
            </a:r>
            <a:endParaRPr lang="zh-CN" altLang="en-US" sz="2800" b="1">
              <a:solidFill>
                <a:srgbClr val="1B5337"/>
              </a:solidFill>
              <a:latin typeface="黑体" panose="02010609060101010101" pitchFamily="49" charset="-122"/>
              <a:ea typeface="黑体" panose="02010609060101010101" pitchFamily="49" charset="-122"/>
            </a:endParaRPr>
          </a:p>
        </p:txBody>
      </p:sp>
      <p:sp>
        <p:nvSpPr>
          <p:cNvPr id="2060" name="文本框 5"/>
          <p:cNvSpPr txBox="1">
            <a:spLocks noChangeArrowheads="1"/>
          </p:cNvSpPr>
          <p:nvPr/>
        </p:nvSpPr>
        <p:spPr bwMode="auto">
          <a:xfrm>
            <a:off x="589844" y="2355144"/>
            <a:ext cx="7473950" cy="707886"/>
          </a:xfrm>
          <a:prstGeom prst="rect">
            <a:avLst/>
          </a:prstGeom>
          <a:noFill/>
          <a:ln w="9525">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r>
              <a:rPr lang="zh-CN" altLang="en-US" sz="4000" b="1" spc="0">
                <a:solidFill>
                  <a:srgbClr val="1B5337"/>
                </a:solidFill>
                <a:latin typeface="黑体" panose="02010609060101010101" pitchFamily="49" charset="-122"/>
                <a:ea typeface="黑体" panose="02010609060101010101" pitchFamily="49" charset="-122"/>
              </a:rPr>
              <a:t>第四板块 电与磁</a:t>
            </a:r>
            <a:endParaRPr lang="zh-CN" altLang="en-US" sz="4000" b="1">
              <a:solidFill>
                <a:srgbClr val="1B5337"/>
              </a:solidFill>
              <a:latin typeface="黑体" panose="02010609060101010101" pitchFamily="49" charset="-122"/>
              <a:ea typeface="黑体" panose="02010609060101010101" pitchFamily="49" charset="-122"/>
            </a:endParaRPr>
          </a:p>
        </p:txBody>
      </p:sp>
    </p:spTree>
  </p:cSld>
  <p:clrMapOvr>
    <a:masterClrMapping/>
  </p:clrMapOvr>
  <p:transition>
    <p:comb/>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3074" name="组合 5"/>
          <p:cNvGrpSpPr/>
          <p:nvPr/>
        </p:nvGrpSpPr>
        <p:grpSpPr>
          <a:xfrm>
            <a:off x="3781425" y="3894138"/>
            <a:ext cx="676275" cy="744537"/>
            <a:chOff x="3703637" y="4502150"/>
            <a:chExt cx="676275" cy="744538"/>
          </a:xfrm>
        </p:grpSpPr>
        <p:sp>
          <p:nvSpPr>
            <p:cNvPr id="3093" name="立方体 13"/>
            <p:cNvSpPr/>
            <p:nvPr/>
          </p:nvSpPr>
          <p:spPr>
            <a:xfrm rot="18420000">
              <a:off x="3706812" y="4498975"/>
              <a:ext cx="669926" cy="676275"/>
            </a:xfrm>
            <a:prstGeom prst="cube">
              <a:avLst>
                <a:gd name="adj" fmla="val 25000"/>
              </a:avLst>
            </a:prstGeom>
            <a:solidFill>
              <a:srgbClr val="6E9FEE"/>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endParaRPr lang="zh-CN" altLang="en-US">
                <a:solidFill>
                  <a:srgbClr val="FFFFFF"/>
                </a:solidFill>
              </a:endParaRPr>
            </a:p>
          </p:txBody>
        </p:sp>
        <p:sp>
          <p:nvSpPr>
            <p:cNvPr id="3094" name="Text Box 9"/>
            <p:cNvSpPr/>
            <p:nvPr/>
          </p:nvSpPr>
          <p:spPr bwMode="gray">
            <a:xfrm>
              <a:off x="3870325" y="4600575"/>
              <a:ext cx="377825" cy="646113"/>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a:r>
                <a:rPr lang="en-US" altLang="zh-CN" sz="3600" b="1">
                  <a:solidFill>
                    <a:srgbClr val="FFFFFF"/>
                  </a:solidFill>
                  <a:latin typeface="Calibri" pitchFamily="34" charset="0"/>
                </a:rPr>
                <a:t>3</a:t>
              </a:r>
              <a:endParaRPr lang="en-US" altLang="zh-CN" sz="3600" b="1">
                <a:solidFill>
                  <a:srgbClr val="FFFFFF"/>
                </a:solidFill>
                <a:latin typeface="Calibri" pitchFamily="34" charset="0"/>
              </a:endParaRPr>
            </a:p>
          </p:txBody>
        </p:sp>
      </p:grpSp>
      <p:grpSp>
        <p:nvGrpSpPr>
          <p:cNvPr id="3075" name="组合 1"/>
          <p:cNvGrpSpPr/>
          <p:nvPr/>
        </p:nvGrpSpPr>
        <p:grpSpPr>
          <a:xfrm>
            <a:off x="2524125" y="2109788"/>
            <a:ext cx="676275" cy="754062"/>
            <a:chOff x="2446338" y="2438400"/>
            <a:chExt cx="676275" cy="754063"/>
          </a:xfrm>
        </p:grpSpPr>
        <p:sp>
          <p:nvSpPr>
            <p:cNvPr id="3091" name="立方体 18"/>
            <p:cNvSpPr/>
            <p:nvPr/>
          </p:nvSpPr>
          <p:spPr>
            <a:xfrm rot="18420000">
              <a:off x="2450307" y="2434431"/>
              <a:ext cx="668338" cy="676275"/>
            </a:xfrm>
            <a:prstGeom prst="cube">
              <a:avLst>
                <a:gd name="adj" fmla="val 25000"/>
              </a:avLst>
            </a:prstGeom>
            <a:solidFill>
              <a:srgbClr val="FFC000"/>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endParaRPr lang="zh-CN" altLang="en-US">
                <a:solidFill>
                  <a:srgbClr val="FFFFFF"/>
                </a:solidFill>
              </a:endParaRPr>
            </a:p>
          </p:txBody>
        </p:sp>
        <p:sp>
          <p:nvSpPr>
            <p:cNvPr id="3092" name="Text Box 9"/>
            <p:cNvSpPr/>
            <p:nvPr/>
          </p:nvSpPr>
          <p:spPr bwMode="gray">
            <a:xfrm>
              <a:off x="2600325" y="2546350"/>
              <a:ext cx="379413" cy="646113"/>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a:r>
                <a:rPr lang="en-US" altLang="zh-CN" sz="3600" b="1">
                  <a:solidFill>
                    <a:srgbClr val="FFFFFF"/>
                  </a:solidFill>
                  <a:latin typeface="Calibri" pitchFamily="34" charset="0"/>
                </a:rPr>
                <a:t>1</a:t>
              </a:r>
              <a:endParaRPr lang="en-US" altLang="zh-CN" sz="3600" b="1">
                <a:solidFill>
                  <a:srgbClr val="FFFFFF"/>
                </a:solidFill>
                <a:latin typeface="Calibri" pitchFamily="34" charset="0"/>
              </a:endParaRPr>
            </a:p>
          </p:txBody>
        </p:sp>
      </p:grpSp>
      <p:sp>
        <p:nvSpPr>
          <p:cNvPr id="3076" name="矩形 40"/>
          <p:cNvSpPr>
            <a:spLocks noChangeArrowheads="1"/>
          </p:cNvSpPr>
          <p:nvPr/>
        </p:nvSpPr>
        <p:spPr bwMode="auto">
          <a:xfrm>
            <a:off x="0" y="-33338"/>
            <a:ext cx="4802188" cy="831851"/>
          </a:xfrm>
          <a:prstGeom prst="rect">
            <a:avLst/>
          </a:prstGeom>
          <a:noFill/>
          <a:ln w="9525">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eaLnBrk="1" hangingPunct="1"/>
            <a:r>
              <a:rPr lang="zh-CN" altLang="en-US" sz="4800" spc="0">
                <a:solidFill>
                  <a:srgbClr val="1B5337"/>
                </a:solidFill>
                <a:latin typeface="黑体" panose="02010609060101010101" pitchFamily="49" charset="-122"/>
                <a:ea typeface="黑体" panose="02010609060101010101" pitchFamily="49" charset="-122"/>
              </a:rPr>
              <a:t>中考总复习</a:t>
            </a:r>
            <a:endParaRPr lang="zh-CN" altLang="en-US" sz="4800">
              <a:solidFill>
                <a:srgbClr val="1B5337"/>
              </a:solidFill>
              <a:latin typeface="黑体" panose="02010609060101010101" pitchFamily="49" charset="-122"/>
              <a:ea typeface="黑体" panose="02010609060101010101" pitchFamily="49" charset="-122"/>
            </a:endParaRPr>
          </a:p>
        </p:txBody>
      </p:sp>
      <p:sp>
        <p:nvSpPr>
          <p:cNvPr id="3077" name="文本框 18">
            <a:hlinkClick r:id="rId2" action="ppaction://hlinksldjump"/>
          </p:cNvPr>
          <p:cNvSpPr txBox="1">
            <a:spLocks noChangeArrowheads="1"/>
          </p:cNvSpPr>
          <p:nvPr/>
        </p:nvSpPr>
        <p:spPr bwMode="auto">
          <a:xfrm>
            <a:off x="3163888" y="2154238"/>
            <a:ext cx="2003425"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考情分析</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grpSp>
        <p:nvGrpSpPr>
          <p:cNvPr id="3078" name="组合 6"/>
          <p:cNvGrpSpPr/>
          <p:nvPr/>
        </p:nvGrpSpPr>
        <p:grpSpPr>
          <a:xfrm>
            <a:off x="4637088" y="4824413"/>
            <a:ext cx="676275" cy="754062"/>
            <a:chOff x="4543425" y="5634038"/>
            <a:chExt cx="676275" cy="754062"/>
          </a:xfrm>
        </p:grpSpPr>
        <p:sp>
          <p:nvSpPr>
            <p:cNvPr id="3089" name="立方体 35"/>
            <p:cNvSpPr/>
            <p:nvPr/>
          </p:nvSpPr>
          <p:spPr>
            <a:xfrm rot="18420000">
              <a:off x="4546600" y="5630863"/>
              <a:ext cx="669925" cy="676275"/>
            </a:xfrm>
            <a:prstGeom prst="cube">
              <a:avLst>
                <a:gd name="adj" fmla="val 25000"/>
              </a:avLst>
            </a:prstGeom>
            <a:solidFill>
              <a:srgbClr val="92D050"/>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endParaRPr lang="zh-CN" altLang="en-US">
                <a:solidFill>
                  <a:srgbClr val="FFFFFF"/>
                </a:solidFill>
              </a:endParaRPr>
            </a:p>
          </p:txBody>
        </p:sp>
        <p:sp>
          <p:nvSpPr>
            <p:cNvPr id="3090" name="Text Box 9"/>
            <p:cNvSpPr/>
            <p:nvPr/>
          </p:nvSpPr>
          <p:spPr bwMode="gray">
            <a:xfrm>
              <a:off x="4708525" y="5741988"/>
              <a:ext cx="377825" cy="646112"/>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a:r>
                <a:rPr lang="en-US" altLang="zh-CN" sz="3600" b="1">
                  <a:solidFill>
                    <a:srgbClr val="FFFFFF"/>
                  </a:solidFill>
                  <a:latin typeface="Calibri" pitchFamily="34" charset="0"/>
                </a:rPr>
                <a:t>4</a:t>
              </a:r>
              <a:endParaRPr lang="en-US" altLang="zh-CN" sz="3600" b="1">
                <a:solidFill>
                  <a:srgbClr val="FFFFFF"/>
                </a:solidFill>
                <a:latin typeface="Calibri" pitchFamily="34" charset="0"/>
              </a:endParaRPr>
            </a:p>
          </p:txBody>
        </p:sp>
      </p:grpSp>
      <p:grpSp>
        <p:nvGrpSpPr>
          <p:cNvPr id="3079" name="组合 3"/>
          <p:cNvGrpSpPr/>
          <p:nvPr/>
        </p:nvGrpSpPr>
        <p:grpSpPr>
          <a:xfrm>
            <a:off x="3273425" y="3003550"/>
            <a:ext cx="676275" cy="773113"/>
            <a:chOff x="3195638" y="3535363"/>
            <a:chExt cx="676275" cy="773112"/>
          </a:xfrm>
        </p:grpSpPr>
        <p:sp>
          <p:nvSpPr>
            <p:cNvPr id="3087" name="立方体 11"/>
            <p:cNvSpPr/>
            <p:nvPr/>
          </p:nvSpPr>
          <p:spPr>
            <a:xfrm rot="18420000">
              <a:off x="3199607" y="3531394"/>
              <a:ext cx="668337" cy="676275"/>
            </a:xfrm>
            <a:prstGeom prst="cube">
              <a:avLst>
                <a:gd name="adj" fmla="val 25000"/>
              </a:avLst>
            </a:prstGeom>
            <a:solidFill>
              <a:srgbClr val="AFC5B9"/>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endParaRPr lang="zh-CN" altLang="en-US">
                <a:solidFill>
                  <a:srgbClr val="FFFFFF"/>
                </a:solidFill>
              </a:endParaRPr>
            </a:p>
          </p:txBody>
        </p:sp>
        <p:sp>
          <p:nvSpPr>
            <p:cNvPr id="3088" name="Text Box 9"/>
            <p:cNvSpPr/>
            <p:nvPr/>
          </p:nvSpPr>
          <p:spPr bwMode="gray">
            <a:xfrm>
              <a:off x="3349625" y="3662363"/>
              <a:ext cx="379413" cy="646112"/>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a:r>
                <a:rPr lang="en-US" altLang="zh-CN" sz="3600" b="1">
                  <a:solidFill>
                    <a:srgbClr val="FFFFFF"/>
                  </a:solidFill>
                  <a:latin typeface="Calibri" pitchFamily="34" charset="0"/>
                </a:rPr>
                <a:t>2</a:t>
              </a:r>
              <a:endParaRPr lang="en-US" altLang="zh-CN" sz="3600" b="1">
                <a:solidFill>
                  <a:srgbClr val="FFFFFF"/>
                </a:solidFill>
                <a:latin typeface="Calibri" pitchFamily="34" charset="0"/>
              </a:endParaRPr>
            </a:p>
          </p:txBody>
        </p:sp>
      </p:grpSp>
      <p:grpSp>
        <p:nvGrpSpPr>
          <p:cNvPr id="3080" name="组合 40"/>
          <p:cNvGrpSpPr/>
          <p:nvPr/>
        </p:nvGrpSpPr>
        <p:grpSpPr>
          <a:xfrm>
            <a:off x="5399088" y="5678488"/>
            <a:ext cx="676275" cy="723900"/>
            <a:chOff x="5306402" y="5631420"/>
            <a:chExt cx="676410" cy="723398"/>
          </a:xfrm>
        </p:grpSpPr>
        <p:sp>
          <p:nvSpPr>
            <p:cNvPr id="3085" name="立方体 43"/>
            <p:cNvSpPr/>
            <p:nvPr/>
          </p:nvSpPr>
          <p:spPr>
            <a:xfrm rot="18420000">
              <a:off x="5309877" y="5627945"/>
              <a:ext cx="669460" cy="676410"/>
            </a:xfrm>
            <a:prstGeom prst="cube">
              <a:avLst>
                <a:gd name="adj" fmla="val 25000"/>
              </a:avLst>
            </a:prstGeom>
            <a:solidFill>
              <a:srgbClr val="7030A0"/>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endParaRPr lang="zh-CN" altLang="en-US">
                <a:solidFill>
                  <a:srgbClr val="FFFFFF"/>
                </a:solidFill>
              </a:endParaRPr>
            </a:p>
          </p:txBody>
        </p:sp>
        <p:sp>
          <p:nvSpPr>
            <p:cNvPr id="3086" name="Text Box 9"/>
            <p:cNvSpPr/>
            <p:nvPr/>
          </p:nvSpPr>
          <p:spPr bwMode="gray">
            <a:xfrm>
              <a:off x="5455761" y="5708706"/>
              <a:ext cx="377825" cy="646112"/>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a:r>
                <a:rPr lang="en-US" altLang="zh-CN" sz="3600" b="1">
                  <a:solidFill>
                    <a:srgbClr val="FFFFFF"/>
                  </a:solidFill>
                  <a:latin typeface="Calibri" pitchFamily="34" charset="0"/>
                </a:rPr>
                <a:t>5</a:t>
              </a:r>
              <a:endParaRPr lang="en-US" altLang="zh-CN" sz="3600" b="1">
                <a:solidFill>
                  <a:srgbClr val="FFFFFF"/>
                </a:solidFill>
                <a:latin typeface="Calibri" pitchFamily="34" charset="0"/>
              </a:endParaRPr>
            </a:p>
          </p:txBody>
        </p:sp>
      </p:grpSp>
      <p:sp>
        <p:nvSpPr>
          <p:cNvPr id="3081" name="文本框 18">
            <a:hlinkClick r:id="rId3" action="ppaction://hlinksldjump"/>
          </p:cNvPr>
          <p:cNvSpPr txBox="1">
            <a:spLocks noChangeArrowheads="1"/>
          </p:cNvSpPr>
          <p:nvPr/>
        </p:nvSpPr>
        <p:spPr bwMode="auto">
          <a:xfrm>
            <a:off x="3948113" y="3048000"/>
            <a:ext cx="2003425"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知识梳理</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sp>
        <p:nvSpPr>
          <p:cNvPr id="3082" name="文本框 18">
            <a:hlinkClick r:id="rId4" action="ppaction://hlinksldjump"/>
          </p:cNvPr>
          <p:cNvSpPr txBox="1">
            <a:spLocks noChangeArrowheads="1"/>
          </p:cNvSpPr>
          <p:nvPr/>
        </p:nvSpPr>
        <p:spPr bwMode="auto">
          <a:xfrm>
            <a:off x="4462463" y="3905250"/>
            <a:ext cx="2370137"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重难点突破</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sp>
        <p:nvSpPr>
          <p:cNvPr id="3083" name="文本框 18">
            <a:hlinkClick r:id="rId5" action="ppaction://hlinksldjump"/>
          </p:cNvPr>
          <p:cNvSpPr txBox="1">
            <a:spLocks noChangeArrowheads="1"/>
          </p:cNvSpPr>
          <p:nvPr/>
        </p:nvSpPr>
        <p:spPr bwMode="auto">
          <a:xfrm>
            <a:off x="5391150" y="4805363"/>
            <a:ext cx="2003425"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中考特训</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sp>
        <p:nvSpPr>
          <p:cNvPr id="3084" name="文本框 18">
            <a:hlinkClick r:id="rId6" action="ppaction://hlinksldjump"/>
          </p:cNvPr>
          <p:cNvSpPr txBox="1">
            <a:spLocks noChangeArrowheads="1"/>
          </p:cNvSpPr>
          <p:nvPr/>
        </p:nvSpPr>
        <p:spPr bwMode="auto">
          <a:xfrm>
            <a:off x="6046788" y="5776913"/>
            <a:ext cx="2003425" cy="706437"/>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广东中考</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098" name="矩形 3"/>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考情分析</a:t>
            </a:r>
            <a:endParaRPr lang="zh-CN" altLang="en-US" sz="2400" b="1">
              <a:latin typeface="黑体" panose="02010609060101010101" pitchFamily="49" charset="-122"/>
              <a:ea typeface="黑体" panose="02010609060101010101" pitchFamily="49" charset="-122"/>
            </a:endParaRPr>
          </a:p>
        </p:txBody>
      </p:sp>
      <p:graphicFrame>
        <p:nvGraphicFramePr>
          <p:cNvPr id="4099" name="表格 1"/>
          <p:cNvGraphicFramePr>
            <a:graphicFrameLocks noGrp="1"/>
          </p:cNvGraphicFramePr>
          <p:nvPr/>
        </p:nvGraphicFramePr>
        <p:xfrm>
          <a:off x="563562" y="1325562"/>
          <a:ext cx="8185150" cy="4023360"/>
        </p:xfrm>
        <a:graphic>
          <a:graphicData uri="http://schemas.openxmlformats.org/drawingml/2006/table">
            <a:tbl>
              <a:tblPr/>
              <a:tblGrid>
                <a:gridCol w="2293938"/>
                <a:gridCol w="973138"/>
                <a:gridCol w="1982788"/>
                <a:gridCol w="2935288"/>
              </a:tblGrid>
              <a:tr h="300038">
                <a:tc rowSpan="2">
                  <a:txBody>
                    <a:bodyPr lIns="49952" tIns="0" rIns="49952"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课程标准</a:t>
                      </a:r>
                      <a:endParaRPr sz="2400">
                        <a:solidFill>
                          <a:srgbClr val="000000"/>
                        </a:solidFill>
                        <a:latin typeface="等线" pitchFamily="2" charset="-122"/>
                        <a:ea typeface="等线" pitchFamily="2" charset="-122"/>
                      </a:endParaRPr>
                    </a:p>
                  </a:txBody>
                  <a:tcPr marL="49952" marR="49952"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gridSpan="3">
                  <a:txBody>
                    <a:bodyPr lIns="49952" tIns="0" rIns="49952"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近三年考到的知识点</a:t>
                      </a:r>
                      <a:endParaRPr sz="2400">
                        <a:solidFill>
                          <a:srgbClr val="000000"/>
                        </a:solidFill>
                        <a:latin typeface="等线" pitchFamily="2" charset="-122"/>
                        <a:ea typeface="等线" pitchFamily="2" charset="-122"/>
                      </a:endParaRPr>
                    </a:p>
                  </a:txBody>
                  <a:tcPr marL="49952" marR="49952"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hMerge="1">
                  <a:txBody>
                    <a:bodyPr/>
                    <a:lstStyle/>
                    <a:p/>
                  </a:txBody>
                  <a:tcPr>
                    <a:lnT w="12700">
                      <a:solidFill>
                        <a:srgbClr val="37A76F"/>
                      </a:solidFill>
                      <a:miter lim="800000"/>
                    </a:lnT>
                    <a:lnB w="12700">
                      <a:solidFill>
                        <a:srgbClr val="37A76F"/>
                      </a:solidFill>
                      <a:miter lim="800000"/>
                    </a:lnB>
                  </a:tcPr>
                </a:tc>
                <a:tc hMerge="1">
                  <a:txBody>
                    <a:bodyPr/>
                    <a:lstStyle/>
                    <a:p/>
                  </a:txBody>
                  <a:tcPr>
                    <a:lnR w="12700">
                      <a:miter lim="800000"/>
                    </a:lnR>
                    <a:lnT w="12700">
                      <a:solidFill>
                        <a:srgbClr val="37A76F"/>
                      </a:solidFill>
                      <a:miter lim="800000"/>
                    </a:lnT>
                    <a:lnB w="12700">
                      <a:solidFill>
                        <a:srgbClr val="37A76F"/>
                      </a:solidFill>
                      <a:miter lim="800000"/>
                    </a:lnB>
                  </a:tcPr>
                </a:tc>
              </a:tr>
              <a:tr h="300038">
                <a:tc vMerge="1">
                  <a:txBody>
                    <a:bodyPr/>
                    <a:lstStyle/>
                    <a:p/>
                  </a:txBody>
                  <a:tcPr>
                    <a:lnL w="12700">
                      <a:solidFill>
                        <a:srgbClr val="37A76F"/>
                      </a:solidFill>
                      <a:miter lim="800000"/>
                    </a:lnL>
                    <a:lnR w="12700">
                      <a:solidFill>
                        <a:srgbClr val="37A76F"/>
                      </a:solidFill>
                      <a:miter lim="800000"/>
                    </a:lnR>
                    <a:lnB w="12700">
                      <a:miter lim="800000"/>
                    </a:lnB>
                  </a:tcPr>
                </a:tc>
                <a:tc>
                  <a:txBody>
                    <a:bodyPr lIns="49952" tIns="0" rIns="49952"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2018</a:t>
                      </a:r>
                      <a:endParaRPr lang="zh-CN" altLang="zh-CN" sz="2400">
                        <a:solidFill>
                          <a:srgbClr val="000000"/>
                        </a:solidFill>
                        <a:latin typeface="等线" pitchFamily="2" charset="-122"/>
                        <a:ea typeface="等线" pitchFamily="2" charset="-122"/>
                      </a:endParaRPr>
                    </a:p>
                  </a:txBody>
                  <a:tcPr marL="49952" marR="49952"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9952" tIns="0" rIns="49952"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2019</a:t>
                      </a:r>
                      <a:endParaRPr lang="zh-CN" altLang="zh-CN" sz="2400">
                        <a:solidFill>
                          <a:srgbClr val="000000"/>
                        </a:solidFill>
                        <a:latin typeface="等线" pitchFamily="2" charset="-122"/>
                        <a:ea typeface="等线" pitchFamily="2" charset="-122"/>
                      </a:endParaRPr>
                    </a:p>
                  </a:txBody>
                  <a:tcPr marL="49952" marR="49952"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9952" tIns="0" rIns="49952"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2020</a:t>
                      </a:r>
                      <a:endParaRPr lang="zh-CN" altLang="zh-CN" sz="2400">
                        <a:solidFill>
                          <a:srgbClr val="000000"/>
                        </a:solidFill>
                        <a:latin typeface="等线" pitchFamily="2" charset="-122"/>
                        <a:ea typeface="等线" pitchFamily="2" charset="-122"/>
                      </a:endParaRPr>
                    </a:p>
                  </a:txBody>
                  <a:tcPr marL="49952" marR="49952"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1639888">
                <a:tc>
                  <a:txBody>
                    <a:bodyPr lIns="49952" tIns="0" rIns="49952"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lnSpc>
                          <a:spcPct val="150000"/>
                        </a:lnSpc>
                      </a:pPr>
                      <a:r>
                        <a:rPr lang="en-US" altLang="zh-CN" sz="2400">
                          <a:solidFill>
                            <a:srgbClr val="000000"/>
                          </a:solidFill>
                          <a:latin typeface="Times New Roman" pitchFamily="18" charset="0"/>
                          <a:ea typeface="黑体" panose="02010609060101010101" pitchFamily="49" charset="-122"/>
                        </a:rPr>
                        <a:t>1.</a:t>
                      </a:r>
                      <a:r>
                        <a:rPr lang="en-US" altLang="zh-CN" sz="2400">
                          <a:solidFill>
                            <a:srgbClr val="000000"/>
                          </a:solidFill>
                          <a:latin typeface="Times New Roman" pitchFamily="18" charset="0"/>
                          <a:ea typeface="黑体" panose="02010609060101010101" pitchFamily="49" charset="-122"/>
                        </a:rPr>
                        <a:t>通过实验，探究并了解焦耳定律．</a:t>
                      </a:r>
                      <a:endParaRPr sz="2400">
                        <a:solidFill>
                          <a:srgbClr val="000000"/>
                        </a:solidFill>
                        <a:latin typeface="等线" pitchFamily="2" charset="-122"/>
                        <a:ea typeface="等线" pitchFamily="2" charset="-122"/>
                      </a:endParaRPr>
                    </a:p>
                  </a:txBody>
                  <a:tcPr marL="49952" marR="49952"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9952" tIns="0" rIns="49952"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lnSpc>
                          <a:spcPct val="150000"/>
                        </a:lnSpc>
                      </a:pPr>
                      <a:r>
                        <a:rPr lang="en-US" altLang="zh-CN" sz="2400">
                          <a:solidFill>
                            <a:srgbClr val="000000"/>
                          </a:solidFill>
                          <a:latin typeface="Times New Roman"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49952" marR="49952"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9952" tIns="0" rIns="49952"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lnSpc>
                          <a:spcPct val="150000"/>
                        </a:lnSpc>
                      </a:pPr>
                      <a:r>
                        <a:rPr lang="en-US" altLang="zh-CN" sz="2400">
                          <a:solidFill>
                            <a:srgbClr val="000000"/>
                          </a:solidFill>
                          <a:latin typeface="Times New Roman"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49952" marR="49952"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9952" tIns="0" rIns="49952"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lnSpc>
                          <a:spcPct val="150000"/>
                        </a:lnSpc>
                      </a:pPr>
                      <a:r>
                        <a:rPr sz="2400">
                          <a:solidFill>
                            <a:srgbClr val="000000"/>
                          </a:solidFill>
                          <a:latin typeface="Times New Roman" pitchFamily="18" charset="0"/>
                          <a:ea typeface="黑体" panose="02010609060101010101" pitchFamily="49" charset="-122"/>
                        </a:rPr>
                        <a:t>探究电流通过导体产</a:t>
                      </a:r>
                      <a:endParaRPr sz="2400">
                        <a:solidFill>
                          <a:srgbClr val="000000"/>
                        </a:solidFill>
                        <a:latin typeface="Times New Roman" pitchFamily="18" charset="0"/>
                        <a:ea typeface="黑体" panose="02010609060101010101" pitchFamily="49" charset="-122"/>
                      </a:endParaRPr>
                    </a:p>
                    <a:p>
                      <a:pPr marL="0" lvl="0" indent="0" algn="ctr" eaLnBrk="1" hangingPunct="1">
                        <a:lnSpc>
                          <a:spcPct val="150000"/>
                        </a:lnSpc>
                      </a:pPr>
                      <a:r>
                        <a:rPr sz="2400">
                          <a:solidFill>
                            <a:srgbClr val="000000"/>
                          </a:solidFill>
                          <a:latin typeface="Times New Roman" pitchFamily="18" charset="0"/>
                          <a:ea typeface="黑体" panose="02010609060101010101" pitchFamily="49" charset="-122"/>
                        </a:rPr>
                        <a:t>生的热量跟什么有关</a:t>
                      </a:r>
                      <a:endParaRPr sz="2400">
                        <a:solidFill>
                          <a:srgbClr val="000000"/>
                        </a:solidFill>
                        <a:latin typeface="Times New Roman" pitchFamily="18" charset="0"/>
                        <a:ea typeface="黑体" panose="02010609060101010101" pitchFamily="49" charset="-122"/>
                      </a:endParaRPr>
                    </a:p>
                    <a:p>
                      <a:pPr marL="0" lvl="0" indent="0" algn="ctr" eaLnBrk="1" hangingPunct="1">
                        <a:lnSpc>
                          <a:spcPct val="150000"/>
                        </a:lnSpc>
                      </a:pPr>
                      <a:r>
                        <a:rPr sz="2400">
                          <a:solidFill>
                            <a:srgbClr val="000000"/>
                          </a:solidFill>
                          <a:latin typeface="Times New Roman" pitchFamily="18" charset="0"/>
                          <a:ea typeface="黑体" panose="02010609060101010101" pitchFamily="49" charset="-122"/>
                        </a:rPr>
                        <a:t>（填空题</a:t>
                      </a:r>
                      <a:r>
                        <a:rPr lang="en-US" altLang="zh-CN" sz="2400">
                          <a:solidFill>
                            <a:srgbClr val="000000"/>
                          </a:solidFill>
                          <a:latin typeface="Times New Roman" pitchFamily="18" charset="0"/>
                          <a:ea typeface="黑体" panose="02010609060101010101" pitchFamily="49" charset="-122"/>
                        </a:rPr>
                        <a:t>3</a:t>
                      </a:r>
                      <a:r>
                        <a:rPr lang="en-US" altLang="zh-CN" sz="2400">
                          <a:solidFill>
                            <a:srgbClr val="000000"/>
                          </a:solidFill>
                          <a:latin typeface="Times New Roman" pitchFamily="18" charset="0"/>
                          <a:ea typeface="黑体" panose="02010609060101010101" pitchFamily="49" charset="-122"/>
                        </a:rPr>
                        <a:t>分）</a:t>
                      </a:r>
                      <a:endParaRPr sz="2400">
                        <a:solidFill>
                          <a:srgbClr val="000000"/>
                        </a:solidFill>
                        <a:latin typeface="等线" pitchFamily="2" charset="-122"/>
                        <a:ea typeface="等线" pitchFamily="2" charset="-122"/>
                      </a:endParaRPr>
                    </a:p>
                  </a:txBody>
                  <a:tcPr marL="49952" marR="49952"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1196975">
                <a:tc>
                  <a:txBody>
                    <a:bodyPr lIns="49952" tIns="0" rIns="49952"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lnSpc>
                          <a:spcPct val="150000"/>
                        </a:lnSpc>
                      </a:pPr>
                      <a:r>
                        <a:rPr lang="en-US" altLang="zh-CN" sz="2400">
                          <a:solidFill>
                            <a:srgbClr val="000000"/>
                          </a:solidFill>
                          <a:latin typeface="Times New Roman" pitchFamily="18" charset="0"/>
                          <a:ea typeface="黑体" panose="02010609060101010101" pitchFamily="49" charset="-122"/>
                        </a:rPr>
                        <a:t>2.</a:t>
                      </a:r>
                      <a:r>
                        <a:rPr lang="en-US" altLang="zh-CN" sz="2400">
                          <a:solidFill>
                            <a:srgbClr val="000000"/>
                          </a:solidFill>
                          <a:latin typeface="Times New Roman" pitchFamily="18" charset="0"/>
                          <a:ea typeface="黑体" panose="02010609060101010101" pitchFamily="49" charset="-122"/>
                        </a:rPr>
                        <a:t>用焦耳定律说明生产、生活中的一些现象．</a:t>
                      </a:r>
                      <a:endParaRPr sz="2400">
                        <a:solidFill>
                          <a:srgbClr val="000000"/>
                        </a:solidFill>
                        <a:latin typeface="等线" pitchFamily="2" charset="-122"/>
                        <a:ea typeface="等线" pitchFamily="2" charset="-122"/>
                      </a:endParaRPr>
                    </a:p>
                  </a:txBody>
                  <a:tcPr marL="49952" marR="49952"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9952" tIns="0" rIns="49952"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lnSpc>
                          <a:spcPct val="150000"/>
                        </a:lnSpc>
                      </a:pPr>
                      <a:r>
                        <a:rPr lang="en-US" altLang="zh-CN" sz="2400">
                          <a:solidFill>
                            <a:srgbClr val="000000"/>
                          </a:solidFill>
                          <a:latin typeface="Times New Roman"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49952" marR="49952"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9952" tIns="0" rIns="49952"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lnSpc>
                          <a:spcPct val="150000"/>
                        </a:lnSpc>
                      </a:pPr>
                      <a:r>
                        <a:rPr sz="2400">
                          <a:solidFill>
                            <a:srgbClr val="000000"/>
                          </a:solidFill>
                          <a:latin typeface="Times New Roman" pitchFamily="18" charset="0"/>
                          <a:ea typeface="黑体" panose="02010609060101010101" pitchFamily="49" charset="-122"/>
                        </a:rPr>
                        <a:t>保温和加热</a:t>
                      </a:r>
                      <a:endParaRPr sz="2400">
                        <a:solidFill>
                          <a:srgbClr val="000000"/>
                        </a:solidFill>
                        <a:latin typeface="Times New Roman" pitchFamily="18" charset="0"/>
                        <a:ea typeface="黑体" panose="02010609060101010101" pitchFamily="49" charset="-122"/>
                      </a:endParaRPr>
                    </a:p>
                    <a:p>
                      <a:pPr marL="0" lvl="0" indent="0" algn="ctr" eaLnBrk="1" hangingPunct="1">
                        <a:lnSpc>
                          <a:spcPct val="150000"/>
                        </a:lnSpc>
                      </a:pPr>
                      <a:r>
                        <a:rPr sz="2400">
                          <a:solidFill>
                            <a:srgbClr val="000000"/>
                          </a:solidFill>
                          <a:latin typeface="Times New Roman" pitchFamily="18" charset="0"/>
                          <a:ea typeface="黑体" panose="02010609060101010101" pitchFamily="49" charset="-122"/>
                        </a:rPr>
                        <a:t>（填空题</a:t>
                      </a:r>
                      <a:r>
                        <a:rPr lang="en-US" altLang="zh-CN" sz="2400">
                          <a:solidFill>
                            <a:srgbClr val="000000"/>
                          </a:solidFill>
                          <a:latin typeface="Times New Roman" pitchFamily="18" charset="0"/>
                          <a:ea typeface="黑体" panose="02010609060101010101" pitchFamily="49" charset="-122"/>
                        </a:rPr>
                        <a:t>3</a:t>
                      </a:r>
                      <a:r>
                        <a:rPr lang="en-US" altLang="zh-CN" sz="2400">
                          <a:solidFill>
                            <a:srgbClr val="000000"/>
                          </a:solidFill>
                          <a:latin typeface="Times New Roman" pitchFamily="18" charset="0"/>
                          <a:ea typeface="黑体" panose="02010609060101010101" pitchFamily="49" charset="-122"/>
                        </a:rPr>
                        <a:t>分）</a:t>
                      </a:r>
                      <a:endParaRPr sz="2400">
                        <a:solidFill>
                          <a:srgbClr val="000000"/>
                        </a:solidFill>
                        <a:latin typeface="等线" pitchFamily="2" charset="-122"/>
                        <a:ea typeface="等线" pitchFamily="2" charset="-122"/>
                      </a:endParaRPr>
                    </a:p>
                  </a:txBody>
                  <a:tcPr marL="49952" marR="49952"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9952" tIns="0" rIns="49952"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lnSpc>
                          <a:spcPct val="150000"/>
                        </a:lnSpc>
                      </a:pPr>
                      <a:r>
                        <a:rPr sz="2400">
                          <a:solidFill>
                            <a:srgbClr val="000000"/>
                          </a:solidFill>
                          <a:latin typeface="Times New Roman" pitchFamily="18" charset="0"/>
                          <a:ea typeface="黑体" panose="02010609060101010101" pitchFamily="49" charset="-122"/>
                        </a:rPr>
                        <a:t>加热和保温</a:t>
                      </a:r>
                      <a:endParaRPr sz="2400">
                        <a:solidFill>
                          <a:srgbClr val="000000"/>
                        </a:solidFill>
                        <a:latin typeface="Times New Roman" pitchFamily="18" charset="0"/>
                        <a:ea typeface="黑体" panose="02010609060101010101" pitchFamily="49" charset="-122"/>
                      </a:endParaRPr>
                    </a:p>
                    <a:p>
                      <a:pPr marL="0" lvl="0" indent="0" algn="ctr" eaLnBrk="1" hangingPunct="1">
                        <a:lnSpc>
                          <a:spcPct val="150000"/>
                        </a:lnSpc>
                      </a:pPr>
                      <a:r>
                        <a:rPr sz="2400">
                          <a:solidFill>
                            <a:srgbClr val="000000"/>
                          </a:solidFill>
                          <a:latin typeface="Times New Roman" pitchFamily="18" charset="0"/>
                          <a:ea typeface="黑体" panose="02010609060101010101" pitchFamily="49" charset="-122"/>
                        </a:rPr>
                        <a:t>（计算题</a:t>
                      </a:r>
                      <a:r>
                        <a:rPr lang="en-US" altLang="zh-CN" sz="2400">
                          <a:solidFill>
                            <a:srgbClr val="000000"/>
                          </a:solidFill>
                          <a:latin typeface="Times New Roman" pitchFamily="18" charset="0"/>
                          <a:ea typeface="黑体" panose="02010609060101010101" pitchFamily="49" charset="-122"/>
                        </a:rPr>
                        <a:t>6</a:t>
                      </a:r>
                      <a:r>
                        <a:rPr lang="en-US" altLang="zh-CN" sz="2400">
                          <a:solidFill>
                            <a:srgbClr val="000000"/>
                          </a:solidFill>
                          <a:latin typeface="Times New Roman" pitchFamily="18" charset="0"/>
                          <a:ea typeface="黑体" panose="02010609060101010101" pitchFamily="49" charset="-122"/>
                        </a:rPr>
                        <a:t>分）</a:t>
                      </a:r>
                      <a:endParaRPr sz="2400">
                        <a:solidFill>
                          <a:srgbClr val="000000"/>
                        </a:solidFill>
                        <a:latin typeface="等线" pitchFamily="2" charset="-122"/>
                        <a:ea typeface="等线" pitchFamily="2" charset="-122"/>
                      </a:endParaRPr>
                    </a:p>
                  </a:txBody>
                  <a:tcPr marL="49952" marR="49952"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4099"/>
                                        </p:tgtEl>
                                        <p:attrNameLst>
                                          <p:attrName>style.visibility</p:attrName>
                                        </p:attrNameLst>
                                      </p:cBhvr>
                                      <p:to>
                                        <p:strVal val="visible"/>
                                      </p:to>
                                    </p:set>
                                    <p:animEffect transition="in" filter="barn(inVertical)">
                                      <p:cBhvr>
                                        <p:cTn id="7" dur="5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122" name="箭头: 五边形 3"/>
          <p:cNvSpPr/>
          <p:nvPr/>
        </p:nvSpPr>
        <p:spPr>
          <a:xfrm>
            <a:off x="508000" y="1293813"/>
            <a:ext cx="2898775" cy="558800"/>
          </a:xfrm>
          <a:prstGeom prst="homePlate">
            <a:avLst>
              <a:gd name="adj" fmla="val 50002"/>
            </a:avLst>
          </a:prstGeom>
          <a:solidFill>
            <a:srgbClr val="FF69B4"/>
          </a:solidFill>
          <a:ln w="12700">
            <a:solidFill>
              <a:srgbClr val="6F9526"/>
            </a:solid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en-US" sz="2800" spc="0">
                <a:solidFill>
                  <a:srgbClr val="000000"/>
                </a:solidFill>
                <a:latin typeface="黑体" panose="02010609060101010101" pitchFamily="49" charset="-122"/>
                <a:ea typeface="黑体" panose="02010609060101010101" pitchFamily="49" charset="-122"/>
              </a:rPr>
              <a:t>一　 焦耳定律　 </a:t>
            </a:r>
            <a:endParaRPr lang="zh-CN" altLang="en-US" sz="2800">
              <a:solidFill>
                <a:srgbClr val="000000"/>
              </a:solidFill>
              <a:latin typeface="黑体" panose="02010609060101010101" pitchFamily="49" charset="-122"/>
              <a:ea typeface="黑体" panose="02010609060101010101" pitchFamily="49" charset="-122"/>
            </a:endParaRPr>
          </a:p>
        </p:txBody>
      </p:sp>
      <p:sp>
        <p:nvSpPr>
          <p:cNvPr id="5123" name="矩形 9"/>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5124" name="标题 2"/>
          <p:cNvSpPr>
            <a:spLocks noGrp="1"/>
          </p:cNvSpPr>
          <p:nvPr>
            <p:ph type="title" idx="4294967295"/>
          </p:nvPr>
        </p:nvSpPr>
        <p:spPr>
          <a:xfrm>
            <a:off x="508000" y="195262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．实验：研究电流通过导体产生的热量跟哪些因素有关？</a:t>
            </a:r>
            <a:br>
              <a:rPr lang="zh-CN" altLang="zh-CN" sz="2800"/>
            </a:br>
            <a:r>
              <a:rPr lang="zh-CN" altLang="zh-CN" sz="2800"/>
              <a:t>（</a:t>
            </a:r>
            <a:r>
              <a:rPr lang="en-US" altLang="zh-CN" sz="2800"/>
              <a:t>1</a:t>
            </a:r>
            <a:r>
              <a:rPr lang="zh-CN" altLang="zh-CN" sz="2800"/>
              <a:t>）原理：通过</a:t>
            </a:r>
            <a:r>
              <a:rPr lang="en-US" altLang="zh-CN" sz="2800"/>
              <a:t>U</a:t>
            </a:r>
            <a:r>
              <a:rPr lang="zh-CN" altLang="zh-CN" sz="2800"/>
              <a:t>型管</a:t>
            </a:r>
            <a:r>
              <a:rPr lang="zh-CN" altLang="zh-CN" sz="2800" u="sng"/>
              <a:t>　　　　　　　　　　</a:t>
            </a:r>
            <a:r>
              <a:rPr lang="zh-CN" altLang="zh-CN" sz="2800"/>
              <a:t>（或温度计示数变化）来比较电流通过导体时产生热量多少．</a:t>
            </a:r>
            <a:br>
              <a:rPr lang="zh-CN" altLang="zh-CN" sz="2800"/>
            </a:br>
            <a:endParaRPr lang="zh-CN" altLang="zh-CN" sz="2800"/>
          </a:p>
        </p:txBody>
      </p:sp>
      <p:sp>
        <p:nvSpPr>
          <p:cNvPr id="5125" name="矩形 4"/>
          <p:cNvSpPr/>
          <p:nvPr/>
        </p:nvSpPr>
        <p:spPr>
          <a:xfrm>
            <a:off x="4384675" y="3322638"/>
            <a:ext cx="3416300"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液面的高度差的变化</a:t>
            </a:r>
            <a:endParaRPr lang="zh-CN" altLang="en-US">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500"/>
                                        <p:tgtEl>
                                          <p:spTgt spid="512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124"/>
                                        </p:tgtEl>
                                        <p:attrNameLst>
                                          <p:attrName>style.visibility</p:attrName>
                                        </p:attrNameLst>
                                      </p:cBhvr>
                                      <p:to>
                                        <p:strVal val="visible"/>
                                      </p:to>
                                    </p:set>
                                    <p:animEffect transition="in" filter="fade">
                                      <p:cBhvr>
                                        <p:cTn id="10" dur="500"/>
                                        <p:tgtEl>
                                          <p:spTgt spid="5124"/>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5125"/>
                                        </p:tgtEl>
                                        <p:attrNameLst>
                                          <p:attrName>style.visibility</p:attrName>
                                        </p:attrNameLst>
                                      </p:cBhvr>
                                      <p:to>
                                        <p:strVal val="visible"/>
                                      </p:to>
                                    </p:set>
                                    <p:anim calcmode="lin" valueType="num">
                                      <p:cBhvr additive="base">
                                        <p:cTn id="15" dur="500" fill="hold"/>
                                        <p:tgtEl>
                                          <p:spTgt spid="5125"/>
                                        </p:tgtEl>
                                        <p:attrNameLst>
                                          <p:attrName>ppt_x</p:attrName>
                                        </p:attrNameLst>
                                      </p:cBhvr>
                                      <p:tavLst>
                                        <p:tav tm="0">
                                          <p:val>
                                            <p:strVal val="#ppt_x"/>
                                          </p:val>
                                        </p:tav>
                                        <p:tav tm="100000">
                                          <p:val>
                                            <p:strVal val="#ppt_x"/>
                                          </p:val>
                                        </p:tav>
                                      </p:tavLst>
                                    </p:anim>
                                    <p:anim calcmode="lin" valueType="num">
                                      <p:cBhvr additive="base">
                                        <p:cTn id="16" dur="500" fill="hold"/>
                                        <p:tgtEl>
                                          <p:spTgt spid="51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P spid="5124" grpId="0"/>
      <p:bldP spid="5125"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6146" name="矩形 14"/>
          <p:cNvSpPr/>
          <p:nvPr/>
        </p:nvSpPr>
        <p:spPr>
          <a:xfrm>
            <a:off x="3725863" y="0"/>
            <a:ext cx="1841500" cy="461963"/>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6147" name="标题 1"/>
          <p:cNvSpPr>
            <a:spLocks noGrp="1"/>
          </p:cNvSpPr>
          <p:nvPr>
            <p:ph type="title" idx="4294967295"/>
          </p:nvPr>
        </p:nvSpPr>
        <p:spPr>
          <a:xfrm>
            <a:off x="508000" y="146050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）结论： </a:t>
            </a:r>
            <a:r>
              <a:rPr lang="en-US" altLang="zh-CN" sz="2800"/>
              <a:t>①</a:t>
            </a:r>
            <a:r>
              <a:rPr lang="zh-CN" altLang="zh-CN" sz="2800"/>
              <a:t>电流、通电时间一定时，电阻越大，电阻产生的热量越多；</a:t>
            </a:r>
            <a:br>
              <a:rPr lang="zh-CN" altLang="zh-CN" sz="2800"/>
            </a:br>
            <a:r>
              <a:rPr lang="en-US" altLang="zh-CN" sz="2800"/>
              <a:t>②</a:t>
            </a:r>
            <a:r>
              <a:rPr lang="zh-CN" altLang="zh-CN" sz="2800"/>
              <a:t>电阻、通电时间一定时，通过电阻的电流越大，电阻产生的热量越多；</a:t>
            </a:r>
            <a:br>
              <a:rPr lang="zh-CN" altLang="zh-CN" sz="2800"/>
            </a:br>
            <a:r>
              <a:rPr lang="en-US" altLang="zh-CN" sz="2800"/>
              <a:t>③</a:t>
            </a:r>
            <a:r>
              <a:rPr lang="zh-CN" altLang="zh-CN" sz="2800"/>
              <a:t>电阻、电流一定时，通电时间越长，电阻产生的热量越多．</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barn(inVertical)">
                                      <p:cBhvr>
                                        <p:cTn id="7" dur="5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7170" name="矩形 14"/>
          <p:cNvSpPr/>
          <p:nvPr/>
        </p:nvSpPr>
        <p:spPr>
          <a:xfrm>
            <a:off x="3725863" y="0"/>
            <a:ext cx="1841500" cy="461963"/>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7171" name="标题 1"/>
          <p:cNvSpPr>
            <a:spLocks noGrp="1"/>
          </p:cNvSpPr>
          <p:nvPr>
            <p:ph type="title" idx="4294967295"/>
          </p:nvPr>
        </p:nvSpPr>
        <p:spPr>
          <a:xfrm>
            <a:off x="508000" y="130651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2</a:t>
            </a:r>
            <a:r>
              <a:rPr lang="zh-CN" altLang="zh-CN" sz="2800"/>
              <a:t>．焦耳定律：电流通过导体产生的热量跟电流的平方成正比，跟导体的电阻成正比，跟通电时间成正比．</a:t>
            </a:r>
            <a:br>
              <a:rPr lang="zh-CN" altLang="zh-CN" sz="2800"/>
            </a:br>
            <a:r>
              <a:rPr lang="zh-CN" altLang="zh-CN" sz="2800"/>
              <a:t>（</a:t>
            </a:r>
            <a:r>
              <a:rPr lang="en-US" altLang="zh-CN" sz="2800"/>
              <a:t>1</a:t>
            </a:r>
            <a:r>
              <a:rPr lang="zh-CN" altLang="zh-CN" sz="2800"/>
              <a:t>）公式：</a:t>
            </a:r>
            <a:r>
              <a:rPr lang="en-US" altLang="zh-CN" sz="2800"/>
              <a:t>Q</a:t>
            </a:r>
            <a:r>
              <a:rPr lang="zh-CN" altLang="zh-CN" sz="2800"/>
              <a:t>＝</a:t>
            </a:r>
            <a:r>
              <a:rPr lang="zh-CN" altLang="zh-CN" sz="2800" u="sng"/>
              <a:t>　　　　　</a:t>
            </a:r>
            <a:r>
              <a:rPr lang="zh-CN" altLang="zh-CN" sz="2800"/>
              <a:t>（适用于所有电路）</a:t>
            </a:r>
            <a:br>
              <a:rPr lang="zh-CN" altLang="zh-CN" sz="2800"/>
            </a:br>
            <a:r>
              <a:rPr lang="zh-CN" altLang="zh-CN" sz="2800"/>
              <a:t>（</a:t>
            </a:r>
            <a:r>
              <a:rPr lang="en-US" altLang="zh-CN" sz="2800"/>
              <a:t>2</a:t>
            </a:r>
            <a:r>
              <a:rPr lang="zh-CN" altLang="zh-CN" sz="2800"/>
              <a:t>）推导式：</a:t>
            </a:r>
            <a:r>
              <a:rPr lang="en-US" altLang="zh-CN" sz="2800"/>
              <a:t>Q</a:t>
            </a:r>
            <a:r>
              <a:rPr lang="zh-CN" altLang="zh-CN" sz="2800"/>
              <a:t>＝</a:t>
            </a:r>
            <a:r>
              <a:rPr lang="en-US" altLang="zh-CN" sz="2800" i="1"/>
              <a:t>UIt</a:t>
            </a:r>
            <a:r>
              <a:rPr lang="zh-CN" altLang="zh-CN" sz="2800"/>
              <a:t>＝</a:t>
            </a:r>
            <a:r>
              <a:rPr lang="en-US" altLang="zh-CN" sz="2800" i="1"/>
              <a:t>U</a:t>
            </a:r>
            <a:r>
              <a:rPr lang="en-US" altLang="zh-CN" sz="2800" baseline="30000"/>
              <a:t>2</a:t>
            </a:r>
            <a:r>
              <a:rPr lang="en-US" altLang="zh-CN" sz="2800" i="1"/>
              <a:t>t</a:t>
            </a:r>
            <a:r>
              <a:rPr lang="en-US" altLang="zh-CN" sz="2800"/>
              <a:t>/</a:t>
            </a:r>
            <a:r>
              <a:rPr lang="en-US" altLang="zh-CN" sz="2800" i="1"/>
              <a:t>R</a:t>
            </a:r>
            <a:r>
              <a:rPr lang="zh-CN" altLang="zh-CN" sz="2800"/>
              <a:t>＝</a:t>
            </a:r>
            <a:r>
              <a:rPr lang="en-US" altLang="zh-CN" sz="2800" i="1"/>
              <a:t>Pt</a:t>
            </a:r>
            <a:r>
              <a:rPr lang="zh-CN" altLang="zh-CN" sz="2800"/>
              <a:t>（适用纯电阻电路：电能全部转化为</a:t>
            </a:r>
            <a:r>
              <a:rPr lang="zh-CN" altLang="zh-CN" sz="2800" u="sng"/>
              <a:t>　　　</a:t>
            </a:r>
            <a:r>
              <a:rPr lang="zh-CN" altLang="zh-CN" sz="2800"/>
              <a:t>能，如电炉等电热器）</a:t>
            </a:r>
            <a:endParaRPr lang="zh-CN" altLang="en-US" sz="2800"/>
          </a:p>
        </p:txBody>
      </p:sp>
      <p:sp>
        <p:nvSpPr>
          <p:cNvPr id="7172" name="矩形 2"/>
          <p:cNvSpPr/>
          <p:nvPr/>
        </p:nvSpPr>
        <p:spPr>
          <a:xfrm>
            <a:off x="3641725" y="3292475"/>
            <a:ext cx="744538"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i="1">
                <a:solidFill>
                  <a:srgbClr val="FF0000"/>
                </a:solidFill>
                <a:latin typeface="Times New Roman" pitchFamily="18" charset="0"/>
                <a:ea typeface="黑体" pitchFamily="49" charset="-122"/>
              </a:rPr>
              <a:t>I</a:t>
            </a:r>
            <a:r>
              <a:rPr lang="en-US" altLang="zh-CN" sz="2800" baseline="30000">
                <a:solidFill>
                  <a:srgbClr val="FF0000"/>
                </a:solidFill>
                <a:latin typeface="Times New Roman" pitchFamily="18" charset="0"/>
                <a:ea typeface="黑体" pitchFamily="49" charset="-122"/>
              </a:rPr>
              <a:t>2</a:t>
            </a:r>
            <a:r>
              <a:rPr lang="en-US" altLang="zh-CN" sz="2800" i="1">
                <a:solidFill>
                  <a:srgbClr val="FF0000"/>
                </a:solidFill>
                <a:latin typeface="Times New Roman" pitchFamily="18" charset="0"/>
                <a:ea typeface="黑体" pitchFamily="49" charset="-122"/>
              </a:rPr>
              <a:t>Rt</a:t>
            </a:r>
            <a:endParaRPr lang="zh-CN" altLang="en-US"/>
          </a:p>
        </p:txBody>
      </p:sp>
      <p:sp>
        <p:nvSpPr>
          <p:cNvPr id="7173" name="矩形 3"/>
          <p:cNvSpPr/>
          <p:nvPr/>
        </p:nvSpPr>
        <p:spPr>
          <a:xfrm>
            <a:off x="4052888" y="4581525"/>
            <a:ext cx="542925"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内</a:t>
            </a:r>
            <a:endParaRPr lang="zh-CN" altLang="en-US">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171"/>
                                        </p:tgtEl>
                                        <p:attrNameLst>
                                          <p:attrName>style.visibility</p:attrName>
                                        </p:attrNameLst>
                                      </p:cBhvr>
                                      <p:to>
                                        <p:strVal val="visible"/>
                                      </p:to>
                                    </p:set>
                                    <p:animEffect transition="in" filter="fade">
                                      <p:cBhvr>
                                        <p:cTn id="7" dur="500"/>
                                        <p:tgtEl>
                                          <p:spTgt spid="717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172"/>
                                        </p:tgtEl>
                                        <p:attrNameLst>
                                          <p:attrName>style.visibility</p:attrName>
                                        </p:attrNameLst>
                                      </p:cBhvr>
                                      <p:to>
                                        <p:strVal val="visible"/>
                                      </p:to>
                                    </p:set>
                                    <p:anim calcmode="lin" valueType="num">
                                      <p:cBhvr additive="base">
                                        <p:cTn id="12" dur="500" fill="hold"/>
                                        <p:tgtEl>
                                          <p:spTgt spid="7172"/>
                                        </p:tgtEl>
                                        <p:attrNameLst>
                                          <p:attrName>ppt_x</p:attrName>
                                        </p:attrNameLst>
                                      </p:cBhvr>
                                      <p:tavLst>
                                        <p:tav tm="0">
                                          <p:val>
                                            <p:strVal val="#ppt_x"/>
                                          </p:val>
                                        </p:tav>
                                        <p:tav tm="100000">
                                          <p:val>
                                            <p:strVal val="#ppt_x"/>
                                          </p:val>
                                        </p:tav>
                                      </p:tavLst>
                                    </p:anim>
                                    <p:anim calcmode="lin" valueType="num">
                                      <p:cBhvr additive="base">
                                        <p:cTn id="13" dur="500" fill="hold"/>
                                        <p:tgtEl>
                                          <p:spTgt spid="7172"/>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173"/>
                                        </p:tgtEl>
                                        <p:attrNameLst>
                                          <p:attrName>style.visibility</p:attrName>
                                        </p:attrNameLst>
                                      </p:cBhvr>
                                      <p:to>
                                        <p:strVal val="visible"/>
                                      </p:to>
                                    </p:set>
                                    <p:anim calcmode="lin" valueType="num">
                                      <p:cBhvr additive="base">
                                        <p:cTn id="18" dur="500" fill="hold"/>
                                        <p:tgtEl>
                                          <p:spTgt spid="7173"/>
                                        </p:tgtEl>
                                        <p:attrNameLst>
                                          <p:attrName>ppt_x</p:attrName>
                                        </p:attrNameLst>
                                      </p:cBhvr>
                                      <p:tavLst>
                                        <p:tav tm="0">
                                          <p:val>
                                            <p:strVal val="#ppt_x"/>
                                          </p:val>
                                        </p:tav>
                                        <p:tav tm="100000">
                                          <p:val>
                                            <p:strVal val="#ppt_x"/>
                                          </p:val>
                                        </p:tav>
                                      </p:tavLst>
                                    </p:anim>
                                    <p:anim calcmode="lin" valueType="num">
                                      <p:cBhvr additive="base">
                                        <p:cTn id="19" dur="500" fill="hold"/>
                                        <p:tgtEl>
                                          <p:spTgt spid="717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p:bldP spid="7172" grpId="0"/>
      <p:bldP spid="7173"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8194" name="矩形 14"/>
          <p:cNvSpPr/>
          <p:nvPr/>
        </p:nvSpPr>
        <p:spPr>
          <a:xfrm>
            <a:off x="3725863" y="0"/>
            <a:ext cx="1841500" cy="461963"/>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8195" name="标题 1"/>
          <p:cNvSpPr>
            <a:spLocks noGrp="1"/>
          </p:cNvSpPr>
          <p:nvPr>
            <p:ph type="title" idx="4294967295"/>
          </p:nvPr>
        </p:nvSpPr>
        <p:spPr>
          <a:xfrm>
            <a:off x="508000" y="108426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3</a:t>
            </a:r>
            <a:r>
              <a:rPr lang="zh-CN" altLang="zh-CN" sz="2800"/>
              <a:t>）串联电路中常用公式：</a:t>
            </a:r>
            <a:r>
              <a:rPr lang="en-US" altLang="zh-CN" sz="2800"/>
              <a:t>Q</a:t>
            </a:r>
            <a:r>
              <a:rPr lang="zh-CN" altLang="zh-CN" sz="2800"/>
              <a:t>＝</a:t>
            </a:r>
            <a:r>
              <a:rPr lang="en-US" altLang="zh-CN" sz="2800" i="1"/>
              <a:t>I</a:t>
            </a:r>
            <a:r>
              <a:rPr lang="en-US" altLang="zh-CN" sz="2800" baseline="30000"/>
              <a:t>2</a:t>
            </a:r>
            <a:r>
              <a:rPr lang="en-US" altLang="zh-CN" sz="2800" i="1"/>
              <a:t>Rt</a:t>
            </a:r>
            <a:r>
              <a:rPr lang="en-US" altLang="zh-CN" sz="2800"/>
              <a:t>.Q</a:t>
            </a:r>
            <a:r>
              <a:rPr lang="en-US" altLang="zh-CN" sz="2800" baseline="-25000"/>
              <a:t>1</a:t>
            </a:r>
            <a:r>
              <a:rPr lang="en-US" altLang="zh-CN" sz="2800"/>
              <a:t>∶Q</a:t>
            </a:r>
            <a:r>
              <a:rPr lang="en-US" altLang="zh-CN" sz="2800" baseline="-25000"/>
              <a:t>2</a:t>
            </a:r>
            <a:r>
              <a:rPr lang="zh-CN" altLang="zh-CN" sz="2800"/>
              <a:t>＝</a:t>
            </a:r>
            <a:r>
              <a:rPr lang="zh-CN" altLang="zh-CN" sz="2800" u="sng"/>
              <a:t>　　　　　</a:t>
            </a:r>
            <a:r>
              <a:rPr lang="zh-CN" altLang="zh-CN" sz="2800"/>
              <a:t>；</a:t>
            </a:r>
            <a:br>
              <a:rPr lang="zh-CN" altLang="zh-CN" sz="2800"/>
            </a:br>
            <a:r>
              <a:rPr lang="en-US" altLang="zh-CN" sz="2800"/>
              <a:t> </a:t>
            </a:r>
            <a:r>
              <a:rPr lang="zh-CN" altLang="zh-CN" sz="2800"/>
              <a:t>并联电路中常用公式：</a:t>
            </a:r>
            <a:r>
              <a:rPr lang="en-US" altLang="zh-CN" sz="2800"/>
              <a:t>Q</a:t>
            </a:r>
            <a:r>
              <a:rPr lang="zh-CN" altLang="zh-CN" sz="2800"/>
              <a:t>＝</a:t>
            </a:r>
            <a:r>
              <a:rPr lang="en-US" altLang="zh-CN" sz="2800" i="1"/>
              <a:t>U</a:t>
            </a:r>
            <a:r>
              <a:rPr lang="en-US" altLang="zh-CN" sz="2800" baseline="30000"/>
              <a:t>2</a:t>
            </a:r>
            <a:r>
              <a:rPr lang="en-US" altLang="zh-CN" sz="2800" i="1"/>
              <a:t>t</a:t>
            </a:r>
            <a:r>
              <a:rPr lang="en-US" altLang="zh-CN" sz="2800"/>
              <a:t>/</a:t>
            </a:r>
            <a:r>
              <a:rPr lang="en-US" altLang="zh-CN" sz="2800" i="1"/>
              <a:t>R</a:t>
            </a:r>
            <a:r>
              <a:rPr lang="en-US" altLang="zh-CN" sz="2800"/>
              <a:t>.Q</a:t>
            </a:r>
            <a:r>
              <a:rPr lang="en-US" altLang="zh-CN" sz="2800" baseline="-25000"/>
              <a:t>1</a:t>
            </a:r>
            <a:r>
              <a:rPr lang="en-US" altLang="zh-CN" sz="2800"/>
              <a:t>∶Q</a:t>
            </a:r>
            <a:r>
              <a:rPr lang="en-US" altLang="zh-CN" sz="2800" baseline="-25000"/>
              <a:t>2</a:t>
            </a:r>
            <a:r>
              <a:rPr lang="zh-CN" altLang="zh-CN" sz="2800"/>
              <a:t>＝</a:t>
            </a:r>
            <a:r>
              <a:rPr lang="zh-CN" altLang="zh-CN" sz="2800" u="sng"/>
              <a:t>　　　　　</a:t>
            </a:r>
            <a:r>
              <a:rPr lang="en-US" altLang="zh-CN" sz="2800"/>
              <a:t>. </a:t>
            </a:r>
            <a:br>
              <a:rPr lang="zh-CN" altLang="zh-CN" sz="2800"/>
            </a:br>
            <a:r>
              <a:rPr lang="en-US" altLang="zh-CN" sz="2800"/>
              <a:t>3</a:t>
            </a:r>
            <a:r>
              <a:rPr lang="zh-CN" altLang="zh-CN" sz="2800"/>
              <a:t>．利用电流的</a:t>
            </a:r>
            <a:r>
              <a:rPr lang="zh-CN" altLang="zh-CN" sz="2800" u="sng"/>
              <a:t>　　</a:t>
            </a:r>
            <a:r>
              <a:rPr lang="en-US" altLang="zh-CN" sz="2800" u="sng"/>
              <a:t>   </a:t>
            </a:r>
            <a:r>
              <a:rPr lang="zh-CN" altLang="zh-CN" sz="2800" u="sng"/>
              <a:t>　</a:t>
            </a:r>
            <a:r>
              <a:rPr lang="zh-CN" altLang="zh-CN" sz="2800"/>
              <a:t>效应而制成的发热设备．如电炉、电烙铁、电熨斗、电饭锅、电烤箱；防止电热带来的危害：电视机、电脑装有散热装置．</a:t>
            </a:r>
            <a:endParaRPr lang="zh-CN" altLang="en-US" sz="2800"/>
          </a:p>
        </p:txBody>
      </p:sp>
      <p:sp>
        <p:nvSpPr>
          <p:cNvPr id="8196" name="矩形 2"/>
          <p:cNvSpPr/>
          <p:nvPr/>
        </p:nvSpPr>
        <p:spPr>
          <a:xfrm>
            <a:off x="1309688" y="1736725"/>
            <a:ext cx="1173162"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i="1">
                <a:solidFill>
                  <a:srgbClr val="FF0000"/>
                </a:solidFill>
                <a:latin typeface="Times New Roman" pitchFamily="18" charset="0"/>
                <a:ea typeface="黑体" pitchFamily="49" charset="-122"/>
              </a:rPr>
              <a:t>R</a:t>
            </a:r>
            <a:r>
              <a:rPr lang="en-US" altLang="zh-CN" sz="2800" baseline="-25000">
                <a:solidFill>
                  <a:srgbClr val="FF0000"/>
                </a:solidFill>
                <a:latin typeface="Times New Roman" pitchFamily="18" charset="0"/>
                <a:ea typeface="黑体" pitchFamily="49" charset="-122"/>
              </a:rPr>
              <a:t>1</a:t>
            </a:r>
            <a:r>
              <a:rPr lang="zh-CN" altLang="zh-CN" sz="2800">
                <a:solidFill>
                  <a:srgbClr val="FF0000"/>
                </a:solidFill>
              </a:rPr>
              <a:t>∶</a:t>
            </a:r>
            <a:r>
              <a:rPr lang="en-US" altLang="zh-CN" sz="2800" i="1">
                <a:solidFill>
                  <a:srgbClr val="FF0000"/>
                </a:solidFill>
                <a:latin typeface="Times New Roman" pitchFamily="18" charset="0"/>
                <a:ea typeface="黑体" pitchFamily="49" charset="-122"/>
              </a:rPr>
              <a:t>R</a:t>
            </a:r>
            <a:r>
              <a:rPr lang="en-US" altLang="zh-CN" sz="2800" baseline="-25000">
                <a:solidFill>
                  <a:srgbClr val="FF0000"/>
                </a:solidFill>
                <a:latin typeface="Times New Roman" pitchFamily="18" charset="0"/>
                <a:ea typeface="黑体" pitchFamily="49" charset="-122"/>
              </a:rPr>
              <a:t>2</a:t>
            </a:r>
            <a:endParaRPr lang="zh-CN" altLang="en-US"/>
          </a:p>
        </p:txBody>
      </p:sp>
      <p:sp>
        <p:nvSpPr>
          <p:cNvPr id="8197" name="矩形 3"/>
          <p:cNvSpPr/>
          <p:nvPr/>
        </p:nvSpPr>
        <p:spPr>
          <a:xfrm>
            <a:off x="1309688" y="3038475"/>
            <a:ext cx="1173162"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i="1">
                <a:solidFill>
                  <a:srgbClr val="FF0000"/>
                </a:solidFill>
                <a:latin typeface="Times New Roman" pitchFamily="18" charset="0"/>
                <a:ea typeface="黑体" pitchFamily="49" charset="-122"/>
              </a:rPr>
              <a:t>R</a:t>
            </a:r>
            <a:r>
              <a:rPr lang="en-US" altLang="zh-CN" sz="2800" baseline="-25000">
                <a:solidFill>
                  <a:srgbClr val="FF0000"/>
                </a:solidFill>
                <a:latin typeface="Times New Roman" pitchFamily="18" charset="0"/>
                <a:ea typeface="黑体" pitchFamily="49" charset="-122"/>
              </a:rPr>
              <a:t>2</a:t>
            </a:r>
            <a:r>
              <a:rPr lang="zh-CN" altLang="zh-CN" sz="2800">
                <a:solidFill>
                  <a:srgbClr val="FF0000"/>
                </a:solidFill>
              </a:rPr>
              <a:t>∶</a:t>
            </a:r>
            <a:r>
              <a:rPr lang="en-US" altLang="zh-CN" sz="2800" i="1">
                <a:solidFill>
                  <a:srgbClr val="FF0000"/>
                </a:solidFill>
                <a:latin typeface="Times New Roman" pitchFamily="18" charset="0"/>
                <a:ea typeface="黑体" pitchFamily="49" charset="-122"/>
              </a:rPr>
              <a:t>R</a:t>
            </a:r>
            <a:r>
              <a:rPr lang="en-US" altLang="zh-CN" sz="2800" baseline="-25000">
                <a:solidFill>
                  <a:srgbClr val="FF0000"/>
                </a:solidFill>
                <a:latin typeface="Times New Roman" pitchFamily="18" charset="0"/>
                <a:ea typeface="黑体" pitchFamily="49" charset="-122"/>
              </a:rPr>
              <a:t>1</a:t>
            </a:r>
            <a:endParaRPr lang="zh-CN" altLang="en-US"/>
          </a:p>
        </p:txBody>
      </p:sp>
      <p:sp>
        <p:nvSpPr>
          <p:cNvPr id="8198" name="矩形 4"/>
          <p:cNvSpPr/>
          <p:nvPr/>
        </p:nvSpPr>
        <p:spPr>
          <a:xfrm>
            <a:off x="3289300" y="3716338"/>
            <a:ext cx="544513"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热</a:t>
            </a:r>
            <a:endParaRPr lang="zh-CN" altLang="en-US">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fade">
                                      <p:cBhvr>
                                        <p:cTn id="7" dur="500"/>
                                        <p:tgtEl>
                                          <p:spTgt spid="819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196"/>
                                        </p:tgtEl>
                                        <p:attrNameLst>
                                          <p:attrName>style.visibility</p:attrName>
                                        </p:attrNameLst>
                                      </p:cBhvr>
                                      <p:to>
                                        <p:strVal val="visible"/>
                                      </p:to>
                                    </p:set>
                                    <p:anim calcmode="lin" valueType="num">
                                      <p:cBhvr additive="base">
                                        <p:cTn id="12" dur="500" fill="hold"/>
                                        <p:tgtEl>
                                          <p:spTgt spid="8196"/>
                                        </p:tgtEl>
                                        <p:attrNameLst>
                                          <p:attrName>ppt_x</p:attrName>
                                        </p:attrNameLst>
                                      </p:cBhvr>
                                      <p:tavLst>
                                        <p:tav tm="0">
                                          <p:val>
                                            <p:strVal val="#ppt_x"/>
                                          </p:val>
                                        </p:tav>
                                        <p:tav tm="100000">
                                          <p:val>
                                            <p:strVal val="#ppt_x"/>
                                          </p:val>
                                        </p:tav>
                                      </p:tavLst>
                                    </p:anim>
                                    <p:anim calcmode="lin" valueType="num">
                                      <p:cBhvr additive="base">
                                        <p:cTn id="13" dur="500" fill="hold"/>
                                        <p:tgtEl>
                                          <p:spTgt spid="8196"/>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197"/>
                                        </p:tgtEl>
                                        <p:attrNameLst>
                                          <p:attrName>style.visibility</p:attrName>
                                        </p:attrNameLst>
                                      </p:cBhvr>
                                      <p:to>
                                        <p:strVal val="visible"/>
                                      </p:to>
                                    </p:set>
                                    <p:anim calcmode="lin" valueType="num">
                                      <p:cBhvr additive="base">
                                        <p:cTn id="18" dur="500" fill="hold"/>
                                        <p:tgtEl>
                                          <p:spTgt spid="8197"/>
                                        </p:tgtEl>
                                        <p:attrNameLst>
                                          <p:attrName>ppt_x</p:attrName>
                                        </p:attrNameLst>
                                      </p:cBhvr>
                                      <p:tavLst>
                                        <p:tav tm="0">
                                          <p:val>
                                            <p:strVal val="#ppt_x"/>
                                          </p:val>
                                        </p:tav>
                                        <p:tav tm="100000">
                                          <p:val>
                                            <p:strVal val="#ppt_x"/>
                                          </p:val>
                                        </p:tav>
                                      </p:tavLst>
                                    </p:anim>
                                    <p:anim calcmode="lin" valueType="num">
                                      <p:cBhvr additive="base">
                                        <p:cTn id="19" dur="500" fill="hold"/>
                                        <p:tgtEl>
                                          <p:spTgt spid="8197"/>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198"/>
                                        </p:tgtEl>
                                        <p:attrNameLst>
                                          <p:attrName>style.visibility</p:attrName>
                                        </p:attrNameLst>
                                      </p:cBhvr>
                                      <p:to>
                                        <p:strVal val="visible"/>
                                      </p:to>
                                    </p:set>
                                    <p:anim calcmode="lin" valueType="num">
                                      <p:cBhvr additive="base">
                                        <p:cTn id="24" dur="500" fill="hold"/>
                                        <p:tgtEl>
                                          <p:spTgt spid="8198"/>
                                        </p:tgtEl>
                                        <p:attrNameLst>
                                          <p:attrName>ppt_x</p:attrName>
                                        </p:attrNameLst>
                                      </p:cBhvr>
                                      <p:tavLst>
                                        <p:tav tm="0">
                                          <p:val>
                                            <p:strVal val="#ppt_x"/>
                                          </p:val>
                                        </p:tav>
                                        <p:tav tm="100000">
                                          <p:val>
                                            <p:strVal val="#ppt_x"/>
                                          </p:val>
                                        </p:tav>
                                      </p:tavLst>
                                    </p:anim>
                                    <p:anim calcmode="lin" valueType="num">
                                      <p:cBhvr additive="base">
                                        <p:cTn id="25" dur="500" fill="hold"/>
                                        <p:tgtEl>
                                          <p:spTgt spid="819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p:bldP spid="8196" grpId="0"/>
      <p:bldP spid="8197" grpId="0"/>
      <p:bldP spid="8198"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9218" name="矩形 14"/>
          <p:cNvSpPr/>
          <p:nvPr/>
        </p:nvSpPr>
        <p:spPr>
          <a:xfrm>
            <a:off x="3725863" y="0"/>
            <a:ext cx="1841500" cy="461963"/>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9219" name="标题 1"/>
          <p:cNvSpPr>
            <a:spLocks noGrp="1"/>
          </p:cNvSpPr>
          <p:nvPr>
            <p:ph type="title" idx="4294967295"/>
          </p:nvPr>
        </p:nvSpPr>
        <p:spPr>
          <a:xfrm>
            <a:off x="508000" y="2414588"/>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．功率最</a:t>
            </a:r>
            <a:r>
              <a:rPr lang="zh-CN" altLang="zh-CN" sz="2800" u="sng"/>
              <a:t>　　　　　</a:t>
            </a:r>
            <a:r>
              <a:rPr lang="zh-CN" altLang="zh-CN" sz="2800"/>
              <a:t>的为保温档，由公式</a:t>
            </a:r>
            <a:r>
              <a:rPr lang="en-US" altLang="zh-CN" sz="2800" i="1"/>
              <a:t>P</a:t>
            </a:r>
            <a:r>
              <a:rPr lang="zh-CN" altLang="zh-CN" sz="2800"/>
              <a:t>＝</a:t>
            </a:r>
            <a:r>
              <a:rPr lang="en-US" altLang="zh-CN" sz="2800" i="1"/>
              <a:t>U</a:t>
            </a:r>
            <a:r>
              <a:rPr lang="en-US" altLang="zh-CN" sz="2800" baseline="30000"/>
              <a:t>2</a:t>
            </a:r>
            <a:r>
              <a:rPr lang="en-US" altLang="zh-CN" sz="2800"/>
              <a:t>/</a:t>
            </a:r>
            <a:r>
              <a:rPr lang="en-US" altLang="zh-CN" sz="2800" i="1"/>
              <a:t>R</a:t>
            </a:r>
            <a:r>
              <a:rPr lang="zh-CN" altLang="zh-CN" sz="2800"/>
              <a:t>，</a:t>
            </a:r>
            <a:r>
              <a:rPr lang="en-US" altLang="zh-CN" sz="2800" i="1"/>
              <a:t>U</a:t>
            </a:r>
            <a:r>
              <a:rPr lang="zh-CN" altLang="zh-CN" sz="2800"/>
              <a:t>不变时，总电阻最</a:t>
            </a:r>
            <a:r>
              <a:rPr lang="zh-CN" altLang="zh-CN" sz="2800" u="sng"/>
              <a:t>　　　　　</a:t>
            </a:r>
            <a:r>
              <a:rPr lang="zh-CN" altLang="zh-CN" sz="2800"/>
              <a:t>；</a:t>
            </a:r>
            <a:br>
              <a:rPr lang="zh-CN" altLang="zh-CN" sz="2800"/>
            </a:br>
            <a:r>
              <a:rPr lang="en-US" altLang="zh-CN" sz="2800"/>
              <a:t>2</a:t>
            </a:r>
            <a:r>
              <a:rPr lang="zh-CN" altLang="zh-CN" sz="2800"/>
              <a:t>．功率最</a:t>
            </a:r>
            <a:r>
              <a:rPr lang="zh-CN" altLang="zh-CN" sz="2800" u="sng"/>
              <a:t>　　　　　</a:t>
            </a:r>
            <a:r>
              <a:rPr lang="zh-CN" altLang="zh-CN" sz="2800"/>
              <a:t>的为加热档，由公式</a:t>
            </a:r>
            <a:r>
              <a:rPr lang="en-US" altLang="zh-CN" sz="2800" i="1"/>
              <a:t>P</a:t>
            </a:r>
            <a:r>
              <a:rPr lang="zh-CN" altLang="zh-CN" sz="2800"/>
              <a:t>＝</a:t>
            </a:r>
            <a:r>
              <a:rPr lang="en-US" altLang="zh-CN" sz="2800" i="1"/>
              <a:t>U</a:t>
            </a:r>
            <a:r>
              <a:rPr lang="en-US" altLang="zh-CN" sz="2800" baseline="30000"/>
              <a:t>2</a:t>
            </a:r>
            <a:r>
              <a:rPr lang="en-US" altLang="zh-CN" sz="2800"/>
              <a:t>/</a:t>
            </a:r>
            <a:r>
              <a:rPr lang="en-US" altLang="zh-CN" sz="2800" i="1"/>
              <a:t>R</a:t>
            </a:r>
            <a:r>
              <a:rPr lang="zh-CN" altLang="zh-CN" sz="2800"/>
              <a:t>，</a:t>
            </a:r>
            <a:r>
              <a:rPr lang="en-US" altLang="zh-CN" sz="2800" i="1"/>
              <a:t>U</a:t>
            </a:r>
            <a:r>
              <a:rPr lang="zh-CN" altLang="zh-CN" sz="2800"/>
              <a:t>不变时，总电阻最</a:t>
            </a:r>
            <a:r>
              <a:rPr lang="zh-CN" altLang="zh-CN" sz="2800" u="sng"/>
              <a:t>　　　　　</a:t>
            </a:r>
            <a:r>
              <a:rPr lang="zh-CN" altLang="zh-CN" sz="2800"/>
              <a:t>．</a:t>
            </a:r>
            <a:br>
              <a:rPr lang="zh-CN" altLang="zh-CN" sz="2800"/>
            </a:br>
            <a:endParaRPr lang="zh-CN" altLang="en-US" sz="2800"/>
          </a:p>
        </p:txBody>
      </p:sp>
      <p:sp>
        <p:nvSpPr>
          <p:cNvPr id="9220" name="箭头: 五边形 3"/>
          <p:cNvSpPr/>
          <p:nvPr/>
        </p:nvSpPr>
        <p:spPr>
          <a:xfrm>
            <a:off x="508000" y="1582738"/>
            <a:ext cx="3217863" cy="558800"/>
          </a:xfrm>
          <a:prstGeom prst="homePlate">
            <a:avLst>
              <a:gd name="adj" fmla="val 49987"/>
            </a:avLst>
          </a:prstGeom>
          <a:solidFill>
            <a:srgbClr val="FF69B4"/>
          </a:solidFill>
          <a:ln w="12700">
            <a:solidFill>
              <a:srgbClr val="6F9526"/>
            </a:solid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en-US" sz="2800" spc="0">
                <a:solidFill>
                  <a:srgbClr val="000000"/>
                </a:solidFill>
                <a:latin typeface="黑体" panose="02010609060101010101" pitchFamily="49" charset="-122"/>
                <a:ea typeface="黑体" panose="02010609060101010101" pitchFamily="49" charset="-122"/>
              </a:rPr>
              <a:t>二　保温加热电路　 </a:t>
            </a:r>
            <a:endParaRPr lang="zh-CN" altLang="en-US" sz="2800">
              <a:solidFill>
                <a:srgbClr val="000000"/>
              </a:solidFill>
              <a:latin typeface="黑体" panose="02010609060101010101" pitchFamily="49" charset="-122"/>
              <a:ea typeface="黑体" panose="02010609060101010101" pitchFamily="49" charset="-122"/>
            </a:endParaRPr>
          </a:p>
        </p:txBody>
      </p:sp>
      <p:sp>
        <p:nvSpPr>
          <p:cNvPr id="9221" name="矩形 2"/>
          <p:cNvSpPr/>
          <p:nvPr/>
        </p:nvSpPr>
        <p:spPr>
          <a:xfrm>
            <a:off x="2719388" y="3784600"/>
            <a:ext cx="542925"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大</a:t>
            </a:r>
            <a:endParaRPr lang="zh-CN" altLang="en-US">
              <a:ea typeface="黑体" panose="02010609060101010101" pitchFamily="49" charset="-122"/>
            </a:endParaRPr>
          </a:p>
        </p:txBody>
      </p:sp>
      <p:sp>
        <p:nvSpPr>
          <p:cNvPr id="9222" name="矩形 5"/>
          <p:cNvSpPr/>
          <p:nvPr/>
        </p:nvSpPr>
        <p:spPr>
          <a:xfrm>
            <a:off x="2782888" y="2493963"/>
            <a:ext cx="544512"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小</a:t>
            </a:r>
            <a:endParaRPr lang="zh-CN" altLang="en-US">
              <a:ea typeface="黑体" panose="02010609060101010101" pitchFamily="49" charset="-122"/>
            </a:endParaRPr>
          </a:p>
        </p:txBody>
      </p:sp>
      <p:sp>
        <p:nvSpPr>
          <p:cNvPr id="9223" name="矩形 6"/>
          <p:cNvSpPr/>
          <p:nvPr/>
        </p:nvSpPr>
        <p:spPr>
          <a:xfrm>
            <a:off x="5295900" y="3138488"/>
            <a:ext cx="542925"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大</a:t>
            </a:r>
            <a:endParaRPr lang="zh-CN" altLang="en-US">
              <a:ea typeface="黑体" panose="02010609060101010101" pitchFamily="49" charset="-122"/>
            </a:endParaRPr>
          </a:p>
        </p:txBody>
      </p:sp>
      <p:sp>
        <p:nvSpPr>
          <p:cNvPr id="9224" name="矩形 7"/>
          <p:cNvSpPr/>
          <p:nvPr/>
        </p:nvSpPr>
        <p:spPr>
          <a:xfrm>
            <a:off x="5362575" y="4392613"/>
            <a:ext cx="542925"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小</a:t>
            </a:r>
            <a:endParaRPr lang="zh-CN" altLang="en-US">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220"/>
                                        </p:tgtEl>
                                        <p:attrNameLst>
                                          <p:attrName>style.visibility</p:attrName>
                                        </p:attrNameLst>
                                      </p:cBhvr>
                                      <p:to>
                                        <p:strVal val="visible"/>
                                      </p:to>
                                    </p:set>
                                    <p:animEffect transition="in" filter="fade">
                                      <p:cBhvr>
                                        <p:cTn id="7" dur="500"/>
                                        <p:tgtEl>
                                          <p:spTgt spid="922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219"/>
                                        </p:tgtEl>
                                        <p:attrNameLst>
                                          <p:attrName>style.visibility</p:attrName>
                                        </p:attrNameLst>
                                      </p:cBhvr>
                                      <p:to>
                                        <p:strVal val="visible"/>
                                      </p:to>
                                    </p:set>
                                    <p:animEffect transition="in" filter="fade">
                                      <p:cBhvr>
                                        <p:cTn id="10" dur="500"/>
                                        <p:tgtEl>
                                          <p:spTgt spid="9219"/>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9222"/>
                                        </p:tgtEl>
                                        <p:attrNameLst>
                                          <p:attrName>style.visibility</p:attrName>
                                        </p:attrNameLst>
                                      </p:cBhvr>
                                      <p:to>
                                        <p:strVal val="visible"/>
                                      </p:to>
                                    </p:set>
                                    <p:anim calcmode="lin" valueType="num">
                                      <p:cBhvr additive="base">
                                        <p:cTn id="15" dur="500" fill="hold"/>
                                        <p:tgtEl>
                                          <p:spTgt spid="9222"/>
                                        </p:tgtEl>
                                        <p:attrNameLst>
                                          <p:attrName>ppt_x</p:attrName>
                                        </p:attrNameLst>
                                      </p:cBhvr>
                                      <p:tavLst>
                                        <p:tav tm="0">
                                          <p:val>
                                            <p:strVal val="#ppt_x"/>
                                          </p:val>
                                        </p:tav>
                                        <p:tav tm="100000">
                                          <p:val>
                                            <p:strVal val="#ppt_x"/>
                                          </p:val>
                                        </p:tav>
                                      </p:tavLst>
                                    </p:anim>
                                    <p:anim calcmode="lin" valueType="num">
                                      <p:cBhvr additive="base">
                                        <p:cTn id="16" dur="500" fill="hold"/>
                                        <p:tgtEl>
                                          <p:spTgt spid="9222"/>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9223"/>
                                        </p:tgtEl>
                                        <p:attrNameLst>
                                          <p:attrName>style.visibility</p:attrName>
                                        </p:attrNameLst>
                                      </p:cBhvr>
                                      <p:to>
                                        <p:strVal val="visible"/>
                                      </p:to>
                                    </p:set>
                                    <p:anim calcmode="lin" valueType="num">
                                      <p:cBhvr additive="base">
                                        <p:cTn id="21" dur="500" fill="hold"/>
                                        <p:tgtEl>
                                          <p:spTgt spid="9223"/>
                                        </p:tgtEl>
                                        <p:attrNameLst>
                                          <p:attrName>ppt_x</p:attrName>
                                        </p:attrNameLst>
                                      </p:cBhvr>
                                      <p:tavLst>
                                        <p:tav tm="0">
                                          <p:val>
                                            <p:strVal val="#ppt_x"/>
                                          </p:val>
                                        </p:tav>
                                        <p:tav tm="100000">
                                          <p:val>
                                            <p:strVal val="#ppt_x"/>
                                          </p:val>
                                        </p:tav>
                                      </p:tavLst>
                                    </p:anim>
                                    <p:anim calcmode="lin" valueType="num">
                                      <p:cBhvr additive="base">
                                        <p:cTn id="22" dur="500" fill="hold"/>
                                        <p:tgtEl>
                                          <p:spTgt spid="9223"/>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9221"/>
                                        </p:tgtEl>
                                        <p:attrNameLst>
                                          <p:attrName>style.visibility</p:attrName>
                                        </p:attrNameLst>
                                      </p:cBhvr>
                                      <p:to>
                                        <p:strVal val="visible"/>
                                      </p:to>
                                    </p:set>
                                    <p:anim calcmode="lin" valueType="num">
                                      <p:cBhvr additive="base">
                                        <p:cTn id="27" dur="500" fill="hold"/>
                                        <p:tgtEl>
                                          <p:spTgt spid="9221"/>
                                        </p:tgtEl>
                                        <p:attrNameLst>
                                          <p:attrName>ppt_x</p:attrName>
                                        </p:attrNameLst>
                                      </p:cBhvr>
                                      <p:tavLst>
                                        <p:tav tm="0">
                                          <p:val>
                                            <p:strVal val="#ppt_x"/>
                                          </p:val>
                                        </p:tav>
                                        <p:tav tm="100000">
                                          <p:val>
                                            <p:strVal val="#ppt_x"/>
                                          </p:val>
                                        </p:tav>
                                      </p:tavLst>
                                    </p:anim>
                                    <p:anim calcmode="lin" valueType="num">
                                      <p:cBhvr additive="base">
                                        <p:cTn id="28" dur="500" fill="hold"/>
                                        <p:tgtEl>
                                          <p:spTgt spid="9221"/>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9224"/>
                                        </p:tgtEl>
                                        <p:attrNameLst>
                                          <p:attrName>style.visibility</p:attrName>
                                        </p:attrNameLst>
                                      </p:cBhvr>
                                      <p:to>
                                        <p:strVal val="visible"/>
                                      </p:to>
                                    </p:set>
                                    <p:anim calcmode="lin" valueType="num">
                                      <p:cBhvr additive="base">
                                        <p:cTn id="33" dur="500" fill="hold"/>
                                        <p:tgtEl>
                                          <p:spTgt spid="9224"/>
                                        </p:tgtEl>
                                        <p:attrNameLst>
                                          <p:attrName>ppt_x</p:attrName>
                                        </p:attrNameLst>
                                      </p:cBhvr>
                                      <p:tavLst>
                                        <p:tav tm="0">
                                          <p:val>
                                            <p:strVal val="#ppt_x"/>
                                          </p:val>
                                        </p:tav>
                                        <p:tav tm="100000">
                                          <p:val>
                                            <p:strVal val="#ppt_x"/>
                                          </p:val>
                                        </p:tav>
                                      </p:tavLst>
                                    </p:anim>
                                    <p:anim calcmode="lin" valueType="num">
                                      <p:cBhvr additive="base">
                                        <p:cTn id="34" dur="500" fill="hold"/>
                                        <p:tgtEl>
                                          <p:spTgt spid="92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p:bldP spid="9220" grpId="0"/>
      <p:bldP spid="9221" grpId="0"/>
      <p:bldP spid="9222" grpId="0"/>
      <p:bldP spid="9223" grpId="0"/>
      <p:bldP spid="9224"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0242" name="矩形 14"/>
          <p:cNvSpPr/>
          <p:nvPr/>
        </p:nvSpPr>
        <p:spPr>
          <a:xfrm>
            <a:off x="3725863" y="0"/>
            <a:ext cx="1841500" cy="461963"/>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10243"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3</a:t>
            </a:r>
            <a:r>
              <a:rPr lang="zh-CN" altLang="zh-CN" sz="2800"/>
              <a:t>．基本题型</a:t>
            </a:r>
            <a:endParaRPr lang="zh-CN" altLang="en-US" sz="2800"/>
          </a:p>
        </p:txBody>
      </p:sp>
      <p:graphicFrame>
        <p:nvGraphicFramePr>
          <p:cNvPr id="10244" name="表格 2"/>
          <p:cNvGraphicFramePr>
            <a:graphicFrameLocks noGrp="1"/>
          </p:cNvGraphicFramePr>
          <p:nvPr/>
        </p:nvGraphicFramePr>
        <p:xfrm>
          <a:off x="500062" y="1624012"/>
          <a:ext cx="8128000" cy="3959225"/>
        </p:xfrm>
        <a:graphic>
          <a:graphicData uri="http://schemas.openxmlformats.org/drawingml/2006/table">
            <a:tbl>
              <a:tblPr/>
              <a:tblGrid>
                <a:gridCol w="3243262"/>
                <a:gridCol w="4884738"/>
              </a:tblGrid>
              <a:tr h="3959225">
                <a:tc>
                  <a:txBody>
                    <a:bodyPr lIns="50651" tIns="0" rIns="5065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lnSpc>
                          <a:spcPct val="150000"/>
                        </a:lnSpc>
                      </a:pPr>
                      <a:endParaRPr lang="en-US" altLang="zh-CN" sz="2400">
                        <a:solidFill>
                          <a:srgbClr val="000000"/>
                        </a:solidFill>
                        <a:latin typeface="Times New Roman" pitchFamily="18" charset="0"/>
                        <a:ea typeface="黑体" panose="02010609060101010101" pitchFamily="49" charset="-122"/>
                      </a:endParaRPr>
                    </a:p>
                    <a:p>
                      <a:pPr marL="0" lvl="0" indent="0" eaLnBrk="1" hangingPunct="1">
                        <a:lnSpc>
                          <a:spcPct val="150000"/>
                        </a:lnSpc>
                      </a:pPr>
                      <a:endParaRPr lang="en-US" altLang="zh-CN" sz="2400">
                        <a:solidFill>
                          <a:srgbClr val="000000"/>
                        </a:solidFill>
                        <a:latin typeface="Times New Roman" pitchFamily="18" charset="0"/>
                        <a:ea typeface="黑体" panose="02010609060101010101" pitchFamily="49" charset="-122"/>
                      </a:endParaRPr>
                    </a:p>
                    <a:p>
                      <a:pPr marL="0" lvl="0" indent="0" eaLnBrk="1" hangingPunct="1">
                        <a:lnSpc>
                          <a:spcPct val="150000"/>
                        </a:lnSpc>
                      </a:pPr>
                      <a:endParaRPr lang="en-US" altLang="zh-CN" sz="2400">
                        <a:solidFill>
                          <a:srgbClr val="000000"/>
                        </a:solidFill>
                        <a:latin typeface="Times New Roman" pitchFamily="18" charset="0"/>
                        <a:ea typeface="黑体" panose="02010609060101010101" pitchFamily="49" charset="-122"/>
                      </a:endParaRPr>
                    </a:p>
                    <a:p>
                      <a:pPr marL="0" lvl="0" indent="0" eaLnBrk="1" hangingPunct="1">
                        <a:lnSpc>
                          <a:spcPct val="150000"/>
                        </a:lnSpc>
                      </a:pPr>
                      <a:r>
                        <a:rPr lang="en-US" altLang="zh-CN" sz="2400">
                          <a:solidFill>
                            <a:srgbClr val="000000"/>
                          </a:solidFill>
                          <a:latin typeface="Times New Roman" pitchFamily="18" charset="0"/>
                          <a:ea typeface="黑体" panose="02010609060101010101" pitchFamily="49" charset="-122"/>
                        </a:rPr>
                        <a:t>短路开关</a:t>
                      </a:r>
                      <a:r>
                        <a:rPr lang="en-US" altLang="zh-CN" sz="2400">
                          <a:solidFill>
                            <a:srgbClr val="000000"/>
                          </a:solidFill>
                          <a:latin typeface="Times New Roman" pitchFamily="18" charset="0"/>
                          <a:ea typeface="黑体" panose="02010609060101010101" pitchFamily="49" charset="-122"/>
                        </a:rPr>
                        <a:t>S</a:t>
                      </a:r>
                      <a:r>
                        <a:rPr lang="en-US" altLang="zh-CN" sz="2400" baseline="-25000">
                          <a:solidFill>
                            <a:srgbClr val="000000"/>
                          </a:solidFill>
                          <a:latin typeface="Times New Roman" pitchFamily="18" charset="0"/>
                          <a:ea typeface="黑体" panose="02010609060101010101" pitchFamily="49" charset="-122"/>
                        </a:rPr>
                        <a:t>1</a:t>
                      </a:r>
                      <a:r>
                        <a:rPr sz="2400">
                          <a:solidFill>
                            <a:srgbClr val="000000"/>
                          </a:solidFill>
                          <a:latin typeface="Times New Roman" pitchFamily="18" charset="0"/>
                          <a:ea typeface="黑体" panose="02010609060101010101" pitchFamily="49" charset="-122"/>
                        </a:rPr>
                        <a:t>闭合</a:t>
                      </a:r>
                      <a:endParaRPr sz="2400">
                        <a:solidFill>
                          <a:srgbClr val="000000"/>
                        </a:solidFill>
                        <a:latin typeface="Times New Roman" pitchFamily="18" charset="0"/>
                        <a:ea typeface="黑体" panose="02010609060101010101" pitchFamily="49" charset="-122"/>
                      </a:endParaRPr>
                    </a:p>
                    <a:p>
                      <a:pPr marL="0" lvl="0" indent="0" eaLnBrk="1" hangingPunct="1">
                        <a:lnSpc>
                          <a:spcPct val="150000"/>
                        </a:lnSpc>
                      </a:pPr>
                      <a:r>
                        <a:rPr lang="en-US" altLang="zh-CN" sz="2400">
                          <a:solidFill>
                            <a:srgbClr val="000000"/>
                          </a:solidFill>
                          <a:latin typeface="Times New Roman" pitchFamily="18" charset="0"/>
                          <a:ea typeface="黑体" panose="02010609060101010101" pitchFamily="49" charset="-122"/>
                        </a:rPr>
                        <a:t>P</a:t>
                      </a:r>
                      <a:r>
                        <a:rPr sz="2400" baseline="-25000">
                          <a:solidFill>
                            <a:srgbClr val="000000"/>
                          </a:solidFill>
                          <a:latin typeface="Times New Roman" pitchFamily="18" charset="0"/>
                          <a:ea typeface="黑体" panose="02010609060101010101" pitchFamily="49" charset="-122"/>
                        </a:rPr>
                        <a:t>加</a:t>
                      </a:r>
                      <a:r>
                        <a:rPr sz="2400">
                          <a:solidFill>
                            <a:srgbClr val="000000"/>
                          </a:solidFill>
                          <a:latin typeface="Times New Roman" pitchFamily="18" charset="0"/>
                          <a:ea typeface="黑体" panose="02010609060101010101" pitchFamily="49" charset="-122"/>
                        </a:rPr>
                        <a:t>＝</a:t>
                      </a:r>
                      <a:r>
                        <a:rPr lang="en-US" altLang="zh-CN" sz="2400">
                          <a:solidFill>
                            <a:srgbClr val="000000"/>
                          </a:solidFill>
                          <a:latin typeface="Times New Roman" pitchFamily="18" charset="0"/>
                          <a:ea typeface="黑体" panose="02010609060101010101" pitchFamily="49" charset="-122"/>
                        </a:rPr>
                        <a:t>U</a:t>
                      </a:r>
                      <a:r>
                        <a:rPr lang="en-US" altLang="zh-CN" sz="2400" baseline="30000">
                          <a:solidFill>
                            <a:srgbClr val="000000"/>
                          </a:solidFill>
                          <a:latin typeface="Times New Roman" pitchFamily="18" charset="0"/>
                          <a:ea typeface="黑体" panose="02010609060101010101" pitchFamily="49" charset="-122"/>
                        </a:rPr>
                        <a:t>2</a:t>
                      </a:r>
                      <a:r>
                        <a:rPr lang="en-US" altLang="zh-CN" sz="2400">
                          <a:solidFill>
                            <a:srgbClr val="000000"/>
                          </a:solidFill>
                          <a:latin typeface="Times New Roman" pitchFamily="18" charset="0"/>
                          <a:ea typeface="黑体" panose="02010609060101010101" pitchFamily="49" charset="-122"/>
                        </a:rPr>
                        <a:t>/R</a:t>
                      </a:r>
                      <a:r>
                        <a:rPr lang="en-US" altLang="zh-CN" sz="2400" baseline="-25000">
                          <a:solidFill>
                            <a:srgbClr val="000000"/>
                          </a:solidFill>
                          <a:latin typeface="Times New Roman" pitchFamily="18" charset="0"/>
                          <a:ea typeface="黑体" panose="02010609060101010101" pitchFamily="49" charset="-122"/>
                        </a:rPr>
                        <a:t>1</a:t>
                      </a:r>
                      <a:r>
                        <a:rPr lang="en-US" altLang="zh-CN" sz="2400">
                          <a:solidFill>
                            <a:srgbClr val="000000"/>
                          </a:solidFill>
                          <a:latin typeface="Times New Roman" pitchFamily="18" charset="0"/>
                          <a:ea typeface="黑体" panose="02010609060101010101" pitchFamily="49" charset="-122"/>
                        </a:rPr>
                        <a:t> </a:t>
                      </a:r>
                      <a:endParaRPr lang="zh-CN" altLang="zh-CN" sz="2400">
                        <a:solidFill>
                          <a:srgbClr val="000000"/>
                        </a:solidFill>
                        <a:latin typeface="Times New Roman" pitchFamily="18" charset="0"/>
                        <a:ea typeface="黑体" panose="02010609060101010101" pitchFamily="49" charset="-122"/>
                      </a:endParaRPr>
                    </a:p>
                    <a:p>
                      <a:pPr marL="0" lvl="0" indent="0" eaLnBrk="1" hangingPunct="1">
                        <a:lnSpc>
                          <a:spcPct val="150000"/>
                        </a:lnSpc>
                      </a:pPr>
                      <a:r>
                        <a:rPr lang="zh-CN" altLang="zh-CN" sz="2400">
                          <a:solidFill>
                            <a:srgbClr val="000000"/>
                          </a:solidFill>
                          <a:latin typeface="Times New Roman" pitchFamily="18" charset="0"/>
                          <a:ea typeface="黑体" panose="02010609060101010101" pitchFamily="49" charset="-122"/>
                        </a:rPr>
                        <a:t>短路开关</a:t>
                      </a:r>
                      <a:r>
                        <a:rPr lang="en-US" altLang="zh-CN" sz="2400">
                          <a:solidFill>
                            <a:srgbClr val="000000"/>
                          </a:solidFill>
                          <a:latin typeface="Times New Roman" pitchFamily="18" charset="0"/>
                          <a:ea typeface="黑体" panose="02010609060101010101" pitchFamily="49" charset="-122"/>
                        </a:rPr>
                        <a:t>S</a:t>
                      </a:r>
                      <a:r>
                        <a:rPr lang="en-US" altLang="zh-CN" sz="2400" baseline="-25000">
                          <a:solidFill>
                            <a:srgbClr val="000000"/>
                          </a:solidFill>
                          <a:latin typeface="Times New Roman" pitchFamily="18" charset="0"/>
                          <a:ea typeface="黑体" panose="02010609060101010101" pitchFamily="49" charset="-122"/>
                        </a:rPr>
                        <a:t>1</a:t>
                      </a:r>
                      <a:r>
                        <a:rPr sz="2400">
                          <a:solidFill>
                            <a:srgbClr val="000000"/>
                          </a:solidFill>
                          <a:latin typeface="Times New Roman" pitchFamily="18" charset="0"/>
                          <a:ea typeface="黑体" panose="02010609060101010101" pitchFamily="49" charset="-122"/>
                        </a:rPr>
                        <a:t>断开</a:t>
                      </a:r>
                      <a:endParaRPr sz="2400">
                        <a:solidFill>
                          <a:srgbClr val="000000"/>
                        </a:solidFill>
                        <a:latin typeface="Times New Roman" pitchFamily="18" charset="0"/>
                        <a:ea typeface="黑体" panose="02010609060101010101" pitchFamily="49" charset="-122"/>
                      </a:endParaRPr>
                    </a:p>
                    <a:p>
                      <a:pPr marL="0" lvl="0" indent="0" eaLnBrk="1" hangingPunct="1">
                        <a:lnSpc>
                          <a:spcPct val="150000"/>
                        </a:lnSpc>
                      </a:pPr>
                      <a:r>
                        <a:rPr lang="en-US" altLang="zh-CN" sz="2400">
                          <a:solidFill>
                            <a:srgbClr val="000000"/>
                          </a:solidFill>
                          <a:latin typeface="Times New Roman" pitchFamily="18" charset="0"/>
                          <a:ea typeface="黑体" panose="02010609060101010101" pitchFamily="49" charset="-122"/>
                        </a:rPr>
                        <a:t>P</a:t>
                      </a:r>
                      <a:r>
                        <a:rPr sz="2400" baseline="-25000">
                          <a:solidFill>
                            <a:srgbClr val="000000"/>
                          </a:solidFill>
                          <a:latin typeface="Times New Roman" pitchFamily="18" charset="0"/>
                          <a:ea typeface="黑体" panose="02010609060101010101" pitchFamily="49" charset="-122"/>
                        </a:rPr>
                        <a:t>保</a:t>
                      </a:r>
                      <a:r>
                        <a:rPr sz="2400">
                          <a:solidFill>
                            <a:srgbClr val="000000"/>
                          </a:solidFill>
                          <a:latin typeface="Times New Roman" pitchFamily="18" charset="0"/>
                          <a:ea typeface="黑体" panose="02010609060101010101" pitchFamily="49" charset="-122"/>
                        </a:rPr>
                        <a:t>＝</a:t>
                      </a:r>
                      <a:r>
                        <a:rPr lang="en-US" altLang="zh-CN" sz="2400">
                          <a:solidFill>
                            <a:srgbClr val="000000"/>
                          </a:solidFill>
                          <a:latin typeface="Times New Roman" pitchFamily="18" charset="0"/>
                          <a:ea typeface="黑体" panose="02010609060101010101" pitchFamily="49" charset="-122"/>
                        </a:rPr>
                        <a:t>U</a:t>
                      </a:r>
                      <a:r>
                        <a:rPr lang="en-US" altLang="zh-CN" sz="2400" baseline="30000">
                          <a:solidFill>
                            <a:srgbClr val="000000"/>
                          </a:solidFill>
                          <a:latin typeface="Times New Roman" pitchFamily="18" charset="0"/>
                          <a:ea typeface="黑体" panose="02010609060101010101" pitchFamily="49" charset="-122"/>
                        </a:rPr>
                        <a:t>2</a:t>
                      </a:r>
                      <a:r>
                        <a:rPr lang="en-US" altLang="zh-CN" sz="2400">
                          <a:solidFill>
                            <a:srgbClr val="000000"/>
                          </a:solidFill>
                          <a:latin typeface="Times New Roman" pitchFamily="18" charset="0"/>
                          <a:ea typeface="黑体" panose="02010609060101010101" pitchFamily="49" charset="-122"/>
                        </a:rPr>
                        <a:t>/</a:t>
                      </a:r>
                      <a:r>
                        <a:rPr lang="en-US" altLang="zh-CN" sz="2400">
                          <a:solidFill>
                            <a:srgbClr val="000000"/>
                          </a:solidFill>
                          <a:latin typeface="Times New Roman" pitchFamily="18" charset="0"/>
                          <a:ea typeface="黑体" panose="02010609060101010101" pitchFamily="49" charset="-122"/>
                        </a:rPr>
                        <a:t>（</a:t>
                      </a:r>
                      <a:r>
                        <a:rPr lang="en-US" altLang="zh-CN" sz="2400">
                          <a:solidFill>
                            <a:srgbClr val="000000"/>
                          </a:solidFill>
                          <a:latin typeface="Times New Roman" pitchFamily="18" charset="0"/>
                          <a:ea typeface="黑体" panose="02010609060101010101" pitchFamily="49" charset="-122"/>
                        </a:rPr>
                        <a:t>R</a:t>
                      </a:r>
                      <a:r>
                        <a:rPr lang="en-US" altLang="zh-CN" sz="2400" baseline="-25000">
                          <a:solidFill>
                            <a:srgbClr val="000000"/>
                          </a:solidFill>
                          <a:latin typeface="Times New Roman" pitchFamily="18" charset="0"/>
                          <a:ea typeface="黑体" panose="02010609060101010101" pitchFamily="49" charset="-122"/>
                        </a:rPr>
                        <a:t>1</a:t>
                      </a:r>
                      <a:r>
                        <a:rPr sz="2400">
                          <a:solidFill>
                            <a:srgbClr val="000000"/>
                          </a:solidFill>
                          <a:latin typeface="Times New Roman" pitchFamily="18" charset="0"/>
                          <a:ea typeface="黑体" panose="02010609060101010101" pitchFamily="49" charset="-122"/>
                        </a:rPr>
                        <a:t>＋</a:t>
                      </a:r>
                      <a:r>
                        <a:rPr lang="en-US" altLang="zh-CN" sz="2400">
                          <a:solidFill>
                            <a:srgbClr val="000000"/>
                          </a:solidFill>
                          <a:latin typeface="Times New Roman" pitchFamily="18" charset="0"/>
                          <a:ea typeface="黑体" panose="02010609060101010101" pitchFamily="49" charset="-122"/>
                        </a:rPr>
                        <a:t>R</a:t>
                      </a:r>
                      <a:r>
                        <a:rPr lang="en-US" altLang="zh-CN" sz="2400" baseline="-25000">
                          <a:solidFill>
                            <a:srgbClr val="000000"/>
                          </a:solidFill>
                          <a:latin typeface="Times New Roman" pitchFamily="18" charset="0"/>
                          <a:ea typeface="黑体" panose="02010609060101010101" pitchFamily="49" charset="-122"/>
                        </a:rPr>
                        <a:t>2</a:t>
                      </a:r>
                      <a:r>
                        <a:rPr sz="2400">
                          <a:solidFill>
                            <a:srgbClr val="000000"/>
                          </a:solidFill>
                          <a:latin typeface="Times New Roman" pitchFamily="18" charset="0"/>
                          <a:ea typeface="黑体" panose="02010609060101010101" pitchFamily="49" charset="-122"/>
                        </a:rPr>
                        <a:t>）</a:t>
                      </a:r>
                      <a:endParaRPr sz="2400">
                        <a:solidFill>
                          <a:srgbClr val="000000"/>
                        </a:solidFill>
                        <a:latin typeface="等线" pitchFamily="2" charset="-122"/>
                        <a:ea typeface="等线" pitchFamily="2" charset="-122"/>
                      </a:endParaRPr>
                    </a:p>
                  </a:txBody>
                  <a:tcPr marL="50651" marR="5065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0651" tIns="0" rIns="50651"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lnSpc>
                          <a:spcPct val="150000"/>
                        </a:lnSpc>
                      </a:pPr>
                      <a:endParaRPr lang="en-US" altLang="zh-CN" sz="2400">
                        <a:solidFill>
                          <a:srgbClr val="000000"/>
                        </a:solidFill>
                        <a:latin typeface="Times New Roman" pitchFamily="18" charset="0"/>
                        <a:ea typeface="黑体" panose="02010609060101010101" pitchFamily="49" charset="-122"/>
                      </a:endParaRPr>
                    </a:p>
                    <a:p>
                      <a:pPr marL="0" lvl="0" indent="0" eaLnBrk="1" hangingPunct="1">
                        <a:lnSpc>
                          <a:spcPct val="150000"/>
                        </a:lnSpc>
                      </a:pPr>
                      <a:endParaRPr lang="en-US" altLang="zh-CN" sz="2400">
                        <a:solidFill>
                          <a:srgbClr val="000000"/>
                        </a:solidFill>
                        <a:latin typeface="Times New Roman" pitchFamily="18" charset="0"/>
                        <a:ea typeface="黑体" panose="02010609060101010101" pitchFamily="49" charset="-122"/>
                      </a:endParaRPr>
                    </a:p>
                    <a:p>
                      <a:pPr marL="0" lvl="0" indent="0" eaLnBrk="1" hangingPunct="1">
                        <a:lnSpc>
                          <a:spcPct val="150000"/>
                        </a:lnSpc>
                      </a:pPr>
                      <a:endParaRPr lang="en-US" altLang="zh-CN" sz="2400">
                        <a:solidFill>
                          <a:srgbClr val="000000"/>
                        </a:solidFill>
                        <a:latin typeface="Times New Roman" pitchFamily="18" charset="0"/>
                        <a:ea typeface="黑体" panose="02010609060101010101" pitchFamily="49" charset="-122"/>
                      </a:endParaRPr>
                    </a:p>
                    <a:p>
                      <a:pPr marL="0" lvl="0" indent="0" eaLnBrk="1" hangingPunct="1">
                        <a:lnSpc>
                          <a:spcPct val="150000"/>
                        </a:lnSpc>
                      </a:pPr>
                      <a:r>
                        <a:rPr lang="en-US" altLang="zh-CN" sz="2400">
                          <a:solidFill>
                            <a:srgbClr val="000000"/>
                          </a:solidFill>
                          <a:latin typeface="Times New Roman" pitchFamily="18" charset="0"/>
                          <a:ea typeface="黑体" panose="02010609060101010101" pitchFamily="49" charset="-122"/>
                        </a:rPr>
                        <a:t>支路开关</a:t>
                      </a:r>
                      <a:r>
                        <a:rPr lang="en-US" altLang="zh-CN" sz="2400">
                          <a:solidFill>
                            <a:srgbClr val="000000"/>
                          </a:solidFill>
                          <a:latin typeface="Times New Roman" pitchFamily="18" charset="0"/>
                          <a:ea typeface="黑体" panose="02010609060101010101" pitchFamily="49" charset="-122"/>
                        </a:rPr>
                        <a:t>S</a:t>
                      </a:r>
                      <a:r>
                        <a:rPr lang="en-US" altLang="zh-CN" sz="2400" baseline="-25000">
                          <a:solidFill>
                            <a:srgbClr val="000000"/>
                          </a:solidFill>
                          <a:latin typeface="Times New Roman" pitchFamily="18" charset="0"/>
                          <a:ea typeface="黑体" panose="02010609060101010101" pitchFamily="49" charset="-122"/>
                        </a:rPr>
                        <a:t>1</a:t>
                      </a:r>
                      <a:r>
                        <a:rPr sz="2400">
                          <a:solidFill>
                            <a:srgbClr val="000000"/>
                          </a:solidFill>
                          <a:latin typeface="Times New Roman" pitchFamily="18" charset="0"/>
                          <a:ea typeface="黑体" panose="02010609060101010101" pitchFamily="49" charset="-122"/>
                        </a:rPr>
                        <a:t>闭合</a:t>
                      </a:r>
                      <a:r>
                        <a:rPr lang="en-US" altLang="zh-CN" sz="2400">
                          <a:solidFill>
                            <a:srgbClr val="000000"/>
                          </a:solidFill>
                          <a:latin typeface="Times New Roman" pitchFamily="18" charset="0"/>
                          <a:ea typeface="黑体" panose="02010609060101010101" pitchFamily="49" charset="-122"/>
                        </a:rPr>
                        <a:t>P</a:t>
                      </a:r>
                      <a:r>
                        <a:rPr sz="2400" baseline="-25000">
                          <a:solidFill>
                            <a:srgbClr val="000000"/>
                          </a:solidFill>
                          <a:latin typeface="Times New Roman" pitchFamily="18" charset="0"/>
                          <a:ea typeface="黑体" panose="02010609060101010101" pitchFamily="49" charset="-122"/>
                        </a:rPr>
                        <a:t>加</a:t>
                      </a:r>
                      <a:r>
                        <a:rPr sz="2400">
                          <a:solidFill>
                            <a:srgbClr val="000000"/>
                          </a:solidFill>
                          <a:latin typeface="Times New Roman" pitchFamily="18" charset="0"/>
                          <a:ea typeface="黑体" panose="02010609060101010101" pitchFamily="49" charset="-122"/>
                        </a:rPr>
                        <a:t>＝</a:t>
                      </a:r>
                      <a:r>
                        <a:rPr lang="en-US" altLang="zh-CN" sz="2400">
                          <a:solidFill>
                            <a:srgbClr val="000000"/>
                          </a:solidFill>
                          <a:latin typeface="Times New Roman" pitchFamily="18" charset="0"/>
                          <a:ea typeface="黑体" panose="02010609060101010101" pitchFamily="49" charset="-122"/>
                        </a:rPr>
                        <a:t>U</a:t>
                      </a:r>
                      <a:r>
                        <a:rPr lang="en-US" altLang="zh-CN" sz="2400" baseline="30000">
                          <a:solidFill>
                            <a:srgbClr val="000000"/>
                          </a:solidFill>
                          <a:latin typeface="Times New Roman" pitchFamily="18" charset="0"/>
                          <a:ea typeface="黑体" panose="02010609060101010101" pitchFamily="49" charset="-122"/>
                        </a:rPr>
                        <a:t>2</a:t>
                      </a:r>
                      <a:r>
                        <a:rPr lang="en-US" altLang="zh-CN" sz="2400">
                          <a:solidFill>
                            <a:srgbClr val="000000"/>
                          </a:solidFill>
                          <a:latin typeface="Times New Roman" pitchFamily="18" charset="0"/>
                          <a:ea typeface="黑体" panose="02010609060101010101" pitchFamily="49" charset="-122"/>
                        </a:rPr>
                        <a:t>/R</a:t>
                      </a:r>
                      <a:r>
                        <a:rPr lang="en-US" altLang="zh-CN" sz="2400" baseline="-25000">
                          <a:solidFill>
                            <a:srgbClr val="000000"/>
                          </a:solidFill>
                          <a:latin typeface="Times New Roman" pitchFamily="18" charset="0"/>
                          <a:ea typeface="黑体" panose="02010609060101010101" pitchFamily="49" charset="-122"/>
                        </a:rPr>
                        <a:t>1</a:t>
                      </a:r>
                      <a:r>
                        <a:rPr sz="2400">
                          <a:solidFill>
                            <a:srgbClr val="000000"/>
                          </a:solidFill>
                          <a:latin typeface="Times New Roman" pitchFamily="18" charset="0"/>
                          <a:ea typeface="黑体" panose="02010609060101010101" pitchFamily="49" charset="-122"/>
                        </a:rPr>
                        <a:t>＋ </a:t>
                      </a:r>
                      <a:r>
                        <a:rPr lang="en-US" altLang="zh-CN" sz="2400">
                          <a:solidFill>
                            <a:srgbClr val="000000"/>
                          </a:solidFill>
                          <a:latin typeface="Times New Roman" pitchFamily="18" charset="0"/>
                          <a:ea typeface="黑体" panose="02010609060101010101" pitchFamily="49" charset="-122"/>
                        </a:rPr>
                        <a:t>U</a:t>
                      </a:r>
                      <a:r>
                        <a:rPr lang="en-US" altLang="zh-CN" sz="2400" baseline="30000">
                          <a:solidFill>
                            <a:srgbClr val="000000"/>
                          </a:solidFill>
                          <a:latin typeface="Times New Roman" pitchFamily="18" charset="0"/>
                          <a:ea typeface="黑体" panose="02010609060101010101" pitchFamily="49" charset="-122"/>
                        </a:rPr>
                        <a:t>2</a:t>
                      </a:r>
                      <a:r>
                        <a:rPr lang="en-US" altLang="zh-CN" sz="2400">
                          <a:solidFill>
                            <a:srgbClr val="000000"/>
                          </a:solidFill>
                          <a:latin typeface="Times New Roman" pitchFamily="18" charset="0"/>
                          <a:ea typeface="黑体" panose="02010609060101010101" pitchFamily="49" charset="-122"/>
                        </a:rPr>
                        <a:t>/R</a:t>
                      </a:r>
                      <a:r>
                        <a:rPr lang="en-US" altLang="zh-CN" sz="2400" baseline="-25000">
                          <a:solidFill>
                            <a:srgbClr val="000000"/>
                          </a:solidFill>
                          <a:latin typeface="Times New Roman" pitchFamily="18" charset="0"/>
                          <a:ea typeface="黑体" panose="02010609060101010101" pitchFamily="49" charset="-122"/>
                        </a:rPr>
                        <a:t>2</a:t>
                      </a:r>
                      <a:endParaRPr lang="zh-CN" altLang="zh-CN" sz="2400">
                        <a:solidFill>
                          <a:srgbClr val="000000"/>
                        </a:solidFill>
                        <a:latin typeface="Times New Roman" pitchFamily="18" charset="0"/>
                        <a:ea typeface="黑体" panose="02010609060101010101" pitchFamily="49" charset="-122"/>
                      </a:endParaRPr>
                    </a:p>
                    <a:p>
                      <a:pPr marL="0" lvl="0" indent="0" eaLnBrk="1" hangingPunct="1">
                        <a:lnSpc>
                          <a:spcPct val="150000"/>
                        </a:lnSpc>
                      </a:pPr>
                      <a:r>
                        <a:rPr lang="zh-CN" altLang="zh-CN" sz="2400">
                          <a:solidFill>
                            <a:srgbClr val="000000"/>
                          </a:solidFill>
                          <a:latin typeface="Times New Roman" pitchFamily="18" charset="0"/>
                          <a:ea typeface="黑体" panose="02010609060101010101" pitchFamily="49" charset="-122"/>
                        </a:rPr>
                        <a:t>支路开关</a:t>
                      </a:r>
                      <a:r>
                        <a:rPr lang="en-US" altLang="zh-CN" sz="2400">
                          <a:solidFill>
                            <a:srgbClr val="000000"/>
                          </a:solidFill>
                          <a:latin typeface="Times New Roman" pitchFamily="18" charset="0"/>
                          <a:ea typeface="黑体" panose="02010609060101010101" pitchFamily="49" charset="-122"/>
                        </a:rPr>
                        <a:t>S</a:t>
                      </a:r>
                      <a:r>
                        <a:rPr lang="en-US" altLang="zh-CN" sz="2400" baseline="-25000">
                          <a:solidFill>
                            <a:srgbClr val="000000"/>
                          </a:solidFill>
                          <a:latin typeface="Times New Roman" pitchFamily="18" charset="0"/>
                          <a:ea typeface="黑体" panose="02010609060101010101" pitchFamily="49" charset="-122"/>
                        </a:rPr>
                        <a:t>1</a:t>
                      </a:r>
                      <a:r>
                        <a:rPr sz="2400">
                          <a:solidFill>
                            <a:srgbClr val="000000"/>
                          </a:solidFill>
                          <a:latin typeface="Times New Roman" pitchFamily="18" charset="0"/>
                          <a:ea typeface="黑体" panose="02010609060101010101" pitchFamily="49" charset="-122"/>
                        </a:rPr>
                        <a:t>断开</a:t>
                      </a:r>
                      <a:r>
                        <a:rPr lang="en-US" altLang="zh-CN" sz="2400">
                          <a:solidFill>
                            <a:srgbClr val="000000"/>
                          </a:solidFill>
                          <a:latin typeface="Times New Roman" pitchFamily="18" charset="0"/>
                          <a:ea typeface="黑体" panose="02010609060101010101" pitchFamily="49" charset="-122"/>
                        </a:rPr>
                        <a:t>P</a:t>
                      </a:r>
                      <a:r>
                        <a:rPr sz="2400" baseline="-25000">
                          <a:solidFill>
                            <a:srgbClr val="000000"/>
                          </a:solidFill>
                          <a:latin typeface="Times New Roman" pitchFamily="18" charset="0"/>
                          <a:ea typeface="黑体" panose="02010609060101010101" pitchFamily="49" charset="-122"/>
                        </a:rPr>
                        <a:t>保</a:t>
                      </a:r>
                      <a:r>
                        <a:rPr sz="2400">
                          <a:solidFill>
                            <a:srgbClr val="000000"/>
                          </a:solidFill>
                          <a:latin typeface="Times New Roman" pitchFamily="18" charset="0"/>
                          <a:ea typeface="黑体" panose="02010609060101010101" pitchFamily="49" charset="-122"/>
                        </a:rPr>
                        <a:t>＝</a:t>
                      </a:r>
                      <a:r>
                        <a:rPr lang="en-US" altLang="zh-CN" sz="2400">
                          <a:solidFill>
                            <a:srgbClr val="000000"/>
                          </a:solidFill>
                          <a:latin typeface="Times New Roman" pitchFamily="18" charset="0"/>
                          <a:ea typeface="黑体" panose="02010609060101010101" pitchFamily="49" charset="-122"/>
                        </a:rPr>
                        <a:t>U</a:t>
                      </a:r>
                      <a:r>
                        <a:rPr lang="en-US" altLang="zh-CN" sz="2400" baseline="30000">
                          <a:solidFill>
                            <a:srgbClr val="000000"/>
                          </a:solidFill>
                          <a:latin typeface="Times New Roman" pitchFamily="18" charset="0"/>
                          <a:ea typeface="黑体" panose="02010609060101010101" pitchFamily="49" charset="-122"/>
                        </a:rPr>
                        <a:t>2</a:t>
                      </a:r>
                      <a:r>
                        <a:rPr lang="en-US" altLang="zh-CN" sz="2400">
                          <a:solidFill>
                            <a:srgbClr val="000000"/>
                          </a:solidFill>
                          <a:latin typeface="Times New Roman" pitchFamily="18" charset="0"/>
                          <a:ea typeface="黑体" panose="02010609060101010101" pitchFamily="49" charset="-122"/>
                        </a:rPr>
                        <a:t>/R</a:t>
                      </a:r>
                      <a:r>
                        <a:rPr lang="en-US" altLang="zh-CN" sz="2400" baseline="-25000">
                          <a:solidFill>
                            <a:srgbClr val="000000"/>
                          </a:solidFill>
                          <a:latin typeface="Times New Roman" pitchFamily="18" charset="0"/>
                          <a:ea typeface="黑体" panose="02010609060101010101" pitchFamily="49" charset="-122"/>
                        </a:rPr>
                        <a:t>1</a:t>
                      </a:r>
                      <a:r>
                        <a:rPr lang="en-US" altLang="zh-CN" sz="2400">
                          <a:solidFill>
                            <a:srgbClr val="000000"/>
                          </a:solidFill>
                          <a:latin typeface="Times New Roman" pitchFamily="18" charset="0"/>
                          <a:ea typeface="黑体" panose="02010609060101010101" pitchFamily="49" charset="-122"/>
                        </a:rPr>
                        <a:t>   </a:t>
                      </a:r>
                      <a:endParaRPr lang="zh-CN" altLang="zh-CN" sz="2400">
                        <a:solidFill>
                          <a:srgbClr val="000000"/>
                        </a:solidFill>
                        <a:latin typeface="Times New Roman" pitchFamily="18" charset="0"/>
                        <a:ea typeface="黑体" panose="02010609060101010101" pitchFamily="49" charset="-122"/>
                      </a:endParaRPr>
                    </a:p>
                    <a:p>
                      <a:pPr marL="0" lvl="0" indent="0" eaLnBrk="1" hangingPunct="1">
                        <a:lnSpc>
                          <a:spcPct val="150000"/>
                        </a:lnSpc>
                      </a:pPr>
                      <a:r>
                        <a:rPr lang="en-US" altLang="zh-CN" sz="2400">
                          <a:solidFill>
                            <a:srgbClr val="000000"/>
                          </a:solidFill>
                          <a:latin typeface="Times New Roman" pitchFamily="18" charset="0"/>
                          <a:ea typeface="黑体" panose="02010609060101010101" pitchFamily="49" charset="-122"/>
                        </a:rPr>
                        <a:t>R</a:t>
                      </a:r>
                      <a:r>
                        <a:rPr lang="en-US" altLang="zh-CN" sz="2400" baseline="-25000">
                          <a:solidFill>
                            <a:srgbClr val="000000"/>
                          </a:solidFill>
                          <a:latin typeface="Times New Roman" pitchFamily="18" charset="0"/>
                          <a:ea typeface="黑体" panose="02010609060101010101" pitchFamily="49" charset="-122"/>
                        </a:rPr>
                        <a:t>2</a:t>
                      </a:r>
                      <a:r>
                        <a:rPr sz="2400">
                          <a:solidFill>
                            <a:srgbClr val="000000"/>
                          </a:solidFill>
                          <a:latin typeface="Times New Roman" pitchFamily="18" charset="0"/>
                          <a:ea typeface="黑体" panose="02010609060101010101" pitchFamily="49" charset="-122"/>
                        </a:rPr>
                        <a:t>的功率</a:t>
                      </a:r>
                      <a:r>
                        <a:rPr lang="en-US" altLang="zh-CN" sz="2400">
                          <a:solidFill>
                            <a:srgbClr val="000000"/>
                          </a:solidFill>
                          <a:latin typeface="Times New Roman" pitchFamily="18" charset="0"/>
                          <a:ea typeface="黑体" panose="02010609060101010101" pitchFamily="49" charset="-122"/>
                        </a:rPr>
                        <a:t>P</a:t>
                      </a:r>
                      <a:r>
                        <a:rPr lang="en-US" altLang="zh-CN" sz="2400" baseline="-25000">
                          <a:solidFill>
                            <a:srgbClr val="000000"/>
                          </a:solidFill>
                          <a:latin typeface="Times New Roman" pitchFamily="18" charset="0"/>
                          <a:ea typeface="黑体" panose="02010609060101010101" pitchFamily="49" charset="-122"/>
                        </a:rPr>
                        <a:t>2</a:t>
                      </a:r>
                      <a:r>
                        <a:rPr sz="2400">
                          <a:solidFill>
                            <a:srgbClr val="000000"/>
                          </a:solidFill>
                          <a:latin typeface="Times New Roman" pitchFamily="18" charset="0"/>
                          <a:ea typeface="黑体" panose="02010609060101010101" pitchFamily="49" charset="-122"/>
                        </a:rPr>
                        <a:t>＝</a:t>
                      </a:r>
                      <a:r>
                        <a:rPr lang="en-US" altLang="zh-CN" sz="2400">
                          <a:solidFill>
                            <a:srgbClr val="000000"/>
                          </a:solidFill>
                          <a:latin typeface="Times New Roman" pitchFamily="18" charset="0"/>
                          <a:ea typeface="黑体" panose="02010609060101010101" pitchFamily="49" charset="-122"/>
                        </a:rPr>
                        <a:t>P</a:t>
                      </a:r>
                      <a:r>
                        <a:rPr sz="2400" baseline="-25000">
                          <a:solidFill>
                            <a:srgbClr val="000000"/>
                          </a:solidFill>
                          <a:latin typeface="Times New Roman" pitchFamily="18" charset="0"/>
                          <a:ea typeface="黑体" panose="02010609060101010101" pitchFamily="49" charset="-122"/>
                        </a:rPr>
                        <a:t>加</a:t>
                      </a:r>
                      <a:r>
                        <a:rPr sz="2400">
                          <a:solidFill>
                            <a:srgbClr val="000000"/>
                          </a:solidFill>
                          <a:latin typeface="Times New Roman" pitchFamily="18" charset="0"/>
                          <a:ea typeface="黑体" panose="02010609060101010101" pitchFamily="49" charset="-122"/>
                        </a:rPr>
                        <a:t>－</a:t>
                      </a:r>
                      <a:r>
                        <a:rPr lang="en-US" altLang="zh-CN" sz="2400">
                          <a:solidFill>
                            <a:srgbClr val="000000"/>
                          </a:solidFill>
                          <a:latin typeface="Times New Roman" pitchFamily="18" charset="0"/>
                          <a:ea typeface="黑体" panose="02010609060101010101" pitchFamily="49" charset="-122"/>
                        </a:rPr>
                        <a:t>P</a:t>
                      </a:r>
                      <a:r>
                        <a:rPr sz="2400" baseline="-25000">
                          <a:solidFill>
                            <a:srgbClr val="000000"/>
                          </a:solidFill>
                          <a:latin typeface="Times New Roman" pitchFamily="18" charset="0"/>
                          <a:ea typeface="黑体" panose="02010609060101010101" pitchFamily="49" charset="-122"/>
                        </a:rPr>
                        <a:t>保</a:t>
                      </a:r>
                      <a:endParaRPr sz="2400">
                        <a:solidFill>
                          <a:srgbClr val="000000"/>
                        </a:solidFill>
                        <a:latin typeface="等线" pitchFamily="2" charset="-122"/>
                        <a:ea typeface="等线" pitchFamily="2" charset="-122"/>
                      </a:endParaRPr>
                    </a:p>
                  </a:txBody>
                  <a:tcPr marL="50651" marR="50651"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bl>
          </a:graphicData>
        </a:graphic>
      </p:graphicFrame>
      <p:pic>
        <p:nvPicPr>
          <p:cNvPr id="10252" name="Picture 2" descr="E:\资料   L\2020\课件\中考总复习\2021中考总复习·物理\1005A.TIF"/>
          <p:cNvPicPr>
            <a:picLocks noChangeAspect="1"/>
          </p:cNvPicPr>
          <p:nvPr/>
        </p:nvPicPr>
        <p:blipFill>
          <a:blip r:embed="rId3" r:link="rId2"/>
          <a:stretch>
            <a:fillRect/>
          </a:stretch>
        </p:blipFill>
        <p:spPr>
          <a:xfrm>
            <a:off x="998538" y="1771650"/>
            <a:ext cx="2155825" cy="1487488"/>
          </a:xfrm>
          <a:prstGeom prst="rect">
            <a:avLst/>
          </a:prstGeom>
          <a:noFill/>
          <a:ln>
            <a:noFill/>
            <a:miter lim="800000"/>
          </a:ln>
        </p:spPr>
      </p:pic>
      <p:pic>
        <p:nvPicPr>
          <p:cNvPr id="10253" name="Picture 1" descr="E:\资料   L\2020\课件\中考总复习\2021中考总复习·物理\1005B.TIF"/>
          <p:cNvPicPr>
            <a:picLocks noChangeAspect="1"/>
          </p:cNvPicPr>
          <p:nvPr/>
        </p:nvPicPr>
        <p:blipFill>
          <a:blip r:embed="rId5" r:link="rId4"/>
          <a:stretch>
            <a:fillRect/>
          </a:stretch>
        </p:blipFill>
        <p:spPr>
          <a:xfrm>
            <a:off x="5218113" y="1771650"/>
            <a:ext cx="1978025" cy="1758950"/>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0252"/>
                                        </p:tgtEl>
                                        <p:attrNameLst>
                                          <p:attrName>style.visibility</p:attrName>
                                        </p:attrNameLst>
                                      </p:cBhvr>
                                      <p:to>
                                        <p:strVal val="visible"/>
                                      </p:to>
                                    </p:set>
                                    <p:animEffect transition="in" filter="fade">
                                      <p:cBhvr>
                                        <p:cTn id="7" dur="500"/>
                                        <p:tgtEl>
                                          <p:spTgt spid="10252"/>
                                        </p:tgtEl>
                                      </p:cBhvr>
                                    </p:animEffect>
                                  </p:childTnLst>
                                </p:cTn>
                              </p:par>
                              <p:par>
                                <p:cTn id="8" presetID="10" presetClass="entr" presetSubtype="0" fill="hold" nodeType="withEffect">
                                  <p:stCondLst>
                                    <p:cond delay="0"/>
                                  </p:stCondLst>
                                  <p:childTnLst>
                                    <p:set>
                                      <p:cBhvr>
                                        <p:cTn id="9" dur="1" fill="hold">
                                          <p:stCondLst>
                                            <p:cond delay="0"/>
                                          </p:stCondLst>
                                        </p:cTn>
                                        <p:tgtEl>
                                          <p:spTgt spid="10253"/>
                                        </p:tgtEl>
                                        <p:attrNameLst>
                                          <p:attrName>style.visibility</p:attrName>
                                        </p:attrNameLst>
                                      </p:cBhvr>
                                      <p:to>
                                        <p:strVal val="visible"/>
                                      </p:to>
                                    </p:set>
                                    <p:animEffect transition="in" filter="fade">
                                      <p:cBhvr>
                                        <p:cTn id="10" dur="500"/>
                                        <p:tgtEl>
                                          <p:spTgt spid="1025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243"/>
                                        </p:tgtEl>
                                        <p:attrNameLst>
                                          <p:attrName>style.visibility</p:attrName>
                                        </p:attrNameLst>
                                      </p:cBhvr>
                                      <p:to>
                                        <p:strVal val="visible"/>
                                      </p:to>
                                    </p:set>
                                    <p:animEffect transition="in" filter="fade">
                                      <p:cBhvr>
                                        <p:cTn id="13" dur="500"/>
                                        <p:tgtEl>
                                          <p:spTgt spid="10243"/>
                                        </p:tgtEl>
                                      </p:cBhvr>
                                    </p:animEffect>
                                  </p:childTnLst>
                                </p:cTn>
                              </p:par>
                              <p:par>
                                <p:cTn id="14" presetID="10" presetClass="entr" presetSubtype="0" fill="hold" nodeType="withEffect">
                                  <p:stCondLst>
                                    <p:cond delay="0"/>
                                  </p:stCondLst>
                                  <p:childTnLst>
                                    <p:set>
                                      <p:cBhvr>
                                        <p:cTn id="15" dur="1" fill="hold">
                                          <p:stCondLst>
                                            <p:cond delay="0"/>
                                          </p:stCondLst>
                                        </p:cTn>
                                        <p:tgtEl>
                                          <p:spTgt spid="10244"/>
                                        </p:tgtEl>
                                        <p:attrNameLst>
                                          <p:attrName>style.visibility</p:attrName>
                                        </p:attrNameLst>
                                      </p:cBhvr>
                                      <p:to>
                                        <p:strVal val="visible"/>
                                      </p:to>
                                    </p:set>
                                    <p:animEffect transition="in" filter="fade">
                                      <p:cBhvr>
                                        <p:cTn id="16" dur="500"/>
                                        <p:tgtEl>
                                          <p:spTgt spid="102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1266" name="标题 2"/>
          <p:cNvSpPr>
            <a:spLocks noGrp="1"/>
          </p:cNvSpPr>
          <p:nvPr>
            <p:ph type="title" idx="4294967295"/>
          </p:nvPr>
        </p:nvSpPr>
        <p:spPr>
          <a:xfrm>
            <a:off x="508000" y="54927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en-US" sz="2800"/>
              <a:t>一　  焦耳定律　实验　 </a:t>
            </a:r>
            <a:br>
              <a:rPr lang="en-US" altLang="zh-CN" sz="2800"/>
            </a:br>
            <a:r>
              <a:rPr lang="en-US" altLang="zh-CN" sz="2800"/>
              <a:t>         </a:t>
            </a:r>
            <a:r>
              <a:rPr lang="zh-CN" altLang="zh-CN" sz="2800"/>
              <a:t>（</a:t>
            </a:r>
            <a:r>
              <a:rPr lang="en-US" altLang="zh-CN" sz="2800"/>
              <a:t>2020·</a:t>
            </a:r>
            <a:r>
              <a:rPr lang="zh-CN" altLang="zh-CN" sz="2800"/>
              <a:t>鄂州）如右图是探究电流通过导体时产生热量的多少跟什么因素有关的实验装置．甲、乙是完全相同的密闭容器，里面密封着等量的空气，</a:t>
            </a:r>
            <a:r>
              <a:rPr lang="en-US" altLang="zh-CN" sz="2800"/>
              <a:t>U</a:t>
            </a:r>
            <a:r>
              <a:rPr lang="zh-CN" altLang="zh-CN" sz="2800"/>
              <a:t>形管中液面高度的变化反映密</a:t>
            </a:r>
            <a:br>
              <a:rPr lang="en-US" altLang="zh-CN" sz="2800"/>
            </a:br>
            <a:r>
              <a:rPr lang="zh-CN" altLang="zh-CN" sz="2800"/>
              <a:t>闭空气温度的变化，闭合开关前，</a:t>
            </a:r>
            <a:br>
              <a:rPr lang="en-US" altLang="zh-CN" sz="2800"/>
            </a:br>
            <a:r>
              <a:rPr lang="en-US" altLang="zh-CN" sz="2800" i="1"/>
              <a:t>A</a:t>
            </a:r>
            <a:r>
              <a:rPr lang="zh-CN" altLang="zh-CN" sz="2800"/>
              <a:t>、</a:t>
            </a:r>
            <a:r>
              <a:rPr lang="en-US" altLang="zh-CN" sz="2800" i="1"/>
              <a:t>B</a:t>
            </a:r>
            <a:r>
              <a:rPr lang="zh-CN" altLang="zh-CN" sz="2800"/>
              <a:t>两</a:t>
            </a:r>
            <a:r>
              <a:rPr lang="en-US" altLang="zh-CN" sz="2800"/>
              <a:t>U</a:t>
            </a:r>
            <a:r>
              <a:rPr lang="zh-CN" altLang="zh-CN" sz="2800"/>
              <a:t>形管内液面相平．</a:t>
            </a:r>
            <a:br>
              <a:rPr lang="zh-CN" altLang="zh-CN" sz="2800"/>
            </a:br>
            <a:r>
              <a:rPr lang="zh-CN" altLang="zh-CN" sz="2800"/>
              <a:t>（</a:t>
            </a:r>
            <a:r>
              <a:rPr lang="en-US" altLang="zh-CN" sz="2800"/>
              <a:t>1</a:t>
            </a:r>
            <a:r>
              <a:rPr lang="zh-CN" altLang="zh-CN" sz="2800"/>
              <a:t>）实验中，乙容器外部的电阻的作用是为了使左右容器内导体的</a:t>
            </a:r>
            <a:r>
              <a:rPr lang="zh-CN" altLang="zh-CN" sz="2800" u="sng"/>
              <a:t>　　　　　</a:t>
            </a:r>
            <a:r>
              <a:rPr lang="zh-CN" altLang="zh-CN" sz="2800"/>
              <a:t>不相等；</a:t>
            </a:r>
            <a:br>
              <a:rPr lang="zh-CN" altLang="zh-CN" sz="2800"/>
            </a:br>
            <a:endParaRPr lang="zh-CN" altLang="en-US" sz="2800"/>
          </a:p>
        </p:txBody>
      </p:sp>
      <p:pic>
        <p:nvPicPr>
          <p:cNvPr id="11267" name="Picture 2"/>
          <p:cNvPicPr>
            <a:picLocks noChangeAspect="1"/>
          </p:cNvPicPr>
          <p:nvPr/>
        </p:nvPicPr>
        <p:blipFill>
          <a:blip r:embed="rId2"/>
          <a:stretch>
            <a:fillRect/>
          </a:stretch>
        </p:blipFill>
        <p:spPr>
          <a:xfrm>
            <a:off x="671513" y="1389063"/>
            <a:ext cx="792162" cy="395287"/>
          </a:xfrm>
          <a:prstGeom prst="rect">
            <a:avLst/>
          </a:prstGeom>
          <a:noFill/>
          <a:ln>
            <a:noFill/>
            <a:miter lim="800000"/>
          </a:ln>
        </p:spPr>
      </p:pic>
      <p:sp>
        <p:nvSpPr>
          <p:cNvPr id="11268"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11269" name="Picture 7"/>
          <p:cNvPicPr>
            <a:picLocks noChangeAspect="1"/>
          </p:cNvPicPr>
          <p:nvPr/>
        </p:nvPicPr>
        <p:blipFill>
          <a:blip r:embed="rId3"/>
          <a:stretch>
            <a:fillRect/>
          </a:stretch>
        </p:blipFill>
        <p:spPr>
          <a:xfrm>
            <a:off x="6373813" y="3209925"/>
            <a:ext cx="1955800" cy="1863725"/>
          </a:xfrm>
          <a:prstGeom prst="rect">
            <a:avLst/>
          </a:prstGeom>
          <a:noFill/>
          <a:ln>
            <a:noFill/>
            <a:miter lim="800000"/>
          </a:ln>
        </p:spPr>
      </p:pic>
      <p:sp>
        <p:nvSpPr>
          <p:cNvPr id="11270" name="矩形 3"/>
          <p:cNvSpPr/>
          <p:nvPr/>
        </p:nvSpPr>
        <p:spPr>
          <a:xfrm>
            <a:off x="3917950" y="5737225"/>
            <a:ext cx="903288"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电流</a:t>
            </a:r>
            <a:endParaRPr lang="zh-CN" altLang="en-US">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fade">
                                      <p:cBhvr>
                                        <p:cTn id="7" dur="500"/>
                                        <p:tgtEl>
                                          <p:spTgt spid="1126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266"/>
                                        </p:tgtEl>
                                        <p:attrNameLst>
                                          <p:attrName>style.visibility</p:attrName>
                                        </p:attrNameLst>
                                      </p:cBhvr>
                                      <p:to>
                                        <p:strVal val="visible"/>
                                      </p:to>
                                    </p:set>
                                    <p:animEffect transition="in" filter="fade">
                                      <p:cBhvr>
                                        <p:cTn id="10" dur="500"/>
                                        <p:tgtEl>
                                          <p:spTgt spid="11266"/>
                                        </p:tgtEl>
                                      </p:cBhvr>
                                    </p:animEffect>
                                  </p:childTnLst>
                                </p:cTn>
                              </p:par>
                              <p:par>
                                <p:cTn id="11" presetID="10" presetClass="entr" presetSubtype="0" fill="hold" nodeType="withEffect">
                                  <p:stCondLst>
                                    <p:cond delay="0"/>
                                  </p:stCondLst>
                                  <p:childTnLst>
                                    <p:set>
                                      <p:cBhvr>
                                        <p:cTn id="12" dur="1" fill="hold">
                                          <p:stCondLst>
                                            <p:cond delay="0"/>
                                          </p:stCondLst>
                                        </p:cTn>
                                        <p:tgtEl>
                                          <p:spTgt spid="11269"/>
                                        </p:tgtEl>
                                        <p:attrNameLst>
                                          <p:attrName>style.visibility</p:attrName>
                                        </p:attrNameLst>
                                      </p:cBhvr>
                                      <p:to>
                                        <p:strVal val="visible"/>
                                      </p:to>
                                    </p:set>
                                    <p:animEffect transition="in" filter="fade">
                                      <p:cBhvr>
                                        <p:cTn id="13" dur="500"/>
                                        <p:tgtEl>
                                          <p:spTgt spid="11269"/>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1270"/>
                                        </p:tgtEl>
                                        <p:attrNameLst>
                                          <p:attrName>style.visibility</p:attrName>
                                        </p:attrNameLst>
                                      </p:cBhvr>
                                      <p:to>
                                        <p:strVal val="visible"/>
                                      </p:to>
                                    </p:set>
                                    <p:anim calcmode="lin" valueType="num">
                                      <p:cBhvr additive="base">
                                        <p:cTn id="18" dur="500" fill="hold"/>
                                        <p:tgtEl>
                                          <p:spTgt spid="11270"/>
                                        </p:tgtEl>
                                        <p:attrNameLst>
                                          <p:attrName>ppt_x</p:attrName>
                                        </p:attrNameLst>
                                      </p:cBhvr>
                                      <p:tavLst>
                                        <p:tav tm="0">
                                          <p:val>
                                            <p:strVal val="#ppt_x"/>
                                          </p:val>
                                        </p:tav>
                                        <p:tav tm="100000">
                                          <p:val>
                                            <p:strVal val="#ppt_x"/>
                                          </p:val>
                                        </p:tav>
                                      </p:tavLst>
                                    </p:anim>
                                    <p:anim calcmode="lin" valueType="num">
                                      <p:cBhvr additive="base">
                                        <p:cTn id="19" dur="500" fill="hold"/>
                                        <p:tgtEl>
                                          <p:spTgt spid="112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P spid="11270"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2290"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12291" name="标题 2"/>
          <p:cNvSpPr>
            <a:spLocks noGrp="1"/>
          </p:cNvSpPr>
          <p:nvPr>
            <p:ph type="title" idx="4294967295"/>
          </p:nvPr>
        </p:nvSpPr>
        <p:spPr>
          <a:xfrm>
            <a:off x="508000" y="97948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）由于电流产生的热量不易直接测量，因此在实验中是通过观察</a:t>
            </a:r>
            <a:r>
              <a:rPr lang="en-US" altLang="zh-CN" sz="2800"/>
              <a:t>U</a:t>
            </a:r>
            <a:r>
              <a:rPr lang="zh-CN" altLang="zh-CN" sz="2800"/>
              <a:t>形管中液面高度的变化来显示甲、乙容器内空气温度的变化，这里采用的物理研究方法是</a:t>
            </a:r>
            <a:r>
              <a:rPr lang="zh-CN" altLang="zh-CN" sz="2800" u="sng"/>
              <a:t>　　　　　</a:t>
            </a:r>
            <a:r>
              <a:rPr lang="zh-CN" altLang="zh-CN" sz="2800"/>
              <a:t>；</a:t>
            </a:r>
            <a:br>
              <a:rPr lang="zh-CN" altLang="zh-CN" sz="2800"/>
            </a:br>
            <a:r>
              <a:rPr lang="zh-CN" altLang="zh-CN" sz="2800"/>
              <a:t>（</a:t>
            </a:r>
            <a:r>
              <a:rPr lang="en-US" altLang="zh-CN" sz="2800"/>
              <a:t>3</a:t>
            </a:r>
            <a:r>
              <a:rPr lang="zh-CN" altLang="zh-CN" sz="2800"/>
              <a:t>）通过对比观察，</a:t>
            </a:r>
            <a:r>
              <a:rPr lang="zh-CN" altLang="zh-CN" sz="2800" u="sng"/>
              <a:t>　　　　　</a:t>
            </a:r>
            <a:r>
              <a:rPr lang="zh-CN" altLang="zh-CN" sz="2800"/>
              <a:t>（选填</a:t>
            </a:r>
            <a:r>
              <a:rPr lang="en-US" altLang="zh-CN" sz="2800"/>
              <a:t>“</a:t>
            </a:r>
            <a:r>
              <a:rPr lang="zh-CN" altLang="zh-CN" sz="2800"/>
              <a:t>甲</a:t>
            </a:r>
            <a:r>
              <a:rPr lang="en-US" altLang="zh-CN" sz="2800"/>
              <a:t>”</a:t>
            </a:r>
            <a:r>
              <a:rPr lang="zh-CN" altLang="zh-CN" sz="2800"/>
              <a:t>或</a:t>
            </a:r>
            <a:r>
              <a:rPr lang="en-US" altLang="zh-CN" sz="2800"/>
              <a:t>“</a:t>
            </a:r>
            <a:r>
              <a:rPr lang="zh-CN" altLang="zh-CN" sz="2800"/>
              <a:t>乙</a:t>
            </a:r>
            <a:r>
              <a:rPr lang="en-US" altLang="zh-CN" sz="2800"/>
              <a:t>”</a:t>
            </a:r>
            <a:r>
              <a:rPr lang="zh-CN" altLang="zh-CN" sz="2800"/>
              <a:t>）容器中导体的电阻产生的热量较多．由此可知，在电阻和通电时间相同时，电流越</a:t>
            </a:r>
            <a:r>
              <a:rPr lang="zh-CN" altLang="zh-CN" sz="2800" u="sng"/>
              <a:t>　　　　</a:t>
            </a:r>
            <a:r>
              <a:rPr lang="zh-CN" altLang="zh-CN" sz="2800"/>
              <a:t>导体产生的热量越多．</a:t>
            </a:r>
            <a:endParaRPr lang="zh-CN" altLang="en-US" sz="2800"/>
          </a:p>
        </p:txBody>
      </p:sp>
      <p:sp>
        <p:nvSpPr>
          <p:cNvPr id="12292" name="矩形 3"/>
          <p:cNvSpPr/>
          <p:nvPr/>
        </p:nvSpPr>
        <p:spPr>
          <a:xfrm>
            <a:off x="2212975" y="2954338"/>
            <a:ext cx="1620838"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转换法　</a:t>
            </a:r>
            <a:endParaRPr lang="zh-CN" altLang="en-US">
              <a:ea typeface="黑体" panose="02010609060101010101" pitchFamily="49" charset="-122"/>
            </a:endParaRPr>
          </a:p>
        </p:txBody>
      </p:sp>
      <p:sp>
        <p:nvSpPr>
          <p:cNvPr id="12293" name="矩形 6"/>
          <p:cNvSpPr/>
          <p:nvPr/>
        </p:nvSpPr>
        <p:spPr>
          <a:xfrm>
            <a:off x="4562475" y="3609975"/>
            <a:ext cx="542925"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甲</a:t>
            </a:r>
            <a:endParaRPr lang="zh-CN" altLang="en-US">
              <a:ea typeface="黑体" panose="02010609060101010101" pitchFamily="49" charset="-122"/>
            </a:endParaRPr>
          </a:p>
        </p:txBody>
      </p:sp>
      <p:sp>
        <p:nvSpPr>
          <p:cNvPr id="12294" name="矩形 7"/>
          <p:cNvSpPr/>
          <p:nvPr/>
        </p:nvSpPr>
        <p:spPr>
          <a:xfrm>
            <a:off x="7045325" y="4879975"/>
            <a:ext cx="542925"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大</a:t>
            </a:r>
            <a:endParaRPr lang="zh-CN" altLang="en-US">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291"/>
                                        </p:tgtEl>
                                        <p:attrNameLst>
                                          <p:attrName>style.visibility</p:attrName>
                                        </p:attrNameLst>
                                      </p:cBhvr>
                                      <p:to>
                                        <p:strVal val="visible"/>
                                      </p:to>
                                    </p:set>
                                    <p:animEffect transition="in" filter="fade">
                                      <p:cBhvr>
                                        <p:cTn id="7" dur="500"/>
                                        <p:tgtEl>
                                          <p:spTgt spid="1229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2292"/>
                                        </p:tgtEl>
                                        <p:attrNameLst>
                                          <p:attrName>style.visibility</p:attrName>
                                        </p:attrNameLst>
                                      </p:cBhvr>
                                      <p:to>
                                        <p:strVal val="visible"/>
                                      </p:to>
                                    </p:set>
                                    <p:anim calcmode="lin" valueType="num">
                                      <p:cBhvr additive="base">
                                        <p:cTn id="12" dur="500" fill="hold"/>
                                        <p:tgtEl>
                                          <p:spTgt spid="12292"/>
                                        </p:tgtEl>
                                        <p:attrNameLst>
                                          <p:attrName>ppt_x</p:attrName>
                                        </p:attrNameLst>
                                      </p:cBhvr>
                                      <p:tavLst>
                                        <p:tav tm="0">
                                          <p:val>
                                            <p:strVal val="#ppt_x"/>
                                          </p:val>
                                        </p:tav>
                                        <p:tav tm="100000">
                                          <p:val>
                                            <p:strVal val="#ppt_x"/>
                                          </p:val>
                                        </p:tav>
                                      </p:tavLst>
                                    </p:anim>
                                    <p:anim calcmode="lin" valueType="num">
                                      <p:cBhvr additive="base">
                                        <p:cTn id="13" dur="500" fill="hold"/>
                                        <p:tgtEl>
                                          <p:spTgt spid="12292"/>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2293"/>
                                        </p:tgtEl>
                                        <p:attrNameLst>
                                          <p:attrName>style.visibility</p:attrName>
                                        </p:attrNameLst>
                                      </p:cBhvr>
                                      <p:to>
                                        <p:strVal val="visible"/>
                                      </p:to>
                                    </p:set>
                                    <p:anim calcmode="lin" valueType="num">
                                      <p:cBhvr additive="base">
                                        <p:cTn id="18" dur="500" fill="hold"/>
                                        <p:tgtEl>
                                          <p:spTgt spid="12293"/>
                                        </p:tgtEl>
                                        <p:attrNameLst>
                                          <p:attrName>ppt_x</p:attrName>
                                        </p:attrNameLst>
                                      </p:cBhvr>
                                      <p:tavLst>
                                        <p:tav tm="0">
                                          <p:val>
                                            <p:strVal val="#ppt_x"/>
                                          </p:val>
                                        </p:tav>
                                        <p:tav tm="100000">
                                          <p:val>
                                            <p:strVal val="#ppt_x"/>
                                          </p:val>
                                        </p:tav>
                                      </p:tavLst>
                                    </p:anim>
                                    <p:anim calcmode="lin" valueType="num">
                                      <p:cBhvr additive="base">
                                        <p:cTn id="19" dur="500" fill="hold"/>
                                        <p:tgtEl>
                                          <p:spTgt spid="12293"/>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2294"/>
                                        </p:tgtEl>
                                        <p:attrNameLst>
                                          <p:attrName>style.visibility</p:attrName>
                                        </p:attrNameLst>
                                      </p:cBhvr>
                                      <p:to>
                                        <p:strVal val="visible"/>
                                      </p:to>
                                    </p:set>
                                    <p:anim calcmode="lin" valueType="num">
                                      <p:cBhvr additive="base">
                                        <p:cTn id="24" dur="500" fill="hold"/>
                                        <p:tgtEl>
                                          <p:spTgt spid="12294"/>
                                        </p:tgtEl>
                                        <p:attrNameLst>
                                          <p:attrName>ppt_x</p:attrName>
                                        </p:attrNameLst>
                                      </p:cBhvr>
                                      <p:tavLst>
                                        <p:tav tm="0">
                                          <p:val>
                                            <p:strVal val="#ppt_x"/>
                                          </p:val>
                                        </p:tav>
                                        <p:tav tm="100000">
                                          <p:val>
                                            <p:strVal val="#ppt_x"/>
                                          </p:val>
                                        </p:tav>
                                      </p:tavLst>
                                    </p:anim>
                                    <p:anim calcmode="lin" valueType="num">
                                      <p:cBhvr additive="base">
                                        <p:cTn id="25" dur="500" fill="hold"/>
                                        <p:tgtEl>
                                          <p:spTgt spid="1229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p:bldP spid="12292" grpId="0"/>
      <p:bldP spid="12293" grpId="0"/>
      <p:bldP spid="12294"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3314"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13315" name="标题 2"/>
          <p:cNvSpPr>
            <a:spLocks noGrp="1"/>
          </p:cNvSpPr>
          <p:nvPr>
            <p:ph type="title" idx="4294967295"/>
          </p:nvPr>
        </p:nvSpPr>
        <p:spPr>
          <a:xfrm>
            <a:off x="508000" y="920750"/>
            <a:ext cx="8128000" cy="5297488"/>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【点拔】（</a:t>
            </a:r>
            <a:r>
              <a:rPr lang="en-US" altLang="zh-CN" sz="2800"/>
              <a:t>1</a:t>
            </a:r>
            <a:r>
              <a:rPr lang="zh-CN" altLang="zh-CN" sz="2800"/>
              <a:t>）电流产生的热量是通过</a:t>
            </a:r>
            <a:r>
              <a:rPr lang="en-US" altLang="zh-CN" sz="2800"/>
              <a:t>U</a:t>
            </a:r>
            <a:r>
              <a:rPr lang="zh-CN" altLang="zh-CN" sz="2800"/>
              <a:t>形管液面高度差的的变化或气体的热胀冷缩来反映，采用转换法．</a:t>
            </a:r>
            <a:br>
              <a:rPr lang="zh-CN" altLang="zh-CN" sz="2800"/>
            </a:br>
            <a:r>
              <a:rPr lang="zh-CN" altLang="zh-CN" sz="2800"/>
              <a:t>（</a:t>
            </a:r>
            <a:r>
              <a:rPr lang="en-US" altLang="zh-CN" sz="2800"/>
              <a:t>2</a:t>
            </a:r>
            <a:r>
              <a:rPr lang="zh-CN" altLang="zh-CN" sz="2800"/>
              <a:t>）探究电流产生的热量与电阻的关系：将</a:t>
            </a:r>
            <a:r>
              <a:rPr lang="en-US" altLang="zh-CN" sz="2800" i="1"/>
              <a:t>R</a:t>
            </a:r>
            <a:r>
              <a:rPr lang="en-US" altLang="zh-CN" sz="2800" baseline="-25000"/>
              <a:t>1</a:t>
            </a:r>
            <a:r>
              <a:rPr lang="zh-CN" altLang="zh-CN" sz="2800"/>
              <a:t>和</a:t>
            </a:r>
            <a:r>
              <a:rPr lang="en-US" altLang="zh-CN" sz="2800" i="1"/>
              <a:t>R</a:t>
            </a:r>
            <a:r>
              <a:rPr lang="en-US" altLang="zh-CN" sz="2800" baseline="-25000"/>
              <a:t>2</a:t>
            </a:r>
            <a:r>
              <a:rPr lang="zh-CN" altLang="zh-CN" sz="2800"/>
              <a:t>串联使电流相同；</a:t>
            </a:r>
            <a:br>
              <a:rPr lang="zh-CN" altLang="zh-CN" sz="2800"/>
            </a:br>
            <a:r>
              <a:rPr lang="en-US" altLang="zh-CN" sz="2800"/>
              <a:t>  </a:t>
            </a:r>
            <a:r>
              <a:rPr lang="zh-CN" altLang="zh-CN" sz="2800"/>
              <a:t>探究电流产生的热量与电流的关系：将</a:t>
            </a:r>
            <a:r>
              <a:rPr lang="en-US" altLang="zh-CN" sz="2800" i="1"/>
              <a:t>R</a:t>
            </a:r>
            <a:r>
              <a:rPr lang="en-US" altLang="zh-CN" sz="2800" baseline="-25000"/>
              <a:t>3</a:t>
            </a:r>
            <a:r>
              <a:rPr lang="zh-CN" altLang="zh-CN" sz="2800"/>
              <a:t>和</a:t>
            </a:r>
            <a:r>
              <a:rPr lang="en-US" altLang="zh-CN" sz="2800" i="1"/>
              <a:t>R</a:t>
            </a:r>
            <a:r>
              <a:rPr lang="en-US" altLang="zh-CN" sz="2800" baseline="-25000"/>
              <a:t>2</a:t>
            </a:r>
            <a:r>
              <a:rPr lang="zh-CN" altLang="zh-CN" sz="2800"/>
              <a:t>并联，再与</a:t>
            </a:r>
            <a:r>
              <a:rPr lang="en-US" altLang="zh-CN" sz="2800" i="1"/>
              <a:t>R</a:t>
            </a:r>
            <a:r>
              <a:rPr lang="en-US" altLang="zh-CN" sz="2800" baseline="-25000"/>
              <a:t>1</a:t>
            </a:r>
            <a:r>
              <a:rPr lang="zh-CN" altLang="zh-CN" sz="2800"/>
              <a:t>串联（</a:t>
            </a:r>
            <a:r>
              <a:rPr lang="en-US" altLang="zh-CN" sz="2800" i="1"/>
              <a:t>R</a:t>
            </a:r>
            <a:r>
              <a:rPr lang="en-US" altLang="zh-CN" sz="2800" baseline="-25000"/>
              <a:t>1</a:t>
            </a:r>
            <a:r>
              <a:rPr lang="zh-CN" altLang="zh-CN" sz="2800"/>
              <a:t>＝</a:t>
            </a:r>
            <a:r>
              <a:rPr lang="en-US" altLang="zh-CN" sz="2800" i="1"/>
              <a:t>R</a:t>
            </a:r>
            <a:r>
              <a:rPr lang="en-US" altLang="zh-CN" sz="2800" baseline="-25000"/>
              <a:t>2</a:t>
            </a:r>
            <a:r>
              <a:rPr lang="zh-CN" altLang="zh-CN" sz="2800"/>
              <a:t>，且</a:t>
            </a:r>
            <a:r>
              <a:rPr lang="en-US" altLang="zh-CN" sz="2800" i="1"/>
              <a:t>R</a:t>
            </a:r>
            <a:r>
              <a:rPr lang="en-US" altLang="zh-CN" sz="2800" baseline="-25000"/>
              <a:t>1</a:t>
            </a:r>
            <a:r>
              <a:rPr lang="zh-CN" altLang="zh-CN" sz="2800"/>
              <a:t>和</a:t>
            </a:r>
            <a:r>
              <a:rPr lang="en-US" altLang="zh-CN" sz="2800" i="1"/>
              <a:t>R</a:t>
            </a:r>
            <a:r>
              <a:rPr lang="en-US" altLang="zh-CN" sz="2800" baseline="-25000"/>
              <a:t>2</a:t>
            </a:r>
            <a:r>
              <a:rPr lang="zh-CN" altLang="zh-CN" sz="2800"/>
              <a:t>接入密封容器）</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315"/>
                                        </p:tgtEl>
                                        <p:attrNameLst>
                                          <p:attrName>style.visibility</p:attrName>
                                        </p:attrNameLst>
                                      </p:cBhvr>
                                      <p:to>
                                        <p:strVal val="visible"/>
                                      </p:to>
                                    </p:set>
                                    <p:animEffect transition="in" filter="barn(inVertical)">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4338" name="标题 2"/>
          <p:cNvSpPr>
            <a:spLocks noGrp="1"/>
          </p:cNvSpPr>
          <p:nvPr>
            <p:ph type="title" idx="4294967295"/>
          </p:nvPr>
        </p:nvSpPr>
        <p:spPr>
          <a:xfrm>
            <a:off x="508000" y="70961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4500"/>
              </a:lnSpc>
            </a:pPr>
            <a:r>
              <a:rPr lang="en-US" altLang="zh-CN" sz="2800"/>
              <a:t>               </a:t>
            </a:r>
            <a:r>
              <a:rPr lang="zh-CN" altLang="zh-CN" sz="2800"/>
              <a:t>（</a:t>
            </a:r>
            <a:r>
              <a:rPr lang="en-US" altLang="zh-CN" sz="2800"/>
              <a:t>2020·</a:t>
            </a:r>
            <a:r>
              <a:rPr lang="zh-CN" altLang="zh-CN" sz="2800"/>
              <a:t>黄石）如右图所示，</a:t>
            </a:r>
            <a:br>
              <a:rPr lang="en-US" altLang="zh-CN" sz="2800"/>
            </a:br>
            <a:r>
              <a:rPr lang="zh-CN" altLang="zh-CN" sz="2800"/>
              <a:t>两个密闭容器中接入电热丝</a:t>
            </a:r>
            <a:r>
              <a:rPr lang="en-US" altLang="zh-CN" sz="2800" i="1"/>
              <a:t>R</a:t>
            </a:r>
            <a:r>
              <a:rPr lang="en-US" altLang="zh-CN" sz="2800" baseline="-25000"/>
              <a:t>1</a:t>
            </a:r>
            <a:r>
              <a:rPr lang="zh-CN" altLang="zh-CN" sz="2800"/>
              <a:t>、</a:t>
            </a:r>
            <a:r>
              <a:rPr lang="en-US" altLang="zh-CN" sz="2800" i="1"/>
              <a:t>R</a:t>
            </a:r>
            <a:r>
              <a:rPr lang="en-US" altLang="zh-CN" sz="2800" baseline="-25000"/>
              <a:t>2</a:t>
            </a:r>
            <a:r>
              <a:rPr lang="zh-CN" altLang="zh-CN" sz="2800"/>
              <a:t>，</a:t>
            </a:r>
            <a:br>
              <a:rPr lang="en-US" altLang="zh-CN" sz="2800"/>
            </a:br>
            <a:r>
              <a:rPr lang="zh-CN" altLang="zh-CN" sz="2800"/>
              <a:t>右边容器上方接入电热丝</a:t>
            </a:r>
            <a:r>
              <a:rPr lang="en-US" altLang="zh-CN" sz="2800" i="1"/>
              <a:t>R</a:t>
            </a:r>
            <a:r>
              <a:rPr lang="en-US" altLang="zh-CN" sz="2800" baseline="-25000"/>
              <a:t>3</a:t>
            </a:r>
            <a:r>
              <a:rPr lang="zh-CN" altLang="zh-CN" sz="2800"/>
              <a:t>，在通电</a:t>
            </a:r>
            <a:br>
              <a:rPr lang="en-US" altLang="zh-CN" sz="2800"/>
            </a:br>
            <a:r>
              <a:rPr lang="zh-CN" altLang="zh-CN" sz="2800"/>
              <a:t>时间相同的情况下，观察两个</a:t>
            </a:r>
            <a:r>
              <a:rPr lang="en-US" altLang="zh-CN" sz="2800"/>
              <a:t>U</a:t>
            </a:r>
            <a:r>
              <a:rPr lang="zh-CN" altLang="zh-CN" sz="2800"/>
              <a:t>形管中液面高度的变化．本实验是根据</a:t>
            </a:r>
            <a:r>
              <a:rPr lang="zh-CN" altLang="zh-CN" sz="2800" u="sng"/>
              <a:t>　　　　　</a:t>
            </a:r>
            <a:r>
              <a:rPr lang="zh-CN" altLang="zh-CN" sz="2800"/>
              <a:t>（选填</a:t>
            </a:r>
            <a:r>
              <a:rPr lang="en-US" altLang="zh-CN" sz="2800"/>
              <a:t>“</a:t>
            </a:r>
            <a:r>
              <a:rPr lang="zh-CN" altLang="zh-CN" sz="2800"/>
              <a:t>气体</a:t>
            </a:r>
            <a:r>
              <a:rPr lang="en-US" altLang="zh-CN" sz="2800"/>
              <a:t>”</a:t>
            </a:r>
            <a:r>
              <a:rPr lang="zh-CN" altLang="zh-CN" sz="2800"/>
              <a:t>或</a:t>
            </a:r>
            <a:r>
              <a:rPr lang="en-US" altLang="zh-CN" sz="2800"/>
              <a:t>“</a:t>
            </a:r>
            <a:r>
              <a:rPr lang="zh-CN" altLang="zh-CN" sz="2800"/>
              <a:t>液体</a:t>
            </a:r>
            <a:r>
              <a:rPr lang="en-US" altLang="zh-CN" sz="2800"/>
              <a:t>”</a:t>
            </a:r>
            <a:r>
              <a:rPr lang="zh-CN" altLang="zh-CN" sz="2800"/>
              <a:t>）的热胀冷缩来反映电流产生的热量多少，已知</a:t>
            </a:r>
            <a:r>
              <a:rPr lang="en-US" altLang="zh-CN" sz="2800" i="1"/>
              <a:t>R</a:t>
            </a:r>
            <a:r>
              <a:rPr lang="en-US" altLang="zh-CN" sz="2800" baseline="-25000"/>
              <a:t>1</a:t>
            </a:r>
            <a:r>
              <a:rPr lang="zh-CN" altLang="zh-CN" sz="2800"/>
              <a:t>＝</a:t>
            </a:r>
            <a:r>
              <a:rPr lang="en-US" altLang="zh-CN" sz="2800"/>
              <a:t>10 Ω</a:t>
            </a:r>
            <a:r>
              <a:rPr lang="zh-CN" altLang="zh-CN" sz="2800"/>
              <a:t>，</a:t>
            </a:r>
            <a:r>
              <a:rPr lang="en-US" altLang="zh-CN" sz="2800" i="1"/>
              <a:t>R</a:t>
            </a:r>
            <a:r>
              <a:rPr lang="en-US" altLang="zh-CN" sz="2800" baseline="-25000"/>
              <a:t>3</a:t>
            </a:r>
            <a:r>
              <a:rPr lang="zh-CN" altLang="zh-CN" sz="2800"/>
              <a:t>＝</a:t>
            </a:r>
            <a:r>
              <a:rPr lang="en-US" altLang="zh-CN" sz="2800"/>
              <a:t>6 Ω</a:t>
            </a:r>
            <a:r>
              <a:rPr lang="zh-CN" altLang="zh-CN" sz="2800"/>
              <a:t>，为了研究电流产生的热量与电流的关系，则</a:t>
            </a:r>
            <a:r>
              <a:rPr lang="en-US" altLang="zh-CN" sz="2800" i="1"/>
              <a:t>R</a:t>
            </a:r>
            <a:r>
              <a:rPr lang="en-US" altLang="zh-CN" sz="2800" baseline="-25000"/>
              <a:t>2</a:t>
            </a:r>
            <a:r>
              <a:rPr lang="zh-CN" altLang="zh-CN" sz="2800"/>
              <a:t>＝</a:t>
            </a:r>
            <a:r>
              <a:rPr lang="zh-CN" altLang="zh-CN" sz="2800" u="sng"/>
              <a:t>　　　　　</a:t>
            </a:r>
            <a:r>
              <a:rPr lang="en-US" altLang="zh-CN" sz="2800"/>
              <a:t>Ω.</a:t>
            </a:r>
            <a:r>
              <a:rPr lang="zh-CN" altLang="zh-CN" sz="2800"/>
              <a:t>若将</a:t>
            </a:r>
            <a:r>
              <a:rPr lang="en-US" altLang="zh-CN" sz="2800" i="1"/>
              <a:t>R</a:t>
            </a:r>
            <a:r>
              <a:rPr lang="en-US" altLang="zh-CN" sz="2800" baseline="-25000"/>
              <a:t>3</a:t>
            </a:r>
            <a:r>
              <a:rPr lang="zh-CN" altLang="zh-CN" sz="2800"/>
              <a:t>和</a:t>
            </a:r>
            <a:r>
              <a:rPr lang="en-US" altLang="zh-CN" sz="2800" i="1"/>
              <a:t>R</a:t>
            </a:r>
            <a:r>
              <a:rPr lang="en-US" altLang="zh-CN" sz="2800" baseline="-25000"/>
              <a:t>2</a:t>
            </a:r>
            <a:r>
              <a:rPr lang="zh-CN" altLang="zh-CN" sz="2800"/>
              <a:t>并联接入右边密闭容器中，则可研究电流产生的热量与</a:t>
            </a:r>
            <a:r>
              <a:rPr lang="zh-CN" altLang="zh-CN" sz="2800" u="sng"/>
              <a:t>　　　　　</a:t>
            </a:r>
            <a:r>
              <a:rPr lang="zh-CN" altLang="zh-CN" sz="2800"/>
              <a:t>的关系．</a:t>
            </a:r>
            <a:endParaRPr lang="zh-CN" altLang="en-US" sz="2800"/>
          </a:p>
        </p:txBody>
      </p:sp>
      <p:pic>
        <p:nvPicPr>
          <p:cNvPr id="14339" name="Picture 2"/>
          <p:cNvPicPr>
            <a:picLocks noChangeAspect="1"/>
          </p:cNvPicPr>
          <p:nvPr/>
        </p:nvPicPr>
        <p:blipFill>
          <a:blip r:embed="rId2"/>
          <a:stretch>
            <a:fillRect/>
          </a:stretch>
        </p:blipFill>
        <p:spPr>
          <a:xfrm>
            <a:off x="681038" y="809625"/>
            <a:ext cx="1323975" cy="487363"/>
          </a:xfrm>
          <a:prstGeom prst="rect">
            <a:avLst/>
          </a:prstGeom>
          <a:noFill/>
          <a:ln>
            <a:noFill/>
            <a:miter lim="800000"/>
          </a:ln>
        </p:spPr>
      </p:pic>
      <p:sp>
        <p:nvSpPr>
          <p:cNvPr id="14340" name="矩形 5"/>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14341" name="Picture 7"/>
          <p:cNvPicPr>
            <a:picLocks noChangeAspect="1"/>
          </p:cNvPicPr>
          <p:nvPr/>
        </p:nvPicPr>
        <p:blipFill>
          <a:blip r:embed="rId3"/>
          <a:stretch>
            <a:fillRect/>
          </a:stretch>
        </p:blipFill>
        <p:spPr>
          <a:xfrm>
            <a:off x="6456363" y="790575"/>
            <a:ext cx="2006600" cy="1671638"/>
          </a:xfrm>
          <a:prstGeom prst="rect">
            <a:avLst/>
          </a:prstGeom>
          <a:noFill/>
          <a:ln>
            <a:noFill/>
            <a:miter lim="800000"/>
          </a:ln>
        </p:spPr>
      </p:pic>
      <p:sp>
        <p:nvSpPr>
          <p:cNvPr id="14342" name="矩形 3"/>
          <p:cNvSpPr/>
          <p:nvPr/>
        </p:nvSpPr>
        <p:spPr>
          <a:xfrm>
            <a:off x="4305300" y="3032125"/>
            <a:ext cx="1262063"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气体　</a:t>
            </a:r>
            <a:endParaRPr lang="zh-CN" altLang="zh-CN" sz="1000">
              <a:latin typeface="等线" pitchFamily="2" charset="-122"/>
              <a:ea typeface="等线" pitchFamily="2" charset="-122"/>
            </a:endParaRPr>
          </a:p>
        </p:txBody>
      </p:sp>
      <p:sp>
        <p:nvSpPr>
          <p:cNvPr id="14343" name="矩形 9"/>
          <p:cNvSpPr/>
          <p:nvPr/>
        </p:nvSpPr>
        <p:spPr>
          <a:xfrm>
            <a:off x="4722813" y="4756150"/>
            <a:ext cx="901700"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en-US" altLang="zh-CN" sz="2800" spc="0">
                <a:solidFill>
                  <a:srgbClr val="FF0000"/>
                </a:solidFill>
                <a:latin typeface="Times New Roman" pitchFamily="18" charset="0"/>
                <a:ea typeface="黑体" pitchFamily="49" charset="-122"/>
              </a:rPr>
              <a:t>10</a:t>
            </a:r>
            <a:r>
              <a:rPr lang="zh-CN" altLang="zh-CN" sz="2800" spc="0">
                <a:solidFill>
                  <a:srgbClr val="FF0000"/>
                </a:solidFill>
                <a:latin typeface="Times New Roman" pitchFamily="18" charset="0"/>
                <a:ea typeface="黑体" pitchFamily="49" charset="-122"/>
              </a:rPr>
              <a:t>　</a:t>
            </a:r>
            <a:endParaRPr lang="zh-CN" altLang="zh-CN" sz="1000">
              <a:latin typeface="等线" pitchFamily="2" charset="-122"/>
              <a:ea typeface="等线" pitchFamily="2" charset="-122"/>
            </a:endParaRPr>
          </a:p>
        </p:txBody>
      </p:sp>
      <p:sp>
        <p:nvSpPr>
          <p:cNvPr id="14344" name="矩形 10"/>
          <p:cNvSpPr/>
          <p:nvPr/>
        </p:nvSpPr>
        <p:spPr>
          <a:xfrm>
            <a:off x="1343025" y="5888038"/>
            <a:ext cx="903288"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电阻</a:t>
            </a:r>
            <a:endParaRPr lang="zh-CN" altLang="zh-CN" sz="1000">
              <a:latin typeface="等线" pitchFamily="2" charset="-122"/>
              <a:ea typeface="等线"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4339"/>
                                        </p:tgtEl>
                                        <p:attrNameLst>
                                          <p:attrName>style.visibility</p:attrName>
                                        </p:attrNameLst>
                                      </p:cBhvr>
                                      <p:to>
                                        <p:strVal val="visible"/>
                                      </p:to>
                                    </p:set>
                                    <p:animEffect transition="in" filter="fade">
                                      <p:cBhvr>
                                        <p:cTn id="7" dur="500"/>
                                        <p:tgtEl>
                                          <p:spTgt spid="1433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338"/>
                                        </p:tgtEl>
                                        <p:attrNameLst>
                                          <p:attrName>style.visibility</p:attrName>
                                        </p:attrNameLst>
                                      </p:cBhvr>
                                      <p:to>
                                        <p:strVal val="visible"/>
                                      </p:to>
                                    </p:set>
                                    <p:animEffect transition="in" filter="fade">
                                      <p:cBhvr>
                                        <p:cTn id="10" dur="500"/>
                                        <p:tgtEl>
                                          <p:spTgt spid="14338"/>
                                        </p:tgtEl>
                                      </p:cBhvr>
                                    </p:animEffect>
                                  </p:childTnLst>
                                </p:cTn>
                              </p:par>
                              <p:par>
                                <p:cTn id="11" presetID="10" presetClass="entr" presetSubtype="0" fill="hold" nodeType="withEffect">
                                  <p:stCondLst>
                                    <p:cond delay="0"/>
                                  </p:stCondLst>
                                  <p:childTnLst>
                                    <p:set>
                                      <p:cBhvr>
                                        <p:cTn id="12" dur="1" fill="hold">
                                          <p:stCondLst>
                                            <p:cond delay="0"/>
                                          </p:stCondLst>
                                        </p:cTn>
                                        <p:tgtEl>
                                          <p:spTgt spid="14341"/>
                                        </p:tgtEl>
                                        <p:attrNameLst>
                                          <p:attrName>style.visibility</p:attrName>
                                        </p:attrNameLst>
                                      </p:cBhvr>
                                      <p:to>
                                        <p:strVal val="visible"/>
                                      </p:to>
                                    </p:set>
                                    <p:animEffect transition="in" filter="fade">
                                      <p:cBhvr>
                                        <p:cTn id="13" dur="500"/>
                                        <p:tgtEl>
                                          <p:spTgt spid="14341"/>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4342"/>
                                        </p:tgtEl>
                                        <p:attrNameLst>
                                          <p:attrName>style.visibility</p:attrName>
                                        </p:attrNameLst>
                                      </p:cBhvr>
                                      <p:to>
                                        <p:strVal val="visible"/>
                                      </p:to>
                                    </p:set>
                                    <p:anim calcmode="lin" valueType="num">
                                      <p:cBhvr additive="base">
                                        <p:cTn id="18" dur="500" fill="hold"/>
                                        <p:tgtEl>
                                          <p:spTgt spid="14342"/>
                                        </p:tgtEl>
                                        <p:attrNameLst>
                                          <p:attrName>ppt_x</p:attrName>
                                        </p:attrNameLst>
                                      </p:cBhvr>
                                      <p:tavLst>
                                        <p:tav tm="0">
                                          <p:val>
                                            <p:strVal val="#ppt_x"/>
                                          </p:val>
                                        </p:tav>
                                        <p:tav tm="100000">
                                          <p:val>
                                            <p:strVal val="#ppt_x"/>
                                          </p:val>
                                        </p:tav>
                                      </p:tavLst>
                                    </p:anim>
                                    <p:anim calcmode="lin" valueType="num">
                                      <p:cBhvr additive="base">
                                        <p:cTn id="19" dur="500" fill="hold"/>
                                        <p:tgtEl>
                                          <p:spTgt spid="14342"/>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4343"/>
                                        </p:tgtEl>
                                        <p:attrNameLst>
                                          <p:attrName>style.visibility</p:attrName>
                                        </p:attrNameLst>
                                      </p:cBhvr>
                                      <p:to>
                                        <p:strVal val="visible"/>
                                      </p:to>
                                    </p:set>
                                    <p:anim calcmode="lin" valueType="num">
                                      <p:cBhvr additive="base">
                                        <p:cTn id="24" dur="500" fill="hold"/>
                                        <p:tgtEl>
                                          <p:spTgt spid="14343"/>
                                        </p:tgtEl>
                                        <p:attrNameLst>
                                          <p:attrName>ppt_x</p:attrName>
                                        </p:attrNameLst>
                                      </p:cBhvr>
                                      <p:tavLst>
                                        <p:tav tm="0">
                                          <p:val>
                                            <p:strVal val="#ppt_x"/>
                                          </p:val>
                                        </p:tav>
                                        <p:tav tm="100000">
                                          <p:val>
                                            <p:strVal val="#ppt_x"/>
                                          </p:val>
                                        </p:tav>
                                      </p:tavLst>
                                    </p:anim>
                                    <p:anim calcmode="lin" valueType="num">
                                      <p:cBhvr additive="base">
                                        <p:cTn id="25" dur="500" fill="hold"/>
                                        <p:tgtEl>
                                          <p:spTgt spid="14343"/>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4344"/>
                                        </p:tgtEl>
                                        <p:attrNameLst>
                                          <p:attrName>style.visibility</p:attrName>
                                        </p:attrNameLst>
                                      </p:cBhvr>
                                      <p:to>
                                        <p:strVal val="visible"/>
                                      </p:to>
                                    </p:set>
                                    <p:anim calcmode="lin" valueType="num">
                                      <p:cBhvr additive="base">
                                        <p:cTn id="30" dur="500" fill="hold"/>
                                        <p:tgtEl>
                                          <p:spTgt spid="14344"/>
                                        </p:tgtEl>
                                        <p:attrNameLst>
                                          <p:attrName>ppt_x</p:attrName>
                                        </p:attrNameLst>
                                      </p:cBhvr>
                                      <p:tavLst>
                                        <p:tav tm="0">
                                          <p:val>
                                            <p:strVal val="#ppt_x"/>
                                          </p:val>
                                        </p:tav>
                                        <p:tav tm="100000">
                                          <p:val>
                                            <p:strVal val="#ppt_x"/>
                                          </p:val>
                                        </p:tav>
                                      </p:tavLst>
                                    </p:anim>
                                    <p:anim calcmode="lin" valueType="num">
                                      <p:cBhvr additive="base">
                                        <p:cTn id="31" dur="500" fill="hold"/>
                                        <p:tgtEl>
                                          <p:spTgt spid="143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P spid="14342" grpId="0"/>
      <p:bldP spid="14343" grpId="0"/>
      <p:bldP spid="14344"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5362"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15363" name="标题 2"/>
          <p:cNvSpPr>
            <a:spLocks noGrp="1"/>
          </p:cNvSpPr>
          <p:nvPr>
            <p:ph type="title" idx="4294967295"/>
          </p:nvPr>
        </p:nvSpPr>
        <p:spPr>
          <a:xfrm>
            <a:off x="500063" y="76676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en-US" sz="2800"/>
              <a:t>二　  焦耳定律的计算　 </a:t>
            </a:r>
            <a:br>
              <a:rPr lang="en-US" altLang="zh-CN" sz="2800"/>
            </a:br>
            <a:r>
              <a:rPr lang="en-US" altLang="zh-CN" sz="2800"/>
              <a:t>        </a:t>
            </a:r>
            <a:r>
              <a:rPr lang="zh-CN" altLang="zh-CN" sz="2800"/>
              <a:t>（</a:t>
            </a:r>
            <a:r>
              <a:rPr lang="en-US" altLang="zh-CN" sz="2800"/>
              <a:t>2020·</a:t>
            </a:r>
            <a:r>
              <a:rPr lang="zh-CN" altLang="zh-CN" sz="2800"/>
              <a:t>杭州）如下图电路中，电源电压恒为</a:t>
            </a:r>
            <a:r>
              <a:rPr lang="en-US" altLang="zh-CN" sz="2800"/>
              <a:t>9 V</a:t>
            </a:r>
            <a:r>
              <a:rPr lang="zh-CN" altLang="zh-CN" sz="2800"/>
              <a:t>，灯泡</a:t>
            </a:r>
            <a:r>
              <a:rPr lang="en-US" altLang="zh-CN" sz="2800"/>
              <a:t>L</a:t>
            </a:r>
            <a:r>
              <a:rPr lang="zh-CN" altLang="zh-CN" sz="2800"/>
              <a:t>规格为</a:t>
            </a:r>
            <a:r>
              <a:rPr lang="en-US" altLang="zh-CN" sz="2800"/>
              <a:t>“6 V</a:t>
            </a:r>
            <a:r>
              <a:rPr lang="zh-CN" altLang="zh-CN" sz="2800"/>
              <a:t>　</a:t>
            </a:r>
            <a:r>
              <a:rPr lang="en-US" altLang="zh-CN" sz="2800"/>
              <a:t>3 W”</a:t>
            </a:r>
            <a:r>
              <a:rPr lang="zh-CN" altLang="zh-CN" sz="2800"/>
              <a:t>．闭合</a:t>
            </a:r>
            <a:br>
              <a:rPr lang="en-US" altLang="zh-CN" sz="2800"/>
            </a:br>
            <a:r>
              <a:rPr lang="zh-CN" altLang="zh-CN" sz="2800"/>
              <a:t>开关，灯泡正常工作．求：</a:t>
            </a:r>
            <a:br>
              <a:rPr lang="zh-CN" altLang="zh-CN" sz="2800"/>
            </a:br>
            <a:r>
              <a:rPr lang="zh-CN" altLang="zh-CN" sz="2800"/>
              <a:t>（</a:t>
            </a:r>
            <a:r>
              <a:rPr lang="en-US" altLang="zh-CN" sz="2800"/>
              <a:t>1</a:t>
            </a:r>
            <a:r>
              <a:rPr lang="zh-CN" altLang="zh-CN" sz="2800"/>
              <a:t>）电阻</a:t>
            </a:r>
            <a:r>
              <a:rPr lang="en-US" altLang="zh-CN" sz="2800" i="1"/>
              <a:t>R</a:t>
            </a:r>
            <a:r>
              <a:rPr lang="zh-CN" altLang="zh-CN" sz="2800"/>
              <a:t>的阻值．</a:t>
            </a:r>
            <a:br>
              <a:rPr lang="zh-CN" altLang="zh-CN" sz="2800"/>
            </a:br>
            <a:endParaRPr lang="zh-CN" altLang="en-US" sz="2800"/>
          </a:p>
        </p:txBody>
      </p:sp>
      <p:pic>
        <p:nvPicPr>
          <p:cNvPr id="15364" name="Picture 1"/>
          <p:cNvPicPr>
            <a:picLocks noChangeAspect="1"/>
          </p:cNvPicPr>
          <p:nvPr/>
        </p:nvPicPr>
        <p:blipFill>
          <a:blip r:embed="rId2"/>
          <a:stretch>
            <a:fillRect/>
          </a:stretch>
        </p:blipFill>
        <p:spPr>
          <a:xfrm>
            <a:off x="669925" y="1571625"/>
            <a:ext cx="715963" cy="392113"/>
          </a:xfrm>
          <a:prstGeom prst="rect">
            <a:avLst/>
          </a:prstGeom>
          <a:noFill/>
          <a:ln>
            <a:noFill/>
            <a:miter lim="800000"/>
          </a:ln>
        </p:spPr>
      </p:pic>
      <p:pic>
        <p:nvPicPr>
          <p:cNvPr id="15365" name="Picture 2"/>
          <p:cNvPicPr>
            <a:picLocks noChangeAspect="1"/>
          </p:cNvPicPr>
          <p:nvPr/>
        </p:nvPicPr>
        <p:blipFill>
          <a:blip r:embed="rId3"/>
          <a:stretch>
            <a:fillRect/>
          </a:stretch>
        </p:blipFill>
        <p:spPr>
          <a:xfrm>
            <a:off x="6308725" y="2160588"/>
            <a:ext cx="1836738" cy="1804987"/>
          </a:xfrm>
          <a:prstGeom prst="rect">
            <a:avLst/>
          </a:prstGeom>
          <a:noFill/>
          <a:ln>
            <a:noFill/>
            <a:miter lim="800000"/>
          </a:ln>
        </p:spPr>
      </p:pic>
      <p:sp>
        <p:nvSpPr>
          <p:cNvPr id="15366" name="矩形 1"/>
          <p:cNvSpPr/>
          <p:nvPr/>
        </p:nvSpPr>
        <p:spPr>
          <a:xfrm>
            <a:off x="631825" y="4056063"/>
            <a:ext cx="7864475" cy="1958975"/>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lnSpc>
                <a:spcPct val="150000"/>
              </a:lnSpc>
            </a:pPr>
            <a:r>
              <a:rPr lang="zh-CN" altLang="zh-CN" sz="2800" spc="0">
                <a:solidFill>
                  <a:srgbClr val="FF0000"/>
                </a:solidFill>
                <a:latin typeface="Times New Roman" pitchFamily="18" charset="0"/>
                <a:ea typeface="黑体" pitchFamily="49" charset="-122"/>
              </a:rPr>
              <a:t>解：</a:t>
            </a:r>
            <a:r>
              <a:rPr lang="en-US" altLang="zh-CN" sz="2800" spc="0">
                <a:solidFill>
                  <a:srgbClr val="FF0000"/>
                </a:solidFill>
                <a:latin typeface="Times New Roman" pitchFamily="18" charset="0"/>
                <a:ea typeface="黑体" pitchFamily="49" charset="-122"/>
              </a:rPr>
              <a:t>(1)</a:t>
            </a:r>
            <a:r>
              <a:rPr lang="zh-CN" altLang="zh-CN" sz="2800" spc="0">
                <a:solidFill>
                  <a:srgbClr val="FF0000"/>
                </a:solidFill>
                <a:latin typeface="Times New Roman" pitchFamily="18" charset="0"/>
                <a:ea typeface="黑体" pitchFamily="49" charset="-122"/>
              </a:rPr>
              <a:t>由电路图知，</a:t>
            </a:r>
            <a:r>
              <a:rPr lang="en-US" altLang="zh-CN" sz="2800" spc="0">
                <a:solidFill>
                  <a:srgbClr val="FF0000"/>
                </a:solidFill>
                <a:latin typeface="Times New Roman" pitchFamily="18" charset="0"/>
                <a:ea typeface="黑体" pitchFamily="49" charset="-122"/>
              </a:rPr>
              <a:t>L</a:t>
            </a:r>
            <a:r>
              <a:rPr lang="zh-CN" altLang="zh-CN" sz="2800" spc="0">
                <a:solidFill>
                  <a:srgbClr val="FF0000"/>
                </a:solidFill>
                <a:latin typeface="Times New Roman" pitchFamily="18" charset="0"/>
                <a:ea typeface="黑体" pitchFamily="49" charset="-122"/>
              </a:rPr>
              <a:t>与</a:t>
            </a:r>
            <a:r>
              <a:rPr lang="en-US" altLang="zh-CN" sz="2800" i="1" spc="0">
                <a:solidFill>
                  <a:srgbClr val="FF0000"/>
                </a:solidFill>
                <a:latin typeface="Times New Roman" pitchFamily="18" charset="0"/>
                <a:ea typeface="黑体" pitchFamily="49" charset="-122"/>
              </a:rPr>
              <a:t>R</a:t>
            </a:r>
            <a:r>
              <a:rPr lang="zh-CN" altLang="zh-CN" sz="2800" spc="0">
                <a:solidFill>
                  <a:srgbClr val="FF0000"/>
                </a:solidFill>
                <a:latin typeface="Times New Roman" pitchFamily="18" charset="0"/>
                <a:ea typeface="黑体" pitchFamily="49" charset="-122"/>
              </a:rPr>
              <a:t>串联，电压表测灯泡两端的电压，闭合开关，灯泡正常发光，由串联电路特点和</a:t>
            </a:r>
            <a:r>
              <a:rPr lang="en-US" altLang="zh-CN" sz="2800" i="1" spc="0">
                <a:solidFill>
                  <a:srgbClr val="FF0000"/>
                </a:solidFill>
                <a:latin typeface="Times New Roman" pitchFamily="18" charset="0"/>
                <a:ea typeface="黑体" pitchFamily="49" charset="-122"/>
              </a:rPr>
              <a:t>P</a:t>
            </a:r>
            <a:r>
              <a:rPr lang="zh-CN" altLang="zh-CN" sz="2800" spc="0">
                <a:solidFill>
                  <a:srgbClr val="FF0000"/>
                </a:solidFill>
                <a:latin typeface="Times New Roman" pitchFamily="18" charset="0"/>
                <a:ea typeface="黑体" pitchFamily="49" charset="-122"/>
              </a:rPr>
              <a:t>＝</a:t>
            </a:r>
            <a:r>
              <a:rPr lang="en-US" altLang="zh-CN" sz="2800" i="1" spc="0">
                <a:solidFill>
                  <a:srgbClr val="FF0000"/>
                </a:solidFill>
                <a:latin typeface="Times New Roman" pitchFamily="18" charset="0"/>
                <a:ea typeface="黑体" pitchFamily="49" charset="-122"/>
              </a:rPr>
              <a:t>UI</a:t>
            </a:r>
            <a:r>
              <a:rPr lang="zh-CN" altLang="zh-CN" sz="2800" spc="0">
                <a:solidFill>
                  <a:srgbClr val="FF0000"/>
                </a:solidFill>
                <a:latin typeface="Times New Roman" pitchFamily="18" charset="0"/>
                <a:ea typeface="黑体" pitchFamily="49" charset="-122"/>
              </a:rPr>
              <a:t>可得，此时电路中电流：</a:t>
            </a:r>
            <a:endParaRPr lang="zh-CN" altLang="zh-CN" sz="1000">
              <a:latin typeface="等线" pitchFamily="2" charset="-122"/>
              <a:ea typeface="等线"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5364"/>
                                        </p:tgtEl>
                                        <p:attrNameLst>
                                          <p:attrName>style.visibility</p:attrName>
                                        </p:attrNameLst>
                                      </p:cBhvr>
                                      <p:to>
                                        <p:strVal val="visible"/>
                                      </p:to>
                                    </p:set>
                                    <p:animEffect transition="in" filter="fade">
                                      <p:cBhvr>
                                        <p:cTn id="7" dur="500"/>
                                        <p:tgtEl>
                                          <p:spTgt spid="1536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363"/>
                                        </p:tgtEl>
                                        <p:attrNameLst>
                                          <p:attrName>style.visibility</p:attrName>
                                        </p:attrNameLst>
                                      </p:cBhvr>
                                      <p:to>
                                        <p:strVal val="visible"/>
                                      </p:to>
                                    </p:set>
                                    <p:animEffect transition="in" filter="fade">
                                      <p:cBhvr>
                                        <p:cTn id="10" dur="500"/>
                                        <p:tgtEl>
                                          <p:spTgt spid="15363"/>
                                        </p:tgtEl>
                                      </p:cBhvr>
                                    </p:animEffect>
                                  </p:childTnLst>
                                </p:cTn>
                              </p:par>
                              <p:par>
                                <p:cTn id="11" presetID="10" presetClass="entr" presetSubtype="0" fill="hold" nodeType="withEffect">
                                  <p:stCondLst>
                                    <p:cond delay="0"/>
                                  </p:stCondLst>
                                  <p:childTnLst>
                                    <p:set>
                                      <p:cBhvr>
                                        <p:cTn id="12" dur="1" fill="hold">
                                          <p:stCondLst>
                                            <p:cond delay="0"/>
                                          </p:stCondLst>
                                        </p:cTn>
                                        <p:tgtEl>
                                          <p:spTgt spid="15365"/>
                                        </p:tgtEl>
                                        <p:attrNameLst>
                                          <p:attrName>style.visibility</p:attrName>
                                        </p:attrNameLst>
                                      </p:cBhvr>
                                      <p:to>
                                        <p:strVal val="visible"/>
                                      </p:to>
                                    </p:set>
                                    <p:animEffect transition="in" filter="fade">
                                      <p:cBhvr>
                                        <p:cTn id="13" dur="500"/>
                                        <p:tgtEl>
                                          <p:spTgt spid="15365"/>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5366"/>
                                        </p:tgtEl>
                                        <p:attrNameLst>
                                          <p:attrName>style.visibility</p:attrName>
                                        </p:attrNameLst>
                                      </p:cBhvr>
                                      <p:to>
                                        <p:strVal val="visible"/>
                                      </p:to>
                                    </p:set>
                                    <p:anim calcmode="lin" valueType="num">
                                      <p:cBhvr additive="base">
                                        <p:cTn id="18" dur="500" fill="hold"/>
                                        <p:tgtEl>
                                          <p:spTgt spid="15366"/>
                                        </p:tgtEl>
                                        <p:attrNameLst>
                                          <p:attrName>ppt_x</p:attrName>
                                        </p:attrNameLst>
                                      </p:cBhvr>
                                      <p:tavLst>
                                        <p:tav tm="0">
                                          <p:val>
                                            <p:strVal val="#ppt_x"/>
                                          </p:val>
                                        </p:tav>
                                        <p:tav tm="100000">
                                          <p:val>
                                            <p:strVal val="#ppt_x"/>
                                          </p:val>
                                        </p:tav>
                                      </p:tavLst>
                                    </p:anim>
                                    <p:anim calcmode="lin" valueType="num">
                                      <p:cBhvr additive="base">
                                        <p:cTn id="19" dur="500" fill="hold"/>
                                        <p:tgtEl>
                                          <p:spTgt spid="153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p:bldP spid="15366"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6386"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16387" name="图片 1"/>
          <p:cNvPicPr>
            <a:picLocks noChangeAspect="1"/>
          </p:cNvPicPr>
          <p:nvPr/>
        </p:nvPicPr>
        <p:blipFill>
          <a:blip r:embed="rId2"/>
          <a:srcRect r="18105"/>
          <a:stretch>
            <a:fillRect/>
          </a:stretch>
        </p:blipFill>
        <p:spPr>
          <a:xfrm>
            <a:off x="917575" y="1308100"/>
            <a:ext cx="7488238" cy="4241800"/>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16387"/>
                                        </p:tgtEl>
                                        <p:attrNameLst>
                                          <p:attrName>style.visibility</p:attrName>
                                        </p:attrNameLst>
                                      </p:cBhvr>
                                      <p:to>
                                        <p:strVal val="visible"/>
                                      </p:to>
                                    </p:set>
                                    <p:animEffect transition="in" filter="barn(inVertical)">
                                      <p:cBhvr>
                                        <p:cTn id="7" dur="500"/>
                                        <p:tgtEl>
                                          <p:spTgt spid="163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7410"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17411" name="标题 2"/>
          <p:cNvSpPr>
            <a:spLocks noGrp="1"/>
          </p:cNvSpPr>
          <p:nvPr>
            <p:ph type="title" idx="4294967295"/>
          </p:nvPr>
        </p:nvSpPr>
        <p:spPr>
          <a:xfrm>
            <a:off x="508000" y="130651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）灯泡工作</a:t>
            </a:r>
            <a:r>
              <a:rPr lang="en-US" altLang="zh-CN" sz="2800"/>
              <a:t>5</a:t>
            </a:r>
            <a:r>
              <a:rPr lang="zh-CN" altLang="zh-CN" sz="2800"/>
              <a:t>分钟消耗的电能及电阻</a:t>
            </a:r>
            <a:r>
              <a:rPr lang="en-US" altLang="zh-CN" sz="2800" i="1"/>
              <a:t>R</a:t>
            </a:r>
            <a:r>
              <a:rPr lang="zh-CN" altLang="zh-CN" sz="2800"/>
              <a:t>产生的热量．</a:t>
            </a:r>
            <a:br>
              <a:rPr lang="zh-CN" altLang="zh-CN" sz="2800"/>
            </a:br>
            <a:endParaRPr lang="zh-CN" altLang="en-US" sz="2800"/>
          </a:p>
        </p:txBody>
      </p:sp>
      <p:pic>
        <p:nvPicPr>
          <p:cNvPr id="17412" name="图片 1"/>
          <p:cNvPicPr>
            <a:picLocks noChangeAspect="1"/>
          </p:cNvPicPr>
          <p:nvPr/>
        </p:nvPicPr>
        <p:blipFill>
          <a:blip r:embed="rId2"/>
          <a:srcRect r="19684"/>
          <a:stretch>
            <a:fillRect/>
          </a:stretch>
        </p:blipFill>
        <p:spPr>
          <a:xfrm>
            <a:off x="623888" y="2608263"/>
            <a:ext cx="7343775" cy="2700337"/>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411"/>
                                        </p:tgtEl>
                                        <p:attrNameLst>
                                          <p:attrName>style.visibility</p:attrName>
                                        </p:attrNameLst>
                                      </p:cBhvr>
                                      <p:to>
                                        <p:strVal val="visible"/>
                                      </p:to>
                                    </p:set>
                                    <p:animEffect transition="in" filter="fade">
                                      <p:cBhvr>
                                        <p:cTn id="7" dur="500"/>
                                        <p:tgtEl>
                                          <p:spTgt spid="1741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nodeType="clickEffect">
                                  <p:stCondLst>
                                    <p:cond delay="0"/>
                                  </p:stCondLst>
                                  <p:childTnLst>
                                    <p:set>
                                      <p:cBhvr>
                                        <p:cTn id="11" dur="1" fill="hold">
                                          <p:stCondLst>
                                            <p:cond delay="0"/>
                                          </p:stCondLst>
                                        </p:cTn>
                                        <p:tgtEl>
                                          <p:spTgt spid="17412"/>
                                        </p:tgtEl>
                                        <p:attrNameLst>
                                          <p:attrName>style.visibility</p:attrName>
                                        </p:attrNameLst>
                                      </p:cBhvr>
                                      <p:to>
                                        <p:strVal val="visible"/>
                                      </p:to>
                                    </p:set>
                                    <p:animEffect transition="in" filter="barn(inVertical)">
                                      <p:cBhvr>
                                        <p:cTn id="12" dur="500"/>
                                        <p:tgtEl>
                                          <p:spTgt spid="174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8434"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18435" name="图片 1"/>
          <p:cNvPicPr>
            <a:picLocks noChangeAspect="1"/>
          </p:cNvPicPr>
          <p:nvPr/>
        </p:nvPicPr>
        <p:blipFill>
          <a:blip r:embed="rId2"/>
          <a:srcRect r="9790"/>
          <a:stretch>
            <a:fillRect/>
          </a:stretch>
        </p:blipFill>
        <p:spPr>
          <a:xfrm>
            <a:off x="536575" y="2089150"/>
            <a:ext cx="8250238" cy="2122488"/>
          </a:xfrm>
          <a:prstGeom prst="rect">
            <a:avLst/>
          </a:prstGeom>
          <a:noFill/>
          <a:ln>
            <a:solidFill>
              <a:schemeClr val="tx1"/>
            </a:solid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18435"/>
                                        </p:tgtEl>
                                        <p:attrNameLst>
                                          <p:attrName>style.visibility</p:attrName>
                                        </p:attrNameLst>
                                      </p:cBhvr>
                                      <p:to>
                                        <p:strVal val="visible"/>
                                      </p:to>
                                    </p:set>
                                    <p:animEffect transition="in" filter="barn(inVertical)">
                                      <p:cBhvr>
                                        <p:cTn id="7" dur="500"/>
                                        <p:tgtEl>
                                          <p:spTgt spid="184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9458"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19459" name="标题 2"/>
          <p:cNvSpPr>
            <a:spLocks noGrp="1"/>
          </p:cNvSpPr>
          <p:nvPr>
            <p:ph type="title" idx="4294967295"/>
          </p:nvPr>
        </p:nvSpPr>
        <p:spPr>
          <a:xfrm>
            <a:off x="508000" y="132556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             </a:t>
            </a:r>
            <a:r>
              <a:rPr lang="zh-CN" altLang="zh-CN" sz="2800"/>
              <a:t>（</a:t>
            </a:r>
            <a:r>
              <a:rPr lang="en-US" altLang="zh-CN" sz="2800"/>
              <a:t>2020·</a:t>
            </a:r>
            <a:r>
              <a:rPr lang="zh-CN" altLang="zh-CN" sz="2800"/>
              <a:t>黑龙江）如右图，灯</a:t>
            </a:r>
            <a:r>
              <a:rPr lang="en-US" altLang="zh-CN" sz="2800"/>
              <a:t>L</a:t>
            </a:r>
            <a:r>
              <a:rPr lang="zh-CN" altLang="zh-CN" sz="2800"/>
              <a:t>标有</a:t>
            </a:r>
            <a:r>
              <a:rPr lang="en-US" altLang="zh-CN" sz="2800"/>
              <a:t>“4 V</a:t>
            </a:r>
            <a:r>
              <a:rPr lang="zh-CN" altLang="zh-CN" sz="2800"/>
              <a:t>　</a:t>
            </a:r>
            <a:r>
              <a:rPr lang="en-US" altLang="zh-CN" sz="2800"/>
              <a:t>2 W”</a:t>
            </a:r>
            <a:r>
              <a:rPr lang="zh-CN" altLang="zh-CN" sz="2800"/>
              <a:t>，</a:t>
            </a:r>
            <a:r>
              <a:rPr lang="en-US" altLang="zh-CN" sz="2800" i="1"/>
              <a:t>R</a:t>
            </a:r>
            <a:r>
              <a:rPr lang="zh-CN" altLang="zh-CN" sz="2800"/>
              <a:t>＝</a:t>
            </a:r>
            <a:r>
              <a:rPr lang="en-US" altLang="zh-CN" sz="2800"/>
              <a:t>20 Ω</a:t>
            </a:r>
            <a:r>
              <a:rPr lang="zh-CN" altLang="zh-CN" sz="2800"/>
              <a:t>，闭合开关</a:t>
            </a:r>
            <a:r>
              <a:rPr lang="en-US" altLang="zh-CN" sz="2800"/>
              <a:t>S</a:t>
            </a:r>
            <a:r>
              <a:rPr lang="zh-CN" altLang="zh-CN" sz="2800"/>
              <a:t>时，灯</a:t>
            </a:r>
            <a:r>
              <a:rPr lang="en-US" altLang="zh-CN" sz="2800"/>
              <a:t>L</a:t>
            </a:r>
            <a:r>
              <a:rPr lang="zh-CN" altLang="zh-CN" sz="2800"/>
              <a:t>正常发光（灯丝的电阻不受温度影响），电流表示数为</a:t>
            </a:r>
            <a:r>
              <a:rPr lang="zh-CN" altLang="zh-CN" sz="2800" u="sng"/>
              <a:t>　　</a:t>
            </a:r>
            <a:r>
              <a:rPr lang="en-US" altLang="zh-CN" sz="2800" u="sng"/>
              <a:t>  </a:t>
            </a:r>
            <a:r>
              <a:rPr lang="zh-CN" altLang="zh-CN" sz="2800" u="sng"/>
              <a:t>　</a:t>
            </a:r>
            <a:r>
              <a:rPr lang="en-US" altLang="zh-CN" sz="2800"/>
              <a:t>A</a:t>
            </a:r>
            <a:r>
              <a:rPr lang="zh-CN" altLang="zh-CN" sz="2800"/>
              <a:t>，通电</a:t>
            </a:r>
            <a:r>
              <a:rPr lang="en-US" altLang="zh-CN" sz="2800"/>
              <a:t>1 min</a:t>
            </a:r>
            <a:r>
              <a:rPr lang="zh-CN" altLang="zh-CN" sz="2800"/>
              <a:t>电路中产生的热量为</a:t>
            </a:r>
            <a:r>
              <a:rPr lang="zh-CN" altLang="zh-CN" sz="2800" u="sng"/>
              <a:t>　　　　　</a:t>
            </a:r>
            <a:r>
              <a:rPr lang="en-US" altLang="zh-CN" sz="2800"/>
              <a:t>J.</a:t>
            </a:r>
            <a:br>
              <a:rPr lang="zh-CN" altLang="zh-CN" sz="2800"/>
            </a:br>
            <a:endParaRPr lang="zh-CN" altLang="en-US" sz="2800"/>
          </a:p>
        </p:txBody>
      </p:sp>
      <p:pic>
        <p:nvPicPr>
          <p:cNvPr id="19460" name="Picture 1"/>
          <p:cNvPicPr>
            <a:picLocks noChangeAspect="1"/>
          </p:cNvPicPr>
          <p:nvPr/>
        </p:nvPicPr>
        <p:blipFill>
          <a:blip r:embed="rId2"/>
          <a:stretch>
            <a:fillRect/>
          </a:stretch>
        </p:blipFill>
        <p:spPr>
          <a:xfrm>
            <a:off x="508000" y="1436688"/>
            <a:ext cx="1404938" cy="466725"/>
          </a:xfrm>
          <a:prstGeom prst="rect">
            <a:avLst/>
          </a:prstGeom>
          <a:noFill/>
          <a:ln>
            <a:noFill/>
            <a:miter lim="800000"/>
          </a:ln>
        </p:spPr>
      </p:pic>
      <p:pic>
        <p:nvPicPr>
          <p:cNvPr id="19461" name="Picture 2"/>
          <p:cNvPicPr>
            <a:picLocks noChangeAspect="1"/>
          </p:cNvPicPr>
          <p:nvPr/>
        </p:nvPicPr>
        <p:blipFill>
          <a:blip r:embed="rId3"/>
          <a:stretch>
            <a:fillRect/>
          </a:stretch>
        </p:blipFill>
        <p:spPr>
          <a:xfrm>
            <a:off x="3492500" y="4106863"/>
            <a:ext cx="2497138" cy="1668462"/>
          </a:xfrm>
          <a:prstGeom prst="rect">
            <a:avLst/>
          </a:prstGeom>
          <a:noFill/>
          <a:ln>
            <a:noFill/>
            <a:miter lim="800000"/>
          </a:ln>
        </p:spPr>
      </p:pic>
      <p:sp>
        <p:nvSpPr>
          <p:cNvPr id="19462" name="矩形 1"/>
          <p:cNvSpPr/>
          <p:nvPr/>
        </p:nvSpPr>
        <p:spPr>
          <a:xfrm>
            <a:off x="6973888" y="2647950"/>
            <a:ext cx="992187"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0.7</a:t>
            </a:r>
            <a:r>
              <a:rPr lang="zh-CN" altLang="zh-CN" sz="2800">
                <a:solidFill>
                  <a:srgbClr val="FF0000"/>
                </a:solidFill>
                <a:latin typeface="Times New Roman" pitchFamily="18" charset="0"/>
                <a:ea typeface="黑体" pitchFamily="49" charset="-122"/>
              </a:rPr>
              <a:t>　</a:t>
            </a:r>
            <a:endParaRPr lang="zh-CN" altLang="en-US"/>
          </a:p>
        </p:txBody>
      </p:sp>
      <p:sp>
        <p:nvSpPr>
          <p:cNvPr id="19463" name="矩形 6"/>
          <p:cNvSpPr/>
          <p:nvPr/>
        </p:nvSpPr>
        <p:spPr>
          <a:xfrm>
            <a:off x="5730875" y="3346450"/>
            <a:ext cx="722313"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168</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9460"/>
                                        </p:tgtEl>
                                        <p:attrNameLst>
                                          <p:attrName>style.visibility</p:attrName>
                                        </p:attrNameLst>
                                      </p:cBhvr>
                                      <p:to>
                                        <p:strVal val="visible"/>
                                      </p:to>
                                    </p:set>
                                    <p:animEffect transition="in" filter="fade">
                                      <p:cBhvr>
                                        <p:cTn id="7" dur="500"/>
                                        <p:tgtEl>
                                          <p:spTgt spid="1946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9459"/>
                                        </p:tgtEl>
                                        <p:attrNameLst>
                                          <p:attrName>style.visibility</p:attrName>
                                        </p:attrNameLst>
                                      </p:cBhvr>
                                      <p:to>
                                        <p:strVal val="visible"/>
                                      </p:to>
                                    </p:set>
                                    <p:animEffect transition="in" filter="fade">
                                      <p:cBhvr>
                                        <p:cTn id="10" dur="500"/>
                                        <p:tgtEl>
                                          <p:spTgt spid="19459"/>
                                        </p:tgtEl>
                                      </p:cBhvr>
                                    </p:animEffect>
                                  </p:childTnLst>
                                </p:cTn>
                              </p:par>
                              <p:par>
                                <p:cTn id="11" presetID="10" presetClass="entr" presetSubtype="0" fill="hold" nodeType="withEffect">
                                  <p:stCondLst>
                                    <p:cond delay="0"/>
                                  </p:stCondLst>
                                  <p:childTnLst>
                                    <p:set>
                                      <p:cBhvr>
                                        <p:cTn id="12" dur="1" fill="hold">
                                          <p:stCondLst>
                                            <p:cond delay="0"/>
                                          </p:stCondLst>
                                        </p:cTn>
                                        <p:tgtEl>
                                          <p:spTgt spid="19461"/>
                                        </p:tgtEl>
                                        <p:attrNameLst>
                                          <p:attrName>style.visibility</p:attrName>
                                        </p:attrNameLst>
                                      </p:cBhvr>
                                      <p:to>
                                        <p:strVal val="visible"/>
                                      </p:to>
                                    </p:set>
                                    <p:animEffect transition="in" filter="fade">
                                      <p:cBhvr>
                                        <p:cTn id="13" dur="500"/>
                                        <p:tgtEl>
                                          <p:spTgt spid="19461"/>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9462"/>
                                        </p:tgtEl>
                                        <p:attrNameLst>
                                          <p:attrName>style.visibility</p:attrName>
                                        </p:attrNameLst>
                                      </p:cBhvr>
                                      <p:to>
                                        <p:strVal val="visible"/>
                                      </p:to>
                                    </p:set>
                                    <p:anim calcmode="lin" valueType="num">
                                      <p:cBhvr additive="base">
                                        <p:cTn id="18" dur="500" fill="hold"/>
                                        <p:tgtEl>
                                          <p:spTgt spid="19462"/>
                                        </p:tgtEl>
                                        <p:attrNameLst>
                                          <p:attrName>ppt_x</p:attrName>
                                        </p:attrNameLst>
                                      </p:cBhvr>
                                      <p:tavLst>
                                        <p:tav tm="0">
                                          <p:val>
                                            <p:strVal val="#ppt_x"/>
                                          </p:val>
                                        </p:tav>
                                        <p:tav tm="100000">
                                          <p:val>
                                            <p:strVal val="#ppt_x"/>
                                          </p:val>
                                        </p:tav>
                                      </p:tavLst>
                                    </p:anim>
                                    <p:anim calcmode="lin" valueType="num">
                                      <p:cBhvr additive="base">
                                        <p:cTn id="19" dur="500" fill="hold"/>
                                        <p:tgtEl>
                                          <p:spTgt spid="19462"/>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9463"/>
                                        </p:tgtEl>
                                        <p:attrNameLst>
                                          <p:attrName>style.visibility</p:attrName>
                                        </p:attrNameLst>
                                      </p:cBhvr>
                                      <p:to>
                                        <p:strVal val="visible"/>
                                      </p:to>
                                    </p:set>
                                    <p:anim calcmode="lin" valueType="num">
                                      <p:cBhvr additive="base">
                                        <p:cTn id="24" dur="500" fill="hold"/>
                                        <p:tgtEl>
                                          <p:spTgt spid="19463"/>
                                        </p:tgtEl>
                                        <p:attrNameLst>
                                          <p:attrName>ppt_x</p:attrName>
                                        </p:attrNameLst>
                                      </p:cBhvr>
                                      <p:tavLst>
                                        <p:tav tm="0">
                                          <p:val>
                                            <p:strVal val="#ppt_x"/>
                                          </p:val>
                                        </p:tav>
                                        <p:tav tm="100000">
                                          <p:val>
                                            <p:strVal val="#ppt_x"/>
                                          </p:val>
                                        </p:tav>
                                      </p:tavLst>
                                    </p:anim>
                                    <p:anim calcmode="lin" valueType="num">
                                      <p:cBhvr additive="base">
                                        <p:cTn id="25" dur="500" fill="hold"/>
                                        <p:tgtEl>
                                          <p:spTgt spid="1946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p:bldP spid="19462" grpId="0"/>
      <p:bldP spid="19463"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0482"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0483" name="标题 2"/>
          <p:cNvSpPr>
            <a:spLocks noGrp="1"/>
          </p:cNvSpPr>
          <p:nvPr>
            <p:ph type="title" idx="4294967295"/>
          </p:nvPr>
        </p:nvSpPr>
        <p:spPr>
          <a:xfrm>
            <a:off x="508000" y="1238250"/>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en-US" sz="2800"/>
              <a:t>三　  保温与加热与电热结合问题　</a:t>
            </a:r>
            <a:br>
              <a:rPr lang="en-US" altLang="zh-CN" sz="2800"/>
            </a:br>
            <a:r>
              <a:rPr lang="en-US" altLang="zh-CN" sz="2800"/>
              <a:t>          </a:t>
            </a:r>
            <a:r>
              <a:rPr lang="zh-CN" altLang="zh-CN" sz="2800"/>
              <a:t>电饭煲具有保温和加热功能，晓东同学设计了如下图所示的模拟电路（</a:t>
            </a:r>
            <a:r>
              <a:rPr lang="en-US" altLang="zh-CN" sz="2800" i="1"/>
              <a:t>R</a:t>
            </a:r>
            <a:r>
              <a:rPr lang="en-US" altLang="zh-CN" sz="2800" baseline="-25000"/>
              <a:t>1</a:t>
            </a:r>
            <a:r>
              <a:rPr lang="zh-CN" altLang="zh-CN" sz="2800"/>
              <a:t>＞</a:t>
            </a:r>
            <a:r>
              <a:rPr lang="en-US" altLang="zh-CN" sz="2800" i="1"/>
              <a:t>R</a:t>
            </a:r>
            <a:r>
              <a:rPr lang="en-US" altLang="zh-CN" sz="2800" baseline="-25000"/>
              <a:t>2</a:t>
            </a:r>
            <a:r>
              <a:rPr lang="zh-CN" altLang="zh-CN" sz="2800"/>
              <a:t>），其中保温状态和加热状态电功率都最小的是（　　）</a:t>
            </a:r>
            <a:br>
              <a:rPr lang="zh-CN" altLang="zh-CN" sz="2800"/>
            </a:br>
            <a:br>
              <a:rPr lang="en-US" altLang="zh-CN" sz="2800"/>
            </a:br>
            <a:br>
              <a:rPr lang="en-US" altLang="zh-CN" sz="2800"/>
            </a:br>
            <a:r>
              <a:rPr lang="en-US" altLang="zh-CN" sz="2800"/>
              <a:t>        A                     B                    C                    D</a:t>
            </a:r>
            <a:endParaRPr lang="zh-CN" altLang="en-US" sz="2800"/>
          </a:p>
        </p:txBody>
      </p:sp>
      <p:pic>
        <p:nvPicPr>
          <p:cNvPr id="20484" name="Picture 1"/>
          <p:cNvPicPr>
            <a:picLocks noChangeAspect="1"/>
          </p:cNvPicPr>
          <p:nvPr/>
        </p:nvPicPr>
        <p:blipFill>
          <a:blip r:embed="rId2"/>
          <a:stretch>
            <a:fillRect/>
          </a:stretch>
        </p:blipFill>
        <p:spPr>
          <a:xfrm>
            <a:off x="687388" y="2092325"/>
            <a:ext cx="661987" cy="361950"/>
          </a:xfrm>
          <a:prstGeom prst="rect">
            <a:avLst/>
          </a:prstGeom>
          <a:noFill/>
          <a:ln>
            <a:noFill/>
            <a:miter lim="800000"/>
          </a:ln>
        </p:spPr>
      </p:pic>
      <p:pic>
        <p:nvPicPr>
          <p:cNvPr id="20485" name="Picture 5" descr="E:\资料   L\2020\课件\中考总复习\2021中考总复习·物理\670A.TIF"/>
          <p:cNvPicPr>
            <a:picLocks noChangeAspect="1"/>
          </p:cNvPicPr>
          <p:nvPr/>
        </p:nvPicPr>
        <p:blipFill>
          <a:blip r:embed="rId4" r:link="rId3"/>
          <a:stretch>
            <a:fillRect/>
          </a:stretch>
        </p:blipFill>
        <p:spPr>
          <a:xfrm>
            <a:off x="635000" y="3852863"/>
            <a:ext cx="1525588" cy="1301750"/>
          </a:xfrm>
          <a:prstGeom prst="rect">
            <a:avLst/>
          </a:prstGeom>
          <a:noFill/>
          <a:ln>
            <a:noFill/>
            <a:miter lim="800000"/>
          </a:ln>
        </p:spPr>
      </p:pic>
      <p:pic>
        <p:nvPicPr>
          <p:cNvPr id="20486" name="Picture 4" descr="E:\资料   L\2020\课件\中考总复习\2021中考总复习·物理\670B.TIF"/>
          <p:cNvPicPr>
            <a:picLocks noChangeAspect="1"/>
          </p:cNvPicPr>
          <p:nvPr/>
        </p:nvPicPr>
        <p:blipFill>
          <a:blip r:embed="rId6" r:link="rId5"/>
          <a:stretch>
            <a:fillRect/>
          </a:stretch>
        </p:blipFill>
        <p:spPr>
          <a:xfrm>
            <a:off x="2724150" y="3852863"/>
            <a:ext cx="1525588" cy="1301750"/>
          </a:xfrm>
          <a:prstGeom prst="rect">
            <a:avLst/>
          </a:prstGeom>
          <a:noFill/>
          <a:ln>
            <a:noFill/>
            <a:miter lim="800000"/>
          </a:ln>
        </p:spPr>
      </p:pic>
      <p:pic>
        <p:nvPicPr>
          <p:cNvPr id="20487" name="Picture 3" descr="E:\资料   L\2020\课件\中考总复习\2021中考总复习·物理\670C.TIF"/>
          <p:cNvPicPr>
            <a:picLocks noChangeAspect="1"/>
          </p:cNvPicPr>
          <p:nvPr/>
        </p:nvPicPr>
        <p:blipFill>
          <a:blip r:embed="rId8" r:link="rId7"/>
          <a:stretch>
            <a:fillRect/>
          </a:stretch>
        </p:blipFill>
        <p:spPr>
          <a:xfrm>
            <a:off x="4813300" y="3784600"/>
            <a:ext cx="1492250" cy="1303338"/>
          </a:xfrm>
          <a:prstGeom prst="rect">
            <a:avLst/>
          </a:prstGeom>
          <a:noFill/>
          <a:ln>
            <a:noFill/>
            <a:miter lim="800000"/>
          </a:ln>
        </p:spPr>
      </p:pic>
      <p:pic>
        <p:nvPicPr>
          <p:cNvPr id="20488" name="Picture 2" descr="E:\资料   L\2020\课件\中考总复习\2021中考总复习·物理\670D.TIF"/>
          <p:cNvPicPr>
            <a:picLocks noChangeAspect="1"/>
          </p:cNvPicPr>
          <p:nvPr/>
        </p:nvPicPr>
        <p:blipFill>
          <a:blip r:embed="rId10" r:link="rId9"/>
          <a:stretch>
            <a:fillRect/>
          </a:stretch>
        </p:blipFill>
        <p:spPr>
          <a:xfrm>
            <a:off x="6904038" y="3784600"/>
            <a:ext cx="1490662" cy="1303338"/>
          </a:xfrm>
          <a:prstGeom prst="rect">
            <a:avLst/>
          </a:prstGeom>
          <a:noFill/>
          <a:ln>
            <a:noFill/>
            <a:miter lim="800000"/>
          </a:ln>
        </p:spPr>
      </p:pic>
      <p:sp>
        <p:nvSpPr>
          <p:cNvPr id="20489" name="矩形 7"/>
          <p:cNvSpPr/>
          <p:nvPr/>
        </p:nvSpPr>
        <p:spPr>
          <a:xfrm>
            <a:off x="6075363" y="3248025"/>
            <a:ext cx="458787" cy="5857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C</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20484"/>
                                        </p:tgtEl>
                                        <p:attrNameLst>
                                          <p:attrName>style.visibility</p:attrName>
                                        </p:attrNameLst>
                                      </p:cBhvr>
                                      <p:to>
                                        <p:strVal val="visible"/>
                                      </p:to>
                                    </p:set>
                                    <p:animEffect transition="in" filter="fade">
                                      <p:cBhvr>
                                        <p:cTn id="7" dur="500"/>
                                        <p:tgtEl>
                                          <p:spTgt spid="2048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483"/>
                                        </p:tgtEl>
                                        <p:attrNameLst>
                                          <p:attrName>style.visibility</p:attrName>
                                        </p:attrNameLst>
                                      </p:cBhvr>
                                      <p:to>
                                        <p:strVal val="visible"/>
                                      </p:to>
                                    </p:set>
                                    <p:animEffect transition="in" filter="fade">
                                      <p:cBhvr>
                                        <p:cTn id="10" dur="500"/>
                                        <p:tgtEl>
                                          <p:spTgt spid="20483"/>
                                        </p:tgtEl>
                                      </p:cBhvr>
                                    </p:animEffect>
                                  </p:childTnLst>
                                </p:cTn>
                              </p:par>
                              <p:par>
                                <p:cTn id="11" presetID="10" presetClass="entr" presetSubtype="0" fill="hold" nodeType="withEffect">
                                  <p:stCondLst>
                                    <p:cond delay="0"/>
                                  </p:stCondLst>
                                  <p:childTnLst>
                                    <p:set>
                                      <p:cBhvr>
                                        <p:cTn id="12" dur="1" fill="hold">
                                          <p:stCondLst>
                                            <p:cond delay="0"/>
                                          </p:stCondLst>
                                        </p:cTn>
                                        <p:tgtEl>
                                          <p:spTgt spid="20486"/>
                                        </p:tgtEl>
                                        <p:attrNameLst>
                                          <p:attrName>style.visibility</p:attrName>
                                        </p:attrNameLst>
                                      </p:cBhvr>
                                      <p:to>
                                        <p:strVal val="visible"/>
                                      </p:to>
                                    </p:set>
                                    <p:animEffect transition="in" filter="fade">
                                      <p:cBhvr>
                                        <p:cTn id="13" dur="500"/>
                                        <p:tgtEl>
                                          <p:spTgt spid="20486"/>
                                        </p:tgtEl>
                                      </p:cBhvr>
                                    </p:animEffect>
                                  </p:childTnLst>
                                </p:cTn>
                              </p:par>
                              <p:par>
                                <p:cTn id="14" presetID="10" presetClass="entr" presetSubtype="0" fill="hold" nodeType="withEffect">
                                  <p:stCondLst>
                                    <p:cond delay="0"/>
                                  </p:stCondLst>
                                  <p:childTnLst>
                                    <p:set>
                                      <p:cBhvr>
                                        <p:cTn id="15" dur="1" fill="hold">
                                          <p:stCondLst>
                                            <p:cond delay="0"/>
                                          </p:stCondLst>
                                        </p:cTn>
                                        <p:tgtEl>
                                          <p:spTgt spid="20485"/>
                                        </p:tgtEl>
                                        <p:attrNameLst>
                                          <p:attrName>style.visibility</p:attrName>
                                        </p:attrNameLst>
                                      </p:cBhvr>
                                      <p:to>
                                        <p:strVal val="visible"/>
                                      </p:to>
                                    </p:set>
                                    <p:animEffect transition="in" filter="fade">
                                      <p:cBhvr>
                                        <p:cTn id="16" dur="500"/>
                                        <p:tgtEl>
                                          <p:spTgt spid="20485"/>
                                        </p:tgtEl>
                                      </p:cBhvr>
                                    </p:animEffect>
                                  </p:childTnLst>
                                </p:cTn>
                              </p:par>
                              <p:par>
                                <p:cTn id="17" presetID="10" presetClass="entr" presetSubtype="0" fill="hold" nodeType="withEffect">
                                  <p:stCondLst>
                                    <p:cond delay="0"/>
                                  </p:stCondLst>
                                  <p:childTnLst>
                                    <p:set>
                                      <p:cBhvr>
                                        <p:cTn id="18" dur="1" fill="hold">
                                          <p:stCondLst>
                                            <p:cond delay="0"/>
                                          </p:stCondLst>
                                        </p:cTn>
                                        <p:tgtEl>
                                          <p:spTgt spid="20487"/>
                                        </p:tgtEl>
                                        <p:attrNameLst>
                                          <p:attrName>style.visibility</p:attrName>
                                        </p:attrNameLst>
                                      </p:cBhvr>
                                      <p:to>
                                        <p:strVal val="visible"/>
                                      </p:to>
                                    </p:set>
                                    <p:animEffect transition="in" filter="fade">
                                      <p:cBhvr>
                                        <p:cTn id="19" dur="500"/>
                                        <p:tgtEl>
                                          <p:spTgt spid="20487"/>
                                        </p:tgtEl>
                                      </p:cBhvr>
                                    </p:animEffect>
                                  </p:childTnLst>
                                </p:cTn>
                              </p:par>
                              <p:par>
                                <p:cTn id="20" presetID="10" presetClass="entr" presetSubtype="0" fill="hold" nodeType="withEffect">
                                  <p:stCondLst>
                                    <p:cond delay="0"/>
                                  </p:stCondLst>
                                  <p:childTnLst>
                                    <p:set>
                                      <p:cBhvr>
                                        <p:cTn id="21" dur="1" fill="hold">
                                          <p:stCondLst>
                                            <p:cond delay="0"/>
                                          </p:stCondLst>
                                        </p:cTn>
                                        <p:tgtEl>
                                          <p:spTgt spid="20488"/>
                                        </p:tgtEl>
                                        <p:attrNameLst>
                                          <p:attrName>style.visibility</p:attrName>
                                        </p:attrNameLst>
                                      </p:cBhvr>
                                      <p:to>
                                        <p:strVal val="visible"/>
                                      </p:to>
                                    </p:set>
                                    <p:animEffect transition="in" filter="fade">
                                      <p:cBhvr>
                                        <p:cTn id="22" dur="500"/>
                                        <p:tgtEl>
                                          <p:spTgt spid="20488"/>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20489"/>
                                        </p:tgtEl>
                                        <p:attrNameLst>
                                          <p:attrName>style.visibility</p:attrName>
                                        </p:attrNameLst>
                                      </p:cBhvr>
                                      <p:to>
                                        <p:strVal val="visible"/>
                                      </p:to>
                                    </p:set>
                                    <p:anim calcmode="lin" valueType="num">
                                      <p:cBhvr additive="base">
                                        <p:cTn id="27" dur="500" fill="hold"/>
                                        <p:tgtEl>
                                          <p:spTgt spid="20489"/>
                                        </p:tgtEl>
                                        <p:attrNameLst>
                                          <p:attrName>ppt_x</p:attrName>
                                        </p:attrNameLst>
                                      </p:cBhvr>
                                      <p:tavLst>
                                        <p:tav tm="0">
                                          <p:val>
                                            <p:strVal val="#ppt_x"/>
                                          </p:val>
                                        </p:tav>
                                        <p:tav tm="100000">
                                          <p:val>
                                            <p:strVal val="#ppt_x"/>
                                          </p:val>
                                        </p:tav>
                                      </p:tavLst>
                                    </p:anim>
                                    <p:anim calcmode="lin" valueType="num">
                                      <p:cBhvr additive="base">
                                        <p:cTn id="28" dur="500" fill="hold"/>
                                        <p:tgtEl>
                                          <p:spTgt spid="2048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p:bldP spid="20489"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1506"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1507" name="标题 2"/>
          <p:cNvSpPr>
            <a:spLocks noGrp="1"/>
          </p:cNvSpPr>
          <p:nvPr>
            <p:ph type="title" idx="4294967295"/>
          </p:nvPr>
        </p:nvSpPr>
        <p:spPr>
          <a:xfrm>
            <a:off x="508000" y="949325"/>
            <a:ext cx="8128000" cy="5240338"/>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【点拔】当电路的总电阻小，总功率大，则电路处于加热状态；当电路的总电阻大，总功率小，则电路处于保温状态：</a:t>
            </a:r>
            <a:br>
              <a:rPr lang="zh-CN" altLang="zh-CN" sz="2800"/>
            </a:br>
            <a:r>
              <a:rPr lang="zh-CN" altLang="zh-CN" sz="2800"/>
              <a:t>（</a:t>
            </a:r>
            <a:r>
              <a:rPr lang="en-US" altLang="zh-CN" sz="2800"/>
              <a:t>1</a:t>
            </a:r>
            <a:r>
              <a:rPr lang="zh-CN" altLang="zh-CN" sz="2800"/>
              <a:t>）二挡：</a:t>
            </a:r>
            <a:br>
              <a:rPr lang="zh-CN" altLang="zh-CN" sz="2800"/>
            </a:br>
            <a:r>
              <a:rPr lang="en-US" altLang="zh-CN" sz="2800"/>
              <a:t>①</a:t>
            </a:r>
            <a:r>
              <a:rPr lang="zh-CN" altLang="zh-CN" sz="2800"/>
              <a:t>并联电路，所有开关闭合，</a:t>
            </a:r>
            <a:r>
              <a:rPr lang="en-US" altLang="zh-CN" sz="2800" i="1"/>
              <a:t>R</a:t>
            </a:r>
            <a:r>
              <a:rPr lang="en-US" altLang="zh-CN" sz="2800" baseline="-25000"/>
              <a:t>1</a:t>
            </a:r>
            <a:r>
              <a:rPr lang="zh-CN" altLang="zh-CN" sz="2800"/>
              <a:t>和</a:t>
            </a:r>
            <a:r>
              <a:rPr lang="en-US" altLang="zh-CN" sz="2800" i="1"/>
              <a:t>R</a:t>
            </a:r>
            <a:r>
              <a:rPr lang="en-US" altLang="zh-CN" sz="2800" baseline="-25000"/>
              <a:t>2</a:t>
            </a:r>
            <a:r>
              <a:rPr lang="zh-CN" altLang="zh-CN" sz="2800"/>
              <a:t>并联时为加热档；电路仅有</a:t>
            </a:r>
            <a:r>
              <a:rPr lang="en-US" altLang="zh-CN" sz="2800" i="1"/>
              <a:t>R</a:t>
            </a:r>
            <a:r>
              <a:rPr lang="en-US" altLang="zh-CN" sz="2800" baseline="-25000"/>
              <a:t>1</a:t>
            </a:r>
            <a:r>
              <a:rPr lang="zh-CN" altLang="zh-CN" sz="2800"/>
              <a:t>或</a:t>
            </a:r>
            <a:r>
              <a:rPr lang="en-US" altLang="zh-CN" sz="2800" i="1"/>
              <a:t>R</a:t>
            </a:r>
            <a:r>
              <a:rPr lang="en-US" altLang="zh-CN" sz="2800" baseline="-25000"/>
              <a:t>2</a:t>
            </a:r>
            <a:r>
              <a:rPr lang="zh-CN" altLang="zh-CN" sz="2800"/>
              <a:t>时为保温档．</a:t>
            </a:r>
            <a:br>
              <a:rPr lang="zh-CN" altLang="zh-CN" sz="2800"/>
            </a:br>
            <a:r>
              <a:rPr lang="en-US" altLang="zh-CN" sz="2800"/>
              <a:t>②</a:t>
            </a:r>
            <a:r>
              <a:rPr lang="zh-CN" altLang="zh-CN" sz="2800"/>
              <a:t>串联电路，所有开关闭合，电路仅有</a:t>
            </a:r>
            <a:r>
              <a:rPr lang="en-US" altLang="zh-CN" sz="2800" i="1"/>
              <a:t>R</a:t>
            </a:r>
            <a:r>
              <a:rPr lang="en-US" altLang="zh-CN" sz="2800" baseline="-25000"/>
              <a:t>1</a:t>
            </a:r>
            <a:r>
              <a:rPr lang="zh-CN" altLang="zh-CN" sz="2800"/>
              <a:t>或</a:t>
            </a:r>
            <a:r>
              <a:rPr lang="en-US" altLang="zh-CN" sz="2800" i="1"/>
              <a:t>R</a:t>
            </a:r>
            <a:r>
              <a:rPr lang="en-US" altLang="zh-CN" sz="2800" baseline="-25000"/>
              <a:t>2</a:t>
            </a:r>
            <a:r>
              <a:rPr lang="zh-CN" altLang="zh-CN" sz="2800"/>
              <a:t>时为加热档；</a:t>
            </a:r>
            <a:r>
              <a:rPr lang="en-US" altLang="zh-CN" sz="2800" i="1"/>
              <a:t>R</a:t>
            </a:r>
            <a:r>
              <a:rPr lang="en-US" altLang="zh-CN" sz="2800" baseline="-25000"/>
              <a:t>1</a:t>
            </a:r>
            <a:r>
              <a:rPr lang="zh-CN" altLang="zh-CN" sz="2800"/>
              <a:t>和</a:t>
            </a:r>
            <a:r>
              <a:rPr lang="en-US" altLang="zh-CN" sz="2800" i="1"/>
              <a:t>R</a:t>
            </a:r>
            <a:r>
              <a:rPr lang="en-US" altLang="zh-CN" sz="2800" baseline="-25000"/>
              <a:t>2</a:t>
            </a:r>
            <a:r>
              <a:rPr lang="zh-CN" altLang="zh-CN" sz="2800"/>
              <a:t>串联时为保温档；</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1507"/>
                                        </p:tgtEl>
                                        <p:attrNameLst>
                                          <p:attrName>style.visibility</p:attrName>
                                        </p:attrNameLst>
                                      </p:cBhvr>
                                      <p:to>
                                        <p:strVal val="visible"/>
                                      </p:to>
                                    </p:set>
                                    <p:animEffect transition="in" filter="fade">
                                      <p:cBhvr>
                                        <p:cTn id="7" dur="500"/>
                                        <p:tgtEl>
                                          <p:spTgt spid="215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2530"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2531" name="标题 2"/>
          <p:cNvSpPr>
            <a:spLocks noGrp="1"/>
          </p:cNvSpPr>
          <p:nvPr>
            <p:ph type="title" idx="4294967295"/>
          </p:nvPr>
        </p:nvSpPr>
        <p:spPr>
          <a:xfrm>
            <a:off x="508000" y="1209675"/>
            <a:ext cx="8128000" cy="4672013"/>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）三挡：</a:t>
            </a:r>
            <a:br>
              <a:rPr lang="zh-CN" altLang="zh-CN" sz="2800"/>
            </a:br>
            <a:r>
              <a:rPr lang="en-US" altLang="zh-CN" sz="2800"/>
              <a:t>①</a:t>
            </a:r>
            <a:r>
              <a:rPr lang="zh-CN" altLang="zh-CN" sz="2800"/>
              <a:t>并联电路（</a:t>
            </a:r>
            <a:r>
              <a:rPr lang="en-US" altLang="zh-CN" sz="2800" i="1"/>
              <a:t>R</a:t>
            </a:r>
            <a:r>
              <a:rPr lang="en-US" altLang="zh-CN" sz="2800" baseline="-25000"/>
              <a:t>1</a:t>
            </a:r>
            <a:r>
              <a:rPr lang="en-US" altLang="zh-CN" sz="2800"/>
              <a:t>&gt;</a:t>
            </a:r>
            <a:r>
              <a:rPr lang="en-US" altLang="zh-CN" sz="2800" i="1"/>
              <a:t>R</a:t>
            </a:r>
            <a:r>
              <a:rPr lang="en-US" altLang="zh-CN" sz="2800" baseline="-25000"/>
              <a:t>2</a:t>
            </a:r>
            <a:r>
              <a:rPr lang="zh-CN" altLang="zh-CN" sz="2800"/>
              <a:t>），</a:t>
            </a:r>
            <a:r>
              <a:rPr lang="en-US" altLang="zh-CN" sz="2800" i="1"/>
              <a:t>R</a:t>
            </a:r>
            <a:r>
              <a:rPr lang="en-US" altLang="zh-CN" sz="2800" baseline="-25000"/>
              <a:t>1</a:t>
            </a:r>
            <a:r>
              <a:rPr lang="zh-CN" altLang="zh-CN" sz="2800"/>
              <a:t>和</a:t>
            </a:r>
            <a:r>
              <a:rPr lang="en-US" altLang="zh-CN" sz="2800" i="1"/>
              <a:t>R</a:t>
            </a:r>
            <a:r>
              <a:rPr lang="en-US" altLang="zh-CN" sz="2800" baseline="-25000"/>
              <a:t>2</a:t>
            </a:r>
            <a:r>
              <a:rPr lang="zh-CN" altLang="zh-CN" sz="2800"/>
              <a:t>并联时为高温档；电路仅有</a:t>
            </a:r>
            <a:r>
              <a:rPr lang="en-US" altLang="zh-CN" sz="2800" i="1"/>
              <a:t>R</a:t>
            </a:r>
            <a:r>
              <a:rPr lang="en-US" altLang="zh-CN" sz="2800" baseline="-25000"/>
              <a:t>2</a:t>
            </a:r>
            <a:r>
              <a:rPr lang="zh-CN" altLang="zh-CN" sz="2800"/>
              <a:t>时为中温档；电路仅有</a:t>
            </a:r>
            <a:r>
              <a:rPr lang="en-US" altLang="zh-CN" sz="2800" i="1"/>
              <a:t>R</a:t>
            </a:r>
            <a:r>
              <a:rPr lang="en-US" altLang="zh-CN" sz="2800" baseline="-25000"/>
              <a:t>1</a:t>
            </a:r>
            <a:r>
              <a:rPr lang="zh-CN" altLang="zh-CN" sz="2800"/>
              <a:t>时为低温档．</a:t>
            </a:r>
            <a:br>
              <a:rPr lang="zh-CN" altLang="zh-CN" sz="2800"/>
            </a:br>
            <a:r>
              <a:rPr lang="en-US" altLang="zh-CN" sz="2800"/>
              <a:t>②</a:t>
            </a:r>
            <a:r>
              <a:rPr lang="zh-CN" altLang="zh-CN" sz="2800"/>
              <a:t>串联电路（</a:t>
            </a:r>
            <a:r>
              <a:rPr lang="en-US" altLang="zh-CN" sz="2800" i="1"/>
              <a:t>R</a:t>
            </a:r>
            <a:r>
              <a:rPr lang="en-US" altLang="zh-CN" sz="2800" baseline="-25000"/>
              <a:t>1</a:t>
            </a:r>
            <a:r>
              <a:rPr lang="en-US" altLang="zh-CN" sz="2800"/>
              <a:t>&gt;</a:t>
            </a:r>
            <a:r>
              <a:rPr lang="en-US" altLang="zh-CN" sz="2800" i="1"/>
              <a:t>R</a:t>
            </a:r>
            <a:r>
              <a:rPr lang="en-US" altLang="zh-CN" sz="2800" baseline="-25000"/>
              <a:t>2</a:t>
            </a:r>
            <a:r>
              <a:rPr lang="zh-CN" altLang="zh-CN" sz="2800"/>
              <a:t>），电路仅有</a:t>
            </a:r>
            <a:r>
              <a:rPr lang="en-US" altLang="zh-CN" sz="2800" i="1"/>
              <a:t>R</a:t>
            </a:r>
            <a:r>
              <a:rPr lang="en-US" altLang="zh-CN" sz="2800" baseline="-25000"/>
              <a:t>2</a:t>
            </a:r>
            <a:r>
              <a:rPr lang="zh-CN" altLang="zh-CN" sz="2800"/>
              <a:t>时为高温档；电路仅有</a:t>
            </a:r>
            <a:r>
              <a:rPr lang="en-US" altLang="zh-CN" sz="2800" i="1"/>
              <a:t>R</a:t>
            </a:r>
            <a:r>
              <a:rPr lang="en-US" altLang="zh-CN" sz="2800" baseline="-25000"/>
              <a:t>1</a:t>
            </a:r>
            <a:r>
              <a:rPr lang="zh-CN" altLang="zh-CN" sz="2800"/>
              <a:t>时为中温档；</a:t>
            </a:r>
            <a:r>
              <a:rPr lang="en-US" altLang="zh-CN" sz="2800" i="1"/>
              <a:t>R</a:t>
            </a:r>
            <a:r>
              <a:rPr lang="en-US" altLang="zh-CN" sz="2800" baseline="-25000"/>
              <a:t>1</a:t>
            </a:r>
            <a:r>
              <a:rPr lang="zh-CN" altLang="zh-CN" sz="2800"/>
              <a:t>和</a:t>
            </a:r>
            <a:r>
              <a:rPr lang="en-US" altLang="zh-CN" sz="2800" i="1"/>
              <a:t>R</a:t>
            </a:r>
            <a:r>
              <a:rPr lang="en-US" altLang="zh-CN" sz="2800" baseline="-25000"/>
              <a:t>2</a:t>
            </a:r>
            <a:r>
              <a:rPr lang="zh-CN" altLang="zh-CN" sz="2800"/>
              <a:t>串联时为低温档．</a:t>
            </a:r>
            <a:br>
              <a:rPr lang="zh-CN" altLang="zh-CN" sz="2800"/>
            </a:br>
            <a:r>
              <a:rPr lang="en-US" altLang="zh-CN" sz="2800"/>
              <a:t>③</a:t>
            </a:r>
            <a:r>
              <a:rPr lang="zh-CN" altLang="zh-CN" sz="2800"/>
              <a:t>混联电路，</a:t>
            </a:r>
            <a:r>
              <a:rPr lang="en-US" altLang="zh-CN" sz="2800" i="1"/>
              <a:t>R</a:t>
            </a:r>
            <a:r>
              <a:rPr lang="en-US" altLang="zh-CN" sz="2800" baseline="-25000"/>
              <a:t>1</a:t>
            </a:r>
            <a:r>
              <a:rPr lang="zh-CN" altLang="zh-CN" sz="2800"/>
              <a:t>和</a:t>
            </a:r>
            <a:r>
              <a:rPr lang="en-US" altLang="zh-CN" sz="2800" i="1"/>
              <a:t>R</a:t>
            </a:r>
            <a:r>
              <a:rPr lang="en-US" altLang="zh-CN" sz="2800" baseline="-25000"/>
              <a:t>2</a:t>
            </a:r>
            <a:r>
              <a:rPr lang="zh-CN" altLang="zh-CN" sz="2800"/>
              <a:t>并联时为高温档；电路仅有</a:t>
            </a:r>
            <a:r>
              <a:rPr lang="en-US" altLang="zh-CN" sz="2800" i="1"/>
              <a:t>R</a:t>
            </a:r>
            <a:r>
              <a:rPr lang="en-US" altLang="zh-CN" sz="2800" baseline="-25000"/>
              <a:t>1</a:t>
            </a:r>
            <a:r>
              <a:rPr lang="zh-CN" altLang="zh-CN" sz="2800"/>
              <a:t>或</a:t>
            </a:r>
            <a:r>
              <a:rPr lang="en-US" altLang="zh-CN" sz="2800" i="1"/>
              <a:t>R</a:t>
            </a:r>
            <a:r>
              <a:rPr lang="en-US" altLang="zh-CN" sz="2800" baseline="-25000"/>
              <a:t>2</a:t>
            </a:r>
            <a:r>
              <a:rPr lang="zh-CN" altLang="zh-CN" sz="2800"/>
              <a:t>时为中温档；</a:t>
            </a:r>
            <a:r>
              <a:rPr lang="en-US" altLang="zh-CN" sz="2800" i="1"/>
              <a:t>R</a:t>
            </a:r>
            <a:r>
              <a:rPr lang="en-US" altLang="zh-CN" sz="2800" baseline="-25000"/>
              <a:t>1</a:t>
            </a:r>
            <a:r>
              <a:rPr lang="zh-CN" altLang="zh-CN" sz="2800"/>
              <a:t>和</a:t>
            </a:r>
            <a:r>
              <a:rPr lang="en-US" altLang="zh-CN" sz="2800" i="1"/>
              <a:t>R</a:t>
            </a:r>
            <a:r>
              <a:rPr lang="en-US" altLang="zh-CN" sz="2800" baseline="-25000"/>
              <a:t>2</a:t>
            </a:r>
            <a:r>
              <a:rPr lang="zh-CN" altLang="zh-CN" sz="2800"/>
              <a:t>串联时为低温档．</a:t>
            </a:r>
            <a:br>
              <a:rPr lang="zh-CN"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531"/>
                                        </p:tgtEl>
                                        <p:attrNameLst>
                                          <p:attrName>style.visibility</p:attrName>
                                        </p:attrNameLst>
                                      </p:cBhvr>
                                      <p:to>
                                        <p:strVal val="visible"/>
                                      </p:to>
                                    </p:set>
                                    <p:animEffect transition="in" filter="barn(inVertical)">
                                      <p:cBhvr>
                                        <p:cTn id="7" dur="500"/>
                                        <p:tgtEl>
                                          <p:spTgt spid="225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3554"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3555" name="标题 2"/>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              </a:t>
            </a:r>
            <a:r>
              <a:rPr lang="zh-CN" altLang="zh-CN" sz="2800"/>
              <a:t>（</a:t>
            </a:r>
            <a:r>
              <a:rPr lang="en-US" altLang="zh-CN" sz="2800"/>
              <a:t>2020·</a:t>
            </a:r>
            <a:r>
              <a:rPr lang="zh-CN" altLang="zh-CN" sz="2800"/>
              <a:t>扬州）某型号的电烤箱有</a:t>
            </a:r>
            <a:r>
              <a:rPr lang="en-US" altLang="zh-CN" sz="2800"/>
              <a:t>“</a:t>
            </a:r>
            <a:r>
              <a:rPr lang="zh-CN" altLang="zh-CN" sz="2800"/>
              <a:t>高温</a:t>
            </a:r>
            <a:r>
              <a:rPr lang="en-US" altLang="zh-CN" sz="2800"/>
              <a:t>”</a:t>
            </a:r>
            <a:r>
              <a:rPr lang="zh-CN" altLang="zh-CN" sz="2800"/>
              <a:t>和</a:t>
            </a:r>
            <a:r>
              <a:rPr lang="en-US" altLang="zh-CN" sz="2800"/>
              <a:t>“</a:t>
            </a:r>
            <a:r>
              <a:rPr lang="zh-CN" altLang="zh-CN" sz="2800"/>
              <a:t>低温</a:t>
            </a:r>
            <a:r>
              <a:rPr lang="en-US" altLang="zh-CN" sz="2800"/>
              <a:t>”</a:t>
            </a:r>
            <a:r>
              <a:rPr lang="zh-CN" altLang="zh-CN" sz="2800"/>
              <a:t>两档．电路如右图所示，开关</a:t>
            </a:r>
            <a:r>
              <a:rPr lang="en-US" altLang="zh-CN" sz="2800"/>
              <a:t>S</a:t>
            </a:r>
            <a:r>
              <a:rPr lang="zh-CN" altLang="zh-CN" sz="2800"/>
              <a:t>接</a:t>
            </a:r>
            <a:r>
              <a:rPr lang="zh-CN" altLang="zh-CN" sz="2800" u="sng"/>
              <a:t>　　　　</a:t>
            </a:r>
            <a:r>
              <a:rPr lang="en-US" altLang="zh-CN" sz="2800" u="sng">
                <a:solidFill>
                  <a:schemeClr val="bg1"/>
                </a:solidFill>
              </a:rPr>
              <a:t>.</a:t>
            </a:r>
            <a:r>
              <a:rPr lang="zh-CN" altLang="zh-CN" sz="2800" u="sng"/>
              <a:t>　</a:t>
            </a:r>
            <a:r>
              <a:rPr lang="zh-CN" altLang="zh-CN" sz="2800"/>
              <a:t>时，是</a:t>
            </a:r>
            <a:r>
              <a:rPr lang="en-US" altLang="zh-CN" sz="2800"/>
              <a:t>“</a:t>
            </a:r>
            <a:r>
              <a:rPr lang="zh-CN" altLang="zh-CN" sz="2800"/>
              <a:t>高温</a:t>
            </a:r>
            <a:r>
              <a:rPr lang="en-US" altLang="zh-CN" sz="2800"/>
              <a:t>”</a:t>
            </a:r>
            <a:r>
              <a:rPr lang="zh-CN" altLang="zh-CN" sz="2800"/>
              <a:t>档；当开关</a:t>
            </a:r>
            <a:r>
              <a:rPr lang="en-US" altLang="zh-CN" sz="2800"/>
              <a:t>S</a:t>
            </a:r>
            <a:r>
              <a:rPr lang="zh-CN" altLang="zh-CN" sz="2800"/>
              <a:t>分别接</a:t>
            </a:r>
            <a:r>
              <a:rPr lang="en-US" altLang="zh-CN" sz="2800"/>
              <a:t>“1”</a:t>
            </a:r>
            <a:r>
              <a:rPr lang="zh-CN" altLang="zh-CN" sz="2800"/>
              <a:t>和</a:t>
            </a:r>
            <a:r>
              <a:rPr lang="en-US" altLang="zh-CN" sz="2800"/>
              <a:t>“2”</a:t>
            </a:r>
            <a:r>
              <a:rPr lang="zh-CN" altLang="zh-CN" sz="2800"/>
              <a:t>时，电流表的示数为</a:t>
            </a:r>
            <a:r>
              <a:rPr lang="en-US" altLang="zh-CN" sz="2800"/>
              <a:t>5 A</a:t>
            </a:r>
            <a:r>
              <a:rPr lang="zh-CN" altLang="zh-CN" sz="2800"/>
              <a:t>和</a:t>
            </a:r>
            <a:r>
              <a:rPr lang="en-US" altLang="zh-CN" sz="2800"/>
              <a:t>1 A</a:t>
            </a:r>
            <a:r>
              <a:rPr lang="zh-CN" altLang="zh-CN" sz="2800"/>
              <a:t>；则电阻</a:t>
            </a:r>
            <a:r>
              <a:rPr lang="en-US" altLang="zh-CN" sz="2800" i="1"/>
              <a:t>R</a:t>
            </a:r>
            <a:r>
              <a:rPr lang="en-US" altLang="zh-CN" sz="2800" baseline="-25000"/>
              <a:t>0</a:t>
            </a:r>
            <a:r>
              <a:rPr lang="zh-CN" altLang="zh-CN" sz="2800"/>
              <a:t>＝</a:t>
            </a:r>
            <a:r>
              <a:rPr lang="zh-CN" altLang="zh-CN" sz="2800" u="sng"/>
              <a:t>　　　　　</a:t>
            </a:r>
            <a:r>
              <a:rPr lang="en-US" altLang="zh-CN" sz="2800"/>
              <a:t>Ω</a:t>
            </a:r>
            <a:r>
              <a:rPr lang="zh-CN" altLang="zh-CN" sz="2800"/>
              <a:t>、</a:t>
            </a:r>
            <a:r>
              <a:rPr lang="en-US" altLang="zh-CN" sz="2800" i="1"/>
              <a:t>R</a:t>
            </a:r>
            <a:r>
              <a:rPr lang="zh-CN" altLang="zh-CN" sz="2800"/>
              <a:t>＝</a:t>
            </a:r>
            <a:r>
              <a:rPr lang="zh-CN" altLang="zh-CN" sz="2800" u="sng"/>
              <a:t>　　　　　</a:t>
            </a:r>
            <a:r>
              <a:rPr lang="en-US" altLang="zh-CN" sz="2800"/>
              <a:t>Ω.</a:t>
            </a:r>
            <a:r>
              <a:rPr lang="zh-CN" altLang="zh-CN" sz="2800"/>
              <a:t>电烤箱处于</a:t>
            </a:r>
            <a:r>
              <a:rPr lang="en-US" altLang="zh-CN" sz="2800"/>
              <a:t>“</a:t>
            </a:r>
            <a:r>
              <a:rPr lang="zh-CN" altLang="zh-CN" sz="2800"/>
              <a:t>高温”档工作</a:t>
            </a:r>
            <a:r>
              <a:rPr lang="en-US" altLang="zh-CN" sz="2800"/>
              <a:t>10 min</a:t>
            </a:r>
            <a:r>
              <a:rPr lang="zh-CN" altLang="zh-CN" sz="2800"/>
              <a:t>产生的热量为</a:t>
            </a:r>
            <a:r>
              <a:rPr lang="zh-CN" altLang="zh-CN" sz="2800" u="sng"/>
              <a:t>　　　　　</a:t>
            </a:r>
            <a:r>
              <a:rPr lang="en-US" altLang="zh-CN" sz="2800"/>
              <a:t>J</a:t>
            </a:r>
            <a:r>
              <a:rPr lang="zh-CN" altLang="zh-CN" sz="2800"/>
              <a:t>．</a:t>
            </a:r>
            <a:endParaRPr lang="zh-CN" altLang="en-US" sz="2800"/>
          </a:p>
        </p:txBody>
      </p:sp>
      <p:pic>
        <p:nvPicPr>
          <p:cNvPr id="23556" name="Picture 1"/>
          <p:cNvPicPr>
            <a:picLocks noChangeAspect="1"/>
          </p:cNvPicPr>
          <p:nvPr/>
        </p:nvPicPr>
        <p:blipFill>
          <a:blip r:embed="rId2"/>
          <a:stretch>
            <a:fillRect/>
          </a:stretch>
        </p:blipFill>
        <p:spPr>
          <a:xfrm>
            <a:off x="688975" y="995363"/>
            <a:ext cx="1293813" cy="466725"/>
          </a:xfrm>
          <a:prstGeom prst="rect">
            <a:avLst/>
          </a:prstGeom>
          <a:noFill/>
          <a:ln>
            <a:noFill/>
            <a:miter lim="800000"/>
          </a:ln>
        </p:spPr>
      </p:pic>
      <p:pic>
        <p:nvPicPr>
          <p:cNvPr id="23557" name="Picture 2"/>
          <p:cNvPicPr>
            <a:picLocks noChangeAspect="1"/>
          </p:cNvPicPr>
          <p:nvPr/>
        </p:nvPicPr>
        <p:blipFill>
          <a:blip r:embed="rId3"/>
          <a:stretch>
            <a:fillRect/>
          </a:stretch>
        </p:blipFill>
        <p:spPr>
          <a:xfrm>
            <a:off x="6008688" y="4248150"/>
            <a:ext cx="2182812" cy="1727200"/>
          </a:xfrm>
          <a:prstGeom prst="rect">
            <a:avLst/>
          </a:prstGeom>
          <a:noFill/>
          <a:ln>
            <a:noFill/>
            <a:miter lim="800000"/>
          </a:ln>
        </p:spPr>
      </p:pic>
      <p:sp>
        <p:nvSpPr>
          <p:cNvPr id="23558" name="矩形 1"/>
          <p:cNvSpPr/>
          <p:nvPr/>
        </p:nvSpPr>
        <p:spPr>
          <a:xfrm>
            <a:off x="7305675" y="1638300"/>
            <a:ext cx="365125"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en-US" altLang="zh-CN" sz="2800" spc="0">
                <a:solidFill>
                  <a:srgbClr val="FF0000"/>
                </a:solidFill>
                <a:latin typeface="Times New Roman" pitchFamily="18" charset="0"/>
                <a:ea typeface="黑体" pitchFamily="49" charset="-122"/>
              </a:rPr>
              <a:t>1</a:t>
            </a:r>
            <a:endParaRPr lang="zh-CN" altLang="zh-CN" sz="1000">
              <a:latin typeface="等线" pitchFamily="2" charset="-122"/>
              <a:ea typeface="等线" pitchFamily="2" charset="-122"/>
            </a:endParaRPr>
          </a:p>
        </p:txBody>
      </p:sp>
      <p:sp>
        <p:nvSpPr>
          <p:cNvPr id="23559" name="矩形 6"/>
          <p:cNvSpPr/>
          <p:nvPr/>
        </p:nvSpPr>
        <p:spPr>
          <a:xfrm>
            <a:off x="6369050" y="2905125"/>
            <a:ext cx="544513"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en-US" altLang="zh-CN" sz="2800" spc="0">
                <a:solidFill>
                  <a:srgbClr val="FF0000"/>
                </a:solidFill>
                <a:latin typeface="Times New Roman" pitchFamily="18" charset="0"/>
                <a:ea typeface="黑体" pitchFamily="49" charset="-122"/>
              </a:rPr>
              <a:t>44</a:t>
            </a:r>
            <a:endParaRPr lang="zh-CN" altLang="zh-CN" sz="1000">
              <a:latin typeface="等线" pitchFamily="2" charset="-122"/>
              <a:ea typeface="等线" pitchFamily="2" charset="-122"/>
            </a:endParaRPr>
          </a:p>
        </p:txBody>
      </p:sp>
      <p:sp>
        <p:nvSpPr>
          <p:cNvPr id="23560" name="矩形 7"/>
          <p:cNvSpPr/>
          <p:nvPr/>
        </p:nvSpPr>
        <p:spPr>
          <a:xfrm>
            <a:off x="1441450" y="3556000"/>
            <a:ext cx="1082675"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en-US" altLang="zh-CN" sz="2800" spc="0">
                <a:solidFill>
                  <a:srgbClr val="FF0000"/>
                </a:solidFill>
                <a:latin typeface="Times New Roman" pitchFamily="18" charset="0"/>
                <a:ea typeface="黑体" pitchFamily="49" charset="-122"/>
              </a:rPr>
              <a:t>176</a:t>
            </a:r>
            <a:r>
              <a:rPr lang="zh-CN" altLang="zh-CN" sz="2800" spc="0">
                <a:solidFill>
                  <a:srgbClr val="FF0000"/>
                </a:solidFill>
                <a:latin typeface="Times New Roman" pitchFamily="18" charset="0"/>
                <a:ea typeface="黑体" pitchFamily="49" charset="-122"/>
              </a:rPr>
              <a:t>　</a:t>
            </a:r>
            <a:endParaRPr lang="zh-CN" altLang="zh-CN" sz="1000">
              <a:latin typeface="等线" pitchFamily="2" charset="-122"/>
              <a:ea typeface="等线" pitchFamily="2" charset="-122"/>
            </a:endParaRPr>
          </a:p>
        </p:txBody>
      </p:sp>
      <p:sp>
        <p:nvSpPr>
          <p:cNvPr id="23561" name="矩形 8"/>
          <p:cNvSpPr/>
          <p:nvPr/>
        </p:nvSpPr>
        <p:spPr>
          <a:xfrm>
            <a:off x="2593975" y="4149725"/>
            <a:ext cx="1471613"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en-US" altLang="zh-CN" sz="2800" spc="0">
                <a:solidFill>
                  <a:srgbClr val="FF0000"/>
                </a:solidFill>
                <a:latin typeface="Times New Roman" pitchFamily="18" charset="0"/>
                <a:ea typeface="黑体" pitchFamily="49" charset="-122"/>
              </a:rPr>
              <a:t>6.6×10</a:t>
            </a:r>
            <a:r>
              <a:rPr lang="en-US" altLang="zh-CN" sz="2800" spc="0" baseline="30000">
                <a:solidFill>
                  <a:srgbClr val="FF0000"/>
                </a:solidFill>
                <a:latin typeface="Times New Roman" pitchFamily="18" charset="0"/>
                <a:ea typeface="黑体" pitchFamily="49" charset="-122"/>
              </a:rPr>
              <a:t>5</a:t>
            </a:r>
            <a:endParaRPr lang="zh-CN" altLang="zh-CN" sz="1000">
              <a:latin typeface="等线" pitchFamily="2" charset="-122"/>
              <a:ea typeface="等线"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23556"/>
                                        </p:tgtEl>
                                        <p:attrNameLst>
                                          <p:attrName>style.visibility</p:attrName>
                                        </p:attrNameLst>
                                      </p:cBhvr>
                                      <p:to>
                                        <p:strVal val="visible"/>
                                      </p:to>
                                    </p:set>
                                    <p:animEffect transition="in" filter="fade">
                                      <p:cBhvr>
                                        <p:cTn id="7" dur="500"/>
                                        <p:tgtEl>
                                          <p:spTgt spid="2355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555"/>
                                        </p:tgtEl>
                                        <p:attrNameLst>
                                          <p:attrName>style.visibility</p:attrName>
                                        </p:attrNameLst>
                                      </p:cBhvr>
                                      <p:to>
                                        <p:strVal val="visible"/>
                                      </p:to>
                                    </p:set>
                                    <p:animEffect transition="in" filter="fade">
                                      <p:cBhvr>
                                        <p:cTn id="10" dur="500"/>
                                        <p:tgtEl>
                                          <p:spTgt spid="23555"/>
                                        </p:tgtEl>
                                      </p:cBhvr>
                                    </p:animEffect>
                                  </p:childTnLst>
                                </p:cTn>
                              </p:par>
                              <p:par>
                                <p:cTn id="11" presetID="10" presetClass="entr" presetSubtype="0" fill="hold" nodeType="withEffect">
                                  <p:stCondLst>
                                    <p:cond delay="0"/>
                                  </p:stCondLst>
                                  <p:childTnLst>
                                    <p:set>
                                      <p:cBhvr>
                                        <p:cTn id="12" dur="1" fill="hold">
                                          <p:stCondLst>
                                            <p:cond delay="0"/>
                                          </p:stCondLst>
                                        </p:cTn>
                                        <p:tgtEl>
                                          <p:spTgt spid="23557"/>
                                        </p:tgtEl>
                                        <p:attrNameLst>
                                          <p:attrName>style.visibility</p:attrName>
                                        </p:attrNameLst>
                                      </p:cBhvr>
                                      <p:to>
                                        <p:strVal val="visible"/>
                                      </p:to>
                                    </p:set>
                                    <p:animEffect transition="in" filter="fade">
                                      <p:cBhvr>
                                        <p:cTn id="13" dur="500"/>
                                        <p:tgtEl>
                                          <p:spTgt spid="23557"/>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3558"/>
                                        </p:tgtEl>
                                        <p:attrNameLst>
                                          <p:attrName>style.visibility</p:attrName>
                                        </p:attrNameLst>
                                      </p:cBhvr>
                                      <p:to>
                                        <p:strVal val="visible"/>
                                      </p:to>
                                    </p:set>
                                    <p:anim calcmode="lin" valueType="num">
                                      <p:cBhvr additive="base">
                                        <p:cTn id="18" dur="500" fill="hold"/>
                                        <p:tgtEl>
                                          <p:spTgt spid="23558"/>
                                        </p:tgtEl>
                                        <p:attrNameLst>
                                          <p:attrName>ppt_x</p:attrName>
                                        </p:attrNameLst>
                                      </p:cBhvr>
                                      <p:tavLst>
                                        <p:tav tm="0">
                                          <p:val>
                                            <p:strVal val="#ppt_x"/>
                                          </p:val>
                                        </p:tav>
                                        <p:tav tm="100000">
                                          <p:val>
                                            <p:strVal val="#ppt_x"/>
                                          </p:val>
                                        </p:tav>
                                      </p:tavLst>
                                    </p:anim>
                                    <p:anim calcmode="lin" valueType="num">
                                      <p:cBhvr additive="base">
                                        <p:cTn id="19" dur="500" fill="hold"/>
                                        <p:tgtEl>
                                          <p:spTgt spid="23558"/>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3559"/>
                                        </p:tgtEl>
                                        <p:attrNameLst>
                                          <p:attrName>style.visibility</p:attrName>
                                        </p:attrNameLst>
                                      </p:cBhvr>
                                      <p:to>
                                        <p:strVal val="visible"/>
                                      </p:to>
                                    </p:set>
                                    <p:anim calcmode="lin" valueType="num">
                                      <p:cBhvr additive="base">
                                        <p:cTn id="24" dur="500" fill="hold"/>
                                        <p:tgtEl>
                                          <p:spTgt spid="23559"/>
                                        </p:tgtEl>
                                        <p:attrNameLst>
                                          <p:attrName>ppt_x</p:attrName>
                                        </p:attrNameLst>
                                      </p:cBhvr>
                                      <p:tavLst>
                                        <p:tav tm="0">
                                          <p:val>
                                            <p:strVal val="#ppt_x"/>
                                          </p:val>
                                        </p:tav>
                                        <p:tav tm="100000">
                                          <p:val>
                                            <p:strVal val="#ppt_x"/>
                                          </p:val>
                                        </p:tav>
                                      </p:tavLst>
                                    </p:anim>
                                    <p:anim calcmode="lin" valueType="num">
                                      <p:cBhvr additive="base">
                                        <p:cTn id="25" dur="500" fill="hold"/>
                                        <p:tgtEl>
                                          <p:spTgt spid="23559"/>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23560"/>
                                        </p:tgtEl>
                                        <p:attrNameLst>
                                          <p:attrName>style.visibility</p:attrName>
                                        </p:attrNameLst>
                                      </p:cBhvr>
                                      <p:to>
                                        <p:strVal val="visible"/>
                                      </p:to>
                                    </p:set>
                                    <p:anim calcmode="lin" valueType="num">
                                      <p:cBhvr additive="base">
                                        <p:cTn id="30" dur="500" fill="hold"/>
                                        <p:tgtEl>
                                          <p:spTgt spid="23560"/>
                                        </p:tgtEl>
                                        <p:attrNameLst>
                                          <p:attrName>ppt_x</p:attrName>
                                        </p:attrNameLst>
                                      </p:cBhvr>
                                      <p:tavLst>
                                        <p:tav tm="0">
                                          <p:val>
                                            <p:strVal val="#ppt_x"/>
                                          </p:val>
                                        </p:tav>
                                        <p:tav tm="100000">
                                          <p:val>
                                            <p:strVal val="#ppt_x"/>
                                          </p:val>
                                        </p:tav>
                                      </p:tavLst>
                                    </p:anim>
                                    <p:anim calcmode="lin" valueType="num">
                                      <p:cBhvr additive="base">
                                        <p:cTn id="31" dur="500" fill="hold"/>
                                        <p:tgtEl>
                                          <p:spTgt spid="23560"/>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23561"/>
                                        </p:tgtEl>
                                        <p:attrNameLst>
                                          <p:attrName>style.visibility</p:attrName>
                                        </p:attrNameLst>
                                      </p:cBhvr>
                                      <p:to>
                                        <p:strVal val="visible"/>
                                      </p:to>
                                    </p:set>
                                    <p:anim calcmode="lin" valueType="num">
                                      <p:cBhvr additive="base">
                                        <p:cTn id="36" dur="500" fill="hold"/>
                                        <p:tgtEl>
                                          <p:spTgt spid="23561"/>
                                        </p:tgtEl>
                                        <p:attrNameLst>
                                          <p:attrName>ppt_x</p:attrName>
                                        </p:attrNameLst>
                                      </p:cBhvr>
                                      <p:tavLst>
                                        <p:tav tm="0">
                                          <p:val>
                                            <p:strVal val="#ppt_x"/>
                                          </p:val>
                                        </p:tav>
                                        <p:tav tm="100000">
                                          <p:val>
                                            <p:strVal val="#ppt_x"/>
                                          </p:val>
                                        </p:tav>
                                      </p:tavLst>
                                    </p:anim>
                                    <p:anim calcmode="lin" valueType="num">
                                      <p:cBhvr additive="base">
                                        <p:cTn id="37" dur="500" fill="hold"/>
                                        <p:tgtEl>
                                          <p:spTgt spid="2356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p:bldP spid="23558" grpId="0"/>
      <p:bldP spid="23559" grpId="0"/>
      <p:bldP spid="23560" grpId="0"/>
      <p:bldP spid="23561"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4578"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4579" name="标题 2"/>
          <p:cNvSpPr>
            <a:spLocks noGrp="1"/>
          </p:cNvSpPr>
          <p:nvPr>
            <p:ph type="title" idx="4294967295"/>
          </p:nvPr>
        </p:nvSpPr>
        <p:spPr>
          <a:xfrm>
            <a:off x="433388" y="882650"/>
            <a:ext cx="8355012"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          </a:t>
            </a:r>
            <a:r>
              <a:rPr lang="zh-CN" altLang="zh-CN" sz="2800"/>
              <a:t>（</a:t>
            </a:r>
            <a:r>
              <a:rPr lang="en-US" altLang="zh-CN" sz="2800"/>
              <a:t>2020·</a:t>
            </a:r>
            <a:r>
              <a:rPr lang="zh-CN" altLang="zh-CN" sz="2800"/>
              <a:t>潍坊）图甲是一款紫砂电饭锅，其简化电路如图乙所示，</a:t>
            </a:r>
            <a:r>
              <a:rPr lang="en-US" altLang="zh-CN" sz="2800" i="1"/>
              <a:t>R</a:t>
            </a:r>
            <a:r>
              <a:rPr lang="en-US" altLang="zh-CN" sz="2800" baseline="-25000"/>
              <a:t>1</a:t>
            </a:r>
            <a:r>
              <a:rPr lang="zh-CN" altLang="zh-CN" sz="2800"/>
              <a:t>、</a:t>
            </a:r>
            <a:r>
              <a:rPr lang="en-US" altLang="zh-CN" sz="2800" i="1"/>
              <a:t>R</a:t>
            </a:r>
            <a:r>
              <a:rPr lang="en-US" altLang="zh-CN" sz="2800" baseline="-25000"/>
              <a:t>2</a:t>
            </a:r>
            <a:r>
              <a:rPr lang="zh-CN" altLang="zh-CN" sz="2800"/>
              <a:t>是电热丝，</a:t>
            </a:r>
            <a:r>
              <a:rPr lang="en-US" altLang="zh-CN" sz="2800" i="1"/>
              <a:t>R</a:t>
            </a:r>
            <a:r>
              <a:rPr lang="en-US" altLang="zh-CN" sz="2800" baseline="-25000"/>
              <a:t>1</a:t>
            </a:r>
            <a:r>
              <a:rPr lang="zh-CN" altLang="zh-CN" sz="2800"/>
              <a:t>的阻值为</a:t>
            </a:r>
            <a:r>
              <a:rPr lang="en-US" altLang="zh-CN" sz="2800"/>
              <a:t>110 Ω</a:t>
            </a:r>
            <a:r>
              <a:rPr lang="zh-CN" altLang="zh-CN" sz="2800"/>
              <a:t>，通过单独或同时闭合</a:t>
            </a:r>
            <a:r>
              <a:rPr lang="en-US" altLang="zh-CN" sz="2800"/>
              <a:t>S</a:t>
            </a:r>
            <a:r>
              <a:rPr lang="en-US" altLang="zh-CN" sz="2800" baseline="-25000"/>
              <a:t>1</a:t>
            </a:r>
            <a:r>
              <a:rPr lang="zh-CN" altLang="zh-CN" sz="2800"/>
              <a:t>、</a:t>
            </a:r>
            <a:r>
              <a:rPr lang="en-US" altLang="zh-CN" sz="2800"/>
              <a:t>S</a:t>
            </a:r>
            <a:r>
              <a:rPr lang="en-US" altLang="zh-CN" sz="2800" baseline="-25000"/>
              <a:t>2</a:t>
            </a:r>
            <a:r>
              <a:rPr lang="zh-CN" altLang="zh-CN" sz="2800"/>
              <a:t>实现低温、中温、高温三个挡位间的切换，其铭牌如下表所示，求：</a:t>
            </a:r>
            <a:endParaRPr lang="zh-CN" altLang="en-US" sz="2800"/>
          </a:p>
        </p:txBody>
      </p:sp>
      <p:pic>
        <p:nvPicPr>
          <p:cNvPr id="24580" name="Picture 5"/>
          <p:cNvPicPr>
            <a:picLocks noChangeAspect="1"/>
          </p:cNvPicPr>
          <p:nvPr/>
        </p:nvPicPr>
        <p:blipFill>
          <a:blip r:embed="rId2"/>
          <a:stretch>
            <a:fillRect/>
          </a:stretch>
        </p:blipFill>
        <p:spPr>
          <a:xfrm>
            <a:off x="433388" y="1042988"/>
            <a:ext cx="1168400" cy="420687"/>
          </a:xfrm>
          <a:prstGeom prst="rect">
            <a:avLst/>
          </a:prstGeom>
          <a:noFill/>
          <a:ln>
            <a:noFill/>
            <a:miter lim="800000"/>
          </a:ln>
        </p:spPr>
      </p:pic>
      <p:graphicFrame>
        <p:nvGraphicFramePr>
          <p:cNvPr id="24581" name="表格 3"/>
          <p:cNvGraphicFramePr>
            <a:graphicFrameLocks noGrp="1"/>
          </p:cNvGraphicFramePr>
          <p:nvPr/>
        </p:nvGraphicFramePr>
        <p:xfrm>
          <a:off x="531812" y="3851275"/>
          <a:ext cx="4062412" cy="1960562"/>
        </p:xfrm>
        <a:graphic>
          <a:graphicData uri="http://schemas.openxmlformats.org/drawingml/2006/table">
            <a:tbl>
              <a:tblPr/>
              <a:tblGrid>
                <a:gridCol w="1571625"/>
                <a:gridCol w="1244600"/>
                <a:gridCol w="1246188"/>
              </a:tblGrid>
              <a:tr h="392112">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加热效率</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gridSpan="2">
                  <a:txBody>
                    <a:bodyPr lIns="68580" tIns="0" rIns="68580" bIns="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80%</a:t>
                      </a:r>
                      <a:endParaRPr lang="zh-CN" altLang="zh-CN" sz="2400">
                        <a:solidFill>
                          <a:srgbClr val="000000"/>
                        </a:solidFill>
                        <a:latin typeface="等线" pitchFamily="2" charset="-122"/>
                        <a:ea typeface="等线" pitchFamily="2" charset="-122"/>
                      </a:endParaRPr>
                    </a:p>
                  </a:txBody>
                  <a:tcPr marL="68580" marR="68580" marT="0" marB="0">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hMerge="1">
                  <a:txBody>
                    <a:bodyPr/>
                    <a:lstStyle/>
                    <a:p/>
                  </a:txBody>
                  <a:tcPr>
                    <a:lnR w="12700">
                      <a:miter lim="800000"/>
                    </a:lnR>
                    <a:lnT w="12700">
                      <a:solidFill>
                        <a:srgbClr val="37A76F"/>
                      </a:solidFill>
                      <a:miter lim="800000"/>
                    </a:lnT>
                    <a:lnB w="12700">
                      <a:solidFill>
                        <a:srgbClr val="37A76F"/>
                      </a:solidFill>
                      <a:miter lim="800000"/>
                    </a:lnB>
                  </a:tcPr>
                </a:tc>
              </a:tr>
              <a:tr h="392112">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额定电压</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gridSpan="2">
                  <a:txBody>
                    <a:bodyPr lIns="68580" tIns="0" rIns="68580" bIns="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220 V</a:t>
                      </a:r>
                      <a:endParaRPr lang="zh-CN" altLang="zh-CN" sz="2400">
                        <a:solidFill>
                          <a:srgbClr val="000000"/>
                        </a:solidFill>
                        <a:latin typeface="等线" pitchFamily="2" charset="-122"/>
                        <a:ea typeface="等线" pitchFamily="2" charset="-122"/>
                      </a:endParaRPr>
                    </a:p>
                  </a:txBody>
                  <a:tcPr marL="68580" marR="68580" marT="0" marB="0">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hMerge="1">
                  <a:txBody>
                    <a:bodyPr/>
                    <a:lstStyle/>
                    <a:p/>
                  </a:txBody>
                  <a:tcPr>
                    <a:lnR w="12700">
                      <a:miter lim="800000"/>
                    </a:lnR>
                    <a:lnT w="12700">
                      <a:solidFill>
                        <a:srgbClr val="37A76F"/>
                      </a:solidFill>
                      <a:miter lim="800000"/>
                    </a:lnT>
                    <a:lnB w="12700">
                      <a:solidFill>
                        <a:srgbClr val="37A76F"/>
                      </a:solidFill>
                      <a:miter lim="800000"/>
                    </a:lnB>
                  </a:tcPr>
                </a:tc>
              </a:tr>
              <a:tr h="392112">
                <a:tc rowSpan="3">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电功率</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低温挡</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440 W</a:t>
                      </a:r>
                      <a:endParaRPr lang="zh-CN" altLang="zh-CN"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392112">
                <a:tc vMerge="1">
                  <a:txBody>
                    <a:bodyPr/>
                    <a:lstStyle/>
                    <a:p/>
                  </a:txBody>
                  <a:tcPr>
                    <a:lnL w="12700">
                      <a:solidFill>
                        <a:srgbClr val="37A76F"/>
                      </a:solidFill>
                      <a:miter lim="800000"/>
                    </a:lnL>
                    <a:lnR w="12700">
                      <a:solidFill>
                        <a:srgbClr val="37A76F"/>
                      </a:solidFill>
                      <a:miter lim="800000"/>
                    </a:lnR>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中温挡</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880 W</a:t>
                      </a:r>
                      <a:endParaRPr lang="zh-CN" altLang="zh-CN"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392112">
                <a:tc vMerge="1">
                  <a:txBody>
                    <a:bodyPr/>
                    <a:lstStyle/>
                    <a:p/>
                  </a:txBody>
                  <a:tcPr>
                    <a:lnL w="12700">
                      <a:solidFill>
                        <a:srgbClr val="37A76F"/>
                      </a:solidFill>
                      <a:miter lim="800000"/>
                    </a:lnL>
                    <a:lnR w="12700">
                      <a:solidFill>
                        <a:srgbClr val="37A76F"/>
                      </a:solidFill>
                      <a:miter lim="800000"/>
                    </a:lnR>
                    <a:lnB w="12700">
                      <a:miter lim="800000"/>
                    </a:lnB>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高温挡</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 </a:t>
                      </a:r>
                      <a:endParaRPr lang="zh-CN" altLang="zh-CN"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bl>
          </a:graphicData>
        </a:graphic>
      </p:graphicFrame>
      <p:pic>
        <p:nvPicPr>
          <p:cNvPr id="24603" name="Picture 6"/>
          <p:cNvPicPr>
            <a:picLocks noChangeAspect="1"/>
          </p:cNvPicPr>
          <p:nvPr/>
        </p:nvPicPr>
        <p:blipFill>
          <a:blip r:embed="rId3"/>
          <a:stretch>
            <a:fillRect/>
          </a:stretch>
        </p:blipFill>
        <p:spPr>
          <a:xfrm>
            <a:off x="5062538" y="3924300"/>
            <a:ext cx="3414712" cy="1817688"/>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24580"/>
                                        </p:tgtEl>
                                        <p:attrNameLst>
                                          <p:attrName>style.visibility</p:attrName>
                                        </p:attrNameLst>
                                      </p:cBhvr>
                                      <p:to>
                                        <p:strVal val="visible"/>
                                      </p:to>
                                    </p:set>
                                    <p:animEffect transition="in" filter="fade">
                                      <p:cBhvr>
                                        <p:cTn id="7" dur="500"/>
                                        <p:tgtEl>
                                          <p:spTgt spid="2458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4579"/>
                                        </p:tgtEl>
                                        <p:attrNameLst>
                                          <p:attrName>style.visibility</p:attrName>
                                        </p:attrNameLst>
                                      </p:cBhvr>
                                      <p:to>
                                        <p:strVal val="visible"/>
                                      </p:to>
                                    </p:set>
                                    <p:animEffect transition="in" filter="fade">
                                      <p:cBhvr>
                                        <p:cTn id="10" dur="500"/>
                                        <p:tgtEl>
                                          <p:spTgt spid="24579"/>
                                        </p:tgtEl>
                                      </p:cBhvr>
                                    </p:animEffect>
                                  </p:childTnLst>
                                </p:cTn>
                              </p:par>
                              <p:par>
                                <p:cTn id="11" presetID="10" presetClass="entr" presetSubtype="0" fill="hold" nodeType="withEffect">
                                  <p:stCondLst>
                                    <p:cond delay="0"/>
                                  </p:stCondLst>
                                  <p:childTnLst>
                                    <p:set>
                                      <p:cBhvr>
                                        <p:cTn id="12" dur="1" fill="hold">
                                          <p:stCondLst>
                                            <p:cond delay="0"/>
                                          </p:stCondLst>
                                        </p:cTn>
                                        <p:tgtEl>
                                          <p:spTgt spid="24581"/>
                                        </p:tgtEl>
                                        <p:attrNameLst>
                                          <p:attrName>style.visibility</p:attrName>
                                        </p:attrNameLst>
                                      </p:cBhvr>
                                      <p:to>
                                        <p:strVal val="visible"/>
                                      </p:to>
                                    </p:set>
                                    <p:animEffect transition="in" filter="fade">
                                      <p:cBhvr>
                                        <p:cTn id="13" dur="500"/>
                                        <p:tgtEl>
                                          <p:spTgt spid="24581"/>
                                        </p:tgtEl>
                                      </p:cBhvr>
                                    </p:animEffect>
                                  </p:childTnLst>
                                </p:cTn>
                              </p:par>
                              <p:par>
                                <p:cTn id="14" presetID="10" presetClass="entr" presetSubtype="0" fill="hold" nodeType="withEffect">
                                  <p:stCondLst>
                                    <p:cond delay="0"/>
                                  </p:stCondLst>
                                  <p:childTnLst>
                                    <p:set>
                                      <p:cBhvr>
                                        <p:cTn id="15" dur="1" fill="hold">
                                          <p:stCondLst>
                                            <p:cond delay="0"/>
                                          </p:stCondLst>
                                        </p:cTn>
                                        <p:tgtEl>
                                          <p:spTgt spid="24603"/>
                                        </p:tgtEl>
                                        <p:attrNameLst>
                                          <p:attrName>style.visibility</p:attrName>
                                        </p:attrNameLst>
                                      </p:cBhvr>
                                      <p:to>
                                        <p:strVal val="visible"/>
                                      </p:to>
                                    </p:set>
                                    <p:animEffect transition="in" filter="fade">
                                      <p:cBhvr>
                                        <p:cTn id="16" dur="500"/>
                                        <p:tgtEl>
                                          <p:spTgt spid="246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5602"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5603" name="标题 2"/>
          <p:cNvSpPr>
            <a:spLocks noGrp="1"/>
          </p:cNvSpPr>
          <p:nvPr>
            <p:ph type="title" idx="4294967295"/>
          </p:nvPr>
        </p:nvSpPr>
        <p:spPr>
          <a:xfrm>
            <a:off x="419100" y="979488"/>
            <a:ext cx="8126413"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1</a:t>
            </a:r>
            <a:r>
              <a:rPr lang="zh-CN" altLang="zh-CN" sz="2800"/>
              <a:t>）低温档加热时电流的大小；</a:t>
            </a:r>
            <a:br>
              <a:rPr lang="zh-CN" altLang="zh-CN" sz="2800"/>
            </a:br>
            <a:endParaRPr lang="zh-CN" altLang="en-US" sz="2800"/>
          </a:p>
        </p:txBody>
      </p:sp>
      <p:pic>
        <p:nvPicPr>
          <p:cNvPr id="25604" name="图片 1"/>
          <p:cNvPicPr>
            <a:picLocks noChangeAspect="1"/>
          </p:cNvPicPr>
          <p:nvPr/>
        </p:nvPicPr>
        <p:blipFill>
          <a:blip r:embed="rId2"/>
          <a:srcRect r="11118"/>
          <a:stretch>
            <a:fillRect/>
          </a:stretch>
        </p:blipFill>
        <p:spPr>
          <a:xfrm>
            <a:off x="598488" y="1789113"/>
            <a:ext cx="8126412" cy="3663950"/>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603"/>
                                        </p:tgtEl>
                                        <p:attrNameLst>
                                          <p:attrName>style.visibility</p:attrName>
                                        </p:attrNameLst>
                                      </p:cBhvr>
                                      <p:to>
                                        <p:strVal val="visible"/>
                                      </p:to>
                                    </p:set>
                                    <p:animEffect transition="in" filter="fade">
                                      <p:cBhvr>
                                        <p:cTn id="7" dur="500"/>
                                        <p:tgtEl>
                                          <p:spTgt spid="2560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nodeType="clickEffect">
                                  <p:stCondLst>
                                    <p:cond delay="0"/>
                                  </p:stCondLst>
                                  <p:childTnLst>
                                    <p:set>
                                      <p:cBhvr>
                                        <p:cTn id="11" dur="1" fill="hold">
                                          <p:stCondLst>
                                            <p:cond delay="0"/>
                                          </p:stCondLst>
                                        </p:cTn>
                                        <p:tgtEl>
                                          <p:spTgt spid="25604"/>
                                        </p:tgtEl>
                                        <p:attrNameLst>
                                          <p:attrName>style.visibility</p:attrName>
                                        </p:attrNameLst>
                                      </p:cBhvr>
                                      <p:to>
                                        <p:strVal val="visible"/>
                                      </p:to>
                                    </p:set>
                                    <p:animEffect transition="in" filter="barn(inVertical)">
                                      <p:cBhvr>
                                        <p:cTn id="12" dur="500"/>
                                        <p:tgtEl>
                                          <p:spTgt spid="256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6626"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6627" name="标题 2"/>
          <p:cNvSpPr>
            <a:spLocks noGrp="1"/>
          </p:cNvSpPr>
          <p:nvPr>
            <p:ph type="title" idx="4294967295"/>
          </p:nvPr>
        </p:nvSpPr>
        <p:spPr>
          <a:xfrm>
            <a:off x="598488" y="1325563"/>
            <a:ext cx="8126412"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）电热丝</a:t>
            </a:r>
            <a:r>
              <a:rPr lang="en-US" altLang="zh-CN" sz="2800" i="1"/>
              <a:t>R</a:t>
            </a:r>
            <a:r>
              <a:rPr lang="en-US" altLang="zh-CN" sz="2800" baseline="-25000"/>
              <a:t>2</a:t>
            </a:r>
            <a:r>
              <a:rPr lang="zh-CN" altLang="zh-CN" sz="2800"/>
              <a:t>的阻值；</a:t>
            </a:r>
            <a:endParaRPr lang="zh-CN" altLang="zh-CN" sz="2800"/>
          </a:p>
        </p:txBody>
      </p:sp>
      <p:pic>
        <p:nvPicPr>
          <p:cNvPr id="26628" name="图片 1"/>
          <p:cNvPicPr>
            <a:picLocks noChangeAspect="1"/>
          </p:cNvPicPr>
          <p:nvPr/>
        </p:nvPicPr>
        <p:blipFill>
          <a:blip r:embed="rId2"/>
          <a:srcRect r="22527"/>
          <a:stretch>
            <a:fillRect/>
          </a:stretch>
        </p:blipFill>
        <p:spPr>
          <a:xfrm>
            <a:off x="847725" y="1976438"/>
            <a:ext cx="7085013" cy="3086100"/>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627"/>
                                        </p:tgtEl>
                                        <p:attrNameLst>
                                          <p:attrName>style.visibility</p:attrName>
                                        </p:attrNameLst>
                                      </p:cBhvr>
                                      <p:to>
                                        <p:strVal val="visible"/>
                                      </p:to>
                                    </p:set>
                                    <p:animEffect transition="in" filter="fade">
                                      <p:cBhvr>
                                        <p:cTn id="7" dur="500"/>
                                        <p:tgtEl>
                                          <p:spTgt spid="2662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nodeType="clickEffect">
                                  <p:stCondLst>
                                    <p:cond delay="0"/>
                                  </p:stCondLst>
                                  <p:childTnLst>
                                    <p:set>
                                      <p:cBhvr>
                                        <p:cTn id="11" dur="1" fill="hold">
                                          <p:stCondLst>
                                            <p:cond delay="0"/>
                                          </p:stCondLst>
                                        </p:cTn>
                                        <p:tgtEl>
                                          <p:spTgt spid="26628"/>
                                        </p:tgtEl>
                                        <p:attrNameLst>
                                          <p:attrName>style.visibility</p:attrName>
                                        </p:attrNameLst>
                                      </p:cBhvr>
                                      <p:to>
                                        <p:strVal val="visible"/>
                                      </p:to>
                                    </p:set>
                                    <p:animEffect transition="in" filter="barn(inVertical)">
                                      <p:cBhvr>
                                        <p:cTn id="12" dur="500"/>
                                        <p:tgtEl>
                                          <p:spTgt spid="266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7650"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7651" name="标题 2"/>
          <p:cNvSpPr>
            <a:spLocks noGrp="1"/>
          </p:cNvSpPr>
          <p:nvPr>
            <p:ph type="title" idx="4294967295"/>
          </p:nvPr>
        </p:nvSpPr>
        <p:spPr>
          <a:xfrm>
            <a:off x="479425" y="631825"/>
            <a:ext cx="8364538"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3</a:t>
            </a:r>
            <a:r>
              <a:rPr lang="zh-CN" altLang="zh-CN" sz="2800"/>
              <a:t>）已知粥的比热容</a:t>
            </a:r>
            <a:r>
              <a:rPr lang="en-US" altLang="zh-CN" sz="2800" i="1"/>
              <a:t>c</a:t>
            </a:r>
            <a:r>
              <a:rPr lang="zh-CN" altLang="zh-CN" sz="2800" baseline="-25000"/>
              <a:t>粥</a:t>
            </a:r>
            <a:r>
              <a:rPr lang="zh-CN" altLang="zh-CN" sz="2800"/>
              <a:t>＝</a:t>
            </a:r>
            <a:r>
              <a:rPr lang="en-US" altLang="zh-CN" sz="2800"/>
              <a:t>4.0×10</a:t>
            </a:r>
            <a:r>
              <a:rPr lang="en-US" altLang="zh-CN" sz="2800" baseline="30000"/>
              <a:t>3</a:t>
            </a:r>
            <a:r>
              <a:rPr lang="en-US" altLang="zh-CN" sz="2800"/>
              <a:t> J/</a:t>
            </a:r>
            <a:r>
              <a:rPr lang="zh-CN" altLang="zh-CN" sz="2800"/>
              <a:t>（</a:t>
            </a:r>
            <a:r>
              <a:rPr lang="en-US" altLang="zh-CN" sz="2800"/>
              <a:t>kg·℃</a:t>
            </a:r>
            <a:r>
              <a:rPr lang="zh-CN" altLang="zh-CN" sz="2800"/>
              <a:t>），将</a:t>
            </a:r>
            <a:r>
              <a:rPr lang="en-US" altLang="zh-CN" sz="2800"/>
              <a:t>2.2 kg</a:t>
            </a:r>
            <a:r>
              <a:rPr lang="zh-CN" altLang="zh-CN" sz="2800"/>
              <a:t>的粥用高温挡从</a:t>
            </a:r>
            <a:r>
              <a:rPr lang="en-US" altLang="zh-CN" sz="2800"/>
              <a:t>20 ℃</a:t>
            </a:r>
            <a:r>
              <a:rPr lang="zh-CN" altLang="zh-CN" sz="2800"/>
              <a:t>加热到</a:t>
            </a:r>
            <a:r>
              <a:rPr lang="en-US" altLang="zh-CN" sz="2800"/>
              <a:t>74 ℃</a:t>
            </a:r>
            <a:r>
              <a:rPr lang="zh-CN" altLang="zh-CN" sz="2800"/>
              <a:t>需要的时间．</a:t>
            </a:r>
            <a:br>
              <a:rPr lang="zh-CN" altLang="zh-CN" sz="2800"/>
            </a:br>
            <a:endParaRPr lang="zh-CN" altLang="en-US" sz="2800"/>
          </a:p>
        </p:txBody>
      </p:sp>
      <p:pic>
        <p:nvPicPr>
          <p:cNvPr id="27652" name="图片 3"/>
          <p:cNvPicPr>
            <a:picLocks noChangeAspect="1"/>
          </p:cNvPicPr>
          <p:nvPr/>
        </p:nvPicPr>
        <p:blipFill>
          <a:blip r:embed="rId2"/>
          <a:srcRect r="16475"/>
          <a:stretch>
            <a:fillRect/>
          </a:stretch>
        </p:blipFill>
        <p:spPr>
          <a:xfrm>
            <a:off x="576263" y="1935163"/>
            <a:ext cx="7637462" cy="443547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651"/>
                                        </p:tgtEl>
                                        <p:attrNameLst>
                                          <p:attrName>style.visibility</p:attrName>
                                        </p:attrNameLst>
                                      </p:cBhvr>
                                      <p:to>
                                        <p:strVal val="visible"/>
                                      </p:to>
                                    </p:set>
                                    <p:animEffect transition="in" filter="fade">
                                      <p:cBhvr>
                                        <p:cTn id="7" dur="500"/>
                                        <p:tgtEl>
                                          <p:spTgt spid="2765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nodeType="clickEffect">
                                  <p:stCondLst>
                                    <p:cond delay="0"/>
                                  </p:stCondLst>
                                  <p:childTnLst>
                                    <p:set>
                                      <p:cBhvr>
                                        <p:cTn id="11" dur="1" fill="hold">
                                          <p:stCondLst>
                                            <p:cond delay="0"/>
                                          </p:stCondLst>
                                        </p:cTn>
                                        <p:tgtEl>
                                          <p:spTgt spid="27652"/>
                                        </p:tgtEl>
                                        <p:attrNameLst>
                                          <p:attrName>style.visibility</p:attrName>
                                        </p:attrNameLst>
                                      </p:cBhvr>
                                      <p:to>
                                        <p:strVal val="visible"/>
                                      </p:to>
                                    </p:set>
                                    <p:animEffect transition="in" filter="barn(inVertical)">
                                      <p:cBhvr>
                                        <p:cTn id="12" dur="500"/>
                                        <p:tgtEl>
                                          <p:spTgt spid="276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8674"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28675" name="图片 6"/>
          <p:cNvPicPr>
            <a:picLocks noChangeAspect="1"/>
          </p:cNvPicPr>
          <p:nvPr/>
        </p:nvPicPr>
        <p:blipFill>
          <a:blip r:embed="rId2"/>
          <a:srcRect r="19263"/>
          <a:stretch>
            <a:fillRect/>
          </a:stretch>
        </p:blipFill>
        <p:spPr>
          <a:xfrm>
            <a:off x="881063" y="1404938"/>
            <a:ext cx="7381875" cy="404812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28675"/>
                                        </p:tgtEl>
                                        <p:attrNameLst>
                                          <p:attrName>style.visibility</p:attrName>
                                        </p:attrNameLst>
                                      </p:cBhvr>
                                      <p:to>
                                        <p:strVal val="visible"/>
                                      </p:to>
                                    </p:set>
                                    <p:animEffect transition="in" filter="barn(inVertical)">
                                      <p:cBhvr>
                                        <p:cTn id="7" dur="500"/>
                                        <p:tgtEl>
                                          <p:spTgt spid="286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969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29699" name="标题 2"/>
          <p:cNvSpPr>
            <a:spLocks noGrp="1"/>
          </p:cNvSpPr>
          <p:nvPr>
            <p:ph type="title" idx="4294967295"/>
          </p:nvPr>
        </p:nvSpPr>
        <p:spPr>
          <a:xfrm>
            <a:off x="582613" y="992188"/>
            <a:ext cx="8186737"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．有阻值分别为</a:t>
            </a:r>
            <a:r>
              <a:rPr lang="en-US" altLang="zh-CN" sz="2800"/>
              <a:t>10 Ω</a:t>
            </a:r>
            <a:r>
              <a:rPr lang="zh-CN" altLang="zh-CN" sz="2800"/>
              <a:t>、</a:t>
            </a:r>
            <a:r>
              <a:rPr lang="en-US" altLang="zh-CN" sz="2800"/>
              <a:t>15 Ω</a:t>
            </a:r>
            <a:r>
              <a:rPr lang="zh-CN" altLang="zh-CN" sz="2800"/>
              <a:t>的两根电阻丝</a:t>
            </a:r>
            <a:r>
              <a:rPr lang="en-US" altLang="zh-CN" sz="2800" i="1"/>
              <a:t>R</a:t>
            </a:r>
            <a:r>
              <a:rPr lang="en-US" altLang="zh-CN" sz="2800" baseline="-25000"/>
              <a:t>1</a:t>
            </a:r>
            <a:r>
              <a:rPr lang="zh-CN" altLang="zh-CN" sz="2800"/>
              <a:t>、</a:t>
            </a:r>
            <a:r>
              <a:rPr lang="en-US" altLang="zh-CN" sz="2800" i="1"/>
              <a:t>R</a:t>
            </a:r>
            <a:r>
              <a:rPr lang="en-US" altLang="zh-CN" sz="2800" baseline="-25000"/>
              <a:t>2</a:t>
            </a:r>
            <a:r>
              <a:rPr lang="zh-CN" altLang="zh-CN" sz="2800"/>
              <a:t>，把它们按如图所示的连接方式连接成电路，先后接入同一电源，则在相等时间内放出热量最少的是（　　）</a:t>
            </a:r>
            <a:br>
              <a:rPr lang="en-US" altLang="zh-CN" sz="2800"/>
            </a:br>
            <a:br>
              <a:rPr lang="en-US" altLang="zh-CN" sz="2800"/>
            </a:br>
            <a:br>
              <a:rPr lang="en-US" altLang="zh-CN" sz="2800"/>
            </a:br>
            <a:r>
              <a:rPr lang="en-US" altLang="zh-CN" sz="2800"/>
              <a:t>  A                        B                      C                        D</a:t>
            </a:r>
            <a:endParaRPr lang="zh-CN" altLang="zh-CN" sz="2800"/>
          </a:p>
        </p:txBody>
      </p:sp>
      <p:pic>
        <p:nvPicPr>
          <p:cNvPr id="29700" name="图片 3"/>
          <p:cNvPicPr>
            <a:picLocks noChangeAspect="1"/>
          </p:cNvPicPr>
          <p:nvPr/>
        </p:nvPicPr>
        <p:blipFill>
          <a:blip r:embed="rId2"/>
          <a:stretch>
            <a:fillRect/>
          </a:stretch>
        </p:blipFill>
        <p:spPr>
          <a:xfrm>
            <a:off x="642938" y="3729038"/>
            <a:ext cx="8007350" cy="835025"/>
          </a:xfrm>
          <a:prstGeom prst="rect">
            <a:avLst/>
          </a:prstGeom>
          <a:noFill/>
          <a:ln>
            <a:noFill/>
            <a:miter lim="800000"/>
          </a:ln>
        </p:spPr>
      </p:pic>
      <p:sp>
        <p:nvSpPr>
          <p:cNvPr id="29701" name="矩形 5"/>
          <p:cNvSpPr/>
          <p:nvPr/>
        </p:nvSpPr>
        <p:spPr>
          <a:xfrm>
            <a:off x="1135063" y="2984500"/>
            <a:ext cx="458787"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C</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699"/>
                                        </p:tgtEl>
                                        <p:attrNameLst>
                                          <p:attrName>style.visibility</p:attrName>
                                        </p:attrNameLst>
                                      </p:cBhvr>
                                      <p:to>
                                        <p:strVal val="visible"/>
                                      </p:to>
                                    </p:set>
                                    <p:animEffect transition="in" filter="fade">
                                      <p:cBhvr>
                                        <p:cTn id="7" dur="500"/>
                                        <p:tgtEl>
                                          <p:spTgt spid="29699"/>
                                        </p:tgtEl>
                                      </p:cBhvr>
                                    </p:animEffect>
                                  </p:childTnLst>
                                </p:cTn>
                              </p:par>
                              <p:par>
                                <p:cTn id="8" presetID="10" presetClass="entr" presetSubtype="0" fill="hold" nodeType="withEffect">
                                  <p:stCondLst>
                                    <p:cond delay="0"/>
                                  </p:stCondLst>
                                  <p:childTnLst>
                                    <p:set>
                                      <p:cBhvr>
                                        <p:cTn id="9" dur="1" fill="hold">
                                          <p:stCondLst>
                                            <p:cond delay="0"/>
                                          </p:stCondLst>
                                        </p:cTn>
                                        <p:tgtEl>
                                          <p:spTgt spid="29700"/>
                                        </p:tgtEl>
                                        <p:attrNameLst>
                                          <p:attrName>style.visibility</p:attrName>
                                        </p:attrNameLst>
                                      </p:cBhvr>
                                      <p:to>
                                        <p:strVal val="visible"/>
                                      </p:to>
                                    </p:set>
                                    <p:animEffect transition="in" filter="fade">
                                      <p:cBhvr>
                                        <p:cTn id="10" dur="500"/>
                                        <p:tgtEl>
                                          <p:spTgt spid="29700"/>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9701"/>
                                        </p:tgtEl>
                                        <p:attrNameLst>
                                          <p:attrName>style.visibility</p:attrName>
                                        </p:attrNameLst>
                                      </p:cBhvr>
                                      <p:to>
                                        <p:strVal val="visible"/>
                                      </p:to>
                                    </p:set>
                                    <p:anim calcmode="lin" valueType="num">
                                      <p:cBhvr additive="base">
                                        <p:cTn id="15" dur="500" fill="hold"/>
                                        <p:tgtEl>
                                          <p:spTgt spid="29701"/>
                                        </p:tgtEl>
                                        <p:attrNameLst>
                                          <p:attrName>ppt_x</p:attrName>
                                        </p:attrNameLst>
                                      </p:cBhvr>
                                      <p:tavLst>
                                        <p:tav tm="0">
                                          <p:val>
                                            <p:strVal val="#ppt_x"/>
                                          </p:val>
                                        </p:tav>
                                        <p:tav tm="100000">
                                          <p:val>
                                            <p:strVal val="#ppt_x"/>
                                          </p:val>
                                        </p:tav>
                                      </p:tavLst>
                                    </p:anim>
                                    <p:anim calcmode="lin" valueType="num">
                                      <p:cBhvr additive="base">
                                        <p:cTn id="16" dur="500" fill="hold"/>
                                        <p:tgtEl>
                                          <p:spTgt spid="2970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p:bldP spid="29701"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072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0723" name="标题 1"/>
          <p:cNvSpPr>
            <a:spLocks noGrp="1"/>
          </p:cNvSpPr>
          <p:nvPr>
            <p:ph type="title" idx="4294967295"/>
          </p:nvPr>
        </p:nvSpPr>
        <p:spPr>
          <a:xfrm>
            <a:off x="508000" y="146050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2</a:t>
            </a:r>
            <a:r>
              <a:rPr lang="zh-CN" altLang="zh-CN" sz="2800"/>
              <a:t>．（</a:t>
            </a:r>
            <a:r>
              <a:rPr lang="en-US" altLang="zh-CN" sz="2800"/>
              <a:t>2020·</a:t>
            </a:r>
            <a:r>
              <a:rPr lang="zh-CN" altLang="zh-CN" sz="2800"/>
              <a:t>青岛）甲、乙两个电热器的电阻之比为</a:t>
            </a:r>
            <a:r>
              <a:rPr lang="en-US" altLang="zh-CN" sz="2800"/>
              <a:t>5∶4</a:t>
            </a:r>
            <a:r>
              <a:rPr lang="zh-CN" altLang="zh-CN" sz="2800"/>
              <a:t>，通电相同时间产生的热量之比为</a:t>
            </a:r>
            <a:r>
              <a:rPr lang="en-US" altLang="zh-CN" sz="2800"/>
              <a:t>5∶1</a:t>
            </a:r>
            <a:r>
              <a:rPr lang="zh-CN" altLang="zh-CN" sz="2800"/>
              <a:t>，则通过甲、乙的电流之比为（　　）</a:t>
            </a:r>
            <a:br>
              <a:rPr lang="zh-CN" altLang="zh-CN" sz="2800"/>
            </a:br>
            <a:r>
              <a:rPr lang="en-US" altLang="zh-CN" sz="2800"/>
              <a:t>A</a:t>
            </a:r>
            <a:r>
              <a:rPr lang="zh-CN" altLang="zh-CN" sz="2800"/>
              <a:t>．</a:t>
            </a:r>
            <a:r>
              <a:rPr lang="en-US" altLang="zh-CN" sz="2800"/>
              <a:t>4∶1    				B</a:t>
            </a:r>
            <a:r>
              <a:rPr lang="zh-CN" altLang="zh-CN" sz="2800"/>
              <a:t>．</a:t>
            </a:r>
            <a:r>
              <a:rPr lang="en-US" altLang="zh-CN" sz="2800"/>
              <a:t>1∶4    </a:t>
            </a:r>
            <a:br>
              <a:rPr lang="en-US" altLang="zh-CN" sz="2800"/>
            </a:br>
            <a:r>
              <a:rPr lang="en-US" altLang="zh-CN" sz="2800"/>
              <a:t>C</a:t>
            </a:r>
            <a:r>
              <a:rPr lang="zh-CN" altLang="zh-CN" sz="2800"/>
              <a:t>．</a:t>
            </a:r>
            <a:r>
              <a:rPr lang="en-US" altLang="zh-CN" sz="2800"/>
              <a:t>2∶1    				D</a:t>
            </a:r>
            <a:r>
              <a:rPr lang="zh-CN" altLang="zh-CN" sz="2800"/>
              <a:t>．</a:t>
            </a:r>
            <a:r>
              <a:rPr lang="en-US" altLang="zh-CN" sz="2800"/>
              <a:t>1∶2</a:t>
            </a:r>
            <a:br>
              <a:rPr lang="zh-CN" altLang="zh-CN" sz="2800"/>
            </a:br>
            <a:endParaRPr lang="zh-CN" altLang="en-US" sz="2800"/>
          </a:p>
        </p:txBody>
      </p:sp>
      <p:sp>
        <p:nvSpPr>
          <p:cNvPr id="30724" name="矩形 6"/>
          <p:cNvSpPr/>
          <p:nvPr/>
        </p:nvSpPr>
        <p:spPr>
          <a:xfrm>
            <a:off x="4646613" y="2844800"/>
            <a:ext cx="458787"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C</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723"/>
                                        </p:tgtEl>
                                        <p:attrNameLst>
                                          <p:attrName>style.visibility</p:attrName>
                                        </p:attrNameLst>
                                      </p:cBhvr>
                                      <p:to>
                                        <p:strVal val="visible"/>
                                      </p:to>
                                    </p:set>
                                    <p:animEffect transition="in" filter="fade">
                                      <p:cBhvr>
                                        <p:cTn id="7" dur="500"/>
                                        <p:tgtEl>
                                          <p:spTgt spid="3072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0724"/>
                                        </p:tgtEl>
                                        <p:attrNameLst>
                                          <p:attrName>style.visibility</p:attrName>
                                        </p:attrNameLst>
                                      </p:cBhvr>
                                      <p:to>
                                        <p:strVal val="visible"/>
                                      </p:to>
                                    </p:set>
                                    <p:anim calcmode="lin" valueType="num">
                                      <p:cBhvr additive="base">
                                        <p:cTn id="12" dur="500" fill="hold"/>
                                        <p:tgtEl>
                                          <p:spTgt spid="30724"/>
                                        </p:tgtEl>
                                        <p:attrNameLst>
                                          <p:attrName>ppt_x</p:attrName>
                                        </p:attrNameLst>
                                      </p:cBhvr>
                                      <p:tavLst>
                                        <p:tav tm="0">
                                          <p:val>
                                            <p:strVal val="#ppt_x"/>
                                          </p:val>
                                        </p:tav>
                                        <p:tav tm="100000">
                                          <p:val>
                                            <p:strVal val="#ppt_x"/>
                                          </p:val>
                                        </p:tav>
                                      </p:tavLst>
                                    </p:anim>
                                    <p:anim calcmode="lin" valueType="num">
                                      <p:cBhvr additive="base">
                                        <p:cTn id="13" dur="500" fill="hold"/>
                                        <p:tgtEl>
                                          <p:spTgt spid="307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p:bldP spid="30724"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174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1747" name="标题 1"/>
          <p:cNvSpPr>
            <a:spLocks noGrp="1"/>
          </p:cNvSpPr>
          <p:nvPr>
            <p:ph type="title" idx="4294967295"/>
          </p:nvPr>
        </p:nvSpPr>
        <p:spPr>
          <a:xfrm>
            <a:off x="508000" y="89217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3</a:t>
            </a:r>
            <a:r>
              <a:rPr lang="zh-CN" altLang="zh-CN" sz="2800"/>
              <a:t>．（</a:t>
            </a:r>
            <a:r>
              <a:rPr lang="en-US" altLang="zh-CN" sz="2800"/>
              <a:t>2020·</a:t>
            </a:r>
            <a:r>
              <a:rPr lang="zh-CN" altLang="zh-CN" sz="2800"/>
              <a:t>本溪）如下图所示，甲、乙两个透明容器中密封着等量的空气，两个容器中的电阻丝串联起来接到两端，一段时间后．</a:t>
            </a:r>
            <a:r>
              <a:rPr lang="zh-CN" altLang="zh-CN" sz="2800" u="sng"/>
              <a:t>　　　　　</a:t>
            </a:r>
            <a:r>
              <a:rPr lang="zh-CN" altLang="zh-CN" sz="2800"/>
              <a:t>（选填</a:t>
            </a:r>
            <a:r>
              <a:rPr lang="en-US" altLang="zh-CN" sz="2800"/>
              <a:t>“</a:t>
            </a:r>
            <a:r>
              <a:rPr lang="zh-CN" altLang="zh-CN" sz="2800"/>
              <a:t>甲</a:t>
            </a:r>
            <a:r>
              <a:rPr lang="en-US" altLang="zh-CN" sz="2800"/>
              <a:t>”</a:t>
            </a:r>
            <a:r>
              <a:rPr lang="zh-CN" altLang="zh-CN" sz="2800"/>
              <a:t>或</a:t>
            </a:r>
            <a:r>
              <a:rPr lang="en-US" altLang="zh-CN" sz="2800"/>
              <a:t>“</a:t>
            </a:r>
            <a:r>
              <a:rPr lang="zh-CN" altLang="zh-CN" sz="2800"/>
              <a:t>乙</a:t>
            </a:r>
            <a:r>
              <a:rPr lang="en-US" altLang="zh-CN" sz="2800"/>
              <a:t>”</a:t>
            </a:r>
            <a:r>
              <a:rPr lang="zh-CN" altLang="zh-CN" sz="2800"/>
              <a:t>）容器连接的</a:t>
            </a:r>
            <a:r>
              <a:rPr lang="en-US" altLang="zh-CN" sz="2800"/>
              <a:t>U</a:t>
            </a:r>
            <a:r>
              <a:rPr lang="zh-CN" altLang="zh-CN" sz="2800"/>
              <a:t>形管液面高度差较大，实验表明电流通过导体产生的热量跟</a:t>
            </a:r>
            <a:r>
              <a:rPr lang="zh-CN" altLang="zh-CN" sz="2800" u="sng"/>
              <a:t>　　　　</a:t>
            </a:r>
            <a:r>
              <a:rPr lang="en-US" altLang="zh-CN" sz="2800" u="sng">
                <a:solidFill>
                  <a:schemeClr val="bg1"/>
                </a:solidFill>
              </a:rPr>
              <a:t>.</a:t>
            </a:r>
            <a:r>
              <a:rPr lang="zh-CN" altLang="zh-CN" sz="2800" u="sng"/>
              <a:t>　</a:t>
            </a:r>
            <a:r>
              <a:rPr lang="zh-CN" altLang="zh-CN" sz="2800"/>
              <a:t>（选填</a:t>
            </a:r>
            <a:r>
              <a:rPr lang="en-US" altLang="zh-CN" sz="2800"/>
              <a:t>“</a:t>
            </a:r>
            <a:r>
              <a:rPr lang="zh-CN" altLang="zh-CN" sz="2800"/>
              <a:t>电流</a:t>
            </a:r>
            <a:r>
              <a:rPr lang="en-US" altLang="zh-CN" sz="2800"/>
              <a:t>”</a:t>
            </a:r>
            <a:r>
              <a:rPr lang="zh-CN" altLang="zh-CN" sz="2800"/>
              <a:t>或</a:t>
            </a:r>
            <a:r>
              <a:rPr lang="en-US" altLang="zh-CN" sz="2800"/>
              <a:t>“</a:t>
            </a:r>
            <a:r>
              <a:rPr lang="zh-CN" altLang="zh-CN" sz="2800"/>
              <a:t>电阻</a:t>
            </a:r>
            <a:r>
              <a:rPr lang="en-US" altLang="zh-CN" sz="2800"/>
              <a:t>”</a:t>
            </a:r>
            <a:r>
              <a:rPr lang="zh-CN" altLang="zh-CN" sz="2800"/>
              <a:t>）有关，图中</a:t>
            </a:r>
            <a:br>
              <a:rPr lang="en-US" altLang="zh-CN" sz="2800"/>
            </a:br>
            <a:r>
              <a:rPr lang="zh-CN" altLang="zh-CN" sz="2800"/>
              <a:t>的</a:t>
            </a:r>
            <a:r>
              <a:rPr lang="en-US" altLang="zh-CN" sz="2800"/>
              <a:t>U</a:t>
            </a:r>
            <a:r>
              <a:rPr lang="zh-CN" altLang="zh-CN" sz="2800"/>
              <a:t>形管</a:t>
            </a:r>
            <a:r>
              <a:rPr lang="zh-CN" altLang="zh-CN" sz="2800" u="sng"/>
              <a:t>　　　　　</a:t>
            </a:r>
            <a:r>
              <a:rPr lang="zh-CN" altLang="zh-CN" sz="2800"/>
              <a:t>（选填</a:t>
            </a:r>
            <a:r>
              <a:rPr lang="en-US" altLang="zh-CN" sz="2800"/>
              <a:t>“</a:t>
            </a:r>
            <a:r>
              <a:rPr lang="zh-CN" altLang="zh-CN" sz="2800"/>
              <a:t>是</a:t>
            </a:r>
            <a:r>
              <a:rPr lang="en-US" altLang="zh-CN" sz="2800"/>
              <a:t>”</a:t>
            </a:r>
            <a:r>
              <a:rPr lang="zh-CN" altLang="zh-CN" sz="2800"/>
              <a:t>或</a:t>
            </a:r>
            <a:r>
              <a:rPr lang="en-US" altLang="zh-CN" sz="2800"/>
              <a:t>“</a:t>
            </a:r>
            <a:r>
              <a:rPr lang="zh-CN" altLang="zh-CN" sz="2800"/>
              <a:t>不</a:t>
            </a:r>
            <a:br>
              <a:rPr lang="en-US" altLang="zh-CN" sz="2800"/>
            </a:br>
            <a:r>
              <a:rPr lang="zh-CN" altLang="zh-CN" sz="2800"/>
              <a:t>是</a:t>
            </a:r>
            <a:r>
              <a:rPr lang="en-US" altLang="zh-CN" sz="2800"/>
              <a:t>”</a:t>
            </a:r>
            <a:r>
              <a:rPr lang="zh-CN" altLang="zh-CN" sz="2800"/>
              <a:t>）连通器．</a:t>
            </a:r>
            <a:br>
              <a:rPr lang="zh-CN" altLang="zh-CN" sz="2800"/>
            </a:br>
            <a:endParaRPr lang="zh-CN" altLang="en-US" sz="2800"/>
          </a:p>
        </p:txBody>
      </p:sp>
      <p:pic>
        <p:nvPicPr>
          <p:cNvPr id="31748" name="图片 2"/>
          <p:cNvPicPr>
            <a:picLocks noChangeAspect="1"/>
          </p:cNvPicPr>
          <p:nvPr/>
        </p:nvPicPr>
        <p:blipFill>
          <a:blip r:embed="rId2"/>
          <a:srcRect r="84317"/>
          <a:stretch>
            <a:fillRect/>
          </a:stretch>
        </p:blipFill>
        <p:spPr>
          <a:xfrm>
            <a:off x="6488113" y="4127500"/>
            <a:ext cx="2147887" cy="2022475"/>
          </a:xfrm>
          <a:prstGeom prst="rect">
            <a:avLst/>
          </a:prstGeom>
          <a:noFill/>
          <a:ln>
            <a:noFill/>
            <a:miter lim="800000"/>
          </a:ln>
        </p:spPr>
      </p:pic>
      <p:sp>
        <p:nvSpPr>
          <p:cNvPr id="31749" name="矩形 3"/>
          <p:cNvSpPr/>
          <p:nvPr/>
        </p:nvSpPr>
        <p:spPr>
          <a:xfrm>
            <a:off x="5773738" y="2217738"/>
            <a:ext cx="903287"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甲　</a:t>
            </a:r>
            <a:endParaRPr lang="zh-CN" altLang="en-US">
              <a:ea typeface="黑体" panose="02010609060101010101" pitchFamily="49" charset="-122"/>
            </a:endParaRPr>
          </a:p>
        </p:txBody>
      </p:sp>
      <p:sp>
        <p:nvSpPr>
          <p:cNvPr id="31750" name="矩形 5"/>
          <p:cNvSpPr/>
          <p:nvPr/>
        </p:nvSpPr>
        <p:spPr>
          <a:xfrm>
            <a:off x="6488113" y="3516313"/>
            <a:ext cx="90170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电阻</a:t>
            </a:r>
            <a:endParaRPr lang="zh-CN" altLang="en-US">
              <a:ea typeface="黑体" panose="02010609060101010101" pitchFamily="49" charset="-122"/>
            </a:endParaRPr>
          </a:p>
        </p:txBody>
      </p:sp>
      <p:sp>
        <p:nvSpPr>
          <p:cNvPr id="31751" name="矩形 6"/>
          <p:cNvSpPr/>
          <p:nvPr/>
        </p:nvSpPr>
        <p:spPr>
          <a:xfrm>
            <a:off x="2286000" y="4787900"/>
            <a:ext cx="901700"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不是</a:t>
            </a:r>
            <a:endParaRPr lang="zh-CN" altLang="en-US">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1747"/>
                                        </p:tgtEl>
                                        <p:attrNameLst>
                                          <p:attrName>style.visibility</p:attrName>
                                        </p:attrNameLst>
                                      </p:cBhvr>
                                      <p:to>
                                        <p:strVal val="visible"/>
                                      </p:to>
                                    </p:set>
                                    <p:animEffect transition="in" filter="fade">
                                      <p:cBhvr>
                                        <p:cTn id="7" dur="500"/>
                                        <p:tgtEl>
                                          <p:spTgt spid="31747"/>
                                        </p:tgtEl>
                                      </p:cBhvr>
                                    </p:animEffect>
                                  </p:childTnLst>
                                </p:cTn>
                              </p:par>
                              <p:par>
                                <p:cTn id="8" presetID="10" presetClass="entr" presetSubtype="0" fill="hold" nodeType="withEffect">
                                  <p:stCondLst>
                                    <p:cond delay="0"/>
                                  </p:stCondLst>
                                  <p:childTnLst>
                                    <p:set>
                                      <p:cBhvr>
                                        <p:cTn id="9" dur="1" fill="hold">
                                          <p:stCondLst>
                                            <p:cond delay="0"/>
                                          </p:stCondLst>
                                        </p:cTn>
                                        <p:tgtEl>
                                          <p:spTgt spid="31748"/>
                                        </p:tgtEl>
                                        <p:attrNameLst>
                                          <p:attrName>style.visibility</p:attrName>
                                        </p:attrNameLst>
                                      </p:cBhvr>
                                      <p:to>
                                        <p:strVal val="visible"/>
                                      </p:to>
                                    </p:set>
                                    <p:animEffect transition="in" filter="fade">
                                      <p:cBhvr>
                                        <p:cTn id="10" dur="500"/>
                                        <p:tgtEl>
                                          <p:spTgt spid="31748"/>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1749"/>
                                        </p:tgtEl>
                                        <p:attrNameLst>
                                          <p:attrName>style.visibility</p:attrName>
                                        </p:attrNameLst>
                                      </p:cBhvr>
                                      <p:to>
                                        <p:strVal val="visible"/>
                                      </p:to>
                                    </p:set>
                                    <p:anim calcmode="lin" valueType="num">
                                      <p:cBhvr additive="base">
                                        <p:cTn id="15" dur="500" fill="hold"/>
                                        <p:tgtEl>
                                          <p:spTgt spid="31749"/>
                                        </p:tgtEl>
                                        <p:attrNameLst>
                                          <p:attrName>ppt_x</p:attrName>
                                        </p:attrNameLst>
                                      </p:cBhvr>
                                      <p:tavLst>
                                        <p:tav tm="0">
                                          <p:val>
                                            <p:strVal val="#ppt_x"/>
                                          </p:val>
                                        </p:tav>
                                        <p:tav tm="100000">
                                          <p:val>
                                            <p:strVal val="#ppt_x"/>
                                          </p:val>
                                        </p:tav>
                                      </p:tavLst>
                                    </p:anim>
                                    <p:anim calcmode="lin" valueType="num">
                                      <p:cBhvr additive="base">
                                        <p:cTn id="16" dur="500" fill="hold"/>
                                        <p:tgtEl>
                                          <p:spTgt spid="31749"/>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1750"/>
                                        </p:tgtEl>
                                        <p:attrNameLst>
                                          <p:attrName>style.visibility</p:attrName>
                                        </p:attrNameLst>
                                      </p:cBhvr>
                                      <p:to>
                                        <p:strVal val="visible"/>
                                      </p:to>
                                    </p:set>
                                    <p:anim calcmode="lin" valueType="num">
                                      <p:cBhvr additive="base">
                                        <p:cTn id="21" dur="500" fill="hold"/>
                                        <p:tgtEl>
                                          <p:spTgt spid="31750"/>
                                        </p:tgtEl>
                                        <p:attrNameLst>
                                          <p:attrName>ppt_x</p:attrName>
                                        </p:attrNameLst>
                                      </p:cBhvr>
                                      <p:tavLst>
                                        <p:tav tm="0">
                                          <p:val>
                                            <p:strVal val="#ppt_x"/>
                                          </p:val>
                                        </p:tav>
                                        <p:tav tm="100000">
                                          <p:val>
                                            <p:strVal val="#ppt_x"/>
                                          </p:val>
                                        </p:tav>
                                      </p:tavLst>
                                    </p:anim>
                                    <p:anim calcmode="lin" valueType="num">
                                      <p:cBhvr additive="base">
                                        <p:cTn id="22" dur="500" fill="hold"/>
                                        <p:tgtEl>
                                          <p:spTgt spid="31750"/>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1751"/>
                                        </p:tgtEl>
                                        <p:attrNameLst>
                                          <p:attrName>style.visibility</p:attrName>
                                        </p:attrNameLst>
                                      </p:cBhvr>
                                      <p:to>
                                        <p:strVal val="visible"/>
                                      </p:to>
                                    </p:set>
                                    <p:anim calcmode="lin" valueType="num">
                                      <p:cBhvr additive="base">
                                        <p:cTn id="27" dur="500" fill="hold"/>
                                        <p:tgtEl>
                                          <p:spTgt spid="31751"/>
                                        </p:tgtEl>
                                        <p:attrNameLst>
                                          <p:attrName>ppt_x</p:attrName>
                                        </p:attrNameLst>
                                      </p:cBhvr>
                                      <p:tavLst>
                                        <p:tav tm="0">
                                          <p:val>
                                            <p:strVal val="#ppt_x"/>
                                          </p:val>
                                        </p:tav>
                                        <p:tav tm="100000">
                                          <p:val>
                                            <p:strVal val="#ppt_x"/>
                                          </p:val>
                                        </p:tav>
                                      </p:tavLst>
                                    </p:anim>
                                    <p:anim calcmode="lin" valueType="num">
                                      <p:cBhvr additive="base">
                                        <p:cTn id="28" dur="500" fill="hold"/>
                                        <p:tgtEl>
                                          <p:spTgt spid="317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p:bldP spid="31749" grpId="0"/>
      <p:bldP spid="31750" grpId="0"/>
      <p:bldP spid="31751"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277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2771"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4</a:t>
            </a:r>
            <a:r>
              <a:rPr lang="zh-CN" altLang="zh-CN" sz="2800"/>
              <a:t>．（</a:t>
            </a:r>
            <a:r>
              <a:rPr lang="en-US" altLang="zh-CN" sz="2800"/>
              <a:t>2020·</a:t>
            </a:r>
            <a:r>
              <a:rPr lang="zh-CN" altLang="zh-CN" sz="2800"/>
              <a:t>成都）小彬用如下图所示的实验装置探究</a:t>
            </a:r>
            <a:r>
              <a:rPr lang="en-US" altLang="zh-CN" sz="2800"/>
              <a:t>“</a:t>
            </a:r>
            <a:r>
              <a:rPr lang="zh-CN" altLang="zh-CN" sz="2800"/>
              <a:t>电流的热效应跟电阻大小的关系</a:t>
            </a:r>
            <a:r>
              <a:rPr lang="en-US" altLang="zh-CN" sz="2800"/>
              <a:t>”</a:t>
            </a:r>
            <a:r>
              <a:rPr lang="zh-CN" altLang="zh-CN" sz="2800"/>
              <a:t>，电源电压为</a:t>
            </a:r>
            <a:r>
              <a:rPr lang="en-US" altLang="zh-CN" sz="2800"/>
              <a:t>3 V</a:t>
            </a:r>
            <a:r>
              <a:rPr lang="zh-CN" altLang="zh-CN" sz="2800"/>
              <a:t>，电阻丝</a:t>
            </a:r>
            <a:r>
              <a:rPr lang="en-US" altLang="zh-CN" sz="2800" i="1"/>
              <a:t>R</a:t>
            </a:r>
            <a:r>
              <a:rPr lang="en-US" altLang="zh-CN" sz="2800" baseline="-25000"/>
              <a:t>1</a:t>
            </a:r>
            <a:r>
              <a:rPr lang="zh-CN" altLang="zh-CN" sz="2800"/>
              <a:t>＝</a:t>
            </a:r>
            <a:r>
              <a:rPr lang="en-US" altLang="zh-CN" sz="2800"/>
              <a:t>10 Ω</a:t>
            </a:r>
            <a:r>
              <a:rPr lang="zh-CN" altLang="zh-CN" sz="2800"/>
              <a:t>，</a:t>
            </a:r>
            <a:r>
              <a:rPr lang="en-US" altLang="zh-CN" sz="2800" i="1"/>
              <a:t>R</a:t>
            </a:r>
            <a:r>
              <a:rPr lang="en-US" altLang="zh-CN" sz="2800" baseline="-25000"/>
              <a:t>2</a:t>
            </a:r>
            <a:r>
              <a:rPr lang="zh-CN" altLang="zh-CN" sz="2800"/>
              <a:t>＝</a:t>
            </a:r>
            <a:r>
              <a:rPr lang="en-US" altLang="zh-CN" sz="2800"/>
              <a:t>20 Ω</a:t>
            </a:r>
            <a:r>
              <a:rPr lang="zh-CN" altLang="zh-CN" sz="2800"/>
              <a:t>，两气球相同．闭合开关后，密闭烧瓶内的空气被加热，他观察到</a:t>
            </a:r>
            <a:br>
              <a:rPr lang="en-US" altLang="zh-CN" sz="2800"/>
            </a:br>
            <a:r>
              <a:rPr lang="zh-CN" altLang="zh-CN" sz="2800" u="sng"/>
              <a:t>　　　　　</a:t>
            </a:r>
            <a:r>
              <a:rPr lang="zh-CN" altLang="zh-CN" sz="2800"/>
              <a:t>气球先鼓起来．通电</a:t>
            </a:r>
            <a:br>
              <a:rPr lang="en-US" altLang="zh-CN" sz="2800"/>
            </a:br>
            <a:r>
              <a:rPr lang="en-US" altLang="zh-CN" sz="2800"/>
              <a:t>1 min</a:t>
            </a:r>
            <a:r>
              <a:rPr lang="zh-CN" altLang="zh-CN" sz="2800"/>
              <a:t>，</a:t>
            </a:r>
            <a:r>
              <a:rPr lang="en-US" altLang="zh-CN" sz="2800" i="1"/>
              <a:t>R</a:t>
            </a:r>
            <a:r>
              <a:rPr lang="en-US" altLang="zh-CN" sz="2800" baseline="-25000"/>
              <a:t>2</a:t>
            </a:r>
            <a:r>
              <a:rPr lang="zh-CN" altLang="zh-CN" sz="2800"/>
              <a:t>产生的热量为</a:t>
            </a:r>
            <a:r>
              <a:rPr lang="zh-CN" altLang="zh-CN" sz="2800" u="sng"/>
              <a:t>　　</a:t>
            </a:r>
            <a:r>
              <a:rPr lang="en-US" altLang="zh-CN" sz="2800" u="sng"/>
              <a:t>  </a:t>
            </a:r>
            <a:r>
              <a:rPr lang="zh-CN" altLang="zh-CN" sz="2800" u="sng"/>
              <a:t>　</a:t>
            </a:r>
            <a:r>
              <a:rPr lang="en-US" altLang="zh-CN" sz="2800"/>
              <a:t>J.</a:t>
            </a:r>
            <a:br>
              <a:rPr lang="zh-CN" altLang="zh-CN" sz="2800"/>
            </a:br>
            <a:endParaRPr lang="zh-CN" altLang="en-US" sz="2800"/>
          </a:p>
        </p:txBody>
      </p:sp>
      <p:pic>
        <p:nvPicPr>
          <p:cNvPr id="32772" name="图片 2"/>
          <p:cNvPicPr>
            <a:picLocks noChangeAspect="1"/>
          </p:cNvPicPr>
          <p:nvPr/>
        </p:nvPicPr>
        <p:blipFill>
          <a:blip r:embed="rId2"/>
          <a:srcRect r="83659"/>
          <a:stretch>
            <a:fillRect/>
          </a:stretch>
        </p:blipFill>
        <p:spPr>
          <a:xfrm>
            <a:off x="6032500" y="3573463"/>
            <a:ext cx="2265363" cy="2047875"/>
          </a:xfrm>
          <a:prstGeom prst="rect">
            <a:avLst/>
          </a:prstGeom>
          <a:noFill/>
          <a:ln>
            <a:noFill/>
            <a:miter lim="800000"/>
          </a:ln>
        </p:spPr>
      </p:pic>
      <p:sp>
        <p:nvSpPr>
          <p:cNvPr id="32773" name="矩形 3"/>
          <p:cNvSpPr/>
          <p:nvPr/>
        </p:nvSpPr>
        <p:spPr>
          <a:xfrm>
            <a:off x="4572000" y="4149725"/>
            <a:ext cx="544513"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en-US" altLang="zh-CN" sz="2800" spc="0">
                <a:solidFill>
                  <a:srgbClr val="FF0000"/>
                </a:solidFill>
                <a:latin typeface="Times New Roman" pitchFamily="18" charset="0"/>
                <a:ea typeface="黑体" pitchFamily="49" charset="-122"/>
              </a:rPr>
              <a:t>12</a:t>
            </a:r>
            <a:endParaRPr lang="zh-CN" altLang="zh-CN" sz="1000">
              <a:latin typeface="等线" pitchFamily="2" charset="-122"/>
              <a:ea typeface="等线" pitchFamily="2" charset="-122"/>
            </a:endParaRPr>
          </a:p>
        </p:txBody>
      </p:sp>
      <p:sp>
        <p:nvSpPr>
          <p:cNvPr id="32774" name="矩形 5"/>
          <p:cNvSpPr/>
          <p:nvPr/>
        </p:nvSpPr>
        <p:spPr>
          <a:xfrm>
            <a:off x="1157288" y="3546475"/>
            <a:ext cx="542925"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乙</a:t>
            </a:r>
            <a:endParaRPr lang="zh-CN" altLang="zh-CN" sz="1000">
              <a:latin typeface="等线" pitchFamily="2" charset="-122"/>
              <a:ea typeface="等线"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771"/>
                                        </p:tgtEl>
                                        <p:attrNameLst>
                                          <p:attrName>style.visibility</p:attrName>
                                        </p:attrNameLst>
                                      </p:cBhvr>
                                      <p:to>
                                        <p:strVal val="visible"/>
                                      </p:to>
                                    </p:set>
                                    <p:animEffect transition="in" filter="fade">
                                      <p:cBhvr>
                                        <p:cTn id="7" dur="500"/>
                                        <p:tgtEl>
                                          <p:spTgt spid="32771"/>
                                        </p:tgtEl>
                                      </p:cBhvr>
                                    </p:animEffect>
                                  </p:childTnLst>
                                </p:cTn>
                              </p:par>
                              <p:par>
                                <p:cTn id="8" presetID="10" presetClass="entr" presetSubtype="0" fill="hold" nodeType="withEffect">
                                  <p:stCondLst>
                                    <p:cond delay="0"/>
                                  </p:stCondLst>
                                  <p:childTnLst>
                                    <p:set>
                                      <p:cBhvr>
                                        <p:cTn id="9" dur="1" fill="hold">
                                          <p:stCondLst>
                                            <p:cond delay="0"/>
                                          </p:stCondLst>
                                        </p:cTn>
                                        <p:tgtEl>
                                          <p:spTgt spid="32772"/>
                                        </p:tgtEl>
                                        <p:attrNameLst>
                                          <p:attrName>style.visibility</p:attrName>
                                        </p:attrNameLst>
                                      </p:cBhvr>
                                      <p:to>
                                        <p:strVal val="visible"/>
                                      </p:to>
                                    </p:set>
                                    <p:animEffect transition="in" filter="fade">
                                      <p:cBhvr>
                                        <p:cTn id="10" dur="500"/>
                                        <p:tgtEl>
                                          <p:spTgt spid="32772"/>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2774"/>
                                        </p:tgtEl>
                                        <p:attrNameLst>
                                          <p:attrName>style.visibility</p:attrName>
                                        </p:attrNameLst>
                                      </p:cBhvr>
                                      <p:to>
                                        <p:strVal val="visible"/>
                                      </p:to>
                                    </p:set>
                                    <p:anim calcmode="lin" valueType="num">
                                      <p:cBhvr additive="base">
                                        <p:cTn id="15" dur="500" fill="hold"/>
                                        <p:tgtEl>
                                          <p:spTgt spid="32774"/>
                                        </p:tgtEl>
                                        <p:attrNameLst>
                                          <p:attrName>ppt_x</p:attrName>
                                        </p:attrNameLst>
                                      </p:cBhvr>
                                      <p:tavLst>
                                        <p:tav tm="0">
                                          <p:val>
                                            <p:strVal val="#ppt_x"/>
                                          </p:val>
                                        </p:tav>
                                        <p:tav tm="100000">
                                          <p:val>
                                            <p:strVal val="#ppt_x"/>
                                          </p:val>
                                        </p:tav>
                                      </p:tavLst>
                                    </p:anim>
                                    <p:anim calcmode="lin" valueType="num">
                                      <p:cBhvr additive="base">
                                        <p:cTn id="16" dur="500" fill="hold"/>
                                        <p:tgtEl>
                                          <p:spTgt spid="32774"/>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2773"/>
                                        </p:tgtEl>
                                        <p:attrNameLst>
                                          <p:attrName>style.visibility</p:attrName>
                                        </p:attrNameLst>
                                      </p:cBhvr>
                                      <p:to>
                                        <p:strVal val="visible"/>
                                      </p:to>
                                    </p:set>
                                    <p:anim calcmode="lin" valueType="num">
                                      <p:cBhvr additive="base">
                                        <p:cTn id="21" dur="500" fill="hold"/>
                                        <p:tgtEl>
                                          <p:spTgt spid="32773"/>
                                        </p:tgtEl>
                                        <p:attrNameLst>
                                          <p:attrName>ppt_x</p:attrName>
                                        </p:attrNameLst>
                                      </p:cBhvr>
                                      <p:tavLst>
                                        <p:tav tm="0">
                                          <p:val>
                                            <p:strVal val="#ppt_x"/>
                                          </p:val>
                                        </p:tav>
                                        <p:tav tm="100000">
                                          <p:val>
                                            <p:strVal val="#ppt_x"/>
                                          </p:val>
                                        </p:tav>
                                      </p:tavLst>
                                    </p:anim>
                                    <p:anim calcmode="lin" valueType="num">
                                      <p:cBhvr additive="base">
                                        <p:cTn id="22" dur="500" fill="hold"/>
                                        <p:tgtEl>
                                          <p:spTgt spid="3277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p:bldP spid="32773" grpId="0"/>
      <p:bldP spid="32774" grpId="0"/>
    </p:bld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379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3795"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5</a:t>
            </a:r>
            <a:r>
              <a:rPr lang="zh-CN" altLang="zh-CN" sz="2800"/>
              <a:t>．（</a:t>
            </a:r>
            <a:r>
              <a:rPr lang="en-US" altLang="zh-CN" sz="2800"/>
              <a:t>2020·</a:t>
            </a:r>
            <a:r>
              <a:rPr lang="zh-CN" altLang="zh-CN" sz="2800"/>
              <a:t>威海）一款家用电煮锅有加热和保温两个档位，工作电路如上图所示．当开关</a:t>
            </a:r>
            <a:r>
              <a:rPr lang="en-US" altLang="zh-CN" sz="2800"/>
              <a:t>S</a:t>
            </a:r>
            <a:r>
              <a:rPr lang="en-US" altLang="zh-CN" sz="2800" baseline="-25000"/>
              <a:t>1</a:t>
            </a:r>
            <a:r>
              <a:rPr lang="zh-CN" altLang="zh-CN" sz="2800"/>
              <a:t>闭合，</a:t>
            </a:r>
            <a:r>
              <a:rPr lang="en-US" altLang="zh-CN" sz="2800"/>
              <a:t>S</a:t>
            </a:r>
            <a:r>
              <a:rPr lang="en-US" altLang="zh-CN" sz="2800" baseline="-25000"/>
              <a:t>2</a:t>
            </a:r>
            <a:br>
              <a:rPr lang="en-US" altLang="zh-CN" sz="2800" baseline="-25000"/>
            </a:br>
            <a:r>
              <a:rPr lang="zh-CN" altLang="zh-CN" sz="2800" u="sng"/>
              <a:t>　　　　　</a:t>
            </a:r>
            <a:r>
              <a:rPr lang="zh-CN" altLang="zh-CN" sz="2800"/>
              <a:t>（选填</a:t>
            </a:r>
            <a:r>
              <a:rPr lang="en-US" altLang="zh-CN" sz="2800"/>
              <a:t>“</a:t>
            </a:r>
            <a:r>
              <a:rPr lang="zh-CN" altLang="zh-CN" sz="2800"/>
              <a:t>断开</a:t>
            </a:r>
            <a:r>
              <a:rPr lang="en-US" altLang="zh-CN" sz="2800"/>
              <a:t>”</a:t>
            </a:r>
            <a:r>
              <a:rPr lang="zh-CN" altLang="zh-CN" sz="2800"/>
              <a:t>或</a:t>
            </a:r>
            <a:r>
              <a:rPr lang="en-US" altLang="zh-CN" sz="2800"/>
              <a:t>“</a:t>
            </a:r>
            <a:r>
              <a:rPr lang="zh-CN" altLang="zh-CN" sz="2800"/>
              <a:t>闭合</a:t>
            </a:r>
            <a:r>
              <a:rPr lang="en-US" altLang="zh-CN" sz="2800"/>
              <a:t>”</a:t>
            </a:r>
            <a:r>
              <a:rPr lang="zh-CN" altLang="zh-CN" sz="2800"/>
              <a:t>）时，处于加热档位．若加热时电路中电阻为</a:t>
            </a:r>
            <a:r>
              <a:rPr lang="en-US" altLang="zh-CN" sz="2800"/>
              <a:t>42 Ω</a:t>
            </a:r>
            <a:r>
              <a:rPr lang="zh-CN" altLang="zh-CN" sz="2800"/>
              <a:t>，电路中电流为</a:t>
            </a:r>
            <a:r>
              <a:rPr lang="en-US" altLang="zh-CN" sz="2800"/>
              <a:t>5 A</a:t>
            </a:r>
            <a:r>
              <a:rPr lang="zh-CN" altLang="zh-CN" sz="2800"/>
              <a:t>，加热</a:t>
            </a:r>
            <a:r>
              <a:rPr lang="en-US" altLang="zh-CN" sz="2800"/>
              <a:t>2</a:t>
            </a:r>
            <a:r>
              <a:rPr lang="zh-CN" altLang="zh-CN" sz="2800"/>
              <a:t>分钟，不计能量损失，能使质量为</a:t>
            </a:r>
            <a:r>
              <a:rPr lang="en-US" altLang="zh-CN" sz="2800"/>
              <a:t>2 kg</a:t>
            </a:r>
            <a:r>
              <a:rPr lang="zh-CN" altLang="zh-CN" sz="2800"/>
              <a:t>的水从</a:t>
            </a:r>
            <a:r>
              <a:rPr lang="en-US" altLang="zh-CN" sz="2800"/>
              <a:t>20 ℃</a:t>
            </a:r>
            <a:r>
              <a:rPr lang="zh-CN" altLang="zh-CN" sz="2800"/>
              <a:t>升高到</a:t>
            </a:r>
            <a:r>
              <a:rPr lang="zh-CN" altLang="zh-CN" sz="2800" u="sng"/>
              <a:t>　　　　　</a:t>
            </a:r>
            <a:r>
              <a:rPr lang="en-US" altLang="zh-CN" sz="2800"/>
              <a:t>℃.</a:t>
            </a:r>
            <a:br>
              <a:rPr lang="en-US" altLang="zh-CN" sz="2800"/>
            </a:br>
            <a:r>
              <a:rPr lang="en-US" altLang="zh-CN" sz="2800"/>
              <a:t>[</a:t>
            </a:r>
            <a:r>
              <a:rPr lang="en-US" altLang="zh-CN" sz="2800" i="1"/>
              <a:t>c</a:t>
            </a:r>
            <a:r>
              <a:rPr lang="zh-CN" altLang="zh-CN" sz="2800" baseline="-25000"/>
              <a:t>水</a:t>
            </a:r>
            <a:r>
              <a:rPr lang="zh-CN" altLang="zh-CN" sz="2800"/>
              <a:t>＝</a:t>
            </a:r>
            <a:r>
              <a:rPr lang="en-US" altLang="zh-CN" sz="2800"/>
              <a:t>4.2×10</a:t>
            </a:r>
            <a:r>
              <a:rPr lang="en-US" altLang="zh-CN" sz="2800" baseline="30000"/>
              <a:t>3</a:t>
            </a:r>
            <a:r>
              <a:rPr lang="en-US" altLang="zh-CN" sz="2800"/>
              <a:t> J</a:t>
            </a:r>
            <a:r>
              <a:rPr lang="zh-CN" altLang="zh-CN" sz="2800"/>
              <a:t>（</a:t>
            </a:r>
            <a:r>
              <a:rPr lang="en-US" altLang="zh-CN" sz="2800"/>
              <a:t>kg·℃</a:t>
            </a:r>
            <a:r>
              <a:rPr lang="zh-CN" altLang="zh-CN" sz="2800"/>
              <a:t>）</a:t>
            </a:r>
            <a:r>
              <a:rPr lang="en-US" altLang="zh-CN" sz="2800"/>
              <a:t>]</a:t>
            </a:r>
            <a:br>
              <a:rPr lang="zh-CN" altLang="zh-CN" sz="2800"/>
            </a:br>
            <a:endParaRPr lang="zh-CN" altLang="en-US" sz="2800"/>
          </a:p>
        </p:txBody>
      </p:sp>
      <p:pic>
        <p:nvPicPr>
          <p:cNvPr id="33796" name="图片 2"/>
          <p:cNvPicPr>
            <a:picLocks noChangeAspect="1"/>
          </p:cNvPicPr>
          <p:nvPr/>
        </p:nvPicPr>
        <p:blipFill>
          <a:blip r:embed="rId2"/>
          <a:srcRect r="89264"/>
          <a:stretch>
            <a:fillRect/>
          </a:stretch>
        </p:blipFill>
        <p:spPr>
          <a:xfrm>
            <a:off x="6096000" y="4124325"/>
            <a:ext cx="2159000" cy="2122488"/>
          </a:xfrm>
          <a:prstGeom prst="rect">
            <a:avLst/>
          </a:prstGeom>
          <a:noFill/>
          <a:ln>
            <a:noFill/>
            <a:miter lim="800000"/>
          </a:ln>
        </p:spPr>
      </p:pic>
      <p:sp>
        <p:nvSpPr>
          <p:cNvPr id="33797" name="矩形 3"/>
          <p:cNvSpPr/>
          <p:nvPr/>
        </p:nvSpPr>
        <p:spPr>
          <a:xfrm>
            <a:off x="1060450" y="2214563"/>
            <a:ext cx="901700"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闭合</a:t>
            </a:r>
            <a:endParaRPr lang="zh-CN" altLang="zh-CN" sz="1000">
              <a:latin typeface="等线" pitchFamily="2" charset="-122"/>
              <a:ea typeface="等线" pitchFamily="2" charset="-122"/>
            </a:endParaRPr>
          </a:p>
        </p:txBody>
      </p:sp>
      <p:sp>
        <p:nvSpPr>
          <p:cNvPr id="33798" name="矩形 5"/>
          <p:cNvSpPr/>
          <p:nvPr/>
        </p:nvSpPr>
        <p:spPr>
          <a:xfrm>
            <a:off x="4102100" y="4164013"/>
            <a:ext cx="544513"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en-US" altLang="zh-CN" sz="2800" spc="0">
                <a:solidFill>
                  <a:srgbClr val="FF0000"/>
                </a:solidFill>
                <a:latin typeface="Times New Roman" pitchFamily="18" charset="0"/>
                <a:ea typeface="黑体" pitchFamily="49" charset="-122"/>
              </a:rPr>
              <a:t>35</a:t>
            </a:r>
            <a:endParaRPr lang="zh-CN" altLang="zh-CN" sz="1000">
              <a:latin typeface="等线" pitchFamily="2" charset="-122"/>
              <a:ea typeface="等线"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3795"/>
                                        </p:tgtEl>
                                        <p:attrNameLst>
                                          <p:attrName>style.visibility</p:attrName>
                                        </p:attrNameLst>
                                      </p:cBhvr>
                                      <p:to>
                                        <p:strVal val="visible"/>
                                      </p:to>
                                    </p:set>
                                    <p:animEffect transition="in" filter="fade">
                                      <p:cBhvr>
                                        <p:cTn id="7" dur="500"/>
                                        <p:tgtEl>
                                          <p:spTgt spid="33795"/>
                                        </p:tgtEl>
                                      </p:cBhvr>
                                    </p:animEffect>
                                  </p:childTnLst>
                                </p:cTn>
                              </p:par>
                              <p:par>
                                <p:cTn id="8" presetID="10" presetClass="entr" presetSubtype="0" fill="hold" nodeType="withEffect">
                                  <p:stCondLst>
                                    <p:cond delay="0"/>
                                  </p:stCondLst>
                                  <p:childTnLst>
                                    <p:set>
                                      <p:cBhvr>
                                        <p:cTn id="9" dur="1" fill="hold">
                                          <p:stCondLst>
                                            <p:cond delay="0"/>
                                          </p:stCondLst>
                                        </p:cTn>
                                        <p:tgtEl>
                                          <p:spTgt spid="33796"/>
                                        </p:tgtEl>
                                        <p:attrNameLst>
                                          <p:attrName>style.visibility</p:attrName>
                                        </p:attrNameLst>
                                      </p:cBhvr>
                                      <p:to>
                                        <p:strVal val="visible"/>
                                      </p:to>
                                    </p:set>
                                    <p:animEffect transition="in" filter="fade">
                                      <p:cBhvr>
                                        <p:cTn id="10" dur="500"/>
                                        <p:tgtEl>
                                          <p:spTgt spid="33796"/>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3797"/>
                                        </p:tgtEl>
                                        <p:attrNameLst>
                                          <p:attrName>style.visibility</p:attrName>
                                        </p:attrNameLst>
                                      </p:cBhvr>
                                      <p:to>
                                        <p:strVal val="visible"/>
                                      </p:to>
                                    </p:set>
                                    <p:anim calcmode="lin" valueType="num">
                                      <p:cBhvr additive="base">
                                        <p:cTn id="15" dur="500" fill="hold"/>
                                        <p:tgtEl>
                                          <p:spTgt spid="33797"/>
                                        </p:tgtEl>
                                        <p:attrNameLst>
                                          <p:attrName>ppt_x</p:attrName>
                                        </p:attrNameLst>
                                      </p:cBhvr>
                                      <p:tavLst>
                                        <p:tav tm="0">
                                          <p:val>
                                            <p:strVal val="#ppt_x"/>
                                          </p:val>
                                        </p:tav>
                                        <p:tav tm="100000">
                                          <p:val>
                                            <p:strVal val="#ppt_x"/>
                                          </p:val>
                                        </p:tav>
                                      </p:tavLst>
                                    </p:anim>
                                    <p:anim calcmode="lin" valueType="num">
                                      <p:cBhvr additive="base">
                                        <p:cTn id="16" dur="500" fill="hold"/>
                                        <p:tgtEl>
                                          <p:spTgt spid="33797"/>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3798"/>
                                        </p:tgtEl>
                                        <p:attrNameLst>
                                          <p:attrName>style.visibility</p:attrName>
                                        </p:attrNameLst>
                                      </p:cBhvr>
                                      <p:to>
                                        <p:strVal val="visible"/>
                                      </p:to>
                                    </p:set>
                                    <p:anim calcmode="lin" valueType="num">
                                      <p:cBhvr additive="base">
                                        <p:cTn id="21" dur="500" fill="hold"/>
                                        <p:tgtEl>
                                          <p:spTgt spid="33798"/>
                                        </p:tgtEl>
                                        <p:attrNameLst>
                                          <p:attrName>ppt_x</p:attrName>
                                        </p:attrNameLst>
                                      </p:cBhvr>
                                      <p:tavLst>
                                        <p:tav tm="0">
                                          <p:val>
                                            <p:strVal val="#ppt_x"/>
                                          </p:val>
                                        </p:tav>
                                        <p:tav tm="100000">
                                          <p:val>
                                            <p:strVal val="#ppt_x"/>
                                          </p:val>
                                        </p:tav>
                                      </p:tavLst>
                                    </p:anim>
                                    <p:anim calcmode="lin" valueType="num">
                                      <p:cBhvr additive="base">
                                        <p:cTn id="22" dur="500" fill="hold"/>
                                        <p:tgtEl>
                                          <p:spTgt spid="3379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p:bldP spid="33797" grpId="0"/>
      <p:bldP spid="33798" grpId="0"/>
    </p:bld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481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4819" name="标题 1"/>
          <p:cNvSpPr>
            <a:spLocks noGrp="1"/>
          </p:cNvSpPr>
          <p:nvPr>
            <p:ph type="title" idx="4294967295"/>
          </p:nvPr>
        </p:nvSpPr>
        <p:spPr>
          <a:xfrm>
            <a:off x="508000" y="72866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4200"/>
              </a:lnSpc>
            </a:pPr>
            <a:r>
              <a:rPr lang="en-US" altLang="zh-CN" sz="2800"/>
              <a:t>6</a:t>
            </a:r>
            <a:r>
              <a:rPr lang="zh-CN" altLang="zh-CN" sz="2800"/>
              <a:t>．（</a:t>
            </a:r>
            <a:r>
              <a:rPr lang="en-US" altLang="zh-CN" sz="2800"/>
              <a:t>2020·</a:t>
            </a:r>
            <a:r>
              <a:rPr lang="zh-CN" altLang="zh-CN" sz="2800"/>
              <a:t>长春）一根</a:t>
            </a:r>
            <a:r>
              <a:rPr lang="en-US" altLang="zh-CN" sz="2800"/>
              <a:t>100 Ω</a:t>
            </a:r>
            <a:r>
              <a:rPr lang="zh-CN" altLang="zh-CN" sz="2800"/>
              <a:t>的电阻丝接入电路后，通过它的电流是</a:t>
            </a:r>
            <a:r>
              <a:rPr lang="en-US" altLang="zh-CN" sz="2800"/>
              <a:t>0.2 A</a:t>
            </a:r>
            <a:r>
              <a:rPr lang="zh-CN" altLang="zh-CN" sz="2800"/>
              <a:t>．求：</a:t>
            </a:r>
            <a:br>
              <a:rPr lang="zh-CN" altLang="zh-CN" sz="2800"/>
            </a:br>
            <a:r>
              <a:rPr lang="zh-CN" altLang="zh-CN" sz="2800"/>
              <a:t>（</a:t>
            </a:r>
            <a:r>
              <a:rPr lang="en-US" altLang="zh-CN" sz="2800"/>
              <a:t>1</a:t>
            </a:r>
            <a:r>
              <a:rPr lang="zh-CN" altLang="zh-CN" sz="2800"/>
              <a:t>）电阻丝两端的电压．</a:t>
            </a:r>
            <a:br>
              <a:rPr lang="en-US" altLang="zh-CN" sz="2800"/>
            </a:br>
            <a:r>
              <a:rPr lang="zh-CN" altLang="zh-CN" sz="2800"/>
              <a:t>（</a:t>
            </a:r>
            <a:r>
              <a:rPr lang="en-US" altLang="zh-CN" sz="2800"/>
              <a:t>2</a:t>
            </a:r>
            <a:r>
              <a:rPr lang="zh-CN" altLang="zh-CN" sz="2800"/>
              <a:t>）通电</a:t>
            </a:r>
            <a:r>
              <a:rPr lang="en-US" altLang="zh-CN" sz="2800"/>
              <a:t>10 s</a:t>
            </a:r>
            <a:r>
              <a:rPr lang="zh-CN" altLang="zh-CN" sz="2800"/>
              <a:t>电阻丝产生的热量．</a:t>
            </a:r>
            <a:endParaRPr lang="zh-CN" altLang="en-US" sz="2800"/>
          </a:p>
        </p:txBody>
      </p:sp>
      <p:sp>
        <p:nvSpPr>
          <p:cNvPr id="34820" name="矩形 2"/>
          <p:cNvSpPr/>
          <p:nvPr/>
        </p:nvSpPr>
        <p:spPr>
          <a:xfrm>
            <a:off x="704850" y="2860675"/>
            <a:ext cx="8032750" cy="2201863"/>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lnSpc>
                <a:spcPts val="4200"/>
              </a:lnSpc>
            </a:pPr>
            <a:r>
              <a:rPr lang="zh-CN" altLang="zh-CN" sz="2800" spc="0">
                <a:solidFill>
                  <a:srgbClr val="FF0000"/>
                </a:solidFill>
                <a:latin typeface="Times New Roman" pitchFamily="18" charset="0"/>
                <a:ea typeface="黑体" pitchFamily="49" charset="-122"/>
              </a:rPr>
              <a:t>解：</a:t>
            </a:r>
            <a:r>
              <a:rPr lang="en-US" altLang="zh-CN" sz="2800" spc="0">
                <a:solidFill>
                  <a:srgbClr val="FF0000"/>
                </a:solidFill>
                <a:latin typeface="Times New Roman" pitchFamily="18" charset="0"/>
                <a:ea typeface="黑体" pitchFamily="49" charset="-122"/>
              </a:rPr>
              <a:t>(1)</a:t>
            </a:r>
            <a:r>
              <a:rPr lang="zh-CN" altLang="zh-CN" sz="2800" spc="0">
                <a:solidFill>
                  <a:srgbClr val="FF0000"/>
                </a:solidFill>
                <a:latin typeface="Times New Roman" pitchFamily="18" charset="0"/>
                <a:ea typeface="黑体" pitchFamily="49" charset="-122"/>
              </a:rPr>
              <a:t>由题知，电阻丝电阻</a:t>
            </a:r>
            <a:r>
              <a:rPr lang="en-US" altLang="zh-CN" sz="2800" i="1" spc="0">
                <a:solidFill>
                  <a:srgbClr val="FF0000"/>
                </a:solidFill>
                <a:latin typeface="Times New Roman" pitchFamily="18" charset="0"/>
                <a:ea typeface="黑体" pitchFamily="49" charset="-122"/>
              </a:rPr>
              <a:t>R</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100 Ω</a:t>
            </a:r>
            <a:r>
              <a:rPr lang="zh-CN" altLang="zh-CN" sz="2800" spc="0">
                <a:solidFill>
                  <a:srgbClr val="FF0000"/>
                </a:solidFill>
                <a:latin typeface="Times New Roman" pitchFamily="18" charset="0"/>
                <a:ea typeface="黑体" pitchFamily="49" charset="-122"/>
              </a:rPr>
              <a:t>，通过的电流</a:t>
            </a:r>
            <a:r>
              <a:rPr lang="en-US" altLang="zh-CN" sz="2800" i="1" spc="0">
                <a:solidFill>
                  <a:srgbClr val="FF0000"/>
                </a:solidFill>
                <a:latin typeface="Times New Roman" pitchFamily="18" charset="0"/>
                <a:ea typeface="黑体" pitchFamily="49" charset="-122"/>
              </a:rPr>
              <a:t>I</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0.2 A</a:t>
            </a:r>
            <a:r>
              <a:rPr lang="zh-CN" altLang="zh-CN" sz="2800" spc="0">
                <a:solidFill>
                  <a:srgbClr val="FF0000"/>
                </a:solidFill>
                <a:latin typeface="Times New Roman" pitchFamily="18" charset="0"/>
                <a:ea typeface="黑体" pitchFamily="49" charset="-122"/>
              </a:rPr>
              <a:t>，</a:t>
            </a:r>
            <a:endParaRPr lang="zh-CN" altLang="zh-CN" sz="1000">
              <a:latin typeface="等线" pitchFamily="2" charset="-122"/>
              <a:ea typeface="等线" pitchFamily="2" charset="-122"/>
            </a:endParaRPr>
          </a:p>
          <a:p>
            <a:pPr marL="0" marR="0" lvl="0" indent="0" algn="just">
              <a:lnSpc>
                <a:spcPts val="4200"/>
              </a:lnSpc>
            </a:pPr>
            <a:r>
              <a:rPr lang="zh-CN" altLang="zh-CN" sz="2800" spc="0">
                <a:solidFill>
                  <a:srgbClr val="FF0000"/>
                </a:solidFill>
                <a:latin typeface="Times New Roman" pitchFamily="18" charset="0"/>
                <a:ea typeface="黑体" pitchFamily="49" charset="-122"/>
              </a:rPr>
              <a:t>由欧姆定律可得，电阻丝两端电压：</a:t>
            </a:r>
            <a:endParaRPr lang="zh-CN" altLang="zh-CN" sz="1000">
              <a:latin typeface="等线" pitchFamily="2" charset="-122"/>
              <a:ea typeface="等线" pitchFamily="2" charset="-122"/>
            </a:endParaRPr>
          </a:p>
          <a:p>
            <a:pPr marL="0" marR="0" lvl="0" indent="0" algn="just">
              <a:lnSpc>
                <a:spcPts val="4200"/>
              </a:lnSpc>
            </a:pPr>
            <a:r>
              <a:rPr lang="en-US" altLang="zh-CN" sz="2800" i="1" spc="0">
                <a:solidFill>
                  <a:srgbClr val="FF0000"/>
                </a:solidFill>
                <a:latin typeface="Times New Roman" pitchFamily="18" charset="0"/>
                <a:ea typeface="黑体" pitchFamily="49" charset="-122"/>
              </a:rPr>
              <a:t>U</a:t>
            </a:r>
            <a:r>
              <a:rPr lang="zh-CN" altLang="zh-CN" sz="2800" spc="0">
                <a:solidFill>
                  <a:srgbClr val="FF0000"/>
                </a:solidFill>
                <a:latin typeface="Times New Roman" pitchFamily="18" charset="0"/>
                <a:ea typeface="黑体" pitchFamily="49" charset="-122"/>
              </a:rPr>
              <a:t>＝</a:t>
            </a:r>
            <a:r>
              <a:rPr lang="en-US" altLang="zh-CN" sz="2800" i="1" spc="0">
                <a:solidFill>
                  <a:srgbClr val="FF0000"/>
                </a:solidFill>
                <a:latin typeface="Times New Roman" pitchFamily="18" charset="0"/>
                <a:ea typeface="黑体" pitchFamily="49" charset="-122"/>
              </a:rPr>
              <a:t>IR</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0.2 A×100 Ω</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20 V</a:t>
            </a:r>
            <a:r>
              <a:rPr lang="zh-CN" altLang="zh-CN" sz="2800" spc="0">
                <a:solidFill>
                  <a:srgbClr val="FF0000"/>
                </a:solidFill>
                <a:latin typeface="Times New Roman" pitchFamily="18" charset="0"/>
                <a:ea typeface="黑体" pitchFamily="49" charset="-122"/>
              </a:rPr>
              <a:t>；</a:t>
            </a:r>
            <a:endParaRPr lang="zh-CN" altLang="zh-CN" sz="1000">
              <a:latin typeface="等线" pitchFamily="2" charset="-122"/>
              <a:ea typeface="等线" pitchFamily="2" charset="-122"/>
            </a:endParaRPr>
          </a:p>
        </p:txBody>
      </p:sp>
      <p:sp>
        <p:nvSpPr>
          <p:cNvPr id="34821" name="矩形 3"/>
          <p:cNvSpPr/>
          <p:nvPr/>
        </p:nvSpPr>
        <p:spPr>
          <a:xfrm>
            <a:off x="704850" y="5062538"/>
            <a:ext cx="8032750" cy="1122362"/>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lnSpc>
                <a:spcPts val="4200"/>
              </a:lnSpc>
            </a:pPr>
            <a:r>
              <a:rPr lang="en-US" altLang="zh-CN" sz="2800" spc="0">
                <a:solidFill>
                  <a:srgbClr val="FF0000"/>
                </a:solidFill>
                <a:latin typeface="Times New Roman" pitchFamily="18" charset="0"/>
                <a:ea typeface="黑体" pitchFamily="49" charset="-122"/>
              </a:rPr>
              <a:t>(2)</a:t>
            </a:r>
            <a:r>
              <a:rPr lang="zh-CN" altLang="zh-CN" sz="2800" spc="0">
                <a:solidFill>
                  <a:srgbClr val="FF0000"/>
                </a:solidFill>
                <a:latin typeface="Times New Roman" pitchFamily="18" charset="0"/>
                <a:ea typeface="黑体" pitchFamily="49" charset="-122"/>
              </a:rPr>
              <a:t>由焦耳定律可得，通过</a:t>
            </a:r>
            <a:r>
              <a:rPr lang="en-US" altLang="zh-CN" sz="2800" spc="0">
                <a:solidFill>
                  <a:srgbClr val="FF0000"/>
                </a:solidFill>
                <a:latin typeface="Times New Roman" pitchFamily="18" charset="0"/>
                <a:ea typeface="黑体" pitchFamily="49" charset="-122"/>
              </a:rPr>
              <a:t>10 s</a:t>
            </a:r>
            <a:r>
              <a:rPr lang="zh-CN" altLang="zh-CN" sz="2800" spc="0">
                <a:solidFill>
                  <a:srgbClr val="FF0000"/>
                </a:solidFill>
                <a:latin typeface="Times New Roman" pitchFamily="18" charset="0"/>
                <a:ea typeface="黑体" pitchFamily="49" charset="-122"/>
              </a:rPr>
              <a:t>电阻丝产生的热量：</a:t>
            </a:r>
            <a:endParaRPr lang="zh-CN" altLang="zh-CN" sz="1000">
              <a:latin typeface="等线" pitchFamily="2" charset="-122"/>
              <a:ea typeface="等线" pitchFamily="2" charset="-122"/>
            </a:endParaRPr>
          </a:p>
          <a:p>
            <a:pPr marL="0" marR="0" lvl="0" indent="0" algn="just">
              <a:lnSpc>
                <a:spcPts val="4200"/>
              </a:lnSpc>
            </a:pPr>
            <a:r>
              <a:rPr lang="en-US" altLang="zh-CN" sz="2800" spc="0">
                <a:solidFill>
                  <a:srgbClr val="FF0000"/>
                </a:solidFill>
                <a:latin typeface="Times New Roman" pitchFamily="18" charset="0"/>
                <a:ea typeface="黑体" pitchFamily="49" charset="-122"/>
              </a:rPr>
              <a:t>Q</a:t>
            </a:r>
            <a:r>
              <a:rPr lang="zh-CN" altLang="zh-CN" sz="2800" spc="0">
                <a:solidFill>
                  <a:srgbClr val="FF0000"/>
                </a:solidFill>
                <a:latin typeface="Times New Roman" pitchFamily="18" charset="0"/>
                <a:ea typeface="黑体" pitchFamily="49" charset="-122"/>
              </a:rPr>
              <a:t>＝</a:t>
            </a:r>
            <a:r>
              <a:rPr lang="en-US" altLang="zh-CN" sz="2800" i="1" spc="0">
                <a:solidFill>
                  <a:srgbClr val="FF0000"/>
                </a:solidFill>
                <a:latin typeface="Times New Roman" pitchFamily="18" charset="0"/>
                <a:ea typeface="黑体" pitchFamily="49" charset="-122"/>
              </a:rPr>
              <a:t>I</a:t>
            </a:r>
            <a:r>
              <a:rPr lang="en-US" altLang="zh-CN" sz="2800" spc="0" baseline="30000">
                <a:solidFill>
                  <a:srgbClr val="FF0000"/>
                </a:solidFill>
                <a:latin typeface="Times New Roman" pitchFamily="18" charset="0"/>
                <a:ea typeface="黑体" pitchFamily="49" charset="-122"/>
              </a:rPr>
              <a:t>2</a:t>
            </a:r>
            <a:r>
              <a:rPr lang="en-US" altLang="zh-CN" sz="2800" i="1" spc="0">
                <a:solidFill>
                  <a:srgbClr val="FF0000"/>
                </a:solidFill>
                <a:latin typeface="Times New Roman" pitchFamily="18" charset="0"/>
                <a:ea typeface="黑体" pitchFamily="49" charset="-122"/>
              </a:rPr>
              <a:t>Rt</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(0.2 A)</a:t>
            </a:r>
            <a:r>
              <a:rPr lang="en-US" altLang="zh-CN" sz="2800" spc="0" baseline="30000">
                <a:solidFill>
                  <a:srgbClr val="FF0000"/>
                </a:solidFill>
                <a:latin typeface="Times New Roman" pitchFamily="18" charset="0"/>
                <a:ea typeface="黑体" pitchFamily="49" charset="-122"/>
              </a:rPr>
              <a:t>2</a:t>
            </a:r>
            <a:r>
              <a:rPr lang="en-US" altLang="zh-CN" sz="2800" spc="0">
                <a:solidFill>
                  <a:srgbClr val="FF0000"/>
                </a:solidFill>
                <a:latin typeface="Times New Roman" pitchFamily="18" charset="0"/>
                <a:ea typeface="黑体" pitchFamily="49" charset="-122"/>
              </a:rPr>
              <a:t>×100 Ω×10 s</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40 J</a:t>
            </a:r>
            <a:endParaRPr lang="zh-CN" altLang="zh-CN" sz="1000">
              <a:latin typeface="等线" pitchFamily="2" charset="-122"/>
              <a:ea typeface="等线"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4819"/>
                                        </p:tgtEl>
                                        <p:attrNameLst>
                                          <p:attrName>style.visibility</p:attrName>
                                        </p:attrNameLst>
                                      </p:cBhvr>
                                      <p:to>
                                        <p:strVal val="visible"/>
                                      </p:to>
                                    </p:set>
                                    <p:animEffect transition="in" filter="fade">
                                      <p:cBhvr>
                                        <p:cTn id="7" dur="500"/>
                                        <p:tgtEl>
                                          <p:spTgt spid="3481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4820"/>
                                        </p:tgtEl>
                                        <p:attrNameLst>
                                          <p:attrName>style.visibility</p:attrName>
                                        </p:attrNameLst>
                                      </p:cBhvr>
                                      <p:to>
                                        <p:strVal val="visible"/>
                                      </p:to>
                                    </p:set>
                                    <p:anim calcmode="lin" valueType="num">
                                      <p:cBhvr additive="base">
                                        <p:cTn id="12" dur="500" fill="hold"/>
                                        <p:tgtEl>
                                          <p:spTgt spid="34820"/>
                                        </p:tgtEl>
                                        <p:attrNameLst>
                                          <p:attrName>ppt_x</p:attrName>
                                        </p:attrNameLst>
                                      </p:cBhvr>
                                      <p:tavLst>
                                        <p:tav tm="0">
                                          <p:val>
                                            <p:strVal val="#ppt_x"/>
                                          </p:val>
                                        </p:tav>
                                        <p:tav tm="100000">
                                          <p:val>
                                            <p:strVal val="#ppt_x"/>
                                          </p:val>
                                        </p:tav>
                                      </p:tavLst>
                                    </p:anim>
                                    <p:anim calcmode="lin" valueType="num">
                                      <p:cBhvr additive="base">
                                        <p:cTn id="13" dur="500" fill="hold"/>
                                        <p:tgtEl>
                                          <p:spTgt spid="34820"/>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4821"/>
                                        </p:tgtEl>
                                        <p:attrNameLst>
                                          <p:attrName>style.visibility</p:attrName>
                                        </p:attrNameLst>
                                      </p:cBhvr>
                                      <p:to>
                                        <p:strVal val="visible"/>
                                      </p:to>
                                    </p:set>
                                    <p:anim calcmode="lin" valueType="num">
                                      <p:cBhvr additive="base">
                                        <p:cTn id="18" dur="500" fill="hold"/>
                                        <p:tgtEl>
                                          <p:spTgt spid="34821"/>
                                        </p:tgtEl>
                                        <p:attrNameLst>
                                          <p:attrName>ppt_x</p:attrName>
                                        </p:attrNameLst>
                                      </p:cBhvr>
                                      <p:tavLst>
                                        <p:tav tm="0">
                                          <p:val>
                                            <p:strVal val="#ppt_x"/>
                                          </p:val>
                                        </p:tav>
                                        <p:tav tm="100000">
                                          <p:val>
                                            <p:strVal val="#ppt_x"/>
                                          </p:val>
                                        </p:tav>
                                      </p:tavLst>
                                    </p:anim>
                                    <p:anim calcmode="lin" valueType="num">
                                      <p:cBhvr additive="base">
                                        <p:cTn id="19" dur="500" fill="hold"/>
                                        <p:tgtEl>
                                          <p:spTgt spid="348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p:bldP spid="34820" grpId="0"/>
      <p:bldP spid="34821" grpId="0"/>
    </p:bld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584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5843"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7</a:t>
            </a:r>
            <a:r>
              <a:rPr lang="zh-CN" altLang="zh-CN" sz="2800"/>
              <a:t>．（</a:t>
            </a:r>
            <a:r>
              <a:rPr lang="en-US" altLang="zh-CN" sz="2800"/>
              <a:t>2020·</a:t>
            </a:r>
            <a:r>
              <a:rPr lang="zh-CN" altLang="zh-CN" sz="2800"/>
              <a:t>随州）如下图是一个饮水机的工作原理图，其中</a:t>
            </a:r>
            <a:r>
              <a:rPr lang="en-US" altLang="zh-CN" sz="2800" i="1"/>
              <a:t>R</a:t>
            </a:r>
            <a:r>
              <a:rPr lang="en-US" altLang="zh-CN" sz="2800" baseline="-25000"/>
              <a:t>1</a:t>
            </a:r>
            <a:r>
              <a:rPr lang="zh-CN" altLang="zh-CN" sz="2800"/>
              <a:t>和</a:t>
            </a:r>
            <a:r>
              <a:rPr lang="en-US" altLang="zh-CN" sz="2800" i="1"/>
              <a:t>R</a:t>
            </a:r>
            <a:r>
              <a:rPr lang="en-US" altLang="zh-CN" sz="2800" baseline="-25000"/>
              <a:t>2</a:t>
            </a:r>
            <a:r>
              <a:rPr lang="zh-CN" altLang="zh-CN" sz="2800"/>
              <a:t>是阻值不变的发热电阻，下表是它的部分参数．</a:t>
            </a:r>
            <a:r>
              <a:rPr lang="en-US" altLang="zh-CN" sz="2800"/>
              <a:t>[</a:t>
            </a:r>
            <a:r>
              <a:rPr lang="zh-CN" altLang="zh-CN" sz="2800"/>
              <a:t>水的比热容为</a:t>
            </a:r>
            <a:r>
              <a:rPr lang="en-US" altLang="zh-CN" sz="2800"/>
              <a:t>4.2×10</a:t>
            </a:r>
            <a:r>
              <a:rPr lang="en-US" altLang="zh-CN" sz="2800" baseline="30000"/>
              <a:t>3</a:t>
            </a:r>
            <a:r>
              <a:rPr lang="en-US" altLang="zh-CN" sz="2800"/>
              <a:t> J/</a:t>
            </a:r>
            <a:r>
              <a:rPr lang="zh-CN" altLang="zh-CN" sz="2800"/>
              <a:t>（</a:t>
            </a:r>
            <a:r>
              <a:rPr lang="en-US" altLang="zh-CN" sz="2800"/>
              <a:t>kg·℃</a:t>
            </a:r>
            <a:r>
              <a:rPr lang="zh-CN" altLang="zh-CN" sz="2800"/>
              <a:t>）</a:t>
            </a:r>
            <a:r>
              <a:rPr lang="en-US" altLang="zh-CN" sz="2800"/>
              <a:t>].</a:t>
            </a:r>
            <a:r>
              <a:rPr lang="zh-CN" altLang="zh-CN" sz="2800"/>
              <a:t>求：</a:t>
            </a:r>
            <a:br>
              <a:rPr lang="zh-CN" altLang="zh-CN" sz="2800"/>
            </a:br>
            <a:endParaRPr lang="zh-CN" altLang="en-US" sz="2800"/>
          </a:p>
        </p:txBody>
      </p:sp>
      <p:graphicFrame>
        <p:nvGraphicFramePr>
          <p:cNvPr id="35844" name="表格 3"/>
          <p:cNvGraphicFramePr>
            <a:graphicFrameLocks noGrp="1"/>
          </p:cNvGraphicFramePr>
          <p:nvPr/>
        </p:nvGraphicFramePr>
        <p:xfrm>
          <a:off x="609600" y="3860800"/>
          <a:ext cx="4116388" cy="1624012"/>
        </p:xfrm>
        <a:graphic>
          <a:graphicData uri="http://schemas.openxmlformats.org/drawingml/2006/table">
            <a:tbl>
              <a:tblPr/>
              <a:tblGrid>
                <a:gridCol w="2424112"/>
                <a:gridCol w="1692275"/>
              </a:tblGrid>
              <a:tr h="541338">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额定电压</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220 V</a:t>
                      </a:r>
                      <a:endParaRPr lang="zh-CN" altLang="zh-CN"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541338">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额定加热功率</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2 000 W</a:t>
                      </a:r>
                      <a:endParaRPr lang="zh-CN" altLang="zh-CN"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541338">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额定保温功率</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88 W</a:t>
                      </a:r>
                      <a:endParaRPr lang="zh-CN" altLang="zh-CN"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bl>
          </a:graphicData>
        </a:graphic>
      </p:graphicFrame>
      <p:pic>
        <p:nvPicPr>
          <p:cNvPr id="35858" name="Picture 1"/>
          <p:cNvPicPr>
            <a:picLocks noChangeAspect="1"/>
          </p:cNvPicPr>
          <p:nvPr/>
        </p:nvPicPr>
        <p:blipFill>
          <a:blip r:embed="rId2"/>
          <a:stretch>
            <a:fillRect/>
          </a:stretch>
        </p:blipFill>
        <p:spPr>
          <a:xfrm>
            <a:off x="5299075" y="3622675"/>
            <a:ext cx="2849563" cy="1862138"/>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5843"/>
                                        </p:tgtEl>
                                        <p:attrNameLst>
                                          <p:attrName>style.visibility</p:attrName>
                                        </p:attrNameLst>
                                      </p:cBhvr>
                                      <p:to>
                                        <p:strVal val="visible"/>
                                      </p:to>
                                    </p:set>
                                    <p:animEffect transition="in" filter="fade">
                                      <p:cBhvr>
                                        <p:cTn id="7" dur="500"/>
                                        <p:tgtEl>
                                          <p:spTgt spid="35843"/>
                                        </p:tgtEl>
                                      </p:cBhvr>
                                    </p:animEffect>
                                  </p:childTnLst>
                                </p:cTn>
                              </p:par>
                              <p:par>
                                <p:cTn id="8" presetID="10" presetClass="entr" presetSubtype="0" fill="hold" nodeType="withEffect">
                                  <p:stCondLst>
                                    <p:cond delay="0"/>
                                  </p:stCondLst>
                                  <p:childTnLst>
                                    <p:set>
                                      <p:cBhvr>
                                        <p:cTn id="9" dur="1" fill="hold">
                                          <p:stCondLst>
                                            <p:cond delay="0"/>
                                          </p:stCondLst>
                                        </p:cTn>
                                        <p:tgtEl>
                                          <p:spTgt spid="35844"/>
                                        </p:tgtEl>
                                        <p:attrNameLst>
                                          <p:attrName>style.visibility</p:attrName>
                                        </p:attrNameLst>
                                      </p:cBhvr>
                                      <p:to>
                                        <p:strVal val="visible"/>
                                      </p:to>
                                    </p:set>
                                    <p:animEffect transition="in" filter="fade">
                                      <p:cBhvr>
                                        <p:cTn id="10" dur="500"/>
                                        <p:tgtEl>
                                          <p:spTgt spid="35844"/>
                                        </p:tgtEl>
                                      </p:cBhvr>
                                    </p:animEffect>
                                  </p:childTnLst>
                                </p:cTn>
                              </p:par>
                              <p:par>
                                <p:cTn id="11" presetID="10" presetClass="entr" presetSubtype="0" fill="hold" nodeType="withEffect">
                                  <p:stCondLst>
                                    <p:cond delay="0"/>
                                  </p:stCondLst>
                                  <p:childTnLst>
                                    <p:set>
                                      <p:cBhvr>
                                        <p:cTn id="12" dur="1" fill="hold">
                                          <p:stCondLst>
                                            <p:cond delay="0"/>
                                          </p:stCondLst>
                                        </p:cTn>
                                        <p:tgtEl>
                                          <p:spTgt spid="35858"/>
                                        </p:tgtEl>
                                        <p:attrNameLst>
                                          <p:attrName>style.visibility</p:attrName>
                                        </p:attrNameLst>
                                      </p:cBhvr>
                                      <p:to>
                                        <p:strVal val="visible"/>
                                      </p:to>
                                    </p:set>
                                    <p:animEffect transition="in" filter="fade">
                                      <p:cBhvr>
                                        <p:cTn id="13" dur="500"/>
                                        <p:tgtEl>
                                          <p:spTgt spid="358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p:bld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686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6867" name="标题 1"/>
          <p:cNvSpPr>
            <a:spLocks noGrp="1"/>
          </p:cNvSpPr>
          <p:nvPr>
            <p:ph type="title" idx="4294967295"/>
          </p:nvPr>
        </p:nvSpPr>
        <p:spPr>
          <a:xfrm>
            <a:off x="582613" y="131603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1</a:t>
            </a:r>
            <a:r>
              <a:rPr lang="zh-CN" altLang="zh-CN" sz="2800"/>
              <a:t>）</a:t>
            </a:r>
            <a:r>
              <a:rPr lang="en-US" altLang="zh-CN" sz="2800"/>
              <a:t>1 kg</a:t>
            </a:r>
            <a:r>
              <a:rPr lang="zh-CN" altLang="zh-CN" sz="2800"/>
              <a:t>的水温度从</a:t>
            </a:r>
            <a:r>
              <a:rPr lang="en-US" altLang="zh-CN" sz="2800"/>
              <a:t>20 ℃</a:t>
            </a:r>
            <a:r>
              <a:rPr lang="zh-CN" altLang="zh-CN" sz="2800"/>
              <a:t>升高到</a:t>
            </a:r>
            <a:r>
              <a:rPr lang="en-US" altLang="zh-CN" sz="2800"/>
              <a:t>80 ℃</a:t>
            </a:r>
            <a:r>
              <a:rPr lang="zh-CN" altLang="zh-CN" sz="2800"/>
              <a:t>吸收的热量；</a:t>
            </a:r>
            <a:br>
              <a:rPr lang="zh-CN" altLang="zh-CN" sz="2800"/>
            </a:br>
            <a:endParaRPr lang="zh-CN" altLang="en-US" sz="2800"/>
          </a:p>
        </p:txBody>
      </p:sp>
      <p:sp>
        <p:nvSpPr>
          <p:cNvPr id="36868" name="矩形 2"/>
          <p:cNvSpPr/>
          <p:nvPr/>
        </p:nvSpPr>
        <p:spPr>
          <a:xfrm>
            <a:off x="598488" y="2690813"/>
            <a:ext cx="7834312" cy="2605087"/>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nSpc>
                <a:spcPct val="150000"/>
              </a:lnSpc>
            </a:pPr>
            <a:r>
              <a:rPr lang="zh-CN" altLang="zh-CN" sz="2800" spc="0">
                <a:solidFill>
                  <a:srgbClr val="FF0000"/>
                </a:solidFill>
                <a:latin typeface="Times New Roman" pitchFamily="18" charset="0"/>
                <a:ea typeface="黑体" pitchFamily="49" charset="-122"/>
              </a:rPr>
              <a:t>解：</a:t>
            </a:r>
            <a:r>
              <a:rPr lang="en-US" altLang="zh-CN" sz="2800" spc="0">
                <a:solidFill>
                  <a:srgbClr val="FF0000"/>
                </a:solidFill>
                <a:latin typeface="Times New Roman" pitchFamily="18" charset="0"/>
                <a:ea typeface="黑体" pitchFamily="49" charset="-122"/>
              </a:rPr>
              <a:t>(1)1 kg</a:t>
            </a:r>
            <a:r>
              <a:rPr lang="zh-CN" altLang="zh-CN" sz="2800" spc="0">
                <a:solidFill>
                  <a:srgbClr val="FF0000"/>
                </a:solidFill>
                <a:latin typeface="Times New Roman" pitchFamily="18" charset="0"/>
                <a:ea typeface="黑体" pitchFamily="49" charset="-122"/>
              </a:rPr>
              <a:t>的水温度从</a:t>
            </a:r>
            <a:r>
              <a:rPr lang="en-US" altLang="zh-CN" sz="2800" spc="0">
                <a:solidFill>
                  <a:srgbClr val="FF0000"/>
                </a:solidFill>
                <a:latin typeface="Times New Roman" pitchFamily="18" charset="0"/>
                <a:ea typeface="黑体" pitchFamily="49" charset="-122"/>
              </a:rPr>
              <a:t>20 </a:t>
            </a:r>
            <a:r>
              <a:rPr lang="zh-CN" altLang="zh-CN" sz="2800" spc="0">
                <a:solidFill>
                  <a:srgbClr val="FF0000"/>
                </a:solidFill>
                <a:latin typeface="等线" pitchFamily="2" charset="-122"/>
                <a:ea typeface="宋体" pitchFamily="2" charset="-122"/>
              </a:rPr>
              <a:t>℃</a:t>
            </a:r>
            <a:r>
              <a:rPr lang="zh-CN" altLang="zh-CN" sz="2800" spc="0">
                <a:solidFill>
                  <a:srgbClr val="FF0000"/>
                </a:solidFill>
                <a:latin typeface="Times New Roman" pitchFamily="18" charset="0"/>
                <a:ea typeface="黑体" pitchFamily="49" charset="-122"/>
              </a:rPr>
              <a:t>升高到</a:t>
            </a:r>
            <a:r>
              <a:rPr lang="en-US" altLang="zh-CN" sz="2800" spc="0">
                <a:solidFill>
                  <a:srgbClr val="FF0000"/>
                </a:solidFill>
                <a:latin typeface="Times New Roman" pitchFamily="18" charset="0"/>
                <a:ea typeface="黑体" pitchFamily="49" charset="-122"/>
              </a:rPr>
              <a:t>80 </a:t>
            </a:r>
            <a:r>
              <a:rPr lang="zh-CN" altLang="zh-CN" sz="2800" spc="0">
                <a:solidFill>
                  <a:srgbClr val="FF0000"/>
                </a:solidFill>
                <a:latin typeface="等线" pitchFamily="2" charset="-122"/>
                <a:ea typeface="宋体" pitchFamily="2" charset="-122"/>
              </a:rPr>
              <a:t>℃</a:t>
            </a:r>
            <a:r>
              <a:rPr lang="zh-CN" altLang="zh-CN" sz="2800" spc="0">
                <a:solidFill>
                  <a:srgbClr val="FF0000"/>
                </a:solidFill>
                <a:latin typeface="Times New Roman" pitchFamily="18" charset="0"/>
                <a:ea typeface="黑体" pitchFamily="49" charset="-122"/>
              </a:rPr>
              <a:t>吸收的热量：</a:t>
            </a:r>
            <a:endParaRPr lang="zh-CN" altLang="zh-CN" sz="1000">
              <a:latin typeface="等线" pitchFamily="2" charset="-122"/>
              <a:ea typeface="等线" pitchFamily="2" charset="-122"/>
            </a:endParaRPr>
          </a:p>
          <a:p>
            <a:pPr marL="0" marR="0" lvl="0" indent="0">
              <a:lnSpc>
                <a:spcPct val="150000"/>
              </a:lnSpc>
            </a:pPr>
            <a:r>
              <a:rPr lang="en-US" altLang="zh-CN" sz="2800" spc="0">
                <a:solidFill>
                  <a:srgbClr val="FF0000"/>
                </a:solidFill>
                <a:latin typeface="Times New Roman" pitchFamily="18" charset="0"/>
                <a:ea typeface="黑体" pitchFamily="49" charset="-122"/>
              </a:rPr>
              <a:t>Q</a:t>
            </a:r>
            <a:r>
              <a:rPr lang="zh-CN" altLang="zh-CN" sz="2800" spc="0">
                <a:solidFill>
                  <a:srgbClr val="FF0000"/>
                </a:solidFill>
                <a:latin typeface="Times New Roman" pitchFamily="18" charset="0"/>
                <a:ea typeface="黑体" pitchFamily="49" charset="-122"/>
              </a:rPr>
              <a:t>＝</a:t>
            </a:r>
            <a:r>
              <a:rPr lang="en-US" altLang="zh-CN" sz="2800" i="1" spc="0">
                <a:solidFill>
                  <a:srgbClr val="FF0000"/>
                </a:solidFill>
                <a:latin typeface="Times New Roman" pitchFamily="18" charset="0"/>
                <a:ea typeface="黑体" pitchFamily="49" charset="-122"/>
              </a:rPr>
              <a:t>cm</a:t>
            </a:r>
            <a:r>
              <a:rPr lang="zh-CN" altLang="zh-CN" sz="2800" spc="0">
                <a:solidFill>
                  <a:srgbClr val="FF0000"/>
                </a:solidFill>
                <a:latin typeface="等线" pitchFamily="2" charset="-122"/>
                <a:ea typeface="宋体" pitchFamily="2" charset="-122"/>
              </a:rPr>
              <a:t>△</a:t>
            </a:r>
            <a:r>
              <a:rPr lang="en-US" altLang="zh-CN" sz="2800" i="1" spc="0">
                <a:solidFill>
                  <a:srgbClr val="FF0000"/>
                </a:solidFill>
                <a:latin typeface="Times New Roman" pitchFamily="18" charset="0"/>
                <a:ea typeface="黑体" pitchFamily="49" charset="-122"/>
              </a:rPr>
              <a:t>t</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4.2×10</a:t>
            </a:r>
            <a:r>
              <a:rPr lang="en-US" altLang="zh-CN" sz="2800" spc="0" baseline="30000">
                <a:solidFill>
                  <a:srgbClr val="FF0000"/>
                </a:solidFill>
                <a:latin typeface="Times New Roman" pitchFamily="18" charset="0"/>
                <a:ea typeface="黑体" pitchFamily="49" charset="-122"/>
              </a:rPr>
              <a:t>3</a:t>
            </a:r>
            <a:r>
              <a:rPr lang="en-US" altLang="zh-CN" sz="2800" spc="0">
                <a:solidFill>
                  <a:srgbClr val="FF0000"/>
                </a:solidFill>
                <a:latin typeface="Times New Roman" pitchFamily="18" charset="0"/>
                <a:ea typeface="黑体" pitchFamily="49" charset="-122"/>
              </a:rPr>
              <a:t> J/(kg·</a:t>
            </a:r>
            <a:r>
              <a:rPr lang="zh-CN" altLang="zh-CN" sz="2800" spc="0">
                <a:solidFill>
                  <a:srgbClr val="FF0000"/>
                </a:solidFill>
                <a:latin typeface="等线" pitchFamily="2" charset="-122"/>
                <a:ea typeface="宋体" pitchFamily="2" charset="-122"/>
              </a:rPr>
              <a:t>℃</a:t>
            </a:r>
            <a:r>
              <a:rPr lang="en-US" altLang="zh-CN" sz="2800" spc="0">
                <a:solidFill>
                  <a:srgbClr val="FF0000"/>
                </a:solidFill>
                <a:latin typeface="Times New Roman" pitchFamily="18" charset="0"/>
                <a:ea typeface="黑体" pitchFamily="49" charset="-122"/>
              </a:rPr>
              <a:t>)×1 kg×(80 </a:t>
            </a:r>
            <a:r>
              <a:rPr lang="zh-CN" altLang="zh-CN" sz="2800" spc="0">
                <a:solidFill>
                  <a:srgbClr val="FF0000"/>
                </a:solidFill>
                <a:latin typeface="等线" pitchFamily="2" charset="-122"/>
                <a:ea typeface="宋体" pitchFamily="2" charset="-122"/>
              </a:rPr>
              <a:t>℃</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20 </a:t>
            </a:r>
            <a:r>
              <a:rPr lang="zh-CN" altLang="zh-CN" sz="2800" spc="0">
                <a:solidFill>
                  <a:srgbClr val="FF0000"/>
                </a:solidFill>
                <a:latin typeface="等线" pitchFamily="2" charset="-122"/>
                <a:ea typeface="宋体" pitchFamily="2" charset="-122"/>
              </a:rPr>
              <a:t>℃</a:t>
            </a:r>
            <a:r>
              <a:rPr lang="en-US" altLang="zh-CN" sz="2800" spc="0">
                <a:solidFill>
                  <a:srgbClr val="FF0000"/>
                </a:solidFill>
                <a:latin typeface="Times New Roman" pitchFamily="18" charset="0"/>
                <a:ea typeface="黑体" pitchFamily="49" charset="-122"/>
              </a:rPr>
              <a:t>)</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2.52×10</a:t>
            </a:r>
            <a:r>
              <a:rPr lang="en-US" altLang="zh-CN" sz="2800" spc="0" baseline="30000">
                <a:solidFill>
                  <a:srgbClr val="FF0000"/>
                </a:solidFill>
                <a:latin typeface="Times New Roman" pitchFamily="18" charset="0"/>
                <a:ea typeface="黑体" pitchFamily="49" charset="-122"/>
              </a:rPr>
              <a:t>5</a:t>
            </a:r>
            <a:r>
              <a:rPr lang="en-US" altLang="zh-CN" sz="2800" spc="0">
                <a:solidFill>
                  <a:srgbClr val="FF0000"/>
                </a:solidFill>
                <a:latin typeface="Times New Roman" pitchFamily="18" charset="0"/>
                <a:ea typeface="黑体" pitchFamily="49" charset="-122"/>
              </a:rPr>
              <a:t> J</a:t>
            </a:r>
            <a:r>
              <a:rPr lang="zh-CN" altLang="zh-CN" sz="2800" spc="0">
                <a:solidFill>
                  <a:srgbClr val="FF0000"/>
                </a:solidFill>
                <a:latin typeface="Times New Roman" pitchFamily="18" charset="0"/>
                <a:ea typeface="黑体" pitchFamily="49" charset="-122"/>
              </a:rPr>
              <a:t>；</a:t>
            </a:r>
            <a:endParaRPr lang="zh-CN" altLang="zh-CN" sz="1000">
              <a:latin typeface="等线" pitchFamily="2" charset="-122"/>
              <a:ea typeface="等线"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6867"/>
                                        </p:tgtEl>
                                        <p:attrNameLst>
                                          <p:attrName>style.visibility</p:attrName>
                                        </p:attrNameLst>
                                      </p:cBhvr>
                                      <p:to>
                                        <p:strVal val="visible"/>
                                      </p:to>
                                    </p:set>
                                    <p:animEffect transition="in" filter="fade">
                                      <p:cBhvr>
                                        <p:cTn id="7" dur="500"/>
                                        <p:tgtEl>
                                          <p:spTgt spid="3686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6868"/>
                                        </p:tgtEl>
                                        <p:attrNameLst>
                                          <p:attrName>style.visibility</p:attrName>
                                        </p:attrNameLst>
                                      </p:cBhvr>
                                      <p:to>
                                        <p:strVal val="visible"/>
                                      </p:to>
                                    </p:set>
                                    <p:anim calcmode="lin" valueType="num">
                                      <p:cBhvr additive="base">
                                        <p:cTn id="12" dur="500" fill="hold"/>
                                        <p:tgtEl>
                                          <p:spTgt spid="36868"/>
                                        </p:tgtEl>
                                        <p:attrNameLst>
                                          <p:attrName>ppt_x</p:attrName>
                                        </p:attrNameLst>
                                      </p:cBhvr>
                                      <p:tavLst>
                                        <p:tav tm="0">
                                          <p:val>
                                            <p:strVal val="#ppt_x"/>
                                          </p:val>
                                        </p:tav>
                                        <p:tav tm="100000">
                                          <p:val>
                                            <p:strVal val="#ppt_x"/>
                                          </p:val>
                                        </p:tav>
                                      </p:tavLst>
                                    </p:anim>
                                    <p:anim calcmode="lin" valueType="num">
                                      <p:cBhvr additive="base">
                                        <p:cTn id="13" dur="500" fill="hold"/>
                                        <p:tgtEl>
                                          <p:spTgt spid="3686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p:bldP spid="36868" grpId="0"/>
    </p:bldLs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789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7891" name="标题 1"/>
          <p:cNvSpPr>
            <a:spLocks noGrp="1"/>
          </p:cNvSpPr>
          <p:nvPr>
            <p:ph type="title" idx="4294967295"/>
          </p:nvPr>
        </p:nvSpPr>
        <p:spPr>
          <a:xfrm>
            <a:off x="760413" y="546100"/>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a:t>
            </a:r>
            <a:r>
              <a:rPr lang="en-US" altLang="zh-CN" sz="2800" i="1"/>
              <a:t>R</a:t>
            </a:r>
            <a:r>
              <a:rPr lang="en-US" altLang="zh-CN" sz="2800" baseline="-25000"/>
              <a:t>2</a:t>
            </a:r>
            <a:r>
              <a:rPr lang="zh-CN" altLang="zh-CN" sz="2800"/>
              <a:t>的阻值；</a:t>
            </a:r>
            <a:br>
              <a:rPr lang="zh-CN" altLang="zh-CN" sz="2800"/>
            </a:br>
            <a:endParaRPr lang="zh-CN" altLang="en-US" sz="2800"/>
          </a:p>
        </p:txBody>
      </p:sp>
      <p:pic>
        <p:nvPicPr>
          <p:cNvPr id="37892" name="图片 2"/>
          <p:cNvPicPr>
            <a:picLocks noChangeAspect="1"/>
          </p:cNvPicPr>
          <p:nvPr/>
        </p:nvPicPr>
        <p:blipFill>
          <a:blip r:embed="rId2"/>
          <a:srcRect r="22422"/>
          <a:stretch>
            <a:fillRect/>
          </a:stretch>
        </p:blipFill>
        <p:spPr>
          <a:xfrm>
            <a:off x="1039813" y="1198563"/>
            <a:ext cx="6780212" cy="534352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7891"/>
                                        </p:tgtEl>
                                        <p:attrNameLst>
                                          <p:attrName>style.visibility</p:attrName>
                                        </p:attrNameLst>
                                      </p:cBhvr>
                                      <p:to>
                                        <p:strVal val="visible"/>
                                      </p:to>
                                    </p:set>
                                    <p:animEffect transition="in" filter="fade">
                                      <p:cBhvr>
                                        <p:cTn id="7" dur="500"/>
                                        <p:tgtEl>
                                          <p:spTgt spid="3789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nodeType="clickEffect">
                                  <p:stCondLst>
                                    <p:cond delay="0"/>
                                  </p:stCondLst>
                                  <p:childTnLst>
                                    <p:set>
                                      <p:cBhvr>
                                        <p:cTn id="11" dur="1" fill="hold">
                                          <p:stCondLst>
                                            <p:cond delay="0"/>
                                          </p:stCondLst>
                                        </p:cTn>
                                        <p:tgtEl>
                                          <p:spTgt spid="37892"/>
                                        </p:tgtEl>
                                        <p:attrNameLst>
                                          <p:attrName>style.visibility</p:attrName>
                                        </p:attrNameLst>
                                      </p:cBhvr>
                                      <p:to>
                                        <p:strVal val="visible"/>
                                      </p:to>
                                    </p:set>
                                    <p:animEffect transition="in" filter="barn(inVertical)">
                                      <p:cBhvr>
                                        <p:cTn id="12" dur="500"/>
                                        <p:tgtEl>
                                          <p:spTgt spid="378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p:bld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891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8915" name="标题 1"/>
          <p:cNvSpPr>
            <a:spLocks noGrp="1"/>
          </p:cNvSpPr>
          <p:nvPr>
            <p:ph type="title" idx="4294967295"/>
          </p:nvPr>
        </p:nvSpPr>
        <p:spPr>
          <a:xfrm>
            <a:off x="508000" y="124777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3</a:t>
            </a:r>
            <a:r>
              <a:rPr lang="zh-CN" altLang="zh-CN" sz="2800"/>
              <a:t>）饮水机正常工作时，加热效率为</a:t>
            </a:r>
            <a:r>
              <a:rPr lang="en-US" altLang="zh-CN" sz="2800"/>
              <a:t>84%</a:t>
            </a:r>
            <a:r>
              <a:rPr lang="zh-CN" altLang="zh-CN" sz="2800"/>
              <a:t>，则将</a:t>
            </a:r>
            <a:r>
              <a:rPr lang="en-US" altLang="zh-CN" sz="2800"/>
              <a:t>1 kg</a:t>
            </a:r>
            <a:r>
              <a:rPr lang="zh-CN" altLang="zh-CN" sz="2800"/>
              <a:t>的水从</a:t>
            </a:r>
            <a:r>
              <a:rPr lang="en-US" altLang="zh-CN" sz="2800"/>
              <a:t>20 ℃</a:t>
            </a:r>
            <a:r>
              <a:rPr lang="zh-CN" altLang="zh-CN" sz="2800"/>
              <a:t>加热到</a:t>
            </a:r>
            <a:r>
              <a:rPr lang="en-US" altLang="zh-CN" sz="2800"/>
              <a:t>80 ℃</a:t>
            </a:r>
            <a:r>
              <a:rPr lang="zh-CN" altLang="zh-CN" sz="2800"/>
              <a:t>需用多长时间．</a:t>
            </a:r>
            <a:br>
              <a:rPr lang="zh-CN" altLang="zh-CN" sz="2800"/>
            </a:br>
            <a:endParaRPr lang="zh-CN" altLang="en-US" sz="2800"/>
          </a:p>
        </p:txBody>
      </p:sp>
      <p:pic>
        <p:nvPicPr>
          <p:cNvPr id="38916" name="图片 3"/>
          <p:cNvPicPr>
            <a:picLocks noChangeAspect="1"/>
          </p:cNvPicPr>
          <p:nvPr/>
        </p:nvPicPr>
        <p:blipFill>
          <a:blip r:embed="rId2"/>
          <a:srcRect r="14527"/>
          <a:stretch>
            <a:fillRect/>
          </a:stretch>
        </p:blipFill>
        <p:spPr>
          <a:xfrm>
            <a:off x="663575" y="2674938"/>
            <a:ext cx="7816850" cy="3086100"/>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8915"/>
                                        </p:tgtEl>
                                        <p:attrNameLst>
                                          <p:attrName>style.visibility</p:attrName>
                                        </p:attrNameLst>
                                      </p:cBhvr>
                                      <p:to>
                                        <p:strVal val="visible"/>
                                      </p:to>
                                    </p:set>
                                    <p:animEffect transition="in" filter="fade">
                                      <p:cBhvr>
                                        <p:cTn id="7" dur="500"/>
                                        <p:tgtEl>
                                          <p:spTgt spid="3891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nodeType="clickEffect">
                                  <p:stCondLst>
                                    <p:cond delay="0"/>
                                  </p:stCondLst>
                                  <p:childTnLst>
                                    <p:set>
                                      <p:cBhvr>
                                        <p:cTn id="11" dur="1" fill="hold">
                                          <p:stCondLst>
                                            <p:cond delay="0"/>
                                          </p:stCondLst>
                                        </p:cTn>
                                        <p:tgtEl>
                                          <p:spTgt spid="38916"/>
                                        </p:tgtEl>
                                        <p:attrNameLst>
                                          <p:attrName>style.visibility</p:attrName>
                                        </p:attrNameLst>
                                      </p:cBhvr>
                                      <p:to>
                                        <p:strVal val="visible"/>
                                      </p:to>
                                    </p:set>
                                    <p:animEffect transition="in" filter="barn(inVertical)">
                                      <p:cBhvr>
                                        <p:cTn id="12" dur="500"/>
                                        <p:tgtEl>
                                          <p:spTgt spid="389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p:bld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993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9939" name="标题 1"/>
          <p:cNvSpPr>
            <a:spLocks noGrp="1"/>
          </p:cNvSpPr>
          <p:nvPr>
            <p:ph type="title" idx="4294967295"/>
          </p:nvPr>
        </p:nvSpPr>
        <p:spPr>
          <a:xfrm>
            <a:off x="508000" y="795338"/>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8</a:t>
            </a:r>
            <a:r>
              <a:rPr lang="zh-CN" altLang="zh-CN" sz="2800"/>
              <a:t>．（</a:t>
            </a:r>
            <a:r>
              <a:rPr lang="en-US" altLang="zh-CN" sz="2800"/>
              <a:t>2020·</a:t>
            </a:r>
            <a:r>
              <a:rPr lang="zh-CN" altLang="zh-CN" sz="2800"/>
              <a:t>孝感）如图甲所示为便携式可折叠电热壶，额定电压为</a:t>
            </a:r>
            <a:r>
              <a:rPr lang="en-US" altLang="zh-CN" sz="2800"/>
              <a:t>220 V</a:t>
            </a:r>
            <a:r>
              <a:rPr lang="zh-CN" altLang="zh-CN" sz="2800"/>
              <a:t>．电热壶具有加热、保温两档，保温档的额定功率为</a:t>
            </a:r>
            <a:r>
              <a:rPr lang="en-US" altLang="zh-CN" sz="2800"/>
              <a:t>110 W</a:t>
            </a:r>
            <a:r>
              <a:rPr lang="zh-CN" altLang="zh-CN" sz="2800"/>
              <a:t>，内部简化电路如图乙所示，当双触点开关接触</a:t>
            </a:r>
            <a:r>
              <a:rPr lang="en-US" altLang="zh-CN" sz="2800"/>
              <a:t>1</a:t>
            </a:r>
            <a:r>
              <a:rPr lang="zh-CN" altLang="zh-CN" sz="2800"/>
              <a:t>和</a:t>
            </a:r>
            <a:r>
              <a:rPr lang="en-US" altLang="zh-CN" sz="2800"/>
              <a:t>2</a:t>
            </a:r>
            <a:r>
              <a:rPr lang="zh-CN" altLang="zh-CN" sz="2800"/>
              <a:t>时为关闭状态，接触</a:t>
            </a:r>
            <a:r>
              <a:rPr lang="en-US" altLang="zh-CN" sz="2800"/>
              <a:t>2</a:t>
            </a:r>
            <a:r>
              <a:rPr lang="zh-CN" altLang="zh-CN" sz="2800"/>
              <a:t>和</a:t>
            </a:r>
            <a:r>
              <a:rPr lang="en-US" altLang="zh-CN" sz="2800"/>
              <a:t>3</a:t>
            </a:r>
            <a:r>
              <a:rPr lang="zh-CN" altLang="zh-CN" sz="2800"/>
              <a:t>时为保温档，接触</a:t>
            </a:r>
            <a:r>
              <a:rPr lang="en-US" altLang="zh-CN" sz="2800"/>
              <a:t>3</a:t>
            </a:r>
            <a:r>
              <a:rPr lang="zh-CN" altLang="zh-CN" sz="2800"/>
              <a:t>和</a:t>
            </a:r>
            <a:r>
              <a:rPr lang="en-US" altLang="zh-CN" sz="2800"/>
              <a:t>4</a:t>
            </a:r>
            <a:r>
              <a:rPr lang="zh-CN" altLang="zh-CN" sz="2800"/>
              <a:t>时为加热档．</a:t>
            </a:r>
            <a:r>
              <a:rPr lang="en-US" altLang="zh-CN" sz="2800" i="1"/>
              <a:t>R</a:t>
            </a:r>
            <a:r>
              <a:rPr lang="en-US" altLang="zh-CN" sz="2800" baseline="-25000"/>
              <a:t>1</a:t>
            </a:r>
            <a:r>
              <a:rPr lang="zh-CN" altLang="zh-CN" sz="2800"/>
              <a:t>、</a:t>
            </a:r>
            <a:r>
              <a:rPr lang="en-US" altLang="zh-CN" sz="2800" i="1"/>
              <a:t>R</a:t>
            </a:r>
            <a:r>
              <a:rPr lang="en-US" altLang="zh-CN" sz="2800" baseline="-25000"/>
              <a:t>2</a:t>
            </a:r>
            <a:r>
              <a:rPr lang="zh-CN" altLang="zh-CN" sz="2800"/>
              <a:t>是两个阻值不变的发热元件，</a:t>
            </a:r>
            <a:br>
              <a:rPr lang="en-US" altLang="zh-CN" sz="2800"/>
            </a:br>
            <a:r>
              <a:rPr lang="en-US" altLang="zh-CN" sz="2800" i="1"/>
              <a:t>R</a:t>
            </a:r>
            <a:r>
              <a:rPr lang="en-US" altLang="zh-CN" sz="2800" baseline="-25000"/>
              <a:t>2</a:t>
            </a:r>
            <a:r>
              <a:rPr lang="zh-CN" altLang="zh-CN" sz="2800"/>
              <a:t>＝</a:t>
            </a:r>
            <a:r>
              <a:rPr lang="en-US" altLang="zh-CN" sz="2800"/>
              <a:t>48.4 Ω</a:t>
            </a:r>
            <a:r>
              <a:rPr lang="zh-CN" altLang="zh-CN" sz="2800"/>
              <a:t>，现将电热壶接到</a:t>
            </a:r>
            <a:br>
              <a:rPr lang="en-US" altLang="zh-CN" sz="2800"/>
            </a:br>
            <a:r>
              <a:rPr lang="en-US" altLang="zh-CN" sz="2800"/>
              <a:t>220 V</a:t>
            </a:r>
            <a:r>
              <a:rPr lang="zh-CN" altLang="zh-CN" sz="2800"/>
              <a:t>的家庭电路中，求：</a:t>
            </a:r>
            <a:br>
              <a:rPr lang="zh-CN" altLang="zh-CN" sz="2800"/>
            </a:br>
            <a:endParaRPr lang="zh-CN" altLang="en-US" sz="2800"/>
          </a:p>
        </p:txBody>
      </p:sp>
      <p:pic>
        <p:nvPicPr>
          <p:cNvPr id="39940" name="Picture 1"/>
          <p:cNvPicPr>
            <a:picLocks noChangeAspect="1"/>
          </p:cNvPicPr>
          <p:nvPr/>
        </p:nvPicPr>
        <p:blipFill>
          <a:blip r:embed="rId2"/>
          <a:stretch>
            <a:fillRect/>
          </a:stretch>
        </p:blipFill>
        <p:spPr>
          <a:xfrm>
            <a:off x="5491163" y="4195763"/>
            <a:ext cx="3144837" cy="1868487"/>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9939"/>
                                        </p:tgtEl>
                                        <p:attrNameLst>
                                          <p:attrName>style.visibility</p:attrName>
                                        </p:attrNameLst>
                                      </p:cBhvr>
                                      <p:to>
                                        <p:strVal val="visible"/>
                                      </p:to>
                                    </p:set>
                                    <p:animEffect transition="in" filter="fade">
                                      <p:cBhvr>
                                        <p:cTn id="7" dur="500"/>
                                        <p:tgtEl>
                                          <p:spTgt spid="39939"/>
                                        </p:tgtEl>
                                      </p:cBhvr>
                                    </p:animEffect>
                                  </p:childTnLst>
                                </p:cTn>
                              </p:par>
                              <p:par>
                                <p:cTn id="8" presetID="10" presetClass="entr" presetSubtype="0" fill="hold" nodeType="withEffect">
                                  <p:stCondLst>
                                    <p:cond delay="0"/>
                                  </p:stCondLst>
                                  <p:childTnLst>
                                    <p:set>
                                      <p:cBhvr>
                                        <p:cTn id="9" dur="1" fill="hold">
                                          <p:stCondLst>
                                            <p:cond delay="0"/>
                                          </p:stCondLst>
                                        </p:cTn>
                                        <p:tgtEl>
                                          <p:spTgt spid="39940"/>
                                        </p:tgtEl>
                                        <p:attrNameLst>
                                          <p:attrName>style.visibility</p:attrName>
                                        </p:attrNameLst>
                                      </p:cBhvr>
                                      <p:to>
                                        <p:strVal val="visible"/>
                                      </p:to>
                                    </p:set>
                                    <p:animEffect transition="in" filter="fade">
                                      <p:cBhvr>
                                        <p:cTn id="10" dur="500"/>
                                        <p:tgtEl>
                                          <p:spTgt spid="399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p:bldLs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096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40963" name="标题 1"/>
          <p:cNvSpPr>
            <a:spLocks noGrp="1"/>
          </p:cNvSpPr>
          <p:nvPr>
            <p:ph type="title" idx="4294967295"/>
          </p:nvPr>
        </p:nvSpPr>
        <p:spPr>
          <a:xfrm>
            <a:off x="508000" y="154622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1</a:t>
            </a:r>
            <a:r>
              <a:rPr lang="zh-CN" altLang="zh-CN" sz="2800"/>
              <a:t>）</a:t>
            </a:r>
            <a:r>
              <a:rPr lang="en-US" altLang="zh-CN" sz="2800" i="1"/>
              <a:t>R</a:t>
            </a:r>
            <a:r>
              <a:rPr lang="en-US" altLang="zh-CN" sz="2800" baseline="-25000"/>
              <a:t>1</a:t>
            </a:r>
            <a:r>
              <a:rPr lang="zh-CN" altLang="zh-CN" sz="2800"/>
              <a:t>的阻值；</a:t>
            </a:r>
            <a:br>
              <a:rPr lang="zh-CN" altLang="zh-CN" sz="2800"/>
            </a:br>
            <a:endParaRPr lang="zh-CN" altLang="en-US" sz="2800"/>
          </a:p>
        </p:txBody>
      </p:sp>
      <p:pic>
        <p:nvPicPr>
          <p:cNvPr id="40964" name="图片 2"/>
          <p:cNvPicPr>
            <a:picLocks noChangeAspect="1"/>
          </p:cNvPicPr>
          <p:nvPr/>
        </p:nvPicPr>
        <p:blipFill>
          <a:blip r:embed="rId2"/>
          <a:srcRect r="18105"/>
          <a:stretch>
            <a:fillRect/>
          </a:stretch>
        </p:blipFill>
        <p:spPr>
          <a:xfrm>
            <a:off x="827088" y="2300288"/>
            <a:ext cx="7489825" cy="3084512"/>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63"/>
                                        </p:tgtEl>
                                        <p:attrNameLst>
                                          <p:attrName>style.visibility</p:attrName>
                                        </p:attrNameLst>
                                      </p:cBhvr>
                                      <p:to>
                                        <p:strVal val="visible"/>
                                      </p:to>
                                    </p:set>
                                    <p:animEffect transition="in" filter="fade">
                                      <p:cBhvr>
                                        <p:cTn id="7" dur="500"/>
                                        <p:tgtEl>
                                          <p:spTgt spid="4096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nodeType="clickEffect">
                                  <p:stCondLst>
                                    <p:cond delay="0"/>
                                  </p:stCondLst>
                                  <p:childTnLst>
                                    <p:set>
                                      <p:cBhvr>
                                        <p:cTn id="11" dur="1" fill="hold">
                                          <p:stCondLst>
                                            <p:cond delay="0"/>
                                          </p:stCondLst>
                                        </p:cTn>
                                        <p:tgtEl>
                                          <p:spTgt spid="40964"/>
                                        </p:tgtEl>
                                        <p:attrNameLst>
                                          <p:attrName>style.visibility</p:attrName>
                                        </p:attrNameLst>
                                      </p:cBhvr>
                                      <p:to>
                                        <p:strVal val="visible"/>
                                      </p:to>
                                    </p:set>
                                    <p:animEffect transition="in" filter="barn(inVertical)">
                                      <p:cBhvr>
                                        <p:cTn id="12" dur="500"/>
                                        <p:tgtEl>
                                          <p:spTgt spid="409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p:bldLs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198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41987" name="标题 1"/>
          <p:cNvSpPr>
            <a:spLocks noGrp="1"/>
          </p:cNvSpPr>
          <p:nvPr>
            <p:ph type="title" idx="4294967295"/>
          </p:nvPr>
        </p:nvSpPr>
        <p:spPr>
          <a:xfrm>
            <a:off x="582613" y="133508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）加热档的电功率；</a:t>
            </a:r>
            <a:br>
              <a:rPr lang="zh-CN" altLang="zh-CN" sz="2800"/>
            </a:br>
            <a:endParaRPr lang="zh-CN" altLang="en-US" sz="2800"/>
          </a:p>
        </p:txBody>
      </p:sp>
      <p:pic>
        <p:nvPicPr>
          <p:cNvPr id="41988" name="图片 2"/>
          <p:cNvPicPr>
            <a:picLocks noChangeAspect="1"/>
          </p:cNvPicPr>
          <p:nvPr/>
        </p:nvPicPr>
        <p:blipFill>
          <a:blip r:embed="rId2"/>
          <a:srcRect r="18737"/>
          <a:stretch>
            <a:fillRect/>
          </a:stretch>
        </p:blipFill>
        <p:spPr>
          <a:xfrm>
            <a:off x="823913" y="2078038"/>
            <a:ext cx="7429500" cy="327977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1987"/>
                                        </p:tgtEl>
                                        <p:attrNameLst>
                                          <p:attrName>style.visibility</p:attrName>
                                        </p:attrNameLst>
                                      </p:cBhvr>
                                      <p:to>
                                        <p:strVal val="visible"/>
                                      </p:to>
                                    </p:set>
                                    <p:animEffect transition="in" filter="fade">
                                      <p:cBhvr>
                                        <p:cTn id="7" dur="500"/>
                                        <p:tgtEl>
                                          <p:spTgt spid="4198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nodeType="clickEffect">
                                  <p:stCondLst>
                                    <p:cond delay="0"/>
                                  </p:stCondLst>
                                  <p:childTnLst>
                                    <p:set>
                                      <p:cBhvr>
                                        <p:cTn id="11" dur="1" fill="hold">
                                          <p:stCondLst>
                                            <p:cond delay="0"/>
                                          </p:stCondLst>
                                        </p:cTn>
                                        <p:tgtEl>
                                          <p:spTgt spid="41988"/>
                                        </p:tgtEl>
                                        <p:attrNameLst>
                                          <p:attrName>style.visibility</p:attrName>
                                        </p:attrNameLst>
                                      </p:cBhvr>
                                      <p:to>
                                        <p:strVal val="visible"/>
                                      </p:to>
                                    </p:set>
                                    <p:animEffect transition="in" filter="barn(inVertical)">
                                      <p:cBhvr>
                                        <p:cTn id="12" dur="500"/>
                                        <p:tgtEl>
                                          <p:spTgt spid="419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p:bldLst>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301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43011"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3</a:t>
            </a:r>
            <a:r>
              <a:rPr lang="zh-CN" altLang="zh-CN" sz="2800"/>
              <a:t>）若电热壶内装有</a:t>
            </a:r>
            <a:r>
              <a:rPr lang="en-US" altLang="zh-CN" sz="2800"/>
              <a:t>0.5 kg</a:t>
            </a:r>
            <a:r>
              <a:rPr lang="zh-CN" altLang="zh-CN" sz="2800"/>
              <a:t>的水，现用加热档使水从</a:t>
            </a:r>
            <a:r>
              <a:rPr lang="en-US" altLang="zh-CN" sz="2800"/>
              <a:t>25 ℃</a:t>
            </a:r>
            <a:r>
              <a:rPr lang="zh-CN" altLang="zh-CN" sz="2800"/>
              <a:t>升高到</a:t>
            </a:r>
            <a:r>
              <a:rPr lang="en-US" altLang="zh-CN" sz="2800"/>
              <a:t>100 </a:t>
            </a:r>
            <a:r>
              <a:rPr lang="zh-CN" altLang="zh-CN" sz="2800"/>
              <a:t>℃，加热效率为</a:t>
            </a:r>
            <a:r>
              <a:rPr lang="en-US" altLang="zh-CN" sz="2800"/>
              <a:t>63%</a:t>
            </a:r>
            <a:r>
              <a:rPr lang="zh-CN" altLang="zh-CN" sz="2800"/>
              <a:t>，则需要工作多少秒（</a:t>
            </a:r>
            <a:r>
              <a:rPr lang="en-US" altLang="zh-CN" sz="2800" i="1"/>
              <a:t>c</a:t>
            </a:r>
            <a:r>
              <a:rPr lang="zh-CN" altLang="zh-CN" sz="2800" baseline="-25000"/>
              <a:t>水</a:t>
            </a:r>
            <a:r>
              <a:rPr lang="zh-CN" altLang="zh-CN" sz="2800"/>
              <a:t>＝</a:t>
            </a:r>
            <a:r>
              <a:rPr lang="en-US" altLang="zh-CN" sz="2800"/>
              <a:t>4.2×10</a:t>
            </a:r>
            <a:r>
              <a:rPr lang="en-US" altLang="zh-CN" sz="2800" baseline="30000"/>
              <a:t>3</a:t>
            </a:r>
            <a:r>
              <a:rPr lang="en-US" altLang="zh-CN" sz="2800"/>
              <a:t> J/</a:t>
            </a:r>
            <a:r>
              <a:rPr lang="zh-CN" altLang="zh-CN" sz="2800"/>
              <a:t>（</a:t>
            </a:r>
            <a:r>
              <a:rPr lang="en-US" altLang="zh-CN" sz="2800"/>
              <a:t>kg·℃</a:t>
            </a:r>
            <a:r>
              <a:rPr lang="zh-CN" altLang="zh-CN" sz="2800"/>
              <a:t>），结果保留一位小数）</a:t>
            </a:r>
            <a:r>
              <a:rPr lang="en-US" altLang="zh-CN" sz="2800"/>
              <a:t>.</a:t>
            </a:r>
            <a:br>
              <a:rPr lang="zh-CN" altLang="zh-CN" sz="2800"/>
            </a:br>
            <a:endParaRPr lang="zh-CN" altLang="en-US" sz="2800"/>
          </a:p>
        </p:txBody>
      </p:sp>
      <p:sp>
        <p:nvSpPr>
          <p:cNvPr id="43012" name="矩形 2"/>
          <p:cNvSpPr/>
          <p:nvPr/>
        </p:nvSpPr>
        <p:spPr>
          <a:xfrm>
            <a:off x="500063" y="3502025"/>
            <a:ext cx="8037512" cy="26035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lnSpc>
                <a:spcPct val="150000"/>
              </a:lnSpc>
            </a:pPr>
            <a:r>
              <a:rPr lang="en-US" altLang="zh-CN" sz="2800" spc="0">
                <a:solidFill>
                  <a:srgbClr val="FF0000"/>
                </a:solidFill>
                <a:latin typeface="Times New Roman" pitchFamily="18" charset="0"/>
                <a:ea typeface="黑体" pitchFamily="49" charset="-122"/>
              </a:rPr>
              <a:t>(3)</a:t>
            </a:r>
            <a:r>
              <a:rPr lang="zh-CN" altLang="zh-CN" sz="2800" spc="0">
                <a:solidFill>
                  <a:srgbClr val="FF0000"/>
                </a:solidFill>
                <a:latin typeface="Times New Roman" pitchFamily="18" charset="0"/>
                <a:ea typeface="黑体" pitchFamily="49" charset="-122"/>
              </a:rPr>
              <a:t>用加热档把</a:t>
            </a:r>
            <a:r>
              <a:rPr lang="en-US" altLang="zh-CN" sz="2800" spc="0">
                <a:solidFill>
                  <a:srgbClr val="FF0000"/>
                </a:solidFill>
                <a:latin typeface="Times New Roman" pitchFamily="18" charset="0"/>
                <a:ea typeface="黑体" pitchFamily="49" charset="-122"/>
              </a:rPr>
              <a:t>0.5 kg</a:t>
            </a:r>
            <a:r>
              <a:rPr lang="zh-CN" altLang="zh-CN" sz="2800" spc="0">
                <a:solidFill>
                  <a:srgbClr val="FF0000"/>
                </a:solidFill>
                <a:latin typeface="Times New Roman" pitchFamily="18" charset="0"/>
                <a:ea typeface="黑体" pitchFamily="49" charset="-122"/>
              </a:rPr>
              <a:t>的水从</a:t>
            </a:r>
            <a:r>
              <a:rPr lang="en-US" altLang="zh-CN" sz="2800" spc="0">
                <a:solidFill>
                  <a:srgbClr val="FF0000"/>
                </a:solidFill>
                <a:latin typeface="Times New Roman" pitchFamily="18" charset="0"/>
                <a:ea typeface="黑体" pitchFamily="49" charset="-122"/>
              </a:rPr>
              <a:t>25 </a:t>
            </a:r>
            <a:r>
              <a:rPr lang="zh-CN" altLang="zh-CN" sz="2800" spc="0">
                <a:solidFill>
                  <a:srgbClr val="FF0000"/>
                </a:solidFill>
                <a:latin typeface="等线" pitchFamily="2" charset="-122"/>
                <a:ea typeface="宋体" pitchFamily="2" charset="-122"/>
              </a:rPr>
              <a:t>℃</a:t>
            </a:r>
            <a:r>
              <a:rPr lang="zh-CN" altLang="zh-CN" sz="2800" spc="0">
                <a:solidFill>
                  <a:srgbClr val="FF0000"/>
                </a:solidFill>
                <a:latin typeface="Times New Roman" pitchFamily="18" charset="0"/>
                <a:ea typeface="黑体" pitchFamily="49" charset="-122"/>
              </a:rPr>
              <a:t>升高到</a:t>
            </a:r>
            <a:r>
              <a:rPr lang="en-US" altLang="zh-CN" sz="2800" spc="0">
                <a:solidFill>
                  <a:srgbClr val="FF0000"/>
                </a:solidFill>
                <a:latin typeface="Times New Roman" pitchFamily="18" charset="0"/>
                <a:ea typeface="黑体" pitchFamily="49" charset="-122"/>
              </a:rPr>
              <a:t>100 </a:t>
            </a:r>
            <a:r>
              <a:rPr lang="zh-CN" altLang="zh-CN" sz="2800" spc="0">
                <a:solidFill>
                  <a:srgbClr val="FF0000"/>
                </a:solidFill>
                <a:latin typeface="等线" pitchFamily="2" charset="-122"/>
                <a:ea typeface="宋体" pitchFamily="2" charset="-122"/>
              </a:rPr>
              <a:t>℃</a:t>
            </a:r>
            <a:r>
              <a:rPr lang="zh-CN" altLang="zh-CN" sz="2800" spc="0">
                <a:solidFill>
                  <a:srgbClr val="FF0000"/>
                </a:solidFill>
                <a:latin typeface="Times New Roman" pitchFamily="18" charset="0"/>
                <a:ea typeface="黑体" pitchFamily="49" charset="-122"/>
              </a:rPr>
              <a:t>，水所吸收的热量：</a:t>
            </a:r>
            <a:endParaRPr lang="zh-CN" altLang="zh-CN" sz="1000">
              <a:latin typeface="等线" pitchFamily="2" charset="-122"/>
              <a:ea typeface="等线" pitchFamily="2" charset="-122"/>
            </a:endParaRPr>
          </a:p>
          <a:p>
            <a:pPr marL="0" marR="0" lvl="0" indent="0" algn="just">
              <a:lnSpc>
                <a:spcPct val="150000"/>
              </a:lnSpc>
            </a:pPr>
            <a:r>
              <a:rPr lang="en-US" altLang="zh-CN" sz="2800" spc="0">
                <a:solidFill>
                  <a:srgbClr val="FF0000"/>
                </a:solidFill>
                <a:latin typeface="Times New Roman" pitchFamily="18" charset="0"/>
                <a:ea typeface="黑体" pitchFamily="49" charset="-122"/>
              </a:rPr>
              <a:t>Q</a:t>
            </a:r>
            <a:r>
              <a:rPr lang="zh-CN" altLang="zh-CN" sz="2800" spc="0" baseline="-25000">
                <a:solidFill>
                  <a:srgbClr val="FF0000"/>
                </a:solidFill>
                <a:latin typeface="Times New Roman" pitchFamily="18" charset="0"/>
                <a:ea typeface="黑体" pitchFamily="49" charset="-122"/>
              </a:rPr>
              <a:t>吸</a:t>
            </a:r>
            <a:r>
              <a:rPr lang="zh-CN" altLang="zh-CN" sz="2800" spc="0">
                <a:solidFill>
                  <a:srgbClr val="FF0000"/>
                </a:solidFill>
                <a:latin typeface="Times New Roman" pitchFamily="18" charset="0"/>
                <a:ea typeface="黑体" pitchFamily="49" charset="-122"/>
              </a:rPr>
              <a:t>＝</a:t>
            </a:r>
            <a:r>
              <a:rPr lang="en-US" altLang="zh-CN" sz="2800" i="1" spc="0">
                <a:solidFill>
                  <a:srgbClr val="FF0000"/>
                </a:solidFill>
                <a:latin typeface="Times New Roman" pitchFamily="18" charset="0"/>
                <a:ea typeface="黑体" pitchFamily="49" charset="-122"/>
              </a:rPr>
              <a:t>c</a:t>
            </a:r>
            <a:r>
              <a:rPr lang="zh-CN" altLang="zh-CN" sz="2800" spc="0" baseline="-25000">
                <a:solidFill>
                  <a:srgbClr val="FF0000"/>
                </a:solidFill>
                <a:latin typeface="Times New Roman" pitchFamily="18" charset="0"/>
                <a:ea typeface="黑体" pitchFamily="49" charset="-122"/>
              </a:rPr>
              <a:t>水</a:t>
            </a:r>
            <a:r>
              <a:rPr lang="en-US" altLang="zh-CN" sz="2800" i="1" spc="0">
                <a:solidFill>
                  <a:srgbClr val="FF0000"/>
                </a:solidFill>
                <a:latin typeface="Times New Roman" pitchFamily="18" charset="0"/>
                <a:ea typeface="黑体" pitchFamily="49" charset="-122"/>
              </a:rPr>
              <a:t>m</a:t>
            </a:r>
            <a:r>
              <a:rPr lang="en-US" altLang="zh-CN" sz="2800" spc="0">
                <a:solidFill>
                  <a:srgbClr val="FF0000"/>
                </a:solidFill>
                <a:latin typeface="Times New Roman" pitchFamily="18" charset="0"/>
                <a:ea typeface="黑体" pitchFamily="49" charset="-122"/>
              </a:rPr>
              <a:t>(</a:t>
            </a:r>
            <a:r>
              <a:rPr lang="en-US" altLang="zh-CN" sz="2800" i="1" spc="0">
                <a:solidFill>
                  <a:srgbClr val="FF0000"/>
                </a:solidFill>
                <a:latin typeface="Times New Roman" pitchFamily="18" charset="0"/>
                <a:ea typeface="黑体" pitchFamily="49" charset="-122"/>
              </a:rPr>
              <a:t>t</a:t>
            </a:r>
            <a:r>
              <a:rPr lang="zh-CN" altLang="zh-CN" sz="2800" spc="0">
                <a:solidFill>
                  <a:srgbClr val="FF0000"/>
                </a:solidFill>
                <a:latin typeface="Times New Roman" pitchFamily="18" charset="0"/>
                <a:ea typeface="黑体" pitchFamily="49" charset="-122"/>
              </a:rPr>
              <a:t>－</a:t>
            </a:r>
            <a:r>
              <a:rPr lang="en-US" altLang="zh-CN" sz="2800" i="1" spc="0">
                <a:solidFill>
                  <a:srgbClr val="FF0000"/>
                </a:solidFill>
                <a:latin typeface="Times New Roman" pitchFamily="18" charset="0"/>
                <a:ea typeface="黑体" pitchFamily="49" charset="-122"/>
              </a:rPr>
              <a:t>t</a:t>
            </a:r>
            <a:r>
              <a:rPr lang="en-US" altLang="zh-CN" sz="2800" spc="0" baseline="-25000">
                <a:solidFill>
                  <a:srgbClr val="FF0000"/>
                </a:solidFill>
                <a:latin typeface="Times New Roman" pitchFamily="18" charset="0"/>
                <a:ea typeface="黑体" pitchFamily="49" charset="-122"/>
              </a:rPr>
              <a:t>0</a:t>
            </a:r>
            <a:r>
              <a:rPr lang="en-US" altLang="zh-CN" sz="2800" spc="0">
                <a:solidFill>
                  <a:srgbClr val="FF0000"/>
                </a:solidFill>
                <a:latin typeface="Times New Roman" pitchFamily="18" charset="0"/>
                <a:ea typeface="黑体" pitchFamily="49" charset="-122"/>
              </a:rPr>
              <a:t>)</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4.2×10</a:t>
            </a:r>
            <a:r>
              <a:rPr lang="en-US" altLang="zh-CN" sz="2800" spc="0" baseline="30000">
                <a:solidFill>
                  <a:srgbClr val="FF0000"/>
                </a:solidFill>
                <a:latin typeface="Times New Roman" pitchFamily="18" charset="0"/>
                <a:ea typeface="黑体" pitchFamily="49" charset="-122"/>
              </a:rPr>
              <a:t>3</a:t>
            </a:r>
            <a:r>
              <a:rPr lang="en-US" altLang="zh-CN" sz="2800" spc="0">
                <a:solidFill>
                  <a:srgbClr val="FF0000"/>
                </a:solidFill>
                <a:latin typeface="Times New Roman" pitchFamily="18" charset="0"/>
                <a:ea typeface="黑体" pitchFamily="49" charset="-122"/>
              </a:rPr>
              <a:t> J/(kg·</a:t>
            </a:r>
            <a:r>
              <a:rPr lang="zh-CN" altLang="zh-CN" sz="2800" spc="0">
                <a:solidFill>
                  <a:srgbClr val="FF0000"/>
                </a:solidFill>
                <a:latin typeface="等线" pitchFamily="2" charset="-122"/>
                <a:ea typeface="宋体" pitchFamily="2" charset="-122"/>
              </a:rPr>
              <a:t>℃</a:t>
            </a:r>
            <a:r>
              <a:rPr lang="en-US" altLang="zh-CN" sz="2800" spc="0">
                <a:solidFill>
                  <a:srgbClr val="FF0000"/>
                </a:solidFill>
                <a:latin typeface="Times New Roman" pitchFamily="18" charset="0"/>
                <a:ea typeface="黑体" pitchFamily="49" charset="-122"/>
              </a:rPr>
              <a:t>)×0.5 kg×</a:t>
            </a:r>
            <a:endParaRPr lang="zh-CN" altLang="zh-CN" sz="1000">
              <a:latin typeface="等线" pitchFamily="2" charset="-122"/>
              <a:ea typeface="等线" pitchFamily="2" charset="-122"/>
            </a:endParaRPr>
          </a:p>
          <a:p>
            <a:pPr marL="0" marR="0" lvl="0" indent="0" algn="just">
              <a:lnSpc>
                <a:spcPct val="150000"/>
              </a:lnSpc>
            </a:pPr>
            <a:r>
              <a:rPr lang="en-US" altLang="zh-CN" sz="2800" spc="0">
                <a:solidFill>
                  <a:srgbClr val="FF0000"/>
                </a:solidFill>
                <a:latin typeface="Times New Roman" pitchFamily="18" charset="0"/>
                <a:ea typeface="黑体" pitchFamily="49" charset="-122"/>
              </a:rPr>
              <a:t>(100 </a:t>
            </a:r>
            <a:r>
              <a:rPr lang="zh-CN" altLang="zh-CN" sz="2800" spc="0">
                <a:solidFill>
                  <a:srgbClr val="FF0000"/>
                </a:solidFill>
                <a:latin typeface="等线" pitchFamily="2" charset="-122"/>
                <a:ea typeface="宋体" pitchFamily="2" charset="-122"/>
              </a:rPr>
              <a:t>℃</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25 </a:t>
            </a:r>
            <a:r>
              <a:rPr lang="zh-CN" altLang="zh-CN" sz="2800" spc="0">
                <a:solidFill>
                  <a:srgbClr val="FF0000"/>
                </a:solidFill>
                <a:latin typeface="等线" pitchFamily="2" charset="-122"/>
                <a:ea typeface="宋体" pitchFamily="2" charset="-122"/>
              </a:rPr>
              <a:t>℃</a:t>
            </a:r>
            <a:r>
              <a:rPr lang="en-US" altLang="zh-CN" sz="2800" spc="0">
                <a:solidFill>
                  <a:srgbClr val="FF0000"/>
                </a:solidFill>
                <a:latin typeface="Times New Roman" pitchFamily="18" charset="0"/>
                <a:ea typeface="黑体" pitchFamily="49" charset="-122"/>
              </a:rPr>
              <a:t>)</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1.575×10</a:t>
            </a:r>
            <a:r>
              <a:rPr lang="en-US" altLang="zh-CN" sz="2800" spc="0" baseline="30000">
                <a:solidFill>
                  <a:srgbClr val="FF0000"/>
                </a:solidFill>
                <a:latin typeface="Times New Roman" pitchFamily="18" charset="0"/>
                <a:ea typeface="黑体" pitchFamily="49" charset="-122"/>
              </a:rPr>
              <a:t>5</a:t>
            </a:r>
            <a:r>
              <a:rPr lang="en-US" altLang="zh-CN" sz="2800" spc="0">
                <a:solidFill>
                  <a:srgbClr val="FF0000"/>
                </a:solidFill>
                <a:latin typeface="Times New Roman" pitchFamily="18" charset="0"/>
                <a:ea typeface="黑体" pitchFamily="49" charset="-122"/>
              </a:rPr>
              <a:t> J</a:t>
            </a:r>
            <a:r>
              <a:rPr lang="zh-CN" altLang="zh-CN" sz="2800" spc="0">
                <a:solidFill>
                  <a:srgbClr val="FF0000"/>
                </a:solidFill>
                <a:latin typeface="Times New Roman" pitchFamily="18" charset="0"/>
                <a:ea typeface="黑体" pitchFamily="49" charset="-122"/>
              </a:rPr>
              <a:t>；</a:t>
            </a:r>
            <a:endParaRPr lang="zh-CN" altLang="zh-CN" sz="1000">
              <a:latin typeface="等线" pitchFamily="2" charset="-122"/>
              <a:ea typeface="等线"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3011"/>
                                        </p:tgtEl>
                                        <p:attrNameLst>
                                          <p:attrName>style.visibility</p:attrName>
                                        </p:attrNameLst>
                                      </p:cBhvr>
                                      <p:to>
                                        <p:strVal val="visible"/>
                                      </p:to>
                                    </p:set>
                                    <p:animEffect transition="in" filter="fade">
                                      <p:cBhvr>
                                        <p:cTn id="7" dur="500"/>
                                        <p:tgtEl>
                                          <p:spTgt spid="4301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3012"/>
                                        </p:tgtEl>
                                        <p:attrNameLst>
                                          <p:attrName>style.visibility</p:attrName>
                                        </p:attrNameLst>
                                      </p:cBhvr>
                                      <p:to>
                                        <p:strVal val="visible"/>
                                      </p:to>
                                    </p:set>
                                    <p:anim calcmode="lin" valueType="num">
                                      <p:cBhvr additive="base">
                                        <p:cTn id="12" dur="500" fill="hold"/>
                                        <p:tgtEl>
                                          <p:spTgt spid="43012"/>
                                        </p:tgtEl>
                                        <p:attrNameLst>
                                          <p:attrName>ppt_x</p:attrName>
                                        </p:attrNameLst>
                                      </p:cBhvr>
                                      <p:tavLst>
                                        <p:tav tm="0">
                                          <p:val>
                                            <p:strVal val="#ppt_x"/>
                                          </p:val>
                                        </p:tav>
                                        <p:tav tm="100000">
                                          <p:val>
                                            <p:strVal val="#ppt_x"/>
                                          </p:val>
                                        </p:tav>
                                      </p:tavLst>
                                    </p:anim>
                                    <p:anim calcmode="lin" valueType="num">
                                      <p:cBhvr additive="base">
                                        <p:cTn id="13" dur="500" fill="hold"/>
                                        <p:tgtEl>
                                          <p:spTgt spid="430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p:bldP spid="43012" grpId="0"/>
    </p:bldLst>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403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pic>
        <p:nvPicPr>
          <p:cNvPr id="44035" name="图片 2"/>
          <p:cNvPicPr>
            <a:picLocks noChangeAspect="1"/>
          </p:cNvPicPr>
          <p:nvPr/>
        </p:nvPicPr>
        <p:blipFill>
          <a:blip r:embed="rId2"/>
          <a:srcRect r="40316"/>
          <a:stretch>
            <a:fillRect/>
          </a:stretch>
        </p:blipFill>
        <p:spPr>
          <a:xfrm>
            <a:off x="1843088" y="1374775"/>
            <a:ext cx="5457825" cy="385762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44035"/>
                                        </p:tgtEl>
                                        <p:attrNameLst>
                                          <p:attrName>style.visibility</p:attrName>
                                        </p:attrNameLst>
                                      </p:cBhvr>
                                      <p:to>
                                        <p:strVal val="visible"/>
                                      </p:to>
                                    </p:set>
                                    <p:anim calcmode="lin" valueType="num">
                                      <p:cBhvr additive="base">
                                        <p:cTn id="7" dur="500" fill="hold"/>
                                        <p:tgtEl>
                                          <p:spTgt spid="44035"/>
                                        </p:tgtEl>
                                        <p:attrNameLst>
                                          <p:attrName>ppt_x</p:attrName>
                                        </p:attrNameLst>
                                      </p:cBhvr>
                                      <p:tavLst>
                                        <p:tav tm="0">
                                          <p:val>
                                            <p:strVal val="#ppt_x"/>
                                          </p:val>
                                        </p:tav>
                                        <p:tav tm="100000">
                                          <p:val>
                                            <p:strVal val="#ppt_x"/>
                                          </p:val>
                                        </p:tav>
                                      </p:tavLst>
                                    </p:anim>
                                    <p:anim calcmode="lin" valueType="num">
                                      <p:cBhvr additive="base">
                                        <p:cTn id="8" dur="500" fill="hold"/>
                                        <p:tgtEl>
                                          <p:spTgt spid="440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505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45059" name="标题 1"/>
          <p:cNvSpPr>
            <a:spLocks noGrp="1"/>
          </p:cNvSpPr>
          <p:nvPr>
            <p:ph type="title" idx="4294967295"/>
          </p:nvPr>
        </p:nvSpPr>
        <p:spPr>
          <a:xfrm>
            <a:off x="508000" y="7175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a:t>
            </a:r>
            <a:r>
              <a:rPr lang="en-US" altLang="zh-CN" sz="2800"/>
              <a:t>2020·</a:t>
            </a:r>
            <a:r>
              <a:rPr lang="zh-CN" altLang="zh-CN" sz="2800"/>
              <a:t>广东）如右图所示为</a:t>
            </a:r>
            <a:r>
              <a:rPr lang="en-US" altLang="zh-CN" sz="2800"/>
              <a:t>“</a:t>
            </a:r>
            <a:r>
              <a:rPr lang="zh-CN" altLang="zh-CN" sz="2800"/>
              <a:t>探究电流通过导体产生的热量跟</a:t>
            </a:r>
            <a:r>
              <a:rPr lang="zh-CN" altLang="zh-CN" sz="2800" u="sng"/>
              <a:t>　　　　　</a:t>
            </a:r>
            <a:r>
              <a:rPr lang="zh-CN" altLang="zh-CN" sz="2800"/>
              <a:t>的关系</a:t>
            </a:r>
            <a:r>
              <a:rPr lang="en-US" altLang="zh-CN" sz="2800"/>
              <a:t>”</a:t>
            </a:r>
            <a:r>
              <a:rPr lang="zh-CN" altLang="zh-CN" sz="2800"/>
              <a:t>的实验装置．实验中用</a:t>
            </a:r>
            <a:r>
              <a:rPr lang="en-US" altLang="zh-CN" sz="2800"/>
              <a:t>U</a:t>
            </a:r>
            <a:r>
              <a:rPr lang="zh-CN" altLang="zh-CN" sz="2800"/>
              <a:t>形管内液面高度差的大小来反映电流通过导体产生热量的多少，这种方法叫</a:t>
            </a:r>
            <a:r>
              <a:rPr lang="zh-CN" altLang="zh-CN" sz="2800" u="sng"/>
              <a:t>　　　　　　</a:t>
            </a:r>
            <a:r>
              <a:rPr lang="en-US" altLang="zh-CN" sz="2800" u="sng">
                <a:solidFill>
                  <a:schemeClr val="bg1"/>
                </a:solidFill>
              </a:rPr>
              <a:t>.</a:t>
            </a:r>
            <a:r>
              <a:rPr lang="zh-CN" altLang="zh-CN" sz="2800" u="sng"/>
              <a:t>　　</a:t>
            </a:r>
            <a:r>
              <a:rPr lang="zh-CN" altLang="zh-CN" sz="2800"/>
              <a:t>（选填</a:t>
            </a:r>
            <a:r>
              <a:rPr lang="en-US" altLang="zh-CN" sz="2800"/>
              <a:t>“</a:t>
            </a:r>
            <a:r>
              <a:rPr lang="zh-CN" altLang="zh-CN" sz="2800"/>
              <a:t>控制变量</a:t>
            </a:r>
            <a:r>
              <a:rPr lang="en-US" altLang="zh-CN" sz="2800"/>
              <a:t>”</a:t>
            </a:r>
            <a:r>
              <a:rPr lang="zh-CN" altLang="zh-CN" sz="2800"/>
              <a:t>或</a:t>
            </a:r>
            <a:r>
              <a:rPr lang="en-US" altLang="zh-CN" sz="2800"/>
              <a:t>“</a:t>
            </a:r>
            <a:r>
              <a:rPr lang="zh-CN" altLang="zh-CN" sz="2800"/>
              <a:t>转换</a:t>
            </a:r>
            <a:r>
              <a:rPr lang="en-US" altLang="zh-CN" sz="2800"/>
              <a:t>”</a:t>
            </a:r>
            <a:r>
              <a:rPr lang="zh-CN" altLang="zh-CN" sz="2800"/>
              <a:t>）法．通电一段时间后，左侧容器内空气吸收的热量</a:t>
            </a:r>
            <a:br>
              <a:rPr lang="en-US" altLang="zh-CN" sz="2800"/>
            </a:br>
            <a:r>
              <a:rPr lang="zh-CN" altLang="zh-CN" sz="2800"/>
              <a:t>比右侧的</a:t>
            </a:r>
            <a:r>
              <a:rPr lang="zh-CN" altLang="zh-CN" sz="2800" u="sng"/>
              <a:t>　　　　　</a:t>
            </a:r>
            <a:r>
              <a:rPr lang="zh-CN" altLang="zh-CN" sz="2800"/>
              <a:t>（选填</a:t>
            </a:r>
            <a:r>
              <a:rPr lang="en-US" altLang="zh-CN" sz="2800"/>
              <a:t>“</a:t>
            </a:r>
            <a:r>
              <a:rPr lang="zh-CN" altLang="zh-CN" sz="2800"/>
              <a:t>多</a:t>
            </a:r>
            <a:r>
              <a:rPr lang="en-US" altLang="zh-CN" sz="2800"/>
              <a:t>”</a:t>
            </a:r>
            <a:br>
              <a:rPr lang="en-US" altLang="zh-CN" sz="2800"/>
            </a:br>
            <a:r>
              <a:rPr lang="zh-CN" altLang="zh-CN" sz="2800"/>
              <a:t>或</a:t>
            </a:r>
            <a:r>
              <a:rPr lang="en-US" altLang="zh-CN" sz="2800"/>
              <a:t>“</a:t>
            </a:r>
            <a:r>
              <a:rPr lang="zh-CN" altLang="zh-CN" sz="2800"/>
              <a:t>少</a:t>
            </a:r>
            <a:r>
              <a:rPr lang="en-US" altLang="zh-CN" sz="2800"/>
              <a:t>”</a:t>
            </a:r>
            <a:r>
              <a:rPr lang="zh-CN" altLang="zh-CN" sz="2800"/>
              <a:t>）</a:t>
            </a:r>
            <a:r>
              <a:rPr lang="en-US" altLang="zh-CN" sz="2800"/>
              <a:t>.</a:t>
            </a:r>
            <a:endParaRPr lang="zh-CN" altLang="zh-CN" sz="2800"/>
          </a:p>
        </p:txBody>
      </p:sp>
      <p:pic>
        <p:nvPicPr>
          <p:cNvPr id="45060" name="Picture 5"/>
          <p:cNvPicPr>
            <a:picLocks noChangeAspect="1"/>
          </p:cNvPicPr>
          <p:nvPr/>
        </p:nvPicPr>
        <p:blipFill>
          <a:blip r:embed="rId2"/>
          <a:stretch>
            <a:fillRect/>
          </a:stretch>
        </p:blipFill>
        <p:spPr>
          <a:xfrm>
            <a:off x="5922963" y="4073525"/>
            <a:ext cx="2093912" cy="1912938"/>
          </a:xfrm>
          <a:prstGeom prst="rect">
            <a:avLst/>
          </a:prstGeom>
          <a:noFill/>
          <a:ln>
            <a:noFill/>
            <a:miter lim="800000"/>
          </a:ln>
        </p:spPr>
      </p:pic>
      <p:sp>
        <p:nvSpPr>
          <p:cNvPr id="45061" name="矩形 2"/>
          <p:cNvSpPr/>
          <p:nvPr/>
        </p:nvSpPr>
        <p:spPr>
          <a:xfrm>
            <a:off x="3100388" y="1411288"/>
            <a:ext cx="1262062"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电阻　</a:t>
            </a:r>
            <a:endParaRPr lang="zh-CN" altLang="en-US">
              <a:ea typeface="黑体" panose="02010609060101010101" pitchFamily="49" charset="-122"/>
            </a:endParaRPr>
          </a:p>
        </p:txBody>
      </p:sp>
      <p:sp>
        <p:nvSpPr>
          <p:cNvPr id="45062" name="矩形 6"/>
          <p:cNvSpPr/>
          <p:nvPr/>
        </p:nvSpPr>
        <p:spPr>
          <a:xfrm>
            <a:off x="6465888" y="2717800"/>
            <a:ext cx="1262062"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转换　</a:t>
            </a:r>
            <a:endParaRPr lang="zh-CN" altLang="en-US">
              <a:ea typeface="黑体" panose="02010609060101010101" pitchFamily="49" charset="-122"/>
            </a:endParaRPr>
          </a:p>
        </p:txBody>
      </p:sp>
      <p:sp>
        <p:nvSpPr>
          <p:cNvPr id="45063" name="矩形 7"/>
          <p:cNvSpPr/>
          <p:nvPr/>
        </p:nvSpPr>
        <p:spPr>
          <a:xfrm>
            <a:off x="2557463" y="4645025"/>
            <a:ext cx="542925"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少</a:t>
            </a:r>
            <a:endParaRPr lang="zh-CN" altLang="en-US">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5059"/>
                                        </p:tgtEl>
                                        <p:attrNameLst>
                                          <p:attrName>style.visibility</p:attrName>
                                        </p:attrNameLst>
                                      </p:cBhvr>
                                      <p:to>
                                        <p:strVal val="visible"/>
                                      </p:to>
                                    </p:set>
                                    <p:animEffect transition="in" filter="fade">
                                      <p:cBhvr>
                                        <p:cTn id="7" dur="500"/>
                                        <p:tgtEl>
                                          <p:spTgt spid="45059"/>
                                        </p:tgtEl>
                                      </p:cBhvr>
                                    </p:animEffect>
                                  </p:childTnLst>
                                </p:cTn>
                              </p:par>
                              <p:par>
                                <p:cTn id="8" presetID="10" presetClass="entr" presetSubtype="0" fill="hold" nodeType="withEffect">
                                  <p:stCondLst>
                                    <p:cond delay="0"/>
                                  </p:stCondLst>
                                  <p:childTnLst>
                                    <p:set>
                                      <p:cBhvr>
                                        <p:cTn id="9" dur="1" fill="hold">
                                          <p:stCondLst>
                                            <p:cond delay="0"/>
                                          </p:stCondLst>
                                        </p:cTn>
                                        <p:tgtEl>
                                          <p:spTgt spid="45060"/>
                                        </p:tgtEl>
                                        <p:attrNameLst>
                                          <p:attrName>style.visibility</p:attrName>
                                        </p:attrNameLst>
                                      </p:cBhvr>
                                      <p:to>
                                        <p:strVal val="visible"/>
                                      </p:to>
                                    </p:set>
                                    <p:animEffect transition="in" filter="fade">
                                      <p:cBhvr>
                                        <p:cTn id="10" dur="500"/>
                                        <p:tgtEl>
                                          <p:spTgt spid="45060"/>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5061"/>
                                        </p:tgtEl>
                                        <p:attrNameLst>
                                          <p:attrName>style.visibility</p:attrName>
                                        </p:attrNameLst>
                                      </p:cBhvr>
                                      <p:to>
                                        <p:strVal val="visible"/>
                                      </p:to>
                                    </p:set>
                                    <p:anim calcmode="lin" valueType="num">
                                      <p:cBhvr additive="base">
                                        <p:cTn id="15" dur="500" fill="hold"/>
                                        <p:tgtEl>
                                          <p:spTgt spid="45061"/>
                                        </p:tgtEl>
                                        <p:attrNameLst>
                                          <p:attrName>ppt_x</p:attrName>
                                        </p:attrNameLst>
                                      </p:cBhvr>
                                      <p:tavLst>
                                        <p:tav tm="0">
                                          <p:val>
                                            <p:strVal val="#ppt_x"/>
                                          </p:val>
                                        </p:tav>
                                        <p:tav tm="100000">
                                          <p:val>
                                            <p:strVal val="#ppt_x"/>
                                          </p:val>
                                        </p:tav>
                                      </p:tavLst>
                                    </p:anim>
                                    <p:anim calcmode="lin" valueType="num">
                                      <p:cBhvr additive="base">
                                        <p:cTn id="16" dur="500" fill="hold"/>
                                        <p:tgtEl>
                                          <p:spTgt spid="45061"/>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45062"/>
                                        </p:tgtEl>
                                        <p:attrNameLst>
                                          <p:attrName>style.visibility</p:attrName>
                                        </p:attrNameLst>
                                      </p:cBhvr>
                                      <p:to>
                                        <p:strVal val="visible"/>
                                      </p:to>
                                    </p:set>
                                    <p:anim calcmode="lin" valueType="num">
                                      <p:cBhvr additive="base">
                                        <p:cTn id="21" dur="500" fill="hold"/>
                                        <p:tgtEl>
                                          <p:spTgt spid="45062"/>
                                        </p:tgtEl>
                                        <p:attrNameLst>
                                          <p:attrName>ppt_x</p:attrName>
                                        </p:attrNameLst>
                                      </p:cBhvr>
                                      <p:tavLst>
                                        <p:tav tm="0">
                                          <p:val>
                                            <p:strVal val="#ppt_x"/>
                                          </p:val>
                                        </p:tav>
                                        <p:tav tm="100000">
                                          <p:val>
                                            <p:strVal val="#ppt_x"/>
                                          </p:val>
                                        </p:tav>
                                      </p:tavLst>
                                    </p:anim>
                                    <p:anim calcmode="lin" valueType="num">
                                      <p:cBhvr additive="base">
                                        <p:cTn id="22" dur="500" fill="hold"/>
                                        <p:tgtEl>
                                          <p:spTgt spid="45062"/>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45063"/>
                                        </p:tgtEl>
                                        <p:attrNameLst>
                                          <p:attrName>style.visibility</p:attrName>
                                        </p:attrNameLst>
                                      </p:cBhvr>
                                      <p:to>
                                        <p:strVal val="visible"/>
                                      </p:to>
                                    </p:set>
                                    <p:anim calcmode="lin" valueType="num">
                                      <p:cBhvr additive="base">
                                        <p:cTn id="27" dur="500" fill="hold"/>
                                        <p:tgtEl>
                                          <p:spTgt spid="45063"/>
                                        </p:tgtEl>
                                        <p:attrNameLst>
                                          <p:attrName>ppt_x</p:attrName>
                                        </p:attrNameLst>
                                      </p:cBhvr>
                                      <p:tavLst>
                                        <p:tav tm="0">
                                          <p:val>
                                            <p:strVal val="#ppt_x"/>
                                          </p:val>
                                        </p:tav>
                                        <p:tav tm="100000">
                                          <p:val>
                                            <p:strVal val="#ppt_x"/>
                                          </p:val>
                                        </p:tav>
                                      </p:tavLst>
                                    </p:anim>
                                    <p:anim calcmode="lin" valueType="num">
                                      <p:cBhvr additive="base">
                                        <p:cTn id="28" dur="500" fill="hold"/>
                                        <p:tgtEl>
                                          <p:spTgt spid="4506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p:bldP spid="45061" grpId="0"/>
      <p:bldP spid="45062" grpId="0"/>
      <p:bldP spid="45063" grpId="0"/>
    </p:bldLst>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608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46083"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2</a:t>
            </a:r>
            <a:r>
              <a:rPr lang="zh-CN" altLang="zh-CN" sz="2800"/>
              <a:t>．（</a:t>
            </a:r>
            <a:r>
              <a:rPr lang="en-US" altLang="zh-CN" sz="2800"/>
              <a:t>2020·</a:t>
            </a:r>
            <a:r>
              <a:rPr lang="zh-CN" altLang="zh-CN" sz="2800"/>
              <a:t>广东）某款电热饮水机具有加热和保温两档，额定电压为</a:t>
            </a:r>
            <a:r>
              <a:rPr lang="en-US" altLang="zh-CN" sz="2800"/>
              <a:t>220 V</a:t>
            </a:r>
            <a:r>
              <a:rPr lang="zh-CN" altLang="zh-CN" sz="2800"/>
              <a:t>．图甲是其电路原理图．</a:t>
            </a:r>
            <a:r>
              <a:rPr lang="en-US" altLang="zh-CN" sz="2800"/>
              <a:t>S</a:t>
            </a:r>
            <a:r>
              <a:rPr lang="en-US" altLang="zh-CN" sz="2800" baseline="-25000"/>
              <a:t>0</a:t>
            </a:r>
            <a:r>
              <a:rPr lang="zh-CN" altLang="zh-CN" sz="2800"/>
              <a:t>为温控开关，</a:t>
            </a:r>
            <a:r>
              <a:rPr lang="en-US" altLang="zh-CN" sz="2800" i="1"/>
              <a:t>R</a:t>
            </a:r>
            <a:r>
              <a:rPr lang="en-US" altLang="zh-CN" sz="2800" baseline="-25000"/>
              <a:t>1</a:t>
            </a:r>
            <a:r>
              <a:rPr lang="zh-CN" altLang="zh-CN" sz="2800"/>
              <a:t>，</a:t>
            </a:r>
            <a:r>
              <a:rPr lang="en-US" altLang="zh-CN" sz="2800" i="1"/>
              <a:t>R</a:t>
            </a:r>
            <a:r>
              <a:rPr lang="en-US" altLang="zh-CN" sz="2800" baseline="-25000"/>
              <a:t>2</a:t>
            </a:r>
            <a:r>
              <a:rPr lang="zh-CN" altLang="zh-CN" sz="2800"/>
              <a:t>为电热丝（阻值不变），某饮水机在额定电压下工作的电功率</a:t>
            </a:r>
            <a:r>
              <a:rPr lang="en-US" altLang="zh-CN" sz="2800" i="1"/>
              <a:t>P</a:t>
            </a:r>
            <a:r>
              <a:rPr lang="zh-CN" altLang="zh-CN" sz="2800"/>
              <a:t>与时间</a:t>
            </a:r>
            <a:r>
              <a:rPr lang="en-US" altLang="zh-CN" sz="2800" i="1"/>
              <a:t>t</a:t>
            </a:r>
            <a:r>
              <a:rPr lang="zh-CN" altLang="zh-CN" sz="2800"/>
              <a:t>的关系图象如图乙所示求：</a:t>
            </a:r>
            <a:br>
              <a:rPr lang="zh-CN" altLang="zh-CN" sz="2800"/>
            </a:br>
            <a:endParaRPr lang="zh-CN" altLang="en-US" sz="2800"/>
          </a:p>
        </p:txBody>
      </p:sp>
      <p:pic>
        <p:nvPicPr>
          <p:cNvPr id="46084" name="Picture 8"/>
          <p:cNvPicPr>
            <a:picLocks noChangeAspect="1"/>
          </p:cNvPicPr>
          <p:nvPr/>
        </p:nvPicPr>
        <p:blipFill>
          <a:blip r:embed="rId2"/>
          <a:stretch>
            <a:fillRect/>
          </a:stretch>
        </p:blipFill>
        <p:spPr>
          <a:xfrm>
            <a:off x="2546350" y="4203700"/>
            <a:ext cx="3836988" cy="2178050"/>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6083"/>
                                        </p:tgtEl>
                                        <p:attrNameLst>
                                          <p:attrName>style.visibility</p:attrName>
                                        </p:attrNameLst>
                                      </p:cBhvr>
                                      <p:to>
                                        <p:strVal val="visible"/>
                                      </p:to>
                                    </p:set>
                                    <p:animEffect transition="in" filter="fade">
                                      <p:cBhvr>
                                        <p:cTn id="7" dur="500"/>
                                        <p:tgtEl>
                                          <p:spTgt spid="46083"/>
                                        </p:tgtEl>
                                      </p:cBhvr>
                                    </p:animEffect>
                                  </p:childTnLst>
                                </p:cTn>
                              </p:par>
                              <p:par>
                                <p:cTn id="8" presetID="10" presetClass="entr" presetSubtype="0" fill="hold" nodeType="withEffect">
                                  <p:stCondLst>
                                    <p:cond delay="0"/>
                                  </p:stCondLst>
                                  <p:childTnLst>
                                    <p:set>
                                      <p:cBhvr>
                                        <p:cTn id="9" dur="1" fill="hold">
                                          <p:stCondLst>
                                            <p:cond delay="0"/>
                                          </p:stCondLst>
                                        </p:cTn>
                                        <p:tgtEl>
                                          <p:spTgt spid="46084"/>
                                        </p:tgtEl>
                                        <p:attrNameLst>
                                          <p:attrName>style.visibility</p:attrName>
                                        </p:attrNameLst>
                                      </p:cBhvr>
                                      <p:to>
                                        <p:strVal val="visible"/>
                                      </p:to>
                                    </p:set>
                                    <p:animEffect transition="in" filter="fade">
                                      <p:cBhvr>
                                        <p:cTn id="10" dur="500"/>
                                        <p:tgtEl>
                                          <p:spTgt spid="460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3" grpId="0"/>
    </p:bldLst>
  </p:timing>
</p:sld>
</file>

<file path=ppt/slides/slide4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710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47107" name="标题 1"/>
          <p:cNvSpPr>
            <a:spLocks noGrp="1"/>
          </p:cNvSpPr>
          <p:nvPr>
            <p:ph type="title" idx="4294967295"/>
          </p:nvPr>
        </p:nvSpPr>
        <p:spPr>
          <a:xfrm>
            <a:off x="508000" y="1690688"/>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1</a:t>
            </a:r>
            <a:r>
              <a:rPr lang="zh-CN" altLang="zh-CN" sz="2800"/>
              <a:t>）饮水机处于加热挡阶段消耗的电能；</a:t>
            </a:r>
            <a:br>
              <a:rPr lang="zh-CN" altLang="zh-CN" sz="2800"/>
            </a:br>
            <a:endParaRPr lang="zh-CN" altLang="en-US" sz="2800"/>
          </a:p>
        </p:txBody>
      </p:sp>
      <p:sp>
        <p:nvSpPr>
          <p:cNvPr id="47108" name="矩形 2"/>
          <p:cNvSpPr/>
          <p:nvPr/>
        </p:nvSpPr>
        <p:spPr>
          <a:xfrm>
            <a:off x="641350" y="2462213"/>
            <a:ext cx="7994650" cy="2605087"/>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nSpc>
                <a:spcPct val="150000"/>
              </a:lnSpc>
            </a:pPr>
            <a:r>
              <a:rPr lang="zh-CN" altLang="zh-CN" sz="2800" spc="0">
                <a:solidFill>
                  <a:srgbClr val="FF0000"/>
                </a:solidFill>
                <a:latin typeface="Times New Roman" pitchFamily="18" charset="0"/>
                <a:ea typeface="黑体" pitchFamily="49" charset="-122"/>
              </a:rPr>
              <a:t>解：</a:t>
            </a:r>
            <a:r>
              <a:rPr lang="en-US" altLang="zh-CN" sz="2800" spc="0">
                <a:solidFill>
                  <a:srgbClr val="FF0000"/>
                </a:solidFill>
                <a:latin typeface="Times New Roman" pitchFamily="18" charset="0"/>
                <a:ea typeface="黑体" pitchFamily="49" charset="-122"/>
              </a:rPr>
              <a:t>(1)</a:t>
            </a:r>
            <a:r>
              <a:rPr lang="zh-CN" altLang="zh-CN" sz="2800" spc="0">
                <a:solidFill>
                  <a:srgbClr val="FF0000"/>
                </a:solidFill>
                <a:latin typeface="Times New Roman" pitchFamily="18" charset="0"/>
                <a:ea typeface="黑体" pitchFamily="49" charset="-122"/>
              </a:rPr>
              <a:t>由图乙知，加热挡的功率为</a:t>
            </a:r>
            <a:r>
              <a:rPr lang="en-US" altLang="zh-CN" sz="2800" i="1" spc="0">
                <a:solidFill>
                  <a:srgbClr val="FF0000"/>
                </a:solidFill>
                <a:latin typeface="Times New Roman" pitchFamily="18" charset="0"/>
                <a:ea typeface="黑体" pitchFamily="49" charset="-122"/>
              </a:rPr>
              <a:t>P</a:t>
            </a:r>
            <a:r>
              <a:rPr lang="zh-CN" altLang="zh-CN" sz="2800" spc="0" baseline="-25000">
                <a:solidFill>
                  <a:srgbClr val="FF0000"/>
                </a:solidFill>
                <a:latin typeface="Times New Roman" pitchFamily="18" charset="0"/>
                <a:ea typeface="黑体" pitchFamily="49" charset="-122"/>
              </a:rPr>
              <a:t>加热</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484 W</a:t>
            </a:r>
            <a:r>
              <a:rPr lang="zh-CN" altLang="zh-CN" sz="2800" spc="0">
                <a:solidFill>
                  <a:srgbClr val="FF0000"/>
                </a:solidFill>
                <a:latin typeface="Times New Roman" pitchFamily="18" charset="0"/>
                <a:ea typeface="黑体" pitchFamily="49" charset="-122"/>
              </a:rPr>
              <a:t>，加热时间为</a:t>
            </a:r>
            <a:r>
              <a:rPr lang="en-US" altLang="zh-CN" sz="2800" i="1" spc="0">
                <a:solidFill>
                  <a:srgbClr val="FF0000"/>
                </a:solidFill>
                <a:latin typeface="Times New Roman" pitchFamily="18" charset="0"/>
                <a:ea typeface="黑体" pitchFamily="49" charset="-122"/>
              </a:rPr>
              <a:t>t</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5 min</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300 s</a:t>
            </a:r>
            <a:r>
              <a:rPr lang="zh-CN" altLang="zh-CN" sz="2800" spc="0">
                <a:solidFill>
                  <a:srgbClr val="FF0000"/>
                </a:solidFill>
                <a:latin typeface="Times New Roman" pitchFamily="18" charset="0"/>
                <a:ea typeface="黑体" pitchFamily="49" charset="-122"/>
              </a:rPr>
              <a:t>，</a:t>
            </a:r>
            <a:endParaRPr lang="zh-CN" altLang="zh-CN" sz="1000">
              <a:latin typeface="等线" pitchFamily="2" charset="-122"/>
              <a:ea typeface="等线" pitchFamily="2" charset="-122"/>
            </a:endParaRPr>
          </a:p>
          <a:p>
            <a:pPr marL="0" marR="0" lvl="0" indent="0">
              <a:lnSpc>
                <a:spcPct val="150000"/>
              </a:lnSpc>
            </a:pPr>
            <a:r>
              <a:rPr lang="zh-CN" altLang="zh-CN" sz="2800" spc="0">
                <a:solidFill>
                  <a:srgbClr val="FF0000"/>
                </a:solidFill>
                <a:latin typeface="Times New Roman" pitchFamily="18" charset="0"/>
                <a:ea typeface="黑体" pitchFamily="49" charset="-122"/>
              </a:rPr>
              <a:t>饮水机处于加热挡阶段消耗的电能为：</a:t>
            </a:r>
            <a:endParaRPr lang="zh-CN" altLang="zh-CN" sz="1000">
              <a:latin typeface="等线" pitchFamily="2" charset="-122"/>
              <a:ea typeface="等线" pitchFamily="2" charset="-122"/>
            </a:endParaRPr>
          </a:p>
          <a:p>
            <a:pPr marL="0" marR="0" lvl="0" indent="0">
              <a:lnSpc>
                <a:spcPct val="150000"/>
              </a:lnSpc>
            </a:pPr>
            <a:r>
              <a:rPr lang="en-US" altLang="zh-CN" sz="2800" i="1" spc="0">
                <a:solidFill>
                  <a:srgbClr val="FF0000"/>
                </a:solidFill>
                <a:latin typeface="Times New Roman" pitchFamily="18" charset="0"/>
                <a:ea typeface="黑体" pitchFamily="49" charset="-122"/>
              </a:rPr>
              <a:t>W</a:t>
            </a:r>
            <a:r>
              <a:rPr lang="zh-CN" altLang="zh-CN" sz="2800" spc="0">
                <a:solidFill>
                  <a:srgbClr val="FF0000"/>
                </a:solidFill>
                <a:latin typeface="Times New Roman" pitchFamily="18" charset="0"/>
                <a:ea typeface="黑体" pitchFamily="49" charset="-122"/>
              </a:rPr>
              <a:t>＝</a:t>
            </a:r>
            <a:r>
              <a:rPr lang="en-US" altLang="zh-CN" sz="2800" i="1" spc="0">
                <a:solidFill>
                  <a:srgbClr val="FF0000"/>
                </a:solidFill>
                <a:latin typeface="Times New Roman" pitchFamily="18" charset="0"/>
                <a:ea typeface="黑体" pitchFamily="49" charset="-122"/>
              </a:rPr>
              <a:t>P</a:t>
            </a:r>
            <a:r>
              <a:rPr lang="zh-CN" altLang="zh-CN" sz="2800" spc="0" baseline="-25000">
                <a:solidFill>
                  <a:srgbClr val="FF0000"/>
                </a:solidFill>
                <a:latin typeface="Times New Roman" pitchFamily="18" charset="0"/>
                <a:ea typeface="黑体" pitchFamily="49" charset="-122"/>
              </a:rPr>
              <a:t>加热</a:t>
            </a:r>
            <a:r>
              <a:rPr lang="en-US" altLang="zh-CN" sz="2800" i="1" spc="0">
                <a:solidFill>
                  <a:srgbClr val="FF0000"/>
                </a:solidFill>
                <a:latin typeface="Times New Roman" pitchFamily="18" charset="0"/>
                <a:ea typeface="黑体" pitchFamily="49" charset="-122"/>
              </a:rPr>
              <a:t>t</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484 W×300 s</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1.452×10</a:t>
            </a:r>
            <a:r>
              <a:rPr lang="en-US" altLang="zh-CN" sz="2800" spc="0" baseline="30000">
                <a:solidFill>
                  <a:srgbClr val="FF0000"/>
                </a:solidFill>
                <a:latin typeface="Times New Roman" pitchFamily="18" charset="0"/>
                <a:ea typeface="黑体" pitchFamily="49" charset="-122"/>
              </a:rPr>
              <a:t>5</a:t>
            </a:r>
            <a:r>
              <a:rPr lang="en-US" altLang="zh-CN" sz="2800" spc="0">
                <a:solidFill>
                  <a:srgbClr val="FF0000"/>
                </a:solidFill>
                <a:latin typeface="Times New Roman" pitchFamily="18" charset="0"/>
                <a:ea typeface="黑体" pitchFamily="49" charset="-122"/>
              </a:rPr>
              <a:t> J</a:t>
            </a:r>
            <a:r>
              <a:rPr lang="zh-CN" altLang="zh-CN" sz="2800" spc="0">
                <a:solidFill>
                  <a:srgbClr val="FF0000"/>
                </a:solidFill>
                <a:latin typeface="Times New Roman" pitchFamily="18" charset="0"/>
                <a:ea typeface="黑体" pitchFamily="49" charset="-122"/>
              </a:rPr>
              <a:t>；</a:t>
            </a:r>
            <a:endParaRPr lang="zh-CN" altLang="zh-CN" sz="1000">
              <a:latin typeface="等线" pitchFamily="2" charset="-122"/>
              <a:ea typeface="等线"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7107"/>
                                        </p:tgtEl>
                                        <p:attrNameLst>
                                          <p:attrName>style.visibility</p:attrName>
                                        </p:attrNameLst>
                                      </p:cBhvr>
                                      <p:to>
                                        <p:strVal val="visible"/>
                                      </p:to>
                                    </p:set>
                                    <p:animEffect transition="in" filter="fade">
                                      <p:cBhvr>
                                        <p:cTn id="7" dur="500"/>
                                        <p:tgtEl>
                                          <p:spTgt spid="4710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7108"/>
                                        </p:tgtEl>
                                        <p:attrNameLst>
                                          <p:attrName>style.visibility</p:attrName>
                                        </p:attrNameLst>
                                      </p:cBhvr>
                                      <p:to>
                                        <p:strVal val="visible"/>
                                      </p:to>
                                    </p:set>
                                    <p:anim calcmode="lin" valueType="num">
                                      <p:cBhvr additive="base">
                                        <p:cTn id="12" dur="500" fill="hold"/>
                                        <p:tgtEl>
                                          <p:spTgt spid="47108"/>
                                        </p:tgtEl>
                                        <p:attrNameLst>
                                          <p:attrName>ppt_x</p:attrName>
                                        </p:attrNameLst>
                                      </p:cBhvr>
                                      <p:tavLst>
                                        <p:tav tm="0">
                                          <p:val>
                                            <p:strVal val="#ppt_x"/>
                                          </p:val>
                                        </p:tav>
                                        <p:tav tm="100000">
                                          <p:val>
                                            <p:strVal val="#ppt_x"/>
                                          </p:val>
                                        </p:tav>
                                      </p:tavLst>
                                    </p:anim>
                                    <p:anim calcmode="lin" valueType="num">
                                      <p:cBhvr additive="base">
                                        <p:cTn id="13" dur="500" fill="hold"/>
                                        <p:tgtEl>
                                          <p:spTgt spid="4710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7" grpId="0"/>
      <p:bldP spid="47108" grpId="0"/>
    </p:bldLst>
  </p:timing>
</p:sld>
</file>

<file path=ppt/slides/slide4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813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48131" name="标题 1"/>
          <p:cNvSpPr>
            <a:spLocks noGrp="1"/>
          </p:cNvSpPr>
          <p:nvPr>
            <p:ph type="title" idx="4294967295"/>
          </p:nvPr>
        </p:nvSpPr>
        <p:spPr>
          <a:xfrm>
            <a:off x="211138" y="76676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4500"/>
              </a:lnSpc>
            </a:pPr>
            <a:r>
              <a:rPr lang="zh-CN" altLang="zh-CN" sz="2800"/>
              <a:t>（</a:t>
            </a:r>
            <a:r>
              <a:rPr lang="en-US" altLang="zh-CN" sz="2800"/>
              <a:t>2</a:t>
            </a:r>
            <a:r>
              <a:rPr lang="zh-CN" altLang="zh-CN" sz="2800"/>
              <a:t>）饮水机处于保温挡时，通过</a:t>
            </a:r>
            <a:r>
              <a:rPr lang="en-US" altLang="zh-CN" sz="2800" i="1"/>
              <a:t>R</a:t>
            </a:r>
            <a:r>
              <a:rPr lang="en-US" altLang="zh-CN" sz="2800" baseline="-25000"/>
              <a:t>1</a:t>
            </a:r>
            <a:r>
              <a:rPr lang="zh-CN" altLang="zh-CN" sz="2800"/>
              <a:t>的电流；</a:t>
            </a:r>
            <a:br>
              <a:rPr lang="zh-CN" altLang="zh-CN" sz="2800"/>
            </a:br>
            <a:endParaRPr lang="zh-CN" altLang="en-US" sz="2800"/>
          </a:p>
        </p:txBody>
      </p:sp>
      <p:grpSp>
        <p:nvGrpSpPr>
          <p:cNvPr id="48132" name="组合 6"/>
          <p:cNvGrpSpPr/>
          <p:nvPr/>
        </p:nvGrpSpPr>
        <p:grpSpPr>
          <a:xfrm>
            <a:off x="420688" y="1417638"/>
            <a:ext cx="8204200" cy="5043487"/>
            <a:chOff x="420570" y="1418372"/>
            <a:chExt cx="8203665" cy="5042064"/>
          </a:xfrm>
        </p:grpSpPr>
        <p:sp>
          <p:nvSpPr>
            <p:cNvPr id="48133" name="矩形 2"/>
            <p:cNvSpPr/>
            <p:nvPr/>
          </p:nvSpPr>
          <p:spPr>
            <a:xfrm>
              <a:off x="420570" y="1418372"/>
              <a:ext cx="8203665" cy="407555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nSpc>
                  <a:spcPts val="4500"/>
                </a:lnSpc>
              </a:pPr>
              <a:r>
                <a:rPr lang="en-US" altLang="zh-CN" sz="2800" spc="0">
                  <a:solidFill>
                    <a:srgbClr val="FF0000"/>
                  </a:solidFill>
                  <a:latin typeface="Times New Roman" pitchFamily="18" charset="0"/>
                  <a:ea typeface="黑体" pitchFamily="49" charset="-122"/>
                </a:rPr>
                <a:t>(2)</a:t>
              </a:r>
              <a:r>
                <a:rPr lang="zh-CN" altLang="zh-CN" sz="2800" spc="0">
                  <a:solidFill>
                    <a:srgbClr val="FF0000"/>
                  </a:solidFill>
                  <a:latin typeface="Times New Roman" pitchFamily="18" charset="0"/>
                  <a:ea typeface="黑体" pitchFamily="49" charset="-122"/>
                </a:rPr>
                <a:t>当开关</a:t>
              </a:r>
              <a:r>
                <a:rPr lang="en-US" altLang="zh-CN" sz="2800" spc="0">
                  <a:solidFill>
                    <a:srgbClr val="FF0000"/>
                  </a:solidFill>
                  <a:latin typeface="Times New Roman" pitchFamily="18" charset="0"/>
                  <a:ea typeface="黑体" pitchFamily="49" charset="-122"/>
                </a:rPr>
                <a:t>S</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S</a:t>
              </a:r>
              <a:r>
                <a:rPr lang="en-US" altLang="zh-CN" sz="2800" spc="0" baseline="-25000">
                  <a:solidFill>
                    <a:srgbClr val="FF0000"/>
                  </a:solidFill>
                  <a:latin typeface="Times New Roman" pitchFamily="18" charset="0"/>
                  <a:ea typeface="黑体" pitchFamily="49" charset="-122"/>
                </a:rPr>
                <a:t>0</a:t>
              </a:r>
              <a:r>
                <a:rPr lang="zh-CN" altLang="zh-CN" sz="2800" spc="0">
                  <a:solidFill>
                    <a:srgbClr val="FF0000"/>
                  </a:solidFill>
                  <a:latin typeface="Times New Roman" pitchFamily="18" charset="0"/>
                  <a:ea typeface="黑体" pitchFamily="49" charset="-122"/>
                </a:rPr>
                <a:t>闭合时，</a:t>
              </a:r>
              <a:r>
                <a:rPr lang="en-US" altLang="zh-CN" sz="2800" i="1" spc="0">
                  <a:solidFill>
                    <a:srgbClr val="FF0000"/>
                  </a:solidFill>
                  <a:latin typeface="Times New Roman" pitchFamily="18" charset="0"/>
                  <a:ea typeface="黑体" pitchFamily="49" charset="-122"/>
                </a:rPr>
                <a:t>R</a:t>
              </a:r>
              <a:r>
                <a:rPr lang="en-US" altLang="zh-CN" sz="2800" spc="0" baseline="-25000">
                  <a:solidFill>
                    <a:srgbClr val="FF0000"/>
                  </a:solidFill>
                  <a:latin typeface="Times New Roman" pitchFamily="18" charset="0"/>
                  <a:ea typeface="黑体" pitchFamily="49" charset="-122"/>
                </a:rPr>
                <a:t>1</a:t>
              </a:r>
              <a:r>
                <a:rPr lang="zh-CN" altLang="zh-CN" sz="2800" spc="0">
                  <a:solidFill>
                    <a:srgbClr val="FF0000"/>
                  </a:solidFill>
                  <a:latin typeface="Times New Roman" pitchFamily="18" charset="0"/>
                  <a:ea typeface="黑体" pitchFamily="49" charset="-122"/>
                </a:rPr>
                <a:t>与</a:t>
              </a:r>
              <a:r>
                <a:rPr lang="en-US" altLang="zh-CN" sz="2800" i="1" spc="0">
                  <a:solidFill>
                    <a:srgbClr val="FF0000"/>
                  </a:solidFill>
                  <a:latin typeface="Times New Roman" pitchFamily="18" charset="0"/>
                  <a:ea typeface="黑体" pitchFamily="49" charset="-122"/>
                </a:rPr>
                <a:t>R</a:t>
              </a:r>
              <a:r>
                <a:rPr lang="en-US" altLang="zh-CN" sz="2800" spc="0" baseline="-25000">
                  <a:solidFill>
                    <a:srgbClr val="FF0000"/>
                  </a:solidFill>
                  <a:latin typeface="Times New Roman" pitchFamily="18" charset="0"/>
                  <a:ea typeface="黑体" pitchFamily="49" charset="-122"/>
                </a:rPr>
                <a:t>2</a:t>
              </a:r>
              <a:r>
                <a:rPr lang="zh-CN" altLang="zh-CN" sz="2800" spc="0">
                  <a:solidFill>
                    <a:srgbClr val="FF0000"/>
                  </a:solidFill>
                  <a:latin typeface="Times New Roman" pitchFamily="18" charset="0"/>
                  <a:ea typeface="黑体" pitchFamily="49" charset="-122"/>
                </a:rPr>
                <a:t>并联，电路中的总电阻最小，根据</a:t>
              </a:r>
              <a:r>
                <a:rPr lang="en-US" altLang="zh-CN" sz="2800" i="1" spc="0">
                  <a:solidFill>
                    <a:srgbClr val="FF0000"/>
                  </a:solidFill>
                  <a:latin typeface="Times New Roman" pitchFamily="18" charset="0"/>
                  <a:ea typeface="黑体" pitchFamily="49" charset="-122"/>
                </a:rPr>
                <a:t>P</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     </a:t>
              </a:r>
              <a:r>
                <a:rPr lang="zh-CN" altLang="zh-CN" sz="2800" spc="0">
                  <a:solidFill>
                    <a:srgbClr val="FF0000"/>
                  </a:solidFill>
                  <a:latin typeface="Times New Roman" pitchFamily="18" charset="0"/>
                  <a:ea typeface="黑体" pitchFamily="49" charset="-122"/>
                </a:rPr>
                <a:t>可知，饮水机的总功率最大，此时为加热状态；</a:t>
              </a:r>
              <a:endParaRPr lang="zh-CN" altLang="zh-CN" sz="1000">
                <a:latin typeface="等线" pitchFamily="2" charset="-122"/>
                <a:ea typeface="等线" pitchFamily="2" charset="-122"/>
              </a:endParaRPr>
            </a:p>
            <a:p>
              <a:pPr marL="0" marR="0" lvl="0" indent="0">
                <a:lnSpc>
                  <a:spcPts val="4500"/>
                </a:lnSpc>
              </a:pPr>
              <a:r>
                <a:rPr lang="zh-CN" altLang="zh-CN" sz="2800" spc="0">
                  <a:solidFill>
                    <a:srgbClr val="FF0000"/>
                  </a:solidFill>
                  <a:latin typeface="Times New Roman" pitchFamily="18" charset="0"/>
                  <a:ea typeface="黑体" pitchFamily="49" charset="-122"/>
                </a:rPr>
                <a:t>当只闭合开关</a:t>
              </a:r>
              <a:r>
                <a:rPr lang="en-US" altLang="zh-CN" sz="2800" spc="0">
                  <a:solidFill>
                    <a:srgbClr val="FF0000"/>
                  </a:solidFill>
                  <a:latin typeface="Times New Roman" pitchFamily="18" charset="0"/>
                  <a:ea typeface="黑体" pitchFamily="49" charset="-122"/>
                </a:rPr>
                <a:t>S</a:t>
              </a:r>
              <a:r>
                <a:rPr lang="zh-CN" altLang="zh-CN" sz="2800" spc="0">
                  <a:solidFill>
                    <a:srgbClr val="FF0000"/>
                  </a:solidFill>
                  <a:latin typeface="Times New Roman" pitchFamily="18" charset="0"/>
                  <a:ea typeface="黑体" pitchFamily="49" charset="-122"/>
                </a:rPr>
                <a:t>时，电路为</a:t>
              </a:r>
              <a:r>
                <a:rPr lang="en-US" altLang="zh-CN" sz="2800" i="1" spc="0">
                  <a:solidFill>
                    <a:srgbClr val="FF0000"/>
                  </a:solidFill>
                  <a:latin typeface="Times New Roman" pitchFamily="18" charset="0"/>
                  <a:ea typeface="黑体" pitchFamily="49" charset="-122"/>
                </a:rPr>
                <a:t>R</a:t>
              </a:r>
              <a:r>
                <a:rPr lang="en-US" altLang="zh-CN" sz="2800" spc="0" baseline="-25000">
                  <a:solidFill>
                    <a:srgbClr val="FF0000"/>
                  </a:solidFill>
                  <a:latin typeface="Times New Roman" pitchFamily="18" charset="0"/>
                  <a:ea typeface="黑体" pitchFamily="49" charset="-122"/>
                </a:rPr>
                <a:t>1</a:t>
              </a:r>
              <a:r>
                <a:rPr lang="zh-CN" altLang="zh-CN" sz="2800" spc="0">
                  <a:solidFill>
                    <a:srgbClr val="FF0000"/>
                  </a:solidFill>
                  <a:latin typeface="Times New Roman" pitchFamily="18" charset="0"/>
                  <a:ea typeface="黑体" pitchFamily="49" charset="-122"/>
                </a:rPr>
                <a:t>的简单电路，饮水机处于保温状态；</a:t>
              </a:r>
              <a:endParaRPr lang="zh-CN" altLang="zh-CN" sz="1000">
                <a:latin typeface="等线" pitchFamily="2" charset="-122"/>
                <a:ea typeface="等线" pitchFamily="2" charset="-122"/>
              </a:endParaRPr>
            </a:p>
            <a:p>
              <a:pPr marL="0" marR="0" lvl="0" indent="0">
                <a:lnSpc>
                  <a:spcPts val="4500"/>
                </a:lnSpc>
              </a:pPr>
              <a:r>
                <a:rPr lang="zh-CN" altLang="zh-CN" sz="2800" spc="0">
                  <a:solidFill>
                    <a:srgbClr val="FF0000"/>
                  </a:solidFill>
                  <a:latin typeface="Times New Roman" pitchFamily="18" charset="0"/>
                  <a:ea typeface="黑体" pitchFamily="49" charset="-122"/>
                </a:rPr>
                <a:t>根据图乙知保温挡的功率为</a:t>
              </a:r>
              <a:r>
                <a:rPr lang="en-US" altLang="zh-CN" sz="2800" spc="0">
                  <a:solidFill>
                    <a:srgbClr val="FF0000"/>
                  </a:solidFill>
                  <a:latin typeface="Times New Roman" pitchFamily="18" charset="0"/>
                  <a:ea typeface="黑体" pitchFamily="49" charset="-122"/>
                </a:rPr>
                <a:t>44 W</a:t>
              </a:r>
              <a:r>
                <a:rPr lang="zh-CN" altLang="zh-CN" sz="2800" spc="0">
                  <a:solidFill>
                    <a:srgbClr val="FF0000"/>
                  </a:solidFill>
                  <a:latin typeface="Times New Roman" pitchFamily="18" charset="0"/>
                  <a:ea typeface="黑体" pitchFamily="49" charset="-122"/>
                </a:rPr>
                <a:t>，</a:t>
              </a:r>
              <a:endParaRPr lang="zh-CN" altLang="zh-CN" sz="1000">
                <a:latin typeface="等线" pitchFamily="2" charset="-122"/>
                <a:ea typeface="等线" pitchFamily="2" charset="-122"/>
              </a:endParaRPr>
            </a:p>
            <a:p>
              <a:pPr marL="0" marR="0" lvl="0" indent="0">
                <a:lnSpc>
                  <a:spcPts val="4500"/>
                </a:lnSpc>
              </a:pPr>
              <a:r>
                <a:rPr lang="zh-CN" altLang="zh-CN" sz="2800" spc="0">
                  <a:solidFill>
                    <a:srgbClr val="FF0000"/>
                  </a:solidFill>
                  <a:latin typeface="Times New Roman" pitchFamily="18" charset="0"/>
                  <a:ea typeface="黑体" pitchFamily="49" charset="-122"/>
                </a:rPr>
                <a:t>根据</a:t>
              </a:r>
              <a:r>
                <a:rPr lang="en-US" altLang="zh-CN" sz="2800" i="1" spc="0">
                  <a:solidFill>
                    <a:srgbClr val="FF0000"/>
                  </a:solidFill>
                  <a:latin typeface="Times New Roman" pitchFamily="18" charset="0"/>
                  <a:ea typeface="黑体" pitchFamily="49" charset="-122"/>
                </a:rPr>
                <a:t>P</a:t>
              </a:r>
              <a:r>
                <a:rPr lang="zh-CN" altLang="zh-CN" sz="2800" spc="0">
                  <a:solidFill>
                    <a:srgbClr val="FF0000"/>
                  </a:solidFill>
                  <a:latin typeface="Times New Roman" pitchFamily="18" charset="0"/>
                  <a:ea typeface="黑体" pitchFamily="49" charset="-122"/>
                </a:rPr>
                <a:t>＝</a:t>
              </a:r>
              <a:r>
                <a:rPr lang="en-US" altLang="zh-CN" sz="2800" i="1" spc="0">
                  <a:solidFill>
                    <a:srgbClr val="FF0000"/>
                  </a:solidFill>
                  <a:latin typeface="Times New Roman" pitchFamily="18" charset="0"/>
                  <a:ea typeface="黑体" pitchFamily="49" charset="-122"/>
                </a:rPr>
                <a:t>UI</a:t>
              </a:r>
              <a:r>
                <a:rPr lang="zh-CN" altLang="zh-CN" sz="2800" spc="0">
                  <a:solidFill>
                    <a:srgbClr val="FF0000"/>
                  </a:solidFill>
                  <a:latin typeface="Times New Roman" pitchFamily="18" charset="0"/>
                  <a:ea typeface="黑体" pitchFamily="49" charset="-122"/>
                </a:rPr>
                <a:t>知，保温挡时通过</a:t>
              </a:r>
              <a:r>
                <a:rPr lang="en-US" altLang="zh-CN" sz="2800" i="1" spc="0">
                  <a:solidFill>
                    <a:srgbClr val="FF0000"/>
                  </a:solidFill>
                  <a:latin typeface="Times New Roman" pitchFamily="18" charset="0"/>
                  <a:ea typeface="黑体" pitchFamily="49" charset="-122"/>
                </a:rPr>
                <a:t>R</a:t>
              </a:r>
              <a:r>
                <a:rPr lang="en-US" altLang="zh-CN" sz="2800" spc="0" baseline="-25000">
                  <a:solidFill>
                    <a:srgbClr val="FF0000"/>
                  </a:solidFill>
                  <a:latin typeface="Times New Roman" pitchFamily="18" charset="0"/>
                  <a:ea typeface="黑体" pitchFamily="49" charset="-122"/>
                </a:rPr>
                <a:t>1</a:t>
              </a:r>
              <a:r>
                <a:rPr lang="zh-CN" altLang="zh-CN" sz="2800" spc="0">
                  <a:solidFill>
                    <a:srgbClr val="FF0000"/>
                  </a:solidFill>
                  <a:latin typeface="Times New Roman" pitchFamily="18" charset="0"/>
                  <a:ea typeface="黑体" pitchFamily="49" charset="-122"/>
                </a:rPr>
                <a:t>的电流为：</a:t>
              </a:r>
              <a:endParaRPr lang="zh-CN" altLang="zh-CN" sz="1000">
                <a:latin typeface="等线" pitchFamily="2" charset="-122"/>
                <a:ea typeface="等线" pitchFamily="2" charset="-122"/>
              </a:endParaRPr>
            </a:p>
          </p:txBody>
        </p:sp>
        <p:pic>
          <p:nvPicPr>
            <p:cNvPr id="48134" name="图片 3"/>
            <p:cNvPicPr>
              <a:picLocks noChangeAspect="1"/>
            </p:cNvPicPr>
            <p:nvPr/>
          </p:nvPicPr>
          <p:blipFill>
            <a:blip r:embed="rId2"/>
            <a:srcRect r="94443"/>
            <a:stretch>
              <a:fillRect/>
            </a:stretch>
          </p:blipFill>
          <p:spPr>
            <a:xfrm>
              <a:off x="3233827" y="1855091"/>
              <a:ext cx="508286" cy="965755"/>
            </a:xfrm>
            <a:prstGeom prst="rect">
              <a:avLst/>
            </a:prstGeom>
            <a:noFill/>
            <a:ln>
              <a:noFill/>
              <a:miter lim="800000"/>
            </a:ln>
          </p:spPr>
        </p:pic>
        <p:pic>
          <p:nvPicPr>
            <p:cNvPr id="48135" name="图片 5"/>
            <p:cNvPicPr>
              <a:picLocks noChangeAspect="1"/>
            </p:cNvPicPr>
            <p:nvPr/>
          </p:nvPicPr>
          <p:blipFill>
            <a:blip r:embed="rId3"/>
            <a:srcRect r="55685"/>
            <a:stretch>
              <a:fillRect/>
            </a:stretch>
          </p:blipFill>
          <p:spPr>
            <a:xfrm>
              <a:off x="594378" y="5494681"/>
              <a:ext cx="4052235" cy="965755"/>
            </a:xfrm>
            <a:prstGeom prst="rect">
              <a:avLst/>
            </a:prstGeom>
            <a:noFill/>
            <a:ln>
              <a:noFill/>
              <a:miter lim="800000"/>
            </a:ln>
          </p:spPr>
        </p:pic>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8131"/>
                                        </p:tgtEl>
                                        <p:attrNameLst>
                                          <p:attrName>style.visibility</p:attrName>
                                        </p:attrNameLst>
                                      </p:cBhvr>
                                      <p:to>
                                        <p:strVal val="visible"/>
                                      </p:to>
                                    </p:set>
                                    <p:animEffect transition="in" filter="fade">
                                      <p:cBhvr>
                                        <p:cTn id="7" dur="500"/>
                                        <p:tgtEl>
                                          <p:spTgt spid="4813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nodeType="clickEffect">
                                  <p:stCondLst>
                                    <p:cond delay="0"/>
                                  </p:stCondLst>
                                  <p:childTnLst>
                                    <p:set>
                                      <p:cBhvr>
                                        <p:cTn id="11" dur="1" fill="hold">
                                          <p:stCondLst>
                                            <p:cond delay="0"/>
                                          </p:stCondLst>
                                        </p:cTn>
                                        <p:tgtEl>
                                          <p:spTgt spid="48132"/>
                                        </p:tgtEl>
                                        <p:attrNameLst>
                                          <p:attrName>style.visibility</p:attrName>
                                        </p:attrNameLst>
                                      </p:cBhvr>
                                      <p:to>
                                        <p:strVal val="visible"/>
                                      </p:to>
                                    </p:set>
                                    <p:anim calcmode="lin" valueType="num">
                                      <p:cBhvr additive="base">
                                        <p:cTn id="12" dur="500" fill="hold"/>
                                        <p:tgtEl>
                                          <p:spTgt spid="48132"/>
                                        </p:tgtEl>
                                        <p:attrNameLst>
                                          <p:attrName>ppt_x</p:attrName>
                                        </p:attrNameLst>
                                      </p:cBhvr>
                                      <p:tavLst>
                                        <p:tav tm="0">
                                          <p:val>
                                            <p:strVal val="#ppt_x"/>
                                          </p:val>
                                        </p:tav>
                                        <p:tav tm="100000">
                                          <p:val>
                                            <p:strVal val="#ppt_x"/>
                                          </p:val>
                                        </p:tav>
                                      </p:tavLst>
                                    </p:anim>
                                    <p:anim calcmode="lin" valueType="num">
                                      <p:cBhvr additive="base">
                                        <p:cTn id="13" dur="500" fill="hold"/>
                                        <p:tgtEl>
                                          <p:spTgt spid="481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1" grpId="0"/>
    </p:bldLst>
  </p:timing>
</p:sld>
</file>

<file path=ppt/slides/slide4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915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49155" name="标题 1"/>
          <p:cNvSpPr>
            <a:spLocks noGrp="1"/>
          </p:cNvSpPr>
          <p:nvPr>
            <p:ph type="title" idx="4294967295"/>
          </p:nvPr>
        </p:nvSpPr>
        <p:spPr>
          <a:xfrm>
            <a:off x="433388"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3</a:t>
            </a:r>
            <a:r>
              <a:rPr lang="zh-CN" altLang="zh-CN" sz="2800"/>
              <a:t>）</a:t>
            </a:r>
            <a:r>
              <a:rPr lang="en-US" altLang="zh-CN" sz="2800" i="1"/>
              <a:t>R</a:t>
            </a:r>
            <a:r>
              <a:rPr lang="en-US" altLang="zh-CN" sz="2800" baseline="-25000"/>
              <a:t>2</a:t>
            </a:r>
            <a:r>
              <a:rPr lang="zh-CN" altLang="zh-CN" sz="2800"/>
              <a:t>的阻值．</a:t>
            </a:r>
            <a:endParaRPr lang="zh-CN" altLang="zh-CN" sz="2800"/>
          </a:p>
        </p:txBody>
      </p:sp>
      <p:pic>
        <p:nvPicPr>
          <p:cNvPr id="49156" name="图片 2"/>
          <p:cNvPicPr>
            <a:picLocks noChangeAspect="1"/>
          </p:cNvPicPr>
          <p:nvPr/>
        </p:nvPicPr>
        <p:blipFill>
          <a:blip r:embed="rId2"/>
          <a:srcRect r="13553"/>
          <a:stretch>
            <a:fillRect/>
          </a:stretch>
        </p:blipFill>
        <p:spPr>
          <a:xfrm>
            <a:off x="723900" y="1606550"/>
            <a:ext cx="7904163" cy="4241800"/>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9155"/>
                                        </p:tgtEl>
                                        <p:attrNameLst>
                                          <p:attrName>style.visibility</p:attrName>
                                        </p:attrNameLst>
                                      </p:cBhvr>
                                      <p:to>
                                        <p:strVal val="visible"/>
                                      </p:to>
                                    </p:set>
                                    <p:animEffect transition="in" filter="fade">
                                      <p:cBhvr>
                                        <p:cTn id="7" dur="500"/>
                                        <p:tgtEl>
                                          <p:spTgt spid="4915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nodeType="clickEffect">
                                  <p:stCondLst>
                                    <p:cond delay="0"/>
                                  </p:stCondLst>
                                  <p:childTnLst>
                                    <p:set>
                                      <p:cBhvr>
                                        <p:cTn id="11" dur="1" fill="hold">
                                          <p:stCondLst>
                                            <p:cond delay="0"/>
                                          </p:stCondLst>
                                        </p:cTn>
                                        <p:tgtEl>
                                          <p:spTgt spid="49156"/>
                                        </p:tgtEl>
                                        <p:attrNameLst>
                                          <p:attrName>style.visibility</p:attrName>
                                        </p:attrNameLst>
                                      </p:cBhvr>
                                      <p:to>
                                        <p:strVal val="visible"/>
                                      </p:to>
                                    </p:set>
                                    <p:animEffect transition="in" filter="barn(inVertical)">
                                      <p:cBhvr>
                                        <p:cTn id="12" dur="500"/>
                                        <p:tgtEl>
                                          <p:spTgt spid="491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p:bldLst>
  </p:timing>
</p:sld>
</file>

<file path=ppt/slides/slide4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017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50179" name="标题 1"/>
          <p:cNvSpPr>
            <a:spLocks noGrp="1"/>
          </p:cNvSpPr>
          <p:nvPr>
            <p:ph type="title" idx="4294967295"/>
          </p:nvPr>
        </p:nvSpPr>
        <p:spPr>
          <a:xfrm>
            <a:off x="508000" y="73818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3</a:t>
            </a:r>
            <a:r>
              <a:rPr lang="zh-CN" altLang="zh-CN" sz="2800"/>
              <a:t>．（</a:t>
            </a:r>
            <a:r>
              <a:rPr lang="en-US" altLang="zh-CN" sz="2800"/>
              <a:t>2019·</a:t>
            </a:r>
            <a:r>
              <a:rPr lang="zh-CN" altLang="zh-CN" sz="2800"/>
              <a:t>广东）某品牌电烤箱在额定电压下，功率从大到小有高档、中档和低档．如下图为电烤箱在不同档位工作时的电路图，</a:t>
            </a:r>
            <a:r>
              <a:rPr lang="en-US" altLang="zh-CN" sz="2800" i="1"/>
              <a:t>R</a:t>
            </a:r>
            <a:r>
              <a:rPr lang="en-US" altLang="zh-CN" sz="2800" baseline="-25000"/>
              <a:t>1</a:t>
            </a:r>
            <a:r>
              <a:rPr lang="zh-CN" altLang="zh-CN" sz="2800"/>
              <a:t>、</a:t>
            </a:r>
            <a:r>
              <a:rPr lang="en-US" altLang="zh-CN" sz="2800" i="1"/>
              <a:t>R</a:t>
            </a:r>
            <a:r>
              <a:rPr lang="en-US" altLang="zh-CN" sz="2800" baseline="-25000"/>
              <a:t>2</a:t>
            </a:r>
            <a:r>
              <a:rPr lang="zh-CN" altLang="zh-CN" sz="2800"/>
              <a:t>为发热电阻丝，且阻值</a:t>
            </a:r>
            <a:r>
              <a:rPr lang="en-US" altLang="zh-CN" sz="2800" i="1"/>
              <a:t>R</a:t>
            </a:r>
            <a:r>
              <a:rPr lang="en-US" altLang="zh-CN" sz="2800" baseline="-25000"/>
              <a:t>1</a:t>
            </a:r>
            <a:r>
              <a:rPr lang="zh-CN" altLang="zh-CN" sz="2800"/>
              <a:t>＞</a:t>
            </a:r>
            <a:r>
              <a:rPr lang="en-US" altLang="zh-CN" sz="2800" i="1"/>
              <a:t>R</a:t>
            </a:r>
            <a:r>
              <a:rPr lang="en-US" altLang="zh-CN" sz="2800" baseline="-25000"/>
              <a:t>2</a:t>
            </a:r>
            <a:r>
              <a:rPr lang="zh-CN" altLang="zh-CN" sz="2800"/>
              <a:t>，则高档、中档和低档对应的电路图分别是</a:t>
            </a:r>
            <a:r>
              <a:rPr lang="zh-CN" altLang="zh-CN" sz="2800" u="sng"/>
              <a:t>　　　　　</a:t>
            </a:r>
            <a:r>
              <a:rPr lang="zh-CN" altLang="zh-CN" sz="2800"/>
              <a:t>图、</a:t>
            </a:r>
            <a:r>
              <a:rPr lang="zh-CN" altLang="zh-CN" sz="2800" u="sng"/>
              <a:t>　　　　　</a:t>
            </a:r>
            <a:r>
              <a:rPr lang="zh-CN" altLang="zh-CN" sz="2800"/>
              <a:t>图和</a:t>
            </a:r>
            <a:br>
              <a:rPr lang="en-US" altLang="zh-CN" sz="2800"/>
            </a:br>
            <a:r>
              <a:rPr lang="zh-CN" altLang="zh-CN" sz="2800" u="sng"/>
              <a:t>　　　　　</a:t>
            </a:r>
            <a:r>
              <a:rPr lang="zh-CN" altLang="zh-CN" sz="2800"/>
              <a:t>图．（选填</a:t>
            </a:r>
            <a:r>
              <a:rPr lang="en-US" altLang="zh-CN" sz="2800"/>
              <a:t>“</a:t>
            </a:r>
            <a:r>
              <a:rPr lang="zh-CN" altLang="zh-CN" sz="2800"/>
              <a:t>甲</a:t>
            </a:r>
            <a:r>
              <a:rPr lang="en-US" altLang="zh-CN" sz="2800"/>
              <a:t>”“</a:t>
            </a:r>
            <a:r>
              <a:rPr lang="zh-CN" altLang="zh-CN" sz="2800"/>
              <a:t>乙</a:t>
            </a:r>
            <a:r>
              <a:rPr lang="en-US" altLang="zh-CN" sz="2800"/>
              <a:t>”</a:t>
            </a:r>
            <a:r>
              <a:rPr lang="zh-CN" altLang="zh-CN" sz="2800"/>
              <a:t>或</a:t>
            </a:r>
            <a:r>
              <a:rPr lang="en-US" altLang="zh-CN" sz="2800"/>
              <a:t>“</a:t>
            </a:r>
            <a:r>
              <a:rPr lang="zh-CN" altLang="zh-CN" sz="2800"/>
              <a:t>丙</a:t>
            </a:r>
            <a:r>
              <a:rPr lang="en-US" altLang="zh-CN" sz="2800"/>
              <a:t>”</a:t>
            </a:r>
            <a:r>
              <a:rPr lang="zh-CN" altLang="zh-CN" sz="2800"/>
              <a:t>）</a:t>
            </a:r>
            <a:br>
              <a:rPr lang="zh-CN" altLang="zh-CN" sz="2800"/>
            </a:br>
            <a:endParaRPr lang="zh-CN" altLang="en-US" sz="2800"/>
          </a:p>
        </p:txBody>
      </p:sp>
      <p:pic>
        <p:nvPicPr>
          <p:cNvPr id="50180" name="Picture 1"/>
          <p:cNvPicPr>
            <a:picLocks noChangeAspect="1"/>
          </p:cNvPicPr>
          <p:nvPr/>
        </p:nvPicPr>
        <p:blipFill>
          <a:blip r:embed="rId2"/>
          <a:stretch>
            <a:fillRect/>
          </a:stretch>
        </p:blipFill>
        <p:spPr>
          <a:xfrm>
            <a:off x="904875" y="4673600"/>
            <a:ext cx="7175500" cy="1793875"/>
          </a:xfrm>
          <a:prstGeom prst="rect">
            <a:avLst/>
          </a:prstGeom>
          <a:noFill/>
          <a:ln>
            <a:noFill/>
            <a:miter lim="800000"/>
          </a:ln>
        </p:spPr>
      </p:pic>
      <p:sp>
        <p:nvSpPr>
          <p:cNvPr id="50181" name="矩形 2"/>
          <p:cNvSpPr/>
          <p:nvPr/>
        </p:nvSpPr>
        <p:spPr>
          <a:xfrm>
            <a:off x="3000375" y="3382963"/>
            <a:ext cx="544513"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丙</a:t>
            </a:r>
            <a:endParaRPr lang="zh-CN" altLang="zh-CN" sz="1000">
              <a:latin typeface="等线" pitchFamily="2" charset="-122"/>
              <a:ea typeface="等线" pitchFamily="2" charset="-122"/>
            </a:endParaRPr>
          </a:p>
        </p:txBody>
      </p:sp>
      <p:sp>
        <p:nvSpPr>
          <p:cNvPr id="50182" name="矩形 5"/>
          <p:cNvSpPr/>
          <p:nvPr/>
        </p:nvSpPr>
        <p:spPr>
          <a:xfrm>
            <a:off x="5529263" y="3402013"/>
            <a:ext cx="542925"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乙</a:t>
            </a:r>
            <a:endParaRPr lang="zh-CN" altLang="zh-CN" sz="1000">
              <a:latin typeface="等线" pitchFamily="2" charset="-122"/>
              <a:ea typeface="等线" pitchFamily="2" charset="-122"/>
            </a:endParaRPr>
          </a:p>
        </p:txBody>
      </p:sp>
      <p:sp>
        <p:nvSpPr>
          <p:cNvPr id="50183" name="矩形 6"/>
          <p:cNvSpPr/>
          <p:nvPr/>
        </p:nvSpPr>
        <p:spPr>
          <a:xfrm>
            <a:off x="1149350" y="4043363"/>
            <a:ext cx="542925"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甲</a:t>
            </a:r>
            <a:endParaRPr lang="zh-CN" altLang="zh-CN" sz="1000">
              <a:latin typeface="等线" pitchFamily="2" charset="-122"/>
              <a:ea typeface="等线"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0179"/>
                                        </p:tgtEl>
                                        <p:attrNameLst>
                                          <p:attrName>style.visibility</p:attrName>
                                        </p:attrNameLst>
                                      </p:cBhvr>
                                      <p:to>
                                        <p:strVal val="visible"/>
                                      </p:to>
                                    </p:set>
                                    <p:animEffect transition="in" filter="fade">
                                      <p:cBhvr>
                                        <p:cTn id="7" dur="500"/>
                                        <p:tgtEl>
                                          <p:spTgt spid="50179"/>
                                        </p:tgtEl>
                                      </p:cBhvr>
                                    </p:animEffect>
                                  </p:childTnLst>
                                </p:cTn>
                              </p:par>
                              <p:par>
                                <p:cTn id="8" presetID="10" presetClass="entr" presetSubtype="0" fill="hold" nodeType="withEffect">
                                  <p:stCondLst>
                                    <p:cond delay="0"/>
                                  </p:stCondLst>
                                  <p:childTnLst>
                                    <p:set>
                                      <p:cBhvr>
                                        <p:cTn id="9" dur="1" fill="hold">
                                          <p:stCondLst>
                                            <p:cond delay="0"/>
                                          </p:stCondLst>
                                        </p:cTn>
                                        <p:tgtEl>
                                          <p:spTgt spid="50180"/>
                                        </p:tgtEl>
                                        <p:attrNameLst>
                                          <p:attrName>style.visibility</p:attrName>
                                        </p:attrNameLst>
                                      </p:cBhvr>
                                      <p:to>
                                        <p:strVal val="visible"/>
                                      </p:to>
                                    </p:set>
                                    <p:animEffect transition="in" filter="fade">
                                      <p:cBhvr>
                                        <p:cTn id="10" dur="500"/>
                                        <p:tgtEl>
                                          <p:spTgt spid="50180"/>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50181"/>
                                        </p:tgtEl>
                                        <p:attrNameLst>
                                          <p:attrName>style.visibility</p:attrName>
                                        </p:attrNameLst>
                                      </p:cBhvr>
                                      <p:to>
                                        <p:strVal val="visible"/>
                                      </p:to>
                                    </p:set>
                                    <p:anim calcmode="lin" valueType="num">
                                      <p:cBhvr additive="base">
                                        <p:cTn id="15" dur="500" fill="hold"/>
                                        <p:tgtEl>
                                          <p:spTgt spid="50181"/>
                                        </p:tgtEl>
                                        <p:attrNameLst>
                                          <p:attrName>ppt_x</p:attrName>
                                        </p:attrNameLst>
                                      </p:cBhvr>
                                      <p:tavLst>
                                        <p:tav tm="0">
                                          <p:val>
                                            <p:strVal val="#ppt_x"/>
                                          </p:val>
                                        </p:tav>
                                        <p:tav tm="100000">
                                          <p:val>
                                            <p:strVal val="#ppt_x"/>
                                          </p:val>
                                        </p:tav>
                                      </p:tavLst>
                                    </p:anim>
                                    <p:anim calcmode="lin" valueType="num">
                                      <p:cBhvr additive="base">
                                        <p:cTn id="16" dur="500" fill="hold"/>
                                        <p:tgtEl>
                                          <p:spTgt spid="50181"/>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50182"/>
                                        </p:tgtEl>
                                        <p:attrNameLst>
                                          <p:attrName>style.visibility</p:attrName>
                                        </p:attrNameLst>
                                      </p:cBhvr>
                                      <p:to>
                                        <p:strVal val="visible"/>
                                      </p:to>
                                    </p:set>
                                    <p:anim calcmode="lin" valueType="num">
                                      <p:cBhvr additive="base">
                                        <p:cTn id="21" dur="500" fill="hold"/>
                                        <p:tgtEl>
                                          <p:spTgt spid="50182"/>
                                        </p:tgtEl>
                                        <p:attrNameLst>
                                          <p:attrName>ppt_x</p:attrName>
                                        </p:attrNameLst>
                                      </p:cBhvr>
                                      <p:tavLst>
                                        <p:tav tm="0">
                                          <p:val>
                                            <p:strVal val="#ppt_x"/>
                                          </p:val>
                                        </p:tav>
                                        <p:tav tm="100000">
                                          <p:val>
                                            <p:strVal val="#ppt_x"/>
                                          </p:val>
                                        </p:tav>
                                      </p:tavLst>
                                    </p:anim>
                                    <p:anim calcmode="lin" valueType="num">
                                      <p:cBhvr additive="base">
                                        <p:cTn id="22" dur="500" fill="hold"/>
                                        <p:tgtEl>
                                          <p:spTgt spid="50182"/>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50183"/>
                                        </p:tgtEl>
                                        <p:attrNameLst>
                                          <p:attrName>style.visibility</p:attrName>
                                        </p:attrNameLst>
                                      </p:cBhvr>
                                      <p:to>
                                        <p:strVal val="visible"/>
                                      </p:to>
                                    </p:set>
                                    <p:anim calcmode="lin" valueType="num">
                                      <p:cBhvr additive="base">
                                        <p:cTn id="27" dur="500" fill="hold"/>
                                        <p:tgtEl>
                                          <p:spTgt spid="50183"/>
                                        </p:tgtEl>
                                        <p:attrNameLst>
                                          <p:attrName>ppt_x</p:attrName>
                                        </p:attrNameLst>
                                      </p:cBhvr>
                                      <p:tavLst>
                                        <p:tav tm="0">
                                          <p:val>
                                            <p:strVal val="#ppt_x"/>
                                          </p:val>
                                        </p:tav>
                                        <p:tav tm="100000">
                                          <p:val>
                                            <p:strVal val="#ppt_x"/>
                                          </p:val>
                                        </p:tav>
                                      </p:tavLst>
                                    </p:anim>
                                    <p:anim calcmode="lin" valueType="num">
                                      <p:cBhvr additive="base">
                                        <p:cTn id="28" dur="500" fill="hold"/>
                                        <p:tgtEl>
                                          <p:spTgt spid="5018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9" grpId="0"/>
      <p:bldP spid="50181" grpId="0"/>
      <p:bldP spid="50182" grpId="0"/>
      <p:bldP spid="50183" grpId="0"/>
    </p:bldLst>
  </p:timing>
</p:sld>
</file>

<file path=ppt/slides/slide4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120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51203" name="标题 1"/>
          <p:cNvSpPr>
            <a:spLocks noGrp="1"/>
          </p:cNvSpPr>
          <p:nvPr>
            <p:ph type="title" idx="4294967295"/>
          </p:nvPr>
        </p:nvSpPr>
        <p:spPr>
          <a:xfrm>
            <a:off x="508000" y="108426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4</a:t>
            </a:r>
            <a:r>
              <a:rPr lang="zh-CN" altLang="zh-CN" sz="2800"/>
              <a:t>．（</a:t>
            </a:r>
            <a:r>
              <a:rPr lang="en-US" altLang="zh-CN" sz="2800"/>
              <a:t>2015·</a:t>
            </a:r>
            <a:r>
              <a:rPr lang="zh-CN" altLang="zh-CN" sz="2800"/>
              <a:t>广东）如下图是某款有加热和保温功能的电热饮水机电路原理图，机内有温控开关</a:t>
            </a:r>
            <a:r>
              <a:rPr lang="en-US" altLang="zh-CN" sz="2800"/>
              <a:t>S</a:t>
            </a:r>
            <a:r>
              <a:rPr lang="en-US" altLang="zh-CN" sz="2800" baseline="-25000"/>
              <a:t>0</a:t>
            </a:r>
            <a:r>
              <a:rPr lang="en-US" altLang="zh-CN" sz="2800"/>
              <a:t>.</a:t>
            </a:r>
            <a:r>
              <a:rPr lang="zh-CN" altLang="zh-CN" sz="2800"/>
              <a:t>该饮水机的部分参数已知：额定电压为</a:t>
            </a:r>
            <a:r>
              <a:rPr lang="en-US" altLang="zh-CN" sz="2800"/>
              <a:t>220 V</a:t>
            </a:r>
            <a:r>
              <a:rPr lang="zh-CN" altLang="zh-CN" sz="2800"/>
              <a:t>，加热时的总功率为</a:t>
            </a:r>
            <a:r>
              <a:rPr lang="en-US" altLang="zh-CN" sz="2800"/>
              <a:t>880 W</a:t>
            </a:r>
            <a:r>
              <a:rPr lang="zh-CN" altLang="zh-CN" sz="2800"/>
              <a:t>，保温时的功率为</a:t>
            </a:r>
            <a:r>
              <a:rPr lang="en-US" altLang="zh-CN" sz="2800"/>
              <a:t>40 W</a:t>
            </a:r>
            <a:r>
              <a:rPr lang="zh-CN" altLang="zh-CN" sz="2800"/>
              <a:t>，</a:t>
            </a:r>
            <a:r>
              <a:rPr lang="en-US" altLang="zh-CN" sz="2800" i="1"/>
              <a:t>R</a:t>
            </a:r>
            <a:r>
              <a:rPr lang="en-US" altLang="zh-CN" sz="2800" baseline="-25000"/>
              <a:t>1</a:t>
            </a:r>
            <a:r>
              <a:rPr lang="zh-CN" altLang="zh-CN" sz="2800"/>
              <a:t>、</a:t>
            </a:r>
            <a:r>
              <a:rPr lang="en-US" altLang="zh-CN" sz="2800" i="1"/>
              <a:t>R</a:t>
            </a:r>
            <a:r>
              <a:rPr lang="en-US" altLang="zh-CN" sz="2800" baseline="-25000"/>
              <a:t>2</a:t>
            </a:r>
            <a:r>
              <a:rPr lang="zh-CN" altLang="zh-CN" sz="2800"/>
              <a:t>为加热电阻丝．（假设它们的</a:t>
            </a:r>
            <a:br>
              <a:rPr lang="en-US" altLang="zh-CN" sz="2800"/>
            </a:br>
            <a:r>
              <a:rPr lang="zh-CN" altLang="zh-CN" sz="2800"/>
              <a:t>阻值不变）求：（计算结果若</a:t>
            </a:r>
            <a:br>
              <a:rPr lang="en-US" altLang="zh-CN" sz="2800"/>
            </a:br>
            <a:r>
              <a:rPr lang="zh-CN" altLang="zh-CN" sz="2800"/>
              <a:t>不能整除，保留一位小数）</a:t>
            </a:r>
            <a:br>
              <a:rPr lang="zh-CN" altLang="zh-CN" sz="2800"/>
            </a:br>
            <a:endParaRPr lang="zh-CN" altLang="en-US" sz="2800"/>
          </a:p>
        </p:txBody>
      </p:sp>
      <p:pic>
        <p:nvPicPr>
          <p:cNvPr id="51204" name="Picture 1"/>
          <p:cNvPicPr>
            <a:picLocks noChangeAspect="1"/>
          </p:cNvPicPr>
          <p:nvPr/>
        </p:nvPicPr>
        <p:blipFill>
          <a:blip r:embed="rId2"/>
          <a:stretch>
            <a:fillRect/>
          </a:stretch>
        </p:blipFill>
        <p:spPr>
          <a:xfrm>
            <a:off x="5451475" y="3856038"/>
            <a:ext cx="3032125" cy="1890712"/>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1203"/>
                                        </p:tgtEl>
                                        <p:attrNameLst>
                                          <p:attrName>style.visibility</p:attrName>
                                        </p:attrNameLst>
                                      </p:cBhvr>
                                      <p:to>
                                        <p:strVal val="visible"/>
                                      </p:to>
                                    </p:set>
                                    <p:animEffect transition="in" filter="fade">
                                      <p:cBhvr>
                                        <p:cTn id="7" dur="500"/>
                                        <p:tgtEl>
                                          <p:spTgt spid="51203"/>
                                        </p:tgtEl>
                                      </p:cBhvr>
                                    </p:animEffect>
                                  </p:childTnLst>
                                </p:cTn>
                              </p:par>
                              <p:par>
                                <p:cTn id="8" presetID="10" presetClass="entr" presetSubtype="0" fill="hold" nodeType="withEffect">
                                  <p:stCondLst>
                                    <p:cond delay="0"/>
                                  </p:stCondLst>
                                  <p:childTnLst>
                                    <p:set>
                                      <p:cBhvr>
                                        <p:cTn id="9" dur="1" fill="hold">
                                          <p:stCondLst>
                                            <p:cond delay="0"/>
                                          </p:stCondLst>
                                        </p:cTn>
                                        <p:tgtEl>
                                          <p:spTgt spid="51204"/>
                                        </p:tgtEl>
                                        <p:attrNameLst>
                                          <p:attrName>style.visibility</p:attrName>
                                        </p:attrNameLst>
                                      </p:cBhvr>
                                      <p:to>
                                        <p:strVal val="visible"/>
                                      </p:to>
                                    </p:set>
                                    <p:animEffect transition="in" filter="fade">
                                      <p:cBhvr>
                                        <p:cTn id="10" dur="500"/>
                                        <p:tgtEl>
                                          <p:spTgt spid="512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3" grpId="0"/>
    </p:bldLst>
  </p:timing>
</p:sld>
</file>

<file path=ppt/slides/slide5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222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52227" name="标题 1"/>
          <p:cNvSpPr>
            <a:spLocks noGrp="1"/>
          </p:cNvSpPr>
          <p:nvPr>
            <p:ph type="title" idx="4294967295"/>
          </p:nvPr>
        </p:nvSpPr>
        <p:spPr>
          <a:xfrm>
            <a:off x="508000" y="128746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1</a:t>
            </a:r>
            <a:r>
              <a:rPr lang="zh-CN" altLang="zh-CN" sz="2800"/>
              <a:t>）当</a:t>
            </a:r>
            <a:r>
              <a:rPr lang="en-US" altLang="zh-CN" sz="2800"/>
              <a:t>S</a:t>
            </a:r>
            <a:r>
              <a:rPr lang="zh-CN" altLang="zh-CN" sz="2800"/>
              <a:t>和</a:t>
            </a:r>
            <a:r>
              <a:rPr lang="en-US" altLang="zh-CN" sz="2800"/>
              <a:t>S</a:t>
            </a:r>
            <a:r>
              <a:rPr lang="en-US" altLang="zh-CN" sz="2800" baseline="-25000"/>
              <a:t>0</a:t>
            </a:r>
            <a:r>
              <a:rPr lang="zh-CN" altLang="zh-CN" sz="2800"/>
              <a:t>闭合时，饮水机处在什么状态？此时电路的总电流是多大？</a:t>
            </a:r>
            <a:br>
              <a:rPr lang="zh-CN" altLang="zh-CN" sz="2800"/>
            </a:br>
            <a:endParaRPr lang="zh-CN" altLang="en-US" sz="2800"/>
          </a:p>
        </p:txBody>
      </p:sp>
      <p:grpSp>
        <p:nvGrpSpPr>
          <p:cNvPr id="52228" name="组合 6"/>
          <p:cNvGrpSpPr/>
          <p:nvPr/>
        </p:nvGrpSpPr>
        <p:grpSpPr>
          <a:xfrm>
            <a:off x="508000" y="2681288"/>
            <a:ext cx="7931150" cy="3014662"/>
            <a:chOff x="500633" y="2305615"/>
            <a:chExt cx="7931098" cy="3014630"/>
          </a:xfrm>
        </p:grpSpPr>
        <p:sp>
          <p:nvSpPr>
            <p:cNvPr id="52229" name="矩形 2"/>
            <p:cNvSpPr/>
            <p:nvPr/>
          </p:nvSpPr>
          <p:spPr>
            <a:xfrm>
              <a:off x="500633" y="2305615"/>
              <a:ext cx="7931098" cy="1958954"/>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nSpc>
                  <a:spcPct val="150000"/>
                </a:lnSpc>
              </a:pPr>
              <a:r>
                <a:rPr lang="zh-CN" altLang="zh-CN" sz="2800" spc="0">
                  <a:solidFill>
                    <a:srgbClr val="FF0000"/>
                  </a:solidFill>
                  <a:latin typeface="Times New Roman" pitchFamily="18" charset="0"/>
                  <a:ea typeface="黑体" pitchFamily="49" charset="-122"/>
                </a:rPr>
                <a:t>解：</a:t>
              </a:r>
              <a:r>
                <a:rPr lang="en-US" altLang="zh-CN" sz="2800" spc="0">
                  <a:solidFill>
                    <a:srgbClr val="FF0000"/>
                  </a:solidFill>
                  <a:latin typeface="Times New Roman" pitchFamily="18" charset="0"/>
                  <a:ea typeface="黑体" pitchFamily="49" charset="-122"/>
                </a:rPr>
                <a:t>(1)</a:t>
              </a:r>
              <a:r>
                <a:rPr lang="zh-CN" altLang="zh-CN" sz="2800" spc="0">
                  <a:solidFill>
                    <a:srgbClr val="FF0000"/>
                  </a:solidFill>
                  <a:latin typeface="Times New Roman" pitchFamily="18" charset="0"/>
                  <a:ea typeface="黑体" pitchFamily="49" charset="-122"/>
                </a:rPr>
                <a:t>当开关</a:t>
              </a:r>
              <a:r>
                <a:rPr lang="en-US" altLang="zh-CN" sz="2800" spc="0">
                  <a:solidFill>
                    <a:srgbClr val="FF0000"/>
                  </a:solidFill>
                  <a:latin typeface="Times New Roman" pitchFamily="18" charset="0"/>
                  <a:ea typeface="黑体" pitchFamily="49" charset="-122"/>
                </a:rPr>
                <a:t>S</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S</a:t>
              </a:r>
              <a:r>
                <a:rPr lang="en-US" altLang="zh-CN" sz="2800" spc="0" baseline="-25000">
                  <a:solidFill>
                    <a:srgbClr val="FF0000"/>
                  </a:solidFill>
                  <a:latin typeface="Times New Roman" pitchFamily="18" charset="0"/>
                  <a:ea typeface="黑体" pitchFamily="49" charset="-122"/>
                </a:rPr>
                <a:t>0</a:t>
              </a:r>
              <a:r>
                <a:rPr lang="zh-CN" altLang="zh-CN" sz="2800" spc="0">
                  <a:solidFill>
                    <a:srgbClr val="FF0000"/>
                  </a:solidFill>
                  <a:latin typeface="Times New Roman" pitchFamily="18" charset="0"/>
                  <a:ea typeface="黑体" pitchFamily="49" charset="-122"/>
                </a:rPr>
                <a:t>闭合时，两电阻并联，电路中的总电阻最小，由</a:t>
              </a:r>
              <a:r>
                <a:rPr lang="en-US" altLang="zh-CN" sz="2800" i="1" spc="0">
                  <a:solidFill>
                    <a:srgbClr val="FF0000"/>
                  </a:solidFill>
                  <a:latin typeface="Times New Roman" pitchFamily="18" charset="0"/>
                  <a:ea typeface="黑体" pitchFamily="49" charset="-122"/>
                </a:rPr>
                <a:t>P</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     </a:t>
              </a:r>
              <a:r>
                <a:rPr lang="zh-CN" altLang="zh-CN" sz="2800" spc="0">
                  <a:solidFill>
                    <a:srgbClr val="FF0000"/>
                  </a:solidFill>
                  <a:latin typeface="Times New Roman" pitchFamily="18" charset="0"/>
                  <a:ea typeface="黑体" pitchFamily="49" charset="-122"/>
                </a:rPr>
                <a:t>可知，电热饮水机处于加热状态，此时电路的总电流：</a:t>
              </a:r>
              <a:endParaRPr lang="zh-CN" altLang="zh-CN" sz="1000">
                <a:latin typeface="等线" pitchFamily="2" charset="-122"/>
                <a:ea typeface="等线" pitchFamily="2" charset="-122"/>
              </a:endParaRPr>
            </a:p>
          </p:txBody>
        </p:sp>
        <p:pic>
          <p:nvPicPr>
            <p:cNvPr id="52230" name="图片 3"/>
            <p:cNvPicPr>
              <a:picLocks noChangeAspect="1"/>
            </p:cNvPicPr>
            <p:nvPr/>
          </p:nvPicPr>
          <p:blipFill>
            <a:blip r:embed="rId2"/>
            <a:srcRect r="94502"/>
            <a:stretch>
              <a:fillRect/>
            </a:stretch>
          </p:blipFill>
          <p:spPr>
            <a:xfrm>
              <a:off x="4061444" y="2878947"/>
              <a:ext cx="502903" cy="965755"/>
            </a:xfrm>
            <a:prstGeom prst="rect">
              <a:avLst/>
            </a:prstGeom>
            <a:noFill/>
            <a:ln>
              <a:noFill/>
              <a:miter lim="800000"/>
            </a:ln>
          </p:spPr>
        </p:pic>
        <p:pic>
          <p:nvPicPr>
            <p:cNvPr id="52231" name="图片 5"/>
            <p:cNvPicPr>
              <a:picLocks noChangeAspect="1"/>
            </p:cNvPicPr>
            <p:nvPr/>
          </p:nvPicPr>
          <p:blipFill>
            <a:blip r:embed="rId3"/>
            <a:srcRect r="58740"/>
            <a:stretch>
              <a:fillRect/>
            </a:stretch>
          </p:blipFill>
          <p:spPr>
            <a:xfrm>
              <a:off x="693198" y="4354490"/>
              <a:ext cx="3772984" cy="965755"/>
            </a:xfrm>
            <a:prstGeom prst="rect">
              <a:avLst/>
            </a:prstGeom>
            <a:noFill/>
            <a:ln>
              <a:noFill/>
              <a:miter lim="800000"/>
            </a:ln>
          </p:spPr>
        </p:pic>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2227"/>
                                        </p:tgtEl>
                                        <p:attrNameLst>
                                          <p:attrName>style.visibility</p:attrName>
                                        </p:attrNameLst>
                                      </p:cBhvr>
                                      <p:to>
                                        <p:strVal val="visible"/>
                                      </p:to>
                                    </p:set>
                                    <p:animEffect transition="in" filter="fade">
                                      <p:cBhvr>
                                        <p:cTn id="7" dur="500"/>
                                        <p:tgtEl>
                                          <p:spTgt spid="5222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nodeType="clickEffect">
                                  <p:stCondLst>
                                    <p:cond delay="0"/>
                                  </p:stCondLst>
                                  <p:childTnLst>
                                    <p:set>
                                      <p:cBhvr>
                                        <p:cTn id="11" dur="1" fill="hold">
                                          <p:stCondLst>
                                            <p:cond delay="0"/>
                                          </p:stCondLst>
                                        </p:cTn>
                                        <p:tgtEl>
                                          <p:spTgt spid="52228"/>
                                        </p:tgtEl>
                                        <p:attrNameLst>
                                          <p:attrName>style.visibility</p:attrName>
                                        </p:attrNameLst>
                                      </p:cBhvr>
                                      <p:to>
                                        <p:strVal val="visible"/>
                                      </p:to>
                                    </p:set>
                                    <p:anim calcmode="lin" valueType="num">
                                      <p:cBhvr additive="base">
                                        <p:cTn id="12" dur="500" fill="hold"/>
                                        <p:tgtEl>
                                          <p:spTgt spid="52228"/>
                                        </p:tgtEl>
                                        <p:attrNameLst>
                                          <p:attrName>ppt_x</p:attrName>
                                        </p:attrNameLst>
                                      </p:cBhvr>
                                      <p:tavLst>
                                        <p:tav tm="0">
                                          <p:val>
                                            <p:strVal val="#ppt_x"/>
                                          </p:val>
                                        </p:tav>
                                        <p:tav tm="100000">
                                          <p:val>
                                            <p:strVal val="#ppt_x"/>
                                          </p:val>
                                        </p:tav>
                                      </p:tavLst>
                                    </p:anim>
                                    <p:anim calcmode="lin" valueType="num">
                                      <p:cBhvr additive="base">
                                        <p:cTn id="13" dur="500" fill="hold"/>
                                        <p:tgtEl>
                                          <p:spTgt spid="522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p:bldLst>
  </p:timing>
</p:sld>
</file>

<file path=ppt/slides/slide5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325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53251" name="标题 1"/>
          <p:cNvSpPr>
            <a:spLocks noGrp="1"/>
          </p:cNvSpPr>
          <p:nvPr>
            <p:ph type="title" idx="4294967295"/>
          </p:nvPr>
        </p:nvSpPr>
        <p:spPr>
          <a:xfrm>
            <a:off x="654050" y="166211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）在加热状态下，电阻丝</a:t>
            </a:r>
            <a:r>
              <a:rPr lang="en-US" altLang="zh-CN" sz="2800" i="1"/>
              <a:t>R</a:t>
            </a:r>
            <a:r>
              <a:rPr lang="en-US" altLang="zh-CN" sz="2800" baseline="-25000"/>
              <a:t>1</a:t>
            </a:r>
            <a:r>
              <a:rPr lang="zh-CN" altLang="zh-CN" sz="2800"/>
              <a:t>的阻值为多少？</a:t>
            </a:r>
            <a:br>
              <a:rPr lang="zh-CN" altLang="zh-CN" sz="2800"/>
            </a:br>
            <a:endParaRPr lang="zh-CN" altLang="en-US" sz="2800"/>
          </a:p>
        </p:txBody>
      </p:sp>
      <p:pic>
        <p:nvPicPr>
          <p:cNvPr id="53252" name="图片 2"/>
          <p:cNvPicPr>
            <a:picLocks noChangeAspect="1"/>
          </p:cNvPicPr>
          <p:nvPr/>
        </p:nvPicPr>
        <p:blipFill>
          <a:blip r:embed="rId2"/>
          <a:srcRect r="27579"/>
          <a:stretch>
            <a:fillRect/>
          </a:stretch>
        </p:blipFill>
        <p:spPr>
          <a:xfrm>
            <a:off x="914400" y="2473325"/>
            <a:ext cx="6621463" cy="2122488"/>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3251"/>
                                        </p:tgtEl>
                                        <p:attrNameLst>
                                          <p:attrName>style.visibility</p:attrName>
                                        </p:attrNameLst>
                                      </p:cBhvr>
                                      <p:to>
                                        <p:strVal val="visible"/>
                                      </p:to>
                                    </p:set>
                                    <p:animEffect transition="in" filter="fade">
                                      <p:cBhvr>
                                        <p:cTn id="7" dur="500"/>
                                        <p:tgtEl>
                                          <p:spTgt spid="5325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nodeType="clickEffect">
                                  <p:stCondLst>
                                    <p:cond delay="0"/>
                                  </p:stCondLst>
                                  <p:childTnLst>
                                    <p:set>
                                      <p:cBhvr>
                                        <p:cTn id="11" dur="1" fill="hold">
                                          <p:stCondLst>
                                            <p:cond delay="0"/>
                                          </p:stCondLst>
                                        </p:cTn>
                                        <p:tgtEl>
                                          <p:spTgt spid="53252"/>
                                        </p:tgtEl>
                                        <p:attrNameLst>
                                          <p:attrName>style.visibility</p:attrName>
                                        </p:attrNameLst>
                                      </p:cBhvr>
                                      <p:to>
                                        <p:strVal val="visible"/>
                                      </p:to>
                                    </p:set>
                                    <p:anim calcmode="lin" valueType="num">
                                      <p:cBhvr additive="base">
                                        <p:cTn id="12" dur="500" fill="hold"/>
                                        <p:tgtEl>
                                          <p:spTgt spid="53252"/>
                                        </p:tgtEl>
                                        <p:attrNameLst>
                                          <p:attrName>ppt_x</p:attrName>
                                        </p:attrNameLst>
                                      </p:cBhvr>
                                      <p:tavLst>
                                        <p:tav tm="0">
                                          <p:val>
                                            <p:strVal val="#ppt_x"/>
                                          </p:val>
                                        </p:tav>
                                        <p:tav tm="100000">
                                          <p:val>
                                            <p:strVal val="#ppt_x"/>
                                          </p:val>
                                        </p:tav>
                                      </p:tavLst>
                                    </p:anim>
                                    <p:anim calcmode="lin" valueType="num">
                                      <p:cBhvr additive="base">
                                        <p:cTn id="13" dur="500" fill="hold"/>
                                        <p:tgtEl>
                                          <p:spTgt spid="532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p:bldLst>
  </p:timing>
</p:sld>
</file>

<file path=ppt/slides/slide5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427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54275" name="标题 1"/>
          <p:cNvSpPr>
            <a:spLocks noGrp="1"/>
          </p:cNvSpPr>
          <p:nvPr>
            <p:ph type="title" idx="4294967295"/>
          </p:nvPr>
        </p:nvSpPr>
        <p:spPr>
          <a:xfrm>
            <a:off x="508000" y="11620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3</a:t>
            </a:r>
            <a:r>
              <a:rPr lang="zh-CN" altLang="zh-CN" sz="2800"/>
              <a:t>）傍晚用电高峰期，若实际电压只有</a:t>
            </a:r>
            <a:r>
              <a:rPr lang="en-US" altLang="zh-CN" sz="2800"/>
              <a:t>200 V</a:t>
            </a:r>
            <a:r>
              <a:rPr lang="zh-CN" altLang="zh-CN" sz="2800"/>
              <a:t>时，饮水机加热的实际总功率是多大？</a:t>
            </a:r>
            <a:br>
              <a:rPr lang="zh-CN" altLang="zh-CN" sz="2800"/>
            </a:br>
            <a:endParaRPr lang="zh-CN" altLang="en-US" sz="2800"/>
          </a:p>
        </p:txBody>
      </p:sp>
      <p:pic>
        <p:nvPicPr>
          <p:cNvPr id="54276" name="图片 2"/>
          <p:cNvPicPr>
            <a:picLocks noChangeAspect="1"/>
          </p:cNvPicPr>
          <p:nvPr/>
        </p:nvPicPr>
        <p:blipFill>
          <a:blip r:embed="rId2"/>
          <a:srcRect r="17601"/>
          <a:stretch>
            <a:fillRect/>
          </a:stretch>
        </p:blipFill>
        <p:spPr>
          <a:xfrm>
            <a:off x="615950" y="2463800"/>
            <a:ext cx="7534275" cy="3086100"/>
          </a:xfrm>
          <a:prstGeom prst="rect">
            <a:avLst/>
          </a:prstGeom>
          <a:noFill/>
          <a:ln>
            <a:noFill/>
            <a:miter lim="800000"/>
          </a:ln>
        </p:spPr>
      </p:pic>
      <p:pic>
        <p:nvPicPr>
          <p:cNvPr id="54277" name="New picture"/>
          <p:cNvPicPr/>
          <p:nvPr/>
        </p:nvPicPr>
        <p:blipFill>
          <a:blip r:embed="rId3"/>
          <a:stretch>
            <a:fillRect/>
          </a:stretch>
        </p:blipFill>
        <p:spPr>
          <a:xfrm>
            <a:off x="10604500" y="10617200"/>
            <a:ext cx="355600" cy="2667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4275"/>
                                        </p:tgtEl>
                                        <p:attrNameLst>
                                          <p:attrName>style.visibility</p:attrName>
                                        </p:attrNameLst>
                                      </p:cBhvr>
                                      <p:to>
                                        <p:strVal val="visible"/>
                                      </p:to>
                                    </p:set>
                                    <p:animEffect transition="in" filter="fade">
                                      <p:cBhvr>
                                        <p:cTn id="7" dur="500"/>
                                        <p:tgtEl>
                                          <p:spTgt spid="5427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nodeType="clickEffect">
                                  <p:stCondLst>
                                    <p:cond delay="0"/>
                                  </p:stCondLst>
                                  <p:childTnLst>
                                    <p:set>
                                      <p:cBhvr>
                                        <p:cTn id="11" dur="1" fill="hold">
                                          <p:stCondLst>
                                            <p:cond delay="0"/>
                                          </p:stCondLst>
                                        </p:cTn>
                                        <p:tgtEl>
                                          <p:spTgt spid="54276"/>
                                        </p:tgtEl>
                                        <p:attrNameLst>
                                          <p:attrName>style.visibility</p:attrName>
                                        </p:attrNameLst>
                                      </p:cBhvr>
                                      <p:to>
                                        <p:strVal val="visible"/>
                                      </p:to>
                                    </p:set>
                                    <p:animEffect transition="in" filter="barn(inVertical)">
                                      <p:cBhvr>
                                        <p:cTn id="12" dur="500"/>
                                        <p:tgtEl>
                                          <p:spTgt spid="542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5" grpId="0"/>
    </p:bldLst>
  </p:timing>
</p:sld>
</file>

<file path=ppt/tags/tag1.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版式">
  <a:themeElements>
    <a:clrScheme name="黄绿色">
      <a:dk1>
        <a:sysClr val="windowText" lastClr="000000"/>
      </a:dk1>
      <a:lt1>
        <a:sysClr val="window" lastClr="CCE8C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自定义 2">
      <a:majorFont>
        <a:latin typeface="Times New Roman"/>
        <a:ea typeface="黑体"/>
        <a:cs typeface="Arial"/>
      </a:majorFont>
      <a:minorFont>
        <a:latin typeface="Times New Roman"/>
        <a:ea typeface="黑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模版" id="{410808CE-EF7F-4D38-931F-B8DD4F0EE399}" vid="{E28F0A38-01FB-4156-90D8-19868590B595}"/>
    </a:ext>
  </a:extLst>
</a:theme>
</file>

<file path=ppt/theme/theme2.xml><?xml version="1.0" encoding="utf-8"?>
<a:theme xmlns:r="http://schemas.openxmlformats.org/officeDocument/2006/relationships" xmlns:a="http://schemas.openxmlformats.org/drawingml/2006/main" name="版权信息">
  <a:themeElements>
    <a:clrScheme name="Office">
      <a:dk1>
        <a:sysClr val="windowText" lastClr="000000"/>
      </a:dk1>
      <a:lt1>
        <a:sysClr val="window" lastClr="CCE8C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模版" id="{410808CE-EF7F-4D38-931F-B8DD4F0EE399}" vid="{946EB1CC-30E4-4E07-9E5E-700DB6834A7C}"/>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ppt/theme/theme4.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docProps/app.xml><?xml version="1.0" encoding="utf-8"?>
<Properties xmlns:vt="http://schemas.openxmlformats.org/officeDocument/2006/docPropsVTypes" xmlns="http://schemas.openxmlformats.org/officeDocument/2006/extended-properties">
  <Company>学科网</Company>
  <PresentationFormat>On-screen Show (4:3)</PresentationFormat>
  <Paragraphs>174</Paragraphs>
  <Slides>52</Slides>
  <Notes>2</Notes>
  <TotalTime>0</TotalTime>
  <HiddenSlides>0</HiddenSlides>
  <MMClips>0</MMClips>
  <ScaleCrop>0</ScaleCrop>
  <HeadingPairs>
    <vt:vector baseType="variant" size="6">
      <vt:variant>
        <vt:lpstr>Fonts used</vt:lpstr>
      </vt:variant>
      <vt:variant>
        <vt:i4>8</vt:i4>
      </vt:variant>
      <vt:variant>
        <vt:lpstr>Theme</vt:lpstr>
      </vt:variant>
      <vt:variant>
        <vt:i4>1</vt:i4>
      </vt:variant>
      <vt:variant>
        <vt:lpstr>Slide Titles</vt:lpstr>
      </vt:variant>
      <vt:variant>
        <vt:i4>52</vt:i4>
      </vt:variant>
    </vt:vector>
  </HeadingPairs>
  <TitlesOfParts>
    <vt:vector baseType="lpstr" size="61">
      <vt:lpstr>Arial</vt:lpstr>
      <vt:lpstr>宋体</vt:lpstr>
      <vt:lpstr>Times New Roman</vt:lpstr>
      <vt:lpstr>黑体</vt:lpstr>
      <vt:lpstr>Calibri</vt:lpstr>
      <vt:lpstr>Wingdings</vt:lpstr>
      <vt:lpstr>微软雅黑</vt:lpstr>
      <vt:lpstr>等线</vt:lpstr>
      <vt:lpstr>版式</vt:lpstr>
      <vt:lpstr>PowerPoint Presentation</vt:lpstr>
      <vt:lpstr>PowerPoint Presentation</vt:lpstr>
      <vt:lpstr>PowerPoint Presentation</vt:lpstr>
      <vt:lpstr>1．实验：研究电流通过导体产生的热量跟哪些因素有关？（1）原理：通过U型管　　　　　　　　　　（或温度计示数变化）来比较电流通过导体时产生热量多少．</vt:lpstr>
      <vt:lpstr>（2）结论： ①电流、通电时间一定时，电阻越大，电阻产生的热量越多；②电阻、通电时间一定时，通过电阻的电流越大，电阻产生的热量越多；③电阻、电流一定时，通电时间越长，电阻产生的热量越多．</vt:lpstr>
      <vt:lpstr>2．焦耳定律：电流通过导体产生的热量跟电流的平方成正比，跟导体的电阻成正比，跟通电时间成正比．（1）公式：Q＝　　　　　（适用于所有电路）（2）推导式：Q＝UIt＝U2t/R＝Pt（适用纯电阻电路：电能全部转化为　　　能，如电炉等电热器）</vt:lpstr>
      <vt:lpstr>（3）串联电路中常用公式：Q＝I2Rt.Q1∶Q2＝　　　　　； 并联电路中常用公式：Q＝U2t/R.Q1∶Q2＝　　　　　. 3．利用电流的　　   　效应而制成的发热设备．如电炉、电烙铁、电熨斗、电饭锅、电烤箱；防止电热带来的危害：电视机、电脑装有散热装置．</vt:lpstr>
      <vt:lpstr>1．功率最　　　　　的为保温档，由公式P＝U2/R，U不变时，总电阻最　　　　　；2．功率最　　　　　的为加热档，由公式P＝U2/R，U不变时，总电阻最　　　　　．</vt:lpstr>
      <vt:lpstr>3．基本题型</vt:lpstr>
      <vt:lpstr>一　  焦耳定律　实验　          （2020·鄂州）如右图是探究电流通过导体时产生热量的多少跟什么因素有关的实验装置．甲、乙是完全相同的密闭容器，里面密封着等量的空气，U形管中液面高度的变化反映密闭空气温度的变化，闭合开关前，A、B两U形管内液面相平．（1）实验中，乙容器外部的电阻的作用是为了使左右容器内导体的　　　　　不相等；</vt:lpstr>
      <vt:lpstr>（2）由于电流产生的热量不易直接测量，因此在实验中是通过观察U形管中液面高度的变化来显示甲、乙容器内空气温度的变化，这里采用的物理研究方法是　　　　　；（3）通过对比观察，　　　　　（选填“甲”或“乙”）容器中导体的电阻产生的热量较多．由此可知，在电阻和通电时间相同时，电流越　　　　导体产生的热量越多．</vt:lpstr>
      <vt:lpstr>【点拔】（1）电流产生的热量是通过U形管液面高度差的的变化或气体的热胀冷缩来反映，采用转换法．（2）探究电流产生的热量与电阻的关系：将R1和R2串联使电流相同；  探究电流产生的热量与电流的关系：将R3和R2并联，再与R1串联（R1＝R2，且R1和R2接入密封容器）</vt:lpstr>
      <vt:lpstr>               （2020·黄石）如右图所示，两个密闭容器中接入电热丝R1、R2，右边容器上方接入电热丝R3，在通电时间相同的情况下，观察两个U形管中液面高度的变化．本实验是根据　　　　　（选填“气体”或“液体”）的热胀冷缩来反映电流产生的热量多少，已知R1＝10 Ω，R3＝6 Ω，为了研究电流产生的热量与电流的关系，则R2＝　　　　　Ω.若将R3和R2并联接入右边密闭容器中，则可研究电流产生的热量与　　　　　的关系．</vt:lpstr>
      <vt:lpstr>二　  焦耳定律的计算　         （2020·杭州）如下图电路中，电源电压恒为9 V，灯泡L规格为“6 V　3 W”．闭合开关，灯泡正常工作．求：（1）电阻R的阻值．</vt:lpstr>
      <vt:lpstr>PowerPoint Presentation</vt:lpstr>
      <vt:lpstr>（2）灯泡工作5分钟消耗的电能及电阻R产生的热量．</vt:lpstr>
      <vt:lpstr>PowerPoint Presentation</vt:lpstr>
      <vt:lpstr>             （2020·黑龙江）如右图，灯L标有“4 V　2 W”，R＝20 Ω，闭合开关S时，灯L正常发光（灯丝的电阻不受温度影响），电流表示数为　　  　A，通电1 min电路中产生的热量为　　　　　J.</vt:lpstr>
      <vt:lpstr>三　  保温与加热与电热结合问题　          电饭煲具有保温和加热功能，晓东同学设计了如下图所示的模拟电路（R1＞R2），其中保温状态和加热状态电功率都最小的是（　　）        A                     B                    C                    D</vt:lpstr>
      <vt:lpstr>【点拔】当电路的总电阻小，总功率大，则电路处于加热状态；当电路的总电阻大，总功率小，则电路处于保温状态：（1）二挡：①并联电路，所有开关闭合，R1和R2并联时为加热档；电路仅有R1或R2时为保温档．②串联电路，所有开关闭合，电路仅有R1或R2时为加热档；R1和R2串联时为保温档；</vt:lpstr>
      <vt:lpstr>（2）三挡：①并联电路（R1&gt;R2），R1和R2并联时为高温档；电路仅有R2时为中温档；电路仅有R1时为低温档．②串联电路（R1&gt;R2），电路仅有R2时为高温档；电路仅有R1时为中温档；R1和R2串联时为低温档．③混联电路，R1和R2并联时为高温档；电路仅有R1或R2时为中温档；R1和R2串联时为低温档．</vt:lpstr>
      <vt:lpstr>              （2020·扬州）某型号的电烤箱有“高温”和“低温”两档．电路如右图所示，开关S接　　　　.　时，是“高温”档；当开关S分别接“1”和“2”时，电流表的示数为5 A和1 A；则电阻R0＝　　　　　Ω、R＝　　　　　Ω.电烤箱处于“高温”档工作10 min产生的热量为　　　　　J．</vt:lpstr>
      <vt:lpstr>          （2020·潍坊）图甲是一款紫砂电饭锅，其简化电路如图乙所示，R1、R2是电热丝，R1的阻值为110 Ω，通过单独或同时闭合S1、S2实现低温、中温、高温三个挡位间的切换，其铭牌如下表所示，求：</vt:lpstr>
      <vt:lpstr>（1）低温档加热时电流的大小；</vt:lpstr>
      <vt:lpstr>（2）电热丝R2的阻值；</vt:lpstr>
      <vt:lpstr>（3）已知粥的比热容c粥＝4.0×103 J/（kg·℃），将2.2 kg的粥用高温挡从20 ℃加热到74 ℃需要的时间．</vt:lpstr>
      <vt:lpstr>PowerPoint Presentation</vt:lpstr>
      <vt:lpstr>1．有阻值分别为10 Ω、15 Ω的两根电阻丝R1、R2，把它们按如图所示的连接方式连接成电路，先后接入同一电源，则在相等时间内放出热量最少的是（　　）  A                        B                      C                        D</vt:lpstr>
      <vt:lpstr>2．（2020·青岛）甲、乙两个电热器的电阻之比为5∶4，通电相同时间产生的热量之比为5∶1，则通过甲、乙的电流之比为（　　）A．4∶1    				B．1∶4    C．2∶1    				D．1∶2</vt:lpstr>
      <vt:lpstr>3．（2020·本溪）如下图所示，甲、乙两个透明容器中密封着等量的空气，两个容器中的电阻丝串联起来接到两端，一段时间后．　　　　　（选填“甲”或“乙”）容器连接的U形管液面高度差较大，实验表明电流通过导体产生的热量跟　　　　.　（选填“电流”或“电阻”）有关，图中的U形管　　　　　（选填“是”或“不是”）连通器．</vt:lpstr>
      <vt:lpstr>4．（2020·成都）小彬用如下图所示的实验装置探究“电流的热效应跟电阻大小的关系”，电源电压为3 V，电阻丝R1＝10 Ω，R2＝20 Ω，两气球相同．闭合开关后，密闭烧瓶内的空气被加热，他观察到　　　　　气球先鼓起来．通电1 min，R2产生的热量为　　  　J.</vt:lpstr>
      <vt:lpstr>5．（2020·威海）一款家用电煮锅有加热和保温两个档位，工作电路如上图所示．当开关S1闭合，S2　　　　　（选填“断开”或“闭合”）时，处于加热档位．若加热时电路中电阻为42 Ω，电路中电流为5 A，加热2分钟，不计能量损失，能使质量为2 kg的水从20 ℃升高到　　　　　℃.[c水＝4.2×103 J（kg·℃）]</vt:lpstr>
      <vt:lpstr>6．（2020·长春）一根100 Ω的电阻丝接入电路后，通过它的电流是0.2 A．求：（1）电阻丝两端的电压．（2）通电10 s电阻丝产生的热量．</vt:lpstr>
      <vt:lpstr>7．（2020·随州）如下图是一个饮水机的工作原理图，其中R1和R2是阻值不变的发热电阻，下表是它的部分参数．[水的比热容为4.2×103 J/（kg·℃）].求：</vt:lpstr>
      <vt:lpstr>（1）1 kg的水温度从20 ℃升高到80 ℃吸收的热量；</vt:lpstr>
      <vt:lpstr>（2）R2的阻值；</vt:lpstr>
      <vt:lpstr>（3）饮水机正常工作时，加热效率为84%，则将1 kg的水从20 ℃加热到80 ℃需用多长时间．</vt:lpstr>
      <vt:lpstr>8．（2020·孝感）如图甲所示为便携式可折叠电热壶，额定电压为220 V．电热壶具有加热、保温两档，保温档的额定功率为110 W，内部简化电路如图乙所示，当双触点开关接触1和2时为关闭状态，接触2和3时为保温档，接触3和4时为加热档．R1、R2是两个阻值不变的发热元件，R2＝48.4 Ω，现将电热壶接到220 V的家庭电路中，求：</vt:lpstr>
      <vt:lpstr>（1）R1的阻值；</vt:lpstr>
      <vt:lpstr>（2）加热档的电功率；</vt:lpstr>
      <vt:lpstr>（3）若电热壶内装有0.5 kg的水，现用加热档使水从25 ℃升高到100 ℃，加热效率为63%，则需要工作多少秒（c水＝4.2×103 J/（kg·℃），结果保留一位小数）.</vt:lpstr>
      <vt:lpstr>PowerPoint Presentation</vt:lpstr>
      <vt:lpstr>1．（2020·广东）如右图所示为“探究电流通过导体产生的热量跟　　　　　的关系”的实验装置．实验中用U形管内液面高度差的大小来反映电流通过导体产生热量的多少，这种方法叫　　　　　　.　　（选填“控制变量”或“转换”）法．通电一段时间后，左侧容器内空气吸收的热量比右侧的　　　　　（选填“多”或“少”）.</vt:lpstr>
      <vt:lpstr>2．（2020·广东）某款电热饮水机具有加热和保温两档，额定电压为220 V．图甲是其电路原理图．S0为温控开关，R1，R2为电热丝（阻值不变），某饮水机在额定电压下工作的电功率P与时间t的关系图象如图乙所示求：</vt:lpstr>
      <vt:lpstr>（1）饮水机处于加热挡阶段消耗的电能；</vt:lpstr>
      <vt:lpstr>（2）饮水机处于保温挡时，通过R1的电流；</vt:lpstr>
      <vt:lpstr>（3）R2的阻值．</vt:lpstr>
      <vt:lpstr>3．（2019·广东）某品牌电烤箱在额定电压下，功率从大到小有高档、中档和低档．如下图为电烤箱在不同档位工作时的电路图，R1、R2为发热电阻丝，且阻值R1＞R2，则高档、中档和低档对应的电路图分别是　　　　　图、　　　　　图和　　　　　图．（选填“甲”“乙”或“丙”）</vt:lpstr>
      <vt:lpstr>4．（2015·广东）如下图是某款有加热和保温功能的电热饮水机电路原理图，机内有温控开关S0.该饮水机的部分参数已知：额定电压为220 V，加热时的总功率为880 W，保温时的功率为40 W，R1、R2为加热电阻丝．（假设它们的阻值不变）求：（计算结果若不能整除，保留一位小数）</vt:lpstr>
      <vt:lpstr>（1）当S和S0闭合时，饮水机处在什么状态？此时电路的总电流是多大？</vt:lpstr>
      <vt:lpstr>（2）在加热状态下，电阻丝R1的阻值为多少？</vt:lpstr>
      <vt:lpstr>（3）傍晚用电高峰期，若实际电压只有200 V时，饮水机加热的实际总功率是多大？</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2021-03-04T22:51:14.150</cp:lastPrinted>
  <dcterms:created xsi:type="dcterms:W3CDTF">2021-03-04T22:51:14Z</dcterms:created>
  <dcterms:modified xsi:type="dcterms:W3CDTF">2021-03-04T14:51:49Z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