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  <p:sldId id="390" r:id="rId52"/>
    <p:sldId id="391" r:id="rId53"/>
    <p:sldId id="392" r:id="rId54"/>
    <p:sldId id="393" r:id="rId55"/>
    <p:sldId id="394" r:id="rId56"/>
    <p:sldId id="395" r:id="rId57"/>
    <p:sldId id="396" r:id="rId58"/>
    <p:sldId id="397" r:id="rId59"/>
  </p:sldIdLst>
  <p:sldSz cx="9144000" cy="6858000" type="screen4x3"/>
  <p:notesSz cx="6858000" cy="9144000"/>
  <p:custDataLst>
    <p:tags r:id="rId60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slide" Target="slides/slide48.xml" /><Relationship Id="rId53" Type="http://schemas.openxmlformats.org/officeDocument/2006/relationships/slide" Target="slides/slide49.xml" /><Relationship Id="rId54" Type="http://schemas.openxmlformats.org/officeDocument/2006/relationships/slide" Target="slides/slide50.xml" /><Relationship Id="rId55" Type="http://schemas.openxmlformats.org/officeDocument/2006/relationships/slide" Target="slides/slide51.xml" /><Relationship Id="rId56" Type="http://schemas.openxmlformats.org/officeDocument/2006/relationships/slide" Target="slides/slide52.xml" /><Relationship Id="rId57" Type="http://schemas.openxmlformats.org/officeDocument/2006/relationships/slide" Target="slides/slide53.xml" /><Relationship Id="rId58" Type="http://schemas.openxmlformats.org/officeDocument/2006/relationships/slide" Target="slides/slide54.xml" /><Relationship Id="rId59" Type="http://schemas.openxmlformats.org/officeDocument/2006/relationships/slide" Target="slides/slide55.xml" /><Relationship Id="rId6" Type="http://schemas.openxmlformats.org/officeDocument/2006/relationships/slide" Target="slides/slide2.xml" /><Relationship Id="rId60" Type="http://schemas.openxmlformats.org/officeDocument/2006/relationships/tags" Target="tags/tag1.xml" /><Relationship Id="rId61" Type="http://schemas.openxmlformats.org/officeDocument/2006/relationships/presProps" Target="presProps.xml" /><Relationship Id="rId62" Type="http://schemas.openxmlformats.org/officeDocument/2006/relationships/viewProps" Target="viewProps.xml" /><Relationship Id="rId63" Type="http://schemas.openxmlformats.org/officeDocument/2006/relationships/theme" Target="theme/theme1.xml" /><Relationship Id="rId64" Type="http://schemas.openxmlformats.org/officeDocument/2006/relationships/tableStyles" Target="tableStyles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349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3491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24DEB833-B74B-443F-8740-A1426E1D857E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63492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3493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26D05E1-8931-4BF2-8D0D-94A6CD364299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837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837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5A7E88D-65A6-4E57-A79F-DA72D1CAF1CE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837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837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837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837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638D199-19CE-457F-B07F-5BEB105E08F6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939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939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68CDC335-AD96-4971-A892-0797BB0FA238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0418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0419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0420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1129F705-D0DE-4B9E-AAA1-1BFE87DF9535}" type="slidenum">
              <a:rPr lang="zh-CN" altLang="en-US" sz="1200">
                <a:latin typeface="Calibri" pitchFamily="34" charset="0"/>
              </a:rPr>
              <a:t>4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2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1443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1444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5842328-2DC8-4777-BC3E-6E5FA321E96E}" type="slidenum">
              <a:rPr lang="zh-CN" altLang="en-US" sz="1200">
                <a:latin typeface="Calibri" pitchFamily="34" charset="0"/>
              </a:rPr>
              <a:t>33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6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2467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6047345-9205-47D4-A7E4-6A6D51C38F3A}" type="slidenum">
              <a:rPr lang="zh-CN" altLang="en-US" sz="1200">
                <a:latin typeface="Calibri" pitchFamily="34" charset="0"/>
              </a:rPr>
              <a:t>47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40BEA9E8-40F1-462F-9533-306D9A2643B3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3306FB-2FCC-4228-8902-E662564FA25B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41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em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e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emf" /><Relationship Id="rId3" Type="http://schemas.openxmlformats.org/officeDocument/2006/relationships/image" Target="../media/image5.emf" /><Relationship Id="rId4" Type="http://schemas.openxmlformats.org/officeDocument/2006/relationships/image" Target="../media/image6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em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em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Relationship Id="rId3" Type="http://schemas.openxmlformats.org/officeDocument/2006/relationships/image" Target="../media/image20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emf" /><Relationship Id="rId3" Type="http://schemas.openxmlformats.org/officeDocument/2006/relationships/image" Target="../media/image22.emf" /><Relationship Id="rId4" Type="http://schemas.openxmlformats.org/officeDocument/2006/relationships/image" Target="../media/image23.emf" /><Relationship Id="rId5" Type="http://schemas.openxmlformats.org/officeDocument/2006/relationships/image" Target="../media/image24.em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emf" /><Relationship Id="rId3" Type="http://schemas.openxmlformats.org/officeDocument/2006/relationships/image" Target="../media/image29.emf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png" /><Relationship Id="rId3" Type="http://schemas.openxmlformats.org/officeDocument/2006/relationships/image" Target="../media/image31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em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emf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png" /><Relationship Id="rId3" Type="http://schemas.openxmlformats.org/officeDocument/2006/relationships/image" Target="../media/image35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36.png" /><Relationship Id="rId4" Type="http://schemas.openxmlformats.org/officeDocument/2006/relationships/image" Target="../media/image37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8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9.emf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0.emf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2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3.emf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4.emf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5.emf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6.emf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7.png" /><Relationship Id="rId3" Type="http://schemas.openxmlformats.org/officeDocument/2006/relationships/image" Target="../media/image48.emf" /><Relationship Id="rId4" Type="http://schemas.openxmlformats.org/officeDocument/2006/relationships/image" Target="../media/image49.emf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0.pn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51.emf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2.emf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3.png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4.png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5.pn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6.emf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7.emf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8.png" /><Relationship Id="rId3" Type="http://schemas.openxmlformats.org/officeDocument/2006/relationships/image" Target="../media/image5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717499" y="3860624"/>
            <a:ext cx="588962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28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电能、电功率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589844" y="2355144"/>
            <a:ext cx="747395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第四板块 电与磁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460375" y="1131887"/>
          <a:ext cx="8223250" cy="4908233"/>
        </p:xfrm>
        <a:graphic>
          <a:graphicData uri="http://schemas.openxmlformats.org/drawingml/2006/table">
            <a:tbl>
              <a:tblPr/>
              <a:tblGrid>
                <a:gridCol w="2236788"/>
                <a:gridCol w="1874838"/>
                <a:gridCol w="2055812"/>
                <a:gridCol w="2055812"/>
              </a:tblGrid>
              <a:tr h="314325">
                <a:tc rowSpan="2"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版）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1432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890712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6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理解电功率和电流、电压之间的关系，并能进行简单计算．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6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电功率的比值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6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6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计算电功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6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（计算题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6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890712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6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结合实例理解电功和电功率．知道用电器的额定功率和实际功率．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6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6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电能表读数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6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ts val="36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电功率的计算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ts val="36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（计算题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09588" y="1558925"/>
            <a:ext cx="3381375" cy="558800"/>
          </a:xfrm>
          <a:prstGeom prst="homePlate">
            <a:avLst>
              <a:gd name="adj" fmla="val 50006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 电能（电功）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2"/>
          <p:cNvSpPr>
            <a:spLocks noGrp="1"/>
          </p:cNvSpPr>
          <p:nvPr>
            <p:ph type="title" idx="4294967295"/>
          </p:nvPr>
        </p:nvSpPr>
        <p:spPr>
          <a:xfrm>
            <a:off x="508000" y="22415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．电能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）用</a:t>
            </a:r>
            <a:r>
              <a:rPr lang="zh-CN" altLang="zh-CN" sz="2800" u="sng"/>
              <a:t>　　　　</a:t>
            </a:r>
            <a:r>
              <a:rPr lang="zh-CN" altLang="zh-CN" sz="2800"/>
              <a:t>表示，国际单位是</a:t>
            </a:r>
            <a:r>
              <a:rPr lang="zh-CN" altLang="zh-CN" sz="2800" u="sng"/>
              <a:t>　　　</a:t>
            </a:r>
            <a:r>
              <a:rPr lang="en-US" altLang="zh-CN" sz="2800" u="sng"/>
              <a:t>     </a:t>
            </a:r>
            <a:r>
              <a:rPr lang="zh-CN" altLang="zh-CN" sz="2800" u="sng"/>
              <a:t>　</a:t>
            </a:r>
            <a:r>
              <a:rPr lang="zh-CN" altLang="zh-CN" sz="2800"/>
              <a:t>；常用单位是</a:t>
            </a:r>
            <a:r>
              <a:rPr lang="zh-CN" altLang="zh-CN" sz="2800" u="sng"/>
              <a:t>　　　　</a:t>
            </a:r>
            <a:r>
              <a:rPr lang="en-US" altLang="zh-CN" sz="2800" u="sng"/>
              <a:t>      </a:t>
            </a:r>
            <a:r>
              <a:rPr lang="zh-CN" altLang="zh-CN" sz="2800" u="sng"/>
              <a:t>　</a:t>
            </a:r>
            <a:r>
              <a:rPr lang="zh-CN" altLang="zh-CN" sz="2800"/>
              <a:t>，也叫做度．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）单位的换算：</a:t>
            </a:r>
            <a:r>
              <a:rPr lang="en-US" altLang="zh-CN" sz="2800"/>
              <a:t>1</a:t>
            </a:r>
            <a:r>
              <a:rPr lang="zh-CN" altLang="zh-CN" sz="2800"/>
              <a:t>度 ＝</a:t>
            </a:r>
            <a:r>
              <a:rPr lang="en-US" altLang="zh-CN" sz="2800"/>
              <a:t>1 kW·h</a:t>
            </a:r>
            <a:r>
              <a:rPr lang="zh-CN" altLang="zh-CN" sz="2800"/>
              <a:t>＝</a:t>
            </a:r>
            <a:r>
              <a:rPr lang="zh-CN" altLang="zh-CN" sz="2800" u="sng"/>
              <a:t>　　　　　　</a:t>
            </a:r>
            <a:r>
              <a:rPr lang="en-US" altLang="zh-CN" sz="2800"/>
              <a:t>J.</a:t>
            </a:r>
            <a:endParaRPr lang="zh-CN" altLang="zh-CN" sz="2800"/>
          </a:p>
        </p:txBody>
      </p:sp>
      <p:sp>
        <p:nvSpPr>
          <p:cNvPr id="5125" name="矩形 2"/>
          <p:cNvSpPr/>
          <p:nvPr/>
        </p:nvSpPr>
        <p:spPr>
          <a:xfrm>
            <a:off x="2305050" y="3000375"/>
            <a:ext cx="4841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endParaRPr lang="zh-CN" altLang="en-US" sz="2800"/>
          </a:p>
        </p:txBody>
      </p:sp>
      <p:sp>
        <p:nvSpPr>
          <p:cNvPr id="5126" name="矩形 5"/>
          <p:cNvSpPr/>
          <p:nvPr/>
        </p:nvSpPr>
        <p:spPr>
          <a:xfrm>
            <a:off x="6354763" y="2905125"/>
            <a:ext cx="1282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焦耳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(J)</a:t>
            </a:r>
            <a:endParaRPr lang="zh-CN" altLang="en-US" sz="2800"/>
          </a:p>
        </p:txBody>
      </p:sp>
      <p:sp>
        <p:nvSpPr>
          <p:cNvPr id="5127" name="矩形 6"/>
          <p:cNvSpPr/>
          <p:nvPr/>
        </p:nvSpPr>
        <p:spPr>
          <a:xfrm>
            <a:off x="2386013" y="3589338"/>
            <a:ext cx="2679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千瓦时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(kW·h)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5128" name="矩形 7"/>
          <p:cNvSpPr/>
          <p:nvPr/>
        </p:nvSpPr>
        <p:spPr>
          <a:xfrm>
            <a:off x="6453188" y="4271963"/>
            <a:ext cx="147161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3.6×10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26" grpId="0"/>
      <p:bldP spid="5127" grpId="0"/>
      <p:bldP spid="51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731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．电能表 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）作用：测量用电器一段时间</a:t>
            </a:r>
            <a:br>
              <a:rPr lang="en-US" altLang="zh-CN" sz="2800"/>
            </a:br>
            <a:r>
              <a:rPr lang="zh-CN" altLang="zh-CN" sz="2800"/>
              <a:t>内消耗</a:t>
            </a:r>
            <a:r>
              <a:rPr lang="zh-CN" altLang="zh-CN" sz="2800" u="sng"/>
              <a:t>　　　　　</a:t>
            </a:r>
            <a:r>
              <a:rPr lang="zh-CN" altLang="zh-CN" sz="2800"/>
              <a:t>的仪表．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）读数：</a:t>
            </a:r>
            <a:r>
              <a:rPr lang="en-US" altLang="zh-CN" sz="2800" i="1"/>
              <a:t>W</a:t>
            </a:r>
            <a:r>
              <a:rPr lang="zh-CN" altLang="zh-CN" sz="2800"/>
              <a:t>＝</a:t>
            </a:r>
            <a:r>
              <a:rPr lang="en-US" altLang="zh-CN" sz="2800" i="1"/>
              <a:t>W</a:t>
            </a:r>
            <a:r>
              <a:rPr lang="zh-CN" altLang="zh-CN" sz="2800" baseline="-25000"/>
              <a:t>末</a:t>
            </a:r>
            <a:r>
              <a:rPr lang="zh-CN" altLang="zh-CN" sz="2800"/>
              <a:t>－</a:t>
            </a:r>
            <a:r>
              <a:rPr lang="en-US" altLang="zh-CN" sz="2800" i="1"/>
              <a:t>W</a:t>
            </a:r>
            <a:r>
              <a:rPr lang="zh-CN" altLang="zh-CN" sz="2800" baseline="-25000"/>
              <a:t>初．</a:t>
            </a:r>
            <a:r>
              <a:rPr lang="zh-CN" altLang="zh-CN" sz="2800"/>
              <a:t>如右图所示：电能表的读数是</a:t>
            </a:r>
            <a:r>
              <a:rPr lang="zh-CN" altLang="zh-CN" sz="2800" u="sng"/>
              <a:t>　　　　　</a:t>
            </a:r>
            <a:r>
              <a:rPr lang="en-US" altLang="zh-CN" sz="2800"/>
              <a:t>kW·h.</a:t>
            </a:r>
            <a:r>
              <a:rPr lang="zh-CN" altLang="zh-CN" sz="2800"/>
              <a:t>（一般情况下，电能表的最后一位是小数位）</a:t>
            </a:r>
            <a:endParaRPr lang="zh-CN" altLang="en-US" sz="2800"/>
          </a:p>
        </p:txBody>
      </p:sp>
      <p:pic>
        <p:nvPicPr>
          <p:cNvPr id="6148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9000" y="1509713"/>
            <a:ext cx="2474913" cy="1873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9" name="矩形 4"/>
          <p:cNvSpPr/>
          <p:nvPr/>
        </p:nvSpPr>
        <p:spPr>
          <a:xfrm>
            <a:off x="2147888" y="4030663"/>
            <a:ext cx="81280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21.6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6150" name="矩形 5"/>
          <p:cNvSpPr/>
          <p:nvPr/>
        </p:nvSpPr>
        <p:spPr>
          <a:xfrm>
            <a:off x="2147888" y="2714625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电能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9" grpId="0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144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）铭牌：</a:t>
            </a:r>
            <a:br>
              <a:rPr lang="zh-CN" altLang="zh-CN" sz="2800"/>
            </a:br>
            <a:r>
              <a:rPr lang="en-US" altLang="zh-CN" sz="2800"/>
              <a:t>①“220 V”</a:t>
            </a:r>
            <a:r>
              <a:rPr lang="zh-CN" altLang="zh-CN" sz="2800"/>
              <a:t>表示电能表的标定电压是</a:t>
            </a:r>
            <a:r>
              <a:rPr lang="en-US" altLang="zh-CN" sz="2800"/>
              <a:t>220</a:t>
            </a:r>
            <a:r>
              <a:rPr lang="zh-CN" altLang="zh-CN" sz="2800"/>
              <a:t>伏；</a:t>
            </a:r>
            <a:br>
              <a:rPr lang="zh-CN" altLang="zh-CN" sz="2800"/>
            </a:br>
            <a:r>
              <a:rPr lang="en-US" altLang="zh-CN" sz="2800"/>
              <a:t>②“10</a:t>
            </a:r>
            <a:r>
              <a:rPr lang="zh-CN" altLang="zh-CN" sz="2800"/>
              <a:t>（</a:t>
            </a:r>
            <a:r>
              <a:rPr lang="en-US" altLang="zh-CN" sz="2800"/>
              <a:t>20</a:t>
            </a:r>
            <a:r>
              <a:rPr lang="zh-CN" altLang="zh-CN" sz="2800"/>
              <a:t>）</a:t>
            </a:r>
            <a:r>
              <a:rPr lang="en-US" altLang="zh-CN" sz="2800"/>
              <a:t> A”</a:t>
            </a:r>
            <a:r>
              <a:rPr lang="zh-CN" altLang="zh-CN" sz="2800"/>
              <a:t>表示电能表的标定电流为</a:t>
            </a:r>
            <a:r>
              <a:rPr lang="en-US" altLang="zh-CN" sz="2800"/>
              <a:t>10</a:t>
            </a:r>
            <a:r>
              <a:rPr lang="zh-CN" altLang="zh-CN" sz="2800"/>
              <a:t>安，额定最大电流为</a:t>
            </a:r>
            <a:r>
              <a:rPr lang="en-US" altLang="zh-CN" sz="2800"/>
              <a:t>20</a:t>
            </a:r>
            <a:r>
              <a:rPr lang="zh-CN" altLang="zh-CN" sz="2800"/>
              <a:t>安；</a:t>
            </a:r>
            <a:br>
              <a:rPr lang="zh-CN" altLang="zh-CN" sz="2800"/>
            </a:br>
            <a:r>
              <a:rPr lang="en-US" altLang="zh-CN" sz="2800"/>
              <a:t>③“50 Hz” </a:t>
            </a:r>
            <a:r>
              <a:rPr lang="zh-CN" altLang="zh-CN" sz="2800"/>
              <a:t>表示电能表在频率为</a:t>
            </a:r>
            <a:r>
              <a:rPr lang="en-US" altLang="zh-CN" sz="2800"/>
              <a:t>50</a:t>
            </a:r>
            <a:r>
              <a:rPr lang="zh-CN" altLang="zh-CN" sz="2800"/>
              <a:t>赫兹的交流电路中使用；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8350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④“3 000 revs/kW·h”</a:t>
            </a:r>
            <a:r>
              <a:rPr lang="zh-CN" altLang="zh-CN" sz="2800"/>
              <a:t>表示该电能表上所接的用电器每消耗</a:t>
            </a:r>
            <a:r>
              <a:rPr lang="en-US" altLang="zh-CN" sz="2800"/>
              <a:t>1 kW·h</a:t>
            </a:r>
            <a:r>
              <a:rPr lang="zh-CN" altLang="zh-CN" sz="2800"/>
              <a:t>的电能，电能表上的转盘转</a:t>
            </a:r>
            <a:r>
              <a:rPr lang="en-US" altLang="zh-CN" sz="2800"/>
              <a:t>3 000</a:t>
            </a:r>
            <a:r>
              <a:rPr lang="zh-CN" altLang="zh-CN" sz="2800"/>
              <a:t>转．若某用电器单独工作</a:t>
            </a:r>
            <a:r>
              <a:rPr lang="en-US" altLang="zh-CN" sz="2800"/>
              <a:t>1 h</a:t>
            </a:r>
            <a:r>
              <a:rPr lang="zh-CN" altLang="zh-CN" sz="2800"/>
              <a:t>，这个电能表上的转盘转</a:t>
            </a:r>
            <a:r>
              <a:rPr lang="en-US" altLang="zh-CN" sz="2800"/>
              <a:t>600</a:t>
            </a:r>
            <a:r>
              <a:rPr lang="zh-CN" altLang="zh-CN" sz="2800"/>
              <a:t>转，所消耗的电能是</a:t>
            </a:r>
            <a:r>
              <a:rPr lang="zh-CN" altLang="zh-CN" sz="2800" u="sng"/>
              <a:t>　　　　　</a:t>
            </a:r>
            <a:r>
              <a:rPr lang="en-US" altLang="zh-CN" sz="2800"/>
              <a:t>kW·h</a:t>
            </a:r>
            <a:r>
              <a:rPr lang="zh-CN" altLang="zh-CN" sz="2800"/>
              <a:t>＝</a:t>
            </a:r>
            <a:br>
              <a:rPr lang="en-US" altLang="zh-CN" sz="2800"/>
            </a:br>
            <a:r>
              <a:rPr lang="zh-CN" altLang="zh-CN" sz="2800" u="sng"/>
              <a:t>　　　　　　　</a:t>
            </a:r>
            <a:r>
              <a:rPr lang="en-US" altLang="zh-CN" sz="2800"/>
              <a:t>J</a:t>
            </a:r>
            <a:r>
              <a:rPr lang="zh-CN" altLang="zh-CN" sz="2800"/>
              <a:t>；该用电器的电功率</a:t>
            </a:r>
            <a:r>
              <a:rPr lang="zh-CN" altLang="zh-CN" sz="2800" u="sng"/>
              <a:t>　　　　</a:t>
            </a:r>
            <a:r>
              <a:rPr lang="en-US" altLang="zh-CN" sz="2800"/>
              <a:t>W</a:t>
            </a:r>
            <a:r>
              <a:rPr lang="zh-CN" altLang="zh-CN" sz="2800"/>
              <a:t>；该电能表允许的家庭最大电功率是</a:t>
            </a:r>
            <a:r>
              <a:rPr lang="zh-CN" altLang="zh-CN" sz="2800" u="sng"/>
              <a:t>　　　　　</a:t>
            </a:r>
            <a:r>
              <a:rPr lang="en-US" altLang="zh-CN" sz="2800"/>
              <a:t>W.</a:t>
            </a:r>
            <a:br>
              <a:rPr lang="zh-CN" altLang="zh-CN" sz="2800"/>
            </a:br>
            <a:r>
              <a:rPr lang="zh-CN" altLang="zh-CN" sz="2800"/>
              <a:t>（利用转数求电能</a:t>
            </a:r>
            <a:r>
              <a:rPr lang="en-US" altLang="zh-CN" sz="2800" i="1"/>
              <a:t>W</a:t>
            </a:r>
            <a:r>
              <a:rPr lang="zh-CN" altLang="zh-CN" sz="2800"/>
              <a:t>＝</a:t>
            </a:r>
            <a:r>
              <a:rPr lang="en-US" altLang="zh-CN" sz="2800"/>
              <a:t>    kW·h</a:t>
            </a:r>
            <a:r>
              <a:rPr lang="zh-CN" altLang="zh-CN" sz="2800"/>
              <a:t>，</a:t>
            </a:r>
            <a:r>
              <a:rPr lang="en-US" altLang="zh-CN" sz="2800" i="1"/>
              <a:t>n</a:t>
            </a:r>
            <a:r>
              <a:rPr lang="zh-CN" altLang="zh-CN" sz="2800"/>
              <a:t>指转数，</a:t>
            </a:r>
            <a:r>
              <a:rPr lang="en-US" altLang="zh-CN" sz="2800" i="1"/>
              <a:t>N</a:t>
            </a:r>
            <a:r>
              <a:rPr lang="zh-CN" altLang="zh-CN" sz="2800"/>
              <a:t>指参数，如</a:t>
            </a:r>
            <a:r>
              <a:rPr lang="en-US" altLang="zh-CN" sz="2800"/>
              <a:t>3 000 revs/kW·h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8196" name="图片 1"/>
          <p:cNvPicPr>
            <a:picLocks noChangeAspect="1"/>
          </p:cNvPicPr>
          <p:nvPr/>
        </p:nvPicPr>
        <p:blipFill>
          <a:blip r:embed="rId2"/>
          <a:srcRect r="95265"/>
          <a:stretch>
            <a:fillRect/>
          </a:stretch>
        </p:blipFill>
        <p:spPr>
          <a:xfrm>
            <a:off x="4110038" y="4564063"/>
            <a:ext cx="433387" cy="965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7" name="矩形 4"/>
          <p:cNvSpPr/>
          <p:nvPr/>
        </p:nvSpPr>
        <p:spPr>
          <a:xfrm>
            <a:off x="5249863" y="2835275"/>
            <a:ext cx="6350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</a:t>
            </a:r>
            <a:endParaRPr lang="zh-CN" altLang="en-US" sz="2800"/>
          </a:p>
        </p:txBody>
      </p:sp>
      <p:sp>
        <p:nvSpPr>
          <p:cNvPr id="8198" name="矩形 5"/>
          <p:cNvSpPr/>
          <p:nvPr/>
        </p:nvSpPr>
        <p:spPr>
          <a:xfrm>
            <a:off x="1127125" y="3502025"/>
            <a:ext cx="14716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7.2×10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endParaRPr lang="zh-CN" altLang="en-US" sz="2800"/>
          </a:p>
        </p:txBody>
      </p:sp>
      <p:sp>
        <p:nvSpPr>
          <p:cNvPr id="8199" name="矩形 6"/>
          <p:cNvSpPr/>
          <p:nvPr/>
        </p:nvSpPr>
        <p:spPr>
          <a:xfrm>
            <a:off x="6746875" y="3502025"/>
            <a:ext cx="7223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200</a:t>
            </a:r>
            <a:endParaRPr lang="zh-CN" altLang="en-US" sz="2800"/>
          </a:p>
        </p:txBody>
      </p:sp>
      <p:sp>
        <p:nvSpPr>
          <p:cNvPr id="8200" name="矩形 7"/>
          <p:cNvSpPr/>
          <p:nvPr/>
        </p:nvSpPr>
        <p:spPr>
          <a:xfrm>
            <a:off x="6249988" y="4129088"/>
            <a:ext cx="9921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4 400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7" grpId="0"/>
      <p:bldP spid="8198" grpId="0"/>
      <p:bldP spid="8199" grpId="0"/>
      <p:bldP spid="820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160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．电功 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）概念：</a:t>
            </a:r>
            <a:r>
              <a:rPr lang="zh-CN" altLang="zh-CN" sz="2800" u="sng"/>
              <a:t>　　　　　　　　　</a:t>
            </a:r>
            <a:r>
              <a:rPr lang="zh-CN" altLang="zh-CN" sz="2800"/>
              <a:t>的功，就是电能转化其他形式的能的过程，如：（内能、光能、机械能）</a:t>
            </a:r>
            <a:r>
              <a:rPr lang="en-US" altLang="zh-CN" sz="2800"/>
              <a:t>.</a:t>
            </a:r>
            <a:r>
              <a:rPr lang="zh-CN" altLang="zh-CN" sz="2800"/>
              <a:t>电流做了多少功，就消耗了多少电能．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）计算公式：</a:t>
            </a:r>
            <a:r>
              <a:rPr lang="en-US" altLang="zh-CN" sz="2800" i="1"/>
              <a:t>W</a:t>
            </a:r>
            <a:r>
              <a:rPr lang="zh-CN" altLang="zh-CN" sz="2800"/>
              <a:t>＝</a:t>
            </a:r>
            <a:r>
              <a:rPr lang="en-US" altLang="zh-CN" sz="2800" i="1"/>
              <a:t>Pt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（普遍适用）</a:t>
            </a:r>
            <a:r>
              <a:rPr lang="en-US" altLang="zh-CN" sz="2800"/>
              <a:t>      </a:t>
            </a:r>
            <a:r>
              <a:rPr lang="zh-CN" altLang="zh-CN" sz="2800"/>
              <a:t>　　　</a:t>
            </a:r>
            <a:r>
              <a:rPr lang="en-US" altLang="zh-CN" sz="2800" i="1"/>
              <a:t>W</a:t>
            </a:r>
            <a:r>
              <a:rPr lang="zh-CN" altLang="zh-CN" sz="2800"/>
              <a:t>＝</a:t>
            </a:r>
            <a:r>
              <a:rPr lang="en-US" altLang="zh-CN" sz="2800"/>
              <a:t>       </a:t>
            </a:r>
            <a:r>
              <a:rPr lang="zh-CN" altLang="zh-CN" sz="2800"/>
              <a:t>＝</a:t>
            </a:r>
            <a:r>
              <a:rPr lang="en-US" altLang="zh-CN" sz="2800" i="1"/>
              <a:t>I</a:t>
            </a:r>
            <a:r>
              <a:rPr lang="en-US" altLang="zh-CN" sz="2800" baseline="30000"/>
              <a:t>2</a:t>
            </a:r>
            <a:r>
              <a:rPr lang="en-US" altLang="zh-CN" sz="2800" i="1"/>
              <a:t>Rt</a:t>
            </a:r>
            <a:r>
              <a:rPr lang="zh-CN" altLang="zh-CN" sz="2800"/>
              <a:t>（纯电阻电路适用）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9220" name="图片 1"/>
          <p:cNvPicPr>
            <a:picLocks noChangeAspect="1"/>
          </p:cNvPicPr>
          <p:nvPr/>
        </p:nvPicPr>
        <p:blipFill>
          <a:blip r:embed="rId2"/>
          <a:srcRect r="93265"/>
          <a:stretch>
            <a:fillRect/>
          </a:stretch>
        </p:blipFill>
        <p:spPr>
          <a:xfrm>
            <a:off x="1325563" y="4438650"/>
            <a:ext cx="617537" cy="965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1" name="矩形 4"/>
          <p:cNvSpPr/>
          <p:nvPr/>
        </p:nvSpPr>
        <p:spPr>
          <a:xfrm>
            <a:off x="3340100" y="1985963"/>
            <a:ext cx="162083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电流所做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9222" name="矩形 5"/>
          <p:cNvSpPr/>
          <p:nvPr/>
        </p:nvSpPr>
        <p:spPr>
          <a:xfrm>
            <a:off x="5103813" y="3946525"/>
            <a:ext cx="6635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UIt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1" grpId="0"/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160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）规律： </a:t>
            </a:r>
            <a:r>
              <a:rPr lang="en-US" altLang="zh-CN" sz="2800"/>
              <a:t>①</a:t>
            </a:r>
            <a:r>
              <a:rPr lang="zh-CN" altLang="zh-CN" sz="2800"/>
              <a:t>在串联电路和并联电路中，电流所做的总功等于各用电器电功之和；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串联电路中，各用电器的电功与其电阻成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，即 </a:t>
            </a:r>
            <a:r>
              <a:rPr lang="en-US" altLang="zh-CN" sz="2800"/>
              <a:t>     </a:t>
            </a:r>
            <a:r>
              <a:rPr lang="zh-CN" altLang="zh-CN" sz="2800"/>
              <a:t>＝</a:t>
            </a:r>
            <a:r>
              <a:rPr lang="en-US" altLang="zh-CN" sz="2800"/>
              <a:t>     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并联电路中，各用电器的电功与其电阻成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，即 </a:t>
            </a:r>
            <a:r>
              <a:rPr lang="en-US" altLang="zh-CN" sz="2800"/>
              <a:t>     </a:t>
            </a:r>
            <a:r>
              <a:rPr lang="zh-CN" altLang="zh-CN" sz="2800"/>
              <a:t>＝</a:t>
            </a:r>
            <a:r>
              <a:rPr lang="en-US" altLang="zh-CN" sz="2800"/>
              <a:t>      </a:t>
            </a:r>
            <a:r>
              <a:rPr lang="zh-CN" altLang="zh-CN" sz="2800"/>
              <a:t>（各支路通电时间相同）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0244" name="图片 1"/>
          <p:cNvPicPr>
            <a:picLocks noChangeAspect="1"/>
          </p:cNvPicPr>
          <p:nvPr/>
        </p:nvPicPr>
        <p:blipFill>
          <a:blip r:embed="rId2"/>
          <a:srcRect r="94002"/>
          <a:stretch>
            <a:fillRect/>
          </a:stretch>
        </p:blipFill>
        <p:spPr>
          <a:xfrm>
            <a:off x="3176588" y="4429125"/>
            <a:ext cx="549275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5" name="图片 4"/>
          <p:cNvPicPr>
            <a:picLocks noChangeAspect="1"/>
          </p:cNvPicPr>
          <p:nvPr/>
        </p:nvPicPr>
        <p:blipFill>
          <a:blip r:embed="rId2"/>
          <a:srcRect r="94002"/>
          <a:stretch>
            <a:fillRect/>
          </a:stretch>
        </p:blipFill>
        <p:spPr>
          <a:xfrm>
            <a:off x="3186113" y="3149600"/>
            <a:ext cx="549275" cy="9667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6" name="图片 3"/>
          <p:cNvPicPr>
            <a:picLocks noChangeAspect="1"/>
          </p:cNvPicPr>
          <p:nvPr/>
        </p:nvPicPr>
        <p:blipFill>
          <a:blip r:embed="rId3"/>
          <a:srcRect r="95476"/>
          <a:stretch>
            <a:fillRect/>
          </a:stretch>
        </p:blipFill>
        <p:spPr>
          <a:xfrm>
            <a:off x="4013200" y="3149600"/>
            <a:ext cx="414338" cy="9667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7" name="图片 5"/>
          <p:cNvPicPr>
            <a:picLocks noChangeAspect="1"/>
          </p:cNvPicPr>
          <p:nvPr/>
        </p:nvPicPr>
        <p:blipFill>
          <a:blip r:embed="rId4"/>
          <a:srcRect r="94844"/>
          <a:stretch>
            <a:fillRect/>
          </a:stretch>
        </p:blipFill>
        <p:spPr>
          <a:xfrm>
            <a:off x="4100513" y="4429125"/>
            <a:ext cx="471487" cy="965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8" name="矩形 7"/>
          <p:cNvSpPr/>
          <p:nvPr/>
        </p:nvSpPr>
        <p:spPr>
          <a:xfrm>
            <a:off x="1035050" y="330358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正比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10249" name="矩形 8"/>
          <p:cNvSpPr/>
          <p:nvPr/>
        </p:nvSpPr>
        <p:spPr>
          <a:xfrm>
            <a:off x="1035050" y="45815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反比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8" grpId="0"/>
      <p:bldP spid="102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065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．意义：表示消耗电能的</a:t>
            </a:r>
            <a:r>
              <a:rPr lang="zh-CN" altLang="zh-CN" sz="2800" u="sng"/>
              <a:t>　　 　　</a:t>
            </a:r>
            <a:r>
              <a:rPr lang="zh-CN" altLang="zh-CN" sz="2800"/>
              <a:t>，用</a:t>
            </a:r>
            <a:r>
              <a:rPr lang="en-US" altLang="zh-CN" sz="2800" i="1"/>
              <a:t>P</a:t>
            </a:r>
            <a:r>
              <a:rPr lang="zh-CN" altLang="zh-CN" sz="2800"/>
              <a:t>表示，单位是瓦特（</a:t>
            </a:r>
            <a:r>
              <a:rPr lang="en-US" altLang="zh-CN" sz="2800"/>
              <a:t>W</a:t>
            </a:r>
            <a:r>
              <a:rPr lang="zh-CN" altLang="zh-CN" sz="2800"/>
              <a:t>），常用单位为千瓦（</a:t>
            </a:r>
            <a:r>
              <a:rPr lang="en-US" altLang="zh-CN" sz="2800"/>
              <a:t>kW</a:t>
            </a:r>
            <a:r>
              <a:rPr lang="zh-CN" altLang="zh-CN" sz="2800"/>
              <a:t>），</a:t>
            </a:r>
            <a:br>
              <a:rPr lang="en-US" altLang="zh-CN" sz="2800"/>
            </a:br>
            <a:r>
              <a:rPr lang="en-US" altLang="zh-CN" sz="2800"/>
              <a:t>1 kW</a:t>
            </a:r>
            <a:r>
              <a:rPr lang="zh-CN" altLang="zh-CN" sz="2800"/>
              <a:t>＝</a:t>
            </a:r>
            <a:r>
              <a:rPr lang="zh-CN" altLang="zh-CN" sz="2800" u="sng"/>
              <a:t>　　 　　</a:t>
            </a:r>
            <a:r>
              <a:rPr lang="en-US" altLang="zh-CN" sz="2800"/>
              <a:t>W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．定义：电功与时间之比．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．定义式：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[</a:t>
            </a:r>
            <a:r>
              <a:rPr lang="zh-CN" altLang="zh-CN" sz="2800"/>
              <a:t>第一套单位：</a:t>
            </a:r>
            <a:r>
              <a:rPr lang="en-US" altLang="zh-CN" sz="2800" i="1"/>
              <a:t>P</a:t>
            </a:r>
            <a:r>
              <a:rPr lang="en-US" altLang="zh-CN" sz="2800"/>
              <a:t>——</a:t>
            </a:r>
            <a:r>
              <a:rPr lang="zh-CN" altLang="zh-CN" sz="2800"/>
              <a:t>电功率</a:t>
            </a:r>
            <a:r>
              <a:rPr lang="en-US" altLang="zh-CN" sz="2800"/>
              <a:t>——</a:t>
            </a:r>
            <a:r>
              <a:rPr lang="zh-CN" altLang="zh-CN" sz="2800"/>
              <a:t>瓦特（</a:t>
            </a:r>
            <a:r>
              <a:rPr lang="en-US" altLang="zh-CN" sz="2800"/>
              <a:t>W</a:t>
            </a:r>
            <a:r>
              <a:rPr lang="zh-CN" altLang="zh-CN" sz="2800"/>
              <a:t>）；</a:t>
            </a:r>
            <a:r>
              <a:rPr lang="en-US" altLang="zh-CN" sz="2800" i="1"/>
              <a:t>W</a:t>
            </a:r>
            <a:r>
              <a:rPr lang="en-US" altLang="zh-CN" sz="2800"/>
              <a:t>——</a:t>
            </a:r>
            <a:r>
              <a:rPr lang="zh-CN" altLang="zh-CN" sz="2800"/>
              <a:t>电功</a:t>
            </a:r>
            <a:r>
              <a:rPr lang="en-US" altLang="zh-CN" sz="2800"/>
              <a:t>——</a:t>
            </a:r>
            <a:r>
              <a:rPr lang="zh-CN" altLang="zh-CN" sz="2800"/>
              <a:t>焦耳（</a:t>
            </a:r>
            <a:r>
              <a:rPr lang="en-US" altLang="zh-CN" sz="2800"/>
              <a:t>J</a:t>
            </a:r>
            <a:r>
              <a:rPr lang="zh-CN" altLang="zh-CN" sz="2800"/>
              <a:t>）；</a:t>
            </a:r>
            <a:r>
              <a:rPr lang="en-US" altLang="zh-CN" sz="2800" i="1"/>
              <a:t>t</a:t>
            </a:r>
            <a:r>
              <a:rPr lang="en-US" altLang="zh-CN" sz="2800"/>
              <a:t>——</a:t>
            </a:r>
            <a:r>
              <a:rPr lang="zh-CN" altLang="zh-CN" sz="2800"/>
              <a:t>通电时间</a:t>
            </a:r>
            <a:r>
              <a:rPr lang="en-US" altLang="zh-CN" sz="2800"/>
              <a:t>——</a:t>
            </a:r>
            <a:r>
              <a:rPr lang="zh-CN" altLang="zh-CN" sz="2800"/>
              <a:t>秒（</a:t>
            </a:r>
            <a:r>
              <a:rPr lang="en-US" altLang="zh-CN" sz="2800"/>
              <a:t>s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r>
              <a:rPr lang="zh-CN" altLang="zh-CN" sz="2800"/>
              <a:t>第二套单位：</a:t>
            </a:r>
            <a:r>
              <a:rPr lang="en-US" altLang="zh-CN" sz="2800" i="1"/>
              <a:t>P</a:t>
            </a:r>
            <a:r>
              <a:rPr lang="en-US" altLang="zh-CN" sz="2800"/>
              <a:t>——</a:t>
            </a:r>
            <a:r>
              <a:rPr lang="zh-CN" altLang="zh-CN" sz="2800"/>
              <a:t>电功率</a:t>
            </a:r>
            <a:r>
              <a:rPr lang="en-US" altLang="zh-CN" sz="2800"/>
              <a:t>——</a:t>
            </a:r>
            <a:r>
              <a:rPr lang="zh-CN" altLang="zh-CN" sz="2800"/>
              <a:t>千瓦（</a:t>
            </a:r>
            <a:r>
              <a:rPr lang="en-US" altLang="zh-CN" sz="2800"/>
              <a:t>kW</a:t>
            </a:r>
            <a:r>
              <a:rPr lang="zh-CN" altLang="zh-CN" sz="2800"/>
              <a:t>）；</a:t>
            </a:r>
            <a:r>
              <a:rPr lang="en-US" altLang="zh-CN" sz="2800" i="1"/>
              <a:t>W</a:t>
            </a:r>
            <a:r>
              <a:rPr lang="en-US" altLang="zh-CN" sz="2800"/>
              <a:t>——</a:t>
            </a:r>
            <a:r>
              <a:rPr lang="zh-CN" altLang="zh-CN" sz="2800"/>
              <a:t>电功</a:t>
            </a:r>
            <a:r>
              <a:rPr lang="en-US" altLang="zh-CN" sz="2800"/>
              <a:t>——</a:t>
            </a:r>
            <a:r>
              <a:rPr lang="zh-CN" altLang="zh-CN" sz="2800"/>
              <a:t>千瓦时（</a:t>
            </a:r>
            <a:r>
              <a:rPr lang="en-US" altLang="zh-CN" sz="2800"/>
              <a:t>kW·h</a:t>
            </a:r>
            <a:r>
              <a:rPr lang="zh-CN" altLang="zh-CN" sz="2800"/>
              <a:t>）；</a:t>
            </a:r>
            <a:r>
              <a:rPr lang="en-US" altLang="zh-CN" sz="2800" i="1"/>
              <a:t>t</a:t>
            </a:r>
            <a:r>
              <a:rPr lang="en-US" altLang="zh-CN" sz="2800"/>
              <a:t>——</a:t>
            </a:r>
            <a:r>
              <a:rPr lang="zh-CN" altLang="zh-CN" sz="2800"/>
              <a:t>通电时间</a:t>
            </a:r>
            <a:r>
              <a:rPr lang="en-US" altLang="zh-CN" sz="2800"/>
              <a:t>——</a:t>
            </a:r>
            <a:r>
              <a:rPr lang="zh-CN" altLang="zh-CN" sz="2800"/>
              <a:t>小时（</a:t>
            </a:r>
            <a:r>
              <a:rPr lang="en-US" altLang="zh-CN" sz="2800"/>
              <a:t>h</a:t>
            </a:r>
            <a:r>
              <a:rPr lang="zh-CN" altLang="zh-CN" sz="2800"/>
              <a:t>）</a:t>
            </a:r>
            <a:r>
              <a:rPr lang="en-US" altLang="zh-CN" sz="2800"/>
              <a:t>]</a:t>
            </a:r>
            <a:endParaRPr lang="zh-CN" altLang="en-US" sz="2800"/>
          </a:p>
        </p:txBody>
      </p:sp>
      <p:sp>
        <p:nvSpPr>
          <p:cNvPr id="11268" name="箭头: 五边形 3"/>
          <p:cNvSpPr/>
          <p:nvPr/>
        </p:nvSpPr>
        <p:spPr>
          <a:xfrm>
            <a:off x="635000" y="747713"/>
            <a:ext cx="2319338" cy="558800"/>
          </a:xfrm>
          <a:prstGeom prst="homePlate">
            <a:avLst>
              <a:gd name="adj" fmla="val 49999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电功率　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9" name="矩形 4"/>
          <p:cNvSpPr/>
          <p:nvPr/>
        </p:nvSpPr>
        <p:spPr>
          <a:xfrm>
            <a:off x="5048250" y="1306513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快慢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11270" name="矩形 5"/>
          <p:cNvSpPr/>
          <p:nvPr/>
        </p:nvSpPr>
        <p:spPr>
          <a:xfrm>
            <a:off x="2141538" y="2386013"/>
            <a:ext cx="6635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pic>
        <p:nvPicPr>
          <p:cNvPr id="11271" name="图片 6"/>
          <p:cNvPicPr>
            <a:picLocks noChangeAspect="1"/>
          </p:cNvPicPr>
          <p:nvPr/>
        </p:nvPicPr>
        <p:blipFill>
          <a:blip r:embed="rId2"/>
          <a:srcRect r="95897"/>
          <a:stretch>
            <a:fillRect/>
          </a:stretch>
        </p:blipFill>
        <p:spPr>
          <a:xfrm>
            <a:off x="3821113" y="3254375"/>
            <a:ext cx="303212" cy="777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标题 2"/>
          <p:cNvSpPr>
            <a:spLocks noGrp="1"/>
          </p:cNvSpPr>
          <p:nvPr>
            <p:ph type="title" idx="4294967295"/>
          </p:nvPr>
        </p:nvSpPr>
        <p:spPr>
          <a:xfrm>
            <a:off x="461963" y="1633538"/>
            <a:ext cx="822007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．推导式：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zh-CN" altLang="zh-CN" sz="2800" u="sng"/>
              <a:t>　　　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5</a:t>
            </a:r>
            <a:r>
              <a:rPr lang="zh-CN" altLang="zh-CN" sz="2800"/>
              <a:t>．常见值：家用空调约</a:t>
            </a:r>
            <a:r>
              <a:rPr lang="en-US" altLang="zh-CN" sz="2800"/>
              <a:t>1000 W</a:t>
            </a:r>
            <a:r>
              <a:rPr lang="zh-CN" altLang="zh-CN" sz="2800"/>
              <a:t>；洗衣机约</a:t>
            </a:r>
            <a:r>
              <a:rPr lang="en-US" altLang="zh-CN" sz="2800"/>
              <a:t>300 W</a:t>
            </a:r>
            <a:r>
              <a:rPr lang="zh-CN" altLang="zh-CN" sz="2800"/>
              <a:t>；台式电脑约</a:t>
            </a:r>
            <a:r>
              <a:rPr lang="en-US" altLang="zh-CN" sz="2800"/>
              <a:t>200 W</a:t>
            </a:r>
            <a:r>
              <a:rPr lang="zh-CN" altLang="zh-CN" sz="2800"/>
              <a:t>；液晶电视机约</a:t>
            </a:r>
            <a:r>
              <a:rPr lang="en-US" altLang="zh-CN" sz="2800"/>
              <a:t>100 W</a:t>
            </a:r>
            <a:r>
              <a:rPr lang="zh-CN" altLang="zh-CN" sz="2800"/>
              <a:t>；日光灯约</a:t>
            </a:r>
            <a:r>
              <a:rPr lang="en-US" altLang="zh-CN" sz="2800"/>
              <a:t>40 W</a:t>
            </a:r>
            <a:r>
              <a:rPr lang="zh-CN" altLang="zh-CN" sz="2800"/>
              <a:t>；手电筒约</a:t>
            </a:r>
            <a:r>
              <a:rPr lang="en-US" altLang="zh-CN" sz="2800"/>
              <a:t>0.5 W</a:t>
            </a:r>
            <a:r>
              <a:rPr lang="zh-CN" altLang="zh-CN" sz="2800"/>
              <a:t>；计算器约</a:t>
            </a:r>
            <a:r>
              <a:rPr lang="en-US" altLang="zh-CN" sz="2800"/>
              <a:t>0.5 mW</a:t>
            </a:r>
            <a:r>
              <a:rPr lang="zh-CN" altLang="zh-CN" sz="2800"/>
              <a:t>；电子表约</a:t>
            </a:r>
            <a:r>
              <a:rPr lang="en-US" altLang="zh-CN" sz="2800"/>
              <a:t>0.01 mW.</a:t>
            </a:r>
            <a:endParaRPr lang="zh-CN" altLang="en-US" sz="2800"/>
          </a:p>
        </p:txBody>
      </p:sp>
      <p:sp>
        <p:nvSpPr>
          <p:cNvPr id="12292" name="矩形 1"/>
          <p:cNvSpPr/>
          <p:nvPr/>
        </p:nvSpPr>
        <p:spPr>
          <a:xfrm>
            <a:off x="6672263" y="1739900"/>
            <a:ext cx="64452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2293" name="矩形 3"/>
          <p:cNvSpPr/>
          <p:nvPr/>
        </p:nvSpPr>
        <p:spPr>
          <a:xfrm>
            <a:off x="3306763" y="1739900"/>
            <a:ext cx="56515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UI</a:t>
            </a:r>
            <a:endParaRPr lang="zh-CN" altLang="en-US" sz="2800"/>
          </a:p>
        </p:txBody>
      </p:sp>
      <p:pic>
        <p:nvPicPr>
          <p:cNvPr id="12294" name="图片 4"/>
          <p:cNvPicPr>
            <a:picLocks noChangeAspect="1"/>
          </p:cNvPicPr>
          <p:nvPr/>
        </p:nvPicPr>
        <p:blipFill>
          <a:blip r:embed="rId2"/>
          <a:srcRect r="94757"/>
          <a:stretch>
            <a:fillRect/>
          </a:stretch>
        </p:blipFill>
        <p:spPr>
          <a:xfrm>
            <a:off x="5032375" y="1319213"/>
            <a:ext cx="479425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811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用电器正常工作时的电压叫额定电压，用电器在额定电压下工作时的功率叫额定功率．用电器工作时实际加的电压叫实际电压，用电器在实际电压下工作时的功率叫实际功率，电压不同，实际功率就不同，实际值和额定值的关系为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en-US" altLang="zh-CN" sz="2800" i="1"/>
              <a:t>U</a:t>
            </a:r>
            <a:r>
              <a:rPr lang="zh-CN" altLang="zh-CN" sz="2800" baseline="-25000"/>
              <a:t>实</a:t>
            </a:r>
            <a:r>
              <a:rPr lang="zh-CN" altLang="zh-CN" sz="2800"/>
              <a:t>＝</a:t>
            </a:r>
            <a:r>
              <a:rPr lang="en-US" altLang="zh-CN" sz="2800" i="1"/>
              <a:t>U</a:t>
            </a:r>
            <a:r>
              <a:rPr lang="zh-CN" altLang="zh-CN" sz="2800" baseline="-25000"/>
              <a:t>额</a:t>
            </a:r>
            <a:r>
              <a:rPr lang="zh-CN" altLang="zh-CN" sz="2800"/>
              <a:t>时，</a:t>
            </a:r>
            <a:r>
              <a:rPr lang="en-US" altLang="zh-CN" sz="2800" i="1"/>
              <a:t>P</a:t>
            </a:r>
            <a:r>
              <a:rPr lang="zh-CN" altLang="zh-CN" sz="2800" baseline="-25000"/>
              <a:t>实</a:t>
            </a:r>
            <a:r>
              <a:rPr lang="zh-CN" altLang="zh-CN" sz="2800"/>
              <a:t>＝</a:t>
            </a:r>
            <a:r>
              <a:rPr lang="en-US" altLang="zh-CN" sz="2800" i="1"/>
              <a:t>P</a:t>
            </a:r>
            <a:r>
              <a:rPr lang="zh-CN" altLang="zh-CN" sz="2800" baseline="-25000"/>
              <a:t>额</a:t>
            </a:r>
            <a:r>
              <a:rPr lang="zh-CN" altLang="zh-CN" sz="2800"/>
              <a:t>，用电器处于正常工作状态；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6621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en-US" altLang="zh-CN" sz="2800" i="1"/>
              <a:t>U</a:t>
            </a:r>
            <a:r>
              <a:rPr lang="zh-CN" altLang="zh-CN" sz="2800" baseline="-25000"/>
              <a:t>实</a:t>
            </a:r>
            <a:r>
              <a:rPr lang="zh-CN" altLang="zh-CN" sz="2800"/>
              <a:t>＜</a:t>
            </a:r>
            <a:r>
              <a:rPr lang="en-US" altLang="zh-CN" sz="2800" i="1"/>
              <a:t>U</a:t>
            </a:r>
            <a:r>
              <a:rPr lang="zh-CN" altLang="zh-CN" sz="2800" baseline="-25000"/>
              <a:t>额</a:t>
            </a:r>
            <a:r>
              <a:rPr lang="zh-CN" altLang="zh-CN" sz="2800"/>
              <a:t>时，</a:t>
            </a:r>
            <a:r>
              <a:rPr lang="en-US" altLang="zh-CN" sz="2800" i="1"/>
              <a:t>P</a:t>
            </a:r>
            <a:r>
              <a:rPr lang="zh-CN" altLang="zh-CN" sz="2800" baseline="-25000"/>
              <a:t>实</a:t>
            </a:r>
            <a:r>
              <a:rPr lang="zh-CN" altLang="zh-CN" sz="2800"/>
              <a:t>＜ </a:t>
            </a:r>
            <a:r>
              <a:rPr lang="en-US" altLang="zh-CN" sz="2800" i="1"/>
              <a:t>P</a:t>
            </a:r>
            <a:r>
              <a:rPr lang="zh-CN" altLang="zh-CN" sz="2800" baseline="-25000"/>
              <a:t>额</a:t>
            </a:r>
            <a:r>
              <a:rPr lang="zh-CN" altLang="zh-CN" sz="2800"/>
              <a:t>，用电器不能正常工作；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</a:t>
            </a:r>
            <a:r>
              <a:rPr lang="en-US" altLang="zh-CN" sz="2800" i="1"/>
              <a:t>U</a:t>
            </a:r>
            <a:r>
              <a:rPr lang="zh-CN" altLang="zh-CN" sz="2800" baseline="-25000"/>
              <a:t>实</a:t>
            </a:r>
            <a:r>
              <a:rPr lang="zh-CN" altLang="zh-CN" sz="2800"/>
              <a:t>＞</a:t>
            </a:r>
            <a:r>
              <a:rPr lang="en-US" altLang="zh-CN" sz="2800" i="1"/>
              <a:t>U</a:t>
            </a:r>
            <a:r>
              <a:rPr lang="zh-CN" altLang="zh-CN" sz="2800" baseline="-25000"/>
              <a:t>额</a:t>
            </a:r>
            <a:r>
              <a:rPr lang="zh-CN" altLang="zh-CN" sz="2800"/>
              <a:t>时，</a:t>
            </a:r>
            <a:r>
              <a:rPr lang="en-US" altLang="zh-CN" sz="2800" i="1"/>
              <a:t>P</a:t>
            </a:r>
            <a:r>
              <a:rPr lang="zh-CN" altLang="zh-CN" sz="2800" baseline="-25000"/>
              <a:t>实</a:t>
            </a:r>
            <a:r>
              <a:rPr lang="zh-CN" altLang="zh-CN" sz="2800"/>
              <a:t>＞ </a:t>
            </a:r>
            <a:r>
              <a:rPr lang="en-US" altLang="zh-CN" sz="2800" i="1"/>
              <a:t>P</a:t>
            </a:r>
            <a:r>
              <a:rPr lang="zh-CN" altLang="zh-CN" sz="2800" baseline="-25000"/>
              <a:t>额</a:t>
            </a:r>
            <a:r>
              <a:rPr lang="zh-CN" altLang="zh-CN" sz="2800"/>
              <a:t>，用电器寿命缩短，且容易烧坏．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</a:t>
            </a:r>
            <a:r>
              <a:rPr lang="en-US" altLang="zh-CN" sz="2800" i="1"/>
              <a:t>P</a:t>
            </a:r>
            <a:r>
              <a:rPr lang="zh-CN" altLang="zh-CN" sz="2800" baseline="-25000"/>
              <a:t>实</a:t>
            </a:r>
            <a:r>
              <a:rPr lang="en-US" altLang="zh-CN" sz="2800"/>
              <a:t>∶</a:t>
            </a:r>
            <a:r>
              <a:rPr lang="en-US" altLang="zh-CN" sz="2800" i="1"/>
              <a:t>P</a:t>
            </a:r>
            <a:r>
              <a:rPr lang="zh-CN" altLang="zh-CN" sz="2800" baseline="-25000"/>
              <a:t>额</a:t>
            </a:r>
            <a:r>
              <a:rPr lang="zh-CN" altLang="zh-CN" sz="2800"/>
              <a:t>＝（</a:t>
            </a:r>
            <a:r>
              <a:rPr lang="en-US" altLang="zh-CN" sz="2800" i="1"/>
              <a:t>U</a:t>
            </a:r>
            <a:r>
              <a:rPr lang="zh-CN" altLang="zh-CN" sz="2800" baseline="-25000"/>
              <a:t>实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zh-CN" altLang="zh-CN" sz="2800" baseline="-25000"/>
              <a:t>额</a:t>
            </a:r>
            <a:r>
              <a:rPr lang="zh-CN" altLang="zh-CN" sz="2800"/>
              <a:t>）</a:t>
            </a:r>
            <a:r>
              <a:rPr lang="en-US" altLang="zh-CN" sz="2800" baseline="30000"/>
              <a:t>2</a:t>
            </a:r>
            <a:r>
              <a:rPr lang="zh-CN" altLang="zh-CN" sz="2800"/>
              <a:t>，（电阻认为不变）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400"/>
              <a:t>一　  电能与电能表　 </a:t>
            </a:r>
            <a:br>
              <a:rPr lang="en-US" altLang="zh-CN" sz="2400"/>
            </a:br>
            <a:r>
              <a:rPr lang="en-US" altLang="zh-CN" sz="2400"/>
              <a:t>          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淮安）如下图所示分别是小英家上月初和上月末电能表的示数．结合表盘上的信息可知，下列选项中正确的是（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．小英家家庭电路中的干路电流不得超过</a:t>
            </a:r>
            <a:r>
              <a:rPr lang="en-US" altLang="zh-CN" sz="2400"/>
              <a:t>10 A	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．小英家上个月消耗的电能为</a:t>
            </a:r>
            <a:r>
              <a:rPr lang="en-US" altLang="zh-CN" sz="2400"/>
              <a:t>1011 kW·h	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．电能表上指示灯闪烁</a:t>
            </a:r>
            <a:r>
              <a:rPr lang="en-US" altLang="zh-CN" sz="2400"/>
              <a:t>320</a:t>
            </a:r>
            <a:r>
              <a:rPr lang="zh-CN" altLang="zh-CN" sz="2400"/>
              <a:t>次，表示家庭电路消耗电能</a:t>
            </a:r>
            <a:r>
              <a:rPr lang="en-US" altLang="zh-CN" sz="2400"/>
              <a:t>0.2 J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．电能表上指示灯闪烁的次数越多，</a:t>
            </a:r>
            <a:br>
              <a:rPr lang="en-US" altLang="zh-CN" sz="2400"/>
            </a:br>
            <a:r>
              <a:rPr lang="zh-CN" altLang="zh-CN" sz="2400"/>
              <a:t>说明电路中消耗的电能越多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1533525"/>
            <a:ext cx="792163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5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7363" y="4740275"/>
            <a:ext cx="3135312" cy="13906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6" name="矩形 4"/>
          <p:cNvSpPr/>
          <p:nvPr/>
        </p:nvSpPr>
        <p:spPr>
          <a:xfrm>
            <a:off x="1577975" y="2560638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标题 2"/>
          <p:cNvSpPr>
            <a:spLocks noGrp="1"/>
          </p:cNvSpPr>
          <p:nvPr>
            <p:ph type="title" idx="4294967295"/>
          </p:nvPr>
        </p:nvSpPr>
        <p:spPr>
          <a:xfrm>
            <a:off x="369888" y="930275"/>
            <a:ext cx="8404225" cy="53451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【点拔】电能表表盘信息：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）电能表读数时，最后一位为小数，单位是</a:t>
            </a:r>
            <a:r>
              <a:rPr lang="en-US" altLang="zh-CN" sz="2800"/>
              <a:t>kW·h.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）电能表允许的最大电功率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 i="1"/>
              <a:t>UI</a:t>
            </a:r>
            <a:r>
              <a:rPr lang="zh-CN" altLang="zh-CN" sz="2800"/>
              <a:t>（</a:t>
            </a:r>
            <a:r>
              <a:rPr lang="en-US" altLang="zh-CN" sz="2800" i="1"/>
              <a:t>I</a:t>
            </a:r>
            <a:r>
              <a:rPr lang="zh-CN" altLang="zh-CN" sz="2800"/>
              <a:t>为电能表的额定最大电流，如“</a:t>
            </a:r>
            <a:r>
              <a:rPr lang="en-US" altLang="zh-CN" sz="2800"/>
              <a:t>10</a:t>
            </a:r>
            <a:r>
              <a:rPr lang="zh-CN" altLang="zh-CN" sz="2800"/>
              <a:t>（</a:t>
            </a:r>
            <a:r>
              <a:rPr lang="en-US" altLang="zh-CN" sz="2800"/>
              <a:t>40</a:t>
            </a:r>
            <a:r>
              <a:rPr lang="zh-CN" altLang="zh-CN" sz="2800"/>
              <a:t>）</a:t>
            </a:r>
            <a:r>
              <a:rPr lang="en-US" altLang="zh-CN" sz="2800"/>
              <a:t> A</a:t>
            </a:r>
            <a:r>
              <a:rPr lang="zh-CN" altLang="zh-CN" sz="2800"/>
              <a:t>中的</a:t>
            </a:r>
            <a:r>
              <a:rPr lang="en-US" altLang="zh-CN" sz="2800"/>
              <a:t>40 A”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）电能表指示灯闪烁的次数反映了电路消耗电能的多少．</a:t>
            </a:r>
            <a:r>
              <a:rPr lang="en-US" altLang="zh-CN" sz="2800"/>
              <a:t>Nimp/kW·h</a:t>
            </a:r>
            <a:r>
              <a:rPr lang="zh-CN" altLang="zh-CN" sz="2800"/>
              <a:t>表示每消耗</a:t>
            </a:r>
            <a:r>
              <a:rPr lang="en-US" altLang="zh-CN" sz="2800"/>
              <a:t>1 kW·h</a:t>
            </a:r>
            <a:r>
              <a:rPr lang="zh-CN" altLang="zh-CN" sz="2800"/>
              <a:t>的电能，指示灯闪烁</a:t>
            </a:r>
            <a:r>
              <a:rPr lang="en-US" altLang="zh-CN" sz="2800" i="1"/>
              <a:t>N</a:t>
            </a:r>
            <a:r>
              <a:rPr lang="zh-CN" altLang="zh-CN" sz="2800"/>
              <a:t>次，则指示灯闪烁</a:t>
            </a:r>
            <a:r>
              <a:rPr lang="en-US" altLang="zh-CN" sz="2800" i="1"/>
              <a:t>n</a:t>
            </a:r>
            <a:r>
              <a:rPr lang="zh-CN" altLang="zh-CN" sz="2800"/>
              <a:t>次消耗的电能</a:t>
            </a:r>
            <a:r>
              <a:rPr lang="en-US" altLang="zh-CN" sz="2800" i="1"/>
              <a:t>W</a:t>
            </a:r>
            <a:r>
              <a:rPr lang="zh-CN" altLang="zh-CN" sz="2800"/>
              <a:t>＝</a:t>
            </a:r>
            <a:r>
              <a:rPr lang="en-US" altLang="zh-CN" sz="2800"/>
              <a:t>kW·h</a:t>
            </a:r>
            <a:r>
              <a:rPr lang="zh-CN" altLang="zh-CN" sz="2800"/>
              <a:t>；消耗的电能</a:t>
            </a:r>
            <a:r>
              <a:rPr lang="en-US" altLang="zh-CN" sz="2800" i="1"/>
              <a:t>W</a:t>
            </a:r>
            <a:r>
              <a:rPr lang="zh-CN" altLang="zh-CN" sz="2800"/>
              <a:t>＝</a:t>
            </a:r>
            <a:r>
              <a:rPr lang="en-US" altLang="zh-CN" sz="2800"/>
              <a:t>kW·h</a:t>
            </a:r>
            <a:r>
              <a:rPr lang="zh-CN" altLang="zh-CN" sz="2800"/>
              <a:t>指示灯闪烁次数</a:t>
            </a:r>
            <a:r>
              <a:rPr lang="en-US" altLang="zh-CN" sz="2800" i="1"/>
              <a:t>n</a:t>
            </a:r>
            <a:r>
              <a:rPr lang="zh-CN" altLang="zh-CN" sz="2800"/>
              <a:t>＝</a:t>
            </a:r>
            <a:r>
              <a:rPr lang="en-US" altLang="zh-CN" sz="2800"/>
              <a:t>WN.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8" name="图片 3"/>
          <p:cNvPicPr>
            <a:picLocks noChangeAspect="1"/>
          </p:cNvPicPr>
          <p:nvPr/>
        </p:nvPicPr>
        <p:blipFill>
          <a:blip r:embed="rId2"/>
          <a:srcRect r="95958"/>
          <a:stretch>
            <a:fillRect/>
          </a:stretch>
        </p:blipFill>
        <p:spPr>
          <a:xfrm>
            <a:off x="7642225" y="4687888"/>
            <a:ext cx="369888" cy="9667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3"/>
          <p:cNvSpPr>
            <a:spLocks noGrp="1"/>
          </p:cNvSpPr>
          <p:nvPr>
            <p:ph type="title" idx="4294967295"/>
          </p:nvPr>
        </p:nvSpPr>
        <p:spPr>
          <a:xfrm>
            <a:off x="490538" y="9985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盐城）月底，小明对自家用电的情况进行调查，观察到电能表的表盘如右图所示，小明家中用电器正常使用的总功率不能超过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en-US" altLang="zh-CN" sz="2800"/>
              <a:t>W</a:t>
            </a:r>
            <a:r>
              <a:rPr lang="zh-CN" altLang="zh-CN" sz="2800"/>
              <a:t>，用电器工作时消耗</a:t>
            </a:r>
            <a:r>
              <a:rPr lang="en-US" altLang="zh-CN" sz="2800"/>
              <a:t>0.5 kW·h</a:t>
            </a:r>
            <a:r>
              <a:rPr lang="zh-CN" altLang="zh-CN" sz="2800"/>
              <a:t>的电能，电能表指示灯闪烁</a:t>
            </a:r>
            <a:r>
              <a:rPr lang="zh-CN" altLang="zh-CN" sz="2800" u="sng"/>
              <a:t>　　　　　</a:t>
            </a:r>
            <a:r>
              <a:rPr lang="zh-CN" altLang="zh-CN" sz="2800"/>
              <a:t>次．若上月底电能表示数为</a:t>
            </a:r>
            <a:br>
              <a:rPr lang="en-US" altLang="zh-CN" sz="2800"/>
            </a:br>
            <a:r>
              <a:rPr lang="en-US" altLang="zh-CN" sz="2800"/>
              <a:t>1 877.6 kW·h</a:t>
            </a:r>
            <a:r>
              <a:rPr lang="zh-CN" altLang="zh-CN" sz="2800"/>
              <a:t>，则本月消耗的电能</a:t>
            </a:r>
            <a:br>
              <a:rPr lang="en-US" altLang="zh-CN" sz="2800"/>
            </a:br>
            <a:r>
              <a:rPr lang="zh-CN" altLang="zh-CN" sz="2800"/>
              <a:t>为</a:t>
            </a:r>
            <a:r>
              <a:rPr lang="zh-CN" altLang="zh-CN" sz="2800" u="sng"/>
              <a:t>　　　　　</a:t>
            </a:r>
            <a:r>
              <a:rPr lang="en-US" altLang="zh-CN" sz="2800"/>
              <a:t>kW·h.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038" y="1093788"/>
            <a:ext cx="1323975" cy="487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7413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950" y="4344988"/>
            <a:ext cx="1851025" cy="1911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4" name="矩形 4"/>
          <p:cNvSpPr/>
          <p:nvPr/>
        </p:nvSpPr>
        <p:spPr>
          <a:xfrm>
            <a:off x="1466850" y="4935538"/>
            <a:ext cx="7223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140</a:t>
            </a:r>
            <a:endParaRPr lang="zh-CN" altLang="en-US" sz="2800"/>
          </a:p>
        </p:txBody>
      </p:sp>
      <p:sp>
        <p:nvSpPr>
          <p:cNvPr id="17415" name="矩形 6"/>
          <p:cNvSpPr/>
          <p:nvPr/>
        </p:nvSpPr>
        <p:spPr>
          <a:xfrm>
            <a:off x="7208838" y="2373313"/>
            <a:ext cx="135255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8 800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17416" name="矩形 7"/>
          <p:cNvSpPr/>
          <p:nvPr/>
        </p:nvSpPr>
        <p:spPr>
          <a:xfrm>
            <a:off x="2384425" y="3656013"/>
            <a:ext cx="135096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1 600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4" grpId="0"/>
      <p:bldP spid="17415" grpId="0"/>
      <p:bldP spid="174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3"/>
          <p:cNvSpPr>
            <a:spLocks noGrp="1"/>
          </p:cNvSpPr>
          <p:nvPr>
            <p:ph type="title" idx="4294967295"/>
          </p:nvPr>
        </p:nvSpPr>
        <p:spPr>
          <a:xfrm>
            <a:off x="508000" y="15081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福建）民航局规定：严禁乘客携带超过</a:t>
            </a:r>
            <a:r>
              <a:rPr lang="en-US" altLang="zh-CN" sz="2800"/>
              <a:t>160 W·h</a:t>
            </a:r>
            <a:r>
              <a:rPr lang="zh-CN" altLang="zh-CN" sz="2800"/>
              <a:t>（瓦</a:t>
            </a:r>
            <a:r>
              <a:rPr lang="en-US" altLang="zh-CN" sz="2800"/>
              <a:t>·</a:t>
            </a:r>
            <a:r>
              <a:rPr lang="zh-CN" altLang="zh-CN" sz="2800"/>
              <a:t>时）的锂电池上飞机．某品牌笔记本电脑的电池铭牌标有</a:t>
            </a:r>
            <a:r>
              <a:rPr lang="en-US" altLang="zh-CN" sz="2800"/>
              <a:t>“10.8 V</a:t>
            </a:r>
            <a:r>
              <a:rPr lang="zh-CN" altLang="zh-CN" sz="2800"/>
              <a:t>　</a:t>
            </a:r>
            <a:r>
              <a:rPr lang="en-US" altLang="zh-CN" sz="2800"/>
              <a:t>10 A·h”</a:t>
            </a:r>
            <a:r>
              <a:rPr lang="zh-CN" altLang="zh-CN" sz="2800"/>
              <a:t>字样，充满电后，存储的电能为</a:t>
            </a:r>
            <a:r>
              <a:rPr lang="zh-CN" altLang="zh-CN" sz="2800" u="sng"/>
              <a:t>　　　　　</a:t>
            </a:r>
            <a:r>
              <a:rPr lang="en-US" altLang="zh-CN" sz="2800"/>
              <a:t>kW·h</a:t>
            </a:r>
            <a:r>
              <a:rPr lang="zh-CN" altLang="zh-CN" sz="2800"/>
              <a:t>，该笔记本电脑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能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不能</a:t>
            </a:r>
            <a:r>
              <a:rPr lang="en-US" altLang="zh-CN" sz="2800"/>
              <a:t>”</a:t>
            </a:r>
            <a:r>
              <a:rPr lang="zh-CN" altLang="zh-CN" sz="2800"/>
              <a:t>）带上飞机．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625" y="1673225"/>
            <a:ext cx="811213" cy="4048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7" name="矩形 5"/>
          <p:cNvSpPr/>
          <p:nvPr/>
        </p:nvSpPr>
        <p:spPr>
          <a:xfrm>
            <a:off x="1493838" y="413702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能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18438" name="矩形 6"/>
          <p:cNvSpPr/>
          <p:nvPr/>
        </p:nvSpPr>
        <p:spPr>
          <a:xfrm>
            <a:off x="4572000" y="3524250"/>
            <a:ext cx="9921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0.108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7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912938"/>
            <a:ext cx="8128000" cy="27749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）电池充满电后存储的电能</a:t>
            </a:r>
            <a:r>
              <a:rPr lang="en-US" altLang="zh-CN" sz="2800" i="1"/>
              <a:t>W</a:t>
            </a:r>
            <a:r>
              <a:rPr lang="zh-CN" altLang="zh-CN" sz="2800"/>
              <a:t>＝</a:t>
            </a:r>
            <a:r>
              <a:rPr lang="en-US" altLang="zh-CN" sz="2800" i="1"/>
              <a:t>UIt</a:t>
            </a:r>
            <a:r>
              <a:rPr lang="zh-CN" altLang="zh-CN" sz="2800"/>
              <a:t>（</a:t>
            </a:r>
            <a:r>
              <a:rPr lang="en-US" altLang="zh-CN" sz="2800" i="1"/>
              <a:t>U</a:t>
            </a:r>
            <a:r>
              <a:rPr lang="zh-CN" altLang="zh-CN" sz="2800"/>
              <a:t>为电池电压，</a:t>
            </a:r>
            <a:r>
              <a:rPr lang="en-US" altLang="zh-CN" sz="2800" i="1"/>
              <a:t>It</a:t>
            </a:r>
            <a:r>
              <a:rPr lang="zh-CN" altLang="zh-CN" sz="2800"/>
              <a:t>为电池容量，注意单位）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）纯电阻电路消耗的电能</a:t>
            </a:r>
            <a:r>
              <a:rPr lang="en-US" altLang="zh-CN" sz="2800" i="1"/>
              <a:t>W</a:t>
            </a:r>
            <a:r>
              <a:rPr lang="zh-CN" altLang="zh-CN" sz="2800"/>
              <a:t>＝</a:t>
            </a:r>
            <a:r>
              <a:rPr lang="en-US" altLang="zh-CN" sz="2800" i="1"/>
              <a:t>UIt</a:t>
            </a:r>
            <a:r>
              <a:rPr lang="zh-CN" altLang="zh-CN" sz="2800"/>
              <a:t>＝</a:t>
            </a:r>
            <a:r>
              <a:rPr lang="en-US" altLang="zh-CN" sz="2800" i="1"/>
              <a:t>Pt</a:t>
            </a:r>
            <a:r>
              <a:rPr lang="zh-CN" altLang="zh-CN" sz="2800"/>
              <a:t>＝</a:t>
            </a:r>
            <a:r>
              <a:rPr lang="en-US" altLang="zh-CN" sz="2800"/>
              <a:t>    </a:t>
            </a:r>
            <a:r>
              <a:rPr lang="en-US" altLang="zh-CN" sz="2800" i="1"/>
              <a:t>t</a:t>
            </a:r>
            <a:r>
              <a:rPr lang="zh-CN" altLang="zh-CN" sz="2800"/>
              <a:t>＝</a:t>
            </a:r>
            <a:r>
              <a:rPr lang="en-US" altLang="zh-CN" sz="2800" i="1"/>
              <a:t>I</a:t>
            </a:r>
            <a:r>
              <a:rPr lang="en-US" altLang="zh-CN" sz="2800" baseline="30000"/>
              <a:t>2</a:t>
            </a:r>
            <a:r>
              <a:rPr lang="en-US" altLang="zh-CN" sz="2800" i="1"/>
              <a:t>Rt</a:t>
            </a:r>
            <a:r>
              <a:rPr lang="en-US" altLang="zh-CN" sz="2800"/>
              <a:t> .</a:t>
            </a:r>
            <a:endParaRPr lang="zh-CN" altLang="zh-CN" sz="2800"/>
          </a:p>
        </p:txBody>
      </p:sp>
      <p:pic>
        <p:nvPicPr>
          <p:cNvPr id="19460" name="图片 1"/>
          <p:cNvPicPr>
            <a:picLocks noChangeAspect="1"/>
          </p:cNvPicPr>
          <p:nvPr/>
        </p:nvPicPr>
        <p:blipFill>
          <a:blip r:embed="rId2"/>
          <a:srcRect r="94667"/>
          <a:stretch>
            <a:fillRect/>
          </a:stretch>
        </p:blipFill>
        <p:spPr>
          <a:xfrm>
            <a:off x="7210425" y="3144838"/>
            <a:ext cx="487363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255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</a:t>
            </a:r>
            <a:r>
              <a:rPr lang="zh-CN" altLang="zh-CN" sz="2800"/>
              <a:t>某品牌手机的超级快充充电器最大充电电流可达</a:t>
            </a:r>
            <a:r>
              <a:rPr lang="en-US" altLang="zh-CN" sz="2800"/>
              <a:t>5 A</a:t>
            </a:r>
            <a:r>
              <a:rPr lang="zh-CN" altLang="zh-CN" sz="2800"/>
              <a:t>，给手机充电是把</a:t>
            </a:r>
            <a:r>
              <a:rPr lang="zh-CN" altLang="zh-CN" sz="2800" u="sng"/>
              <a:t>　　　　　</a:t>
            </a:r>
            <a:r>
              <a:rPr lang="zh-CN" altLang="zh-CN" sz="2800"/>
              <a:t>能转化为化学能；现有某一型号的手机电池上标有</a:t>
            </a:r>
            <a:r>
              <a:rPr lang="en-US" altLang="zh-CN" sz="2800"/>
              <a:t>“</a:t>
            </a:r>
            <a:r>
              <a:rPr lang="zh-CN" altLang="zh-CN" sz="2800"/>
              <a:t>电压</a:t>
            </a:r>
            <a:r>
              <a:rPr lang="en-US" altLang="zh-CN" sz="2800"/>
              <a:t>4 V</a:t>
            </a:r>
            <a:r>
              <a:rPr lang="zh-CN" altLang="zh-CN" sz="2800"/>
              <a:t>，容量</a:t>
            </a:r>
            <a:r>
              <a:rPr lang="en-US" altLang="zh-CN" sz="2800"/>
              <a:t>5 000 mA·h”</a:t>
            </a:r>
            <a:r>
              <a:rPr lang="zh-CN" altLang="zh-CN" sz="2800"/>
              <a:t>的字样，（其中</a:t>
            </a:r>
            <a:r>
              <a:rPr lang="en-US" altLang="zh-CN" sz="2800"/>
              <a:t>“mA”</a:t>
            </a:r>
            <a:r>
              <a:rPr lang="zh-CN" altLang="zh-CN" sz="2800"/>
              <a:t>为电流的单位</a:t>
            </a:r>
            <a:r>
              <a:rPr lang="en-US" altLang="zh-CN" sz="2800"/>
              <a:t>“</a:t>
            </a:r>
            <a:r>
              <a:rPr lang="zh-CN" altLang="zh-CN" sz="2800"/>
              <a:t>毫安</a:t>
            </a:r>
            <a:r>
              <a:rPr lang="en-US" altLang="zh-CN" sz="2800"/>
              <a:t>”</a:t>
            </a:r>
            <a:r>
              <a:rPr lang="zh-CN" altLang="zh-CN" sz="2800"/>
              <a:t>，</a:t>
            </a:r>
            <a:r>
              <a:rPr lang="en-US" altLang="zh-CN" sz="2800"/>
              <a:t>“h”</a:t>
            </a:r>
            <a:r>
              <a:rPr lang="zh-CN" altLang="zh-CN" sz="2800"/>
              <a:t>为时间的单位</a:t>
            </a:r>
            <a:r>
              <a:rPr lang="en-US" altLang="zh-CN" sz="2800"/>
              <a:t>“</a:t>
            </a:r>
            <a:r>
              <a:rPr lang="zh-CN" altLang="zh-CN" sz="2800"/>
              <a:t>小时</a:t>
            </a:r>
            <a:r>
              <a:rPr lang="en-US" altLang="zh-CN" sz="2800"/>
              <a:t>”</a:t>
            </a:r>
            <a:r>
              <a:rPr lang="zh-CN" altLang="zh-CN" sz="2800"/>
              <a:t>），则它充满电后存储的电能为</a:t>
            </a:r>
            <a:r>
              <a:rPr lang="zh-CN" altLang="zh-CN" sz="2800" u="sng"/>
              <a:t>　　　　　</a:t>
            </a:r>
            <a:r>
              <a:rPr lang="en-US" altLang="zh-CN" sz="2800"/>
              <a:t>J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3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484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75" y="1493838"/>
            <a:ext cx="1149350" cy="4079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5" name="矩形 3"/>
          <p:cNvSpPr/>
          <p:nvPr/>
        </p:nvSpPr>
        <p:spPr>
          <a:xfrm>
            <a:off x="2830513" y="4608513"/>
            <a:ext cx="183197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7.2×10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0486" name="矩形 4"/>
          <p:cNvSpPr/>
          <p:nvPr/>
        </p:nvSpPr>
        <p:spPr>
          <a:xfrm>
            <a:off x="5210175" y="2030413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5" grpId="0"/>
      <p:bldP spid="2048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2391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重庆）如下图的电路中，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为</a:t>
            </a:r>
            <a:r>
              <a:rPr lang="en-US" altLang="zh-CN" sz="2800"/>
              <a:t>10 Ω</a:t>
            </a:r>
            <a:r>
              <a:rPr lang="zh-CN" altLang="zh-CN" sz="2800"/>
              <a:t>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为</a:t>
            </a:r>
            <a:r>
              <a:rPr lang="en-US" altLang="zh-CN" sz="2800"/>
              <a:t>20 Ω.</a:t>
            </a:r>
            <a:r>
              <a:rPr lang="zh-CN" altLang="zh-CN" sz="2800"/>
              <a:t>闭合开关</a:t>
            </a:r>
            <a:r>
              <a:rPr lang="en-US" altLang="zh-CN" sz="2800"/>
              <a:t>S</a:t>
            </a:r>
            <a:r>
              <a:rPr lang="zh-CN" altLang="zh-CN" sz="2800"/>
              <a:t>后，电流表的示数为</a:t>
            </a:r>
            <a:r>
              <a:rPr lang="en-US" altLang="zh-CN" sz="2800"/>
              <a:t>1 A</a:t>
            </a:r>
            <a:r>
              <a:rPr lang="zh-CN" altLang="zh-CN" sz="2800"/>
              <a:t>．</a:t>
            </a:r>
            <a:br>
              <a:rPr lang="en-US" altLang="zh-CN" sz="2800"/>
            </a:br>
            <a:r>
              <a:rPr lang="zh-CN" altLang="zh-CN" sz="2800"/>
              <a:t>电源电压保持不变．求：</a:t>
            </a: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两端的电压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在</a:t>
            </a:r>
            <a:r>
              <a:rPr lang="en-US" altLang="zh-CN" sz="2800"/>
              <a:t>10 s</a:t>
            </a:r>
            <a:r>
              <a:rPr lang="zh-CN" altLang="zh-CN" sz="2800"/>
              <a:t>内所消耗的电能</a:t>
            </a:r>
            <a:r>
              <a:rPr lang="en-US" altLang="zh-CN" sz="2800"/>
              <a:t>W</a:t>
            </a:r>
            <a:r>
              <a:rPr lang="en-US" altLang="zh-CN" sz="2800" baseline="-25000"/>
              <a:t>2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21507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150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250" y="1009650"/>
            <a:ext cx="1301750" cy="4333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9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8213" y="2403475"/>
            <a:ext cx="2470150" cy="14747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10" name="矩形 4"/>
          <p:cNvSpPr/>
          <p:nvPr/>
        </p:nvSpPr>
        <p:spPr>
          <a:xfrm>
            <a:off x="541338" y="4097338"/>
            <a:ext cx="8158162" cy="19589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由图可知，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串联，串联电路电流处处相等，所以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两端的电压：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IR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A×10 Ω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 V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标题 4"/>
          <p:cNvSpPr>
            <a:spLocks noGrp="1"/>
          </p:cNvSpPr>
          <p:nvPr>
            <p:ph type="title" idx="4294967295"/>
          </p:nvPr>
        </p:nvSpPr>
        <p:spPr>
          <a:xfrm>
            <a:off x="769938" y="1863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在</a:t>
            </a:r>
            <a:r>
              <a:rPr lang="en-US" altLang="zh-CN" sz="2800"/>
              <a:t>10 s</a:t>
            </a:r>
            <a:r>
              <a:rPr lang="zh-CN" altLang="zh-CN" sz="2800"/>
              <a:t>内所消耗的电能</a:t>
            </a:r>
            <a:r>
              <a:rPr lang="en-US" altLang="zh-CN" sz="2800"/>
              <a:t>W</a:t>
            </a:r>
            <a:r>
              <a:rPr lang="en-US" altLang="zh-CN" sz="2800" baseline="-25000"/>
              <a:t>2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22532" name="矩形 6"/>
          <p:cNvSpPr/>
          <p:nvPr/>
        </p:nvSpPr>
        <p:spPr>
          <a:xfrm>
            <a:off x="976313" y="2540000"/>
            <a:ext cx="7011987" cy="13128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在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 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内所消耗的电能为：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 A)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×20 Ω×10 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200 J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电功率及简单计算　 </a:t>
            </a:r>
            <a:br>
              <a:rPr lang="en-US" altLang="zh-CN" sz="2800"/>
            </a:br>
            <a:r>
              <a:rPr lang="en-US" altLang="zh-CN" sz="2800"/>
              <a:t>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安顺）如右图所示是额定电压为</a:t>
            </a:r>
            <a:r>
              <a:rPr lang="en-US" altLang="zh-CN" sz="2800"/>
              <a:t>3 V</a:t>
            </a:r>
            <a:r>
              <a:rPr lang="zh-CN" altLang="zh-CN" sz="2800"/>
              <a:t>的小灯泡的</a:t>
            </a:r>
            <a:r>
              <a:rPr lang="en-US" altLang="zh-CN" sz="2800" i="1"/>
              <a:t>I</a:t>
            </a:r>
            <a:r>
              <a:rPr lang="en-US" altLang="zh-CN" sz="2800"/>
              <a:t>—</a:t>
            </a:r>
            <a:r>
              <a:rPr lang="en-US" altLang="zh-CN" sz="2800" i="1"/>
              <a:t>U</a:t>
            </a:r>
            <a:r>
              <a:rPr lang="zh-CN" altLang="zh-CN" sz="2800"/>
              <a:t>变化关系图象．根据图象，下列关于小灯泡的一些物理量分析正确的是（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．此过程中电流与电压成正比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．此过程中小灯泡电阻保持不变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．额定电流是</a:t>
            </a:r>
            <a:r>
              <a:rPr lang="en-US" altLang="zh-CN" sz="2800"/>
              <a:t>0.3 A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．额定功率是</a:t>
            </a:r>
            <a:r>
              <a:rPr lang="en-US" altLang="zh-CN" sz="2800"/>
              <a:t>1.5 W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3555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55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8" y="1712913"/>
            <a:ext cx="730250" cy="390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950" y="3679825"/>
            <a:ext cx="2311400" cy="19859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8" name="矩形 4"/>
          <p:cNvSpPr/>
          <p:nvPr/>
        </p:nvSpPr>
        <p:spPr>
          <a:xfrm>
            <a:off x="6419850" y="2886075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055688"/>
            <a:ext cx="8128000" cy="4960937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zh-CN" altLang="zh-CN" sz="2800"/>
              <a:t>图像为过原点的直线，则电阻为定值；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zh-CN" altLang="zh-CN" sz="2800"/>
              <a:t>图像为过原点的曲线，则电阻是变量．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）已知时间求功率用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 i="1"/>
              <a:t>W</a:t>
            </a:r>
            <a:r>
              <a:rPr lang="en-US" altLang="zh-CN" sz="2800"/>
              <a:t>/</a:t>
            </a:r>
            <a:r>
              <a:rPr lang="en-US" altLang="zh-CN" sz="2800" i="1"/>
              <a:t>t</a:t>
            </a:r>
            <a:r>
              <a:rPr lang="zh-CN" altLang="zh-CN" sz="2800"/>
              <a:t>；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zh-CN" altLang="zh-CN" sz="2800"/>
              <a:t>图像求功率用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 i="1"/>
              <a:t>UI</a:t>
            </a:r>
            <a:r>
              <a:rPr lang="zh-CN" altLang="zh-CN" sz="2800"/>
              <a:t>；串联电路求功率一般用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 i="1"/>
              <a:t>I</a:t>
            </a:r>
            <a:r>
              <a:rPr lang="en-US" altLang="zh-CN" sz="2800" baseline="30000"/>
              <a:t>2</a:t>
            </a:r>
            <a:r>
              <a:rPr lang="en-US" altLang="zh-CN" sz="2800" i="1"/>
              <a:t>R</a:t>
            </a:r>
            <a:r>
              <a:rPr lang="zh-CN" altLang="zh-CN" sz="2800"/>
              <a:t>；并联电路求功率一般用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/>
              <a:t>    </a:t>
            </a:r>
            <a:r>
              <a:rPr lang="zh-CN" altLang="zh-CN" sz="2800"/>
              <a:t>；铭牌求实际功率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/>
              <a:t>       </a:t>
            </a:r>
            <a:r>
              <a:rPr lang="zh-CN" altLang="zh-CN" sz="2800"/>
              <a:t>；求电阻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en-US" altLang="zh-CN" sz="2800"/>
              <a:t>        </a:t>
            </a:r>
            <a:r>
              <a:rPr lang="zh-CN" altLang="zh-CN" sz="2800"/>
              <a:t>；求额定电流</a:t>
            </a:r>
            <a:r>
              <a:rPr lang="en-US" altLang="zh-CN" sz="2800" i="1"/>
              <a:t>I</a:t>
            </a:r>
            <a:r>
              <a:rPr lang="zh-CN" altLang="zh-CN" sz="2800"/>
              <a:t>＝</a:t>
            </a:r>
            <a:r>
              <a:rPr lang="en-US" altLang="zh-CN" sz="2800"/>
              <a:t>      .</a:t>
            </a:r>
            <a:endParaRPr lang="zh-CN" altLang="en-US" sz="2800"/>
          </a:p>
        </p:txBody>
      </p:sp>
      <p:pic>
        <p:nvPicPr>
          <p:cNvPr id="24580" name="图片 1"/>
          <p:cNvPicPr>
            <a:picLocks noChangeAspect="1"/>
          </p:cNvPicPr>
          <p:nvPr/>
        </p:nvPicPr>
        <p:blipFill>
          <a:blip r:embed="rId2"/>
          <a:srcRect r="95508"/>
          <a:stretch>
            <a:fillRect/>
          </a:stretch>
        </p:blipFill>
        <p:spPr>
          <a:xfrm>
            <a:off x="3640138" y="4202113"/>
            <a:ext cx="409575" cy="9667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1" name="图片 3"/>
          <p:cNvPicPr>
            <a:picLocks noChangeAspect="1"/>
          </p:cNvPicPr>
          <p:nvPr/>
        </p:nvPicPr>
        <p:blipFill>
          <a:blip r:embed="rId3"/>
          <a:srcRect r="92633"/>
          <a:stretch>
            <a:fillRect/>
          </a:stretch>
        </p:blipFill>
        <p:spPr>
          <a:xfrm>
            <a:off x="7448550" y="4010025"/>
            <a:ext cx="673100" cy="1158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2" name="图片 4"/>
          <p:cNvPicPr>
            <a:picLocks noChangeAspect="1"/>
          </p:cNvPicPr>
          <p:nvPr/>
        </p:nvPicPr>
        <p:blipFill>
          <a:blip r:embed="rId4"/>
          <a:srcRect r="92877"/>
          <a:stretch>
            <a:fillRect/>
          </a:stretch>
        </p:blipFill>
        <p:spPr>
          <a:xfrm>
            <a:off x="2252663" y="4665663"/>
            <a:ext cx="652462" cy="13509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3" name="图片 6"/>
          <p:cNvPicPr>
            <a:picLocks noChangeAspect="1"/>
          </p:cNvPicPr>
          <p:nvPr/>
        </p:nvPicPr>
        <p:blipFill>
          <a:blip r:embed="rId5"/>
          <a:srcRect r="92877"/>
          <a:stretch>
            <a:fillRect/>
          </a:stretch>
        </p:blipFill>
        <p:spPr>
          <a:xfrm>
            <a:off x="5592763" y="4637088"/>
            <a:ext cx="652462" cy="13509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湘潭）如右图是小明家电能表的表盘．小明将家中所有其他用电器关闭，只让暖风机单独工作，观察到</a:t>
            </a:r>
            <a:r>
              <a:rPr lang="en-US" altLang="zh-CN" sz="2800"/>
              <a:t>1 min</a:t>
            </a:r>
            <a:r>
              <a:rPr lang="zh-CN" altLang="zh-CN" sz="2800"/>
              <a:t>内电能表指示灯闪烁了</a:t>
            </a:r>
            <a:r>
              <a:rPr lang="en-US" altLang="zh-CN" sz="2800"/>
              <a:t>32</a:t>
            </a:r>
            <a:r>
              <a:rPr lang="zh-CN" altLang="zh-CN" sz="2800"/>
              <a:t>次．暖风机在这</a:t>
            </a:r>
            <a:r>
              <a:rPr lang="en-US" altLang="zh-CN" sz="2800"/>
              <a:t>1 min</a:t>
            </a:r>
            <a:r>
              <a:rPr lang="zh-CN" altLang="zh-CN" sz="2800"/>
              <a:t>内消耗的电能为</a:t>
            </a:r>
            <a:r>
              <a:rPr lang="zh-CN" altLang="zh-CN" sz="2800" u="sng"/>
              <a:t>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en-US" altLang="zh-CN" sz="2800"/>
              <a:t>kW·h.</a:t>
            </a:r>
            <a:r>
              <a:rPr lang="zh-CN" altLang="zh-CN" sz="2800"/>
              <a:t>它的实际功率是</a:t>
            </a:r>
            <a:r>
              <a:rPr lang="zh-CN" altLang="zh-CN" sz="2800" u="sng"/>
              <a:t>　　　　　</a:t>
            </a:r>
            <a:r>
              <a:rPr lang="en-US" altLang="zh-CN" sz="2800"/>
              <a:t>W.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5603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4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250" y="1016000"/>
            <a:ext cx="1166813" cy="4270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288" y="4259263"/>
            <a:ext cx="2198687" cy="1997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6" name="矩形 3"/>
          <p:cNvSpPr/>
          <p:nvPr/>
        </p:nvSpPr>
        <p:spPr>
          <a:xfrm>
            <a:off x="3986213" y="3538538"/>
            <a:ext cx="13509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1 200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5607" name="矩形 4"/>
          <p:cNvSpPr/>
          <p:nvPr/>
        </p:nvSpPr>
        <p:spPr>
          <a:xfrm>
            <a:off x="6781800" y="2905125"/>
            <a:ext cx="8128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0.02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6" grpId="0"/>
      <p:bldP spid="2560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实际功率与额定功率的计算　 </a:t>
            </a:r>
            <a:br>
              <a:rPr lang="en-US" altLang="zh-CN" sz="2800"/>
            </a:br>
            <a:r>
              <a:rPr lang="en-US" altLang="zh-CN" sz="2800"/>
              <a:t>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眉山）两个定值电阻，甲标有</a:t>
            </a:r>
            <a:r>
              <a:rPr lang="en-US" altLang="zh-CN" sz="2800"/>
              <a:t>“10 Ω</a:t>
            </a:r>
            <a:r>
              <a:rPr lang="zh-CN" altLang="zh-CN" sz="2800"/>
              <a:t>　</a:t>
            </a:r>
            <a:r>
              <a:rPr lang="en-US" altLang="zh-CN" sz="2800"/>
              <a:t>1 A”</a:t>
            </a:r>
            <a:r>
              <a:rPr lang="zh-CN" altLang="zh-CN" sz="2800"/>
              <a:t>，乙标有</a:t>
            </a:r>
            <a:r>
              <a:rPr lang="en-US" altLang="zh-CN" sz="2800"/>
              <a:t>“15 Ω</a:t>
            </a:r>
            <a:r>
              <a:rPr lang="zh-CN" altLang="zh-CN" sz="2800"/>
              <a:t>　</a:t>
            </a:r>
            <a:r>
              <a:rPr lang="en-US" altLang="zh-CN" sz="2800"/>
              <a:t>0.6 A”</a:t>
            </a:r>
            <a:r>
              <a:rPr lang="zh-CN" altLang="zh-CN" sz="2800"/>
              <a:t>，现把它们连入由一个开关和电源组成的电路，以下说法正确的是（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．甲、乙并联时允许干路最大电流为</a:t>
            </a:r>
            <a:r>
              <a:rPr lang="en-US" altLang="zh-CN" sz="2800"/>
              <a:t>1.6 A	      B</a:t>
            </a:r>
            <a:r>
              <a:rPr lang="zh-CN" altLang="zh-CN" sz="2800"/>
              <a:t>．甲、乙并联时允许乙的最大功率为</a:t>
            </a:r>
            <a:r>
              <a:rPr lang="en-US" altLang="zh-CN" sz="2800"/>
              <a:t>9 W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．甲、乙串联时允许电源最大电压为</a:t>
            </a:r>
            <a:r>
              <a:rPr lang="en-US" altLang="zh-CN" sz="2800"/>
              <a:t>19 V	        D</a:t>
            </a:r>
            <a:r>
              <a:rPr lang="zh-CN" altLang="zh-CN" sz="2800"/>
              <a:t>．甲、乙串联时允许甲的最大功率为</a:t>
            </a:r>
            <a:r>
              <a:rPr lang="en-US" altLang="zh-CN" sz="2800"/>
              <a:t>3.6 W</a:t>
            </a:r>
            <a:br>
              <a:rPr lang="zh-CN" altLang="zh-CN" sz="2800"/>
            </a:br>
            <a:br>
              <a:rPr lang="en-US" altLang="zh-CN" sz="2800"/>
            </a:br>
            <a:endParaRPr lang="zh-CN" altLang="en-US" sz="2800"/>
          </a:p>
        </p:txBody>
      </p:sp>
      <p:sp>
        <p:nvSpPr>
          <p:cNvPr id="26627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62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375" y="1712913"/>
            <a:ext cx="712788" cy="381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9" name="矩形 7"/>
          <p:cNvSpPr/>
          <p:nvPr/>
        </p:nvSpPr>
        <p:spPr>
          <a:xfrm>
            <a:off x="7439025" y="2863850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97000"/>
            <a:ext cx="8128000" cy="40640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）两电阻并联时，先求最大电压</a:t>
            </a:r>
            <a:r>
              <a:rPr lang="en-US" altLang="zh-CN" sz="2800" i="1"/>
              <a:t>U</a:t>
            </a:r>
            <a:r>
              <a:rPr lang="zh-CN" altLang="zh-CN" sz="2800"/>
              <a:t>（为保证电路安全，</a:t>
            </a:r>
            <a:r>
              <a:rPr lang="en-US" altLang="zh-CN" sz="2800" i="1"/>
              <a:t>U</a:t>
            </a:r>
            <a:r>
              <a:rPr lang="zh-CN" altLang="zh-CN" sz="2800"/>
              <a:t>取额定电压的最小值）；再求干路的最大电流</a:t>
            </a:r>
            <a:r>
              <a:rPr lang="en-US" altLang="zh-CN" sz="2800" i="1"/>
              <a:t>I</a:t>
            </a:r>
            <a:r>
              <a:rPr lang="zh-CN" altLang="zh-CN" sz="2800"/>
              <a:t>＝</a:t>
            </a:r>
            <a:r>
              <a:rPr lang="en-US" altLang="zh-CN" sz="2800"/>
              <a:t>    </a:t>
            </a:r>
            <a:r>
              <a:rPr lang="zh-CN" altLang="zh-CN" sz="2800"/>
              <a:t>＋</a:t>
            </a:r>
            <a:r>
              <a:rPr lang="en-US" altLang="zh-CN" sz="2800"/>
              <a:t>    </a:t>
            </a:r>
            <a:r>
              <a:rPr lang="zh-CN" altLang="zh-CN" sz="2800"/>
              <a:t>，则最大功率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 i="1"/>
              <a:t>UI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）两电阻串联时，先求最大电流</a:t>
            </a:r>
            <a:r>
              <a:rPr lang="en-US" altLang="zh-CN" sz="2800" i="1"/>
              <a:t>I</a:t>
            </a:r>
            <a:r>
              <a:rPr lang="zh-CN" altLang="zh-CN" sz="2800"/>
              <a:t>（为保证电路安全，</a:t>
            </a:r>
            <a:r>
              <a:rPr lang="en-US" altLang="zh-CN" sz="2800" i="1"/>
              <a:t>I</a:t>
            </a:r>
            <a:r>
              <a:rPr lang="zh-CN" altLang="zh-CN" sz="2800"/>
              <a:t>取额定电流的最小值）；再求电源的最大电压</a:t>
            </a:r>
            <a:r>
              <a:rPr lang="en-US" altLang="zh-CN" sz="2800" i="1"/>
              <a:t>U</a:t>
            </a:r>
            <a:r>
              <a:rPr lang="zh-CN" altLang="zh-CN" sz="2800"/>
              <a:t>＝</a:t>
            </a:r>
            <a:r>
              <a:rPr lang="en-US" altLang="zh-CN" sz="2800" i="1"/>
              <a:t>I</a:t>
            </a:r>
            <a:r>
              <a:rPr lang="zh-CN" altLang="zh-CN" sz="2800"/>
              <a:t>（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＋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），则最大功率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 i="1"/>
              <a:t>UI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7652" name="图片 1"/>
          <p:cNvPicPr>
            <a:picLocks noChangeAspect="1"/>
          </p:cNvPicPr>
          <p:nvPr/>
        </p:nvPicPr>
        <p:blipFill>
          <a:blip r:embed="rId2"/>
          <a:srcRect r="94948"/>
          <a:stretch>
            <a:fillRect/>
          </a:stretch>
        </p:blipFill>
        <p:spPr>
          <a:xfrm>
            <a:off x="3203575" y="2590800"/>
            <a:ext cx="461963" cy="96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3" name="图片 3"/>
          <p:cNvPicPr>
            <a:picLocks noChangeAspect="1"/>
          </p:cNvPicPr>
          <p:nvPr/>
        </p:nvPicPr>
        <p:blipFill>
          <a:blip r:embed="rId3"/>
          <a:srcRect r="95508"/>
          <a:stretch>
            <a:fillRect/>
          </a:stretch>
        </p:blipFill>
        <p:spPr>
          <a:xfrm>
            <a:off x="3927475" y="2590800"/>
            <a:ext cx="411163" cy="96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2"/>
          <p:cNvSpPr>
            <a:spLocks noGrp="1"/>
          </p:cNvSpPr>
          <p:nvPr>
            <p:ph type="title" idx="4294967295"/>
          </p:nvPr>
        </p:nvSpPr>
        <p:spPr>
          <a:xfrm>
            <a:off x="490538" y="15176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牡丹江）如图甲所示的电路中，电源电压保持不变，小灯泡</a:t>
            </a:r>
            <a:r>
              <a:rPr lang="en-US" altLang="zh-CN" sz="2800"/>
              <a:t>L</a:t>
            </a:r>
            <a:r>
              <a:rPr lang="zh-CN" altLang="zh-CN" sz="2800"/>
              <a:t>标有</a:t>
            </a:r>
            <a:r>
              <a:rPr lang="en-US" altLang="zh-CN" sz="2800"/>
              <a:t>“12 V</a:t>
            </a:r>
            <a:r>
              <a:rPr lang="zh-CN" altLang="zh-CN" sz="2800"/>
              <a:t>　</a:t>
            </a:r>
            <a:r>
              <a:rPr lang="en-US" altLang="zh-CN" sz="2800"/>
              <a:t>6 W”</a:t>
            </a:r>
            <a:r>
              <a:rPr lang="zh-CN" altLang="zh-CN" sz="2800"/>
              <a:t>的字样，其电阻不随温度变化，</a:t>
            </a:r>
            <a:r>
              <a:rPr lang="en-US" altLang="zh-CN" sz="2800" i="1"/>
              <a:t>R</a:t>
            </a:r>
            <a:r>
              <a:rPr lang="zh-CN" altLang="zh-CN" sz="2800"/>
              <a:t>为定值电阻．当开关</a:t>
            </a:r>
            <a:r>
              <a:rPr lang="en-US" altLang="zh-CN" sz="2800"/>
              <a:t>S</a:t>
            </a:r>
            <a:r>
              <a:rPr lang="zh-CN" altLang="zh-CN" sz="2800"/>
              <a:t>闭合时，小灯泡</a:t>
            </a:r>
            <a:r>
              <a:rPr lang="en-US" altLang="zh-CN" sz="2800"/>
              <a:t>L</a:t>
            </a:r>
            <a:r>
              <a:rPr lang="zh-CN" altLang="zh-CN" sz="2800"/>
              <a:t>正常发光，电流</a:t>
            </a:r>
            <a:br>
              <a:rPr lang="en-US" altLang="zh-CN" sz="2800"/>
            </a:br>
            <a:r>
              <a:rPr lang="zh-CN" altLang="zh-CN" sz="2800"/>
              <a:t>表的示数如图乙所示．求：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867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9550" y="3568700"/>
            <a:ext cx="3195638" cy="14874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7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50" y="1706563"/>
            <a:ext cx="1196975" cy="438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2"/>
          <p:cNvSpPr>
            <a:spLocks noGrp="1"/>
          </p:cNvSpPr>
          <p:nvPr>
            <p:ph type="title" idx="4294967295"/>
          </p:nvPr>
        </p:nvSpPr>
        <p:spPr>
          <a:xfrm>
            <a:off x="598488" y="1489075"/>
            <a:ext cx="8126412" cy="858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）小灯泡</a:t>
            </a:r>
            <a:r>
              <a:rPr lang="en-US" altLang="zh-CN" sz="2800"/>
              <a:t>L</a:t>
            </a:r>
            <a:r>
              <a:rPr lang="zh-CN" altLang="zh-CN" sz="2800"/>
              <a:t>的电阻；</a:t>
            </a:r>
            <a:endParaRPr lang="zh-CN" altLang="en-US" sz="2800"/>
          </a:p>
        </p:txBody>
      </p:sp>
      <p:pic>
        <p:nvPicPr>
          <p:cNvPr id="29700" name="图片 3"/>
          <p:cNvPicPr>
            <a:picLocks noChangeAspect="1"/>
          </p:cNvPicPr>
          <p:nvPr/>
        </p:nvPicPr>
        <p:blipFill>
          <a:blip r:embed="rId2"/>
          <a:srcRect r="26679"/>
          <a:stretch>
            <a:fillRect/>
          </a:stretch>
        </p:blipFill>
        <p:spPr>
          <a:xfrm>
            <a:off x="862013" y="2281238"/>
            <a:ext cx="6704012" cy="30861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2"/>
          <p:cNvSpPr>
            <a:spLocks noGrp="1"/>
          </p:cNvSpPr>
          <p:nvPr>
            <p:ph type="title" idx="4294967295"/>
          </p:nvPr>
        </p:nvSpPr>
        <p:spPr>
          <a:xfrm>
            <a:off x="269875" y="539750"/>
            <a:ext cx="8126413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）电阻</a:t>
            </a:r>
            <a:r>
              <a:rPr lang="en-US" altLang="zh-CN" sz="2800" i="1"/>
              <a:t>R</a:t>
            </a:r>
            <a:r>
              <a:rPr lang="zh-CN" altLang="zh-CN" sz="2800"/>
              <a:t>的阻值；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0724" name="图片 1"/>
          <p:cNvPicPr>
            <a:picLocks noChangeAspect="1"/>
          </p:cNvPicPr>
          <p:nvPr/>
        </p:nvPicPr>
        <p:blipFill>
          <a:blip r:embed="rId2"/>
          <a:srcRect r="12560"/>
          <a:stretch>
            <a:fillRect/>
          </a:stretch>
        </p:blipFill>
        <p:spPr>
          <a:xfrm>
            <a:off x="574675" y="1189038"/>
            <a:ext cx="7994650" cy="53990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2"/>
          <p:cNvSpPr>
            <a:spLocks noGrp="1"/>
          </p:cNvSpPr>
          <p:nvPr>
            <p:ph type="title" idx="4294967295"/>
          </p:nvPr>
        </p:nvSpPr>
        <p:spPr>
          <a:xfrm>
            <a:off x="1566863" y="1955800"/>
            <a:ext cx="618966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）电阻</a:t>
            </a:r>
            <a:r>
              <a:rPr lang="en-US" altLang="zh-CN" sz="2800" i="1"/>
              <a:t>R</a:t>
            </a:r>
            <a:r>
              <a:rPr lang="zh-CN" altLang="zh-CN" sz="2800"/>
              <a:t>消耗的电功率．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1748" name="矩形 1"/>
          <p:cNvSpPr/>
          <p:nvPr/>
        </p:nvSpPr>
        <p:spPr>
          <a:xfrm>
            <a:off x="1763713" y="2606675"/>
            <a:ext cx="6445250" cy="13128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(3)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消耗的电功率：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P</a:t>
            </a:r>
            <a:r>
              <a:rPr lang="en-US" altLang="zh-CN" sz="2800" i="1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UI</a:t>
            </a:r>
            <a:r>
              <a:rPr lang="en-US" altLang="zh-CN" sz="2800" i="1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12 V×0.3 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3.6 W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        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泰州）如图甲所示电路，电源电压恒为</a:t>
            </a:r>
            <a:r>
              <a:rPr lang="en-US" altLang="zh-CN" sz="2400"/>
              <a:t>6 V</a:t>
            </a:r>
            <a:r>
              <a:rPr lang="zh-CN" altLang="zh-CN" sz="2400"/>
              <a:t>，滑动变阻器</a:t>
            </a:r>
            <a:r>
              <a:rPr lang="en-US" altLang="zh-CN" sz="2400" i="1"/>
              <a:t>R</a:t>
            </a:r>
            <a:r>
              <a:rPr lang="zh-CN" altLang="zh-CN" sz="2400"/>
              <a:t>的规格为</a:t>
            </a:r>
            <a:r>
              <a:rPr lang="en-US" altLang="zh-CN" sz="2400"/>
              <a:t>“25 Ω</a:t>
            </a:r>
            <a:r>
              <a:rPr lang="zh-CN" altLang="zh-CN" sz="2400"/>
              <a:t>　</a:t>
            </a:r>
            <a:r>
              <a:rPr lang="en-US" altLang="zh-CN" sz="2400"/>
              <a:t>1 A”</a:t>
            </a:r>
            <a:r>
              <a:rPr lang="zh-CN" altLang="zh-CN" sz="2400"/>
              <a:t>，电流表量程选择</a:t>
            </a:r>
            <a:r>
              <a:rPr lang="en-US" altLang="zh-CN" sz="2400"/>
              <a:t>“0</a:t>
            </a:r>
            <a:r>
              <a:rPr lang="zh-CN" altLang="zh-CN" sz="2400"/>
              <a:t>～</a:t>
            </a:r>
            <a:r>
              <a:rPr lang="en-US" altLang="zh-CN" sz="2400"/>
              <a:t>0.6 A”</a:t>
            </a:r>
            <a:r>
              <a:rPr lang="zh-CN" altLang="zh-CN" sz="2400"/>
              <a:t>，电压表量程选择</a:t>
            </a:r>
            <a:r>
              <a:rPr lang="en-US" altLang="zh-CN" sz="2400"/>
              <a:t>“0</a:t>
            </a:r>
            <a:r>
              <a:rPr lang="zh-CN" altLang="zh-CN" sz="2400"/>
              <a:t>～</a:t>
            </a:r>
            <a:r>
              <a:rPr lang="en-US" altLang="zh-CN" sz="2400"/>
              <a:t>3 V”</a:t>
            </a:r>
            <a:r>
              <a:rPr lang="zh-CN" altLang="zh-CN" sz="2400"/>
              <a:t>，小灯泡上标有</a:t>
            </a:r>
            <a:r>
              <a:rPr lang="en-US" altLang="zh-CN" sz="2400"/>
              <a:t>“4.5 V</a:t>
            </a:r>
            <a:r>
              <a:rPr lang="zh-CN" altLang="zh-CN" sz="2400"/>
              <a:t>　</a:t>
            </a:r>
            <a:r>
              <a:rPr lang="en-US" altLang="zh-CN" sz="2400"/>
              <a:t>0.3 A”</a:t>
            </a:r>
            <a:r>
              <a:rPr lang="zh-CN" altLang="zh-CN" sz="2400"/>
              <a:t>字样，其</a:t>
            </a:r>
            <a:r>
              <a:rPr lang="en-US" altLang="zh-CN" sz="2400" i="1"/>
              <a:t>I</a:t>
            </a:r>
            <a:r>
              <a:rPr lang="en-US" altLang="zh-CN" sz="2400"/>
              <a:t>—</a:t>
            </a:r>
            <a:r>
              <a:rPr lang="en-US" altLang="zh-CN" sz="2400" i="1"/>
              <a:t>U</a:t>
            </a:r>
            <a:r>
              <a:rPr lang="zh-CN" altLang="zh-CN" sz="2400"/>
              <a:t>图象如图乙所示，闭合开关</a:t>
            </a:r>
            <a:r>
              <a:rPr lang="en-US" altLang="zh-CN" sz="2400"/>
              <a:t>S</a:t>
            </a:r>
            <a:r>
              <a:rPr lang="zh-CN" altLang="zh-CN" sz="2400"/>
              <a:t>，为保证电路安全，在移动滑片</a:t>
            </a:r>
            <a:r>
              <a:rPr lang="en-US" altLang="zh-CN" sz="2400" i="1"/>
              <a:t>P</a:t>
            </a:r>
            <a:r>
              <a:rPr lang="zh-CN" altLang="zh-CN" sz="2400"/>
              <a:t>的过程中，下列选项正确的是（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．电路的最大功率是</a:t>
            </a:r>
            <a:r>
              <a:rPr lang="en-US" altLang="zh-CN" sz="2400"/>
              <a:t>3.6 W	    </a:t>
            </a:r>
            <a:br>
              <a:rPr lang="en-US" altLang="zh-CN" sz="2400"/>
            </a:br>
            <a:r>
              <a:rPr lang="en-US" altLang="zh-CN" sz="2400"/>
              <a:t>B</a:t>
            </a:r>
            <a:r>
              <a:rPr lang="zh-CN" altLang="zh-CN" sz="2400"/>
              <a:t>．小灯泡的最小功率是</a:t>
            </a:r>
            <a:r>
              <a:rPr lang="en-US" altLang="zh-CN" sz="2400"/>
              <a:t>0.75 W	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．电流表的最小示数是</a:t>
            </a:r>
            <a:r>
              <a:rPr lang="en-US" altLang="zh-CN" sz="2400"/>
              <a:t>0.15 A	    </a:t>
            </a:r>
            <a:br>
              <a:rPr lang="en-US" altLang="zh-CN" sz="2400"/>
            </a:br>
            <a:r>
              <a:rPr lang="en-US" altLang="zh-CN" sz="2400"/>
              <a:t>D</a:t>
            </a:r>
            <a:r>
              <a:rPr lang="zh-CN" altLang="zh-CN" sz="2400"/>
              <a:t>．电流表的最大示数是</a:t>
            </a:r>
            <a:r>
              <a:rPr lang="en-US" altLang="zh-CN" sz="2400"/>
              <a:t>0.4 A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3277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375" y="3817938"/>
            <a:ext cx="3825875" cy="1504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77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350" y="1022350"/>
            <a:ext cx="690563" cy="382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4" name="矩形 3"/>
          <p:cNvSpPr/>
          <p:nvPr/>
        </p:nvSpPr>
        <p:spPr>
          <a:xfrm>
            <a:off x="7566025" y="31369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277938"/>
            <a:ext cx="8128000" cy="39973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）为保证电路安全，串联电路中允许通过的最大电流</a:t>
            </a:r>
            <a:r>
              <a:rPr lang="en-US" altLang="zh-CN" sz="2800" i="1"/>
              <a:t>I</a:t>
            </a:r>
            <a:r>
              <a:rPr lang="zh-CN" altLang="zh-CN" sz="2800"/>
              <a:t>取额定电流的最小值，则最大功率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 i="1"/>
              <a:t>UI</a:t>
            </a:r>
            <a:r>
              <a:rPr lang="zh-CN" altLang="zh-CN" sz="2800"/>
              <a:t>（</a:t>
            </a:r>
            <a:r>
              <a:rPr lang="en-US" altLang="zh-CN" sz="2800" i="1"/>
              <a:t>U</a:t>
            </a:r>
            <a:r>
              <a:rPr lang="zh-CN" altLang="zh-CN" sz="2800"/>
              <a:t>为电源电压）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）由串联分压可知，当电压表的示数为最大时，滑动变阻器接入的阻值最大，电流最小，则最小功率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 i="1"/>
              <a:t>UI</a:t>
            </a:r>
            <a:r>
              <a:rPr lang="zh-CN" altLang="zh-CN" sz="2800"/>
              <a:t>（</a:t>
            </a:r>
            <a:r>
              <a:rPr lang="en-US" altLang="zh-CN" sz="2800" i="1"/>
              <a:t>U</a:t>
            </a:r>
            <a:r>
              <a:rPr lang="zh-CN" altLang="zh-CN" sz="2800"/>
              <a:t>为电源电压）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2"/>
          <p:cNvSpPr>
            <a:spLocks noGrp="1"/>
          </p:cNvSpPr>
          <p:nvPr>
            <p:ph type="title" idx="4294967295"/>
          </p:nvPr>
        </p:nvSpPr>
        <p:spPr>
          <a:xfrm>
            <a:off x="508000" y="8350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700"/>
              </a:lnSpc>
            </a:pPr>
            <a:r>
              <a:rPr lang="en-US" altLang="zh-CN" sz="2800"/>
              <a:t>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凉山州）如下图所示，把分别标有</a:t>
            </a:r>
            <a:r>
              <a:rPr lang="en-US" altLang="zh-CN" sz="2800"/>
              <a:t>“6 V</a:t>
            </a:r>
            <a:r>
              <a:rPr lang="zh-CN" altLang="zh-CN" sz="2800"/>
              <a:t>　</a:t>
            </a:r>
            <a:r>
              <a:rPr lang="en-US" altLang="zh-CN" sz="2800"/>
              <a:t>6 W”</a:t>
            </a:r>
            <a:r>
              <a:rPr lang="zh-CN" altLang="zh-CN" sz="2800"/>
              <a:t>和</a:t>
            </a:r>
            <a:r>
              <a:rPr lang="en-US" altLang="zh-CN" sz="2800"/>
              <a:t>“6 V</a:t>
            </a:r>
            <a:r>
              <a:rPr lang="zh-CN" altLang="zh-CN" sz="2800"/>
              <a:t>　</a:t>
            </a:r>
            <a:r>
              <a:rPr lang="en-US" altLang="zh-CN" sz="2800"/>
              <a:t>3 W”</a:t>
            </a:r>
            <a:r>
              <a:rPr lang="zh-CN" altLang="zh-CN" sz="2800"/>
              <a:t>的甲乙两个小灯泡串联接入电路，闭合开关后，其中一个灯泡正常发光，另一个灯泡发光较暗，不考虑温度对灯丝电阻的影响，则以下说法正确的是（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甲灯的电阻大于乙灯的电阻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．整个电路此时消耗的总功率是</a:t>
            </a:r>
            <a:r>
              <a:rPr lang="en-US" altLang="zh-CN" sz="2800"/>
              <a:t>4.5 W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1</a:t>
            </a:r>
            <a:r>
              <a:rPr lang="zh-CN" altLang="zh-CN" sz="2800"/>
              <a:t>秒内甲灯消耗的电能是</a:t>
            </a:r>
            <a:r>
              <a:rPr lang="en-US" altLang="zh-CN" sz="2800"/>
              <a:t>3 J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．甲灯两端的电压为</a:t>
            </a:r>
            <a:r>
              <a:rPr lang="en-US" altLang="zh-CN" sz="2800"/>
              <a:t>6 V</a:t>
            </a:r>
            <a:endParaRPr lang="zh-CN" altLang="en-US" sz="2800"/>
          </a:p>
        </p:txBody>
      </p:sp>
      <p:pic>
        <p:nvPicPr>
          <p:cNvPr id="34820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9038" y="3284538"/>
            <a:ext cx="1952625" cy="1301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4821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138" y="1014413"/>
            <a:ext cx="1177925" cy="390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2" name="矩形 6"/>
          <p:cNvSpPr/>
          <p:nvPr/>
        </p:nvSpPr>
        <p:spPr>
          <a:xfrm>
            <a:off x="4986338" y="32845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2"/>
          <p:cNvSpPr>
            <a:spLocks noGrp="1"/>
          </p:cNvSpPr>
          <p:nvPr>
            <p:ph type="title" idx="4294967295"/>
          </p:nvPr>
        </p:nvSpPr>
        <p:spPr>
          <a:xfrm>
            <a:off x="828675" y="2249488"/>
            <a:ext cx="7323138" cy="2052637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</a:t>
            </a:r>
            <a:r>
              <a:rPr lang="en-US" altLang="zh-CN" sz="2800" i="1"/>
              <a:t>R</a:t>
            </a:r>
            <a:r>
              <a:rPr lang="zh-CN" altLang="zh-CN" sz="2800"/>
              <a:t>不变时，</a:t>
            </a:r>
            <a:r>
              <a:rPr lang="en-US" altLang="zh-CN" sz="2800" i="1"/>
              <a:t>U</a:t>
            </a:r>
            <a:r>
              <a:rPr lang="zh-CN" altLang="zh-CN" sz="2800"/>
              <a:t>变成原来的</a:t>
            </a:r>
            <a:r>
              <a:rPr lang="en-US" altLang="zh-CN" sz="2800"/>
              <a:t>2</a:t>
            </a:r>
            <a:r>
              <a:rPr lang="zh-CN" altLang="zh-CN" sz="2800"/>
              <a:t>倍，其功率变为原来的</a:t>
            </a:r>
            <a:r>
              <a:rPr lang="en-US" altLang="zh-CN" sz="2800"/>
              <a:t>4</a:t>
            </a:r>
            <a:r>
              <a:rPr lang="zh-CN" altLang="zh-CN" sz="2800"/>
              <a:t>倍．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．单位换算问题．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2700" y="1474788"/>
            <a:ext cx="1498600" cy="4683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2"/>
          <p:cNvSpPr>
            <a:spLocks noGrp="1"/>
          </p:cNvSpPr>
          <p:nvPr>
            <p:ph type="title" idx="4294967295"/>
          </p:nvPr>
        </p:nvSpPr>
        <p:spPr>
          <a:xfrm>
            <a:off x="438150" y="6651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江西）给手机快速充电的过程，主要是将电能转化为</a:t>
            </a:r>
            <a:r>
              <a:rPr lang="zh-CN" altLang="zh-CN" sz="2800" u="sng"/>
              <a:t>　　　　　</a:t>
            </a:r>
            <a:r>
              <a:rPr lang="zh-CN" altLang="zh-CN" sz="2800"/>
              <a:t>能，过一会儿，充电器发烫，这是通过电流</a:t>
            </a:r>
            <a:r>
              <a:rPr lang="zh-CN" altLang="zh-CN" sz="2800" u="sng"/>
              <a:t>　　　　　</a:t>
            </a:r>
            <a:r>
              <a:rPr lang="zh-CN" altLang="zh-CN" sz="2800"/>
              <a:t>的方式，增大了物体的内能．</a:t>
            </a:r>
            <a:endParaRPr lang="zh-CN" altLang="zh-CN" sz="2800"/>
          </a:p>
        </p:txBody>
      </p:sp>
      <p:sp>
        <p:nvSpPr>
          <p:cNvPr id="36868" name="标题 2"/>
          <p:cNvSpPr/>
          <p:nvPr/>
        </p:nvSpPr>
        <p:spPr>
          <a:xfrm>
            <a:off x="438150" y="31099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2020·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襄阳）小强家中一个月前、后电能表示数如下图所示，小强家所在地区每度电的电费是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0.6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元，那么本月他家应交电费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　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元．请你为小强家提一条节约用电的建议：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　　　　　　　　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</a:t>
            </a:r>
            <a:endParaRPr lang="zh-CN" altLang="zh-CN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pic>
        <p:nvPicPr>
          <p:cNvPr id="36869" name="图片 7"/>
          <p:cNvPicPr>
            <a:picLocks noChangeAspect="1"/>
          </p:cNvPicPr>
          <p:nvPr/>
        </p:nvPicPr>
        <p:blipFill>
          <a:blip r:embed="rId2"/>
          <a:srcRect r="85290"/>
          <a:stretch>
            <a:fillRect/>
          </a:stretch>
        </p:blipFill>
        <p:spPr>
          <a:xfrm>
            <a:off x="5500688" y="5053013"/>
            <a:ext cx="2584450" cy="1485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70" name="矩形 9"/>
          <p:cNvSpPr/>
          <p:nvPr/>
        </p:nvSpPr>
        <p:spPr>
          <a:xfrm>
            <a:off x="3070225" y="1350963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化学</a:t>
            </a:r>
            <a:endParaRPr lang="zh-CN" altLang="en-US" sz="2800"/>
          </a:p>
        </p:txBody>
      </p:sp>
      <p:sp>
        <p:nvSpPr>
          <p:cNvPr id="36871" name="矩形 10"/>
          <p:cNvSpPr/>
          <p:nvPr/>
        </p:nvSpPr>
        <p:spPr>
          <a:xfrm>
            <a:off x="3743325" y="2025650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做功</a:t>
            </a:r>
            <a:endParaRPr lang="zh-CN" altLang="en-US" sz="2800"/>
          </a:p>
        </p:txBody>
      </p:sp>
      <p:sp>
        <p:nvSpPr>
          <p:cNvPr id="36872" name="矩形 11"/>
          <p:cNvSpPr/>
          <p:nvPr/>
        </p:nvSpPr>
        <p:spPr>
          <a:xfrm>
            <a:off x="4994275" y="4489450"/>
            <a:ext cx="7239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180</a:t>
            </a:r>
            <a:endParaRPr lang="zh-CN" altLang="en-US" sz="2800"/>
          </a:p>
        </p:txBody>
      </p:sp>
      <p:sp>
        <p:nvSpPr>
          <p:cNvPr id="36873" name="矩形 12"/>
          <p:cNvSpPr/>
          <p:nvPr/>
        </p:nvSpPr>
        <p:spPr>
          <a:xfrm>
            <a:off x="723900" y="5761038"/>
            <a:ext cx="315595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人离开时随手关灯</a:t>
            </a:r>
            <a:r>
              <a:rPr lang="zh-CN" altLang="zh-CN" sz="2800" spc="0">
                <a:solidFill>
                  <a:srgbClr val="FF0000"/>
                </a:solidFill>
                <a:latin typeface="等线" pitchFamily="2" charset="-122"/>
                <a:ea typeface="Times New Roman" panose="02020603050405020304" pitchFamily="18" charset="0"/>
              </a:rPr>
              <a:t> 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  <p:bldP spid="36870" grpId="0"/>
      <p:bldP spid="36871" grpId="0"/>
      <p:bldP spid="36872" grpId="0"/>
      <p:bldP spid="3687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9891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．某节能灯泡包装盒上标有</a:t>
            </a:r>
            <a:r>
              <a:rPr lang="en-US" altLang="zh-CN" sz="2800"/>
              <a:t>“220 V</a:t>
            </a:r>
            <a:r>
              <a:rPr lang="zh-CN" altLang="zh-CN" sz="2800"/>
              <a:t>　</a:t>
            </a:r>
            <a:r>
              <a:rPr lang="en-US" altLang="zh-CN" sz="2800"/>
              <a:t>11 W”</a:t>
            </a:r>
            <a:r>
              <a:rPr lang="zh-CN" altLang="zh-CN" sz="2800"/>
              <a:t>的字样，当灯泡正常发光时，通过灯泡的电流为</a:t>
            </a:r>
            <a:r>
              <a:rPr lang="zh-CN" altLang="zh-CN" sz="2800" u="sng"/>
              <a:t>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</a:t>
            </a:r>
            <a:r>
              <a:rPr lang="en-US" altLang="zh-CN" sz="2800"/>
              <a:t>A</a:t>
            </a:r>
            <a:r>
              <a:rPr lang="zh-CN" altLang="zh-CN" sz="2800" u="sng">
                <a:solidFill>
                  <a:schemeClr val="bg1"/>
                </a:solidFill>
              </a:rPr>
              <a:t>．</a:t>
            </a:r>
            <a:r>
              <a:rPr lang="zh-CN" altLang="zh-CN" sz="2800"/>
              <a:t>连续通电</a:t>
            </a:r>
            <a:r>
              <a:rPr lang="en-US" altLang="zh-CN" sz="2800"/>
              <a:t>10 s</a:t>
            </a:r>
            <a:r>
              <a:rPr lang="zh-CN" altLang="zh-CN" sz="2800"/>
              <a:t>，消耗的电能是</a:t>
            </a:r>
            <a:r>
              <a:rPr lang="zh-CN" altLang="zh-CN" sz="2800" u="sng"/>
              <a:t>　　　　　</a:t>
            </a:r>
            <a:r>
              <a:rPr lang="en-US" altLang="zh-CN" sz="2800"/>
              <a:t>J.</a:t>
            </a:r>
            <a:endParaRPr lang="zh-CN" altLang="en-US" sz="2800"/>
          </a:p>
        </p:txBody>
      </p:sp>
      <p:sp>
        <p:nvSpPr>
          <p:cNvPr id="37892" name="矩形 3"/>
          <p:cNvSpPr/>
          <p:nvPr/>
        </p:nvSpPr>
        <p:spPr>
          <a:xfrm>
            <a:off x="5894388" y="3389313"/>
            <a:ext cx="10699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110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7893" name="矩形 5"/>
          <p:cNvSpPr/>
          <p:nvPr/>
        </p:nvSpPr>
        <p:spPr>
          <a:xfrm>
            <a:off x="7521575" y="2740025"/>
            <a:ext cx="8143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0.05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  <p:bldP spid="3789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2"/>
          <p:cNvSpPr>
            <a:spLocks noGrp="1"/>
          </p:cNvSpPr>
          <p:nvPr>
            <p:ph type="title" idx="4294967295"/>
          </p:nvPr>
        </p:nvSpPr>
        <p:spPr>
          <a:xfrm>
            <a:off x="508000" y="7381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株洲）电动自行车是生活中最常见的交通工具，人们常简称为电动车，给电动车充电时，充电器将</a:t>
            </a:r>
            <a:r>
              <a:rPr lang="en-US" altLang="zh-CN" sz="2800"/>
              <a:t>220 V</a:t>
            </a:r>
            <a:r>
              <a:rPr lang="zh-CN" altLang="zh-CN" sz="2800"/>
              <a:t>家庭电路电压降为电动车蓄电池需要的充电电压，现在，我市许多小区安装了公共充电插座，采取扫码付费自动充电（如上图所示），这些插座都是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串联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并联</a:t>
            </a:r>
            <a:r>
              <a:rPr lang="en-US" altLang="zh-CN" sz="2800"/>
              <a:t>”</a:t>
            </a:r>
            <a:r>
              <a:rPr lang="zh-CN" altLang="zh-CN" sz="2800"/>
              <a:t>）的．假设某充电器输出电压为</a:t>
            </a:r>
            <a:r>
              <a:rPr lang="en-US" altLang="zh-CN" sz="2800"/>
              <a:t>48 V</a:t>
            </a:r>
            <a:r>
              <a:rPr lang="zh-CN" altLang="zh-CN" sz="2800"/>
              <a:t>，输出电流为</a:t>
            </a:r>
            <a:r>
              <a:rPr lang="en-US" altLang="zh-CN" sz="2800"/>
              <a:t>2.5 A</a:t>
            </a:r>
            <a:r>
              <a:rPr lang="zh-CN" altLang="zh-CN" sz="2800"/>
              <a:t>，则它的输出功率是</a:t>
            </a:r>
            <a:r>
              <a:rPr lang="zh-CN" altLang="zh-CN" sz="2800" u="sng"/>
              <a:t>　　　　　</a:t>
            </a:r>
            <a:r>
              <a:rPr lang="en-US" altLang="zh-CN" sz="2800"/>
              <a:t>W</a:t>
            </a:r>
            <a:r>
              <a:rPr lang="zh-CN" altLang="zh-CN" sz="2800"/>
              <a:t>；若当地的商用电价为</a:t>
            </a:r>
            <a:r>
              <a:rPr lang="en-US" altLang="zh-CN" sz="2800"/>
              <a:t>1</a:t>
            </a:r>
            <a:r>
              <a:rPr lang="zh-CN" altLang="zh-CN" sz="2800"/>
              <a:t>元</a:t>
            </a:r>
            <a:r>
              <a:rPr lang="en-US" altLang="zh-CN" sz="2800"/>
              <a:t>/</a:t>
            </a:r>
            <a:r>
              <a:rPr lang="zh-CN" altLang="zh-CN" sz="2800"/>
              <a:t>（</a:t>
            </a:r>
            <a:r>
              <a:rPr lang="en-US" altLang="zh-CN" sz="2800"/>
              <a:t>kW·h</a:t>
            </a:r>
            <a:r>
              <a:rPr lang="zh-CN" altLang="zh-CN" sz="2800"/>
              <a:t>），那么充电</a:t>
            </a:r>
            <a:r>
              <a:rPr lang="en-US" altLang="zh-CN" sz="2800"/>
              <a:t>6</a:t>
            </a:r>
            <a:r>
              <a:rPr lang="zh-CN" altLang="zh-CN" sz="2800"/>
              <a:t>小</a:t>
            </a:r>
            <a:br>
              <a:rPr lang="en-US" altLang="zh-CN" sz="2800"/>
            </a:br>
            <a:r>
              <a:rPr lang="zh-CN" altLang="zh-CN" sz="2800"/>
              <a:t>时的用电成本至少是</a:t>
            </a:r>
            <a:r>
              <a:rPr lang="zh-CN" altLang="zh-CN" sz="2800" u="sng"/>
              <a:t>　　　　　</a:t>
            </a:r>
            <a:r>
              <a:rPr lang="zh-CN" altLang="zh-CN" sz="2800"/>
              <a:t>元．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8916" name="图片 1"/>
          <p:cNvPicPr>
            <a:picLocks noChangeAspect="1"/>
          </p:cNvPicPr>
          <p:nvPr/>
        </p:nvPicPr>
        <p:blipFill>
          <a:blip r:embed="rId2"/>
          <a:srcRect r="82422"/>
          <a:stretch>
            <a:fillRect/>
          </a:stretch>
        </p:blipFill>
        <p:spPr>
          <a:xfrm>
            <a:off x="6583363" y="4991100"/>
            <a:ext cx="2278062" cy="1641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3"/>
          <p:cNvSpPr/>
          <p:nvPr/>
        </p:nvSpPr>
        <p:spPr>
          <a:xfrm>
            <a:off x="4240213" y="5549900"/>
            <a:ext cx="8128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0.72</a:t>
            </a:r>
            <a:endParaRPr lang="zh-CN" altLang="en-US" sz="2800"/>
          </a:p>
        </p:txBody>
      </p:sp>
      <p:sp>
        <p:nvSpPr>
          <p:cNvPr id="38918" name="矩形 5"/>
          <p:cNvSpPr/>
          <p:nvPr/>
        </p:nvSpPr>
        <p:spPr>
          <a:xfrm>
            <a:off x="3160713" y="3419475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并联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38919" name="矩形 6"/>
          <p:cNvSpPr/>
          <p:nvPr/>
        </p:nvSpPr>
        <p:spPr>
          <a:xfrm>
            <a:off x="4572000" y="4486275"/>
            <a:ext cx="7239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120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7" grpId="0"/>
      <p:bldP spid="38918" grpId="0"/>
      <p:bldP spid="3891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哈尔滨）如下图所示，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en-US" altLang="zh-CN" sz="2800"/>
              <a:t>“3 V</a:t>
            </a:r>
            <a:r>
              <a:rPr lang="zh-CN" altLang="zh-CN" sz="2800"/>
              <a:t>　</a:t>
            </a:r>
            <a:r>
              <a:rPr lang="en-US" altLang="zh-CN" sz="2800"/>
              <a:t>3 W”</a:t>
            </a:r>
            <a:r>
              <a:rPr lang="zh-CN" altLang="zh-CN" sz="2800"/>
              <a:t>、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en-US" altLang="zh-CN" sz="2800"/>
              <a:t>“3 V</a:t>
            </a:r>
            <a:r>
              <a:rPr lang="zh-CN" altLang="zh-CN" sz="2800"/>
              <a:t>　</a:t>
            </a:r>
            <a:r>
              <a:rPr lang="en-US" altLang="zh-CN" sz="2800"/>
              <a:t>1.5 W”</a:t>
            </a:r>
            <a:r>
              <a:rPr lang="zh-CN" altLang="zh-CN" sz="2800"/>
              <a:t>．灯丝电阻不变，电源电压</a:t>
            </a:r>
            <a:r>
              <a:rPr lang="en-US" altLang="zh-CN" sz="2800"/>
              <a:t>3 V</a:t>
            </a:r>
            <a:r>
              <a:rPr lang="zh-CN" altLang="zh-CN" sz="2800"/>
              <a:t>．开关</a:t>
            </a:r>
            <a:r>
              <a:rPr lang="en-US" altLang="zh-CN" sz="2800"/>
              <a:t>S</a:t>
            </a:r>
            <a:r>
              <a:rPr lang="zh-CN" altLang="zh-CN" sz="2800"/>
              <a:t>闭合后，下列说法正确的是（　　）</a:t>
            </a:r>
            <a:br>
              <a:rPr lang="zh-CN" altLang="zh-CN" sz="2800"/>
            </a:br>
            <a:r>
              <a:rPr lang="en-US" altLang="zh-CN" sz="2800"/>
              <a:t>A.L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的电阻之比是</a:t>
            </a:r>
            <a:r>
              <a:rPr lang="en-US" altLang="zh-CN" sz="2800"/>
              <a:t>2∶1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的电流之比是</a:t>
            </a:r>
            <a:r>
              <a:rPr lang="en-US" altLang="zh-CN" sz="2800"/>
              <a:t>1∶2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两端电压是</a:t>
            </a:r>
            <a:r>
              <a:rPr lang="en-US" altLang="zh-CN" sz="2800"/>
              <a:t>2 V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．两灯消耗的总功率是</a:t>
            </a:r>
            <a:r>
              <a:rPr lang="en-US" altLang="zh-CN" sz="2800"/>
              <a:t>1 W           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994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1513" y="3019425"/>
            <a:ext cx="2362200" cy="1884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1" name="矩形 1"/>
          <p:cNvSpPr/>
          <p:nvPr/>
        </p:nvSpPr>
        <p:spPr>
          <a:xfrm>
            <a:off x="5908675" y="2257425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2"/>
          <p:cNvSpPr>
            <a:spLocks noGrp="1"/>
          </p:cNvSpPr>
          <p:nvPr>
            <p:ph type="title" idx="4294967295"/>
          </p:nvPr>
        </p:nvSpPr>
        <p:spPr>
          <a:xfrm>
            <a:off x="449263" y="757238"/>
            <a:ext cx="841375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600"/>
              </a:lnSpc>
            </a:pPr>
            <a:r>
              <a:rPr lang="en-US" altLang="zh-CN" sz="2400"/>
              <a:t>6</a:t>
            </a:r>
            <a:r>
              <a:rPr lang="zh-CN" altLang="zh-CN" sz="2400"/>
              <a:t>．（</a:t>
            </a:r>
            <a:r>
              <a:rPr lang="en-US" altLang="zh-CN" sz="2400"/>
              <a:t>2020·</a:t>
            </a:r>
            <a:r>
              <a:rPr lang="zh-CN" altLang="zh-CN" sz="2400"/>
              <a:t>聊城）如下表是小明家电饭煲铭牌的部分信息，小明家电能表的示数如下图所示．把电饭煲接在家庭电路中使用时，下列说法错误的是（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．电饭煲是利用电流的热效应工作的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．电饭煲在中挡正常工作时电热丝阻值比低挡正常工作时小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．电饭煲在高挡正常工作</a:t>
            </a:r>
            <a:r>
              <a:rPr lang="en-US" altLang="zh-CN" sz="2400"/>
              <a:t>10 min</a:t>
            </a:r>
            <a:r>
              <a:rPr lang="zh-CN" altLang="zh-CN" sz="2400"/>
              <a:t>，消耗的电能是</a:t>
            </a:r>
            <a:r>
              <a:rPr lang="en-US" altLang="zh-CN" sz="2400"/>
              <a:t>1.08×10</a:t>
            </a:r>
            <a:r>
              <a:rPr lang="en-US" altLang="zh-CN" sz="2400" baseline="30000"/>
              <a:t>6</a:t>
            </a:r>
            <a:r>
              <a:rPr lang="en-US" altLang="zh-CN" sz="2400"/>
              <a:t> J	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．若家中只接入电饭煲，在高挡正常工作</a:t>
            </a:r>
            <a:r>
              <a:rPr lang="en-US" altLang="zh-CN" sz="2400"/>
              <a:t>10 min</a:t>
            </a:r>
            <a:r>
              <a:rPr lang="zh-CN" altLang="zh-CN" sz="2400"/>
              <a:t>，电能表示数将变成</a:t>
            </a:r>
            <a:r>
              <a:rPr lang="en-US" altLang="zh-CN" sz="2400"/>
              <a:t>7 328.6 kW·h</a:t>
            </a:r>
            <a:br>
              <a:rPr lang="zh-CN" altLang="zh-CN" sz="2400"/>
            </a:br>
            <a:endParaRPr lang="zh-CN" altLang="en-US" sz="2400"/>
          </a:p>
        </p:txBody>
      </p:sp>
      <p:graphicFrame>
        <p:nvGraphicFramePr>
          <p:cNvPr id="40964" name="表格 1"/>
          <p:cNvGraphicFramePr>
            <a:graphicFrameLocks noGrp="1"/>
          </p:cNvGraphicFramePr>
          <p:nvPr/>
        </p:nvGraphicFramePr>
        <p:xfrm>
          <a:off x="530225" y="4581525"/>
          <a:ext cx="4406900" cy="1828800"/>
        </p:xfrm>
        <a:graphic>
          <a:graphicData uri="http://schemas.openxmlformats.org/drawingml/2006/table">
            <a:tbl>
              <a:tblPr/>
              <a:tblGrid>
                <a:gridCol w="1468438"/>
                <a:gridCol w="1470025"/>
                <a:gridCol w="1468438"/>
              </a:tblGrid>
              <a:tr h="32067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额定电压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2">
                  <a:txBody>
                    <a:bodyPr lIns="68580" tIns="0" rIns="68580" bIns="0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220 V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2067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频率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2">
                  <a:txBody>
                    <a:bodyPr lIns="68580" tIns="0" rIns="68580" bIns="0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50 Hz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20675">
                <a:tc rowSpan="3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额定功率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高挡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1 800 W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2067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中挡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1 200 W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2067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低挡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500 W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4098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063" y="4624388"/>
            <a:ext cx="1989137" cy="17859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87" name="矩形 5"/>
          <p:cNvSpPr/>
          <p:nvPr/>
        </p:nvSpPr>
        <p:spPr>
          <a:xfrm>
            <a:off x="3984625" y="1663700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8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铜仁）如下图所示是小明家的电能表，他家同时使用的用电器总功率不能超过</a:t>
            </a:r>
            <a:r>
              <a:rPr lang="zh-CN" altLang="zh-CN" sz="2800" u="sng"/>
              <a:t>　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　</a:t>
            </a:r>
            <a:r>
              <a:rPr lang="en-US" altLang="zh-CN" sz="2800"/>
              <a:t>W</a:t>
            </a:r>
            <a:r>
              <a:rPr lang="zh-CN" altLang="zh-CN" sz="2800"/>
              <a:t>．小明让他家的某用电器单独工作</a:t>
            </a:r>
            <a:r>
              <a:rPr lang="en-US" altLang="zh-CN" sz="2800"/>
              <a:t>15 min</a:t>
            </a:r>
            <a:r>
              <a:rPr lang="zh-CN" altLang="zh-CN" sz="2800"/>
              <a:t>，这段时间内电能表的转盘刚好转了</a:t>
            </a:r>
            <a:r>
              <a:rPr lang="en-US" altLang="zh-CN" sz="2800"/>
              <a:t>300</a:t>
            </a:r>
            <a:r>
              <a:rPr lang="zh-CN" altLang="zh-CN" sz="2800"/>
              <a:t>转，则这个用电器的实际功率为</a:t>
            </a:r>
            <a:r>
              <a:rPr lang="zh-CN" altLang="zh-CN" sz="2800" u="sng"/>
              <a:t>　　　　</a:t>
            </a:r>
            <a:r>
              <a:rPr lang="en-US" altLang="zh-CN" sz="2800"/>
              <a:t>W.</a:t>
            </a:r>
            <a:endParaRPr lang="zh-CN" altLang="en-US" sz="2800"/>
          </a:p>
        </p:txBody>
      </p:sp>
      <p:pic>
        <p:nvPicPr>
          <p:cNvPr id="41988" name="图片 3"/>
          <p:cNvPicPr>
            <a:picLocks noChangeAspect="1"/>
          </p:cNvPicPr>
          <p:nvPr/>
        </p:nvPicPr>
        <p:blipFill>
          <a:blip r:embed="rId2"/>
          <a:srcRect r="90634"/>
          <a:stretch>
            <a:fillRect/>
          </a:stretch>
        </p:blipFill>
        <p:spPr>
          <a:xfrm>
            <a:off x="5784850" y="3551238"/>
            <a:ext cx="1989138" cy="22431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9" name="矩形 5"/>
          <p:cNvSpPr/>
          <p:nvPr/>
        </p:nvSpPr>
        <p:spPr>
          <a:xfrm>
            <a:off x="3478213" y="3551238"/>
            <a:ext cx="7239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800</a:t>
            </a:r>
            <a:endParaRPr lang="zh-CN" altLang="en-US" sz="2800"/>
          </a:p>
        </p:txBody>
      </p:sp>
      <p:sp>
        <p:nvSpPr>
          <p:cNvPr id="41990" name="矩形 6"/>
          <p:cNvSpPr/>
          <p:nvPr/>
        </p:nvSpPr>
        <p:spPr>
          <a:xfrm>
            <a:off x="7000875" y="1603375"/>
            <a:ext cx="13525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4 400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9" grpId="0"/>
      <p:bldP spid="4199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岳阳）如上图所示是某小灯泡的电流</a:t>
            </a:r>
            <a:r>
              <a:rPr lang="en-US" altLang="zh-CN" sz="2800"/>
              <a:t>—</a:t>
            </a:r>
            <a:r>
              <a:rPr lang="zh-CN" altLang="zh-CN" sz="2800"/>
              <a:t>电压图象，小灯泡的额定电压为</a:t>
            </a:r>
            <a:r>
              <a:rPr lang="en-US" altLang="zh-CN" sz="2800"/>
              <a:t>6 V</a:t>
            </a:r>
            <a:r>
              <a:rPr lang="zh-CN" altLang="zh-CN" sz="2800"/>
              <a:t>．小灯泡正常发光时，灯丝的电阻是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r>
              <a:rPr lang="zh-CN" altLang="zh-CN" sz="2800"/>
              <a:t>若将小灯泡与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en-US" altLang="zh-CN" sz="2800"/>
              <a:t>10 Ω</a:t>
            </a:r>
            <a:r>
              <a:rPr lang="zh-CN" altLang="zh-CN" sz="2800"/>
              <a:t>的定值电阻并联接入某电路，干路中的总电流为</a:t>
            </a:r>
            <a:r>
              <a:rPr lang="en-US" altLang="zh-CN" sz="2800"/>
              <a:t>0.5 A</a:t>
            </a:r>
            <a:r>
              <a:rPr lang="zh-CN" altLang="zh-CN" sz="2800"/>
              <a:t>，通电</a:t>
            </a:r>
            <a:r>
              <a:rPr lang="en-US" altLang="zh-CN" sz="2800"/>
              <a:t>10 s</a:t>
            </a:r>
            <a:r>
              <a:rPr lang="zh-CN" altLang="zh-CN" sz="2800"/>
              <a:t>，电阻</a:t>
            </a:r>
            <a:br>
              <a:rPr lang="en-US" altLang="zh-CN" sz="2800"/>
            </a:br>
            <a:r>
              <a:rPr lang="en-US" altLang="zh-CN" sz="2800" i="1"/>
              <a:t>R</a:t>
            </a:r>
            <a:r>
              <a:rPr lang="zh-CN" altLang="zh-CN" sz="2800"/>
              <a:t>消耗的电能为</a:t>
            </a:r>
            <a:r>
              <a:rPr lang="zh-CN" altLang="zh-CN" sz="2800" u="sng"/>
              <a:t>　　　　　</a:t>
            </a:r>
            <a:r>
              <a:rPr lang="en-US" altLang="zh-CN" sz="2800"/>
              <a:t>J.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3012" name="图片 1"/>
          <p:cNvPicPr>
            <a:picLocks noChangeAspect="1"/>
          </p:cNvPicPr>
          <p:nvPr/>
        </p:nvPicPr>
        <p:blipFill>
          <a:blip r:embed="rId2"/>
          <a:srcRect r="81370"/>
          <a:stretch>
            <a:fillRect/>
          </a:stretch>
        </p:blipFill>
        <p:spPr>
          <a:xfrm>
            <a:off x="5441950" y="3562350"/>
            <a:ext cx="3043238" cy="20685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3" name="矩形 3"/>
          <p:cNvSpPr/>
          <p:nvPr/>
        </p:nvSpPr>
        <p:spPr>
          <a:xfrm>
            <a:off x="3673475" y="4168775"/>
            <a:ext cx="7223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43014" name="矩形 5"/>
          <p:cNvSpPr/>
          <p:nvPr/>
        </p:nvSpPr>
        <p:spPr>
          <a:xfrm>
            <a:off x="4719638" y="2262188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3" grpId="0"/>
      <p:bldP spid="430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5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重庆）上图中电源电压为</a:t>
            </a:r>
            <a:r>
              <a:rPr lang="en-US" altLang="zh-CN" sz="2800"/>
              <a:t>6</a:t>
            </a:r>
            <a:r>
              <a:rPr lang="en-US" altLang="zh-CN" sz="2800" i="1"/>
              <a:t>V</a:t>
            </a:r>
            <a:r>
              <a:rPr lang="zh-CN" altLang="zh-CN" sz="2800"/>
              <a:t>并保持不变，定值电阻</a:t>
            </a:r>
            <a:r>
              <a:rPr lang="en-US" altLang="zh-CN" sz="2800" i="1"/>
              <a:t>R</a:t>
            </a:r>
            <a:r>
              <a:rPr lang="zh-CN" altLang="zh-CN" sz="2800"/>
              <a:t>为</a:t>
            </a:r>
            <a:r>
              <a:rPr lang="en-US" altLang="zh-CN" sz="2800"/>
              <a:t>10 Ω</a:t>
            </a:r>
            <a:r>
              <a:rPr lang="zh-CN" altLang="zh-CN" sz="2800"/>
              <a:t>，滑动变阻器</a:t>
            </a:r>
            <a:r>
              <a:rPr lang="en-US" altLang="zh-CN" sz="2800" i="1"/>
              <a:t>R</a:t>
            </a:r>
            <a:r>
              <a:rPr lang="en-US" altLang="zh-CN" sz="2800"/>
              <a:t>′</a:t>
            </a:r>
            <a:r>
              <a:rPr lang="zh-CN" altLang="zh-CN" sz="2800"/>
              <a:t>标有</a:t>
            </a:r>
            <a:r>
              <a:rPr lang="en-US" altLang="zh-CN" sz="2800"/>
              <a:t>“20 Ω</a:t>
            </a:r>
            <a:r>
              <a:rPr lang="zh-CN" altLang="zh-CN" sz="2800"/>
              <a:t>　</a:t>
            </a:r>
            <a:r>
              <a:rPr lang="en-US" altLang="zh-CN" sz="2800"/>
              <a:t>0.5 A”</a:t>
            </a:r>
            <a:r>
              <a:rPr lang="zh-CN" altLang="zh-CN" sz="2800"/>
              <a:t>字样，电流表量程为</a:t>
            </a:r>
            <a:r>
              <a:rPr lang="en-US" altLang="zh-CN" sz="2800"/>
              <a:t>“0</a:t>
            </a:r>
            <a:r>
              <a:rPr lang="zh-CN" altLang="zh-CN" sz="2800"/>
              <a:t>～</a:t>
            </a:r>
            <a:r>
              <a:rPr lang="en-US" altLang="zh-CN" sz="2800"/>
              <a:t>0.6 A”</a:t>
            </a:r>
            <a:r>
              <a:rPr lang="zh-CN" altLang="zh-CN" sz="2800"/>
              <a:t>，电压表量程为</a:t>
            </a:r>
            <a:r>
              <a:rPr lang="en-US" altLang="zh-CN" sz="2800"/>
              <a:t>“0</a:t>
            </a:r>
            <a:r>
              <a:rPr lang="zh-CN" altLang="zh-CN" sz="2800"/>
              <a:t>～</a:t>
            </a:r>
            <a:r>
              <a:rPr lang="en-US" altLang="zh-CN" sz="2800"/>
              <a:t>3 V”</a:t>
            </a:r>
            <a:r>
              <a:rPr lang="zh-CN" altLang="zh-CN" sz="2800"/>
              <a:t>，闭合开关，移动滑片</a:t>
            </a:r>
            <a:r>
              <a:rPr lang="en-US" altLang="zh-CN" sz="2800" i="1"/>
              <a:t>P</a:t>
            </a:r>
            <a:r>
              <a:rPr lang="zh-CN" altLang="zh-CN" sz="2800"/>
              <a:t>的过程中，为保证电路元件安全，滑动变阻器</a:t>
            </a:r>
            <a:r>
              <a:rPr lang="en-US" altLang="zh-CN" sz="2800" i="1"/>
              <a:t>R</a:t>
            </a:r>
            <a:r>
              <a:rPr lang="en-US" altLang="zh-CN" sz="2800"/>
              <a:t>′</a:t>
            </a:r>
            <a:r>
              <a:rPr lang="zh-CN" altLang="zh-CN" sz="2800"/>
              <a:t>接入电路的最小阻值为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r>
              <a:rPr lang="zh-CN" altLang="zh-CN" sz="2800"/>
              <a:t>定值电阻</a:t>
            </a:r>
            <a:r>
              <a:rPr lang="en-US" altLang="zh-CN" sz="2800" i="1"/>
              <a:t>R</a:t>
            </a:r>
            <a:r>
              <a:rPr lang="zh-CN" altLang="zh-CN" sz="2800"/>
              <a:t>的</a:t>
            </a:r>
            <a:br>
              <a:rPr lang="en-US" altLang="zh-CN" sz="2800"/>
            </a:br>
            <a:r>
              <a:rPr lang="zh-CN" altLang="zh-CN" sz="2800"/>
              <a:t>最大功率为</a:t>
            </a:r>
            <a:r>
              <a:rPr lang="zh-CN" altLang="zh-CN" sz="2800" u="sng"/>
              <a:t>　　　　　</a:t>
            </a:r>
            <a:r>
              <a:rPr lang="en-US" altLang="zh-CN" sz="2800"/>
              <a:t>W.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4036" name="图片 1"/>
          <p:cNvPicPr>
            <a:picLocks noChangeAspect="1"/>
          </p:cNvPicPr>
          <p:nvPr/>
        </p:nvPicPr>
        <p:blipFill>
          <a:blip r:embed="rId2"/>
          <a:srcRect r="90106"/>
          <a:stretch>
            <a:fillRect/>
          </a:stretch>
        </p:blipFill>
        <p:spPr>
          <a:xfrm>
            <a:off x="5881688" y="4183063"/>
            <a:ext cx="2346325" cy="2006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7" name="矩形 3"/>
          <p:cNvSpPr/>
          <p:nvPr/>
        </p:nvSpPr>
        <p:spPr>
          <a:xfrm>
            <a:off x="2946400" y="4800600"/>
            <a:ext cx="6334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0.9</a:t>
            </a:r>
            <a:endParaRPr lang="zh-CN" altLang="en-US" sz="2800"/>
          </a:p>
        </p:txBody>
      </p:sp>
      <p:sp>
        <p:nvSpPr>
          <p:cNvPr id="44038" name="矩形 5"/>
          <p:cNvSpPr/>
          <p:nvPr/>
        </p:nvSpPr>
        <p:spPr>
          <a:xfrm>
            <a:off x="2216150" y="4183063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7" grpId="0"/>
      <p:bldP spid="4403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葫芦岛）如上图所示是小飞家的电能表，他家同时使用的用电器总功率不能超过</a:t>
            </a:r>
            <a:r>
              <a:rPr lang="zh-CN" altLang="zh-CN" sz="2800" u="sng"/>
              <a:t>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　　　</a:t>
            </a:r>
            <a:r>
              <a:rPr lang="en-US" altLang="zh-CN" sz="2800"/>
              <a:t>W</a:t>
            </a:r>
            <a:r>
              <a:rPr lang="zh-CN" altLang="zh-CN" sz="2800"/>
              <a:t>．他让一个电暖器单独接入电路，使用高温档工作</a:t>
            </a:r>
            <a:r>
              <a:rPr lang="en-US" altLang="zh-CN" sz="2800"/>
              <a:t>2 min</a:t>
            </a:r>
            <a:r>
              <a:rPr lang="zh-CN" altLang="zh-CN" sz="2800"/>
              <a:t>，电能表转盘刚好转了</a:t>
            </a:r>
            <a:r>
              <a:rPr lang="en-US" altLang="zh-CN" sz="2800"/>
              <a:t>100</a:t>
            </a:r>
            <a:r>
              <a:rPr lang="zh-CN" altLang="zh-CN" sz="2800"/>
              <a:t>转，电暖器高温档的实际功率为</a:t>
            </a:r>
            <a:r>
              <a:rPr lang="zh-CN" altLang="zh-CN" sz="2800" u="sng"/>
              <a:t>　　　　　</a:t>
            </a:r>
            <a:r>
              <a:rPr lang="en-US" altLang="zh-CN" sz="2800"/>
              <a:t>W</a:t>
            </a:r>
            <a:r>
              <a:rPr lang="zh-CN" altLang="zh-CN" sz="2800"/>
              <a:t>．电暖器换用低温档加热时，电能表的转盘转速会变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（填</a:t>
            </a:r>
            <a:r>
              <a:rPr lang="en-US" altLang="zh-CN" sz="2800"/>
              <a:t>“</a:t>
            </a:r>
            <a:r>
              <a:rPr lang="zh-CN" altLang="zh-CN" sz="2800"/>
              <a:t>快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慢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5060" name="图片 1"/>
          <p:cNvPicPr>
            <a:picLocks noChangeAspect="1"/>
          </p:cNvPicPr>
          <p:nvPr/>
        </p:nvPicPr>
        <p:blipFill>
          <a:blip r:embed="rId2"/>
          <a:srcRect r="90422"/>
          <a:stretch>
            <a:fillRect/>
          </a:stretch>
        </p:blipFill>
        <p:spPr>
          <a:xfrm>
            <a:off x="6218238" y="4192588"/>
            <a:ext cx="1784350" cy="19669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5061" name="矩形 5"/>
          <p:cNvSpPr/>
          <p:nvPr/>
        </p:nvSpPr>
        <p:spPr>
          <a:xfrm>
            <a:off x="7335838" y="1624013"/>
            <a:ext cx="135255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8 800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45062" name="矩形 6"/>
          <p:cNvSpPr/>
          <p:nvPr/>
        </p:nvSpPr>
        <p:spPr>
          <a:xfrm>
            <a:off x="3460750" y="3525838"/>
            <a:ext cx="135255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1 500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45063" name="矩形 7"/>
          <p:cNvSpPr/>
          <p:nvPr/>
        </p:nvSpPr>
        <p:spPr>
          <a:xfrm>
            <a:off x="1141413" y="4779963"/>
            <a:ext cx="5445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慢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1" grpId="0"/>
      <p:bldP spid="45062" grpId="0"/>
      <p:bldP spid="4506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83" name="标题 2"/>
          <p:cNvSpPr>
            <a:spLocks noGrp="1"/>
          </p:cNvSpPr>
          <p:nvPr>
            <p:ph type="title" idx="4294967295"/>
          </p:nvPr>
        </p:nvSpPr>
        <p:spPr>
          <a:xfrm>
            <a:off x="422275" y="785813"/>
            <a:ext cx="8126413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11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东莞市）如下图所示，电路中定值电阻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并联在电压为</a:t>
            </a:r>
            <a:r>
              <a:rPr lang="en-US" altLang="zh-CN" sz="2800"/>
              <a:t>6 V</a:t>
            </a:r>
            <a:r>
              <a:rPr lang="zh-CN" altLang="zh-CN" sz="2800"/>
              <a:t>的电源上，当开关</a:t>
            </a:r>
            <a:r>
              <a:rPr lang="en-US" altLang="zh-CN" sz="2800"/>
              <a:t>S</a:t>
            </a:r>
            <a:r>
              <a:rPr lang="zh-CN" altLang="zh-CN" sz="2800"/>
              <a:t>闭合时，电流表</a:t>
            </a:r>
            <a:r>
              <a:rPr lang="en-US" altLang="zh-CN" sz="2800"/>
              <a:t>A</a:t>
            </a:r>
            <a:r>
              <a:rPr lang="en-US" altLang="zh-CN" sz="2800" baseline="-25000"/>
              <a:t>1</a:t>
            </a:r>
            <a:r>
              <a:rPr lang="zh-CN" altLang="zh-CN" sz="2800"/>
              <a:t>的示数为</a:t>
            </a:r>
            <a:r>
              <a:rPr lang="en-US" altLang="zh-CN" sz="2800"/>
              <a:t>0.6 A</a:t>
            </a:r>
            <a:r>
              <a:rPr lang="zh-CN" altLang="zh-CN" sz="2800"/>
              <a:t>，电</a:t>
            </a:r>
            <a:br>
              <a:rPr lang="en-US" altLang="zh-CN" sz="2800"/>
            </a:br>
            <a:r>
              <a:rPr lang="zh-CN" altLang="zh-CN" sz="2800"/>
              <a:t>流表</a:t>
            </a:r>
            <a:r>
              <a:rPr lang="en-US" altLang="zh-CN" sz="2800"/>
              <a:t>A</a:t>
            </a:r>
            <a:r>
              <a:rPr lang="en-US" altLang="zh-CN" sz="2800" baseline="-25000"/>
              <a:t>2</a:t>
            </a:r>
            <a:r>
              <a:rPr lang="zh-CN" altLang="zh-CN" sz="2800"/>
              <a:t>的示数为</a:t>
            </a:r>
            <a:r>
              <a:rPr lang="en-US" altLang="zh-CN" sz="2800"/>
              <a:t>0.2 A</a:t>
            </a:r>
            <a:r>
              <a:rPr lang="zh-CN" altLang="zh-CN" sz="2800"/>
              <a:t>．求：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的大小；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608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1425" y="1952625"/>
            <a:ext cx="1433513" cy="160655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46085" name="组合 6"/>
          <p:cNvGrpSpPr/>
          <p:nvPr/>
        </p:nvGrpSpPr>
        <p:grpSpPr>
          <a:xfrm>
            <a:off x="330200" y="3559175"/>
            <a:ext cx="8483600" cy="3009900"/>
            <a:chOff x="330985" y="3674205"/>
            <a:chExt cx="8482027" cy="3009748"/>
          </a:xfrm>
        </p:grpSpPr>
        <p:sp>
          <p:nvSpPr>
            <p:cNvPr id="46086" name="矩形 1"/>
            <p:cNvSpPr/>
            <p:nvPr/>
          </p:nvSpPr>
          <p:spPr>
            <a:xfrm>
              <a:off x="330985" y="3674205"/>
              <a:ext cx="8482027" cy="2200164"/>
            </a:xfrm>
            <a:prstGeom prst="rect">
              <a:avLst/>
            </a:prstGeom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>
                <a:lnSpc>
                  <a:spcPts val="4200"/>
                </a:lnSpc>
              </a:pP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解：由图知，电阻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和电阻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并联，电流表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测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支路的电流，电流表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测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支路的电流；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  <a:p>
              <a:pPr marL="0" marR="0" lvl="0" indent="0">
                <a:lnSpc>
                  <a:spcPts val="4200"/>
                </a:lnSpc>
              </a:pP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(1)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因并联电路中各支路两端的电压与电源电压相等，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  <a:p>
              <a:pPr marL="0" marR="0" lvl="0" indent="0">
                <a:lnSpc>
                  <a:spcPts val="4200"/>
                </a:lnSpc>
              </a:pP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则由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     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可知，定值电阻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的阻值：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</p:txBody>
        </p:sp>
        <p:pic>
          <p:nvPicPr>
            <p:cNvPr id="46087" name="图片 3"/>
            <p:cNvPicPr>
              <a:picLocks noChangeAspect="1"/>
            </p:cNvPicPr>
            <p:nvPr/>
          </p:nvPicPr>
          <p:blipFill>
            <a:blip r:embed="rId3"/>
            <a:srcRect r="49876"/>
            <a:stretch>
              <a:fillRect/>
            </a:stretch>
          </p:blipFill>
          <p:spPr>
            <a:xfrm>
              <a:off x="421658" y="5718198"/>
              <a:ext cx="4583479" cy="9657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46088" name="图片 5"/>
            <p:cNvPicPr>
              <a:picLocks noChangeAspect="1"/>
            </p:cNvPicPr>
            <p:nvPr/>
          </p:nvPicPr>
          <p:blipFill>
            <a:blip r:embed="rId4"/>
            <a:srcRect r="95390"/>
            <a:stretch>
              <a:fillRect/>
            </a:stretch>
          </p:blipFill>
          <p:spPr>
            <a:xfrm>
              <a:off x="1722922" y="5105845"/>
              <a:ext cx="421658" cy="9657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07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）电路中的总电流</a:t>
            </a:r>
            <a:r>
              <a:rPr lang="en-US" altLang="zh-CN" sz="2800" i="1"/>
              <a:t>I</a:t>
            </a:r>
            <a:r>
              <a:rPr lang="zh-CN" altLang="zh-CN" sz="2800" baseline="-25000"/>
              <a:t>总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）通电</a:t>
            </a:r>
            <a:r>
              <a:rPr lang="en-US" altLang="zh-CN" sz="2800"/>
              <a:t>30 s</a:t>
            </a:r>
            <a:r>
              <a:rPr lang="zh-CN" altLang="zh-CN" sz="2800"/>
              <a:t>内，电路消耗的总电能．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7108" name="矩形 1"/>
          <p:cNvSpPr/>
          <p:nvPr/>
        </p:nvSpPr>
        <p:spPr>
          <a:xfrm>
            <a:off x="658813" y="2184400"/>
            <a:ext cx="8051800" cy="19589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因并联电路中总电流等于各支路电流之和，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所以，电路中的总电流：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总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0.6 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 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0.8 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7109" name="矩形 3"/>
          <p:cNvSpPr/>
          <p:nvPr/>
        </p:nvSpPr>
        <p:spPr>
          <a:xfrm>
            <a:off x="658813" y="4217988"/>
            <a:ext cx="7599362" cy="13112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(3)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通电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30 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内，电路消耗的总电能：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UI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总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 V×0.8 A×30 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144 J.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  <p:bldP spid="4710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1" name="标题 2"/>
          <p:cNvSpPr>
            <a:spLocks noGrp="1"/>
          </p:cNvSpPr>
          <p:nvPr>
            <p:ph type="title" idx="4294967295"/>
          </p:nvPr>
        </p:nvSpPr>
        <p:spPr>
          <a:xfrm>
            <a:off x="582613" y="7667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12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营口）如图甲所示的电路中，电源电压不变，定值电阻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＝</a:t>
            </a:r>
            <a:r>
              <a:rPr lang="en-US" altLang="zh-CN" sz="2800"/>
              <a:t>10 Ω</a:t>
            </a:r>
            <a:r>
              <a:rPr lang="zh-CN" altLang="zh-CN" sz="2800"/>
              <a:t>、滑动变阻器</a:t>
            </a:r>
            <a:r>
              <a:rPr lang="en-US" altLang="zh-CN" sz="2800" i="1"/>
              <a:t>R</a:t>
            </a:r>
            <a:r>
              <a:rPr lang="zh-CN" altLang="zh-CN" sz="2800"/>
              <a:t>最大阻值为</a:t>
            </a:r>
            <a:r>
              <a:rPr lang="en-US" altLang="zh-CN" sz="2800"/>
              <a:t>10 Ω</a:t>
            </a:r>
            <a:r>
              <a:rPr lang="zh-CN" altLang="zh-CN" sz="2800"/>
              <a:t>，灯泡标有</a:t>
            </a:r>
            <a:r>
              <a:rPr lang="en-US" altLang="zh-CN" sz="2800"/>
              <a:t>“6 V</a:t>
            </a:r>
            <a:r>
              <a:rPr lang="zh-CN" altLang="zh-CN" sz="2800"/>
              <a:t>　</a:t>
            </a:r>
            <a:r>
              <a:rPr lang="en-US" altLang="zh-CN" sz="2800"/>
              <a:t>4.8 W”</a:t>
            </a:r>
            <a:r>
              <a:rPr lang="zh-CN" altLang="zh-CN" sz="2800"/>
              <a:t>，灯泡的信息图象如图乙．当只闭开关</a:t>
            </a:r>
            <a:r>
              <a:rPr lang="en-US" altLang="zh-CN" sz="2800"/>
              <a:t>S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，滑动变阻器滑片位于最右端时，灯泡</a:t>
            </a:r>
            <a:r>
              <a:rPr lang="en-US" altLang="zh-CN" sz="2800"/>
              <a:t>L</a:t>
            </a:r>
            <a:r>
              <a:rPr lang="zh-CN" altLang="zh-CN" sz="2800"/>
              <a:t>的实际功率为</a:t>
            </a:r>
            <a:r>
              <a:rPr lang="en-US" altLang="zh-CN" sz="2800"/>
              <a:t>1.2 W</a:t>
            </a:r>
            <a:r>
              <a:rPr lang="zh-CN" altLang="zh-CN" sz="2800"/>
              <a:t>，求：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813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138" y="4033838"/>
            <a:ext cx="4879975" cy="22129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5" name="标题 2"/>
          <p:cNvSpPr>
            <a:spLocks noGrp="1"/>
          </p:cNvSpPr>
          <p:nvPr>
            <p:ph type="title" idx="4294967295"/>
          </p:nvPr>
        </p:nvSpPr>
        <p:spPr>
          <a:xfrm>
            <a:off x="279400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）电源电压是多少？</a:t>
            </a:r>
            <a:br>
              <a:rPr lang="zh-CN" altLang="zh-CN" sz="2800"/>
            </a:br>
            <a:endParaRPr lang="zh-CN" altLang="en-US" sz="2800"/>
          </a:p>
        </p:txBody>
      </p:sp>
      <p:grpSp>
        <p:nvGrpSpPr>
          <p:cNvPr id="49156" name="组合 6"/>
          <p:cNvGrpSpPr/>
          <p:nvPr/>
        </p:nvGrpSpPr>
        <p:grpSpPr>
          <a:xfrm>
            <a:off x="431800" y="1428750"/>
            <a:ext cx="8280400" cy="4652963"/>
            <a:chOff x="431223" y="1428279"/>
            <a:chExt cx="8281553" cy="4653390"/>
          </a:xfrm>
        </p:grpSpPr>
        <p:sp>
          <p:nvSpPr>
            <p:cNvPr id="49157" name="矩形 1"/>
            <p:cNvSpPr/>
            <p:nvPr/>
          </p:nvSpPr>
          <p:spPr>
            <a:xfrm>
              <a:off x="431223" y="1428279"/>
              <a:ext cx="8281553" cy="4653390"/>
            </a:xfrm>
            <a:prstGeom prst="rect">
              <a:avLst/>
            </a:prstGeom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>
                <a:lnSpc>
                  <a:spcPts val="4500"/>
                </a:lnSpc>
              </a:pP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解：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(1)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当只闭开关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S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、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S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，滑动变阻器滑片位于最右端时，灯泡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L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与滑动变阻器的最大阻值串联，由图乙可知，当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U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L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 V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、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 L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0.6 A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时，灯泡的实际功率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P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L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U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L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L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 V×0.6 A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1.2 W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  <a:p>
              <a:pPr marL="0" marR="0" lvl="0" indent="0">
                <a:lnSpc>
                  <a:spcPts val="4500"/>
                </a:lnSpc>
              </a:pP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因串联电路中各处的电流相等，且串联电路中总电压等于各分电压之和，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  <a:p>
              <a:pPr marL="0" marR="0" lvl="0" indent="0">
                <a:lnSpc>
                  <a:spcPts val="4500"/>
                </a:lnSpc>
              </a:pP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所以，由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    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可得，电源的电压：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  <a:p>
              <a:pPr marL="0" marR="0" lvl="0" indent="0">
                <a:lnSpc>
                  <a:spcPts val="4500"/>
                </a:lnSpc>
              </a:pP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U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U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L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＋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800" i="1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U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L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＋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L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 V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＋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0.6 A×10 Ω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8 V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；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</p:txBody>
        </p:sp>
        <p:pic>
          <p:nvPicPr>
            <p:cNvPr id="49158" name="图片 5"/>
            <p:cNvPicPr>
              <a:picLocks noChangeAspect="1"/>
            </p:cNvPicPr>
            <p:nvPr/>
          </p:nvPicPr>
          <p:blipFill>
            <a:blip r:embed="rId3"/>
            <a:srcRect r="95579"/>
            <a:stretch>
              <a:fillRect/>
            </a:stretch>
          </p:blipFill>
          <p:spPr>
            <a:xfrm>
              <a:off x="2454442" y="4711121"/>
              <a:ext cx="404380" cy="9657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79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）只闭合开关</a:t>
            </a:r>
            <a:r>
              <a:rPr lang="en-US" altLang="zh-CN" sz="2800"/>
              <a:t>S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，电路消耗的最小电功率是多少？</a:t>
            </a:r>
            <a:endParaRPr lang="zh-CN" altLang="zh-CN" sz="2800"/>
          </a:p>
        </p:txBody>
      </p:sp>
      <p:grpSp>
        <p:nvGrpSpPr>
          <p:cNvPr id="50180" name="组合 5"/>
          <p:cNvGrpSpPr/>
          <p:nvPr/>
        </p:nvGrpSpPr>
        <p:grpSpPr>
          <a:xfrm>
            <a:off x="515938" y="2184400"/>
            <a:ext cx="8112125" cy="3571875"/>
            <a:chOff x="515937" y="2185099"/>
            <a:chExt cx="8112125" cy="3570507"/>
          </a:xfrm>
        </p:grpSpPr>
        <p:sp>
          <p:nvSpPr>
            <p:cNvPr id="50181" name="矩形 1"/>
            <p:cNvSpPr/>
            <p:nvPr/>
          </p:nvSpPr>
          <p:spPr>
            <a:xfrm>
              <a:off x="515937" y="2185099"/>
              <a:ext cx="8112125" cy="2604090"/>
            </a:xfrm>
            <a:prstGeom prst="rect">
              <a:avLst/>
            </a:prstGeom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>
                <a:lnSpc>
                  <a:spcPct val="150000"/>
                </a:lnSpc>
              </a:pP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(2)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只闭合开关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S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、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S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时，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与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串联，当滑动变阻器接入电路中的电阻最大时，电路的总功率最小，因串联电路中总电阻等于各分电阻之和，所以，电路的最小电功率：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</p:txBody>
        </p:sp>
        <p:pic>
          <p:nvPicPr>
            <p:cNvPr id="50182" name="图片 3"/>
            <p:cNvPicPr>
              <a:picLocks noChangeAspect="1"/>
            </p:cNvPicPr>
            <p:nvPr/>
          </p:nvPicPr>
          <p:blipFill>
            <a:blip r:embed="rId2"/>
            <a:srcRect r="43580"/>
            <a:stretch>
              <a:fillRect/>
            </a:stretch>
          </p:blipFill>
          <p:spPr>
            <a:xfrm>
              <a:off x="654517" y="4789851"/>
              <a:ext cx="5159141" cy="9657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3" name="标题 1"/>
          <p:cNvSpPr>
            <a:spLocks noGrp="1"/>
          </p:cNvSpPr>
          <p:nvPr>
            <p:ph type="title" idx="4294967295"/>
          </p:nvPr>
        </p:nvSpPr>
        <p:spPr>
          <a:xfrm>
            <a:off x="508000" y="8334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广东节选）某款电热饮水机具有加热和保温两档，额定电压为</a:t>
            </a:r>
            <a:r>
              <a:rPr lang="en-US" altLang="zh-CN" sz="2800"/>
              <a:t>220 V</a:t>
            </a:r>
            <a:r>
              <a:rPr lang="zh-CN" altLang="zh-CN" sz="2800"/>
              <a:t>．图甲是其电路原理图．</a:t>
            </a:r>
            <a:r>
              <a:rPr lang="en-US" altLang="zh-CN" sz="2800"/>
              <a:t>S</a:t>
            </a:r>
            <a:r>
              <a:rPr lang="en-US" altLang="zh-CN" sz="2800" baseline="-25000"/>
              <a:t>0</a:t>
            </a:r>
            <a:r>
              <a:rPr lang="zh-CN" altLang="zh-CN" sz="2800"/>
              <a:t>为温控开关，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为电热丝（阻值不变），某饮水机在额定电压下工作的电功率</a:t>
            </a:r>
            <a:r>
              <a:rPr lang="en-US" altLang="zh-CN" sz="2800" i="1"/>
              <a:t>P</a:t>
            </a:r>
            <a:r>
              <a:rPr lang="zh-CN" altLang="zh-CN" sz="2800"/>
              <a:t>与时间</a:t>
            </a:r>
            <a:r>
              <a:rPr lang="en-US" altLang="zh-CN" sz="2800" i="1"/>
              <a:t>t</a:t>
            </a:r>
            <a:r>
              <a:rPr lang="zh-CN" altLang="zh-CN" sz="2800"/>
              <a:t>的关系图象如图乙所示求：饮水机处于加热挡阶段消耗的电能．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1204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7450" y="4265613"/>
            <a:ext cx="3679825" cy="19415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27" name="矩形 5"/>
          <p:cNvSpPr/>
          <p:nvPr/>
        </p:nvSpPr>
        <p:spPr>
          <a:xfrm>
            <a:off x="614363" y="1768475"/>
            <a:ext cx="7915275" cy="26050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解：由图乙知，加热挡的功率为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P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加热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484 W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，加热时间为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 min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300 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饮水机处于加热挡阶段消耗的电能为：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W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P</a:t>
            </a:r>
            <a:r>
              <a:rPr lang="zh-CN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加热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484 W×300 s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1.452×10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 J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251" name="标题 3"/>
          <p:cNvSpPr>
            <a:spLocks noGrp="1"/>
          </p:cNvSpPr>
          <p:nvPr>
            <p:ph type="title" idx="4294967295"/>
          </p:nvPr>
        </p:nvSpPr>
        <p:spPr>
          <a:xfrm>
            <a:off x="508000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．（</a:t>
            </a:r>
            <a:r>
              <a:rPr lang="en-US" altLang="zh-CN" sz="2800"/>
              <a:t>2017·</a:t>
            </a:r>
            <a:r>
              <a:rPr lang="zh-CN" altLang="zh-CN" sz="2800"/>
              <a:t>广东）</a:t>
            </a:r>
            <a:r>
              <a:rPr lang="en-US" altLang="zh-CN" sz="2800"/>
              <a:t>“3 V</a:t>
            </a:r>
            <a:r>
              <a:rPr lang="zh-CN" altLang="zh-CN" sz="2800"/>
              <a:t>　</a:t>
            </a:r>
            <a:r>
              <a:rPr lang="en-US" altLang="zh-CN" sz="2800"/>
              <a:t>0.75 W”</a:t>
            </a:r>
            <a:r>
              <a:rPr lang="zh-CN" altLang="zh-CN" sz="2800"/>
              <a:t>的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灯泡和</a:t>
            </a:r>
            <a:r>
              <a:rPr lang="en-US" altLang="zh-CN" sz="2800"/>
              <a:t>“3 V</a:t>
            </a:r>
            <a:r>
              <a:rPr lang="zh-CN" altLang="zh-CN" sz="2800"/>
              <a:t>　</a:t>
            </a:r>
            <a:r>
              <a:rPr lang="en-US" altLang="zh-CN" sz="2800"/>
              <a:t>1.5 W”</a:t>
            </a:r>
            <a:r>
              <a:rPr lang="zh-CN" altLang="zh-CN" sz="2800"/>
              <a:t>的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灯泡，如下图</a:t>
            </a:r>
            <a:r>
              <a:rPr lang="en-US" altLang="zh-CN" sz="2800"/>
              <a:t>1</a:t>
            </a:r>
            <a:r>
              <a:rPr lang="zh-CN" altLang="zh-CN" sz="2800"/>
              <a:t>所示，闭合开关，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正常发光，则电路总电阻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Ω</a:t>
            </a:r>
            <a:r>
              <a:rPr lang="zh-CN" altLang="zh-CN" sz="2800"/>
              <a:t>；如上图</a:t>
            </a:r>
            <a:r>
              <a:rPr lang="en-US" altLang="zh-CN" sz="2800"/>
              <a:t>2</a:t>
            </a:r>
            <a:r>
              <a:rPr lang="zh-CN" altLang="zh-CN" sz="2800"/>
              <a:t>所示，闭合开关，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灯正常发光，则电源</a:t>
            </a:r>
            <a:r>
              <a:rPr lang="en-US" altLang="zh-CN" sz="2800"/>
              <a:t>2</a:t>
            </a:r>
            <a:r>
              <a:rPr lang="zh-CN" altLang="zh-CN" sz="2800"/>
              <a:t>的电压</a:t>
            </a:r>
            <a:r>
              <a:rPr lang="en-US" altLang="zh-CN" sz="2800" i="1"/>
              <a:t>U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V</a:t>
            </a:r>
            <a:r>
              <a:rPr lang="zh-CN" altLang="zh-CN" sz="2800"/>
              <a:t>，此时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灯消耗的实际功率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W</a:t>
            </a:r>
            <a:r>
              <a:rPr lang="zh-CN" altLang="zh-CN" sz="2800"/>
              <a:t>．（假设灯丝电阻不变）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3252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5613" y="4702175"/>
            <a:ext cx="3703637" cy="1757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3253" name="矩形 5"/>
          <p:cNvSpPr/>
          <p:nvPr/>
        </p:nvSpPr>
        <p:spPr>
          <a:xfrm>
            <a:off x="946150" y="4087813"/>
            <a:ext cx="9921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0.375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3254" name="矩形 6"/>
          <p:cNvSpPr/>
          <p:nvPr/>
        </p:nvSpPr>
        <p:spPr>
          <a:xfrm>
            <a:off x="5854700" y="2124075"/>
            <a:ext cx="3651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endParaRPr lang="zh-CN" altLang="en-US" sz="2800"/>
          </a:p>
        </p:txBody>
      </p:sp>
      <p:sp>
        <p:nvSpPr>
          <p:cNvPr id="53255" name="矩形 7"/>
          <p:cNvSpPr/>
          <p:nvPr/>
        </p:nvSpPr>
        <p:spPr>
          <a:xfrm>
            <a:off x="2141538" y="3429000"/>
            <a:ext cx="6334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4.5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3" grpId="0"/>
      <p:bldP spid="53254" grpId="0"/>
      <p:bldP spid="5325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4275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．（</a:t>
            </a:r>
            <a:r>
              <a:rPr lang="en-US" altLang="zh-CN" sz="2800"/>
              <a:t>2017·</a:t>
            </a:r>
            <a:r>
              <a:rPr lang="zh-CN" altLang="zh-CN" sz="2800"/>
              <a:t>广东）某校实验小组设计了一个智能供暖器，电路如右下图所示，电源两端的电压</a:t>
            </a:r>
            <a:r>
              <a:rPr lang="en-US" altLang="zh-CN" sz="2800" i="1"/>
              <a:t>U</a:t>
            </a:r>
            <a:r>
              <a:rPr lang="zh-CN" altLang="zh-CN" sz="2800"/>
              <a:t>为</a:t>
            </a:r>
            <a:r>
              <a:rPr lang="en-US" altLang="zh-CN" sz="2800"/>
              <a:t>220 V</a:t>
            </a:r>
            <a:r>
              <a:rPr lang="zh-CN" altLang="zh-CN" sz="2800"/>
              <a:t>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是两个供热电阻丝，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是温控开关，工作过程如下：当气温低于</a:t>
            </a:r>
            <a:r>
              <a:rPr lang="en-US" altLang="zh-CN" sz="2800"/>
              <a:t>25 ℃</a:t>
            </a:r>
            <a:r>
              <a:rPr lang="zh-CN" altLang="zh-CN" sz="2800"/>
              <a:t>时，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都闭合；当气温等于或高于</a:t>
            </a:r>
            <a:r>
              <a:rPr lang="en-US" altLang="zh-CN" sz="2800"/>
              <a:t>25 ℃</a:t>
            </a:r>
            <a:r>
              <a:rPr lang="zh-CN" altLang="zh-CN" sz="2800"/>
              <a:t>时，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断开，此时电流表的示数为</a:t>
            </a:r>
            <a:r>
              <a:rPr lang="en-US" altLang="zh-CN" sz="2800"/>
              <a:t>1 A</a:t>
            </a:r>
            <a:r>
              <a:rPr lang="zh-CN" altLang="zh-CN" sz="2800"/>
              <a:t>，电阻丝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</a:t>
            </a:r>
            <a:br>
              <a:rPr lang="en-US" altLang="zh-CN" sz="2800"/>
            </a:br>
            <a:r>
              <a:rPr lang="zh-CN" altLang="zh-CN" sz="2800"/>
              <a:t>电功率为</a:t>
            </a:r>
            <a:r>
              <a:rPr lang="en-US" altLang="zh-CN" sz="2800"/>
              <a:t>20 W</a:t>
            </a:r>
            <a:r>
              <a:rPr lang="zh-CN" altLang="zh-CN" sz="2800"/>
              <a:t>．（忽略温度对</a:t>
            </a:r>
            <a:br>
              <a:rPr lang="en-US" altLang="zh-CN" sz="2800"/>
            </a:br>
            <a:r>
              <a:rPr lang="zh-CN" altLang="zh-CN" sz="2800"/>
              <a:t>电阻丝的影响）求：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427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5613" y="4306888"/>
            <a:ext cx="3092450" cy="13033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299" name="标题 3"/>
          <p:cNvSpPr>
            <a:spLocks noGrp="1"/>
          </p:cNvSpPr>
          <p:nvPr>
            <p:ph type="title" idx="4294967295"/>
          </p:nvPr>
        </p:nvSpPr>
        <p:spPr>
          <a:xfrm>
            <a:off x="327025" y="5794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）电阻丝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的阻值是多少？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5300" name="图片 2"/>
          <p:cNvPicPr>
            <a:picLocks noChangeAspect="1"/>
          </p:cNvPicPr>
          <p:nvPr/>
        </p:nvPicPr>
        <p:blipFill>
          <a:blip r:embed="rId2"/>
          <a:srcRect r="9580"/>
          <a:stretch>
            <a:fillRect/>
          </a:stretch>
        </p:blipFill>
        <p:spPr>
          <a:xfrm>
            <a:off x="574675" y="1258888"/>
            <a:ext cx="8051800" cy="5257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323" name="标题 3"/>
          <p:cNvSpPr>
            <a:spLocks noGrp="1"/>
          </p:cNvSpPr>
          <p:nvPr>
            <p:ph type="title" idx="4294967295"/>
          </p:nvPr>
        </p:nvSpPr>
        <p:spPr>
          <a:xfrm>
            <a:off x="508000" y="1162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）当气温低于</a:t>
            </a:r>
            <a:r>
              <a:rPr lang="en-US" altLang="zh-CN" sz="2800"/>
              <a:t>25 ℃</a:t>
            </a:r>
            <a:r>
              <a:rPr lang="zh-CN" altLang="zh-CN" sz="2800"/>
              <a:t>时，电路工作</a:t>
            </a:r>
            <a:r>
              <a:rPr lang="en-US" altLang="zh-CN" sz="2800"/>
              <a:t>0.5 h</a:t>
            </a:r>
            <a:r>
              <a:rPr lang="zh-CN" altLang="zh-CN" sz="2800"/>
              <a:t>消耗的电能是多少千瓦时？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6324" name="图片 2"/>
          <p:cNvPicPr>
            <a:picLocks noChangeAspect="1"/>
          </p:cNvPicPr>
          <p:nvPr/>
        </p:nvPicPr>
        <p:blipFill>
          <a:blip r:embed="rId2"/>
          <a:srcRect r="19791"/>
          <a:stretch>
            <a:fillRect/>
          </a:stretch>
        </p:blipFill>
        <p:spPr>
          <a:xfrm>
            <a:off x="661988" y="2463800"/>
            <a:ext cx="7334250" cy="32797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347" name="标题 3"/>
          <p:cNvSpPr>
            <a:spLocks noGrp="1"/>
          </p:cNvSpPr>
          <p:nvPr>
            <p:ph type="title" idx="4294967295"/>
          </p:nvPr>
        </p:nvSpPr>
        <p:spPr>
          <a:xfrm>
            <a:off x="508000" y="9985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2016·</a:t>
            </a:r>
            <a:r>
              <a:rPr lang="zh-CN" altLang="zh-CN" sz="2800"/>
              <a:t>广东）如右图所示是电阻甲和乙的</a:t>
            </a:r>
            <a:r>
              <a:rPr lang="en-US" altLang="zh-CN" sz="2800" i="1"/>
              <a:t>I</a:t>
            </a:r>
            <a:r>
              <a:rPr lang="en-US" altLang="zh-CN" sz="2800"/>
              <a:t>—</a:t>
            </a:r>
            <a:r>
              <a:rPr lang="en-US" altLang="zh-CN" sz="2800" i="1"/>
              <a:t>U</a:t>
            </a:r>
            <a:r>
              <a:rPr lang="zh-CN" altLang="zh-CN" sz="2800"/>
              <a:t>图像．由图可知：电阻乙的阻值为</a:t>
            </a:r>
            <a:r>
              <a:rPr lang="zh-CN" altLang="zh-CN" sz="2800" u="sng"/>
              <a:t>　　　　</a:t>
            </a:r>
            <a:r>
              <a:rPr lang="en-US" altLang="zh-CN" sz="2800"/>
              <a:t>Ω.</a:t>
            </a:r>
            <a:r>
              <a:rPr lang="zh-CN" altLang="zh-CN" sz="2800"/>
              <a:t>若将电阻甲和乙并联后接在电压为</a:t>
            </a:r>
            <a:r>
              <a:rPr lang="en-US" altLang="zh-CN" sz="2800"/>
              <a:t>6 V</a:t>
            </a:r>
            <a:r>
              <a:rPr lang="zh-CN" altLang="zh-CN" sz="2800"/>
              <a:t>的电源两端时，则干路的总电阻为</a:t>
            </a:r>
            <a:r>
              <a:rPr lang="zh-CN" altLang="zh-CN" sz="2800" u="sng"/>
              <a:t>　　　　　</a:t>
            </a:r>
            <a:r>
              <a:rPr lang="en-US" altLang="zh-CN" sz="2800"/>
              <a:t>Ω</a:t>
            </a:r>
            <a:r>
              <a:rPr lang="zh-CN" altLang="zh-CN" sz="2800"/>
              <a:t>，总电功率为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W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734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0925" y="3846513"/>
            <a:ext cx="3246438" cy="2101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49" name="矩形 1"/>
          <p:cNvSpPr/>
          <p:nvPr/>
        </p:nvSpPr>
        <p:spPr>
          <a:xfrm>
            <a:off x="420688" y="3673475"/>
            <a:ext cx="13509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9.6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7350" name="矩形 2"/>
          <p:cNvSpPr/>
          <p:nvPr/>
        </p:nvSpPr>
        <p:spPr>
          <a:xfrm>
            <a:off x="6403975" y="1746250"/>
            <a:ext cx="36353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endParaRPr lang="zh-CN" altLang="en-US" sz="2800"/>
          </a:p>
        </p:txBody>
      </p:sp>
      <p:sp>
        <p:nvSpPr>
          <p:cNvPr id="57351" name="矩形 5"/>
          <p:cNvSpPr/>
          <p:nvPr/>
        </p:nvSpPr>
        <p:spPr>
          <a:xfrm>
            <a:off x="3833813" y="3011488"/>
            <a:ext cx="81280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3.75</a:t>
            </a:r>
            <a:endParaRPr lang="zh-CN" altLang="en-US" sz="2800"/>
          </a:p>
        </p:txBody>
      </p:sp>
      <p:pic>
        <p:nvPicPr>
          <p:cNvPr id="5735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34700" y="117729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49" grpId="0"/>
      <p:bldP spid="57350" grpId="0"/>
      <p:bldP spid="57351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207</Paragraphs>
  <Slides>55</Slides>
  <Notes>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baseType="lpstr" size="64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1．电能（1）用　　　　表示，国际单位是　　　     　；常用单位是　　　　      　，也叫做度．（2）单位的换算：1度 ＝1 kW·h＝　　　　　　J.</vt:lpstr>
      <vt:lpstr>2．电能表 （1）作用：测量用电器一段时间内消耗　　　　　的仪表．（2）读数：W＝W末－W初．如右图所示：电能表的读数是　　　　　kW·h.（一般情况下，电能表的最后一位是小数位）</vt:lpstr>
      <vt:lpstr>（3）铭牌：①“220 V”表示电能表的标定电压是220伏；②“10（20） A”表示电能表的标定电流为10安，额定最大电流为20安；③“50 Hz” 表示电能表在频率为50赫兹的交流电路中使用；</vt:lpstr>
      <vt:lpstr>④“3 000 revs/kW·h”表示该电能表上所接的用电器每消耗1 kW·h的电能，电能表上的转盘转3 000转．若某用电器单独工作1 h，这个电能表上的转盘转600转，所消耗的电能是　　　　　kW·h＝　　　　　　　J；该用电器的电功率　　　　W；该电能表允许的家庭最大电功率是　　　　　W.（利用转数求电能W＝    kW·h，n指转数，N指参数，如3 000 revs/kW·h）</vt:lpstr>
      <vt:lpstr>3．电功 （1）概念：　　　　　　　　　的功，就是电能转化其他形式的能的过程，如：（内能、光能、机械能）.电流做了多少功，就消耗了多少电能．（2）计算公式：W＝Pt＝　　　　　（普遍适用）      　　　W＝       ＝I2Rt（纯电阻电路适用）</vt:lpstr>
      <vt:lpstr>（3）规律： ①在串联电路和并联电路中，电流所做的总功等于各用电器电功之和；②串联电路中，各用电器的电功与其电阻成　　　　　，即      ＝     ；③并联电路中，各用电器的电功与其电阻成　　　　　，即      ＝      （各支路通电时间相同）.</vt:lpstr>
      <vt:lpstr>1．意义：表示消耗电能的　　 　　，用P表示，单位是瓦特（W），常用单位为千瓦（kW），1 kW＝　　 　　W．2．定义：电功与时间之比．3．定义式：P＝　　　　　[第一套单位：P——电功率——瓦特（W）；W——电功——焦耳（J）；t——通电时间——秒（s）.第二套单位：P——电功率——千瓦（kW）；W——电功——千瓦时（kW·h）；t——通电时间——小时（h）]</vt:lpstr>
      <vt:lpstr>4．推导式：P＝　　　＝　　　　＝　　　　．5．常见值：家用空调约1000 W；洗衣机约300 W；台式电脑约200 W；液晶电视机约100 W；日光灯约40 W；手电筒约0.5 W；计算器约0.5 mW；电子表约0.01 mW.</vt:lpstr>
      <vt:lpstr>6．用电器正常工作时的电压叫额定电压，用电器在额定电压下工作时的功率叫额定功率．用电器工作时实际加的电压叫实际电压，用电器在实际电压下工作时的功率叫实际功率，电压不同，实际功率就不同，实际值和额定值的关系为：（1）U实＝U额时，P实＝P额，用电器处于正常工作状态；</vt:lpstr>
      <vt:lpstr>（2）U实＜U额时，P实＜ P额，用电器不能正常工作；（3）U实＞U额时，P实＞ P额，用电器寿命缩短，且容易烧坏．（4）P实∶P额＝（U实∶U额）2，（电阻认为不变）</vt:lpstr>
      <vt:lpstr>一　  电能与电能表　           （2020·淮安）如下图所示分别是小英家上月初和上月末电能表的示数．结合表盘上的信息可知，下列选项中正确的是（　　）A．小英家家庭电路中的干路电流不得超过10 A	B．小英家上个月消耗的电能为1011 kW·h	C．电能表上指示灯闪烁320次，表示家庭电路消耗电能0.2 JD．电能表上指示灯闪烁的次数越多，说明电路中消耗的电能越多</vt:lpstr>
      <vt:lpstr>【点拔】电能表表盘信息：（1）电能表读数时，最后一位为小数，单位是kW·h.（2）电能表允许的最大电功率P＝UI（I为电能表的额定最大电流，如“10（40） A中的40 A”）.（3）电能表指示灯闪烁的次数反映了电路消耗电能的多少．Nimp/kW·h表示每消耗1 kW·h的电能，指示灯闪烁N次，则指示灯闪烁n次消耗的电能W＝kW·h；消耗的电能W＝kW·h指示灯闪烁次数n＝WN.</vt:lpstr>
      <vt:lpstr>               （2020·盐城）月底，小明对自家用电的情况进行调查，观察到电能表的表盘如右图所示，小明家中用电器正常使用的总功率不能超过　　　　.　W，用电器工作时消耗0.5 kW·h的电能，电能表指示灯闪烁　　　　　次．若上月底电能表示数为1 877.6 kW·h，则本月消耗的电能为　　　　　kW·h.</vt:lpstr>
      <vt:lpstr>         （2020·福建）民航局规定：严禁乘客携带超过160 W·h（瓦·时）的锂电池上飞机．某品牌笔记本电脑的电池铭牌标有“10.8 V　10 A·h”字样，充满电后，存储的电能为　　　　　kW·h，该笔记本电脑　　　　　（选填“能”或“不能”）带上飞机．</vt:lpstr>
      <vt:lpstr>【点拔】（1）电池充满电后存储的电能W＝UIt（U为电池电压，It为电池容量，注意单位）.（2）纯电阻电路消耗的电能W＝UIt＝Pt＝    t＝I2Rt .</vt:lpstr>
      <vt:lpstr>             某品牌手机的超级快充充电器最大充电电流可达5 A，给手机充电是把　　　　　能转化为化学能；现有某一型号的手机电池上标有“电压4 V，容量5 000 mA·h”的字样，（其中“mA”为电流的单位“毫安”，“h”为时间的单位“小时”），则它充满电后存储的电能为　　　　　J．</vt:lpstr>
      <vt:lpstr>               （2020·重庆）如下图的电路中，R1为10 Ω，R2为20 Ω.闭合开关S后，电流表的示数为1 A．电源电压保持不变．求：（1）R1两端的电压U1；（2）R2在10 s内所消耗的电能W2.</vt:lpstr>
      <vt:lpstr>（2）R2在10 s内所消耗的电能W2.</vt:lpstr>
      <vt:lpstr>二　  电功率及简单计算　        （2020·安顺）如右图所示是额定电压为3 V的小灯泡的I—U变化关系图象．根据图象，下列关于小灯泡的一些物理量分析正确的是（　　）A．此过程中电流与电压成正比	B．此过程中小灯泡电阻保持不变	C．额定电流是0.3 A	D．额定功率是1.5 W</vt:lpstr>
      <vt:lpstr>【点拔】（1）U—I图像为过原点的直线，则电阻为定值；U—I图像为过原点的曲线，则电阻是变量．（2）已知时间求功率用P＝W/t；U—I图像求功率用P＝UI；串联电路求功率一般用P＝I2R；并联电路求功率一般用P＝    ；铭牌求实际功率P＝       ；求电阻R＝        ；求额定电流I＝      .</vt:lpstr>
      <vt:lpstr>            （2020·湘潭）如右图是小明家电能表的表盘．小明将家中所有其他用电器关闭，只让暖风机单独工作，观察到1 min内电能表指示灯闪烁了32次．暖风机在这1 min内消耗的电能为　　　  　.　kW·h.它的实际功率是　　　　　W.</vt:lpstr>
      <vt:lpstr>三　  实际功率与额定功率的计算　        （2020·眉山）两个定值电阻，甲标有“10 Ω　1 A”，乙标有“15 Ω　0.6 A”，现把它们连入由一个开关和电源组成的电路，以下说法正确的是（　　）A．甲、乙并联时允许干路最大电流为1.6 A	      B．甲、乙并联时允许乙的最大功率为9 W	C．甲、乙串联时允许电源最大电压为19 V	        D．甲、乙串联时允许甲的最大功率为3.6 W</vt:lpstr>
      <vt:lpstr>【点拔】（1）两电阻并联时，先求最大电压U（为保证电路安全，U取额定电压的最小值）；再求干路的最大电流I＝    ＋    ，则最大功率P＝UI.（2）两电阻串联时，先求最大电流I（为保证电路安全，I取额定电流的最小值）；再求电源的最大电压U＝I（R1＋R2），则最大功率P＝UI.</vt:lpstr>
      <vt:lpstr>            （2020·牡丹江）如图甲所示的电路中，电源电压保持不变，小灯泡L标有“12 V　6 W”的字样，其电阻不随温度变化，R为定值电阻．当开关S闭合时，小灯泡L正常发光，电流表的示数如图乙所示．求：</vt:lpstr>
      <vt:lpstr>（1）小灯泡L的电阻；</vt:lpstr>
      <vt:lpstr>（2）电阻R的阻值；</vt:lpstr>
      <vt:lpstr>（3）电阻R消耗的电功率．</vt:lpstr>
      <vt:lpstr>        （2020·泰州）如图甲所示电路，电源电压恒为6 V，滑动变阻器R的规格为“25 Ω　1 A”，电流表量程选择“0～0.6 A”，电压表量程选择“0～3 V”，小灯泡上标有“4.5 V　0.3 A”字样，其I—U图象如图乙所示，闭合开关S，为保证电路安全，在移动滑片P的过程中，下列选项正确的是（　　）A．电路的最大功率是3.6 W	    B．小灯泡的最小功率是0.75 W	C．电流表的最小示数是0.15 A	    D．电流表的最大示数是0.4 A</vt:lpstr>
      <vt:lpstr>【点拔】（1）为保证电路安全，串联电路中允许通过的最大电流I取额定电流的最小值，则最大功率P＝UI（U为电源电压）.（2）由串联分压可知，当电压表的示数为最大时，滑动变阻器接入的阻值最大，电流最小，则最小功率P＝UI（U为电源电压）.</vt:lpstr>
      <vt:lpstr>             （2020·凉山州）如下图所示，把分别标有“6 V　6 W”和“6 V　3 W”的甲乙两个小灯泡串联接入电路，闭合开关后，其中一个灯泡正常发光，另一个灯泡发光较暗，不考虑温度对灯丝电阻的影响，则以下说法正确的是（　　）A.甲灯的电阻大于乙灯的电阻	B．整个电路此时消耗的总功率是4.5 W	C．1秒内甲灯消耗的电能是3 J	D．甲灯两端的电压为6 V</vt:lpstr>
      <vt:lpstr>1．R不变时，U变成原来的2倍，其功率变为原来的4倍．2．单位换算问题．</vt:lpstr>
      <vt:lpstr>1．（2020·江西）给手机快速充电的过程，主要是将电能转化为　　　　　能，过一会儿，充电器发烫，这是通过电流　　　　　的方式，增大了物体的内能．</vt:lpstr>
      <vt:lpstr>3．某节能灯泡包装盒上标有“220 V　11 W”的字样，当灯泡正常发光时，通过灯泡的电流为　　　.　　A．连续通电10 s，消耗的电能是　　　　　J.</vt:lpstr>
      <vt:lpstr>4．（2020·株洲）电动自行车是生活中最常见的交通工具，人们常简称为电动车，给电动车充电时，充电器将220 V家庭电路电压降为电动车蓄电池需要的充电电压，现在，我市许多小区安装了公共充电插座，采取扫码付费自动充电（如上图所示），这些插座都是　　　　　（选填“串联”或“并联”）的．假设某充电器输出电压为48 V，输出电流为2.5 A，则它的输出功率是　　　　　W；若当地的商用电价为1元/（kW·h），那么充电6小时的用电成本至少是　　　　　元．</vt:lpstr>
      <vt:lpstr>5．（2020·哈尔滨）如下图所示，L1“3 V　3 W”、L2“3 V　1.5 W”．灯丝电阻不变，电源电压3 V．开关S闭合后，下列说法正确的是（　　）A.L1和L2的电阻之比是2∶1	B．L1和L2的电流之比是1∶2	C．L1两端电压是2 V	D．两灯消耗的总功率是1 W           </vt:lpstr>
      <vt:lpstr>6．（2020·聊城）如下表是小明家电饭煲铭牌的部分信息，小明家电能表的示数如下图所示．把电饭煲接在家庭电路中使用时，下列说法错误的是（　　）A．电饭煲是利用电流的热效应工作的	B．电饭煲在中挡正常工作时电热丝阻值比低挡正常工作时小	C．电饭煲在高挡正常工作10 min，消耗的电能是1.08×106 J	D．若家中只接入电饭煲，在高挡正常工作10 min，电能表示数将变成7 328.6 kW·h</vt:lpstr>
      <vt:lpstr>7．（2020·铜仁）如下图所示是小明家的电能表，他家同时使用的用电器总功率不能超过　　　　　.　　　W．小明让他家的某用电器单独工作15 min，这段时间内电能表的转盘刚好转了300转，则这个用电器的实际功率为　　　　W.</vt:lpstr>
      <vt:lpstr>8．（2020·岳阳）如上图所示是某小灯泡的电流—电压图象，小灯泡的额定电压为6 V．小灯泡正常发光时，灯丝的电阻是　　　　　Ω.若将小灯泡与R＝10 Ω的定值电阻并联接入某电路，干路中的总电流为0.5 A，通电10 s，电阻R消耗的电能为　　　　　J.</vt:lpstr>
      <vt:lpstr>9．（2020·重庆）上图中电源电压为6V并保持不变，定值电阻R为10 Ω，滑动变阻器R′标有“20 Ω　0.5 A”字样，电流表量程为“0～0.6 A”，电压表量程为“0～3 V”，闭合开关，移动滑片P的过程中，为保证电路元件安全，滑动变阻器R′接入电路的最小阻值为　　　　　Ω.定值电阻R的最大功率为　　　　　W.</vt:lpstr>
      <vt:lpstr>10．（2020·葫芦岛）如上图所示是小飞家的电能表，他家同时使用的用电器总功率不能超过　　　.　　　　　W．他让一个电暖器单独接入电路，使用高温档工作2 min，电能表转盘刚好转了100转，电暖器高温档的实际功率为　　　　　W．电暖器换用低温档加热时，电能表的转盘转速会变　　　　　（填“快”或“慢”）.</vt:lpstr>
      <vt:lpstr>11．（2020·东莞市）如下图所示，电路中定值电阻R1和R2并联在电压为6 V的电源上，当开关S闭合时，电流表A1的示数为0.6 A，电流表A2的示数为0.2 A．求：（1）定值电阻R1的大小；</vt:lpstr>
      <vt:lpstr>（2）电路中的总电流I总；（3）通电30 s内，电路消耗的总电能．</vt:lpstr>
      <vt:lpstr>12．（2020·营口）如图甲所示的电路中，电源电压不变，定值电阻R0＝10 Ω、滑动变阻器R最大阻值为10 Ω，灯泡标有“6 V　4.8 W”，灯泡的信息图象如图乙．当只闭开关S、S1，滑动变阻器滑片位于最右端时，灯泡L的实际功率为1.2 W，求：</vt:lpstr>
      <vt:lpstr>（1）电源电压是多少？</vt:lpstr>
      <vt:lpstr>（2）只闭合开关S、S2，电路消耗的最小电功率是多少？</vt:lpstr>
      <vt:lpstr>1．（2020·广东节选）某款电热饮水机具有加热和保温两档，额定电压为220 V．图甲是其电路原理图．S0为温控开关，R1，R2为电热丝（阻值不变），某饮水机在额定电压下工作的电功率P与时间t的关系图象如图乙所示求：饮水机处于加热挡阶段消耗的电能．</vt:lpstr>
      <vt:lpstr>PowerPoint Presentation</vt:lpstr>
      <vt:lpstr>2．（2017·广东）“3 V　0.75 W”的L1灯泡和“3 V　1.5 W”的L2灯泡，如下图1所示，闭合开关，L1和L2正常发光，则电路总电阻R＝　　　　　Ω；如上图2所示，闭合开关，L1灯正常发光，则电源2的电压U＝　　　　　V，此时L2灯消耗的实际功率P＝　　　　　W．（假设灯丝电阻不变）</vt:lpstr>
      <vt:lpstr>3．（2017·广东）某校实验小组设计了一个智能供暖器，电路如右下图所示，电源两端的电压U为220 V，R1和R2是两个供热电阻丝，S1、S2是温控开关，工作过程如下：当气温低于25 ℃时，S1、S2都闭合；当气温等于或高于25 ℃时，S2断开，此时电流表的示数为1 A，电阻丝R1的电功率为20 W．（忽略温度对电阻丝的影响）求：</vt:lpstr>
      <vt:lpstr>（1）电阻丝R2的阻值是多少？</vt:lpstr>
      <vt:lpstr>（2）当气温低于25 ℃时，电路工作0.5 h消耗的电能是多少千瓦时？</vt:lpstr>
      <vt:lpstr>4．（2016·广东）如右图所示是电阻甲和乙的I—U图像．由图可知：电阻乙的阻值为　　　　Ω.若将电阻甲和乙并联后接在电压为6 V的电源两端时，则干路的总电阻为　　　　　Ω，总电功率为　　　　　W．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2021-03-04T22:51:06.124</cp:lastPrinted>
  <dcterms:created xsi:type="dcterms:W3CDTF">2021-03-04T22:51:06Z</dcterms:created>
  <dcterms:modified xsi:type="dcterms:W3CDTF">2021-03-04T14:51:30Z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