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1424" r:id="rId5"/>
    <p:sldId id="1425" r:id="rId6"/>
    <p:sldId id="1426" r:id="rId7"/>
    <p:sldId id="1427" r:id="rId8"/>
    <p:sldId id="1428" r:id="rId9"/>
    <p:sldId id="1429" r:id="rId10"/>
    <p:sldId id="1430" r:id="rId11"/>
    <p:sldId id="1431" r:id="rId12"/>
    <p:sldId id="1432" r:id="rId13"/>
    <p:sldId id="1433" r:id="rId14"/>
    <p:sldId id="1434" r:id="rId15"/>
    <p:sldId id="1435" r:id="rId16"/>
    <p:sldId id="1436" r:id="rId17"/>
    <p:sldId id="1437" r:id="rId18"/>
    <p:sldId id="1438" r:id="rId19"/>
    <p:sldId id="1439" r:id="rId20"/>
    <p:sldId id="1440" r:id="rId21"/>
    <p:sldId id="1441" r:id="rId22"/>
    <p:sldId id="1442" r:id="rId23"/>
    <p:sldId id="1443" r:id="rId24"/>
    <p:sldId id="1444" r:id="rId25"/>
    <p:sldId id="1445" r:id="rId26"/>
    <p:sldId id="1446" r:id="rId27"/>
  </p:sldIdLst>
  <p:sldSz cx="9144000" cy="6858000" type="screen4x3"/>
  <p:notesSz cx="6858000" cy="9144000"/>
  <p:custDataLst>
    <p:tags r:id="rId28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21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tags" Target="tags/tag1.xml" /><Relationship Id="rId29" Type="http://schemas.openxmlformats.org/officeDocument/2006/relationships/presProps" Target="presProps.xml" /><Relationship Id="rId3" Type="http://schemas.openxmlformats.org/officeDocument/2006/relationships/notesMaster" Target="notesMasters/notesMaster1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handoutMaster" Target="handoutMasters/handout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765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27651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E46AE3C-847D-4809-9746-36D111A17717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27652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27653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A0BFD2E3-B507-457F-9739-3AA01C3AC060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560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2560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32ABFB20-E268-4B27-976D-9A562AD3DFDC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2560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2560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560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2560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BFE652E6-6B13-4BAC-94FC-8B700A0E58E9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A99A5A4B-B4B9-4EC3-AEAA-B624445D57F0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27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608C980-8522-412B-93BE-19EBA92FE720}" type="datetime1">
              <a:t>*</a:t>
            </a:fld>
          </a:p>
        </p:txBody>
      </p:sp>
      <p:sp>
        <p:nvSpPr>
          <p:cNvPr id="1028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29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9C796DA9-4F55-4B7A-8F04-37A0A00796C6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Layout" Target="../slideLayouts/slideLayout7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01" r:id="rId1"/>
    <p:sldLayoutId id="2147485203" r:id="rId2"/>
    <p:sldLayoutId id="2147485204" r:id="rId3"/>
    <p:sldLayoutId id="2147485205" r:id="rId4"/>
    <p:sldLayoutId id="2147485206" r:id="rId5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07" r:id="rId1"/>
    <p:sldLayoutId id="2147485208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emf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5"/>
          <p:cNvSpPr txBox="1">
            <a:spLocks noChangeArrowheads="1"/>
          </p:cNvSpPr>
          <p:nvPr/>
        </p:nvSpPr>
        <p:spPr bwMode="auto">
          <a:xfrm>
            <a:off x="939800" y="2406650"/>
            <a:ext cx="7473950" cy="1323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综</a:t>
            </a:r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合能力专项复习</a:t>
            </a:r>
            <a:endParaRPr lang="en-US" altLang="zh-CN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algn="ctr" eaLnBrk="1" hangingPunct="1"/>
            <a:r>
              <a:rPr lang="en-US" altLang="zh-CN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三</a:t>
            </a:r>
            <a:r>
              <a:rPr lang="en-US" altLang="zh-CN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)</a:t>
            </a:r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应用类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4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长春）入夏以来，我国部分地区发生洪涝灾害，实践小组为了减轻巡堤人员的工作量，设计了水位自动监测装置．其原理如下图所示，电源电压恒定，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是压敏电阻，所受压力每增加</a:t>
            </a:r>
            <a:r>
              <a:rPr lang="en-US" altLang="zh-CN" sz="2800"/>
              <a:t>10 N</a:t>
            </a:r>
            <a:r>
              <a:rPr lang="zh-CN" altLang="zh-CN" sz="2800"/>
              <a:t>，电阻减小</a:t>
            </a:r>
            <a:r>
              <a:rPr lang="en-US" altLang="zh-CN" sz="2800"/>
              <a:t>5 Ω.</a:t>
            </a:r>
            <a:r>
              <a:rPr lang="en-US" altLang="zh-CN" sz="2800" i="1"/>
              <a:t>R</a:t>
            </a:r>
            <a:r>
              <a:rPr lang="zh-CN" altLang="zh-CN" sz="2800"/>
              <a:t>是长</a:t>
            </a:r>
            <a:r>
              <a:rPr lang="en-US" altLang="zh-CN" sz="2800"/>
              <a:t>1 m</a:t>
            </a:r>
            <a:r>
              <a:rPr lang="zh-CN" altLang="zh-CN" sz="2800"/>
              <a:t>、电阻</a:t>
            </a:r>
            <a:r>
              <a:rPr lang="en-US" altLang="zh-CN" sz="2800"/>
              <a:t>100 Ω</a:t>
            </a:r>
            <a:r>
              <a:rPr lang="zh-CN" altLang="zh-CN" sz="2800"/>
              <a:t>的电阻丝，其连入电路的电阻与长度成正比．电流表量程为</a:t>
            </a:r>
            <a:r>
              <a:rPr lang="en-US" altLang="zh-CN" sz="2800"/>
              <a:t>0</a:t>
            </a:r>
            <a:r>
              <a:rPr lang="zh-CN" altLang="zh-CN" sz="2800"/>
              <a:t>～</a:t>
            </a:r>
            <a:r>
              <a:rPr lang="en-US" altLang="zh-CN" sz="2800"/>
              <a:t>0.6 A</a:t>
            </a:r>
            <a:r>
              <a:rPr lang="zh-CN" altLang="zh-CN" sz="2800"/>
              <a:t>，其示数反应水位变化．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下方固定一个轻质绝缘</a:t>
            </a:r>
            <a:r>
              <a:rPr lang="en-US" altLang="zh-CN" sz="2800"/>
              <a:t>“⊥”</a:t>
            </a:r>
            <a:r>
              <a:rPr lang="zh-CN" altLang="zh-CN" sz="2800"/>
              <a:t>形硬杆．轻质金属滑杆</a:t>
            </a:r>
            <a:r>
              <a:rPr lang="en-US" altLang="zh-CN" sz="2800" i="1"/>
              <a:t>P</a:t>
            </a:r>
            <a:r>
              <a:rPr lang="en-US" altLang="zh-CN" sz="2800"/>
              <a:t>Q</a:t>
            </a:r>
            <a:r>
              <a:rPr lang="zh-CN" altLang="zh-CN" sz="2800"/>
              <a:t>可以在金属棒</a:t>
            </a:r>
            <a:r>
              <a:rPr lang="en-US" altLang="zh-CN" sz="2800" i="1"/>
              <a:t>EF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上自由滑动，</a:t>
            </a:r>
            <a:r>
              <a:rPr lang="en-US" altLang="zh-CN" sz="2800" i="1"/>
              <a:t>P</a:t>
            </a:r>
            <a:r>
              <a:rPr lang="en-US" altLang="zh-CN" sz="2800"/>
              <a:t>Q</a:t>
            </a:r>
            <a:r>
              <a:rPr lang="zh-CN" altLang="zh-CN" sz="2800"/>
              <a:t>下方通过轻质绝缘杆与重</a:t>
            </a:r>
            <a:r>
              <a:rPr lang="en-US" altLang="zh-CN" sz="2800"/>
              <a:t>100 N</a:t>
            </a:r>
            <a:r>
              <a:rPr lang="zh-CN" altLang="zh-CN" sz="2800"/>
              <a:t>、高</a:t>
            </a:r>
            <a:r>
              <a:rPr lang="en-US" altLang="zh-CN" sz="2800"/>
              <a:t>4 m</a:t>
            </a:r>
            <a:r>
              <a:rPr lang="zh-CN" altLang="zh-CN" sz="2800"/>
              <a:t>的圆柱体</a:t>
            </a:r>
            <a:r>
              <a:rPr lang="en-US" altLang="zh-CN" sz="2800" i="1"/>
              <a:t>M</a:t>
            </a:r>
            <a:r>
              <a:rPr lang="zh-CN" altLang="zh-CN" sz="2800"/>
              <a:t>固定在一起．当水位上升时，</a:t>
            </a:r>
            <a:r>
              <a:rPr lang="en-US" altLang="zh-CN" sz="2800" i="1"/>
              <a:t>P</a:t>
            </a:r>
            <a:r>
              <a:rPr lang="en-US" altLang="zh-CN" sz="2800"/>
              <a:t>Q</a:t>
            </a:r>
            <a:r>
              <a:rPr lang="zh-CN" altLang="zh-CN" sz="2800"/>
              <a:t>随圆柱体</a:t>
            </a:r>
            <a:r>
              <a:rPr lang="en-US" altLang="zh-CN" sz="2800" i="1"/>
              <a:t>M</a:t>
            </a:r>
            <a:r>
              <a:rPr lang="zh-CN" altLang="zh-CN" sz="2800"/>
              <a:t>向上移动且保持水平．（整个装置接触良好且无摩擦，</a:t>
            </a:r>
            <a:r>
              <a:rPr lang="en-US" altLang="zh-CN" sz="2800" i="1"/>
              <a:t>P</a:t>
            </a:r>
            <a:r>
              <a:rPr lang="en-US" altLang="zh-CN" sz="2800"/>
              <a:t>Q</a:t>
            </a:r>
            <a:r>
              <a:rPr lang="zh-CN" altLang="zh-CN" sz="2800"/>
              <a:t>和</a:t>
            </a:r>
            <a:r>
              <a:rPr lang="en-US" altLang="zh-CN" sz="2800" i="1"/>
              <a:t>EF</a:t>
            </a:r>
            <a:r>
              <a:rPr lang="zh-CN" altLang="zh-CN" sz="2800"/>
              <a:t>的电阻不计，</a:t>
            </a:r>
            <a:br>
              <a:rPr lang="en-US" altLang="zh-CN" sz="2800"/>
            </a:br>
            <a:r>
              <a:rPr lang="en-US" altLang="zh-CN" sz="2800" i="1"/>
              <a:t>ρ</a:t>
            </a:r>
            <a:r>
              <a:rPr lang="zh-CN" altLang="zh-CN" sz="2800" baseline="-25000"/>
              <a:t>河水</a:t>
            </a:r>
            <a:r>
              <a:rPr lang="zh-CN" altLang="zh-CN" sz="2800"/>
              <a:t>＝</a:t>
            </a:r>
            <a:r>
              <a:rPr lang="en-US" altLang="zh-CN" sz="2800"/>
              <a:t>1.0×10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r>
              <a:rPr lang="zh-CN" altLang="zh-CN" sz="2800"/>
              <a:t>，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Nkg</a:t>
            </a:r>
            <a:r>
              <a:rPr lang="zh-CN" altLang="zh-CN" sz="2800"/>
              <a:t>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09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0" y="2833688"/>
            <a:ext cx="2314575" cy="31416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573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）闭合开关，当</a:t>
            </a:r>
            <a:r>
              <a:rPr lang="en-US" altLang="zh-CN" sz="2800" i="1"/>
              <a:t>P</a:t>
            </a:r>
            <a:r>
              <a:rPr lang="en-US" altLang="zh-CN" sz="2800"/>
              <a:t>Q</a:t>
            </a:r>
            <a:r>
              <a:rPr lang="zh-CN" altLang="zh-CN" sz="2800"/>
              <a:t>恰好位于</a:t>
            </a:r>
            <a:r>
              <a:rPr lang="en-US" altLang="zh-CN" sz="2800" i="1"/>
              <a:t>R</a:t>
            </a:r>
            <a:r>
              <a:rPr lang="zh-CN" altLang="zh-CN" sz="2800"/>
              <a:t>最下端时，为警戒水位．电流表示数为</a:t>
            </a:r>
            <a:r>
              <a:rPr lang="en-US" altLang="zh-CN" sz="2800"/>
              <a:t>0.06A.</a:t>
            </a:r>
            <a:r>
              <a:rPr lang="zh-CN" altLang="zh-CN" sz="2800"/>
              <a:t>此时</a:t>
            </a:r>
            <a:r>
              <a:rPr lang="en-US" altLang="zh-CN" sz="2800" i="1"/>
              <a:t>M</a:t>
            </a:r>
            <a:r>
              <a:rPr lang="zh-CN" altLang="zh-CN" sz="2800"/>
              <a:t>漂浮，有</a:t>
            </a:r>
            <a:r>
              <a:rPr lang="en-US" altLang="zh-CN" sz="2800"/>
              <a:t>   </a:t>
            </a:r>
            <a:r>
              <a:rPr lang="zh-CN" altLang="zh-CN" sz="2800"/>
              <a:t>体积浸在水中，</a:t>
            </a:r>
            <a:r>
              <a:rPr lang="en-US" altLang="zh-CN" sz="2800" i="1"/>
              <a:t>M</a:t>
            </a:r>
            <a:r>
              <a:rPr lang="zh-CN" altLang="zh-CN" sz="2800"/>
              <a:t>所受的浮力为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）当水位上升，</a:t>
            </a:r>
            <a:r>
              <a:rPr lang="en-US" altLang="zh-CN" sz="2800" i="1"/>
              <a:t>P</a:t>
            </a:r>
            <a:r>
              <a:rPr lang="en-US" altLang="zh-CN" sz="2800"/>
              <a:t>Q</a:t>
            </a:r>
            <a:r>
              <a:rPr lang="zh-CN" altLang="zh-CN" sz="2800"/>
              <a:t>向上移动过程中，</a:t>
            </a:r>
            <a:r>
              <a:rPr lang="en-US" altLang="zh-CN" sz="2800" i="1"/>
              <a:t>R</a:t>
            </a:r>
            <a:r>
              <a:rPr lang="zh-CN" altLang="zh-CN" sz="2800"/>
              <a:t>连入电路中的电阻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r>
              <a:rPr lang="en-US" altLang="zh-CN" sz="2800" i="1"/>
              <a:t>P</a:t>
            </a:r>
            <a:r>
              <a:rPr lang="en-US" altLang="zh-CN" sz="2800"/>
              <a:t>Q</a:t>
            </a:r>
            <a:r>
              <a:rPr lang="zh-CN" altLang="zh-CN" sz="2800"/>
              <a:t>上升到</a:t>
            </a:r>
            <a:r>
              <a:rPr lang="en-US" altLang="zh-CN" sz="2800" i="1"/>
              <a:t>R</a:t>
            </a:r>
            <a:r>
              <a:rPr lang="zh-CN" altLang="zh-CN" sz="2800"/>
              <a:t>的最上端，刚好与</a:t>
            </a:r>
            <a:r>
              <a:rPr lang="en-US" altLang="zh-CN" sz="2800"/>
              <a:t>“⊥”</a:t>
            </a:r>
            <a:r>
              <a:rPr lang="zh-CN" altLang="zh-CN" sz="2800"/>
              <a:t>形杆接触，且对杆无压力时，为三级预警．</a:t>
            </a:r>
            <a:endParaRPr lang="zh-CN" altLang="en-US" sz="2800"/>
          </a:p>
        </p:txBody>
      </p:sp>
      <p:pic>
        <p:nvPicPr>
          <p:cNvPr id="5123" name="图片 2"/>
          <p:cNvPicPr>
            <a:picLocks noChangeAspect="1"/>
          </p:cNvPicPr>
          <p:nvPr/>
        </p:nvPicPr>
        <p:blipFill>
          <a:blip r:embed="rId2"/>
          <a:srcRect r="96422"/>
          <a:stretch>
            <a:fillRect/>
          </a:stretch>
        </p:blipFill>
        <p:spPr>
          <a:xfrm>
            <a:off x="7612063" y="1839913"/>
            <a:ext cx="327025" cy="965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4" name="矩形 3"/>
          <p:cNvSpPr/>
          <p:nvPr/>
        </p:nvSpPr>
        <p:spPr>
          <a:xfrm>
            <a:off x="5418138" y="2652713"/>
            <a:ext cx="7239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100</a:t>
            </a:r>
            <a:endParaRPr lang="zh-CN" altLang="en-US"/>
          </a:p>
        </p:txBody>
      </p:sp>
      <p:sp>
        <p:nvSpPr>
          <p:cNvPr id="5125" name="矩形 4"/>
          <p:cNvSpPr/>
          <p:nvPr/>
        </p:nvSpPr>
        <p:spPr>
          <a:xfrm>
            <a:off x="2847975" y="3887788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变小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标题 1"/>
          <p:cNvSpPr>
            <a:spLocks noGrp="1"/>
          </p:cNvSpPr>
          <p:nvPr>
            <p:ph type="title" idx="4294967295"/>
          </p:nvPr>
        </p:nvSpPr>
        <p:spPr>
          <a:xfrm>
            <a:off x="438150" y="949325"/>
            <a:ext cx="82677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）当水位继续上升．</a:t>
            </a:r>
            <a:r>
              <a:rPr lang="en-US" altLang="zh-CN" sz="2800" i="1"/>
              <a:t>P</a:t>
            </a:r>
            <a:r>
              <a:rPr lang="en-US" altLang="zh-CN" sz="2800"/>
              <a:t>Q</a:t>
            </a:r>
            <a:r>
              <a:rPr lang="zh-CN" altLang="zh-CN" sz="2800"/>
              <a:t>开始通过</a:t>
            </a:r>
            <a:r>
              <a:rPr lang="en-US" altLang="zh-CN" sz="2800"/>
              <a:t>“⊥”</a:t>
            </a:r>
            <a:r>
              <a:rPr lang="zh-CN" altLang="zh-CN" sz="2800"/>
              <a:t>杆对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产生压力；当达到二级预警时，电流表示数为</a:t>
            </a:r>
            <a:r>
              <a:rPr lang="en-US" altLang="zh-CN" sz="2800"/>
              <a:t>0.15 A</a:t>
            </a:r>
            <a:r>
              <a:rPr lang="zh-CN" altLang="zh-CN" sz="2800"/>
              <a:t>；水位再上升</a:t>
            </a:r>
            <a:r>
              <a:rPr lang="en-US" altLang="zh-CN" sz="2800"/>
              <a:t>0.4 m</a:t>
            </a:r>
            <a:r>
              <a:rPr lang="zh-CN" altLang="zh-CN" sz="2800"/>
              <a:t>，达到一级预警时，电流表示数为</a:t>
            </a:r>
            <a:r>
              <a:rPr lang="en-US" altLang="zh-CN" sz="2800"/>
              <a:t>0.20 A</a:t>
            </a:r>
            <a:r>
              <a:rPr lang="zh-CN" altLang="zh-CN" sz="2800"/>
              <a:t>．电源电压为</a:t>
            </a:r>
            <a:r>
              <a:rPr lang="zh-CN" altLang="zh-CN" sz="2800" u="sng"/>
              <a:t>　　　　　</a:t>
            </a:r>
            <a:r>
              <a:rPr lang="en-US" altLang="zh-CN" sz="2800"/>
              <a:t>V.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）在保证电路安全的情况下，此装置能测量的最高水位高于警戒水位</a:t>
            </a:r>
            <a:r>
              <a:rPr lang="zh-CN" altLang="zh-CN" sz="2800" u="sng"/>
              <a:t>　　　　　</a:t>
            </a:r>
            <a:r>
              <a:rPr lang="en-US" altLang="zh-CN" sz="2800" i="1"/>
              <a:t>m</a:t>
            </a:r>
            <a:r>
              <a:rPr lang="en-US" altLang="zh-CN" sz="2800"/>
              <a:t>.</a:t>
            </a: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）若将水位对警戒线上升的高度标记在电流表对应的刻度线上，即把电流表改装成水位计，水位计的刻度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均匀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不均匀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 </a:t>
            </a:r>
            <a:endParaRPr lang="zh-CN" altLang="en-US" sz="2800"/>
          </a:p>
        </p:txBody>
      </p:sp>
      <p:sp>
        <p:nvSpPr>
          <p:cNvPr id="6147" name="矩形 2"/>
          <p:cNvSpPr/>
          <p:nvPr/>
        </p:nvSpPr>
        <p:spPr>
          <a:xfrm>
            <a:off x="4124325" y="2695575"/>
            <a:ext cx="72707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12</a:t>
            </a:r>
            <a:endParaRPr lang="zh-CN" altLang="zh-CN" sz="1000">
              <a:latin typeface="等线"/>
            </a:endParaRPr>
          </a:p>
        </p:txBody>
      </p:sp>
      <p:sp>
        <p:nvSpPr>
          <p:cNvPr id="6148" name="矩形 3"/>
          <p:cNvSpPr/>
          <p:nvPr/>
        </p:nvSpPr>
        <p:spPr>
          <a:xfrm>
            <a:off x="4230688" y="3824288"/>
            <a:ext cx="8032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2.6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6149" name="矩形 4"/>
          <p:cNvSpPr/>
          <p:nvPr/>
        </p:nvSpPr>
        <p:spPr>
          <a:xfrm>
            <a:off x="1847850" y="5537200"/>
            <a:ext cx="13573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不均匀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/>
      <p:bldP spid="6148" grpId="0"/>
      <p:bldP spid="61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标题 1"/>
          <p:cNvSpPr>
            <a:spLocks noGrp="1"/>
          </p:cNvSpPr>
          <p:nvPr>
            <p:ph type="title" idx="4294967295"/>
          </p:nvPr>
        </p:nvSpPr>
        <p:spPr>
          <a:xfrm>
            <a:off x="508000" y="9985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高州）如下图所示为某品牌四旋翼无人机，它采用</a:t>
            </a:r>
            <a:r>
              <a:rPr lang="en-US" altLang="zh-CN" sz="2800"/>
              <a:t>4</a:t>
            </a:r>
            <a:r>
              <a:rPr lang="zh-CN" altLang="zh-CN" sz="2800"/>
              <a:t>个电机带动旋翼（螺旋桨）转动，对下方空气施力的同时获得升力．该无人机设有一键起降和返航、空中悬停、超声波传感器、气压传感器等功能，还拥有北斗定位系统．携带的摄像机可以进行高清拍摄并实时把信号传到遥控器显示器．下表是某小型无人机的部分参数：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标题 1"/>
          <p:cNvSpPr>
            <a:spLocks noGrp="1"/>
          </p:cNvSpPr>
          <p:nvPr>
            <p:ph type="title" idx="4294967295"/>
          </p:nvPr>
        </p:nvSpPr>
        <p:spPr>
          <a:xfrm>
            <a:off x="314325" y="31242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（电池容量＝放电电流×放</a:t>
            </a:r>
            <a:br>
              <a:rPr lang="en-US" altLang="zh-CN" sz="2800"/>
            </a:br>
            <a:r>
              <a:rPr lang="zh-CN" altLang="zh-CN" sz="2800"/>
              <a:t>电时间，例如，</a:t>
            </a:r>
            <a:r>
              <a:rPr lang="en-US" altLang="zh-CN" sz="2800"/>
              <a:t>1 mAh</a:t>
            </a:r>
            <a:r>
              <a:rPr lang="zh-CN" altLang="zh-CN" sz="2800"/>
              <a:t>是指</a:t>
            </a:r>
            <a:br>
              <a:rPr lang="en-US" altLang="zh-CN" sz="2800"/>
            </a:br>
            <a:r>
              <a:rPr lang="zh-CN" altLang="zh-CN" sz="2800"/>
              <a:t>以</a:t>
            </a:r>
            <a:r>
              <a:rPr lang="en-US" altLang="zh-CN" sz="2800"/>
              <a:t>1 mA</a:t>
            </a:r>
            <a:r>
              <a:rPr lang="zh-CN" altLang="zh-CN" sz="2800"/>
              <a:t>的电流能连续工作</a:t>
            </a:r>
            <a:r>
              <a:rPr lang="en-US" altLang="zh-CN" sz="2800"/>
              <a:t>1 h</a:t>
            </a:r>
            <a:r>
              <a:rPr lang="zh-CN" altLang="zh-CN" sz="2800"/>
              <a:t>）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8195" name="表格 2"/>
          <p:cNvGraphicFramePr>
            <a:graphicFrameLocks noGrp="1"/>
          </p:cNvGraphicFramePr>
          <p:nvPr/>
        </p:nvGraphicFramePr>
        <p:xfrm>
          <a:off x="631825" y="1555750"/>
          <a:ext cx="7632700" cy="1406208"/>
        </p:xfrm>
        <a:graphic>
          <a:graphicData uri="http://schemas.openxmlformats.org/drawingml/2006/table">
            <a:tbl>
              <a:tblPr/>
              <a:tblGrid>
                <a:gridCol w="933450"/>
                <a:gridCol w="1290638"/>
                <a:gridCol w="1644650"/>
                <a:gridCol w="1906588"/>
                <a:gridCol w="1857375"/>
              </a:tblGrid>
              <a:tr h="979488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参数</a:t>
                      </a:r>
                      <a:endParaRPr sz="10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名称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电池电压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/V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电池容量</a:t>
                      </a:r>
                      <a:endParaRPr sz="10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/mAh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电动机额</a:t>
                      </a:r>
                      <a:endParaRPr sz="10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定功率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/W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拍摄速度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帧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·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秒</a:t>
                      </a:r>
                      <a:r>
                        <a:rPr sz="2800" baseline="30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－</a:t>
                      </a:r>
                      <a:r>
                        <a:rPr lang="en-US" altLang="zh-CN" sz="2800" baseline="30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22262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数据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24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2 500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11 000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8215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0488" y="3230563"/>
            <a:ext cx="3611562" cy="19700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922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）北斗定位系统利用</a:t>
            </a:r>
            <a:r>
              <a:rPr lang="zh-CN" altLang="zh-CN" sz="2800" u="sng"/>
              <a:t>　　　　　</a:t>
            </a:r>
            <a:r>
              <a:rPr lang="zh-CN" altLang="zh-CN" sz="2800"/>
              <a:t>传递信息，其在真空中的传播速度为</a:t>
            </a:r>
            <a:r>
              <a:rPr lang="zh-CN" altLang="zh-CN" sz="2800" u="sng"/>
              <a:t>　　　　　</a:t>
            </a:r>
            <a:r>
              <a:rPr lang="en-US" altLang="zh-CN" sz="2800"/>
              <a:t>m/s.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）超声波传感器可探测无人机在飞行时遇到的障碍物，无人机悬停时，向某一山峰发射超声波，</a:t>
            </a:r>
            <a:r>
              <a:rPr lang="en-US" altLang="zh-CN" sz="2800"/>
              <a:t>10 s</a:t>
            </a:r>
            <a:r>
              <a:rPr lang="zh-CN" altLang="zh-CN" sz="2800"/>
              <a:t>后收到回波，无人机距离山峰的距离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．（</a:t>
            </a:r>
            <a:r>
              <a:rPr lang="en-US" altLang="zh-CN" sz="2800" i="1"/>
              <a:t>v</a:t>
            </a:r>
            <a:r>
              <a:rPr lang="zh-CN" altLang="zh-CN" sz="2800" baseline="-25000"/>
              <a:t>声</a:t>
            </a:r>
            <a:r>
              <a:rPr lang="zh-CN" altLang="zh-CN" sz="2800"/>
              <a:t>＝</a:t>
            </a:r>
            <a:r>
              <a:rPr lang="en-US" altLang="zh-CN" sz="2800"/>
              <a:t>340 m/s</a:t>
            </a:r>
            <a:r>
              <a:rPr lang="zh-CN" altLang="zh-CN" sz="2800"/>
              <a:t>）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9219" name="矩形 2"/>
          <p:cNvSpPr/>
          <p:nvPr/>
        </p:nvSpPr>
        <p:spPr>
          <a:xfrm>
            <a:off x="4572000" y="1443038"/>
            <a:ext cx="13335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电磁波　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9220" name="矩形 3"/>
          <p:cNvSpPr/>
          <p:nvPr/>
        </p:nvSpPr>
        <p:spPr>
          <a:xfrm>
            <a:off x="4470400" y="2108200"/>
            <a:ext cx="16795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9221" name="矩形 4"/>
          <p:cNvSpPr/>
          <p:nvPr/>
        </p:nvSpPr>
        <p:spPr>
          <a:xfrm>
            <a:off x="700088" y="4664075"/>
            <a:ext cx="15240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1 700 m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  <p:bldP spid="9220" grpId="0"/>
      <p:bldP spid="92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192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）气压传感器可通过测定大气压值获知无人机所处的高度这是因为：高度越高，大气压越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）无人机上面装有高清摄像机，所成的像是倒立的、</a:t>
            </a:r>
            <a:r>
              <a:rPr lang="zh-CN" altLang="zh-CN" sz="2800" u="sng"/>
              <a:t>　　　　　</a:t>
            </a:r>
            <a:r>
              <a:rPr lang="zh-CN" altLang="zh-CN" sz="2800"/>
              <a:t>的实像．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）该无人机电池最多可提供</a:t>
            </a:r>
            <a:r>
              <a:rPr lang="zh-CN" altLang="zh-CN" sz="2800" u="sng"/>
              <a:t>　　　　　</a:t>
            </a:r>
            <a:r>
              <a:rPr lang="en-US" altLang="zh-CN" sz="2800"/>
              <a:t>kW·h</a:t>
            </a:r>
            <a:r>
              <a:rPr lang="zh-CN" altLang="zh-CN" sz="2800"/>
              <a:t>的电能．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0243" name="矩形 2"/>
          <p:cNvSpPr/>
          <p:nvPr/>
        </p:nvSpPr>
        <p:spPr>
          <a:xfrm>
            <a:off x="5916613" y="4505325"/>
            <a:ext cx="8143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0.06</a:t>
            </a:r>
            <a:endParaRPr lang="zh-CN" altLang="zh-CN" sz="1000">
              <a:latin typeface="等线"/>
            </a:endParaRPr>
          </a:p>
        </p:txBody>
      </p:sp>
      <p:sp>
        <p:nvSpPr>
          <p:cNvPr id="10244" name="矩形 3"/>
          <p:cNvSpPr/>
          <p:nvPr/>
        </p:nvSpPr>
        <p:spPr>
          <a:xfrm>
            <a:off x="1133475" y="2598738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低</a:t>
            </a:r>
            <a:endParaRPr lang="zh-CN" altLang="en-US"/>
          </a:p>
        </p:txBody>
      </p:sp>
      <p:sp>
        <p:nvSpPr>
          <p:cNvPr id="10245" name="矩形 4"/>
          <p:cNvSpPr/>
          <p:nvPr/>
        </p:nvSpPr>
        <p:spPr>
          <a:xfrm>
            <a:off x="2108200" y="3871913"/>
            <a:ext cx="9032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缩小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/>
      <p:bldP spid="10244" grpId="0"/>
      <p:bldP spid="102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东莞）小明每天关注着疫情的发展，在我国渐渐接近尾声时，在国外突然传来噩耗，在一些发达国家的疫情开始大爆发，小明就想，虽然还是发展中国家，但人民的团结奋战，很快抑制住了病毒的蔓延，而且我们国家用最少的损失、最短的时间来完成这项艰巨的任务，而人们经常说的拥有高素质人民发达国家，怎么也会让病毒如果嚣张地蔓延呢？小明越来越觉得祖国的强大，于是他又接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想看看我们的国家现在到底有多厉害，他从</a:t>
            </a:r>
            <a:r>
              <a:rPr lang="en-US" altLang="zh-CN" sz="2800"/>
              <a:t>bilibili</a:t>
            </a:r>
            <a:r>
              <a:rPr lang="zh-CN" altLang="zh-CN" sz="2800"/>
              <a:t>上看到了智能机器人，对它产生了兴趣，就去问物理老师，物理老师给了他如下关于智能机器人的信息：</a:t>
            </a:r>
            <a:br>
              <a:rPr lang="zh-CN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智能机器人有相当发达的</a:t>
            </a:r>
            <a:r>
              <a:rPr lang="en-US" altLang="zh-CN" sz="2800"/>
              <a:t>“</a:t>
            </a:r>
            <a:r>
              <a:rPr lang="zh-CN" altLang="zh-CN" sz="2800"/>
              <a:t>大脑</a:t>
            </a:r>
            <a:r>
              <a:rPr lang="en-US" altLang="zh-CN" sz="2800"/>
              <a:t>”</a:t>
            </a:r>
            <a:r>
              <a:rPr lang="zh-CN" altLang="zh-CN" sz="2800"/>
              <a:t>，具备形形色色的内部信息传感器和外部信息传感器，如视觉、听觉、触觉、嗅觉．此外，它还有效应器，通过电动机使手、脚、鼻子、触角等动起来．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001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</a:t>
            </a:r>
            <a:r>
              <a:rPr lang="zh-CN" altLang="zh-CN" sz="2800"/>
              <a:t>智能机器人能用人类语言同操作者对话，能调整自己的动作以达到操作者所提出的全部要求．机器人往往使用熔点为</a:t>
            </a:r>
            <a:r>
              <a:rPr lang="en-US" altLang="zh-CN" sz="2800"/>
              <a:t>200 ℃</a:t>
            </a:r>
            <a:r>
              <a:rPr lang="zh-CN" altLang="zh-CN" sz="2800"/>
              <a:t>的玻璃钢作外壳，有着其他材质不可替代的优点．智能机器人的电源主要有钠硫电池、镍镉电池、锂电池等．</a:t>
            </a:r>
            <a:br>
              <a:rPr lang="zh-CN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随着智能机器人技术的不断发展和成熟，它将走进千家万户，服务人们的生活．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606425" y="40687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）锂电池充电时的能量转化形式为：电能转化为</a:t>
            </a:r>
            <a:r>
              <a:rPr lang="zh-CN" altLang="zh-CN" sz="2800" u="sng"/>
              <a:t>　　　　　</a:t>
            </a:r>
            <a:r>
              <a:rPr lang="zh-CN" altLang="zh-CN" sz="2800"/>
              <a:t>能．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14339" name="表格 2"/>
          <p:cNvGraphicFramePr>
            <a:graphicFrameLocks noGrp="1"/>
          </p:cNvGraphicFramePr>
          <p:nvPr/>
        </p:nvGraphicFramePr>
        <p:xfrm>
          <a:off x="684212" y="1690688"/>
          <a:ext cx="5765800" cy="2197100"/>
        </p:xfrm>
        <a:graphic>
          <a:graphicData uri="http://schemas.openxmlformats.org/drawingml/2006/table">
            <a:tbl>
              <a:tblPr/>
              <a:tblGrid>
                <a:gridCol w="1125538"/>
                <a:gridCol w="1373188"/>
                <a:gridCol w="1643062"/>
                <a:gridCol w="1624012"/>
              </a:tblGrid>
              <a:tr h="539750">
                <a:tc rowSpan="4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某款机器人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rowSpan="2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锂电池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电压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24 V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39750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容量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10 A·h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58800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</a:tcPr>
                </a:tc>
                <a:tc rowSpan="2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电动机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额定电压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24 V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58800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额定功率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120 W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14361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3263" y="1549400"/>
            <a:ext cx="1406525" cy="24288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62" name="矩形 3"/>
          <p:cNvSpPr/>
          <p:nvPr/>
        </p:nvSpPr>
        <p:spPr>
          <a:xfrm>
            <a:off x="1522413" y="4787900"/>
            <a:ext cx="9017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化学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6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 idx="4294967295"/>
          </p:nvPr>
        </p:nvSpPr>
        <p:spPr>
          <a:xfrm>
            <a:off x="566738" y="700088"/>
            <a:ext cx="8212137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）关于智能机器人，下列说法中是正确的是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．智能机器人的效应器通过电动机使手、脚等动起来时，是将机械能转化为电能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．温度为</a:t>
            </a:r>
            <a:r>
              <a:rPr lang="en-US" altLang="zh-CN" sz="2800"/>
              <a:t>200 ℃</a:t>
            </a:r>
            <a:r>
              <a:rPr lang="zh-CN" altLang="zh-CN" sz="2800"/>
              <a:t>的玻璃钢一定是液态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．智能机器人通过嗅觉能闻到外界的各种气味，说明分子在做无规则的运动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．智能机器人能与人语音对话，说明了电磁波能传递能量．</a:t>
            </a:r>
            <a:endParaRPr lang="zh-CN" altLang="en-US" sz="2800"/>
          </a:p>
        </p:txBody>
      </p:sp>
      <p:sp>
        <p:nvSpPr>
          <p:cNvPr id="15363" name="矩形 2"/>
          <p:cNvSpPr/>
          <p:nvPr/>
        </p:nvSpPr>
        <p:spPr>
          <a:xfrm>
            <a:off x="1674813" y="1379538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715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）某智能机器人站着发射超声波，经过</a:t>
            </a:r>
            <a:r>
              <a:rPr lang="en-US" altLang="zh-CN" sz="2800"/>
              <a:t>0.02 s</a:t>
            </a:r>
            <a:r>
              <a:rPr lang="zh-CN" altLang="zh-CN" sz="2800"/>
              <a:t>后收到障碍物的回波，则</a:t>
            </a:r>
            <a:r>
              <a:rPr lang="en-US" altLang="zh-CN" sz="2800"/>
              <a:t>“</a:t>
            </a:r>
            <a:r>
              <a:rPr lang="zh-CN" altLang="zh-CN" sz="2800"/>
              <a:t>小骏</a:t>
            </a:r>
            <a:r>
              <a:rPr lang="en-US" altLang="zh-CN" sz="2800"/>
              <a:t>”</a:t>
            </a:r>
            <a:r>
              <a:rPr lang="zh-CN" altLang="zh-CN" sz="2800"/>
              <a:t>与障碍物间的距离约为</a:t>
            </a:r>
            <a:r>
              <a:rPr lang="zh-CN" altLang="zh-CN" sz="2800" u="sng"/>
              <a:t>　　　　　</a:t>
            </a:r>
            <a:r>
              <a:rPr lang="en-US" altLang="zh-CN" sz="2800"/>
              <a:t>m</a:t>
            </a:r>
            <a:r>
              <a:rPr lang="zh-CN" altLang="zh-CN" sz="2800"/>
              <a:t>．该智能机器人靠底座轮子驱动，其驱动电动机的具体参数如表所示，若该智能机器人的驱动电动机线圈电阻为</a:t>
            </a:r>
            <a:r>
              <a:rPr lang="en-US" altLang="zh-CN" sz="2800"/>
              <a:t>0.2 Ω</a:t>
            </a:r>
            <a:r>
              <a:rPr lang="zh-CN" altLang="zh-CN" sz="2800"/>
              <a:t>，则电动机正常工作下的发热功率为</a:t>
            </a:r>
            <a:r>
              <a:rPr lang="zh-CN" altLang="zh-CN" sz="2800" u="sng"/>
              <a:t>　　　　　</a:t>
            </a:r>
            <a:r>
              <a:rPr lang="en-US" altLang="zh-CN" sz="2800"/>
              <a:t>W</a:t>
            </a:r>
            <a:r>
              <a:rPr lang="zh-CN" altLang="zh-CN" sz="2800"/>
              <a:t>．（设超声波在空气中的传播速度为</a:t>
            </a:r>
            <a:r>
              <a:rPr lang="en-US" altLang="zh-CN" sz="2800"/>
              <a:t>340 m/s</a:t>
            </a:r>
            <a:r>
              <a:rPr lang="zh-CN" altLang="zh-CN" sz="2800"/>
              <a:t>）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6387" name="矩形 2"/>
          <p:cNvSpPr/>
          <p:nvPr/>
        </p:nvSpPr>
        <p:spPr>
          <a:xfrm>
            <a:off x="1435100" y="2532063"/>
            <a:ext cx="9921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3.4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16388" name="矩形 3"/>
          <p:cNvSpPr/>
          <p:nvPr/>
        </p:nvSpPr>
        <p:spPr>
          <a:xfrm>
            <a:off x="4208463" y="4470400"/>
            <a:ext cx="3635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/>
      <p:bldP spid="1638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Grp="1"/>
          </p:cNvSpPr>
          <p:nvPr>
            <p:ph type="title" idx="4294967295"/>
          </p:nvPr>
        </p:nvSpPr>
        <p:spPr>
          <a:xfrm>
            <a:off x="508000" y="9398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）若当剩余电量减为电池容量的</a:t>
            </a:r>
            <a:r>
              <a:rPr lang="en-US" altLang="zh-CN" sz="2800"/>
              <a:t>10%</a:t>
            </a:r>
            <a:r>
              <a:rPr lang="zh-CN" altLang="zh-CN" sz="2800"/>
              <a:t>时，该智能机器人会主动寻找充电器充电，则充满电后至下一次自动充电前，该智能机器人能够连续正常工作的最长时间为</a:t>
            </a:r>
            <a:r>
              <a:rPr lang="zh-CN" altLang="zh-CN" sz="2800" u="sng"/>
              <a:t>　　　　　</a:t>
            </a:r>
            <a:r>
              <a:rPr lang="en-US" altLang="zh-CN" sz="2800"/>
              <a:t>h</a:t>
            </a:r>
            <a:r>
              <a:rPr lang="zh-CN" altLang="zh-CN" sz="2800"/>
              <a:t>．为确保该智能机器人能顺利返回充电，假设需要充电时离充电器最远路程不能超过</a:t>
            </a:r>
            <a:r>
              <a:rPr lang="en-US" altLang="zh-CN" sz="2800"/>
              <a:t>600 m</a:t>
            </a:r>
            <a:r>
              <a:rPr lang="zh-CN" altLang="zh-CN" sz="2800"/>
              <a:t>，则该智能机器人返回过程中受到的水平阻力为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．（剩余电池容量的</a:t>
            </a:r>
            <a:r>
              <a:rPr lang="en-US" altLang="zh-CN" sz="2800"/>
              <a:t>40%</a:t>
            </a:r>
            <a:r>
              <a:rPr lang="zh-CN" altLang="zh-CN" sz="2800"/>
              <a:t>用于提供克服阻力做功）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sp>
        <p:nvSpPr>
          <p:cNvPr id="17411" name="矩形 2"/>
          <p:cNvSpPr/>
          <p:nvPr/>
        </p:nvSpPr>
        <p:spPr>
          <a:xfrm>
            <a:off x="3006725" y="2954338"/>
            <a:ext cx="99377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1.8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17412" name="矩形 3"/>
          <p:cNvSpPr/>
          <p:nvPr/>
        </p:nvSpPr>
        <p:spPr>
          <a:xfrm>
            <a:off x="3186113" y="4887913"/>
            <a:ext cx="8143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57.6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/>
      <p:bldP spid="174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874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龙湖）小红发现日常学习和生活中的一些用具的使用方法是</a:t>
            </a:r>
            <a:r>
              <a:rPr lang="en-US" altLang="zh-CN" sz="2800"/>
              <a:t>“</a:t>
            </a:r>
            <a:r>
              <a:rPr lang="zh-CN" altLang="zh-CN" sz="2800"/>
              <a:t>按压式的</a:t>
            </a:r>
            <a:r>
              <a:rPr lang="en-US" altLang="zh-CN" sz="2800"/>
              <a:t>”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843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650" y="2784475"/>
            <a:ext cx="7394575" cy="2097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2"/>
          <p:cNvSpPr/>
          <p:nvPr/>
        </p:nvSpPr>
        <p:spPr>
          <a:xfrm>
            <a:off x="2157413" y="5076825"/>
            <a:ext cx="74453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latin typeface="Times New Roman" pitchFamily="18" charset="0"/>
                <a:ea typeface="黑体" pitchFamily="49" charset="-122"/>
              </a:rPr>
              <a:t>图</a:t>
            </a:r>
            <a:r>
              <a:rPr lang="en-US" altLang="zh-CN" sz="2800" spc="0">
                <a:latin typeface="Times New Roman" pitchFamily="18" charset="0"/>
                <a:ea typeface="黑体" pitchFamily="49" charset="-122"/>
              </a:rPr>
              <a:t>1</a:t>
            </a: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18437" name="矩形 4"/>
          <p:cNvSpPr/>
          <p:nvPr/>
        </p:nvSpPr>
        <p:spPr>
          <a:xfrm>
            <a:off x="6184900" y="5076825"/>
            <a:ext cx="74453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latin typeface="Times New Roman" pitchFamily="18" charset="0"/>
                <a:ea typeface="黑体" pitchFamily="49" charset="-122"/>
              </a:rPr>
              <a:t>图</a:t>
            </a:r>
            <a:r>
              <a:rPr lang="en-US" altLang="zh-CN" sz="2800" spc="0">
                <a:latin typeface="Times New Roman" pitchFamily="18" charset="0"/>
                <a:ea typeface="黑体" pitchFamily="49" charset="-122"/>
              </a:rPr>
              <a:t>2</a:t>
            </a: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6" grpId="0"/>
      <p:bldP spid="184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如图</a:t>
            </a:r>
            <a:r>
              <a:rPr lang="en-US" altLang="zh-CN" sz="2800"/>
              <a:t>1</a:t>
            </a:r>
            <a:r>
              <a:rPr lang="zh-CN" altLang="zh-CN" sz="2800"/>
              <a:t>甲所示，小红将一支内有弹簧的圆珠笔向下按压，放手后笔会向上弹起一定高度．为了研究方便，把笔简化为外壳、内芯和轻质弹簧三部分．弹跳过程可以分为三个阶段，如图</a:t>
            </a:r>
            <a:r>
              <a:rPr lang="en-US" altLang="zh-CN" sz="2800"/>
              <a:t>1</a:t>
            </a:r>
            <a:r>
              <a:rPr lang="zh-CN" altLang="zh-CN" sz="2800"/>
              <a:t>乙所示：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把笔竖直倒立于水平硬桌面，下压外壳使其下端接触桌面（见位置</a:t>
            </a:r>
            <a:r>
              <a:rPr lang="en-US" altLang="zh-CN" sz="2800"/>
              <a:t>a</a:t>
            </a:r>
            <a:r>
              <a:rPr lang="zh-CN" altLang="zh-CN" sz="2800"/>
              <a:t>）；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由静止释放，外壳竖直上升与静止的内芯碰撞（见位置</a:t>
            </a:r>
            <a:r>
              <a:rPr lang="en-US" altLang="zh-CN" sz="2800"/>
              <a:t>b</a:t>
            </a:r>
            <a:r>
              <a:rPr lang="zh-CN" altLang="zh-CN" sz="2800"/>
              <a:t>）；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Grp="1"/>
          </p:cNvSpPr>
          <p:nvPr>
            <p:ph type="title" idx="4294967295"/>
          </p:nvPr>
        </p:nvSpPr>
        <p:spPr>
          <a:xfrm>
            <a:off x="508000" y="7286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③</a:t>
            </a:r>
            <a:r>
              <a:rPr lang="zh-CN" altLang="zh-CN" sz="2800"/>
              <a:t>碰撞后内芯与外壳以共同的速度一起上升到最大高度处（见位置</a:t>
            </a:r>
            <a:r>
              <a:rPr lang="en-US" altLang="zh-CN" sz="2800"/>
              <a:t>c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）下列关于该过程中能量变化的说法正确的是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．向下按笔的过程中，弹簧的弹性势能减小</a:t>
            </a:r>
            <a:r>
              <a:rPr lang="en-US" altLang="zh-CN" sz="2800"/>
              <a:t>    B</a:t>
            </a:r>
            <a:r>
              <a:rPr lang="zh-CN" altLang="zh-CN" sz="2800"/>
              <a:t>．向下按笔的过程中，笔的重力势能增大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．笔向上弹起的过程中，笔的重力势能增大</a:t>
            </a:r>
            <a:r>
              <a:rPr lang="en-US" altLang="zh-CN" sz="2800"/>
              <a:t>    D</a:t>
            </a:r>
            <a:r>
              <a:rPr lang="zh-CN" altLang="zh-CN" sz="2800"/>
              <a:t>．笔向上弹起的过程中，弹簧的弹性势能增大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0483" name="矩形 2"/>
          <p:cNvSpPr/>
          <p:nvPr/>
        </p:nvSpPr>
        <p:spPr>
          <a:xfrm>
            <a:off x="1511300" y="2678113"/>
            <a:ext cx="458788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标题 1"/>
          <p:cNvSpPr>
            <a:spLocks noGrp="1"/>
          </p:cNvSpPr>
          <p:nvPr>
            <p:ph type="title" idx="4294967295"/>
          </p:nvPr>
        </p:nvSpPr>
        <p:spPr>
          <a:xfrm>
            <a:off x="447675" y="1411288"/>
            <a:ext cx="824865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）小红注意到家中洗手液的瓶盖也是按压式的．</a:t>
            </a:r>
            <a:br>
              <a:rPr lang="en-US" altLang="zh-CN" sz="2800"/>
            </a:br>
            <a:r>
              <a:rPr lang="zh-CN" altLang="zh-CN" sz="2800"/>
              <a:t>她打开洗手液瓶盖，看到其中有个按压式吸液结构如图</a:t>
            </a:r>
            <a:r>
              <a:rPr lang="en-US" altLang="zh-CN" sz="2800"/>
              <a:t>2</a:t>
            </a:r>
            <a:r>
              <a:rPr lang="zh-CN" altLang="zh-CN" sz="2800"/>
              <a:t>甲所示．它由导液管、进液阀门、弹簧、活塞、出液阀门、出液管、储液筒等组成，如图</a:t>
            </a:r>
            <a:r>
              <a:rPr lang="en-US" altLang="zh-CN" sz="2800"/>
              <a:t>2</a:t>
            </a:r>
            <a:r>
              <a:rPr lang="zh-CN" altLang="zh-CN" sz="2800"/>
              <a:t>乙所示．其中进液阀门和出液阀门是塑料小球，进液阀门位于弹簧下端，出液阀门位于活塞上端．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366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使用的时候，通过手向下按压，活塞向下移动，弹簧被压缩使得进液阀门关闭，出液阀门打开，储液筒里的液体从出液管流出瓶外，当手松开时，弹簧恢复原来的自然状态，使得活塞向上移动，出液阀门关闭，进液阀门打开，液体从导液管通过进液阀门进入到储液筒．这样活塞在圆筒中上下往复运动，不断地把液体</a:t>
            </a:r>
            <a:r>
              <a:rPr lang="en-US" altLang="zh-CN" sz="2800"/>
              <a:t>“</a:t>
            </a:r>
            <a:r>
              <a:rPr lang="zh-CN" altLang="zh-CN" sz="2800"/>
              <a:t>吸</a:t>
            </a:r>
            <a:r>
              <a:rPr lang="en-US" altLang="zh-CN" sz="2800"/>
              <a:t>”</a:t>
            </a:r>
            <a:r>
              <a:rPr lang="zh-CN" altLang="zh-CN" sz="2800"/>
              <a:t>上来，</a:t>
            </a:r>
            <a:r>
              <a:rPr lang="en-US" altLang="zh-CN" sz="2800"/>
              <a:t>“</a:t>
            </a:r>
            <a:r>
              <a:rPr lang="zh-CN" altLang="zh-CN" sz="2800"/>
              <a:t>压</a:t>
            </a:r>
            <a:r>
              <a:rPr lang="en-US" altLang="zh-CN" sz="2800"/>
              <a:t>”</a:t>
            </a:r>
            <a:r>
              <a:rPr lang="zh-CN" altLang="zh-CN" sz="2800"/>
              <a:t>出瓶外．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标题 1"/>
          <p:cNvSpPr>
            <a:spLocks noGrp="1"/>
          </p:cNvSpPr>
          <p:nvPr>
            <p:ph type="title" idx="4294967295"/>
          </p:nvPr>
        </p:nvSpPr>
        <p:spPr>
          <a:xfrm>
            <a:off x="663575" y="14795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①</a:t>
            </a:r>
            <a:r>
              <a:rPr lang="zh-CN" altLang="zh-CN" sz="2800"/>
              <a:t>按压式瓶盖的工作原理和</a:t>
            </a:r>
            <a:r>
              <a:rPr lang="zh-CN" altLang="zh-CN" sz="2800" u="sng"/>
              <a:t>　　　　　</a:t>
            </a:r>
            <a:r>
              <a:rPr lang="zh-CN" altLang="zh-CN" sz="2800"/>
              <a:t>原理相同．</a:t>
            </a:r>
            <a:br>
              <a:rPr lang="en-US" altLang="zh-CN" sz="2800"/>
            </a:br>
            <a:r>
              <a:rPr lang="zh-CN" altLang="zh-CN" sz="2800"/>
              <a:t>（选填选项前的字母）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．船闸</a:t>
            </a:r>
            <a:r>
              <a:rPr lang="en-US" altLang="zh-CN" sz="2800"/>
              <a:t>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．活塞式抽水机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．测量液体内部压强的</a:t>
            </a:r>
            <a:r>
              <a:rPr lang="en-US" altLang="zh-CN" sz="2800"/>
              <a:t>U</a:t>
            </a:r>
            <a:r>
              <a:rPr lang="zh-CN" altLang="zh-CN" sz="2800"/>
              <a:t>形管微小压强计</a:t>
            </a:r>
            <a:r>
              <a:rPr lang="en-US" altLang="zh-CN" sz="2800"/>
              <a:t>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．汽油机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3555" name="矩形 2"/>
          <p:cNvSpPr/>
          <p:nvPr/>
        </p:nvSpPr>
        <p:spPr>
          <a:xfrm>
            <a:off x="5707063" y="1546225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8748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②</a:t>
            </a:r>
            <a:r>
              <a:rPr lang="zh-CN" altLang="zh-CN" sz="2800"/>
              <a:t>洗手液能被</a:t>
            </a:r>
            <a:r>
              <a:rPr lang="en-US" altLang="zh-CN" sz="2800"/>
              <a:t>“</a:t>
            </a:r>
            <a:r>
              <a:rPr lang="zh-CN" altLang="zh-CN" sz="2800"/>
              <a:t>吸</a:t>
            </a:r>
            <a:r>
              <a:rPr lang="en-US" altLang="zh-CN" sz="2800"/>
              <a:t>”</a:t>
            </a:r>
            <a:r>
              <a:rPr lang="zh-CN" altLang="zh-CN" sz="2800"/>
              <a:t>上来是利用了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③</a:t>
            </a:r>
            <a:r>
              <a:rPr lang="zh-CN" altLang="zh-CN" sz="2800"/>
              <a:t>向下按压后松手时，液体从导液管通过进液阀门进入到储液简，是因为洗手液瓶中气压</a:t>
            </a:r>
            <a:r>
              <a:rPr lang="zh-CN" altLang="zh-CN" sz="2800" u="sng"/>
              <a:t>　　　</a:t>
            </a:r>
            <a:r>
              <a:rPr lang="en-US" altLang="zh-CN" sz="2800" u="sng"/>
              <a:t>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大于</a:t>
            </a:r>
            <a:r>
              <a:rPr lang="en-US" altLang="zh-CN" sz="2800"/>
              <a:t>”“</a:t>
            </a:r>
            <a:r>
              <a:rPr lang="zh-CN" altLang="zh-CN" sz="2800"/>
              <a:t>小于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等于</a:t>
            </a:r>
            <a:r>
              <a:rPr lang="en-US" altLang="zh-CN" sz="2800"/>
              <a:t>”</a:t>
            </a:r>
            <a:r>
              <a:rPr lang="zh-CN" altLang="zh-CN" sz="2800"/>
              <a:t>）储液筒中气压．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4579" name="矩形 2"/>
          <p:cNvSpPr/>
          <p:nvPr/>
        </p:nvSpPr>
        <p:spPr>
          <a:xfrm>
            <a:off x="5818188" y="1951038"/>
            <a:ext cx="16208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大气压　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24580" name="矩形 3"/>
          <p:cNvSpPr/>
          <p:nvPr/>
        </p:nvSpPr>
        <p:spPr>
          <a:xfrm>
            <a:off x="7016750" y="3214688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大于</a:t>
            </a:r>
            <a:endParaRPr lang="zh-CN" altLang="en-US">
              <a:ea typeface="Times New Roman" pitchFamily="18" charset="0"/>
            </a:endParaRPr>
          </a:p>
        </p:txBody>
      </p:sp>
      <p:pic>
        <p:nvPicPr>
          <p:cNvPr id="24581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99700" y="112522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/>
      <p:bldP spid="24580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48</Paragraphs>
  <Slides>23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baseType="lpstr" size="32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1.（2020·长春）入夏以来，我国部分地区发生洪涝灾害，实践小组为了减轻巡堤人员的工作量，设计了水位自动监测装置．其原理如下图所示，电源电压恒定，R0是压敏电阻，所受压力每增加10 N，电阻减小5 Ω.R是长1 m、电阻100 Ω的电阻丝，其连入电路的电阻与长度成正比．电流表量程为0～0.6 A，其示数反应水位变化．R0下方固定一个轻质绝缘“⊥”形硬杆．轻质金属滑杆PQ可以在金属棒EF</vt:lpstr>
      <vt:lpstr>上自由滑动，PQ下方通过轻质绝缘杆与重100 N、高4 m的圆柱体M固定在一起．当水位上升时，PQ随圆柱体M向上移动且保持水平．（整个装置接触良好且无摩擦，PQ和EF的电阻不计，ρ河水＝1.0×103 kg/m3，g取10 Nkg）</vt:lpstr>
      <vt:lpstr>（1）闭合开关，当PQ恰好位于R最下端时，为警戒水位．电流表示数为0.06A.此时M漂浮，有   体积浸在水中，M所受的浮力为　　　　　N；（2）当水位上升，PQ向上移动过程中，R连入电路中的电阻　　　　　（选填“变大”“不变”或“变小”）.PQ上升到R的最上端，刚好与“⊥”形杆接触，且对杆无压力时，为三级预警．</vt:lpstr>
      <vt:lpstr>（3）当水位继续上升．PQ开始通过“⊥”杆对R0产生压力；当达到二级预警时，电流表示数为0.15 A；水位再上升0.4 m，达到一级预警时，电流表示数为0.20 A．电源电压为　　　　　V.（4）在保证电路安全的情况下，此装置能测量的最高水位高于警戒水位　　　　　m.（5）若将水位对警戒线上升的高度标记在电流表对应的刻度线上，即把电流表改装成水位计，水位计的刻度　　　　　（选填“均匀”或“不均匀”）. </vt:lpstr>
      <vt:lpstr>2.（2020·高州）如下图所示为某品牌四旋翼无人机，它采用4个电机带动旋翼（螺旋桨）转动，对下方空气施力的同时获得升力．该无人机设有一键起降和返航、空中悬停、超声波传感器、气压传感器等功能，还拥有北斗定位系统．携带的摄像机可以进行高清拍摄并实时把信号传到遥控器显示器．下表是某小型无人机的部分参数：</vt:lpstr>
      <vt:lpstr>（电池容量＝放电电流×放电时间，例如，1 mAh是指以1 mA的电流能连续工作1 h）</vt:lpstr>
      <vt:lpstr>（1）北斗定位系统利用　　　　　传递信息，其在真空中的传播速度为　　　　　m/s.（2）超声波传感器可探测无人机在飞行时遇到的障碍物，无人机悬停时，向某一山峰发射超声波，10 s后收到回波，无人机距离山峰的距离　　　　　．（v声＝340 m/s）</vt:lpstr>
      <vt:lpstr>（3）气压传感器可通过测定大气压值获知无人机所处的高度这是因为：高度越高，大气压越　　　　　．（4）无人机上面装有高清摄像机，所成的像是倒立的、　　　　　的实像．（5）该无人机电池最多可提供　　　　　kW·h的电能．</vt:lpstr>
      <vt:lpstr>3.（2020·东莞）小明每天关注着疫情的发展，在我国渐渐接近尾声时，在国外突然传来噩耗，在一些发达国家的疫情开始大爆发，小明就想，虽然还是发展中国家，但人民的团结奋战，很快抑制住了病毒的蔓延，而且我们国家用最少的损失、最短的时间来完成这项艰巨的任务，而人们经常说的拥有高素质人民发达国家，怎么也会让病毒如果嚣张地蔓延呢？小明越来越觉得祖国的强大，于是他又接着</vt:lpstr>
      <vt:lpstr>想看看我们的国家现在到底有多厉害，他从bilibili上看到了智能机器人，对它产生了兴趣，就去问物理老师，物理老师给了他如下关于智能机器人的信息：        智能机器人有相当发达的“大脑”，具备形形色色的内部信息传感器和外部信息传感器，如视觉、听觉、触觉、嗅觉．此外，它还有效应器，通过电动机使手、脚、鼻子、触角等动起来．</vt:lpstr>
      <vt:lpstr>        智能机器人能用人类语言同操作者对话，能调整自己的动作以达到操作者所提出的全部要求．机器人往往使用熔点为200 ℃的玻璃钢作外壳，有着其他材质不可替代的优点．智能机器人的电源主要有钠硫电池、镍镉电池、锂电池等．        随着智能机器人技术的不断发展和成熟，它将走进千家万户，服务人们的生活．</vt:lpstr>
      <vt:lpstr>（1）锂电池充电时的能量转化形式为：电能转化为　　　　　能．</vt:lpstr>
      <vt:lpstr>（2）关于智能机器人，下列说法中是正确的是　　　　　．A．智能机器人的效应器通过电动机使手、脚等动起来时，是将机械能转化为电能B．温度为200 ℃的玻璃钢一定是液态C．智能机器人通过嗅觉能闻到外界的各种气味，说明分子在做无规则的运动D．智能机器人能与人语音对话，说明了电磁波能传递能量．</vt:lpstr>
      <vt:lpstr>（3）某智能机器人站着发射超声波，经过0.02 s后收到障碍物的回波，则“小骏”与障碍物间的距离约为　　　　　m．该智能机器人靠底座轮子驱动，其驱动电动机的具体参数如表所示，若该智能机器人的驱动电动机线圈电阻为0.2 Ω，则电动机正常工作下的发热功率为　　　　　W．（设超声波在空气中的传播速度为340 m/s）</vt:lpstr>
      <vt:lpstr>（4）若当剩余电量减为电池容量的10%时，该智能机器人会主动寻找充电器充电，则充满电后至下一次自动充电前，该智能机器人能够连续正常工作的最长时间为　　　　　h．为确保该智能机器人能顺利返回充电，假设需要充电时离充电器最远路程不能超过600 m，则该智能机器人返回过程中受到的水平阻力为　　　　　N．（剩余电池容量的40%用于提供克服阻力做功）.</vt:lpstr>
      <vt:lpstr>4.（2020·龙湖）小红发现日常学习和生活中的一些用具的使用方法是“按压式的”．</vt:lpstr>
      <vt:lpstr>如图1甲所示，小红将一支内有弹簧的圆珠笔向下按压，放手后笔会向上弹起一定高度．为了研究方便，把笔简化为外壳、内芯和轻质弹簧三部分．弹跳过程可以分为三个阶段，如图1乙所示：①把笔竖直倒立于水平硬桌面，下压外壳使其下端接触桌面（见位置a）；②由静止释放，外壳竖直上升与静止的内芯碰撞（见位置b）；</vt:lpstr>
      <vt:lpstr>③碰撞后内芯与外壳以共同的速度一起上升到最大高度处（见位置c）.（1）下列关于该过程中能量变化的说法正确的是　　　　　．A．向下按笔的过程中，弹簧的弹性势能减小    B．向下按笔的过程中，笔的重力势能增大C．笔向上弹起的过程中，笔的重力势能增大    D．笔向上弹起的过程中，弹簧的弹性势能增大</vt:lpstr>
      <vt:lpstr>（2）小红注意到家中洗手液的瓶盖也是按压式的．她打开洗手液瓶盖，看到其中有个按压式吸液结构如图2甲所示．它由导液管、进液阀门、弹簧、活塞、出液阀门、出液管、储液筒等组成，如图2乙所示．其中进液阀门和出液阀门是塑料小球，进液阀门位于弹簧下端，出液阀门位于活塞上端．</vt:lpstr>
      <vt:lpstr>使用的时候，通过手向下按压，活塞向下移动，弹簧被压缩使得进液阀门关闭，出液阀门打开，储液筒里的液体从出液管流出瓶外，当手松开时，弹簧恢复原来的自然状态，使得活塞向上移动，出液阀门关闭，进液阀门打开，液体从导液管通过进液阀门进入到储液筒．这样活塞在圆筒中上下往复运动，不断地把液体“吸”上来，“压”出瓶外．</vt:lpstr>
      <vt:lpstr>①按压式瓶盖的工作原理和　　　　　原理相同．（选填选项前的字母）A．船闸    B．活塞式抽水机C．测量液体内部压强的U形管微小压强计    D．汽油机</vt:lpstr>
      <vt:lpstr>②洗手液能被“吸”上来是利用了　　　　　．③向下按压后松手时，液体从导液管通过进液阀门进入到储液简，是因为洗手液瓶中气压　　　  　.　（选填“大于”“小于”或“等于”）储液筒中气压．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2021-03-04T22:59:36.647</cp:lastPrinted>
  <dcterms:created xsi:type="dcterms:W3CDTF">2021-03-04T22:59:36Z</dcterms:created>
  <dcterms:modified xsi:type="dcterms:W3CDTF">2021-03-04T14:59:37Z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