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Lst>
  <p:sldSz cx="9144000" cy="6858000" type="screen4x3"/>
  <p:notesSz cx="6858000" cy="9144000"/>
  <p:custDataLst>
    <p:tags r:id="rId40"/>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tags" Target="tags/tag1.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096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0963"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2A7E2FBD-D4DF-484A-B1FA-7A6841AE2BFA}" type="datetime1">
              <a:rPr lang="zh-CN" altLang="en-US" sz="1200">
                <a:latin typeface="Calibri" pitchFamily="34" charset="0"/>
              </a:rPr>
              <a:t>*</a:t>
            </a:fld>
            <a:endParaRPr lang="zh-CN" altLang="en-US" sz="1200">
              <a:latin typeface="Calibri" pitchFamily="34" charset="0"/>
            </a:endParaRPr>
          </a:p>
        </p:txBody>
      </p:sp>
      <p:sp>
        <p:nvSpPr>
          <p:cNvPr id="40964"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0965"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E06BA33C-419C-4C44-B118-EB70455D2B7F}"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789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3789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F6D0B2C3-963E-4DC7-B8D5-6B1F9CB13B62}" type="datetime1">
              <a:rPr lang="zh-CN" altLang="en-US" sz="1200">
                <a:latin typeface="Calibri" pitchFamily="34" charset="0"/>
              </a:rPr>
              <a:t>*</a:t>
            </a:fld>
            <a:endParaRPr lang="zh-CN" altLang="en-US" sz="1200">
              <a:latin typeface="Calibri" pitchFamily="34" charset="0"/>
            </a:endParaRPr>
          </a:p>
        </p:txBody>
      </p:sp>
      <p:sp>
        <p:nvSpPr>
          <p:cNvPr id="3789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3789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3789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3789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6FBEC60B-4E9A-4B5B-82AC-79594A48532B}"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891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3891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3891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A32309A7-7EC2-4824-A805-C733646B9BDB}"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9938"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39939"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39940"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42E43D81-8080-4E80-AEFD-F60667DD3C23}" type="slidenum">
              <a:rPr lang="zh-CN" altLang="en-US" sz="1200">
                <a:latin typeface="Calibri" pitchFamily="34" charset="0"/>
              </a:rPr>
              <a:t>4</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96B7CCA5-FD21-4AE1-87FE-795A3D94C1C5}"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77015987-9BB3-4D60-B38E-F78BD6E1C0F4}"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emf"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emf"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emf"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589844" y="2355144"/>
            <a:ext cx="7473950"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第四板块 电与磁</a:t>
            </a:r>
            <a:endParaRPr lang="zh-CN" altLang="en-US" sz="4000" b="1">
              <a:solidFill>
                <a:srgbClr val="1B5337"/>
              </a:solidFill>
              <a:latin typeface="黑体" panose="02010609060101010101" pitchFamily="49" charset="-122"/>
              <a:ea typeface="黑体" panose="02010609060101010101" pitchFamily="49" charset="-122"/>
            </a:endParaRPr>
          </a:p>
        </p:txBody>
      </p:sp>
      <p:sp>
        <p:nvSpPr>
          <p:cNvPr id="2060" name="文本框 14"/>
          <p:cNvSpPr txBox="1">
            <a:spLocks noChangeArrowheads="1"/>
          </p:cNvSpPr>
          <p:nvPr/>
        </p:nvSpPr>
        <p:spPr bwMode="auto">
          <a:xfrm>
            <a:off x="1661055" y="3713869"/>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33</a:t>
            </a:r>
            <a:r>
              <a:rPr lang="zh-CN" altLang="en-US" sz="2800" b="1" spc="0">
                <a:solidFill>
                  <a:srgbClr val="1B5337"/>
                </a:solidFill>
                <a:latin typeface="黑体" panose="02010609060101010101" pitchFamily="49" charset="-122"/>
                <a:ea typeface="黑体" panose="02010609060101010101" pitchFamily="49" charset="-122"/>
              </a:rPr>
              <a:t>课时　信息的传递</a:t>
            </a:r>
            <a:endParaRPr lang="zh-CN" altLang="en-US" sz="28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 action="ppaction://noaction"/>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433388" y="892175"/>
          <a:ext cx="8208962" cy="5326062"/>
        </p:xfrm>
        <a:graphic>
          <a:graphicData uri="http://schemas.openxmlformats.org/drawingml/2006/table">
            <a:tbl>
              <a:tblPr/>
              <a:tblGrid>
                <a:gridCol w="3151188"/>
                <a:gridCol w="2900362"/>
                <a:gridCol w="1265238"/>
                <a:gridCol w="892175"/>
              </a:tblGrid>
              <a:tr h="393700">
                <a:tc rowSpan="2">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r>
                        <a:rPr lang="en-US" altLang="zh-CN" sz="2400">
                          <a:solidFill>
                            <a:srgbClr val="000000"/>
                          </a:solidFill>
                          <a:latin typeface="Times New Roman" pitchFamily="18" charset="0"/>
                          <a:ea typeface="黑体" panose="02010609060101010101" pitchFamily="49" charset="-122"/>
                        </a:rPr>
                        <a:t>2011</a:t>
                      </a:r>
                      <a:r>
                        <a:rPr lang="en-US" altLang="zh-CN" sz="2400">
                          <a:solidFill>
                            <a:srgbClr val="000000"/>
                          </a:solidFill>
                          <a:latin typeface="Times New Roman" pitchFamily="18" charset="0"/>
                          <a:ea typeface="黑体" panose="02010609060101010101" pitchFamily="49" charset="-122"/>
                        </a:rPr>
                        <a:t>版）</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93700">
                <a:tc vMerge="1">
                  <a:txBody>
                    <a:bodyPr/>
                    <a:lstStyle/>
                    <a:p/>
                  </a:txBody>
                  <a:tcPr>
                    <a:lnL w="12700">
                      <a:solidFill>
                        <a:srgbClr val="37A76F"/>
                      </a:solidFill>
                      <a:miter lim="800000"/>
                    </a:lnL>
                    <a:lnR w="12700">
                      <a:solidFill>
                        <a:srgbClr val="37A76F"/>
                      </a:solidFill>
                      <a:miter lim="800000"/>
                    </a:lnR>
                    <a:lnB w="12700">
                      <a:miter lim="800000"/>
                    </a:lnB>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512888">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ts val="3800"/>
                        </a:lnSpc>
                      </a:pP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知道波长、频率、波速的关系，了解波在信息传播中的作用．</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512888">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ts val="3800"/>
                        </a:lnSpc>
                      </a:pP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知道光是电磁波，知道电磁波在真空的传播速度．</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512888">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ts val="3800"/>
                        </a:lnSpc>
                      </a:pP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了解电磁波的应用，及其对人类生活和社会发展的影响．</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电磁波（填空题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661988" y="1430338"/>
            <a:ext cx="2003425" cy="558800"/>
          </a:xfrm>
          <a:prstGeom prst="homePlate">
            <a:avLst>
              <a:gd name="adj" fmla="val 4999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电话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508000" y="1989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．最简单的电话由</a:t>
            </a:r>
            <a:r>
              <a:rPr lang="zh-CN" altLang="zh-CN" sz="2800" u="sng"/>
              <a:t>　　　　　</a:t>
            </a:r>
            <a:r>
              <a:rPr lang="zh-CN" altLang="zh-CN" sz="2800"/>
              <a:t>和</a:t>
            </a:r>
            <a:r>
              <a:rPr lang="zh-CN" altLang="zh-CN" sz="2800" u="sng"/>
              <a:t>　　　　　</a:t>
            </a:r>
            <a:r>
              <a:rPr lang="zh-CN" altLang="zh-CN" sz="2800"/>
              <a:t>组成．话筒将声信号转变为音频电信号，听筒将音频电信号转变为声信号．</a:t>
            </a:r>
            <a:br>
              <a:rPr lang="zh-CN" altLang="zh-CN" sz="2800"/>
            </a:br>
            <a:r>
              <a:rPr lang="en-US" altLang="zh-CN" sz="2800"/>
              <a:t>2</a:t>
            </a:r>
            <a:r>
              <a:rPr lang="zh-CN" altLang="zh-CN" sz="2800"/>
              <a:t>．为了提高电话线路的使用效率，人们发明了</a:t>
            </a:r>
            <a:r>
              <a:rPr lang="zh-CN" altLang="zh-CN" sz="2800" u="sng"/>
              <a:t>　　　　　　　　　　</a:t>
            </a:r>
            <a:r>
              <a:rPr lang="zh-CN" altLang="zh-CN" sz="2800"/>
              <a:t>．</a:t>
            </a:r>
            <a:br>
              <a:rPr lang="zh-CN" altLang="zh-CN" sz="2800"/>
            </a:br>
            <a:endParaRPr lang="zh-CN" altLang="en-US" sz="2800"/>
          </a:p>
        </p:txBody>
      </p:sp>
      <p:sp>
        <p:nvSpPr>
          <p:cNvPr id="5125" name="矩形 5"/>
          <p:cNvSpPr/>
          <p:nvPr/>
        </p:nvSpPr>
        <p:spPr>
          <a:xfrm>
            <a:off x="4008438" y="2079625"/>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话筒</a:t>
            </a:r>
            <a:endParaRPr lang="zh-CN" altLang="en-US" sz="2800">
              <a:ea typeface="黑体" panose="02010609060101010101" pitchFamily="49" charset="-122"/>
            </a:endParaRPr>
          </a:p>
        </p:txBody>
      </p:sp>
      <p:sp>
        <p:nvSpPr>
          <p:cNvPr id="5126" name="矩形 6"/>
          <p:cNvSpPr/>
          <p:nvPr/>
        </p:nvSpPr>
        <p:spPr>
          <a:xfrm>
            <a:off x="6221413" y="2079625"/>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听筒</a:t>
            </a:r>
            <a:endParaRPr lang="zh-CN" altLang="en-US" sz="2800">
              <a:ea typeface="黑体" panose="02010609060101010101" pitchFamily="49" charset="-122"/>
            </a:endParaRPr>
          </a:p>
        </p:txBody>
      </p:sp>
      <p:sp>
        <p:nvSpPr>
          <p:cNvPr id="5127" name="矩形 7"/>
          <p:cNvSpPr/>
          <p:nvPr/>
        </p:nvSpPr>
        <p:spPr>
          <a:xfrm>
            <a:off x="1497013" y="4633913"/>
            <a:ext cx="233838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电话交换机　</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126"/>
                                        </p:tgtEl>
                                        <p:attrNameLst>
                                          <p:attrName>style.visibility</p:attrName>
                                        </p:attrNameLst>
                                      </p:cBhvr>
                                      <p:to>
                                        <p:strVal val="visible"/>
                                      </p:to>
                                    </p:set>
                                    <p:anim calcmode="lin" valueType="num">
                                      <p:cBhvr additive="base">
                                        <p:cTn id="21" dur="500" fill="hold"/>
                                        <p:tgtEl>
                                          <p:spTgt spid="5126"/>
                                        </p:tgtEl>
                                        <p:attrNameLst>
                                          <p:attrName>ppt_x</p:attrName>
                                        </p:attrNameLst>
                                      </p:cBhvr>
                                      <p:tavLst>
                                        <p:tav tm="0">
                                          <p:val>
                                            <p:strVal val="#ppt_x"/>
                                          </p:val>
                                        </p:tav>
                                        <p:tav tm="100000">
                                          <p:val>
                                            <p:strVal val="#ppt_x"/>
                                          </p:val>
                                        </p:tav>
                                      </p:tavLst>
                                    </p:anim>
                                    <p:anim calcmode="lin" valueType="num">
                                      <p:cBhvr additive="base">
                                        <p:cTn id="22"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additive="base">
                                        <p:cTn id="27" dur="500" fill="hold"/>
                                        <p:tgtEl>
                                          <p:spTgt spid="5127"/>
                                        </p:tgtEl>
                                        <p:attrNameLst>
                                          <p:attrName>ppt_x</p:attrName>
                                        </p:attrNameLst>
                                      </p:cBhvr>
                                      <p:tavLst>
                                        <p:tav tm="0">
                                          <p:val>
                                            <p:strVal val="#ppt_x"/>
                                          </p:val>
                                        </p:tav>
                                        <p:tav tm="100000">
                                          <p:val>
                                            <p:strVal val="#ppt_x"/>
                                          </p:val>
                                        </p:tav>
                                      </p:tavLst>
                                    </p:anim>
                                    <p:anim calcmode="lin" valueType="num">
                                      <p:cBhvr additive="base">
                                        <p:cTn id="28"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P spid="512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graphicFrame>
        <p:nvGraphicFramePr>
          <p:cNvPr id="6147" name="表格 3"/>
          <p:cNvGraphicFramePr>
            <a:graphicFrameLocks noGrp="1"/>
          </p:cNvGraphicFramePr>
          <p:nvPr/>
        </p:nvGraphicFramePr>
        <p:xfrm>
          <a:off x="519112" y="1165225"/>
          <a:ext cx="8107362" cy="4872038"/>
        </p:xfrm>
        <a:graphic>
          <a:graphicData uri="http://schemas.openxmlformats.org/drawingml/2006/table">
            <a:tbl>
              <a:tblPr/>
              <a:tblGrid>
                <a:gridCol w="2303462"/>
                <a:gridCol w="2757488"/>
                <a:gridCol w="3046412"/>
              </a:tblGrid>
              <a:tr h="3984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定义</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特点</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92576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信号</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信号电流的频率、振幅变化的情况跟声音的频率、振幅变化的情况完全一样的信号</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在传输过程中会丢失信息，而且抗干扰能力不强，保密性也很差，信号衰减厉害</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547812">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信号</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用不同符号的不同组合表示的信号</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6621" tIns="0" rIns="4662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在传输过程中，抗干扰能力强，保密性好</a:t>
                      </a:r>
                      <a:endParaRPr sz="2400">
                        <a:solidFill>
                          <a:srgbClr val="000000"/>
                        </a:solidFill>
                        <a:latin typeface="等线" pitchFamily="2" charset="-122"/>
                        <a:ea typeface="等线" pitchFamily="2" charset="-122"/>
                      </a:endParaRPr>
                    </a:p>
                  </a:txBody>
                  <a:tcPr marL="46621" marR="4662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6165" name="矩形 4"/>
          <p:cNvSpPr/>
          <p:nvPr/>
        </p:nvSpPr>
        <p:spPr>
          <a:xfrm>
            <a:off x="995363" y="2749550"/>
            <a:ext cx="8001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模拟</a:t>
            </a:r>
            <a:endParaRPr lang="zh-CN" altLang="en-US" sz="2400">
              <a:ea typeface="黑体" panose="02010609060101010101" pitchFamily="49" charset="-122"/>
            </a:endParaRPr>
          </a:p>
        </p:txBody>
      </p:sp>
      <p:sp>
        <p:nvSpPr>
          <p:cNvPr id="6166" name="矩形 5"/>
          <p:cNvSpPr/>
          <p:nvPr/>
        </p:nvSpPr>
        <p:spPr>
          <a:xfrm>
            <a:off x="995363" y="496411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数字</a:t>
            </a:r>
            <a:endParaRPr lang="zh-CN" altLang="en-US" sz="24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arn(inVertical)">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65"/>
                                        </p:tgtEl>
                                        <p:attrNameLst>
                                          <p:attrName>style.visibility</p:attrName>
                                        </p:attrNameLst>
                                      </p:cBhvr>
                                      <p:to>
                                        <p:strVal val="visible"/>
                                      </p:to>
                                    </p:set>
                                    <p:anim calcmode="lin" valueType="num">
                                      <p:cBhvr additive="base">
                                        <p:cTn id="12" dur="500" fill="hold"/>
                                        <p:tgtEl>
                                          <p:spTgt spid="6165"/>
                                        </p:tgtEl>
                                        <p:attrNameLst>
                                          <p:attrName>ppt_x</p:attrName>
                                        </p:attrNameLst>
                                      </p:cBhvr>
                                      <p:tavLst>
                                        <p:tav tm="0">
                                          <p:val>
                                            <p:strVal val="#ppt_x"/>
                                          </p:val>
                                        </p:tav>
                                        <p:tav tm="100000">
                                          <p:val>
                                            <p:strVal val="#ppt_x"/>
                                          </p:val>
                                        </p:tav>
                                      </p:tavLst>
                                    </p:anim>
                                    <p:anim calcmode="lin" valueType="num">
                                      <p:cBhvr additive="base">
                                        <p:cTn id="13" dur="500" fill="hold"/>
                                        <p:tgtEl>
                                          <p:spTgt spid="616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66"/>
                                        </p:tgtEl>
                                        <p:attrNameLst>
                                          <p:attrName>style.visibility</p:attrName>
                                        </p:attrNameLst>
                                      </p:cBhvr>
                                      <p:to>
                                        <p:strVal val="visible"/>
                                      </p:to>
                                    </p:set>
                                    <p:anim calcmode="lin" valueType="num">
                                      <p:cBhvr additive="base">
                                        <p:cTn id="18" dur="500" fill="hold"/>
                                        <p:tgtEl>
                                          <p:spTgt spid="6166"/>
                                        </p:tgtEl>
                                        <p:attrNameLst>
                                          <p:attrName>ppt_x</p:attrName>
                                        </p:attrNameLst>
                                      </p:cBhvr>
                                      <p:tavLst>
                                        <p:tav tm="0">
                                          <p:val>
                                            <p:strVal val="#ppt_x"/>
                                          </p:val>
                                        </p:tav>
                                        <p:tav tm="100000">
                                          <p:val>
                                            <p:strVal val="#ppt_x"/>
                                          </p:val>
                                        </p:tav>
                                      </p:tavLst>
                                    </p:anim>
                                    <p:anim calcmode="lin" valueType="num">
                                      <p:cBhvr additive="base">
                                        <p:cTn id="19" dur="500" fill="hold"/>
                                        <p:tgtEl>
                                          <p:spTgt spid="61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5" grpId="0"/>
      <p:bldP spid="616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graphicFrame>
        <p:nvGraphicFramePr>
          <p:cNvPr id="7171" name="表格 2"/>
          <p:cNvGraphicFramePr>
            <a:graphicFrameLocks noGrp="1"/>
          </p:cNvGraphicFramePr>
          <p:nvPr/>
        </p:nvGraphicFramePr>
        <p:xfrm>
          <a:off x="504825" y="1931988"/>
          <a:ext cx="8134350" cy="3179762"/>
        </p:xfrm>
        <a:graphic>
          <a:graphicData uri="http://schemas.openxmlformats.org/drawingml/2006/table">
            <a:tbl>
              <a:tblPr/>
              <a:tblGrid>
                <a:gridCol w="1004888"/>
                <a:gridCol w="7129462"/>
              </a:tblGrid>
              <a:tr h="604838">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定义</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导体中迅速变化的</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会在空间激起电磁波</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287462">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传播</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电磁波的传播不需要</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；真空可以传播，但可用金属屏蔽</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287462">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包括</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无线电波（长波、中波、短波、微波）、红外线、可见光、紫外线</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7185" name="箭头: 五边形 4"/>
          <p:cNvSpPr/>
          <p:nvPr/>
        </p:nvSpPr>
        <p:spPr>
          <a:xfrm>
            <a:off x="504825" y="1035050"/>
            <a:ext cx="3417888" cy="558800"/>
          </a:xfrm>
          <a:prstGeom prst="homePlate">
            <a:avLst>
              <a:gd name="adj" fmla="val 5000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电磁波的海洋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7186" name="矩形 1"/>
          <p:cNvSpPr/>
          <p:nvPr/>
        </p:nvSpPr>
        <p:spPr>
          <a:xfrm>
            <a:off x="4467225" y="2017713"/>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电流</a:t>
            </a:r>
            <a:endParaRPr lang="zh-CN" altLang="en-US" sz="1600">
              <a:ea typeface="黑体" panose="02010609060101010101" pitchFamily="49" charset="-122"/>
            </a:endParaRPr>
          </a:p>
        </p:txBody>
      </p:sp>
      <p:sp>
        <p:nvSpPr>
          <p:cNvPr id="7187" name="矩形 5"/>
          <p:cNvSpPr/>
          <p:nvPr/>
        </p:nvSpPr>
        <p:spPr>
          <a:xfrm>
            <a:off x="4646613" y="2668588"/>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介质</a:t>
            </a:r>
            <a:endParaRPr lang="zh-CN" altLang="en-US" sz="16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85"/>
                                        </p:tgtEl>
                                        <p:attrNameLst>
                                          <p:attrName>style.visibility</p:attrName>
                                        </p:attrNameLst>
                                      </p:cBhvr>
                                      <p:to>
                                        <p:strVal val="visible"/>
                                      </p:to>
                                    </p:set>
                                    <p:animEffect transition="in" filter="fade">
                                      <p:cBhvr>
                                        <p:cTn id="7" dur="500"/>
                                        <p:tgtEl>
                                          <p:spTgt spid="7185"/>
                                        </p:tgtEl>
                                      </p:cBhvr>
                                    </p:animEffect>
                                  </p:childTnLst>
                                </p:cTn>
                              </p:par>
                              <p:par>
                                <p:cTn id="8" presetID="10"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
                                        <p:tgtEl>
                                          <p:spTgt spid="717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7186"/>
                                        </p:tgtEl>
                                        <p:attrNameLst>
                                          <p:attrName>style.visibility</p:attrName>
                                        </p:attrNameLst>
                                      </p:cBhvr>
                                      <p:to>
                                        <p:strVal val="visible"/>
                                      </p:to>
                                    </p:set>
                                    <p:anim calcmode="lin" valueType="num">
                                      <p:cBhvr additive="base">
                                        <p:cTn id="15" dur="500" fill="hold"/>
                                        <p:tgtEl>
                                          <p:spTgt spid="7186"/>
                                        </p:tgtEl>
                                        <p:attrNameLst>
                                          <p:attrName>ppt_x</p:attrName>
                                        </p:attrNameLst>
                                      </p:cBhvr>
                                      <p:tavLst>
                                        <p:tav tm="0">
                                          <p:val>
                                            <p:strVal val="#ppt_x"/>
                                          </p:val>
                                        </p:tav>
                                        <p:tav tm="100000">
                                          <p:val>
                                            <p:strVal val="#ppt_x"/>
                                          </p:val>
                                        </p:tav>
                                      </p:tavLst>
                                    </p:anim>
                                    <p:anim calcmode="lin" valueType="num">
                                      <p:cBhvr additive="base">
                                        <p:cTn id="16" dur="500" fill="hold"/>
                                        <p:tgtEl>
                                          <p:spTgt spid="718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187"/>
                                        </p:tgtEl>
                                        <p:attrNameLst>
                                          <p:attrName>style.visibility</p:attrName>
                                        </p:attrNameLst>
                                      </p:cBhvr>
                                      <p:to>
                                        <p:strVal val="visible"/>
                                      </p:to>
                                    </p:set>
                                    <p:anim calcmode="lin" valueType="num">
                                      <p:cBhvr additive="base">
                                        <p:cTn id="21" dur="500" fill="hold"/>
                                        <p:tgtEl>
                                          <p:spTgt spid="7187"/>
                                        </p:tgtEl>
                                        <p:attrNameLst>
                                          <p:attrName>ppt_x</p:attrName>
                                        </p:attrNameLst>
                                      </p:cBhvr>
                                      <p:tavLst>
                                        <p:tav tm="0">
                                          <p:val>
                                            <p:strVal val="#ppt_x"/>
                                          </p:val>
                                        </p:tav>
                                        <p:tav tm="100000">
                                          <p:val>
                                            <p:strVal val="#ppt_x"/>
                                          </p:val>
                                        </p:tav>
                                      </p:tavLst>
                                    </p:anim>
                                    <p:anim calcmode="lin" valueType="num">
                                      <p:cBhvr additive="base">
                                        <p:cTn id="22" dur="500" fill="hold"/>
                                        <p:tgtEl>
                                          <p:spTgt spid="71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5" grpId="0"/>
      <p:bldP spid="7186" grpId="0"/>
      <p:bldP spid="718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graphicFrame>
        <p:nvGraphicFramePr>
          <p:cNvPr id="8195" name="表格 2"/>
          <p:cNvGraphicFramePr>
            <a:graphicFrameLocks noGrp="1"/>
          </p:cNvGraphicFramePr>
          <p:nvPr/>
        </p:nvGraphicFramePr>
        <p:xfrm>
          <a:off x="471488" y="844550"/>
          <a:ext cx="8201025" cy="5488305"/>
        </p:xfrm>
        <a:graphic>
          <a:graphicData uri="http://schemas.openxmlformats.org/drawingml/2006/table">
            <a:tbl>
              <a:tblPr/>
              <a:tblGrid>
                <a:gridCol w="1014412"/>
                <a:gridCol w="7186612"/>
              </a:tblGrid>
              <a:tr h="4391025">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公式</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波速＝波长</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频率即</a:t>
                      </a:r>
                      <a:r>
                        <a:rPr lang="en-US" altLang="zh-CN" sz="2400">
                          <a:solidFill>
                            <a:srgbClr val="000000"/>
                          </a:solidFill>
                          <a:latin typeface="Times New Roman" pitchFamily="18" charset="0"/>
                          <a:ea typeface="黑体" panose="02010609060101010101" pitchFamily="49" charset="-122"/>
                        </a:rPr>
                        <a:t>c</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，单位分别是</a:t>
                      </a:r>
                      <a:r>
                        <a:rPr lang="en-US" altLang="zh-CN" sz="2400">
                          <a:solidFill>
                            <a:srgbClr val="000000"/>
                          </a:solidFill>
                          <a:latin typeface="Times New Roman" pitchFamily="18" charset="0"/>
                          <a:ea typeface="黑体" panose="02010609060101010101" pitchFamily="49" charset="-122"/>
                        </a:rPr>
                        <a:t>m/s</a:t>
                      </a:r>
                      <a:r>
                        <a:rPr lang="en-US" altLang="zh-CN" sz="2400">
                          <a:solidFill>
                            <a:srgbClr val="000000"/>
                          </a:solidFill>
                          <a:latin typeface="Times New Roman" pitchFamily="18" charset="0"/>
                          <a:ea typeface="黑体" panose="02010609060101010101" pitchFamily="49" charset="-122"/>
                        </a:rPr>
                        <a:t>（米每秒）、</a:t>
                      </a:r>
                      <a:r>
                        <a:rPr lang="en-US" altLang="zh-CN" sz="2400">
                          <a:solidFill>
                            <a:srgbClr val="000000"/>
                          </a:solidFill>
                          <a:latin typeface="Times New Roman" pitchFamily="18" charset="0"/>
                          <a:ea typeface="黑体" panose="02010609060101010101" pitchFamily="49" charset="-122"/>
                        </a:rPr>
                        <a:t>m</a:t>
                      </a:r>
                      <a:r>
                        <a:rPr lang="en-US" altLang="zh-CN" sz="2400">
                          <a:solidFill>
                            <a:srgbClr val="000000"/>
                          </a:solidFill>
                          <a:latin typeface="Times New Roman" pitchFamily="18" charset="0"/>
                          <a:ea typeface="黑体" panose="02010609060101010101" pitchFamily="49" charset="-122"/>
                        </a:rPr>
                        <a:t>（米）、</a:t>
                      </a:r>
                      <a:r>
                        <a:rPr lang="en-US" altLang="zh-CN" sz="2400">
                          <a:solidFill>
                            <a:srgbClr val="000000"/>
                          </a:solidFill>
                          <a:latin typeface="Times New Roman" pitchFamily="18" charset="0"/>
                          <a:ea typeface="黑体" panose="02010609060101010101" pitchFamily="49" charset="-122"/>
                        </a:rPr>
                        <a:t>Hz</a:t>
                      </a:r>
                      <a:r>
                        <a:rPr lang="en-US" altLang="zh-CN" sz="2400">
                          <a:solidFill>
                            <a:srgbClr val="000000"/>
                          </a:solidFill>
                          <a:latin typeface="Times New Roman" pitchFamily="18" charset="0"/>
                          <a:ea typeface="黑体" panose="02010609060101010101" pitchFamily="49" charset="-122"/>
                        </a:rPr>
                        <a:t>（赫兹）；</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）在真空或空气中的波速</a:t>
                      </a:r>
                      <a:r>
                        <a:rPr lang="en-US" altLang="zh-CN" sz="2400">
                          <a:solidFill>
                            <a:srgbClr val="000000"/>
                          </a:solidFill>
                          <a:latin typeface="Times New Roman" pitchFamily="18" charset="0"/>
                          <a:ea typeface="黑体" panose="02010609060101010101" pitchFamily="49" charset="-122"/>
                        </a:rPr>
                        <a:t>c</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m/s</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）频率的常用单位还有千赫（</a:t>
                      </a:r>
                      <a:r>
                        <a:rPr lang="en-US" altLang="zh-CN" sz="2400">
                          <a:solidFill>
                            <a:srgbClr val="000000"/>
                          </a:solidFill>
                          <a:latin typeface="Times New Roman" pitchFamily="18" charset="0"/>
                          <a:ea typeface="黑体" panose="02010609060101010101" pitchFamily="49" charset="-122"/>
                        </a:rPr>
                        <a:t>kHz</a:t>
                      </a:r>
                      <a:r>
                        <a:rPr lang="en-US" altLang="zh-CN" sz="2400">
                          <a:solidFill>
                            <a:srgbClr val="000000"/>
                          </a:solidFill>
                          <a:latin typeface="Times New Roman" pitchFamily="18" charset="0"/>
                          <a:ea typeface="黑体" panose="02010609060101010101" pitchFamily="49" charset="-122"/>
                        </a:rPr>
                        <a:t>）和兆赫（</a:t>
                      </a:r>
                      <a:r>
                        <a:rPr lang="en-US" altLang="zh-CN" sz="2400">
                          <a:solidFill>
                            <a:srgbClr val="000000"/>
                          </a:solidFill>
                          <a:latin typeface="Times New Roman" pitchFamily="18" charset="0"/>
                          <a:ea typeface="黑体" panose="02010609060101010101" pitchFamily="49" charset="-122"/>
                        </a:rPr>
                        <a:t>MHz</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1 KHz</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Hz</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1 MHz</a:t>
                      </a:r>
                      <a:r>
                        <a:rPr lang="en-US" altLang="zh-CN" sz="2400">
                          <a:solidFill>
                            <a:srgbClr val="000000"/>
                          </a:solidFill>
                          <a:latin typeface="Times New Roman" pitchFamily="18" charset="0"/>
                          <a:ea typeface="黑体" panose="02010609060101010101" pitchFamily="49" charset="-122"/>
                        </a:rPr>
                        <a:t>＝</a:t>
                      </a:r>
                      <a:r>
                        <a:rPr sz="2400" u="sng">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Hz</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）同一介质不同的电磁波的波速</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，频率越高，波长越</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050925">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r>
                        <a:rPr lang="en-US" altLang="zh-CN" sz="2400">
                          <a:solidFill>
                            <a:srgbClr val="000000"/>
                          </a:solidFill>
                          <a:latin typeface="Times New Roman" pitchFamily="18" charset="0"/>
                          <a:ea typeface="黑体" panose="02010609060101010101" pitchFamily="49" charset="-122"/>
                        </a:rPr>
                        <a:t>应用</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6" tIns="0" rIns="24976"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广播、电视、移动电话、微波炉、</a:t>
                      </a:r>
                      <a:r>
                        <a:rPr lang="en-US" altLang="zh-CN" sz="2400">
                          <a:solidFill>
                            <a:srgbClr val="000000"/>
                          </a:solidFill>
                          <a:latin typeface="Times New Roman" pitchFamily="18" charset="0"/>
                          <a:ea typeface="黑体" panose="02010609060101010101" pitchFamily="49" charset="-122"/>
                        </a:rPr>
                        <a:t>4G</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5G</a:t>
                      </a:r>
                      <a:r>
                        <a:rPr lang="en-US" altLang="zh-CN" sz="2400">
                          <a:solidFill>
                            <a:srgbClr val="000000"/>
                          </a:solidFill>
                          <a:latin typeface="Times New Roman" pitchFamily="18" charset="0"/>
                          <a:ea typeface="黑体" panose="02010609060101010101" pitchFamily="49" charset="-122"/>
                        </a:rPr>
                        <a:t>通信、</a:t>
                      </a:r>
                      <a:r>
                        <a:rPr lang="en-US" altLang="zh-CN" sz="2400">
                          <a:solidFill>
                            <a:srgbClr val="000000"/>
                          </a:solidFill>
                          <a:latin typeface="Times New Roman" pitchFamily="18" charset="0"/>
                          <a:ea typeface="黑体" panose="02010609060101010101" pitchFamily="49" charset="-122"/>
                        </a:rPr>
                        <a:t>wifi</a:t>
                      </a:r>
                      <a:r>
                        <a:rPr lang="en-US" altLang="zh-CN" sz="2400">
                          <a:solidFill>
                            <a:srgbClr val="000000"/>
                          </a:solidFill>
                          <a:latin typeface="Times New Roman" pitchFamily="18" charset="0"/>
                          <a:ea typeface="黑体" panose="02010609060101010101" pitchFamily="49" charset="-122"/>
                        </a:rPr>
                        <a:t>、微信聊天、北斗卫星导航系统等</a:t>
                      </a:r>
                      <a:endParaRPr sz="2400">
                        <a:solidFill>
                          <a:srgbClr val="000000"/>
                        </a:solidFill>
                        <a:latin typeface="等线" pitchFamily="2" charset="-122"/>
                        <a:ea typeface="等线" pitchFamily="2" charset="-122"/>
                      </a:endParaRPr>
                    </a:p>
                  </a:txBody>
                  <a:tcPr marL="24976" marR="24976"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8206" name="矩形 5"/>
          <p:cNvSpPr/>
          <p:nvPr/>
        </p:nvSpPr>
        <p:spPr>
          <a:xfrm>
            <a:off x="5211763" y="882650"/>
            <a:ext cx="711200"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i="1">
                <a:solidFill>
                  <a:srgbClr val="FF0000"/>
                </a:solidFill>
                <a:latin typeface="Times New Roman" pitchFamily="18" charset="0"/>
                <a:ea typeface="黑体" pitchFamily="49" charset="-122"/>
              </a:rPr>
              <a:t>λf</a:t>
            </a:r>
            <a:r>
              <a:rPr lang="zh-CN" altLang="zh-CN" sz="2400">
                <a:solidFill>
                  <a:srgbClr val="FF0000"/>
                </a:solidFill>
                <a:latin typeface="Times New Roman" pitchFamily="18" charset="0"/>
                <a:ea typeface="黑体" pitchFamily="49" charset="-122"/>
              </a:rPr>
              <a:t>　</a:t>
            </a:r>
            <a:endParaRPr lang="zh-CN" altLang="en-US" sz="2400"/>
          </a:p>
        </p:txBody>
      </p:sp>
      <p:sp>
        <p:nvSpPr>
          <p:cNvPr id="8207" name="矩形 6"/>
          <p:cNvSpPr/>
          <p:nvPr/>
        </p:nvSpPr>
        <p:spPr>
          <a:xfrm>
            <a:off x="6027738" y="2028825"/>
            <a:ext cx="1057275"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3×10</a:t>
            </a:r>
            <a:r>
              <a:rPr lang="en-US" altLang="zh-CN" sz="2400" baseline="30000">
                <a:solidFill>
                  <a:srgbClr val="FF0000"/>
                </a:solidFill>
                <a:latin typeface="Times New Roman" pitchFamily="18" charset="0"/>
                <a:ea typeface="黑体" pitchFamily="49" charset="-122"/>
              </a:rPr>
              <a:t>8</a:t>
            </a:r>
            <a:endParaRPr lang="zh-CN" altLang="en-US" sz="2400"/>
          </a:p>
        </p:txBody>
      </p:sp>
      <p:sp>
        <p:nvSpPr>
          <p:cNvPr id="8208" name="矩形 7"/>
          <p:cNvSpPr/>
          <p:nvPr/>
        </p:nvSpPr>
        <p:spPr>
          <a:xfrm>
            <a:off x="4572000" y="3132138"/>
            <a:ext cx="595313"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en-US" altLang="zh-CN" sz="2400" baseline="30000">
                <a:solidFill>
                  <a:srgbClr val="FF0000"/>
                </a:solidFill>
                <a:latin typeface="Times New Roman" pitchFamily="18" charset="0"/>
                <a:ea typeface="黑体" pitchFamily="49" charset="-122"/>
              </a:rPr>
              <a:t>3</a:t>
            </a:r>
            <a:endParaRPr lang="zh-CN" altLang="en-US" sz="2400"/>
          </a:p>
        </p:txBody>
      </p:sp>
      <p:sp>
        <p:nvSpPr>
          <p:cNvPr id="8209" name="矩形 8"/>
          <p:cNvSpPr/>
          <p:nvPr/>
        </p:nvSpPr>
        <p:spPr>
          <a:xfrm>
            <a:off x="3070225" y="3673475"/>
            <a:ext cx="595313"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400">
                <a:solidFill>
                  <a:srgbClr val="FF0000"/>
                </a:solidFill>
                <a:latin typeface="Times New Roman" pitchFamily="18" charset="0"/>
                <a:ea typeface="黑体" pitchFamily="49" charset="-122"/>
              </a:rPr>
              <a:t>10</a:t>
            </a:r>
            <a:r>
              <a:rPr lang="en-US" altLang="zh-CN" sz="2400" baseline="30000">
                <a:solidFill>
                  <a:srgbClr val="FF0000"/>
                </a:solidFill>
                <a:latin typeface="Times New Roman" pitchFamily="18" charset="0"/>
                <a:ea typeface="黑体" pitchFamily="49" charset="-122"/>
              </a:rPr>
              <a:t>6</a:t>
            </a:r>
            <a:endParaRPr lang="zh-CN" altLang="en-US" sz="2400"/>
          </a:p>
        </p:txBody>
      </p:sp>
      <p:sp>
        <p:nvSpPr>
          <p:cNvPr id="8210" name="矩形 9"/>
          <p:cNvSpPr/>
          <p:nvPr/>
        </p:nvSpPr>
        <p:spPr>
          <a:xfrm>
            <a:off x="6556375" y="4186238"/>
            <a:ext cx="800100" cy="461962"/>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相同</a:t>
            </a:r>
            <a:endParaRPr lang="zh-CN" altLang="en-US" sz="2400">
              <a:ea typeface="黑体" panose="02010609060101010101" pitchFamily="49" charset="-122"/>
            </a:endParaRPr>
          </a:p>
        </p:txBody>
      </p:sp>
      <p:sp>
        <p:nvSpPr>
          <p:cNvPr id="8211" name="矩形 10"/>
          <p:cNvSpPr/>
          <p:nvPr/>
        </p:nvSpPr>
        <p:spPr>
          <a:xfrm>
            <a:off x="4105275" y="4756150"/>
            <a:ext cx="493713" cy="461963"/>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400">
                <a:solidFill>
                  <a:srgbClr val="FF0000"/>
                </a:solidFill>
                <a:latin typeface="Times New Roman" pitchFamily="18" charset="0"/>
                <a:ea typeface="黑体" pitchFamily="49" charset="-122"/>
              </a:rPr>
              <a:t>短</a:t>
            </a:r>
            <a:endParaRPr lang="zh-CN" altLang="en-US" sz="24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inVertical)">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206"/>
                                        </p:tgtEl>
                                        <p:attrNameLst>
                                          <p:attrName>style.visibility</p:attrName>
                                        </p:attrNameLst>
                                      </p:cBhvr>
                                      <p:to>
                                        <p:strVal val="visible"/>
                                      </p:to>
                                    </p:set>
                                    <p:anim calcmode="lin" valueType="num">
                                      <p:cBhvr additive="base">
                                        <p:cTn id="12" dur="500" fill="hold"/>
                                        <p:tgtEl>
                                          <p:spTgt spid="8206"/>
                                        </p:tgtEl>
                                        <p:attrNameLst>
                                          <p:attrName>ppt_x</p:attrName>
                                        </p:attrNameLst>
                                      </p:cBhvr>
                                      <p:tavLst>
                                        <p:tav tm="0">
                                          <p:val>
                                            <p:strVal val="#ppt_x"/>
                                          </p:val>
                                        </p:tav>
                                        <p:tav tm="100000">
                                          <p:val>
                                            <p:strVal val="#ppt_x"/>
                                          </p:val>
                                        </p:tav>
                                      </p:tavLst>
                                    </p:anim>
                                    <p:anim calcmode="lin" valueType="num">
                                      <p:cBhvr additive="base">
                                        <p:cTn id="13"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207"/>
                                        </p:tgtEl>
                                        <p:attrNameLst>
                                          <p:attrName>style.visibility</p:attrName>
                                        </p:attrNameLst>
                                      </p:cBhvr>
                                      <p:to>
                                        <p:strVal val="visible"/>
                                      </p:to>
                                    </p:set>
                                    <p:anim calcmode="lin" valueType="num">
                                      <p:cBhvr additive="base">
                                        <p:cTn id="18" dur="500" fill="hold"/>
                                        <p:tgtEl>
                                          <p:spTgt spid="8207"/>
                                        </p:tgtEl>
                                        <p:attrNameLst>
                                          <p:attrName>ppt_x</p:attrName>
                                        </p:attrNameLst>
                                      </p:cBhvr>
                                      <p:tavLst>
                                        <p:tav tm="0">
                                          <p:val>
                                            <p:strVal val="#ppt_x"/>
                                          </p:val>
                                        </p:tav>
                                        <p:tav tm="100000">
                                          <p:val>
                                            <p:strVal val="#ppt_x"/>
                                          </p:val>
                                        </p:tav>
                                      </p:tavLst>
                                    </p:anim>
                                    <p:anim calcmode="lin" valueType="num">
                                      <p:cBhvr additive="base">
                                        <p:cTn id="19" dur="500" fill="hold"/>
                                        <p:tgtEl>
                                          <p:spTgt spid="820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208"/>
                                        </p:tgtEl>
                                        <p:attrNameLst>
                                          <p:attrName>style.visibility</p:attrName>
                                        </p:attrNameLst>
                                      </p:cBhvr>
                                      <p:to>
                                        <p:strVal val="visible"/>
                                      </p:to>
                                    </p:set>
                                    <p:anim calcmode="lin" valueType="num">
                                      <p:cBhvr additive="base">
                                        <p:cTn id="24" dur="500" fill="hold"/>
                                        <p:tgtEl>
                                          <p:spTgt spid="8208"/>
                                        </p:tgtEl>
                                        <p:attrNameLst>
                                          <p:attrName>ppt_x</p:attrName>
                                        </p:attrNameLst>
                                      </p:cBhvr>
                                      <p:tavLst>
                                        <p:tav tm="0">
                                          <p:val>
                                            <p:strVal val="#ppt_x"/>
                                          </p:val>
                                        </p:tav>
                                        <p:tav tm="100000">
                                          <p:val>
                                            <p:strVal val="#ppt_x"/>
                                          </p:val>
                                        </p:tav>
                                      </p:tavLst>
                                    </p:anim>
                                    <p:anim calcmode="lin" valueType="num">
                                      <p:cBhvr additive="base">
                                        <p:cTn id="25" dur="500" fill="hold"/>
                                        <p:tgtEl>
                                          <p:spTgt spid="820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209"/>
                                        </p:tgtEl>
                                        <p:attrNameLst>
                                          <p:attrName>style.visibility</p:attrName>
                                        </p:attrNameLst>
                                      </p:cBhvr>
                                      <p:to>
                                        <p:strVal val="visible"/>
                                      </p:to>
                                    </p:set>
                                    <p:anim calcmode="lin" valueType="num">
                                      <p:cBhvr additive="base">
                                        <p:cTn id="30" dur="500" fill="hold"/>
                                        <p:tgtEl>
                                          <p:spTgt spid="8209"/>
                                        </p:tgtEl>
                                        <p:attrNameLst>
                                          <p:attrName>ppt_x</p:attrName>
                                        </p:attrNameLst>
                                      </p:cBhvr>
                                      <p:tavLst>
                                        <p:tav tm="0">
                                          <p:val>
                                            <p:strVal val="#ppt_x"/>
                                          </p:val>
                                        </p:tav>
                                        <p:tav tm="100000">
                                          <p:val>
                                            <p:strVal val="#ppt_x"/>
                                          </p:val>
                                        </p:tav>
                                      </p:tavLst>
                                    </p:anim>
                                    <p:anim calcmode="lin" valueType="num">
                                      <p:cBhvr additive="base">
                                        <p:cTn id="31" dur="500" fill="hold"/>
                                        <p:tgtEl>
                                          <p:spTgt spid="8209"/>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210"/>
                                        </p:tgtEl>
                                        <p:attrNameLst>
                                          <p:attrName>style.visibility</p:attrName>
                                        </p:attrNameLst>
                                      </p:cBhvr>
                                      <p:to>
                                        <p:strVal val="visible"/>
                                      </p:to>
                                    </p:set>
                                    <p:anim calcmode="lin" valueType="num">
                                      <p:cBhvr additive="base">
                                        <p:cTn id="36" dur="500" fill="hold"/>
                                        <p:tgtEl>
                                          <p:spTgt spid="8210"/>
                                        </p:tgtEl>
                                        <p:attrNameLst>
                                          <p:attrName>ppt_x</p:attrName>
                                        </p:attrNameLst>
                                      </p:cBhvr>
                                      <p:tavLst>
                                        <p:tav tm="0">
                                          <p:val>
                                            <p:strVal val="#ppt_x"/>
                                          </p:val>
                                        </p:tav>
                                        <p:tav tm="100000">
                                          <p:val>
                                            <p:strVal val="#ppt_x"/>
                                          </p:val>
                                        </p:tav>
                                      </p:tavLst>
                                    </p:anim>
                                    <p:anim calcmode="lin" valueType="num">
                                      <p:cBhvr additive="base">
                                        <p:cTn id="37" dur="500" fill="hold"/>
                                        <p:tgtEl>
                                          <p:spTgt spid="8210"/>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8211"/>
                                        </p:tgtEl>
                                        <p:attrNameLst>
                                          <p:attrName>style.visibility</p:attrName>
                                        </p:attrNameLst>
                                      </p:cBhvr>
                                      <p:to>
                                        <p:strVal val="visible"/>
                                      </p:to>
                                    </p:set>
                                    <p:anim calcmode="lin" valueType="num">
                                      <p:cBhvr additive="base">
                                        <p:cTn id="42" dur="500" fill="hold"/>
                                        <p:tgtEl>
                                          <p:spTgt spid="8211"/>
                                        </p:tgtEl>
                                        <p:attrNameLst>
                                          <p:attrName>ppt_x</p:attrName>
                                        </p:attrNameLst>
                                      </p:cBhvr>
                                      <p:tavLst>
                                        <p:tav tm="0">
                                          <p:val>
                                            <p:strVal val="#ppt_x"/>
                                          </p:val>
                                        </p:tav>
                                        <p:tav tm="100000">
                                          <p:val>
                                            <p:strVal val="#ppt_x"/>
                                          </p:val>
                                        </p:tav>
                                      </p:tavLst>
                                    </p:anim>
                                    <p:anim calcmode="lin" valueType="num">
                                      <p:cBhvr additive="base">
                                        <p:cTn id="43" dur="500" fill="hold"/>
                                        <p:tgtEl>
                                          <p:spTgt spid="8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6" grpId="0"/>
      <p:bldP spid="8207" grpId="0"/>
      <p:bldP spid="8208" grpId="0"/>
      <p:bldP spid="8209" grpId="0"/>
      <p:bldP spid="8210" grpId="0"/>
      <p:bldP spid="82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504825" y="1768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．无线电广播的发射由广播电台完成；发射部分主要由话筒、载波发生器、调制器、放大器和发射天线组成．接收部分主要由接收天线、调谐器、解调器和扬声器组成．</a:t>
            </a:r>
            <a:br>
              <a:rPr lang="zh-CN" altLang="zh-CN" sz="2800"/>
            </a:br>
            <a:r>
              <a:rPr lang="en-US" altLang="zh-CN" sz="2800"/>
              <a:t>2</a:t>
            </a:r>
            <a:r>
              <a:rPr lang="zh-CN" altLang="zh-CN" sz="2800"/>
              <a:t>．电视信号的传输与无线电广播基本相同，只是发射部分多了摄像机，接收部分多了显像管．</a:t>
            </a:r>
            <a:br>
              <a:rPr lang="zh-CN" altLang="zh-CN" sz="2800"/>
            </a:br>
            <a:endParaRPr lang="zh-CN" altLang="en-US" sz="2800"/>
          </a:p>
        </p:txBody>
      </p:sp>
      <p:sp>
        <p:nvSpPr>
          <p:cNvPr id="9220" name="箭头: 五边形 3"/>
          <p:cNvSpPr/>
          <p:nvPr/>
        </p:nvSpPr>
        <p:spPr>
          <a:xfrm>
            <a:off x="504825" y="1035050"/>
            <a:ext cx="4818063" cy="558800"/>
          </a:xfrm>
          <a:prstGeom prst="homePlate">
            <a:avLst>
              <a:gd name="adj" fmla="val 5001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三　广播、电视和移动通信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508000" y="13731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移动电话（无线电话，手机）既是无线电的发射装置，又是无线电的接收装置．它的特点是体积小，发射功率不大，天线简单，灵敏度不高，需要基站台转发信号．无绳电话是家庭电话中主机电话与分机电话沟通的一种家用电话，一般使用范围在几十米或几百米之内．</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Vertical)">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1267" name="箭头: 五边形 3"/>
          <p:cNvSpPr/>
          <p:nvPr/>
        </p:nvSpPr>
        <p:spPr>
          <a:xfrm>
            <a:off x="504825" y="938213"/>
            <a:ext cx="4462463" cy="558800"/>
          </a:xfrm>
          <a:prstGeom prst="homePlate">
            <a:avLst>
              <a:gd name="adj" fmla="val 49985"/>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四　越来越宽的信息之路　</a:t>
            </a:r>
            <a:endParaRPr lang="zh-CN" altLang="en-US" sz="2800">
              <a:solidFill>
                <a:srgbClr val="000000"/>
              </a:solidFill>
              <a:latin typeface="黑体" panose="02010609060101010101" pitchFamily="49" charset="-122"/>
              <a:ea typeface="黑体" panose="02010609060101010101" pitchFamily="49" charset="-122"/>
            </a:endParaRPr>
          </a:p>
        </p:txBody>
      </p:sp>
      <p:graphicFrame>
        <p:nvGraphicFramePr>
          <p:cNvPr id="11268" name="表格 2"/>
          <p:cNvGraphicFramePr>
            <a:graphicFrameLocks noGrp="1"/>
          </p:cNvGraphicFramePr>
          <p:nvPr/>
        </p:nvGraphicFramePr>
        <p:xfrm>
          <a:off x="504825" y="1671638"/>
          <a:ext cx="8129588" cy="4459288"/>
        </p:xfrm>
        <a:graphic>
          <a:graphicData uri="http://schemas.openxmlformats.org/drawingml/2006/table">
            <a:tbl>
              <a:tblPr/>
              <a:tblGrid>
                <a:gridCol w="1122362"/>
                <a:gridCol w="7007225"/>
              </a:tblGrid>
              <a:tr h="1114425">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微波通信</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微波大致</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传播，所以每隔</a:t>
                      </a:r>
                      <a:r>
                        <a:rPr lang="en-US" altLang="zh-CN" sz="2400">
                          <a:solidFill>
                            <a:srgbClr val="000000"/>
                          </a:solidFill>
                          <a:latin typeface="Times New Roman" pitchFamily="18" charset="0"/>
                          <a:ea typeface="黑体" panose="02010609060101010101" pitchFamily="49" charset="-122"/>
                        </a:rPr>
                        <a:t>50</a:t>
                      </a:r>
                      <a:r>
                        <a:rPr lang="en-US" altLang="zh-CN" sz="2400">
                          <a:solidFill>
                            <a:srgbClr val="000000"/>
                          </a:solidFill>
                          <a:latin typeface="Times New Roman" pitchFamily="18" charset="0"/>
                          <a:ea typeface="黑体" panose="02010609060101010101" pitchFamily="49" charset="-122"/>
                        </a:rPr>
                        <a:t>公里左右就要建一个微波中继站</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14425">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卫星通信</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这种卫星相对于地球静止不动，叫做同步地球卫星；</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颗卫星就可以实现全球通信</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836612">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光纤通信</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利用激光在光导纤维中</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来传输信号的</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393825">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网络通信</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3708" tIns="0" rIns="4370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sz="2400">
                          <a:solidFill>
                            <a:srgbClr val="000000"/>
                          </a:solidFill>
                          <a:latin typeface="Times New Roman" pitchFamily="18" charset="0"/>
                          <a:ea typeface="黑体" panose="02010609060101010101" pitchFamily="49" charset="-122"/>
                        </a:rPr>
                        <a:t>将数台计算机通过各种方式联结在一起；现在世界上最大的计算机网络叫</a:t>
                      </a:r>
                      <a:r>
                        <a:rPr sz="2400" u="sng">
                          <a:solidFill>
                            <a:srgbClr val="000000"/>
                          </a:solidFill>
                          <a:latin typeface="Times New Roman" pitchFamily="18" charset="0"/>
                          <a:ea typeface="黑体" panose="02010609060101010101" pitchFamily="49" charset="-122"/>
                        </a:rPr>
                        <a:t>　　　　　</a:t>
                      </a:r>
                      <a:r>
                        <a:rPr sz="2400">
                          <a:solidFill>
                            <a:srgbClr val="000000"/>
                          </a:solidFill>
                          <a:latin typeface="Times New Roman" pitchFamily="18" charset="0"/>
                          <a:ea typeface="黑体" panose="02010609060101010101" pitchFamily="49" charset="-122"/>
                        </a:rPr>
                        <a:t>网（</a:t>
                      </a:r>
                      <a:r>
                        <a:rPr lang="en-US" altLang="zh-CN" sz="2400">
                          <a:solidFill>
                            <a:srgbClr val="000000"/>
                          </a:solidFill>
                          <a:latin typeface="Times New Roman" pitchFamily="18" charset="0"/>
                          <a:ea typeface="黑体" panose="02010609060101010101" pitchFamily="49" charset="-122"/>
                        </a:rPr>
                        <a:t>Internet</a:t>
                      </a:r>
                      <a:r>
                        <a:rPr lang="en-US" altLang="zh-CN"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43708" marR="4370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11285" name="矩形 4"/>
          <p:cNvSpPr/>
          <p:nvPr/>
        </p:nvSpPr>
        <p:spPr>
          <a:xfrm>
            <a:off x="3103563" y="1744663"/>
            <a:ext cx="909637" cy="4603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直线</a:t>
            </a:r>
            <a:endParaRPr lang="zh-CN" altLang="zh-CN" sz="1000">
              <a:latin typeface="等线" pitchFamily="2" charset="-122"/>
              <a:ea typeface="等线" pitchFamily="2" charset="-122"/>
            </a:endParaRPr>
          </a:p>
        </p:txBody>
      </p:sp>
      <p:sp>
        <p:nvSpPr>
          <p:cNvPr id="11286" name="矩形 6"/>
          <p:cNvSpPr/>
          <p:nvPr/>
        </p:nvSpPr>
        <p:spPr>
          <a:xfrm>
            <a:off x="2287588" y="3429000"/>
            <a:ext cx="447675"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400" spc="0">
                <a:solidFill>
                  <a:srgbClr val="FF0000"/>
                </a:solidFill>
                <a:latin typeface="Times New Roman" pitchFamily="18" charset="0"/>
                <a:ea typeface="黑体" pitchFamily="49" charset="-122"/>
              </a:rPr>
              <a:t>3</a:t>
            </a:r>
            <a:endParaRPr lang="zh-CN" altLang="zh-CN" sz="1000">
              <a:latin typeface="等线" pitchFamily="2" charset="-122"/>
              <a:ea typeface="等线" pitchFamily="2" charset="-122"/>
            </a:endParaRPr>
          </a:p>
        </p:txBody>
      </p:sp>
      <p:sp>
        <p:nvSpPr>
          <p:cNvPr id="11287" name="矩形 7"/>
          <p:cNvSpPr/>
          <p:nvPr/>
        </p:nvSpPr>
        <p:spPr>
          <a:xfrm>
            <a:off x="5072063" y="4064000"/>
            <a:ext cx="982662"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反射</a:t>
            </a:r>
            <a:endParaRPr lang="zh-CN" altLang="zh-CN" sz="1000">
              <a:latin typeface="等线" pitchFamily="2" charset="-122"/>
              <a:ea typeface="等线" pitchFamily="2" charset="-122"/>
            </a:endParaRPr>
          </a:p>
        </p:txBody>
      </p:sp>
      <p:sp>
        <p:nvSpPr>
          <p:cNvPr id="11288" name="矩形 8"/>
          <p:cNvSpPr/>
          <p:nvPr/>
        </p:nvSpPr>
        <p:spPr>
          <a:xfrm>
            <a:off x="5072063" y="5503863"/>
            <a:ext cx="885825" cy="461962"/>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400" spc="0">
                <a:solidFill>
                  <a:srgbClr val="FF0000"/>
                </a:solidFill>
                <a:latin typeface="Times New Roman" pitchFamily="18" charset="0"/>
                <a:ea typeface="黑体" pitchFamily="49" charset="-122"/>
              </a:rPr>
              <a:t>因特</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nodeType="withEffect">
                                  <p:stCondLst>
                                    <p:cond delay="0"/>
                                  </p:stCondLst>
                                  <p:childTnLst>
                                    <p:set>
                                      <p:cBhvr>
                                        <p:cTn id="9" dur="1" fill="hold">
                                          <p:stCondLst>
                                            <p:cond delay="0"/>
                                          </p:stCondLst>
                                        </p:cTn>
                                        <p:tgtEl>
                                          <p:spTgt spid="11268"/>
                                        </p:tgtEl>
                                        <p:attrNameLst>
                                          <p:attrName>style.visibility</p:attrName>
                                        </p:attrNameLst>
                                      </p:cBhvr>
                                      <p:to>
                                        <p:strVal val="visible"/>
                                      </p:to>
                                    </p:set>
                                    <p:animEffect transition="in" filter="fade">
                                      <p:cBhvr>
                                        <p:cTn id="10" dur="500"/>
                                        <p:tgtEl>
                                          <p:spTgt spid="112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1285"/>
                                        </p:tgtEl>
                                        <p:attrNameLst>
                                          <p:attrName>style.visibility</p:attrName>
                                        </p:attrNameLst>
                                      </p:cBhvr>
                                      <p:to>
                                        <p:strVal val="visible"/>
                                      </p:to>
                                    </p:set>
                                    <p:anim calcmode="lin" valueType="num">
                                      <p:cBhvr additive="base">
                                        <p:cTn id="15" dur="500" fill="hold"/>
                                        <p:tgtEl>
                                          <p:spTgt spid="11285"/>
                                        </p:tgtEl>
                                        <p:attrNameLst>
                                          <p:attrName>ppt_x</p:attrName>
                                        </p:attrNameLst>
                                      </p:cBhvr>
                                      <p:tavLst>
                                        <p:tav tm="0">
                                          <p:val>
                                            <p:strVal val="#ppt_x"/>
                                          </p:val>
                                        </p:tav>
                                        <p:tav tm="100000">
                                          <p:val>
                                            <p:strVal val="#ppt_x"/>
                                          </p:val>
                                        </p:tav>
                                      </p:tavLst>
                                    </p:anim>
                                    <p:anim calcmode="lin" valueType="num">
                                      <p:cBhvr additive="base">
                                        <p:cTn id="16" dur="500" fill="hold"/>
                                        <p:tgtEl>
                                          <p:spTgt spid="1128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286"/>
                                        </p:tgtEl>
                                        <p:attrNameLst>
                                          <p:attrName>style.visibility</p:attrName>
                                        </p:attrNameLst>
                                      </p:cBhvr>
                                      <p:to>
                                        <p:strVal val="visible"/>
                                      </p:to>
                                    </p:set>
                                    <p:anim calcmode="lin" valueType="num">
                                      <p:cBhvr additive="base">
                                        <p:cTn id="21" dur="500" fill="hold"/>
                                        <p:tgtEl>
                                          <p:spTgt spid="11286"/>
                                        </p:tgtEl>
                                        <p:attrNameLst>
                                          <p:attrName>ppt_x</p:attrName>
                                        </p:attrNameLst>
                                      </p:cBhvr>
                                      <p:tavLst>
                                        <p:tav tm="0">
                                          <p:val>
                                            <p:strVal val="#ppt_x"/>
                                          </p:val>
                                        </p:tav>
                                        <p:tav tm="100000">
                                          <p:val>
                                            <p:strVal val="#ppt_x"/>
                                          </p:val>
                                        </p:tav>
                                      </p:tavLst>
                                    </p:anim>
                                    <p:anim calcmode="lin" valueType="num">
                                      <p:cBhvr additive="base">
                                        <p:cTn id="22" dur="500" fill="hold"/>
                                        <p:tgtEl>
                                          <p:spTgt spid="1128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287"/>
                                        </p:tgtEl>
                                        <p:attrNameLst>
                                          <p:attrName>style.visibility</p:attrName>
                                        </p:attrNameLst>
                                      </p:cBhvr>
                                      <p:to>
                                        <p:strVal val="visible"/>
                                      </p:to>
                                    </p:set>
                                    <p:anim calcmode="lin" valueType="num">
                                      <p:cBhvr additive="base">
                                        <p:cTn id="27" dur="500" fill="hold"/>
                                        <p:tgtEl>
                                          <p:spTgt spid="11287"/>
                                        </p:tgtEl>
                                        <p:attrNameLst>
                                          <p:attrName>ppt_x</p:attrName>
                                        </p:attrNameLst>
                                      </p:cBhvr>
                                      <p:tavLst>
                                        <p:tav tm="0">
                                          <p:val>
                                            <p:strVal val="#ppt_x"/>
                                          </p:val>
                                        </p:tav>
                                        <p:tav tm="100000">
                                          <p:val>
                                            <p:strVal val="#ppt_x"/>
                                          </p:val>
                                        </p:tav>
                                      </p:tavLst>
                                    </p:anim>
                                    <p:anim calcmode="lin" valueType="num">
                                      <p:cBhvr additive="base">
                                        <p:cTn id="28" dur="500" fill="hold"/>
                                        <p:tgtEl>
                                          <p:spTgt spid="1128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288"/>
                                        </p:tgtEl>
                                        <p:attrNameLst>
                                          <p:attrName>style.visibility</p:attrName>
                                        </p:attrNameLst>
                                      </p:cBhvr>
                                      <p:to>
                                        <p:strVal val="visible"/>
                                      </p:to>
                                    </p:set>
                                    <p:anim calcmode="lin" valueType="num">
                                      <p:cBhvr additive="base">
                                        <p:cTn id="33" dur="500" fill="hold"/>
                                        <p:tgtEl>
                                          <p:spTgt spid="11288"/>
                                        </p:tgtEl>
                                        <p:attrNameLst>
                                          <p:attrName>ppt_x</p:attrName>
                                        </p:attrNameLst>
                                      </p:cBhvr>
                                      <p:tavLst>
                                        <p:tav tm="0">
                                          <p:val>
                                            <p:strVal val="#ppt_x"/>
                                          </p:val>
                                        </p:tav>
                                        <p:tav tm="100000">
                                          <p:val>
                                            <p:strVal val="#ppt_x"/>
                                          </p:val>
                                        </p:tav>
                                      </p:tavLst>
                                    </p:anim>
                                    <p:anim calcmode="lin" valueType="num">
                                      <p:cBhvr additive="base">
                                        <p:cTn id="34" dur="500" fill="hold"/>
                                        <p:tgtEl>
                                          <p:spTgt spid="112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85" grpId="0"/>
      <p:bldP spid="11286" grpId="0"/>
      <p:bldP spid="11287" grpId="0"/>
      <p:bldP spid="11288"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703263" y="1671638"/>
            <a:ext cx="8126412"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以下对电磁波的认识，正确的是（　　）</a:t>
            </a:r>
            <a:br>
              <a:rPr lang="zh-CN" altLang="zh-CN" sz="2800"/>
            </a:br>
            <a:r>
              <a:rPr lang="en-US" altLang="zh-CN" sz="2800"/>
              <a:t>A</a:t>
            </a:r>
            <a:r>
              <a:rPr lang="zh-CN" altLang="zh-CN" sz="2800"/>
              <a:t>．电冰箱是利用电磁波工作的</a:t>
            </a:r>
            <a:r>
              <a:rPr lang="en-US" altLang="zh-CN" sz="2800"/>
              <a:t>         	   </a:t>
            </a:r>
            <a:br>
              <a:rPr lang="en-US" altLang="zh-CN" sz="2800"/>
            </a:br>
            <a:r>
              <a:rPr lang="en-US" altLang="zh-CN" sz="2800"/>
              <a:t>B</a:t>
            </a:r>
            <a:r>
              <a:rPr lang="zh-CN" altLang="zh-CN" sz="2800"/>
              <a:t>．可见光不属于电磁波</a:t>
            </a:r>
            <a:br>
              <a:rPr lang="zh-CN" altLang="zh-CN" sz="2800"/>
            </a:br>
            <a:r>
              <a:rPr lang="en-US" altLang="zh-CN" sz="2800"/>
              <a:t>C</a:t>
            </a:r>
            <a:r>
              <a:rPr lang="zh-CN" altLang="zh-CN" sz="2800"/>
              <a:t>．电磁波可以用来传播信息</a:t>
            </a:r>
            <a:r>
              <a:rPr lang="en-US" altLang="zh-CN" sz="2800"/>
              <a:t>              	   </a:t>
            </a:r>
            <a:br>
              <a:rPr lang="en-US" altLang="zh-CN" sz="2800"/>
            </a:br>
            <a:r>
              <a:rPr lang="en-US" altLang="zh-CN" sz="2800"/>
              <a:t>D</a:t>
            </a:r>
            <a:r>
              <a:rPr lang="zh-CN" altLang="zh-CN" sz="2800"/>
              <a:t>．电磁波在真空中的传播速度是</a:t>
            </a:r>
            <a:r>
              <a:rPr lang="en-US" altLang="zh-CN" sz="2800"/>
              <a:t>3.0×10</a:t>
            </a:r>
            <a:r>
              <a:rPr lang="en-US" altLang="zh-CN" sz="2800" baseline="30000"/>
              <a:t>5</a:t>
            </a:r>
            <a:r>
              <a:rPr lang="en-US" altLang="zh-CN" sz="2800"/>
              <a:t> m/s</a:t>
            </a:r>
            <a:br>
              <a:rPr lang="zh-CN" altLang="zh-CN" sz="2800"/>
            </a:br>
            <a:endParaRPr lang="zh-CN" altLang="en-US" sz="2800"/>
          </a:p>
        </p:txBody>
      </p:sp>
      <p:pic>
        <p:nvPicPr>
          <p:cNvPr id="12291" name="Picture 2"/>
          <p:cNvPicPr>
            <a:picLocks noChangeAspect="1"/>
          </p:cNvPicPr>
          <p:nvPr/>
        </p:nvPicPr>
        <p:blipFill>
          <a:blip r:embed="rId2"/>
          <a:stretch>
            <a:fillRect/>
          </a:stretch>
        </p:blipFill>
        <p:spPr>
          <a:xfrm>
            <a:off x="892175" y="1841500"/>
            <a:ext cx="792163" cy="395288"/>
          </a:xfrm>
          <a:prstGeom prst="rect">
            <a:avLst/>
          </a:prstGeom>
          <a:noFill/>
          <a:ln>
            <a:noFill/>
            <a:miter lim="800000"/>
          </a:ln>
        </p:spPr>
      </p:pic>
      <p:sp>
        <p:nvSpPr>
          <p:cNvPr id="1229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2293" name="矩形 2"/>
          <p:cNvSpPr/>
          <p:nvPr/>
        </p:nvSpPr>
        <p:spPr>
          <a:xfrm>
            <a:off x="7199313" y="175577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293"/>
                                        </p:tgtEl>
                                        <p:attrNameLst>
                                          <p:attrName>style.visibility</p:attrName>
                                        </p:attrNameLst>
                                      </p:cBhvr>
                                      <p:to>
                                        <p:strVal val="visible"/>
                                      </p:to>
                                    </p:set>
                                    <p:anim calcmode="lin" valueType="num">
                                      <p:cBhvr additive="base">
                                        <p:cTn id="15" dur="500" fill="hold"/>
                                        <p:tgtEl>
                                          <p:spTgt spid="12293"/>
                                        </p:tgtEl>
                                        <p:attrNameLst>
                                          <p:attrName>ppt_x</p:attrName>
                                        </p:attrNameLst>
                                      </p:cBhvr>
                                      <p:tavLst>
                                        <p:tav tm="0">
                                          <p:val>
                                            <p:strVal val="#ppt_x"/>
                                          </p:val>
                                        </p:tav>
                                        <p:tav tm="100000">
                                          <p:val>
                                            <p:strVal val="#ppt_x"/>
                                          </p:val>
                                        </p:tav>
                                      </p:tavLst>
                                    </p:anim>
                                    <p:anim calcmode="lin" valueType="num">
                                      <p:cBhvr additive="base">
                                        <p:cTn id="16"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3315" name="标题 1"/>
          <p:cNvSpPr>
            <a:spLocks noGrp="1"/>
          </p:cNvSpPr>
          <p:nvPr>
            <p:ph type="title" idx="4294967295"/>
          </p:nvPr>
        </p:nvSpPr>
        <p:spPr>
          <a:xfrm>
            <a:off x="509588" y="1546225"/>
            <a:ext cx="8128000" cy="40068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）电磁波与声速的区别：声音的传播需要，</a:t>
            </a:r>
            <a:r>
              <a:rPr lang="en-US" altLang="zh-CN" sz="2800"/>
              <a:t>150 C</a:t>
            </a:r>
            <a:r>
              <a:rPr lang="zh-CN" altLang="zh-CN" sz="2800"/>
              <a:t>空气中声速为</a:t>
            </a:r>
            <a:r>
              <a:rPr lang="en-US" altLang="zh-CN" sz="2800"/>
              <a:t>340 m/s</a:t>
            </a:r>
            <a:r>
              <a:rPr lang="zh-CN" altLang="zh-CN" sz="2800"/>
              <a:t>；电磁波包括光等，传播不需要介质，在真空中传播速度是</a:t>
            </a:r>
            <a:r>
              <a:rPr lang="en-US" altLang="zh-CN" sz="2800"/>
              <a:t>3×10</a:t>
            </a:r>
            <a:r>
              <a:rPr lang="en-US" altLang="zh-CN" sz="2800" baseline="30000"/>
              <a:t>8</a:t>
            </a:r>
            <a:r>
              <a:rPr lang="en-US" altLang="zh-CN" sz="2800"/>
              <a:t> m/s</a:t>
            </a:r>
            <a:r>
              <a:rPr lang="zh-CN" altLang="zh-CN" sz="2800"/>
              <a:t>，在空气中波速相同，波长与频率成指反比．</a:t>
            </a:r>
            <a:br>
              <a:rPr lang="zh-CN" altLang="zh-CN" sz="2800"/>
            </a:br>
            <a:r>
              <a:rPr lang="zh-CN" altLang="zh-CN" sz="2800"/>
              <a:t>（</a:t>
            </a:r>
            <a:r>
              <a:rPr lang="en-US" altLang="zh-CN" sz="2800"/>
              <a:t>2</a:t>
            </a:r>
            <a:r>
              <a:rPr lang="zh-CN" altLang="zh-CN" sz="2800"/>
              <a:t>）利用电磁波工作的有：广播、电视、移动电话、微信等通信．</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inVertical)">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87375" y="7381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在</a:t>
            </a:r>
            <a:r>
              <a:rPr lang="en-US" altLang="zh-CN" sz="2800"/>
              <a:t>2015</a:t>
            </a:r>
            <a:r>
              <a:rPr lang="zh-CN" altLang="zh-CN" sz="2800"/>
              <a:t>年</a:t>
            </a:r>
            <a:r>
              <a:rPr lang="en-US" altLang="zh-CN" sz="2800"/>
              <a:t>4</a:t>
            </a:r>
            <a:r>
              <a:rPr lang="zh-CN" altLang="zh-CN" sz="2800"/>
              <a:t>月尼泊尔地震救灾中，中国救援队利用</a:t>
            </a:r>
            <a:r>
              <a:rPr lang="en-US" altLang="zh-CN" sz="2800"/>
              <a:t>“</a:t>
            </a:r>
            <a:r>
              <a:rPr lang="zh-CN" altLang="zh-CN" sz="2800"/>
              <a:t>北斗卫星导航系统</a:t>
            </a:r>
            <a:r>
              <a:rPr lang="en-US" altLang="zh-CN" sz="2800"/>
              <a:t>”</a:t>
            </a:r>
            <a:r>
              <a:rPr lang="zh-CN" altLang="zh-CN" sz="2800"/>
              <a:t>对发生灾情的位置进行定位，并及时将信息反馈给抗震救灾指挥中心，为救灾争取了宝贵的时间．</a:t>
            </a:r>
            <a:r>
              <a:rPr lang="en-US" altLang="zh-CN" sz="2800"/>
              <a:t>“</a:t>
            </a:r>
            <a:r>
              <a:rPr lang="zh-CN" altLang="zh-CN" sz="2800"/>
              <a:t>北斗卫星导航系统</a:t>
            </a:r>
            <a:r>
              <a:rPr lang="en-US" altLang="zh-CN" sz="2800"/>
              <a:t>”</a:t>
            </a:r>
            <a:r>
              <a:rPr lang="zh-CN" altLang="zh-CN" sz="2800"/>
              <a:t>传递信息主要依靠（　　）</a:t>
            </a:r>
            <a:br>
              <a:rPr lang="zh-CN" altLang="zh-CN" sz="2800"/>
            </a:br>
            <a:r>
              <a:rPr lang="en-US" altLang="zh-CN" sz="2800"/>
              <a:t>A</a:t>
            </a:r>
            <a:r>
              <a:rPr lang="zh-CN" altLang="zh-CN" sz="2800"/>
              <a:t>．超声波</a:t>
            </a:r>
            <a:r>
              <a:rPr lang="en-US" altLang="zh-CN" sz="2800"/>
              <a:t>  			B</a:t>
            </a:r>
            <a:r>
              <a:rPr lang="zh-CN" altLang="zh-CN" sz="2800"/>
              <a:t>．电磁波</a:t>
            </a:r>
            <a:r>
              <a:rPr lang="en-US" altLang="zh-CN" sz="2800"/>
              <a:t>    </a:t>
            </a:r>
            <a:br>
              <a:rPr lang="en-US" altLang="zh-CN" sz="2800"/>
            </a:br>
            <a:r>
              <a:rPr lang="en-US" altLang="zh-CN" sz="2800"/>
              <a:t>C</a:t>
            </a:r>
            <a:r>
              <a:rPr lang="zh-CN" altLang="zh-CN" sz="2800"/>
              <a:t>．红外线</a:t>
            </a:r>
            <a:r>
              <a:rPr lang="en-US" altLang="zh-CN" sz="2800"/>
              <a:t>  			D</a:t>
            </a:r>
            <a:r>
              <a:rPr lang="zh-CN" altLang="zh-CN" sz="2800"/>
              <a:t>．紫外线</a:t>
            </a:r>
            <a:br>
              <a:rPr lang="zh-CN" altLang="zh-CN" sz="2800"/>
            </a:br>
            <a:endParaRPr lang="zh-CN" altLang="en-US" sz="2800"/>
          </a:p>
        </p:txBody>
      </p:sp>
      <p:pic>
        <p:nvPicPr>
          <p:cNvPr id="14339" name="Picture 2"/>
          <p:cNvPicPr>
            <a:picLocks noChangeAspect="1"/>
          </p:cNvPicPr>
          <p:nvPr/>
        </p:nvPicPr>
        <p:blipFill>
          <a:blip r:embed="rId2"/>
          <a:stretch>
            <a:fillRect/>
          </a:stretch>
        </p:blipFill>
        <p:spPr>
          <a:xfrm>
            <a:off x="777875" y="982663"/>
            <a:ext cx="1323975" cy="487362"/>
          </a:xfrm>
          <a:prstGeom prst="rect">
            <a:avLst/>
          </a:prstGeom>
          <a:noFill/>
          <a:ln>
            <a:noFill/>
            <a:miter lim="800000"/>
          </a:ln>
        </p:spPr>
      </p:pic>
      <p:sp>
        <p:nvSpPr>
          <p:cNvPr id="1434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4341" name="标题 1"/>
          <p:cNvSpPr/>
          <p:nvPr/>
        </p:nvSpPr>
        <p:spPr>
          <a:xfrm>
            <a:off x="508000" y="5407025"/>
            <a:ext cx="8128000" cy="811213"/>
          </a:xfrm>
          <a:prstGeom prst="rect">
            <a:avLst/>
          </a:prstGeom>
          <a:noFill/>
          <a:ln>
            <a:solidFill>
              <a:schemeClr val="tx1"/>
            </a:solid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zh-CN" altLang="zh-CN" sz="2800">
                <a:latin typeface="Times New Roman" pitchFamily="18" charset="0"/>
                <a:ea typeface="黑体" pitchFamily="49" charset="-122"/>
              </a:rPr>
              <a:t>【点拔】卫星通信是利用电磁波进行信息传递的．</a:t>
            </a:r>
            <a:endParaRPr lang="zh-CN" altLang="en-US" sz="2800">
              <a:latin typeface="Times New Roman" pitchFamily="18" charset="0"/>
              <a:ea typeface="黑体" panose="02010609060101010101" pitchFamily="49" charset="-122"/>
            </a:endParaRPr>
          </a:p>
        </p:txBody>
      </p:sp>
      <p:sp>
        <p:nvSpPr>
          <p:cNvPr id="14342" name="矩形 8"/>
          <p:cNvSpPr/>
          <p:nvPr/>
        </p:nvSpPr>
        <p:spPr>
          <a:xfrm>
            <a:off x="3638550" y="338137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342"/>
                                        </p:tgtEl>
                                        <p:attrNameLst>
                                          <p:attrName>style.visibility</p:attrName>
                                        </p:attrNameLst>
                                      </p:cBhvr>
                                      <p:to>
                                        <p:strVal val="visible"/>
                                      </p:to>
                                    </p:set>
                                    <p:anim calcmode="lin" valueType="num">
                                      <p:cBhvr additive="base">
                                        <p:cTn id="15" dur="500" fill="hold"/>
                                        <p:tgtEl>
                                          <p:spTgt spid="14342"/>
                                        </p:tgtEl>
                                        <p:attrNameLst>
                                          <p:attrName>ppt_x</p:attrName>
                                        </p:attrNameLst>
                                      </p:cBhvr>
                                      <p:tavLst>
                                        <p:tav tm="0">
                                          <p:val>
                                            <p:strVal val="#ppt_x"/>
                                          </p:val>
                                        </p:tav>
                                        <p:tav tm="100000">
                                          <p:val>
                                            <p:strVal val="#ppt_x"/>
                                          </p:val>
                                        </p:tav>
                                      </p:tavLst>
                                    </p:anim>
                                    <p:anim calcmode="lin" valueType="num">
                                      <p:cBhvr additive="base">
                                        <p:cTn id="16"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341"/>
                                        </p:tgtEl>
                                        <p:attrNameLst>
                                          <p:attrName>style.visibility</p:attrName>
                                        </p:attrNameLst>
                                      </p:cBhvr>
                                      <p:to>
                                        <p:strVal val="visible"/>
                                      </p:to>
                                    </p:set>
                                    <p:anim calcmode="lin" valueType="num">
                                      <p:cBhvr additive="base">
                                        <p:cTn id="21" dur="500" fill="hold"/>
                                        <p:tgtEl>
                                          <p:spTgt spid="14341"/>
                                        </p:tgtEl>
                                        <p:attrNameLst>
                                          <p:attrName>ppt_x</p:attrName>
                                        </p:attrNameLst>
                                      </p:cBhvr>
                                      <p:tavLst>
                                        <p:tav tm="0">
                                          <p:val>
                                            <p:strVal val="#ppt_x"/>
                                          </p:val>
                                        </p:tav>
                                        <p:tav tm="100000">
                                          <p:val>
                                            <p:strVal val="#ppt_x"/>
                                          </p:val>
                                        </p:tav>
                                      </p:tavLst>
                                    </p:anim>
                                    <p:anim calcmode="lin" valueType="num">
                                      <p:cBhvr additive="base">
                                        <p:cTn id="22"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1" grpId="0"/>
      <p:bldP spid="1434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508000" y="16621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关于光纤通信，下列说法错误的是（　　）</a:t>
            </a:r>
            <a:br>
              <a:rPr lang="zh-CN" altLang="zh-CN" sz="2800"/>
            </a:br>
            <a:r>
              <a:rPr lang="en-US" altLang="zh-CN" sz="2800"/>
              <a:t>A</a:t>
            </a:r>
            <a:r>
              <a:rPr lang="zh-CN" altLang="zh-CN" sz="2800"/>
              <a:t>．光纤通信中使用的</a:t>
            </a:r>
            <a:r>
              <a:rPr lang="en-US" altLang="zh-CN" sz="2800"/>
              <a:t>“</a:t>
            </a:r>
            <a:r>
              <a:rPr lang="zh-CN" altLang="zh-CN" sz="2800"/>
              <a:t>导线</a:t>
            </a:r>
            <a:r>
              <a:rPr lang="en-US" altLang="zh-CN" sz="2800"/>
              <a:t>”</a:t>
            </a:r>
            <a:r>
              <a:rPr lang="zh-CN" altLang="zh-CN" sz="2800"/>
              <a:t>是光导纤维</a:t>
            </a:r>
            <a:r>
              <a:rPr lang="en-US" altLang="zh-CN" sz="2800"/>
              <a:t>  </a:t>
            </a:r>
            <a:br>
              <a:rPr lang="zh-CN" altLang="zh-CN" sz="2800"/>
            </a:br>
            <a:r>
              <a:rPr lang="en-US" altLang="zh-CN" sz="2800"/>
              <a:t>B</a:t>
            </a:r>
            <a:r>
              <a:rPr lang="zh-CN" altLang="zh-CN" sz="2800"/>
              <a:t>．光纤通信中使用的</a:t>
            </a:r>
            <a:r>
              <a:rPr lang="en-US" altLang="zh-CN" sz="2800"/>
              <a:t>“</a:t>
            </a:r>
            <a:r>
              <a:rPr lang="zh-CN" altLang="zh-CN" sz="2800"/>
              <a:t>导线</a:t>
            </a:r>
            <a:r>
              <a:rPr lang="en-US" altLang="zh-CN" sz="2800"/>
              <a:t>”</a:t>
            </a:r>
            <a:r>
              <a:rPr lang="zh-CN" altLang="zh-CN" sz="2800"/>
              <a:t>是金属导线</a:t>
            </a:r>
            <a:br>
              <a:rPr lang="zh-CN" altLang="zh-CN" sz="2800"/>
            </a:br>
            <a:r>
              <a:rPr lang="en-US" altLang="zh-CN" sz="2800"/>
              <a:t>C</a:t>
            </a:r>
            <a:r>
              <a:rPr lang="zh-CN" altLang="zh-CN" sz="2800"/>
              <a:t>．在光纤中光是经过多次反射向前传播的</a:t>
            </a:r>
            <a:r>
              <a:rPr lang="en-US" altLang="zh-CN" sz="2800"/>
              <a:t>  </a:t>
            </a:r>
            <a:br>
              <a:rPr lang="zh-CN" altLang="zh-CN" sz="2800"/>
            </a:br>
            <a:r>
              <a:rPr lang="en-US" altLang="zh-CN" sz="2800"/>
              <a:t>D</a:t>
            </a:r>
            <a:r>
              <a:rPr lang="zh-CN" altLang="zh-CN" sz="2800"/>
              <a:t>．采用光纤通信在一定时间内可以传输大量信息</a:t>
            </a:r>
            <a:r>
              <a:rPr lang="en-US" altLang="zh-CN" sz="2800"/>
              <a:t>  </a:t>
            </a:r>
            <a:br>
              <a:rPr lang="zh-CN" altLang="zh-CN" sz="2800"/>
            </a:br>
            <a:endParaRPr lang="zh-CN" altLang="en-US" sz="2800"/>
          </a:p>
        </p:txBody>
      </p:sp>
      <p:sp>
        <p:nvSpPr>
          <p:cNvPr id="15363"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5364" name="Picture 1"/>
          <p:cNvPicPr>
            <a:picLocks noChangeAspect="1"/>
          </p:cNvPicPr>
          <p:nvPr/>
        </p:nvPicPr>
        <p:blipFill>
          <a:blip r:embed="rId2"/>
          <a:stretch>
            <a:fillRect/>
          </a:stretch>
        </p:blipFill>
        <p:spPr>
          <a:xfrm>
            <a:off x="779463" y="1851025"/>
            <a:ext cx="715962" cy="392113"/>
          </a:xfrm>
          <a:prstGeom prst="rect">
            <a:avLst/>
          </a:prstGeom>
          <a:noFill/>
          <a:ln>
            <a:noFill/>
            <a:miter lim="800000"/>
          </a:ln>
        </p:spPr>
      </p:pic>
      <p:sp>
        <p:nvSpPr>
          <p:cNvPr id="15365" name="矩形 7"/>
          <p:cNvSpPr/>
          <p:nvPr/>
        </p:nvSpPr>
        <p:spPr>
          <a:xfrm>
            <a:off x="7392988" y="1728788"/>
            <a:ext cx="4572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365"/>
                                        </p:tgtEl>
                                        <p:attrNameLst>
                                          <p:attrName>style.visibility</p:attrName>
                                        </p:attrNameLst>
                                      </p:cBhvr>
                                      <p:to>
                                        <p:strVal val="visible"/>
                                      </p:to>
                                    </p:set>
                                    <p:anim calcmode="lin" valueType="num">
                                      <p:cBhvr additive="base">
                                        <p:cTn id="15" dur="500" fill="hold"/>
                                        <p:tgtEl>
                                          <p:spTgt spid="15365"/>
                                        </p:tgtEl>
                                        <p:attrNameLst>
                                          <p:attrName>ppt_x</p:attrName>
                                        </p:attrNameLst>
                                      </p:cBhvr>
                                      <p:tavLst>
                                        <p:tav tm="0">
                                          <p:val>
                                            <p:strVal val="#ppt_x"/>
                                          </p:val>
                                        </p:tav>
                                        <p:tav tm="100000">
                                          <p:val>
                                            <p:strVal val="#ppt_x"/>
                                          </p:val>
                                        </p:tav>
                                      </p:tavLst>
                                    </p:anim>
                                    <p:anim calcmode="lin" valueType="num">
                                      <p:cBhvr additive="base">
                                        <p:cTn id="16"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6387" name="标题 1"/>
          <p:cNvSpPr>
            <a:spLocks noGrp="1"/>
          </p:cNvSpPr>
          <p:nvPr>
            <p:ph type="title" idx="4294967295"/>
          </p:nvPr>
        </p:nvSpPr>
        <p:spPr>
          <a:xfrm>
            <a:off x="508000" y="1700213"/>
            <a:ext cx="8128000" cy="27749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【点拔】光纤通信是利用激光在光导纤维中多次反射传递信息的，激光也是电磁波；利用光纤通信，可以传递大量的文字、图像、声音等信息，而且具有抗干扰能力强等特点．</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arn(inVertical)">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2"/>
          <p:cNvSpPr>
            <a:spLocks noGrp="1"/>
          </p:cNvSpPr>
          <p:nvPr>
            <p:ph type="title" idx="4294967295"/>
          </p:nvPr>
        </p:nvSpPr>
        <p:spPr>
          <a:xfrm>
            <a:off x="508000" y="6413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关于电磁波和现代通信，下列说法正确的是（　　）</a:t>
            </a:r>
            <a:br>
              <a:rPr lang="zh-CN" altLang="zh-CN" sz="2800"/>
            </a:br>
            <a:r>
              <a:rPr lang="en-US" altLang="zh-CN" sz="2800"/>
              <a:t>A</a:t>
            </a:r>
            <a:r>
              <a:rPr lang="zh-CN" altLang="zh-CN" sz="2800"/>
              <a:t>．光纤通信传输的信息量很大，主要用于无线电广播</a:t>
            </a:r>
            <a:br>
              <a:rPr lang="zh-CN" altLang="zh-CN" sz="2800"/>
            </a:br>
            <a:r>
              <a:rPr lang="en-US" altLang="zh-CN" sz="2800"/>
              <a:t>B</a:t>
            </a:r>
            <a:r>
              <a:rPr lang="zh-CN" altLang="zh-CN" sz="2800"/>
              <a:t>．移动电话的声音信息是靠电磁波传递的</a:t>
            </a:r>
            <a:br>
              <a:rPr lang="zh-CN" altLang="zh-CN" sz="2800"/>
            </a:br>
            <a:r>
              <a:rPr lang="en-US" altLang="zh-CN" sz="2800"/>
              <a:t>C</a:t>
            </a:r>
            <a:r>
              <a:rPr lang="zh-CN" altLang="zh-CN" sz="2800"/>
              <a:t>．中央电视台与荆州电视台发射的电磁波在同一区域传播速度不同</a:t>
            </a:r>
            <a:br>
              <a:rPr lang="zh-CN" altLang="zh-CN" sz="2800"/>
            </a:br>
            <a:r>
              <a:rPr lang="en-US" altLang="zh-CN" sz="2800"/>
              <a:t>D</a:t>
            </a:r>
            <a:r>
              <a:rPr lang="zh-CN" altLang="zh-CN" sz="2800"/>
              <a:t>．我国建立的</a:t>
            </a:r>
            <a:r>
              <a:rPr lang="en-US" altLang="zh-CN" sz="2800"/>
              <a:t>“</a:t>
            </a:r>
            <a:r>
              <a:rPr lang="zh-CN" altLang="zh-CN" sz="2800"/>
              <a:t>北斗</a:t>
            </a:r>
            <a:r>
              <a:rPr lang="en-US" altLang="zh-CN" sz="2800"/>
              <a:t>”</a:t>
            </a:r>
            <a:r>
              <a:rPr lang="zh-CN" altLang="zh-CN" sz="2800"/>
              <a:t>卫星定位系统是利用超声波进行定位的</a:t>
            </a:r>
            <a:br>
              <a:rPr lang="zh-CN" altLang="zh-CN" sz="2800"/>
            </a:br>
            <a:endParaRPr lang="zh-CN" altLang="en-US" sz="2800"/>
          </a:p>
        </p:txBody>
      </p:sp>
      <p:sp>
        <p:nvSpPr>
          <p:cNvPr id="17411"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7412" name="Picture 1"/>
          <p:cNvPicPr>
            <a:picLocks noChangeAspect="1"/>
          </p:cNvPicPr>
          <p:nvPr/>
        </p:nvPicPr>
        <p:blipFill>
          <a:blip r:embed="rId2"/>
          <a:stretch>
            <a:fillRect/>
          </a:stretch>
        </p:blipFill>
        <p:spPr>
          <a:xfrm>
            <a:off x="630238" y="827088"/>
            <a:ext cx="1404937" cy="466725"/>
          </a:xfrm>
          <a:prstGeom prst="rect">
            <a:avLst/>
          </a:prstGeom>
          <a:noFill/>
          <a:ln>
            <a:noFill/>
            <a:miter lim="800000"/>
          </a:ln>
        </p:spPr>
      </p:pic>
      <p:sp>
        <p:nvSpPr>
          <p:cNvPr id="17413" name="矩形 8"/>
          <p:cNvSpPr/>
          <p:nvPr/>
        </p:nvSpPr>
        <p:spPr>
          <a:xfrm>
            <a:off x="1454150" y="136525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fade">
                                      <p:cBhvr>
                                        <p:cTn id="7" dur="500"/>
                                        <p:tgtEl>
                                          <p:spTgt spid="174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fade">
                                      <p:cBhvr>
                                        <p:cTn id="10" dur="500"/>
                                        <p:tgtEl>
                                          <p:spTgt spid="1741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7413"/>
                                        </p:tgtEl>
                                        <p:attrNameLst>
                                          <p:attrName>style.visibility</p:attrName>
                                        </p:attrNameLst>
                                      </p:cBhvr>
                                      <p:to>
                                        <p:strVal val="visible"/>
                                      </p:to>
                                    </p:set>
                                    <p:anim calcmode="lin" valueType="num">
                                      <p:cBhvr additive="base">
                                        <p:cTn id="15" dur="500" fill="hold"/>
                                        <p:tgtEl>
                                          <p:spTgt spid="17413"/>
                                        </p:tgtEl>
                                        <p:attrNameLst>
                                          <p:attrName>ppt_x</p:attrName>
                                        </p:attrNameLst>
                                      </p:cBhvr>
                                      <p:tavLst>
                                        <p:tav tm="0">
                                          <p:val>
                                            <p:strVal val="#ppt_x"/>
                                          </p:val>
                                        </p:tav>
                                        <p:tav tm="100000">
                                          <p:val>
                                            <p:strVal val="#ppt_x"/>
                                          </p:val>
                                        </p:tav>
                                      </p:tavLst>
                                    </p:anim>
                                    <p:anim calcmode="lin" valueType="num">
                                      <p:cBhvr additive="base">
                                        <p:cTn id="16"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8435" name="标题 1"/>
          <p:cNvSpPr>
            <a:spLocks noGrp="1"/>
          </p:cNvSpPr>
          <p:nvPr>
            <p:ph type="title" idx="4294967295"/>
          </p:nvPr>
        </p:nvSpPr>
        <p:spPr>
          <a:xfrm>
            <a:off x="828675" y="2470150"/>
            <a:ext cx="7526338" cy="139858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不同频率的电磁波在真空的传播速度是相同的．在计算波长时注意单位的换算．</a:t>
            </a:r>
            <a:endParaRPr lang="zh-CN" altLang="zh-CN" sz="2800"/>
          </a:p>
        </p:txBody>
      </p:sp>
      <p:pic>
        <p:nvPicPr>
          <p:cNvPr id="18436" name="Picture 1"/>
          <p:cNvPicPr>
            <a:picLocks noChangeAspect="1"/>
          </p:cNvPicPr>
          <p:nvPr/>
        </p:nvPicPr>
        <p:blipFill>
          <a:blip r:embed="rId2"/>
          <a:stretch>
            <a:fillRect/>
          </a:stretch>
        </p:blipFill>
        <p:spPr>
          <a:xfrm>
            <a:off x="3886200" y="1773238"/>
            <a:ext cx="1512888" cy="4667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5"/>
                                        </p:tgtEl>
                                        <p:attrNameLst>
                                          <p:attrName>style.visibility</p:attrName>
                                        </p:attrNameLst>
                                      </p:cBhvr>
                                      <p:to>
                                        <p:strVal val="visible"/>
                                      </p:to>
                                    </p:set>
                                    <p:animEffect transition="in" filter="fade">
                                      <p:cBhvr>
                                        <p:cTn id="10"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19459" name="标题 2"/>
          <p:cNvSpPr>
            <a:spLocks noGrp="1"/>
          </p:cNvSpPr>
          <p:nvPr>
            <p:ph type="title" idx="4294967295"/>
          </p:nvPr>
        </p:nvSpPr>
        <p:spPr>
          <a:xfrm>
            <a:off x="742950" y="1781175"/>
            <a:ext cx="78073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柳州）下列用电设备中，利用电磁波来传递图象信息的是（　　）</a:t>
            </a:r>
            <a:br>
              <a:rPr lang="zh-CN" altLang="zh-CN" sz="2800"/>
            </a:br>
            <a:r>
              <a:rPr lang="en-US" altLang="zh-CN" sz="2800"/>
              <a:t>A</a:t>
            </a:r>
            <a:r>
              <a:rPr lang="zh-CN" altLang="zh-CN" sz="2800"/>
              <a:t>．手机</a:t>
            </a:r>
            <a:r>
              <a:rPr lang="en-US" altLang="zh-CN" sz="2800"/>
              <a:t>      		B</a:t>
            </a:r>
            <a:r>
              <a:rPr lang="zh-CN" altLang="zh-CN" sz="2800"/>
              <a:t>．电灯</a:t>
            </a:r>
            <a:r>
              <a:rPr lang="en-US" altLang="zh-CN" sz="2800"/>
              <a:t>      </a:t>
            </a:r>
            <a:br>
              <a:rPr lang="en-US" altLang="zh-CN" sz="2800"/>
            </a:br>
            <a:r>
              <a:rPr lang="en-US" altLang="zh-CN" sz="2800"/>
              <a:t>C</a:t>
            </a:r>
            <a:r>
              <a:rPr lang="zh-CN" altLang="zh-CN" sz="2800"/>
              <a:t>．电热水壶</a:t>
            </a:r>
            <a:r>
              <a:rPr lang="en-US" altLang="zh-CN" sz="2800"/>
              <a:t>      		D</a:t>
            </a:r>
            <a:r>
              <a:rPr lang="zh-CN" altLang="zh-CN" sz="2800"/>
              <a:t>．电饭锅</a:t>
            </a:r>
            <a:endParaRPr lang="zh-CN" altLang="zh-CN" sz="2800"/>
          </a:p>
        </p:txBody>
      </p:sp>
      <p:sp>
        <p:nvSpPr>
          <p:cNvPr id="19460" name="矩形 8"/>
          <p:cNvSpPr/>
          <p:nvPr/>
        </p:nvSpPr>
        <p:spPr>
          <a:xfrm>
            <a:off x="4494213" y="2471738"/>
            <a:ext cx="4826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 calcmode="lin" valueType="num">
                                      <p:cBhvr additive="base">
                                        <p:cTn id="12" dur="500" fill="hold"/>
                                        <p:tgtEl>
                                          <p:spTgt spid="19460"/>
                                        </p:tgtEl>
                                        <p:attrNameLst>
                                          <p:attrName>ppt_x</p:attrName>
                                        </p:attrNameLst>
                                      </p:cBhvr>
                                      <p:tavLst>
                                        <p:tav tm="0">
                                          <p:val>
                                            <p:strVal val="#ppt_x"/>
                                          </p:val>
                                        </p:tav>
                                        <p:tav tm="100000">
                                          <p:val>
                                            <p:strVal val="#ppt_x"/>
                                          </p:val>
                                        </p:tav>
                                      </p:tavLst>
                                    </p:anim>
                                    <p:anim calcmode="lin" valueType="num">
                                      <p:cBhvr additive="base">
                                        <p:cTn id="13"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0483" name="标题 1"/>
          <p:cNvSpPr>
            <a:spLocks noGrp="1"/>
          </p:cNvSpPr>
          <p:nvPr>
            <p:ph type="title" idx="4294967295"/>
          </p:nvPr>
        </p:nvSpPr>
        <p:spPr>
          <a:xfrm>
            <a:off x="508000" y="1133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春</a:t>
            </a:r>
            <a:r>
              <a:rPr lang="en-US" altLang="zh-CN" sz="2800"/>
              <a:t>·</a:t>
            </a:r>
            <a:r>
              <a:rPr lang="zh-CN" altLang="zh-CN" sz="2800"/>
              <a:t>丹东期中）关于无人驾驶汽车，以下有关说法正确的是（　　）</a:t>
            </a:r>
            <a:br>
              <a:rPr lang="zh-CN" altLang="zh-CN" sz="2800"/>
            </a:br>
            <a:r>
              <a:rPr lang="en-US" altLang="zh-CN" sz="2800"/>
              <a:t>A</a:t>
            </a:r>
            <a:r>
              <a:rPr lang="zh-CN" altLang="zh-CN" sz="2800"/>
              <a:t>．后视镜利用凹面镜使光发散扩大了视野</a:t>
            </a:r>
            <a:r>
              <a:rPr lang="en-US" altLang="zh-CN" sz="2800"/>
              <a:t>	    </a:t>
            </a:r>
            <a:br>
              <a:rPr lang="zh-CN" altLang="zh-CN" sz="2800"/>
            </a:br>
            <a:r>
              <a:rPr lang="en-US" altLang="zh-CN" sz="2800"/>
              <a:t>B</a:t>
            </a:r>
            <a:r>
              <a:rPr lang="zh-CN" altLang="zh-CN" sz="2800"/>
              <a:t>．车载</a:t>
            </a:r>
            <a:r>
              <a:rPr lang="en-US" altLang="zh-CN" sz="2800"/>
              <a:t>GPS</a:t>
            </a:r>
            <a:r>
              <a:rPr lang="zh-CN" altLang="zh-CN" sz="2800"/>
              <a:t>导航设备是通过电磁波来传递信息的</a:t>
            </a:r>
            <a:br>
              <a:rPr lang="zh-CN" altLang="zh-CN" sz="2800"/>
            </a:br>
            <a:r>
              <a:rPr lang="en-US" altLang="zh-CN" sz="2800"/>
              <a:t>C</a:t>
            </a:r>
            <a:r>
              <a:rPr lang="zh-CN" altLang="zh-CN" sz="2800"/>
              <a:t>．倒车雷达是利用红外线来测距的</a:t>
            </a:r>
            <a:r>
              <a:rPr lang="en-US" altLang="zh-CN" sz="2800"/>
              <a:t>	    </a:t>
            </a:r>
            <a:br>
              <a:rPr lang="zh-CN" altLang="zh-CN" sz="2800"/>
            </a:br>
            <a:r>
              <a:rPr lang="en-US" altLang="zh-CN" sz="2800"/>
              <a:t>D</a:t>
            </a:r>
            <a:r>
              <a:rPr lang="zh-CN" altLang="zh-CN" sz="2800"/>
              <a:t>．上坡时汽车的重力和地面对汽车</a:t>
            </a:r>
            <a:br>
              <a:rPr lang="en-US" altLang="zh-CN" sz="2800"/>
            </a:br>
            <a:r>
              <a:rPr lang="zh-CN" altLang="zh-CN" sz="2800"/>
              <a:t>的支持力是一对平衡力</a:t>
            </a:r>
            <a:br>
              <a:rPr lang="zh-CN" altLang="zh-CN" sz="2800"/>
            </a:br>
            <a:endParaRPr lang="zh-CN" altLang="en-US" sz="2800"/>
          </a:p>
        </p:txBody>
      </p:sp>
      <p:pic>
        <p:nvPicPr>
          <p:cNvPr id="20484" name="图片 3"/>
          <p:cNvPicPr>
            <a:picLocks noChangeAspect="1"/>
          </p:cNvPicPr>
          <p:nvPr/>
        </p:nvPicPr>
        <p:blipFill>
          <a:blip r:embed="rId2"/>
          <a:srcRect r="86001"/>
          <a:stretch>
            <a:fillRect/>
          </a:stretch>
        </p:blipFill>
        <p:spPr>
          <a:xfrm>
            <a:off x="6365875" y="3817938"/>
            <a:ext cx="2190750" cy="1981200"/>
          </a:xfrm>
          <a:prstGeom prst="rect">
            <a:avLst/>
          </a:prstGeom>
          <a:noFill/>
          <a:ln>
            <a:noFill/>
            <a:miter lim="800000"/>
          </a:ln>
        </p:spPr>
      </p:pic>
      <p:sp>
        <p:nvSpPr>
          <p:cNvPr id="20485" name="矩形 8"/>
          <p:cNvSpPr/>
          <p:nvPr/>
        </p:nvSpPr>
        <p:spPr>
          <a:xfrm>
            <a:off x="3965575" y="185102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nodeType="withEffect">
                                  <p:stCondLst>
                                    <p:cond delay="0"/>
                                  </p:stCondLst>
                                  <p:childTnLst>
                                    <p:set>
                                      <p:cBhvr>
                                        <p:cTn id="9" dur="1" fill="hold">
                                          <p:stCondLst>
                                            <p:cond delay="0"/>
                                          </p:stCondLst>
                                        </p:cTn>
                                        <p:tgtEl>
                                          <p:spTgt spid="20484"/>
                                        </p:tgtEl>
                                        <p:attrNameLst>
                                          <p:attrName>style.visibility</p:attrName>
                                        </p:attrNameLst>
                                      </p:cBhvr>
                                      <p:to>
                                        <p:strVal val="visible"/>
                                      </p:to>
                                    </p:set>
                                    <p:animEffect transition="in" filter="fade">
                                      <p:cBhvr>
                                        <p:cTn id="10" dur="500"/>
                                        <p:tgtEl>
                                          <p:spTgt spid="2048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485"/>
                                        </p:tgtEl>
                                        <p:attrNameLst>
                                          <p:attrName>style.visibility</p:attrName>
                                        </p:attrNameLst>
                                      </p:cBhvr>
                                      <p:to>
                                        <p:strVal val="visible"/>
                                      </p:to>
                                    </p:set>
                                    <p:anim calcmode="lin" valueType="num">
                                      <p:cBhvr additive="base">
                                        <p:cTn id="15" dur="500" fill="hold"/>
                                        <p:tgtEl>
                                          <p:spTgt spid="20485"/>
                                        </p:tgtEl>
                                        <p:attrNameLst>
                                          <p:attrName>ppt_x</p:attrName>
                                        </p:attrNameLst>
                                      </p:cBhvr>
                                      <p:tavLst>
                                        <p:tav tm="0">
                                          <p:val>
                                            <p:strVal val="#ppt_x"/>
                                          </p:val>
                                        </p:tav>
                                        <p:tav tm="100000">
                                          <p:val>
                                            <p:strVal val="#ppt_x"/>
                                          </p:val>
                                        </p:tav>
                                      </p:tavLst>
                                    </p:anim>
                                    <p:anim calcmode="lin" valueType="num">
                                      <p:cBhvr additive="base">
                                        <p:cTn id="16"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1507" name="标题 1"/>
          <p:cNvSpPr>
            <a:spLocks noGrp="1"/>
          </p:cNvSpPr>
          <p:nvPr>
            <p:ph type="title" idx="4294967295"/>
          </p:nvPr>
        </p:nvSpPr>
        <p:spPr>
          <a:xfrm>
            <a:off x="755650" y="1585913"/>
            <a:ext cx="76327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河东区一模）</a:t>
            </a:r>
            <a:r>
              <a:rPr lang="en-US" altLang="zh-CN" sz="2800"/>
              <a:t>2020</a:t>
            </a:r>
            <a:r>
              <a:rPr lang="zh-CN" altLang="zh-CN" sz="2800"/>
              <a:t>年</a:t>
            </a:r>
            <a:r>
              <a:rPr lang="en-US" altLang="zh-CN" sz="2800"/>
              <a:t>1</a:t>
            </a:r>
            <a:r>
              <a:rPr lang="zh-CN" altLang="zh-CN" sz="2800"/>
              <a:t>月</a:t>
            </a:r>
            <a:r>
              <a:rPr lang="en-US" altLang="zh-CN" sz="2800"/>
              <a:t>25</a:t>
            </a:r>
            <a:r>
              <a:rPr lang="zh-CN" altLang="zh-CN" sz="2800"/>
              <a:t>日，中国电信率先开通火神山医院</a:t>
            </a:r>
            <a:r>
              <a:rPr lang="en-US" altLang="zh-CN" sz="2800"/>
              <a:t>5G</a:t>
            </a:r>
            <a:r>
              <a:rPr lang="zh-CN" altLang="zh-CN" sz="2800"/>
              <a:t>网络</a:t>
            </a:r>
            <a:r>
              <a:rPr lang="en-US" altLang="zh-CN" sz="2800"/>
              <a:t>.5G</a:t>
            </a:r>
            <a:r>
              <a:rPr lang="zh-CN" altLang="zh-CN" sz="2800"/>
              <a:t>通讯靠的是（　　）</a:t>
            </a:r>
            <a:br>
              <a:rPr lang="zh-CN" altLang="zh-CN" sz="2800"/>
            </a:br>
            <a:r>
              <a:rPr lang="en-US" altLang="zh-CN" sz="2800"/>
              <a:t>A</a:t>
            </a:r>
            <a:r>
              <a:rPr lang="zh-CN" altLang="zh-CN" sz="2800"/>
              <a:t>．电磁波</a:t>
            </a:r>
            <a:r>
              <a:rPr lang="en-US" altLang="zh-CN" sz="2800"/>
              <a:t>    		B</a:t>
            </a:r>
            <a:r>
              <a:rPr lang="zh-CN" altLang="zh-CN" sz="2800"/>
              <a:t>．超声波</a:t>
            </a:r>
            <a:r>
              <a:rPr lang="en-US" altLang="zh-CN" sz="2800"/>
              <a:t>    </a:t>
            </a:r>
            <a:br>
              <a:rPr lang="en-US" altLang="zh-CN" sz="2800"/>
            </a:br>
            <a:r>
              <a:rPr lang="en-US" altLang="zh-CN" sz="2800"/>
              <a:t>C</a:t>
            </a:r>
            <a:r>
              <a:rPr lang="zh-CN" altLang="zh-CN" sz="2800"/>
              <a:t>．次声波</a:t>
            </a:r>
            <a:r>
              <a:rPr lang="en-US" altLang="zh-CN" sz="2800"/>
              <a:t>    		D</a:t>
            </a:r>
            <a:r>
              <a:rPr lang="zh-CN" altLang="zh-CN" sz="2800"/>
              <a:t>．紫外线</a:t>
            </a:r>
            <a:br>
              <a:rPr lang="zh-CN" altLang="zh-CN" sz="2800"/>
            </a:br>
            <a:endParaRPr lang="zh-CN" altLang="en-US" sz="2800"/>
          </a:p>
        </p:txBody>
      </p:sp>
      <p:sp>
        <p:nvSpPr>
          <p:cNvPr id="21508" name="矩形 3"/>
          <p:cNvSpPr/>
          <p:nvPr/>
        </p:nvSpPr>
        <p:spPr>
          <a:xfrm>
            <a:off x="1309688" y="2938463"/>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508"/>
                                        </p:tgtEl>
                                        <p:attrNameLst>
                                          <p:attrName>style.visibility</p:attrName>
                                        </p:attrNameLst>
                                      </p:cBhvr>
                                      <p:to>
                                        <p:strVal val="visible"/>
                                      </p:to>
                                    </p:set>
                                    <p:anim calcmode="lin" valueType="num">
                                      <p:cBhvr additive="base">
                                        <p:cTn id="12" dur="500" fill="hold"/>
                                        <p:tgtEl>
                                          <p:spTgt spid="21508"/>
                                        </p:tgtEl>
                                        <p:attrNameLst>
                                          <p:attrName>ppt_x</p:attrName>
                                        </p:attrNameLst>
                                      </p:cBhvr>
                                      <p:tavLst>
                                        <p:tav tm="0">
                                          <p:val>
                                            <p:strVal val="#ppt_x"/>
                                          </p:val>
                                        </p:tav>
                                        <p:tav tm="100000">
                                          <p:val>
                                            <p:strVal val="#ppt_x"/>
                                          </p:val>
                                        </p:tav>
                                      </p:tavLst>
                                    </p:anim>
                                    <p:anim calcmode="lin" valueType="num">
                                      <p:cBhvr additive="base">
                                        <p:cTn id="13"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508000" y="8048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4</a:t>
            </a:r>
            <a:r>
              <a:rPr lang="zh-CN" altLang="zh-CN" sz="2400"/>
              <a:t>．（</a:t>
            </a:r>
            <a:r>
              <a:rPr lang="en-US" altLang="zh-CN" sz="2400"/>
              <a:t>2020·</a:t>
            </a:r>
            <a:r>
              <a:rPr lang="zh-CN" altLang="zh-CN" sz="2400"/>
              <a:t>姜堰区二模）如上图所示，是我国自主研发的新型隐形战斗机，首次使用我国自主研制的具有坚固、轻巧、美观、易于加工等特点的钛锂合金材料．下列关于隐形战斗机及这种材料的说法中，正确的是（　　）</a:t>
            </a:r>
            <a:br>
              <a:rPr lang="zh-CN" altLang="zh-CN" sz="2400"/>
            </a:br>
            <a:r>
              <a:rPr lang="en-US" altLang="zh-CN" sz="2400"/>
              <a:t>A</a:t>
            </a:r>
            <a:r>
              <a:rPr lang="zh-CN" altLang="zh-CN" sz="2400"/>
              <a:t>．隐形战斗机的机身材料能较好地反射雷达发射的电磁波</a:t>
            </a:r>
            <a:br>
              <a:rPr lang="zh-CN" altLang="zh-CN" sz="2400"/>
            </a:br>
            <a:r>
              <a:rPr lang="en-US" altLang="zh-CN" sz="2400"/>
              <a:t>B</a:t>
            </a:r>
            <a:r>
              <a:rPr lang="zh-CN" altLang="zh-CN" sz="2400"/>
              <a:t>．隐形战斗机的机身材料能较好地吸收雷达发射的超声波</a:t>
            </a:r>
            <a:br>
              <a:rPr lang="zh-CN" altLang="zh-CN" sz="2400"/>
            </a:br>
            <a:r>
              <a:rPr lang="en-US" altLang="zh-CN" sz="2400"/>
              <a:t>C</a:t>
            </a:r>
            <a:r>
              <a:rPr lang="zh-CN" altLang="zh-CN" sz="2400"/>
              <a:t>．隐形战斗机选用钛锂合金，利用了这种材料的透光性好</a:t>
            </a:r>
            <a:br>
              <a:rPr lang="zh-CN" altLang="zh-CN" sz="2400"/>
            </a:br>
            <a:r>
              <a:rPr lang="en-US" altLang="zh-CN" sz="2400"/>
              <a:t>D</a:t>
            </a:r>
            <a:r>
              <a:rPr lang="zh-CN" altLang="zh-CN" sz="2400"/>
              <a:t>．隐形战斗机选用钛锂合金，利用了这</a:t>
            </a:r>
            <a:br>
              <a:rPr lang="en-US" altLang="zh-CN" sz="2400"/>
            </a:br>
            <a:r>
              <a:rPr lang="zh-CN" altLang="zh-CN" sz="2400"/>
              <a:t>种材料的硬度大、密度小</a:t>
            </a:r>
            <a:br>
              <a:rPr lang="zh-CN" altLang="zh-CN" sz="2400"/>
            </a:br>
            <a:endParaRPr lang="zh-CN" altLang="en-US" sz="2400"/>
          </a:p>
        </p:txBody>
      </p:sp>
      <p:pic>
        <p:nvPicPr>
          <p:cNvPr id="22532" name="图片 2"/>
          <p:cNvPicPr>
            <a:picLocks noChangeAspect="1"/>
          </p:cNvPicPr>
          <p:nvPr/>
        </p:nvPicPr>
        <p:blipFill>
          <a:blip r:embed="rId2"/>
          <a:srcRect r="84106"/>
          <a:stretch>
            <a:fillRect/>
          </a:stretch>
        </p:blipFill>
        <p:spPr>
          <a:xfrm>
            <a:off x="6267450" y="4749800"/>
            <a:ext cx="2155825" cy="1719263"/>
          </a:xfrm>
          <a:prstGeom prst="rect">
            <a:avLst/>
          </a:prstGeom>
          <a:noFill/>
          <a:ln>
            <a:noFill/>
            <a:miter lim="800000"/>
          </a:ln>
        </p:spPr>
      </p:pic>
      <p:sp>
        <p:nvSpPr>
          <p:cNvPr id="22533" name="矩形 5"/>
          <p:cNvSpPr/>
          <p:nvPr/>
        </p:nvSpPr>
        <p:spPr>
          <a:xfrm>
            <a:off x="5567363" y="2484438"/>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par>
                                <p:cTn id="8" presetID="10" presetClass="entr" presetSubtype="0" fill="hold" nodeType="withEffect">
                                  <p:stCondLst>
                                    <p:cond delay="0"/>
                                  </p:stCondLst>
                                  <p:childTnLst>
                                    <p:set>
                                      <p:cBhvr>
                                        <p:cTn id="9" dur="1" fill="hold">
                                          <p:stCondLst>
                                            <p:cond delay="0"/>
                                          </p:stCondLst>
                                        </p:cTn>
                                        <p:tgtEl>
                                          <p:spTgt spid="22532"/>
                                        </p:tgtEl>
                                        <p:attrNameLst>
                                          <p:attrName>style.visibility</p:attrName>
                                        </p:attrNameLst>
                                      </p:cBhvr>
                                      <p:to>
                                        <p:strVal val="visible"/>
                                      </p:to>
                                    </p:set>
                                    <p:animEffect transition="in" filter="fade">
                                      <p:cBhvr>
                                        <p:cTn id="10" dur="500"/>
                                        <p:tgtEl>
                                          <p:spTgt spid="2253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2533"/>
                                        </p:tgtEl>
                                        <p:attrNameLst>
                                          <p:attrName>style.visibility</p:attrName>
                                        </p:attrNameLst>
                                      </p:cBhvr>
                                      <p:to>
                                        <p:strVal val="visible"/>
                                      </p:to>
                                    </p:set>
                                    <p:anim calcmode="lin" valueType="num">
                                      <p:cBhvr additive="base">
                                        <p:cTn id="15" dur="500" fill="hold"/>
                                        <p:tgtEl>
                                          <p:spTgt spid="22533"/>
                                        </p:tgtEl>
                                        <p:attrNameLst>
                                          <p:attrName>ppt_x</p:attrName>
                                        </p:attrNameLst>
                                      </p:cBhvr>
                                      <p:tavLst>
                                        <p:tav tm="0">
                                          <p:val>
                                            <p:strVal val="#ppt_x"/>
                                          </p:val>
                                        </p:tav>
                                        <p:tav tm="100000">
                                          <p:val>
                                            <p:strVal val="#ppt_x"/>
                                          </p:val>
                                        </p:tav>
                                      </p:tavLst>
                                    </p:anim>
                                    <p:anim calcmode="lin" valueType="num">
                                      <p:cBhvr additive="base">
                                        <p:cTn id="16"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3"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3555" name="标题 1"/>
          <p:cNvSpPr>
            <a:spLocks noGrp="1"/>
          </p:cNvSpPr>
          <p:nvPr>
            <p:ph type="title" idx="4294967295"/>
          </p:nvPr>
        </p:nvSpPr>
        <p:spPr>
          <a:xfrm>
            <a:off x="508000" y="9398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龙岩二模）能源、信息和材料是现代社会发展的三大支柱．下列说法错误的是（　　）</a:t>
            </a:r>
            <a:br>
              <a:rPr lang="zh-CN" altLang="zh-CN" sz="2800"/>
            </a:br>
            <a:r>
              <a:rPr lang="en-US" altLang="zh-CN" sz="2800"/>
              <a:t>A</a:t>
            </a:r>
            <a:r>
              <a:rPr lang="zh-CN" altLang="zh-CN" sz="2800"/>
              <a:t>．超导材料可应用于电饭锅和远距离输电线</a:t>
            </a:r>
            <a:r>
              <a:rPr lang="en-US" altLang="zh-CN" sz="2800"/>
              <a:t>	</a:t>
            </a:r>
            <a:br>
              <a:rPr lang="zh-CN" altLang="zh-CN" sz="2800"/>
            </a:br>
            <a:r>
              <a:rPr lang="en-US" altLang="zh-CN" sz="2800"/>
              <a:t>B</a:t>
            </a:r>
            <a:r>
              <a:rPr lang="zh-CN" altLang="zh-CN" sz="2800"/>
              <a:t>．倡导</a:t>
            </a:r>
            <a:r>
              <a:rPr lang="en-US" altLang="zh-CN" sz="2800"/>
              <a:t>“</a:t>
            </a:r>
            <a:r>
              <a:rPr lang="zh-CN" altLang="zh-CN" sz="2800"/>
              <a:t>节能环保</a:t>
            </a:r>
            <a:r>
              <a:rPr lang="en-US" altLang="zh-CN" sz="2800"/>
              <a:t>”“</a:t>
            </a:r>
            <a:r>
              <a:rPr lang="zh-CN" altLang="zh-CN" sz="2800"/>
              <a:t>低碳生活</a:t>
            </a:r>
            <a:r>
              <a:rPr lang="en-US" altLang="zh-CN" sz="2800"/>
              <a:t>”</a:t>
            </a:r>
            <a:r>
              <a:rPr lang="zh-CN" altLang="zh-CN" sz="2800"/>
              <a:t>应当重视太阳能的利用</a:t>
            </a:r>
            <a:r>
              <a:rPr lang="en-US" altLang="zh-CN" sz="2800"/>
              <a:t>	</a:t>
            </a:r>
            <a:br>
              <a:rPr lang="zh-CN" altLang="zh-CN" sz="2800"/>
            </a:br>
            <a:r>
              <a:rPr lang="en-US" altLang="zh-CN" sz="2800"/>
              <a:t>C</a:t>
            </a:r>
            <a:r>
              <a:rPr lang="zh-CN" altLang="zh-CN" sz="2800"/>
              <a:t>．手机通讯利用电磁波来发送和接收信息</a:t>
            </a:r>
            <a:r>
              <a:rPr lang="en-US" altLang="zh-CN" sz="2800"/>
              <a:t>	</a:t>
            </a:r>
            <a:br>
              <a:rPr lang="zh-CN" altLang="zh-CN" sz="2800"/>
            </a:br>
            <a:r>
              <a:rPr lang="en-US" altLang="zh-CN" sz="2800"/>
              <a:t>D</a:t>
            </a:r>
            <a:r>
              <a:rPr lang="zh-CN" altLang="zh-CN" sz="2800"/>
              <a:t>．抗干扰、信号衰减小的光纤适用于远距离、大容量传输信息</a:t>
            </a:r>
            <a:endParaRPr lang="zh-CN" altLang="en-US" sz="2800"/>
          </a:p>
        </p:txBody>
      </p:sp>
      <p:sp>
        <p:nvSpPr>
          <p:cNvPr id="23556" name="矩形 3"/>
          <p:cNvSpPr/>
          <p:nvPr/>
        </p:nvSpPr>
        <p:spPr>
          <a:xfrm>
            <a:off x="7123113" y="1657350"/>
            <a:ext cx="481012"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inVertical)">
                                      <p:cBhvr>
                                        <p:cTn id="7" dur="500"/>
                                        <p:tgtEl>
                                          <p:spTgt spid="235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556"/>
                                        </p:tgtEl>
                                        <p:attrNameLst>
                                          <p:attrName>style.visibility</p:attrName>
                                        </p:attrNameLst>
                                      </p:cBhvr>
                                      <p:to>
                                        <p:strVal val="visible"/>
                                      </p:to>
                                    </p:set>
                                    <p:anim calcmode="lin" valueType="num">
                                      <p:cBhvr additive="base">
                                        <p:cTn id="12" dur="500" fill="hold"/>
                                        <p:tgtEl>
                                          <p:spTgt spid="23556"/>
                                        </p:tgtEl>
                                        <p:attrNameLst>
                                          <p:attrName>ppt_x</p:attrName>
                                        </p:attrNameLst>
                                      </p:cBhvr>
                                      <p:tavLst>
                                        <p:tav tm="0">
                                          <p:val>
                                            <p:strVal val="#ppt_x"/>
                                          </p:val>
                                        </p:tav>
                                        <p:tav tm="100000">
                                          <p:val>
                                            <p:strVal val="#ppt_x"/>
                                          </p:val>
                                        </p:tav>
                                      </p:tavLst>
                                    </p:anim>
                                    <p:anim calcmode="lin" valueType="num">
                                      <p:cBhvr additive="base">
                                        <p:cTn id="13"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457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本溪）如上图中是我国自主研究生产的碳纤维无人机，它具有自动化、轻量化、微型化等特点，可广泛用于航拍、测绘等．下列应用与物理知识对应正确的是（　　）</a:t>
            </a:r>
            <a:br>
              <a:rPr lang="zh-CN" altLang="zh-CN" sz="2800"/>
            </a:br>
            <a:r>
              <a:rPr lang="en-US" altLang="zh-CN" sz="2800"/>
              <a:t> A</a:t>
            </a:r>
            <a:r>
              <a:rPr lang="zh-CN" altLang="zh-CN" sz="2800"/>
              <a:t>．机载北斗导航系统</a:t>
            </a:r>
            <a:r>
              <a:rPr lang="en-US" altLang="zh-CN" sz="2800"/>
              <a:t>——</a:t>
            </a:r>
            <a:r>
              <a:rPr lang="zh-CN" altLang="zh-CN" sz="2800"/>
              <a:t>超声波</a:t>
            </a:r>
            <a:r>
              <a:rPr lang="en-US" altLang="zh-CN" sz="2800"/>
              <a:t>	    </a:t>
            </a:r>
            <a:br>
              <a:rPr lang="en-US" altLang="zh-CN" sz="2800"/>
            </a:br>
            <a:r>
              <a:rPr lang="en-US" altLang="zh-CN" sz="2800"/>
              <a:t>B</a:t>
            </a:r>
            <a:r>
              <a:rPr lang="zh-CN" altLang="zh-CN" sz="2800"/>
              <a:t>．用碳纤维材料制造</a:t>
            </a:r>
            <a:r>
              <a:rPr lang="en-US" altLang="zh-CN" sz="2800"/>
              <a:t>——</a:t>
            </a:r>
            <a:r>
              <a:rPr lang="zh-CN" altLang="zh-CN" sz="2800"/>
              <a:t>密度大</a:t>
            </a:r>
            <a:r>
              <a:rPr lang="en-US" altLang="zh-CN" sz="2800"/>
              <a:t>	</a:t>
            </a:r>
            <a:br>
              <a:rPr lang="zh-CN" altLang="zh-CN" sz="2800"/>
            </a:br>
            <a:r>
              <a:rPr lang="en-US" altLang="zh-CN" sz="2800"/>
              <a:t>C</a:t>
            </a:r>
            <a:r>
              <a:rPr lang="zh-CN" altLang="zh-CN" sz="2800"/>
              <a:t>．无人机航拍的镜头</a:t>
            </a:r>
            <a:r>
              <a:rPr lang="en-US" altLang="zh-CN" sz="2800"/>
              <a:t>——</a:t>
            </a:r>
            <a:r>
              <a:rPr lang="zh-CN" altLang="zh-CN" sz="2800"/>
              <a:t>凹透镜</a:t>
            </a:r>
            <a:r>
              <a:rPr lang="en-US" altLang="zh-CN" sz="2800"/>
              <a:t>	    </a:t>
            </a:r>
            <a:br>
              <a:rPr lang="en-US" altLang="zh-CN" sz="2800"/>
            </a:br>
            <a:r>
              <a:rPr lang="en-US" altLang="zh-CN" sz="2800"/>
              <a:t>D</a:t>
            </a:r>
            <a:r>
              <a:rPr lang="zh-CN" altLang="zh-CN" sz="2800"/>
              <a:t>．无人机的控制芯片</a:t>
            </a:r>
            <a:r>
              <a:rPr lang="en-US" altLang="zh-CN" sz="2800"/>
              <a:t>——</a:t>
            </a:r>
            <a:r>
              <a:rPr lang="zh-CN" altLang="zh-CN" sz="2800"/>
              <a:t>半导体</a:t>
            </a:r>
            <a:br>
              <a:rPr lang="zh-CN" altLang="zh-CN" sz="2800"/>
            </a:br>
            <a:endParaRPr lang="zh-CN" altLang="en-US" sz="2800"/>
          </a:p>
        </p:txBody>
      </p:sp>
      <p:pic>
        <p:nvPicPr>
          <p:cNvPr id="24580" name="图片 2"/>
          <p:cNvPicPr>
            <a:picLocks noChangeAspect="1"/>
          </p:cNvPicPr>
          <p:nvPr/>
        </p:nvPicPr>
        <p:blipFill>
          <a:blip r:embed="rId2"/>
          <a:srcRect r="80107"/>
          <a:stretch>
            <a:fillRect/>
          </a:stretch>
        </p:blipFill>
        <p:spPr>
          <a:xfrm>
            <a:off x="6054725" y="3611563"/>
            <a:ext cx="2490788" cy="1585912"/>
          </a:xfrm>
          <a:prstGeom prst="rect">
            <a:avLst/>
          </a:prstGeom>
          <a:noFill/>
          <a:ln>
            <a:noFill/>
            <a:miter lim="800000"/>
          </a:ln>
        </p:spPr>
      </p:pic>
      <p:sp>
        <p:nvSpPr>
          <p:cNvPr id="24581" name="矩形 5"/>
          <p:cNvSpPr/>
          <p:nvPr/>
        </p:nvSpPr>
        <p:spPr>
          <a:xfrm>
            <a:off x="3927475" y="2889250"/>
            <a:ext cx="481013"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500"/>
                                        <p:tgtEl>
                                          <p:spTgt spid="24579"/>
                                        </p:tgtEl>
                                      </p:cBhvr>
                                    </p:animEffect>
                                  </p:childTnLst>
                                </p:cTn>
                              </p:par>
                              <p:par>
                                <p:cTn id="8" presetID="10" presetClass="entr" presetSubtype="0" fill="hold" nodeType="withEffect">
                                  <p:stCondLst>
                                    <p:cond delay="0"/>
                                  </p:stCondLst>
                                  <p:childTnLst>
                                    <p:set>
                                      <p:cBhvr>
                                        <p:cTn id="9" dur="1" fill="hold">
                                          <p:stCondLst>
                                            <p:cond delay="0"/>
                                          </p:stCondLst>
                                        </p:cTn>
                                        <p:tgtEl>
                                          <p:spTgt spid="24580"/>
                                        </p:tgtEl>
                                        <p:attrNameLst>
                                          <p:attrName>style.visibility</p:attrName>
                                        </p:attrNameLst>
                                      </p:cBhvr>
                                      <p:to>
                                        <p:strVal val="visible"/>
                                      </p:to>
                                    </p:set>
                                    <p:animEffect transition="in" filter="fade">
                                      <p:cBhvr>
                                        <p:cTn id="10" dur="500"/>
                                        <p:tgtEl>
                                          <p:spTgt spid="245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4581"/>
                                        </p:tgtEl>
                                        <p:attrNameLst>
                                          <p:attrName>style.visibility</p:attrName>
                                        </p:attrNameLst>
                                      </p:cBhvr>
                                      <p:to>
                                        <p:strVal val="visible"/>
                                      </p:to>
                                    </p:set>
                                    <p:anim calcmode="lin" valueType="num">
                                      <p:cBhvr additive="base">
                                        <p:cTn id="15" dur="500" fill="hold"/>
                                        <p:tgtEl>
                                          <p:spTgt spid="24581"/>
                                        </p:tgtEl>
                                        <p:attrNameLst>
                                          <p:attrName>ppt_x</p:attrName>
                                        </p:attrNameLst>
                                      </p:cBhvr>
                                      <p:tavLst>
                                        <p:tav tm="0">
                                          <p:val>
                                            <p:strVal val="#ppt_x"/>
                                          </p:val>
                                        </p:tav>
                                        <p:tav tm="100000">
                                          <p:val>
                                            <p:strVal val="#ppt_x"/>
                                          </p:val>
                                        </p:tav>
                                      </p:tavLst>
                                    </p:anim>
                                    <p:anim calcmode="lin" valueType="num">
                                      <p:cBhvr additive="base">
                                        <p:cTn id="16"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82613" y="7572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7</a:t>
            </a:r>
            <a:r>
              <a:rPr lang="zh-CN" altLang="zh-CN" sz="2400"/>
              <a:t>．（</a:t>
            </a:r>
            <a:r>
              <a:rPr lang="en-US" altLang="zh-CN" sz="2400"/>
              <a:t>2020·</a:t>
            </a:r>
            <a:r>
              <a:rPr lang="zh-CN" altLang="zh-CN" sz="2400"/>
              <a:t>济宁）甲、乙分别为两种电磁波，其部分波形如下图（</a:t>
            </a:r>
            <a:r>
              <a:rPr lang="en-US" altLang="zh-CN" sz="2400"/>
              <a:t>a</a:t>
            </a:r>
            <a:r>
              <a:rPr lang="zh-CN" altLang="zh-CN" sz="2400"/>
              <a:t>）所示，其中甲是我们能看得见的红光．结合图（</a:t>
            </a:r>
            <a:r>
              <a:rPr lang="en-US" altLang="zh-CN" sz="2400"/>
              <a:t>b</a:t>
            </a:r>
            <a:r>
              <a:rPr lang="zh-CN" altLang="zh-CN" sz="2400"/>
              <a:t>）的电磁波谱，下列分析正确的是（　　）</a:t>
            </a:r>
            <a:br>
              <a:rPr lang="zh-CN" altLang="zh-CN" sz="2400"/>
            </a:br>
            <a:br>
              <a:rPr lang="en-US" altLang="zh-CN" sz="2400"/>
            </a:br>
            <a:br>
              <a:rPr lang="en-US" altLang="zh-CN" sz="2400"/>
            </a:br>
            <a:br>
              <a:rPr lang="en-US" altLang="zh-CN" sz="2400"/>
            </a:br>
            <a:r>
              <a:rPr lang="en-US" altLang="zh-CN" sz="2400"/>
              <a:t>A</a:t>
            </a:r>
            <a:r>
              <a:rPr lang="zh-CN" altLang="zh-CN" sz="2400"/>
              <a:t>．乙一定是我们能看得见的另一种色光</a:t>
            </a:r>
            <a:r>
              <a:rPr lang="en-US" altLang="zh-CN" sz="2400"/>
              <a:t>	    </a:t>
            </a:r>
            <a:br>
              <a:rPr lang="en-US" altLang="zh-CN" sz="2400"/>
            </a:br>
            <a:r>
              <a:rPr lang="en-US" altLang="zh-CN" sz="2400"/>
              <a:t>B</a:t>
            </a:r>
            <a:r>
              <a:rPr lang="zh-CN" altLang="zh-CN" sz="2400"/>
              <a:t>．两种电磁波在真空中的波速可能不同</a:t>
            </a:r>
            <a:r>
              <a:rPr lang="en-US" altLang="zh-CN" sz="2400"/>
              <a:t>	</a:t>
            </a:r>
            <a:br>
              <a:rPr lang="zh-CN" altLang="zh-CN" sz="2400"/>
            </a:br>
            <a:r>
              <a:rPr lang="en-US" altLang="zh-CN" sz="2400"/>
              <a:t>C</a:t>
            </a:r>
            <a:r>
              <a:rPr lang="zh-CN" altLang="zh-CN" sz="2400"/>
              <a:t>．遥控器可以利用乙电磁波遥控电视机</a:t>
            </a:r>
            <a:r>
              <a:rPr lang="en-US" altLang="zh-CN" sz="2400"/>
              <a:t>	    </a:t>
            </a:r>
            <a:br>
              <a:rPr lang="en-US" altLang="zh-CN" sz="2400"/>
            </a:br>
            <a:r>
              <a:rPr lang="en-US" altLang="zh-CN" sz="2400"/>
              <a:t>D</a:t>
            </a:r>
            <a:r>
              <a:rPr lang="zh-CN" altLang="zh-CN" sz="2400"/>
              <a:t>．医生可以利用乙电磁波拍片诊断病情</a:t>
            </a:r>
            <a:br>
              <a:rPr lang="zh-CN" altLang="zh-CN" sz="2400"/>
            </a:br>
            <a:endParaRPr lang="zh-CN" altLang="en-US" sz="2400"/>
          </a:p>
        </p:txBody>
      </p:sp>
      <p:pic>
        <p:nvPicPr>
          <p:cNvPr id="25604" name="Picture 1"/>
          <p:cNvPicPr>
            <a:picLocks noChangeAspect="1"/>
          </p:cNvPicPr>
          <p:nvPr/>
        </p:nvPicPr>
        <p:blipFill>
          <a:blip r:embed="rId2"/>
          <a:stretch>
            <a:fillRect/>
          </a:stretch>
        </p:blipFill>
        <p:spPr>
          <a:xfrm>
            <a:off x="1585913" y="2470150"/>
            <a:ext cx="6481762" cy="1666875"/>
          </a:xfrm>
          <a:prstGeom prst="rect">
            <a:avLst/>
          </a:prstGeom>
          <a:noFill/>
          <a:ln>
            <a:noFill/>
            <a:miter lim="800000"/>
          </a:ln>
        </p:spPr>
      </p:pic>
      <p:sp>
        <p:nvSpPr>
          <p:cNvPr id="25605" name="矩形 5"/>
          <p:cNvSpPr/>
          <p:nvPr/>
        </p:nvSpPr>
        <p:spPr>
          <a:xfrm>
            <a:off x="6121400" y="188595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par>
                                <p:cTn id="8" presetID="10" presetClass="entr" presetSubtype="0" fill="hold"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fade">
                                      <p:cBhvr>
                                        <p:cTn id="10" dur="500"/>
                                        <p:tgtEl>
                                          <p:spTgt spid="2560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5605"/>
                                        </p:tgtEl>
                                        <p:attrNameLst>
                                          <p:attrName>style.visibility</p:attrName>
                                        </p:attrNameLst>
                                      </p:cBhvr>
                                      <p:to>
                                        <p:strVal val="visible"/>
                                      </p:to>
                                    </p:set>
                                    <p:anim calcmode="lin" valueType="num">
                                      <p:cBhvr additive="base">
                                        <p:cTn id="15" dur="500" fill="hold"/>
                                        <p:tgtEl>
                                          <p:spTgt spid="25605"/>
                                        </p:tgtEl>
                                        <p:attrNameLst>
                                          <p:attrName>ppt_x</p:attrName>
                                        </p:attrNameLst>
                                      </p:cBhvr>
                                      <p:tavLst>
                                        <p:tav tm="0">
                                          <p:val>
                                            <p:strVal val="#ppt_x"/>
                                          </p:val>
                                        </p:tav>
                                        <p:tav tm="100000">
                                          <p:val>
                                            <p:strVal val="#ppt_x"/>
                                          </p:val>
                                        </p:tav>
                                      </p:tavLst>
                                    </p:anim>
                                    <p:anim calcmode="lin" valueType="num">
                                      <p:cBhvr additive="base">
                                        <p:cTn id="16"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835025" y="1565275"/>
            <a:ext cx="7623175"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新疆）在相同时间内，</a:t>
            </a:r>
            <a:r>
              <a:rPr lang="en-US" altLang="zh-CN" sz="2800"/>
              <a:t>5G</a:t>
            </a:r>
            <a:r>
              <a:rPr lang="zh-CN" altLang="zh-CN" sz="2800"/>
              <a:t>通讯传输的信息量约为</a:t>
            </a:r>
            <a:r>
              <a:rPr lang="en-US" altLang="zh-CN" sz="2800"/>
              <a:t>4G</a:t>
            </a:r>
            <a:r>
              <a:rPr lang="zh-CN" altLang="zh-CN" sz="2800"/>
              <a:t>的</a:t>
            </a:r>
            <a:r>
              <a:rPr lang="en-US" altLang="zh-CN" sz="2800"/>
              <a:t>10</a:t>
            </a:r>
            <a:r>
              <a:rPr lang="zh-CN" altLang="zh-CN" sz="2800"/>
              <a:t>倍．与</a:t>
            </a:r>
            <a:r>
              <a:rPr lang="en-US" altLang="zh-CN" sz="2800"/>
              <a:t>4G</a:t>
            </a:r>
            <a:r>
              <a:rPr lang="zh-CN" altLang="zh-CN" sz="2800"/>
              <a:t>相比，</a:t>
            </a:r>
            <a:r>
              <a:rPr lang="en-US" altLang="zh-CN" sz="2800"/>
              <a:t>5G</a:t>
            </a:r>
            <a:r>
              <a:rPr lang="zh-CN" altLang="zh-CN" sz="2800"/>
              <a:t>电磁波（　　）</a:t>
            </a:r>
            <a:br>
              <a:rPr lang="zh-CN" altLang="zh-CN" sz="2800"/>
            </a:br>
            <a:r>
              <a:rPr lang="en-US" altLang="zh-CN" sz="2800"/>
              <a:t>A</a:t>
            </a:r>
            <a:r>
              <a:rPr lang="zh-CN" altLang="zh-CN" sz="2800"/>
              <a:t>．频率更高</a:t>
            </a:r>
            <a:r>
              <a:rPr lang="en-US" altLang="zh-CN" sz="2800"/>
              <a:t>    		B</a:t>
            </a:r>
            <a:r>
              <a:rPr lang="zh-CN" altLang="zh-CN" sz="2800"/>
              <a:t>．频率更低</a:t>
            </a:r>
            <a:r>
              <a:rPr lang="en-US" altLang="zh-CN" sz="2800"/>
              <a:t>	    </a:t>
            </a:r>
            <a:br>
              <a:rPr lang="en-US" altLang="zh-CN" sz="2800"/>
            </a:br>
            <a:r>
              <a:rPr lang="en-US" altLang="zh-CN" sz="2800"/>
              <a:t>C</a:t>
            </a:r>
            <a:r>
              <a:rPr lang="zh-CN" altLang="zh-CN" sz="2800"/>
              <a:t>．传播速度更小</a:t>
            </a:r>
            <a:r>
              <a:rPr lang="en-US" altLang="zh-CN" sz="2800"/>
              <a:t>    	D</a:t>
            </a:r>
            <a:r>
              <a:rPr lang="zh-CN" altLang="zh-CN" sz="2800"/>
              <a:t>．传播速度更大</a:t>
            </a:r>
            <a:br>
              <a:rPr lang="zh-CN" altLang="zh-CN" sz="2800"/>
            </a:br>
            <a:endParaRPr lang="zh-CN" altLang="en-US" sz="2800"/>
          </a:p>
        </p:txBody>
      </p:sp>
      <p:sp>
        <p:nvSpPr>
          <p:cNvPr id="26628" name="矩形 3"/>
          <p:cNvSpPr/>
          <p:nvPr/>
        </p:nvSpPr>
        <p:spPr>
          <a:xfrm>
            <a:off x="1404938" y="2906713"/>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 calcmode="lin" valueType="num">
                                      <p:cBhvr additive="base">
                                        <p:cTn id="12" dur="500" fill="hold"/>
                                        <p:tgtEl>
                                          <p:spTgt spid="26628"/>
                                        </p:tgtEl>
                                        <p:attrNameLst>
                                          <p:attrName>ppt_x</p:attrName>
                                        </p:attrNameLst>
                                      </p:cBhvr>
                                      <p:tavLst>
                                        <p:tav tm="0">
                                          <p:val>
                                            <p:strVal val="#ppt_x"/>
                                          </p:val>
                                        </p:tav>
                                        <p:tav tm="100000">
                                          <p:val>
                                            <p:strVal val="#ppt_x"/>
                                          </p:val>
                                        </p:tav>
                                      </p:tavLst>
                                    </p:anim>
                                    <p:anim calcmode="lin" valueType="num">
                                      <p:cBhvr additive="base">
                                        <p:cTn id="13"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679450" y="1363663"/>
            <a:ext cx="7934325"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泉州一模）辽宁号航母的舰载机歼－</a:t>
            </a:r>
            <a:r>
              <a:rPr lang="en-US" altLang="zh-CN" sz="2800"/>
              <a:t>15</a:t>
            </a:r>
            <a:r>
              <a:rPr lang="zh-CN" altLang="zh-CN" sz="2800"/>
              <a:t>，速度可达声速的</a:t>
            </a:r>
            <a:r>
              <a:rPr lang="en-US" altLang="zh-CN" sz="2800"/>
              <a:t>2.35</a:t>
            </a:r>
            <a:r>
              <a:rPr lang="zh-CN" altLang="zh-CN" sz="2800"/>
              <a:t>倍．歼－</a:t>
            </a:r>
            <a:r>
              <a:rPr lang="en-US" altLang="zh-CN" sz="2800"/>
              <a:t>15</a:t>
            </a:r>
            <a:r>
              <a:rPr lang="zh-CN" altLang="zh-CN" sz="2800"/>
              <a:t>飞行时，以</a:t>
            </a:r>
            <a:br>
              <a:rPr lang="en-US" altLang="zh-CN" sz="2800"/>
            </a:br>
            <a:r>
              <a:rPr lang="zh-CN" altLang="zh-CN" sz="2800" u="sng"/>
              <a:t>　　　　　</a:t>
            </a:r>
            <a:r>
              <a:rPr lang="zh-CN" altLang="zh-CN" sz="2800"/>
              <a:t>为参照物，飞行员是静止的．隐形战机能够躲避雷达的追踪，主要是由于隐形战机对电磁波有较强的</a:t>
            </a:r>
            <a:r>
              <a:rPr lang="zh-CN" altLang="zh-CN" sz="2800" u="sng"/>
              <a:t>　　　　　</a:t>
            </a:r>
            <a:r>
              <a:rPr lang="zh-CN" altLang="zh-CN" sz="2800"/>
              <a:t>作用（选填</a:t>
            </a:r>
            <a:r>
              <a:rPr lang="en-US" altLang="zh-CN" sz="2800"/>
              <a:t>“</a:t>
            </a:r>
            <a:r>
              <a:rPr lang="zh-CN" altLang="zh-CN" sz="2800"/>
              <a:t>吸收</a:t>
            </a:r>
            <a:r>
              <a:rPr lang="en-US" altLang="zh-CN" sz="2800"/>
              <a:t>”</a:t>
            </a:r>
            <a:r>
              <a:rPr lang="zh-CN" altLang="zh-CN" sz="2800"/>
              <a:t>或</a:t>
            </a:r>
            <a:r>
              <a:rPr lang="en-US" altLang="zh-CN" sz="2800"/>
              <a:t>“</a:t>
            </a:r>
            <a:r>
              <a:rPr lang="zh-CN" altLang="zh-CN" sz="2800"/>
              <a:t>反射</a:t>
            </a:r>
            <a:r>
              <a:rPr lang="en-US" altLang="zh-CN" sz="2800"/>
              <a:t>”</a:t>
            </a:r>
            <a:r>
              <a:rPr lang="zh-CN" altLang="zh-CN" sz="2800"/>
              <a:t>）</a:t>
            </a:r>
            <a:r>
              <a:rPr lang="en-US" altLang="zh-CN" sz="2800"/>
              <a:t>.</a:t>
            </a:r>
            <a:endParaRPr lang="zh-CN" altLang="zh-CN" sz="2800"/>
          </a:p>
        </p:txBody>
      </p:sp>
      <p:sp>
        <p:nvSpPr>
          <p:cNvPr id="27652" name="矩形 2"/>
          <p:cNvSpPr/>
          <p:nvPr/>
        </p:nvSpPr>
        <p:spPr>
          <a:xfrm>
            <a:off x="3668713" y="4006850"/>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吸收</a:t>
            </a:r>
            <a:endParaRPr lang="zh-CN" altLang="en-US">
              <a:ea typeface="黑体" panose="02010609060101010101" pitchFamily="49" charset="-122"/>
            </a:endParaRPr>
          </a:p>
        </p:txBody>
      </p:sp>
      <p:sp>
        <p:nvSpPr>
          <p:cNvPr id="27653" name="矩形 5"/>
          <p:cNvSpPr/>
          <p:nvPr/>
        </p:nvSpPr>
        <p:spPr>
          <a:xfrm>
            <a:off x="1176338" y="2724150"/>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飞机</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3"/>
                                        </p:tgtEl>
                                        <p:attrNameLst>
                                          <p:attrName>style.visibility</p:attrName>
                                        </p:attrNameLst>
                                      </p:cBhvr>
                                      <p:to>
                                        <p:strVal val="visible"/>
                                      </p:to>
                                    </p:set>
                                    <p:anim calcmode="lin" valueType="num">
                                      <p:cBhvr additive="base">
                                        <p:cTn id="12" dur="500" fill="hold"/>
                                        <p:tgtEl>
                                          <p:spTgt spid="27653"/>
                                        </p:tgtEl>
                                        <p:attrNameLst>
                                          <p:attrName>ppt_x</p:attrName>
                                        </p:attrNameLst>
                                      </p:cBhvr>
                                      <p:tavLst>
                                        <p:tav tm="0">
                                          <p:val>
                                            <p:strVal val="#ppt_x"/>
                                          </p:val>
                                        </p:tav>
                                        <p:tav tm="100000">
                                          <p:val>
                                            <p:strVal val="#ppt_x"/>
                                          </p:val>
                                        </p:tav>
                                      </p:tavLst>
                                    </p:anim>
                                    <p:anim calcmode="lin" valueType="num">
                                      <p:cBhvr additive="base">
                                        <p:cTn id="13"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2"/>
                                        </p:tgtEl>
                                        <p:attrNameLst>
                                          <p:attrName>style.visibility</p:attrName>
                                        </p:attrNameLst>
                                      </p:cBhvr>
                                      <p:to>
                                        <p:strVal val="visible"/>
                                      </p:to>
                                    </p:set>
                                    <p:anim calcmode="lin" valueType="num">
                                      <p:cBhvr additive="base">
                                        <p:cTn id="18" dur="500" fill="hold"/>
                                        <p:tgtEl>
                                          <p:spTgt spid="27652"/>
                                        </p:tgtEl>
                                        <p:attrNameLst>
                                          <p:attrName>ppt_x</p:attrName>
                                        </p:attrNameLst>
                                      </p:cBhvr>
                                      <p:tavLst>
                                        <p:tav tm="0">
                                          <p:val>
                                            <p:strVal val="#ppt_x"/>
                                          </p:val>
                                        </p:tav>
                                        <p:tav tm="100000">
                                          <p:val>
                                            <p:strVal val="#ppt_x"/>
                                          </p:val>
                                        </p:tav>
                                      </p:tavLst>
                                    </p:anim>
                                    <p:anim calcmode="lin" valueType="num">
                                      <p:cBhvr additive="base">
                                        <p:cTn id="19"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867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10</a:t>
            </a:r>
            <a:r>
              <a:rPr lang="zh-CN" altLang="zh-CN" sz="2800"/>
              <a:t>．（</a:t>
            </a:r>
            <a:r>
              <a:rPr lang="en-US" altLang="zh-CN" sz="2800"/>
              <a:t>2020·</a:t>
            </a:r>
            <a:r>
              <a:rPr lang="zh-CN" altLang="zh-CN" sz="2800"/>
              <a:t>铜川二模）阅读短文，回答下列问题：</a:t>
            </a:r>
            <a:br>
              <a:rPr lang="zh-CN" altLang="zh-CN" sz="2800"/>
            </a:br>
            <a:r>
              <a:rPr lang="en-US" altLang="zh-CN" sz="2800"/>
              <a:t>                                     </a:t>
            </a:r>
            <a:r>
              <a:rPr lang="zh-CN" altLang="zh-CN" sz="2800"/>
              <a:t>光电效应</a:t>
            </a:r>
            <a:br>
              <a:rPr lang="zh-CN" altLang="zh-CN" sz="2800"/>
            </a:br>
            <a:r>
              <a:rPr lang="en-US" altLang="zh-CN" sz="2800"/>
              <a:t>        </a:t>
            </a:r>
            <a:r>
              <a:rPr lang="zh-CN" altLang="zh-CN" sz="2800"/>
              <a:t>光电效应是物理学中一个重要而神奇的现象，光电现象由德国物理学家赫兹于</a:t>
            </a:r>
            <a:r>
              <a:rPr lang="en-US" altLang="zh-CN" sz="2800"/>
              <a:t>1887</a:t>
            </a:r>
            <a:r>
              <a:rPr lang="zh-CN" altLang="zh-CN" sz="2800"/>
              <a:t>年发现，而正确的解释为爱因斯坦所提出．光电效应分为光电子发射、光电导效应和阻挡层光电效应，又称光生伏特效应．前一种现象发生在物体表面，又称外光电效应．后两种现象发生在物体内部，称为内光电效</a:t>
            </a:r>
            <a:br>
              <a:rPr lang="en-US"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969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应．外光电效应是指被光激发产生的电子逸出物质表面的现象（如图甲），只有入射光的频率高于一定值时，才能激发电子逸出物质表面（在可见光中，红光的频率最低）</a:t>
            </a:r>
            <a:r>
              <a:rPr lang="en-US" altLang="zh-CN" sz="2800"/>
              <a:t>.</a:t>
            </a:r>
            <a:r>
              <a:rPr lang="zh-CN" altLang="zh-CN" sz="2800"/>
              <a:t>内光电效应是指被光激发所产生的电荷仍在物质内部运动，但使物质的导电能力发生变化或在物体两端产生电压的现象．</a:t>
            </a:r>
            <a:br>
              <a:rPr lang="zh-CN" altLang="zh-CN" sz="2800"/>
            </a:br>
            <a:r>
              <a:rPr lang="en-US" altLang="zh-CN" sz="2800"/>
              <a:t>        </a:t>
            </a:r>
            <a:r>
              <a:rPr lang="zh-CN" altLang="zh-CN" sz="2800"/>
              <a:t>光敏电阻器是利用半导体的光电效应制成的一种电阻值随入射光的强度而改变的电阻器：入射</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additive="base">
                                        <p:cTn id="7" dur="500" fill="hold"/>
                                        <p:tgtEl>
                                          <p:spTgt spid="29699"/>
                                        </p:tgtEl>
                                        <p:attrNameLst>
                                          <p:attrName>ppt_x</p:attrName>
                                        </p:attrNameLst>
                                      </p:cBhvr>
                                      <p:tavLst>
                                        <p:tav tm="0">
                                          <p:val>
                                            <p:strVal val="#ppt_x"/>
                                          </p:val>
                                        </p:tav>
                                        <p:tav tm="100000">
                                          <p:val>
                                            <p:strVal val="#ppt_x"/>
                                          </p:val>
                                        </p:tav>
                                      </p:tavLst>
                                    </p:anim>
                                    <p:anim calcmode="lin" valueType="num">
                                      <p:cBhvr additive="base">
                                        <p:cTn id="8" dur="500" fill="hold"/>
                                        <p:tgtEl>
                                          <p:spTgt spid="296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072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光强，电阻减小；入射光弱，电阻增大．光敏电阻器一般用于光的测量、光的控制和光电转换．</a:t>
            </a:r>
            <a:br>
              <a:rPr lang="zh-CN" altLang="zh-CN" sz="2800"/>
            </a:br>
            <a:r>
              <a:rPr lang="en-US" altLang="zh-CN" sz="2800"/>
              <a:t>        </a:t>
            </a:r>
            <a:r>
              <a:rPr lang="zh-CN" altLang="zh-CN" sz="2800"/>
              <a:t>利用太阳能的最佳方式是光伏转换，就是利用光伏效应，使太阳光射到硅材料上产生电流直接发电，光伏产业正日益成为国际上继</a:t>
            </a:r>
            <a:r>
              <a:rPr lang="en-US" altLang="zh-CN" sz="2800"/>
              <a:t>IT</a:t>
            </a:r>
            <a:r>
              <a:rPr lang="zh-CN" altLang="zh-CN" sz="2800"/>
              <a:t>、微电子产业之后又一爆炸式发展的行业．</a:t>
            </a:r>
            <a:br>
              <a:rPr lang="zh-CN" altLang="zh-CN" sz="2800"/>
            </a:br>
            <a:r>
              <a:rPr lang="en-US" altLang="zh-CN" sz="2800"/>
              <a:t>        </a:t>
            </a:r>
            <a:r>
              <a:rPr lang="zh-CN" altLang="zh-CN" sz="2800"/>
              <a:t>我们现在能够看到的声和影完全配合一致的有声电影，就是利用了光电效应．影片摄制完后，要</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arn(inVertical)">
                                      <p:cBhvr>
                                        <p:cTn id="7"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1"/>
          <p:cNvSpPr>
            <a:spLocks noGrp="1"/>
          </p:cNvSpPr>
          <p:nvPr>
            <p:ph type="title" idx="4294967295"/>
          </p:nvPr>
        </p:nvSpPr>
        <p:spPr>
          <a:xfrm>
            <a:off x="508000" y="6127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进行录音，录音是通过专门的设备使声音的变化转变成光的变化，从而把声音的</a:t>
            </a:r>
            <a:r>
              <a:rPr lang="en-US" altLang="zh-CN" sz="2800"/>
              <a:t>“</a:t>
            </a:r>
            <a:r>
              <a:rPr lang="zh-CN" altLang="zh-CN" sz="2800"/>
              <a:t>像</a:t>
            </a:r>
            <a:r>
              <a:rPr lang="en-US" altLang="zh-CN" sz="2800"/>
              <a:t>”</a:t>
            </a:r>
            <a:r>
              <a:rPr lang="zh-CN" altLang="zh-CN" sz="2800"/>
              <a:t>摄制在影片的边缘上，这就是影片边上的声道．放映电影时，用强度不变的光柬照射声道，由于影片上各处的声道不同，所以在影片移动的过程中，通过声道的光也就不断变化；变化的光射向图乙中的光敏电阻时，在电路中产生变化的电流，通过喇叭就可以把</a:t>
            </a:r>
            <a:r>
              <a:rPr lang="en-US" altLang="zh-CN" sz="2800"/>
              <a:t>“</a:t>
            </a:r>
            <a:r>
              <a:rPr lang="zh-CN" altLang="zh-CN" sz="2800"/>
              <a:t>声音的照片”还原成声音．</a:t>
            </a:r>
            <a:br>
              <a:rPr lang="zh-CN" altLang="zh-CN" sz="2800"/>
            </a:br>
            <a:endParaRPr lang="zh-CN" altLang="en-US" sz="2800"/>
          </a:p>
        </p:txBody>
      </p:sp>
      <p:pic>
        <p:nvPicPr>
          <p:cNvPr id="31748" name="Picture 2"/>
          <p:cNvPicPr>
            <a:picLocks noChangeAspect="1"/>
          </p:cNvPicPr>
          <p:nvPr/>
        </p:nvPicPr>
        <p:blipFill>
          <a:blip r:embed="rId2"/>
          <a:stretch>
            <a:fillRect/>
          </a:stretch>
        </p:blipFill>
        <p:spPr>
          <a:xfrm>
            <a:off x="4049713" y="5129213"/>
            <a:ext cx="4768850" cy="13033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8000" y="10556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）外光电效应会从物质中激发出</a:t>
            </a:r>
            <a:r>
              <a:rPr lang="zh-CN" altLang="zh-CN" sz="2800" u="sng"/>
              <a:t>　　　　　</a:t>
            </a:r>
            <a:r>
              <a:rPr lang="zh-CN" altLang="zh-CN" sz="2800"/>
              <a:t>．</a:t>
            </a:r>
            <a:br>
              <a:rPr lang="zh-CN" altLang="zh-CN" sz="2800"/>
            </a:br>
            <a:r>
              <a:rPr lang="en-US" altLang="zh-CN" sz="2800"/>
              <a:t>A</a:t>
            </a:r>
            <a:r>
              <a:rPr lang="zh-CN" altLang="zh-CN" sz="2800"/>
              <a:t>．原子</a:t>
            </a:r>
            <a:r>
              <a:rPr lang="en-US" altLang="zh-CN" sz="2800"/>
              <a:t>        B</a:t>
            </a:r>
            <a:r>
              <a:rPr lang="zh-CN" altLang="zh-CN" sz="2800"/>
              <a:t>．质子</a:t>
            </a:r>
            <a:r>
              <a:rPr lang="en-US" altLang="zh-CN" sz="2800"/>
              <a:t>         C</a:t>
            </a:r>
            <a:r>
              <a:rPr lang="zh-CN" altLang="zh-CN" sz="2800"/>
              <a:t>．中子</a:t>
            </a:r>
            <a:r>
              <a:rPr lang="en-US" altLang="zh-CN" sz="2800"/>
              <a:t>         D</a:t>
            </a:r>
            <a:r>
              <a:rPr lang="zh-CN" altLang="zh-CN" sz="2800"/>
              <a:t>．电子</a:t>
            </a:r>
            <a:br>
              <a:rPr lang="zh-CN" altLang="zh-CN" sz="2800"/>
            </a:br>
            <a:r>
              <a:rPr lang="zh-CN" altLang="zh-CN" sz="2800"/>
              <a:t>（</a:t>
            </a:r>
            <a:r>
              <a:rPr lang="en-US" altLang="zh-CN" sz="2800"/>
              <a:t>2</a:t>
            </a:r>
            <a:r>
              <a:rPr lang="zh-CN" altLang="zh-CN" sz="2800"/>
              <a:t>）如果绿光照射到某金属表面能产生外光电效应，则下列光照射该金属也一定能产生外光电效应的是</a:t>
            </a:r>
            <a:r>
              <a:rPr lang="zh-CN" altLang="zh-CN" sz="2800" u="sng"/>
              <a:t>　　　　　</a:t>
            </a:r>
            <a:r>
              <a:rPr lang="zh-CN" altLang="zh-CN" sz="2800"/>
              <a:t>．</a:t>
            </a:r>
            <a:br>
              <a:rPr lang="zh-CN" altLang="zh-CN" sz="2800"/>
            </a:br>
            <a:r>
              <a:rPr lang="en-US" altLang="zh-CN" sz="2800"/>
              <a:t>A</a:t>
            </a:r>
            <a:r>
              <a:rPr lang="zh-CN" altLang="zh-CN" sz="2800"/>
              <a:t>．红光、紫光</a:t>
            </a:r>
            <a:r>
              <a:rPr lang="en-US" altLang="zh-CN" sz="2800"/>
              <a:t>    		B</a:t>
            </a:r>
            <a:r>
              <a:rPr lang="zh-CN" altLang="zh-CN" sz="2800"/>
              <a:t>．红光、黄光</a:t>
            </a:r>
            <a:r>
              <a:rPr lang="en-US" altLang="zh-CN" sz="2800"/>
              <a:t>    </a:t>
            </a:r>
            <a:br>
              <a:rPr lang="en-US" altLang="zh-CN" sz="2800"/>
            </a:br>
            <a:r>
              <a:rPr lang="en-US" altLang="zh-CN" sz="2800"/>
              <a:t>C</a:t>
            </a:r>
            <a:r>
              <a:rPr lang="zh-CN" altLang="zh-CN" sz="2800"/>
              <a:t>．蓝光、紫光</a:t>
            </a:r>
            <a:r>
              <a:rPr lang="en-US" altLang="zh-CN" sz="2800"/>
              <a:t>    			D</a:t>
            </a:r>
            <a:r>
              <a:rPr lang="zh-CN" altLang="zh-CN" sz="2800"/>
              <a:t>．黄光、蓝光</a:t>
            </a:r>
            <a:br>
              <a:rPr lang="zh-CN" altLang="zh-CN" sz="2800"/>
            </a:br>
            <a:endParaRPr lang="zh-CN" altLang="en-US" sz="2800"/>
          </a:p>
        </p:txBody>
      </p:sp>
      <p:sp>
        <p:nvSpPr>
          <p:cNvPr id="32772" name="矩形 3"/>
          <p:cNvSpPr/>
          <p:nvPr/>
        </p:nvSpPr>
        <p:spPr>
          <a:xfrm>
            <a:off x="6746875" y="1106488"/>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
        <p:nvSpPr>
          <p:cNvPr id="32773" name="矩形 5"/>
          <p:cNvSpPr/>
          <p:nvPr/>
        </p:nvSpPr>
        <p:spPr>
          <a:xfrm>
            <a:off x="1895475" y="363855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2"/>
                                        </p:tgtEl>
                                        <p:attrNameLst>
                                          <p:attrName>style.visibility</p:attrName>
                                        </p:attrNameLst>
                                      </p:cBhvr>
                                      <p:to>
                                        <p:strVal val="visible"/>
                                      </p:to>
                                    </p:set>
                                    <p:anim calcmode="lin" valueType="num">
                                      <p:cBhvr additive="base">
                                        <p:cTn id="12" dur="500" fill="hold"/>
                                        <p:tgtEl>
                                          <p:spTgt spid="32772"/>
                                        </p:tgtEl>
                                        <p:attrNameLst>
                                          <p:attrName>ppt_x</p:attrName>
                                        </p:attrNameLst>
                                      </p:cBhvr>
                                      <p:tavLst>
                                        <p:tav tm="0">
                                          <p:val>
                                            <p:strVal val="#ppt_x"/>
                                          </p:val>
                                        </p:tav>
                                        <p:tav tm="100000">
                                          <p:val>
                                            <p:strVal val="#ppt_x"/>
                                          </p:val>
                                        </p:tav>
                                      </p:tavLst>
                                    </p:anim>
                                    <p:anim calcmode="lin" valueType="num">
                                      <p:cBhvr additive="base">
                                        <p:cTn id="13"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2773"/>
                                        </p:tgtEl>
                                        <p:attrNameLst>
                                          <p:attrName>style.visibility</p:attrName>
                                        </p:attrNameLst>
                                      </p:cBhvr>
                                      <p:to>
                                        <p:strVal val="visible"/>
                                      </p:to>
                                    </p:set>
                                    <p:anim calcmode="lin" valueType="num">
                                      <p:cBhvr additive="base">
                                        <p:cTn id="18" dur="500" fill="hold"/>
                                        <p:tgtEl>
                                          <p:spTgt spid="32773"/>
                                        </p:tgtEl>
                                        <p:attrNameLst>
                                          <p:attrName>ppt_x</p:attrName>
                                        </p:attrNameLst>
                                      </p:cBhvr>
                                      <p:tavLst>
                                        <p:tav tm="0">
                                          <p:val>
                                            <p:strVal val="#ppt_x"/>
                                          </p:val>
                                        </p:tav>
                                        <p:tav tm="100000">
                                          <p:val>
                                            <p:strVal val="#ppt_x"/>
                                          </p:val>
                                        </p:tav>
                                      </p:tavLst>
                                    </p:anim>
                                    <p:anim calcmode="lin" valueType="num">
                                      <p:cBhvr additive="base">
                                        <p:cTn id="19"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8000" y="1228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）太阳能电池板在光伏转换过程中的能量转化是</a:t>
            </a:r>
            <a:r>
              <a:rPr lang="zh-CN" altLang="zh-CN" sz="2800" u="sng"/>
              <a:t>　　　　</a:t>
            </a:r>
            <a:r>
              <a:rPr lang="en-US" altLang="zh-CN" sz="2800" u="sng"/>
              <a:t>                   </a:t>
            </a:r>
            <a:r>
              <a:rPr lang="zh-CN" altLang="zh-CN" sz="2800" u="sng"/>
              <a:t>　</a:t>
            </a:r>
            <a:r>
              <a:rPr lang="zh-CN" altLang="zh-CN" sz="2800"/>
              <a:t>．喇叭在工作时的能量转化是</a:t>
            </a:r>
            <a:r>
              <a:rPr lang="zh-CN" altLang="zh-CN" sz="2800" u="sng"/>
              <a:t>　　　　</a:t>
            </a:r>
            <a:r>
              <a:rPr lang="en-US" altLang="zh-CN" sz="2800" u="sng"/>
              <a:t>                </a:t>
            </a:r>
            <a:r>
              <a:rPr lang="zh-CN" altLang="zh-CN" sz="2800" u="sng"/>
              <a:t>　</a:t>
            </a:r>
            <a:r>
              <a:rPr lang="zh-CN" altLang="zh-CN" sz="2800"/>
              <a:t>．</a:t>
            </a:r>
            <a:br>
              <a:rPr lang="zh-CN" altLang="zh-CN" sz="2800"/>
            </a:br>
            <a:r>
              <a:rPr lang="zh-CN" altLang="zh-CN" sz="2800"/>
              <a:t>（</a:t>
            </a:r>
            <a:r>
              <a:rPr lang="en-US" altLang="zh-CN" sz="2800"/>
              <a:t>4</a:t>
            </a:r>
            <a:r>
              <a:rPr lang="zh-CN" altLang="zh-CN" sz="2800"/>
              <a:t>）如图丙为某影片的部分声道图，其透光性从左至右越来越差．当它按图示方向在放映条件下匀速通过光敏电阻上方时，喇叭发出的声音的响度将</a:t>
            </a:r>
            <a:br>
              <a:rPr lang="en-US" altLang="zh-CN" sz="2800"/>
            </a:b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endParaRPr lang="zh-CN" altLang="en-US" sz="2800"/>
          </a:p>
        </p:txBody>
      </p:sp>
      <p:sp>
        <p:nvSpPr>
          <p:cNvPr id="33796" name="矩形 2"/>
          <p:cNvSpPr/>
          <p:nvPr/>
        </p:nvSpPr>
        <p:spPr>
          <a:xfrm>
            <a:off x="1157288" y="1938338"/>
            <a:ext cx="30575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太阳能转化为电能</a:t>
            </a:r>
            <a:endParaRPr lang="zh-CN" altLang="en-US">
              <a:ea typeface="黑体" panose="02010609060101010101" pitchFamily="49" charset="-122"/>
            </a:endParaRPr>
          </a:p>
        </p:txBody>
      </p:sp>
      <p:sp>
        <p:nvSpPr>
          <p:cNvPr id="33797" name="矩形 3"/>
          <p:cNvSpPr/>
          <p:nvPr/>
        </p:nvSpPr>
        <p:spPr>
          <a:xfrm>
            <a:off x="1387475" y="2589213"/>
            <a:ext cx="30575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电能转化为机械能</a:t>
            </a:r>
            <a:endParaRPr lang="zh-CN" altLang="en-US">
              <a:ea typeface="黑体" panose="02010609060101010101" pitchFamily="49" charset="-122"/>
            </a:endParaRPr>
          </a:p>
        </p:txBody>
      </p:sp>
      <p:sp>
        <p:nvSpPr>
          <p:cNvPr id="33798" name="矩形 5"/>
          <p:cNvSpPr/>
          <p:nvPr/>
        </p:nvSpPr>
        <p:spPr>
          <a:xfrm>
            <a:off x="1039813" y="5118100"/>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变大</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 calcmode="lin" valueType="num">
                                      <p:cBhvr additive="base">
                                        <p:cTn id="12" dur="500" fill="hold"/>
                                        <p:tgtEl>
                                          <p:spTgt spid="33796"/>
                                        </p:tgtEl>
                                        <p:attrNameLst>
                                          <p:attrName>ppt_x</p:attrName>
                                        </p:attrNameLst>
                                      </p:cBhvr>
                                      <p:tavLst>
                                        <p:tav tm="0">
                                          <p:val>
                                            <p:strVal val="#ppt_x"/>
                                          </p:val>
                                        </p:tav>
                                        <p:tav tm="100000">
                                          <p:val>
                                            <p:strVal val="#ppt_x"/>
                                          </p:val>
                                        </p:tav>
                                      </p:tavLst>
                                    </p:anim>
                                    <p:anim calcmode="lin" valueType="num">
                                      <p:cBhvr additive="base">
                                        <p:cTn id="13"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797"/>
                                        </p:tgtEl>
                                        <p:attrNameLst>
                                          <p:attrName>style.visibility</p:attrName>
                                        </p:attrNameLst>
                                      </p:cBhvr>
                                      <p:to>
                                        <p:strVal val="visible"/>
                                      </p:to>
                                    </p:set>
                                    <p:anim calcmode="lin" valueType="num">
                                      <p:cBhvr additive="base">
                                        <p:cTn id="18" dur="500" fill="hold"/>
                                        <p:tgtEl>
                                          <p:spTgt spid="33797"/>
                                        </p:tgtEl>
                                        <p:attrNameLst>
                                          <p:attrName>ppt_x</p:attrName>
                                        </p:attrNameLst>
                                      </p:cBhvr>
                                      <p:tavLst>
                                        <p:tav tm="0">
                                          <p:val>
                                            <p:strVal val="#ppt_x"/>
                                          </p:val>
                                        </p:tav>
                                        <p:tav tm="100000">
                                          <p:val>
                                            <p:strVal val="#ppt_x"/>
                                          </p:val>
                                        </p:tav>
                                      </p:tavLst>
                                    </p:anim>
                                    <p:anim calcmode="lin" valueType="num">
                                      <p:cBhvr additive="base">
                                        <p:cTn id="19"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3798"/>
                                        </p:tgtEl>
                                        <p:attrNameLst>
                                          <p:attrName>style.visibility</p:attrName>
                                        </p:attrNameLst>
                                      </p:cBhvr>
                                      <p:to>
                                        <p:strVal val="visible"/>
                                      </p:to>
                                    </p:set>
                                    <p:anim calcmode="lin" valueType="num">
                                      <p:cBhvr additive="base">
                                        <p:cTn id="24" dur="500" fill="hold"/>
                                        <p:tgtEl>
                                          <p:spTgt spid="33798"/>
                                        </p:tgtEl>
                                        <p:attrNameLst>
                                          <p:attrName>ppt_x</p:attrName>
                                        </p:attrNameLst>
                                      </p:cBhvr>
                                      <p:tavLst>
                                        <p:tav tm="0">
                                          <p:val>
                                            <p:strVal val="#ppt_x"/>
                                          </p:val>
                                        </p:tav>
                                        <p:tav tm="100000">
                                          <p:val>
                                            <p:strVal val="#ppt_x"/>
                                          </p:val>
                                        </p:tav>
                                      </p:tavLst>
                                    </p:anim>
                                    <p:anim calcmode="lin" valueType="num">
                                      <p:cBhvr additive="base">
                                        <p:cTn id="25"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7" grpId="0"/>
      <p:bldP spid="33798"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82613" y="15541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2015·</a:t>
            </a:r>
            <a:r>
              <a:rPr lang="zh-CN" altLang="zh-CN" sz="2800"/>
              <a:t>广东）电磁波家族有无线电波、红外线、可见光、紫外线等，它们的</a:t>
            </a:r>
            <a:r>
              <a:rPr lang="zh-CN" altLang="zh-CN" sz="2800" u="sng"/>
              <a:t>　　　　　</a:t>
            </a:r>
            <a:r>
              <a:rPr lang="zh-CN" altLang="zh-CN" sz="2800"/>
              <a:t>相同（选填</a:t>
            </a:r>
            <a:r>
              <a:rPr lang="en-US" altLang="zh-CN" sz="2800"/>
              <a:t>“</a:t>
            </a:r>
            <a:r>
              <a:rPr lang="zh-CN" altLang="zh-CN" sz="2800"/>
              <a:t>频率</a:t>
            </a:r>
            <a:r>
              <a:rPr lang="en-US" altLang="zh-CN" sz="2800"/>
              <a:t>”</a:t>
            </a:r>
            <a:r>
              <a:rPr lang="zh-CN" altLang="zh-CN" sz="2800"/>
              <a:t>“波长”或“波速”），它们都</a:t>
            </a:r>
            <a:br>
              <a:rPr lang="en-US" altLang="zh-CN" sz="2800"/>
            </a:br>
            <a:r>
              <a:rPr lang="zh-CN" altLang="zh-CN" sz="2800" u="sng"/>
              <a:t>　　　　　</a:t>
            </a:r>
            <a:r>
              <a:rPr lang="zh-CN" altLang="zh-CN" sz="2800"/>
              <a:t>在真空中传播，电台发射的某种电磁波波长为</a:t>
            </a:r>
            <a:r>
              <a:rPr lang="en-US" altLang="zh-CN" sz="2800"/>
              <a:t>3 m</a:t>
            </a:r>
            <a:r>
              <a:rPr lang="zh-CN" altLang="zh-CN" sz="2800"/>
              <a:t>，其频率是</a:t>
            </a:r>
            <a:r>
              <a:rPr lang="zh-CN" altLang="zh-CN" sz="2800" u="sng"/>
              <a:t>　　　　　</a:t>
            </a:r>
            <a:r>
              <a:rPr lang="en-US" altLang="zh-CN" sz="2800"/>
              <a:t>Hz.</a:t>
            </a:r>
            <a:endParaRPr lang="zh-CN" altLang="zh-CN" sz="2800"/>
          </a:p>
        </p:txBody>
      </p:sp>
      <p:sp>
        <p:nvSpPr>
          <p:cNvPr id="34820" name="矩形 2"/>
          <p:cNvSpPr/>
          <p:nvPr/>
        </p:nvSpPr>
        <p:spPr>
          <a:xfrm>
            <a:off x="4646613" y="4232275"/>
            <a:ext cx="6635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10</a:t>
            </a:r>
            <a:r>
              <a:rPr lang="en-US" altLang="zh-CN" sz="2800" spc="0" baseline="30000">
                <a:solidFill>
                  <a:srgbClr val="FF0000"/>
                </a:solidFill>
                <a:latin typeface="Times New Roman" pitchFamily="18" charset="0"/>
                <a:ea typeface="黑体" pitchFamily="49" charset="-122"/>
              </a:rPr>
              <a:t>8</a:t>
            </a:r>
            <a:endParaRPr lang="zh-CN" altLang="zh-CN" sz="2800">
              <a:latin typeface="等线" pitchFamily="2" charset="-122"/>
              <a:ea typeface="等线" pitchFamily="2" charset="-122"/>
            </a:endParaRPr>
          </a:p>
        </p:txBody>
      </p:sp>
      <p:sp>
        <p:nvSpPr>
          <p:cNvPr id="34821" name="矩形 3"/>
          <p:cNvSpPr/>
          <p:nvPr/>
        </p:nvSpPr>
        <p:spPr>
          <a:xfrm>
            <a:off x="6145213" y="2274888"/>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波速</a:t>
            </a:r>
            <a:endParaRPr lang="zh-CN" altLang="en-US" sz="2800"/>
          </a:p>
        </p:txBody>
      </p:sp>
      <p:sp>
        <p:nvSpPr>
          <p:cNvPr id="34822" name="矩形 5"/>
          <p:cNvSpPr/>
          <p:nvPr/>
        </p:nvSpPr>
        <p:spPr>
          <a:xfrm>
            <a:off x="1216025" y="3557588"/>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能</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1"/>
                                        </p:tgtEl>
                                        <p:attrNameLst>
                                          <p:attrName>style.visibility</p:attrName>
                                        </p:attrNameLst>
                                      </p:cBhvr>
                                      <p:to>
                                        <p:strVal val="visible"/>
                                      </p:to>
                                    </p:set>
                                    <p:anim calcmode="lin" valueType="num">
                                      <p:cBhvr additive="base">
                                        <p:cTn id="12" dur="500" fill="hold"/>
                                        <p:tgtEl>
                                          <p:spTgt spid="34821"/>
                                        </p:tgtEl>
                                        <p:attrNameLst>
                                          <p:attrName>ppt_x</p:attrName>
                                        </p:attrNameLst>
                                      </p:cBhvr>
                                      <p:tavLst>
                                        <p:tav tm="0">
                                          <p:val>
                                            <p:strVal val="#ppt_x"/>
                                          </p:val>
                                        </p:tav>
                                        <p:tav tm="100000">
                                          <p:val>
                                            <p:strVal val="#ppt_x"/>
                                          </p:val>
                                        </p:tav>
                                      </p:tavLst>
                                    </p:anim>
                                    <p:anim calcmode="lin" valueType="num">
                                      <p:cBhvr additive="base">
                                        <p:cTn id="13"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4822"/>
                                        </p:tgtEl>
                                        <p:attrNameLst>
                                          <p:attrName>style.visibility</p:attrName>
                                        </p:attrNameLst>
                                      </p:cBhvr>
                                      <p:to>
                                        <p:strVal val="visible"/>
                                      </p:to>
                                    </p:set>
                                    <p:anim calcmode="lin" valueType="num">
                                      <p:cBhvr additive="base">
                                        <p:cTn id="18" dur="500" fill="hold"/>
                                        <p:tgtEl>
                                          <p:spTgt spid="34822"/>
                                        </p:tgtEl>
                                        <p:attrNameLst>
                                          <p:attrName>ppt_x</p:attrName>
                                        </p:attrNameLst>
                                      </p:cBhvr>
                                      <p:tavLst>
                                        <p:tav tm="0">
                                          <p:val>
                                            <p:strVal val="#ppt_x"/>
                                          </p:val>
                                        </p:tav>
                                        <p:tav tm="100000">
                                          <p:val>
                                            <p:strVal val="#ppt_x"/>
                                          </p:val>
                                        </p:tav>
                                      </p:tavLst>
                                    </p:anim>
                                    <p:anim calcmode="lin" valueType="num">
                                      <p:cBhvr additive="base">
                                        <p:cTn id="19"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4820"/>
                                        </p:tgtEl>
                                        <p:attrNameLst>
                                          <p:attrName>style.visibility</p:attrName>
                                        </p:attrNameLst>
                                      </p:cBhvr>
                                      <p:to>
                                        <p:strVal val="visible"/>
                                      </p:to>
                                    </p:set>
                                    <p:anim calcmode="lin" valueType="num">
                                      <p:cBhvr additive="base">
                                        <p:cTn id="24" dur="500" fill="hold"/>
                                        <p:tgtEl>
                                          <p:spTgt spid="34820"/>
                                        </p:tgtEl>
                                        <p:attrNameLst>
                                          <p:attrName>ppt_x</p:attrName>
                                        </p:attrNameLst>
                                      </p:cBhvr>
                                      <p:tavLst>
                                        <p:tav tm="0">
                                          <p:val>
                                            <p:strVal val="#ppt_x"/>
                                          </p:val>
                                        </p:tav>
                                        <p:tav tm="100000">
                                          <p:val>
                                            <p:strVal val="#ppt_x"/>
                                          </p:val>
                                        </p:tav>
                                      </p:tavLst>
                                    </p:anim>
                                    <p:anim calcmode="lin" valueType="num">
                                      <p:cBhvr additive="base">
                                        <p:cTn id="25"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P spid="34821" grpId="0"/>
      <p:bldP spid="3482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2016·</a:t>
            </a:r>
            <a:r>
              <a:rPr lang="zh-CN" altLang="zh-CN" sz="2800"/>
              <a:t>广东）广播电台的发射线路靠迅速变化的交变电流向外发射电磁波，交变电流在每秒内周期性变化</a:t>
            </a:r>
            <a:r>
              <a:rPr lang="en-US" altLang="zh-CN" sz="2800"/>
              <a:t>1</a:t>
            </a:r>
            <a:r>
              <a:rPr lang="zh-CN" altLang="zh-CN" sz="2800"/>
              <a:t>次发射的电磁波频率为</a:t>
            </a:r>
            <a:r>
              <a:rPr lang="en-US" altLang="zh-CN" sz="2800"/>
              <a:t>1 Hz</a:t>
            </a:r>
            <a:r>
              <a:rPr lang="zh-CN" altLang="zh-CN" sz="2800"/>
              <a:t>，若某电台节目发射频率为</a:t>
            </a:r>
            <a:r>
              <a:rPr lang="en-US" altLang="zh-CN" sz="2800"/>
              <a:t>88.2 MHz</a:t>
            </a:r>
            <a:r>
              <a:rPr lang="zh-CN" altLang="zh-CN" sz="2800"/>
              <a:t>，说明发射线路中的交变电流每秒钟周期性变化为</a:t>
            </a:r>
            <a:r>
              <a:rPr lang="zh-CN" altLang="zh-CN" sz="2800" u="sng"/>
              <a:t>　　　　　</a:t>
            </a:r>
            <a:r>
              <a:rPr lang="zh-CN" altLang="zh-CN" sz="2800"/>
              <a:t>次，收音机通过</a:t>
            </a:r>
            <a:r>
              <a:rPr lang="zh-CN" altLang="zh-CN" sz="2800" u="sng"/>
              <a:t>　　　</a:t>
            </a:r>
            <a:r>
              <a:rPr lang="zh-CN" altLang="zh-CN" sz="2800"/>
              <a:t>电磁波来工作，手机通过</a:t>
            </a:r>
            <a:r>
              <a:rPr lang="zh-CN" altLang="zh-CN" sz="2800" u="sng"/>
              <a:t>　　　　　　　</a:t>
            </a:r>
            <a:r>
              <a:rPr lang="en-US" altLang="zh-CN" sz="2800" u="sng">
                <a:solidFill>
                  <a:schemeClr val="bg1"/>
                </a:solidFill>
              </a:rPr>
              <a:t>.</a:t>
            </a:r>
            <a:r>
              <a:rPr lang="zh-CN" altLang="zh-CN" sz="2800" u="sng"/>
              <a:t>　　　</a:t>
            </a:r>
            <a:r>
              <a:rPr lang="zh-CN" altLang="zh-CN" sz="2800"/>
              <a:t>电磁波来实现远距离通话（后两空选填</a:t>
            </a:r>
            <a:r>
              <a:rPr lang="en-US" altLang="zh-CN" sz="2800"/>
              <a:t>“</a:t>
            </a:r>
            <a:r>
              <a:rPr lang="zh-CN" altLang="zh-CN" sz="2800"/>
              <a:t>发射</a:t>
            </a:r>
            <a:r>
              <a:rPr lang="en-US" altLang="zh-CN" sz="2800"/>
              <a:t>”“</a:t>
            </a:r>
            <a:r>
              <a:rPr lang="zh-CN" altLang="zh-CN" sz="2800"/>
              <a:t>接收</a:t>
            </a:r>
            <a:r>
              <a:rPr lang="en-US" altLang="zh-CN" sz="2800"/>
              <a:t>”</a:t>
            </a:r>
            <a:r>
              <a:rPr lang="zh-CN" altLang="zh-CN" sz="2800"/>
              <a:t>或</a:t>
            </a:r>
            <a:r>
              <a:rPr lang="en-US" altLang="zh-CN" sz="2800"/>
              <a:t>“</a:t>
            </a:r>
            <a:r>
              <a:rPr lang="zh-CN" altLang="zh-CN" sz="2800"/>
              <a:t>发射和接收</a:t>
            </a:r>
            <a:r>
              <a:rPr lang="en-US" altLang="zh-CN" sz="2800"/>
              <a:t>”</a:t>
            </a:r>
            <a:r>
              <a:rPr lang="zh-CN" altLang="zh-CN" sz="2800"/>
              <a:t>）</a:t>
            </a:r>
            <a:endParaRPr lang="zh-CN" altLang="en-US" sz="2800"/>
          </a:p>
        </p:txBody>
      </p:sp>
      <p:sp>
        <p:nvSpPr>
          <p:cNvPr id="35844" name="矩形 2"/>
          <p:cNvSpPr/>
          <p:nvPr/>
        </p:nvSpPr>
        <p:spPr>
          <a:xfrm>
            <a:off x="6129338" y="4168775"/>
            <a:ext cx="1979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发射和接收</a:t>
            </a:r>
            <a:endParaRPr lang="zh-CN" altLang="zh-CN" sz="2800">
              <a:latin typeface="等线" pitchFamily="2" charset="-122"/>
              <a:ea typeface="等线" pitchFamily="2" charset="-122"/>
            </a:endParaRPr>
          </a:p>
        </p:txBody>
      </p:sp>
      <p:sp>
        <p:nvSpPr>
          <p:cNvPr id="35845" name="矩形 3"/>
          <p:cNvSpPr/>
          <p:nvPr/>
        </p:nvSpPr>
        <p:spPr>
          <a:xfrm>
            <a:off x="4797425" y="3543300"/>
            <a:ext cx="13827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82×10</a:t>
            </a:r>
            <a:r>
              <a:rPr lang="en-US" altLang="zh-CN" sz="2800" spc="0" baseline="30000">
                <a:solidFill>
                  <a:srgbClr val="FF0000"/>
                </a:solidFill>
                <a:latin typeface="Times New Roman" pitchFamily="18" charset="0"/>
                <a:ea typeface="黑体" pitchFamily="49" charset="-122"/>
              </a:rPr>
              <a:t>7</a:t>
            </a:r>
            <a:endParaRPr lang="zh-CN" altLang="en-US" sz="2800"/>
          </a:p>
        </p:txBody>
      </p:sp>
      <p:sp>
        <p:nvSpPr>
          <p:cNvPr id="35846" name="矩形 5"/>
          <p:cNvSpPr/>
          <p:nvPr/>
        </p:nvSpPr>
        <p:spPr>
          <a:xfrm>
            <a:off x="1035050" y="416877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接收</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barn(inVertical)">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5"/>
                                        </p:tgtEl>
                                        <p:attrNameLst>
                                          <p:attrName>style.visibility</p:attrName>
                                        </p:attrNameLst>
                                      </p:cBhvr>
                                      <p:to>
                                        <p:strVal val="visible"/>
                                      </p:to>
                                    </p:set>
                                    <p:anim calcmode="lin" valueType="num">
                                      <p:cBhvr additive="base">
                                        <p:cTn id="12" dur="500" fill="hold"/>
                                        <p:tgtEl>
                                          <p:spTgt spid="35845"/>
                                        </p:tgtEl>
                                        <p:attrNameLst>
                                          <p:attrName>ppt_x</p:attrName>
                                        </p:attrNameLst>
                                      </p:cBhvr>
                                      <p:tavLst>
                                        <p:tav tm="0">
                                          <p:val>
                                            <p:strVal val="#ppt_x"/>
                                          </p:val>
                                        </p:tav>
                                        <p:tav tm="100000">
                                          <p:val>
                                            <p:strVal val="#ppt_x"/>
                                          </p:val>
                                        </p:tav>
                                      </p:tavLst>
                                    </p:anim>
                                    <p:anim calcmode="lin" valueType="num">
                                      <p:cBhvr additive="base">
                                        <p:cTn id="13"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6"/>
                                        </p:tgtEl>
                                        <p:attrNameLst>
                                          <p:attrName>style.visibility</p:attrName>
                                        </p:attrNameLst>
                                      </p:cBhvr>
                                      <p:to>
                                        <p:strVal val="visible"/>
                                      </p:to>
                                    </p:set>
                                    <p:anim calcmode="lin" valueType="num">
                                      <p:cBhvr additive="base">
                                        <p:cTn id="18" dur="500" fill="hold"/>
                                        <p:tgtEl>
                                          <p:spTgt spid="35846"/>
                                        </p:tgtEl>
                                        <p:attrNameLst>
                                          <p:attrName>ppt_x</p:attrName>
                                        </p:attrNameLst>
                                      </p:cBhvr>
                                      <p:tavLst>
                                        <p:tav tm="0">
                                          <p:val>
                                            <p:strVal val="#ppt_x"/>
                                          </p:val>
                                        </p:tav>
                                        <p:tav tm="100000">
                                          <p:val>
                                            <p:strVal val="#ppt_x"/>
                                          </p:val>
                                        </p:tav>
                                      </p:tavLst>
                                    </p:anim>
                                    <p:anim calcmode="lin" valueType="num">
                                      <p:cBhvr additive="base">
                                        <p:cTn id="19"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844"/>
                                        </p:tgtEl>
                                        <p:attrNameLst>
                                          <p:attrName>style.visibility</p:attrName>
                                        </p:attrNameLst>
                                      </p:cBhvr>
                                      <p:to>
                                        <p:strVal val="visible"/>
                                      </p:to>
                                    </p:set>
                                    <p:anim calcmode="lin" valueType="num">
                                      <p:cBhvr additive="base">
                                        <p:cTn id="24" dur="500" fill="hold"/>
                                        <p:tgtEl>
                                          <p:spTgt spid="35844"/>
                                        </p:tgtEl>
                                        <p:attrNameLst>
                                          <p:attrName>ppt_x</p:attrName>
                                        </p:attrNameLst>
                                      </p:cBhvr>
                                      <p:tavLst>
                                        <p:tav tm="0">
                                          <p:val>
                                            <p:strVal val="#ppt_x"/>
                                          </p:val>
                                        </p:tav>
                                        <p:tav tm="100000">
                                          <p:val>
                                            <p:strVal val="#ppt_x"/>
                                          </p:val>
                                        </p:tav>
                                      </p:tavLst>
                                    </p:anim>
                                    <p:anim calcmode="lin" valueType="num">
                                      <p:cBhvr additive="base">
                                        <p:cTn id="25"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08000" y="13255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2018·</a:t>
            </a:r>
            <a:r>
              <a:rPr lang="zh-CN" altLang="zh-CN" sz="2800"/>
              <a:t>广东）汽车</a:t>
            </a:r>
            <a:r>
              <a:rPr lang="en-US" altLang="zh-CN" sz="2800"/>
              <a:t>GPS</a:t>
            </a:r>
            <a:r>
              <a:rPr lang="zh-CN" altLang="zh-CN" sz="2800"/>
              <a:t>导航仪与通讯卫星之间通过</a:t>
            </a:r>
            <a:r>
              <a:rPr lang="zh-CN" altLang="zh-CN" sz="2800" u="sng"/>
              <a:t>　　　　　</a:t>
            </a:r>
            <a:r>
              <a:rPr lang="zh-CN" altLang="zh-CN" sz="2800"/>
              <a:t>来传递信息，其中真空中的传播速度为</a:t>
            </a:r>
            <a:r>
              <a:rPr lang="zh-CN" altLang="zh-CN" sz="2800" u="sng"/>
              <a:t>　　　　　</a:t>
            </a:r>
            <a:r>
              <a:rPr lang="en-US" altLang="zh-CN" sz="2800"/>
              <a:t>m/s</a:t>
            </a:r>
            <a:r>
              <a:rPr lang="zh-CN" altLang="zh-CN" sz="2800"/>
              <a:t>；如右图所示是表示音频、视频和射频三种信号的波形示意图，频率最高的是</a:t>
            </a:r>
            <a:br>
              <a:rPr lang="en-US" altLang="zh-CN" sz="2800"/>
            </a:br>
            <a:r>
              <a:rPr lang="zh-CN" altLang="zh-CN" sz="2800" u="sng"/>
              <a:t>　　　　　</a:t>
            </a:r>
            <a:r>
              <a:rPr lang="zh-CN" altLang="zh-CN" sz="2800"/>
              <a:t>信号．</a:t>
            </a:r>
            <a:br>
              <a:rPr lang="zh-CN" altLang="zh-CN" sz="2800"/>
            </a:br>
            <a:endParaRPr lang="zh-CN" altLang="en-US" sz="2800"/>
          </a:p>
        </p:txBody>
      </p:sp>
      <p:pic>
        <p:nvPicPr>
          <p:cNvPr id="36868" name="Picture 1"/>
          <p:cNvPicPr>
            <a:picLocks noChangeAspect="1"/>
          </p:cNvPicPr>
          <p:nvPr/>
        </p:nvPicPr>
        <p:blipFill>
          <a:blip r:embed="rId2"/>
          <a:stretch>
            <a:fillRect/>
          </a:stretch>
        </p:blipFill>
        <p:spPr>
          <a:xfrm>
            <a:off x="3968750" y="4111625"/>
            <a:ext cx="3681413" cy="1576388"/>
          </a:xfrm>
          <a:prstGeom prst="rect">
            <a:avLst/>
          </a:prstGeom>
          <a:noFill/>
          <a:ln>
            <a:noFill/>
            <a:miter lim="800000"/>
          </a:ln>
        </p:spPr>
      </p:pic>
      <p:sp>
        <p:nvSpPr>
          <p:cNvPr id="36869" name="矩形 2"/>
          <p:cNvSpPr/>
          <p:nvPr/>
        </p:nvSpPr>
        <p:spPr>
          <a:xfrm>
            <a:off x="1039813" y="3968750"/>
            <a:ext cx="90328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射频</a:t>
            </a:r>
            <a:endParaRPr lang="zh-CN" altLang="zh-CN" sz="2800">
              <a:latin typeface="等线" pitchFamily="2" charset="-122"/>
              <a:ea typeface="等线" pitchFamily="2" charset="-122"/>
            </a:endParaRPr>
          </a:p>
        </p:txBody>
      </p:sp>
      <p:sp>
        <p:nvSpPr>
          <p:cNvPr id="36870" name="矩形 3"/>
          <p:cNvSpPr/>
          <p:nvPr/>
        </p:nvSpPr>
        <p:spPr>
          <a:xfrm>
            <a:off x="1490663" y="2043113"/>
            <a:ext cx="126206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电磁波</a:t>
            </a:r>
            <a:endParaRPr lang="zh-CN" altLang="en-US" sz="2800"/>
          </a:p>
        </p:txBody>
      </p:sp>
      <p:sp>
        <p:nvSpPr>
          <p:cNvPr id="36871" name="矩形 5"/>
          <p:cNvSpPr/>
          <p:nvPr/>
        </p:nvSpPr>
        <p:spPr>
          <a:xfrm>
            <a:off x="1144588" y="2711450"/>
            <a:ext cx="218916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3.0×10</a:t>
            </a:r>
            <a:r>
              <a:rPr lang="en-US" altLang="zh-CN" sz="2800" spc="0" baseline="30000">
                <a:solidFill>
                  <a:srgbClr val="FF0000"/>
                </a:solidFill>
                <a:latin typeface="Times New Roman" pitchFamily="18" charset="0"/>
                <a:ea typeface="黑体" pitchFamily="49" charset="-122"/>
              </a:rPr>
              <a:t>8</a:t>
            </a:r>
            <a:r>
              <a:rPr lang="zh-CN" altLang="zh-CN" sz="2800" spc="0">
                <a:solidFill>
                  <a:srgbClr val="FF0000"/>
                </a:solidFill>
                <a:latin typeface="Times New Roman" pitchFamily="18" charset="0"/>
                <a:ea typeface="黑体" pitchFamily="49" charset="-122"/>
              </a:rPr>
              <a:t>　</a:t>
            </a:r>
            <a:endParaRPr lang="zh-CN" altLang="en-US" sz="2800"/>
          </a:p>
        </p:txBody>
      </p:sp>
      <p:pic>
        <p:nvPicPr>
          <p:cNvPr id="36872" name="New picture"/>
          <p:cNvPicPr/>
          <p:nvPr/>
        </p:nvPicPr>
        <p:blipFill>
          <a:blip r:embed="rId3"/>
          <a:stretch>
            <a:fillRect/>
          </a:stretch>
        </p:blipFill>
        <p:spPr>
          <a:xfrm>
            <a:off x="12369800" y="115570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fade">
                                      <p:cBhvr>
                                        <p:cTn id="7" dur="500"/>
                                        <p:tgtEl>
                                          <p:spTgt spid="3686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fade">
                                      <p:cBhvr>
                                        <p:cTn id="10" dur="500"/>
                                        <p:tgtEl>
                                          <p:spTgt spid="3686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70"/>
                                        </p:tgtEl>
                                        <p:attrNameLst>
                                          <p:attrName>style.visibility</p:attrName>
                                        </p:attrNameLst>
                                      </p:cBhvr>
                                      <p:to>
                                        <p:strVal val="visible"/>
                                      </p:to>
                                    </p:set>
                                    <p:anim calcmode="lin" valueType="num">
                                      <p:cBhvr additive="base">
                                        <p:cTn id="15" dur="500" fill="hold"/>
                                        <p:tgtEl>
                                          <p:spTgt spid="36870"/>
                                        </p:tgtEl>
                                        <p:attrNameLst>
                                          <p:attrName>ppt_x</p:attrName>
                                        </p:attrNameLst>
                                      </p:cBhvr>
                                      <p:tavLst>
                                        <p:tav tm="0">
                                          <p:val>
                                            <p:strVal val="#ppt_x"/>
                                          </p:val>
                                        </p:tav>
                                        <p:tav tm="100000">
                                          <p:val>
                                            <p:strVal val="#ppt_x"/>
                                          </p:val>
                                        </p:tav>
                                      </p:tavLst>
                                    </p:anim>
                                    <p:anim calcmode="lin" valueType="num">
                                      <p:cBhvr additive="base">
                                        <p:cTn id="16" dur="500" fill="hold"/>
                                        <p:tgtEl>
                                          <p:spTgt spid="36870"/>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6871"/>
                                        </p:tgtEl>
                                        <p:attrNameLst>
                                          <p:attrName>style.visibility</p:attrName>
                                        </p:attrNameLst>
                                      </p:cBhvr>
                                      <p:to>
                                        <p:strVal val="visible"/>
                                      </p:to>
                                    </p:set>
                                    <p:anim calcmode="lin" valueType="num">
                                      <p:cBhvr additive="base">
                                        <p:cTn id="21" dur="500" fill="hold"/>
                                        <p:tgtEl>
                                          <p:spTgt spid="36871"/>
                                        </p:tgtEl>
                                        <p:attrNameLst>
                                          <p:attrName>ppt_x</p:attrName>
                                        </p:attrNameLst>
                                      </p:cBhvr>
                                      <p:tavLst>
                                        <p:tav tm="0">
                                          <p:val>
                                            <p:strVal val="#ppt_x"/>
                                          </p:val>
                                        </p:tav>
                                        <p:tav tm="100000">
                                          <p:val>
                                            <p:strVal val="#ppt_x"/>
                                          </p:val>
                                        </p:tav>
                                      </p:tavLst>
                                    </p:anim>
                                    <p:anim calcmode="lin" valueType="num">
                                      <p:cBhvr additive="base">
                                        <p:cTn id="22" dur="500" fill="hold"/>
                                        <p:tgtEl>
                                          <p:spTgt spid="3687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6869"/>
                                        </p:tgtEl>
                                        <p:attrNameLst>
                                          <p:attrName>style.visibility</p:attrName>
                                        </p:attrNameLst>
                                      </p:cBhvr>
                                      <p:to>
                                        <p:strVal val="visible"/>
                                      </p:to>
                                    </p:set>
                                    <p:anim calcmode="lin" valueType="num">
                                      <p:cBhvr additive="base">
                                        <p:cTn id="27" dur="500" fill="hold"/>
                                        <p:tgtEl>
                                          <p:spTgt spid="36869"/>
                                        </p:tgtEl>
                                        <p:attrNameLst>
                                          <p:attrName>ppt_x</p:attrName>
                                        </p:attrNameLst>
                                      </p:cBhvr>
                                      <p:tavLst>
                                        <p:tav tm="0">
                                          <p:val>
                                            <p:strVal val="#ppt_x"/>
                                          </p:val>
                                        </p:tav>
                                        <p:tav tm="100000">
                                          <p:val>
                                            <p:strVal val="#ppt_x"/>
                                          </p:val>
                                        </p:tav>
                                      </p:tavLst>
                                    </p:anim>
                                    <p:anim calcmode="lin" valueType="num">
                                      <p:cBhvr additive="base">
                                        <p:cTn id="28"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P spid="36870" grpId="0"/>
      <p:bldP spid="3687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130</Paragraphs>
  <Slides>35</Slides>
  <Notes>2</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35</vt:i4>
      </vt:variant>
    </vt:vector>
  </HeadingPairs>
  <TitlesOfParts>
    <vt:vector baseType="lpstr" size="44">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1．最简单的电话由　　　　　和　　　　　组成．话筒将声信号转变为音频电信号，听筒将音频电信号转变为声信号．2．为了提高电话线路的使用效率，人们发明了　　　　　　　　　　．</vt:lpstr>
      <vt:lpstr>PowerPoint Presentation</vt:lpstr>
      <vt:lpstr>PowerPoint Presentation</vt:lpstr>
      <vt:lpstr>PowerPoint Presentation</vt:lpstr>
      <vt:lpstr>1．无线电广播的发射由广播电台完成；发射部分主要由话筒、载波发生器、调制器、放大器和发射天线组成．接收部分主要由接收天线、调谐器、解调器和扬声器组成．2．电视信号的传输与无线电广播基本相同，只是发射部分多了摄像机，接收部分多了显像管．</vt:lpstr>
      <vt:lpstr>3．移动电话（无线电话，手机）既是无线电的发射装置，又是无线电的接收装置．它的特点是体积小，发射功率不大，天线简单，灵敏度不高，需要基站台转发信号．无绳电话是家庭电话中主机电话与分机电话沟通的一种家用电话，一般使用范围在几十米或几百米之内．</vt:lpstr>
      <vt:lpstr>PowerPoint Presentation</vt:lpstr>
      <vt:lpstr>           以下对电磁波的认识，正确的是（　　）A．电冰箱是利用电磁波工作的         	   B．可见光不属于电磁波C．电磁波可以用来传播信息              	   D．电磁波在真空中的传播速度是3.0×105 m/s</vt:lpstr>
      <vt:lpstr>【点拔】（1）电磁波与声速的区别：声音的传播需要，150 C空气中声速为340 m/s；电磁波包括光等，传播不需要介质，在真空中传播速度是3×108 m/s，在空气中波速相同，波长与频率成指反比．（2）利用电磁波工作的有：广播、电视、移动电话、微信等通信．</vt:lpstr>
      <vt:lpstr>                 在2015年4月尼泊尔地震救灾中，中国救援队利用“北斗卫星导航系统”对发生灾情的位置进行定位，并及时将信息反馈给抗震救灾指挥中心，为救灾争取了宝贵的时间．“北斗卫星导航系统”传递信息主要依靠（　　）A．超声波  			B．电磁波    C．红外线  			D．紫外线</vt:lpstr>
      <vt:lpstr>           关于光纤通信，下列说法错误的是（　　）A．光纤通信中使用的“导线”是光导纤维  B．光纤通信中使用的“导线”是金属导线C．在光纤中光是经过多次反射向前传播的  D．采用光纤通信在一定时间内可以传输大量信息  </vt:lpstr>
      <vt:lpstr>【点拔】光纤通信是利用激光在光导纤维中多次反射传递信息的，激光也是电磁波；利用光纤通信，可以传递大量的文字、图像、声音等信息，而且具有抗干扰能力强等特点．</vt:lpstr>
      <vt:lpstr>                 关于电磁波和现代通信，下列说法正确的是（　　）A．光纤通信传输的信息量很大，主要用于无线电广播B．移动电话的声音信息是靠电磁波传递的C．中央电视台与荆州电视台发射的电磁波在同一区域传播速度不同D．我国建立的“北斗”卫星定位系统是利用超声波进行定位的</vt:lpstr>
      <vt:lpstr>不同频率的电磁波在真空的传播速度是相同的．在计算波长时注意单位的换算．</vt:lpstr>
      <vt:lpstr>1．（2020·柳州）下列用电设备中，利用电磁波来传递图象信息的是（　　）A．手机      		B．电灯      C．电热水壶      		D．电饭锅</vt:lpstr>
      <vt:lpstr>2．（2020春·丹东期中）关于无人驾驶汽车，以下有关说法正确的是（　　）A．后视镜利用凹面镜使光发散扩大了视野	    B．车载GPS导航设备是通过电磁波来传递信息的C．倒车雷达是利用红外线来测距的	    D．上坡时汽车的重力和地面对汽车的支持力是一对平衡力</vt:lpstr>
      <vt:lpstr>3．（2020·河东区一模）2020年1月25日，中国电信率先开通火神山医院5G网络.5G通讯靠的是（　　）A．电磁波    		B．超声波    C．次声波    		D．紫外线</vt:lpstr>
      <vt:lpstr>4．（2020·姜堰区二模）如上图所示，是我国自主研发的新型隐形战斗机，首次使用我国自主研制的具有坚固、轻巧、美观、易于加工等特点的钛锂合金材料．下列关于隐形战斗机及这种材料的说法中，正确的是（　　）A．隐形战斗机的机身材料能较好地反射雷达发射的电磁波B．隐形战斗机的机身材料能较好地吸收雷达发射的超声波C．隐形战斗机选用钛锂合金，利用了这种材料的透光性好D．隐形战斗机选用钛锂合金，利用了这种材料的硬度大、密度小</vt:lpstr>
      <vt:lpstr>5．（2020·龙岩二模）能源、信息和材料是现代社会发展的三大支柱．下列说法错误的是（　　）A．超导材料可应用于电饭锅和远距离输电线	B．倡导“节能环保”“低碳生活”应当重视太阳能的利用	C．手机通讯利用电磁波来发送和接收信息	D．抗干扰、信号衰减小的光纤适用于远距离、大容量传输信息</vt:lpstr>
      <vt:lpstr>6．（2020·本溪）如上图中是我国自主研究生产的碳纤维无人机，它具有自动化、轻量化、微型化等特点，可广泛用于航拍、测绘等．下列应用与物理知识对应正确的是（　　） A．机载北斗导航系统——超声波	    B．用碳纤维材料制造——密度大	C．无人机航拍的镜头——凹透镜	    D．无人机的控制芯片——半导体</vt:lpstr>
      <vt:lpstr>7．（2020·济宁）甲、乙分别为两种电磁波，其部分波形如下图（a）所示，其中甲是我们能看得见的红光．结合图（b）的电磁波谱，下列分析正确的是（　　）A．乙一定是我们能看得见的另一种色光	    B．两种电磁波在真空中的波速可能不同	C．遥控器可以利用乙电磁波遥控电视机	    D．医生可以利用乙电磁波拍片诊断病情</vt:lpstr>
      <vt:lpstr>8．（2020·新疆）在相同时间内，5G通讯传输的信息量约为4G的10倍．与4G相比，5G电磁波（　　）A．频率更高    		B．频率更低	    C．传播速度更小    	D．传播速度更大</vt:lpstr>
      <vt:lpstr>9．（2020·泉州一模）辽宁号航母的舰载机歼－15，速度可达声速的2.35倍．歼－15飞行时，以　　　　　为参照物，飞行员是静止的．隐形战机能够躲避雷达的追踪，主要是由于隐形战机对电磁波有较强的　　　　　作用（选填“吸收”或“反射”）.</vt:lpstr>
      <vt:lpstr>10．（2020·铜川二模）阅读短文，回答下列问题：                                     光电效应        光电效应是物理学中一个重要而神奇的现象，光电现象由德国物理学家赫兹于1887年发现，而正确的解释为爱因斯坦所提出．光电效应分为光电子发射、光电导效应和阻挡层光电效应，又称光生伏特效应．前一种现象发生在物体表面，又称外光电效应．后两种现象发生在物体内部，称为内光电效</vt:lpstr>
      <vt:lpstr>应．外光电效应是指被光激发产生的电子逸出物质表面的现象（如图甲），只有入射光的频率高于一定值时，才能激发电子逸出物质表面（在可见光中，红光的频率最低）.内光电效应是指被光激发所产生的电荷仍在物质内部运动，但使物质的导电能力发生变化或在物体两端产生电压的现象．        光敏电阻器是利用半导体的光电效应制成的一种电阻值随入射光的强度而改变的电阻器：入射</vt:lpstr>
      <vt:lpstr>光强，电阻减小；入射光弱，电阻增大．光敏电阻器一般用于光的测量、光的控制和光电转换．        利用太阳能的最佳方式是光伏转换，就是利用光伏效应，使太阳光射到硅材料上产生电流直接发电，光伏产业正日益成为国际上继IT、微电子产业之后又一爆炸式发展的行业．        我们现在能够看到的声和影完全配合一致的有声电影，就是利用了光电效应．影片摄制完后，要</vt:lpstr>
      <vt:lpstr>进行录音，录音是通过专门的设备使声音的变化转变成光的变化，从而把声音的“像”摄制在影片的边缘上，这就是影片边上的声道．放映电影时，用强度不变的光柬照射声道，由于影片上各处的声道不同，所以在影片移动的过程中，通过声道的光也就不断变化；变化的光射向图乙中的光敏电阻时，在电路中产生变化的电流，通过喇叭就可以把“声音的照片”还原成声音．</vt:lpstr>
      <vt:lpstr>（1）外光电效应会从物质中激发出　　　　　．A．原子        B．质子         C．中子         D．电子（2）如果绿光照射到某金属表面能产生外光电效应，则下列光照射该金属也一定能产生外光电效应的是　　　　　．A．红光、紫光    		B．红光、黄光    C．蓝光、紫光    			D．黄光、蓝光</vt:lpstr>
      <vt:lpstr>（3）太阳能电池板在光伏转换过程中的能量转化是　　　　                   　．喇叭在工作时的能量转化是　　　　                　．（4）如图丙为某影片的部分声道图，其透光性从左至右越来越差．当它按图示方向在放映条件下匀速通过光敏电阻上方时，喇叭发出的声音的响度将　　　　　（选填“变大”“变小”或“不变”）.</vt:lpstr>
      <vt:lpstr>1．（2015·广东）电磁波家族有无线电波、红外线、可见光、紫外线等，它们的　　　　　相同（选填“频率”“波长”或“波速”），它们都　　　　　在真空中传播，电台发射的某种电磁波波长为3 m，其频率是　　　　　Hz.</vt:lpstr>
      <vt:lpstr>2．（2016·广东）广播电台的发射线路靠迅速变化的交变电流向外发射电磁波，交变电流在每秒内周期性变化1次发射的电磁波频率为1 Hz，若某电台节目发射频率为88.2 MHz，说明发射线路中的交变电流每秒钟周期性变化为　　　　　次，收音机通过　　　电磁波来工作，手机通过　　　　　　　.　　　电磁波来实现远距离通话（后两空选填“发射”“接收”或“发射和接收”）</vt:lpstr>
      <vt:lpstr>3．（2018·广东）汽车GPS导航仪与通讯卫星之间通过　　　　　来传递信息，其中真空中的传播速度为　　　　　m/s；如右图所示是表示音频、视频和射频三种信号的波形示意图，频率最高的是　　　　　信号．</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2021-03-04T22:51:41.704</cp:lastPrinted>
  <dcterms:created xsi:type="dcterms:W3CDTF">2021-03-04T22:51:41Z</dcterms:created>
  <dcterms:modified xsi:type="dcterms:W3CDTF">2021-03-04T14:51:44Z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