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0" r:id="rId2"/>
  </p:sldMasterIdLst>
  <p:notesMasterIdLst>
    <p:notesMasterId r:id="rId3"/>
  </p:notesMasterIdLst>
  <p:handoutMasterIdLst>
    <p:handoutMasterId r:id="rId4"/>
  </p:handoutMasterIdLst>
  <p:sldIdLst>
    <p:sldId id="343" r:id="rId5"/>
    <p:sldId id="344" r:id="rId6"/>
    <p:sldId id="345" r:id="rId7"/>
    <p:sldId id="346" r:id="rId8"/>
    <p:sldId id="347" r:id="rId9"/>
    <p:sldId id="348" r:id="rId10"/>
    <p:sldId id="349" r:id="rId11"/>
    <p:sldId id="350" r:id="rId12"/>
    <p:sldId id="351" r:id="rId13"/>
    <p:sldId id="352" r:id="rId14"/>
    <p:sldId id="353" r:id="rId15"/>
    <p:sldId id="354" r:id="rId16"/>
    <p:sldId id="355" r:id="rId17"/>
    <p:sldId id="356" r:id="rId18"/>
    <p:sldId id="357" r:id="rId19"/>
    <p:sldId id="358" r:id="rId20"/>
    <p:sldId id="359" r:id="rId21"/>
    <p:sldId id="360" r:id="rId22"/>
    <p:sldId id="361" r:id="rId23"/>
    <p:sldId id="362" r:id="rId24"/>
    <p:sldId id="363" r:id="rId25"/>
    <p:sldId id="364" r:id="rId26"/>
    <p:sldId id="365" r:id="rId27"/>
    <p:sldId id="366" r:id="rId28"/>
    <p:sldId id="367" r:id="rId29"/>
    <p:sldId id="368" r:id="rId30"/>
    <p:sldId id="369" r:id="rId31"/>
    <p:sldId id="370" r:id="rId32"/>
    <p:sldId id="371" r:id="rId33"/>
    <p:sldId id="372" r:id="rId34"/>
    <p:sldId id="373" r:id="rId35"/>
    <p:sldId id="374" r:id="rId36"/>
    <p:sldId id="375" r:id="rId37"/>
    <p:sldId id="376" r:id="rId38"/>
    <p:sldId id="377" r:id="rId39"/>
    <p:sldId id="378" r:id="rId40"/>
    <p:sldId id="379" r:id="rId41"/>
    <p:sldId id="380" r:id="rId42"/>
    <p:sldId id="381" r:id="rId43"/>
    <p:sldId id="382" r:id="rId44"/>
    <p:sldId id="383" r:id="rId45"/>
    <p:sldId id="384" r:id="rId46"/>
    <p:sldId id="385" r:id="rId47"/>
    <p:sldId id="386" r:id="rId48"/>
    <p:sldId id="387" r:id="rId49"/>
    <p:sldId id="388" r:id="rId50"/>
    <p:sldId id="389" r:id="rId51"/>
    <p:sldId id="390" r:id="rId52"/>
    <p:sldId id="391" r:id="rId53"/>
    <p:sldId id="392" r:id="rId54"/>
    <p:sldId id="393" r:id="rId55"/>
    <p:sldId id="394" r:id="rId56"/>
    <p:sldId id="395" r:id="rId57"/>
    <p:sldId id="396" r:id="rId58"/>
    <p:sldId id="397" r:id="rId59"/>
  </p:sldIdLst>
  <p:sldSz cx="9144000" cy="6858000" type="screen4x3"/>
  <p:notesSz cx="6858000" cy="9144000"/>
  <p:custDataLst>
    <p:tags r:id="rId60"/>
  </p:custDataLst>
  <p:defaultTextStyle>
    <a:defPPr>
      <a:defRPr lang="zh-CN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647" autoAdjust="0"/>
    <p:restoredTop sz="95401" autoAdjust="0"/>
  </p:normalViewPr>
  <p:slideViewPr>
    <p:cSldViewPr>
      <p:cViewPr varScale="1">
        <p:scale>
          <a:sx n="84" d="100"/>
          <a:sy n="84" d="100"/>
        </p:scale>
        <p:origin x="0" y="0"/>
      </p:cViewPr>
    </p:cSldViewPr>
  </p:slideViewPr>
  <p:notesViewPr>
    <p:cSldViewPr>
      <p:cViewPr varScale="1">
        <p:scale>
          <a:sx n="66" d="100"/>
          <a:sy n="66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slide" Target="slides/slide18.xml" /><Relationship Id="rId23" Type="http://schemas.openxmlformats.org/officeDocument/2006/relationships/slide" Target="slides/slide19.xml" /><Relationship Id="rId24" Type="http://schemas.openxmlformats.org/officeDocument/2006/relationships/slide" Target="slides/slide20.xml" /><Relationship Id="rId25" Type="http://schemas.openxmlformats.org/officeDocument/2006/relationships/slide" Target="slides/slide21.xml" /><Relationship Id="rId26" Type="http://schemas.openxmlformats.org/officeDocument/2006/relationships/slide" Target="slides/slide22.xml" /><Relationship Id="rId27" Type="http://schemas.openxmlformats.org/officeDocument/2006/relationships/slide" Target="slides/slide23.xml" /><Relationship Id="rId28" Type="http://schemas.openxmlformats.org/officeDocument/2006/relationships/slide" Target="slides/slide24.xml" /><Relationship Id="rId29" Type="http://schemas.openxmlformats.org/officeDocument/2006/relationships/slide" Target="slides/slide25.xml" /><Relationship Id="rId3" Type="http://schemas.openxmlformats.org/officeDocument/2006/relationships/notesMaster" Target="notesMasters/notesMaster1.xml" /><Relationship Id="rId30" Type="http://schemas.openxmlformats.org/officeDocument/2006/relationships/slide" Target="slides/slide26.xml" /><Relationship Id="rId31" Type="http://schemas.openxmlformats.org/officeDocument/2006/relationships/slide" Target="slides/slide27.xml" /><Relationship Id="rId32" Type="http://schemas.openxmlformats.org/officeDocument/2006/relationships/slide" Target="slides/slide28.xml" /><Relationship Id="rId33" Type="http://schemas.openxmlformats.org/officeDocument/2006/relationships/slide" Target="slides/slide29.xml" /><Relationship Id="rId34" Type="http://schemas.openxmlformats.org/officeDocument/2006/relationships/slide" Target="slides/slide30.xml" /><Relationship Id="rId35" Type="http://schemas.openxmlformats.org/officeDocument/2006/relationships/slide" Target="slides/slide31.xml" /><Relationship Id="rId36" Type="http://schemas.openxmlformats.org/officeDocument/2006/relationships/slide" Target="slides/slide32.xml" /><Relationship Id="rId37" Type="http://schemas.openxmlformats.org/officeDocument/2006/relationships/slide" Target="slides/slide33.xml" /><Relationship Id="rId38" Type="http://schemas.openxmlformats.org/officeDocument/2006/relationships/slide" Target="slides/slide34.xml" /><Relationship Id="rId39" Type="http://schemas.openxmlformats.org/officeDocument/2006/relationships/slide" Target="slides/slide35.xml" /><Relationship Id="rId4" Type="http://schemas.openxmlformats.org/officeDocument/2006/relationships/handoutMaster" Target="handoutMasters/handoutMaster1.xml" /><Relationship Id="rId40" Type="http://schemas.openxmlformats.org/officeDocument/2006/relationships/slide" Target="slides/slide36.xml" /><Relationship Id="rId41" Type="http://schemas.openxmlformats.org/officeDocument/2006/relationships/slide" Target="slides/slide37.xml" /><Relationship Id="rId42" Type="http://schemas.openxmlformats.org/officeDocument/2006/relationships/slide" Target="slides/slide38.xml" /><Relationship Id="rId43" Type="http://schemas.openxmlformats.org/officeDocument/2006/relationships/slide" Target="slides/slide39.xml" /><Relationship Id="rId44" Type="http://schemas.openxmlformats.org/officeDocument/2006/relationships/slide" Target="slides/slide40.xml" /><Relationship Id="rId45" Type="http://schemas.openxmlformats.org/officeDocument/2006/relationships/slide" Target="slides/slide41.xml" /><Relationship Id="rId46" Type="http://schemas.openxmlformats.org/officeDocument/2006/relationships/slide" Target="slides/slide42.xml" /><Relationship Id="rId47" Type="http://schemas.openxmlformats.org/officeDocument/2006/relationships/slide" Target="slides/slide43.xml" /><Relationship Id="rId48" Type="http://schemas.openxmlformats.org/officeDocument/2006/relationships/slide" Target="slides/slide44.xml" /><Relationship Id="rId49" Type="http://schemas.openxmlformats.org/officeDocument/2006/relationships/slide" Target="slides/slide45.xml" /><Relationship Id="rId5" Type="http://schemas.openxmlformats.org/officeDocument/2006/relationships/slide" Target="slides/slide1.xml" /><Relationship Id="rId50" Type="http://schemas.openxmlformats.org/officeDocument/2006/relationships/slide" Target="slides/slide46.xml" /><Relationship Id="rId51" Type="http://schemas.openxmlformats.org/officeDocument/2006/relationships/slide" Target="slides/slide47.xml" /><Relationship Id="rId52" Type="http://schemas.openxmlformats.org/officeDocument/2006/relationships/slide" Target="slides/slide48.xml" /><Relationship Id="rId53" Type="http://schemas.openxmlformats.org/officeDocument/2006/relationships/slide" Target="slides/slide49.xml" /><Relationship Id="rId54" Type="http://schemas.openxmlformats.org/officeDocument/2006/relationships/slide" Target="slides/slide50.xml" /><Relationship Id="rId55" Type="http://schemas.openxmlformats.org/officeDocument/2006/relationships/slide" Target="slides/slide51.xml" /><Relationship Id="rId56" Type="http://schemas.openxmlformats.org/officeDocument/2006/relationships/slide" Target="slides/slide52.xml" /><Relationship Id="rId57" Type="http://schemas.openxmlformats.org/officeDocument/2006/relationships/slide" Target="slides/slide53.xml" /><Relationship Id="rId58" Type="http://schemas.openxmlformats.org/officeDocument/2006/relationships/slide" Target="slides/slide54.xml" /><Relationship Id="rId59" Type="http://schemas.openxmlformats.org/officeDocument/2006/relationships/slide" Target="slides/slide55.xml" /><Relationship Id="rId6" Type="http://schemas.openxmlformats.org/officeDocument/2006/relationships/slide" Target="slides/slide2.xml" /><Relationship Id="rId60" Type="http://schemas.openxmlformats.org/officeDocument/2006/relationships/tags" Target="tags/tag1.xml" /><Relationship Id="rId61" Type="http://schemas.openxmlformats.org/officeDocument/2006/relationships/presProps" Target="presProps.xml" /><Relationship Id="rId62" Type="http://schemas.openxmlformats.org/officeDocument/2006/relationships/viewProps" Target="viewProps.xml" /><Relationship Id="rId63" Type="http://schemas.openxmlformats.org/officeDocument/2006/relationships/theme" Target="theme/theme1.xml" /><Relationship Id="rId64" Type="http://schemas.openxmlformats.org/officeDocument/2006/relationships/tableStyles" Target="tableStyles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4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63490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63491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E373809C-56F2-410B-8840-F12C790080DB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63492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63493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0B7E1592-60AB-4B09-80F2-1FBAE35ABABF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58370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58371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14AD909F-C4BC-4ACB-B2F3-BE913F5A02A2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58372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8373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rtlCol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58374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58375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25795B75-5CBE-4EDF-9643-04186D07C052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9394" name="幻灯片图像占位符 1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noFill/>
          <a:ln w="12700">
            <a:solidFill>
              <a:srgbClr val="000000"/>
            </a:solidFill>
            <a:miter lim="800000"/>
          </a:ln>
        </p:spPr>
      </p:sp>
      <p:sp>
        <p:nvSpPr>
          <p:cNvPr id="59395" name="备注占位符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59396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76327A4F-7069-4DA6-B703-C733B3B6A2C3}" type="slidenum">
              <a:rPr lang="zh-CN" altLang="en-US" sz="1200">
                <a:latin typeface="Calibri" pitchFamily="34" charset="0"/>
              </a:rPr>
              <a:t>1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0418" name="幻灯片图像占位符 1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noFill/>
          <a:ln w="12700">
            <a:solidFill>
              <a:srgbClr val="000000"/>
            </a:solidFill>
            <a:miter lim="800000"/>
          </a:ln>
        </p:spPr>
      </p:sp>
      <p:sp>
        <p:nvSpPr>
          <p:cNvPr id="60419" name="备注占位符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60420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9F35E08F-D780-413C-87C3-0A717C5140D8}" type="slidenum">
              <a:rPr lang="zh-CN" altLang="en-US" sz="1200">
                <a:latin typeface="Calibri" pitchFamily="34" charset="0"/>
              </a:rPr>
              <a:t>5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1442" name="幻灯片图像占位符 1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noFill/>
          <a:ln w="12700">
            <a:solidFill>
              <a:srgbClr val="000000"/>
            </a:solidFill>
            <a:miter lim="800000"/>
          </a:ln>
        </p:spPr>
      </p:sp>
      <p:sp>
        <p:nvSpPr>
          <p:cNvPr id="61443" name="备注占位符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61444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57208288-8AFB-45F7-A3FE-9C075FCFA1F2}" type="slidenum">
              <a:rPr lang="zh-CN" altLang="en-US" sz="1200">
                <a:latin typeface="Calibri" pitchFamily="34" charset="0"/>
              </a:rPr>
              <a:t>6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2466" name="幻灯片图像占位符 1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noFill/>
          <a:ln w="12700">
            <a:solidFill>
              <a:srgbClr val="000000"/>
            </a:solidFill>
            <a:miter lim="800000"/>
          </a:ln>
        </p:spPr>
      </p:sp>
      <p:sp>
        <p:nvSpPr>
          <p:cNvPr id="62467" name="备注占位符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62468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D3FF5F7E-6E1A-4A36-994E-204DC01EE7DB}" type="slidenum">
              <a:rPr lang="zh-CN" altLang="en-US" sz="1200">
                <a:latin typeface="Calibri" pitchFamily="34" charset="0"/>
              </a:rPr>
              <a:t>7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封面与封底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目录页"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  <p:sp>
        <p:nvSpPr>
          <p:cNvPr id="1026" name="矩形 1"/>
          <p:cNvSpPr/>
          <p:nvPr/>
        </p:nvSpPr>
        <p:spPr>
          <a:xfrm>
            <a:off x="0" y="0"/>
            <a:ext cx="9144000" cy="51435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 sz="1600">
              <a:solidFill>
                <a:srgbClr val="0000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7" name="矩形 2"/>
          <p:cNvSpPr/>
          <p:nvPr/>
        </p:nvSpPr>
        <p:spPr>
          <a:xfrm>
            <a:off x="0" y="6734175"/>
            <a:ext cx="5410200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8" name="矩形 3"/>
          <p:cNvSpPr/>
          <p:nvPr/>
        </p:nvSpPr>
        <p:spPr>
          <a:xfrm>
            <a:off x="3733800" y="6686550"/>
            <a:ext cx="5410200" cy="4603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9" name="五边形 4"/>
          <p:cNvSpPr/>
          <p:nvPr/>
        </p:nvSpPr>
        <p:spPr>
          <a:xfrm rot="5400000">
            <a:off x="4314031" y="-600868"/>
            <a:ext cx="681037" cy="1841500"/>
          </a:xfrm>
          <a:prstGeom prst="homePlate">
            <a:avLst>
              <a:gd name="adj" fmla="val 31583"/>
            </a:avLst>
          </a:prstGeom>
          <a:solidFill>
            <a:srgbClr val="C2E088"/>
          </a:solidFill>
          <a:ln w="19050">
            <a:noFill/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1" name="标题 10"/>
          <p:cNvSpPr>
            <a:spLocks noGrp="1"/>
          </p:cNvSpPr>
          <p:nvPr>
            <p:ph type="title"/>
          </p:nvPr>
        </p:nvSpPr>
        <p:spPr>
          <a:xfrm>
            <a:off x="500633" y="882651"/>
            <a:ext cx="8127429" cy="1302448"/>
          </a:xfrm>
          <a:prstGeom prst="rect">
            <a:avLst/>
          </a:prstGeom>
        </p:spPr>
        <p:txBody>
          <a:bodyPr/>
          <a:lstStyle>
            <a:lvl1pPr eaLnBrk="1" hangingPunct="0">
              <a:lnSpc>
                <a:spcPct val="150000"/>
              </a:lnSpc>
              <a:defRPr sz="2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030" name="日期占位符 2"/>
          <p:cNvSpPr>
            <a:spLocks noGrp="1"/>
          </p:cNvSpPr>
          <p:nvPr>
            <p:ph type="dt" sz="half" idx="10"/>
          </p:nvPr>
        </p:nvSpPr>
        <p:spPr>
          <a:xfrm>
            <a:off x="3905250" y="0"/>
            <a:ext cx="1514475" cy="552450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AC930FA8-DA42-4346-877C-1543A243E519}" type="datetime1">
              <a:t>*</a:t>
            </a:fld>
          </a:p>
        </p:txBody>
      </p:sp>
      <p:sp>
        <p:nvSpPr>
          <p:cNvPr id="1031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/>
        </p:txBody>
      </p:sp>
      <p:sp>
        <p:nvSpPr>
          <p:cNvPr id="1032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F3B65A44-F752-4AB3-874B-4CECF8D53F6D}" type="slidenum"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分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1_目录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版权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信息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theme" Target="../theme/theme1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slideLayout" Target="../slideLayouts/slideLayout8.xml" /><Relationship Id="rId3" Type="http://schemas.openxmlformats.org/officeDocument/2006/relationships/theme" Target="../theme/theme2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4744" r:id="rId1"/>
    <p:sldLayoutId id="2147484746" r:id="rId2"/>
    <p:sldLayoutId id="2147484747" r:id="rId3"/>
    <p:sldLayoutId id="2147484748" r:id="rId4"/>
    <p:sldLayoutId id="2147484749" r:id="rId5"/>
    <p:sldLayoutId id="2147484750" r:id="rId6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Times New Roman" pitchFamily="18" charset="0"/>
          <a:ea typeface="黑体" pitchFamily="49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 pitchFamily="34" charset="0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E2F0D9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4751" r:id="rId1"/>
    <p:sldLayoutId id="2147484752" r:id="rId2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Arial" pitchFamily="34" charset="0"/>
          <a:ea typeface="宋体" pitchFamily="2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 pitchFamily="34" charset="0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slide" Target="slide3.xml" TargetMode="Internal" /><Relationship Id="rId3" Type="http://schemas.openxmlformats.org/officeDocument/2006/relationships/slide" Target="slide4.xml" TargetMode="Internal" /><Relationship Id="rId4" Type="http://schemas.openxmlformats.org/officeDocument/2006/relationships/slide" Target="slide15.xml" TargetMode="Internal" /><Relationship Id="rId5" Type="http://schemas.openxmlformats.org/officeDocument/2006/relationships/slide" Target="slide30.xml" TargetMode="Internal" /><Relationship Id="rId6" Type="http://schemas.openxmlformats.org/officeDocument/2006/relationships/slide" Target="slide41.xml" TargetMode="Interna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image" Target="../media/image4.png" /><Relationship Id="rId2" Type="http://schemas.openxmlformats.org/officeDocument/2006/relationships/notesSlide" Target="../notesSlides/notesSlide4.xml" /><Relationship Id="rId3" Type="http://schemas.openxmlformats.org/officeDocument/2006/relationships/image" Target="file:///E:\&#36164;&#26009;%20%20%20L\2020\&#35838;&#20214;\&#20013;&#32771;&#24635;&#22797;&#20064;\2021&#20013;&#32771;&#24635;&#22797;&#20064;&#183;&#29289;&#29702;\771a.TIF" TargetMode="External" /><Relationship Id="rId4" Type="http://schemas.openxmlformats.org/officeDocument/2006/relationships/image" Target="../media/image1.png" /><Relationship Id="rId5" Type="http://schemas.openxmlformats.org/officeDocument/2006/relationships/image" Target="file:///E:\&#36164;&#26009;%20%20%20L\2020\&#35838;&#20214;\&#20013;&#32771;&#24635;&#22797;&#20064;\2021&#20013;&#32771;&#24635;&#22797;&#20064;&#183;&#29289;&#29702;\771b.TIF" TargetMode="External" /><Relationship Id="rId6" Type="http://schemas.openxmlformats.org/officeDocument/2006/relationships/image" Target="../media/image2.png" /><Relationship Id="rId7" Type="http://schemas.openxmlformats.org/officeDocument/2006/relationships/image" Target="file:///E:\&#36164;&#26009;%20%20%20L\2020\&#35838;&#20214;\&#20013;&#32771;&#24635;&#22797;&#20064;\2021&#20013;&#32771;&#24635;&#22797;&#20064;&#183;&#29289;&#29702;\771c.TIF" TargetMode="External" /><Relationship Id="rId8" Type="http://schemas.openxmlformats.org/officeDocument/2006/relationships/image" Target="../media/image3.png" /><Relationship Id="rId9" Type="http://schemas.openxmlformats.org/officeDocument/2006/relationships/image" Target="file:///E:\&#36164;&#26009;%20%20%20L\2020\&#35838;&#20214;\&#20013;&#32771;&#24635;&#22797;&#20064;\2021&#20013;&#32771;&#24635;&#22797;&#20064;&#183;&#29289;&#29702;\771d.TIF" TargetMode="Externa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6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file:///E:\&#36164;&#26009;%20%20%20L\2020\&#35838;&#20214;\&#20013;&#32771;&#24635;&#22797;&#20064;\2021&#20013;&#32771;&#24635;&#22797;&#20064;&#183;&#29289;&#29702;\1006A.TIF" TargetMode="External" /><Relationship Id="rId3" Type="http://schemas.openxmlformats.org/officeDocument/2006/relationships/image" Target="../media/image7.png" /><Relationship Id="rId4" Type="http://schemas.openxmlformats.org/officeDocument/2006/relationships/image" Target="file:///E:\&#36164;&#26009;%20%20%20L\2020\&#35838;&#20214;\&#20013;&#32771;&#24635;&#22797;&#20064;\2021&#20013;&#32771;&#24635;&#22797;&#20064;&#183;&#29289;&#29702;\1006B.TIF" TargetMode="External" /><Relationship Id="rId5" Type="http://schemas.openxmlformats.org/officeDocument/2006/relationships/image" Target="../media/image8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file:///E:\&#36164;&#26009;%20%20%20L\2020\&#35838;&#20214;\&#20013;&#32771;&#24635;&#22797;&#20064;\2021&#20013;&#32771;&#24635;&#22797;&#20064;&#183;&#29289;&#29702;\1006C.TIF" TargetMode="External" /><Relationship Id="rId3" Type="http://schemas.openxmlformats.org/officeDocument/2006/relationships/image" Target="../media/image9.png" /><Relationship Id="rId4" Type="http://schemas.openxmlformats.org/officeDocument/2006/relationships/image" Target="file:///E:\&#36164;&#26009;%20%20%20L\2020\&#35838;&#20214;\&#20013;&#32771;&#24635;&#22797;&#20064;\2021&#20013;&#32771;&#24635;&#22797;&#20064;&#183;&#29289;&#29702;\1006D.TIF" TargetMode="External" /><Relationship Id="rId5" Type="http://schemas.openxmlformats.org/officeDocument/2006/relationships/image" Target="../media/image10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png" /><Relationship Id="rId3" Type="http://schemas.openxmlformats.org/officeDocument/2006/relationships/image" Target="../media/image12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3.png" /><Relationship Id="rId3" Type="http://schemas.openxmlformats.org/officeDocument/2006/relationships/image" Target="../media/image14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5.png" /><Relationship Id="rId3" Type="http://schemas.openxmlformats.org/officeDocument/2006/relationships/image" Target="../media/image16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7.png" /><Relationship Id="rId3" Type="http://schemas.openxmlformats.org/officeDocument/2006/relationships/image" Target="../media/image18.pn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9.png" /><Relationship Id="rId3" Type="http://schemas.openxmlformats.org/officeDocument/2006/relationships/image" Target="../media/image20.pn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1.png" /><Relationship Id="rId3" Type="http://schemas.openxmlformats.org/officeDocument/2006/relationships/image" Target="../media/image22.pn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3.png" /><Relationship Id="rId3" Type="http://schemas.openxmlformats.org/officeDocument/2006/relationships/image" Target="../media/image24.pn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5.png" /><Relationship Id="rId3" Type="http://schemas.openxmlformats.org/officeDocument/2006/relationships/image" Target="../media/image26.pn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7.png" /><Relationship Id="rId3" Type="http://schemas.openxmlformats.org/officeDocument/2006/relationships/image" Target="../media/image28.emf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9.png" /><Relationship Id="rId3" Type="http://schemas.openxmlformats.org/officeDocument/2006/relationships/image" Target="../media/image30.emf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1.png" /><Relationship Id="rId3" Type="http://schemas.openxmlformats.org/officeDocument/2006/relationships/image" Target="../media/image32.png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3.png" /><Relationship Id="rId3" Type="http://schemas.openxmlformats.org/officeDocument/2006/relationships/image" Target="../media/image34.png" /><Relationship Id="rId4" Type="http://schemas.openxmlformats.org/officeDocument/2006/relationships/image" Target="../media/image35.png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6.png" /><Relationship Id="rId3" Type="http://schemas.openxmlformats.org/officeDocument/2006/relationships/image" Target="../media/image37.png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8.png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9.emf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0.emf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1.png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2.png" /><Relationship Id="rId3" Type="http://schemas.openxmlformats.org/officeDocument/2006/relationships/image" Target="../media/image43.png" /><Relationship Id="rId4" Type="http://schemas.openxmlformats.org/officeDocument/2006/relationships/image" Target="../media/image44.png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5.emf" /></Relationships>
</file>

<file path=ppt/slides/_rels/slide4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6.emf" /></Relationships>
</file>

<file path=ppt/slides/_rels/slide4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7.emf" /></Relationships>
</file>

<file path=ppt/slides/_rels/slide4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8.emf" /></Relationships>
</file>

<file path=ppt/slides/_rels/slide4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9.emf" /><Relationship Id="rId3" Type="http://schemas.openxmlformats.org/officeDocument/2006/relationships/image" Target="../media/image50.png" /></Relationships>
</file>

<file path=ppt/slides/_rels/slide4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1.emf" /><Relationship Id="rId3" Type="http://schemas.openxmlformats.org/officeDocument/2006/relationships/image" Target="../media/image52.png" /></Relationships>
</file>

<file path=ppt/slides/_rels/slide4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3.png" /></Relationships>
</file>

<file path=ppt/slides/_rels/slide4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file:///E:\&#36164;&#26009;%20%20%20L\2020\&#35838;&#20214;\&#20013;&#32771;&#24635;&#22797;&#20064;\2021&#20013;&#32771;&#24635;&#22797;&#20064;&#183;&#29289;&#29702;\797A.TIF" TargetMode="External" /><Relationship Id="rId3" Type="http://schemas.openxmlformats.org/officeDocument/2006/relationships/image" Target="../media/image54.png" /><Relationship Id="rId4" Type="http://schemas.openxmlformats.org/officeDocument/2006/relationships/image" Target="file:///E:\&#36164;&#26009;%20%20%20L\2020\&#35838;&#20214;\&#20013;&#32771;&#24635;&#22797;&#20064;\2021&#20013;&#32771;&#24635;&#22797;&#20064;&#183;&#29289;&#29702;\797B.TIF" TargetMode="External" /><Relationship Id="rId5" Type="http://schemas.openxmlformats.org/officeDocument/2006/relationships/image" Target="../media/image55.png" /><Relationship Id="rId6" Type="http://schemas.openxmlformats.org/officeDocument/2006/relationships/image" Target="file:///E:\&#36164;&#26009;%20%20%20L\2020\&#35838;&#20214;\&#20013;&#32771;&#24635;&#22797;&#20064;\2021&#20013;&#32771;&#24635;&#22797;&#20064;&#183;&#29289;&#29702;\797C.TIF" TargetMode="External" /><Relationship Id="rId7" Type="http://schemas.openxmlformats.org/officeDocument/2006/relationships/image" Target="../media/image56.png" /></Relationships>
</file>

<file path=ppt/slides/_rels/slide4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7.png" /></Relationships>
</file>

<file path=ppt/slides/_rels/slide4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8.png" /><Relationship Id="rId3" Type="http://schemas.openxmlformats.org/officeDocument/2006/relationships/image" Target="../media/image59.png" /></Relationships>
</file>

<file path=ppt/slides/_rels/slide5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0.emf" /><Relationship Id="rId3" Type="http://schemas.openxmlformats.org/officeDocument/2006/relationships/image" Target="../media/image61.emf" /></Relationships>
</file>

<file path=ppt/slides/_rels/slide5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1.emf" /></Relationships>
</file>

<file path=ppt/slides/_rels/slide5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2.emf" /><Relationship Id="rId3" Type="http://schemas.openxmlformats.org/officeDocument/2006/relationships/image" Target="../media/image63.png" /></Relationships>
</file>

<file path=ppt/slides/_rels/slide5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4.emf" /></Relationships>
</file>

<file path=ppt/slides/_rels/slide5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5.emf" /><Relationship Id="rId3" Type="http://schemas.openxmlformats.org/officeDocument/2006/relationships/image" Target="../media/image66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50" name="文本框 14"/>
          <p:cNvSpPr txBox="1"/>
          <p:nvPr/>
        </p:nvSpPr>
        <p:spPr>
          <a:xfrm>
            <a:off x="0" y="0"/>
            <a:ext cx="2393950" cy="46196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2400" spc="0">
                <a:solidFill>
                  <a:srgbClr val="7F7F7F"/>
                </a:solidFill>
                <a:latin typeface="黑体" pitchFamily="49" charset="-122"/>
                <a:ea typeface="黑体" pitchFamily="49" charset="-122"/>
              </a:rPr>
              <a:t>中</a:t>
            </a:r>
            <a:r>
              <a:rPr lang="zh-CN" altLang="en-US" sz="2400" spc="0">
                <a:solidFill>
                  <a:srgbClr val="7F7F7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考总复习</a:t>
            </a:r>
            <a:endParaRPr lang="zh-CN" altLang="en-US" sz="2400">
              <a:solidFill>
                <a:srgbClr val="7F7F7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51" name="Oval 12"/>
          <p:cNvSpPr/>
          <p:nvPr/>
        </p:nvSpPr>
        <p:spPr bwMode="gray">
          <a:xfrm>
            <a:off x="1971675" y="5705475"/>
            <a:ext cx="314325" cy="519113"/>
          </a:xfrm>
          <a:prstGeom prst="ellipse">
            <a:avLst/>
          </a:prstGeom>
          <a:gradFill rotWithShape="1">
            <a:gsLst>
              <a:gs pos="0">
                <a:srgbClr val="FFCC00"/>
              </a:gs>
              <a:gs pos="100000">
                <a:srgbClr val="7C63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2" name="Oval 10"/>
          <p:cNvSpPr/>
          <p:nvPr/>
        </p:nvSpPr>
        <p:spPr bwMode="gray">
          <a:xfrm>
            <a:off x="428625" y="6559550"/>
            <a:ext cx="298450" cy="298450"/>
          </a:xfrm>
          <a:prstGeom prst="ellipse">
            <a:avLst/>
          </a:prstGeom>
          <a:gradFill rotWithShape="1">
            <a:gsLst>
              <a:gs pos="0">
                <a:srgbClr val="000000"/>
              </a:gs>
              <a:gs pos="100000">
                <a:srgbClr val="FFCC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3" name="Oval 39"/>
          <p:cNvSpPr/>
          <p:nvPr/>
        </p:nvSpPr>
        <p:spPr bwMode="gray">
          <a:xfrm>
            <a:off x="1466850" y="639762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4" name="Oval 30"/>
          <p:cNvSpPr/>
          <p:nvPr/>
        </p:nvSpPr>
        <p:spPr bwMode="gray">
          <a:xfrm>
            <a:off x="2800350" y="6446838"/>
            <a:ext cx="258763" cy="25876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5" name="Oval 21"/>
          <p:cNvSpPr/>
          <p:nvPr/>
        </p:nvSpPr>
        <p:spPr bwMode="gray">
          <a:xfrm>
            <a:off x="4229100" y="6338888"/>
            <a:ext cx="428625" cy="519112"/>
          </a:xfrm>
          <a:prstGeom prst="ellipse">
            <a:avLst/>
          </a:prstGeom>
          <a:gradFill rotWithShape="1">
            <a:gsLst>
              <a:gs pos="0">
                <a:srgbClr val="48BE67"/>
              </a:gs>
              <a:gs pos="100000">
                <a:srgbClr val="235C32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6" name="Oval 39"/>
          <p:cNvSpPr/>
          <p:nvPr/>
        </p:nvSpPr>
        <p:spPr bwMode="gray">
          <a:xfrm>
            <a:off x="0" y="5418138"/>
            <a:ext cx="200025" cy="519112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7" name="Oval 30"/>
          <p:cNvSpPr/>
          <p:nvPr/>
        </p:nvSpPr>
        <p:spPr bwMode="gray">
          <a:xfrm>
            <a:off x="638175" y="5815013"/>
            <a:ext cx="371475" cy="51911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8" name="Oval 39"/>
          <p:cNvSpPr/>
          <p:nvPr/>
        </p:nvSpPr>
        <p:spPr bwMode="gray">
          <a:xfrm>
            <a:off x="3371850" y="595947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9" name="文本框 14"/>
          <p:cNvSpPr txBox="1">
            <a:spLocks noChangeArrowheads="1"/>
          </p:cNvSpPr>
          <p:nvPr/>
        </p:nvSpPr>
        <p:spPr bwMode="auto">
          <a:xfrm>
            <a:off x="1706211" y="3792891"/>
            <a:ext cx="5889625" cy="5238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algn="ctr" eaLnBrk="1" hangingPunct="1"/>
            <a:r>
              <a:rPr lang="zh-CN" altLang="en-US" sz="28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8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32</a:t>
            </a:r>
            <a:r>
              <a:rPr lang="zh-CN" altLang="en-US" sz="28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课时　电和磁</a:t>
            </a:r>
            <a:endParaRPr lang="zh-CN" altLang="en-US" sz="2800" b="1">
              <a:solidFill>
                <a:srgbClr val="1B533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60" name="文本框 5"/>
          <p:cNvSpPr txBox="1">
            <a:spLocks noChangeArrowheads="1"/>
          </p:cNvSpPr>
          <p:nvPr/>
        </p:nvSpPr>
        <p:spPr bwMode="auto">
          <a:xfrm>
            <a:off x="589844" y="2355144"/>
            <a:ext cx="7473950" cy="7078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r>
              <a:rPr lang="zh-CN" altLang="en-US" sz="40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第四板块 电与磁</a:t>
            </a:r>
            <a:endParaRPr lang="zh-CN" altLang="en-US" sz="4000" b="1">
              <a:solidFill>
                <a:srgbClr val="1B533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comb/>
  </p:transition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3074" name="组合 5"/>
          <p:cNvGrpSpPr/>
          <p:nvPr/>
        </p:nvGrpSpPr>
        <p:grpSpPr>
          <a:xfrm>
            <a:off x="3781425" y="3894138"/>
            <a:ext cx="676275" cy="744537"/>
            <a:chOff x="3703637" y="4502150"/>
            <a:chExt cx="676275" cy="744538"/>
          </a:xfrm>
        </p:grpSpPr>
        <p:sp>
          <p:nvSpPr>
            <p:cNvPr id="3093" name="立方体 13"/>
            <p:cNvSpPr/>
            <p:nvPr/>
          </p:nvSpPr>
          <p:spPr>
            <a:xfrm rot="18420000">
              <a:off x="3706812" y="4498975"/>
              <a:ext cx="669926" cy="676275"/>
            </a:xfrm>
            <a:prstGeom prst="cube">
              <a:avLst>
                <a:gd name="adj" fmla="val 25000"/>
              </a:avLst>
            </a:prstGeom>
            <a:solidFill>
              <a:srgbClr val="6E9FEE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4" name="Text Box 9"/>
            <p:cNvSpPr/>
            <p:nvPr/>
          </p:nvSpPr>
          <p:spPr bwMode="gray">
            <a:xfrm>
              <a:off x="3870325" y="4600575"/>
              <a:ext cx="377825" cy="64611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3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75" name="组合 1"/>
          <p:cNvGrpSpPr/>
          <p:nvPr/>
        </p:nvGrpSpPr>
        <p:grpSpPr>
          <a:xfrm>
            <a:off x="2524125" y="2109788"/>
            <a:ext cx="676275" cy="754062"/>
            <a:chOff x="2446338" y="2438400"/>
            <a:chExt cx="676275" cy="754063"/>
          </a:xfrm>
        </p:grpSpPr>
        <p:sp>
          <p:nvSpPr>
            <p:cNvPr id="3091" name="立方体 18"/>
            <p:cNvSpPr/>
            <p:nvPr/>
          </p:nvSpPr>
          <p:spPr>
            <a:xfrm rot="18420000">
              <a:off x="2450307" y="2434431"/>
              <a:ext cx="668338" cy="676275"/>
            </a:xfrm>
            <a:prstGeom prst="cube">
              <a:avLst>
                <a:gd name="adj" fmla="val 25000"/>
              </a:avLst>
            </a:prstGeom>
            <a:solidFill>
              <a:srgbClr val="FFC00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2" name="Text Box 9"/>
            <p:cNvSpPr/>
            <p:nvPr/>
          </p:nvSpPr>
          <p:spPr bwMode="gray">
            <a:xfrm>
              <a:off x="2600325" y="2546350"/>
              <a:ext cx="379413" cy="64611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1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3076" name="矩形 40"/>
          <p:cNvSpPr>
            <a:spLocks noChangeArrowheads="1"/>
          </p:cNvSpPr>
          <p:nvPr/>
        </p:nvSpPr>
        <p:spPr bwMode="auto">
          <a:xfrm>
            <a:off x="0" y="-33338"/>
            <a:ext cx="4802188" cy="83185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4800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中考总复习</a:t>
            </a:r>
            <a:endParaRPr lang="zh-CN" altLang="en-US" sz="4800">
              <a:solidFill>
                <a:srgbClr val="1B533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7" name="文本框 18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3163888" y="2154238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考情分析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3078" name="组合 6"/>
          <p:cNvGrpSpPr/>
          <p:nvPr/>
        </p:nvGrpSpPr>
        <p:grpSpPr>
          <a:xfrm>
            <a:off x="4637088" y="4824413"/>
            <a:ext cx="676275" cy="754062"/>
            <a:chOff x="4543425" y="5634038"/>
            <a:chExt cx="676275" cy="754062"/>
          </a:xfrm>
        </p:grpSpPr>
        <p:sp>
          <p:nvSpPr>
            <p:cNvPr id="3089" name="立方体 35"/>
            <p:cNvSpPr/>
            <p:nvPr/>
          </p:nvSpPr>
          <p:spPr>
            <a:xfrm rot="18420000">
              <a:off x="4546600" y="5630863"/>
              <a:ext cx="669925" cy="676275"/>
            </a:xfrm>
            <a:prstGeom prst="cube">
              <a:avLst>
                <a:gd name="adj" fmla="val 25000"/>
              </a:avLst>
            </a:prstGeom>
            <a:solidFill>
              <a:srgbClr val="92D05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0" name="Text Box 9"/>
            <p:cNvSpPr/>
            <p:nvPr/>
          </p:nvSpPr>
          <p:spPr bwMode="gray">
            <a:xfrm>
              <a:off x="4708525" y="5741988"/>
              <a:ext cx="377825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4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79" name="组合 3"/>
          <p:cNvGrpSpPr/>
          <p:nvPr/>
        </p:nvGrpSpPr>
        <p:grpSpPr>
          <a:xfrm>
            <a:off x="3273425" y="3003550"/>
            <a:ext cx="676275" cy="773113"/>
            <a:chOff x="3195638" y="3535363"/>
            <a:chExt cx="676275" cy="773112"/>
          </a:xfrm>
        </p:grpSpPr>
        <p:sp>
          <p:nvSpPr>
            <p:cNvPr id="3087" name="立方体 11"/>
            <p:cNvSpPr/>
            <p:nvPr/>
          </p:nvSpPr>
          <p:spPr>
            <a:xfrm rot="18420000">
              <a:off x="3199607" y="3531394"/>
              <a:ext cx="668337" cy="676275"/>
            </a:xfrm>
            <a:prstGeom prst="cube">
              <a:avLst>
                <a:gd name="adj" fmla="val 25000"/>
              </a:avLst>
            </a:prstGeom>
            <a:solidFill>
              <a:srgbClr val="AFC5B9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88" name="Text Box 9"/>
            <p:cNvSpPr/>
            <p:nvPr/>
          </p:nvSpPr>
          <p:spPr bwMode="gray">
            <a:xfrm>
              <a:off x="3349625" y="3662363"/>
              <a:ext cx="379413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2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80" name="组合 40"/>
          <p:cNvGrpSpPr/>
          <p:nvPr/>
        </p:nvGrpSpPr>
        <p:grpSpPr>
          <a:xfrm>
            <a:off x="5399088" y="5678488"/>
            <a:ext cx="676275" cy="723900"/>
            <a:chOff x="5306402" y="5631420"/>
            <a:chExt cx="676410" cy="723398"/>
          </a:xfrm>
        </p:grpSpPr>
        <p:sp>
          <p:nvSpPr>
            <p:cNvPr id="3085" name="立方体 43"/>
            <p:cNvSpPr/>
            <p:nvPr/>
          </p:nvSpPr>
          <p:spPr>
            <a:xfrm rot="18420000">
              <a:off x="5309877" y="5627945"/>
              <a:ext cx="669460" cy="676410"/>
            </a:xfrm>
            <a:prstGeom prst="cube">
              <a:avLst>
                <a:gd name="adj" fmla="val 25000"/>
              </a:avLst>
            </a:prstGeom>
            <a:solidFill>
              <a:srgbClr val="7030A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86" name="Text Box 9"/>
            <p:cNvSpPr/>
            <p:nvPr/>
          </p:nvSpPr>
          <p:spPr bwMode="gray">
            <a:xfrm>
              <a:off x="5455761" y="5708706"/>
              <a:ext cx="377825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5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3081" name="文本框 18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3948113" y="3048000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知识梳理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82" name="文本框 18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4462463" y="3905250"/>
            <a:ext cx="2370137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重难点突破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83" name="文本框 18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5391150" y="4805363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中考特训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84" name="文本框 18">
            <a:hlinkClick r:id="rId6" action="ppaction://hlinksldjump"/>
          </p:cNvPr>
          <p:cNvSpPr txBox="1">
            <a:spLocks noChangeArrowheads="1"/>
          </p:cNvSpPr>
          <p:nvPr/>
        </p:nvSpPr>
        <p:spPr bwMode="auto">
          <a:xfrm>
            <a:off x="6046788" y="5776913"/>
            <a:ext cx="2003425" cy="7064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广东中考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8" name="矩形 3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考情分析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4099" name="表格 1"/>
          <p:cNvGraphicFramePr>
            <a:graphicFrameLocks noGrp="1"/>
          </p:cNvGraphicFramePr>
          <p:nvPr/>
        </p:nvGraphicFramePr>
        <p:xfrm>
          <a:off x="446088" y="1327150"/>
          <a:ext cx="8251825" cy="4381500"/>
        </p:xfrm>
        <a:graphic>
          <a:graphicData uri="http://schemas.openxmlformats.org/drawingml/2006/table">
            <a:tbl>
              <a:tblPr/>
              <a:tblGrid>
                <a:gridCol w="2844800"/>
                <a:gridCol w="1782762"/>
                <a:gridCol w="1562100"/>
                <a:gridCol w="2062162"/>
              </a:tblGrid>
              <a:tr h="411162">
                <a:tc rowSpan="2">
                  <a:txBody>
                    <a:bodyPr lIns="23312" tIns="0" rIns="2331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课程标准（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2011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版）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3312" marR="2331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gridSpan="3">
                  <a:txBody>
                    <a:bodyPr lIns="23312" tIns="0" rIns="2331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近三年考到的知识点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3312" marR="2331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12700"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</a:tr>
              <a:tr h="411162"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B w="12700">
                      <a:miter lim="800000"/>
                    </a:lnB>
                  </a:tcPr>
                </a:tc>
                <a:tc>
                  <a:txBody>
                    <a:bodyPr lIns="23312" tIns="0" rIns="2331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2018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3312" marR="2331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23312" tIns="0" rIns="2331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2019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3312" marR="2331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23312" tIns="0" rIns="2331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2020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3312" marR="2331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1163638">
                <a:tc>
                  <a:txBody>
                    <a:bodyPr lIns="23312" tIns="0" rIns="2331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500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2.4.2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通过实验认识磁场，知道地磁场．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3312" marR="2331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23312" tIns="0" rIns="2331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 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3312" marR="2331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23312" tIns="0" rIns="2331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 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3312" marR="2331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23312" tIns="0" rIns="2331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 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3312" marR="2331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2395538">
                <a:tc>
                  <a:txBody>
                    <a:bodyPr lIns="23312" tIns="0" rIns="2331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500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2.4.3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通过实验了解电流周围存在着磁场，探究通电螺线管的磁场方向．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3312" marR="2331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23312" tIns="0" rIns="2331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电磁铁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（填空题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分）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3312" marR="2331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23312" tIns="0" rIns="2331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 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3312" marR="2331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23312" tIns="0" rIns="2331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通电螺线管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（作图题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分）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3312" marR="2331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2" name="矩形 3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考情分析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5123" name="表格 1"/>
          <p:cNvGraphicFramePr>
            <a:graphicFrameLocks noGrp="1"/>
          </p:cNvGraphicFramePr>
          <p:nvPr/>
        </p:nvGraphicFramePr>
        <p:xfrm>
          <a:off x="450850" y="817562"/>
          <a:ext cx="8242300" cy="5669280"/>
        </p:xfrm>
        <a:graphic>
          <a:graphicData uri="http://schemas.openxmlformats.org/drawingml/2006/table">
            <a:tbl>
              <a:tblPr/>
              <a:tblGrid>
                <a:gridCol w="3101975"/>
                <a:gridCol w="1279525"/>
                <a:gridCol w="1984375"/>
                <a:gridCol w="1876425"/>
              </a:tblGrid>
              <a:tr h="365125">
                <a:tc rowSpan="2">
                  <a:txBody>
                    <a:bodyPr lIns="23313" tIns="0" rIns="2331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课程标准（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2011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版）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3313" marR="2331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gridSpan="3">
                  <a:txBody>
                    <a:bodyPr lIns="23313" tIns="0" rIns="2331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近三年考到的知识点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3313" marR="2331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12700"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</a:tr>
              <a:tr h="365125"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B w="12700">
                      <a:miter lim="800000"/>
                    </a:lnB>
                  </a:tcPr>
                </a:tc>
                <a:tc>
                  <a:txBody>
                    <a:bodyPr lIns="23313" tIns="0" rIns="2331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2018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3313" marR="2331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23313" tIns="0" rIns="2331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2019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3313" marR="2331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23313" tIns="0" rIns="2331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2020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3313" marR="2331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2132012">
                <a:tc>
                  <a:txBody>
                    <a:bodyPr lIns="23313" tIns="0" rIns="2331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500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2.4.4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通过实验，了解通电导线在磁场中会受到力的作用，知道力的方向与与哪些方向都关．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3313" marR="2331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23313" tIns="0" rIns="2331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 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3313" marR="2331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23313" tIns="0" rIns="2331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电动机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（填空题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3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分）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3313" marR="2331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23313" tIns="0" rIns="2331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电动机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（选择题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3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分）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3313" marR="2331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2681288">
                <a:tc>
                  <a:txBody>
                    <a:bodyPr lIns="23313" tIns="0" rIns="2331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500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2.4.5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通过实验，探究导体在磁场中运动时产生感应电流的条件．了解电磁感应在生活、生产中的应用．</a:t>
                      </a: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	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3313" marR="2331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23313" tIns="0" rIns="2331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 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3313" marR="2331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23313" tIns="0" rIns="2331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 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3313" marR="2331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23313" tIns="0" rIns="2331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 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3313" marR="2331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146" name="箭头: 五边形 3"/>
          <p:cNvSpPr/>
          <p:nvPr/>
        </p:nvSpPr>
        <p:spPr>
          <a:xfrm>
            <a:off x="460375" y="723900"/>
            <a:ext cx="2292350" cy="558800"/>
          </a:xfrm>
          <a:prstGeom prst="homePlate">
            <a:avLst>
              <a:gd name="adj" fmla="val 50006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　磁现象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147" name="矩形 9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6148" name="表格 1"/>
          <p:cNvGraphicFramePr>
            <a:graphicFrameLocks noGrp="1"/>
          </p:cNvGraphicFramePr>
          <p:nvPr/>
        </p:nvGraphicFramePr>
        <p:xfrm>
          <a:off x="473075" y="1466850"/>
          <a:ext cx="8193088" cy="4986338"/>
        </p:xfrm>
        <a:graphic>
          <a:graphicData uri="http://schemas.openxmlformats.org/drawingml/2006/table">
            <a:tbl>
              <a:tblPr/>
              <a:tblGrid>
                <a:gridCol w="1209675"/>
                <a:gridCol w="6983412"/>
              </a:tblGrid>
              <a:tr h="496888">
                <a:tc>
                  <a:txBody>
                    <a:bodyPr lIns="18404" tIns="0" rIns="1840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1.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磁性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18404" marR="1840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18404" tIns="0" rIns="1840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磁铁能吸引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　　　　　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等物质的性质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18404" marR="1840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377825">
                <a:tc>
                  <a:txBody>
                    <a:bodyPr lIns="18404" tIns="0" rIns="1840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2.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磁体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18404" marR="1840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18404" tIns="0" rIns="1840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具有磁性的物体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18404" marR="1840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3095625">
                <a:tc>
                  <a:txBody>
                    <a:bodyPr lIns="18404" tIns="0" rIns="1840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3.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磁极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18404" marR="1840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18404" tIns="0" rIns="1840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ts val="4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）定义：磁体的磁性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　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的两个部位（如条形磁铁磁性两端最强，中间最弱）；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>
                        <a:lnSpc>
                          <a:spcPts val="4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）两极：当磁体悬挂静止时，指向南方的叫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　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；指向北方的叫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　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；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>
                        <a:lnSpc>
                          <a:spcPts val="4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3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）规律：同名磁极相互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　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，异名磁极相互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　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．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18404" marR="1840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996950">
                <a:tc>
                  <a:txBody>
                    <a:bodyPr lIns="18404" tIns="0" rIns="1840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4.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磁化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18404" marR="1840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18404" tIns="0" rIns="1840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ts val="4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使原来没有磁性的物体在磁体或者电流的作用下获得磁性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18404" marR="1840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  <p:sp>
        <p:nvSpPr>
          <p:cNvPr id="6165" name="矩形 4"/>
          <p:cNvSpPr/>
          <p:nvPr/>
        </p:nvSpPr>
        <p:spPr>
          <a:xfrm>
            <a:off x="3708400" y="1447800"/>
            <a:ext cx="1722438" cy="461963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铁、钴、镍</a:t>
            </a:r>
            <a:endParaRPr lang="zh-CN" altLang="en-US" sz="2400"/>
          </a:p>
        </p:txBody>
      </p:sp>
      <p:sp>
        <p:nvSpPr>
          <p:cNvPr id="6166" name="矩形 10"/>
          <p:cNvSpPr/>
          <p:nvPr/>
        </p:nvSpPr>
        <p:spPr>
          <a:xfrm>
            <a:off x="5167313" y="2390775"/>
            <a:ext cx="800100" cy="461963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最强</a:t>
            </a:r>
            <a:endParaRPr lang="zh-CN" altLang="en-US" sz="2400"/>
          </a:p>
        </p:txBody>
      </p:sp>
      <p:sp>
        <p:nvSpPr>
          <p:cNvPr id="6167" name="矩形 11"/>
          <p:cNvSpPr/>
          <p:nvPr/>
        </p:nvSpPr>
        <p:spPr>
          <a:xfrm>
            <a:off x="2163763" y="3914775"/>
            <a:ext cx="1176337" cy="461963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南</a:t>
            </a:r>
            <a:r>
              <a:rPr lang="en-US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(S)</a:t>
            </a:r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极</a:t>
            </a:r>
            <a:endParaRPr lang="zh-CN" altLang="en-US" sz="2400"/>
          </a:p>
        </p:txBody>
      </p:sp>
      <p:sp>
        <p:nvSpPr>
          <p:cNvPr id="6168" name="矩形 12"/>
          <p:cNvSpPr/>
          <p:nvPr/>
        </p:nvSpPr>
        <p:spPr>
          <a:xfrm>
            <a:off x="5803900" y="3895725"/>
            <a:ext cx="1227138" cy="4603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北</a:t>
            </a:r>
            <a:r>
              <a:rPr lang="en-US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(N)</a:t>
            </a:r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极</a:t>
            </a:r>
            <a:endParaRPr lang="zh-CN" altLang="en-US" sz="2400"/>
          </a:p>
        </p:txBody>
      </p:sp>
      <p:sp>
        <p:nvSpPr>
          <p:cNvPr id="6169" name="矩形 13"/>
          <p:cNvSpPr/>
          <p:nvPr/>
        </p:nvSpPr>
        <p:spPr>
          <a:xfrm>
            <a:off x="5567363" y="4411663"/>
            <a:ext cx="800100" cy="46196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排斥</a:t>
            </a:r>
            <a:endParaRPr lang="zh-CN" altLang="en-US" sz="2400"/>
          </a:p>
        </p:txBody>
      </p:sp>
      <p:sp>
        <p:nvSpPr>
          <p:cNvPr id="6170" name="矩形 14"/>
          <p:cNvSpPr/>
          <p:nvPr/>
        </p:nvSpPr>
        <p:spPr>
          <a:xfrm>
            <a:off x="2343150" y="4911725"/>
            <a:ext cx="800100" cy="461963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吸引</a:t>
            </a:r>
            <a:endParaRPr lang="zh-CN" altLang="en-US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6165" grpId="0"/>
      <p:bldP spid="6166" grpId="0"/>
      <p:bldP spid="6167" grpId="0"/>
      <p:bldP spid="6168" grpId="0"/>
      <p:bldP spid="6169" grpId="0"/>
      <p:bldP spid="617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70" name="矩形 9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7171" name="表格 1"/>
          <p:cNvGraphicFramePr>
            <a:graphicFrameLocks noGrp="1"/>
          </p:cNvGraphicFramePr>
          <p:nvPr/>
        </p:nvGraphicFramePr>
        <p:xfrm>
          <a:off x="396875" y="1039812"/>
          <a:ext cx="8499475" cy="5141912"/>
        </p:xfrm>
        <a:graphic>
          <a:graphicData uri="http://schemas.openxmlformats.org/drawingml/2006/table">
            <a:tbl>
              <a:tblPr/>
              <a:tblGrid>
                <a:gridCol w="1006475"/>
                <a:gridCol w="7493000"/>
              </a:tblGrid>
              <a:tr h="2868612">
                <a:tc>
                  <a:txBody>
                    <a:bodyPr lIns="18402" tIns="0" rIns="1840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5.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磁场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18402" marR="1840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18402" tIns="0" rIns="1840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）定义：磁体周围存在着的物质，它是一种看不见、摸不着的特殊物质；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>
                        <a:lnSpc>
                          <a:spcPct val="1500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）基本性质：磁场对放入其中的磁体产生力的作用；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>
                        <a:lnSpc>
                          <a:spcPct val="1500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3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）方向：小磁针静止时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　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极所指的方向规定为该点磁场的方向．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18402" marR="1840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2273300">
                <a:tc>
                  <a:txBody>
                    <a:bodyPr lIns="18402" tIns="0" rIns="1840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6.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磁感线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18402" marR="1840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18402" tIns="0" rIns="1840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）定义：在磁场中画一些带方向的线来表示磁场的方向（虚拟的，不是真实存在的）；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>
                        <a:lnSpc>
                          <a:spcPct val="1500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）方向：磁体周围的磁感线都是从磁体的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</a:t>
                      </a:r>
                      <a:r>
                        <a:rPr lang="en-US" altLang="zh-CN" sz="2400" u="sng">
                          <a:solidFill>
                            <a:schemeClr val="bg1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.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极出发，回到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　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极；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</a:txBody>
                  <a:tcPr marL="18402" marR="1840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  <p:sp>
        <p:nvSpPr>
          <p:cNvPr id="7182" name="矩形 2"/>
          <p:cNvSpPr/>
          <p:nvPr/>
        </p:nvSpPr>
        <p:spPr>
          <a:xfrm>
            <a:off x="5265738" y="2770188"/>
            <a:ext cx="800100" cy="46196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北　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7183" name="矩形 10"/>
          <p:cNvSpPr/>
          <p:nvPr/>
        </p:nvSpPr>
        <p:spPr>
          <a:xfrm>
            <a:off x="7773988" y="5105400"/>
            <a:ext cx="492125" cy="461963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北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7184" name="矩形 11"/>
          <p:cNvSpPr/>
          <p:nvPr/>
        </p:nvSpPr>
        <p:spPr>
          <a:xfrm>
            <a:off x="3725863" y="5675313"/>
            <a:ext cx="492125" cy="46196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南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2" grpId="0"/>
      <p:bldP spid="7183" grpId="0"/>
      <p:bldP spid="718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4" name="矩形 9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8195" name="表格 1"/>
          <p:cNvGraphicFramePr>
            <a:graphicFrameLocks noGrp="1"/>
          </p:cNvGraphicFramePr>
          <p:nvPr/>
        </p:nvGraphicFramePr>
        <p:xfrm>
          <a:off x="460375" y="830263"/>
          <a:ext cx="8223250" cy="5486400"/>
        </p:xfrm>
        <a:graphic>
          <a:graphicData uri="http://schemas.openxmlformats.org/drawingml/2006/table">
            <a:tbl>
              <a:tblPr/>
              <a:tblGrid>
                <a:gridCol w="1214438"/>
                <a:gridCol w="7008812"/>
              </a:tblGrid>
              <a:tr h="2193925">
                <a:tc>
                  <a:txBody>
                    <a:bodyPr lIns="18401" tIns="0" rIns="18401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6.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磁感线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18401" marR="18401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18401" tIns="0" rIns="18401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3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）典型磁感线：</a:t>
                      </a: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①</a:t>
                      </a: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异名磁极　　　</a:t>
                      </a: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②</a:t>
                      </a: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蹄形磁铁　　　　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           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/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                                  ③</a:t>
                      </a: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条形磁铁　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    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</a:t>
                      </a: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④</a:t>
                      </a: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同名磁极</a:t>
                      </a:r>
                      <a:endParaRPr lang="en-US" altLang="en-US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/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      </a:t>
                      </a:r>
                      <a:endParaRPr lang="en-US" altLang="en-US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  <a:p>
                      <a:pPr marL="0" lvl="0" indent="0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  <a:p>
                      <a:pPr marL="0" lvl="0" indent="0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18401" marR="18401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3230562">
                <a:tc>
                  <a:txBody>
                    <a:bodyPr lIns="18401" tIns="0" rIns="18401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7.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地磁场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18401" marR="18401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18401" tIns="0" rIns="18401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）定义：地球周围存在磁场，形状与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磁体的磁场相似；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）特点：地磁北极在地理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　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附近，地磁南极在地理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　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附近．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（地理两极与地磁场的两极并不重合，最早发现磁偏角的是宋代学者沈括）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18401" marR="18401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  <p:pic>
        <p:nvPicPr>
          <p:cNvPr id="8206" name="Picture 10" descr="E:\资料   L\2020\课件\中考总复习\2021中考总复习·物理\771a.TIF"/>
          <p:cNvPicPr>
            <a:picLocks noChangeAspect="1"/>
          </p:cNvPicPr>
          <p:nvPr/>
        </p:nvPicPr>
        <p:blipFill>
          <a:blip r:embed="rId4" r:link="rId3"/>
          <a:stretch>
            <a:fillRect/>
          </a:stretch>
        </p:blipFill>
        <p:spPr>
          <a:xfrm>
            <a:off x="1814513" y="1812925"/>
            <a:ext cx="1804987" cy="9017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8207" name="Picture 9" descr="E:\资料   L\2020\课件\中考总复习\2021中考总复习·物理\771b.TIF"/>
          <p:cNvPicPr>
            <a:picLocks noChangeAspect="1"/>
          </p:cNvPicPr>
          <p:nvPr/>
        </p:nvPicPr>
        <p:blipFill>
          <a:blip r:embed="rId6" r:link="rId5"/>
          <a:stretch>
            <a:fillRect/>
          </a:stretch>
        </p:blipFill>
        <p:spPr>
          <a:xfrm>
            <a:off x="3770313" y="1812925"/>
            <a:ext cx="1119187" cy="107156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8208" name="Picture 8" descr="E:\资料   L\2020\课件\中考总复习\2021中考总复习·物理\771c.TIF"/>
          <p:cNvPicPr>
            <a:picLocks noChangeAspect="1"/>
          </p:cNvPicPr>
          <p:nvPr/>
        </p:nvPicPr>
        <p:blipFill>
          <a:blip r:embed="rId8" r:link="rId7"/>
          <a:stretch>
            <a:fillRect/>
          </a:stretch>
        </p:blipFill>
        <p:spPr>
          <a:xfrm>
            <a:off x="5127625" y="1812925"/>
            <a:ext cx="1914525" cy="9017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8209" name="Picture 7" descr="E:\资料   L\2020\课件\中考总复习\2021中考总复习·物理\771d.TIF"/>
          <p:cNvPicPr>
            <a:picLocks noChangeAspect="1"/>
          </p:cNvPicPr>
          <p:nvPr/>
        </p:nvPicPr>
        <p:blipFill>
          <a:blip r:embed="rId10" r:link="rId9"/>
          <a:stretch>
            <a:fillRect/>
          </a:stretch>
        </p:blipFill>
        <p:spPr>
          <a:xfrm>
            <a:off x="7200900" y="1784350"/>
            <a:ext cx="1323975" cy="9032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8210" name="矩形 2"/>
          <p:cNvSpPr/>
          <p:nvPr/>
        </p:nvSpPr>
        <p:spPr>
          <a:xfrm>
            <a:off x="7229475" y="3067050"/>
            <a:ext cx="800100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4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条形</a:t>
            </a:r>
            <a:endParaRPr lang="zh-CN" altLang="en-US" sz="1600">
              <a:ea typeface="黑体" panose="02010609060101010101" pitchFamily="49" charset="-122"/>
            </a:endParaRPr>
          </a:p>
        </p:txBody>
      </p:sp>
      <p:sp>
        <p:nvSpPr>
          <p:cNvPr id="8211" name="矩形 8"/>
          <p:cNvSpPr/>
          <p:nvPr/>
        </p:nvSpPr>
        <p:spPr>
          <a:xfrm>
            <a:off x="5913438" y="4156075"/>
            <a:ext cx="1108075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4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南极　</a:t>
            </a:r>
            <a:endParaRPr lang="zh-CN" altLang="en-US" sz="1600">
              <a:ea typeface="黑体" panose="02010609060101010101" pitchFamily="49" charset="-122"/>
            </a:endParaRPr>
          </a:p>
        </p:txBody>
      </p:sp>
      <p:sp>
        <p:nvSpPr>
          <p:cNvPr id="8212" name="矩形 10"/>
          <p:cNvSpPr/>
          <p:nvPr/>
        </p:nvSpPr>
        <p:spPr>
          <a:xfrm>
            <a:off x="3530600" y="4662488"/>
            <a:ext cx="800100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4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北极</a:t>
            </a:r>
            <a:endParaRPr lang="zh-CN" altLang="en-US" sz="1600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10" grpId="0"/>
      <p:bldP spid="8211" grpId="0"/>
      <p:bldP spid="82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8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219" name="标题 5"/>
          <p:cNvSpPr>
            <a:spLocks noGrp="1"/>
          </p:cNvSpPr>
          <p:nvPr>
            <p:ph type="title" idx="4294967295"/>
          </p:nvPr>
        </p:nvSpPr>
        <p:spPr>
          <a:xfrm>
            <a:off x="508000" y="1666875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</a:t>
            </a:r>
            <a:r>
              <a:rPr lang="zh-CN" altLang="zh-CN" sz="2800"/>
              <a:t>．电流的磁效应（奥斯特实验）</a:t>
            </a:r>
            <a:br>
              <a:rPr lang="zh-CN" altLang="zh-CN" sz="2800"/>
            </a:br>
            <a:br>
              <a:rPr lang="en-US" altLang="zh-CN" sz="2800"/>
            </a:br>
            <a:br>
              <a:rPr lang="en-US" altLang="zh-CN" sz="2800"/>
            </a:br>
            <a:br>
              <a:rPr lang="en-US" altLang="zh-CN" sz="2800"/>
            </a:br>
            <a:r>
              <a:rPr lang="zh-CN" altLang="zh-CN" sz="2800"/>
              <a:t>甲乙两图说明：</a:t>
            </a:r>
            <a:r>
              <a:rPr lang="en-US" altLang="zh-CN" sz="2800"/>
              <a:t>____________________________</a:t>
            </a:r>
            <a:r>
              <a:rPr lang="zh-CN" altLang="zh-CN" sz="2800"/>
              <a:t>，甲丙两图说明：</a:t>
            </a:r>
            <a:r>
              <a:rPr lang="en-US" altLang="zh-CN" sz="2800"/>
              <a:t>____________________________.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9220" name="箭头: 五边形 7"/>
          <p:cNvSpPr/>
          <p:nvPr/>
        </p:nvSpPr>
        <p:spPr>
          <a:xfrm>
            <a:off x="508000" y="1108075"/>
            <a:ext cx="2292350" cy="558800"/>
          </a:xfrm>
          <a:prstGeom prst="homePlate">
            <a:avLst>
              <a:gd name="adj" fmla="val 50006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　电生磁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9221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113" y="2660650"/>
            <a:ext cx="6367462" cy="15367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9222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5313" y="2803525"/>
            <a:ext cx="1857375" cy="110331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9223" name="矩形 6"/>
          <p:cNvSpPr/>
          <p:nvPr/>
        </p:nvSpPr>
        <p:spPr>
          <a:xfrm>
            <a:off x="3168650" y="4322763"/>
            <a:ext cx="3776663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通电导体周围存在磁场</a:t>
            </a:r>
            <a:endParaRPr lang="zh-CN" altLang="en-US">
              <a:ea typeface="黑体" panose="02010609060101010101" pitchFamily="49" charset="-122"/>
            </a:endParaRPr>
          </a:p>
        </p:txBody>
      </p:sp>
      <p:sp>
        <p:nvSpPr>
          <p:cNvPr id="9224" name="矩形 8"/>
          <p:cNvSpPr/>
          <p:nvPr/>
        </p:nvSpPr>
        <p:spPr>
          <a:xfrm>
            <a:off x="3168650" y="4946650"/>
            <a:ext cx="413543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磁场方向和电流方向有关</a:t>
            </a:r>
            <a:endParaRPr lang="zh-CN" altLang="en-US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9220" grpId="0"/>
      <p:bldP spid="9223" grpId="0"/>
      <p:bldP spid="92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2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243" name="标题 5"/>
          <p:cNvSpPr>
            <a:spLocks noGrp="1"/>
          </p:cNvSpPr>
          <p:nvPr>
            <p:ph type="title" idx="4294967295"/>
          </p:nvPr>
        </p:nvSpPr>
        <p:spPr>
          <a:xfrm>
            <a:off x="582613" y="108426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</a:t>
            </a:r>
            <a:r>
              <a:rPr lang="zh-CN" altLang="zh-CN" sz="2800"/>
              <a:t>．通电螺线管的磁场：通电螺线管的磁场和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磁铁的磁场一样．其两端的极性跟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方向有关，电流方向与磁极间的关系可由安培定则来判断．</a:t>
            </a:r>
            <a:br>
              <a:rPr lang="zh-CN" altLang="zh-CN" sz="2800"/>
            </a:br>
            <a:r>
              <a:rPr lang="en-US" altLang="zh-CN" sz="2800"/>
              <a:t>3</a:t>
            </a:r>
            <a:r>
              <a:rPr lang="zh-CN" altLang="zh-CN" sz="2800"/>
              <a:t>．安培定则：用</a:t>
            </a:r>
            <a:r>
              <a:rPr lang="zh-CN" altLang="zh-CN" sz="2800" u="sng"/>
              <a:t>　　　　　</a:t>
            </a:r>
            <a:r>
              <a:rPr lang="zh-CN" altLang="zh-CN" sz="2800"/>
              <a:t>手握螺线管，让四指指向螺线管中</a:t>
            </a:r>
            <a:r>
              <a:rPr lang="zh-CN" altLang="zh-CN" sz="2800" u="sng"/>
              <a:t>　　　　　</a:t>
            </a:r>
            <a:r>
              <a:rPr lang="zh-CN" altLang="zh-CN" sz="2800"/>
              <a:t>的方向，则大拇指所指的那端就是螺线管的</a:t>
            </a:r>
            <a:r>
              <a:rPr lang="zh-CN" altLang="zh-CN" sz="2800" u="sng"/>
              <a:t>　　　　　</a:t>
            </a:r>
            <a:r>
              <a:rPr lang="zh-CN" altLang="zh-CN" sz="2800"/>
              <a:t>极．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0244" name="矩形 2"/>
          <p:cNvSpPr/>
          <p:nvPr/>
        </p:nvSpPr>
        <p:spPr>
          <a:xfrm>
            <a:off x="1052513" y="1797050"/>
            <a:ext cx="903287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条形</a:t>
            </a:r>
            <a:endParaRPr lang="zh-CN" altLang="en-US" sz="2800"/>
          </a:p>
        </p:txBody>
      </p:sp>
      <p:sp>
        <p:nvSpPr>
          <p:cNvPr id="10245" name="矩形 3"/>
          <p:cNvSpPr/>
          <p:nvPr/>
        </p:nvSpPr>
        <p:spPr>
          <a:xfrm>
            <a:off x="1052513" y="2428875"/>
            <a:ext cx="903287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电流</a:t>
            </a:r>
            <a:endParaRPr lang="zh-CN" altLang="en-US" sz="2800"/>
          </a:p>
        </p:txBody>
      </p:sp>
      <p:sp>
        <p:nvSpPr>
          <p:cNvPr id="10246" name="矩形 4"/>
          <p:cNvSpPr/>
          <p:nvPr/>
        </p:nvSpPr>
        <p:spPr>
          <a:xfrm>
            <a:off x="3911600" y="3694113"/>
            <a:ext cx="542925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右</a:t>
            </a:r>
            <a:endParaRPr lang="zh-CN" altLang="en-US" sz="2800"/>
          </a:p>
        </p:txBody>
      </p:sp>
      <p:sp>
        <p:nvSpPr>
          <p:cNvPr id="10247" name="矩形 6"/>
          <p:cNvSpPr/>
          <p:nvPr/>
        </p:nvSpPr>
        <p:spPr>
          <a:xfrm>
            <a:off x="3159125" y="4348163"/>
            <a:ext cx="903288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电流</a:t>
            </a:r>
            <a:endParaRPr lang="zh-CN" altLang="en-US" sz="2800"/>
          </a:p>
        </p:txBody>
      </p:sp>
      <p:sp>
        <p:nvSpPr>
          <p:cNvPr id="10248" name="矩形 7"/>
          <p:cNvSpPr/>
          <p:nvPr/>
        </p:nvSpPr>
        <p:spPr>
          <a:xfrm>
            <a:off x="4202113" y="5029200"/>
            <a:ext cx="444500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N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10244" grpId="0"/>
      <p:bldP spid="10245" grpId="0"/>
      <p:bldP spid="10246" grpId="0"/>
      <p:bldP spid="10247" grpId="0"/>
      <p:bldP spid="1024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6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267" name="箭头: 五边形 3"/>
          <p:cNvSpPr/>
          <p:nvPr/>
        </p:nvSpPr>
        <p:spPr>
          <a:xfrm>
            <a:off x="508000" y="663575"/>
            <a:ext cx="2292350" cy="558800"/>
          </a:xfrm>
          <a:prstGeom prst="homePlate">
            <a:avLst>
              <a:gd name="adj" fmla="val 50006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　电磁铁　 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11268" name="表格 1"/>
          <p:cNvGraphicFramePr>
            <a:graphicFrameLocks noGrp="1"/>
          </p:cNvGraphicFramePr>
          <p:nvPr/>
        </p:nvGraphicFramePr>
        <p:xfrm>
          <a:off x="508000" y="1395412"/>
          <a:ext cx="8183562" cy="4938712"/>
        </p:xfrm>
        <a:graphic>
          <a:graphicData uri="http://schemas.openxmlformats.org/drawingml/2006/table">
            <a:tbl>
              <a:tblPr/>
              <a:tblGrid>
                <a:gridCol w="1068388"/>
                <a:gridCol w="7115175"/>
              </a:tblGrid>
              <a:tr h="419100">
                <a:tc>
                  <a:txBody>
                    <a:bodyPr lIns="21193" tIns="0" rIns="2119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1.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定义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1193" marR="2119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21193" tIns="0" rIns="2119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内部插入铁芯的通电螺线管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1193" marR="2119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419100">
                <a:tc>
                  <a:txBody>
                    <a:bodyPr lIns="21193" tIns="0" rIns="2119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2.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原理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1193" marR="2119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21193" tIns="0" rIns="2119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电流的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　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效应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1193" marR="2119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452438">
                <a:tc>
                  <a:txBody>
                    <a:bodyPr lIns="21193" tIns="0" rIns="2119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3.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优点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1193" marR="2119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21193" tIns="0" rIns="2119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磁性有无由通断电来控制，磁极由电流方向来控制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1193" marR="2119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3648075">
                <a:tc>
                  <a:txBody>
                    <a:bodyPr lIns="21193" tIns="0" rIns="2119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4.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磁性强弱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1193" marR="2119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21193" tIns="0" rIns="2119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ts val="35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）影响因素：电流大小、线圈匝数、线圈形状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>
                        <a:lnSpc>
                          <a:spcPts val="35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）结论：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>
                        <a:lnSpc>
                          <a:spcPts val="35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①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匝数一定时，外形相同的螺线管，通入的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</a:t>
                      </a:r>
                      <a:r>
                        <a:rPr lang="en-US" altLang="zh-CN"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  </a:t>
                      </a:r>
                      <a:r>
                        <a:rPr lang="en-US" altLang="zh-CN"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</a:t>
                      </a:r>
                      <a:r>
                        <a:rPr lang="en-US" altLang="zh-CN" sz="2400" u="sng">
                          <a:solidFill>
                            <a:schemeClr val="bg1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.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越大，电磁铁的磁性越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　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；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>
                        <a:lnSpc>
                          <a:spcPts val="3500"/>
                        </a:lnSpc>
                      </a:pP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②</a:t>
                      </a: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电流一定时，外形相同的螺线管，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越多，电磁铁的磁性越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　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；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>
                        <a:lnSpc>
                          <a:spcPts val="3500"/>
                        </a:lnSpc>
                      </a:pP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③</a:t>
                      </a: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电流和线圈匝数一定时，有铁芯的磁性越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．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1193" marR="2119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  <p:sp>
        <p:nvSpPr>
          <p:cNvPr id="11285" name="矩形 4"/>
          <p:cNvSpPr/>
          <p:nvPr/>
        </p:nvSpPr>
        <p:spPr>
          <a:xfrm>
            <a:off x="2976563" y="1749425"/>
            <a:ext cx="493712" cy="461963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磁</a:t>
            </a:r>
            <a:endParaRPr lang="zh-CN" altLang="en-US" sz="2400"/>
          </a:p>
        </p:txBody>
      </p:sp>
      <p:sp>
        <p:nvSpPr>
          <p:cNvPr id="11286" name="矩形 6"/>
          <p:cNvSpPr/>
          <p:nvPr/>
        </p:nvSpPr>
        <p:spPr>
          <a:xfrm>
            <a:off x="7519988" y="3783013"/>
            <a:ext cx="800100" cy="46196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电流</a:t>
            </a:r>
            <a:endParaRPr lang="zh-CN" altLang="en-US" sz="2400"/>
          </a:p>
        </p:txBody>
      </p:sp>
      <p:sp>
        <p:nvSpPr>
          <p:cNvPr id="11287" name="矩形 7"/>
          <p:cNvSpPr/>
          <p:nvPr/>
        </p:nvSpPr>
        <p:spPr>
          <a:xfrm>
            <a:off x="5162550" y="4244975"/>
            <a:ext cx="492125" cy="461963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强</a:t>
            </a:r>
            <a:endParaRPr lang="zh-CN" altLang="en-US" sz="2400"/>
          </a:p>
        </p:txBody>
      </p:sp>
      <p:sp>
        <p:nvSpPr>
          <p:cNvPr id="11288" name="矩形 8"/>
          <p:cNvSpPr/>
          <p:nvPr/>
        </p:nvSpPr>
        <p:spPr>
          <a:xfrm>
            <a:off x="6719888" y="4678363"/>
            <a:ext cx="800100" cy="46196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匝数</a:t>
            </a:r>
            <a:endParaRPr lang="zh-CN" altLang="en-US" sz="2400"/>
          </a:p>
        </p:txBody>
      </p:sp>
      <p:sp>
        <p:nvSpPr>
          <p:cNvPr id="11289" name="矩形 9"/>
          <p:cNvSpPr/>
          <p:nvPr/>
        </p:nvSpPr>
        <p:spPr>
          <a:xfrm>
            <a:off x="4154488" y="5140325"/>
            <a:ext cx="492125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强</a:t>
            </a:r>
            <a:endParaRPr lang="zh-CN" altLang="en-US" sz="2400"/>
          </a:p>
        </p:txBody>
      </p:sp>
      <p:sp>
        <p:nvSpPr>
          <p:cNvPr id="11290" name="矩形 10"/>
          <p:cNvSpPr/>
          <p:nvPr/>
        </p:nvSpPr>
        <p:spPr>
          <a:xfrm>
            <a:off x="7529513" y="5588000"/>
            <a:ext cx="493712" cy="461963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强</a:t>
            </a:r>
            <a:endParaRPr lang="zh-CN" altLang="en-US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2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2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2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2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2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2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2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2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  <p:bldP spid="11285" grpId="0"/>
      <p:bldP spid="11286" grpId="0"/>
      <p:bldP spid="11287" grpId="0"/>
      <p:bldP spid="11288" grpId="0"/>
      <p:bldP spid="11289" grpId="0"/>
      <p:bldP spid="1129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90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12291" name="表格 1"/>
          <p:cNvGraphicFramePr>
            <a:graphicFrameLocks noGrp="1"/>
          </p:cNvGraphicFramePr>
          <p:nvPr/>
        </p:nvGraphicFramePr>
        <p:xfrm>
          <a:off x="509588" y="1778000"/>
          <a:ext cx="8124825" cy="3302000"/>
        </p:xfrm>
        <a:graphic>
          <a:graphicData uri="http://schemas.openxmlformats.org/drawingml/2006/table">
            <a:tbl>
              <a:tblPr/>
              <a:tblGrid>
                <a:gridCol w="1060450"/>
                <a:gridCol w="7064375"/>
              </a:tblGrid>
              <a:tr h="3302000">
                <a:tc>
                  <a:txBody>
                    <a:bodyPr lIns="21190" tIns="0" rIns="2119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5.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应用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1190" marR="2119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21190" tIns="0" rIns="2119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电磁继电器、电磁起重机、电话、电铃、电冰箱、磁悬浮列车等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）电磁继电器实质：电磁铁控制的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　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；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）电磁继电器应用：用低电压、弱电流控制高电压、强电流，进行远距离操作和自动控制．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1190" marR="2119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  <p:sp>
        <p:nvSpPr>
          <p:cNvPr id="12299" name="矩形 2"/>
          <p:cNvSpPr/>
          <p:nvPr/>
        </p:nvSpPr>
        <p:spPr>
          <a:xfrm>
            <a:off x="6988175" y="3198813"/>
            <a:ext cx="801688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4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开关</a:t>
            </a:r>
            <a:endParaRPr lang="zh-CN" altLang="en-US" sz="1600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4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315" name="箭头: 五边形 3"/>
          <p:cNvSpPr/>
          <p:nvPr/>
        </p:nvSpPr>
        <p:spPr>
          <a:xfrm>
            <a:off x="400050" y="844550"/>
            <a:ext cx="4246563" cy="461963"/>
          </a:xfrm>
          <a:prstGeom prst="homePlate">
            <a:avLst>
              <a:gd name="adj" fmla="val 50005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4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四  电动机和发电机的比较　 </a:t>
            </a:r>
            <a:endParaRPr lang="zh-CN" altLang="en-US" sz="24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13316" name="表格 1"/>
          <p:cNvGraphicFramePr>
            <a:graphicFrameLocks noGrp="1"/>
          </p:cNvGraphicFramePr>
          <p:nvPr/>
        </p:nvGraphicFramePr>
        <p:xfrm>
          <a:off x="400050" y="1470025"/>
          <a:ext cx="8388350" cy="4897438"/>
        </p:xfrm>
        <a:graphic>
          <a:graphicData uri="http://schemas.openxmlformats.org/drawingml/2006/table">
            <a:tbl>
              <a:tblPr/>
              <a:tblGrid>
                <a:gridCol w="1004888"/>
                <a:gridCol w="3889375"/>
                <a:gridCol w="3494088"/>
              </a:tblGrid>
              <a:tr h="484188">
                <a:tc>
                  <a:txBody>
                    <a:bodyPr lIns="43711" tIns="0" rIns="43711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 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43711" marR="43711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43711" tIns="0" rIns="43711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磁场对电流的作用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43711" marR="43711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43711" tIns="0" rIns="43711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磁生电（法拉第）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43711" marR="43711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1463675">
                <a:tc>
                  <a:txBody>
                    <a:bodyPr lIns="43711" tIns="0" rIns="43711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1.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实验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43711" marR="43711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43711" tIns="0" rIns="43711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Courier New" pitchFamily="49" charset="0"/>
                      </a:endParaRPr>
                    </a:p>
                    <a:p>
                      <a:pPr marL="0" lvl="0" indent="0" algn="ctr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Courier New" pitchFamily="49" charset="0"/>
                      </a:endParaRPr>
                    </a:p>
                    <a:p>
                      <a:pPr marL="0" lvl="0" indent="0" algn="ctr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Courier New" pitchFamily="49" charset="0"/>
                      </a:endParaRPr>
                    </a:p>
                    <a:p>
                      <a:pPr marL="0" lvl="0" indent="0" algn="ctr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Courier New" pitchFamily="49" charset="0"/>
                      </a:endParaRPr>
                    </a:p>
                  </a:txBody>
                  <a:tcPr marL="43711" marR="43711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43711" tIns="0" rIns="43711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Courier New" pitchFamily="49" charset="0"/>
                      </a:endParaRPr>
                    </a:p>
                  </a:txBody>
                  <a:tcPr marL="43711" marR="43711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1577975">
                <a:tc>
                  <a:txBody>
                    <a:bodyPr lIns="43711" tIns="0" rIns="43711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2.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结论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43711" marR="43711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43711" tIns="0" rIns="43711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ts val="36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通电导体在磁场中受到力的作用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43711" marR="43711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43711" tIns="0" rIns="43711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ts val="3600"/>
                        </a:lnSpc>
                      </a:pP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闭合电路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的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一部分导体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在磁场中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做切割磁感线运动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时，导体中就产生电流．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43711" marR="43711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1331912">
                <a:tc>
                  <a:txBody>
                    <a:bodyPr lIns="43711" tIns="0" rIns="43711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3.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方向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43711" marR="43711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43711" tIns="0" rIns="43711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ts val="36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导体的运动方向跟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</a:t>
                      </a:r>
                      <a:r>
                        <a:rPr lang="en-US" altLang="zh-CN"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    </a:t>
                      </a:r>
                      <a:r>
                        <a:rPr lang="en-US" altLang="zh-CN"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 　</a:t>
                      </a:r>
                      <a:r>
                        <a:rPr lang="en-US" altLang="zh-CN" sz="2400" u="sng">
                          <a:solidFill>
                            <a:schemeClr val="bg1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.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方向和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 　　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方向有关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43711" marR="43711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43711" tIns="0" rIns="43711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ts val="36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感应电流方向与导体的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>
                        <a:lnSpc>
                          <a:spcPts val="3600"/>
                        </a:lnSpc>
                      </a:pP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</a:t>
                      </a:r>
                      <a:r>
                        <a:rPr lang="en-US" altLang="zh-CN"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  </a:t>
                      </a:r>
                      <a:r>
                        <a:rPr lang="en-US" altLang="zh-CN"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方向、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</a:t>
                      </a:r>
                      <a:r>
                        <a:rPr lang="en-US" altLang="zh-CN"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 </a:t>
                      </a:r>
                      <a:r>
                        <a:rPr lang="en-US" altLang="zh-CN"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方向有关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43711" marR="43711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  <p:pic>
        <p:nvPicPr>
          <p:cNvPr id="13338" name="Picture 2" descr="E:\资料   L\2020\课件\中考总复习\2021中考总复习·物理\1006A.TIF"/>
          <p:cNvPicPr>
            <a:picLocks noChangeAspect="1"/>
          </p:cNvPicPr>
          <p:nvPr/>
        </p:nvPicPr>
        <p:blipFill>
          <a:blip r:embed="rId3" r:link="rId2"/>
          <a:stretch>
            <a:fillRect/>
          </a:stretch>
        </p:blipFill>
        <p:spPr>
          <a:xfrm>
            <a:off x="2022475" y="2035175"/>
            <a:ext cx="2249488" cy="13017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3339" name="Picture 1" descr="E:\资料   L\2020\课件\中考总复习\2021中考总复习·物理\1006B.TIF"/>
          <p:cNvPicPr>
            <a:picLocks noChangeAspect="1"/>
          </p:cNvPicPr>
          <p:nvPr/>
        </p:nvPicPr>
        <p:blipFill>
          <a:blip r:embed="rId5" r:link="rId4"/>
          <a:stretch>
            <a:fillRect/>
          </a:stretch>
        </p:blipFill>
        <p:spPr>
          <a:xfrm>
            <a:off x="6038850" y="2098675"/>
            <a:ext cx="1554163" cy="11747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3340" name="矩形 2"/>
          <p:cNvSpPr/>
          <p:nvPr/>
        </p:nvSpPr>
        <p:spPr>
          <a:xfrm>
            <a:off x="7059613" y="5397500"/>
            <a:ext cx="1108075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4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磁场</a:t>
            </a:r>
            <a:endParaRPr lang="zh-CN" altLang="en-US" sz="2400">
              <a:ea typeface="黑体" panose="02010609060101010101" pitchFamily="49" charset="-122"/>
            </a:endParaRPr>
          </a:p>
        </p:txBody>
      </p:sp>
      <p:sp>
        <p:nvSpPr>
          <p:cNvPr id="13341" name="矩形 4"/>
          <p:cNvSpPr/>
          <p:nvPr/>
        </p:nvSpPr>
        <p:spPr>
          <a:xfrm>
            <a:off x="4084638" y="5195888"/>
            <a:ext cx="800100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4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电流</a:t>
            </a:r>
            <a:endParaRPr lang="zh-CN" altLang="en-US" sz="2400">
              <a:ea typeface="黑体" panose="02010609060101010101" pitchFamily="49" charset="-122"/>
            </a:endParaRPr>
          </a:p>
        </p:txBody>
      </p:sp>
      <p:sp>
        <p:nvSpPr>
          <p:cNvPr id="13342" name="矩形 6"/>
          <p:cNvSpPr/>
          <p:nvPr/>
        </p:nvSpPr>
        <p:spPr>
          <a:xfrm>
            <a:off x="2262188" y="5638800"/>
            <a:ext cx="1416050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4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磁场　</a:t>
            </a:r>
            <a:endParaRPr lang="zh-CN" altLang="en-US" sz="2400">
              <a:ea typeface="黑体" panose="02010609060101010101" pitchFamily="49" charset="-122"/>
            </a:endParaRPr>
          </a:p>
        </p:txBody>
      </p:sp>
      <p:sp>
        <p:nvSpPr>
          <p:cNvPr id="13343" name="矩形 7"/>
          <p:cNvSpPr/>
          <p:nvPr/>
        </p:nvSpPr>
        <p:spPr>
          <a:xfrm>
            <a:off x="5465763" y="5397500"/>
            <a:ext cx="800100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4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运动</a:t>
            </a:r>
            <a:endParaRPr lang="zh-CN" altLang="en-US" sz="2400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13340" grpId="0"/>
      <p:bldP spid="13341" grpId="0"/>
      <p:bldP spid="13342" grpId="0"/>
      <p:bldP spid="1334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8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14339" name="表格 1"/>
          <p:cNvGraphicFramePr>
            <a:graphicFrameLocks noGrp="1"/>
          </p:cNvGraphicFramePr>
          <p:nvPr/>
        </p:nvGraphicFramePr>
        <p:xfrm>
          <a:off x="384175" y="863600"/>
          <a:ext cx="8375650" cy="5575935"/>
        </p:xfrm>
        <a:graphic>
          <a:graphicData uri="http://schemas.openxmlformats.org/drawingml/2006/table">
            <a:tbl>
              <a:tblPr/>
              <a:tblGrid>
                <a:gridCol w="1031875"/>
                <a:gridCol w="3762375"/>
                <a:gridCol w="3581400"/>
              </a:tblGrid>
              <a:tr h="365125">
                <a:tc>
                  <a:txBody>
                    <a:bodyPr lIns="20567" tIns="0" rIns="2056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  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0567" marR="2056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20567" tIns="0" rIns="2056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磁场对电流的作用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0567" marR="2056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20567" tIns="0" rIns="2056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磁生电（法拉第）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0567" marR="2056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1697038">
                <a:tc>
                  <a:txBody>
                    <a:bodyPr lIns="20567" tIns="0" rIns="2056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4.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应用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0567" marR="2056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20567" tIns="0" rIns="2056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电动机（</a:t>
                      </a:r>
                      <a:r>
                        <a:rPr lang="en-US" altLang="en-US"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</a:t>
                      </a: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电源）</a:t>
                      </a:r>
                      <a:endParaRPr lang="en-US" altLang="en-US" sz="2400">
                        <a:solidFill>
                          <a:srgbClr val="000000"/>
                        </a:solidFill>
                        <a:latin typeface="Times New Roman" pitchFamily="18" charset="0"/>
                        <a:ea typeface="Courier New" pitchFamily="49" charset="0"/>
                      </a:endParaRPr>
                    </a:p>
                  </a:txBody>
                  <a:tcPr marL="20567" marR="2056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20567" tIns="0" rIns="2056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发电机（</a:t>
                      </a:r>
                      <a:r>
                        <a:rPr lang="en-US" altLang="en-US"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</a:t>
                      </a: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电源）</a:t>
                      </a:r>
                      <a:endParaRPr lang="en-US" altLang="en-US" sz="2400">
                        <a:solidFill>
                          <a:srgbClr val="000000"/>
                        </a:solidFill>
                        <a:latin typeface="Times New Roman" pitchFamily="18" charset="0"/>
                        <a:ea typeface="Courier New" pitchFamily="49" charset="0"/>
                      </a:endParaRPr>
                    </a:p>
                  </a:txBody>
                  <a:tcPr marL="20567" marR="2056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481012">
                <a:tc>
                  <a:txBody>
                    <a:bodyPr lIns="20567" tIns="0" rIns="2056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5.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原理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0567" marR="2056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20567" tIns="0" rIns="2056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　　　　</a:t>
                      </a:r>
                      <a:r>
                        <a:rPr lang="en-US" altLang="zh-CN"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   </a:t>
                      </a:r>
                      <a:r>
                        <a:rPr lang="en-US" altLang="zh-CN"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</a:t>
                      </a:r>
                      <a:r>
                        <a:rPr lang="en-US" altLang="zh-CN" sz="2400" u="sng">
                          <a:solidFill>
                            <a:schemeClr val="bg1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.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0567" marR="2056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20567" tIns="0" rIns="2056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　　　　　　　</a:t>
                      </a:r>
                      <a:r>
                        <a:rPr lang="en-US" altLang="zh-CN" sz="2400" u="sng">
                          <a:solidFill>
                            <a:schemeClr val="bg1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.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0567" marR="2056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731838">
                <a:tc>
                  <a:txBody>
                    <a:bodyPr lIns="20567" tIns="0" rIns="2056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6.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能量转化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0567" marR="2056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20567" tIns="0" rIns="2056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能转化为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能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0567" marR="2056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20567" tIns="0" rIns="2056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</a:t>
                      </a:r>
                      <a:r>
                        <a:rPr lang="en-US" altLang="zh-CN"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  </a:t>
                      </a:r>
                      <a:r>
                        <a:rPr lang="en-US" altLang="zh-CN"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能转化为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能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0567" marR="2056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2300288">
                <a:tc>
                  <a:txBody>
                    <a:bodyPr lIns="20567" tIns="0" rIns="2056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7.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注意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0567" marR="2056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gridSpan="2">
                  <a:txBody>
                    <a:bodyPr lIns="20567" tIns="0" rIns="2056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）我国交流电电压是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220 V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，周期是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　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s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，频率是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50 Hz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，电流方向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 s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改变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　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次；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）改变电动机转动方向的方法：改变电流方向（交换电流接线）或改变磁感线方向（对调磁极）；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3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）提高电动机转速的方法：增加线圈匝数、增加磁体磁性、增大电流．</a:t>
                      </a: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 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0567" marR="2056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12700"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</a:tr>
            </a:tbl>
          </a:graphicData>
        </a:graphic>
      </p:graphicFrame>
      <p:pic>
        <p:nvPicPr>
          <p:cNvPr id="14364" name="Picture 2" descr="E:\资料   L\2020\课件\中考总复习\2021中考总复习·物理\1006C.TIF"/>
          <p:cNvPicPr>
            <a:picLocks noChangeAspect="1"/>
          </p:cNvPicPr>
          <p:nvPr/>
        </p:nvPicPr>
        <p:blipFill>
          <a:blip r:embed="rId3" r:link="rId2"/>
          <a:stretch>
            <a:fillRect/>
          </a:stretch>
        </p:blipFill>
        <p:spPr>
          <a:xfrm>
            <a:off x="2444750" y="1325563"/>
            <a:ext cx="1617663" cy="10779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4365" name="Picture 1" descr="E:\资料   L\2020\课件\中考总复习\2021中考总复习·物理\1006D.TIF"/>
          <p:cNvPicPr>
            <a:picLocks noChangeAspect="1"/>
          </p:cNvPicPr>
          <p:nvPr/>
        </p:nvPicPr>
        <p:blipFill>
          <a:blip r:embed="rId5" r:link="rId4"/>
          <a:stretch>
            <a:fillRect/>
          </a:stretch>
        </p:blipFill>
        <p:spPr>
          <a:xfrm>
            <a:off x="6399213" y="1325563"/>
            <a:ext cx="1619250" cy="10636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4366" name="矩形 3"/>
          <p:cNvSpPr/>
          <p:nvPr/>
        </p:nvSpPr>
        <p:spPr>
          <a:xfrm>
            <a:off x="3167063" y="2384425"/>
            <a:ext cx="492125" cy="461963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有</a:t>
            </a:r>
            <a:endParaRPr lang="zh-CN" altLang="en-US" sz="2400"/>
          </a:p>
        </p:txBody>
      </p:sp>
      <p:sp>
        <p:nvSpPr>
          <p:cNvPr id="14367" name="矩形 4"/>
          <p:cNvSpPr/>
          <p:nvPr/>
        </p:nvSpPr>
        <p:spPr>
          <a:xfrm>
            <a:off x="6913563" y="2376488"/>
            <a:ext cx="492125" cy="46196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无</a:t>
            </a:r>
            <a:endParaRPr lang="zh-CN" altLang="en-US" sz="2400"/>
          </a:p>
        </p:txBody>
      </p:sp>
      <p:sp>
        <p:nvSpPr>
          <p:cNvPr id="14368" name="矩形 6"/>
          <p:cNvSpPr/>
          <p:nvPr/>
        </p:nvSpPr>
        <p:spPr>
          <a:xfrm>
            <a:off x="1381125" y="2894013"/>
            <a:ext cx="4186238" cy="46196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通电导体在磁场中受力转动　</a:t>
            </a:r>
            <a:endParaRPr lang="zh-CN" altLang="en-US" sz="2400"/>
          </a:p>
        </p:txBody>
      </p:sp>
      <p:sp>
        <p:nvSpPr>
          <p:cNvPr id="14369" name="矩形 7"/>
          <p:cNvSpPr/>
          <p:nvPr/>
        </p:nvSpPr>
        <p:spPr>
          <a:xfrm>
            <a:off x="6205538" y="2892425"/>
            <a:ext cx="1416050" cy="461963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电磁感应</a:t>
            </a:r>
            <a:endParaRPr lang="zh-CN" altLang="en-US" sz="2400"/>
          </a:p>
        </p:txBody>
      </p:sp>
      <p:sp>
        <p:nvSpPr>
          <p:cNvPr id="14370" name="矩形 8"/>
          <p:cNvSpPr/>
          <p:nvPr/>
        </p:nvSpPr>
        <p:spPr>
          <a:xfrm>
            <a:off x="1611313" y="3502025"/>
            <a:ext cx="493712" cy="461963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电</a:t>
            </a:r>
            <a:endParaRPr lang="zh-CN" altLang="en-US" sz="2400"/>
          </a:p>
        </p:txBody>
      </p:sp>
      <p:sp>
        <p:nvSpPr>
          <p:cNvPr id="14371" name="矩形 9"/>
          <p:cNvSpPr/>
          <p:nvPr/>
        </p:nvSpPr>
        <p:spPr>
          <a:xfrm>
            <a:off x="3786188" y="3502025"/>
            <a:ext cx="800100" cy="461963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机械</a:t>
            </a:r>
            <a:endParaRPr lang="zh-CN" altLang="en-US" sz="2400"/>
          </a:p>
        </p:txBody>
      </p:sp>
      <p:sp>
        <p:nvSpPr>
          <p:cNvPr id="14372" name="矩形 10"/>
          <p:cNvSpPr/>
          <p:nvPr/>
        </p:nvSpPr>
        <p:spPr>
          <a:xfrm>
            <a:off x="5287963" y="3502025"/>
            <a:ext cx="800100" cy="461963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机械</a:t>
            </a:r>
            <a:endParaRPr lang="zh-CN" altLang="en-US" sz="2400"/>
          </a:p>
        </p:txBody>
      </p:sp>
      <p:sp>
        <p:nvSpPr>
          <p:cNvPr id="14373" name="矩形 11"/>
          <p:cNvSpPr/>
          <p:nvPr/>
        </p:nvSpPr>
        <p:spPr>
          <a:xfrm>
            <a:off x="7693025" y="3468688"/>
            <a:ext cx="493713" cy="46196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电</a:t>
            </a:r>
            <a:endParaRPr lang="zh-CN" altLang="en-US" sz="2400"/>
          </a:p>
        </p:txBody>
      </p:sp>
      <p:sp>
        <p:nvSpPr>
          <p:cNvPr id="14374" name="矩形 12"/>
          <p:cNvSpPr/>
          <p:nvPr/>
        </p:nvSpPr>
        <p:spPr>
          <a:xfrm>
            <a:off x="6970713" y="4102100"/>
            <a:ext cx="722312" cy="4603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0.02</a:t>
            </a:r>
            <a:endParaRPr lang="zh-CN" altLang="en-US" sz="2400"/>
          </a:p>
        </p:txBody>
      </p:sp>
      <p:sp>
        <p:nvSpPr>
          <p:cNvPr id="14375" name="矩形 13"/>
          <p:cNvSpPr/>
          <p:nvPr/>
        </p:nvSpPr>
        <p:spPr>
          <a:xfrm>
            <a:off x="6037263" y="4489450"/>
            <a:ext cx="723900" cy="461963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100 </a:t>
            </a:r>
            <a:endParaRPr lang="zh-CN" altLang="en-US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43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3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4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43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43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66" grpId="0"/>
      <p:bldP spid="14367" grpId="0"/>
      <p:bldP spid="14368" grpId="0"/>
      <p:bldP spid="14369" grpId="0"/>
      <p:bldP spid="14370" grpId="0"/>
      <p:bldP spid="14371" grpId="0"/>
      <p:bldP spid="14372" grpId="0"/>
      <p:bldP spid="14373" grpId="0"/>
      <p:bldP spid="14374" grpId="0"/>
      <p:bldP spid="1437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2" name="标题 2"/>
          <p:cNvSpPr>
            <a:spLocks noGrp="1"/>
          </p:cNvSpPr>
          <p:nvPr>
            <p:ph type="title" idx="4294967295"/>
          </p:nvPr>
        </p:nvSpPr>
        <p:spPr>
          <a:xfrm>
            <a:off x="508000" y="73818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200"/>
              </a:lnSpc>
            </a:pPr>
            <a:r>
              <a:rPr lang="zh-CN" altLang="en-US" sz="2800"/>
              <a:t>一　  基本概念　 </a:t>
            </a:r>
            <a:br>
              <a:rPr lang="en-US" altLang="zh-CN" sz="2800"/>
            </a:br>
            <a:r>
              <a:rPr lang="en-US" altLang="zh-CN" sz="2800"/>
              <a:t>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邵阳）指南针是我国古代的四大发明之一，如下图所示是我国早期的指南针</a:t>
            </a:r>
            <a:r>
              <a:rPr lang="en-US" altLang="zh-CN" sz="2800"/>
              <a:t>——</a:t>
            </a:r>
            <a:r>
              <a:rPr lang="zh-CN" altLang="zh-CN" sz="2800"/>
              <a:t>司南．公元</a:t>
            </a:r>
            <a:r>
              <a:rPr lang="en-US" altLang="zh-CN" sz="2800"/>
              <a:t>1</a:t>
            </a:r>
            <a:r>
              <a:rPr lang="zh-CN" altLang="zh-CN" sz="2800"/>
              <a:t>世纪初，东汉学者王充在《论衡》中记载，</a:t>
            </a:r>
            <a:r>
              <a:rPr lang="en-US" altLang="zh-CN" sz="2800"/>
              <a:t>“</a:t>
            </a:r>
            <a:r>
              <a:rPr lang="zh-CN" altLang="zh-CN" sz="2800"/>
              <a:t>司南之杓，投之于地，其柢指南</a:t>
            </a:r>
            <a:r>
              <a:rPr lang="en-US" altLang="zh-CN" sz="2800"/>
              <a:t>”</a:t>
            </a:r>
            <a:r>
              <a:rPr lang="zh-CN" altLang="zh-CN" sz="2800"/>
              <a:t>．这句话中</a:t>
            </a:r>
            <a:r>
              <a:rPr lang="en-US" altLang="zh-CN" sz="2800"/>
              <a:t>“</a:t>
            </a:r>
            <a:r>
              <a:rPr lang="zh-CN" altLang="zh-CN" sz="2800"/>
              <a:t>柢</a:t>
            </a:r>
            <a:r>
              <a:rPr lang="en-US" altLang="zh-CN" sz="2800"/>
              <a:t>”</a:t>
            </a:r>
            <a:r>
              <a:rPr lang="zh-CN" altLang="zh-CN" sz="2800"/>
              <a:t>和</a:t>
            </a:r>
            <a:r>
              <a:rPr lang="en-US" altLang="zh-CN" sz="2800"/>
              <a:t>“</a:t>
            </a:r>
            <a:r>
              <a:rPr lang="zh-CN" altLang="zh-CN" sz="2800"/>
              <a:t>南</a:t>
            </a:r>
            <a:r>
              <a:rPr lang="en-US" altLang="zh-CN" sz="2800"/>
              <a:t>”</a:t>
            </a:r>
            <a:r>
              <a:rPr lang="zh-CN" altLang="zh-CN" sz="2800"/>
              <a:t>分别指的是（　　）</a:t>
            </a:r>
            <a:br>
              <a:rPr lang="zh-CN" altLang="zh-CN" sz="2800"/>
            </a:br>
            <a:r>
              <a:rPr lang="en-US" altLang="zh-CN" sz="2800"/>
              <a:t>A.   </a:t>
            </a:r>
            <a:r>
              <a:rPr lang="zh-CN" altLang="zh-CN" sz="2800"/>
              <a:t>指南针的南极，地理的南极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．指南针的北极，地磁的北极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．指南针的北极，地理的北极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．指南针的南极，地磁的南极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536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1513" y="1389063"/>
            <a:ext cx="792162" cy="3952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64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5365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64200" y="3817938"/>
            <a:ext cx="2971800" cy="14859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66" name="矩形 3"/>
          <p:cNvSpPr/>
          <p:nvPr/>
        </p:nvSpPr>
        <p:spPr>
          <a:xfrm>
            <a:off x="4552950" y="3400425"/>
            <a:ext cx="481013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1536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6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387" name="标题 2"/>
          <p:cNvSpPr>
            <a:spLocks noGrp="1"/>
          </p:cNvSpPr>
          <p:nvPr>
            <p:ph type="title" idx="4294967295"/>
          </p:nvPr>
        </p:nvSpPr>
        <p:spPr>
          <a:xfrm>
            <a:off x="433388" y="1643063"/>
            <a:ext cx="8128000" cy="3390900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【点拔】司南相当于小磁针，地磁场相当于条形磁铁，根据磁极间的相互规律可知，相互靠近的是异名磁极，当小磁针静止时南极指地磁的北极，而地理南极在地磁北极附近，故</a:t>
            </a:r>
            <a:r>
              <a:rPr lang="en-US" altLang="zh-CN" sz="2800"/>
              <a:t>“</a:t>
            </a:r>
            <a:r>
              <a:rPr lang="zh-CN" altLang="zh-CN" sz="2800"/>
              <a:t>柢</a:t>
            </a:r>
            <a:r>
              <a:rPr lang="en-US" altLang="zh-CN" sz="2800"/>
              <a:t>”</a:t>
            </a:r>
            <a:r>
              <a:rPr lang="zh-CN" altLang="zh-CN" sz="2800"/>
              <a:t>（勺柄）指南针的南极，指向地磁北极或地理南极．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10" name="标题 2"/>
          <p:cNvSpPr>
            <a:spLocks noGrp="1"/>
          </p:cNvSpPr>
          <p:nvPr>
            <p:ph type="title" idx="4294967295"/>
          </p:nvPr>
        </p:nvSpPr>
        <p:spPr>
          <a:xfrm>
            <a:off x="508000" y="96361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杭州）有外形相同的两根钢条</a:t>
            </a:r>
            <a:r>
              <a:rPr lang="en-US" altLang="zh-CN" sz="2800" i="1"/>
              <a:t>M</a:t>
            </a:r>
            <a:r>
              <a:rPr lang="zh-CN" altLang="zh-CN" sz="2800"/>
              <a:t>、</a:t>
            </a:r>
            <a:r>
              <a:rPr lang="en-US" altLang="zh-CN" sz="2800" i="1"/>
              <a:t>N</a:t>
            </a:r>
            <a:r>
              <a:rPr lang="zh-CN" altLang="zh-CN" sz="2800"/>
              <a:t>，按图甲、图乙两种方式接触时，它们之间都有较大吸引力．则下列推断正确的是（　　） </a:t>
            </a:r>
            <a:br>
              <a:rPr lang="zh-CN" altLang="zh-CN" sz="2800"/>
            </a:br>
            <a:r>
              <a:rPr lang="en-US" altLang="zh-CN" sz="2800"/>
              <a:t>A.   </a:t>
            </a:r>
            <a:r>
              <a:rPr lang="en-US" altLang="zh-CN" sz="2800" i="1"/>
              <a:t>M</a:t>
            </a:r>
            <a:r>
              <a:rPr lang="zh-CN" altLang="zh-CN" sz="2800"/>
              <a:t>无磁性、</a:t>
            </a:r>
            <a:r>
              <a:rPr lang="en-US" altLang="zh-CN" sz="2800" i="1"/>
              <a:t>N</a:t>
            </a:r>
            <a:r>
              <a:rPr lang="zh-CN" altLang="zh-CN" sz="2800"/>
              <a:t>无磁性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</a:t>
            </a:r>
            <a:r>
              <a:rPr lang="en-US" altLang="zh-CN" sz="2800" i="1"/>
              <a:t>M</a:t>
            </a:r>
            <a:r>
              <a:rPr lang="zh-CN" altLang="zh-CN" sz="2800"/>
              <a:t>无磁性、</a:t>
            </a:r>
            <a:r>
              <a:rPr lang="en-US" altLang="zh-CN" sz="2800" i="1"/>
              <a:t>N</a:t>
            </a:r>
            <a:r>
              <a:rPr lang="zh-CN" altLang="zh-CN" sz="2800"/>
              <a:t>有磁性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</a:t>
            </a:r>
            <a:r>
              <a:rPr lang="en-US" altLang="zh-CN" sz="2800" i="1"/>
              <a:t>M</a:t>
            </a:r>
            <a:r>
              <a:rPr lang="zh-CN" altLang="zh-CN" sz="2800"/>
              <a:t>有磁性、</a:t>
            </a:r>
            <a:r>
              <a:rPr lang="en-US" altLang="zh-CN" sz="2800" i="1"/>
              <a:t>N</a:t>
            </a:r>
            <a:r>
              <a:rPr lang="zh-CN" altLang="zh-CN" sz="2800"/>
              <a:t>无磁性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</a:t>
            </a:r>
            <a:r>
              <a:rPr lang="en-US" altLang="zh-CN" sz="2800" i="1"/>
              <a:t>M</a:t>
            </a:r>
            <a:r>
              <a:rPr lang="zh-CN" altLang="zh-CN" sz="2800"/>
              <a:t>有磁性、</a:t>
            </a:r>
            <a:r>
              <a:rPr lang="en-US" altLang="zh-CN" sz="2800" i="1"/>
              <a:t>N</a:t>
            </a:r>
            <a:r>
              <a:rPr lang="zh-CN" altLang="zh-CN" sz="2800"/>
              <a:t>有磁性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7411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563" y="1127125"/>
            <a:ext cx="1323975" cy="4873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7412" name="矩形 5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7413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97425" y="3317875"/>
            <a:ext cx="3319463" cy="176371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7414" name="矩形 8"/>
          <p:cNvSpPr/>
          <p:nvPr/>
        </p:nvSpPr>
        <p:spPr>
          <a:xfrm>
            <a:off x="6394450" y="2335213"/>
            <a:ext cx="481013" cy="585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174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4" name="标题 2"/>
          <p:cNvSpPr>
            <a:spLocks noGrp="1"/>
          </p:cNvSpPr>
          <p:nvPr>
            <p:ph type="title" idx="4294967295"/>
          </p:nvPr>
        </p:nvSpPr>
        <p:spPr>
          <a:xfrm>
            <a:off x="508000" y="1219200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      </a:t>
            </a:r>
            <a:r>
              <a:rPr lang="zh-CN" altLang="zh-CN" sz="2800"/>
              <a:t>如下图弹簧秤下挂一条形磁铁，沿着条形磁铁自左向右水平方向移动时，弹簧秤的示数将（　　）</a:t>
            </a:r>
            <a:br>
              <a:rPr lang="zh-CN" altLang="zh-CN" sz="2800"/>
            </a:br>
            <a:r>
              <a:rPr lang="en-US" altLang="zh-CN" sz="2800"/>
              <a:t>A.    </a:t>
            </a:r>
            <a:r>
              <a:rPr lang="zh-CN" altLang="zh-CN" sz="2800"/>
              <a:t>不变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．逐渐增大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．先增大后减小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．先减小后增大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8435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8436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3250" y="1403350"/>
            <a:ext cx="1404938" cy="4667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8437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8913" y="2767013"/>
            <a:ext cx="1990725" cy="25257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438" name="矩形 8"/>
          <p:cNvSpPr/>
          <p:nvPr/>
        </p:nvSpPr>
        <p:spPr>
          <a:xfrm>
            <a:off x="1076325" y="2555875"/>
            <a:ext cx="45878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8" name="标题 1"/>
          <p:cNvSpPr>
            <a:spLocks noGrp="1"/>
          </p:cNvSpPr>
          <p:nvPr>
            <p:ph type="title" idx="4294967295"/>
          </p:nvPr>
        </p:nvSpPr>
        <p:spPr>
          <a:xfrm>
            <a:off x="508000" y="76676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二　  电生磁　 </a:t>
            </a:r>
            <a:br>
              <a:rPr lang="en-US" altLang="zh-CN" sz="2800"/>
            </a:br>
            <a:r>
              <a:rPr lang="en-US" altLang="zh-CN" sz="2800"/>
              <a:t>          </a:t>
            </a:r>
            <a:r>
              <a:rPr lang="zh-CN" altLang="zh-CN" sz="2800"/>
              <a:t>探究影响电磁铁磁性强弱的因素时，按如右图电路进行实验，每次实验总观</a:t>
            </a:r>
            <a:br>
              <a:rPr lang="en-US" altLang="zh-CN" sz="2800"/>
            </a:br>
            <a:r>
              <a:rPr lang="zh-CN" altLang="zh-CN" sz="2800"/>
              <a:t>察到电磁铁</a:t>
            </a:r>
            <a:r>
              <a:rPr lang="en-US" altLang="zh-CN" sz="2800" i="1"/>
              <a:t>A</a:t>
            </a:r>
            <a:r>
              <a:rPr lang="zh-CN" altLang="zh-CN" sz="2800"/>
              <a:t>吸引大头针的数目</a:t>
            </a:r>
            <a:br>
              <a:rPr lang="en-US" altLang="zh-CN" sz="2800"/>
            </a:br>
            <a:r>
              <a:rPr lang="zh-CN" altLang="zh-CN" sz="2800"/>
              <a:t>均比</a:t>
            </a:r>
            <a:r>
              <a:rPr lang="en-US" altLang="zh-CN" sz="2800" i="1"/>
              <a:t>B</a:t>
            </a:r>
            <a:r>
              <a:rPr lang="zh-CN" altLang="zh-CN" sz="2800"/>
              <a:t>多．此实验说明影响电磁</a:t>
            </a:r>
            <a:br>
              <a:rPr lang="en-US" altLang="zh-CN" sz="2800"/>
            </a:br>
            <a:r>
              <a:rPr lang="zh-CN" altLang="zh-CN" sz="2800"/>
              <a:t>铁磁性强弱的因素是（　　）</a:t>
            </a:r>
            <a:br>
              <a:rPr lang="zh-CN" altLang="zh-CN" sz="2800"/>
            </a:br>
            <a:r>
              <a:rPr lang="en-US" altLang="zh-CN" sz="2800"/>
              <a:t>A.</a:t>
            </a:r>
            <a:r>
              <a:rPr lang="zh-CN" altLang="zh-CN" sz="2800"/>
              <a:t>电流的大小</a:t>
            </a:r>
            <a:r>
              <a:rPr lang="en-US" altLang="zh-CN" sz="2800"/>
              <a:t>	      	B.</a:t>
            </a:r>
            <a:r>
              <a:rPr lang="zh-CN" altLang="zh-CN" sz="2800"/>
              <a:t>线圈的匝数</a:t>
            </a:r>
            <a:br>
              <a:rPr lang="zh-CN" altLang="zh-CN" sz="2800"/>
            </a:br>
            <a:r>
              <a:rPr lang="en-US" altLang="zh-CN" sz="2800"/>
              <a:t>C.</a:t>
            </a:r>
            <a:r>
              <a:rPr lang="zh-CN" altLang="zh-CN" sz="2800"/>
              <a:t>电流的方向</a:t>
            </a:r>
            <a:r>
              <a:rPr lang="en-US" altLang="zh-CN" sz="2800"/>
              <a:t>		D.</a:t>
            </a:r>
            <a:r>
              <a:rPr lang="zh-CN" altLang="zh-CN" sz="2800"/>
              <a:t>电磁铁的极性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9459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9460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325" y="1600200"/>
            <a:ext cx="715963" cy="39211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9461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72150" y="2400300"/>
            <a:ext cx="2593975" cy="16970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9462" name="矩形 9"/>
          <p:cNvSpPr/>
          <p:nvPr/>
        </p:nvSpPr>
        <p:spPr>
          <a:xfrm>
            <a:off x="4273550" y="4044950"/>
            <a:ext cx="45878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  <p:bldP spid="1946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2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483" name="标题 1"/>
          <p:cNvSpPr>
            <a:spLocks noGrp="1"/>
          </p:cNvSpPr>
          <p:nvPr>
            <p:ph type="title" idx="4294967295"/>
          </p:nvPr>
        </p:nvSpPr>
        <p:spPr>
          <a:xfrm>
            <a:off x="508000" y="1508125"/>
            <a:ext cx="8128000" cy="4016375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【点拔】（</a:t>
            </a:r>
            <a:r>
              <a:rPr lang="en-US" altLang="zh-CN" sz="2800"/>
              <a:t>1</a:t>
            </a:r>
            <a:r>
              <a:rPr lang="zh-CN" altLang="zh-CN" sz="2800"/>
              <a:t>）电磁铁的磁性强弱是通过吸引大头针的数目来反映，采用转换法；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）探究电磁铁磁性强弱与线圈匝数的关系：将两个匝数不同的线圈串联使电流相同；</a:t>
            </a:r>
            <a:br>
              <a:rPr lang="zh-CN" altLang="zh-CN" sz="2800"/>
            </a:br>
            <a:r>
              <a:rPr lang="en-US" altLang="zh-CN" sz="2800"/>
              <a:t>  </a:t>
            </a:r>
            <a:r>
              <a:rPr lang="zh-CN" altLang="zh-CN" sz="2800"/>
              <a:t>探究电磁铁磁性强弱与电流大小的关系：移动滑动变阻器改变某一线圈的电流．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6" name="标题 1"/>
          <p:cNvSpPr>
            <a:spLocks noGrp="1"/>
          </p:cNvSpPr>
          <p:nvPr>
            <p:ph type="title" idx="4294967295"/>
          </p:nvPr>
        </p:nvSpPr>
        <p:spPr>
          <a:xfrm>
            <a:off x="508000" y="87312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二　  电生磁　 </a:t>
            </a:r>
            <a:br>
              <a:rPr lang="en-US" altLang="zh-CN" sz="2800"/>
            </a:br>
            <a:r>
              <a:rPr lang="en-US" altLang="zh-CN" sz="2800"/>
              <a:t>     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常州）如右图所示，闭合开关</a:t>
            </a:r>
            <a:r>
              <a:rPr lang="en-US" altLang="zh-CN" sz="2800"/>
              <a:t>S</a:t>
            </a:r>
            <a:r>
              <a:rPr lang="en-US" altLang="zh-CN" sz="2800" baseline="-25000"/>
              <a:t>1</a:t>
            </a:r>
            <a:r>
              <a:rPr lang="zh-CN" altLang="zh-CN" sz="2800"/>
              <a:t>、</a:t>
            </a:r>
            <a:r>
              <a:rPr lang="en-US" altLang="zh-CN" sz="2800"/>
              <a:t>S</a:t>
            </a:r>
            <a:r>
              <a:rPr lang="en-US" altLang="zh-CN" sz="2800" baseline="-25000"/>
              <a:t>2</a:t>
            </a:r>
            <a:r>
              <a:rPr lang="zh-CN" altLang="zh-CN" sz="2800"/>
              <a:t>两个通电螺线管的相互作用情况以及</a:t>
            </a:r>
            <a:r>
              <a:rPr lang="en-US" altLang="zh-CN" sz="2800" i="1"/>
              <a:t>A</a:t>
            </a:r>
            <a:r>
              <a:rPr lang="zh-CN" altLang="zh-CN" sz="2800"/>
              <a:t>、</a:t>
            </a:r>
            <a:r>
              <a:rPr lang="en-US" altLang="zh-CN" sz="2800" i="1"/>
              <a:t>B</a:t>
            </a:r>
            <a:r>
              <a:rPr lang="zh-CN" altLang="zh-CN" sz="2800"/>
              <a:t>端的极性分别是（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．相斥，</a:t>
            </a:r>
            <a:r>
              <a:rPr lang="en-US" altLang="zh-CN" sz="2800" i="1"/>
              <a:t>A</a:t>
            </a:r>
            <a:r>
              <a:rPr lang="zh-CN" altLang="zh-CN" sz="2800"/>
              <a:t>端为</a:t>
            </a:r>
            <a:r>
              <a:rPr lang="en-US" altLang="zh-CN" sz="2800"/>
              <a:t>N</a:t>
            </a:r>
            <a:r>
              <a:rPr lang="zh-CN" altLang="zh-CN" sz="2800"/>
              <a:t>极，</a:t>
            </a:r>
            <a:r>
              <a:rPr lang="en-US" altLang="zh-CN" sz="2800" i="1"/>
              <a:t>B</a:t>
            </a:r>
            <a:r>
              <a:rPr lang="zh-CN" altLang="zh-CN" sz="2800"/>
              <a:t>端为</a:t>
            </a:r>
            <a:r>
              <a:rPr lang="en-US" altLang="zh-CN" sz="2800"/>
              <a:t>N</a:t>
            </a:r>
            <a:r>
              <a:rPr lang="zh-CN" altLang="zh-CN" sz="2800"/>
              <a:t>极</a:t>
            </a:r>
            <a:r>
              <a:rPr lang="en-US" altLang="zh-CN" sz="2800"/>
              <a:t>	    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．相斥，</a:t>
            </a:r>
            <a:r>
              <a:rPr lang="en-US" altLang="zh-CN" sz="2800" i="1"/>
              <a:t>A</a:t>
            </a:r>
            <a:r>
              <a:rPr lang="zh-CN" altLang="zh-CN" sz="2800"/>
              <a:t>端为</a:t>
            </a:r>
            <a:r>
              <a:rPr lang="en-US" altLang="zh-CN" sz="2800"/>
              <a:t>S</a:t>
            </a:r>
            <a:r>
              <a:rPr lang="zh-CN" altLang="zh-CN" sz="2800"/>
              <a:t>极，</a:t>
            </a:r>
            <a:r>
              <a:rPr lang="en-US" altLang="zh-CN" sz="2800" i="1"/>
              <a:t>B</a:t>
            </a:r>
            <a:r>
              <a:rPr lang="zh-CN" altLang="zh-CN" sz="2800"/>
              <a:t>端为</a:t>
            </a:r>
            <a:r>
              <a:rPr lang="en-US" altLang="zh-CN" sz="2800"/>
              <a:t>S</a:t>
            </a:r>
            <a:r>
              <a:rPr lang="zh-CN" altLang="zh-CN" sz="2800"/>
              <a:t>极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．相吸，</a:t>
            </a:r>
            <a:r>
              <a:rPr lang="en-US" altLang="zh-CN" sz="2800" i="1"/>
              <a:t>A</a:t>
            </a:r>
            <a:r>
              <a:rPr lang="zh-CN" altLang="zh-CN" sz="2800"/>
              <a:t>端为</a:t>
            </a:r>
            <a:r>
              <a:rPr lang="en-US" altLang="zh-CN" sz="2800"/>
              <a:t>S</a:t>
            </a:r>
            <a:r>
              <a:rPr lang="zh-CN" altLang="zh-CN" sz="2800"/>
              <a:t>极，</a:t>
            </a:r>
            <a:r>
              <a:rPr lang="en-US" altLang="zh-CN" sz="2800" i="1"/>
              <a:t>B</a:t>
            </a:r>
            <a:r>
              <a:rPr lang="zh-CN" altLang="zh-CN" sz="2800"/>
              <a:t>端为</a:t>
            </a:r>
            <a:r>
              <a:rPr lang="en-US" altLang="zh-CN" sz="2800"/>
              <a:t>N</a:t>
            </a:r>
            <a:r>
              <a:rPr lang="zh-CN" altLang="zh-CN" sz="2800"/>
              <a:t>极</a:t>
            </a:r>
            <a:r>
              <a:rPr lang="en-US" altLang="zh-CN" sz="2800"/>
              <a:t>	    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．相吸，</a:t>
            </a:r>
            <a:r>
              <a:rPr lang="en-US" altLang="zh-CN" sz="2800" i="1"/>
              <a:t>A</a:t>
            </a:r>
            <a:r>
              <a:rPr lang="zh-CN" altLang="zh-CN" sz="2800"/>
              <a:t>端为</a:t>
            </a:r>
            <a:r>
              <a:rPr lang="en-US" altLang="zh-CN" sz="2800"/>
              <a:t>N</a:t>
            </a:r>
            <a:r>
              <a:rPr lang="zh-CN" altLang="zh-CN" sz="2800"/>
              <a:t>极，</a:t>
            </a:r>
            <a:r>
              <a:rPr lang="en-US" altLang="zh-CN" sz="2800" i="1"/>
              <a:t>B</a:t>
            </a:r>
            <a:r>
              <a:rPr lang="zh-CN" altLang="zh-CN" sz="2800"/>
              <a:t>端为</a:t>
            </a:r>
            <a:r>
              <a:rPr lang="en-US" altLang="zh-CN" sz="2800"/>
              <a:t>S</a:t>
            </a:r>
            <a:r>
              <a:rPr lang="zh-CN" altLang="zh-CN" sz="2800"/>
              <a:t>极</a:t>
            </a:r>
            <a:endParaRPr lang="zh-CN" altLang="en-US" sz="2800"/>
          </a:p>
        </p:txBody>
      </p:sp>
      <p:sp>
        <p:nvSpPr>
          <p:cNvPr id="21507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1508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6913" y="1708150"/>
            <a:ext cx="1293812" cy="4667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1509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9450" y="4137025"/>
            <a:ext cx="3101975" cy="1092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1510" name="矩形 8"/>
          <p:cNvSpPr/>
          <p:nvPr/>
        </p:nvSpPr>
        <p:spPr>
          <a:xfrm>
            <a:off x="2541588" y="2884488"/>
            <a:ext cx="458787" cy="585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  <p:bldP spid="215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30" name="标题 2"/>
          <p:cNvSpPr>
            <a:spLocks noGrp="1"/>
          </p:cNvSpPr>
          <p:nvPr>
            <p:ph type="title" idx="4294967295"/>
          </p:nvPr>
        </p:nvSpPr>
        <p:spPr>
          <a:xfrm>
            <a:off x="508000" y="66833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朝阳）如右图，螺线管的上方放置一个小磁针，螺线管左方的水平地面上放置一个铁块．闭合开关后，铁块静止不动，小磁针在磁场的作用下会发生转动，它的周围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有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无</a:t>
            </a:r>
            <a:r>
              <a:rPr lang="en-US" altLang="zh-CN" sz="2800"/>
              <a:t>”</a:t>
            </a:r>
            <a:r>
              <a:rPr lang="zh-CN" altLang="zh-CN" sz="2800"/>
              <a:t>）磁感线，小磁针静止时左端为</a:t>
            </a:r>
            <a:r>
              <a:rPr lang="zh-CN" altLang="zh-CN" sz="2800" u="sng"/>
              <a:t>　　　</a:t>
            </a:r>
            <a:r>
              <a:rPr lang="en-US" altLang="zh-CN" sz="2800" u="sng">
                <a:solidFill>
                  <a:schemeClr val="bg1"/>
                </a:solidFill>
              </a:rPr>
              <a:t>.</a:t>
            </a:r>
            <a:r>
              <a:rPr lang="zh-CN" altLang="zh-CN" sz="2800" u="sng"/>
              <a:t>　　</a:t>
            </a:r>
            <a:r>
              <a:rPr lang="zh-CN" altLang="zh-CN" sz="2800"/>
              <a:t>（选填</a:t>
            </a:r>
            <a:r>
              <a:rPr lang="en-US" altLang="zh-CN" sz="2800"/>
              <a:t>“S”</a:t>
            </a:r>
            <a:r>
              <a:rPr lang="zh-CN" altLang="zh-CN" sz="2800"/>
              <a:t>或</a:t>
            </a:r>
            <a:r>
              <a:rPr lang="en-US" altLang="zh-CN" sz="2800"/>
              <a:t>“N”</a:t>
            </a:r>
            <a:r>
              <a:rPr lang="zh-CN" altLang="zh-CN" sz="2800"/>
              <a:t>）极．当滑片</a:t>
            </a:r>
            <a:r>
              <a:rPr lang="en-US" altLang="zh-CN" sz="2800" i="1"/>
              <a:t>P</a:t>
            </a:r>
            <a:br>
              <a:rPr lang="en-US" altLang="zh-CN" sz="2800" i="1"/>
            </a:br>
            <a:r>
              <a:rPr lang="zh-CN" altLang="zh-CN" sz="2800"/>
              <a:t>向左滑动时，铁块受到的摩擦力</a:t>
            </a:r>
            <a:br>
              <a:rPr lang="en-US" altLang="zh-CN" sz="2800"/>
            </a:br>
            <a:r>
              <a:rPr lang="zh-CN" altLang="zh-CN" sz="2800"/>
              <a:t>的大小将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变</a:t>
            </a:r>
            <a:br>
              <a:rPr lang="en-US" altLang="zh-CN" sz="2800"/>
            </a:br>
            <a:r>
              <a:rPr lang="zh-CN" altLang="zh-CN" sz="2800"/>
              <a:t>大</a:t>
            </a:r>
            <a:r>
              <a:rPr lang="en-US" altLang="zh-CN" sz="2800"/>
              <a:t>”“</a:t>
            </a:r>
            <a:r>
              <a:rPr lang="zh-CN" altLang="zh-CN" sz="2800"/>
              <a:t>变小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不变</a:t>
            </a:r>
            <a:r>
              <a:rPr lang="en-US" altLang="zh-CN" sz="2800"/>
              <a:t>”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2531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2532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388" y="898525"/>
            <a:ext cx="1168400" cy="4206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2533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27700" y="4279900"/>
            <a:ext cx="3087688" cy="16208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2534" name="矩形 8"/>
          <p:cNvSpPr/>
          <p:nvPr/>
        </p:nvSpPr>
        <p:spPr>
          <a:xfrm>
            <a:off x="7594600" y="3294063"/>
            <a:ext cx="38417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S</a:t>
            </a:r>
            <a:endParaRPr lang="zh-CN" altLang="en-US"/>
          </a:p>
        </p:txBody>
      </p:sp>
      <p:sp>
        <p:nvSpPr>
          <p:cNvPr id="22535" name="矩形 3"/>
          <p:cNvSpPr/>
          <p:nvPr/>
        </p:nvSpPr>
        <p:spPr>
          <a:xfrm>
            <a:off x="2513013" y="5214938"/>
            <a:ext cx="903287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变小</a:t>
            </a:r>
            <a:endParaRPr lang="zh-CN" altLang="en-US">
              <a:ea typeface="黑体" panose="02010609060101010101" pitchFamily="49" charset="-122"/>
            </a:endParaRPr>
          </a:p>
        </p:txBody>
      </p:sp>
      <p:sp>
        <p:nvSpPr>
          <p:cNvPr id="22536" name="矩形 10"/>
          <p:cNvSpPr/>
          <p:nvPr/>
        </p:nvSpPr>
        <p:spPr>
          <a:xfrm>
            <a:off x="5756275" y="2632075"/>
            <a:ext cx="903288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无　</a:t>
            </a:r>
            <a:endParaRPr lang="zh-CN" altLang="en-US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  <p:bldP spid="22534" grpId="0"/>
      <p:bldP spid="22535" grpId="0"/>
      <p:bldP spid="2253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4" name="标题 2"/>
          <p:cNvSpPr>
            <a:spLocks noGrp="1"/>
          </p:cNvSpPr>
          <p:nvPr>
            <p:ph type="title" idx="4294967295"/>
          </p:nvPr>
        </p:nvSpPr>
        <p:spPr>
          <a:xfrm>
            <a:off x="508000" y="80486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三　  电动机　 </a:t>
            </a:r>
            <a:br>
              <a:rPr lang="en-US" altLang="zh-CN" sz="2800"/>
            </a:br>
            <a:r>
              <a:rPr lang="en-US" altLang="zh-CN" sz="2800"/>
              <a:t>         </a:t>
            </a:r>
            <a:r>
              <a:rPr lang="zh-CN" altLang="zh-CN" sz="2800"/>
              <a:t>如右图，导线</a:t>
            </a:r>
            <a:r>
              <a:rPr lang="en-US" altLang="zh-CN" sz="2800" i="1"/>
              <a:t>ab</a:t>
            </a:r>
            <a:r>
              <a:rPr lang="zh-CN" altLang="zh-CN" sz="2800"/>
              <a:t>放在磁场中，接通电源后，</a:t>
            </a:r>
            <a:r>
              <a:rPr lang="en-US" altLang="zh-CN" sz="2800" i="1"/>
              <a:t>ab</a:t>
            </a:r>
            <a:r>
              <a:rPr lang="zh-CN" altLang="zh-CN" sz="2800"/>
              <a:t>向右运动，如要使其向左运动，下列方法可行的是（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．增大电路中的电流</a:t>
            </a:r>
            <a:r>
              <a:rPr lang="en-US" altLang="zh-CN" sz="2800"/>
              <a:t> 		</a:t>
            </a:r>
            <a:br>
              <a:rPr lang="zh-CN" altLang="zh-CN" sz="2800"/>
            </a:br>
            <a:r>
              <a:rPr lang="en-US" altLang="zh-CN" sz="2800"/>
              <a:t>B.  </a:t>
            </a:r>
            <a:r>
              <a:rPr lang="zh-CN" altLang="zh-CN" sz="2800"/>
              <a:t>换用磁性更强的磁铁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．将电源正负极对调</a:t>
            </a:r>
            <a:r>
              <a:rPr lang="en-US" altLang="zh-CN" sz="2800"/>
              <a:t> 			</a:t>
            </a:r>
            <a:br>
              <a:rPr lang="zh-CN" altLang="zh-CN" sz="2800"/>
            </a:br>
            <a:r>
              <a:rPr lang="en-US" altLang="zh-CN" sz="2800"/>
              <a:t>D.  </a:t>
            </a:r>
            <a:r>
              <a:rPr lang="zh-CN" altLang="zh-CN" sz="2800"/>
              <a:t>同时对调磁铁两极和电源正负极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3555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3556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650" y="1639888"/>
            <a:ext cx="661988" cy="3619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3557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03763" y="3114675"/>
            <a:ext cx="3502025" cy="18811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3558" name="矩形 8"/>
          <p:cNvSpPr/>
          <p:nvPr/>
        </p:nvSpPr>
        <p:spPr>
          <a:xfrm>
            <a:off x="1060450" y="2803525"/>
            <a:ext cx="45878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  <p:bldP spid="2355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8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579" name="标题 1"/>
          <p:cNvSpPr>
            <a:spLocks noGrp="1"/>
          </p:cNvSpPr>
          <p:nvPr>
            <p:ph type="title" idx="4294967295"/>
          </p:nvPr>
        </p:nvSpPr>
        <p:spPr>
          <a:xfrm>
            <a:off x="508000" y="1624013"/>
            <a:ext cx="8128000" cy="3419475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电动机原理是通电导体在磁场中受到力的作用，受力方向与两个因素有关：一个是磁场方向，另一个是电流方向．如果只改变一个因素，则导体受力方向改变，如果同时改变两个因素，则导体受力方向不变．此实验是电能转化为机械能．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2" name="标题 3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广州）矩形铜线框在某磁场中的位置如右图所示，</a:t>
            </a:r>
            <a:r>
              <a:rPr lang="en-US" altLang="zh-CN" sz="2800" i="1"/>
              <a:t>ab</a:t>
            </a:r>
            <a:r>
              <a:rPr lang="zh-CN" altLang="zh-CN" sz="2800"/>
              <a:t>、</a:t>
            </a:r>
            <a:r>
              <a:rPr lang="en-US" altLang="zh-CN" sz="2800" i="1"/>
              <a:t>bc</a:t>
            </a:r>
            <a:r>
              <a:rPr lang="zh-CN" altLang="zh-CN" sz="2800"/>
              <a:t>、</a:t>
            </a:r>
            <a:r>
              <a:rPr lang="en-US" altLang="zh-CN" sz="2800" i="1"/>
              <a:t>ed</a:t>
            </a:r>
            <a:r>
              <a:rPr lang="zh-CN" altLang="zh-CN" sz="2800"/>
              <a:t>和</a:t>
            </a:r>
            <a:r>
              <a:rPr lang="en-US" altLang="zh-CN" sz="2800" i="1"/>
              <a:t>fe</a:t>
            </a:r>
            <a:r>
              <a:rPr lang="zh-CN" altLang="zh-CN" sz="2800"/>
              <a:t>段都受到该磁场的作用力，下列哪两段受到该磁场的作用力方向相同（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</a:t>
            </a:r>
            <a:r>
              <a:rPr lang="en-US" altLang="zh-CN" sz="2800" i="1"/>
              <a:t>ab</a:t>
            </a:r>
            <a:r>
              <a:rPr lang="zh-CN" altLang="zh-CN" sz="2800"/>
              <a:t>段与</a:t>
            </a:r>
            <a:r>
              <a:rPr lang="en-US" altLang="zh-CN" sz="2800" i="1"/>
              <a:t>bc</a:t>
            </a:r>
            <a:r>
              <a:rPr lang="zh-CN" altLang="zh-CN" sz="2800"/>
              <a:t>段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</a:t>
            </a:r>
            <a:r>
              <a:rPr lang="en-US" altLang="zh-CN" sz="2800" i="1"/>
              <a:t>ab</a:t>
            </a:r>
            <a:r>
              <a:rPr lang="zh-CN" altLang="zh-CN" sz="2800"/>
              <a:t>段与</a:t>
            </a:r>
            <a:r>
              <a:rPr lang="en-US" altLang="zh-CN" sz="2800" i="1"/>
              <a:t>ed</a:t>
            </a:r>
            <a:r>
              <a:rPr lang="zh-CN" altLang="zh-CN" sz="2800"/>
              <a:t>段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</a:t>
            </a:r>
            <a:r>
              <a:rPr lang="en-US" altLang="zh-CN" sz="2800" i="1"/>
              <a:t>ab</a:t>
            </a:r>
            <a:r>
              <a:rPr lang="zh-CN" altLang="zh-CN" sz="2800"/>
              <a:t>段与</a:t>
            </a:r>
            <a:r>
              <a:rPr lang="en-US" altLang="zh-CN" sz="2800" i="1"/>
              <a:t>fe</a:t>
            </a:r>
            <a:r>
              <a:rPr lang="zh-CN" altLang="zh-CN" sz="2800"/>
              <a:t>段</a:t>
            </a:r>
            <a:br>
              <a:rPr lang="zh-CN" altLang="zh-CN" sz="2800"/>
            </a:br>
            <a:r>
              <a:rPr lang="en-US" altLang="zh-CN" sz="2800"/>
              <a:t>D.   </a:t>
            </a:r>
            <a:r>
              <a:rPr lang="en-US" altLang="zh-CN" sz="2800" i="1"/>
              <a:t>fe</a:t>
            </a:r>
            <a:r>
              <a:rPr lang="zh-CN" altLang="zh-CN" sz="2800"/>
              <a:t>段与</a:t>
            </a:r>
            <a:r>
              <a:rPr lang="en-US" altLang="zh-CN" sz="2800" i="1"/>
              <a:t>ed</a:t>
            </a:r>
            <a:r>
              <a:rPr lang="zh-CN" altLang="zh-CN" sz="2800"/>
              <a:t>段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5603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5604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5938" y="1028700"/>
            <a:ext cx="1293812" cy="4667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5605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7625" y="3048000"/>
            <a:ext cx="2543175" cy="25447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5606" name="矩形 8"/>
          <p:cNvSpPr/>
          <p:nvPr/>
        </p:nvSpPr>
        <p:spPr>
          <a:xfrm>
            <a:off x="1123950" y="2873375"/>
            <a:ext cx="45878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  <p:bldP spid="2560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6" name="标题 4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四　  电磁感应　 </a:t>
            </a:r>
            <a:br>
              <a:rPr lang="en-US" altLang="zh-CN" sz="2800"/>
            </a:br>
            <a:r>
              <a:rPr lang="en-US" altLang="zh-CN" sz="2800"/>
              <a:t>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深圳）图中</a:t>
            </a:r>
            <a:r>
              <a:rPr lang="en-US" altLang="zh-CN" sz="2800" i="1"/>
              <a:t>a</a:t>
            </a:r>
            <a:r>
              <a:rPr lang="zh-CN" altLang="zh-CN" sz="2800"/>
              <a:t>表示垂直于纸面的一根导线，它是闭合电路的一部分．当导线</a:t>
            </a:r>
            <a:r>
              <a:rPr lang="en-US" altLang="zh-CN" sz="2800" i="1"/>
              <a:t>a</a:t>
            </a:r>
            <a:r>
              <a:rPr lang="zh-CN" altLang="zh-CN" sz="2800"/>
              <a:t>在磁场中按箭头方向运动时，不能产生感应电流的是（　　）</a:t>
            </a:r>
            <a:br>
              <a:rPr lang="zh-CN" altLang="zh-CN" sz="2800"/>
            </a:br>
            <a:br>
              <a:rPr lang="en-US" altLang="zh-CN" sz="2800"/>
            </a:br>
            <a:br>
              <a:rPr lang="en-US" altLang="zh-CN" sz="2800"/>
            </a:br>
            <a:r>
              <a:rPr lang="en-US" altLang="zh-CN" sz="2800"/>
              <a:t>    A                       B                      C                        D</a:t>
            </a:r>
            <a:endParaRPr lang="zh-CN" altLang="en-US" sz="2800"/>
          </a:p>
        </p:txBody>
      </p:sp>
      <p:sp>
        <p:nvSpPr>
          <p:cNvPr id="26627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6628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9925" y="1706563"/>
            <a:ext cx="696913" cy="3810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6629" name="图片 10"/>
          <p:cNvPicPr>
            <a:picLocks noChangeAspect="1"/>
          </p:cNvPicPr>
          <p:nvPr/>
        </p:nvPicPr>
        <p:blipFill>
          <a:blip r:embed="rId3"/>
          <a:srcRect r="37391"/>
          <a:stretch>
            <a:fillRect/>
          </a:stretch>
        </p:blipFill>
        <p:spPr>
          <a:xfrm>
            <a:off x="500063" y="3697288"/>
            <a:ext cx="7900987" cy="10668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6630" name="矩形 12"/>
          <p:cNvSpPr/>
          <p:nvPr/>
        </p:nvSpPr>
        <p:spPr>
          <a:xfrm>
            <a:off x="7486650" y="2868613"/>
            <a:ext cx="45878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  <p:bldP spid="2663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50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651" name="标题 1"/>
          <p:cNvSpPr>
            <a:spLocks noGrp="1"/>
          </p:cNvSpPr>
          <p:nvPr>
            <p:ph type="title" idx="4294967295"/>
          </p:nvPr>
        </p:nvSpPr>
        <p:spPr>
          <a:xfrm>
            <a:off x="508000" y="2344738"/>
            <a:ext cx="8128000" cy="2168525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【点拔】发电机原理是电磁感应．要产生感应电流，必须满足：</a:t>
            </a:r>
            <a:r>
              <a:rPr lang="en-US" altLang="zh-CN" sz="2800"/>
              <a:t>①</a:t>
            </a:r>
            <a:r>
              <a:rPr lang="zh-CN" altLang="zh-CN" sz="2800"/>
              <a:t>闭合电路的一部分导体；</a:t>
            </a:r>
            <a:r>
              <a:rPr lang="en-US" altLang="zh-CN" sz="2800"/>
              <a:t>②</a:t>
            </a:r>
            <a:r>
              <a:rPr lang="zh-CN" altLang="zh-CN" sz="2800"/>
              <a:t>导体切割磁感线运动这两个条件．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4" name="标题 2"/>
          <p:cNvSpPr>
            <a:spLocks noGrp="1"/>
          </p:cNvSpPr>
          <p:nvPr>
            <p:ph type="title" idx="4294967295"/>
          </p:nvPr>
        </p:nvSpPr>
        <p:spPr>
          <a:xfrm>
            <a:off x="598488" y="1508125"/>
            <a:ext cx="8126412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枣庄）如下图所示的四个实验，能反映发电机基本原理的是（　　）</a:t>
            </a:r>
            <a:br>
              <a:rPr lang="zh-CN" altLang="zh-CN" sz="2800"/>
            </a:br>
            <a:r>
              <a:rPr lang="zh-CN" altLang="zh-CN" sz="2800"/>
              <a:t>　</a:t>
            </a:r>
            <a:br>
              <a:rPr lang="en-US" altLang="zh-CN" sz="2800"/>
            </a:br>
            <a:br>
              <a:rPr lang="en-US" altLang="zh-CN" sz="2800"/>
            </a:br>
            <a:r>
              <a:rPr lang="en-US" altLang="zh-CN" sz="2800"/>
              <a:t>    A    </a:t>
            </a:r>
            <a:r>
              <a:rPr lang="zh-CN" altLang="zh-CN" sz="2800"/>
              <a:t>　　</a:t>
            </a:r>
            <a:r>
              <a:rPr lang="en-US" altLang="zh-CN" sz="2800"/>
              <a:t>  </a:t>
            </a:r>
            <a:r>
              <a:rPr lang="zh-CN" altLang="zh-CN" sz="2800"/>
              <a:t>　</a:t>
            </a:r>
            <a:r>
              <a:rPr lang="en-US" altLang="zh-CN" sz="2800"/>
              <a:t>B    </a:t>
            </a:r>
            <a:r>
              <a:rPr lang="zh-CN" altLang="zh-CN" sz="2800"/>
              <a:t>　　</a:t>
            </a:r>
            <a:r>
              <a:rPr lang="en-US" altLang="zh-CN" sz="2800"/>
              <a:t>         </a:t>
            </a:r>
            <a:r>
              <a:rPr lang="zh-CN" altLang="zh-CN" sz="2800"/>
              <a:t>　</a:t>
            </a:r>
            <a:r>
              <a:rPr lang="en-US" altLang="zh-CN" sz="2800"/>
              <a:t>C    </a:t>
            </a:r>
            <a:r>
              <a:rPr lang="zh-CN" altLang="zh-CN" sz="2800"/>
              <a:t>　</a:t>
            </a:r>
            <a:r>
              <a:rPr lang="en-US" altLang="zh-CN" sz="2800"/>
              <a:t>       </a:t>
            </a:r>
            <a:r>
              <a:rPr lang="zh-CN" altLang="zh-CN" sz="2800"/>
              <a:t>　　</a:t>
            </a:r>
            <a:r>
              <a:rPr lang="en-US" altLang="zh-CN" sz="2800"/>
              <a:t>D</a:t>
            </a:r>
            <a:endParaRPr lang="zh-CN" altLang="en-US" sz="2800"/>
          </a:p>
        </p:txBody>
      </p:sp>
      <p:sp>
        <p:nvSpPr>
          <p:cNvPr id="28675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8676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6900" y="1677988"/>
            <a:ext cx="1111250" cy="4000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8677" name="图片 3"/>
          <p:cNvPicPr>
            <a:picLocks noChangeAspect="1"/>
          </p:cNvPicPr>
          <p:nvPr/>
        </p:nvPicPr>
        <p:blipFill>
          <a:blip r:embed="rId3"/>
          <a:srcRect r="29474"/>
          <a:stretch>
            <a:fillRect/>
          </a:stretch>
        </p:blipFill>
        <p:spPr>
          <a:xfrm>
            <a:off x="330200" y="2981325"/>
            <a:ext cx="8169275" cy="12223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8678" name="矩形 7"/>
          <p:cNvSpPr/>
          <p:nvPr/>
        </p:nvSpPr>
        <p:spPr>
          <a:xfrm>
            <a:off x="4733925" y="2236788"/>
            <a:ext cx="481013" cy="585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/>
      <p:bldP spid="2867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8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9699" name="标题 1"/>
          <p:cNvSpPr>
            <a:spLocks noGrp="1"/>
          </p:cNvSpPr>
          <p:nvPr>
            <p:ph type="title" idx="4294967295"/>
          </p:nvPr>
        </p:nvSpPr>
        <p:spPr>
          <a:xfrm>
            <a:off x="508000" y="102711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乐清市模拟）如右图是动圈式麦克风的结构示意图．当你对着它说话或唱歌时，人声带由于</a:t>
            </a:r>
            <a:r>
              <a:rPr lang="zh-CN" altLang="zh-CN" sz="2800" u="sng"/>
              <a:t>　　　　　</a:t>
            </a:r>
            <a:r>
              <a:rPr lang="zh-CN" altLang="zh-CN" sz="2800"/>
              <a:t>而产生的声音，通过空气传播到膜片，使膜片以及与膜片相连的线圈在磁场中运动，线圈的这种运动能产生随着声音变化而变化的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，线圈在运动中能量的转化情况是</a:t>
            </a:r>
            <a:br>
              <a:rPr lang="en-US" altLang="zh-CN" sz="2800"/>
            </a:br>
            <a:r>
              <a:rPr lang="zh-CN" altLang="zh-CN" sz="2800" u="sng"/>
              <a:t>　　　　　　　　　　　　</a:t>
            </a:r>
            <a:r>
              <a:rPr lang="zh-CN" altLang="zh-CN" sz="2800"/>
              <a:t>．</a:t>
            </a:r>
            <a:endParaRPr lang="zh-CN" altLang="en-US" sz="2800"/>
          </a:p>
        </p:txBody>
      </p:sp>
      <p:pic>
        <p:nvPicPr>
          <p:cNvPr id="29700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325" y="1133475"/>
            <a:ext cx="1293813" cy="4667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9701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3925" y="5010150"/>
            <a:ext cx="2238375" cy="13017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9702" name="矩形 2"/>
          <p:cNvSpPr/>
          <p:nvPr/>
        </p:nvSpPr>
        <p:spPr>
          <a:xfrm>
            <a:off x="1651000" y="2373313"/>
            <a:ext cx="976313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振动</a:t>
            </a:r>
            <a:endParaRPr lang="zh-CN" altLang="en-US">
              <a:ea typeface="黑体" panose="02010609060101010101" pitchFamily="49" charset="-122"/>
            </a:endParaRPr>
          </a:p>
        </p:txBody>
      </p:sp>
      <p:sp>
        <p:nvSpPr>
          <p:cNvPr id="29703" name="矩形 6"/>
          <p:cNvSpPr/>
          <p:nvPr/>
        </p:nvSpPr>
        <p:spPr>
          <a:xfrm>
            <a:off x="957263" y="4267200"/>
            <a:ext cx="977900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电流</a:t>
            </a:r>
            <a:endParaRPr lang="zh-CN" altLang="en-US">
              <a:ea typeface="黑体" panose="02010609060101010101" pitchFamily="49" charset="-122"/>
            </a:endParaRPr>
          </a:p>
        </p:txBody>
      </p:sp>
      <p:sp>
        <p:nvSpPr>
          <p:cNvPr id="29704" name="矩形 7"/>
          <p:cNvSpPr/>
          <p:nvPr/>
        </p:nvSpPr>
        <p:spPr>
          <a:xfrm>
            <a:off x="1152525" y="4922838"/>
            <a:ext cx="325755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机械能转化成电能</a:t>
            </a:r>
            <a:endParaRPr lang="zh-CN" altLang="en-US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/>
      <p:bldP spid="29702" grpId="0"/>
      <p:bldP spid="29703" grpId="0"/>
      <p:bldP spid="2970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2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23" name="标题 1"/>
          <p:cNvSpPr>
            <a:spLocks noGrp="1"/>
          </p:cNvSpPr>
          <p:nvPr>
            <p:ph type="title" idx="4294967295"/>
          </p:nvPr>
        </p:nvSpPr>
        <p:spPr>
          <a:xfrm>
            <a:off x="508000" y="13493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一　  电磁铁的磁性强弱的影响因素　 </a:t>
            </a:r>
            <a:br>
              <a:rPr lang="en-US" altLang="zh-CN" sz="2800"/>
            </a:br>
            <a:r>
              <a:rPr lang="en-US" altLang="zh-CN" sz="2800"/>
              <a:t>          </a:t>
            </a:r>
            <a:r>
              <a:rPr lang="zh-CN" altLang="zh-CN" sz="2800"/>
              <a:t>为了探究电磁铁的磁性强弱跟哪些因素有关，小明同学用漆包线（表面涂有绝缘漆的导线）在大铁钉上绕若干匝，制成简单的电磁铁，如下图所示．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0724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2463" y="2225675"/>
            <a:ext cx="779462" cy="4254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0725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70263" y="882650"/>
            <a:ext cx="2403475" cy="4667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0726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25838" y="4138613"/>
            <a:ext cx="2589212" cy="183673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1746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1747" name="标题 1"/>
          <p:cNvSpPr>
            <a:spLocks noGrp="1"/>
          </p:cNvSpPr>
          <p:nvPr>
            <p:ph type="title" idx="4294967295"/>
          </p:nvPr>
        </p:nvSpPr>
        <p:spPr>
          <a:xfrm>
            <a:off x="508000" y="111442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）图中，将</a:t>
            </a:r>
            <a:r>
              <a:rPr lang="en-US" altLang="zh-CN" sz="2800" i="1"/>
              <a:t>A</a:t>
            </a:r>
            <a:r>
              <a:rPr lang="zh-CN" altLang="zh-CN" sz="2800"/>
              <a:t>、</a:t>
            </a:r>
            <a:r>
              <a:rPr lang="en-US" altLang="zh-CN" sz="2800" i="1"/>
              <a:t>B</a:t>
            </a:r>
            <a:r>
              <a:rPr lang="zh-CN" altLang="zh-CN" sz="2800"/>
              <a:t>串联起来的目的是</a:t>
            </a:r>
            <a:r>
              <a:rPr lang="en-US" altLang="zh-CN" sz="2800"/>
              <a:t>__________________________________________</a:t>
            </a:r>
            <a:r>
              <a:rPr lang="zh-CN" altLang="zh-CN" sz="2800"/>
              <a:t>，</a:t>
            </a:r>
            <a:br>
              <a:rPr lang="zh-CN" altLang="zh-CN" sz="2800"/>
            </a:br>
            <a:r>
              <a:rPr lang="zh-CN" altLang="zh-CN" sz="2800"/>
              <a:t>采用</a:t>
            </a:r>
            <a:r>
              <a:rPr lang="zh-CN" altLang="zh-CN" sz="2800" u="sng"/>
              <a:t>　　　　　</a:t>
            </a:r>
            <a:r>
              <a:rPr lang="zh-CN" altLang="zh-CN" sz="2800"/>
              <a:t>法．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）电磁铁</a:t>
            </a:r>
            <a:r>
              <a:rPr lang="en-US" altLang="zh-CN" sz="2800" i="1"/>
              <a:t>A</a:t>
            </a:r>
            <a:r>
              <a:rPr lang="zh-CN" altLang="zh-CN" sz="2800"/>
              <a:t>的上端为</a:t>
            </a:r>
            <a:r>
              <a:rPr lang="zh-CN" altLang="zh-CN" sz="2800" u="sng"/>
              <a:t>　　　　</a:t>
            </a:r>
            <a:r>
              <a:rPr lang="zh-CN" altLang="zh-CN" sz="2800"/>
              <a:t>极，吸引的小铁钉下端散开的原因是</a:t>
            </a:r>
            <a:r>
              <a:rPr lang="zh-CN" altLang="zh-CN" sz="2800" u="sng"/>
              <a:t>　　　　　　　　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）本实验中加入滑动变阻器的目的</a:t>
            </a:r>
            <a:r>
              <a:rPr lang="en-US" altLang="zh-CN" sz="2800"/>
              <a:t>____________________________________________.       </a:t>
            </a:r>
            <a:endParaRPr lang="zh-CN" altLang="en-US" sz="2800"/>
          </a:p>
        </p:txBody>
      </p:sp>
      <p:sp>
        <p:nvSpPr>
          <p:cNvPr id="31748" name="矩形 2"/>
          <p:cNvSpPr/>
          <p:nvPr/>
        </p:nvSpPr>
        <p:spPr>
          <a:xfrm>
            <a:off x="839788" y="1844675"/>
            <a:ext cx="413385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使通过两线圈的电流相等</a:t>
            </a:r>
            <a:endParaRPr lang="zh-CN" altLang="en-US">
              <a:ea typeface="黑体" panose="02010609060101010101" pitchFamily="49" charset="-122"/>
            </a:endParaRPr>
          </a:p>
        </p:txBody>
      </p:sp>
      <p:sp>
        <p:nvSpPr>
          <p:cNvPr id="31749" name="矩形 3"/>
          <p:cNvSpPr/>
          <p:nvPr/>
        </p:nvSpPr>
        <p:spPr>
          <a:xfrm>
            <a:off x="1428750" y="2489200"/>
            <a:ext cx="1620838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控制变量</a:t>
            </a:r>
            <a:endParaRPr lang="zh-CN" altLang="en-US">
              <a:ea typeface="黑体" panose="02010609060101010101" pitchFamily="49" charset="-122"/>
            </a:endParaRPr>
          </a:p>
        </p:txBody>
      </p:sp>
      <p:sp>
        <p:nvSpPr>
          <p:cNvPr id="31750" name="矩形 4"/>
          <p:cNvSpPr/>
          <p:nvPr/>
        </p:nvSpPr>
        <p:spPr>
          <a:xfrm>
            <a:off x="4662488" y="3146425"/>
            <a:ext cx="74295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S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31751" name="矩形 6"/>
          <p:cNvSpPr/>
          <p:nvPr/>
        </p:nvSpPr>
        <p:spPr>
          <a:xfrm>
            <a:off x="4068763" y="3771900"/>
            <a:ext cx="3057525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同名磁极相互排斥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31752" name="矩形 7"/>
          <p:cNvSpPr/>
          <p:nvPr/>
        </p:nvSpPr>
        <p:spPr>
          <a:xfrm>
            <a:off x="889000" y="5014913"/>
            <a:ext cx="269875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改变线圈的电流</a:t>
            </a:r>
            <a:endParaRPr lang="zh-CN" altLang="en-US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/>
      <p:bldP spid="31748" grpId="0"/>
      <p:bldP spid="31749" grpId="0"/>
      <p:bldP spid="31750" grpId="0"/>
      <p:bldP spid="31751" grpId="0"/>
      <p:bldP spid="3175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2770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2771" name="标题 1"/>
          <p:cNvSpPr>
            <a:spLocks noGrp="1"/>
          </p:cNvSpPr>
          <p:nvPr>
            <p:ph type="title" idx="4294967295"/>
          </p:nvPr>
        </p:nvSpPr>
        <p:spPr>
          <a:xfrm>
            <a:off x="508000" y="1546225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</a:t>
            </a:r>
            <a:r>
              <a:rPr lang="en-US" altLang="zh-CN" sz="2800" i="1"/>
              <a:t>B</a:t>
            </a:r>
            <a:r>
              <a:rPr lang="zh-CN" altLang="zh-CN" sz="2800"/>
              <a:t>比</a:t>
            </a:r>
            <a:r>
              <a:rPr lang="en-US" altLang="zh-CN" sz="2800" i="1"/>
              <a:t>A</a:t>
            </a:r>
            <a:r>
              <a:rPr lang="zh-CN" altLang="zh-CN" sz="2800"/>
              <a:t>吸引的小铁钉数目多，说明电流一定，匝数越多，磁性越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5</a:t>
            </a:r>
            <a:r>
              <a:rPr lang="zh-CN" altLang="zh-CN" sz="2800"/>
              <a:t>）加大铁钉比不加大铁钉吸引的小铁钉的数目多，你猜想可能原因是</a:t>
            </a:r>
            <a:r>
              <a:rPr lang="en-US" altLang="zh-CN" sz="2800"/>
              <a:t>______________________</a:t>
            </a:r>
            <a:r>
              <a:rPr lang="zh-CN" altLang="zh-CN" sz="2800"/>
              <a:t>．</a:t>
            </a:r>
            <a:endParaRPr lang="zh-CN" altLang="en-US" sz="2800"/>
          </a:p>
        </p:txBody>
      </p:sp>
      <p:sp>
        <p:nvSpPr>
          <p:cNvPr id="32772" name="矩形 2"/>
          <p:cNvSpPr/>
          <p:nvPr/>
        </p:nvSpPr>
        <p:spPr>
          <a:xfrm>
            <a:off x="4079875" y="2287588"/>
            <a:ext cx="54292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强</a:t>
            </a:r>
            <a:endParaRPr lang="zh-CN" altLang="en-US">
              <a:ea typeface="黑体" panose="02010609060101010101" pitchFamily="49" charset="-122"/>
            </a:endParaRPr>
          </a:p>
        </p:txBody>
      </p:sp>
      <p:sp>
        <p:nvSpPr>
          <p:cNvPr id="32773" name="矩形 3"/>
          <p:cNvSpPr/>
          <p:nvPr/>
        </p:nvSpPr>
        <p:spPr>
          <a:xfrm>
            <a:off x="4243388" y="3590925"/>
            <a:ext cx="377507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铁钉被磁化，磁性变强</a:t>
            </a:r>
            <a:endParaRPr lang="zh-CN" altLang="en-US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/>
      <p:bldP spid="32772" grpId="0"/>
      <p:bldP spid="3277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3794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3795" name="标题 3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二　  电磁感应实验　 </a:t>
            </a:r>
            <a:br>
              <a:rPr lang="en-US" altLang="zh-CN" sz="2800"/>
            </a:br>
            <a:r>
              <a:rPr lang="en-US" altLang="zh-CN" sz="2800"/>
              <a:t>          </a:t>
            </a:r>
            <a:r>
              <a:rPr lang="zh-CN" altLang="zh-CN" sz="2800"/>
              <a:t>利用如下图所示的实验装</a:t>
            </a:r>
            <a:br>
              <a:rPr lang="en-US" altLang="zh-CN" sz="2800"/>
            </a:br>
            <a:r>
              <a:rPr lang="zh-CN" altLang="zh-CN" sz="2800"/>
              <a:t>置</a:t>
            </a:r>
            <a:r>
              <a:rPr lang="en-US" altLang="zh-CN" sz="2800"/>
              <a:t>“</a:t>
            </a:r>
            <a:r>
              <a:rPr lang="zh-CN" altLang="zh-CN" sz="2800"/>
              <a:t>探究导体在磁场中运动时产</a:t>
            </a:r>
            <a:br>
              <a:rPr lang="en-US" altLang="zh-CN" sz="2800"/>
            </a:br>
            <a:r>
              <a:rPr lang="zh-CN" altLang="zh-CN" sz="2800"/>
              <a:t>生感应电流的条件</a:t>
            </a:r>
            <a:r>
              <a:rPr lang="en-US" altLang="zh-CN" sz="2800"/>
              <a:t>”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）判断感应电流是否产生是根据</a:t>
            </a:r>
            <a:r>
              <a:rPr lang="en-US" altLang="zh-CN" sz="2800"/>
              <a:t>__________________________________________</a:t>
            </a:r>
            <a:r>
              <a:rPr lang="zh-CN" altLang="zh-CN" sz="2800"/>
              <a:t>，</a:t>
            </a:r>
            <a:br>
              <a:rPr lang="zh-CN" altLang="zh-CN" sz="2800"/>
            </a:br>
            <a:r>
              <a:rPr lang="zh-CN" altLang="zh-CN" sz="2800"/>
              <a:t>感应电流的方向是否改变是根据</a:t>
            </a:r>
            <a:r>
              <a:rPr lang="en-US" altLang="zh-CN" sz="2800"/>
              <a:t>__________________________________________</a:t>
            </a:r>
            <a:r>
              <a:rPr lang="zh-CN" altLang="zh-CN" sz="2800"/>
              <a:t>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3796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125" y="1706563"/>
            <a:ext cx="776288" cy="38893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3797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65775" y="1584325"/>
            <a:ext cx="3078163" cy="18446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3798" name="矩形 1"/>
          <p:cNvSpPr/>
          <p:nvPr/>
        </p:nvSpPr>
        <p:spPr>
          <a:xfrm>
            <a:off x="796925" y="4149725"/>
            <a:ext cx="377507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电流计的指针是否偏转</a:t>
            </a:r>
            <a:endParaRPr lang="zh-CN" altLang="en-US">
              <a:ea typeface="黑体" panose="02010609060101010101" pitchFamily="49" charset="-122"/>
            </a:endParaRPr>
          </a:p>
        </p:txBody>
      </p:sp>
      <p:sp>
        <p:nvSpPr>
          <p:cNvPr id="33799" name="矩形 2"/>
          <p:cNvSpPr/>
          <p:nvPr/>
        </p:nvSpPr>
        <p:spPr>
          <a:xfrm>
            <a:off x="796925" y="5451475"/>
            <a:ext cx="305752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电流计的偏转方向</a:t>
            </a:r>
            <a:endParaRPr lang="zh-CN" altLang="en-US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/>
      <p:bldP spid="33798" grpId="0"/>
      <p:bldP spid="33799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4818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4819" name="标题 3"/>
          <p:cNvSpPr>
            <a:spLocks noGrp="1"/>
          </p:cNvSpPr>
          <p:nvPr>
            <p:ph type="title" idx="4294967295"/>
          </p:nvPr>
        </p:nvSpPr>
        <p:spPr>
          <a:xfrm>
            <a:off x="508000" y="142240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）导体</a:t>
            </a:r>
            <a:r>
              <a:rPr lang="en-US" altLang="zh-CN" sz="2800" i="1"/>
              <a:t>AB</a:t>
            </a:r>
            <a:r>
              <a:rPr lang="zh-CN" altLang="zh-CN" sz="2800"/>
              <a:t>上下运动时，</a:t>
            </a:r>
            <a:r>
              <a:rPr lang="zh-CN" altLang="zh-CN" sz="2800" u="sng"/>
              <a:t>　　　　　</a:t>
            </a:r>
            <a:r>
              <a:rPr lang="zh-CN" altLang="zh-CN" sz="2800"/>
              <a:t>感应电流产生；</a:t>
            </a:r>
            <a:r>
              <a:rPr lang="en-US" altLang="zh-CN" sz="2800" i="1"/>
              <a:t>AB</a:t>
            </a:r>
            <a:r>
              <a:rPr lang="zh-CN" altLang="zh-CN" sz="2800"/>
              <a:t>导体沿着垂直于纸面的方向运动时，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感应电流产生；</a:t>
            </a:r>
            <a:r>
              <a:rPr lang="en-US" altLang="zh-CN" sz="2800" i="1"/>
              <a:t>AB</a:t>
            </a:r>
            <a:r>
              <a:rPr lang="zh-CN" altLang="zh-CN" sz="2800"/>
              <a:t>导体左右运动时，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感应电流产生．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）磁铁左右移动，</a:t>
            </a:r>
            <a:r>
              <a:rPr lang="en-US" altLang="zh-CN" sz="2800" i="1"/>
              <a:t>AB</a:t>
            </a:r>
            <a:r>
              <a:rPr lang="zh-CN" altLang="zh-CN" sz="2800"/>
              <a:t>导体不动，</a:t>
            </a:r>
            <a:r>
              <a:rPr lang="zh-CN" altLang="zh-CN" sz="2800" u="sng"/>
              <a:t>　　　　　</a:t>
            </a:r>
            <a:r>
              <a:rPr lang="zh-CN" altLang="zh-CN" sz="2800"/>
              <a:t>感应电流产生．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34820" name="矩形 1"/>
          <p:cNvSpPr/>
          <p:nvPr/>
        </p:nvSpPr>
        <p:spPr>
          <a:xfrm>
            <a:off x="4979988" y="1509713"/>
            <a:ext cx="1420812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不会有　</a:t>
            </a:r>
            <a:endParaRPr lang="zh-CN" altLang="en-US">
              <a:ea typeface="黑体" panose="02010609060101010101" pitchFamily="49" charset="-122"/>
            </a:endParaRPr>
          </a:p>
        </p:txBody>
      </p:sp>
      <p:sp>
        <p:nvSpPr>
          <p:cNvPr id="34821" name="矩形 4"/>
          <p:cNvSpPr/>
          <p:nvPr/>
        </p:nvSpPr>
        <p:spPr>
          <a:xfrm>
            <a:off x="885825" y="2781300"/>
            <a:ext cx="12700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不会有</a:t>
            </a:r>
            <a:endParaRPr lang="zh-CN" altLang="en-US">
              <a:ea typeface="黑体" panose="02010609060101010101" pitchFamily="49" charset="-122"/>
            </a:endParaRPr>
          </a:p>
        </p:txBody>
      </p:sp>
      <p:sp>
        <p:nvSpPr>
          <p:cNvPr id="34822" name="矩形 6"/>
          <p:cNvSpPr/>
          <p:nvPr/>
        </p:nvSpPr>
        <p:spPr>
          <a:xfrm>
            <a:off x="6675438" y="4052888"/>
            <a:ext cx="995362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会有</a:t>
            </a:r>
            <a:endParaRPr lang="zh-CN" altLang="en-US">
              <a:ea typeface="黑体" panose="02010609060101010101" pitchFamily="49" charset="-122"/>
            </a:endParaRPr>
          </a:p>
        </p:txBody>
      </p:sp>
      <p:sp>
        <p:nvSpPr>
          <p:cNvPr id="34823" name="矩形 7"/>
          <p:cNvSpPr/>
          <p:nvPr/>
        </p:nvSpPr>
        <p:spPr>
          <a:xfrm>
            <a:off x="958850" y="3429000"/>
            <a:ext cx="995363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会有</a:t>
            </a:r>
            <a:endParaRPr lang="zh-CN" altLang="en-US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/>
      <p:bldP spid="34820" grpId="0"/>
      <p:bldP spid="34821" grpId="0"/>
      <p:bldP spid="34822" grpId="0"/>
      <p:bldP spid="3482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5842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5843" name="标题 3"/>
          <p:cNvSpPr>
            <a:spLocks noGrp="1"/>
          </p:cNvSpPr>
          <p:nvPr>
            <p:ph type="title" idx="4294967295"/>
          </p:nvPr>
        </p:nvSpPr>
        <p:spPr>
          <a:xfrm>
            <a:off x="508000" y="1209675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）为了让实验现象更明显，可以采取的做法：</a:t>
            </a:r>
            <a:br>
              <a:rPr lang="zh-CN" altLang="zh-CN" sz="2800"/>
            </a:br>
            <a:r>
              <a:rPr lang="en-US" altLang="zh-CN" sz="2800"/>
              <a:t>①_________________________________________.</a:t>
            </a:r>
            <a:br>
              <a:rPr lang="zh-CN" altLang="zh-CN" sz="2800"/>
            </a:br>
            <a:r>
              <a:rPr lang="en-US" altLang="zh-CN" sz="2800"/>
              <a:t>②_________________________________________.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5</a:t>
            </a:r>
            <a:r>
              <a:rPr lang="zh-CN" altLang="zh-CN" sz="2800"/>
              <a:t>）为了改变感应电流方向，可以采取的做法：</a:t>
            </a:r>
            <a:br>
              <a:rPr lang="zh-CN" altLang="zh-CN" sz="2800"/>
            </a:br>
            <a:r>
              <a:rPr lang="en-US" altLang="zh-CN" sz="2800"/>
              <a:t>①_________________________________________.</a:t>
            </a:r>
            <a:br>
              <a:rPr lang="zh-CN" altLang="zh-CN" sz="2800"/>
            </a:br>
            <a:r>
              <a:rPr lang="en-US" altLang="zh-CN" sz="2800"/>
              <a:t>②_________________________________________.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6</a:t>
            </a:r>
            <a:r>
              <a:rPr lang="zh-CN" altLang="zh-CN" sz="2800"/>
              <a:t>）</a:t>
            </a:r>
            <a:r>
              <a:rPr lang="zh-CN" altLang="zh-CN" sz="2800" u="sng"/>
              <a:t>　　　　　</a:t>
            </a:r>
            <a:r>
              <a:rPr lang="zh-CN" altLang="zh-CN" sz="2800"/>
              <a:t>机的原理与本实验相同．</a:t>
            </a:r>
            <a:endParaRPr lang="zh-CN" altLang="en-US" sz="2800"/>
          </a:p>
        </p:txBody>
      </p:sp>
      <p:sp>
        <p:nvSpPr>
          <p:cNvPr id="35844" name="矩形 2"/>
          <p:cNvSpPr/>
          <p:nvPr/>
        </p:nvSpPr>
        <p:spPr>
          <a:xfrm>
            <a:off x="1223963" y="1947863"/>
            <a:ext cx="3775075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换用磁性更强的磁铁　</a:t>
            </a:r>
            <a:endParaRPr lang="zh-CN" altLang="en-US" sz="2800"/>
          </a:p>
        </p:txBody>
      </p:sp>
      <p:sp>
        <p:nvSpPr>
          <p:cNvPr id="35845" name="矩形 3"/>
          <p:cNvSpPr/>
          <p:nvPr/>
        </p:nvSpPr>
        <p:spPr>
          <a:xfrm>
            <a:off x="1223963" y="2620963"/>
            <a:ext cx="6689725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将导体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AB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换成线圈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(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让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AB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的运动速度更快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)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35846" name="矩形 4"/>
          <p:cNvSpPr/>
          <p:nvPr/>
        </p:nvSpPr>
        <p:spPr>
          <a:xfrm>
            <a:off x="1223963" y="3879850"/>
            <a:ext cx="3495675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改变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AB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的运动方向　</a:t>
            </a:r>
            <a:endParaRPr lang="zh-CN" altLang="en-US" sz="2800"/>
          </a:p>
        </p:txBody>
      </p:sp>
      <p:sp>
        <p:nvSpPr>
          <p:cNvPr id="35847" name="矩形 6"/>
          <p:cNvSpPr/>
          <p:nvPr/>
        </p:nvSpPr>
        <p:spPr>
          <a:xfrm>
            <a:off x="1223963" y="4514850"/>
            <a:ext cx="3416300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改变磁铁的磁极方向</a:t>
            </a:r>
            <a:endParaRPr lang="zh-CN" altLang="en-US" sz="2800"/>
          </a:p>
        </p:txBody>
      </p:sp>
      <p:sp>
        <p:nvSpPr>
          <p:cNvPr id="35848" name="矩形 7"/>
          <p:cNvSpPr/>
          <p:nvPr/>
        </p:nvSpPr>
        <p:spPr>
          <a:xfrm>
            <a:off x="1919288" y="5127625"/>
            <a:ext cx="903287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发电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/>
      <p:bldP spid="35844" grpId="0"/>
      <p:bldP spid="35845" grpId="0"/>
      <p:bldP spid="35846" grpId="0"/>
      <p:bldP spid="35847" grpId="0"/>
      <p:bldP spid="35848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6866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6867" name="标题 1"/>
          <p:cNvSpPr>
            <a:spLocks noGrp="1"/>
          </p:cNvSpPr>
          <p:nvPr>
            <p:ph type="title" idx="4294967295"/>
          </p:nvPr>
        </p:nvSpPr>
        <p:spPr>
          <a:xfrm>
            <a:off x="847725" y="1920875"/>
            <a:ext cx="7526338" cy="2670175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</a:t>
            </a:r>
            <a:r>
              <a:rPr lang="zh-CN" altLang="zh-CN" sz="2800"/>
              <a:t>．磁感线是虚拟的，磁场是真实存在的．</a:t>
            </a:r>
            <a:br>
              <a:rPr lang="zh-CN" altLang="zh-CN" sz="2800"/>
            </a:br>
            <a:r>
              <a:rPr lang="en-US" altLang="zh-CN" sz="2800"/>
              <a:t>2</a:t>
            </a:r>
            <a:r>
              <a:rPr lang="zh-CN" altLang="zh-CN" sz="2800"/>
              <a:t>．电动机与发电机的区别：电动机是消耗电能的，电路中有电源；发电机是用来发电的，发电机本身是电源．</a:t>
            </a:r>
            <a:endParaRPr lang="zh-CN" altLang="zh-CN" sz="2800"/>
          </a:p>
        </p:txBody>
      </p:sp>
      <p:pic>
        <p:nvPicPr>
          <p:cNvPr id="36868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5250" y="1223963"/>
            <a:ext cx="1512888" cy="4667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789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7891" name="标题 2"/>
          <p:cNvSpPr>
            <a:spLocks noGrp="1"/>
          </p:cNvSpPr>
          <p:nvPr>
            <p:ph type="title" idx="4294967295"/>
          </p:nvPr>
        </p:nvSpPr>
        <p:spPr>
          <a:xfrm>
            <a:off x="563563" y="1174750"/>
            <a:ext cx="838835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</a:t>
            </a:r>
            <a:r>
              <a:rPr lang="zh-CN" altLang="zh-CN" sz="2800"/>
              <a:t>．在物理学的发展过程中，下列物理学家都做出了杰出的贡献，其中发现了电磁感应现象的是（　　）</a:t>
            </a:r>
            <a:br>
              <a:rPr lang="zh-CN" altLang="zh-CN" sz="2800"/>
            </a:br>
            <a:r>
              <a:rPr lang="en-US" altLang="zh-CN" sz="2800"/>
              <a:t>A.</a:t>
            </a:r>
            <a:r>
              <a:rPr lang="zh-CN" altLang="zh-CN" sz="2800"/>
              <a:t>安培</a:t>
            </a:r>
            <a:r>
              <a:rPr lang="en-US" altLang="zh-CN" sz="2800"/>
              <a:t>            B.</a:t>
            </a:r>
            <a:r>
              <a:rPr lang="zh-CN" altLang="zh-CN" sz="2800"/>
              <a:t>欧姆</a:t>
            </a:r>
            <a:r>
              <a:rPr lang="en-US" altLang="zh-CN" sz="2800"/>
              <a:t>          C.</a:t>
            </a:r>
            <a:r>
              <a:rPr lang="zh-CN" altLang="zh-CN" sz="2800"/>
              <a:t>法拉第</a:t>
            </a:r>
            <a:r>
              <a:rPr lang="en-US" altLang="zh-CN" sz="2800"/>
              <a:t>          D.</a:t>
            </a:r>
            <a:r>
              <a:rPr lang="zh-CN" altLang="zh-CN" sz="2800"/>
              <a:t>奥斯特</a:t>
            </a:r>
            <a:endParaRPr lang="zh-CN" altLang="zh-CN" sz="2800"/>
          </a:p>
        </p:txBody>
      </p:sp>
      <p:sp>
        <p:nvSpPr>
          <p:cNvPr id="37892" name="标题 1"/>
          <p:cNvSpPr/>
          <p:nvPr/>
        </p:nvSpPr>
        <p:spPr>
          <a:xfrm>
            <a:off x="563563" y="323056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>
              <a:lnSpc>
                <a:spcPct val="150000"/>
              </a:lnSpc>
            </a:pP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2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．（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2020·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南宁）下图所示是磁现象的四幅示意图，其中磁感线方向错误的是（　　）</a:t>
            </a:r>
            <a:br>
              <a:rPr lang="zh-CN" altLang="zh-CN" sz="2800">
                <a:latin typeface="Times New Roman" pitchFamily="18" charset="0"/>
                <a:ea typeface="黑体" pitchFamily="49" charset="-122"/>
              </a:rPr>
            </a:br>
            <a:br>
              <a:rPr lang="en-US" altLang="zh-CN" sz="2800">
                <a:latin typeface="Times New Roman" pitchFamily="18" charset="0"/>
                <a:ea typeface="黑体" pitchFamily="49" charset="-122"/>
              </a:rPr>
            </a:b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   A    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　　　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      B    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　　　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        C    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　　　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        D</a:t>
            </a:r>
            <a:endParaRPr lang="zh-CN" altLang="en-US" sz="2800">
              <a:latin typeface="Times New Roman" pitchFamily="18" charset="0"/>
              <a:ea typeface="黑体" panose="02010609060101010101" pitchFamily="49" charset="-122"/>
            </a:endParaRPr>
          </a:p>
        </p:txBody>
      </p:sp>
      <p:pic>
        <p:nvPicPr>
          <p:cNvPr id="37893" name="图片 3"/>
          <p:cNvPicPr>
            <a:picLocks noChangeAspect="1"/>
          </p:cNvPicPr>
          <p:nvPr/>
        </p:nvPicPr>
        <p:blipFill>
          <a:blip r:embed="rId2"/>
          <a:srcRect l="6632" r="9474"/>
          <a:stretch>
            <a:fillRect/>
          </a:stretch>
        </p:blipFill>
        <p:spPr>
          <a:xfrm>
            <a:off x="498475" y="4533900"/>
            <a:ext cx="8108950" cy="8175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7894" name="矩形 1"/>
          <p:cNvSpPr/>
          <p:nvPr/>
        </p:nvSpPr>
        <p:spPr>
          <a:xfrm>
            <a:off x="5746750" y="3978275"/>
            <a:ext cx="458788" cy="585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2000"/>
          </a:p>
        </p:txBody>
      </p:sp>
      <p:sp>
        <p:nvSpPr>
          <p:cNvPr id="37895" name="矩形 6"/>
          <p:cNvSpPr/>
          <p:nvPr/>
        </p:nvSpPr>
        <p:spPr>
          <a:xfrm>
            <a:off x="7861300" y="1892300"/>
            <a:ext cx="45878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/>
      <p:bldP spid="37892" grpId="0"/>
      <p:bldP spid="37894" grpId="0"/>
      <p:bldP spid="3789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891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8915" name="标题 3"/>
          <p:cNvSpPr>
            <a:spLocks noGrp="1"/>
          </p:cNvSpPr>
          <p:nvPr>
            <p:ph type="title" idx="4294967295"/>
          </p:nvPr>
        </p:nvSpPr>
        <p:spPr>
          <a:xfrm>
            <a:off x="508000" y="170021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锦州）下列四幅图中与电动机工作原理相同的是（　　）</a:t>
            </a:r>
            <a:br>
              <a:rPr lang="zh-CN" altLang="zh-CN" sz="2800"/>
            </a:br>
            <a:r>
              <a:rPr lang="zh-CN" altLang="zh-CN" sz="2800"/>
              <a:t>　</a:t>
            </a:r>
            <a:br>
              <a:rPr lang="en-US" altLang="zh-CN" sz="2800"/>
            </a:br>
            <a:br>
              <a:rPr lang="en-US" altLang="zh-CN" sz="2800"/>
            </a:br>
            <a:r>
              <a:rPr lang="en-US" altLang="zh-CN" sz="2800"/>
              <a:t>     A    </a:t>
            </a:r>
            <a:r>
              <a:rPr lang="zh-CN" altLang="zh-CN" sz="2800"/>
              <a:t>　　</a:t>
            </a:r>
            <a:r>
              <a:rPr lang="en-US" altLang="zh-CN" sz="2800"/>
              <a:t>     </a:t>
            </a:r>
            <a:r>
              <a:rPr lang="zh-CN" altLang="zh-CN" sz="2800"/>
              <a:t>　</a:t>
            </a:r>
            <a:r>
              <a:rPr lang="en-US" altLang="zh-CN" sz="2800"/>
              <a:t>B    </a:t>
            </a:r>
            <a:r>
              <a:rPr lang="zh-CN" altLang="zh-CN" sz="2800"/>
              <a:t>　　　</a:t>
            </a:r>
            <a:r>
              <a:rPr lang="en-US" altLang="zh-CN" sz="2800"/>
              <a:t>     C    </a:t>
            </a:r>
            <a:r>
              <a:rPr lang="zh-CN" altLang="zh-CN" sz="2800"/>
              <a:t>　　</a:t>
            </a:r>
            <a:r>
              <a:rPr lang="en-US" altLang="zh-CN" sz="2800"/>
              <a:t>    </a:t>
            </a:r>
            <a:r>
              <a:rPr lang="zh-CN" altLang="zh-CN" sz="2800"/>
              <a:t>　</a:t>
            </a:r>
            <a:r>
              <a:rPr lang="en-US" altLang="zh-CN" sz="2800"/>
              <a:t>D</a:t>
            </a:r>
            <a:endParaRPr lang="zh-CN" altLang="en-US" sz="2800"/>
          </a:p>
        </p:txBody>
      </p:sp>
      <p:pic>
        <p:nvPicPr>
          <p:cNvPr id="38916" name="图片 5"/>
          <p:cNvPicPr>
            <a:picLocks noChangeAspect="1"/>
          </p:cNvPicPr>
          <p:nvPr/>
        </p:nvPicPr>
        <p:blipFill>
          <a:blip r:embed="rId2"/>
          <a:srcRect r="39115"/>
          <a:stretch>
            <a:fillRect/>
          </a:stretch>
        </p:blipFill>
        <p:spPr>
          <a:xfrm>
            <a:off x="730250" y="3003550"/>
            <a:ext cx="7507288" cy="13017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8917" name="矩形 5"/>
          <p:cNvSpPr/>
          <p:nvPr/>
        </p:nvSpPr>
        <p:spPr>
          <a:xfrm>
            <a:off x="2479675" y="2447925"/>
            <a:ext cx="45878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/>
      <p:bldP spid="3891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993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9939" name="标题 1"/>
          <p:cNvSpPr>
            <a:spLocks noGrp="1"/>
          </p:cNvSpPr>
          <p:nvPr>
            <p:ph type="title" idx="4294967295"/>
          </p:nvPr>
        </p:nvSpPr>
        <p:spPr>
          <a:xfrm>
            <a:off x="508000" y="68103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4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大连）如右图所示，导体棒</a:t>
            </a:r>
            <a:r>
              <a:rPr lang="en-US" altLang="zh-CN" sz="2800" i="1"/>
              <a:t>ab</a:t>
            </a:r>
            <a:r>
              <a:rPr lang="zh-CN" altLang="zh-CN" sz="2800"/>
              <a:t>置于蹄形磁铁的磁场中，并垂直于金属导轨．闭合开关，导体棒向右运动．则下列措施中，能使导体棒向左运动的是（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．提高电源电压</a:t>
            </a:r>
            <a:r>
              <a:rPr lang="en-US" altLang="zh-CN" sz="2800"/>
              <a:t>	    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．换更粗的导体棒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．将蹄形磁铁的</a:t>
            </a:r>
            <a:r>
              <a:rPr lang="en-US" altLang="zh-CN" sz="2800"/>
              <a:t>N</a:t>
            </a:r>
            <a:r>
              <a:rPr lang="zh-CN" altLang="zh-CN" sz="2800"/>
              <a:t>、</a:t>
            </a:r>
            <a:r>
              <a:rPr lang="en-US" altLang="zh-CN" sz="2800"/>
              <a:t>S</a:t>
            </a:r>
            <a:r>
              <a:rPr lang="zh-CN" altLang="zh-CN" sz="2800"/>
              <a:t>极对调</a:t>
            </a:r>
            <a:r>
              <a:rPr lang="en-US" altLang="zh-CN" sz="2800"/>
              <a:t>	    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．将蹄形磁铁的</a:t>
            </a:r>
            <a:r>
              <a:rPr lang="en-US" altLang="zh-CN" sz="2800"/>
              <a:t>N</a:t>
            </a:r>
            <a:r>
              <a:rPr lang="zh-CN" altLang="zh-CN" sz="2800"/>
              <a:t>、</a:t>
            </a:r>
            <a:r>
              <a:rPr lang="en-US" altLang="zh-CN" sz="2800"/>
              <a:t>S</a:t>
            </a:r>
            <a:r>
              <a:rPr lang="zh-CN" altLang="zh-CN" sz="2800"/>
              <a:t>极和电源正、负极的接线都对调</a:t>
            </a:r>
            <a:endParaRPr lang="zh-CN" altLang="en-US" sz="2800"/>
          </a:p>
        </p:txBody>
      </p:sp>
      <p:pic>
        <p:nvPicPr>
          <p:cNvPr id="39940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51475" y="2844800"/>
            <a:ext cx="2924175" cy="19478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9941" name="矩形 5"/>
          <p:cNvSpPr/>
          <p:nvPr/>
        </p:nvSpPr>
        <p:spPr>
          <a:xfrm>
            <a:off x="2124075" y="2690813"/>
            <a:ext cx="45878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/>
      <p:bldP spid="39941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6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0963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5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越秀区一模）如下图所示，用</a:t>
            </a:r>
            <a:r>
              <a:rPr lang="en-US" altLang="zh-CN" sz="2800"/>
              <a:t>“    ”</a:t>
            </a:r>
            <a:r>
              <a:rPr lang="zh-CN" altLang="zh-CN" sz="2800"/>
              <a:t>表示导线中的电流方向垂直于纸面向里．</a:t>
            </a:r>
            <a:r>
              <a:rPr lang="en-US" altLang="zh-CN" sz="2800"/>
              <a:t>“⊙”</a:t>
            </a:r>
            <a:r>
              <a:rPr lang="zh-CN" altLang="zh-CN" sz="2800"/>
              <a:t>表示导线中的电流方向垂直于纸面向外．若此时通电导线受到的力向上．则以下四个选项中，力的方向判断错误的是（　　）</a:t>
            </a:r>
            <a:br>
              <a:rPr lang="zh-CN" altLang="zh-CN" sz="2800"/>
            </a:br>
            <a:br>
              <a:rPr lang="en-US" altLang="zh-CN" sz="2800"/>
            </a:br>
            <a:br>
              <a:rPr lang="en-US" altLang="zh-CN" sz="2800"/>
            </a:br>
            <a:r>
              <a:rPr lang="en-US" altLang="zh-CN" sz="2800"/>
              <a:t>                               A               B            C             D</a:t>
            </a:r>
            <a:endParaRPr lang="zh-CN" altLang="en-US" sz="2800"/>
          </a:p>
        </p:txBody>
      </p:sp>
      <p:pic>
        <p:nvPicPr>
          <p:cNvPr id="40964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0413" y="1154113"/>
            <a:ext cx="333375" cy="3238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096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238" y="4240213"/>
            <a:ext cx="1920875" cy="11398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0966" name="图片 8"/>
          <p:cNvPicPr>
            <a:picLocks noChangeAspect="1"/>
          </p:cNvPicPr>
          <p:nvPr/>
        </p:nvPicPr>
        <p:blipFill>
          <a:blip r:embed="rId4"/>
          <a:srcRect r="83635"/>
          <a:stretch>
            <a:fillRect/>
          </a:stretch>
        </p:blipFill>
        <p:spPr>
          <a:xfrm>
            <a:off x="2913063" y="4521200"/>
            <a:ext cx="1146175" cy="8588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0967" name="图片 12"/>
          <p:cNvPicPr>
            <a:picLocks noChangeAspect="1"/>
          </p:cNvPicPr>
          <p:nvPr/>
        </p:nvPicPr>
        <p:blipFill>
          <a:blip r:embed="rId4"/>
          <a:srcRect l="57176" r="28124"/>
          <a:stretch>
            <a:fillRect/>
          </a:stretch>
        </p:blipFill>
        <p:spPr>
          <a:xfrm>
            <a:off x="5895975" y="4451350"/>
            <a:ext cx="1028700" cy="8588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0968" name="图片 13"/>
          <p:cNvPicPr>
            <a:picLocks noChangeAspect="1"/>
          </p:cNvPicPr>
          <p:nvPr/>
        </p:nvPicPr>
        <p:blipFill>
          <a:blip r:embed="rId4"/>
          <a:srcRect l="27617" r="55346"/>
          <a:stretch>
            <a:fillRect/>
          </a:stretch>
        </p:blipFill>
        <p:spPr>
          <a:xfrm>
            <a:off x="4379913" y="4451350"/>
            <a:ext cx="1193800" cy="8588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0969" name="图片 14"/>
          <p:cNvPicPr>
            <a:picLocks noChangeAspect="1"/>
          </p:cNvPicPr>
          <p:nvPr/>
        </p:nvPicPr>
        <p:blipFill>
          <a:blip r:embed="rId4"/>
          <a:srcRect l="85299"/>
          <a:stretch>
            <a:fillRect/>
          </a:stretch>
        </p:blipFill>
        <p:spPr>
          <a:xfrm>
            <a:off x="7246938" y="4381500"/>
            <a:ext cx="1030287" cy="8588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0970" name="矩形 9"/>
          <p:cNvSpPr/>
          <p:nvPr/>
        </p:nvSpPr>
        <p:spPr>
          <a:xfrm>
            <a:off x="2127250" y="3536950"/>
            <a:ext cx="481013" cy="585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0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0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0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09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9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/>
      <p:bldP spid="40970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198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1987" name="标题 1"/>
          <p:cNvSpPr>
            <a:spLocks noGrp="1"/>
          </p:cNvSpPr>
          <p:nvPr>
            <p:ph type="title" idx="4294967295"/>
          </p:nvPr>
        </p:nvSpPr>
        <p:spPr>
          <a:xfrm>
            <a:off x="508000" y="127793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6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新野县一模）如图甲所示，在通电直导线正下方小磁针的</a:t>
            </a:r>
            <a:r>
              <a:rPr lang="en-US" altLang="zh-CN" sz="2800"/>
              <a:t>S</a:t>
            </a:r>
            <a:r>
              <a:rPr lang="zh-CN" altLang="zh-CN" sz="2800"/>
              <a:t>极向纸外偏转，说明通电导线周围存在</a:t>
            </a:r>
            <a:r>
              <a:rPr lang="zh-CN" altLang="zh-CN" sz="2800" u="sng"/>
              <a:t>　　　　　</a:t>
            </a:r>
            <a:r>
              <a:rPr lang="zh-CN" altLang="zh-CN" sz="2800"/>
              <a:t>，如图乙所示，大量电子沿着水平方向由左到右飞过磁针正上方，</a:t>
            </a:r>
            <a:br>
              <a:rPr lang="en-US" altLang="zh-CN" sz="2800"/>
            </a:br>
            <a:r>
              <a:rPr lang="zh-CN" altLang="zh-CN" sz="2800"/>
              <a:t>则小磁针的</a:t>
            </a:r>
            <a:r>
              <a:rPr lang="en-US" altLang="zh-CN" sz="2800"/>
              <a:t>S</a:t>
            </a:r>
            <a:r>
              <a:rPr lang="zh-CN" altLang="zh-CN" sz="2800"/>
              <a:t>极向纸</a:t>
            </a:r>
            <a:r>
              <a:rPr lang="zh-CN" altLang="zh-CN" sz="2800" u="sng"/>
              <a:t>　　　　　</a:t>
            </a:r>
            <a:r>
              <a:rPr lang="zh-CN" altLang="zh-CN" sz="2800"/>
              <a:t>（选</a:t>
            </a:r>
            <a:br>
              <a:rPr lang="en-US" altLang="zh-CN" sz="2800"/>
            </a:br>
            <a:r>
              <a:rPr lang="zh-CN" altLang="zh-CN" sz="2800"/>
              <a:t>填“外”或“内”）偏转，你判断的依据是：</a:t>
            </a:r>
            <a:r>
              <a:rPr lang="en-US" altLang="zh-CN" sz="2800"/>
              <a:t>___________________________________________.</a:t>
            </a:r>
            <a:endParaRPr lang="zh-CN" altLang="en-US" sz="2800"/>
          </a:p>
        </p:txBody>
      </p:sp>
      <p:pic>
        <p:nvPicPr>
          <p:cNvPr id="41988" name="图片 2"/>
          <p:cNvPicPr>
            <a:picLocks noChangeAspect="1"/>
          </p:cNvPicPr>
          <p:nvPr/>
        </p:nvPicPr>
        <p:blipFill>
          <a:blip r:embed="rId2"/>
          <a:srcRect r="82213" b="22759"/>
          <a:stretch>
            <a:fillRect/>
          </a:stretch>
        </p:blipFill>
        <p:spPr>
          <a:xfrm>
            <a:off x="6415088" y="3278188"/>
            <a:ext cx="2366962" cy="130333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1989" name="矩形 1"/>
          <p:cNvSpPr/>
          <p:nvPr/>
        </p:nvSpPr>
        <p:spPr>
          <a:xfrm>
            <a:off x="0" y="5218113"/>
            <a:ext cx="5929313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　电流方向与电子的运动方向相反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41990" name="矩形 2"/>
          <p:cNvSpPr/>
          <p:nvPr/>
        </p:nvSpPr>
        <p:spPr>
          <a:xfrm>
            <a:off x="2409825" y="2667000"/>
            <a:ext cx="9017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磁场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41991" name="矩形 3"/>
          <p:cNvSpPr/>
          <p:nvPr/>
        </p:nvSpPr>
        <p:spPr>
          <a:xfrm>
            <a:off x="4300538" y="3929063"/>
            <a:ext cx="54292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内</a:t>
            </a:r>
            <a:endParaRPr lang="zh-CN" altLang="en-US" sz="2800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19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19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/>
      <p:bldP spid="41989" grpId="0"/>
      <p:bldP spid="41990" grpId="0"/>
      <p:bldP spid="41991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301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3011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7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自贡）如图甲所示的</a:t>
            </a:r>
            <a:r>
              <a:rPr lang="en-US" altLang="zh-CN" sz="2800"/>
              <a:t>“</a:t>
            </a:r>
            <a:r>
              <a:rPr lang="zh-CN" altLang="zh-CN" sz="2800"/>
              <a:t>聪明电梯</a:t>
            </a:r>
            <a:r>
              <a:rPr lang="en-US" altLang="zh-CN" sz="2800"/>
              <a:t>”</a:t>
            </a:r>
            <a:r>
              <a:rPr lang="zh-CN" altLang="zh-CN" sz="2800"/>
              <a:t>在有、无人乘坐时会以不同的速度运行，这样可以节约用电．图乙所示是其控制电路图，</a:t>
            </a:r>
            <a:r>
              <a:rPr lang="en-US" altLang="zh-CN" sz="2800" i="1"/>
              <a:t>R</a:t>
            </a:r>
            <a:r>
              <a:rPr lang="zh-CN" altLang="zh-CN" sz="2800"/>
              <a:t>是一个压敏电阻，其阻值随压力的增大而减小．当所有人走出电梯后，则图中电磁铁的磁性将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增强</a:t>
            </a:r>
            <a:r>
              <a:rPr lang="en-US" altLang="zh-CN" sz="2800"/>
              <a:t>”“</a:t>
            </a:r>
            <a:r>
              <a:rPr lang="zh-CN" altLang="zh-CN" sz="2800"/>
              <a:t>减弱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不变</a:t>
            </a:r>
            <a:r>
              <a:rPr lang="en-US" altLang="zh-CN" sz="2800"/>
              <a:t>”</a:t>
            </a:r>
            <a:r>
              <a:rPr lang="zh-CN" altLang="zh-CN" sz="2800"/>
              <a:t>），电</a:t>
            </a:r>
            <a:br>
              <a:rPr lang="en-US" altLang="zh-CN" sz="2800"/>
            </a:br>
            <a:r>
              <a:rPr lang="zh-CN" altLang="zh-CN" sz="2800"/>
              <a:t>动机的转速将</a:t>
            </a:r>
            <a:r>
              <a:rPr lang="zh-CN" altLang="zh-CN" sz="2800" u="sng"/>
              <a:t>　　　　　</a:t>
            </a:r>
            <a:r>
              <a:rPr lang="zh-CN" altLang="zh-CN" sz="2800"/>
              <a:t>（选</a:t>
            </a:r>
            <a:br>
              <a:rPr lang="en-US" altLang="zh-CN" sz="2800"/>
            </a:br>
            <a:r>
              <a:rPr lang="zh-CN" altLang="zh-CN" sz="2800"/>
              <a:t>填</a:t>
            </a:r>
            <a:r>
              <a:rPr lang="en-US" altLang="zh-CN" sz="2800"/>
              <a:t>“</a:t>
            </a:r>
            <a:r>
              <a:rPr lang="zh-CN" altLang="zh-CN" sz="2800"/>
              <a:t>变快</a:t>
            </a:r>
            <a:r>
              <a:rPr lang="en-US" altLang="zh-CN" sz="2800"/>
              <a:t>”“</a:t>
            </a:r>
            <a:r>
              <a:rPr lang="zh-CN" altLang="zh-CN" sz="2800"/>
              <a:t>变慢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不变</a:t>
            </a:r>
            <a:r>
              <a:rPr lang="en-US" altLang="zh-CN" sz="2800"/>
              <a:t>”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endParaRPr lang="zh-CN" altLang="en-US" sz="2800"/>
          </a:p>
        </p:txBody>
      </p:sp>
      <p:pic>
        <p:nvPicPr>
          <p:cNvPr id="43012" name="图片 2"/>
          <p:cNvPicPr>
            <a:picLocks noChangeAspect="1"/>
          </p:cNvPicPr>
          <p:nvPr/>
        </p:nvPicPr>
        <p:blipFill>
          <a:blip r:embed="rId2"/>
          <a:srcRect r="74022" b="15319"/>
          <a:stretch>
            <a:fillRect/>
          </a:stretch>
        </p:blipFill>
        <p:spPr>
          <a:xfrm>
            <a:off x="5440363" y="4164013"/>
            <a:ext cx="3444875" cy="165893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3013" name="矩形 1"/>
          <p:cNvSpPr/>
          <p:nvPr/>
        </p:nvSpPr>
        <p:spPr>
          <a:xfrm>
            <a:off x="5567363" y="3513138"/>
            <a:ext cx="903287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减弱</a:t>
            </a:r>
            <a:endParaRPr lang="zh-CN" altLang="en-US">
              <a:ea typeface="黑体" panose="02010609060101010101" pitchFamily="49" charset="-122"/>
            </a:endParaRPr>
          </a:p>
        </p:txBody>
      </p:sp>
      <p:sp>
        <p:nvSpPr>
          <p:cNvPr id="43014" name="矩形 5"/>
          <p:cNvSpPr/>
          <p:nvPr/>
        </p:nvSpPr>
        <p:spPr>
          <a:xfrm>
            <a:off x="3149600" y="4808538"/>
            <a:ext cx="90328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变慢</a:t>
            </a:r>
            <a:endParaRPr lang="zh-CN" altLang="en-US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/>
      <p:bldP spid="43013" grpId="0"/>
      <p:bldP spid="4301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403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4035" name="标题 1"/>
          <p:cNvSpPr>
            <a:spLocks noGrp="1"/>
          </p:cNvSpPr>
          <p:nvPr>
            <p:ph type="title" idx="4294967295"/>
          </p:nvPr>
        </p:nvSpPr>
        <p:spPr>
          <a:xfrm>
            <a:off x="508000" y="114300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8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连云港）白炽灯是一种电流通过灯丝，灯丝发热发光的照明电器，将强磁体靠近通电白炽灯的灯丝，如上图所示，可以观察到灯丝</a:t>
            </a:r>
            <a:br>
              <a:rPr lang="en-US" altLang="zh-CN" sz="2800"/>
            </a:br>
            <a:r>
              <a:rPr lang="zh-CN" altLang="zh-CN" sz="2800" u="sng"/>
              <a:t>　　　　</a:t>
            </a:r>
            <a:r>
              <a:rPr lang="zh-CN" altLang="zh-CN" sz="2800"/>
              <a:t>，说明</a:t>
            </a:r>
            <a:r>
              <a:rPr lang="zh-CN" altLang="zh-CN" sz="2800" u="sng"/>
              <a:t>　　</a:t>
            </a:r>
            <a:r>
              <a:rPr lang="en-US" altLang="zh-CN" sz="2800" u="sng"/>
              <a:t>          </a:t>
            </a:r>
            <a:r>
              <a:rPr lang="zh-CN" altLang="zh-CN" sz="2800" u="sng"/>
              <a:t>　　　　　　　　</a:t>
            </a:r>
            <a:r>
              <a:rPr lang="zh-CN" altLang="zh-CN" sz="2800"/>
              <a:t>，由此原理可以制成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endParaRPr lang="zh-CN" altLang="en-US" sz="2800"/>
          </a:p>
        </p:txBody>
      </p:sp>
      <p:pic>
        <p:nvPicPr>
          <p:cNvPr id="44036" name="图片 2"/>
          <p:cNvPicPr>
            <a:picLocks noChangeAspect="1"/>
          </p:cNvPicPr>
          <p:nvPr/>
        </p:nvPicPr>
        <p:blipFill>
          <a:blip r:embed="rId2"/>
          <a:srcRect r="93475"/>
          <a:stretch>
            <a:fillRect/>
          </a:stretch>
        </p:blipFill>
        <p:spPr>
          <a:xfrm>
            <a:off x="6100763" y="3873500"/>
            <a:ext cx="1203325" cy="19478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4037" name="矩形 1"/>
          <p:cNvSpPr/>
          <p:nvPr/>
        </p:nvSpPr>
        <p:spPr>
          <a:xfrm>
            <a:off x="3309938" y="3771900"/>
            <a:ext cx="1262062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电动机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44038" name="矩形 2"/>
          <p:cNvSpPr/>
          <p:nvPr/>
        </p:nvSpPr>
        <p:spPr>
          <a:xfrm>
            <a:off x="876300" y="3167063"/>
            <a:ext cx="90328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抖动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44039" name="矩形 3"/>
          <p:cNvSpPr/>
          <p:nvPr/>
        </p:nvSpPr>
        <p:spPr>
          <a:xfrm>
            <a:off x="3141663" y="3117850"/>
            <a:ext cx="48514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通电导体在磁场中受力运动　</a:t>
            </a:r>
            <a:endParaRPr lang="zh-CN" altLang="en-US" sz="2800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40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4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/>
      <p:bldP spid="44037" grpId="0"/>
      <p:bldP spid="44038" grpId="0"/>
      <p:bldP spid="44039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505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5059" name="标题 1"/>
          <p:cNvSpPr>
            <a:spLocks noGrp="1"/>
          </p:cNvSpPr>
          <p:nvPr>
            <p:ph type="title" idx="4294967295"/>
          </p:nvPr>
        </p:nvSpPr>
        <p:spPr>
          <a:xfrm>
            <a:off x="433388" y="130651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9.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宛城区二模）如下图所示，闭合开关，用外力使导体棒</a:t>
            </a:r>
            <a:r>
              <a:rPr lang="en-US" altLang="zh-CN" sz="2800" i="1"/>
              <a:t>ab</a:t>
            </a:r>
            <a:r>
              <a:rPr lang="zh-CN" altLang="zh-CN" sz="2800"/>
              <a:t>水平向右运动，发现导体棒</a:t>
            </a:r>
            <a:r>
              <a:rPr lang="en-US" altLang="zh-CN" sz="2800" i="1"/>
              <a:t>cd</a:t>
            </a:r>
            <a:r>
              <a:rPr lang="zh-CN" altLang="zh-CN" sz="2800"/>
              <a:t>也随之运动．此装置中：甲部分发生的是</a:t>
            </a:r>
            <a:r>
              <a:rPr lang="zh-CN" altLang="zh-CN" sz="2800" u="sng"/>
              <a:t>　　　　　</a:t>
            </a:r>
            <a:r>
              <a:rPr lang="zh-CN" altLang="zh-CN" sz="2800"/>
              <a:t>现象，人们根据这一原理发明了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，乙部分发生的能量转</a:t>
            </a:r>
            <a:br>
              <a:rPr lang="en-US" altLang="zh-CN" sz="2800"/>
            </a:br>
            <a:r>
              <a:rPr lang="zh-CN" altLang="zh-CN" sz="2800"/>
              <a:t>化是</a:t>
            </a:r>
            <a:r>
              <a:rPr lang="zh-CN" altLang="zh-CN" sz="2800" u="sng"/>
              <a:t>　　　　　　　</a:t>
            </a:r>
            <a:r>
              <a:rPr lang="en-US" altLang="zh-CN" sz="2800" u="sng"/>
              <a:t>  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endParaRPr lang="zh-CN" altLang="en-US" sz="2800"/>
          </a:p>
        </p:txBody>
      </p:sp>
      <p:pic>
        <p:nvPicPr>
          <p:cNvPr id="45060" name="图片 2"/>
          <p:cNvPicPr>
            <a:picLocks noChangeAspect="1"/>
          </p:cNvPicPr>
          <p:nvPr/>
        </p:nvPicPr>
        <p:blipFill>
          <a:blip r:embed="rId2"/>
          <a:srcRect r="84843"/>
          <a:stretch>
            <a:fillRect/>
          </a:stretch>
        </p:blipFill>
        <p:spPr>
          <a:xfrm>
            <a:off x="6046788" y="3344863"/>
            <a:ext cx="2514600" cy="17510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5061" name="矩形 1"/>
          <p:cNvSpPr/>
          <p:nvPr/>
        </p:nvSpPr>
        <p:spPr>
          <a:xfrm>
            <a:off x="871538" y="4572000"/>
            <a:ext cx="3775075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　电能转化为机械能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45062" name="矩形 2"/>
          <p:cNvSpPr/>
          <p:nvPr/>
        </p:nvSpPr>
        <p:spPr>
          <a:xfrm>
            <a:off x="6308725" y="2647950"/>
            <a:ext cx="1620838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电磁感应</a:t>
            </a:r>
            <a:endParaRPr lang="zh-CN" altLang="en-US" sz="2800"/>
          </a:p>
        </p:txBody>
      </p:sp>
      <p:sp>
        <p:nvSpPr>
          <p:cNvPr id="45063" name="矩形 3"/>
          <p:cNvSpPr/>
          <p:nvPr/>
        </p:nvSpPr>
        <p:spPr>
          <a:xfrm>
            <a:off x="628650" y="3959225"/>
            <a:ext cx="1262063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发电机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5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5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5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5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9" grpId="0"/>
      <p:bldP spid="45061" grpId="0"/>
      <p:bldP spid="45062" grpId="0"/>
      <p:bldP spid="45063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608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6083" name="标题 1"/>
          <p:cNvSpPr>
            <a:spLocks noGrp="1"/>
          </p:cNvSpPr>
          <p:nvPr>
            <p:ph type="title" idx="4294967295"/>
          </p:nvPr>
        </p:nvSpPr>
        <p:spPr>
          <a:xfrm>
            <a:off x="508000" y="109378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10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金昌）如上图所示，根据小磁针的</a:t>
            </a:r>
            <a:r>
              <a:rPr lang="en-US" altLang="zh-CN" sz="2800"/>
              <a:t>N</a:t>
            </a:r>
            <a:r>
              <a:rPr lang="zh-CN" altLang="zh-CN" sz="2800"/>
              <a:t>极指向，判断电源的正负极，填在括号内．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46084" name="图片 2"/>
          <p:cNvPicPr>
            <a:picLocks noChangeAspect="1"/>
          </p:cNvPicPr>
          <p:nvPr/>
        </p:nvPicPr>
        <p:blipFill>
          <a:blip r:embed="rId2"/>
          <a:srcRect r="90948" b="21572"/>
          <a:stretch>
            <a:fillRect/>
          </a:stretch>
        </p:blipFill>
        <p:spPr>
          <a:xfrm>
            <a:off x="3298825" y="2646363"/>
            <a:ext cx="2151063" cy="23590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6085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0" y="2779713"/>
            <a:ext cx="2355850" cy="22256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3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710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7107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11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花都区一模）如图</a:t>
            </a:r>
            <a:r>
              <a:rPr lang="en-US" altLang="zh-CN" sz="2800"/>
              <a:t>1</a:t>
            </a:r>
            <a:r>
              <a:rPr lang="zh-CN" altLang="zh-CN" sz="2800"/>
              <a:t>所示，线圈</a:t>
            </a:r>
            <a:r>
              <a:rPr lang="en-US" altLang="zh-CN" sz="2800" i="1"/>
              <a:t>abcd</a:t>
            </a:r>
            <a:r>
              <a:rPr lang="zh-CN" altLang="zh-CN" sz="2800"/>
              <a:t>位于磁场中．当</a:t>
            </a:r>
            <a:r>
              <a:rPr lang="en-US" altLang="zh-CN" sz="2800"/>
              <a:t>K</a:t>
            </a:r>
            <a:r>
              <a:rPr lang="zh-CN" altLang="zh-CN" sz="2800"/>
              <a:t>与</a:t>
            </a:r>
            <a:r>
              <a:rPr lang="en-US" altLang="zh-CN" sz="2800"/>
              <a:t>1</a:t>
            </a:r>
            <a:r>
              <a:rPr lang="zh-CN" altLang="zh-CN" sz="2800"/>
              <a:t>接通时，</a:t>
            </a:r>
            <a:r>
              <a:rPr lang="en-US" altLang="zh-CN" sz="2800" i="1"/>
              <a:t>ab</a:t>
            </a:r>
            <a:r>
              <a:rPr lang="zh-CN" altLang="zh-CN" sz="2800"/>
              <a:t>段导线受磁场力</a:t>
            </a:r>
            <a:r>
              <a:rPr lang="en-US" altLang="zh-CN" sz="2800" i="1"/>
              <a:t>F</a:t>
            </a:r>
            <a:r>
              <a:rPr lang="zh-CN" altLang="zh-CN" sz="2800"/>
              <a:t>的方向向上，请在图</a:t>
            </a:r>
            <a:r>
              <a:rPr lang="en-US" altLang="zh-CN" sz="2800"/>
              <a:t>2</a:t>
            </a:r>
            <a:r>
              <a:rPr lang="zh-CN" altLang="zh-CN" sz="2800"/>
              <a:t>中画出此时</a:t>
            </a:r>
            <a:r>
              <a:rPr lang="en-US" altLang="zh-CN" sz="2800" i="1"/>
              <a:t>ab</a:t>
            </a:r>
            <a:r>
              <a:rPr lang="zh-CN" altLang="zh-CN" sz="2800"/>
              <a:t>段导线受到的磁场力．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47108" name="图片 2"/>
          <p:cNvPicPr>
            <a:picLocks noChangeAspect="1"/>
          </p:cNvPicPr>
          <p:nvPr/>
        </p:nvPicPr>
        <p:blipFill>
          <a:blip r:embed="rId2"/>
          <a:srcRect r="78528" b="13127"/>
          <a:stretch>
            <a:fillRect/>
          </a:stretch>
        </p:blipFill>
        <p:spPr>
          <a:xfrm>
            <a:off x="2454275" y="3136900"/>
            <a:ext cx="4021138" cy="24034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7109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9750" y="3049588"/>
            <a:ext cx="1893888" cy="214153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7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813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8131" name="标题 1"/>
          <p:cNvSpPr>
            <a:spLocks noGrp="1"/>
          </p:cNvSpPr>
          <p:nvPr>
            <p:ph type="title" idx="4294967295"/>
          </p:nvPr>
        </p:nvSpPr>
        <p:spPr>
          <a:xfrm>
            <a:off x="508000" y="74771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12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台州）磁控防盗装置内装有干簧管（如图甲），干簧管有两个软铁片和玻璃管组成，软铁片的触点在弹力的作用下处于断开状态．当磁体靠近干簧管时，软铁片触点状态会发生变化．把条形磁体分别放置在乙图中的</a:t>
            </a:r>
            <a:r>
              <a:rPr lang="en-US" altLang="zh-CN" sz="2800"/>
              <a:t>Ⅰ</a:t>
            </a:r>
            <a:r>
              <a:rPr lang="zh-CN" altLang="zh-CN" sz="2800"/>
              <a:t>、</a:t>
            </a:r>
            <a:r>
              <a:rPr lang="en-US" altLang="zh-CN" sz="2800"/>
              <a:t>Ⅱ</a:t>
            </a:r>
            <a:r>
              <a:rPr lang="zh-CN" altLang="zh-CN" sz="2800"/>
              <a:t>、</a:t>
            </a:r>
            <a:r>
              <a:rPr lang="en-US" altLang="zh-CN" sz="2800"/>
              <a:t>Ⅲ</a:t>
            </a:r>
            <a:r>
              <a:rPr lang="zh-CN" altLang="zh-CN" sz="2800"/>
              <a:t>三个位置时，触点的开合状态和软铁片的极性情况如下表．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4813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0900" y="4652963"/>
            <a:ext cx="4411663" cy="18256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1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9154" name="表格 2"/>
          <p:cNvGraphicFramePr>
            <a:graphicFrameLocks noGrp="1"/>
          </p:cNvGraphicFramePr>
          <p:nvPr/>
        </p:nvGraphicFramePr>
        <p:xfrm>
          <a:off x="515938" y="958850"/>
          <a:ext cx="8128000" cy="2189162"/>
        </p:xfrm>
        <a:graphic>
          <a:graphicData uri="http://schemas.openxmlformats.org/drawingml/2006/table">
            <a:tbl>
              <a:tblPr/>
              <a:tblGrid>
                <a:gridCol w="1514475"/>
                <a:gridCol w="1438275"/>
                <a:gridCol w="1436688"/>
                <a:gridCol w="1438275"/>
                <a:gridCol w="2300288"/>
              </a:tblGrid>
              <a:tr h="504825">
                <a:tc rowSpan="2"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磁体位置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gridSpan="3"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竖直放置并靠近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12700"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水平放置并靠近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420688"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B w="12700">
                      <a:miter lim="800000"/>
                    </a:lnB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Ⅰ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Ⅱ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Ⅲ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Ⅳ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420688"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触电状态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闭合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断开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闭合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？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842962"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软铁片的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极性情况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Courier New" pitchFamily="49" charset="0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Courier New" pitchFamily="49" charset="0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Courier New" pitchFamily="49" charset="0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 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  <p:sp>
        <p:nvSpPr>
          <p:cNvPr id="49183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9184" name="标题 1"/>
          <p:cNvSpPr>
            <a:spLocks noGrp="1"/>
          </p:cNvSpPr>
          <p:nvPr>
            <p:ph type="title" idx="4294967295"/>
          </p:nvPr>
        </p:nvSpPr>
        <p:spPr>
          <a:xfrm>
            <a:off x="508000" y="323532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）铁片被磁化后，铁片与条形磁体相邻两端的磁极极性关系是</a:t>
            </a:r>
            <a:r>
              <a:rPr lang="zh-CN" altLang="zh-CN" sz="2800" u="sng"/>
              <a:t>　　　　　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）当条形磁体水平放置并靠近干簧管时（图乙</a:t>
            </a:r>
            <a:r>
              <a:rPr lang="en-US" altLang="zh-CN" sz="2800"/>
              <a:t>Ⅳ</a:t>
            </a:r>
            <a:r>
              <a:rPr lang="zh-CN" altLang="zh-CN" sz="2800"/>
              <a:t>位置），干簧管触点状态为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49185" name="Picture 3" descr="E:\资料   L\2020\课件\中考总复习\2021中考总复习·物理\797A.TIF"/>
          <p:cNvPicPr>
            <a:picLocks noChangeAspect="1"/>
          </p:cNvPicPr>
          <p:nvPr/>
        </p:nvPicPr>
        <p:blipFill>
          <a:blip r:embed="rId3" r:link="rId2"/>
          <a:stretch>
            <a:fillRect/>
          </a:stretch>
        </p:blipFill>
        <p:spPr>
          <a:xfrm>
            <a:off x="2087563" y="2601913"/>
            <a:ext cx="1312862" cy="2762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9186" name="Picture 2" descr="E:\资料   L\2020\课件\中考总复习\2021中考总复习·物理\797B.TIF"/>
          <p:cNvPicPr>
            <a:picLocks noChangeAspect="1"/>
          </p:cNvPicPr>
          <p:nvPr/>
        </p:nvPicPr>
        <p:blipFill>
          <a:blip r:embed="rId5" r:link="rId4"/>
          <a:stretch>
            <a:fillRect/>
          </a:stretch>
        </p:blipFill>
        <p:spPr>
          <a:xfrm>
            <a:off x="3535363" y="2609850"/>
            <a:ext cx="1312862" cy="2762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9187" name="Picture 1" descr="E:\资料   L\2020\课件\中考总复习\2021中考总复习·物理\797C.TIF"/>
          <p:cNvPicPr>
            <a:picLocks noChangeAspect="1"/>
          </p:cNvPicPr>
          <p:nvPr/>
        </p:nvPicPr>
        <p:blipFill>
          <a:blip r:embed="rId7" r:link="rId6"/>
          <a:stretch>
            <a:fillRect/>
          </a:stretch>
        </p:blipFill>
        <p:spPr>
          <a:xfrm>
            <a:off x="4986338" y="2601913"/>
            <a:ext cx="1312862" cy="2762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9188" name="矩形 3"/>
          <p:cNvSpPr/>
          <p:nvPr/>
        </p:nvSpPr>
        <p:spPr>
          <a:xfrm>
            <a:off x="3535363" y="3944938"/>
            <a:ext cx="2698750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互为异名磁极　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49189" name="矩形 5"/>
          <p:cNvSpPr/>
          <p:nvPr/>
        </p:nvSpPr>
        <p:spPr>
          <a:xfrm>
            <a:off x="5691188" y="5246688"/>
            <a:ext cx="903287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闭合</a:t>
            </a:r>
            <a:endParaRPr lang="zh-CN" altLang="en-US" sz="2800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9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9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9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9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9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9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9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84" grpId="0"/>
      <p:bldP spid="49188" grpId="0"/>
      <p:bldP spid="49189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017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0179" name="标题 1"/>
          <p:cNvSpPr>
            <a:spLocks noGrp="1"/>
          </p:cNvSpPr>
          <p:nvPr>
            <p:ph type="title" idx="4294967295"/>
          </p:nvPr>
        </p:nvSpPr>
        <p:spPr>
          <a:xfrm>
            <a:off x="508000" y="76676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）如图丙，门上磁控防盗装置内有一个竖直放置的干簧管，其内部简化电路如图丁，磁控防盗装置的工作原理是：夜间关上门，闭合开关</a:t>
            </a:r>
            <a:r>
              <a:rPr lang="en-US" altLang="zh-CN" sz="2800"/>
              <a:t>S</a:t>
            </a:r>
            <a:r>
              <a:rPr lang="zh-CN" altLang="zh-CN" sz="2800"/>
              <a:t>，启动防盗报警器，此时报警电铃不响；当盗贼打开门时，干簧管远离磁体，电铃响起．图丁虚线中四种磁体摆放方式能满足工作要求的有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（选填图中的字母）</a:t>
            </a:r>
            <a:r>
              <a:rPr lang="en-US" altLang="zh-CN" sz="2800"/>
              <a:t>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50180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6313" y="4702175"/>
            <a:ext cx="5016500" cy="16986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0181" name="矩形 1"/>
          <p:cNvSpPr/>
          <p:nvPr/>
        </p:nvSpPr>
        <p:spPr>
          <a:xfrm>
            <a:off x="6330950" y="4002088"/>
            <a:ext cx="1004888" cy="58420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en-US" altLang="zh-CN" sz="32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ACD</a:t>
            </a:r>
            <a:endParaRPr lang="zh-CN" altLang="zh-CN" sz="3200">
              <a:latin typeface="等线" pitchFamily="2" charset="-122"/>
              <a:ea typeface="等线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9" grpId="0"/>
      <p:bldP spid="50181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0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203" name="标题 1"/>
          <p:cNvSpPr>
            <a:spLocks noGrp="1"/>
          </p:cNvSpPr>
          <p:nvPr>
            <p:ph type="title" idx="4294967295"/>
          </p:nvPr>
        </p:nvSpPr>
        <p:spPr>
          <a:xfrm>
            <a:off x="508000" y="91916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</a:t>
            </a:r>
            <a:r>
              <a:rPr lang="zh-CN" altLang="zh-CN" sz="2800"/>
              <a:t>．（</a:t>
            </a:r>
            <a:r>
              <a:rPr lang="en-US" altLang="zh-CN" sz="2800"/>
              <a:t>2014·</a:t>
            </a:r>
            <a:r>
              <a:rPr lang="zh-CN" altLang="zh-CN" sz="2800"/>
              <a:t>广东）请在下图中标出通电螺线管磁感线方向，在括号中标出电源的正负极．</a:t>
            </a:r>
            <a:endParaRPr lang="zh-CN" altLang="zh-CN" sz="2800"/>
          </a:p>
        </p:txBody>
      </p:sp>
      <p:pic>
        <p:nvPicPr>
          <p:cNvPr id="51204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8738" y="2670175"/>
            <a:ext cx="3946525" cy="19589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1205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9513" y="2566988"/>
            <a:ext cx="4244975" cy="21653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51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222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2227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</a:t>
            </a:r>
            <a:r>
              <a:rPr lang="zh-CN" altLang="zh-CN" sz="2800"/>
              <a:t>．（</a:t>
            </a:r>
            <a:r>
              <a:rPr lang="en-US" altLang="zh-CN" sz="2800"/>
              <a:t>2015·</a:t>
            </a:r>
            <a:r>
              <a:rPr lang="zh-CN" altLang="zh-CN" sz="2800"/>
              <a:t>广东）阅读下面的短文，回答问题．</a:t>
            </a:r>
            <a:br>
              <a:rPr lang="zh-CN" altLang="zh-CN" sz="2800"/>
            </a:br>
            <a:r>
              <a:rPr lang="en-US" altLang="zh-CN" sz="2800"/>
              <a:t>                                </a:t>
            </a:r>
            <a:r>
              <a:rPr lang="zh-CN" altLang="zh-CN" sz="2800"/>
              <a:t>双触点干簧管</a:t>
            </a:r>
            <a:br>
              <a:rPr lang="zh-CN" altLang="zh-CN" sz="2800"/>
            </a:br>
            <a:r>
              <a:rPr lang="en-US" altLang="zh-CN" sz="2800"/>
              <a:t>        </a:t>
            </a:r>
            <a:r>
              <a:rPr lang="zh-CN" altLang="zh-CN" sz="2800"/>
              <a:t>双触点干簧管是一种磁控开关，结构如图</a:t>
            </a:r>
            <a:r>
              <a:rPr lang="en-US" altLang="zh-CN" sz="2800"/>
              <a:t>1</a:t>
            </a:r>
            <a:r>
              <a:rPr lang="zh-CN" altLang="zh-CN" sz="2800"/>
              <a:t>所示，其外壳是一只密封的玻璃管，管内充有某种惰性气体，并装有</a:t>
            </a:r>
            <a:r>
              <a:rPr lang="en-US" altLang="zh-CN" sz="2800" i="1"/>
              <a:t>A</a:t>
            </a:r>
            <a:r>
              <a:rPr lang="zh-CN" altLang="zh-CN" sz="2800"/>
              <a:t>、</a:t>
            </a:r>
            <a:r>
              <a:rPr lang="en-US" altLang="zh-CN" sz="2800" i="1"/>
              <a:t>B</a:t>
            </a:r>
            <a:r>
              <a:rPr lang="zh-CN" altLang="zh-CN" sz="2800"/>
              <a:t>和</a:t>
            </a:r>
            <a:r>
              <a:rPr lang="en-US" altLang="zh-CN" sz="2800" i="1"/>
              <a:t>C</a:t>
            </a:r>
            <a:r>
              <a:rPr lang="zh-CN" altLang="zh-CN" sz="2800"/>
              <a:t>三块簧片，其中</a:t>
            </a:r>
            <a:r>
              <a:rPr lang="en-US" altLang="zh-CN" sz="2800" i="1"/>
              <a:t>B</a:t>
            </a:r>
            <a:r>
              <a:rPr lang="zh-CN" altLang="zh-CN" sz="2800"/>
              <a:t>和</a:t>
            </a:r>
            <a:r>
              <a:rPr lang="en-US" altLang="zh-CN" sz="2800" i="1"/>
              <a:t>C</a:t>
            </a:r>
            <a:r>
              <a:rPr lang="zh-CN" altLang="zh-CN" sz="2800"/>
              <a:t>是用铁或镍等材料制成，</a:t>
            </a:r>
            <a:r>
              <a:rPr lang="en-US" altLang="zh-CN" sz="2800" i="1"/>
              <a:t>A</a:t>
            </a:r>
            <a:r>
              <a:rPr lang="zh-CN" altLang="zh-CN" sz="2800"/>
              <a:t>是用铜或铝等非磁性材料制成，</a:t>
            </a:r>
            <a:r>
              <a:rPr lang="en-US" altLang="zh-CN" sz="2800" i="1"/>
              <a:t>A</a:t>
            </a:r>
            <a:r>
              <a:rPr lang="zh-CN" altLang="zh-CN" sz="2800"/>
              <a:t>的端点与</a:t>
            </a:r>
            <a:r>
              <a:rPr lang="en-US" altLang="zh-CN" sz="2800" i="1"/>
              <a:t>C</a:t>
            </a:r>
            <a:r>
              <a:rPr lang="zh-CN" altLang="zh-CN" sz="2800"/>
              <a:t>的端点是固定端点，</a:t>
            </a:r>
            <a:r>
              <a:rPr lang="en-US" altLang="zh-CN" sz="2800" i="1"/>
              <a:t>B</a:t>
            </a:r>
            <a:r>
              <a:rPr lang="zh-CN" altLang="zh-CN" sz="2800"/>
              <a:t>的端点是自由端点，正常时</a:t>
            </a:r>
            <a:r>
              <a:rPr lang="en-US" altLang="zh-CN" sz="2800" i="1"/>
              <a:t>B</a:t>
            </a:r>
            <a:r>
              <a:rPr lang="zh-CN" altLang="zh-CN" sz="2800"/>
              <a:t>的端点在自身弹力作用下与</a:t>
            </a:r>
            <a:r>
              <a:rPr lang="en-US" altLang="zh-CN" sz="2800" i="1"/>
              <a:t>A</a:t>
            </a:r>
            <a:r>
              <a:rPr lang="zh-CN" altLang="zh-CN" sz="2800"/>
              <a:t>的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2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7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325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3251" name="标题 1"/>
          <p:cNvSpPr>
            <a:spLocks noGrp="1"/>
          </p:cNvSpPr>
          <p:nvPr>
            <p:ph type="title" idx="4294967295"/>
          </p:nvPr>
        </p:nvSpPr>
        <p:spPr>
          <a:xfrm>
            <a:off x="508000" y="77628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端点接触，当绕在干簧管上的线圈通电时，如图</a:t>
            </a:r>
            <a:r>
              <a:rPr lang="en-US" altLang="zh-CN" sz="2800"/>
              <a:t>2</a:t>
            </a:r>
            <a:r>
              <a:rPr lang="zh-CN" altLang="zh-CN" sz="2800"/>
              <a:t>所示，</a:t>
            </a:r>
            <a:r>
              <a:rPr lang="en-US" altLang="zh-CN" sz="2800" i="1"/>
              <a:t>B</a:t>
            </a:r>
            <a:r>
              <a:rPr lang="zh-CN" altLang="zh-CN" sz="2800"/>
              <a:t>的端点与</a:t>
            </a:r>
            <a:r>
              <a:rPr lang="en-US" altLang="zh-CN" sz="2800" i="1"/>
              <a:t>C</a:t>
            </a:r>
            <a:r>
              <a:rPr lang="zh-CN" altLang="zh-CN" sz="2800"/>
              <a:t>的端点分别被磁化而相互吸引，当吸引力大于</a:t>
            </a:r>
            <a:r>
              <a:rPr lang="en-US" altLang="zh-CN" sz="2800" i="1"/>
              <a:t>B</a:t>
            </a:r>
            <a:r>
              <a:rPr lang="zh-CN" altLang="zh-CN" sz="2800"/>
              <a:t>的弹力时，</a:t>
            </a:r>
            <a:r>
              <a:rPr lang="en-US" altLang="zh-CN" sz="2800" i="1"/>
              <a:t>B</a:t>
            </a:r>
            <a:r>
              <a:rPr lang="zh-CN" altLang="zh-CN" sz="2800"/>
              <a:t>与</a:t>
            </a:r>
            <a:r>
              <a:rPr lang="en-US" altLang="zh-CN" sz="2800" i="1"/>
              <a:t>A</a:t>
            </a:r>
            <a:r>
              <a:rPr lang="zh-CN" altLang="zh-CN" sz="2800"/>
              <a:t>的端点分开，并与</a:t>
            </a:r>
            <a:r>
              <a:rPr lang="en-US" altLang="zh-CN" sz="2800" i="1"/>
              <a:t>C</a:t>
            </a:r>
            <a:r>
              <a:rPr lang="zh-CN" altLang="zh-CN" sz="2800"/>
              <a:t>的端点接触．而当</a:t>
            </a:r>
            <a:r>
              <a:rPr lang="en-US" altLang="zh-CN" sz="2800" i="1"/>
              <a:t>B</a:t>
            </a:r>
            <a:r>
              <a:rPr lang="zh-CN" altLang="zh-CN" sz="2800"/>
              <a:t>与</a:t>
            </a:r>
            <a:r>
              <a:rPr lang="en-US" altLang="zh-CN" sz="2800" i="1"/>
              <a:t>C</a:t>
            </a:r>
            <a:r>
              <a:rPr lang="zh-CN" altLang="zh-CN" sz="2800"/>
              <a:t>的吸引力减小到一定程度时，</a:t>
            </a:r>
            <a:r>
              <a:rPr lang="en-US" altLang="zh-CN" sz="2800" i="1"/>
              <a:t>B</a:t>
            </a:r>
            <a:r>
              <a:rPr lang="zh-CN" altLang="zh-CN" sz="2800"/>
              <a:t>在弹力的作用下与</a:t>
            </a:r>
            <a:r>
              <a:rPr lang="en-US" altLang="zh-CN" sz="2800" i="1"/>
              <a:t>C</a:t>
            </a:r>
            <a:r>
              <a:rPr lang="zh-CN" altLang="zh-CN" sz="2800"/>
              <a:t>的端点分开，重新恢复与</a:t>
            </a:r>
            <a:r>
              <a:rPr lang="en-US" altLang="zh-CN" sz="2800" i="1"/>
              <a:t>A</a:t>
            </a:r>
            <a:r>
              <a:rPr lang="zh-CN" altLang="zh-CN" sz="2800"/>
              <a:t>的端点接触．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53252" name="图片 2"/>
          <p:cNvPicPr>
            <a:picLocks noChangeAspect="1"/>
          </p:cNvPicPr>
          <p:nvPr/>
        </p:nvPicPr>
        <p:blipFill>
          <a:blip r:embed="rId2"/>
          <a:srcRect r="85054"/>
          <a:stretch>
            <a:fillRect/>
          </a:stretch>
        </p:blipFill>
        <p:spPr>
          <a:xfrm>
            <a:off x="1252538" y="4778375"/>
            <a:ext cx="2809875" cy="15906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3253" name="图片 5"/>
          <p:cNvPicPr>
            <a:picLocks noChangeAspect="1"/>
          </p:cNvPicPr>
          <p:nvPr/>
        </p:nvPicPr>
        <p:blipFill>
          <a:blip r:embed="rId3"/>
          <a:srcRect r="84213"/>
          <a:stretch>
            <a:fillRect/>
          </a:stretch>
        </p:blipFill>
        <p:spPr>
          <a:xfrm>
            <a:off x="4930775" y="4678363"/>
            <a:ext cx="2525713" cy="169068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3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1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427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4275" name="标题 1"/>
          <p:cNvSpPr>
            <a:spLocks noGrp="1"/>
          </p:cNvSpPr>
          <p:nvPr>
            <p:ph type="title" idx="4294967295"/>
          </p:nvPr>
        </p:nvSpPr>
        <p:spPr>
          <a:xfrm>
            <a:off x="508000" y="603250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请问答下列问题：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）在图</a:t>
            </a:r>
            <a:r>
              <a:rPr lang="en-US" altLang="zh-CN" sz="2800"/>
              <a:t>2</a:t>
            </a:r>
            <a:r>
              <a:rPr lang="zh-CN" altLang="zh-CN" sz="2800"/>
              <a:t>中，若要使螺线管的左端为</a:t>
            </a:r>
            <a:r>
              <a:rPr lang="en-US" altLang="zh-CN" sz="2800"/>
              <a:t>N</a:t>
            </a:r>
            <a:r>
              <a:rPr lang="zh-CN" altLang="zh-CN" sz="2800"/>
              <a:t>极，则电源左端是</a:t>
            </a:r>
            <a:r>
              <a:rPr lang="zh-CN" altLang="zh-CN" sz="2800" u="sng"/>
              <a:t>　　　　　</a:t>
            </a:r>
            <a:r>
              <a:rPr lang="zh-CN" altLang="zh-CN" sz="2800"/>
              <a:t>极．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）簧片</a:t>
            </a:r>
            <a:r>
              <a:rPr lang="en-US" altLang="zh-CN" sz="2800" i="1"/>
              <a:t>A</a:t>
            </a:r>
            <a:r>
              <a:rPr lang="zh-CN" altLang="zh-CN" sz="2800"/>
              <a:t>、</a:t>
            </a:r>
            <a:r>
              <a:rPr lang="en-US" altLang="zh-CN" sz="2800" i="1"/>
              <a:t>B</a:t>
            </a:r>
            <a:r>
              <a:rPr lang="zh-CN" altLang="zh-CN" sz="2800"/>
              <a:t>和</a:t>
            </a:r>
            <a:r>
              <a:rPr lang="en-US" altLang="zh-CN" sz="2800" i="1"/>
              <a:t>C</a:t>
            </a:r>
            <a:r>
              <a:rPr lang="zh-CN" altLang="zh-CN" sz="2800"/>
              <a:t>所对应的材料</a:t>
            </a:r>
            <a:br>
              <a:rPr lang="en-US" altLang="zh-CN" sz="2800"/>
            </a:br>
            <a:r>
              <a:rPr lang="zh-CN" altLang="zh-CN" sz="2800"/>
              <a:t>可能是</a:t>
            </a:r>
            <a:r>
              <a:rPr lang="zh-CN" altLang="zh-CN" sz="2800" u="sng"/>
              <a:t>　　　　　</a:t>
            </a:r>
            <a:r>
              <a:rPr lang="zh-CN" altLang="zh-CN" sz="2800"/>
              <a:t>．（填写序号）</a:t>
            </a:r>
            <a:br>
              <a:rPr lang="zh-CN" altLang="zh-CN" sz="2800"/>
            </a:br>
            <a:r>
              <a:rPr lang="en-US" altLang="zh-CN" sz="2800"/>
              <a:t>①</a:t>
            </a:r>
            <a:r>
              <a:rPr lang="zh-CN" altLang="zh-CN" sz="2800"/>
              <a:t>铁、铁、铜</a:t>
            </a:r>
            <a:r>
              <a:rPr lang="en-US" altLang="zh-CN" sz="2800"/>
              <a:t>    		②</a:t>
            </a:r>
            <a:r>
              <a:rPr lang="zh-CN" altLang="zh-CN" sz="2800"/>
              <a:t>铜、铝、铁</a:t>
            </a:r>
            <a:r>
              <a:rPr lang="en-US" altLang="zh-CN" sz="2800"/>
              <a:t>    </a:t>
            </a:r>
            <a:br>
              <a:rPr lang="en-US" altLang="zh-CN" sz="2800"/>
            </a:br>
            <a:r>
              <a:rPr lang="en-US" altLang="zh-CN" sz="2800"/>
              <a:t>③</a:t>
            </a:r>
            <a:r>
              <a:rPr lang="zh-CN" altLang="zh-CN" sz="2800"/>
              <a:t>铜、铁、铁</a:t>
            </a:r>
            <a:r>
              <a:rPr lang="en-US" altLang="zh-CN" sz="2800"/>
              <a:t>    		④</a:t>
            </a:r>
            <a:r>
              <a:rPr lang="zh-CN" altLang="zh-CN" sz="2800"/>
              <a:t>镍、铁、铝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）当</a:t>
            </a:r>
            <a:r>
              <a:rPr lang="en-US" altLang="zh-CN" sz="2800" i="1"/>
              <a:t>B</a:t>
            </a:r>
            <a:r>
              <a:rPr lang="zh-CN" altLang="zh-CN" sz="2800"/>
              <a:t>的端点与</a:t>
            </a:r>
            <a:r>
              <a:rPr lang="en-US" altLang="zh-CN" sz="2800" i="1"/>
              <a:t>C</a:t>
            </a:r>
            <a:r>
              <a:rPr lang="zh-CN" altLang="zh-CN" sz="2800"/>
              <a:t>的端点接触时，簧片</a:t>
            </a:r>
            <a:r>
              <a:rPr lang="en-US" altLang="zh-CN" sz="2800" i="1"/>
              <a:t>B</a:t>
            </a:r>
            <a:r>
              <a:rPr lang="zh-CN" altLang="zh-CN" sz="2800"/>
              <a:t>具有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势能．</a:t>
            </a:r>
            <a:endParaRPr lang="zh-CN" altLang="en-US" sz="2800"/>
          </a:p>
        </p:txBody>
      </p:sp>
      <p:pic>
        <p:nvPicPr>
          <p:cNvPr id="54276" name="图片 3"/>
          <p:cNvPicPr>
            <a:picLocks noChangeAspect="1"/>
          </p:cNvPicPr>
          <p:nvPr/>
        </p:nvPicPr>
        <p:blipFill>
          <a:blip r:embed="rId2"/>
          <a:srcRect r="84213"/>
          <a:stretch>
            <a:fillRect/>
          </a:stretch>
        </p:blipFill>
        <p:spPr>
          <a:xfrm>
            <a:off x="5964238" y="2006600"/>
            <a:ext cx="2598737" cy="173831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4277" name="矩形 2"/>
          <p:cNvSpPr/>
          <p:nvPr/>
        </p:nvSpPr>
        <p:spPr>
          <a:xfrm>
            <a:off x="2635250" y="1944688"/>
            <a:ext cx="544513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正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54278" name="矩形 3"/>
          <p:cNvSpPr/>
          <p:nvPr/>
        </p:nvSpPr>
        <p:spPr>
          <a:xfrm>
            <a:off x="2255838" y="3221038"/>
            <a:ext cx="54292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③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4279" name="矩形 5"/>
          <p:cNvSpPr/>
          <p:nvPr/>
        </p:nvSpPr>
        <p:spPr>
          <a:xfrm>
            <a:off x="1042988" y="5811838"/>
            <a:ext cx="903287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弹性</a:t>
            </a:r>
            <a:endParaRPr lang="zh-CN" altLang="en-US" sz="2800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4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4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42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4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42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42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5" grpId="0"/>
      <p:bldP spid="54277" grpId="0"/>
      <p:bldP spid="54278" grpId="0"/>
      <p:bldP spid="54279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529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5299" name="标题 1"/>
          <p:cNvSpPr>
            <a:spLocks noGrp="1"/>
          </p:cNvSpPr>
          <p:nvPr>
            <p:ph type="title" idx="4294967295"/>
          </p:nvPr>
        </p:nvSpPr>
        <p:spPr>
          <a:xfrm>
            <a:off x="582613" y="1536700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）如图</a:t>
            </a:r>
            <a:r>
              <a:rPr lang="en-US" altLang="zh-CN" sz="2800"/>
              <a:t>3</a:t>
            </a:r>
            <a:r>
              <a:rPr lang="zh-CN" altLang="zh-CN" sz="2800"/>
              <a:t>所示，请将电路连接完整，要求闭合开关后，红灯先通电，然后绿灯与红灯能交替通电．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55300" name="图片 2"/>
          <p:cNvPicPr>
            <a:picLocks noChangeAspect="1"/>
          </p:cNvPicPr>
          <p:nvPr/>
        </p:nvPicPr>
        <p:blipFill>
          <a:blip r:embed="rId2"/>
          <a:srcRect r="77369"/>
          <a:stretch>
            <a:fillRect/>
          </a:stretch>
        </p:blipFill>
        <p:spPr>
          <a:xfrm>
            <a:off x="2811463" y="3094038"/>
            <a:ext cx="3422650" cy="22336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5301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1463" y="3094038"/>
            <a:ext cx="3422650" cy="17557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5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5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55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9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632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6323" name="标题 1"/>
          <p:cNvSpPr>
            <a:spLocks noGrp="1"/>
          </p:cNvSpPr>
          <p:nvPr>
            <p:ph type="title" idx="4294967295"/>
          </p:nvPr>
        </p:nvSpPr>
        <p:spPr>
          <a:xfrm>
            <a:off x="508000" y="67151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</a:t>
            </a:r>
            <a:r>
              <a:rPr lang="zh-CN" altLang="zh-CN" sz="2800"/>
              <a:t>．（</a:t>
            </a:r>
            <a:r>
              <a:rPr lang="en-US" altLang="zh-CN" sz="2800"/>
              <a:t>2019·</a:t>
            </a:r>
            <a:r>
              <a:rPr lang="zh-CN" altLang="zh-CN" sz="2800"/>
              <a:t>广东）如下图所示，闭合开关，静止的导体棒</a:t>
            </a:r>
            <a:r>
              <a:rPr lang="en-US" altLang="zh-CN" sz="2800" i="1"/>
              <a:t>ab</a:t>
            </a:r>
            <a:r>
              <a:rPr lang="zh-CN" altLang="zh-CN" sz="2800"/>
              <a:t>在轨道上向右运动，说明了通电导体在磁场中受到</a:t>
            </a:r>
            <a:r>
              <a:rPr lang="zh-CN" altLang="zh-CN" sz="2800" u="sng"/>
              <a:t>　　　　　</a:t>
            </a:r>
            <a:r>
              <a:rPr lang="zh-CN" altLang="zh-CN" sz="2800"/>
              <a:t>的作用，若只将电源的正、负极对调，则导体棒</a:t>
            </a:r>
            <a:r>
              <a:rPr lang="en-US" altLang="zh-CN" sz="2800" i="1"/>
              <a:t>ab</a:t>
            </a:r>
            <a:r>
              <a:rPr lang="zh-CN" altLang="zh-CN" sz="2800"/>
              <a:t>将向</a:t>
            </a:r>
            <a:r>
              <a:rPr lang="zh-CN" altLang="zh-CN" sz="2800" u="sng"/>
              <a:t>　　　　　</a:t>
            </a:r>
            <a:r>
              <a:rPr lang="zh-CN" altLang="zh-CN" sz="2800"/>
              <a:t>运动 （选填</a:t>
            </a:r>
            <a:r>
              <a:rPr lang="en-US" altLang="zh-CN" sz="2800"/>
              <a:t>“</a:t>
            </a:r>
            <a:r>
              <a:rPr lang="zh-CN" altLang="zh-CN" sz="2800"/>
              <a:t>左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右</a:t>
            </a:r>
            <a:r>
              <a:rPr lang="en-US" altLang="zh-CN" sz="2800"/>
              <a:t>”</a:t>
            </a:r>
            <a:r>
              <a:rPr lang="zh-CN" altLang="zh-CN" sz="2800"/>
              <a:t>）若只将蹄形磁铁的</a:t>
            </a:r>
            <a:r>
              <a:rPr lang="en-US" altLang="zh-CN" sz="2800"/>
              <a:t>N</a:t>
            </a:r>
            <a:r>
              <a:rPr lang="zh-CN" altLang="zh-CN" sz="2800"/>
              <a:t>、</a:t>
            </a:r>
            <a:r>
              <a:rPr lang="en-US" altLang="zh-CN" sz="2800"/>
              <a:t>S</a:t>
            </a:r>
            <a:r>
              <a:rPr lang="zh-CN" altLang="zh-CN" sz="2800"/>
              <a:t>极对调，则导体棒</a:t>
            </a:r>
            <a:r>
              <a:rPr lang="en-US" altLang="zh-CN" sz="2800" i="1"/>
              <a:t>ab</a:t>
            </a:r>
            <a:r>
              <a:rPr lang="zh-CN" altLang="zh-CN" sz="2800"/>
              <a:t>将向</a:t>
            </a:r>
            <a:r>
              <a:rPr lang="zh-CN" altLang="zh-CN" sz="2800" u="sng"/>
              <a:t>　　　　　</a:t>
            </a:r>
            <a:r>
              <a:rPr lang="zh-CN" altLang="zh-CN" sz="2800"/>
              <a:t>运动（选填</a:t>
            </a:r>
            <a:r>
              <a:rPr lang="en-US" altLang="zh-CN" sz="2800"/>
              <a:t>“</a:t>
            </a:r>
            <a:r>
              <a:rPr lang="zh-CN" altLang="zh-CN" sz="2800"/>
              <a:t>左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右</a:t>
            </a:r>
            <a:r>
              <a:rPr lang="en-US" altLang="zh-CN" sz="2800"/>
              <a:t>”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56324" name="图片 2"/>
          <p:cNvPicPr>
            <a:picLocks noChangeAspect="1"/>
          </p:cNvPicPr>
          <p:nvPr/>
        </p:nvPicPr>
        <p:blipFill>
          <a:blip r:embed="rId2"/>
          <a:srcRect r="82213"/>
          <a:stretch>
            <a:fillRect/>
          </a:stretch>
        </p:blipFill>
        <p:spPr>
          <a:xfrm>
            <a:off x="3036888" y="4602163"/>
            <a:ext cx="2932112" cy="17414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6325" name="矩形 1"/>
          <p:cNvSpPr/>
          <p:nvPr/>
        </p:nvSpPr>
        <p:spPr>
          <a:xfrm>
            <a:off x="5022850" y="2687638"/>
            <a:ext cx="544513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左</a:t>
            </a:r>
            <a:endParaRPr lang="zh-CN" altLang="en-US">
              <a:ea typeface="黑体" panose="02010609060101010101" pitchFamily="49" charset="-122"/>
            </a:endParaRPr>
          </a:p>
        </p:txBody>
      </p:sp>
      <p:sp>
        <p:nvSpPr>
          <p:cNvPr id="56326" name="矩形 5"/>
          <p:cNvSpPr/>
          <p:nvPr/>
        </p:nvSpPr>
        <p:spPr>
          <a:xfrm>
            <a:off x="2468563" y="2030413"/>
            <a:ext cx="54292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力</a:t>
            </a:r>
            <a:endParaRPr lang="zh-CN" altLang="en-US">
              <a:ea typeface="黑体" panose="02010609060101010101" pitchFamily="49" charset="-122"/>
            </a:endParaRPr>
          </a:p>
        </p:txBody>
      </p:sp>
      <p:sp>
        <p:nvSpPr>
          <p:cNvPr id="56327" name="矩形 6"/>
          <p:cNvSpPr/>
          <p:nvPr/>
        </p:nvSpPr>
        <p:spPr>
          <a:xfrm>
            <a:off x="2890838" y="3929063"/>
            <a:ext cx="544512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左</a:t>
            </a:r>
            <a:endParaRPr lang="zh-CN" altLang="en-US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6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6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6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6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6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63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63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3" grpId="0"/>
      <p:bldP spid="56325" grpId="0"/>
      <p:bldP spid="56326" grpId="0"/>
      <p:bldP spid="56327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734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7347" name="标题 1"/>
          <p:cNvSpPr>
            <a:spLocks noGrp="1"/>
          </p:cNvSpPr>
          <p:nvPr>
            <p:ph type="title" idx="4294967295"/>
          </p:nvPr>
        </p:nvSpPr>
        <p:spPr>
          <a:xfrm>
            <a:off x="404813" y="1595438"/>
            <a:ext cx="8126412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4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广东）如上图所示的实验装置，表述错误的是（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．该装置可用来研究电磁感应现象</a:t>
            </a:r>
            <a:r>
              <a:rPr lang="en-US" altLang="zh-CN" sz="2800"/>
              <a:t>	    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．该装置能将电能转化为机械能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．该装置可用来研究磁场对通电导体的作用</a:t>
            </a:r>
            <a:r>
              <a:rPr lang="en-US" altLang="zh-CN" sz="2800"/>
              <a:t>	    D</a:t>
            </a:r>
            <a:r>
              <a:rPr lang="zh-CN" altLang="zh-CN" sz="2800"/>
              <a:t>．该装置揭示的原理可应用于电动机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57348" name="图片 2"/>
          <p:cNvPicPr>
            <a:picLocks noChangeAspect="1"/>
          </p:cNvPicPr>
          <p:nvPr/>
        </p:nvPicPr>
        <p:blipFill>
          <a:blip r:embed="rId2"/>
          <a:srcRect r="82422"/>
          <a:stretch>
            <a:fillRect/>
          </a:stretch>
        </p:blipFill>
        <p:spPr>
          <a:xfrm>
            <a:off x="6191250" y="2673350"/>
            <a:ext cx="2443163" cy="14668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7349" name="矩形 1"/>
          <p:cNvSpPr/>
          <p:nvPr/>
        </p:nvSpPr>
        <p:spPr>
          <a:xfrm>
            <a:off x="2058988" y="2332038"/>
            <a:ext cx="481012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endParaRPr lang="zh-CN" altLang="en-US" sz="2000"/>
          </a:p>
        </p:txBody>
      </p:sp>
      <p:pic>
        <p:nvPicPr>
          <p:cNvPr id="57350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1950700" y="11823700"/>
            <a:ext cx="342900" cy="2667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7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7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7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7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7" grpId="0"/>
      <p:bldP spid="57349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版式">
  <a:themeElements>
    <a:clrScheme name="黄绿色">
      <a:dk1>
        <a:sysClr val="windowText" lastClr="000000"/>
      </a:dk1>
      <a:lt1>
        <a:sysClr val="window" lastClr="CCE8C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自定义 2">
      <a:majorFont>
        <a:latin typeface="Times New Roman"/>
        <a:ea typeface="黑体"/>
        <a:cs typeface="Arial"/>
      </a:majorFont>
      <a:minorFont>
        <a:latin typeface="Times New Roman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模版" id="{410808CE-EF7F-4D38-931F-B8DD4F0EE399}" vid="{E28F0A38-01FB-4156-90D8-19868590B595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版权信息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模版" id="{410808CE-EF7F-4D38-931F-B8DD4F0EE399}" vid="{946EB1CC-30E4-4E07-9E5E-700DB6834A7C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4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220</Paragraphs>
  <Slides>55</Slides>
  <Notes>4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baseType="lpstr" size="65">
      <vt:lpstr>Arial</vt:lpstr>
      <vt:lpstr>宋体</vt:lpstr>
      <vt:lpstr>Times New Roman</vt:lpstr>
      <vt:lpstr>黑体</vt:lpstr>
      <vt:lpstr>Calibri</vt:lpstr>
      <vt:lpstr>Wingdings</vt:lpstr>
      <vt:lpstr>微软雅黑</vt:lpstr>
      <vt:lpstr>等线</vt:lpstr>
      <vt:lpstr>Courier New</vt:lpstr>
      <vt:lpstr>版式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1．电流的磁效应（奥斯特实验）甲乙两图说明：____________________________，甲丙两图说明：____________________________.</vt:lpstr>
      <vt:lpstr>2．通电螺线管的磁场：通电螺线管的磁场和　　　　　磁铁的磁场一样．其两端的极性跟　　　　　方向有关，电流方向与磁极间的关系可由安培定则来判断．3．安培定则：用　　　　　手握螺线管，让四指指向螺线管中　　　　　的方向，则大拇指所指的那端就是螺线管的　　　　　极．</vt:lpstr>
      <vt:lpstr>PowerPoint Presentation</vt:lpstr>
      <vt:lpstr>PowerPoint Presentation</vt:lpstr>
      <vt:lpstr>PowerPoint Presentation</vt:lpstr>
      <vt:lpstr>PowerPoint Presentation</vt:lpstr>
      <vt:lpstr>一　  基本概念　          （2020·邵阳）指南针是我国古代的四大发明之一，如下图所示是我国早期的指南针——司南．公元1世纪初，东汉学者王充在《论衡》中记载，“司南之杓，投之于地，其柢指南”．这句话中“柢”和“南”分别指的是（　　）A.   指南针的南极，地理的南极	B．指南针的北极，地磁的北极	C．指南针的北极，地理的北极	D．指南针的南极，地磁的南极</vt:lpstr>
      <vt:lpstr>【点拔】司南相当于小磁针，地磁场相当于条形磁铁，根据磁极间的相互规律可知，相互靠近的是异名磁极，当小磁针静止时南极指地磁的北极，而地理南极在地磁北极附近，故“柢”（勺柄）指南针的南极，指向地磁北极或地理南极．</vt:lpstr>
      <vt:lpstr>               （2020·杭州）有外形相同的两根钢条M、N，按图甲、图乙两种方式接触时，它们之间都有较大吸引力．则下列推断正确的是（　　） A.   M无磁性、N无磁性	B．M无磁性、N有磁性	C．M有磁性、N无磁性	D．M有磁性、N有磁性</vt:lpstr>
      <vt:lpstr>                 如下图弹簧秤下挂一条形磁铁，沿着条形磁铁自左向右水平方向移动时，弹簧秤的示数将（　　）A.    不变	B．逐渐增大	C．先增大后减小	D．先减小后增大</vt:lpstr>
      <vt:lpstr>二　  电生磁　           探究影响电磁铁磁性强弱的因素时，按如右图电路进行实验，每次实验总观察到电磁铁A吸引大头针的数目均比B多．此实验说明影响电磁铁磁性强弱的因素是（　　）A.电流的大小	      	B.线圈的匝数C.电流的方向		D.电磁铁的极性</vt:lpstr>
      <vt:lpstr>【点拔】（1）电磁铁的磁性强弱是通过吸引大头针的数目来反映，采用转换法；（2）探究电磁铁磁性强弱与线圈匝数的关系：将两个匝数不同的线圈串联使电流相同；  探究电磁铁磁性强弱与电流大小的关系：移动滑动变阻器改变某一线圈的电流．</vt:lpstr>
      <vt:lpstr>二　  电生磁　               （2020·常州）如右图所示，闭合开关S1、S2两个通电螺线管的相互作用情况以及A、B端的极性分别是（　　）A．相斥，A端为N极，B端为N极	    B．相斥，A端为S极，B端为S极	C．相吸，A端为S极，B端为N极	    D．相吸，A端为N极，B端为S极</vt:lpstr>
      <vt:lpstr>          （2020·朝阳）如右图，螺线管的上方放置一个小磁针，螺线管左方的水平地面上放置一个铁块．闭合开关后，铁块静止不动，小磁针在磁场的作用下会发生转动，它的周围　　　　　（选填“有”或“无”）磁感线，小磁针静止时左端为　　　.　　（选填“S”或“N”）极．当滑片P向左滑动时，铁块受到的摩擦力的大小将　　　　　（选填“变大”“变小”或“不变”）.</vt:lpstr>
      <vt:lpstr>三　  电动机　          如右图，导线ab放在磁场中，接通电源后，ab向右运动，如要使其向左运动，下列方法可行的是（　　）A．增大电路中的电流 		B.  换用磁性更强的磁铁C．将电源正负极对调 			D.  同时对调磁铁两极和电源正负极</vt:lpstr>
      <vt:lpstr>【点拔】电动机原理是通电导体在磁场中受到力的作用，受力方向与两个因素有关：一个是磁场方向，另一个是电流方向．如果只改变一个因素，则导体受力方向改变，如果同时改变两个因素，则导体受力方向不变．此实验是电能转化为机械能．</vt:lpstr>
      <vt:lpstr>            （2020·广州）矩形铜线框在某磁场中的位置如右图所示，ab、bc、ed和fe段都受到该磁场的作用力，下列哪两段受到该磁场的作用力方向相同（　　）A．ab段与bc段	B．ab段与ed段	C．ab段与fe段D.   fe段与ed段</vt:lpstr>
      <vt:lpstr>四　  电磁感应　        （2020·深圳）图中a表示垂直于纸面的一根导线，它是闭合电路的一部分．当导线a在磁场中按箭头方向运动时，不能产生感应电流的是（　　）    A                       B                      C                        D</vt:lpstr>
      <vt:lpstr>【点拔】发电机原理是电磁感应．要产生感应电流，必须满足：①闭合电路的一部分导体；②导体切割磁感线运动这两个条件．</vt:lpstr>
      <vt:lpstr>          （2020·枣庄）如下图所示的四个实验，能反映发电机基本原理的是（　　）　    A    　　  　B    　　         　C    　       　　D</vt:lpstr>
      <vt:lpstr>           （2020·乐清市模拟）如右图是动圈式麦克风的结构示意图．当你对着它说话或唱歌时，人声带由于　　　　　而产生的声音，通过空气传播到膜片，使膜片以及与膜片相连的线圈在磁场中运动，线圈的这种运动能产生随着声音变化而变化的　　　　　，线圈在运动中能量的转化情况是　　　　　　　　　　　　．</vt:lpstr>
      <vt:lpstr>一　  电磁铁的磁性强弱的影响因素　           为了探究电磁铁的磁性强弱跟哪些因素有关，小明同学用漆包线（表面涂有绝缘漆的导线）在大铁钉上绕若干匝，制成简单的电磁铁，如下图所示．</vt:lpstr>
      <vt:lpstr>（1）图中，将A、B串联起来的目的是__________________________________________，采用　　　　　法．（2）电磁铁A的上端为　　　　极，吸引的小铁钉下端散开的原因是　　　　　　　　　　　　　．（3）本实验中加入滑动变阻器的目的____________________________________________.       </vt:lpstr>
      <vt:lpstr>（4）B比A吸引的小铁钉数目多，说明电流一定，匝数越多，磁性越　　　　　．（5）加大铁钉比不加大铁钉吸引的小铁钉的数目多，你猜想可能原因是______________________．</vt:lpstr>
      <vt:lpstr>二　  电磁感应实验　           利用如下图所示的实验装置“探究导体在磁场中运动时产生感应电流的条件”．（1）判断感应电流是否产生是根据__________________________________________，感应电流的方向是否改变是根据__________________________________________．</vt:lpstr>
      <vt:lpstr>（2）导体AB上下运动时，　　　　　感应电流产生；AB导体沿着垂直于纸面的方向运动时，　　　　　感应电流产生；AB导体左右运动时，　　　　　感应电流产生．（3）磁铁左右移动，AB导体不动，　　　　　感应电流产生．</vt:lpstr>
      <vt:lpstr>（4）为了让实验现象更明显，可以采取的做法：①_________________________________________.②_________________________________________.（5）为了改变感应电流方向，可以采取的做法：①_________________________________________.②_________________________________________.（6）　　　　　机的原理与本实验相同．</vt:lpstr>
      <vt:lpstr>1．磁感线是虚拟的，磁场是真实存在的．2．电动机与发电机的区别：电动机是消耗电能的，电路中有电源；发电机是用来发电的，发电机本身是电源．</vt:lpstr>
      <vt:lpstr>1．在物理学的发展过程中，下列物理学家都做出了杰出的贡献，其中发现了电磁感应现象的是（　　）A.安培            B.欧姆          C.法拉第          D.奥斯特</vt:lpstr>
      <vt:lpstr>3．（2020·锦州）下列四幅图中与电动机工作原理相同的是（　　）　     A    　　     　B    　　　     C    　　    　D</vt:lpstr>
      <vt:lpstr>4．（2020·大连）如右图所示，导体棒ab置于蹄形磁铁的磁场中，并垂直于金属导轨．闭合开关，导体棒向右运动．则下列措施中，能使导体棒向左运动的是（　　）A．提高电源电压	    B．换更粗的导体棒	C．将蹄形磁铁的N、S极对调	    D．将蹄形磁铁的N、S极和电源正、负极的接线都对调</vt:lpstr>
      <vt:lpstr>5．（2020·越秀区一模）如下图所示，用“    ”表示导线中的电流方向垂直于纸面向里．“⊙”表示导线中的电流方向垂直于纸面向外．若此时通电导线受到的力向上．则以下四个选项中，力的方向判断错误的是（　　）                               A               B            C             D</vt:lpstr>
      <vt:lpstr>6．（2020·新野县一模）如图甲所示，在通电直导线正下方小磁针的S极向纸外偏转，说明通电导线周围存在　　　　　，如图乙所示，大量电子沿着水平方向由左到右飞过磁针正上方，则小磁针的S极向纸　　　　　（选填“外”或“内”）偏转，你判断的依据是：___________________________________________.</vt:lpstr>
      <vt:lpstr>7．（2020·自贡）如图甲所示的“聪明电梯”在有、无人乘坐时会以不同的速度运行，这样可以节约用电．图乙所示是其控制电路图，R是一个压敏电阻，其阻值随压力的增大而减小．当所有人走出电梯后，则图中电磁铁的磁性将　　　　　（选填“增强”“减弱”或“不变”），电动机的转速将　　　　　（选填“变快”“变慢”或“不变”）.</vt:lpstr>
      <vt:lpstr>8．（2020·连云港）白炽灯是一种电流通过灯丝，灯丝发热发光的照明电器，将强磁体靠近通电白炽灯的灯丝，如上图所示，可以观察到灯丝　　　　，说明　　          　　　　　　　　，由此原理可以制成　　　　　．</vt:lpstr>
      <vt:lpstr> 9.（2020·宛城区二模）如下图所示，闭合开关，用外力使导体棒ab水平向右运动，发现导体棒cd也随之运动．此装置中：甲部分发生的是　　　　　现象，人们根据这一原理发明了　　　　　，乙部分发生的能量转化是　　　　　　　  　　　　　．</vt:lpstr>
      <vt:lpstr>10．（2020·金昌）如上图所示，根据小磁针的N极指向，判断电源的正负极，填在括号内．</vt:lpstr>
      <vt:lpstr>11．（2020·花都区一模）如图1所示，线圈abcd位于磁场中．当K与1接通时，ab段导线受磁场力F的方向向上，请在图2中画出此时ab段导线受到的磁场力．</vt:lpstr>
      <vt:lpstr>12．（2020·台州）磁控防盗装置内装有干簧管（如图甲），干簧管有两个软铁片和玻璃管组成，软铁片的触点在弹力的作用下处于断开状态．当磁体靠近干簧管时，软铁片触点状态会发生变化．把条形磁体分别放置在乙图中的Ⅰ、Ⅱ、Ⅲ三个位置时，触点的开合状态和软铁片的极性情况如下表．</vt:lpstr>
      <vt:lpstr>（1）铁片被磁化后，铁片与条形磁体相邻两端的磁极极性关系是　　　　　　　　　　．（2）当条形磁体水平放置并靠近干簧管时（图乙Ⅳ位置），干簧管触点状态为　　　　　．</vt:lpstr>
      <vt:lpstr>（3）如图丙，门上磁控防盗装置内有一个竖直放置的干簧管，其内部简化电路如图丁，磁控防盗装置的工作原理是：夜间关上门，闭合开关S，启动防盗报警器，此时报警电铃不响；当盗贼打开门时，干簧管远离磁体，电铃响起．图丁虚线中四种磁体摆放方式能满足工作要求的有　　　　　（选填图中的字母）.</vt:lpstr>
      <vt:lpstr>1．（2014·广东）请在下图中标出通电螺线管磁感线方向，在括号中标出电源的正负极．</vt:lpstr>
      <vt:lpstr>2．（2015·广东）阅读下面的短文，回答问题．                                双触点干簧管        双触点干簧管是一种磁控开关，结构如图1所示，其外壳是一只密封的玻璃管，管内充有某种惰性气体，并装有A、B和C三块簧片，其中B和C是用铁或镍等材料制成，A是用铜或铝等非磁性材料制成，A的端点与C的端点是固定端点，B的端点是自由端点，正常时B的端点在自身弹力作用下与A的</vt:lpstr>
      <vt:lpstr>端点接触，当绕在干簧管上的线圈通电时，如图2所示，B的端点与C的端点分别被磁化而相互吸引，当吸引力大于B的弹力时，B与A的端点分开，并与C的端点接触．而当B与C的吸引力减小到一定程度时，B在弹力的作用下与C的端点分开，重新恢复与A的端点接触．</vt:lpstr>
      <vt:lpstr>请问答下列问题：（1）在图2中，若要使螺线管的左端为N极，则电源左端是　　　　　极．（2）簧片A、B和C所对应的材料可能是　　　　　．（填写序号）①铁、铁、铜    		②铜、铝、铁    ③铜、铁、铁    		④镍、铁、铝（3）当B的端点与C的端点接触时，簧片B具有　　　　　势能．</vt:lpstr>
      <vt:lpstr>（4）如图3所示，请将电路连接完整，要求闭合开关后，红灯先通电，然后绿灯与红灯能交替通电．</vt:lpstr>
      <vt:lpstr>3．（2019·广东）如下图所示，闭合开关，静止的导体棒ab在轨道上向右运动，说明了通电导体在磁场中受到　　　　　的作用，若只将电源的正、负极对调，则导体棒ab将向　　　　　运动 （选填“左”或“右”）若只将蹄形磁铁的N、S极对调，则导体棒ab将向　　　　　运动（选填“左”或“右”）.</vt:lpstr>
      <vt:lpstr>4．（2020·广东）如上图所示的实验装置，表述错误的是（　　）A．该装置可用来研究电磁感应现象	    B．该装置能将电能转化为机械能	C．该装置可用来研究磁场对通电导体的作用	    D．该装置揭示的原理可应用于电动机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2021-03-04T22:51:35.951</cp:lastPrinted>
  <dcterms:created xsi:type="dcterms:W3CDTF">2021-03-04T22:51:35Z</dcterms:created>
  <dcterms:modified xsi:type="dcterms:W3CDTF">2021-03-04T14:51:49Z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