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docx" ContentType="application/vnd.openxmlformats-officedocument.wordprocessingml.documen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34" r:id="rId8"/>
    <p:sldId id="671" r:id="rId9"/>
    <p:sldId id="691" r:id="rId10"/>
    <p:sldId id="672" r:id="rId11"/>
    <p:sldId id="673" r:id="rId12"/>
    <p:sldId id="688" r:id="rId13"/>
    <p:sldId id="692" r:id="rId14"/>
    <p:sldId id="689" r:id="rId15"/>
    <p:sldId id="693" r:id="rId16"/>
    <p:sldId id="694" r:id="rId17"/>
    <p:sldId id="631" r:id="rId18"/>
    <p:sldId id="633" r:id="rId19"/>
    <p:sldId id="690" r:id="rId20"/>
    <p:sldId id="695" r:id="rId21"/>
    <p:sldId id="686" r:id="rId22"/>
    <p:sldId id="687" r:id="rId23"/>
    <p:sldId id="696" r:id="rId24"/>
    <p:sldId id="593" r:id="rId25"/>
    <p:sldId id="518" r:id="rId26"/>
    <p:sldId id="597" r:id="rId27"/>
    <p:sldId id="697" r:id="rId28"/>
  </p:sldIdLst>
  <p:sldSz cx="9144000" cy="5143500"/>
  <p:notesSz cx="6858000" cy="9144000"/>
  <p:custDataLst>
    <p:tags r:id="rId29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tags" Target="tags/tag1.xml" /><Relationship Id="rId3" Type="http://schemas.openxmlformats.org/officeDocument/2006/relationships/slide" Target="slides/slide1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Relationship Id="rId2" Type="http://schemas.openxmlformats.org/officeDocument/2006/relationships/image" Target="../media/image24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4099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6253726B-F556-43FA-A3FD-F66F81280FBE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101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4102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4103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4EA6BF7-A274-40E9-AF06-47E53B552EB7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2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921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787ACEC-CC8D-400F-900D-FBC5AD14E5D8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12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DDDDBD5-DACC-471A-8F74-A510B65E94AA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33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BF213E1-2502-4F76-AC28-12F6D78D1380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02089C5-B94D-4046-B5CB-55F1EC58B6AE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044E0CB-A290-4B44-9E43-7FD29A3C4896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843640D-CE9C-46A8-9150-50EDE3BFACDE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15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FE9AF46-F763-4C2D-9234-34225407D669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35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DB08D46-BFA5-4435-AABD-2C4B922AE906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56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FE199BF-8BB3-43BE-B7E1-E7B5DE5482A8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76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765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716E4A3-4762-420F-AA4E-C934626BE234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D6E6201-46D5-4CAE-952E-6D0F6E1607E5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17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174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CC7A66D-12A7-4A7D-8418-B38F609BD5DB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37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3363143-A594-4595-A199-1A9BBB7B8E20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58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58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250D87C-6E45-4E94-9911-5E8F7F4D76B9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38810BA-459D-44D1-8CFC-28CD33AB52BB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99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B2ECADE-F5B5-41B3-AD09-173C694703D4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19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19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305B7A4-7D02-4399-BDDF-34964846E08C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40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7EB9744-BD01-4B13-BD24-D60A0DE59DB9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60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65B6D4A-F28C-4F2D-AC28-12E7D45E889E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1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  <p:sldLayoutId id="2147485156" r:id="rId2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23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4.xml" TargetMode="Internal" /><Relationship Id="rId3" Type="http://schemas.openxmlformats.org/officeDocument/2006/relationships/slide" Target="slide16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20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9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0.emf" /><Relationship Id="rId5" Type="http://schemas.openxmlformats.org/officeDocument/2006/relationships/vmlDrawing" Target="../drawings/vmlDrawing1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11.emf" /><Relationship Id="rId5" Type="http://schemas.openxmlformats.org/officeDocument/2006/relationships/vmlDrawing" Target="../drawings/vmlDrawing2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oleObject" Target="../embeddings/oleObject3.doc" TargetMode="Internal" /><Relationship Id="rId4" Type="http://schemas.openxmlformats.org/officeDocument/2006/relationships/image" Target="../media/image13.emf" /><Relationship Id="rId5" Type="http://schemas.openxmlformats.org/officeDocument/2006/relationships/vmlDrawing" Target="../drawings/vmlDrawing3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14.emf" /><Relationship Id="rId5" Type="http://schemas.openxmlformats.org/officeDocument/2006/relationships/vmlDrawing" Target="../drawings/vmlDrawing4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15.emf" /><Relationship Id="rId5" Type="http://schemas.openxmlformats.org/officeDocument/2006/relationships/vmlDrawing" Target="../drawings/vmlDrawing5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Relationship Id="rId3" Type="http://schemas.openxmlformats.org/officeDocument/2006/relationships/oleObject" Target="../embeddings/oleObject6.doc" TargetMode="Internal" /><Relationship Id="rId4" Type="http://schemas.openxmlformats.org/officeDocument/2006/relationships/image" Target="../media/image16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6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package" Target="../embeddings/oleObject7.docx" TargetMode="Internal" /><Relationship Id="rId4" Type="http://schemas.openxmlformats.org/officeDocument/2006/relationships/image" Target="../media/image17.emf" /><Relationship Id="rId5" Type="http://schemas.openxmlformats.org/officeDocument/2006/relationships/vmlDrawing" Target="../drawings/vmlDrawing7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5.xml" /><Relationship Id="rId3" Type="http://schemas.openxmlformats.org/officeDocument/2006/relationships/oleObject" Target="../embeddings/oleObject8.doc" TargetMode="Internal" /><Relationship Id="rId4" Type="http://schemas.openxmlformats.org/officeDocument/2006/relationships/image" Target="../media/image19.emf" /><Relationship Id="rId5" Type="http://schemas.openxmlformats.org/officeDocument/2006/relationships/vmlDrawing" Target="../drawings/vmlDrawing8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oleObject" Target="../embeddings/oleObject9.doc" TargetMode="Internal" /><Relationship Id="rId4" Type="http://schemas.openxmlformats.org/officeDocument/2006/relationships/image" Target="../media/image20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9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Relationship Id="rId3" Type="http://schemas.openxmlformats.org/officeDocument/2006/relationships/oleObject" Target="../embeddings/oleObject10.doc" TargetMode="Internal" /><Relationship Id="rId4" Type="http://schemas.openxmlformats.org/officeDocument/2006/relationships/image" Target="../media/image21.emf" /><Relationship Id="rId5" Type="http://schemas.openxmlformats.org/officeDocument/2006/relationships/image" Target="../media/image22.png" /><Relationship Id="rId6" Type="http://schemas.openxmlformats.org/officeDocument/2006/relationships/vmlDrawing" Target="../drawings/vmlDrawing1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Relationship Id="rId3" Type="http://schemas.openxmlformats.org/officeDocument/2006/relationships/oleObject" Target="../embeddings/oleObject11.doc" TargetMode="Internal" /><Relationship Id="rId4" Type="http://schemas.openxmlformats.org/officeDocument/2006/relationships/image" Target="../media/image23.emf" /><Relationship Id="rId5" Type="http://schemas.openxmlformats.org/officeDocument/2006/relationships/oleObject" Target="../embeddings/oleObject12.doc" TargetMode="Internal" /><Relationship Id="rId6" Type="http://schemas.openxmlformats.org/officeDocument/2006/relationships/image" Target="../media/image24.emf" /><Relationship Id="rId7" Type="http://schemas.openxmlformats.org/officeDocument/2006/relationships/image" Target="../media/image7.png" /><Relationship Id="rId8" Type="http://schemas.openxmlformats.org/officeDocument/2006/relationships/slide" Target="slide3.xml" TargetMode="Internal" /><Relationship Id="rId9" Type="http://schemas.openxmlformats.org/officeDocument/2006/relationships/vmlDrawing" Target="../drawings/vmlDrawing1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jpeg" /><Relationship Id="rId3" Type="http://schemas.openxmlformats.org/officeDocument/2006/relationships/slide" Target="slide24.xml" TargetMode="Internal" /><Relationship Id="rId4" Type="http://schemas.openxmlformats.org/officeDocument/2006/relationships/slide" Target="slide25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Relationship Id="rId3" Type="http://schemas.openxmlformats.org/officeDocument/2006/relationships/image" Target="../media/image7.png" /><Relationship Id="rId4" Type="http://schemas.openxmlformats.org/officeDocument/2006/relationships/slide" Target="slide23.xml" TargetMode="In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7.png" /><Relationship Id="rId5" Type="http://schemas.openxmlformats.org/officeDocument/2006/relationships/slide" Target="slide23.xml" TargetMode="Internal" /><Relationship Id="rId6" Type="http://schemas.openxmlformats.org/officeDocument/2006/relationships/image" Target="../media/image29.png" /><Relationship Id="rId7" Type="http://schemas.openxmlformats.org/officeDocument/2006/relationships/vmlDrawing" Target="../drawings/vmlDrawing12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文本框 6"/>
          <p:cNvSpPr/>
          <p:nvPr/>
        </p:nvSpPr>
        <p:spPr>
          <a:xfrm>
            <a:off x="1474788" y="1690688"/>
            <a:ext cx="6157912" cy="1476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16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内容综合专题：密度、压强与浮力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5122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6146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6147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6148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6149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6150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6151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6152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6153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6154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6155" name="组合 159"/>
          <p:cNvGrpSpPr/>
          <p:nvPr/>
        </p:nvGrpSpPr>
        <p:grpSpPr>
          <a:xfrm>
            <a:off x="2425700" y="2332038"/>
            <a:ext cx="4449763" cy="2085975"/>
            <a:chOff x="2000534" y="2474331"/>
            <a:chExt cx="5723839" cy="2584754"/>
          </a:xfrm>
        </p:grpSpPr>
        <p:grpSp>
          <p:nvGrpSpPr>
            <p:cNvPr id="6156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6157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6158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6159" name="椭圆 178"/>
              <p:cNvSpPr/>
              <p:nvPr/>
            </p:nvSpPr>
            <p:spPr>
              <a:xfrm rot="16200000">
                <a:off x="448576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160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6161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6162" name="椭圆 176"/>
              <p:cNvSpPr/>
              <p:nvPr/>
            </p:nvSpPr>
            <p:spPr>
              <a:xfrm rot="16200000">
                <a:off x="448893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163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6164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6165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6166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167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6168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6169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6170" name="组合 184"/>
          <p:cNvGrpSpPr/>
          <p:nvPr/>
        </p:nvGrpSpPr>
        <p:grpSpPr>
          <a:xfrm>
            <a:off x="2433638" y="1203325"/>
            <a:ext cx="4192587" cy="1992313"/>
            <a:chOff x="1851755" y="1505713"/>
            <a:chExt cx="5440491" cy="2584754"/>
          </a:xfrm>
        </p:grpSpPr>
        <p:grpSp>
          <p:nvGrpSpPr>
            <p:cNvPr id="6171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72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73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74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75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76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77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78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79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80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81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82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83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84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6185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7169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7170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7171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7172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7173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7174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175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7176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7177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178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7179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7180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7181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182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7183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7184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7185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压强与浮力综合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186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密度与浮力综合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7187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88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847850" y="2932113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密度、压强与浮力综合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5" grpId="0"/>
      <p:bldP spid="7186" grpId="0"/>
      <p:bldP spid="718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Text Box 22"/>
          <p:cNvSpPr txBox="1">
            <a:spLocks noChangeArrowheads="1"/>
          </p:cNvSpPr>
          <p:nvPr/>
        </p:nvSpPr>
        <p:spPr bwMode="auto">
          <a:xfrm>
            <a:off x="506413" y="881063"/>
            <a:ext cx="8115300" cy="388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对于柱状容器，如果液体充满容器，当物体放入液体中时，液面高度不变，根据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ρgh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pS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，容器底部受到的液体压强和压力不变。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对于柱状容器，如果液体没有充满容器，当物体放入液体中且未接触容器底时，液面高度的变化会引起容器底部所受液体压力、压强的变化。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194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压强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与浮力综合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 txBox="1">
            <a:spLocks noChangeArrowheads="1"/>
          </p:cNvSpPr>
          <p:nvPr/>
        </p:nvSpPr>
        <p:spPr bwMode="auto">
          <a:xfrm>
            <a:off x="395288" y="627063"/>
            <a:ext cx="838676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物体排开液体的体积：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S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底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物体所受的浮力：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液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容器底部所受液体压强增加量：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液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容器底部所受液体压力增加量：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液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液体未溢出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pS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底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⑤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容器对水平支持面压力的增加量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液体未溢出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 Box 22"/>
          <p:cNvSpPr txBox="1">
            <a:spLocks noChangeArrowheads="1"/>
          </p:cNvSpPr>
          <p:nvPr/>
        </p:nvSpPr>
        <p:spPr bwMode="auto">
          <a:xfrm>
            <a:off x="506413" y="436563"/>
            <a:ext cx="811530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泉州模拟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分】水平桌面上两个完全相同的烧杯中分别盛有甲、乙两种液体，将两个完全相同的小球分别放入两烧杯中，当两球静止时，两液面高度相同，所处的位置如图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所示。则小球在甲、乙两种液体中所受浮力的大小关系为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浮甲</a:t>
            </a:r>
            <a:r>
              <a:rPr lang="en-US" altLang="zh-CN" sz="2400" b="1" spc="0">
                <a:latin typeface="Times New Roman"/>
              </a:rPr>
              <a:t>______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浮乙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，两种液体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密度的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大小关系为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甲</a:t>
            </a:r>
            <a:r>
              <a:rPr lang="en-US" altLang="zh-CN" sz="2400" b="1" spc="0">
                <a:latin typeface="Times New Roman"/>
              </a:rPr>
              <a:t>______ 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乙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，两种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液体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烧杯底的压强大小关系为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甲</a:t>
            </a:r>
            <a:r>
              <a:rPr lang="en-US" altLang="zh-CN" sz="2400" b="1" spc="0">
                <a:latin typeface="Times New Roman"/>
              </a:rPr>
              <a:t>______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 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乙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均填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spc="0">
                <a:latin typeface="Times New Roman"/>
              </a:rPr>
              <a:t>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 spc="0">
                <a:latin typeface="Times New Roman"/>
              </a:rPr>
              <a:t>”)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290" name="矩形 6"/>
          <p:cNvSpPr/>
          <p:nvPr/>
        </p:nvSpPr>
        <p:spPr>
          <a:xfrm>
            <a:off x="5003800" y="2609850"/>
            <a:ext cx="493713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2291" name="Picture 4" descr="图+24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76938" y="3186113"/>
            <a:ext cx="2916237" cy="1470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4"/>
          <p:cNvSpPr/>
          <p:nvPr/>
        </p:nvSpPr>
        <p:spPr>
          <a:xfrm>
            <a:off x="3348038" y="3071813"/>
            <a:ext cx="4937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＞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2293" name="矩形 7"/>
          <p:cNvSpPr/>
          <p:nvPr/>
        </p:nvSpPr>
        <p:spPr>
          <a:xfrm>
            <a:off x="5251450" y="3575050"/>
            <a:ext cx="493713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＞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2" grpId="0"/>
      <p:bldP spid="122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所示，将密度为</a:t>
            </a:r>
            <a:r>
              <a:rPr lang="en-US" altLang="zh-CN" sz="2400" b="1" spc="0">
                <a:latin typeface="Times New Roman"/>
              </a:rPr>
              <a:t>0.6 g/cm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，高度为</a:t>
            </a:r>
            <a:r>
              <a:rPr lang="en-US" altLang="zh-CN" sz="2400" b="1" spc="0">
                <a:latin typeface="Times New Roman"/>
              </a:rPr>
              <a:t>10 cm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，底面积为</a:t>
            </a:r>
            <a:r>
              <a:rPr lang="en-US" altLang="zh-CN" sz="2400" b="1" spc="0">
                <a:latin typeface="Times New Roman"/>
              </a:rPr>
              <a:t>20 cm</a:t>
            </a:r>
            <a:r>
              <a:rPr lang="en-US" altLang="zh-CN" sz="2400" b="1" spc="0" baseline="30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的圆柱体放入底面积为</a:t>
            </a:r>
            <a:r>
              <a:rPr lang="en-US" altLang="zh-CN" sz="2400" b="1" spc="0">
                <a:latin typeface="Times New Roman"/>
              </a:rPr>
              <a:t>50 cm</a:t>
            </a:r>
            <a:r>
              <a:rPr lang="en-US" altLang="zh-CN" sz="2400" b="1" spc="0" baseline="30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的容器中，并向容器内加水。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当水加到</a:t>
            </a:r>
            <a:r>
              <a:rPr lang="en-US" altLang="zh-CN" sz="2400" b="1" spc="0">
                <a:latin typeface="Times New Roman"/>
              </a:rPr>
              <a:t>2 cm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时，求圆柱体对容器底的压强大小。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38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4888" y="2892425"/>
            <a:ext cx="1746250" cy="1666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5" name="对象 1"/>
          <p:cNvGraphicFramePr>
            <a:graphicFrameLocks noChangeAspect="1"/>
          </p:cNvGraphicFramePr>
          <p:nvPr/>
        </p:nvGraphicFramePr>
        <p:xfrm>
          <a:off x="763588" y="604838"/>
          <a:ext cx="7912100" cy="4775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7912100" imgH="4775200" progId="Word.Document.8">
                  <p:embed/>
                </p:oleObj>
              </mc:Choice>
              <mc:Fallback>
                <p:oleObj r:id="rId3" imgW="7912100" imgH="4775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3588" y="604838"/>
                        <a:ext cx="7912100" cy="4775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22"/>
          <p:cNvSpPr txBox="1">
            <a:spLocks noChangeArrowheads="1"/>
          </p:cNvSpPr>
          <p:nvPr/>
        </p:nvSpPr>
        <p:spPr bwMode="auto">
          <a:xfrm>
            <a:off x="506413" y="615950"/>
            <a:ext cx="81153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继续向容器中加水，当圆柱体对容器底压力为</a:t>
            </a:r>
            <a:r>
              <a:rPr lang="en-US" altLang="zh-CN" sz="2400" b="1" spc="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时，求圆柱体在液面上方和下方的长度之比。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8434" name="对象 1"/>
          <p:cNvGraphicFramePr>
            <a:graphicFrameLocks noChangeAspect="1"/>
          </p:cNvGraphicFramePr>
          <p:nvPr/>
        </p:nvGraphicFramePr>
        <p:xfrm>
          <a:off x="1081088" y="1995488"/>
          <a:ext cx="7162800" cy="2438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7162800" imgH="2438400" progId="Word.Document.8">
                  <p:embed/>
                </p:oleObj>
              </mc:Choice>
              <mc:Fallback>
                <p:oleObj r:id="rId3" imgW="7162800" imgH="2438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81088" y="1995488"/>
                        <a:ext cx="7162800" cy="243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甲所示，弹簧测力计下面挂一实心圆柱体，将圆柱体从盛有水的容器上方离水面某一高度处缓缓下降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其底面始终与水面平行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，使其逐渐浸入水中某一深度处。图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乙是整个过程中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弹簧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测力计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与圆柱体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下降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高度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变化关系的数据图像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容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器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厚度不计，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。求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482" name="Picture 5" descr="图+24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73675" y="2284413"/>
            <a:ext cx="3690938" cy="21986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圆柱体浸没时受到的浮力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2530" name="对象 1"/>
          <p:cNvGraphicFramePr>
            <a:graphicFrameLocks noChangeAspect="1"/>
          </p:cNvGraphicFramePr>
          <p:nvPr/>
        </p:nvGraphicFramePr>
        <p:xfrm>
          <a:off x="971550" y="1779588"/>
          <a:ext cx="7162800" cy="2438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7162800" imgH="2438400" progId="Word.Document.8">
                  <p:embed/>
                </p:oleObj>
              </mc:Choice>
              <mc:Fallback>
                <p:oleObj r:id="rId3" imgW="7162800" imgH="2438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1550" y="1779588"/>
                        <a:ext cx="7162800" cy="243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圆柱体的密度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4578" name="对象 1"/>
          <p:cNvGraphicFramePr>
            <a:graphicFrameLocks noChangeAspect="1"/>
          </p:cNvGraphicFramePr>
          <p:nvPr/>
        </p:nvGraphicFramePr>
        <p:xfrm>
          <a:off x="990600" y="1563688"/>
          <a:ext cx="7251700" cy="3314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7251700" imgH="3314700" progId="Word.Document.8">
                  <p:embed/>
                </p:oleObj>
              </mc:Choice>
              <mc:Fallback>
                <p:oleObj r:id="rId3" imgW="7251700" imgH="3314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0600" y="1563688"/>
                        <a:ext cx="7251700" cy="331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22"/>
          <p:cNvSpPr txBox="1">
            <a:spLocks noChangeArrowheads="1"/>
          </p:cNvSpPr>
          <p:nvPr/>
        </p:nvSpPr>
        <p:spPr bwMode="auto">
          <a:xfrm>
            <a:off x="250825" y="700088"/>
            <a:ext cx="86375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圆柱体在刚浸没时下表面受到的水的压强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忽略液面变化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6626" name="对象 1"/>
          <p:cNvGraphicFramePr>
            <a:graphicFrameLocks noChangeAspect="1"/>
          </p:cNvGraphicFramePr>
          <p:nvPr/>
        </p:nvGraphicFramePr>
        <p:xfrm>
          <a:off x="990600" y="1582738"/>
          <a:ext cx="7442200" cy="2933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7442200" imgH="2933700" progId="Word.Document.8">
                  <p:embed/>
                </p:oleObj>
              </mc:Choice>
              <mc:Fallback>
                <p:oleObj r:id="rId3" imgW="7442200" imgH="2933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0600" y="1582738"/>
                        <a:ext cx="7442200" cy="2933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Text Box 22"/>
          <p:cNvSpPr txBox="1">
            <a:spLocks noChangeArrowheads="1"/>
          </p:cNvSpPr>
          <p:nvPr/>
        </p:nvSpPr>
        <p:spPr bwMode="auto">
          <a:xfrm>
            <a:off x="506413" y="903288"/>
            <a:ext cx="8115300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若盛水容器的底面积为</a:t>
            </a:r>
            <a:r>
              <a:rPr lang="en-US" altLang="zh-CN" sz="2400" b="1" spc="0">
                <a:latin typeface="Times New Roman"/>
              </a:rPr>
              <a:t>100 cm</a:t>
            </a:r>
            <a:r>
              <a:rPr lang="en-US" altLang="zh-CN" sz="2400" b="1" spc="0" baseline="30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，当圆柱体浸没时与圆柱体未浸入水前相比较，水对容器底产生的压强增加了多少？容器对水平支持面的压强增加了多少？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1" name="对象 1"/>
          <p:cNvGraphicFramePr>
            <a:graphicFrameLocks noChangeAspect="1"/>
          </p:cNvGraphicFramePr>
          <p:nvPr/>
        </p:nvGraphicFramePr>
        <p:xfrm>
          <a:off x="1081088" y="595313"/>
          <a:ext cx="7493000" cy="4064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3" imgW="7493000" imgH="4064000" progId="Word.Document.8">
                  <p:embed/>
                </p:oleObj>
              </mc:Choice>
              <mc:Fallback>
                <p:oleObj r:id="rId3" imgW="7493000" imgH="4064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81088" y="595313"/>
                        <a:ext cx="7493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2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15"/>
          <p:cNvSpPr>
            <a:spLocks noChangeArrowheads="1"/>
          </p:cNvSpPr>
          <p:nvPr/>
        </p:nvSpPr>
        <p:spPr bwMode="auto">
          <a:xfrm>
            <a:off x="549275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密度与浮力综合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32770" name="对象 1"/>
          <p:cNvGraphicFramePr>
            <a:graphicFrameLocks noChangeAspect="1"/>
          </p:cNvGraphicFramePr>
          <p:nvPr/>
        </p:nvGraphicFramePr>
        <p:xfrm>
          <a:off x="365125" y="1128713"/>
          <a:ext cx="8455025" cy="3171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3" imgW="8455025" imgH="3171825" progId="Word.Document.12">
                  <p:embed/>
                </p:oleObj>
              </mc:Choice>
              <mc:Fallback>
                <p:oleObj r:id="rId3" imgW="8455025" imgH="31718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125" y="1128713"/>
                        <a:ext cx="8455025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Text Box 22"/>
          <p:cNvSpPr txBox="1">
            <a:spLocks noChangeArrowheads="1"/>
          </p:cNvSpPr>
          <p:nvPr/>
        </p:nvSpPr>
        <p:spPr bwMode="auto">
          <a:xfrm>
            <a:off x="225425" y="627063"/>
            <a:ext cx="871378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所示，一长方体木块质量为</a:t>
            </a:r>
            <a:r>
              <a:rPr lang="en-US" altLang="zh-CN" sz="2400" b="1" spc="0">
                <a:latin typeface="Times New Roman"/>
              </a:rPr>
              <a:t>0.12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，高为</a:t>
            </a:r>
            <a:r>
              <a:rPr lang="en-US" altLang="zh-CN" sz="2400" b="1" spc="0">
                <a:latin typeface="Times New Roman"/>
              </a:rPr>
              <a:t>4.0 cm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，将木块平稳地放在水面上，静止时木块露出水面的高度为</a:t>
            </a:r>
            <a:r>
              <a:rPr lang="en-US" altLang="zh-CN" sz="2400" b="1" spc="0">
                <a:latin typeface="Times New Roman"/>
              </a:rPr>
              <a:t>2.0 cm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；如图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所示，利用金属块和细线，使木块浸没在水中且保持静止状态。已知水的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密度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latin typeface="Times New Roman"/>
              </a:rPr>
              <a:t>	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1.0×10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18" name="Picture 3" descr="图+24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84825" y="2616200"/>
            <a:ext cx="3235325" cy="1755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Text Box 22"/>
          <p:cNvSpPr txBox="1">
            <a:spLocks noChangeArrowheads="1"/>
          </p:cNvSpPr>
          <p:nvPr/>
        </p:nvSpPr>
        <p:spPr bwMode="auto">
          <a:xfrm>
            <a:off x="200025" y="627063"/>
            <a:ext cx="87137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木块的密度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木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6866" name="对象 1"/>
          <p:cNvGraphicFramePr>
            <a:graphicFrameLocks noChangeAspect="1"/>
          </p:cNvGraphicFramePr>
          <p:nvPr/>
        </p:nvGraphicFramePr>
        <p:xfrm>
          <a:off x="755650" y="1625600"/>
          <a:ext cx="7810500" cy="2806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7810500" imgH="2806700" progId="Word.Document.8">
                  <p:embed/>
                </p:oleObj>
              </mc:Choice>
              <mc:Fallback>
                <p:oleObj r:id="rId3" imgW="7810500" imgH="2806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650" y="1625600"/>
                        <a:ext cx="7810500" cy="2806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Text Box 22"/>
          <p:cNvSpPr txBox="1">
            <a:spLocks noChangeArrowheads="1"/>
          </p:cNvSpPr>
          <p:nvPr/>
        </p:nvSpPr>
        <p:spPr bwMode="auto">
          <a:xfrm>
            <a:off x="225425" y="627063"/>
            <a:ext cx="87137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细线对木块的拉力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8914" name="对象 1"/>
          <p:cNvGraphicFramePr>
            <a:graphicFrameLocks noChangeAspect="1"/>
          </p:cNvGraphicFramePr>
          <p:nvPr/>
        </p:nvGraphicFramePr>
        <p:xfrm>
          <a:off x="1016000" y="1408113"/>
          <a:ext cx="7162800" cy="281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3" imgW="7162800" imgH="2819400" progId="Word.Document.8">
                  <p:embed/>
                </p:oleObj>
              </mc:Choice>
              <mc:Fallback>
                <p:oleObj r:id="rId3" imgW="7162800" imgH="281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6000" y="1408113"/>
                        <a:ext cx="7162800" cy="281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5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Text Box 22"/>
          <p:cNvSpPr txBox="1">
            <a:spLocks noChangeArrowheads="1"/>
          </p:cNvSpPr>
          <p:nvPr/>
        </p:nvSpPr>
        <p:spPr bwMode="auto">
          <a:xfrm>
            <a:off x="506413" y="106521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求解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漂浮物体的相关问题时，要明确以下几点：一是根据阿基米德原理求解浮力，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；二是根据二力平衡求解浮力，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物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，另外需要注意的是，对于漂浮物体而言，其下表面所受的压力等于浮力。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0962" name="矩形 15"/>
          <p:cNvSpPr>
            <a:spLocks noChangeArrowheads="1"/>
          </p:cNvSpPr>
          <p:nvPr/>
        </p:nvSpPr>
        <p:spPr bwMode="auto">
          <a:xfrm>
            <a:off x="549275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密度、压强与浮力综合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Text Box 22"/>
          <p:cNvSpPr txBox="1">
            <a:spLocks noChangeArrowheads="1"/>
          </p:cNvSpPr>
          <p:nvPr/>
        </p:nvSpPr>
        <p:spPr bwMode="auto">
          <a:xfrm>
            <a:off x="506413" y="522288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所示，将棱长为</a:t>
            </a:r>
            <a:r>
              <a:rPr lang="en-US" altLang="zh-CN" sz="2400" b="1" spc="0">
                <a:latin typeface="Times New Roman"/>
              </a:rPr>
              <a:t>5 cm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的实心正方体木块轻轻放入装满水的溢水杯中，木块静止时，从杯中溢出水的质量为</a:t>
            </a:r>
            <a:r>
              <a:rPr lang="en-US" altLang="zh-CN" sz="2400" b="1" spc="0">
                <a:latin typeface="Times New Roman"/>
              </a:rPr>
              <a:t>0.1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木块受到的浮力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3010" name="对象 1"/>
          <p:cNvGraphicFramePr>
            <a:graphicFrameLocks noChangeAspect="1"/>
          </p:cNvGraphicFramePr>
          <p:nvPr/>
        </p:nvGraphicFramePr>
        <p:xfrm>
          <a:off x="755650" y="2932113"/>
          <a:ext cx="6413500" cy="1905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3" imgW="6413500" imgH="1905000" progId="Word.Document.8">
                  <p:embed/>
                </p:oleObj>
              </mc:Choice>
              <mc:Fallback>
                <p:oleObj r:id="rId3" imgW="6413500" imgH="1905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650" y="2932113"/>
                        <a:ext cx="6413500" cy="190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1" name="Picture 2" descr="图+24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18225" y="2189163"/>
            <a:ext cx="1701800" cy="1282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25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木块的密度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木块下表面受到水的压强。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5058" name="对象 1"/>
          <p:cNvGraphicFramePr>
            <a:graphicFrameLocks noChangeAspect="1"/>
          </p:cNvGraphicFramePr>
          <p:nvPr/>
        </p:nvGraphicFramePr>
        <p:xfrm>
          <a:off x="938213" y="915988"/>
          <a:ext cx="7162800" cy="281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3" imgW="7162800" imgH="2819400" progId="Word.Document.8">
                  <p:embed/>
                </p:oleObj>
              </mc:Choice>
              <mc:Fallback>
                <p:oleObj r:id="rId3" imgW="7162800" imgH="281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8213" y="915988"/>
                        <a:ext cx="7162800" cy="281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对象 5"/>
          <p:cNvGraphicFramePr>
            <a:graphicFrameLocks noChangeAspect="1"/>
          </p:cNvGraphicFramePr>
          <p:nvPr/>
        </p:nvGraphicFramePr>
        <p:xfrm>
          <a:off x="684213" y="3084513"/>
          <a:ext cx="8064500" cy="1790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5" imgW="8064500" imgH="1790700" progId="Word.Document.8">
                  <p:embed/>
                </p:oleObj>
              </mc:Choice>
              <mc:Fallback>
                <p:oleObj r:id="rId5" imgW="8064500" imgH="1790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4213" y="3084513"/>
                        <a:ext cx="8064500" cy="179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0" name="Picture 7" descr="C:\Users\Administrator\Desktop\习题课件\返回框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7105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47106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47107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7108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47109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7110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7111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47112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7113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7114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47115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47116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7117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47118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47119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47120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47121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7122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7123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47124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7125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47126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矩形 4"/>
          <p:cNvSpPr>
            <a:spLocks noChangeArrowheads="1"/>
          </p:cNvSpPr>
          <p:nvPr/>
        </p:nvSpPr>
        <p:spPr bwMode="auto">
          <a:xfrm>
            <a:off x="565150" y="484188"/>
            <a:ext cx="8023225" cy="393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3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分】如图，薄壁圆柱状容器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放在水平桌面上，分别盛有不同的液体。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的底面积之比</a:t>
            </a:r>
            <a:r>
              <a:rPr lang="en-US" altLang="zh-CN" sz="2400" b="1" i="1" spc="0">
                <a:latin typeface="Times New Roman"/>
              </a:rPr>
              <a:t>S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2400" b="1" i="1" spc="0">
                <a:latin typeface="Times New Roman"/>
              </a:rPr>
              <a:t>S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，液面的高度之比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，液体对两个容器底部的压力大小相等，现将完全相同的小球分别放入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中，液体未溢出，静止时，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中的小球悬浮，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中的小球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漂浮</a:t>
            </a:r>
            <a:r>
              <a:rPr lang="en-US" altLang="zh-CN" sz="2400" b="1" spc="0">
                <a:latin typeface="Times New Roman"/>
              </a:rPr>
              <a:t>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悬浮</a:t>
            </a:r>
            <a:r>
              <a:rPr lang="en-US" altLang="zh-CN" sz="2400" b="1" spc="0">
                <a:latin typeface="Times New Roman"/>
              </a:rPr>
              <a:t>”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3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沉底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容器底部受到液体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3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的压强之比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8130" name="矩形 3"/>
          <p:cNvSpPr>
            <a:spLocks noChangeArrowheads="1"/>
          </p:cNvSpPr>
          <p:nvPr/>
        </p:nvSpPr>
        <p:spPr bwMode="auto">
          <a:xfrm>
            <a:off x="2700338" y="2778125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漂浮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8131" name="矩形 5"/>
          <p:cNvSpPr>
            <a:spLocks noChangeArrowheads="1"/>
          </p:cNvSpPr>
          <p:nvPr/>
        </p:nvSpPr>
        <p:spPr bwMode="auto">
          <a:xfrm>
            <a:off x="4140200" y="3729038"/>
            <a:ext cx="8016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 spc="0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8132" name="Picture 7" descr="图+24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11838" y="2919413"/>
            <a:ext cx="2576512" cy="1657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8133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481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矩形 3"/>
          <p:cNvSpPr>
            <a:spLocks noChangeArrowheads="1"/>
          </p:cNvSpPr>
          <p:nvPr/>
        </p:nvSpPr>
        <p:spPr bwMode="auto">
          <a:xfrm>
            <a:off x="565150" y="430213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泉州质检</a:t>
            </a:r>
            <a:r>
              <a:rPr lang="en-US" altLang="zh-CN" sz="2400" b="1" spc="0">
                <a:latin typeface="Times New Roman"/>
              </a:rPr>
              <a:t>·6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分】如图所示，平底柱状容器放置于水平桌面上，容器重</a:t>
            </a:r>
            <a:r>
              <a:rPr lang="en-US" altLang="zh-CN" sz="2400" b="1" spc="0">
                <a:latin typeface="Times New Roman"/>
              </a:rPr>
              <a:t>10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，底面积为</a:t>
            </a:r>
            <a:r>
              <a:rPr lang="en-US" altLang="zh-CN" sz="2400" b="1" spc="0">
                <a:latin typeface="Times New Roman"/>
              </a:rPr>
              <a:t>200 cm</a:t>
            </a:r>
            <a:r>
              <a:rPr lang="en-US" altLang="zh-CN" sz="2400" b="1" spc="0" baseline="30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，内装有</a:t>
            </a:r>
            <a:r>
              <a:rPr lang="en-US" altLang="zh-CN" sz="2400" b="1" spc="0">
                <a:latin typeface="Times New Roman"/>
              </a:rPr>
              <a:t>5 kg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的水。将一棱长为</a:t>
            </a:r>
            <a:r>
              <a:rPr lang="en-US" altLang="zh-CN" sz="2400" b="1" spc="0">
                <a:latin typeface="Times New Roman"/>
              </a:rPr>
              <a:t>10 cm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的正方体物体放入水中，静止时恰好悬浮于水中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物体受到的浮力。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9154" name="Picture 4" descr="一改+1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00750" y="2859088"/>
            <a:ext cx="2057400" cy="15636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5" name="矩形 6"/>
          <p:cNvSpPr>
            <a:spLocks noChangeArrowheads="1"/>
          </p:cNvSpPr>
          <p:nvPr/>
        </p:nvSpPr>
        <p:spPr bwMode="auto">
          <a:xfrm>
            <a:off x="811213" y="3071813"/>
            <a:ext cx="491331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V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L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(0.1 m)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10</a:t>
            </a:r>
            <a:r>
              <a:rPr lang="zh-CN" altLang="zh-CN" sz="2400" b="1" spc="0" baseline="30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ρgV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1.0×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kg/m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× 10 N/kg× 10</a:t>
            </a:r>
            <a:r>
              <a:rPr lang="zh-CN" altLang="zh-CN" sz="2400" b="1" spc="0" baseline="30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10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矩形 3"/>
          <p:cNvSpPr>
            <a:spLocks noChangeArrowheads="1"/>
          </p:cNvSpPr>
          <p:nvPr/>
        </p:nvSpPr>
        <p:spPr bwMode="auto">
          <a:xfrm>
            <a:off x="565150" y="555625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容器对桌面的压强。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0178" name="对象 1"/>
          <p:cNvGraphicFramePr>
            <a:graphicFrameLocks noChangeAspect="1"/>
          </p:cNvGraphicFramePr>
          <p:nvPr/>
        </p:nvGraphicFramePr>
        <p:xfrm>
          <a:off x="785813" y="1276350"/>
          <a:ext cx="7962900" cy="3441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7962900" imgH="3441700" progId="Word.Document.8">
                  <p:embed/>
                </p:oleObj>
              </mc:Choice>
              <mc:Fallback>
                <p:oleObj r:id="rId2" imgW="7962900" imgH="3441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85813" y="1276350"/>
                        <a:ext cx="7962900" cy="3441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79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0180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353800" y="126746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64</Paragraphs>
  <Slides>26</Slides>
  <Notes>19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6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2021-03-03T23:19:24.440</cp:lastPrinted>
  <dcterms:created xsi:type="dcterms:W3CDTF">2021-03-03T23:19:24Z</dcterms:created>
  <dcterms:modified xsi:type="dcterms:W3CDTF">2021-03-03T15:19:24Z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