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docx" ContentType="application/vnd.openxmlformats-officedocument.wordprocessingml.document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</p:sldMasterIdLst>
  <p:notesMasterIdLst>
    <p:notesMasterId r:id="rId2"/>
  </p:notesMasterIdLst>
  <p:sldIdLst>
    <p:sldId id="397" r:id="rId3"/>
    <p:sldId id="575" r:id="rId4"/>
    <p:sldId id="576" r:id="rId5"/>
    <p:sldId id="577" r:id="rId6"/>
    <p:sldId id="679" r:id="rId7"/>
    <p:sldId id="670" r:id="rId8"/>
    <p:sldId id="678" r:id="rId9"/>
    <p:sldId id="631" r:id="rId10"/>
    <p:sldId id="633" r:id="rId11"/>
    <p:sldId id="580" r:id="rId12"/>
    <p:sldId id="616" r:id="rId13"/>
    <p:sldId id="618" r:id="rId14"/>
    <p:sldId id="638" r:id="rId15"/>
    <p:sldId id="639" r:id="rId16"/>
    <p:sldId id="622" r:id="rId17"/>
    <p:sldId id="680" r:id="rId18"/>
    <p:sldId id="681" r:id="rId19"/>
    <p:sldId id="640" r:id="rId20"/>
    <p:sldId id="682" r:id="rId21"/>
    <p:sldId id="671" r:id="rId22"/>
    <p:sldId id="683" r:id="rId23"/>
    <p:sldId id="593" r:id="rId24"/>
    <p:sldId id="518" r:id="rId25"/>
    <p:sldId id="685" r:id="rId26"/>
    <p:sldId id="684" r:id="rId27"/>
    <p:sldId id="597" r:id="rId28"/>
    <p:sldId id="686" r:id="rId29"/>
    <p:sldId id="688" r:id="rId30"/>
    <p:sldId id="689" r:id="rId31"/>
  </p:sldIdLst>
  <p:sldSz cx="9144000" cy="5143500"/>
  <p:notesSz cx="6858000" cy="9144000"/>
  <p:custDataLst>
    <p:tags r:id="rId32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634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tags" Target="tags/tag1.xml" /><Relationship Id="rId33" Type="http://schemas.openxmlformats.org/officeDocument/2006/relationships/presProps" Target="presProps.xml" /><Relationship Id="rId34" Type="http://schemas.openxmlformats.org/officeDocument/2006/relationships/viewProps" Target="viewProps.xml" /><Relationship Id="rId35" Type="http://schemas.openxmlformats.org/officeDocument/2006/relationships/theme" Target="theme/theme1.xml" /><Relationship Id="rId36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>
              <a:buClrTx/>
              <a:buFont typeface="Arial" pitchFamily="34" charset="0"/>
            </a:pPr>
            <a:fld id="{DDA2BD8D-F72E-4613-BBD2-5F8340F71496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18F749FE-F908-494B-ACA9-4F217F49E971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1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819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913F1BF6-9376-4FE2-9AF5-4062B7B195A9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2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024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9BFBAF47-D161-47E9-96EB-4015FD0CE8FD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22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229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EB77E660-1AD8-44C5-8322-AA684B504F31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43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433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EA5E982D-2931-4DAF-BB09-A81D80DBD0EA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63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614DD3D5-390C-4072-9201-3B9B691A8BFB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84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843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9D63EF4-FFEC-4711-AB16-BB71CD3D1B1F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04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048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875C8EBC-2592-42E6-B312-9AEDB084F3EF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2_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" Target="slide3.xml" TargetMode="Interna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10.xml" TargetMode="Internal" /><Relationship Id="rId9" Type="http://schemas.openxmlformats.org/officeDocument/2006/relationships/slide" Target="slide22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.xml" TargetMode="Internal" /><Relationship Id="rId3" Type="http://schemas.openxmlformats.org/officeDocument/2006/relationships/slide" Target="slide8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8.png" /><Relationship Id="rId4" Type="http://schemas.openxmlformats.org/officeDocument/2006/relationships/image" Target="../media/image9.png" /><Relationship Id="rId5" Type="http://schemas.openxmlformats.org/officeDocument/2006/relationships/image" Target="../media/image10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1.png" /><Relationship Id="rId4" Type="http://schemas.openxmlformats.org/officeDocument/2006/relationships/image" Target="../media/image12.png" /><Relationship Id="rId5" Type="http://schemas.openxmlformats.org/officeDocument/2006/relationships/image" Target="../media/image13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4.png" /><Relationship Id="rId4" Type="http://schemas.openxmlformats.org/officeDocument/2006/relationships/image" Target="../media/image15.png" /><Relationship Id="rId5" Type="http://schemas.openxmlformats.org/officeDocument/2006/relationships/image" Target="../media/image16.png" /><Relationship Id="rId6" Type="http://schemas.openxmlformats.org/officeDocument/2006/relationships/oleObject" Target="../embeddings/oleObject1.doc" TargetMode="Internal" /><Relationship Id="rId7" Type="http://schemas.openxmlformats.org/officeDocument/2006/relationships/image" Target="../media/image17.emf" /><Relationship Id="rId8" Type="http://schemas.openxmlformats.org/officeDocument/2006/relationships/vmlDrawing" Target="../drawings/vmlDrawing1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8.png" /><Relationship Id="rId4" Type="http://schemas.openxmlformats.org/officeDocument/2006/relationships/image" Target="../media/image7.png" /><Relationship Id="rId5" Type="http://schemas.openxmlformats.org/officeDocument/2006/relationships/slide" Target="slide3.xml" TargetMode="Internal" /><Relationship Id="rId6" Type="http://schemas.openxmlformats.org/officeDocument/2006/relationships/image" Target="../media/image15.png" /><Relationship Id="rId7" Type="http://schemas.openxmlformats.org/officeDocument/2006/relationships/image" Target="../media/image16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slide" Target="slide11.xml" TargetMode="Internal" /><Relationship Id="rId4" Type="http://schemas.openxmlformats.org/officeDocument/2006/relationships/slide" Target="slide13.xml" TargetMode="Internal" /><Relationship Id="rId5" Type="http://schemas.openxmlformats.org/officeDocument/2006/relationships/slide" Target="slide15.xml" TargetMode="Internal" /><Relationship Id="rId6" Type="http://schemas.openxmlformats.org/officeDocument/2006/relationships/image" Target="../media/image7.png" /><Relationship Id="rId7" Type="http://schemas.openxmlformats.org/officeDocument/2006/relationships/slide" Target="slide2.xml" TargetMode="Interna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10.xml" TargetMode="Interna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10.xml" TargetMode="Internal" /><Relationship Id="rId4" Type="http://schemas.openxmlformats.org/officeDocument/2006/relationships/image" Target="../media/image19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2.doc" TargetMode="Internal" /><Relationship Id="rId3" Type="http://schemas.openxmlformats.org/officeDocument/2006/relationships/image" Target="../media/image21.emf" /><Relationship Id="rId4" Type="http://schemas.openxmlformats.org/officeDocument/2006/relationships/vmlDrawing" Target="../drawings/vmlDrawing2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.png" /><Relationship Id="rId3" Type="http://schemas.openxmlformats.org/officeDocument/2006/relationships/image" Target="../media/image23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3.doc" TargetMode="Internal" /><Relationship Id="rId3" Type="http://schemas.openxmlformats.org/officeDocument/2006/relationships/image" Target="../media/image24.emf" /><Relationship Id="rId4" Type="http://schemas.openxmlformats.org/officeDocument/2006/relationships/vmlDrawing" Target="../drawings/vmlDrawing3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10.xml" TargetMode="Interna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5.jpeg" /><Relationship Id="rId3" Type="http://schemas.openxmlformats.org/officeDocument/2006/relationships/slide" Target="slide23.xml" TargetMode="Internal" /><Relationship Id="rId4" Type="http://schemas.openxmlformats.org/officeDocument/2006/relationships/slide" Target="slide26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4.doc" TargetMode="Internal" /><Relationship Id="rId3" Type="http://schemas.openxmlformats.org/officeDocument/2006/relationships/image" Target="../media/image26.emf" /><Relationship Id="rId4" Type="http://schemas.openxmlformats.org/officeDocument/2006/relationships/image" Target="../media/image7.png" /><Relationship Id="rId5" Type="http://schemas.openxmlformats.org/officeDocument/2006/relationships/slide" Target="slide22.xml" TargetMode="Internal" /><Relationship Id="rId6" Type="http://schemas.openxmlformats.org/officeDocument/2006/relationships/vmlDrawing" Target="../drawings/vmlDrawing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package" Target="../embeddings/oleObject5.docx" TargetMode="Internal" /><Relationship Id="rId3" Type="http://schemas.openxmlformats.org/officeDocument/2006/relationships/image" Target="../media/image27.emf" /><Relationship Id="rId4" Type="http://schemas.openxmlformats.org/officeDocument/2006/relationships/vmlDrawing" Target="../drawings/vmlDrawing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28.emf" /><Relationship Id="rId4" Type="http://schemas.openxmlformats.org/officeDocument/2006/relationships/vmlDrawing" Target="../drawings/vmlDrawing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7.doc" TargetMode="Internal" /><Relationship Id="rId3" Type="http://schemas.openxmlformats.org/officeDocument/2006/relationships/image" Target="../media/image29.emf" /><Relationship Id="rId4" Type="http://schemas.openxmlformats.org/officeDocument/2006/relationships/image" Target="../media/image30.png" /><Relationship Id="rId5" Type="http://schemas.openxmlformats.org/officeDocument/2006/relationships/vmlDrawing" Target="../drawings/vmlDrawing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22.xml" TargetMode="Internal" /><Relationship Id="rId4" Type="http://schemas.openxmlformats.org/officeDocument/2006/relationships/oleObject" Target="../embeddings/oleObject8.doc" TargetMode="Internal" /><Relationship Id="rId5" Type="http://schemas.openxmlformats.org/officeDocument/2006/relationships/image" Target="../media/image31.emf" /><Relationship Id="rId6" Type="http://schemas.openxmlformats.org/officeDocument/2006/relationships/image" Target="../media/image32.png" /><Relationship Id="rId7" Type="http://schemas.openxmlformats.org/officeDocument/2006/relationships/vmlDrawing" Target="../drawings/vmlDrawing8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7" name="文本框 6"/>
          <p:cNvSpPr/>
          <p:nvPr/>
        </p:nvSpPr>
        <p:spPr>
          <a:xfrm>
            <a:off x="1474788" y="1690688"/>
            <a:ext cx="6157912" cy="736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19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功与功率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4098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en-US" sz="3000" b="1" spc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基础梳理篇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121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5122" name="组合 57"/>
            <p:cNvGrpSpPr>
              <a:grpSpLocks noGrp="1" noChangeAspect="1"/>
            </p:cNvGrpSpPr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5123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round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>
                <a:buClrTx/>
                <a:buFontTx/>
              </a:pPr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5124" name="组合 6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3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5" name="组合 64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813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6" name="组合 67"/>
          <p:cNvPicPr>
            <a:picLocks noGrp="1"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7" name="组合 70"/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6263" y="762000"/>
            <a:ext cx="769937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8" name="组合 73"/>
          <p:cNvPicPr>
            <a:picLocks noGrp="1"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9" name="组合 76"/>
          <p:cNvPicPr>
            <a:picLocks noGrp="1"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9175" y="1103313"/>
            <a:ext cx="601663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5130" name="文本框 131"/>
          <p:cNvSpPr/>
          <p:nvPr/>
        </p:nvSpPr>
        <p:spPr>
          <a:xfrm>
            <a:off x="3757613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5131" name="组合 130"/>
          <p:cNvGrpSpPr/>
          <p:nvPr/>
        </p:nvGrpSpPr>
        <p:grpSpPr>
          <a:xfrm>
            <a:off x="2425700" y="2097088"/>
            <a:ext cx="4235450" cy="2008187"/>
            <a:chOff x="1847662" y="1504750"/>
            <a:chExt cx="5448676" cy="2584754"/>
          </a:xfrm>
        </p:grpSpPr>
        <p:grpSp>
          <p:nvGrpSpPr>
            <p:cNvPr id="5132" name="组合 2"/>
            <p:cNvGrpSpPr>
              <a:grpSpLocks noGrp="1" noChangeAspect="1"/>
            </p:cNvGrpSpPr>
            <p:nvPr/>
          </p:nvGrpSpPr>
          <p:grpSpPr>
            <a:xfrm>
              <a:off x="1531891" y="1379981"/>
              <a:ext cx="2667917" cy="2596667"/>
              <a:chOff x="3295850" y="1908877"/>
              <a:chExt cx="3738030" cy="4660916"/>
            </a:xfrm>
          </p:grpSpPr>
        </p:grpSp>
        <p:sp>
          <p:nvSpPr>
            <p:cNvPr id="5133" name="圆角矩形 132"/>
            <p:cNvSpPr/>
            <p:nvPr/>
          </p:nvSpPr>
          <p:spPr>
            <a:xfrm>
              <a:off x="3321077" y="1888926"/>
              <a:ext cx="4147992" cy="1004251"/>
            </a:xfrm>
            <a:prstGeom prst="roundRect">
              <a:avLst>
                <a:gd name="adj" fmla="val 9976"/>
              </a:avLst>
            </a:prstGeom>
            <a:solidFill>
              <a:srgbClr val="FFB850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34" name="组合 4"/>
            <p:cNvGrpSpPr/>
            <p:nvPr/>
          </p:nvGrpSpPr>
          <p:grpSpPr>
            <a:xfrm>
              <a:off x="3471676" y="2283134"/>
              <a:ext cx="118508" cy="118509"/>
              <a:chOff x="4486616" y="3001075"/>
              <a:chExt cx="274695" cy="274699"/>
            </a:xfrm>
          </p:grpSpPr>
          <p:sp>
            <p:nvSpPr>
              <p:cNvPr id="5135" name="椭圆 153"/>
              <p:cNvSpPr/>
              <p:nvPr/>
            </p:nvSpPr>
            <p:spPr>
              <a:xfrm rot="16200000">
                <a:off x="4485528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6" name="椭圆 154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37" name="组合 5"/>
            <p:cNvGrpSpPr/>
            <p:nvPr/>
          </p:nvGrpSpPr>
          <p:grpSpPr>
            <a:xfrm>
              <a:off x="3172171" y="2283134"/>
              <a:ext cx="118508" cy="118509"/>
              <a:chOff x="4486616" y="3001075"/>
              <a:chExt cx="274695" cy="274699"/>
            </a:xfrm>
          </p:grpSpPr>
          <p:sp>
            <p:nvSpPr>
              <p:cNvPr id="5138" name="椭圆 151"/>
              <p:cNvSpPr/>
              <p:nvPr/>
            </p:nvSpPr>
            <p:spPr>
              <a:xfrm rot="16200000">
                <a:off x="4488632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9" name="椭圆 152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40" name="组合 6"/>
            <p:cNvGrpSpPr>
              <a:grpSpLocks noGrp="1" noChangeAspect="1"/>
            </p:cNvGrpSpPr>
            <p:nvPr/>
          </p:nvGrpSpPr>
          <p:grpSpPr>
            <a:xfrm>
              <a:off x="3202082" y="2161737"/>
              <a:ext cx="361529" cy="235113"/>
              <a:chOff x="4318304" y="3089060"/>
              <a:chExt cx="384317" cy="61430"/>
            </a:xfrm>
          </p:grpSpPr>
        </p:grpSp>
        <p:sp>
          <p:nvSpPr>
            <p:cNvPr id="5141" name="文本框 16">
              <a:hlinkClick r:id="rId8" action="ppaction://hlinksldjump"/>
            </p:cNvPr>
            <p:cNvSpPr/>
            <p:nvPr/>
          </p:nvSpPr>
          <p:spPr>
            <a:xfrm>
              <a:off x="3960320" y="2044671"/>
              <a:ext cx="2919972" cy="65326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重点突破</a:t>
              </a:r>
              <a:endParaRPr lang="zh-CN" altLang="en-US" sz="27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grpSp>
          <p:nvGrpSpPr>
            <p:cNvPr id="5142" name="组合 137"/>
            <p:cNvGrpSpPr>
              <a:grpSpLocks noGrp="1" noChangeAspect="1"/>
            </p:cNvGrpSpPr>
            <p:nvPr/>
          </p:nvGrpSpPr>
          <p:grpSpPr>
            <a:xfrm>
              <a:off x="2292908" y="2072845"/>
              <a:ext cx="647360" cy="550720"/>
              <a:chOff x="3108756" y="2110160"/>
              <a:chExt cx="745081" cy="698920"/>
            </a:xfrm>
          </p:grpSpPr>
        </p:grpSp>
        <p:grpSp>
          <p:nvGrpSpPr>
            <p:cNvPr id="5143" name="组合 9"/>
            <p:cNvGrpSpPr/>
            <p:nvPr/>
          </p:nvGrpSpPr>
          <p:grpSpPr>
            <a:xfrm>
              <a:off x="3709827" y="2081394"/>
              <a:ext cx="663073" cy="571160"/>
              <a:chOff x="4946438" y="2775191"/>
              <a:chExt cx="884098" cy="761546"/>
            </a:xfrm>
          </p:grpSpPr>
          <p:sp>
            <p:nvSpPr>
              <p:cNvPr id="5144" name="椭圆 139"/>
              <p:cNvSpPr/>
              <p:nvPr/>
            </p:nvSpPr>
            <p:spPr>
              <a:xfrm>
                <a:off x="4990474" y="2774608"/>
                <a:ext cx="743374" cy="74375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45" name="文本框 28"/>
              <p:cNvSpPr/>
              <p:nvPr/>
            </p:nvSpPr>
            <p:spPr>
              <a:xfrm>
                <a:off x="4946438" y="2824081"/>
                <a:ext cx="884098" cy="71265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FFB850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FFB850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</p:grpSp>
      <p:grpSp>
        <p:nvGrpSpPr>
          <p:cNvPr id="5146" name="组合 159"/>
          <p:cNvGrpSpPr/>
          <p:nvPr/>
        </p:nvGrpSpPr>
        <p:grpSpPr>
          <a:xfrm>
            <a:off x="2425700" y="3222625"/>
            <a:ext cx="4449763" cy="2085975"/>
            <a:chOff x="2000534" y="2474331"/>
            <a:chExt cx="5723839" cy="2584754"/>
          </a:xfrm>
        </p:grpSpPr>
        <p:grpSp>
          <p:nvGrpSpPr>
            <p:cNvPr id="5147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148" name="圆角矩形 161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49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150" name="椭圆 178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51" name="椭圆 179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52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153" name="椭圆 176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54" name="椭圆 17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55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156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157" name="椭圆 172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58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03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159" name="组合 166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160" name="文本框 47">
              <a:hlinkClick r:id="rId9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5161" name="组合 184"/>
          <p:cNvGrpSpPr/>
          <p:nvPr/>
        </p:nvGrpSpPr>
        <p:grpSpPr>
          <a:xfrm>
            <a:off x="2425700" y="987425"/>
            <a:ext cx="4192588" cy="1992313"/>
            <a:chOff x="1851755" y="1505713"/>
            <a:chExt cx="5440491" cy="2584754"/>
          </a:xfrm>
        </p:grpSpPr>
        <p:grpSp>
          <p:nvGrpSpPr>
            <p:cNvPr id="5162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5163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5164" name="圆角矩形 187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5165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66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67" name="椭圆 201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68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69" name="椭圆 198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70" name="椭圆 199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71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5172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5173" name="椭圆 194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74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5175" name="文本框 24">
                <a:hlinkClick r:id="rId10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知识梳理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5176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5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 fill="hold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 fill="hold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6145" name="组合 5"/>
          <p:cNvGrpSpPr/>
          <p:nvPr/>
        </p:nvGrpSpPr>
        <p:grpSpPr>
          <a:xfrm>
            <a:off x="2425700" y="279400"/>
            <a:ext cx="4192588" cy="1992313"/>
            <a:chOff x="1851755" y="1505713"/>
            <a:chExt cx="5440491" cy="2584754"/>
          </a:xfrm>
        </p:grpSpPr>
        <p:grpSp>
          <p:nvGrpSpPr>
            <p:cNvPr id="6146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6147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6148" name="圆角矩形 8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6149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0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1" name="椭圆 22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2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3" name="椭圆 19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4" name="椭圆 20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5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6156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6157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8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6159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知识梳理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6160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6161" name="矩形 1">
            <a:hlinkClick r:id="rId2" action="ppaction://hlinksldjump"/>
          </p:cNvPr>
          <p:cNvSpPr/>
          <p:nvPr/>
        </p:nvSpPr>
        <p:spPr>
          <a:xfrm>
            <a:off x="1835150" y="1685925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功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sp>
        <p:nvSpPr>
          <p:cNvPr id="6162" name="矩形 2">
            <a:hlinkClick r:id="rId3" action="ppaction://hlinksldjump"/>
          </p:cNvPr>
          <p:cNvSpPr/>
          <p:nvPr/>
        </p:nvSpPr>
        <p:spPr>
          <a:xfrm>
            <a:off x="1835150" y="2284413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功率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pic>
        <p:nvPicPr>
          <p:cNvPr id="6163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13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1" grpId="0"/>
      <p:bldP spid="61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Text Box 22"/>
          <p:cNvSpPr txBox="1">
            <a:spLocks noChangeArrowheads="1"/>
          </p:cNvSpPr>
          <p:nvPr/>
        </p:nvSpPr>
        <p:spPr bwMode="auto">
          <a:xfrm>
            <a:off x="468313" y="1058863"/>
            <a:ext cx="8115300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．定义：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物理学中把力和物体在</a:t>
            </a:r>
            <a:r>
              <a:rPr lang="en-US" altLang="zh-CN" sz="2400" b="1" spc="0">
                <a:latin typeface="Times New Roman"/>
              </a:rPr>
              <a:t>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上移动距离的乘积叫做机械功，简称功。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．两个必要因素：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一是作用在物体上的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；二是物体在力的方向上移动的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．三种不做功的情况：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170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知识点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功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7171" name="矩形 1"/>
          <p:cNvSpPr/>
          <p:nvPr/>
        </p:nvSpPr>
        <p:spPr>
          <a:xfrm>
            <a:off x="5473700" y="1152525"/>
            <a:ext cx="14224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力的方向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172" name="矩形 11"/>
          <p:cNvSpPr/>
          <p:nvPr/>
        </p:nvSpPr>
        <p:spPr>
          <a:xfrm>
            <a:off x="6670675" y="2197100"/>
            <a:ext cx="493713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力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173" name="矩形 12"/>
          <p:cNvSpPr/>
          <p:nvPr/>
        </p:nvSpPr>
        <p:spPr>
          <a:xfrm>
            <a:off x="4560888" y="2787650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距离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7" name="表格 2"/>
          <p:cNvGraphicFramePr>
            <a:graphicFrameLocks noGrp="1"/>
          </p:cNvGraphicFramePr>
          <p:nvPr/>
        </p:nvGraphicFramePr>
        <p:xfrm>
          <a:off x="649288" y="755650"/>
          <a:ext cx="7921625" cy="3759835"/>
        </p:xfrm>
        <a:graphic>
          <a:graphicData uri="http://schemas.openxmlformats.org/drawingml/2006/table">
            <a:tbl>
              <a:tblPr/>
              <a:tblGrid>
                <a:gridCol w="868362"/>
                <a:gridCol w="2351088"/>
                <a:gridCol w="2351088"/>
                <a:gridCol w="2351088"/>
              </a:tblGrid>
              <a:tr h="365125"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 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劳而无功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不劳无功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垂直无功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568450"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图示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825625"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特点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    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物体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受到力的作用，但静止，没有移动距离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    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物体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在运动方向上不受力，因为惯性移动了一段距离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    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有力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有距离，但力的方向与物体运动的方向垂直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9239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55763" y="1274763"/>
            <a:ext cx="2173287" cy="12223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40" name="Picture 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33825" y="1096963"/>
            <a:ext cx="2598738" cy="1403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41" name="Picture 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35738" y="1181100"/>
            <a:ext cx="1824037" cy="13239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5" name="表格 2"/>
          <p:cNvGraphicFramePr>
            <a:graphicFrameLocks noGrp="1"/>
          </p:cNvGraphicFramePr>
          <p:nvPr/>
        </p:nvGraphicFramePr>
        <p:xfrm>
          <a:off x="395288" y="700088"/>
          <a:ext cx="8208962" cy="3745547"/>
        </p:xfrm>
        <a:graphic>
          <a:graphicData uri="http://schemas.openxmlformats.org/drawingml/2006/table">
            <a:tbl>
              <a:tblPr/>
              <a:tblGrid>
                <a:gridCol w="1138238"/>
                <a:gridCol w="2357438"/>
                <a:gridCol w="2355850"/>
                <a:gridCol w="2357438"/>
              </a:tblGrid>
              <a:tr h="365125"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 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劳而无功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不劳无功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垂直无功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836738"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实例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推而未动，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搬而未起。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推力和搬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力</a:t>
                      </a:r>
                      <a:endParaRPr lang="en-US" altLang="zh-CN" sz="2400" b="1">
                        <a:latin typeface="Times New Roman"/>
                      </a:endParaRPr>
                    </a:p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都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不做功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      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踢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出去的足球，靠惯性在空中前行，人没有对球做功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      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人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提滑板前行，提滑板的力和滑板的重力不做功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543050"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图示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7677" tIns="0" rIns="1767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1287" name="Picture 1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35150" y="2970213"/>
            <a:ext cx="1776413" cy="14049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88" name="Picture 20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33900" y="2957513"/>
            <a:ext cx="1339850" cy="14239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89" name="Picture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53238" y="2897188"/>
            <a:ext cx="958850" cy="15097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Text Box 22"/>
          <p:cNvSpPr txBox="1">
            <a:spLocks noChangeArrowheads="1"/>
          </p:cNvSpPr>
          <p:nvPr/>
        </p:nvSpPr>
        <p:spPr bwMode="auto">
          <a:xfrm>
            <a:off x="395288" y="771525"/>
            <a:ext cx="83026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spc="0">
                <a:latin typeface="Times New Roman" pitchFamily="18" charset="0"/>
                <a:ea typeface="Times New Roman" panose="02020603050405020304"/>
              </a:rPr>
              <a:t>4.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计算：</a:t>
            </a:r>
            <a:r>
              <a:rPr lang="zh-CN" altLang="zh-CN" sz="2400" b="1" spc="0"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①公式：</a:t>
            </a:r>
            <a:r>
              <a:rPr lang="zh-CN" altLang="zh-CN" sz="2400" b="1" spc="0"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i="1" spc="0">
                <a:latin typeface="Times New Roman" pitchFamily="18" charset="0"/>
                <a:ea typeface="Times New Roman" panose="02020603050405020304"/>
              </a:rPr>
              <a:t>W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 pitchFamily="18" charset="0"/>
              </a:rPr>
              <a:t>________(</a:t>
            </a:r>
            <a:r>
              <a:rPr lang="en-US" altLang="zh-CN" sz="2400" b="1" i="1" spc="0">
                <a:latin typeface="Times New Roman" pitchFamily="18" charset="0"/>
              </a:rPr>
              <a:t>W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表示力对物体做的功；</a:t>
            </a:r>
            <a:r>
              <a:rPr lang="en-US" altLang="zh-CN" sz="2400" b="1" i="1" spc="0">
                <a:latin typeface="Times New Roman" pitchFamily="18" charset="0"/>
              </a:rPr>
              <a:t>F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表示作用在物体上的力，单位是</a:t>
            </a:r>
            <a:r>
              <a:rPr lang="en-US" altLang="zh-CN" sz="2400" b="1" spc="0">
                <a:latin typeface="Times New Roman" pitchFamily="18" charset="0"/>
              </a:rPr>
              <a:t>N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；</a:t>
            </a:r>
            <a:r>
              <a:rPr lang="en-US" altLang="zh-CN" sz="2400" b="1" i="1" spc="0">
                <a:latin typeface="Times New Roman" pitchFamily="18" charset="0"/>
              </a:rPr>
              <a:t>s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表示物体在力的方向上移动的距离，单位是</a:t>
            </a:r>
            <a:r>
              <a:rPr lang="en-US" altLang="zh-CN" sz="2400" b="1" spc="0">
                <a:latin typeface="Times New Roman" pitchFamily="18" charset="0"/>
              </a:rPr>
              <a:t>m)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；②单位：</a:t>
            </a:r>
            <a:r>
              <a:rPr lang="zh-CN" altLang="zh-CN" sz="2400" b="1" spc="0"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焦耳</a:t>
            </a:r>
            <a:r>
              <a:rPr lang="en-US" altLang="zh-CN" sz="2400" b="1" spc="0">
                <a:latin typeface="Times New Roman" pitchFamily="18" charset="0"/>
              </a:rPr>
              <a:t>(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符号：</a:t>
            </a:r>
            <a:r>
              <a:rPr lang="zh-CN" altLang="zh-CN" sz="2400" b="1" spc="0"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spc="0">
                <a:latin typeface="Times New Roman" pitchFamily="18" charset="0"/>
                <a:ea typeface="Times New Roman" panose="02020603050405020304"/>
              </a:rPr>
              <a:t>________)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，</a:t>
            </a:r>
            <a:r>
              <a:rPr lang="en-US" altLang="zh-CN" sz="2400" b="1" spc="0">
                <a:latin typeface="Times New Roman" pitchFamily="18" charset="0"/>
              </a:rPr>
              <a:t>1 J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 pitchFamily="18" charset="0"/>
              </a:rPr>
              <a:t>1 </a:t>
            </a:r>
            <a:r>
              <a:rPr lang="en-US" altLang="zh-CN" sz="2400" b="1" spc="0">
                <a:latin typeface="Times New Roman" pitchFamily="18" charset="0"/>
              </a:rPr>
              <a:t>N·m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。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 pitchFamily="18" charset="0"/>
              </a:rPr>
              <a:t>5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．功的估算：</a:t>
            </a:r>
            <a:r>
              <a:rPr lang="zh-CN" altLang="zh-CN" sz="2400" b="1" spc="0"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将两个鸡蛋举高一米，做功约为</a:t>
            </a:r>
            <a:r>
              <a:rPr lang="en-US" altLang="zh-CN" sz="2400" b="1" spc="0">
                <a:latin typeface="Times New Roman" pitchFamily="18" charset="0"/>
              </a:rPr>
              <a:t>1 J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。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3314" name="矩形 14"/>
          <p:cNvSpPr/>
          <p:nvPr/>
        </p:nvSpPr>
        <p:spPr>
          <a:xfrm>
            <a:off x="4133850" y="835025"/>
            <a:ext cx="509588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Fs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3315" name="矩形 15"/>
          <p:cNvSpPr/>
          <p:nvPr/>
        </p:nvSpPr>
        <p:spPr>
          <a:xfrm>
            <a:off x="1209675" y="2470150"/>
            <a:ext cx="338138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J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3316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013" y="41227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5361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63713" y="1203325"/>
            <a:ext cx="6711950" cy="3028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2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知识点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功率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5363" name="矩形 4"/>
          <p:cNvSpPr/>
          <p:nvPr/>
        </p:nvSpPr>
        <p:spPr>
          <a:xfrm>
            <a:off x="2771775" y="1165225"/>
            <a:ext cx="4953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功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5364" name="矩形 5"/>
          <p:cNvSpPr/>
          <p:nvPr/>
        </p:nvSpPr>
        <p:spPr>
          <a:xfrm>
            <a:off x="4776788" y="1171575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时间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5365" name="矩形 6"/>
          <p:cNvSpPr/>
          <p:nvPr/>
        </p:nvSpPr>
        <p:spPr>
          <a:xfrm>
            <a:off x="4192588" y="1890713"/>
            <a:ext cx="1268412" cy="4159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1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做功快慢</a:t>
            </a:r>
            <a:endParaRPr lang="zh-CN" altLang="en-US" sz="2100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5366" name="矩形 7"/>
          <p:cNvSpPr/>
          <p:nvPr/>
        </p:nvSpPr>
        <p:spPr>
          <a:xfrm>
            <a:off x="2854325" y="2363788"/>
            <a:ext cx="493713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多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5367" name="Picture 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540"/>
          <a:stretch>
            <a:fillRect/>
          </a:stretch>
        </p:blipFill>
        <p:spPr>
          <a:xfrm>
            <a:off x="1536700" y="1231900"/>
            <a:ext cx="193675" cy="29194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8" name="Picture 10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6638" y="2339975"/>
            <a:ext cx="393700" cy="86518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5369" name="对象 1"/>
          <p:cNvGraphicFramePr>
            <a:graphicFrameLocks noChangeAspect="1"/>
          </p:cNvGraphicFramePr>
          <p:nvPr/>
        </p:nvGraphicFramePr>
        <p:xfrm>
          <a:off x="3790950" y="2825750"/>
          <a:ext cx="1562100" cy="104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6" imgW="1562100" imgH="1041400" progId="Word.Document.8">
                  <p:embed/>
                </p:oleObj>
              </mc:Choice>
              <mc:Fallback>
                <p:oleObj r:id="rId6" imgW="1562100" imgH="1041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790950" y="2825750"/>
                        <a:ext cx="156210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 fill="hold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7409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46238" y="838200"/>
            <a:ext cx="6813550" cy="34671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0" name="矩形 2"/>
          <p:cNvSpPr/>
          <p:nvPr/>
        </p:nvSpPr>
        <p:spPr>
          <a:xfrm>
            <a:off x="4079875" y="771525"/>
            <a:ext cx="49212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W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7411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13" y="41227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2" name="Picture 6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540"/>
          <a:stretch>
            <a:fillRect/>
          </a:stretch>
        </p:blipFill>
        <p:spPr>
          <a:xfrm>
            <a:off x="1306513" y="771525"/>
            <a:ext cx="234950" cy="35321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3" name="Picture 10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7088" y="2339975"/>
            <a:ext cx="393700" cy="8651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9457" name="组合 2"/>
          <p:cNvGrpSpPr/>
          <p:nvPr/>
        </p:nvGrpSpPr>
        <p:grpSpPr>
          <a:xfrm>
            <a:off x="2517775" y="195263"/>
            <a:ext cx="4235450" cy="2008187"/>
            <a:chOff x="1847662" y="1504750"/>
            <a:chExt cx="5448676" cy="2584754"/>
          </a:xfrm>
        </p:grpSpPr>
        <p:grpSp>
          <p:nvGrpSpPr>
            <p:cNvPr id="19458" name="组合 2"/>
            <p:cNvGrpSpPr>
              <a:grpSpLocks noGrp="1" noChangeAspect="1"/>
            </p:cNvGrpSpPr>
            <p:nvPr/>
          </p:nvGrpSpPr>
          <p:grpSpPr>
            <a:xfrm>
              <a:off x="1531891" y="1379981"/>
              <a:ext cx="2667917" cy="2596667"/>
              <a:chOff x="3295850" y="1908877"/>
              <a:chExt cx="3738030" cy="4660916"/>
            </a:xfrm>
          </p:grpSpPr>
        </p:grpSp>
        <p:sp>
          <p:nvSpPr>
            <p:cNvPr id="19459" name="圆角矩形 4"/>
            <p:cNvSpPr/>
            <p:nvPr/>
          </p:nvSpPr>
          <p:spPr>
            <a:xfrm>
              <a:off x="3321077" y="1888926"/>
              <a:ext cx="4147992" cy="1004251"/>
            </a:xfrm>
            <a:prstGeom prst="roundRect">
              <a:avLst>
                <a:gd name="adj" fmla="val 9976"/>
              </a:avLst>
            </a:prstGeom>
            <a:solidFill>
              <a:srgbClr val="FFB850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9460" name="组合 4"/>
            <p:cNvGrpSpPr/>
            <p:nvPr/>
          </p:nvGrpSpPr>
          <p:grpSpPr>
            <a:xfrm>
              <a:off x="3471676" y="2283134"/>
              <a:ext cx="118508" cy="118509"/>
              <a:chOff x="4486616" y="3001075"/>
              <a:chExt cx="274695" cy="274699"/>
            </a:xfrm>
          </p:grpSpPr>
          <p:sp>
            <p:nvSpPr>
              <p:cNvPr id="19461" name="椭圆 25"/>
              <p:cNvSpPr/>
              <p:nvPr/>
            </p:nvSpPr>
            <p:spPr>
              <a:xfrm rot="16200000">
                <a:off x="4485528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9462" name="椭圆 26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9463" name="组合 5"/>
            <p:cNvGrpSpPr/>
            <p:nvPr/>
          </p:nvGrpSpPr>
          <p:grpSpPr>
            <a:xfrm>
              <a:off x="3172171" y="2283134"/>
              <a:ext cx="118508" cy="118509"/>
              <a:chOff x="4486616" y="3001075"/>
              <a:chExt cx="274695" cy="274699"/>
            </a:xfrm>
          </p:grpSpPr>
          <p:sp>
            <p:nvSpPr>
              <p:cNvPr id="19464" name="椭圆 23"/>
              <p:cNvSpPr/>
              <p:nvPr/>
            </p:nvSpPr>
            <p:spPr>
              <a:xfrm rot="16200000">
                <a:off x="4488632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9465" name="椭圆 24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9466" name="组合 6"/>
            <p:cNvGrpSpPr>
              <a:grpSpLocks noGrp="1" noChangeAspect="1"/>
            </p:cNvGrpSpPr>
            <p:nvPr/>
          </p:nvGrpSpPr>
          <p:grpSpPr>
            <a:xfrm>
              <a:off x="3202082" y="2161737"/>
              <a:ext cx="361529" cy="235113"/>
              <a:chOff x="4318304" y="3089060"/>
              <a:chExt cx="384317" cy="61430"/>
            </a:xfrm>
          </p:grpSpPr>
        </p:grpSp>
        <p:sp>
          <p:nvSpPr>
            <p:cNvPr id="19467" name="文本框 16"/>
            <p:cNvSpPr/>
            <p:nvPr/>
          </p:nvSpPr>
          <p:spPr>
            <a:xfrm>
              <a:off x="3960320" y="2044671"/>
              <a:ext cx="2919972" cy="65326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重点突破</a:t>
              </a:r>
              <a:endParaRPr lang="zh-CN" altLang="en-US" sz="27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grpSp>
          <p:nvGrpSpPr>
            <p:cNvPr id="19468" name="组合 9"/>
            <p:cNvGrpSpPr>
              <a:grpSpLocks noGrp="1" noChangeAspect="1"/>
            </p:cNvGrpSpPr>
            <p:nvPr/>
          </p:nvGrpSpPr>
          <p:grpSpPr>
            <a:xfrm>
              <a:off x="2292908" y="2072845"/>
              <a:ext cx="647360" cy="550720"/>
              <a:chOff x="3108756" y="2110160"/>
              <a:chExt cx="745081" cy="698920"/>
            </a:xfrm>
          </p:grpSpPr>
        </p:grpSp>
        <p:grpSp>
          <p:nvGrpSpPr>
            <p:cNvPr id="19469" name="组合 9"/>
            <p:cNvGrpSpPr/>
            <p:nvPr/>
          </p:nvGrpSpPr>
          <p:grpSpPr>
            <a:xfrm>
              <a:off x="3709827" y="2081394"/>
              <a:ext cx="663073" cy="571160"/>
              <a:chOff x="4946438" y="2775191"/>
              <a:chExt cx="884098" cy="761546"/>
            </a:xfrm>
          </p:grpSpPr>
          <p:sp>
            <p:nvSpPr>
              <p:cNvPr id="19470" name="椭圆 11"/>
              <p:cNvSpPr/>
              <p:nvPr/>
            </p:nvSpPr>
            <p:spPr>
              <a:xfrm>
                <a:off x="4990474" y="2774608"/>
                <a:ext cx="743374" cy="74375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9471" name="文本框 28"/>
              <p:cNvSpPr/>
              <p:nvPr/>
            </p:nvSpPr>
            <p:spPr>
              <a:xfrm>
                <a:off x="4946438" y="2824081"/>
                <a:ext cx="884098" cy="71265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FFB850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FFB850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</p:grpSp>
      <p:sp>
        <p:nvSpPr>
          <p:cNvPr id="19472" name="矩形 1">
            <a:hlinkClick r:id="rId3" action="ppaction://hlinksldjump"/>
          </p:cNvPr>
          <p:cNvSpPr/>
          <p:nvPr/>
        </p:nvSpPr>
        <p:spPr>
          <a:xfrm>
            <a:off x="1471613" y="1563688"/>
            <a:ext cx="6326187" cy="461962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判断物体是否做功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sp>
        <p:nvSpPr>
          <p:cNvPr id="19473" name="矩形 2">
            <a:hlinkClick r:id="rId4" action="ppaction://hlinksldjump"/>
          </p:cNvPr>
          <p:cNvSpPr/>
          <p:nvPr/>
        </p:nvSpPr>
        <p:spPr>
          <a:xfrm>
            <a:off x="1485900" y="2305050"/>
            <a:ext cx="6326188" cy="461963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功和功率的理解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sp>
        <p:nvSpPr>
          <p:cNvPr id="19474" name="矩形 3">
            <a:hlinkClick r:id="rId5" action="ppaction://hlinksldjump"/>
          </p:cNvPr>
          <p:cNvSpPr/>
          <p:nvPr/>
        </p:nvSpPr>
        <p:spPr>
          <a:xfrm>
            <a:off x="1458913" y="3067050"/>
            <a:ext cx="6326187" cy="461963"/>
          </a:xfrm>
          <a:prstGeom prst="rect">
            <a:avLst/>
          </a:prstGeom>
          <a:solidFill>
            <a:srgbClr val="EF9F9F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机械功和功率的相关计算</a:t>
            </a:r>
            <a:r>
              <a:rPr lang="en-US" altLang="zh-CN" sz="2400" b="1">
                <a:solidFill>
                  <a:srgbClr val="FFFFFF"/>
                </a:solidFill>
                <a:latin typeface="隶书" pitchFamily="49" charset="-122"/>
                <a:ea typeface="隶书" pitchFamily="49" charset="-122"/>
              </a:rPr>
              <a:t>[</a:t>
            </a:r>
            <a:r>
              <a:rPr lang="zh-CN" altLang="en-US" sz="2400" b="1">
                <a:solidFill>
                  <a:srgbClr val="FFFFFF"/>
                </a:solidFill>
                <a:latin typeface="隶书" pitchFamily="49" charset="-122"/>
                <a:ea typeface="隶书" pitchFamily="49" charset="-122"/>
              </a:rPr>
              <a:t>高频考点</a:t>
            </a:r>
            <a:r>
              <a:rPr lang="en-US" altLang="zh-CN" sz="2400" b="1">
                <a:solidFill>
                  <a:srgbClr val="FFFFFF"/>
                </a:solidFill>
                <a:latin typeface="隶书" pitchFamily="49" charset="-122"/>
                <a:ea typeface="隶书" pitchFamily="49" charset="-122"/>
              </a:rPr>
              <a:t>]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pic>
        <p:nvPicPr>
          <p:cNvPr id="19475" name="Picture 7" descr="C:\Users\Administrator\Desktop\习题课件\返回框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2450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2" grpId="0"/>
      <p:bldP spid="19473" grpId="0"/>
      <p:bldP spid="194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Text Box 22"/>
          <p:cNvSpPr txBox="1">
            <a:spLocks noChangeArrowheads="1"/>
          </p:cNvSpPr>
          <p:nvPr/>
        </p:nvSpPr>
        <p:spPr bwMode="auto">
          <a:xfrm>
            <a:off x="468313" y="1058863"/>
            <a:ext cx="8115300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】下列运动的物体中，没有力对它做功的是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725805" marR="0" lvl="0" indent="-3575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．在光滑水平面上做匀速滑动的物体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725805" marR="0" lvl="0" indent="-3575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．在水平轨道上匀速行驶的列车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725805" marR="0" lvl="0" indent="-3575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．从高处落下的雨滴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725805" marR="0" lvl="0" indent="-3575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．正在下坡行驶的汽车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1506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重点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判断物体是否做功</a:t>
            </a:r>
            <a:endParaRPr lang="zh-CN" altLang="en-US" sz="2400" b="1">
              <a:solidFill>
                <a:srgbClr val="953735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1507" name="矩形 5"/>
          <p:cNvSpPr/>
          <p:nvPr/>
        </p:nvSpPr>
        <p:spPr>
          <a:xfrm>
            <a:off x="7740650" y="1165225"/>
            <a:ext cx="4064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A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矩形 3"/>
          <p:cNvSpPr>
            <a:spLocks noChangeArrowheads="1"/>
          </p:cNvSpPr>
          <p:nvPr/>
        </p:nvSpPr>
        <p:spPr bwMode="auto">
          <a:xfrm>
            <a:off x="360363" y="717550"/>
            <a:ext cx="8459788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】一个重为</a:t>
            </a:r>
            <a:r>
              <a:rPr lang="en-US" altLang="zh-CN" sz="2400" b="1" spc="0">
                <a:latin typeface="Times New Roman"/>
              </a:rPr>
              <a:t>20 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的物体在水平地面上受水平拉力作用时恰能以</a:t>
            </a:r>
            <a:r>
              <a:rPr lang="en-US" altLang="zh-CN" sz="2400" b="1" spc="0">
                <a:latin typeface="Times New Roman"/>
              </a:rPr>
              <a:t>50 cm/s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的速度匀速运动，若物体运动了</a:t>
            </a:r>
            <a:r>
              <a:rPr lang="en-US" altLang="zh-CN" sz="2400" b="1" spc="0">
                <a:latin typeface="Times New Roman"/>
              </a:rPr>
              <a:t>5 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，拉力的功率为</a:t>
            </a:r>
            <a:r>
              <a:rPr lang="en-US" altLang="zh-CN" sz="2400" b="1" spc="0">
                <a:latin typeface="Times New Roman"/>
              </a:rPr>
              <a:t>3 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，则拉力做功</a:t>
            </a:r>
            <a:r>
              <a:rPr lang="en-US" altLang="zh-CN" sz="2400" b="1" spc="0">
                <a:latin typeface="Times New Roman"/>
              </a:rPr>
              <a:t>______J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，重力做功</a:t>
            </a:r>
            <a:r>
              <a:rPr lang="en-US" altLang="zh-CN" sz="2400" b="1" spc="0">
                <a:latin typeface="Times New Roman"/>
              </a:rPr>
              <a:t>______J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2530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1" name="矩形 4"/>
          <p:cNvSpPr>
            <a:spLocks noChangeArrowheads="1"/>
          </p:cNvSpPr>
          <p:nvPr/>
        </p:nvSpPr>
        <p:spPr bwMode="auto">
          <a:xfrm>
            <a:off x="827088" y="2427288"/>
            <a:ext cx="7488238" cy="166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00B050"/>
                </a:solidFill>
                <a:latin typeface="Times New Roman" pitchFamily="18" charset="0"/>
              </a:rPr>
              <a:t>【</a:t>
            </a:r>
            <a:r>
              <a:rPr lang="zh-CN" altLang="en-US" sz="2400" b="1" spc="0">
                <a:solidFill>
                  <a:srgbClr val="00B050"/>
                </a:solidFill>
                <a:latin typeface="Times New Roman" pitchFamily="18" charset="0"/>
                <a:ea typeface="宋体" pitchFamily="2" charset="-122"/>
              </a:rPr>
              <a:t>方法点拨</a:t>
            </a:r>
            <a:r>
              <a:rPr lang="en-US" altLang="zh-CN" sz="2400" b="1" spc="0">
                <a:solidFill>
                  <a:srgbClr val="00B050"/>
                </a:solidFill>
                <a:latin typeface="Times New Roman" pitchFamily="18" charset="0"/>
              </a:rPr>
              <a:t>】</a:t>
            </a:r>
            <a:r>
              <a:rPr lang="zh-CN" altLang="en-US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三种不做功的情况： 一是有力无距离，二是有距离无力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</a:t>
            </a:r>
            <a:r>
              <a:rPr lang="zh-CN" altLang="en-US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靠惯性运动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)</a:t>
            </a:r>
            <a:r>
              <a:rPr lang="zh-CN" altLang="en-US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，三是力的方向与运动方向垂直。</a:t>
            </a:r>
            <a:endParaRPr lang="zh-CN" altLang="zh-CN" sz="1000">
              <a:solidFill>
                <a:srgbClr val="C0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2532" name="矩形 5"/>
          <p:cNvSpPr/>
          <p:nvPr/>
        </p:nvSpPr>
        <p:spPr>
          <a:xfrm>
            <a:off x="4727575" y="1901825"/>
            <a:ext cx="49212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30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2533" name="矩形 6"/>
          <p:cNvSpPr/>
          <p:nvPr/>
        </p:nvSpPr>
        <p:spPr>
          <a:xfrm>
            <a:off x="7308850" y="1881188"/>
            <a:ext cx="3381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0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Text Box 22"/>
          <p:cNvSpPr txBox="1">
            <a:spLocks noChangeArrowheads="1"/>
          </p:cNvSpPr>
          <p:nvPr/>
        </p:nvSpPr>
        <p:spPr bwMode="auto">
          <a:xfrm>
            <a:off x="488950" y="1058863"/>
            <a:ext cx="8115300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】关于功率，下列说法中正确的是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．做功快的机械，功率一定大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．做功时间短的机械，功率一定大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．效率高的机械，功率一定大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．做功多的机械，功率一定大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3554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重点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功和功率的理解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3555" name="矩形 6"/>
          <p:cNvSpPr>
            <a:spLocks noChangeArrowheads="1"/>
          </p:cNvSpPr>
          <p:nvPr/>
        </p:nvSpPr>
        <p:spPr bwMode="auto">
          <a:xfrm>
            <a:off x="6540500" y="1063625"/>
            <a:ext cx="407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A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矩形 3"/>
          <p:cNvSpPr>
            <a:spLocks noChangeArrowheads="1"/>
          </p:cNvSpPr>
          <p:nvPr/>
        </p:nvSpPr>
        <p:spPr bwMode="auto">
          <a:xfrm>
            <a:off x="323850" y="495300"/>
            <a:ext cx="84963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】一个小球从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点由静止开始下落，速度越来越大，相继经过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两点，如图所示。若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两点间的距离等于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两点间的距离，则下列说法中不正确的是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725805" marR="0" lvl="0" indent="-3575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．小球在下落过程中重力势能转化为动能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725805" marR="0" lvl="0" indent="-3575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．小球在</a:t>
            </a:r>
            <a:r>
              <a:rPr lang="en-US" altLang="zh-CN" sz="2400" b="1" i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点的重力势能小于在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点的重力势能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725805" marR="0" lvl="0" indent="-3575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．小球所受的重力在</a:t>
            </a:r>
            <a:r>
              <a:rPr lang="en-US" altLang="zh-CN" sz="2400" b="1" i="1" spc="0">
                <a:latin typeface="Times New Roman"/>
              </a:rPr>
              <a:t>AB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段做的功小于在</a:t>
            </a:r>
            <a:r>
              <a:rPr lang="en-US" altLang="zh-CN" sz="2400" b="1" i="1" spc="0">
                <a:latin typeface="Times New Roman"/>
              </a:rPr>
              <a:t>BC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段做的功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725805" marR="0" lvl="0" indent="-3575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．小球所受的重力在</a:t>
            </a:r>
            <a:r>
              <a:rPr lang="en-US" altLang="zh-CN" sz="2400" b="1" i="1" spc="0">
                <a:latin typeface="Times New Roman"/>
              </a:rPr>
              <a:t>AB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段做功的功率小于在</a:t>
            </a:r>
            <a:r>
              <a:rPr lang="en-US" altLang="zh-CN" sz="2400" b="1" i="1" spc="0">
                <a:latin typeface="Times New Roman"/>
              </a:rPr>
              <a:t>BC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段</a:t>
            </a:r>
            <a:endParaRPr lang="en-US" altLang="zh-CN" sz="2400" b="1">
              <a:latin typeface="Times New Roman"/>
            </a:endParaRPr>
          </a:p>
          <a:p>
            <a:pPr marL="725805" marR="0" lvl="0" indent="-3575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做功的功率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4578" name="矩形 2"/>
          <p:cNvSpPr>
            <a:spLocks noChangeArrowheads="1"/>
          </p:cNvSpPr>
          <p:nvPr/>
        </p:nvSpPr>
        <p:spPr bwMode="auto">
          <a:xfrm>
            <a:off x="7261225" y="1635125"/>
            <a:ext cx="4064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C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4579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4580" name="Picture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85113" y="1730375"/>
            <a:ext cx="930275" cy="25701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矩形 5"/>
          <p:cNvSpPr>
            <a:spLocks noChangeArrowheads="1"/>
          </p:cNvSpPr>
          <p:nvPr/>
        </p:nvSpPr>
        <p:spPr bwMode="auto">
          <a:xfrm>
            <a:off x="565150" y="1163638"/>
            <a:ext cx="8023225" cy="277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三明质检</a:t>
            </a:r>
            <a:r>
              <a:rPr lang="en-US" altLang="zh-CN" sz="2400" b="1" spc="0">
                <a:latin typeface="Times New Roman"/>
              </a:rPr>
              <a:t>·6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分】图中的大货车装载的是三明市实验小学同学捐赠的爱心蔬菜。该货车满载的总质量为</a:t>
            </a:r>
            <a:r>
              <a:rPr lang="en-US" altLang="zh-CN" sz="2400" b="1" spc="0">
                <a:latin typeface="Times New Roman"/>
              </a:rPr>
              <a:t>25 t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，汽车用</a:t>
            </a:r>
            <a:r>
              <a:rPr lang="en-US" altLang="zh-CN" sz="2400" b="1" spc="0">
                <a:latin typeface="Times New Roman"/>
              </a:rPr>
              <a:t>40 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的时间匀速通过</a:t>
            </a:r>
            <a:r>
              <a:rPr lang="en-US" altLang="zh-CN" sz="2400" b="1" spc="0">
                <a:latin typeface="Times New Roman"/>
              </a:rPr>
              <a:t>800 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长的水平直线路段时，受到的阻力是车重的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en-US" altLang="zh-CN" sz="2400" b="1" spc="0">
                <a:latin typeface="Times New Roman"/>
              </a:rPr>
              <a:t>0.02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倍，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。求：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5602" name="矩形 15"/>
          <p:cNvSpPr>
            <a:spLocks noChangeArrowheads="1"/>
          </p:cNvSpPr>
          <p:nvPr/>
        </p:nvSpPr>
        <p:spPr bwMode="auto">
          <a:xfrm>
            <a:off x="539750" y="741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重点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机械功和功率的相关计算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【</a:t>
            </a:r>
            <a:r>
              <a:rPr lang="zh-CN" altLang="en-US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高频考点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】</a:t>
            </a:r>
            <a:endParaRPr lang="zh-CN" altLang="en-US" sz="2400" b="1">
              <a:solidFill>
                <a:srgbClr val="953735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5603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40425" y="2859088"/>
            <a:ext cx="2024063" cy="16573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矩形 5"/>
          <p:cNvSpPr>
            <a:spLocks noChangeArrowheads="1"/>
          </p:cNvSpPr>
          <p:nvPr/>
        </p:nvSpPr>
        <p:spPr bwMode="auto">
          <a:xfrm>
            <a:off x="565150" y="771525"/>
            <a:ext cx="8023225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货车满载时受到的重力；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en-US" altLang="zh-CN" sz="32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通过该直线路段牵引力做的功；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6626" name="矩形 6"/>
          <p:cNvSpPr>
            <a:spLocks noChangeArrowheads="1"/>
          </p:cNvSpPr>
          <p:nvPr/>
        </p:nvSpPr>
        <p:spPr bwMode="auto">
          <a:xfrm>
            <a:off x="968375" y="1203325"/>
            <a:ext cx="68437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(1)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m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25 t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2.5×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4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kg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mg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2.5×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4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kg× 10 N/kg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2.5×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5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6627" name="矩形 7"/>
          <p:cNvSpPr>
            <a:spLocks noChangeArrowheads="1"/>
          </p:cNvSpPr>
          <p:nvPr/>
        </p:nvSpPr>
        <p:spPr bwMode="auto">
          <a:xfrm>
            <a:off x="827088" y="2871788"/>
            <a:ext cx="7620000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汽车匀速直线运动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ƒ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0.02× 2.5×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5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5×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W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Fs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5×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N× 800 m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4×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6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J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矩形 5"/>
          <p:cNvSpPr>
            <a:spLocks noChangeArrowheads="1"/>
          </p:cNvSpPr>
          <p:nvPr/>
        </p:nvSpPr>
        <p:spPr bwMode="auto">
          <a:xfrm>
            <a:off x="565150" y="771525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通过该直线路段牵引力的功率。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27650" name="对象 1"/>
          <p:cNvGraphicFramePr>
            <a:graphicFrameLocks noChangeAspect="1"/>
          </p:cNvGraphicFramePr>
          <p:nvPr/>
        </p:nvGraphicFramePr>
        <p:xfrm>
          <a:off x="1154113" y="1933575"/>
          <a:ext cx="7162800" cy="1790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7162800" imgH="1790700" progId="Word.Document.8">
                  <p:embed/>
                </p:oleObj>
              </mc:Choice>
              <mc:Fallback>
                <p:oleObj r:id="rId2" imgW="7162800" imgH="1790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54113" y="1933575"/>
                        <a:ext cx="7162800" cy="1790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矩形 5"/>
          <p:cNvSpPr>
            <a:spLocks noChangeArrowheads="1"/>
          </p:cNvSpPr>
          <p:nvPr/>
        </p:nvSpPr>
        <p:spPr bwMode="auto">
          <a:xfrm>
            <a:off x="565150" y="495300"/>
            <a:ext cx="80232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2019·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南平质检</a:t>
            </a:r>
            <a:r>
              <a:rPr lang="en-US" altLang="zh-CN" sz="2400" b="1" spc="0">
                <a:latin typeface="Times New Roman"/>
              </a:rPr>
              <a:t>·6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分】如图是我国</a:t>
            </a:r>
            <a:r>
              <a:rPr lang="en-US" altLang="zh-CN" sz="2400" b="1" spc="0">
                <a:latin typeface="Times New Roman"/>
              </a:rPr>
              <a:t>63A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型水陆两栖坦克，它的主要参数如下表。在一次行驶中，从某一时刻开始，该坦克水平方向的牵引力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随时间</a:t>
            </a:r>
            <a:r>
              <a:rPr lang="en-US" altLang="zh-CN" sz="2400" b="1" i="1" spc="0">
                <a:latin typeface="Times New Roman"/>
              </a:rPr>
              <a:t>t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的变化关系如图甲所示，坦克的运动速度</a:t>
            </a:r>
            <a:r>
              <a:rPr lang="en-US" altLang="zh-CN" sz="2400" b="1" i="1" spc="0">
                <a:latin typeface="Times New Roman"/>
              </a:rPr>
              <a:t>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随时间</a:t>
            </a:r>
            <a:r>
              <a:rPr lang="en-US" altLang="zh-CN" sz="2400" b="1" i="1" spc="0">
                <a:latin typeface="Times New Roman"/>
              </a:rPr>
              <a:t>t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的变化关系如图乙所示。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求：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9697" name="Picture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9575" y="700088"/>
            <a:ext cx="4610100" cy="3657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698" name="Picture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95888" y="987425"/>
            <a:ext cx="3552825" cy="30495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矩形 5"/>
          <p:cNvSpPr>
            <a:spLocks noChangeArrowheads="1"/>
          </p:cNvSpPr>
          <p:nvPr/>
        </p:nvSpPr>
        <p:spPr bwMode="auto">
          <a:xfrm>
            <a:off x="565150" y="700088"/>
            <a:ext cx="8023225" cy="236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坦克漂浮时受到的浮力。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en-US" altLang="zh-CN" sz="40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坦克静止在水平地面上时对地面的压强。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722" name="矩形 3"/>
          <p:cNvSpPr>
            <a:spLocks noChangeArrowheads="1"/>
          </p:cNvSpPr>
          <p:nvPr/>
        </p:nvSpPr>
        <p:spPr bwMode="auto">
          <a:xfrm>
            <a:off x="755650" y="1276350"/>
            <a:ext cx="675005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(1)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由题可得，坦克漂浮时受到的浮力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mg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22×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kg× 10 N/kg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2.2×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5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0723" name="对象 1"/>
          <p:cNvGraphicFramePr>
            <a:graphicFrameLocks noChangeAspect="1"/>
          </p:cNvGraphicFramePr>
          <p:nvPr/>
        </p:nvGraphicFramePr>
        <p:xfrm>
          <a:off x="971550" y="3219450"/>
          <a:ext cx="5791200" cy="1231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5791200" imgH="1231900" progId="Word.Document.8">
                  <p:embed/>
                </p:oleObj>
              </mc:Choice>
              <mc:Fallback>
                <p:oleObj r:id="rId2" imgW="5791200" imgH="12319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71550" y="3219450"/>
                        <a:ext cx="5791200" cy="1231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矩形 5"/>
          <p:cNvSpPr>
            <a:spLocks noChangeArrowheads="1"/>
          </p:cNvSpPr>
          <p:nvPr/>
        </p:nvSpPr>
        <p:spPr bwMode="auto">
          <a:xfrm>
            <a:off x="565150" y="700088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坦克从第</a:t>
            </a:r>
            <a:r>
              <a:rPr lang="en-US" altLang="zh-CN" sz="2400" b="1" spc="0">
                <a:latin typeface="Times New Roman"/>
              </a:rPr>
              <a:t>40 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到</a:t>
            </a:r>
            <a:r>
              <a:rPr lang="en-US" altLang="zh-CN" sz="2400" b="1" spc="0">
                <a:latin typeface="Times New Roman"/>
              </a:rPr>
              <a:t>60 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内牵引力所做的功。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1746" name="矩形 3"/>
          <p:cNvSpPr>
            <a:spLocks noChangeArrowheads="1"/>
          </p:cNvSpPr>
          <p:nvPr/>
        </p:nvSpPr>
        <p:spPr bwMode="auto">
          <a:xfrm>
            <a:off x="1111250" y="1801813"/>
            <a:ext cx="713263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t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60 s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40 s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20 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s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s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vt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10 m/s× 20 s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200 m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W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Fs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1.6×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4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N× 200 m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3.2×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6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J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1747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2769" name="组合 27"/>
          <p:cNvGrpSpPr/>
          <p:nvPr/>
        </p:nvGrpSpPr>
        <p:grpSpPr>
          <a:xfrm>
            <a:off x="2425700" y="269875"/>
            <a:ext cx="4449763" cy="2085975"/>
            <a:chOff x="2000534" y="2474331"/>
            <a:chExt cx="5723839" cy="2584754"/>
          </a:xfrm>
        </p:grpSpPr>
        <p:grpSp>
          <p:nvGrpSpPr>
            <p:cNvPr id="32770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32771" name="圆角矩形 29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2772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32773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2774" name="椭圆 4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2775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32776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2777" name="椭圆 45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2778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32779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32780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2781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03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32782" name="组合 34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32783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32784" name="组合 1"/>
          <p:cNvGrpSpPr/>
          <p:nvPr/>
        </p:nvGrpSpPr>
        <p:grpSpPr>
          <a:xfrm>
            <a:off x="1592263" y="1924050"/>
            <a:ext cx="542925" cy="547688"/>
            <a:chOff x="1153731" y="1592014"/>
            <a:chExt cx="543166" cy="547688"/>
          </a:xfrm>
        </p:grpSpPr>
        <p:pic>
          <p:nvPicPr>
            <p:cNvPr id="32785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2786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32787" name="组合 1"/>
          <p:cNvGrpSpPr/>
          <p:nvPr/>
        </p:nvGrpSpPr>
        <p:grpSpPr>
          <a:xfrm>
            <a:off x="2843213" y="1924050"/>
            <a:ext cx="542925" cy="547688"/>
            <a:chOff x="1153731" y="1592014"/>
            <a:chExt cx="543166" cy="547688"/>
          </a:xfrm>
        </p:grpSpPr>
        <p:pic>
          <p:nvPicPr>
            <p:cNvPr id="32788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2789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32790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矩形 4"/>
          <p:cNvSpPr>
            <a:spLocks noChangeArrowheads="1"/>
          </p:cNvSpPr>
          <p:nvPr/>
        </p:nvSpPr>
        <p:spPr bwMode="auto">
          <a:xfrm>
            <a:off x="565150" y="555625"/>
            <a:ext cx="80232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 pitchFamily="18" charset="0"/>
              </a:rPr>
              <a:t>1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 pitchFamily="18" charset="0"/>
              </a:rPr>
              <a:t>2019·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 pitchFamily="18" charset="0"/>
              </a:rPr>
              <a:t>·6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分】</a:t>
            </a:r>
            <a:r>
              <a:rPr lang="zh-CN" altLang="zh-CN" sz="2400" b="1" spc="0"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spc="0">
                <a:latin typeface="Times New Roman" pitchFamily="18" charset="0"/>
                <a:ea typeface="Times New Roman" panose="02020603050405020304"/>
              </a:rPr>
              <a:t>“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国之润，自疏浚始</a:t>
            </a:r>
            <a:r>
              <a:rPr lang="en-US" altLang="zh-CN" sz="2400" b="1" spc="0">
                <a:latin typeface="Times New Roman" pitchFamily="18" charset="0"/>
              </a:rPr>
              <a:t>”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。新一代国之重器</a:t>
            </a:r>
            <a:r>
              <a:rPr lang="en-US" altLang="zh-CN" sz="2400" b="1" spc="0">
                <a:latin typeface="Times New Roman" pitchFamily="18" charset="0"/>
              </a:rPr>
              <a:t>“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天鲲号</a:t>
            </a:r>
            <a:r>
              <a:rPr lang="en-US" altLang="zh-CN" sz="2400" b="1" spc="0">
                <a:latin typeface="Times New Roman" pitchFamily="18" charset="0"/>
              </a:rPr>
              <a:t>”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绞吸挖泥船在河道清淤、湖泊疏浚、吹填造陆等方面发挥着重大作用。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 pitchFamily="18" charset="0"/>
              </a:rPr>
              <a:t>(1)“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天鲲号</a:t>
            </a:r>
            <a:r>
              <a:rPr lang="en-US" altLang="zh-CN" sz="2400" b="1" spc="0">
                <a:latin typeface="Times New Roman" pitchFamily="18" charset="0"/>
              </a:rPr>
              <a:t>”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以功率</a:t>
            </a:r>
            <a:r>
              <a:rPr lang="en-US" altLang="zh-CN" sz="2400" b="1" i="1" spc="0">
                <a:latin typeface="Times New Roman" pitchFamily="18" charset="0"/>
              </a:rPr>
              <a:t>P</a:t>
            </a:r>
            <a:r>
              <a:rPr lang="en-US" altLang="zh-CN" sz="2400" b="1" spc="0" baseline="-25000">
                <a:latin typeface="Times New Roman" pitchFamily="18" charset="0"/>
              </a:rPr>
              <a:t>1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 pitchFamily="18" charset="0"/>
              </a:rPr>
              <a:t>6 600 kW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进行绞吸，同时以功率</a:t>
            </a:r>
            <a:r>
              <a:rPr lang="en-US" altLang="zh-CN" sz="2400" b="1" i="1" spc="0">
                <a:latin typeface="Times New Roman" pitchFamily="18" charset="0"/>
              </a:rPr>
              <a:t>P</a:t>
            </a:r>
            <a:r>
              <a:rPr lang="en-US" altLang="zh-CN" sz="2400" b="1" spc="0" baseline="-25000">
                <a:latin typeface="Times New Roman" pitchFamily="18" charset="0"/>
              </a:rPr>
              <a:t>2</a:t>
            </a:r>
            <a:r>
              <a:rPr lang="en-US" altLang="zh-CN" sz="2400" b="1" spc="0">
                <a:latin typeface="Times New Roman" pitchFamily="18" charset="0"/>
              </a:rPr>
              <a:t> 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＝</a:t>
            </a:r>
            <a:r>
              <a:rPr lang="zh-CN" altLang="zh-CN" sz="2400" b="1" spc="0"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spc="0">
                <a:latin typeface="Times New Roman" pitchFamily="18" charset="0"/>
                <a:ea typeface="Times New Roman" panose="02020603050405020304"/>
              </a:rPr>
              <a:t>13 400 kW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向远处输送岩石泥沙，工作时间</a:t>
            </a:r>
            <a:r>
              <a:rPr lang="en-US" altLang="zh-CN" sz="2400" b="1" i="1" spc="0">
                <a:latin typeface="Times New Roman" pitchFamily="18" charset="0"/>
              </a:rPr>
              <a:t>t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 pitchFamily="18" charset="0"/>
              </a:rPr>
              <a:t>10 min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，共做功多少焦？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矩形 3"/>
          <p:cNvSpPr>
            <a:spLocks noChangeArrowheads="1"/>
          </p:cNvSpPr>
          <p:nvPr/>
        </p:nvSpPr>
        <p:spPr bwMode="auto">
          <a:xfrm>
            <a:off x="971550" y="1120775"/>
            <a:ext cx="7177088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解：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(1)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</a:rPr>
              <a:t>P</a:t>
            </a:r>
            <a:r>
              <a:rPr lang="en-US" altLang="zh-CN" sz="2400" b="1" spc="0" baseline="-25000">
                <a:solidFill>
                  <a:srgbClr val="C00000"/>
                </a:solidFill>
                <a:latin typeface="Times New Roman" pitchFamily="18" charset="0"/>
              </a:rPr>
              <a:t>1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6 600 kW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0.66×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 pitchFamily="18" charset="0"/>
              </a:rPr>
              <a:t>7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 W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，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</a:rPr>
              <a:t>P</a:t>
            </a:r>
            <a:r>
              <a:rPr lang="en-US" altLang="zh-CN" sz="2400" b="1" spc="0" baseline="-25000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13 400 kW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1.34×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 pitchFamily="18" charset="0"/>
              </a:rPr>
              <a:t>7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 W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，</a:t>
            </a:r>
            <a:endParaRPr lang="en-US" altLang="zh-CN" sz="2400" b="1">
              <a:solidFill>
                <a:srgbClr val="C00000"/>
              </a:solidFill>
              <a:latin typeface="Times New Roman" pitchFamily="18" charset="0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工作时间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t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10 min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600 s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，</a:t>
            </a:r>
            <a:endParaRPr lang="en-US" altLang="zh-CN" sz="2400" b="1">
              <a:solidFill>
                <a:srgbClr val="C00000"/>
              </a:solidFill>
              <a:latin typeface="Times New Roman" pitchFamily="18" charset="0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共做功：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</a:rPr>
              <a:t>W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(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</a:rPr>
              <a:t>P</a:t>
            </a:r>
            <a:r>
              <a:rPr lang="en-US" altLang="zh-CN" sz="2400" b="1" spc="0" baseline="-25000">
                <a:solidFill>
                  <a:srgbClr val="C00000"/>
                </a:solidFill>
                <a:latin typeface="Times New Roman" pitchFamily="18" charset="0"/>
              </a:rPr>
              <a:t>1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＋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</a:rPr>
              <a:t>P</a:t>
            </a:r>
            <a:r>
              <a:rPr lang="en-US" altLang="zh-CN" sz="2400" b="1" spc="0" baseline="-25000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)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(0.66×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 pitchFamily="18" charset="0"/>
              </a:rPr>
              <a:t>7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 W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＋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1.34×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 pitchFamily="18" charset="0"/>
              </a:rPr>
              <a:t>7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 W)× 600 s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1.2×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 pitchFamily="18" charset="0"/>
              </a:rPr>
              <a:t>10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</a:rPr>
              <a:t> J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。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矩形 4"/>
          <p:cNvSpPr>
            <a:spLocks noChangeArrowheads="1"/>
          </p:cNvSpPr>
          <p:nvPr/>
        </p:nvSpPr>
        <p:spPr bwMode="auto">
          <a:xfrm>
            <a:off x="565150" y="484188"/>
            <a:ext cx="8023225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 pitchFamily="18" charset="0"/>
              </a:rPr>
              <a:t>(2)“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天鲲号</a:t>
            </a:r>
            <a:r>
              <a:rPr lang="en-US" altLang="zh-CN" sz="2400" b="1" spc="0">
                <a:latin typeface="Times New Roman" pitchFamily="18" charset="0"/>
              </a:rPr>
              <a:t>”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绞刀的工作原理与家用破壁机相似。某破壁机的额定电压</a:t>
            </a:r>
            <a:r>
              <a:rPr lang="en-US" altLang="zh-CN" sz="2400" b="1" i="1" spc="0">
                <a:latin typeface="Times New Roman" pitchFamily="18" charset="0"/>
              </a:rPr>
              <a:t>U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＝</a:t>
            </a:r>
            <a:r>
              <a:rPr lang="zh-CN" altLang="zh-CN" sz="2400" b="1" spc="0"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spc="0">
                <a:latin typeface="Times New Roman" pitchFamily="18" charset="0"/>
                <a:ea typeface="Times New Roman" panose="02020603050405020304"/>
              </a:rPr>
              <a:t>220 V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，额定电流</a:t>
            </a:r>
            <a:r>
              <a:rPr lang="en-US" altLang="zh-CN" sz="2400" b="1" i="1" spc="0">
                <a:latin typeface="Times New Roman" pitchFamily="18" charset="0"/>
              </a:rPr>
              <a:t>I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 pitchFamily="18" charset="0"/>
              </a:rPr>
              <a:t>10 A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，</a:t>
            </a:r>
            <a:r>
              <a:rPr lang="en-US" altLang="zh-CN" sz="2400" b="1" spc="0">
                <a:latin typeface="Times New Roman" pitchFamily="18" charset="0"/>
              </a:rPr>
              <a:t>“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天鲲号</a:t>
            </a:r>
            <a:r>
              <a:rPr lang="en-US" altLang="zh-CN" sz="2400" b="1" spc="0">
                <a:latin typeface="Times New Roman" pitchFamily="18" charset="0"/>
              </a:rPr>
              <a:t>”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绞刀以功率</a:t>
            </a:r>
            <a:r>
              <a:rPr lang="en-US" altLang="zh-CN" sz="2400" b="1" i="1" spc="0">
                <a:latin typeface="Times New Roman" pitchFamily="18" charset="0"/>
              </a:rPr>
              <a:t>P</a:t>
            </a:r>
            <a:r>
              <a:rPr lang="en-US" altLang="zh-CN" sz="2400" b="1" spc="0" baseline="-25000">
                <a:latin typeface="Times New Roman" pitchFamily="18" charset="0"/>
              </a:rPr>
              <a:t>1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 pitchFamily="18" charset="0"/>
              </a:rPr>
              <a:t>6 600 kW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工作，相当于多少台这种破壁机正常工作消耗的总功率？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graphicFrame>
        <p:nvGraphicFramePr>
          <p:cNvPr id="35842" name="对象 1"/>
          <p:cNvGraphicFramePr>
            <a:graphicFrameLocks noChangeAspect="1"/>
          </p:cNvGraphicFramePr>
          <p:nvPr/>
        </p:nvGraphicFramePr>
        <p:xfrm>
          <a:off x="1193800" y="2571750"/>
          <a:ext cx="7099300" cy="2667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7099300" imgH="2667000" progId="Word.Document.8">
                  <p:embed/>
                </p:oleObj>
              </mc:Choice>
              <mc:Fallback>
                <p:oleObj r:id="rId2" imgW="7099300" imgH="2667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93800" y="2571750"/>
                        <a:ext cx="7099300" cy="2667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843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矩形 4"/>
          <p:cNvSpPr>
            <a:spLocks noChangeArrowheads="1"/>
          </p:cNvSpPr>
          <p:nvPr/>
        </p:nvSpPr>
        <p:spPr bwMode="auto">
          <a:xfrm>
            <a:off x="395288" y="484188"/>
            <a:ext cx="83280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2018·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卷</a:t>
            </a:r>
            <a:r>
              <a:rPr lang="en-US" altLang="zh-CN" sz="2400" b="1" spc="0">
                <a:latin typeface="Times New Roman"/>
              </a:rPr>
              <a:t>·8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分】学校机器人兴趣小组进行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精准吊装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实验。</a:t>
            </a:r>
            <a:r>
              <a:rPr lang="en-US" altLang="zh-CN" sz="2400" b="1" spc="0">
                <a:latin typeface="Times New Roman"/>
              </a:rPr>
              <a:t>7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块长短不一的长方体木块均平放在水平地面上，机器人将木块按长度从大到小依次吊装并对称叠放。已知木块的密度相同，高度均为</a:t>
            </a:r>
            <a:r>
              <a:rPr lang="en-US" altLang="zh-CN" sz="2400" b="1" i="1" spc="0">
                <a:latin typeface="Times New Roman"/>
              </a:rPr>
              <a:t>h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0.2 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，宽度均为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0.2 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，不同序号木块的质量如下表，其中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12 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6866" name="对象 2"/>
          <p:cNvGraphicFramePr>
            <a:graphicFrameLocks noChangeAspect="1"/>
          </p:cNvGraphicFramePr>
          <p:nvPr/>
        </p:nvGraphicFramePr>
        <p:xfrm>
          <a:off x="323850" y="3363913"/>
          <a:ext cx="8597900" cy="14065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8597900" imgH="1406525" progId="Word.Document.12">
                  <p:embed/>
                </p:oleObj>
              </mc:Choice>
              <mc:Fallback>
                <p:oleObj r:id="rId2" imgW="8597900" imgH="14065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23850" y="3363913"/>
                        <a:ext cx="8597900" cy="1406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矩形 4"/>
          <p:cNvSpPr>
            <a:spLocks noChangeArrowheads="1"/>
          </p:cNvSpPr>
          <p:nvPr/>
        </p:nvSpPr>
        <p:spPr bwMode="auto">
          <a:xfrm>
            <a:off x="565150" y="627063"/>
            <a:ext cx="80232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已知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号木块的长度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1.2 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，求未叠放时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号木块对地面的压强；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7890" name="对象 2"/>
          <p:cNvGraphicFramePr>
            <a:graphicFrameLocks noChangeAspect="1"/>
          </p:cNvGraphicFramePr>
          <p:nvPr/>
        </p:nvGraphicFramePr>
        <p:xfrm>
          <a:off x="1403350" y="2019300"/>
          <a:ext cx="6985000" cy="2413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6985000" imgH="2413000" progId="Word.Document.8">
                  <p:embed/>
                </p:oleObj>
              </mc:Choice>
              <mc:Fallback>
                <p:oleObj r:id="rId2" imgW="6985000" imgH="2413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403350" y="2019300"/>
                        <a:ext cx="6985000" cy="2413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矩形 4"/>
          <p:cNvSpPr>
            <a:spLocks noChangeArrowheads="1"/>
          </p:cNvSpPr>
          <p:nvPr/>
        </p:nvSpPr>
        <p:spPr bwMode="auto">
          <a:xfrm>
            <a:off x="565150" y="627063"/>
            <a:ext cx="80232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如图所示，把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号木块吊装到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号木块的上面，求此过程克服木块重力所做的功；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8914" name="对象 2"/>
          <p:cNvGraphicFramePr>
            <a:graphicFrameLocks noChangeAspect="1"/>
          </p:cNvGraphicFramePr>
          <p:nvPr/>
        </p:nvGraphicFramePr>
        <p:xfrm>
          <a:off x="827088" y="2355850"/>
          <a:ext cx="6375400" cy="15113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6375400" imgH="1511300" progId="Word.Document.8">
                  <p:embed/>
                </p:oleObj>
              </mc:Choice>
              <mc:Fallback>
                <p:oleObj r:id="rId2" imgW="6375400" imgH="15113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27088" y="2355850"/>
                        <a:ext cx="6375400" cy="1511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915" name="Picture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56200" y="1684338"/>
            <a:ext cx="3519488" cy="17748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矩形 4"/>
          <p:cNvSpPr>
            <a:spLocks noChangeArrowheads="1"/>
          </p:cNvSpPr>
          <p:nvPr/>
        </p:nvSpPr>
        <p:spPr bwMode="auto">
          <a:xfrm>
            <a:off x="565150" y="627063"/>
            <a:ext cx="80232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机器人完成全部吊装叠放用时</a:t>
            </a:r>
            <a:r>
              <a:rPr lang="en-US" altLang="zh-CN" sz="2400" b="1" spc="0">
                <a:latin typeface="Times New Roman"/>
              </a:rPr>
              <a:t>6 min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，求整个过程克服木块重力做功的功率。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9938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9939" name="对象 2"/>
          <p:cNvGraphicFramePr>
            <a:graphicFrameLocks noChangeAspect="1"/>
          </p:cNvGraphicFramePr>
          <p:nvPr/>
        </p:nvGraphicFramePr>
        <p:xfrm>
          <a:off x="1042988" y="1995488"/>
          <a:ext cx="7112000" cy="2438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4" imgW="7112000" imgH="2438400" progId="Word.Document.8">
                  <p:embed/>
                </p:oleObj>
              </mc:Choice>
              <mc:Fallback>
                <p:oleObj r:id="rId4" imgW="7112000" imgH="2438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42988" y="1995488"/>
                        <a:ext cx="7112000" cy="2438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940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1468100" y="123444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91</Paragraphs>
  <Slides>29</Slides>
  <Notes>7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baseType="lpstr" size="39">
      <vt:lpstr>Arial</vt:lpstr>
      <vt:lpstr>Calibri</vt:lpstr>
      <vt:lpstr>宋体</vt:lpstr>
      <vt:lpstr>Times New Roman</vt:lpstr>
      <vt:lpstr>黑体</vt:lpstr>
      <vt:lpstr>华文隶书</vt:lpstr>
      <vt:lpstr>Wingdings</vt:lpstr>
      <vt:lpstr>Impact</vt:lpstr>
      <vt:lpstr>隶书</vt:lpstr>
      <vt:lpstr>2_自定义设计方案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2021-03-04T13:19:18.017</cp:lastPrinted>
  <dcterms:created xsi:type="dcterms:W3CDTF">2021-03-04T13:19:18Z</dcterms:created>
  <dcterms:modified xsi:type="dcterms:W3CDTF">2021-03-04T05:19:18Z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