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Lst>
  <p:notesMasterIdLst>
    <p:notesMasterId r:id="rId3"/>
  </p:notesMasterIdLst>
  <p:handoutMasterIdLst>
    <p:handoutMasterId r:id="rId4"/>
  </p:handoutMasterIdLst>
  <p:sldIdLst>
    <p:sldId id="1424" r:id="rId5"/>
    <p:sldId id="1425" r:id="rId6"/>
    <p:sldId id="1426" r:id="rId7"/>
    <p:sldId id="1427" r:id="rId8"/>
    <p:sldId id="1428" r:id="rId9"/>
    <p:sldId id="1429" r:id="rId10"/>
    <p:sldId id="1430" r:id="rId11"/>
    <p:sldId id="1431" r:id="rId12"/>
    <p:sldId id="1432" r:id="rId13"/>
    <p:sldId id="1433" r:id="rId14"/>
    <p:sldId id="1434" r:id="rId15"/>
    <p:sldId id="1435" r:id="rId16"/>
    <p:sldId id="1436" r:id="rId17"/>
    <p:sldId id="1437" r:id="rId18"/>
    <p:sldId id="1438" r:id="rId19"/>
  </p:sldIdLst>
  <p:sldSz cx="9144000" cy="6858000" type="screen4x3"/>
  <p:notesSz cx="6858000" cy="9144000"/>
  <p:custDataLst>
    <p:tags r:id="rId20"/>
  </p:custDataLst>
  <p:defaultTextStyle>
    <a:defPPr>
      <a:defRPr lang="zh-CN"/>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221" autoAdjust="0"/>
    <p:restoredTop sz="95401" autoAdjust="0"/>
  </p:normalViewPr>
  <p:slideViewPr>
    <p:cSldViewPr>
      <p:cViewPr varScale="1">
        <p:scale>
          <a:sx n="84" d="100"/>
          <a:sy n="84" d="100"/>
        </p:scale>
        <p:origin x="0" y="0"/>
      </p:cViewPr>
    </p:cSldViewPr>
  </p:slideViewPr>
  <p:notesViewPr>
    <p:cSldViewPr>
      <p:cViewPr varScale="1">
        <p:scale>
          <a:sx n="66" d="100"/>
          <a:sy n="66"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2.xml" /><Relationship Id="rId20" Type="http://schemas.openxmlformats.org/officeDocument/2006/relationships/tags" Target="tags/tag1.xml" /><Relationship Id="rId21" Type="http://schemas.openxmlformats.org/officeDocument/2006/relationships/presProps" Target="presProps.xml" /><Relationship Id="rId22" Type="http://schemas.openxmlformats.org/officeDocument/2006/relationships/viewProps" Target="viewProps.xml" /><Relationship Id="rId23" Type="http://schemas.openxmlformats.org/officeDocument/2006/relationships/theme" Target="theme/theme1.xml" /><Relationship Id="rId24" Type="http://schemas.openxmlformats.org/officeDocument/2006/relationships/tableStyles" Target="tableStyles.xml" /><Relationship Id="rId3" Type="http://schemas.openxmlformats.org/officeDocument/2006/relationships/notesMaster" Target="notesMasters/notesMaster1.xml" /><Relationship Id="rId4" Type="http://schemas.openxmlformats.org/officeDocument/2006/relationships/handoutMaster" Target="handoutMasters/handout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19458"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19459" name="日期占位符 2"/>
          <p:cNvSpPr>
            <a:spLocks noGrp="1"/>
          </p:cNvSpPr>
          <p:nvPr>
            <p:ph type="dt" sz="quarter"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77F5272B-4E18-4232-B8B1-496CE5DE99F7}" type="datetime1">
              <a:rPr lang="zh-CN" altLang="en-US" sz="1200">
                <a:latin typeface="Calibri" pitchFamily="34" charset="0"/>
              </a:rPr>
              <a:t>*</a:t>
            </a:fld>
            <a:endParaRPr lang="zh-CN" altLang="en-US" sz="1200">
              <a:latin typeface="Calibri" pitchFamily="34" charset="0"/>
            </a:endParaRPr>
          </a:p>
        </p:txBody>
      </p:sp>
      <p:sp>
        <p:nvSpPr>
          <p:cNvPr id="19460" name="页脚占位符 3"/>
          <p:cNvSpPr>
            <a:spLocks noGrp="1"/>
          </p:cNvSpPr>
          <p:nvPr>
            <p:ph type="ftr" sz="quarter" idx="2"/>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19461" name="灯片编号占位符 4"/>
          <p:cNvSpPr>
            <a:spLocks noGrp="1"/>
          </p:cNvSpPr>
          <p:nvPr>
            <p:ph type="sldNum" sz="quarter" idx="3"/>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DE1D5F7B-A7DC-4B94-8C14-2604D98E4A2B}"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17410"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17411" name="日期占位符 2"/>
          <p:cNvSpPr>
            <a:spLocks noGrp="1"/>
          </p:cNvSpPr>
          <p:nvPr>
            <p:ph type="dt"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025F53A9-3C42-4B3D-B453-93F52C8E6DA7}" type="datetime1">
              <a:rPr lang="zh-CN" altLang="en-US" sz="1200">
                <a:latin typeface="Calibri" pitchFamily="34" charset="0"/>
              </a:rPr>
              <a:t>*</a:t>
            </a:fld>
            <a:endParaRPr lang="zh-CN" altLang="en-US" sz="1200">
              <a:latin typeface="Calibri" pitchFamily="34" charset="0"/>
            </a:endParaRPr>
          </a:p>
        </p:txBody>
      </p:sp>
      <p:sp>
        <p:nvSpPr>
          <p:cNvPr id="17412"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17413" name="备注占位符 4"/>
          <p:cNvSpPr>
            <a:spLocks noGrp="1"/>
          </p:cNvSpPr>
          <p:nvPr>
            <p:ph type="body" sz="quarter" idx="3"/>
          </p:nvPr>
        </p:nvSpPr>
        <p:spPr>
          <a:xfrm>
            <a:off x="685800" y="4343400"/>
            <a:ext cx="5486400" cy="4114800"/>
          </a:xfrm>
          <a:prstGeom prst="rect">
            <a:avLst/>
          </a:prstGeom>
        </p:spPr>
        <p:txBody>
          <a:bodyPr rtlCol="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17414" name="页脚占位符 5"/>
          <p:cNvSpPr>
            <a:spLocks noGrp="1"/>
          </p:cNvSpPr>
          <p:nvPr>
            <p:ph type="ftr" sz="quarter" idx="4"/>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17415" name="灯片编号占位符 6"/>
          <p:cNvSpPr>
            <a:spLocks noGrp="1"/>
          </p:cNvSpPr>
          <p:nvPr>
            <p:ph type="sldNum" sz="quarter" idx="5"/>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52266F44-4432-43BE-8593-F89A832D4708}"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18434"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18435"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18436"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4939BA3F-9512-40FF-87BA-2F0D607ECD2F}" type="slidenum">
              <a:rPr lang="zh-CN" altLang="en-US" sz="1200">
                <a:latin typeface="Calibri" pitchFamily="34" charset="0"/>
              </a:rPr>
              <a:t>1</a:t>
            </a:fld>
            <a:endParaRPr lang="zh-CN" altLang="en-US" sz="1200">
              <a:latin typeface="Calibri" pitchFamily="34"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封面与封底">
    <p:spTree>
      <p:nvGrpSpPr>
        <p:cNvPr id="1" name=""/>
        <p:cNvGrpSpPr/>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目录页">
    <p:bg>
      <p:bgPr>
        <a:solidFill>
          <a:srgbClr val="D4F1E2"/>
        </a:solidFill>
      </p:bgPr>
    </p:bg>
    <p:spTree>
      <p:nvGrpSpPr>
        <p:cNvPr id="1" name=""/>
        <p:cNvGrpSpPr/>
        <p:nvPr/>
      </p:nvGrpSpPr>
      <p:grpSpPr/>
      <p:sp>
        <p:nvSpPr>
          <p:cNvPr id="1026" name="矩形 1"/>
          <p:cNvSpPr/>
          <p:nvPr/>
        </p:nvSpPr>
        <p:spPr>
          <a:xfrm>
            <a:off x="0" y="0"/>
            <a:ext cx="9144000" cy="514350"/>
          </a:xfrm>
          <a:prstGeom prst="rect">
            <a:avLst/>
          </a:prstGeom>
          <a:solidFill>
            <a:schemeClr val="accent4">
              <a:lumMod val="75000"/>
            </a:schemeClr>
          </a:solidFill>
          <a:ln>
            <a:noFill/>
          </a:ln>
        </p:spPr>
        <p:style>
          <a:lnRef idx="1">
            <a:schemeClr val="accent2"/>
          </a:lnRef>
          <a:fillRef idx="2">
            <a:schemeClr val="accent2"/>
          </a:fillRef>
          <a:effectRef idx="1">
            <a:schemeClr val="accent2"/>
          </a:effectRef>
          <a:fontRef idx="minor">
            <a:schemeClr val="dk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sz="1600">
              <a:solidFill>
                <a:srgbClr val="000000"/>
              </a:solidFill>
              <a:latin typeface="Times New Roman" pitchFamily="18" charset="0"/>
              <a:ea typeface="黑体" pitchFamily="49" charset="-122"/>
            </a:endParaRPr>
          </a:p>
        </p:txBody>
      </p:sp>
      <p:sp>
        <p:nvSpPr>
          <p:cNvPr id="11" name="标题 10"/>
          <p:cNvSpPr>
            <a:spLocks noGrp="1"/>
          </p:cNvSpPr>
          <p:nvPr>
            <p:ph type="title"/>
          </p:nvPr>
        </p:nvSpPr>
        <p:spPr>
          <a:xfrm>
            <a:off x="500633" y="882651"/>
            <a:ext cx="8127429" cy="1302448"/>
          </a:xfrm>
          <a:prstGeom prst="rect">
            <a:avLst/>
          </a:prstGeom>
        </p:spPr>
        <p:txBody>
          <a:bodyPr/>
          <a:lstStyle>
            <a:lvl1pPr eaLnBrk="1" hangingPunct="0">
              <a:lnSpc>
                <a:spcPct val="150000"/>
              </a:lnSpc>
              <a:defRPr sz="2800"/>
            </a:lvl1pPr>
          </a:lstStyle>
          <a:p>
            <a:r>
              <a:rPr lang="zh-CN" altLang="en-US"/>
              <a:t>单击此处编辑母版标题样式</a:t>
            </a:r>
          </a:p>
        </p:txBody>
      </p:sp>
      <p:sp>
        <p:nvSpPr>
          <p:cNvPr id="1027" name="日期占位符 2"/>
          <p:cNvSpPr>
            <a:spLocks noGrp="1"/>
          </p:cNvSpPr>
          <p:nvPr>
            <p:ph type="dt" sz="half" idx="10"/>
          </p:nvPr>
        </p:nvSpPr>
        <p:spPr>
          <a:xfrm>
            <a:off x="3905250" y="0"/>
            <a:ext cx="1514475" cy="552450"/>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E19A5C1D-FA0F-4DD2-A113-E8E04CA1922D}" type="datetime1">
              <a:t>*</a:t>
            </a:fld>
          </a:p>
        </p:txBody>
      </p:sp>
      <p:sp>
        <p:nvSpPr>
          <p:cNvPr id="1028" name="页脚占位符 3"/>
          <p:cNvSpPr>
            <a:spLocks noGrp="1"/>
          </p:cNvSpPr>
          <p:nvPr>
            <p:ph type="ftr" sz="quarter" idx="11"/>
          </p:nvPr>
        </p:nvSpPr>
        <p:spPr>
          <a:xfrm>
            <a:off x="3028950" y="6356350"/>
            <a:ext cx="30861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p:txBody>
      </p:sp>
      <p:sp>
        <p:nvSpPr>
          <p:cNvPr id="1029" name="灯片编号占位符 4"/>
          <p:cNvSpPr>
            <a:spLocks noGrp="1"/>
          </p:cNvSpPr>
          <p:nvPr>
            <p:ph type="sldNum" sz="quarter" idx="12"/>
          </p:nvPr>
        </p:nvSpPr>
        <p:spPr>
          <a:xfrm>
            <a:off x="6457950" y="6356350"/>
            <a:ext cx="20574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5D1075DD-6A19-47DD-9B48-4C58770ABC4D}" type="slidenum">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分节标题">
    <p:spTree>
      <p:nvGrpSpPr>
        <p:cNvPr id="1" name=""/>
        <p:cNvGrpSpPr/>
        <p:nvPr/>
      </p:nvGrpSpPr>
      <p:grpSpPr>
        <a:xfrm>
          <a:off x="0" y="0"/>
          <a:ext cx="0" cy="0"/>
        </a:xfrm>
      </p:grpSpPr>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页">
    <p:spTree>
      <p:nvGrpSpPr>
        <p:cNvPr id="1" name=""/>
        <p:cNvGrpSpPr/>
        <p:nvPr/>
      </p:nvGrpSpPr>
      <p:grpSpPr>
        <a:xfrm>
          <a:off x="0" y="0"/>
          <a:ext cx="0" cy="0"/>
        </a:xfrm>
      </p:grpSpPr>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页">
    <p:spTree>
      <p:nvGrpSpPr>
        <p:cNvPr id="1" name=""/>
        <p:cNvGrpSpPr/>
        <p:nvPr/>
      </p:nvGrpSpPr>
      <p:grpSpPr>
        <a:xfrm>
          <a:off x="0" y="0"/>
          <a:ext cx="0" cy="0"/>
        </a:xfrm>
      </p:grpSpPr>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版权页">
    <p:spTree>
      <p:nvGrpSpPr>
        <p:cNvPr id="1" name=""/>
        <p:cNvGrpSpPr/>
        <p:nvPr/>
      </p:nvGrpSpPr>
      <p:grpSpPr>
        <a:xfrm>
          <a:off x="0" y="0"/>
          <a:ext cx="0" cy="0"/>
        </a:xfrm>
      </p:grpSpPr>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信息页">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slideLayout" Target="../slideLayouts/slideLayout7.xml" /><Relationship Id="rId3"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4F1E2"/>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193" r:id="rId1"/>
    <p:sldLayoutId id="2147485195" r:id="rId2"/>
    <p:sldLayoutId id="2147485196" r:id="rId3"/>
    <p:sldLayoutId id="2147485197" r:id="rId4"/>
    <p:sldLayoutId id="2147485198" r:id="rId5"/>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Times New Roman" pitchFamily="18" charset="0"/>
          <a:ea typeface="黑体" pitchFamily="49"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199" r:id="rId1"/>
    <p:sldLayoutId id="2147485200" r:id="rId2"/>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Arial" pitchFamily="34" charset="0"/>
          <a:ea typeface="宋体" pitchFamily="2"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emf"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emf"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50" name="文本框 14"/>
          <p:cNvSpPr txBox="1"/>
          <p:nvPr/>
        </p:nvSpPr>
        <p:spPr>
          <a:xfrm>
            <a:off x="0" y="0"/>
            <a:ext cx="2393950" cy="4619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eaLnBrk="1" hangingPunct="1"/>
            <a:r>
              <a:rPr lang="zh-CN" altLang="en-US" sz="2400" spc="0">
                <a:solidFill>
                  <a:srgbClr val="7F7F7F"/>
                </a:solidFill>
                <a:latin typeface="黑体" pitchFamily="49" charset="-122"/>
                <a:ea typeface="黑体" pitchFamily="49" charset="-122"/>
              </a:rPr>
              <a:t>中</a:t>
            </a:r>
            <a:r>
              <a:rPr lang="zh-CN" altLang="en-US" sz="2400" spc="0">
                <a:solidFill>
                  <a:srgbClr val="7F7F7F"/>
                </a:solidFill>
                <a:latin typeface="黑体" panose="02010609060101010101" pitchFamily="49" charset="-122"/>
                <a:ea typeface="黑体" panose="02010609060101010101" pitchFamily="49" charset="-122"/>
              </a:rPr>
              <a:t>考总复习</a:t>
            </a:r>
            <a:endParaRPr lang="zh-CN" altLang="en-US" sz="2400">
              <a:solidFill>
                <a:srgbClr val="7F7F7F"/>
              </a:solidFill>
              <a:latin typeface="黑体" panose="02010609060101010101" pitchFamily="49" charset="-122"/>
              <a:ea typeface="黑体" panose="02010609060101010101" pitchFamily="49" charset="-122"/>
            </a:endParaRPr>
          </a:p>
        </p:txBody>
      </p:sp>
      <p:sp>
        <p:nvSpPr>
          <p:cNvPr id="2051" name="Oval 12"/>
          <p:cNvSpPr/>
          <p:nvPr/>
        </p:nvSpPr>
        <p:spPr bwMode="gray">
          <a:xfrm>
            <a:off x="1971675" y="5705475"/>
            <a:ext cx="314325" cy="519113"/>
          </a:xfrm>
          <a:prstGeom prst="ellipse">
            <a:avLst/>
          </a:prstGeom>
          <a:gradFill rotWithShape="1">
            <a:gsLst>
              <a:gs pos="0">
                <a:srgbClr val="FFCC00"/>
              </a:gs>
              <a:gs pos="100000">
                <a:srgbClr val="7C6300"/>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2" name="Oval 10"/>
          <p:cNvSpPr/>
          <p:nvPr/>
        </p:nvSpPr>
        <p:spPr bwMode="gray">
          <a:xfrm>
            <a:off x="428625" y="6559550"/>
            <a:ext cx="298450" cy="298450"/>
          </a:xfrm>
          <a:prstGeom prst="ellipse">
            <a:avLst/>
          </a:prstGeom>
          <a:gradFill rotWithShape="1">
            <a:gsLst>
              <a:gs pos="0">
                <a:srgbClr val="000000"/>
              </a:gs>
              <a:gs pos="100000">
                <a:srgbClr val="FFCC00"/>
              </a:gs>
            </a:gsLst>
            <a:lin ang="2700000" scaled="1"/>
          </a:gradFill>
          <a:ln w="38100">
            <a:noFill/>
            <a:miter lim="800000"/>
          </a:ln>
        </p:spPr>
        <p:txBody>
          <a:bodyPr wrap="none"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3" name="Oval 39"/>
          <p:cNvSpPr/>
          <p:nvPr/>
        </p:nvSpPr>
        <p:spPr bwMode="gray">
          <a:xfrm>
            <a:off x="1466850" y="639762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4" name="Oval 30"/>
          <p:cNvSpPr/>
          <p:nvPr/>
        </p:nvSpPr>
        <p:spPr bwMode="gray">
          <a:xfrm>
            <a:off x="2800350" y="6446838"/>
            <a:ext cx="258763" cy="25876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5" name="Oval 21"/>
          <p:cNvSpPr/>
          <p:nvPr/>
        </p:nvSpPr>
        <p:spPr bwMode="gray">
          <a:xfrm>
            <a:off x="4229100" y="6338888"/>
            <a:ext cx="428625" cy="519112"/>
          </a:xfrm>
          <a:prstGeom prst="ellipse">
            <a:avLst/>
          </a:prstGeom>
          <a:gradFill rotWithShape="1">
            <a:gsLst>
              <a:gs pos="0">
                <a:srgbClr val="48BE67"/>
              </a:gs>
              <a:gs pos="100000">
                <a:srgbClr val="235C32"/>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6" name="Oval 39"/>
          <p:cNvSpPr/>
          <p:nvPr/>
        </p:nvSpPr>
        <p:spPr bwMode="gray">
          <a:xfrm>
            <a:off x="0" y="5418138"/>
            <a:ext cx="200025" cy="519112"/>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7" name="Oval 30"/>
          <p:cNvSpPr/>
          <p:nvPr/>
        </p:nvSpPr>
        <p:spPr bwMode="gray">
          <a:xfrm>
            <a:off x="638175" y="5815013"/>
            <a:ext cx="371475" cy="51911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8" name="Oval 39"/>
          <p:cNvSpPr/>
          <p:nvPr/>
        </p:nvSpPr>
        <p:spPr bwMode="gray">
          <a:xfrm>
            <a:off x="3371850" y="595947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9" name="文本框 5"/>
          <p:cNvSpPr txBox="1">
            <a:spLocks noChangeArrowheads="1"/>
          </p:cNvSpPr>
          <p:nvPr/>
        </p:nvSpPr>
        <p:spPr bwMode="auto">
          <a:xfrm>
            <a:off x="759178" y="2056166"/>
            <a:ext cx="7473950" cy="1323975"/>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r>
              <a:rPr lang="zh-CN" altLang="en-US" sz="4000" b="1" spc="0">
                <a:solidFill>
                  <a:srgbClr val="1B5337"/>
                </a:solidFill>
                <a:latin typeface="黑体" panose="02010609060101010101" pitchFamily="49" charset="-122"/>
                <a:ea typeface="黑体" panose="02010609060101010101" pitchFamily="49" charset="-122"/>
              </a:rPr>
              <a:t>综合能力专项复习</a:t>
            </a:r>
            <a:endParaRPr lang="en-US" altLang="zh-CN" sz="4000" b="1">
              <a:solidFill>
                <a:srgbClr val="1B5337"/>
              </a:solidFill>
              <a:latin typeface="黑体" pitchFamily="49" charset="-122"/>
              <a:ea typeface="黑体" pitchFamily="49" charset="-122"/>
            </a:endParaRPr>
          </a:p>
          <a:p>
            <a:pPr marL="0" marR="0" lvl="0" indent="0" algn="ctr" eaLnBrk="1" hangingPunct="1"/>
            <a:r>
              <a:rPr lang="en-US" altLang="zh-CN" sz="4000" b="1" spc="0">
                <a:solidFill>
                  <a:srgbClr val="1B5337"/>
                </a:solidFill>
                <a:latin typeface="黑体" pitchFamily="49" charset="-122"/>
                <a:ea typeface="黑体" pitchFamily="49" charset="-122"/>
              </a:rPr>
              <a:t>(</a:t>
            </a:r>
            <a:r>
              <a:rPr lang="zh-CN" altLang="en-US" sz="4000" b="1" spc="0">
                <a:solidFill>
                  <a:srgbClr val="1B5337"/>
                </a:solidFill>
                <a:latin typeface="黑体" pitchFamily="49" charset="-122"/>
                <a:ea typeface="黑体" pitchFamily="49" charset="-122"/>
              </a:rPr>
              <a:t>一</a:t>
            </a:r>
            <a:r>
              <a:rPr lang="en-US" altLang="zh-CN" sz="4000" b="1" spc="0">
                <a:solidFill>
                  <a:srgbClr val="1B5337"/>
                </a:solidFill>
                <a:latin typeface="黑体" pitchFamily="49" charset="-122"/>
                <a:ea typeface="黑体" pitchFamily="49" charset="-122"/>
              </a:rPr>
              <a:t>)</a:t>
            </a:r>
            <a:r>
              <a:rPr lang="zh-CN" altLang="en-US" sz="4000" b="1" spc="0">
                <a:solidFill>
                  <a:srgbClr val="1B5337"/>
                </a:solidFill>
                <a:latin typeface="黑体" panose="02010609060101010101" pitchFamily="49" charset="-122"/>
                <a:ea typeface="黑体" panose="02010609060101010101" pitchFamily="49" charset="-122"/>
              </a:rPr>
              <a:t>实验拓展类</a:t>
            </a:r>
            <a:endParaRPr lang="zh-CN" altLang="en-US" sz="4000" b="1">
              <a:solidFill>
                <a:srgbClr val="1B5337"/>
              </a:solidFill>
              <a:latin typeface="黑体" panose="02010609060101010101" pitchFamily="49" charset="-122"/>
              <a:ea typeface="黑体" panose="02010609060101010101" pitchFamily="49" charset="-122"/>
            </a:endParaRPr>
          </a:p>
        </p:txBody>
      </p:sp>
    </p:spTree>
  </p:cSld>
  <p:clrMapOvr>
    <a:masterClrMapping/>
  </p:clrMapOvr>
  <p:transition>
    <p:comb/>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4" name="标题 1"/>
          <p:cNvSpPr>
            <a:spLocks noGrp="1"/>
          </p:cNvSpPr>
          <p:nvPr>
            <p:ph type="title" idx="4294967295"/>
          </p:nvPr>
        </p:nvSpPr>
        <p:spPr>
          <a:xfrm>
            <a:off x="500063" y="11890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2020·</a:t>
            </a:r>
            <a:r>
              <a:rPr lang="zh-CN" altLang="zh-CN" sz="2800"/>
              <a:t>龙川）为了探究平面镜成像的特点，小华准备了如图所示的实验器材．</a:t>
            </a:r>
            <a:br>
              <a:rPr lang="zh-CN" altLang="zh-CN" sz="2800"/>
            </a:br>
            <a:br>
              <a:rPr lang="en-US" altLang="zh-CN" sz="2800"/>
            </a:br>
            <a:br>
              <a:rPr lang="en-US" altLang="zh-CN" sz="2800"/>
            </a:br>
            <a:br>
              <a:rPr lang="en-US" altLang="zh-CN" sz="2800"/>
            </a:br>
            <a:r>
              <a:rPr lang="zh-CN" altLang="zh-CN" sz="2800"/>
              <a:t>（</a:t>
            </a:r>
            <a:r>
              <a:rPr lang="en-US" altLang="zh-CN" sz="2800"/>
              <a:t>1</a:t>
            </a:r>
            <a:r>
              <a:rPr lang="zh-CN" altLang="zh-CN" sz="2800"/>
              <a:t>）实验时，应选择玻璃板作为平面镜，目的是</a:t>
            </a:r>
            <a:r>
              <a:rPr lang="en-US" altLang="zh-CN" sz="2800"/>
              <a:t>__________________________________________</a:t>
            </a:r>
            <a:r>
              <a:rPr lang="zh-CN" altLang="zh-CN" sz="2800"/>
              <a:t>．</a:t>
            </a:r>
            <a:endParaRPr lang="zh-CN" altLang="en-US" sz="2800"/>
          </a:p>
        </p:txBody>
      </p:sp>
      <p:pic>
        <p:nvPicPr>
          <p:cNvPr id="3075" name="Picture 2"/>
          <p:cNvPicPr>
            <a:picLocks noChangeAspect="1"/>
          </p:cNvPicPr>
          <p:nvPr/>
        </p:nvPicPr>
        <p:blipFill>
          <a:blip r:embed="rId2"/>
          <a:stretch>
            <a:fillRect/>
          </a:stretch>
        </p:blipFill>
        <p:spPr>
          <a:xfrm>
            <a:off x="581025" y="2632075"/>
            <a:ext cx="7967663" cy="1593850"/>
          </a:xfrm>
          <a:prstGeom prst="rect">
            <a:avLst/>
          </a:prstGeom>
          <a:noFill/>
          <a:ln>
            <a:noFill/>
            <a:miter lim="800000"/>
          </a:ln>
        </p:spPr>
      </p:pic>
      <p:sp>
        <p:nvSpPr>
          <p:cNvPr id="3076" name="矩形 2"/>
          <p:cNvSpPr/>
          <p:nvPr/>
        </p:nvSpPr>
        <p:spPr>
          <a:xfrm>
            <a:off x="752475" y="5145088"/>
            <a:ext cx="305752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便于确定像的位置</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par>
                                <p:cTn id="8" presetID="10" presetClass="entr" presetSubtype="0" fill="hold" nodeType="withEffect">
                                  <p:stCondLst>
                                    <p:cond delay="0"/>
                                  </p:stCondLst>
                                  <p:childTnLst>
                                    <p:set>
                                      <p:cBhvr>
                                        <p:cTn id="9" dur="1" fill="hold">
                                          <p:stCondLst>
                                            <p:cond delay="0"/>
                                          </p:stCondLst>
                                        </p:cTn>
                                        <p:tgtEl>
                                          <p:spTgt spid="3075"/>
                                        </p:tgtEl>
                                        <p:attrNameLst>
                                          <p:attrName>style.visibility</p:attrName>
                                        </p:attrNameLst>
                                      </p:cBhvr>
                                      <p:to>
                                        <p:strVal val="visible"/>
                                      </p:to>
                                    </p:set>
                                    <p:animEffect transition="in" filter="fade">
                                      <p:cBhvr>
                                        <p:cTn id="10" dur="500"/>
                                        <p:tgtEl>
                                          <p:spTgt spid="3075"/>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076"/>
                                        </p:tgtEl>
                                        <p:attrNameLst>
                                          <p:attrName>style.visibility</p:attrName>
                                        </p:attrNameLst>
                                      </p:cBhvr>
                                      <p:to>
                                        <p:strVal val="visible"/>
                                      </p:to>
                                    </p:set>
                                    <p:anim calcmode="lin" valueType="num">
                                      <p:cBhvr additive="base">
                                        <p:cTn id="15" dur="500" fill="hold"/>
                                        <p:tgtEl>
                                          <p:spTgt spid="3076"/>
                                        </p:tgtEl>
                                        <p:attrNameLst>
                                          <p:attrName>ppt_x</p:attrName>
                                        </p:attrNameLst>
                                      </p:cBhvr>
                                      <p:tavLst>
                                        <p:tav tm="0">
                                          <p:val>
                                            <p:strVal val="#ppt_x"/>
                                          </p:val>
                                        </p:tav>
                                        <p:tav tm="100000">
                                          <p:val>
                                            <p:strVal val="#ppt_x"/>
                                          </p:val>
                                        </p:tav>
                                      </p:tavLst>
                                    </p:anim>
                                    <p:anim calcmode="lin" valueType="num">
                                      <p:cBhvr additive="base">
                                        <p:cTn id="16"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3076"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8" name="标题 1"/>
          <p:cNvSpPr>
            <a:spLocks noGrp="1"/>
          </p:cNvSpPr>
          <p:nvPr>
            <p:ph type="title" idx="4294967295"/>
          </p:nvPr>
        </p:nvSpPr>
        <p:spPr>
          <a:xfrm>
            <a:off x="508000" y="1536700"/>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）采用坐标纸铺在水平桌面上，将点燃的蜡烛</a:t>
            </a:r>
            <a:r>
              <a:rPr lang="en-US" altLang="zh-CN" sz="2800" i="1"/>
              <a:t>A</a:t>
            </a:r>
            <a:r>
              <a:rPr lang="zh-CN" altLang="zh-CN" sz="2800"/>
              <a:t>放在玻璃板的一侧，看到玻璃板后有蜡烛</a:t>
            </a:r>
            <a:r>
              <a:rPr lang="en-US" altLang="zh-CN" sz="2800" i="1"/>
              <a:t>A</a:t>
            </a:r>
            <a:r>
              <a:rPr lang="zh-CN" altLang="zh-CN" sz="2800"/>
              <a:t>的像</a:t>
            </a:r>
            <a:r>
              <a:rPr lang="en-US" altLang="zh-CN" sz="2800" i="1"/>
              <a:t>A</a:t>
            </a:r>
            <a:r>
              <a:rPr lang="en-US" altLang="zh-CN" sz="2800"/>
              <a:t>′.</a:t>
            </a:r>
            <a:r>
              <a:rPr lang="zh-CN" altLang="zh-CN" sz="2800"/>
              <a:t>拿一支与</a:t>
            </a:r>
            <a:r>
              <a:rPr lang="en-US" altLang="zh-CN" sz="2800" i="1"/>
              <a:t>A</a:t>
            </a:r>
            <a:r>
              <a:rPr lang="zh-CN" altLang="zh-CN" sz="2800"/>
              <a:t>相同的蜡烛</a:t>
            </a:r>
            <a:r>
              <a:rPr lang="en-US" altLang="zh-CN" sz="2800" i="1"/>
              <a:t>B</a:t>
            </a:r>
            <a:r>
              <a:rPr lang="zh-CN" altLang="zh-CN" sz="2800"/>
              <a:t>在玻璃板后的坐标纸面上来回移动，直到蜡烛</a:t>
            </a:r>
            <a:r>
              <a:rPr lang="en-US" altLang="zh-CN" sz="2800" i="1"/>
              <a:t>B</a:t>
            </a:r>
            <a:r>
              <a:rPr lang="zh-CN" altLang="zh-CN" sz="2800"/>
              <a:t>与像</a:t>
            </a:r>
            <a:r>
              <a:rPr lang="en-US" altLang="zh-CN" sz="2800" i="1"/>
              <a:t>A</a:t>
            </a:r>
            <a:r>
              <a:rPr lang="en-US" altLang="zh-CN" sz="2800"/>
              <a:t>′</a:t>
            </a:r>
            <a:r>
              <a:rPr lang="zh-CN" altLang="zh-CN" sz="2800" u="sng"/>
              <a:t>　　　　　</a:t>
            </a:r>
            <a:r>
              <a:rPr lang="zh-CN" altLang="zh-CN" sz="2800"/>
              <a:t>，记录像与物在坐标纸上对应点的位置．</a:t>
            </a:r>
            <a:br>
              <a:rPr lang="zh-CN" altLang="zh-CN" sz="2800"/>
            </a:br>
            <a:endParaRPr lang="zh-CN" altLang="en-US" sz="2800"/>
          </a:p>
        </p:txBody>
      </p:sp>
      <p:sp>
        <p:nvSpPr>
          <p:cNvPr id="4099" name="矩形 2"/>
          <p:cNvSpPr/>
          <p:nvPr/>
        </p:nvSpPr>
        <p:spPr>
          <a:xfrm>
            <a:off x="4829175" y="3533775"/>
            <a:ext cx="162242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完全重合</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099"/>
                                        </p:tgtEl>
                                        <p:attrNameLst>
                                          <p:attrName>style.visibility</p:attrName>
                                        </p:attrNameLst>
                                      </p:cBhvr>
                                      <p:to>
                                        <p:strVal val="visible"/>
                                      </p:to>
                                    </p:set>
                                    <p:anim calcmode="lin" valueType="num">
                                      <p:cBhvr additive="base">
                                        <p:cTn id="12" dur="500" fill="hold"/>
                                        <p:tgtEl>
                                          <p:spTgt spid="4099"/>
                                        </p:tgtEl>
                                        <p:attrNameLst>
                                          <p:attrName>ppt_x</p:attrName>
                                        </p:attrNameLst>
                                      </p:cBhvr>
                                      <p:tavLst>
                                        <p:tav tm="0">
                                          <p:val>
                                            <p:strVal val="#ppt_x"/>
                                          </p:val>
                                        </p:tav>
                                        <p:tav tm="100000">
                                          <p:val>
                                            <p:strVal val="#ppt_x"/>
                                          </p:val>
                                        </p:tav>
                                      </p:tavLst>
                                    </p:anim>
                                    <p:anim calcmode="lin" valueType="num">
                                      <p:cBhvr additive="base">
                                        <p:cTn id="13" dur="500" fill="hold"/>
                                        <p:tgtEl>
                                          <p:spTgt spid="40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P spid="4099"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2"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）改变蜡烛</a:t>
            </a:r>
            <a:r>
              <a:rPr lang="en-US" altLang="zh-CN" sz="2800" i="1"/>
              <a:t>A</a:t>
            </a:r>
            <a:r>
              <a:rPr lang="zh-CN" altLang="zh-CN" sz="2800"/>
              <a:t>的位置，再做两次实验．分别测出蜡烛</a:t>
            </a:r>
            <a:r>
              <a:rPr lang="en-US" altLang="zh-CN" sz="2800" i="1"/>
              <a:t>A</a:t>
            </a:r>
            <a:r>
              <a:rPr lang="zh-CN" altLang="zh-CN" sz="2800"/>
              <a:t>和蜡烛</a:t>
            </a:r>
            <a:r>
              <a:rPr lang="en-US" altLang="zh-CN" sz="2800" i="1"/>
              <a:t>B</a:t>
            </a:r>
            <a:r>
              <a:rPr lang="zh-CN" altLang="zh-CN" sz="2800"/>
              <a:t>到玻璃板的距离．请根据实验情况，在下表中补充完整记录实验数据的表格．（说明：不需要填写数据）</a:t>
            </a:r>
            <a:br>
              <a:rPr lang="zh-CN" altLang="zh-CN" sz="2800"/>
            </a:br>
            <a:endParaRPr lang="zh-CN" altLang="en-US" sz="2800"/>
          </a:p>
        </p:txBody>
      </p:sp>
      <p:graphicFrame>
        <p:nvGraphicFramePr>
          <p:cNvPr id="5123" name="表格 2"/>
          <p:cNvGraphicFramePr>
            <a:graphicFrameLocks noGrp="1"/>
          </p:cNvGraphicFramePr>
          <p:nvPr/>
        </p:nvGraphicFramePr>
        <p:xfrm>
          <a:off x="615950" y="3700462"/>
          <a:ext cx="7912100" cy="2428875"/>
        </p:xfrm>
        <a:graphic>
          <a:graphicData uri="http://schemas.openxmlformats.org/drawingml/2006/table">
            <a:tbl>
              <a:tblPr/>
              <a:tblGrid>
                <a:gridCol w="1006475"/>
                <a:gridCol w="3452812"/>
                <a:gridCol w="3452812"/>
              </a:tblGrid>
              <a:tr h="971550">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a:solidFill>
                            <a:srgbClr val="000000"/>
                          </a:solidFill>
                          <a:latin typeface="Times New Roman" pitchFamily="18" charset="0"/>
                          <a:ea typeface="黑体" panose="02010609060101010101" pitchFamily="49" charset="-122"/>
                        </a:rPr>
                        <a:t>实验次数</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a:solidFill>
                            <a:srgbClr val="000000"/>
                          </a:solidFill>
                          <a:latin typeface="Times New Roman" pitchFamily="18" charset="0"/>
                          <a:ea typeface="黑体" panose="02010609060101010101" pitchFamily="49" charset="-122"/>
                        </a:rPr>
                        <a:t>蜡烛</a:t>
                      </a:r>
                      <a:r>
                        <a:rPr lang="en-US" altLang="zh-CN" sz="2800">
                          <a:solidFill>
                            <a:srgbClr val="000000"/>
                          </a:solidFill>
                          <a:latin typeface="Times New Roman" pitchFamily="18" charset="0"/>
                          <a:ea typeface="黑体" panose="02010609060101010101" pitchFamily="49" charset="-122"/>
                        </a:rPr>
                        <a:t>A</a:t>
                      </a:r>
                      <a:r>
                        <a:rPr lang="en-US" altLang="zh-CN" sz="2800">
                          <a:solidFill>
                            <a:srgbClr val="000000"/>
                          </a:solidFill>
                          <a:latin typeface="Times New Roman" pitchFamily="18" charset="0"/>
                          <a:ea typeface="黑体" panose="02010609060101010101" pitchFamily="49" charset="-122"/>
                        </a:rPr>
                        <a:t>到玻璃板的距离</a:t>
                      </a:r>
                      <a:r>
                        <a:rPr lang="en-US" altLang="zh-CN" sz="2800">
                          <a:solidFill>
                            <a:srgbClr val="000000"/>
                          </a:solidFill>
                          <a:latin typeface="Times New Roman" pitchFamily="18" charset="0"/>
                          <a:ea typeface="黑体" panose="02010609060101010101" pitchFamily="49" charset="-122"/>
                        </a:rPr>
                        <a:t>/cm</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 </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485775">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1</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485775">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2</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485775">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3</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
        <p:nvSpPr>
          <p:cNvPr id="5145" name="矩形 3"/>
          <p:cNvSpPr/>
          <p:nvPr/>
        </p:nvSpPr>
        <p:spPr>
          <a:xfrm>
            <a:off x="5141913" y="3749675"/>
            <a:ext cx="3298825" cy="954088"/>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蜡烛</a:t>
            </a:r>
            <a:r>
              <a:rPr lang="en-US" altLang="zh-CN" sz="2800" i="1">
                <a:solidFill>
                  <a:srgbClr val="FF0000"/>
                </a:solidFill>
                <a:latin typeface="Times New Roman" pitchFamily="18" charset="0"/>
                <a:ea typeface="黑体" pitchFamily="49" charset="-122"/>
              </a:rPr>
              <a:t>B</a:t>
            </a:r>
            <a:r>
              <a:rPr lang="zh-CN" altLang="zh-CN" sz="2800">
                <a:solidFill>
                  <a:srgbClr val="FF0000"/>
                </a:solidFill>
                <a:latin typeface="Times New Roman" pitchFamily="18" charset="0"/>
                <a:ea typeface="黑体" pitchFamily="49" charset="-122"/>
              </a:rPr>
              <a:t>到玻璃板的距离</a:t>
            </a:r>
            <a:r>
              <a:rPr lang="en-US" altLang="zh-CN" sz="2800">
                <a:solidFill>
                  <a:srgbClr val="FF0000"/>
                </a:solidFill>
                <a:latin typeface="Times New Roman" pitchFamily="18" charset="0"/>
                <a:ea typeface="黑体" pitchFamily="49" charset="-122"/>
              </a:rPr>
              <a:t>/cm</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par>
                                <p:cTn id="8" presetID="10" presetClass="entr" presetSubtype="0" fill="hold" nodeType="withEffect">
                                  <p:stCondLst>
                                    <p:cond delay="0"/>
                                  </p:stCondLst>
                                  <p:childTnLst>
                                    <p:set>
                                      <p:cBhvr>
                                        <p:cTn id="9" dur="1" fill="hold">
                                          <p:stCondLst>
                                            <p:cond delay="0"/>
                                          </p:stCondLst>
                                        </p:cTn>
                                        <p:tgtEl>
                                          <p:spTgt spid="5123"/>
                                        </p:tgtEl>
                                        <p:attrNameLst>
                                          <p:attrName>style.visibility</p:attrName>
                                        </p:attrNameLst>
                                      </p:cBhvr>
                                      <p:to>
                                        <p:strVal val="visible"/>
                                      </p:to>
                                    </p:set>
                                    <p:animEffect transition="in" filter="fade">
                                      <p:cBhvr>
                                        <p:cTn id="10" dur="500"/>
                                        <p:tgtEl>
                                          <p:spTgt spid="5123"/>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145"/>
                                        </p:tgtEl>
                                        <p:attrNameLst>
                                          <p:attrName>style.visibility</p:attrName>
                                        </p:attrNameLst>
                                      </p:cBhvr>
                                      <p:to>
                                        <p:strVal val="visible"/>
                                      </p:to>
                                    </p:set>
                                    <p:anim calcmode="lin" valueType="num">
                                      <p:cBhvr additive="base">
                                        <p:cTn id="15" dur="500" fill="hold"/>
                                        <p:tgtEl>
                                          <p:spTgt spid="5145"/>
                                        </p:tgtEl>
                                        <p:attrNameLst>
                                          <p:attrName>ppt_x</p:attrName>
                                        </p:attrNameLst>
                                      </p:cBhvr>
                                      <p:tavLst>
                                        <p:tav tm="0">
                                          <p:val>
                                            <p:strVal val="#ppt_x"/>
                                          </p:val>
                                        </p:tav>
                                        <p:tav tm="100000">
                                          <p:val>
                                            <p:strVal val="#ppt_x"/>
                                          </p:val>
                                        </p:tav>
                                      </p:tavLst>
                                    </p:anim>
                                    <p:anim calcmode="lin" valueType="num">
                                      <p:cBhvr additive="base">
                                        <p:cTn id="16" dur="500" fill="hold"/>
                                        <p:tgtEl>
                                          <p:spTgt spid="51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45"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6" name="标题 1"/>
          <p:cNvSpPr>
            <a:spLocks noGrp="1"/>
          </p:cNvSpPr>
          <p:nvPr>
            <p:ph type="title" idx="4294967295"/>
          </p:nvPr>
        </p:nvSpPr>
        <p:spPr>
          <a:xfrm>
            <a:off x="508000" y="109378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）若将手指放在（</a:t>
            </a:r>
            <a:r>
              <a:rPr lang="en-US" altLang="zh-CN" sz="2800"/>
              <a:t>2</a:t>
            </a:r>
            <a:r>
              <a:rPr lang="zh-CN" altLang="zh-CN" sz="2800"/>
              <a:t>）中蜡烛</a:t>
            </a:r>
            <a:r>
              <a:rPr lang="en-US" altLang="zh-CN" sz="2800" i="1"/>
              <a:t>B</a:t>
            </a:r>
            <a:r>
              <a:rPr lang="zh-CN" altLang="zh-CN" sz="2800"/>
              <a:t>的</a:t>
            </a:r>
            <a:r>
              <a:rPr lang="en-US" altLang="zh-CN" sz="2800"/>
              <a:t>“</a:t>
            </a:r>
            <a:r>
              <a:rPr lang="zh-CN" altLang="zh-CN" sz="2800"/>
              <a:t>烛焰</a:t>
            </a:r>
            <a:r>
              <a:rPr lang="en-US" altLang="zh-CN" sz="2800"/>
              <a:t>”</a:t>
            </a:r>
            <a:r>
              <a:rPr lang="zh-CN" altLang="zh-CN" sz="2800"/>
              <a:t>上，手指</a:t>
            </a:r>
            <a:r>
              <a:rPr lang="zh-CN" altLang="zh-CN" sz="2800" u="sng"/>
              <a:t>　　　　　</a:t>
            </a:r>
            <a:r>
              <a:rPr lang="zh-CN" altLang="zh-CN" sz="2800"/>
              <a:t>（选填</a:t>
            </a:r>
            <a:r>
              <a:rPr lang="en-US" altLang="zh-CN" sz="2800"/>
              <a:t>“</a:t>
            </a:r>
            <a:r>
              <a:rPr lang="zh-CN" altLang="zh-CN" sz="2800"/>
              <a:t>会</a:t>
            </a:r>
            <a:r>
              <a:rPr lang="en-US" altLang="zh-CN" sz="2800"/>
              <a:t>”</a:t>
            </a:r>
            <a:r>
              <a:rPr lang="zh-CN" altLang="zh-CN" sz="2800"/>
              <a:t>或</a:t>
            </a:r>
            <a:r>
              <a:rPr lang="en-US" altLang="zh-CN" sz="2800"/>
              <a:t>“</a:t>
            </a:r>
            <a:r>
              <a:rPr lang="zh-CN" altLang="zh-CN" sz="2800"/>
              <a:t>不会</a:t>
            </a:r>
            <a:r>
              <a:rPr lang="en-US" altLang="zh-CN" sz="2800"/>
              <a:t>”</a:t>
            </a:r>
            <a:r>
              <a:rPr lang="zh-CN" altLang="zh-CN" sz="2800"/>
              <a:t>）被烧痛．</a:t>
            </a:r>
            <a:br>
              <a:rPr lang="zh-CN" altLang="zh-CN" sz="2800"/>
            </a:br>
            <a:r>
              <a:rPr lang="zh-CN" altLang="zh-CN" sz="2800"/>
              <a:t>（</a:t>
            </a:r>
            <a:r>
              <a:rPr lang="en-US" altLang="zh-CN" sz="2800"/>
              <a:t>5</a:t>
            </a:r>
            <a:r>
              <a:rPr lang="zh-CN" altLang="zh-CN" sz="2800"/>
              <a:t>）小华在网上发现，某种平面镜成像实验器用如图所示的器材改进了该实验，相比用蜡烛来做实验，主要的优点是</a:t>
            </a:r>
            <a:br>
              <a:rPr lang="en-US" altLang="zh-CN" sz="2800"/>
            </a:br>
            <a:r>
              <a:rPr lang="zh-CN" altLang="zh-CN" sz="2800" u="sng"/>
              <a:t>　　　　　　　　　　　　　　　　　　　　</a:t>
            </a:r>
            <a:r>
              <a:rPr lang="zh-CN" altLang="zh-CN" sz="2800"/>
              <a:t>（写出其中一点即可）</a:t>
            </a:r>
            <a:r>
              <a:rPr lang="en-US" altLang="zh-CN" sz="2800"/>
              <a:t>.</a:t>
            </a:r>
            <a:br>
              <a:rPr lang="zh-CN" altLang="zh-CN" sz="2800"/>
            </a:br>
            <a:endParaRPr lang="zh-CN" altLang="en-US" sz="2800"/>
          </a:p>
        </p:txBody>
      </p:sp>
      <p:sp>
        <p:nvSpPr>
          <p:cNvPr id="6147" name="矩形 2"/>
          <p:cNvSpPr/>
          <p:nvPr/>
        </p:nvSpPr>
        <p:spPr>
          <a:xfrm>
            <a:off x="1328738" y="1806575"/>
            <a:ext cx="903287"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不会</a:t>
            </a:r>
            <a:endParaRPr lang="zh-CN" altLang="en-US">
              <a:ea typeface="Times New Roman" pitchFamily="18" charset="0"/>
            </a:endParaRPr>
          </a:p>
        </p:txBody>
      </p:sp>
      <p:sp>
        <p:nvSpPr>
          <p:cNvPr id="6148" name="矩形 3"/>
          <p:cNvSpPr/>
          <p:nvPr/>
        </p:nvSpPr>
        <p:spPr>
          <a:xfrm>
            <a:off x="508000" y="4367213"/>
            <a:ext cx="7339013" cy="522287"/>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两个棋子的大小完全相同，大小不会发生变化</a:t>
            </a:r>
            <a:endParaRPr lang="zh-CN" altLang="zh-CN" sz="1000">
              <a:latin typeface="等线"/>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500"/>
                                        <p:tgtEl>
                                          <p:spTgt spid="614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147"/>
                                        </p:tgtEl>
                                        <p:attrNameLst>
                                          <p:attrName>style.visibility</p:attrName>
                                        </p:attrNameLst>
                                      </p:cBhvr>
                                      <p:to>
                                        <p:strVal val="visible"/>
                                      </p:to>
                                    </p:set>
                                    <p:anim calcmode="lin" valueType="num">
                                      <p:cBhvr additive="base">
                                        <p:cTn id="12" dur="500" fill="hold"/>
                                        <p:tgtEl>
                                          <p:spTgt spid="6147"/>
                                        </p:tgtEl>
                                        <p:attrNameLst>
                                          <p:attrName>ppt_x</p:attrName>
                                        </p:attrNameLst>
                                      </p:cBhvr>
                                      <p:tavLst>
                                        <p:tav tm="0">
                                          <p:val>
                                            <p:strVal val="#ppt_x"/>
                                          </p:val>
                                        </p:tav>
                                        <p:tav tm="100000">
                                          <p:val>
                                            <p:strVal val="#ppt_x"/>
                                          </p:val>
                                        </p:tav>
                                      </p:tavLst>
                                    </p:anim>
                                    <p:anim calcmode="lin" valueType="num">
                                      <p:cBhvr additive="base">
                                        <p:cTn id="13" dur="500" fill="hold"/>
                                        <p:tgtEl>
                                          <p:spTgt spid="6147"/>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148"/>
                                        </p:tgtEl>
                                        <p:attrNameLst>
                                          <p:attrName>style.visibility</p:attrName>
                                        </p:attrNameLst>
                                      </p:cBhvr>
                                      <p:to>
                                        <p:strVal val="visible"/>
                                      </p:to>
                                    </p:set>
                                    <p:anim calcmode="lin" valueType="num">
                                      <p:cBhvr additive="base">
                                        <p:cTn id="18" dur="500" fill="hold"/>
                                        <p:tgtEl>
                                          <p:spTgt spid="6148"/>
                                        </p:tgtEl>
                                        <p:attrNameLst>
                                          <p:attrName>ppt_x</p:attrName>
                                        </p:attrNameLst>
                                      </p:cBhvr>
                                      <p:tavLst>
                                        <p:tav tm="0">
                                          <p:val>
                                            <p:strVal val="#ppt_x"/>
                                          </p:val>
                                        </p:tav>
                                        <p:tav tm="100000">
                                          <p:val>
                                            <p:strVal val="#ppt_x"/>
                                          </p:val>
                                        </p:tav>
                                      </p:tavLst>
                                    </p:anim>
                                    <p:anim calcmode="lin" valueType="num">
                                      <p:cBhvr additive="base">
                                        <p:cTn id="19" dur="500" fill="hold"/>
                                        <p:tgtEl>
                                          <p:spTgt spid="61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p:bldP spid="6148"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70"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2020·</a:t>
            </a:r>
            <a:r>
              <a:rPr lang="zh-CN" altLang="zh-CN" sz="2800"/>
              <a:t>广东）受</a:t>
            </a:r>
            <a:r>
              <a:rPr lang="en-US" altLang="zh-CN" sz="2800"/>
              <a:t>“</a:t>
            </a:r>
            <a:r>
              <a:rPr lang="zh-CN" altLang="zh-CN" sz="2800"/>
              <a:t>曹冲称象</a:t>
            </a:r>
            <a:r>
              <a:rPr lang="en-US" altLang="zh-CN" sz="2800"/>
              <a:t>”</a:t>
            </a:r>
            <a:r>
              <a:rPr lang="zh-CN" altLang="zh-CN" sz="2800"/>
              <a:t>的启发，小明在家利用量筒、碗、水盆和足量的水（密度为</a:t>
            </a:r>
            <a:r>
              <a:rPr lang="en-US" altLang="zh-CN" sz="2800" i="1"/>
              <a:t>ρ</a:t>
            </a:r>
            <a:r>
              <a:rPr lang="zh-CN" altLang="zh-CN" sz="2800" baseline="-25000"/>
              <a:t>水</a:t>
            </a:r>
            <a:r>
              <a:rPr lang="zh-CN" altLang="zh-CN" sz="2800"/>
              <a:t>）、油性笔等，测量小玻璃珠的密度，如图</a:t>
            </a:r>
            <a:r>
              <a:rPr lang="en-US" altLang="zh-CN" sz="2800"/>
              <a:t>1</a:t>
            </a:r>
            <a:r>
              <a:rPr lang="zh-CN" altLang="zh-CN" sz="2800"/>
              <a:t>所示，实验步骤如下（请将步骤</a:t>
            </a:r>
            <a:r>
              <a:rPr lang="en-US" altLang="zh-CN" sz="2800"/>
              <a:t>④</a:t>
            </a:r>
            <a:r>
              <a:rPr lang="zh-CN" altLang="zh-CN" sz="2800"/>
              <a:t>补充完整）</a:t>
            </a:r>
            <a:r>
              <a:rPr lang="en-US" altLang="zh-CN" sz="2800"/>
              <a:t>.</a:t>
            </a:r>
            <a:br>
              <a:rPr lang="zh-CN" altLang="zh-CN" sz="2800"/>
            </a:br>
            <a:endParaRPr lang="zh-CN" altLang="en-US" sz="2800"/>
          </a:p>
        </p:txBody>
      </p:sp>
      <p:pic>
        <p:nvPicPr>
          <p:cNvPr id="7171" name="图片 2"/>
          <p:cNvPicPr>
            <a:picLocks noChangeAspect="1"/>
          </p:cNvPicPr>
          <p:nvPr/>
        </p:nvPicPr>
        <p:blipFill>
          <a:blip r:embed="rId2"/>
          <a:srcRect r="36632"/>
          <a:stretch>
            <a:fillRect/>
          </a:stretch>
        </p:blipFill>
        <p:spPr>
          <a:xfrm>
            <a:off x="539750" y="3730625"/>
            <a:ext cx="8088313" cy="188595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500"/>
                                        <p:tgtEl>
                                          <p:spTgt spid="7170"/>
                                        </p:tgtEl>
                                      </p:cBhvr>
                                    </p:animEffect>
                                  </p:childTnLst>
                                </p:cTn>
                              </p:par>
                              <p:par>
                                <p:cTn id="8" presetID="10" presetClass="entr" presetSubtype="0" fill="hold" nodeType="withEffect">
                                  <p:stCondLst>
                                    <p:cond delay="0"/>
                                  </p:stCondLst>
                                  <p:childTnLst>
                                    <p:set>
                                      <p:cBhvr>
                                        <p:cTn id="9" dur="1" fill="hold">
                                          <p:stCondLst>
                                            <p:cond delay="0"/>
                                          </p:stCondLst>
                                        </p:cTn>
                                        <p:tgtEl>
                                          <p:spTgt spid="7171"/>
                                        </p:tgtEl>
                                        <p:attrNameLst>
                                          <p:attrName>style.visibility</p:attrName>
                                        </p:attrNameLst>
                                      </p:cBhvr>
                                      <p:to>
                                        <p:strVal val="visible"/>
                                      </p:to>
                                    </p:set>
                                    <p:animEffect transition="in" filter="fade">
                                      <p:cBhvr>
                                        <p:cTn id="10" dur="5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4" name="标题 1"/>
          <p:cNvSpPr>
            <a:spLocks noGrp="1"/>
          </p:cNvSpPr>
          <p:nvPr>
            <p:ph type="title" idx="4294967295"/>
          </p:nvPr>
        </p:nvSpPr>
        <p:spPr>
          <a:xfrm>
            <a:off x="508000" y="8636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200"/>
              </a:lnSpc>
            </a:pPr>
            <a:r>
              <a:rPr lang="en-US" altLang="zh-CN" sz="2800"/>
              <a:t>①</a:t>
            </a:r>
            <a:r>
              <a:rPr lang="zh-CN" altLang="zh-CN" sz="2800"/>
              <a:t>如图甲，取一定数量的小玻璃珠放入空碗中，再把碗放入盛有水的水盆中，用油性笔在碗外壁上标记水面的位置：</a:t>
            </a:r>
            <a:br>
              <a:rPr lang="zh-CN" altLang="zh-CN" sz="2800"/>
            </a:br>
            <a:r>
              <a:rPr lang="en-US" altLang="zh-CN" sz="2800"/>
              <a:t>②</a:t>
            </a:r>
            <a:r>
              <a:rPr lang="zh-CN" altLang="zh-CN" sz="2800"/>
              <a:t>如图乙，往量筒内倒入适量的水，记下量筒中水的体积</a:t>
            </a:r>
            <a:r>
              <a:rPr lang="en-US" altLang="zh-CN" sz="2800" i="1"/>
              <a:t>V</a:t>
            </a:r>
            <a:r>
              <a:rPr lang="en-US" altLang="zh-CN" sz="2800" baseline="-25000"/>
              <a:t>1</a:t>
            </a:r>
            <a:r>
              <a:rPr lang="en-US" altLang="zh-CN" sz="2800"/>
              <a:t>.</a:t>
            </a:r>
            <a:br>
              <a:rPr lang="zh-CN" altLang="zh-CN" sz="2800"/>
            </a:br>
            <a:r>
              <a:rPr lang="en-US" altLang="zh-CN" sz="2800"/>
              <a:t>③</a:t>
            </a:r>
            <a:r>
              <a:rPr lang="zh-CN" altLang="zh-CN" sz="2800"/>
              <a:t>如图丙，取出碗中所有的小玻璃珠并放入量筒中，记下小玻璃珠和水的总体积</a:t>
            </a:r>
            <a:r>
              <a:rPr lang="en-US" altLang="zh-CN" sz="2800" i="1"/>
              <a:t>V</a:t>
            </a:r>
            <a:r>
              <a:rPr lang="en-US" altLang="zh-CN" sz="2800" baseline="-25000"/>
              <a:t>2</a:t>
            </a:r>
            <a:r>
              <a:rPr lang="en-US" altLang="zh-CN" sz="2800"/>
              <a:t>.</a:t>
            </a:r>
            <a:br>
              <a:rPr lang="zh-CN" altLang="zh-CN" sz="2800"/>
            </a:br>
            <a:r>
              <a:rPr lang="en-US" altLang="zh-CN" sz="2800"/>
              <a:t>④</a:t>
            </a:r>
            <a:r>
              <a:rPr lang="zh-CN" altLang="zh-CN" sz="2800"/>
              <a:t>如图丁，将量筒中的水慢慢倒入水盆中的空碗内，直到标记处与碗外水面</a:t>
            </a:r>
            <a:r>
              <a:rPr lang="zh-CN" altLang="zh-CN" sz="2800" u="sng"/>
              <a:t>　　　　　</a:t>
            </a:r>
            <a:r>
              <a:rPr lang="zh-CN" altLang="zh-CN" sz="2800"/>
              <a:t>，记下量筒中小玻璃珠和剩余水的总体积</a:t>
            </a:r>
            <a:r>
              <a:rPr lang="en-US" altLang="zh-CN" sz="2800" i="1"/>
              <a:t>V</a:t>
            </a:r>
            <a:r>
              <a:rPr lang="en-US" altLang="zh-CN" sz="2800" baseline="-25000"/>
              <a:t>3</a:t>
            </a:r>
            <a:r>
              <a:rPr lang="en-US" altLang="zh-CN" sz="2800"/>
              <a:t>.</a:t>
            </a:r>
            <a:br>
              <a:rPr lang="zh-CN" altLang="zh-CN" sz="2800"/>
            </a:br>
            <a:endParaRPr lang="zh-CN" altLang="en-US" sz="2800"/>
          </a:p>
        </p:txBody>
      </p:sp>
      <p:sp>
        <p:nvSpPr>
          <p:cNvPr id="8195" name="矩形 2"/>
          <p:cNvSpPr/>
          <p:nvPr/>
        </p:nvSpPr>
        <p:spPr>
          <a:xfrm>
            <a:off x="5324475" y="5121275"/>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相平</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barn(inVertical)">
                                      <p:cBhvr>
                                        <p:cTn id="7" dur="500"/>
                                        <p:tgtEl>
                                          <p:spTgt spid="819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195"/>
                                        </p:tgtEl>
                                        <p:attrNameLst>
                                          <p:attrName>style.visibility</p:attrName>
                                        </p:attrNameLst>
                                      </p:cBhvr>
                                      <p:to>
                                        <p:strVal val="visible"/>
                                      </p:to>
                                    </p:set>
                                    <p:anim calcmode="lin" valueType="num">
                                      <p:cBhvr additive="base">
                                        <p:cTn id="12" dur="500" fill="hold"/>
                                        <p:tgtEl>
                                          <p:spTgt spid="8195"/>
                                        </p:tgtEl>
                                        <p:attrNameLst>
                                          <p:attrName>ppt_x</p:attrName>
                                        </p:attrNameLst>
                                      </p:cBhvr>
                                      <p:tavLst>
                                        <p:tav tm="0">
                                          <p:val>
                                            <p:strVal val="#ppt_x"/>
                                          </p:val>
                                        </p:tav>
                                        <p:tav tm="100000">
                                          <p:val>
                                            <p:strVal val="#ppt_x"/>
                                          </p:val>
                                        </p:tav>
                                      </p:tavLst>
                                    </p:anim>
                                    <p:anim calcmode="lin" valueType="num">
                                      <p:cBhvr additive="base">
                                        <p:cTn id="13" dur="500" fill="hold"/>
                                        <p:tgtEl>
                                          <p:spTgt spid="81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8" name="标题 1"/>
          <p:cNvSpPr>
            <a:spLocks noGrp="1"/>
          </p:cNvSpPr>
          <p:nvPr>
            <p:ph type="title" idx="4294967295"/>
          </p:nvPr>
        </p:nvSpPr>
        <p:spPr>
          <a:xfrm>
            <a:off x="508000" y="11715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200000"/>
              </a:lnSpc>
            </a:pPr>
            <a:r>
              <a:rPr lang="zh-CN" altLang="zh-CN" sz="2800"/>
              <a:t>完成下列填空（选用</a:t>
            </a:r>
            <a:r>
              <a:rPr lang="en-US" altLang="zh-CN" sz="2800" i="1"/>
              <a:t>V</a:t>
            </a:r>
            <a:r>
              <a:rPr lang="en-US" altLang="zh-CN" sz="2800" baseline="-25000"/>
              <a:t>1</a:t>
            </a:r>
            <a:r>
              <a:rPr lang="zh-CN" altLang="zh-CN" sz="2800"/>
              <a:t>、</a:t>
            </a:r>
            <a:r>
              <a:rPr lang="en-US" altLang="zh-CN" sz="2800" i="1"/>
              <a:t>V</a:t>
            </a:r>
            <a:r>
              <a:rPr lang="en-US" altLang="zh-CN" sz="2800" baseline="-25000"/>
              <a:t>2</a:t>
            </a:r>
            <a:r>
              <a:rPr lang="zh-CN" altLang="zh-CN" sz="2800"/>
              <a:t>、</a:t>
            </a:r>
            <a:r>
              <a:rPr lang="en-US" altLang="zh-CN" sz="2800" i="1"/>
              <a:t>V</a:t>
            </a:r>
            <a:r>
              <a:rPr lang="en-US" altLang="zh-CN" sz="2800" baseline="-25000"/>
              <a:t>3</a:t>
            </a:r>
            <a:r>
              <a:rPr lang="zh-CN" altLang="zh-CN" sz="2800"/>
              <a:t>和</a:t>
            </a:r>
            <a:r>
              <a:rPr lang="en-US" altLang="zh-CN" sz="2800" i="1"/>
              <a:t>ρ</a:t>
            </a:r>
            <a:r>
              <a:rPr lang="zh-CN" altLang="zh-CN" sz="2800" baseline="-25000"/>
              <a:t>水</a:t>
            </a:r>
            <a:r>
              <a:rPr lang="zh-CN" altLang="zh-CN" sz="2800"/>
              <a:t>表示以下物理量）：</a:t>
            </a:r>
            <a:br>
              <a:rPr lang="zh-CN" altLang="zh-CN" sz="2800"/>
            </a:br>
            <a:r>
              <a:rPr lang="zh-CN" altLang="zh-CN" sz="2800"/>
              <a:t>（</a:t>
            </a:r>
            <a:r>
              <a:rPr lang="en-US" altLang="zh-CN" sz="2800"/>
              <a:t>1</a:t>
            </a:r>
            <a:r>
              <a:rPr lang="zh-CN" altLang="zh-CN" sz="2800"/>
              <a:t>）小玻璃珠的总体积为</a:t>
            </a:r>
            <a:r>
              <a:rPr lang="en-US" altLang="zh-CN" sz="2800" i="1"/>
              <a:t>V</a:t>
            </a:r>
            <a:r>
              <a:rPr lang="zh-CN" altLang="zh-CN" sz="2800"/>
              <a:t>＝</a:t>
            </a:r>
            <a:r>
              <a:rPr lang="zh-CN" altLang="zh-CN" sz="2800" u="sng"/>
              <a:t>　　　　　</a:t>
            </a:r>
            <a:r>
              <a:rPr lang="zh-CN" altLang="zh-CN" sz="2800"/>
              <a:t>．</a:t>
            </a:r>
            <a:br>
              <a:rPr lang="zh-CN" altLang="zh-CN" sz="2800"/>
            </a:br>
            <a:r>
              <a:rPr lang="zh-CN" altLang="zh-CN" sz="2800"/>
              <a:t>（</a:t>
            </a:r>
            <a:r>
              <a:rPr lang="en-US" altLang="zh-CN" sz="2800"/>
              <a:t>2</a:t>
            </a:r>
            <a:r>
              <a:rPr lang="zh-CN" altLang="zh-CN" sz="2800"/>
              <a:t>）小玻璃珠的总质量为</a:t>
            </a:r>
            <a:r>
              <a:rPr lang="en-US" altLang="zh-CN" sz="2800" i="1"/>
              <a:t>m</a:t>
            </a:r>
            <a:r>
              <a:rPr lang="zh-CN" altLang="zh-CN" sz="2800"/>
              <a:t>＝</a:t>
            </a:r>
            <a:r>
              <a:rPr lang="zh-CN" altLang="zh-CN" sz="2800" u="sng"/>
              <a:t>　　　</a:t>
            </a:r>
            <a:r>
              <a:rPr lang="en-US" altLang="zh-CN" sz="2800" u="sng"/>
              <a:t>      </a:t>
            </a:r>
            <a:r>
              <a:rPr lang="zh-CN" altLang="zh-CN" sz="2800" u="sng"/>
              <a:t>　　</a:t>
            </a:r>
            <a:r>
              <a:rPr lang="zh-CN" altLang="zh-CN" sz="2800"/>
              <a:t>．</a:t>
            </a:r>
            <a:br>
              <a:rPr lang="zh-CN" altLang="zh-CN" sz="2800"/>
            </a:br>
            <a:r>
              <a:rPr lang="zh-CN" altLang="zh-CN" sz="2800"/>
              <a:t>（</a:t>
            </a:r>
            <a:r>
              <a:rPr lang="en-US" altLang="zh-CN" sz="2800"/>
              <a:t>3</a:t>
            </a:r>
            <a:r>
              <a:rPr lang="zh-CN" altLang="zh-CN" sz="2800"/>
              <a:t>）小玻璃珠密度的表达式为</a:t>
            </a:r>
            <a:r>
              <a:rPr lang="en-US" altLang="zh-CN" sz="2800" i="1"/>
              <a:t>ρ</a:t>
            </a:r>
            <a:r>
              <a:rPr lang="zh-CN" altLang="zh-CN" sz="2800"/>
              <a:t>＝</a:t>
            </a:r>
            <a:r>
              <a:rPr lang="zh-CN" altLang="zh-CN" sz="2800" u="sng"/>
              <a:t>　　</a:t>
            </a:r>
            <a:r>
              <a:rPr lang="en-US" altLang="zh-CN" sz="2800" u="sng"/>
              <a:t>    </a:t>
            </a:r>
            <a:r>
              <a:rPr lang="zh-CN" altLang="zh-CN" sz="2800" u="sng"/>
              <a:t>　　　</a:t>
            </a:r>
            <a:r>
              <a:rPr lang="zh-CN" altLang="zh-CN" sz="2800"/>
              <a:t>．</a:t>
            </a:r>
            <a:br>
              <a:rPr lang="zh-CN" altLang="zh-CN" sz="2800"/>
            </a:br>
            <a:endParaRPr lang="zh-CN" altLang="en-US" sz="2800"/>
          </a:p>
        </p:txBody>
      </p:sp>
      <p:sp>
        <p:nvSpPr>
          <p:cNvPr id="9219" name="矩形 2"/>
          <p:cNvSpPr/>
          <p:nvPr/>
        </p:nvSpPr>
        <p:spPr>
          <a:xfrm>
            <a:off x="5538788" y="3059113"/>
            <a:ext cx="122396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i="1">
                <a:solidFill>
                  <a:srgbClr val="FF0000"/>
                </a:solidFill>
                <a:latin typeface="Times New Roman" pitchFamily="18" charset="0"/>
                <a:ea typeface="黑体" pitchFamily="49" charset="-122"/>
              </a:rPr>
              <a:t>V</a:t>
            </a:r>
            <a:r>
              <a:rPr lang="en-US" altLang="zh-CN" sz="2800" baseline="-25000">
                <a:solidFill>
                  <a:srgbClr val="FF0000"/>
                </a:solidFill>
                <a:latin typeface="Times New Roman" pitchFamily="18" charset="0"/>
                <a:ea typeface="黑体" pitchFamily="49" charset="-122"/>
              </a:rPr>
              <a:t>2</a:t>
            </a:r>
            <a:r>
              <a:rPr lang="zh-CN"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V</a:t>
            </a:r>
            <a:r>
              <a:rPr lang="en-US" altLang="zh-CN" sz="2800" baseline="-25000">
                <a:solidFill>
                  <a:srgbClr val="FF0000"/>
                </a:solidFill>
                <a:latin typeface="Times New Roman" pitchFamily="18" charset="0"/>
                <a:ea typeface="黑体" pitchFamily="49" charset="-122"/>
              </a:rPr>
              <a:t>1</a:t>
            </a:r>
            <a:endParaRPr lang="zh-CN" altLang="en-US"/>
          </a:p>
        </p:txBody>
      </p:sp>
      <p:sp>
        <p:nvSpPr>
          <p:cNvPr id="9220" name="矩形 3"/>
          <p:cNvSpPr/>
          <p:nvPr/>
        </p:nvSpPr>
        <p:spPr>
          <a:xfrm>
            <a:off x="5538788" y="3906838"/>
            <a:ext cx="187642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en-US" altLang="zh-CN" sz="2800" i="1">
                <a:solidFill>
                  <a:srgbClr val="FF0000"/>
                </a:solidFill>
                <a:latin typeface="Times New Roman" pitchFamily="18" charset="0"/>
                <a:ea typeface="黑体" pitchFamily="49" charset="-122"/>
              </a:rPr>
              <a:t>ρ</a:t>
            </a:r>
            <a:r>
              <a:rPr lang="zh-CN" altLang="zh-CN" sz="2800" baseline="-25000">
                <a:solidFill>
                  <a:srgbClr val="FF0000"/>
                </a:solidFill>
                <a:latin typeface="Times New Roman" pitchFamily="18" charset="0"/>
                <a:ea typeface="黑体" pitchFamily="49" charset="-122"/>
              </a:rPr>
              <a:t>水</a:t>
            </a:r>
            <a:r>
              <a:rPr lang="en-US"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V</a:t>
            </a:r>
            <a:r>
              <a:rPr lang="en-US" altLang="zh-CN" sz="2800" baseline="-25000">
                <a:solidFill>
                  <a:srgbClr val="FF0000"/>
                </a:solidFill>
                <a:latin typeface="Times New Roman" pitchFamily="18" charset="0"/>
                <a:ea typeface="黑体" pitchFamily="49" charset="-122"/>
              </a:rPr>
              <a:t>2</a:t>
            </a:r>
            <a:r>
              <a:rPr lang="zh-CN"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V</a:t>
            </a:r>
            <a:r>
              <a:rPr lang="en-US" altLang="zh-CN" sz="2800" baseline="-25000">
                <a:solidFill>
                  <a:srgbClr val="FF0000"/>
                </a:solidFill>
                <a:latin typeface="Times New Roman" pitchFamily="18" charset="0"/>
                <a:ea typeface="黑体" pitchFamily="49" charset="-122"/>
              </a:rPr>
              <a:t>3</a:t>
            </a:r>
            <a:r>
              <a:rPr lang="en-US" altLang="zh-CN" sz="2800">
                <a:solidFill>
                  <a:srgbClr val="FF0000"/>
                </a:solidFill>
                <a:latin typeface="Times New Roman" pitchFamily="18" charset="0"/>
                <a:ea typeface="黑体" pitchFamily="49" charset="-122"/>
              </a:rPr>
              <a:t>)</a:t>
            </a:r>
            <a:endParaRPr lang="zh-CN" altLang="zh-CN" sz="1000">
              <a:latin typeface="等线"/>
            </a:endParaRPr>
          </a:p>
        </p:txBody>
      </p:sp>
      <p:pic>
        <p:nvPicPr>
          <p:cNvPr id="9221" name="图片 4"/>
          <p:cNvPicPr>
            <a:picLocks noChangeAspect="1"/>
          </p:cNvPicPr>
          <p:nvPr/>
        </p:nvPicPr>
        <p:blipFill>
          <a:blip r:embed="rId2"/>
          <a:srcRect r="76527"/>
          <a:stretch>
            <a:fillRect/>
          </a:stretch>
        </p:blipFill>
        <p:spPr>
          <a:xfrm>
            <a:off x="5967413" y="4430713"/>
            <a:ext cx="2146300" cy="96520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500"/>
                                        <p:tgtEl>
                                          <p:spTgt spid="921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219"/>
                                        </p:tgtEl>
                                        <p:attrNameLst>
                                          <p:attrName>style.visibility</p:attrName>
                                        </p:attrNameLst>
                                      </p:cBhvr>
                                      <p:to>
                                        <p:strVal val="visible"/>
                                      </p:to>
                                    </p:set>
                                    <p:anim calcmode="lin" valueType="num">
                                      <p:cBhvr additive="base">
                                        <p:cTn id="12" dur="500" fill="hold"/>
                                        <p:tgtEl>
                                          <p:spTgt spid="9219"/>
                                        </p:tgtEl>
                                        <p:attrNameLst>
                                          <p:attrName>ppt_x</p:attrName>
                                        </p:attrNameLst>
                                      </p:cBhvr>
                                      <p:tavLst>
                                        <p:tav tm="0">
                                          <p:val>
                                            <p:strVal val="#ppt_x"/>
                                          </p:val>
                                        </p:tav>
                                        <p:tav tm="100000">
                                          <p:val>
                                            <p:strVal val="#ppt_x"/>
                                          </p:val>
                                        </p:tav>
                                      </p:tavLst>
                                    </p:anim>
                                    <p:anim calcmode="lin" valueType="num">
                                      <p:cBhvr additive="base">
                                        <p:cTn id="13" dur="500" fill="hold"/>
                                        <p:tgtEl>
                                          <p:spTgt spid="9219"/>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220"/>
                                        </p:tgtEl>
                                        <p:attrNameLst>
                                          <p:attrName>style.visibility</p:attrName>
                                        </p:attrNameLst>
                                      </p:cBhvr>
                                      <p:to>
                                        <p:strVal val="visible"/>
                                      </p:to>
                                    </p:set>
                                    <p:anim calcmode="lin" valueType="num">
                                      <p:cBhvr additive="base">
                                        <p:cTn id="18" dur="500" fill="hold"/>
                                        <p:tgtEl>
                                          <p:spTgt spid="9220"/>
                                        </p:tgtEl>
                                        <p:attrNameLst>
                                          <p:attrName>ppt_x</p:attrName>
                                        </p:attrNameLst>
                                      </p:cBhvr>
                                      <p:tavLst>
                                        <p:tav tm="0">
                                          <p:val>
                                            <p:strVal val="#ppt_x"/>
                                          </p:val>
                                        </p:tav>
                                        <p:tav tm="100000">
                                          <p:val>
                                            <p:strVal val="#ppt_x"/>
                                          </p:val>
                                        </p:tav>
                                      </p:tavLst>
                                    </p:anim>
                                    <p:anim calcmode="lin" valueType="num">
                                      <p:cBhvr additive="base">
                                        <p:cTn id="19" dur="500" fill="hold"/>
                                        <p:tgtEl>
                                          <p:spTgt spid="9220"/>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nodeType="clickEffect">
                                  <p:stCondLst>
                                    <p:cond delay="0"/>
                                  </p:stCondLst>
                                  <p:childTnLst>
                                    <p:set>
                                      <p:cBhvr>
                                        <p:cTn id="23" dur="1" fill="hold">
                                          <p:stCondLst>
                                            <p:cond delay="0"/>
                                          </p:stCondLst>
                                        </p:cTn>
                                        <p:tgtEl>
                                          <p:spTgt spid="9221"/>
                                        </p:tgtEl>
                                        <p:attrNameLst>
                                          <p:attrName>style.visibility</p:attrName>
                                        </p:attrNameLst>
                                      </p:cBhvr>
                                      <p:to>
                                        <p:strVal val="visible"/>
                                      </p:to>
                                    </p:set>
                                    <p:anim calcmode="lin" valueType="num">
                                      <p:cBhvr additive="base">
                                        <p:cTn id="24" dur="500" fill="hold"/>
                                        <p:tgtEl>
                                          <p:spTgt spid="9221"/>
                                        </p:tgtEl>
                                        <p:attrNameLst>
                                          <p:attrName>ppt_x</p:attrName>
                                        </p:attrNameLst>
                                      </p:cBhvr>
                                      <p:tavLst>
                                        <p:tav tm="0">
                                          <p:val>
                                            <p:strVal val="#ppt_x"/>
                                          </p:val>
                                        </p:tav>
                                        <p:tav tm="100000">
                                          <p:val>
                                            <p:strVal val="#ppt_x"/>
                                          </p:val>
                                        </p:tav>
                                      </p:tavLst>
                                    </p:anim>
                                    <p:anim calcmode="lin" valueType="num">
                                      <p:cBhvr additive="base">
                                        <p:cTn id="25" dur="500" fill="hold"/>
                                        <p:tgtEl>
                                          <p:spTgt spid="92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19" grpId="0"/>
      <p:bldP spid="9220"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242" name="标题 1"/>
          <p:cNvSpPr>
            <a:spLocks noGrp="1"/>
          </p:cNvSpPr>
          <p:nvPr>
            <p:ph type="title" idx="4294967295"/>
          </p:nvPr>
        </p:nvSpPr>
        <p:spPr>
          <a:xfrm>
            <a:off x="508000" y="14986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）在不改变实验方法的前提下，请提出一条提高测量精度的措施：</a:t>
            </a:r>
            <a:r>
              <a:rPr lang="en-US" altLang="zh-CN" sz="2800"/>
              <a:t>____________________________________________________________________________________________________________</a:t>
            </a:r>
            <a:r>
              <a:rPr lang="zh-CN" altLang="zh-CN" sz="2800"/>
              <a:t>（示例：在同等容积的情况下换用碗口面积较小的碗）</a:t>
            </a:r>
            <a:r>
              <a:rPr lang="en-US" altLang="zh-CN" sz="2800"/>
              <a:t>.</a:t>
            </a:r>
            <a:endParaRPr lang="zh-CN" altLang="en-US" sz="2800"/>
          </a:p>
        </p:txBody>
      </p:sp>
      <p:sp>
        <p:nvSpPr>
          <p:cNvPr id="10243" name="矩形 2"/>
          <p:cNvSpPr/>
          <p:nvPr/>
        </p:nvSpPr>
        <p:spPr>
          <a:xfrm>
            <a:off x="652463" y="2727325"/>
            <a:ext cx="7839075" cy="19589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nSpc>
                <a:spcPct val="150000"/>
              </a:lnSpc>
            </a:pPr>
            <a:r>
              <a:rPr lang="zh-CN" altLang="zh-CN" sz="2800">
                <a:solidFill>
                  <a:srgbClr val="FF0000"/>
                </a:solidFill>
                <a:latin typeface="Times New Roman" pitchFamily="18" charset="0"/>
                <a:ea typeface="黑体" pitchFamily="49" charset="-122"/>
              </a:rPr>
              <a:t>取出碗中所有的小玻璃珠，慢慢放入量筒中，注意不要溅出水</a:t>
            </a:r>
            <a:r>
              <a:rPr lang="en-US" altLang="zh-CN" sz="2800">
                <a:solidFill>
                  <a:srgbClr val="FF0000"/>
                </a:solidFill>
                <a:latin typeface="Times New Roman" pitchFamily="18" charset="0"/>
                <a:ea typeface="黑体" pitchFamily="49" charset="-122"/>
              </a:rPr>
              <a:t>(</a:t>
            </a:r>
            <a:r>
              <a:rPr lang="zh-CN" altLang="zh-CN" sz="2800">
                <a:solidFill>
                  <a:srgbClr val="FF0000"/>
                </a:solidFill>
                <a:latin typeface="Times New Roman" pitchFamily="18" charset="0"/>
                <a:ea typeface="黑体" pitchFamily="49" charset="-122"/>
              </a:rPr>
              <a:t>或测量水的体积时，视线要以凹液面为准</a:t>
            </a:r>
            <a:r>
              <a:rPr lang="en-US" altLang="zh-CN" sz="2800">
                <a:solidFill>
                  <a:srgbClr val="FF0000"/>
                </a:solidFill>
                <a:latin typeface="Times New Roman" pitchFamily="18" charset="0"/>
                <a:ea typeface="黑体" pitchFamily="49" charset="-122"/>
              </a:rPr>
              <a:t>)</a:t>
            </a:r>
            <a:endParaRPr lang="zh-CN" altLang="zh-CN" sz="1000">
              <a:latin typeface="等线"/>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fade">
                                      <p:cBhvr>
                                        <p:cTn id="7" dur="500"/>
                                        <p:tgtEl>
                                          <p:spTgt spid="1024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243"/>
                                        </p:tgtEl>
                                        <p:attrNameLst>
                                          <p:attrName>style.visibility</p:attrName>
                                        </p:attrNameLst>
                                      </p:cBhvr>
                                      <p:to>
                                        <p:strVal val="visible"/>
                                      </p:to>
                                    </p:set>
                                    <p:anim calcmode="lin" valueType="num">
                                      <p:cBhvr additive="base">
                                        <p:cTn id="12" dur="500" fill="hold"/>
                                        <p:tgtEl>
                                          <p:spTgt spid="10243"/>
                                        </p:tgtEl>
                                        <p:attrNameLst>
                                          <p:attrName>ppt_x</p:attrName>
                                        </p:attrNameLst>
                                      </p:cBhvr>
                                      <p:tavLst>
                                        <p:tav tm="0">
                                          <p:val>
                                            <p:strVal val="#ppt_x"/>
                                          </p:val>
                                        </p:tav>
                                        <p:tav tm="100000">
                                          <p:val>
                                            <p:strVal val="#ppt_x"/>
                                          </p:val>
                                        </p:tav>
                                      </p:tavLst>
                                    </p:anim>
                                    <p:anim calcmode="lin" valueType="num">
                                      <p:cBhvr additive="base">
                                        <p:cTn id="13" dur="500" fill="hold"/>
                                        <p:tgtEl>
                                          <p:spTgt spid="102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10243"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6" name="标题 1"/>
          <p:cNvSpPr>
            <a:spLocks noGrp="1"/>
          </p:cNvSpPr>
          <p:nvPr>
            <p:ph type="title" idx="4294967295"/>
          </p:nvPr>
        </p:nvSpPr>
        <p:spPr>
          <a:xfrm>
            <a:off x="508000" y="110331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2020·</a:t>
            </a:r>
            <a:r>
              <a:rPr lang="zh-CN" altLang="zh-CN" sz="2800"/>
              <a:t>深圳）有两块边长均为</a:t>
            </a:r>
            <a:r>
              <a:rPr lang="en-US" altLang="zh-CN" sz="2800"/>
              <a:t>4 cm</a:t>
            </a:r>
            <a:r>
              <a:rPr lang="zh-CN" altLang="zh-CN" sz="2800"/>
              <a:t>的无色透明的正方体</a:t>
            </a:r>
            <a:r>
              <a:rPr lang="en-US" altLang="zh-CN" sz="2800"/>
              <a:t>“</a:t>
            </a:r>
            <a:r>
              <a:rPr lang="zh-CN" altLang="zh-CN" sz="2800"/>
              <a:t>玻璃</a:t>
            </a:r>
            <a:r>
              <a:rPr lang="en-US" altLang="zh-CN" sz="2800"/>
              <a:t>”</a:t>
            </a:r>
            <a:r>
              <a:rPr lang="zh-CN" altLang="zh-CN" sz="2800"/>
              <a:t>．一块是普通玻璃（密度为</a:t>
            </a:r>
            <a:r>
              <a:rPr lang="en-US" altLang="zh-CN" sz="2800"/>
              <a:t>2.5×10</a:t>
            </a:r>
            <a:r>
              <a:rPr lang="en-US" altLang="zh-CN" sz="2800" baseline="30000"/>
              <a:t>3</a:t>
            </a:r>
            <a:r>
              <a:rPr lang="en-US" altLang="zh-CN" sz="2800"/>
              <a:t> kg/m</a:t>
            </a:r>
            <a:r>
              <a:rPr lang="en-US" altLang="zh-CN" sz="2800" baseline="30000"/>
              <a:t>3</a:t>
            </a:r>
            <a:r>
              <a:rPr lang="zh-CN" altLang="zh-CN" sz="2800"/>
              <a:t>）；另一块是</a:t>
            </a:r>
            <a:r>
              <a:rPr lang="en-US" altLang="zh-CN" sz="2800"/>
              <a:t>“</a:t>
            </a:r>
            <a:r>
              <a:rPr lang="zh-CN" altLang="zh-CN" sz="2800"/>
              <a:t>有机玻璃</a:t>
            </a:r>
            <a:r>
              <a:rPr lang="en-US" altLang="zh-CN" sz="2800"/>
              <a:t>”</a:t>
            </a:r>
            <a:r>
              <a:rPr lang="zh-CN" altLang="zh-CN" sz="2800"/>
              <a:t>（密度为</a:t>
            </a:r>
            <a:r>
              <a:rPr lang="en-US" altLang="zh-CN" sz="2800"/>
              <a:t>1.18×10</a:t>
            </a:r>
            <a:r>
              <a:rPr lang="en-US" altLang="zh-CN" sz="2800" baseline="30000"/>
              <a:t>3</a:t>
            </a:r>
            <a:r>
              <a:rPr lang="en-US" altLang="zh-CN" sz="2800"/>
              <a:t> kg/m</a:t>
            </a:r>
            <a:r>
              <a:rPr lang="en-US" altLang="zh-CN" sz="2800" baseline="30000"/>
              <a:t>3</a:t>
            </a:r>
            <a:r>
              <a:rPr lang="zh-CN" altLang="zh-CN" sz="2800"/>
              <a:t>）</a:t>
            </a:r>
            <a:r>
              <a:rPr lang="en-US" altLang="zh-CN" sz="2800"/>
              <a:t>.</a:t>
            </a:r>
            <a:r>
              <a:rPr lang="zh-CN" altLang="zh-CN" sz="2800"/>
              <a:t>请你选用所需器材，设计一种方案，在不损坏</a:t>
            </a:r>
            <a:r>
              <a:rPr lang="en-US" altLang="zh-CN" sz="2800"/>
              <a:t>“</a:t>
            </a:r>
            <a:r>
              <a:rPr lang="zh-CN" altLang="zh-CN" sz="2800"/>
              <a:t>玻璃</a:t>
            </a:r>
            <a:r>
              <a:rPr lang="en-US" altLang="zh-CN" sz="2800"/>
              <a:t>”</a:t>
            </a:r>
            <a:r>
              <a:rPr lang="zh-CN" altLang="zh-CN" sz="2800"/>
              <a:t>的原则下区分它们．</a:t>
            </a:r>
            <a:br>
              <a:rPr lang="zh-CN" altLang="zh-CN" sz="2800"/>
            </a:br>
            <a:r>
              <a:rPr lang="zh-CN" altLang="zh-CN" sz="2800"/>
              <a:t>实验器材：托盘天平、海绵、细线、大烧杯、刻度尺、浓盐水（密度为</a:t>
            </a:r>
            <a:r>
              <a:rPr lang="en-US" altLang="zh-CN" sz="2800"/>
              <a:t>1.3×10</a:t>
            </a:r>
            <a:r>
              <a:rPr lang="en-US" altLang="zh-CN" sz="2800" baseline="30000"/>
              <a:t>3</a:t>
            </a:r>
            <a:r>
              <a:rPr lang="en-US" altLang="zh-CN" sz="2800"/>
              <a:t> kg/m</a:t>
            </a:r>
            <a:r>
              <a:rPr lang="en-US" altLang="zh-CN" sz="2800" baseline="30000"/>
              <a:t>3</a:t>
            </a:r>
            <a:r>
              <a:rPr lang="zh-CN" altLang="zh-CN" sz="2800"/>
              <a:t>）</a:t>
            </a:r>
            <a:r>
              <a:rPr lang="en-US" altLang="zh-CN" sz="2800"/>
              <a:t>.</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arn(inVertical)">
                                      <p:cBhvr>
                                        <p:cTn id="7" dur="5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2290" name="标题 1"/>
          <p:cNvSpPr>
            <a:spLocks noGrp="1"/>
          </p:cNvSpPr>
          <p:nvPr>
            <p:ph type="title" idx="4294967295"/>
          </p:nvPr>
        </p:nvSpPr>
        <p:spPr>
          <a:xfrm>
            <a:off x="350838" y="738188"/>
            <a:ext cx="844232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400"/>
              <a:t>请将所选器材、操作方法、现象及结论填入下表（方案不能与示例相同）</a:t>
            </a:r>
            <a:r>
              <a:rPr lang="en-US" altLang="zh-CN" sz="2400"/>
              <a:t>.</a:t>
            </a:r>
            <a:br>
              <a:rPr lang="zh-CN" altLang="zh-CN" sz="2400"/>
            </a:br>
            <a:endParaRPr lang="zh-CN" altLang="en-US" sz="2400"/>
          </a:p>
        </p:txBody>
      </p:sp>
      <p:graphicFrame>
        <p:nvGraphicFramePr>
          <p:cNvPr id="12291" name="表格 2"/>
          <p:cNvGraphicFramePr>
            <a:graphicFrameLocks noGrp="1"/>
          </p:cNvGraphicFramePr>
          <p:nvPr/>
        </p:nvGraphicFramePr>
        <p:xfrm>
          <a:off x="441325" y="1982788"/>
          <a:ext cx="8261350" cy="4273550"/>
        </p:xfrm>
        <a:graphic>
          <a:graphicData uri="http://schemas.openxmlformats.org/drawingml/2006/table">
            <a:tbl>
              <a:tblPr/>
              <a:tblGrid>
                <a:gridCol w="760412"/>
                <a:gridCol w="1431925"/>
                <a:gridCol w="2589212"/>
                <a:gridCol w="1719262"/>
                <a:gridCol w="1760538"/>
              </a:tblGrid>
              <a:tr h="747712">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a:t>
                      </a:r>
                      <a:endParaRPr lang="zh-CN" altLang="zh-CN"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所选器材</a:t>
                      </a:r>
                      <a:endParaRPr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操作方法</a:t>
                      </a:r>
                      <a:endParaRPr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现象</a:t>
                      </a:r>
                      <a:endParaRPr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结论</a:t>
                      </a:r>
                      <a:endParaRPr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235075">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示例</a:t>
                      </a:r>
                      <a:endParaRPr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托盘天平</a:t>
                      </a:r>
                      <a:endParaRPr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将两块</a:t>
                      </a:r>
                      <a:r>
                        <a:rPr lang="en-US" altLang="en-US" sz="2400">
                          <a:solidFill>
                            <a:srgbClr val="000000"/>
                          </a:solidFill>
                          <a:latin typeface="Times New Roman" pitchFamily="18" charset="0"/>
                          <a:ea typeface="黑体" panose="02010609060101010101" pitchFamily="49" charset="-122"/>
                        </a:rPr>
                        <a:t>“</a:t>
                      </a:r>
                      <a:r>
                        <a:rPr lang="en-US" altLang="en-US" sz="2400">
                          <a:solidFill>
                            <a:srgbClr val="000000"/>
                          </a:solidFill>
                          <a:latin typeface="Times New Roman" pitchFamily="18" charset="0"/>
                          <a:ea typeface="黑体" panose="02010609060101010101" pitchFamily="49" charset="-122"/>
                        </a:rPr>
                        <a:t>玻璃</a:t>
                      </a:r>
                      <a:r>
                        <a:rPr lang="en-US" altLang="en-US" sz="2400">
                          <a:solidFill>
                            <a:srgbClr val="000000"/>
                          </a:solidFill>
                          <a:latin typeface="Times New Roman" pitchFamily="18" charset="0"/>
                          <a:ea typeface="黑体" panose="02010609060101010101" pitchFamily="49" charset="-122"/>
                        </a:rPr>
                        <a:t>”</a:t>
                      </a:r>
                      <a:r>
                        <a:rPr lang="en-US" altLang="en-US" sz="2400">
                          <a:solidFill>
                            <a:srgbClr val="000000"/>
                          </a:solidFill>
                          <a:latin typeface="Times New Roman" pitchFamily="18" charset="0"/>
                          <a:ea typeface="黑体" panose="02010609060101010101" pitchFamily="49" charset="-122"/>
                        </a:rPr>
                        <a:t>分别放在调节好的天平的两个托盘上．</a:t>
                      </a:r>
                      <a:endParaRPr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天平一端下降</a:t>
                      </a:r>
                      <a:endParaRPr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下降的一端放的是普通玻璃</a:t>
                      </a:r>
                      <a:endParaRPr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2290762">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你的方案</a:t>
                      </a:r>
                      <a:endParaRPr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u="sng">
                          <a:solidFill>
                            <a:srgbClr val="000000"/>
                          </a:solidFill>
                          <a:latin typeface="Times New Roman" pitchFamily="18" charset="0"/>
                          <a:ea typeface="黑体" panose="02010609060101010101" pitchFamily="49" charset="-122"/>
                        </a:rPr>
                        <a:t>　　　　　　　　　</a:t>
                      </a:r>
                      <a:endParaRPr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u="sng">
                          <a:solidFill>
                            <a:srgbClr val="000000"/>
                          </a:solidFill>
                          <a:latin typeface="Times New Roman" pitchFamily="18" charset="0"/>
                          <a:ea typeface="黑体" panose="02010609060101010101" pitchFamily="49" charset="-122"/>
                        </a:rPr>
                        <a:t>　　　　　　　　　</a:t>
                      </a:r>
                      <a:endParaRPr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u="sng">
                          <a:solidFill>
                            <a:srgbClr val="000000"/>
                          </a:solidFill>
                          <a:latin typeface="Times New Roman" pitchFamily="18" charset="0"/>
                          <a:ea typeface="黑体" panose="02010609060101010101" pitchFamily="49" charset="-122"/>
                        </a:rPr>
                        <a:t>　　　　　</a:t>
                      </a:r>
                      <a:endParaRPr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u="sng">
                          <a:solidFill>
                            <a:srgbClr val="000000"/>
                          </a:solidFill>
                          <a:latin typeface="Times New Roman" pitchFamily="18" charset="0"/>
                          <a:ea typeface="黑体" panose="02010609060101010101" pitchFamily="49" charset="-122"/>
                        </a:rPr>
                        <a:t>　　　　　　　　　</a:t>
                      </a:r>
                      <a:endParaRPr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
        <p:nvSpPr>
          <p:cNvPr id="12317" name="矩形 3"/>
          <p:cNvSpPr/>
          <p:nvPr/>
        </p:nvSpPr>
        <p:spPr>
          <a:xfrm>
            <a:off x="1290638" y="4405313"/>
            <a:ext cx="1425575" cy="13573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nSpc>
                <a:spcPts val="3400"/>
              </a:lnSpc>
            </a:pPr>
            <a:r>
              <a:rPr lang="zh-CN" altLang="zh-CN" sz="2400">
                <a:solidFill>
                  <a:srgbClr val="FF0000"/>
                </a:solidFill>
                <a:latin typeface="Times New Roman" pitchFamily="18" charset="0"/>
                <a:ea typeface="黑体" pitchFamily="49" charset="-122"/>
              </a:rPr>
              <a:t>大烧杯、浓盐水、细线</a:t>
            </a:r>
            <a:endParaRPr lang="zh-CN" altLang="en-US" sz="1600">
              <a:ea typeface="Times New Roman" pitchFamily="18" charset="0"/>
            </a:endParaRPr>
          </a:p>
        </p:txBody>
      </p:sp>
      <p:sp>
        <p:nvSpPr>
          <p:cNvPr id="12318" name="矩形 4"/>
          <p:cNvSpPr/>
          <p:nvPr/>
        </p:nvSpPr>
        <p:spPr>
          <a:xfrm>
            <a:off x="2805113" y="4279900"/>
            <a:ext cx="2546350" cy="17938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nSpc>
                <a:spcPts val="3400"/>
              </a:lnSpc>
            </a:pPr>
            <a:r>
              <a:rPr lang="zh-CN" altLang="zh-CN" sz="2400">
                <a:solidFill>
                  <a:srgbClr val="FF0000"/>
                </a:solidFill>
                <a:latin typeface="Times New Roman" pitchFamily="18" charset="0"/>
                <a:ea typeface="黑体" pitchFamily="49" charset="-122"/>
              </a:rPr>
              <a:t>用细线系着两块玻璃并放入装有适量浓盐水的大烧杯中</a:t>
            </a:r>
            <a:endParaRPr lang="zh-CN" altLang="en-US" sz="1600">
              <a:ea typeface="Times New Roman" pitchFamily="18" charset="0"/>
            </a:endParaRPr>
          </a:p>
        </p:txBody>
      </p:sp>
      <p:sp>
        <p:nvSpPr>
          <p:cNvPr id="12319" name="矩形 5"/>
          <p:cNvSpPr/>
          <p:nvPr/>
        </p:nvSpPr>
        <p:spPr>
          <a:xfrm>
            <a:off x="5202238" y="3968750"/>
            <a:ext cx="1768475" cy="2230438"/>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nSpc>
                <a:spcPts val="3400"/>
              </a:lnSpc>
            </a:pPr>
            <a:r>
              <a:rPr lang="zh-CN" altLang="zh-CN" sz="2400">
                <a:solidFill>
                  <a:srgbClr val="FF0000"/>
                </a:solidFill>
                <a:latin typeface="Times New Roman" pitchFamily="18" charset="0"/>
                <a:ea typeface="黑体" pitchFamily="49" charset="-122"/>
              </a:rPr>
              <a:t>一块玻璃漂浮在浓盐水表面，一块玻璃下沉到浓盐水底部</a:t>
            </a:r>
            <a:endParaRPr lang="zh-CN" altLang="en-US" sz="1600">
              <a:ea typeface="Times New Roman" pitchFamily="18" charset="0"/>
            </a:endParaRPr>
          </a:p>
        </p:txBody>
      </p:sp>
      <p:sp>
        <p:nvSpPr>
          <p:cNvPr id="12320" name="矩形 6"/>
          <p:cNvSpPr/>
          <p:nvPr/>
        </p:nvSpPr>
        <p:spPr>
          <a:xfrm>
            <a:off x="6942138" y="3994150"/>
            <a:ext cx="1774825" cy="2230438"/>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nSpc>
                <a:spcPts val="3400"/>
              </a:lnSpc>
            </a:pPr>
            <a:r>
              <a:rPr lang="zh-CN" altLang="zh-CN" sz="2400">
                <a:solidFill>
                  <a:srgbClr val="FF0000"/>
                </a:solidFill>
                <a:latin typeface="Times New Roman" pitchFamily="18" charset="0"/>
                <a:ea typeface="黑体" pitchFamily="49" charset="-122"/>
              </a:rPr>
              <a:t>漂浮的是有机玻璃，下沉到浓盐水底部的是普通玻璃</a:t>
            </a:r>
            <a:endParaRPr lang="zh-CN" altLang="en-US" sz="1600">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500"/>
                                        <p:tgtEl>
                                          <p:spTgt spid="12290"/>
                                        </p:tgtEl>
                                      </p:cBhvr>
                                    </p:animEffect>
                                  </p:childTnLst>
                                </p:cTn>
                              </p:par>
                              <p:par>
                                <p:cTn id="8" presetID="10" presetClass="entr" presetSubtype="0" fill="hold" nodeType="withEffect">
                                  <p:stCondLst>
                                    <p:cond delay="0"/>
                                  </p:stCondLst>
                                  <p:childTnLst>
                                    <p:set>
                                      <p:cBhvr>
                                        <p:cTn id="9" dur="1" fill="hold">
                                          <p:stCondLst>
                                            <p:cond delay="0"/>
                                          </p:stCondLst>
                                        </p:cTn>
                                        <p:tgtEl>
                                          <p:spTgt spid="12291"/>
                                        </p:tgtEl>
                                        <p:attrNameLst>
                                          <p:attrName>style.visibility</p:attrName>
                                        </p:attrNameLst>
                                      </p:cBhvr>
                                      <p:to>
                                        <p:strVal val="visible"/>
                                      </p:to>
                                    </p:set>
                                    <p:animEffect transition="in" filter="fade">
                                      <p:cBhvr>
                                        <p:cTn id="10" dur="500"/>
                                        <p:tgtEl>
                                          <p:spTgt spid="12291"/>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2317"/>
                                        </p:tgtEl>
                                        <p:attrNameLst>
                                          <p:attrName>style.visibility</p:attrName>
                                        </p:attrNameLst>
                                      </p:cBhvr>
                                      <p:to>
                                        <p:strVal val="visible"/>
                                      </p:to>
                                    </p:set>
                                    <p:anim calcmode="lin" valueType="num">
                                      <p:cBhvr additive="base">
                                        <p:cTn id="15" dur="500" fill="hold"/>
                                        <p:tgtEl>
                                          <p:spTgt spid="12317"/>
                                        </p:tgtEl>
                                        <p:attrNameLst>
                                          <p:attrName>ppt_x</p:attrName>
                                        </p:attrNameLst>
                                      </p:cBhvr>
                                      <p:tavLst>
                                        <p:tav tm="0">
                                          <p:val>
                                            <p:strVal val="#ppt_x"/>
                                          </p:val>
                                        </p:tav>
                                        <p:tav tm="100000">
                                          <p:val>
                                            <p:strVal val="#ppt_x"/>
                                          </p:val>
                                        </p:tav>
                                      </p:tavLst>
                                    </p:anim>
                                    <p:anim calcmode="lin" valueType="num">
                                      <p:cBhvr additive="base">
                                        <p:cTn id="16" dur="500" fill="hold"/>
                                        <p:tgtEl>
                                          <p:spTgt spid="12317"/>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318"/>
                                        </p:tgtEl>
                                        <p:attrNameLst>
                                          <p:attrName>style.visibility</p:attrName>
                                        </p:attrNameLst>
                                      </p:cBhvr>
                                      <p:to>
                                        <p:strVal val="visible"/>
                                      </p:to>
                                    </p:set>
                                    <p:anim calcmode="lin" valueType="num">
                                      <p:cBhvr additive="base">
                                        <p:cTn id="21" dur="500" fill="hold"/>
                                        <p:tgtEl>
                                          <p:spTgt spid="12318"/>
                                        </p:tgtEl>
                                        <p:attrNameLst>
                                          <p:attrName>ppt_x</p:attrName>
                                        </p:attrNameLst>
                                      </p:cBhvr>
                                      <p:tavLst>
                                        <p:tav tm="0">
                                          <p:val>
                                            <p:strVal val="#ppt_x"/>
                                          </p:val>
                                        </p:tav>
                                        <p:tav tm="100000">
                                          <p:val>
                                            <p:strVal val="#ppt_x"/>
                                          </p:val>
                                        </p:tav>
                                      </p:tavLst>
                                    </p:anim>
                                    <p:anim calcmode="lin" valueType="num">
                                      <p:cBhvr additive="base">
                                        <p:cTn id="22" dur="500" fill="hold"/>
                                        <p:tgtEl>
                                          <p:spTgt spid="12318"/>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2319"/>
                                        </p:tgtEl>
                                        <p:attrNameLst>
                                          <p:attrName>style.visibility</p:attrName>
                                        </p:attrNameLst>
                                      </p:cBhvr>
                                      <p:to>
                                        <p:strVal val="visible"/>
                                      </p:to>
                                    </p:set>
                                    <p:anim calcmode="lin" valueType="num">
                                      <p:cBhvr additive="base">
                                        <p:cTn id="27" dur="500" fill="hold"/>
                                        <p:tgtEl>
                                          <p:spTgt spid="12319"/>
                                        </p:tgtEl>
                                        <p:attrNameLst>
                                          <p:attrName>ppt_x</p:attrName>
                                        </p:attrNameLst>
                                      </p:cBhvr>
                                      <p:tavLst>
                                        <p:tav tm="0">
                                          <p:val>
                                            <p:strVal val="#ppt_x"/>
                                          </p:val>
                                        </p:tav>
                                        <p:tav tm="100000">
                                          <p:val>
                                            <p:strVal val="#ppt_x"/>
                                          </p:val>
                                        </p:tav>
                                      </p:tavLst>
                                    </p:anim>
                                    <p:anim calcmode="lin" valueType="num">
                                      <p:cBhvr additive="base">
                                        <p:cTn id="28" dur="500" fill="hold"/>
                                        <p:tgtEl>
                                          <p:spTgt spid="12319"/>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2320"/>
                                        </p:tgtEl>
                                        <p:attrNameLst>
                                          <p:attrName>style.visibility</p:attrName>
                                        </p:attrNameLst>
                                      </p:cBhvr>
                                      <p:to>
                                        <p:strVal val="visible"/>
                                      </p:to>
                                    </p:set>
                                    <p:anim calcmode="lin" valueType="num">
                                      <p:cBhvr additive="base">
                                        <p:cTn id="33" dur="500" fill="hold"/>
                                        <p:tgtEl>
                                          <p:spTgt spid="12320"/>
                                        </p:tgtEl>
                                        <p:attrNameLst>
                                          <p:attrName>ppt_x</p:attrName>
                                        </p:attrNameLst>
                                      </p:cBhvr>
                                      <p:tavLst>
                                        <p:tav tm="0">
                                          <p:val>
                                            <p:strVal val="#ppt_x"/>
                                          </p:val>
                                        </p:tav>
                                        <p:tav tm="100000">
                                          <p:val>
                                            <p:strVal val="#ppt_x"/>
                                          </p:val>
                                        </p:tav>
                                      </p:tavLst>
                                    </p:anim>
                                    <p:anim calcmode="lin" valueType="num">
                                      <p:cBhvr additive="base">
                                        <p:cTn id="34" dur="500" fill="hold"/>
                                        <p:tgtEl>
                                          <p:spTgt spid="123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317" grpId="0"/>
      <p:bldP spid="12318" grpId="0"/>
      <p:bldP spid="12319" grpId="0"/>
      <p:bldP spid="12320"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3314"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装修房子期间，小明准备为酒柜安装小射灯（额定电压为</a:t>
            </a:r>
            <a:r>
              <a:rPr lang="en-US" altLang="zh-CN" sz="2800"/>
              <a:t>12 V</a:t>
            </a:r>
            <a:r>
              <a:rPr lang="zh-CN" altLang="zh-CN" sz="2800"/>
              <a:t>），他把小射灯直接接入家庭电路后，刚一通电小射灯的灯丝就被烧断了，经检查发现，还有一个配件忘记安装了．</a:t>
            </a:r>
            <a:br>
              <a:rPr lang="zh-CN" altLang="zh-CN" sz="2800"/>
            </a:br>
            <a:endParaRPr lang="zh-CN" altLang="en-US" sz="2800"/>
          </a:p>
        </p:txBody>
      </p:sp>
      <p:pic>
        <p:nvPicPr>
          <p:cNvPr id="13315" name="Picture 2"/>
          <p:cNvPicPr>
            <a:picLocks noChangeAspect="1"/>
          </p:cNvPicPr>
          <p:nvPr/>
        </p:nvPicPr>
        <p:blipFill>
          <a:blip r:embed="rId2"/>
          <a:stretch>
            <a:fillRect/>
          </a:stretch>
        </p:blipFill>
        <p:spPr>
          <a:xfrm>
            <a:off x="1863725" y="3563938"/>
            <a:ext cx="5705475" cy="2865437"/>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par>
                                <p:cTn id="8" presetID="10" presetClass="entr" presetSubtype="0" fill="hold" nodeType="withEffect">
                                  <p:stCondLst>
                                    <p:cond delay="0"/>
                                  </p:stCondLst>
                                  <p:childTnLst>
                                    <p:set>
                                      <p:cBhvr>
                                        <p:cTn id="9" dur="1" fill="hold">
                                          <p:stCondLst>
                                            <p:cond delay="0"/>
                                          </p:stCondLst>
                                        </p:cTn>
                                        <p:tgtEl>
                                          <p:spTgt spid="13315"/>
                                        </p:tgtEl>
                                        <p:attrNameLst>
                                          <p:attrName>style.visibility</p:attrName>
                                        </p:attrNameLst>
                                      </p:cBhvr>
                                      <p:to>
                                        <p:strVal val="visible"/>
                                      </p:to>
                                    </p:set>
                                    <p:animEffect transition="in" filter="fade">
                                      <p:cBhvr>
                                        <p:cTn id="10"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4338" name="标题 1"/>
          <p:cNvSpPr>
            <a:spLocks noGrp="1"/>
          </p:cNvSpPr>
          <p:nvPr>
            <p:ph type="title" idx="4294967295"/>
          </p:nvPr>
        </p:nvSpPr>
        <p:spPr>
          <a:xfrm>
            <a:off x="508000" y="8540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200"/>
              </a:lnSpc>
            </a:pPr>
            <a:r>
              <a:rPr lang="zh-CN" altLang="zh-CN" sz="2800"/>
              <a:t>（</a:t>
            </a:r>
            <a:r>
              <a:rPr lang="en-US" altLang="zh-CN" sz="2800"/>
              <a:t>1</a:t>
            </a:r>
            <a:r>
              <a:rPr lang="zh-CN" altLang="zh-CN" sz="2800"/>
              <a:t>）没有安装配件导致小射灯被烧坏的原因是小射灯的实际电压</a:t>
            </a:r>
            <a:r>
              <a:rPr lang="zh-CN" altLang="zh-CN" sz="2800" u="sng"/>
              <a:t>　　　　　</a:t>
            </a:r>
            <a:r>
              <a:rPr lang="zh-CN" altLang="zh-CN" sz="2800"/>
              <a:t>额定电压（选填</a:t>
            </a:r>
            <a:r>
              <a:rPr lang="en-US" altLang="zh-CN" sz="2800"/>
              <a:t>“</a:t>
            </a:r>
            <a:r>
              <a:rPr lang="zh-CN" altLang="zh-CN" sz="2800"/>
              <a:t>大于</a:t>
            </a:r>
            <a:r>
              <a:rPr lang="en-US" altLang="zh-CN" sz="2800"/>
              <a:t>” “</a:t>
            </a:r>
            <a:r>
              <a:rPr lang="zh-CN" altLang="zh-CN" sz="2800"/>
              <a:t>等于</a:t>
            </a:r>
            <a:r>
              <a:rPr lang="en-US" altLang="zh-CN" sz="2800"/>
              <a:t>”</a:t>
            </a:r>
            <a:r>
              <a:rPr lang="zh-CN" altLang="zh-CN" sz="2800"/>
              <a:t>或</a:t>
            </a:r>
            <a:r>
              <a:rPr lang="en-US" altLang="zh-CN" sz="2800"/>
              <a:t>“</a:t>
            </a:r>
            <a:r>
              <a:rPr lang="zh-CN" altLang="zh-CN" sz="2800"/>
              <a:t>小于</a:t>
            </a:r>
            <a:r>
              <a:rPr lang="en-US" altLang="zh-CN" sz="2800"/>
              <a:t>”</a:t>
            </a:r>
            <a:r>
              <a:rPr lang="zh-CN" altLang="zh-CN" sz="2800"/>
              <a:t>）</a:t>
            </a:r>
            <a:r>
              <a:rPr lang="en-US" altLang="zh-CN" sz="2800"/>
              <a:t>.</a:t>
            </a:r>
            <a:br>
              <a:rPr lang="zh-CN" altLang="zh-CN" sz="2800"/>
            </a:br>
            <a:r>
              <a:rPr lang="zh-CN" altLang="zh-CN" sz="2800"/>
              <a:t>（</a:t>
            </a:r>
            <a:r>
              <a:rPr lang="en-US" altLang="zh-CN" sz="2800"/>
              <a:t>2</a:t>
            </a:r>
            <a:r>
              <a:rPr lang="zh-CN" altLang="zh-CN" sz="2800"/>
              <a:t>）小明想知道灯丝电阻随温度变化的规律，他利用实验室的器材设计了图甲所示的电路，小灯泡的额定电压</a:t>
            </a:r>
            <a:r>
              <a:rPr lang="en-US" altLang="zh-CN" sz="2800"/>
              <a:t>2.5 V</a:t>
            </a:r>
            <a:r>
              <a:rPr lang="zh-CN" altLang="zh-CN" sz="2800"/>
              <a:t>．闭合开关后，发现小灯泡不发光，经检查是由于某根导线断了造成的．他又利用图乙的电路对图甲的电路进行检测．检测时他应该将图甲中的开关</a:t>
            </a:r>
            <a:r>
              <a:rPr lang="zh-CN" altLang="zh-CN" sz="2800" u="sng"/>
              <a:t>　　　　　</a:t>
            </a:r>
            <a:r>
              <a:rPr lang="zh-CN" altLang="zh-CN" sz="2800"/>
              <a:t>，若检验灯发光说明被检测导线</a:t>
            </a:r>
            <a:r>
              <a:rPr lang="zh-CN" altLang="zh-CN" sz="2800" u="sng"/>
              <a:t>　　　　　</a:t>
            </a:r>
            <a:r>
              <a:rPr lang="zh-CN" altLang="zh-CN" sz="2800"/>
              <a:t>（选填</a:t>
            </a:r>
            <a:r>
              <a:rPr lang="en-US" altLang="zh-CN" sz="2800"/>
              <a:t>“</a:t>
            </a:r>
            <a:r>
              <a:rPr lang="zh-CN" altLang="zh-CN" sz="2800"/>
              <a:t>断了</a:t>
            </a:r>
            <a:r>
              <a:rPr lang="en-US" altLang="zh-CN" sz="2800"/>
              <a:t>”</a:t>
            </a:r>
            <a:r>
              <a:rPr lang="zh-CN" altLang="zh-CN" sz="2800"/>
              <a:t>或</a:t>
            </a:r>
            <a:r>
              <a:rPr lang="en-US" altLang="zh-CN" sz="2800"/>
              <a:t>“</a:t>
            </a:r>
            <a:r>
              <a:rPr lang="zh-CN" altLang="zh-CN" sz="2800"/>
              <a:t>没断</a:t>
            </a:r>
            <a:r>
              <a:rPr lang="en-US" altLang="zh-CN" sz="2800"/>
              <a:t>”</a:t>
            </a:r>
            <a:r>
              <a:rPr lang="zh-CN" altLang="zh-CN" sz="2800"/>
              <a:t>）</a:t>
            </a:r>
            <a:r>
              <a:rPr lang="en-US" altLang="zh-CN" sz="2800"/>
              <a:t>.</a:t>
            </a:r>
            <a:br>
              <a:rPr lang="zh-CN" altLang="zh-CN" sz="2800"/>
            </a:br>
            <a:endParaRPr lang="zh-CN" altLang="en-US" sz="2800"/>
          </a:p>
        </p:txBody>
      </p:sp>
      <p:sp>
        <p:nvSpPr>
          <p:cNvPr id="14339" name="矩形 2"/>
          <p:cNvSpPr/>
          <p:nvPr/>
        </p:nvSpPr>
        <p:spPr>
          <a:xfrm>
            <a:off x="3581400" y="1387475"/>
            <a:ext cx="903288"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大于</a:t>
            </a:r>
            <a:endParaRPr lang="zh-CN" altLang="en-US">
              <a:ea typeface="Times New Roman" pitchFamily="18" charset="0"/>
            </a:endParaRPr>
          </a:p>
        </p:txBody>
      </p:sp>
      <p:sp>
        <p:nvSpPr>
          <p:cNvPr id="14340" name="矩形 3"/>
          <p:cNvSpPr/>
          <p:nvPr/>
        </p:nvSpPr>
        <p:spPr>
          <a:xfrm>
            <a:off x="3551238" y="5118100"/>
            <a:ext cx="1262062"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断开　</a:t>
            </a:r>
            <a:endParaRPr lang="zh-CN" altLang="en-US">
              <a:ea typeface="Times New Roman" pitchFamily="18" charset="0"/>
            </a:endParaRPr>
          </a:p>
        </p:txBody>
      </p:sp>
      <p:sp>
        <p:nvSpPr>
          <p:cNvPr id="14341" name="矩形 4"/>
          <p:cNvSpPr/>
          <p:nvPr/>
        </p:nvSpPr>
        <p:spPr>
          <a:xfrm>
            <a:off x="2465388" y="5640388"/>
            <a:ext cx="90328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没断</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barn(inVertical)">
                                      <p:cBhvr>
                                        <p:cTn id="7" dur="500"/>
                                        <p:tgtEl>
                                          <p:spTgt spid="1433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339"/>
                                        </p:tgtEl>
                                        <p:attrNameLst>
                                          <p:attrName>style.visibility</p:attrName>
                                        </p:attrNameLst>
                                      </p:cBhvr>
                                      <p:to>
                                        <p:strVal val="visible"/>
                                      </p:to>
                                    </p:set>
                                    <p:anim calcmode="lin" valueType="num">
                                      <p:cBhvr additive="base">
                                        <p:cTn id="12" dur="500" fill="hold"/>
                                        <p:tgtEl>
                                          <p:spTgt spid="14339"/>
                                        </p:tgtEl>
                                        <p:attrNameLst>
                                          <p:attrName>ppt_x</p:attrName>
                                        </p:attrNameLst>
                                      </p:cBhvr>
                                      <p:tavLst>
                                        <p:tav tm="0">
                                          <p:val>
                                            <p:strVal val="#ppt_x"/>
                                          </p:val>
                                        </p:tav>
                                        <p:tav tm="100000">
                                          <p:val>
                                            <p:strVal val="#ppt_x"/>
                                          </p:val>
                                        </p:tav>
                                      </p:tavLst>
                                    </p:anim>
                                    <p:anim calcmode="lin" valueType="num">
                                      <p:cBhvr additive="base">
                                        <p:cTn id="13" dur="500" fill="hold"/>
                                        <p:tgtEl>
                                          <p:spTgt spid="14339"/>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340"/>
                                        </p:tgtEl>
                                        <p:attrNameLst>
                                          <p:attrName>style.visibility</p:attrName>
                                        </p:attrNameLst>
                                      </p:cBhvr>
                                      <p:to>
                                        <p:strVal val="visible"/>
                                      </p:to>
                                    </p:set>
                                    <p:anim calcmode="lin" valueType="num">
                                      <p:cBhvr additive="base">
                                        <p:cTn id="18" dur="500" fill="hold"/>
                                        <p:tgtEl>
                                          <p:spTgt spid="14340"/>
                                        </p:tgtEl>
                                        <p:attrNameLst>
                                          <p:attrName>ppt_x</p:attrName>
                                        </p:attrNameLst>
                                      </p:cBhvr>
                                      <p:tavLst>
                                        <p:tav tm="0">
                                          <p:val>
                                            <p:strVal val="#ppt_x"/>
                                          </p:val>
                                        </p:tav>
                                        <p:tav tm="100000">
                                          <p:val>
                                            <p:strVal val="#ppt_x"/>
                                          </p:val>
                                        </p:tav>
                                      </p:tavLst>
                                    </p:anim>
                                    <p:anim calcmode="lin" valueType="num">
                                      <p:cBhvr additive="base">
                                        <p:cTn id="19" dur="500" fill="hold"/>
                                        <p:tgtEl>
                                          <p:spTgt spid="14340"/>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4341"/>
                                        </p:tgtEl>
                                        <p:attrNameLst>
                                          <p:attrName>style.visibility</p:attrName>
                                        </p:attrNameLst>
                                      </p:cBhvr>
                                      <p:to>
                                        <p:strVal val="visible"/>
                                      </p:to>
                                    </p:set>
                                    <p:anim calcmode="lin" valueType="num">
                                      <p:cBhvr additive="base">
                                        <p:cTn id="24" dur="500" fill="hold"/>
                                        <p:tgtEl>
                                          <p:spTgt spid="14341"/>
                                        </p:tgtEl>
                                        <p:attrNameLst>
                                          <p:attrName>ppt_x</p:attrName>
                                        </p:attrNameLst>
                                      </p:cBhvr>
                                      <p:tavLst>
                                        <p:tav tm="0">
                                          <p:val>
                                            <p:strVal val="#ppt_x"/>
                                          </p:val>
                                        </p:tav>
                                        <p:tav tm="100000">
                                          <p:val>
                                            <p:strVal val="#ppt_x"/>
                                          </p:val>
                                        </p:tav>
                                      </p:tavLst>
                                    </p:anim>
                                    <p:anim calcmode="lin" valueType="num">
                                      <p:cBhvr additive="base">
                                        <p:cTn id="25" dur="500" fill="hold"/>
                                        <p:tgtEl>
                                          <p:spTgt spid="143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39" grpId="0"/>
      <p:bldP spid="14340" grpId="0"/>
      <p:bldP spid="14341"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5362" name="标题 1"/>
          <p:cNvSpPr>
            <a:spLocks noGrp="1"/>
          </p:cNvSpPr>
          <p:nvPr>
            <p:ph type="title" idx="4294967295"/>
          </p:nvPr>
        </p:nvSpPr>
        <p:spPr>
          <a:xfrm>
            <a:off x="447675" y="776288"/>
            <a:ext cx="824865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000"/>
              </a:lnSpc>
            </a:pPr>
            <a:r>
              <a:rPr lang="zh-CN" altLang="zh-CN" sz="2400"/>
              <a:t>（</a:t>
            </a:r>
            <a:r>
              <a:rPr lang="en-US" altLang="zh-CN" sz="2400"/>
              <a:t>3</a:t>
            </a:r>
            <a:r>
              <a:rPr lang="zh-CN" altLang="zh-CN" sz="2400"/>
              <a:t>）更换导线后，正确进行实验并将数据填入下表（电源电压恒为</a:t>
            </a:r>
            <a:r>
              <a:rPr lang="en-US" altLang="zh-CN" sz="2400"/>
              <a:t>4 V</a:t>
            </a:r>
            <a:r>
              <a:rPr lang="zh-CN" altLang="zh-CN" sz="2400"/>
              <a:t>）</a:t>
            </a:r>
            <a:r>
              <a:rPr lang="en-US" altLang="zh-CN" sz="2400"/>
              <a:t>.</a:t>
            </a:r>
            <a:br>
              <a:rPr lang="en-US" altLang="zh-CN" sz="2400"/>
            </a:br>
            <a:br>
              <a:rPr lang="en-US" altLang="zh-CN" sz="2400"/>
            </a:br>
            <a:br>
              <a:rPr lang="en-US" altLang="zh-CN" sz="2400"/>
            </a:br>
            <a:br>
              <a:rPr lang="en-US" altLang="zh-CN" sz="2400"/>
            </a:br>
            <a:br>
              <a:rPr lang="en-US" altLang="zh-CN" sz="2400"/>
            </a:br>
            <a:r>
              <a:rPr lang="zh-CN" altLang="zh-CN" sz="2400"/>
              <a:t>分析实验数据发现：温度越高，灯丝电阻越</a:t>
            </a:r>
            <a:r>
              <a:rPr lang="zh-CN" altLang="zh-CN" sz="2400" u="sng"/>
              <a:t>　　　　　</a:t>
            </a:r>
            <a:r>
              <a:rPr lang="zh-CN" altLang="zh-CN" sz="2400"/>
              <a:t>．根据表中的数据分析，下列滑动变阻器的规格符合实验要求的是</a:t>
            </a:r>
            <a:r>
              <a:rPr lang="zh-CN" altLang="zh-CN" sz="2400" u="sng"/>
              <a:t>　　　　　</a:t>
            </a:r>
            <a:r>
              <a:rPr lang="zh-CN" altLang="zh-CN" sz="2400"/>
              <a:t>．</a:t>
            </a:r>
            <a:br>
              <a:rPr lang="zh-CN" altLang="zh-CN" sz="2400"/>
            </a:br>
            <a:r>
              <a:rPr lang="en-US" altLang="zh-CN" sz="2400"/>
              <a:t>A</a:t>
            </a:r>
            <a:r>
              <a:rPr lang="zh-CN" altLang="zh-CN" sz="2400"/>
              <a:t>．</a:t>
            </a:r>
            <a:r>
              <a:rPr lang="en-US" altLang="zh-CN" sz="2400"/>
              <a:t>30 Ω</a:t>
            </a:r>
            <a:r>
              <a:rPr lang="zh-CN" altLang="zh-CN" sz="2400"/>
              <a:t>　</a:t>
            </a:r>
            <a:r>
              <a:rPr lang="en-US" altLang="zh-CN" sz="2400"/>
              <a:t>0.2 A</a:t>
            </a:r>
            <a:r>
              <a:rPr lang="zh-CN" altLang="zh-CN" sz="2400"/>
              <a:t>　　　　</a:t>
            </a:r>
            <a:r>
              <a:rPr lang="en-US" altLang="zh-CN" sz="2400"/>
              <a:t>	B</a:t>
            </a:r>
            <a:r>
              <a:rPr lang="zh-CN" altLang="zh-CN" sz="2400"/>
              <a:t>．</a:t>
            </a:r>
            <a:r>
              <a:rPr lang="en-US" altLang="zh-CN" sz="2400"/>
              <a:t>20 Ω</a:t>
            </a:r>
            <a:r>
              <a:rPr lang="zh-CN" altLang="zh-CN" sz="2400"/>
              <a:t>　</a:t>
            </a:r>
            <a:r>
              <a:rPr lang="en-US" altLang="zh-CN" sz="2400"/>
              <a:t>1 A</a:t>
            </a:r>
            <a:r>
              <a:rPr lang="zh-CN" altLang="zh-CN" sz="2400"/>
              <a:t>　　　　</a:t>
            </a:r>
            <a:br>
              <a:rPr lang="en-US" altLang="zh-CN" sz="2400"/>
            </a:br>
            <a:r>
              <a:rPr lang="en-US" altLang="zh-CN" sz="2400"/>
              <a:t>C</a:t>
            </a:r>
            <a:r>
              <a:rPr lang="zh-CN" altLang="zh-CN" sz="2400"/>
              <a:t>．</a:t>
            </a:r>
            <a:r>
              <a:rPr lang="en-US" altLang="zh-CN" sz="2400"/>
              <a:t>10 Ω</a:t>
            </a:r>
            <a:r>
              <a:rPr lang="zh-CN" altLang="zh-CN" sz="2400"/>
              <a:t>　</a:t>
            </a:r>
            <a:r>
              <a:rPr lang="en-US" altLang="zh-CN" sz="2400"/>
              <a:t>1 A</a:t>
            </a:r>
            <a:r>
              <a:rPr lang="zh-CN" altLang="zh-CN" sz="2400"/>
              <a:t>　　　　</a:t>
            </a:r>
            <a:r>
              <a:rPr lang="en-US" altLang="zh-CN" sz="2400"/>
              <a:t>	D</a:t>
            </a:r>
            <a:r>
              <a:rPr lang="zh-CN" altLang="zh-CN" sz="2400"/>
              <a:t>．</a:t>
            </a:r>
            <a:r>
              <a:rPr lang="en-US" altLang="zh-CN" sz="2400"/>
              <a:t>5 Ω</a:t>
            </a:r>
            <a:r>
              <a:rPr lang="zh-CN" altLang="zh-CN" sz="2400"/>
              <a:t>　</a:t>
            </a:r>
            <a:r>
              <a:rPr lang="en-US" altLang="zh-CN" sz="2400"/>
              <a:t>1.5 A</a:t>
            </a:r>
            <a:br>
              <a:rPr lang="zh-CN" altLang="zh-CN" sz="2400"/>
            </a:br>
            <a:br>
              <a:rPr lang="zh-CN" altLang="zh-CN" sz="2400"/>
            </a:br>
            <a:endParaRPr lang="zh-CN" altLang="en-US" sz="2400"/>
          </a:p>
        </p:txBody>
      </p:sp>
      <p:graphicFrame>
        <p:nvGraphicFramePr>
          <p:cNvPr id="15363" name="表格 2"/>
          <p:cNvGraphicFramePr>
            <a:graphicFrameLocks noGrp="1"/>
          </p:cNvGraphicFramePr>
          <p:nvPr/>
        </p:nvGraphicFramePr>
        <p:xfrm>
          <a:off x="554038" y="1876425"/>
          <a:ext cx="7986712" cy="2008188"/>
        </p:xfrm>
        <a:graphic>
          <a:graphicData uri="http://schemas.openxmlformats.org/drawingml/2006/table">
            <a:tbl>
              <a:tblPr/>
              <a:tblGrid>
                <a:gridCol w="2117725"/>
                <a:gridCol w="1966912"/>
                <a:gridCol w="1984375"/>
                <a:gridCol w="1917700"/>
              </a:tblGrid>
              <a:tr h="401638">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次数</a:t>
                      </a:r>
                      <a:endParaRPr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U/V</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I/A</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R/Ω</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401638">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2.5</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0.30</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401638">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0.26</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401638">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1.5</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0.24</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401638">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4</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1.0</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0.20</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
        <p:nvSpPr>
          <p:cNvPr id="15395" name="矩形 3"/>
          <p:cNvSpPr/>
          <p:nvPr/>
        </p:nvSpPr>
        <p:spPr>
          <a:xfrm>
            <a:off x="1306513" y="4843463"/>
            <a:ext cx="423862"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B</a:t>
            </a:r>
            <a:endParaRPr lang="zh-CN" altLang="en-US"/>
          </a:p>
        </p:txBody>
      </p:sp>
      <p:sp>
        <p:nvSpPr>
          <p:cNvPr id="15396" name="矩形 4"/>
          <p:cNvSpPr/>
          <p:nvPr/>
        </p:nvSpPr>
        <p:spPr>
          <a:xfrm>
            <a:off x="6840538" y="3851275"/>
            <a:ext cx="800100" cy="461963"/>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400">
                <a:solidFill>
                  <a:srgbClr val="FF0000"/>
                </a:solidFill>
                <a:latin typeface="Times New Roman" pitchFamily="18" charset="0"/>
                <a:ea typeface="黑体" pitchFamily="49" charset="-122"/>
              </a:rPr>
              <a:t>大　</a:t>
            </a:r>
            <a:endParaRPr lang="zh-CN" altLang="en-US" sz="1600">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500"/>
                                        <p:tgtEl>
                                          <p:spTgt spid="15362"/>
                                        </p:tgtEl>
                                      </p:cBhvr>
                                    </p:animEffect>
                                  </p:childTnLst>
                                </p:cTn>
                              </p:par>
                              <p:par>
                                <p:cTn id="8" presetID="10" presetClass="entr" presetSubtype="0" fill="hold" nodeType="withEffect">
                                  <p:stCondLst>
                                    <p:cond delay="0"/>
                                  </p:stCondLst>
                                  <p:childTnLst>
                                    <p:set>
                                      <p:cBhvr>
                                        <p:cTn id="9" dur="1" fill="hold">
                                          <p:stCondLst>
                                            <p:cond delay="0"/>
                                          </p:stCondLst>
                                        </p:cTn>
                                        <p:tgtEl>
                                          <p:spTgt spid="15363"/>
                                        </p:tgtEl>
                                        <p:attrNameLst>
                                          <p:attrName>style.visibility</p:attrName>
                                        </p:attrNameLst>
                                      </p:cBhvr>
                                      <p:to>
                                        <p:strVal val="visible"/>
                                      </p:to>
                                    </p:set>
                                    <p:animEffect transition="in" filter="fade">
                                      <p:cBhvr>
                                        <p:cTn id="10" dur="500"/>
                                        <p:tgtEl>
                                          <p:spTgt spid="15363"/>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5396"/>
                                        </p:tgtEl>
                                        <p:attrNameLst>
                                          <p:attrName>style.visibility</p:attrName>
                                        </p:attrNameLst>
                                      </p:cBhvr>
                                      <p:to>
                                        <p:strVal val="visible"/>
                                      </p:to>
                                    </p:set>
                                    <p:anim calcmode="lin" valueType="num">
                                      <p:cBhvr additive="base">
                                        <p:cTn id="15" dur="500" fill="hold"/>
                                        <p:tgtEl>
                                          <p:spTgt spid="15396"/>
                                        </p:tgtEl>
                                        <p:attrNameLst>
                                          <p:attrName>ppt_x</p:attrName>
                                        </p:attrNameLst>
                                      </p:cBhvr>
                                      <p:tavLst>
                                        <p:tav tm="0">
                                          <p:val>
                                            <p:strVal val="#ppt_x"/>
                                          </p:val>
                                        </p:tav>
                                        <p:tav tm="100000">
                                          <p:val>
                                            <p:strVal val="#ppt_x"/>
                                          </p:val>
                                        </p:tav>
                                      </p:tavLst>
                                    </p:anim>
                                    <p:anim calcmode="lin" valueType="num">
                                      <p:cBhvr additive="base">
                                        <p:cTn id="16" dur="500" fill="hold"/>
                                        <p:tgtEl>
                                          <p:spTgt spid="15396"/>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5395"/>
                                        </p:tgtEl>
                                        <p:attrNameLst>
                                          <p:attrName>style.visibility</p:attrName>
                                        </p:attrNameLst>
                                      </p:cBhvr>
                                      <p:to>
                                        <p:strVal val="visible"/>
                                      </p:to>
                                    </p:set>
                                    <p:anim calcmode="lin" valueType="num">
                                      <p:cBhvr additive="base">
                                        <p:cTn id="21" dur="500" fill="hold"/>
                                        <p:tgtEl>
                                          <p:spTgt spid="15395"/>
                                        </p:tgtEl>
                                        <p:attrNameLst>
                                          <p:attrName>ppt_x</p:attrName>
                                        </p:attrNameLst>
                                      </p:cBhvr>
                                      <p:tavLst>
                                        <p:tav tm="0">
                                          <p:val>
                                            <p:strVal val="#ppt_x"/>
                                          </p:val>
                                        </p:tav>
                                        <p:tav tm="100000">
                                          <p:val>
                                            <p:strVal val="#ppt_x"/>
                                          </p:val>
                                        </p:tav>
                                      </p:tavLst>
                                    </p:anim>
                                    <p:anim calcmode="lin" valueType="num">
                                      <p:cBhvr additive="base">
                                        <p:cTn id="22" dur="500" fill="hold"/>
                                        <p:tgtEl>
                                          <p:spTgt spid="153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5395" grpId="0"/>
      <p:bldP spid="15396"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6386" name="标题 1"/>
          <p:cNvSpPr>
            <a:spLocks noGrp="1"/>
          </p:cNvSpPr>
          <p:nvPr>
            <p:ph type="title" idx="4294967295"/>
          </p:nvPr>
        </p:nvSpPr>
        <p:spPr>
          <a:xfrm>
            <a:off x="508000" y="1219200"/>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小明查找资料，发现大多数金属的电阻都具有和灯丝电阻随温度变化规律相同的性质．他用一段具有这种性质的金属丝代替小灯泡接入图甲的电路中，并将滑动变阻器的滑片调到适当位置固定不动，设计了一个简易的测温装置．若要满足温度升高时测温装置的示数变大，应将图甲中</a:t>
            </a:r>
            <a:r>
              <a:rPr lang="zh-CN" altLang="zh-CN" sz="2800" u="sng"/>
              <a:t>　　　　</a:t>
            </a:r>
            <a:r>
              <a:rPr lang="zh-CN" altLang="zh-CN" sz="2800"/>
              <a:t>表的表盘改装成测温装置的刻度盘．</a:t>
            </a:r>
            <a:br>
              <a:rPr lang="zh-CN" altLang="zh-CN" sz="2800"/>
            </a:br>
            <a:endParaRPr lang="zh-CN" altLang="en-US" sz="2800"/>
          </a:p>
        </p:txBody>
      </p:sp>
      <p:sp>
        <p:nvSpPr>
          <p:cNvPr id="16387" name="矩形 2"/>
          <p:cNvSpPr/>
          <p:nvPr/>
        </p:nvSpPr>
        <p:spPr>
          <a:xfrm>
            <a:off x="6911975" y="4486275"/>
            <a:ext cx="903288"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电压</a:t>
            </a:r>
            <a:endParaRPr lang="zh-CN" altLang="en-US">
              <a:ea typeface="Times New Roman" pitchFamily="18" charset="0"/>
            </a:endParaRPr>
          </a:p>
        </p:txBody>
      </p:sp>
      <p:pic>
        <p:nvPicPr>
          <p:cNvPr id="16388" name="New picture"/>
          <p:cNvPicPr/>
          <p:nvPr/>
        </p:nvPicPr>
        <p:blipFill>
          <a:blip r:embed="rId2"/>
          <a:stretch>
            <a:fillRect/>
          </a:stretch>
        </p:blipFill>
        <p:spPr>
          <a:xfrm>
            <a:off x="11709400" y="11353800"/>
            <a:ext cx="330200" cy="2540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fade">
                                      <p:cBhvr>
                                        <p:cTn id="7" dur="500"/>
                                        <p:tgtEl>
                                          <p:spTgt spid="1638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6387"/>
                                        </p:tgtEl>
                                        <p:attrNameLst>
                                          <p:attrName>style.visibility</p:attrName>
                                        </p:attrNameLst>
                                      </p:cBhvr>
                                      <p:to>
                                        <p:strVal val="visible"/>
                                      </p:to>
                                    </p:set>
                                    <p:anim calcmode="lin" valueType="num">
                                      <p:cBhvr additive="base">
                                        <p:cTn id="12" dur="500" fill="hold"/>
                                        <p:tgtEl>
                                          <p:spTgt spid="16387"/>
                                        </p:tgtEl>
                                        <p:attrNameLst>
                                          <p:attrName>ppt_x</p:attrName>
                                        </p:attrNameLst>
                                      </p:cBhvr>
                                      <p:tavLst>
                                        <p:tav tm="0">
                                          <p:val>
                                            <p:strVal val="#ppt_x"/>
                                          </p:val>
                                        </p:tav>
                                        <p:tav tm="100000">
                                          <p:val>
                                            <p:strVal val="#ppt_x"/>
                                          </p:val>
                                        </p:tav>
                                      </p:tavLst>
                                    </p:anim>
                                    <p:anim calcmode="lin" valueType="num">
                                      <p:cBhvr additive="base">
                                        <p:cTn id="13" dur="500" fill="hold"/>
                                        <p:tgtEl>
                                          <p:spTgt spid="163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387"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版式">
  <a:themeElements>
    <a:clrScheme name="黄绿色">
      <a:dk1>
        <a:sysClr val="windowText" lastClr="000000"/>
      </a:dk1>
      <a:lt1>
        <a:sysClr val="window" lastClr="CCE8C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自定义 2">
      <a:majorFont>
        <a:latin typeface="Times New Roman"/>
        <a:ea typeface="黑体"/>
        <a:cs typeface="Arial"/>
      </a:majorFont>
      <a:minorFont>
        <a:latin typeface="Times New Roman"/>
        <a:ea typeface="黑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模版" id="{410808CE-EF7F-4D38-931F-B8DD4F0EE399}" vid="{E28F0A38-01FB-4156-90D8-19868590B595}"/>
    </a:ext>
  </a:extLst>
</a:theme>
</file>

<file path=ppt/theme/theme2.xml><?xml version="1.0" encoding="utf-8"?>
<a:theme xmlns:r="http://schemas.openxmlformats.org/officeDocument/2006/relationships" xmlns:a="http://schemas.openxmlformats.org/drawingml/2006/main" name="版权信息">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模版" id="{410808CE-EF7F-4D38-931F-B8DD4F0EE399}" vid="{946EB1CC-30E4-4E07-9E5E-700DB6834A7C}"/>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36</Paragraphs>
  <Slides>15</Slides>
  <Notes>1</Notes>
  <TotalTime>0</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15</vt:i4>
      </vt:variant>
    </vt:vector>
  </HeadingPairs>
  <TitlesOfParts>
    <vt:vector baseType="lpstr" size="24">
      <vt:lpstr>Arial</vt:lpstr>
      <vt:lpstr>宋体</vt:lpstr>
      <vt:lpstr>Times New Roman</vt:lpstr>
      <vt:lpstr>黑体</vt:lpstr>
      <vt:lpstr>Calibri</vt:lpstr>
      <vt:lpstr>Wingdings</vt:lpstr>
      <vt:lpstr>微软雅黑</vt:lpstr>
      <vt:lpstr>等线</vt:lpstr>
      <vt:lpstr>版式</vt:lpstr>
      <vt:lpstr>PowerPoint Presentation</vt:lpstr>
      <vt:lpstr>1.（2020·龙川）为了探究平面镜成像的特点，小华准备了如图所示的实验器材．（1）实验时，应选择玻璃板作为平面镜，目的是__________________________________________．</vt:lpstr>
      <vt:lpstr>（2）采用坐标纸铺在水平桌面上，将点燃的蜡烛A放在玻璃板的一侧，看到玻璃板后有蜡烛A的像A′.拿一支与A相同的蜡烛B在玻璃板后的坐标纸面上来回移动，直到蜡烛B与像A′　　　　　，记录像与物在坐标纸上对应点的位置．</vt:lpstr>
      <vt:lpstr>（3）改变蜡烛A的位置，再做两次实验．分别测出蜡烛A和蜡烛B到玻璃板的距离．请根据实验情况，在下表中补充完整记录实验数据的表格．（说明：不需要填写数据）</vt:lpstr>
      <vt:lpstr>（4）若将手指放在（2）中蜡烛B的“烛焰”上，手指　　　　　（选填“会”或“不会”）被烧痛．（5）小华在网上发现，某种平面镜成像实验器用如图所示的器材改进了该实验，相比用蜡烛来做实验，主要的优点是　　　　　　　　　　　　　　　　　　　　（写出其中一点即可）.</vt:lpstr>
      <vt:lpstr>2.（2020·广东）受“曹冲称象”的启发，小明在家利用量筒、碗、水盆和足量的水（密度为ρ水）、油性笔等，测量小玻璃珠的密度，如图1所示，实验步骤如下（请将步骤④补充完整）.</vt:lpstr>
      <vt:lpstr>①如图甲，取一定数量的小玻璃珠放入空碗中，再把碗放入盛有水的水盆中，用油性笔在碗外壁上标记水面的位置：②如图乙，往量筒内倒入适量的水，记下量筒中水的体积V1.③如图丙，取出碗中所有的小玻璃珠并放入量筒中，记下小玻璃珠和水的总体积V2.④如图丁，将量筒中的水慢慢倒入水盆中的空碗内，直到标记处与碗外水面　　　　　，记下量筒中小玻璃珠和剩余水的总体积V3.</vt:lpstr>
      <vt:lpstr>完成下列填空（选用V1、V2、V3和ρ水表示以下物理量）：（1）小玻璃珠的总体积为V＝　　　　　．（2）小玻璃珠的总质量为m＝　　　      　　．（3）小玻璃珠密度的表达式为ρ＝　　    　　　．</vt:lpstr>
      <vt:lpstr>（4）在不改变实验方法的前提下，请提出一条提高测量精度的措施：____________________________________________________________________________________________________________（示例：在同等容积的情况下换用碗口面积较小的碗）.</vt:lpstr>
      <vt:lpstr>3.（2020·深圳）有两块边长均为4 cm的无色透明的正方体“玻璃”．一块是普通玻璃（密度为2.5×103 kg/m3）；另一块是“有机玻璃”（密度为1.18×103 kg/m3）.请你选用所需器材，设计一种方案，在不损坏“玻璃”的原则下区分它们．实验器材：托盘天平、海绵、细线、大烧杯、刻度尺、浓盐水（密度为1.3×103 kg/m3）.</vt:lpstr>
      <vt:lpstr>请将所选器材、操作方法、现象及结论填入下表（方案不能与示例相同）.</vt:lpstr>
      <vt:lpstr>4.装修房子期间，小明准备为酒柜安装小射灯（额定电压为12 V），他把小射灯直接接入家庭电路后，刚一通电小射灯的灯丝就被烧断了，经检查发现，还有一个配件忘记安装了．</vt:lpstr>
      <vt:lpstr>（1）没有安装配件导致小射灯被烧坏的原因是小射灯的实际电压　　　　　额定电压（选填“大于” “等于”或“小于”）.（2）小明想知道灯丝电阻随温度变化的规律，他利用实验室的器材设计了图甲所示的电路，小灯泡的额定电压2.5 V．闭合开关后，发现小灯泡不发光，经检查是由于某根导线断了造成的．他又利用图乙的电路对图甲的电路进行检测．检测时他应该将图甲中的开关　　　　　，若检验灯发光说明被检测导线　　　　　（选填“断了”或“没断”）.</vt:lpstr>
      <vt:lpstr>（3）更换导线后，正确进行实验并将数据填入下表（电源电压恒为4 V）.分析实验数据发现：温度越高，灯丝电阻越　　　　　．根据表中的数据分析，下列滑动变阻器的规格符合实验要求的是　　　　　．A．30 Ω　0.2 A　　　　	B．20 Ω　1 A　　　　C．10 Ω　1 A　　　　	D．5 Ω　1.5 A</vt:lpstr>
      <vt:lpstr>（4）小明查找资料，发现大多数金属的电阻都具有和灯丝电阻随温度变化规律相同的性质．他用一段具有这种性质的金属丝代替小灯泡接入图甲的电路中，并将滑动变阻器的滑片调到适当位置固定不动，设计了一个简易的测温装置．若要满足温度升高时测温装置的示数变大，应将图甲中　　　　表的表盘改装成测温装置的刻度盘．</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2021-03-04T22:59:36.856</cp:lastPrinted>
  <dcterms:created xsi:type="dcterms:W3CDTF">2021-03-04T22:59:36Z</dcterms:created>
  <dcterms:modified xsi:type="dcterms:W3CDTF">2021-03-04T14:59:39Z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