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4" r:id="rId8"/>
    <p:sldId id="671" r:id="rId9"/>
    <p:sldId id="672" r:id="rId10"/>
    <p:sldId id="673" r:id="rId11"/>
    <p:sldId id="687" r:id="rId12"/>
    <p:sldId id="688" r:id="rId13"/>
    <p:sldId id="689" r:id="rId14"/>
    <p:sldId id="686" r:id="rId15"/>
    <p:sldId id="690" r:id="rId16"/>
    <p:sldId id="691" r:id="rId17"/>
    <p:sldId id="631" r:id="rId18"/>
    <p:sldId id="633" r:id="rId19"/>
    <p:sldId id="700" r:id="rId20"/>
    <p:sldId id="674" r:id="rId21"/>
    <p:sldId id="635" r:id="rId22"/>
    <p:sldId id="675" r:id="rId23"/>
    <p:sldId id="677" r:id="rId24"/>
    <p:sldId id="678" r:id="rId25"/>
    <p:sldId id="692" r:id="rId26"/>
    <p:sldId id="679" r:id="rId27"/>
    <p:sldId id="682" r:id="rId28"/>
    <p:sldId id="676" r:id="rId29"/>
    <p:sldId id="680" r:id="rId30"/>
    <p:sldId id="693" r:id="rId31"/>
    <p:sldId id="681" r:id="rId32"/>
    <p:sldId id="683" r:id="rId33"/>
    <p:sldId id="684" r:id="rId34"/>
    <p:sldId id="694" r:id="rId35"/>
    <p:sldId id="695" r:id="rId36"/>
    <p:sldId id="696" r:id="rId37"/>
    <p:sldId id="593" r:id="rId38"/>
    <p:sldId id="518" r:id="rId39"/>
    <p:sldId id="697" r:id="rId40"/>
    <p:sldId id="698" r:id="rId41"/>
    <p:sldId id="699" r:id="rId42"/>
    <p:sldId id="597" r:id="rId43"/>
    <p:sldId id="600" r:id="rId44"/>
    <p:sldId id="685" r:id="rId45"/>
  </p:sldIdLst>
  <p:sldSz cx="9144000" cy="5143500"/>
  <p:notesSz cx="6858000" cy="9144000"/>
  <p:custDataLst>
    <p:tags r:id="rId46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tags" Target="tags/tag1.xml" /><Relationship Id="rId47" Type="http://schemas.openxmlformats.org/officeDocument/2006/relationships/presProps" Target="presProps.xml" /><Relationship Id="rId48" Type="http://schemas.openxmlformats.org/officeDocument/2006/relationships/viewProps" Target="viewProps.xml" /><Relationship Id="rId49" Type="http://schemas.openxmlformats.org/officeDocument/2006/relationships/theme" Target="theme/theme1.xml" /><Relationship Id="rId5" Type="http://schemas.openxmlformats.org/officeDocument/2006/relationships/slide" Target="slides/slide3.xml" /><Relationship Id="rId50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B9F72820-1084-4114-83B1-5974F856A75F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C34F5BB-82D8-457B-90E3-B6068639A67D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DDFB392-573C-40C0-972C-9E03879C9954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DA4433D-79F5-4CC7-9E52-A724CB58687D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2718BC7-68A7-4B39-886D-DEB8527F5046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E25E298-B83C-4AB7-AE63-1819C7CFD02D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31D5693-83F8-423C-916F-8762CF614C9B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7918A05-FB01-4E82-9468-02E7DD6A7661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4CCA38A-301F-40A2-8BE3-1EEAF323FF95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7392472-5C4E-4938-BD4C-9730555F41E7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EA86F56-ED5D-45E8-B227-A71EB82E3FF8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3F1A4C4B-D2D7-48C0-AE13-C57BC4A724FB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A384268-5F9F-4A6A-AF54-8F7E7C3D484D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37D03CA-7396-43BC-BEEC-292AC9710173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F415992-9DA9-483B-8BC0-201D97CA12E7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48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397F9B4-3002-488C-9B0F-BC086F2BAC84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68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686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4787106-8267-4DB2-8022-47B3B8242161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89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891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3035D4F-488C-414D-A26B-18D600E1F6BA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5CE48D8-4A58-4930-9EA9-3929C08328C9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30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301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3F16CED-0D02-4EC2-8890-B565107AED4B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50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7621D0C-5A9F-4815-BE71-BAE9D55729F6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71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729D3492-55F9-47EF-A006-A4DFA8F8A385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91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915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A33365C-CB21-4CD9-8AD9-94B082269C6A}" type="slidenum">
              <a:rPr lang="zh-CN" altLang="en-US" sz="1200">
                <a:latin typeface="Calibri" pitchFamily="34" charset="0"/>
                <a:ea typeface="宋体" pitchFamily="2" charset="-122"/>
              </a:rPr>
              <a:t>24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120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55014E0-6894-4836-9CD3-A184D514E439}" type="slidenum">
              <a:rPr lang="zh-CN" altLang="en-US" sz="1200">
                <a:latin typeface="Calibri" pitchFamily="34" charset="0"/>
                <a:ea typeface="宋体" pitchFamily="2" charset="-122"/>
              </a:rPr>
              <a:t>25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32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325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12BCF57-9279-4D35-8525-2A3DF0A53068}" type="slidenum">
              <a:rPr lang="zh-CN" altLang="en-US" sz="1200">
                <a:latin typeface="Calibri" pitchFamily="34" charset="0"/>
                <a:ea typeface="宋体" pitchFamily="2" charset="-122"/>
              </a:rPr>
              <a:t>26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52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529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72D8607-319F-4FA2-8F73-F0D388C95D69}" type="slidenum">
              <a:rPr lang="zh-CN" altLang="en-US" sz="1200">
                <a:latin typeface="Calibri" pitchFamily="34" charset="0"/>
                <a:ea typeface="宋体" pitchFamily="2" charset="-122"/>
              </a:rPr>
              <a:t>27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73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734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39461BF-79BD-400E-935A-B82F90CB3F7A}" type="slidenum">
              <a:rPr lang="zh-CN" altLang="en-US" sz="1200">
                <a:latin typeface="Calibri" pitchFamily="34" charset="0"/>
                <a:ea typeface="宋体" pitchFamily="2" charset="-122"/>
              </a:rPr>
              <a:t>28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93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10BCC65-7702-41E3-9314-8BAE9CFF045C}" type="slidenum">
              <a:rPr lang="zh-CN" altLang="en-US" sz="1200">
                <a:latin typeface="Calibri" pitchFamily="34" charset="0"/>
                <a:ea typeface="宋体" pitchFamily="2" charset="-122"/>
              </a:rPr>
              <a:t>29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14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14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5A74564-64B7-4C7C-8C38-8DB4EEF37331}" type="slidenum">
              <a:rPr lang="zh-CN" altLang="en-US" sz="1200">
                <a:latin typeface="Calibri" pitchFamily="34" charset="0"/>
                <a:ea typeface="宋体" pitchFamily="2" charset="-122"/>
              </a:rPr>
              <a:t>30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34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34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3BC7824-4F9D-4FD7-9B44-144BAD1051AF}" type="slidenum">
              <a:rPr lang="zh-CN" altLang="en-US" sz="1200">
                <a:latin typeface="Calibri" pitchFamily="34" charset="0"/>
                <a:ea typeface="宋体" pitchFamily="2" charset="-122"/>
              </a:rPr>
              <a:t>31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55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55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990C2D2-7200-4774-BC61-DB60D21F4C74}" type="slidenum">
              <a:rPr lang="zh-CN" altLang="en-US" sz="1200">
                <a:latin typeface="Calibri" pitchFamily="34" charset="0"/>
                <a:ea typeface="宋体" pitchFamily="2" charset="-122"/>
              </a:rPr>
              <a:t>32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75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75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61B3F2A-09B8-46AF-AB4E-971EB036C2BF}" type="slidenum">
              <a:rPr lang="zh-CN" altLang="en-US" sz="1200">
                <a:latin typeface="Calibri" pitchFamily="34" charset="0"/>
                <a:ea typeface="宋体" pitchFamily="2" charset="-122"/>
              </a:rPr>
              <a:t>33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96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696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F134191-7F3D-454B-9D19-319156F94786}" type="slidenum">
              <a:rPr lang="zh-CN" altLang="en-US" sz="1200">
                <a:latin typeface="Calibri" pitchFamily="34" charset="0"/>
                <a:ea typeface="宋体" pitchFamily="2" charset="-122"/>
              </a:rPr>
              <a:t>34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6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16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B40A68DD-440F-47CE-881E-E38FD0722E3B}" type="slidenum">
              <a:rPr lang="zh-CN" altLang="en-US" sz="1200">
                <a:latin typeface="Calibri" pitchFamily="34" charset="0"/>
                <a:ea typeface="宋体" pitchFamily="2" charset="-122"/>
              </a:rPr>
              <a:t>35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36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1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8.emf" /><Relationship Id="rId5" Type="http://schemas.openxmlformats.org/officeDocument/2006/relationships/image" Target="../media/image9.png" /><Relationship Id="rId6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package" Target="../embeddings/oleObject2.docx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2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1.png" /><Relationship Id="rId4" Type="http://schemas.openxmlformats.org/officeDocument/2006/relationships/package" Target="../embeddings/oleObject3.docx" TargetMode="Internal" /><Relationship Id="rId5" Type="http://schemas.openxmlformats.org/officeDocument/2006/relationships/image" Target="../media/image12.emf" /><Relationship Id="rId6" Type="http://schemas.openxmlformats.org/officeDocument/2006/relationships/vmlDrawing" Target="../drawings/vmlDrawing3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4.emf" /><Relationship Id="rId5" Type="http://schemas.openxmlformats.org/officeDocument/2006/relationships/vmlDrawing" Target="../drawings/vmlDrawing4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package" Target="../embeddings/oleObject5.docx" TargetMode="Internal" /><Relationship Id="rId4" Type="http://schemas.openxmlformats.org/officeDocument/2006/relationships/image" Target="../media/image16.emf" /><Relationship Id="rId5" Type="http://schemas.openxmlformats.org/officeDocument/2006/relationships/image" Target="../media/image17.png" /><Relationship Id="rId6" Type="http://schemas.openxmlformats.org/officeDocument/2006/relationships/vmlDrawing" Target="../drawings/vmlDrawing5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package" Target="../embeddings/oleObject6.docx" TargetMode="Internal" /><Relationship Id="rId4" Type="http://schemas.openxmlformats.org/officeDocument/2006/relationships/image" Target="../media/image18.emf" /><Relationship Id="rId5" Type="http://schemas.openxmlformats.org/officeDocument/2006/relationships/vmlDrawing" Target="../drawings/vmlDrawing6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9.png" /><Relationship Id="rId4" Type="http://schemas.openxmlformats.org/officeDocument/2006/relationships/oleObject" Target="../embeddings/oleObject7.doc" TargetMode="Internal" /><Relationship Id="rId5" Type="http://schemas.openxmlformats.org/officeDocument/2006/relationships/image" Target="../media/image20.emf" /><Relationship Id="rId6" Type="http://schemas.openxmlformats.org/officeDocument/2006/relationships/vmlDrawing" Target="../drawings/vmlDrawing7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package" Target="../embeddings/oleObject8.docx" TargetMode="Internal" /><Relationship Id="rId4" Type="http://schemas.openxmlformats.org/officeDocument/2006/relationships/image" Target="../media/image21.emf" /><Relationship Id="rId5" Type="http://schemas.openxmlformats.org/officeDocument/2006/relationships/vmlDrawing" Target="../drawings/vmlDrawing8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2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2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package" Target="../embeddings/oleObject9.docx" TargetMode="Internal" /><Relationship Id="rId4" Type="http://schemas.openxmlformats.org/officeDocument/2006/relationships/image" Target="../media/image24.emf" /><Relationship Id="rId5" Type="http://schemas.openxmlformats.org/officeDocument/2006/relationships/vmlDrawing" Target="../drawings/vmlDrawing9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2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10.doc" TargetMode="Internal" /><Relationship Id="rId4" Type="http://schemas.openxmlformats.org/officeDocument/2006/relationships/image" Target="../media/image26.emf" /><Relationship Id="rId5" Type="http://schemas.openxmlformats.org/officeDocument/2006/relationships/vmlDrawing" Target="../drawings/vmlDrawing10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9.xml" /><Relationship Id="rId3" Type="http://schemas.openxmlformats.org/officeDocument/2006/relationships/package" Target="../embeddings/oleObject11.docx" TargetMode="Internal" /><Relationship Id="rId4" Type="http://schemas.openxmlformats.org/officeDocument/2006/relationships/image" Target="../media/image27.emf" /><Relationship Id="rId5" Type="http://schemas.openxmlformats.org/officeDocument/2006/relationships/vmlDrawing" Target="../drawings/vmlDrawing1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0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12.doc" TargetMode="Internal" /><Relationship Id="rId4" Type="http://schemas.openxmlformats.org/officeDocument/2006/relationships/image" Target="../media/image28.emf" /><Relationship Id="rId5" Type="http://schemas.openxmlformats.org/officeDocument/2006/relationships/vmlDrawing" Target="../drawings/vmlDrawing1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29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3.xml" /><Relationship Id="rId3" Type="http://schemas.openxmlformats.org/officeDocument/2006/relationships/package" Target="../embeddings/oleObject13.docx" TargetMode="Internal" /><Relationship Id="rId4" Type="http://schemas.openxmlformats.org/officeDocument/2006/relationships/image" Target="../media/image30.emf" /><Relationship Id="rId5" Type="http://schemas.openxmlformats.org/officeDocument/2006/relationships/vmlDrawing" Target="../drawings/vmlDrawing13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31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5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6.xml" /><Relationship Id="rId3" Type="http://schemas.openxmlformats.org/officeDocument/2006/relationships/oleObject" Target="../embeddings/oleObject14.doc" TargetMode="Internal" /><Relationship Id="rId4" Type="http://schemas.openxmlformats.org/officeDocument/2006/relationships/image" Target="../media/image32.emf" /><Relationship Id="rId5" Type="http://schemas.openxmlformats.org/officeDocument/2006/relationships/vmlDrawing" Target="../drawings/vmlDrawing14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7.xml" /><Relationship Id="rId3" Type="http://schemas.openxmlformats.org/officeDocument/2006/relationships/image" Target="../media/image33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8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9.xml" /><Relationship Id="rId3" Type="http://schemas.openxmlformats.org/officeDocument/2006/relationships/package" Target="../embeddings/oleObject15.docx" TargetMode="Internal" /><Relationship Id="rId4" Type="http://schemas.openxmlformats.org/officeDocument/2006/relationships/image" Target="../media/image34.emf" /><Relationship Id="rId5" Type="http://schemas.openxmlformats.org/officeDocument/2006/relationships/vmlDrawing" Target="../drawings/vmlDrawing15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0.xml" /><Relationship Id="rId3" Type="http://schemas.openxmlformats.org/officeDocument/2006/relationships/image" Target="../media/image35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1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16.doc" TargetMode="Internal" /><Relationship Id="rId6" Type="http://schemas.openxmlformats.org/officeDocument/2006/relationships/image" Target="../media/image36.emf" /><Relationship Id="rId7" Type="http://schemas.openxmlformats.org/officeDocument/2006/relationships/vmlDrawing" Target="../drawings/vmlDrawing16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.jpeg" /><Relationship Id="rId3" Type="http://schemas.openxmlformats.org/officeDocument/2006/relationships/slide" Target="slide37.xml" TargetMode="Internal" /><Relationship Id="rId4" Type="http://schemas.openxmlformats.org/officeDocument/2006/relationships/slide" Target="slide41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6.xml" TargetMode="Interna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36.xml" TargetMode="Internal" /><Relationship Id="rId4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17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内容综合专题：特殊方法测密度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利用浮力测量固体密度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特殊方法测量液体密度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利用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浮力测量固体密度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7170" name="对象 1"/>
          <p:cNvGraphicFramePr>
            <a:graphicFrameLocks noChangeAspect="1"/>
          </p:cNvGraphicFramePr>
          <p:nvPr/>
        </p:nvGraphicFramePr>
        <p:xfrm>
          <a:off x="581025" y="1058863"/>
          <a:ext cx="8455025" cy="2776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2776537" progId="Word.Document.12">
                  <p:embed/>
                </p:oleObj>
              </mc:Choice>
              <mc:Fallback>
                <p:oleObj r:id="rId3" imgW="8455025" imgH="27765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1025" y="1058863"/>
                        <a:ext cx="8455025" cy="2776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1" name="Picture 4" descr="图+24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87675" y="2932113"/>
            <a:ext cx="5118100" cy="16652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344488" y="484188"/>
          <a:ext cx="8455025" cy="4362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8455025" imgH="4362450" progId="Word.Document.12">
                  <p:embed/>
                </p:oleObj>
              </mc:Choice>
              <mc:Fallback>
                <p:oleObj r:id="rId3" imgW="8455025" imgH="43624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484188"/>
                        <a:ext cx="8455025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715963"/>
            <a:ext cx="811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变式：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4" descr="图+24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95488" y="650875"/>
            <a:ext cx="6680200" cy="7810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1267" name="对象 3"/>
          <p:cNvGraphicFramePr>
            <a:graphicFrameLocks noChangeAspect="1"/>
          </p:cNvGraphicFramePr>
          <p:nvPr/>
        </p:nvGraphicFramePr>
        <p:xfrm>
          <a:off x="250825" y="1373188"/>
          <a:ext cx="8331200" cy="3848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8331200" imgH="3848100" progId="Word.Document.12">
                  <p:embed/>
                </p:oleObj>
              </mc:Choice>
              <mc:Fallback>
                <p:oleObj r:id="rId4" imgW="8331200" imgH="3848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0825" y="1373188"/>
                        <a:ext cx="8331200" cy="3848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395288" y="627063"/>
            <a:ext cx="83867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福州质检节选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实验小组用以下方法测量某金属环的密度：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天平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实验步骤：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用已调节平衡的天平测出金属环的质量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用天平测出图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所示的带盖空瓶的质量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瓶子装满水，并盖上盖子，用天平测出此时总质量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4" descr="图+25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7875" y="1452563"/>
            <a:ext cx="1235075" cy="1335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en-US" altLang="zh-CN" sz="2400" b="1" spc="0">
                <a:latin typeface="Times New Roman"/>
              </a:rPr>
              <a:t>_________________________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______________________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___________________________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⑤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则金属环的密度是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____________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已知水的密度为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，用已知量和测得的物理量的符号表示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3"/>
          <p:cNvSpPr/>
          <p:nvPr/>
        </p:nvSpPr>
        <p:spPr>
          <a:xfrm>
            <a:off x="966788" y="593725"/>
            <a:ext cx="7650162" cy="113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将金属环放入装满水的瓶子中，并盖上盖子，用天平测出此时瓶子的总质量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m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4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graphicFrame>
        <p:nvGraphicFramePr>
          <p:cNvPr id="15363" name="对象 1"/>
          <p:cNvGraphicFramePr>
            <a:graphicFrameLocks noChangeAspect="1"/>
          </p:cNvGraphicFramePr>
          <p:nvPr/>
        </p:nvGraphicFramePr>
        <p:xfrm>
          <a:off x="4859338" y="1373188"/>
          <a:ext cx="26543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2654300" imgH="1041400" progId="Word.Document.8">
                  <p:embed/>
                </p:oleObj>
              </mc:Choice>
              <mc:Fallback>
                <p:oleObj r:id="rId3" imgW="26543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9338" y="1373188"/>
                        <a:ext cx="26543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一漂一沉法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用漂浮时排开水的质量代替物体质量，以橡皮泥为例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原理：物体漂浮时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物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一漂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得质量；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二沉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得体积。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测量工具：量筒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08400" y="2968625"/>
            <a:ext cx="2930525" cy="1725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7" name="对象 1"/>
          <p:cNvGraphicFramePr>
            <a:graphicFrameLocks noChangeAspect="1"/>
          </p:cNvGraphicFramePr>
          <p:nvPr/>
        </p:nvGraphicFramePr>
        <p:xfrm>
          <a:off x="344488" y="771525"/>
          <a:ext cx="8455025" cy="337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8455025" imgH="3370263" progId="Word.Document.12">
                  <p:embed/>
                </p:oleObj>
              </mc:Choice>
              <mc:Fallback>
                <p:oleObj r:id="rId3" imgW="8455025" imgH="33702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771525"/>
                        <a:ext cx="8455025" cy="337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8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9338" y="2744788"/>
            <a:ext cx="2759075" cy="1693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5" name="对象 1"/>
          <p:cNvGraphicFramePr>
            <a:graphicFrameLocks noChangeAspect="1"/>
          </p:cNvGraphicFramePr>
          <p:nvPr/>
        </p:nvGraphicFramePr>
        <p:xfrm>
          <a:off x="344488" y="555625"/>
          <a:ext cx="8455025" cy="3965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8455025" imgH="3965575" progId="Word.Document.12">
                  <p:embed/>
                </p:oleObj>
              </mc:Choice>
              <mc:Fallback>
                <p:oleObj r:id="rId3" imgW="8455025" imgH="39655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555625"/>
                        <a:ext cx="8455025" cy="3965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/>
          <p:nvPr/>
        </p:nvSpPr>
        <p:spPr>
          <a:xfrm>
            <a:off x="506413" y="436563"/>
            <a:ext cx="8115300" cy="4413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188" lvl="0" indent="-354012" algn="just" eaLnBrk="0" hangingPunct="0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】只利用量筒测量小瓷杯的密度，如图</a:t>
            </a:r>
            <a:r>
              <a:rPr lang="en-US" altLang="zh-CN" sz="2400" b="1">
                <a:latin typeface="Times New Roman" pitchFamily="18" charset="0"/>
              </a:rPr>
              <a:t>6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所示，先在量筒内放入适量的水，液面对应的刻度为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；再将小瓷杯浸没于水中，液面对应的刻度为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；最后捞起小瓷杯并将杯中的水倒回量筒，使其浮于水面</a:t>
            </a:r>
            <a:r>
              <a:rPr lang="en-US" altLang="zh-CN" sz="2400" b="1">
                <a:latin typeface="Times New Roman" pitchFamily="18" charset="0"/>
              </a:rPr>
              <a:t>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水未损失</a:t>
            </a:r>
            <a:r>
              <a:rPr lang="en-US" altLang="zh-CN" sz="2400" b="1">
                <a:latin typeface="Times New Roman" pitchFamily="18" charset="0"/>
              </a:rPr>
              <a:t>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，液面对应的刻度为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3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；小瓷杯密度的表达式</a:t>
            </a:r>
            <a:r>
              <a:rPr lang="en-US" altLang="zh-CN" sz="2400" b="1" i="1">
                <a:latin typeface="Times New Roman" pitchFamily="18" charset="0"/>
              </a:rPr>
              <a:t>ρ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 pitchFamily="18" charset="0"/>
              </a:rPr>
              <a:t>________(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用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1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 pitchFamily="18" charset="0"/>
              </a:rPr>
              <a:t>V</a:t>
            </a:r>
            <a:r>
              <a:rPr lang="en-US" altLang="zh-CN" sz="2400" b="1" baseline="-25000">
                <a:latin typeface="Times New Roman" pitchFamily="18" charset="0"/>
              </a:rPr>
              <a:t>3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和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400" b="1" i="1">
                <a:latin typeface="宋体" pitchFamily="2" charset="-122"/>
              </a:rPr>
              <a:t>ρ</a:t>
            </a:r>
            <a:r>
              <a:rPr lang="zh-CN" altLang="zh-CN" sz="2400" b="1" baseline="-25000">
                <a:latin typeface="Times New Roman" pitchFamily="18" charset="0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表示</a:t>
            </a:r>
            <a:r>
              <a:rPr lang="en-US" altLang="zh-CN" sz="2400" b="1">
                <a:latin typeface="Times New Roman" pitchFamily="18" charset="0"/>
              </a:rPr>
              <a:t>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。实验完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4012" algn="just" eaLnBrk="0" hangingPunct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毕后发现小瓷杯内的水未倒干净，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4012" algn="just" eaLnBrk="0" hangingPunct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</a:rPr>
              <a:t>	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则所测结果</a:t>
            </a:r>
            <a:r>
              <a:rPr lang="en-US" altLang="zh-CN" sz="2400" b="1">
                <a:latin typeface="Times New Roman" pitchFamily="18" charset="0"/>
              </a:rPr>
              <a:t>________(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 pitchFamily="18" charset="0"/>
              </a:rPr>
              <a:t>“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偏大</a:t>
            </a:r>
            <a:r>
              <a:rPr lang="en-US" altLang="zh-CN" sz="2400" b="1">
                <a:latin typeface="Times New Roman" pitchFamily="18" charset="0"/>
              </a:rPr>
              <a:t>”</a:t>
            </a:r>
            <a:endParaRPr lang="en-US" altLang="zh-CN" sz="2400" b="1">
              <a:latin typeface="Times New Roman" pitchFamily="18" charset="0"/>
            </a:endParaRPr>
          </a:p>
          <a:p>
            <a:pPr marL="357188" lvl="0" indent="-354012" algn="just" eaLnBrk="0" hangingPunct="0">
              <a:lnSpc>
                <a:spcPct val="130000"/>
              </a:lnSpc>
            </a:pPr>
            <a:r>
              <a:rPr lang="en-US" altLang="zh-CN" sz="2400" b="1">
                <a:latin typeface="Times New Roman" pitchFamily="18" charset="0"/>
              </a:rPr>
              <a:t>	“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偏小</a:t>
            </a:r>
            <a:r>
              <a:rPr lang="en-US" altLang="zh-CN" sz="2400" b="1">
                <a:latin typeface="Times New Roman" pitchFamily="18" charset="0"/>
              </a:rPr>
              <a:t>”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 pitchFamily="18" charset="0"/>
              </a:rPr>
              <a:t>“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不变</a:t>
            </a:r>
            <a:r>
              <a:rPr lang="en-US" altLang="zh-CN" sz="2400" b="1">
                <a:latin typeface="Times New Roman" pitchFamily="18" charset="0"/>
              </a:rPr>
              <a:t>”)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Courier New" pitchFamily="49" charset="0"/>
            </a:endParaRPr>
          </a:p>
        </p:txBody>
      </p:sp>
      <p:pic>
        <p:nvPicPr>
          <p:cNvPr id="23554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30913" y="3098800"/>
            <a:ext cx="2328862" cy="14890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3555" name="对象 1"/>
          <p:cNvGraphicFramePr>
            <a:graphicFrameLocks noChangeAspect="1"/>
          </p:cNvGraphicFramePr>
          <p:nvPr/>
        </p:nvGraphicFramePr>
        <p:xfrm>
          <a:off x="7196138" y="2309813"/>
          <a:ext cx="1790700" cy="104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4" imgW="1790700" imgH="1041400" progId="Word.Document.8">
                  <p:embed/>
                </p:oleObj>
              </mc:Choice>
              <mc:Fallback>
                <p:oleObj r:id="rId4" imgW="1790700" imgH="1041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96138" y="2309813"/>
                        <a:ext cx="179070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矩形 6"/>
          <p:cNvSpPr>
            <a:spLocks noChangeArrowheads="1"/>
          </p:cNvSpPr>
          <p:nvPr/>
        </p:nvSpPr>
        <p:spPr bwMode="auto">
          <a:xfrm>
            <a:off x="2760663" y="3689350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对象 1"/>
          <p:cNvGraphicFramePr>
            <a:graphicFrameLocks noChangeAspect="1"/>
          </p:cNvGraphicFramePr>
          <p:nvPr/>
        </p:nvGraphicFramePr>
        <p:xfrm>
          <a:off x="395288" y="612775"/>
          <a:ext cx="8458200" cy="4406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8458200" imgH="4406900" progId="Word.Document.12">
                  <p:embed/>
                </p:oleObj>
              </mc:Choice>
              <mc:Fallback>
                <p:oleObj r:id="rId3" imgW="8458200" imgH="4406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612775"/>
                        <a:ext cx="8458200" cy="440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】小明想测量校园里一块长方体校训石对水平地面的压强。他找到一些与其材质相同的小石块，用弹簧测力计、烧杯、水、细线和卷尺等进行如下实验：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0" name="Picture 2" descr="图+25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08400" y="2446338"/>
            <a:ext cx="2095500" cy="2070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使用弹簧测力计前，应检查指针是否指在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由图示操作，测出小石块受到的浮力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计算出小石块的密度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石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测出校训石的长、宽、高分别为</a:t>
            </a:r>
            <a:r>
              <a:rPr lang="en-US" altLang="zh-CN" sz="2400" b="1" spc="0">
                <a:latin typeface="Times New Roman"/>
              </a:rPr>
              <a:t>5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1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spc="0">
                <a:latin typeface="Times New Roman"/>
              </a:rPr>
              <a:t>2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，则校训石对水平地面的压强</a:t>
            </a:r>
            <a:r>
              <a:rPr lang="en-US" altLang="zh-CN" sz="2400" b="1" i="1" spc="0">
                <a:latin typeface="Times New Roman"/>
              </a:rPr>
              <a:t>p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______Pa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校训石与地面接触的右下角是缺损的，则他测算出的</a:t>
            </a:r>
            <a:r>
              <a:rPr lang="en-US" altLang="zh-CN" sz="2400" b="1" spc="0">
                <a:latin typeface="Times New Roman"/>
              </a:rPr>
              <a:t>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压强比实际压强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6"/>
          <p:cNvSpPr/>
          <p:nvPr/>
        </p:nvSpPr>
        <p:spPr>
          <a:xfrm>
            <a:off x="6588125" y="652463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零刻度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29700" name="矩形 7"/>
          <p:cNvSpPr/>
          <p:nvPr/>
        </p:nvSpPr>
        <p:spPr>
          <a:xfrm>
            <a:off x="6897688" y="1190625"/>
            <a:ext cx="33813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29701" name="矩形 8"/>
          <p:cNvSpPr>
            <a:spLocks noChangeArrowheads="1"/>
          </p:cNvSpPr>
          <p:nvPr/>
        </p:nvSpPr>
        <p:spPr bwMode="auto">
          <a:xfrm>
            <a:off x="4370388" y="1635125"/>
            <a:ext cx="13668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702" name="矩形 9"/>
          <p:cNvSpPr>
            <a:spLocks noChangeArrowheads="1"/>
          </p:cNvSpPr>
          <p:nvPr/>
        </p:nvSpPr>
        <p:spPr bwMode="auto">
          <a:xfrm>
            <a:off x="4441825" y="2720975"/>
            <a:ext cx="10572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703" name="矩形 10"/>
          <p:cNvSpPr>
            <a:spLocks noChangeArrowheads="1"/>
          </p:cNvSpPr>
          <p:nvPr/>
        </p:nvSpPr>
        <p:spPr bwMode="auto">
          <a:xfrm>
            <a:off x="3114675" y="3808413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Text Box 22"/>
          <p:cNvSpPr txBox="1">
            <a:spLocks noChangeArrowheads="1"/>
          </p:cNvSpPr>
          <p:nvPr/>
        </p:nvSpPr>
        <p:spPr bwMode="auto">
          <a:xfrm>
            <a:off x="506413" y="1065213"/>
            <a:ext cx="8115300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双漂法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原理：同一物体两次漂浮时的浮力相等。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测量工具：刻度尺。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1746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特殊方法测量液体密度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1747" name="Picture 4" descr="图+25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29000" y="2828925"/>
            <a:ext cx="4546600" cy="1471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3" name="对象 1"/>
          <p:cNvGraphicFramePr>
            <a:graphicFrameLocks noChangeAspect="1"/>
          </p:cNvGraphicFramePr>
          <p:nvPr/>
        </p:nvGraphicFramePr>
        <p:xfrm>
          <a:off x="344488" y="912813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8455025" imgH="3171825" progId="Word.Document.12">
                  <p:embed/>
                </p:oleObj>
              </mc:Choice>
              <mc:Fallback>
                <p:oleObj r:id="rId3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912813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】小张在家中自制了一个简易密度计并用它来测定盐水的密度。实验器材有：刻度尺、圆柱形竹筷、细铅丝、烧杯、水、待测盐水。实验步骤如下：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用刻度尺测出竹筷的长度</a:t>
            </a:r>
            <a:r>
              <a:rPr lang="en-US" altLang="zh-CN" sz="2400" b="1" i="1" spc="0">
                <a:latin typeface="Times New Roman"/>
              </a:rPr>
              <a:t>L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竹筷的下端缠上适量的细铅丝。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把自制的密度计放入盛水的烧杯中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静止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后用刻度尺测出液面上竹筷的长度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如图所示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2" descr="图+25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48488" y="1933575"/>
            <a:ext cx="1474787" cy="1933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Text Box 22"/>
          <p:cNvSpPr txBox="1">
            <a:spLocks noChangeArrowheads="1"/>
          </p:cNvSpPr>
          <p:nvPr/>
        </p:nvSpPr>
        <p:spPr bwMode="auto">
          <a:xfrm>
            <a:off x="547688" y="665163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25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把自制的密度计放入盛盐水的烧杯中，静止后用刻度尺测出液面上竹筷的长度</a:t>
            </a:r>
            <a:r>
              <a:rPr lang="en-US" altLang="zh-CN" sz="2400" b="1" i="1" spc="0">
                <a:latin typeface="Times New Roman"/>
              </a:rPr>
              <a:t>h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根据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上面的步骤回答下列问题：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竹筷下端缠上适量的细铅丝，主要作用是使竹筷能保持在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方向。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密度计是利用浮沉状态中的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状态工作的。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0" name="矩形 3"/>
          <p:cNvSpPr/>
          <p:nvPr/>
        </p:nvSpPr>
        <p:spPr>
          <a:xfrm>
            <a:off x="1536700" y="29321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竖直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37891" name="矩形 4"/>
          <p:cNvSpPr/>
          <p:nvPr/>
        </p:nvSpPr>
        <p:spPr>
          <a:xfrm>
            <a:off x="4921250" y="348456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漂浮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2"/>
          <p:cNvSpPr txBox="1">
            <a:spLocks noChangeArrowheads="1"/>
          </p:cNvSpPr>
          <p:nvPr/>
        </p:nvSpPr>
        <p:spPr bwMode="auto">
          <a:xfrm>
            <a:off x="506413" y="695325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竹筷下表面受到水的压强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大于</a:t>
            </a:r>
            <a:r>
              <a:rPr lang="en-US" altLang="zh-CN" sz="2400" b="1" spc="0">
                <a:latin typeface="Times New Roman"/>
              </a:rPr>
              <a:t>”“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等于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小于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竹筷下表面受到盐水的压强。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被测液体的密度越大，密度计排开液体的体积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越小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越大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被测盐水的密度表达式：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盐水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结果用已知量表示，不计铅丝体积，水的密度为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3"/>
          <p:cNvSpPr/>
          <p:nvPr/>
        </p:nvSpPr>
        <p:spPr>
          <a:xfrm>
            <a:off x="4705350" y="77946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等于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39939" name="矩形 4"/>
          <p:cNvSpPr/>
          <p:nvPr/>
        </p:nvSpPr>
        <p:spPr>
          <a:xfrm>
            <a:off x="7451725" y="18684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越小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graphicFrame>
        <p:nvGraphicFramePr>
          <p:cNvPr id="39940" name="对象 1"/>
          <p:cNvGraphicFramePr>
            <a:graphicFrameLocks noChangeAspect="1"/>
          </p:cNvGraphicFramePr>
          <p:nvPr/>
        </p:nvGraphicFramePr>
        <p:xfrm>
          <a:off x="5422900" y="2449513"/>
          <a:ext cx="1778000" cy="114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3" imgW="1778000" imgH="1143000" progId="Word.Document.8">
                  <p:embed/>
                </p:oleObj>
              </mc:Choice>
              <mc:Fallback>
                <p:oleObj r:id="rId3" imgW="1778000" imgH="114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22900" y="2449513"/>
                        <a:ext cx="1778000" cy="114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Text Box 22"/>
          <p:cNvSpPr txBox="1">
            <a:spLocks noChangeArrowheads="1"/>
          </p:cNvSpPr>
          <p:nvPr/>
        </p:nvSpPr>
        <p:spPr bwMode="auto">
          <a:xfrm>
            <a:off x="506413" y="911225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三提法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原理：两次浸没时排开液体体积相等。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测量工具：弹簧测力计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实验步骤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用弹簧测力计测出物体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在空气中的重力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3" name="对象 1"/>
          <p:cNvGraphicFramePr>
            <a:graphicFrameLocks noChangeAspect="1"/>
          </p:cNvGraphicFramePr>
          <p:nvPr/>
        </p:nvGraphicFramePr>
        <p:xfrm>
          <a:off x="344488" y="842963"/>
          <a:ext cx="8455025" cy="2776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8455025" imgH="2776537" progId="Word.Document.12">
                  <p:embed/>
                </p:oleObj>
              </mc:Choice>
              <mc:Fallback>
                <p:oleObj r:id="rId3" imgW="8455025" imgH="27765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842963"/>
                        <a:ext cx="8455025" cy="2776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Text Box 22"/>
          <p:cNvSpPr txBox="1">
            <a:spLocks noChangeArrowheads="1"/>
          </p:cNvSpPr>
          <p:nvPr/>
        </p:nvSpPr>
        <p:spPr bwMode="auto">
          <a:xfrm>
            <a:off x="468313" y="555625"/>
            <a:ext cx="824071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福建节选</a:t>
            </a:r>
            <a:r>
              <a:rPr lang="en-US" altLang="zh-CN" sz="2400" b="1" spc="0">
                <a:latin typeface="Times New Roman"/>
              </a:rPr>
              <a:t>·1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分】小明提出一种测量待测液体密度的方案，器材有弹簧测力计、金属块、水和两个烧杯。简要步骤如下：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分别往两个烧杯中装适量的水和待测液体。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将金属块挂在弹簧测力计下，静止时测力计示数记为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Text Box 22"/>
          <p:cNvSpPr txBox="1">
            <a:spLocks noChangeArrowheads="1"/>
          </p:cNvSpPr>
          <p:nvPr/>
        </p:nvSpPr>
        <p:spPr bwMode="auto">
          <a:xfrm>
            <a:off x="519113" y="64611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将挂着的金属块浸没在水中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未接触烧杯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，静止时测力计示数记为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将挂着的金属块浸没在待测液体中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未接触烧杯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，静止时测力计示数记为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en-US" altLang="zh-CN" sz="2400" b="1" spc="0" baseline="-25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(5)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液体的密度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及测得的物理量表示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8130" name="对象 1"/>
          <p:cNvGraphicFramePr>
            <a:graphicFrameLocks noChangeAspect="1"/>
          </p:cNvGraphicFramePr>
          <p:nvPr/>
        </p:nvGraphicFramePr>
        <p:xfrm>
          <a:off x="3314700" y="2822575"/>
          <a:ext cx="1778000" cy="114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3" imgW="1778000" imgH="1143000" progId="Word.Document.8">
                  <p:embed/>
                </p:oleObj>
              </mc:Choice>
              <mc:Fallback>
                <p:oleObj r:id="rId3" imgW="1778000" imgH="114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4700" y="2822575"/>
                        <a:ext cx="1778000" cy="114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Text Box 22"/>
          <p:cNvSpPr txBox="1">
            <a:spLocks noChangeArrowheads="1"/>
          </p:cNvSpPr>
          <p:nvPr/>
        </p:nvSpPr>
        <p:spPr bwMode="auto">
          <a:xfrm>
            <a:off x="522288" y="627063"/>
            <a:ext cx="8115300" cy="388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等压强法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原理：玻璃管下端的橡皮膜水平时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玻璃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管内液体和水槽中液体对橡皮膜压强相等。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测量工具：刻度尺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实验步骤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通过细线用橡皮膜将玻璃管下端密封住。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0178" name="Picture 6" descr="图+25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7625" y="625475"/>
            <a:ext cx="1608138" cy="16589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5" name="对象 1"/>
          <p:cNvGraphicFramePr>
            <a:graphicFrameLocks noChangeAspect="1"/>
          </p:cNvGraphicFramePr>
          <p:nvPr/>
        </p:nvGraphicFramePr>
        <p:xfrm>
          <a:off x="531813" y="915988"/>
          <a:ext cx="8216900" cy="3581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3" imgW="8216900" imgH="3581400" progId="Word.Document.12">
                  <p:embed/>
                </p:oleObj>
              </mc:Choice>
              <mc:Fallback>
                <p:oleObj r:id="rId3" imgW="8216900" imgH="3581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1813" y="915988"/>
                        <a:ext cx="8216900" cy="358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】动脑学物理，越学越聪明。小美同学看到商贩将水果浸泡在某种红色液体中，她悄悄地取些样品测量其密度，如图所示，步骤如下：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取一根两端开口的玻璃管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其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一端扎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上橡皮薄膜。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将玻璃管扎有薄膜的一端逐渐放入装有水的容器中适当位置，用铁架台固定。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4274" name="Picture 4" descr="DD8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3150" y="1993900"/>
            <a:ext cx="1195388" cy="1587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Text Box 22"/>
          <p:cNvSpPr txBox="1">
            <a:spLocks noChangeArrowheads="1"/>
          </p:cNvSpPr>
          <p:nvPr/>
        </p:nvSpPr>
        <p:spPr bwMode="auto">
          <a:xfrm>
            <a:off x="488950" y="458788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往玻璃管内缓慢地加入样品直到薄膜变平为止。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对相关的物理量进行测量并计算样品的密度。根据上述实验步骤，请回答下列问题：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图中刻度尺的分度值为</a:t>
            </a:r>
            <a:r>
              <a:rPr lang="en-US" altLang="zh-CN" sz="2400" b="1" spc="0">
                <a:latin typeface="Times New Roman"/>
              </a:rPr>
              <a:t>______cm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；将玻璃管放入水中，没倒入样品前橡皮膜向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上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下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凸起；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要测量的物理量是</a:t>
            </a:r>
            <a:r>
              <a:rPr lang="en-US" altLang="zh-CN" sz="2400" b="1" spc="0">
                <a:latin typeface="Times New Roman"/>
              </a:rPr>
              <a:t>_______________________________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________________________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6322" name="矩形 4"/>
          <p:cNvSpPr/>
          <p:nvPr/>
        </p:nvSpPr>
        <p:spPr>
          <a:xfrm>
            <a:off x="4699000" y="2178050"/>
            <a:ext cx="3381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6323" name="矩形 5"/>
          <p:cNvSpPr/>
          <p:nvPr/>
        </p:nvSpPr>
        <p:spPr>
          <a:xfrm>
            <a:off x="4708525" y="2744788"/>
            <a:ext cx="4937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上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56324" name="矩形 6"/>
          <p:cNvSpPr/>
          <p:nvPr/>
        </p:nvSpPr>
        <p:spPr>
          <a:xfrm>
            <a:off x="1027113" y="3173413"/>
            <a:ext cx="7577137" cy="1136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                                     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橡皮膜到样品液面的竖直距离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，橡皮膜到水面的竖直距离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endParaRPr lang="zh-CN" altLang="en-US" sz="24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/>
      <p:bldP spid="563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Text Box 22"/>
          <p:cNvSpPr/>
          <p:nvPr/>
        </p:nvSpPr>
        <p:spPr>
          <a:xfrm>
            <a:off x="506413" y="1033463"/>
            <a:ext cx="8115300" cy="1684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188" lvl="0" indent="-1588" algn="just" eaLnBrk="0" hangingPunct="0">
              <a:lnSpc>
                <a:spcPct val="15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③样品密度的表达式是</a:t>
            </a:r>
            <a:r>
              <a:rPr lang="en-US" altLang="zh-CN" sz="2400" b="1">
                <a:latin typeface="Times New Roman" pitchFamily="18" charset="0"/>
              </a:rPr>
              <a:t>________(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用</a:t>
            </a:r>
            <a:r>
              <a:rPr lang="en-US" altLang="zh-CN" sz="2400" b="1" i="1">
                <a:latin typeface="Times New Roman" pitchFamily="18" charset="0"/>
              </a:rPr>
              <a:t>ρ</a:t>
            </a:r>
            <a:r>
              <a:rPr lang="zh-CN" altLang="zh-CN" sz="2400" b="1" baseline="-25000">
                <a:latin typeface="Times New Roman" pitchFamily="18" charset="0"/>
                <a:ea typeface="宋体" pitchFamily="2" charset="-122"/>
              </a:rPr>
              <a:t>水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和所测物理量的符号表示</a:t>
            </a:r>
            <a:r>
              <a:rPr lang="en-US" altLang="zh-CN" sz="2400" b="1">
                <a:latin typeface="Times New Roman" pitchFamily="18" charset="0"/>
              </a:rPr>
              <a:t>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；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  <a:p>
            <a:pPr marL="357188" lvl="0" indent="-1588" algn="just" eaLnBrk="0" hangingPunct="0">
              <a:lnSpc>
                <a:spcPct val="150000"/>
              </a:lnSpc>
            </a:pP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④计算样品的密度 </a:t>
            </a:r>
            <a:r>
              <a:rPr lang="en-US" altLang="zh-CN" sz="2400" b="1" i="1">
                <a:latin typeface="Times New Roman" pitchFamily="18" charset="0"/>
              </a:rPr>
              <a:t>ρ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 pitchFamily="18" charset="0"/>
              </a:rPr>
              <a:t>________kg/m</a:t>
            </a:r>
            <a:r>
              <a:rPr lang="en-US" altLang="zh-CN" sz="2400" b="1" baseline="30000">
                <a:latin typeface="Times New Roman" pitchFamily="18" charset="0"/>
              </a:rPr>
              <a:t>3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Times New Roman" pitchFamily="18" charset="0"/>
            </a:endParaRPr>
          </a:p>
        </p:txBody>
      </p:sp>
      <p:graphicFrame>
        <p:nvGraphicFramePr>
          <p:cNvPr id="58370" name="对象 1"/>
          <p:cNvGraphicFramePr>
            <a:graphicFrameLocks noChangeAspect="1"/>
          </p:cNvGraphicFramePr>
          <p:nvPr/>
        </p:nvGraphicFramePr>
        <p:xfrm>
          <a:off x="4306888" y="787400"/>
          <a:ext cx="1778000" cy="102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3" imgW="1778000" imgH="1028700" progId="Word.Document.8">
                  <p:embed/>
                </p:oleObj>
              </mc:Choice>
              <mc:Fallback>
                <p:oleObj r:id="rId3" imgW="1778000" imgH="102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06888" y="787400"/>
                        <a:ext cx="17780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1" name="矩形 5"/>
          <p:cNvSpPr>
            <a:spLocks noChangeArrowheads="1"/>
          </p:cNvSpPr>
          <p:nvPr/>
        </p:nvSpPr>
        <p:spPr bwMode="auto">
          <a:xfrm>
            <a:off x="3937000" y="2127250"/>
            <a:ext cx="12890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Text Box 22"/>
          <p:cNvSpPr txBox="1">
            <a:spLocks noChangeArrowheads="1"/>
          </p:cNvSpPr>
          <p:nvPr/>
        </p:nvSpPr>
        <p:spPr bwMode="auto">
          <a:xfrm>
            <a:off x="506413" y="615950"/>
            <a:ext cx="8115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杠杆法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利用杠杆可以测量未知液体或未知固体的密度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原理：杠杆平衡原理和浮力知识结合。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测量工具：刻度尺。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0418" name="Picture 4" descr="图+26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2500" y="2500313"/>
            <a:ext cx="4271963" cy="1708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Text Box 22"/>
          <p:cNvSpPr txBox="1">
            <a:spLocks noChangeArrowheads="1"/>
          </p:cNvSpPr>
          <p:nvPr/>
        </p:nvSpPr>
        <p:spPr bwMode="auto">
          <a:xfrm>
            <a:off x="506413" y="673100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实验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步骤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把杠杆的中点悬挂在水平支架上，调节杠杆两端的平衡螺母，使杠杆在水平位置平衡。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用细线将重物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和重物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拴好，分别挂于杠杆两端，改变重物位置，使杠杆在水平位置平衡。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重物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的密度已知，用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en-US" altLang="zh-CN" sz="2400" b="1" i="1" spc="0" baseline="-2500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表示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3" name="对象 2"/>
          <p:cNvGraphicFramePr>
            <a:graphicFrameLocks noChangeAspect="1"/>
          </p:cNvGraphicFramePr>
          <p:nvPr/>
        </p:nvGraphicFramePr>
        <p:xfrm>
          <a:off x="344488" y="915988"/>
          <a:ext cx="8455025" cy="3171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3" imgW="8455025" imgH="3171825" progId="Word.Document.12">
                  <p:embed/>
                </p:oleObj>
              </mc:Choice>
              <mc:Fallback>
                <p:oleObj r:id="rId3" imgW="8455025" imgH="3171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915988"/>
                        <a:ext cx="8455025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厦门质检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分】小夏居家实验，利用身边物体测量液体密度。实验器材：刻度尺、细绳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若干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、橡皮筋、铝块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已知铝的密度为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铝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、石块、容器、待测液体。实验步骤如下：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6562" name="Picture 2" descr="图+26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3713" y="2870200"/>
            <a:ext cx="5757862" cy="16494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Text Box 22"/>
          <p:cNvSpPr txBox="1">
            <a:spLocks noChangeArrowheads="1"/>
          </p:cNvSpPr>
          <p:nvPr/>
        </p:nvSpPr>
        <p:spPr bwMode="auto">
          <a:xfrm>
            <a:off x="506413" y="496888"/>
            <a:ext cx="81153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．如图甲，在刻度尺左端扎上橡皮筋，用细绳悬挂刻度尺，调节橡皮筋位置，使刻度尺在水平位置平衡；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．如图乙，将悬挂铝块的细绳固定于</a:t>
            </a:r>
            <a:r>
              <a:rPr lang="en-US" altLang="zh-CN" sz="2400" b="1" i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位置并保持不变，记录</a:t>
            </a:r>
            <a:r>
              <a:rPr lang="en-US" altLang="zh-CN" sz="2400" b="1" i="1" spc="0">
                <a:latin typeface="Times New Roman"/>
              </a:rPr>
              <a:t>Oa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长度</a:t>
            </a:r>
            <a:r>
              <a:rPr lang="en-US" altLang="zh-CN" sz="2400" b="1" i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r>
              <a:rPr lang="en-US" altLang="zh-CN" sz="2400" b="1" spc="0">
                <a:latin typeface="Times New Roman"/>
              </a:rPr>
              <a:t> 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．如图乙，调节悬挂石块的细绳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的位置，使刻度尺在水平位置平衡，记录</a:t>
            </a:r>
            <a:r>
              <a:rPr lang="en-US" altLang="zh-CN" sz="2400" b="1" i="1" spc="0">
                <a:latin typeface="Times New Roman"/>
              </a:rPr>
              <a:t>Ob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长度</a:t>
            </a:r>
            <a:r>
              <a:rPr lang="en-US" altLang="zh-CN" sz="2400" b="1" i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4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．如图丙，将铝块浸没于待测液体中，调节右侧细绳至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位置，使刻度尺在水平位置平衡，记录</a:t>
            </a:r>
            <a:r>
              <a:rPr lang="en-US" altLang="zh-CN" sz="2400" b="1" i="1" spc="0">
                <a:latin typeface="Times New Roman"/>
              </a:rPr>
              <a:t>Oc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长度</a:t>
            </a:r>
            <a:r>
              <a:rPr lang="en-US" altLang="zh-CN" sz="2400" b="1" i="1" spc="0">
                <a:latin typeface="Times New Roman"/>
              </a:rPr>
              <a:t>l</a:t>
            </a:r>
            <a:r>
              <a:rPr lang="en-US" altLang="zh-CN" sz="2400" b="1" spc="0" baseline="-25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Text Box 22"/>
          <p:cNvSpPr txBox="1">
            <a:spLocks noChangeArrowheads="1"/>
          </p:cNvSpPr>
          <p:nvPr/>
        </p:nvSpPr>
        <p:spPr bwMode="auto">
          <a:xfrm>
            <a:off x="506413" y="398463"/>
            <a:ext cx="81153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步骤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中，橡皮筋相当于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，使刻度尺在水平位置平衡的目的是</a:t>
            </a:r>
            <a:r>
              <a:rPr lang="en-US" altLang="zh-CN" sz="2400" b="1" spc="0">
                <a:latin typeface="Times New Roman"/>
              </a:rPr>
              <a:t>___________________________________</a:t>
            </a:r>
            <a:endParaRPr lang="en-US" altLang="zh-CN" sz="2400" b="1">
              <a:latin typeface="Times New Roman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	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____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位置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应在位置</a:t>
            </a:r>
            <a:r>
              <a:rPr lang="en-US" altLang="zh-CN" sz="2400" b="1" i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</a:t>
            </a:r>
            <a:r>
              <a:rPr lang="en-US" altLang="zh-CN" sz="2400" b="1" spc="0">
                <a:latin typeface="Times New Roman"/>
              </a:rPr>
              <a:t> 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左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右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侧。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待测液体的密度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液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用上述已知量和测量量表示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若将步骤</a:t>
            </a: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与步骤</a:t>
            </a: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顺序对调，会导致密度测量值偏</a:t>
            </a:r>
            <a:r>
              <a:rPr lang="en-US" altLang="zh-CN" sz="2400" b="1" spc="0">
                <a:latin typeface="Times New Roman"/>
              </a:rPr>
              <a:t>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0658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0659" name="矩形 5"/>
          <p:cNvSpPr>
            <a:spLocks noChangeArrowheads="1"/>
          </p:cNvSpPr>
          <p:nvPr/>
        </p:nvSpPr>
        <p:spPr bwMode="auto">
          <a:xfrm>
            <a:off x="4302125" y="377825"/>
            <a:ext cx="14224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平衡螺母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0660" name="矩形 6"/>
          <p:cNvSpPr>
            <a:spLocks noChangeArrowheads="1"/>
          </p:cNvSpPr>
          <p:nvPr/>
        </p:nvSpPr>
        <p:spPr bwMode="auto">
          <a:xfrm>
            <a:off x="895350" y="931863"/>
            <a:ext cx="78533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                              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便于测量力臂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克服刻度尺自重对实验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的影响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0661" name="矩形 7"/>
          <p:cNvSpPr>
            <a:spLocks noChangeArrowheads="1"/>
          </p:cNvSpPr>
          <p:nvPr/>
        </p:nvSpPr>
        <p:spPr bwMode="auto">
          <a:xfrm>
            <a:off x="3717925" y="2016125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左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70662" name="对象 1"/>
          <p:cNvGraphicFramePr>
            <a:graphicFrameLocks noChangeAspect="1"/>
          </p:cNvGraphicFramePr>
          <p:nvPr/>
        </p:nvGraphicFramePr>
        <p:xfrm>
          <a:off x="4124325" y="2517775"/>
          <a:ext cx="1778000" cy="1028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5" imgW="1778000" imgH="1028700" progId="Word.Document.8">
                  <p:embed/>
                </p:oleObj>
              </mc:Choice>
              <mc:Fallback>
                <p:oleObj r:id="rId5" imgW="1778000" imgH="1028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24325" y="2517775"/>
                        <a:ext cx="1778000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3" name="矩形 9"/>
          <p:cNvSpPr>
            <a:spLocks noChangeArrowheads="1"/>
          </p:cNvSpPr>
          <p:nvPr/>
        </p:nvSpPr>
        <p:spPr bwMode="auto">
          <a:xfrm>
            <a:off x="1331913" y="4194175"/>
            <a:ext cx="4937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0" grpId="0"/>
      <p:bldP spid="70661" grpId="0"/>
      <p:bldP spid="7066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2705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72706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72707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7270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7270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2710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7271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7271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2713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72714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7271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7271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271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72718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7271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2720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72721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7272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72723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72724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7272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7272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3729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分】小明要测量木块的密度。实验器材有：木块、弹簧测力计</a:t>
            </a:r>
            <a:r>
              <a:rPr lang="en-US" altLang="zh-CN" sz="2400" b="1" spc="0">
                <a:latin typeface="Times New Roman"/>
              </a:rPr>
              <a:t>(0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～</a:t>
            </a:r>
            <a:r>
              <a:rPr lang="en-US" altLang="zh-CN" sz="2400" b="1" spc="0">
                <a:latin typeface="Times New Roman"/>
              </a:rPr>
              <a:t>5  N)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、底部固定有滑轮的水槽、细线及足量的水。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3730" name="Picture 7" descr="图+26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2175" y="2355850"/>
            <a:ext cx="2292350" cy="2147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先用弹簧测力计测木块的重力，如图甲，示数为</a:t>
            </a:r>
            <a:r>
              <a:rPr lang="en-US" altLang="zh-CN" sz="2400" b="1" spc="0">
                <a:latin typeface="Times New Roman"/>
              </a:rPr>
              <a:t>______N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；再用细线绕过滑轮将木块与测力计连接起来，接着往水槽倒入适量的水，使木块浸没在水中，如图乙，木块在水中静止时测力计示数为</a:t>
            </a:r>
            <a:r>
              <a:rPr lang="en-US" altLang="zh-CN" sz="2400" b="1" spc="0">
                <a:latin typeface="Times New Roman"/>
              </a:rPr>
              <a:t>1.6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。木块的体积为</a:t>
            </a:r>
            <a:r>
              <a:rPr lang="en-US" altLang="zh-CN" sz="2400" b="1" spc="0">
                <a:latin typeface="Times New Roman"/>
              </a:rPr>
              <a:t>__________m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，密度为</a:t>
            </a:r>
            <a:r>
              <a:rPr lang="en-US" altLang="zh-CN" sz="2400" b="1" spc="0">
                <a:latin typeface="Times New Roman"/>
              </a:rPr>
              <a:t>________kg/m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；本实验中滑轮的作用是</a:t>
            </a:r>
            <a:r>
              <a:rPr lang="en-US" altLang="zh-CN" sz="2400" b="1" spc="0">
                <a:latin typeface="Times New Roman"/>
              </a:rPr>
              <a:t>______________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4" name="矩形 3"/>
          <p:cNvSpPr>
            <a:spLocks noChangeArrowheads="1"/>
          </p:cNvSpPr>
          <p:nvPr/>
        </p:nvSpPr>
        <p:spPr bwMode="auto">
          <a:xfrm>
            <a:off x="1266825" y="1081088"/>
            <a:ext cx="568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5" name="矩形 5"/>
          <p:cNvSpPr>
            <a:spLocks noChangeArrowheads="1"/>
          </p:cNvSpPr>
          <p:nvPr/>
        </p:nvSpPr>
        <p:spPr bwMode="auto">
          <a:xfrm>
            <a:off x="1141413" y="2741613"/>
            <a:ext cx="13430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4× 10</a:t>
            </a:r>
            <a:r>
              <a:rPr lang="zh-CN" altLang="zh-CN" sz="2400" b="1" spc="0" baseline="30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6" name="矩形 6"/>
          <p:cNvSpPr>
            <a:spLocks noChangeArrowheads="1"/>
          </p:cNvSpPr>
          <p:nvPr/>
        </p:nvSpPr>
        <p:spPr bwMode="auto">
          <a:xfrm>
            <a:off x="4219575" y="2727325"/>
            <a:ext cx="12890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0.6×10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4757" name="矩形 7"/>
          <p:cNvSpPr>
            <a:spLocks noChangeArrowheads="1"/>
          </p:cNvSpPr>
          <p:nvPr/>
        </p:nvSpPr>
        <p:spPr bwMode="auto">
          <a:xfrm>
            <a:off x="2306638" y="3257550"/>
            <a:ext cx="20399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改变力的方向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/>
      <p:bldP spid="74756" grpId="0"/>
      <p:bldP spid="7475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5777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小明分析发现，如果把水换成其他液体，测力计的示数就会不同，于是他把测力计的刻度改成相应的密度值，将该装置改装为测量液体密度的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密度计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。原测力计的</a:t>
            </a:r>
            <a:r>
              <a:rPr lang="en-US" altLang="zh-CN" sz="2400" b="1" spc="0">
                <a:latin typeface="Times New Roman"/>
              </a:rPr>
              <a:t>1.0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刻度处应标为</a:t>
            </a:r>
            <a:r>
              <a:rPr lang="en-US" altLang="zh-CN" sz="2400" b="1" spc="0">
                <a:latin typeface="Times New Roman"/>
              </a:rPr>
              <a:t>____________kg/m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，该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密度计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的刻度分布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均匀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不均匀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5778" name="矩形 3"/>
          <p:cNvSpPr>
            <a:spLocks noChangeArrowheads="1"/>
          </p:cNvSpPr>
          <p:nvPr/>
        </p:nvSpPr>
        <p:spPr bwMode="auto">
          <a:xfrm>
            <a:off x="3924300" y="2190750"/>
            <a:ext cx="15192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0.85×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5779" name="矩形 5"/>
          <p:cNvSpPr>
            <a:spLocks noChangeArrowheads="1"/>
          </p:cNvSpPr>
          <p:nvPr/>
        </p:nvSpPr>
        <p:spPr bwMode="auto">
          <a:xfrm>
            <a:off x="2547938" y="2728913"/>
            <a:ext cx="871538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均匀</a:t>
            </a:r>
            <a:r>
              <a:rPr lang="zh-CN" altLang="zh-CN" sz="2400" b="1" spc="0">
                <a:solidFill>
                  <a:srgbClr val="C00000"/>
                </a:solidFill>
                <a:latin typeface="Calibri" pitchFamily="34" charset="0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矩形 4"/>
          <p:cNvSpPr>
            <a:spLocks noChangeArrowheads="1"/>
          </p:cNvSpPr>
          <p:nvPr/>
        </p:nvSpPr>
        <p:spPr bwMode="auto">
          <a:xfrm>
            <a:off x="565150" y="693738"/>
            <a:ext cx="8023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若要增大这种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密度计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的最大测量值，可以采取的方法有</a:t>
            </a:r>
            <a:r>
              <a:rPr lang="en-US" altLang="zh-CN" sz="2400" b="1" spc="0">
                <a:latin typeface="Times New Roman"/>
              </a:rPr>
              <a:t>______________________________(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写出一种即可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6802" name="矩形 3"/>
          <p:cNvSpPr>
            <a:spLocks noChangeArrowheads="1"/>
          </p:cNvSpPr>
          <p:nvPr/>
        </p:nvSpPr>
        <p:spPr bwMode="auto">
          <a:xfrm>
            <a:off x="1682750" y="1198563"/>
            <a:ext cx="3897313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换用更大量程的弹簧测力计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6803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5" name="矩形 3"/>
          <p:cNvSpPr>
            <a:spLocks noChangeArrowheads="1"/>
          </p:cNvSpPr>
          <p:nvPr/>
        </p:nvSpPr>
        <p:spPr bwMode="auto">
          <a:xfrm>
            <a:off x="565150" y="693738"/>
            <a:ext cx="802322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福建节选</a:t>
            </a:r>
            <a:r>
              <a:rPr lang="en-US" altLang="zh-CN" sz="2400" b="1" spc="0">
                <a:latin typeface="Times New Roman"/>
              </a:rPr>
              <a:t>·4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分】如图所示，小丽利用天平、玻璃杯、体积为</a:t>
            </a:r>
            <a:r>
              <a:rPr lang="en-US" altLang="zh-CN" sz="2400" b="1" spc="0">
                <a:latin typeface="Times New Roman"/>
              </a:rPr>
              <a:t>20 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的金属块、细线等器材测量蜂蜜的密度。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7826" name="Picture 5" descr="图+26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4075" y="2139950"/>
            <a:ext cx="4935538" cy="2066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矩形 5"/>
          <p:cNvSpPr>
            <a:spLocks noChangeArrowheads="1"/>
          </p:cNvSpPr>
          <p:nvPr/>
        </p:nvSpPr>
        <p:spPr bwMode="auto">
          <a:xfrm>
            <a:off x="611188" y="390525"/>
            <a:ext cx="8023225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将天平放在水平台上，将游码放到标尺左端的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刻度线上，调节横梁平衡。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在玻璃杯中倒入适量的蜂蜜，用天平称出蜂蜜和玻璃杯的总质量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，其示数如图甲所示，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________g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将金属块浸没在蜂蜜中，金属块不接触玻璃杯并保持静止，且蜂蜜无溢出，如图乙所示。天平平衡后，砝码的总质量加上游码在标尺上对应的刻度值为</a:t>
            </a:r>
            <a:r>
              <a:rPr lang="en-US" altLang="zh-CN" sz="2400" b="1" i="1" spc="0">
                <a:latin typeface="Times New Roman"/>
              </a:rPr>
              <a:t>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150.4 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，则蜂蜜密度</a:t>
            </a:r>
            <a:r>
              <a:rPr lang="en-US" altLang="zh-CN" sz="2400" b="1" i="1" spc="0">
                <a:latin typeface="Times New Roman"/>
              </a:rPr>
              <a:t>ρ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______g/cm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8850" name="矩形 3"/>
          <p:cNvSpPr>
            <a:spLocks noChangeArrowheads="1"/>
          </p:cNvSpPr>
          <p:nvPr/>
        </p:nvSpPr>
        <p:spPr bwMode="auto">
          <a:xfrm>
            <a:off x="7667625" y="339725"/>
            <a:ext cx="3397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8851" name="矩形 4"/>
          <p:cNvSpPr>
            <a:spLocks noChangeArrowheads="1"/>
          </p:cNvSpPr>
          <p:nvPr/>
        </p:nvSpPr>
        <p:spPr bwMode="auto">
          <a:xfrm>
            <a:off x="6502400" y="2028825"/>
            <a:ext cx="8778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122.4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8852" name="矩形 6"/>
          <p:cNvSpPr>
            <a:spLocks noChangeArrowheads="1"/>
          </p:cNvSpPr>
          <p:nvPr/>
        </p:nvSpPr>
        <p:spPr bwMode="auto">
          <a:xfrm>
            <a:off x="3286125" y="4194175"/>
            <a:ext cx="568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1.4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1" grpId="0"/>
      <p:bldP spid="7885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3" name="矩形 5"/>
          <p:cNvSpPr>
            <a:spLocks noChangeArrowheads="1"/>
          </p:cNvSpPr>
          <p:nvPr/>
        </p:nvSpPr>
        <p:spPr bwMode="auto">
          <a:xfrm>
            <a:off x="611188" y="693738"/>
            <a:ext cx="80232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7505" marR="0" lvl="0" indent="-35496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(4)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小明用天平测出同种蜂蜜和玻璃杯的总质量后，将黏稠的蜂蜜沿量筒壁缓缓倒入量筒内测量体积，再用天平测出剩余蜂蜜和玻璃杯总质量。对比小丽的测量方法，小明所测得的密度值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偏大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偏小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9874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5" name="矩形 4"/>
          <p:cNvSpPr>
            <a:spLocks noChangeArrowheads="1"/>
          </p:cNvSpPr>
          <p:nvPr/>
        </p:nvSpPr>
        <p:spPr bwMode="auto">
          <a:xfrm>
            <a:off x="3798888" y="2309813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偏大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987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290300" y="105791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144</Paragraphs>
  <Slides>43</Slides>
  <Notes>32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baseType="lpstr" size="54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Courier New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2021-03-04T13:19:09.128</cp:lastPrinted>
  <dcterms:created xsi:type="dcterms:W3CDTF">2021-03-04T13:19:09Z</dcterms:created>
  <dcterms:modified xsi:type="dcterms:W3CDTF">2021-03-04T05:19:10Z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