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orient="horz" pos="255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orient="horz" pos="4315" userDrawn="1">
          <p15:clr>
            <a:srgbClr val="A4A3A4"/>
          </p15:clr>
        </p15:guide>
        <p15:guide id="7" pos="7355" userDrawn="1">
          <p15:clr>
            <a:srgbClr val="A4A3A4"/>
          </p15:clr>
        </p15:guide>
        <p15:guide id="8" pos="325" userDrawn="1">
          <p15:clr>
            <a:srgbClr val="A4A3A4"/>
          </p15:clr>
        </p15:guide>
        <p15:guide id="9" userDrawn="1">
          <p15:clr>
            <a:srgbClr val="A4A3A4"/>
          </p15:clr>
        </p15:guide>
        <p15:guide id="10" pos="767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9" d="100"/>
          <a:sy n="79" d="100"/>
        </p:scale>
        <p:origin x="816" y="43"/>
      </p:cViewPr>
      <p:guideLst>
        <p:guide orient="horz"/>
        <p:guide pos="3840"/>
        <p:guide orient="horz" pos="2160"/>
        <p:guide orient="horz" pos="255"/>
        <p:guide orient="horz" pos="3974"/>
        <p:guide orient="horz" pos="4315"/>
        <p:guide pos="7355"/>
        <p:guide pos="325"/>
        <p:guide/>
        <p:guide pos="767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B03248-A933-FAF9-31CB-7E7A5D59A8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628CC51-BE00-69F8-FC2F-B1324F0B09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00B5D72-7EEB-B0BB-A8E4-DE2D40ABE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6524-425D-44CC-B39E-C8D04DBF2875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31A9220-A404-4794-1E3A-20DB94834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7FFD54D-BDB4-394C-11AF-7BBD2A5CB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CB13-3CF8-40AE-A878-79AC836D66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655970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74466B-B046-D8D3-EF70-713D61A35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16024B8-DEF9-D606-0125-EB269A11BC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012EFE5-C80A-9EBA-0D2C-9BEE927BC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6524-425D-44CC-B39E-C8D04DBF2875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F060004-DE00-3A28-E445-F627B367D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D02E7E3-5303-260D-BBD9-1080A2BF9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CB13-3CF8-40AE-A878-79AC836D66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935360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0C5E6BD-C050-60A8-2464-CAD5D00F90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D4D9CDD-B3D9-B806-99C7-36A75D477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04B859-03BF-8036-B3FD-9D113A880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6524-425D-44CC-B39E-C8D04DBF2875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EB34613-5944-DB0B-18AC-E4CAD774C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A10C6F-8B31-B81B-A174-E407934C2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CB13-3CF8-40AE-A878-79AC836D66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441061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DE37E2-407F-D9F7-A047-17D78B474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9D4F799-10B8-4BD5-99CB-157A6273FF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7F66DAA-6EE2-B29B-1945-24CFA9337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6524-425D-44CC-B39E-C8D04DBF2875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2E0C96-FF1C-9665-EF0A-4D64B84E6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0394D63-00C7-4BF9-C72C-66E9A94AF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CB13-3CF8-40AE-A878-79AC836D66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66698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F0D0A4-5019-5363-B7DF-92CF9DC8B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B73EAD-3449-20D9-870C-34AEA7ECF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6896784-C43F-8568-AE1F-562948D20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6524-425D-44CC-B39E-C8D04DBF2875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923638C-72F1-3AF1-0483-2981B898C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F486ADC-AAB0-246B-9E02-B8E0D369B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CB13-3CF8-40AE-A878-79AC836D66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53922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FCDE75-C659-E7BC-AF98-A379C0A28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053C57D-7677-6367-0888-3A5573E776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2BC3513-8922-F0D6-85D7-80E37F6B6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97DA54C-913A-F713-53A1-D9874B07A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6524-425D-44CC-B39E-C8D04DBF2875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F60E892-BB7F-86EF-0B53-46EF0FD46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DCE8603-DF78-05D7-B26E-5F833981A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CB13-3CF8-40AE-A878-79AC836D66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069086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F0AA94-5FE4-9AF6-4174-5F74762E8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D9FF527-5A05-8130-09C0-6E4ADA53F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1A6A908-079A-D351-DD7C-A2147A035D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72E26FB-7809-572B-CE23-6126F9AA36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BD8FA7C-9BE7-9074-8076-CFD40EDD27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DA91156-310D-4DCE-70CF-6E2710CB4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6524-425D-44CC-B39E-C8D04DBF2875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0CF6995-044E-CB8E-0325-5D3CB8E8A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6978D38-6C25-3AEF-F0AC-B9D5EA870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CB13-3CF8-40AE-A878-79AC836D66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829863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5A0C70-3FCB-8764-BF02-0312B0262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C1B256D-B0FC-A86C-366A-15A391F37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6524-425D-44CC-B39E-C8D04DBF2875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2E14EA1-03B6-BE38-7568-32C32CED9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D4E54CD-20CF-4D4C-63BA-169852712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CB13-3CF8-40AE-A878-79AC836D66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090131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2D1AE71-6F81-A99F-89CA-6B87A6022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6524-425D-44CC-B39E-C8D04DBF2875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8B52DE7-4DB7-24C3-AC0D-16446632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93D5020-7152-5493-1748-BABE3A613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CB13-3CF8-40AE-A878-79AC836D66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703472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B43914-65FF-B2CD-05FC-6D23AA504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FAC4695-3CBC-B597-2D5C-21430A41B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A5A6C20-9994-BEFC-F1E8-C27D775562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E003B08-7CC7-3974-A1D7-D32271529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6524-425D-44CC-B39E-C8D04DBF2875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AFBB056-CB27-52B6-56DC-EE76279E3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98261A7-B235-47AE-E7A4-100568872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CB13-3CF8-40AE-A878-79AC836D66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845821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763CC2-7BAA-AF4D-7288-6CE6C94B1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84DEBB2-5A4A-F526-64FD-A1AD36691E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5744E24-0A7C-6759-221A-3FEED197D3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34CD047-A6C2-7808-CF04-550214104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6524-425D-44CC-B39E-C8D04DBF2875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39165D-3FC7-7626-C304-BC512B08C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AB516C-5EB8-B53F-4F73-9EF445293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CB13-3CF8-40AE-A878-79AC836D66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128830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file:///D:\qq&#25991;&#20214;\712321467\Image\C2C\Image2\%7b75232B38-A165-1FB7-499C-2E1C792CACB5%7d.pn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A41A8AC-6D96-4180-9D56-743C1658F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6D7C7A5-917F-E25E-08A8-8BA1AF951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442406-52C3-74F7-8CA8-2C7B576E54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D6524-425D-44CC-B39E-C8D04DBF2875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DDFB09C-A040-4D78-CD4E-BE060EE07B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4901297-411F-CFD4-F2EC-3A772C4A4C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4CB13-3CF8-40AE-A878-79AC836D66F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/>
        </p:nvPicPr>
        <p:blipFill>
          <a:blip r:embed="rId13" r:link="rId14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785364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查看源图像">
            <a:extLst>
              <a:ext uri="{FF2B5EF4-FFF2-40B4-BE49-F238E27FC236}">
                <a16:creationId xmlns:a16="http://schemas.microsoft.com/office/drawing/2014/main" id="{D88EB7EA-F5BB-6D8D-65B6-0315FDCA1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217128" cy="641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查看源图像">
            <a:extLst>
              <a:ext uri="{FF2B5EF4-FFF2-40B4-BE49-F238E27FC236}">
                <a16:creationId xmlns:a16="http://schemas.microsoft.com/office/drawing/2014/main" id="{D120CC4D-A16F-8A2B-6CED-5C81A1742E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44619F2-319C-8719-E319-847327CD1E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74" b="93998" l="10000" r="90000">
                        <a14:foregroundMark x1="56000" y1="7181" x2="57417" y2="14148"/>
                        <a14:foregroundMark x1="57417" y1="14148" x2="57417" y2="14148"/>
                        <a14:foregroundMark x1="22667" y1="91640" x2="26417" y2="90032"/>
                        <a14:foregroundMark x1="29833" y1="91533" x2="31167" y2="93998"/>
                        <a14:foregroundMark x1="68583" y1="74920" x2="69083" y2="77170"/>
                        <a14:foregroundMark x1="49667" y1="13719" x2="52833" y2="8039"/>
                        <a14:foregroundMark x1="52833" y1="8039" x2="55583" y2="79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40586" y="359924"/>
            <a:ext cx="8820579" cy="6858000"/>
          </a:xfrm>
          <a:prstGeom prst="rect">
            <a:avLst/>
          </a:prstGeom>
          <a:effectLst>
            <a:softEdge rad="0"/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9298A92-EA68-95AF-04E2-093BF1BF50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333875"/>
            <a:ext cx="7620000" cy="252412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3C9B62CE-A499-BDA2-0701-004A40B59CD8}"/>
              </a:ext>
            </a:extLst>
          </p:cNvPr>
          <p:cNvSpPr/>
          <p:nvPr/>
        </p:nvSpPr>
        <p:spPr>
          <a:xfrm>
            <a:off x="0" y="0"/>
            <a:ext cx="12217128" cy="6858000"/>
          </a:xfrm>
          <a:prstGeom prst="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FDA6A9C8-D525-27C7-C4B2-A28E13AED590}"/>
              </a:ext>
            </a:extLst>
          </p:cNvPr>
          <p:cNvGrpSpPr/>
          <p:nvPr/>
        </p:nvGrpSpPr>
        <p:grpSpPr>
          <a:xfrm>
            <a:off x="515938" y="422470"/>
            <a:ext cx="4094162" cy="434976"/>
            <a:chOff x="515938" y="441324"/>
            <a:chExt cx="4094162" cy="434976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E9F25222-1D6B-5959-8469-7FF1690F0023}"/>
                </a:ext>
              </a:extLst>
            </p:cNvPr>
            <p:cNvSpPr/>
            <p:nvPr/>
          </p:nvSpPr>
          <p:spPr>
            <a:xfrm>
              <a:off x="515938" y="441325"/>
              <a:ext cx="1074737" cy="434975"/>
            </a:xfrm>
            <a:prstGeom prst="rect">
              <a:avLst/>
            </a:prstGeom>
            <a:solidFill>
              <a:srgbClr val="7959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1860E53B-3342-C97B-EC21-CA63E9BF00DD}"/>
                </a:ext>
              </a:extLst>
            </p:cNvPr>
            <p:cNvSpPr/>
            <p:nvPr/>
          </p:nvSpPr>
          <p:spPr>
            <a:xfrm>
              <a:off x="1887538" y="441324"/>
              <a:ext cx="2722562" cy="434975"/>
            </a:xfrm>
            <a:prstGeom prst="rect">
              <a:avLst/>
            </a:prstGeom>
            <a:solidFill>
              <a:srgbClr val="7959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标题 16385">
              <a:extLst>
                <a:ext uri="{FF2B5EF4-FFF2-40B4-BE49-F238E27FC236}">
                  <a16:creationId xmlns:a16="http://schemas.microsoft.com/office/drawing/2014/main" id="{D42D40AE-A01A-55A0-7CB6-788E3D3D9805}"/>
                </a:ext>
              </a:extLst>
            </p:cNvPr>
            <p:cNvSpPr txBox="1">
              <a:spLocks noRot="1" noChangeArrowheads="1"/>
            </p:cNvSpPr>
            <p:nvPr/>
          </p:nvSpPr>
          <p:spPr>
            <a:xfrm>
              <a:off x="1874837" y="469104"/>
              <a:ext cx="1647825" cy="35877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zh-CN" altLang="en-US" sz="1800" b="1">
                  <a:solidFill>
                    <a:schemeClr val="bg1"/>
                  </a:solidFill>
                </a:rPr>
                <a:t>运动的世界</a:t>
              </a:r>
            </a:p>
          </p:txBody>
        </p:sp>
        <p:sp>
          <p:nvSpPr>
            <p:cNvPr id="17" name="标题 16385">
              <a:extLst>
                <a:ext uri="{FF2B5EF4-FFF2-40B4-BE49-F238E27FC236}">
                  <a16:creationId xmlns:a16="http://schemas.microsoft.com/office/drawing/2014/main" id="{B9C31BC7-4E23-4FD1-A5F4-B67D5F383207}"/>
                </a:ext>
              </a:extLst>
            </p:cNvPr>
            <p:cNvSpPr txBox="1">
              <a:spLocks noRot="1" noChangeArrowheads="1"/>
            </p:cNvSpPr>
            <p:nvPr/>
          </p:nvSpPr>
          <p:spPr>
            <a:xfrm>
              <a:off x="563563" y="489741"/>
              <a:ext cx="1285875" cy="338139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lnSpcReduction="1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zh-CN" altLang="en-US" sz="1800" b="1">
                  <a:solidFill>
                    <a:schemeClr val="bg1"/>
                  </a:solidFill>
                </a:rPr>
                <a:t>第二章</a:t>
              </a:r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AD9F5A8F-BB83-C851-EE46-C0F0E6FD1993}"/>
              </a:ext>
            </a:extLst>
          </p:cNvPr>
          <p:cNvSpPr txBox="1"/>
          <p:nvPr/>
        </p:nvSpPr>
        <p:spPr>
          <a:xfrm>
            <a:off x="2285951" y="2524125"/>
            <a:ext cx="815894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400" b="1" dirty="0"/>
              <a:t>第四节 测量：物体的运动速度</a:t>
            </a:r>
            <a:endParaRPr lang="zh-CN" altLang="en-US" sz="4400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5E8CD36-ABF9-2CC3-0C1C-3E648323FC8F}"/>
              </a:ext>
            </a:extLst>
          </p:cNvPr>
          <p:cNvSpPr txBox="1"/>
          <p:nvPr/>
        </p:nvSpPr>
        <p:spPr>
          <a:xfrm>
            <a:off x="467678" y="5863392"/>
            <a:ext cx="40857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授课人：周焯勇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3FAB432-B7C4-5DE1-8F5D-AA13691C5746}"/>
              </a:ext>
            </a:extLst>
          </p:cNvPr>
          <p:cNvSpPr txBox="1"/>
          <p:nvPr/>
        </p:nvSpPr>
        <p:spPr>
          <a:xfrm>
            <a:off x="3635507" y="3520701"/>
            <a:ext cx="46129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2000" b="1" dirty="0"/>
              <a:t>changes in speed</a:t>
            </a:r>
            <a:endParaRPr lang="zh-CN" altLang="en-US" sz="2000" b="1" dirty="0"/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CA98D01F-5D40-D0AD-0CDF-04F89BAD4963}"/>
              </a:ext>
            </a:extLst>
          </p:cNvPr>
          <p:cNvCxnSpPr/>
          <p:nvPr/>
        </p:nvCxnSpPr>
        <p:spPr>
          <a:xfrm>
            <a:off x="3770722" y="3491913"/>
            <a:ext cx="4526374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02C96580-79DC-279F-E431-37288F997BAF}"/>
              </a:ext>
            </a:extLst>
          </p:cNvPr>
          <p:cNvSpPr txBox="1"/>
          <p:nvPr/>
        </p:nvSpPr>
        <p:spPr>
          <a:xfrm>
            <a:off x="9148359" y="5924698"/>
            <a:ext cx="34301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贵阳市第一实验中学</a:t>
            </a:r>
          </a:p>
        </p:txBody>
      </p:sp>
    </p:spTree>
    <p:extLst>
      <p:ext uri="{BB962C8B-B14F-4D97-AF65-F5344CB8AC3E}">
        <p14:creationId xmlns:p14="http://schemas.microsoft.com/office/powerpoint/2010/main" val="21058891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查看源图像">
            <a:extLst>
              <a:ext uri="{FF2B5EF4-FFF2-40B4-BE49-F238E27FC236}">
                <a16:creationId xmlns:a16="http://schemas.microsoft.com/office/drawing/2014/main" id="{D88EB7EA-F5BB-6D8D-65B6-0315FDCA1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217128" cy="641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44619F2-319C-8719-E319-847327CD1E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74" b="93998" l="10000" r="90000">
                        <a14:foregroundMark x1="56000" y1="7181" x2="57417" y2="14148"/>
                        <a14:foregroundMark x1="57417" y1="14148" x2="57417" y2="14148"/>
                        <a14:foregroundMark x1="22667" y1="91640" x2="26417" y2="90032"/>
                        <a14:foregroundMark x1="29833" y1="91533" x2="31167" y2="93998"/>
                        <a14:foregroundMark x1="68583" y1="74920" x2="69083" y2="77170"/>
                        <a14:foregroundMark x1="49667" y1="13719" x2="52833" y2="8039"/>
                        <a14:foregroundMark x1="52833" y1="8039" x2="55583" y2="79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40586" y="359924"/>
            <a:ext cx="8820579" cy="6858000"/>
          </a:xfrm>
          <a:prstGeom prst="rect">
            <a:avLst/>
          </a:prstGeom>
          <a:effectLst>
            <a:softEdge rad="0"/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9298A92-EA68-95AF-04E2-093BF1BF50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333875"/>
            <a:ext cx="7620000" cy="252412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3C9B62CE-A499-BDA2-0701-004A40B59CD8}"/>
              </a:ext>
            </a:extLst>
          </p:cNvPr>
          <p:cNvSpPr/>
          <p:nvPr/>
        </p:nvSpPr>
        <p:spPr>
          <a:xfrm>
            <a:off x="0" y="0"/>
            <a:ext cx="12217128" cy="6858000"/>
          </a:xfrm>
          <a:prstGeom prst="rect">
            <a:avLst/>
          </a:prstGeom>
          <a:solidFill>
            <a:schemeClr val="lt1">
              <a:alpha val="9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FDA6A9C8-D525-27C7-C4B2-A28E13AED590}"/>
              </a:ext>
            </a:extLst>
          </p:cNvPr>
          <p:cNvGrpSpPr/>
          <p:nvPr/>
        </p:nvGrpSpPr>
        <p:grpSpPr>
          <a:xfrm>
            <a:off x="515938" y="422470"/>
            <a:ext cx="4094162" cy="434976"/>
            <a:chOff x="515938" y="441324"/>
            <a:chExt cx="4094162" cy="434976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E9F25222-1D6B-5959-8469-7FF1690F0023}"/>
                </a:ext>
              </a:extLst>
            </p:cNvPr>
            <p:cNvSpPr/>
            <p:nvPr/>
          </p:nvSpPr>
          <p:spPr>
            <a:xfrm>
              <a:off x="515938" y="441325"/>
              <a:ext cx="1074737" cy="434975"/>
            </a:xfrm>
            <a:prstGeom prst="rect">
              <a:avLst/>
            </a:prstGeom>
            <a:solidFill>
              <a:srgbClr val="7959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1860E53B-3342-C97B-EC21-CA63E9BF00DD}"/>
                </a:ext>
              </a:extLst>
            </p:cNvPr>
            <p:cNvSpPr/>
            <p:nvPr/>
          </p:nvSpPr>
          <p:spPr>
            <a:xfrm>
              <a:off x="1887538" y="441324"/>
              <a:ext cx="2722562" cy="434975"/>
            </a:xfrm>
            <a:prstGeom prst="rect">
              <a:avLst/>
            </a:prstGeom>
            <a:solidFill>
              <a:srgbClr val="7959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标题 16385">
              <a:extLst>
                <a:ext uri="{FF2B5EF4-FFF2-40B4-BE49-F238E27FC236}">
                  <a16:creationId xmlns:a16="http://schemas.microsoft.com/office/drawing/2014/main" id="{D42D40AE-A01A-55A0-7CB6-788E3D3D9805}"/>
                </a:ext>
              </a:extLst>
            </p:cNvPr>
            <p:cNvSpPr txBox="1">
              <a:spLocks noRot="1" noChangeArrowheads="1"/>
            </p:cNvSpPr>
            <p:nvPr/>
          </p:nvSpPr>
          <p:spPr>
            <a:xfrm>
              <a:off x="1874837" y="469104"/>
              <a:ext cx="1647825" cy="35877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zh-CN" altLang="en-US" sz="1800" b="1">
                  <a:solidFill>
                    <a:schemeClr val="bg1"/>
                  </a:solidFill>
                </a:rPr>
                <a:t>运动的世界</a:t>
              </a:r>
            </a:p>
          </p:txBody>
        </p:sp>
        <p:sp>
          <p:nvSpPr>
            <p:cNvPr id="17" name="标题 16385">
              <a:extLst>
                <a:ext uri="{FF2B5EF4-FFF2-40B4-BE49-F238E27FC236}">
                  <a16:creationId xmlns:a16="http://schemas.microsoft.com/office/drawing/2014/main" id="{B9C31BC7-4E23-4FD1-A5F4-B67D5F383207}"/>
                </a:ext>
              </a:extLst>
            </p:cNvPr>
            <p:cNvSpPr txBox="1">
              <a:spLocks noRot="1" noChangeArrowheads="1"/>
            </p:cNvSpPr>
            <p:nvPr/>
          </p:nvSpPr>
          <p:spPr>
            <a:xfrm>
              <a:off x="563563" y="489741"/>
              <a:ext cx="1285875" cy="338139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lnSpcReduction="1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zh-CN" altLang="en-US" sz="1800" b="1">
                  <a:solidFill>
                    <a:schemeClr val="bg1"/>
                  </a:solidFill>
                </a:rPr>
                <a:t>第二章</a:t>
              </a:r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AD9F5A8F-BB83-C851-EE46-C0F0E6FD1993}"/>
              </a:ext>
            </a:extLst>
          </p:cNvPr>
          <p:cNvSpPr txBox="1"/>
          <p:nvPr/>
        </p:nvSpPr>
        <p:spPr>
          <a:xfrm>
            <a:off x="8731978" y="422874"/>
            <a:ext cx="3004779" cy="351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 dirty="0"/>
              <a:t>第四节 测量：物体的运动速度</a:t>
            </a:r>
            <a:endParaRPr lang="zh-CN" altLang="en-US" sz="1600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3FAB432-B7C4-5DE1-8F5D-AA13691C5746}"/>
              </a:ext>
            </a:extLst>
          </p:cNvPr>
          <p:cNvSpPr txBox="1"/>
          <p:nvPr/>
        </p:nvSpPr>
        <p:spPr>
          <a:xfrm>
            <a:off x="8767989" y="706399"/>
            <a:ext cx="22161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/>
              <a:t>changes in speed</a:t>
            </a:r>
            <a:endParaRPr lang="zh-CN" altLang="en-US" b="1"/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CA98D01F-5D40-D0AD-0CDF-04F89BAD4963}"/>
              </a:ext>
            </a:extLst>
          </p:cNvPr>
          <p:cNvCxnSpPr/>
          <p:nvPr/>
        </p:nvCxnSpPr>
        <p:spPr>
          <a:xfrm>
            <a:off x="8882742" y="774684"/>
            <a:ext cx="262345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A1CDB8F7-AF12-6FFC-6A28-2F4DC6546E66}"/>
              </a:ext>
            </a:extLst>
          </p:cNvPr>
          <p:cNvSpPr/>
          <p:nvPr/>
        </p:nvSpPr>
        <p:spPr>
          <a:xfrm>
            <a:off x="563563" y="1058209"/>
            <a:ext cx="11112500" cy="525050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AutoShape 3">
            <a:extLst>
              <a:ext uri="{FF2B5EF4-FFF2-40B4-BE49-F238E27FC236}">
                <a16:creationId xmlns:a16="http://schemas.microsoft.com/office/drawing/2014/main" id="{8F0F7505-AB41-8CCA-8113-65F6FBC3A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535" y="1009188"/>
            <a:ext cx="4227841" cy="23780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CN" altLang="en-US" sz="280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273AECBB-BD9E-F31B-91E9-ACF913F00A01}"/>
              </a:ext>
            </a:extLst>
          </p:cNvPr>
          <p:cNvSpPr txBox="1"/>
          <p:nvPr/>
        </p:nvSpPr>
        <p:spPr>
          <a:xfrm>
            <a:off x="515937" y="1212056"/>
            <a:ext cx="4560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>
                <a:latin typeface="黑体" panose="02010609060101010101" pitchFamily="2" charset="-122"/>
                <a:ea typeface="黑体" panose="02010609060101010101" pitchFamily="2" charset="-122"/>
              </a:rPr>
              <a:t>二、</a:t>
            </a:r>
            <a:r>
              <a:rPr lang="zh-CN" altLang="en-US" sz="1800" b="1">
                <a:latin typeface="黑体" panose="02010609060101010101" pitchFamily="2" charset="-122"/>
                <a:ea typeface="黑体" panose="02010609060101010101" pitchFamily="2" charset="-122"/>
              </a:rPr>
              <a:t>实验探究</a:t>
            </a:r>
            <a:r>
              <a:rPr lang="en-US" altLang="zh-CN" sz="1800" b="1">
                <a:latin typeface="黑体" panose="02010609060101010101" pitchFamily="2" charset="-122"/>
                <a:ea typeface="黑体" panose="02010609060101010101" pitchFamily="2" charset="-122"/>
              </a:rPr>
              <a:t>:</a:t>
            </a:r>
            <a:r>
              <a:rPr lang="zh-CN" altLang="en-US" sz="1800" b="1">
                <a:latin typeface="黑体" panose="02010609060101010101" pitchFamily="2" charset="-122"/>
                <a:ea typeface="黑体" panose="02010609060101010101" pitchFamily="2" charset="-122"/>
              </a:rPr>
              <a:t>小车沿斜面滑下速度的变化</a:t>
            </a:r>
          </a:p>
        </p:txBody>
      </p:sp>
      <p:sp>
        <p:nvSpPr>
          <p:cNvPr id="30" name="Text Box 10">
            <a:extLst>
              <a:ext uri="{FF2B5EF4-FFF2-40B4-BE49-F238E27FC236}">
                <a16:creationId xmlns:a16="http://schemas.microsoft.com/office/drawing/2014/main" id="{B40DCA43-8E9E-3787-5CD1-1997B4C7F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563" y="1935998"/>
            <a:ext cx="4681356" cy="3385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设计实验</a:t>
            </a:r>
            <a:r>
              <a:rPr lang="en-US" altLang="zh-CN" sz="160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6</a:t>
            </a:r>
            <a:endParaRPr lang="zh-CN" altLang="en-US" sz="160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5" name="Text Box 6">
            <a:extLst>
              <a:ext uri="{FF2B5EF4-FFF2-40B4-BE49-F238E27FC236}">
                <a16:creationId xmlns:a16="http://schemas.microsoft.com/office/drawing/2014/main" id="{83D52BE3-9358-BDB3-5BA5-3E00D4738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4265" y="2270924"/>
            <a:ext cx="7624763" cy="9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itchFamily="18" charset="0"/>
              </a:rPr>
              <a:t>1.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itchFamily="18" charset="0"/>
              </a:rPr>
              <a:t>调整斜面的高度适中，使小车刚好从斜面上滑下，不能太快。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itchFamily="18" charset="0"/>
              </a:rPr>
              <a:t>2.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itchFamily="18" charset="0"/>
              </a:rPr>
              <a:t>练习停表的操作：启动、停表、回表、读数。 </a:t>
            </a:r>
          </a:p>
        </p:txBody>
      </p:sp>
      <p:sp>
        <p:nvSpPr>
          <p:cNvPr id="26" name="Rectangle 20">
            <a:extLst>
              <a:ext uri="{FF2B5EF4-FFF2-40B4-BE49-F238E27FC236}">
                <a16:creationId xmlns:a16="http://schemas.microsoft.com/office/drawing/2014/main" id="{0AB6D32F-A25D-5B2A-7D33-1CF342FAFA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925" y="2287997"/>
            <a:ext cx="1816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准备工作</a:t>
            </a:r>
          </a:p>
        </p:txBody>
      </p:sp>
      <p:sp>
        <p:nvSpPr>
          <p:cNvPr id="27" name="Text Box 2">
            <a:extLst>
              <a:ext uri="{FF2B5EF4-FFF2-40B4-BE49-F238E27FC236}">
                <a16:creationId xmlns:a16="http://schemas.microsoft.com/office/drawing/2014/main" id="{A3B27BC4-4724-E0D4-0910-D968E473A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836" y="3840037"/>
            <a:ext cx="31559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注意事项</a:t>
            </a:r>
          </a:p>
        </p:txBody>
      </p:sp>
      <p:sp>
        <p:nvSpPr>
          <p:cNvPr id="28" name="Text Box 3">
            <a:extLst>
              <a:ext uri="{FF2B5EF4-FFF2-40B4-BE49-F238E27FC236}">
                <a16:creationId xmlns:a16="http://schemas.microsoft.com/office/drawing/2014/main" id="{BF558D61-669E-5CC3-66E2-B87CF5D5B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4265" y="3764163"/>
            <a:ext cx="6427787" cy="495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1.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小车的前端对齐起始线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,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静止释放</a:t>
            </a:r>
          </a:p>
        </p:txBody>
      </p:sp>
      <p:sp>
        <p:nvSpPr>
          <p:cNvPr id="29" name="Text Box 4">
            <a:extLst>
              <a:ext uri="{FF2B5EF4-FFF2-40B4-BE49-F238E27FC236}">
                <a16:creationId xmlns:a16="http://schemas.microsoft.com/office/drawing/2014/main" id="{DDB987E1-A250-C479-10E0-5600DD80D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4265" y="4282156"/>
            <a:ext cx="9319396" cy="1418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2.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开始计时与小车释放的时间应该是同时的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,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发生碰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撞时马上停表，必须专人操作。正式实验前应该练习几次，熟练之后会使测量的数据更准确。 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06FB808-652A-2063-6BCE-E646BC814763}"/>
              </a:ext>
            </a:extLst>
          </p:cNvPr>
          <p:cNvSpPr/>
          <p:nvPr/>
        </p:nvSpPr>
        <p:spPr>
          <a:xfrm>
            <a:off x="2004265" y="2287997"/>
            <a:ext cx="9671798" cy="109926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A2C78001-E029-7562-547A-130C02ACE9F0}"/>
              </a:ext>
            </a:extLst>
          </p:cNvPr>
          <p:cNvSpPr/>
          <p:nvPr/>
        </p:nvSpPr>
        <p:spPr>
          <a:xfrm>
            <a:off x="2011258" y="3788924"/>
            <a:ext cx="9671798" cy="193584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66F8F00D-193D-5BFE-21A4-A3F6219473EE}"/>
              </a:ext>
            </a:extLst>
          </p:cNvPr>
          <p:cNvGrpSpPr/>
          <p:nvPr/>
        </p:nvGrpSpPr>
        <p:grpSpPr>
          <a:xfrm>
            <a:off x="-1892461" y="5423719"/>
            <a:ext cx="15672122" cy="2761797"/>
            <a:chOff x="-1918806" y="5822504"/>
            <a:chExt cx="15672122" cy="2761797"/>
          </a:xfrm>
        </p:grpSpPr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47E959C4-F6D7-4DF4-D5CD-95580F67CEA3}"/>
                </a:ext>
              </a:extLst>
            </p:cNvPr>
            <p:cNvSpPr/>
            <p:nvPr/>
          </p:nvSpPr>
          <p:spPr>
            <a:xfrm>
              <a:off x="-1918806" y="5822504"/>
              <a:ext cx="15672122" cy="25399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9211F38B-2885-FB58-F9FA-25C2661FFA08}"/>
                </a:ext>
              </a:extLst>
            </p:cNvPr>
            <p:cNvSpPr/>
            <p:nvPr/>
          </p:nvSpPr>
          <p:spPr>
            <a:xfrm>
              <a:off x="-1918806" y="6044319"/>
              <a:ext cx="15672122" cy="2539982"/>
            </a:xfrm>
            <a:prstGeom prst="ellipse">
              <a:avLst/>
            </a:prstGeom>
            <a:solidFill>
              <a:schemeClr val="accent1">
                <a:alpha val="73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811112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查看源图像">
            <a:extLst>
              <a:ext uri="{FF2B5EF4-FFF2-40B4-BE49-F238E27FC236}">
                <a16:creationId xmlns:a16="http://schemas.microsoft.com/office/drawing/2014/main" id="{D88EB7EA-F5BB-6D8D-65B6-0315FDCA1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217128" cy="641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44619F2-319C-8719-E319-847327CD1E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74" b="93998" l="10000" r="90000">
                        <a14:foregroundMark x1="56000" y1="7181" x2="57417" y2="14148"/>
                        <a14:foregroundMark x1="57417" y1="14148" x2="57417" y2="14148"/>
                        <a14:foregroundMark x1="22667" y1="91640" x2="26417" y2="90032"/>
                        <a14:foregroundMark x1="29833" y1="91533" x2="31167" y2="93998"/>
                        <a14:foregroundMark x1="68583" y1="74920" x2="69083" y2="77170"/>
                        <a14:foregroundMark x1="49667" y1="13719" x2="52833" y2="8039"/>
                        <a14:foregroundMark x1="52833" y1="8039" x2="55583" y2="79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40586" y="359924"/>
            <a:ext cx="8820579" cy="6858000"/>
          </a:xfrm>
          <a:prstGeom prst="rect">
            <a:avLst/>
          </a:prstGeom>
          <a:effectLst>
            <a:softEdge rad="0"/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9298A92-EA68-95AF-04E2-093BF1BF50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333875"/>
            <a:ext cx="7620000" cy="252412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3C9B62CE-A499-BDA2-0701-004A40B59CD8}"/>
              </a:ext>
            </a:extLst>
          </p:cNvPr>
          <p:cNvSpPr/>
          <p:nvPr/>
        </p:nvSpPr>
        <p:spPr>
          <a:xfrm>
            <a:off x="0" y="0"/>
            <a:ext cx="12217128" cy="6858000"/>
          </a:xfrm>
          <a:prstGeom prst="rect">
            <a:avLst/>
          </a:prstGeom>
          <a:solidFill>
            <a:schemeClr val="lt1">
              <a:alpha val="9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FDA6A9C8-D525-27C7-C4B2-A28E13AED590}"/>
              </a:ext>
            </a:extLst>
          </p:cNvPr>
          <p:cNvGrpSpPr/>
          <p:nvPr/>
        </p:nvGrpSpPr>
        <p:grpSpPr>
          <a:xfrm>
            <a:off x="515938" y="422470"/>
            <a:ext cx="4094162" cy="434976"/>
            <a:chOff x="515938" y="441324"/>
            <a:chExt cx="4094162" cy="434976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E9F25222-1D6B-5959-8469-7FF1690F0023}"/>
                </a:ext>
              </a:extLst>
            </p:cNvPr>
            <p:cNvSpPr/>
            <p:nvPr/>
          </p:nvSpPr>
          <p:spPr>
            <a:xfrm>
              <a:off x="515938" y="441325"/>
              <a:ext cx="1074737" cy="434975"/>
            </a:xfrm>
            <a:prstGeom prst="rect">
              <a:avLst/>
            </a:prstGeom>
            <a:solidFill>
              <a:srgbClr val="7959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1860E53B-3342-C97B-EC21-CA63E9BF00DD}"/>
                </a:ext>
              </a:extLst>
            </p:cNvPr>
            <p:cNvSpPr/>
            <p:nvPr/>
          </p:nvSpPr>
          <p:spPr>
            <a:xfrm>
              <a:off x="1887538" y="441324"/>
              <a:ext cx="2722562" cy="434975"/>
            </a:xfrm>
            <a:prstGeom prst="rect">
              <a:avLst/>
            </a:prstGeom>
            <a:solidFill>
              <a:srgbClr val="7959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标题 16385">
              <a:extLst>
                <a:ext uri="{FF2B5EF4-FFF2-40B4-BE49-F238E27FC236}">
                  <a16:creationId xmlns:a16="http://schemas.microsoft.com/office/drawing/2014/main" id="{D42D40AE-A01A-55A0-7CB6-788E3D3D9805}"/>
                </a:ext>
              </a:extLst>
            </p:cNvPr>
            <p:cNvSpPr txBox="1">
              <a:spLocks noRot="1" noChangeArrowheads="1"/>
            </p:cNvSpPr>
            <p:nvPr/>
          </p:nvSpPr>
          <p:spPr>
            <a:xfrm>
              <a:off x="1874837" y="469104"/>
              <a:ext cx="1647825" cy="35877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zh-CN" altLang="en-US" sz="1800" b="1">
                  <a:solidFill>
                    <a:schemeClr val="bg1"/>
                  </a:solidFill>
                </a:rPr>
                <a:t>运动的世界</a:t>
              </a:r>
            </a:p>
          </p:txBody>
        </p:sp>
        <p:sp>
          <p:nvSpPr>
            <p:cNvPr id="17" name="标题 16385">
              <a:extLst>
                <a:ext uri="{FF2B5EF4-FFF2-40B4-BE49-F238E27FC236}">
                  <a16:creationId xmlns:a16="http://schemas.microsoft.com/office/drawing/2014/main" id="{B9C31BC7-4E23-4FD1-A5F4-B67D5F383207}"/>
                </a:ext>
              </a:extLst>
            </p:cNvPr>
            <p:cNvSpPr txBox="1">
              <a:spLocks noRot="1" noChangeArrowheads="1"/>
            </p:cNvSpPr>
            <p:nvPr/>
          </p:nvSpPr>
          <p:spPr>
            <a:xfrm>
              <a:off x="563563" y="489741"/>
              <a:ext cx="1285875" cy="338139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lnSpcReduction="1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zh-CN" altLang="en-US" sz="1800" b="1">
                  <a:solidFill>
                    <a:schemeClr val="bg1"/>
                  </a:solidFill>
                </a:rPr>
                <a:t>第二章</a:t>
              </a:r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AD9F5A8F-BB83-C851-EE46-C0F0E6FD1993}"/>
              </a:ext>
            </a:extLst>
          </p:cNvPr>
          <p:cNvSpPr txBox="1"/>
          <p:nvPr/>
        </p:nvSpPr>
        <p:spPr>
          <a:xfrm>
            <a:off x="8731978" y="422874"/>
            <a:ext cx="3004779" cy="351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/>
              <a:t>第四节 科学探究：速度的变化</a:t>
            </a:r>
            <a:endParaRPr lang="zh-CN" altLang="en-US" sz="160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3FAB432-B7C4-5DE1-8F5D-AA13691C5746}"/>
              </a:ext>
            </a:extLst>
          </p:cNvPr>
          <p:cNvSpPr txBox="1"/>
          <p:nvPr/>
        </p:nvSpPr>
        <p:spPr>
          <a:xfrm>
            <a:off x="8767989" y="706399"/>
            <a:ext cx="22161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/>
              <a:t>changes in speed</a:t>
            </a:r>
            <a:endParaRPr lang="zh-CN" altLang="en-US" b="1"/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CA98D01F-5D40-D0AD-0CDF-04F89BAD4963}"/>
              </a:ext>
            </a:extLst>
          </p:cNvPr>
          <p:cNvCxnSpPr/>
          <p:nvPr/>
        </p:nvCxnSpPr>
        <p:spPr>
          <a:xfrm>
            <a:off x="8761964" y="706399"/>
            <a:ext cx="262345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A1CDB8F7-AF12-6FFC-6A28-2F4DC6546E66}"/>
              </a:ext>
            </a:extLst>
          </p:cNvPr>
          <p:cNvSpPr/>
          <p:nvPr/>
        </p:nvSpPr>
        <p:spPr>
          <a:xfrm>
            <a:off x="563563" y="1058209"/>
            <a:ext cx="11112500" cy="525050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AutoShape 3">
            <a:extLst>
              <a:ext uri="{FF2B5EF4-FFF2-40B4-BE49-F238E27FC236}">
                <a16:creationId xmlns:a16="http://schemas.microsoft.com/office/drawing/2014/main" id="{8F0F7505-AB41-8CCA-8113-65F6FBC3A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535" y="1009188"/>
            <a:ext cx="4227841" cy="23780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CN" altLang="en-US" sz="280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273AECBB-BD9E-F31B-91E9-ACF913F00A01}"/>
              </a:ext>
            </a:extLst>
          </p:cNvPr>
          <p:cNvSpPr txBox="1"/>
          <p:nvPr/>
        </p:nvSpPr>
        <p:spPr>
          <a:xfrm>
            <a:off x="515937" y="1212056"/>
            <a:ext cx="4560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>
                <a:latin typeface="黑体" panose="02010609060101010101" pitchFamily="2" charset="-122"/>
                <a:ea typeface="黑体" panose="02010609060101010101" pitchFamily="2" charset="-122"/>
              </a:rPr>
              <a:t>二、</a:t>
            </a:r>
            <a:r>
              <a:rPr lang="zh-CN" altLang="en-US" sz="1800" b="1">
                <a:latin typeface="黑体" panose="02010609060101010101" pitchFamily="2" charset="-122"/>
                <a:ea typeface="黑体" panose="02010609060101010101" pitchFamily="2" charset="-122"/>
              </a:rPr>
              <a:t>实验探究</a:t>
            </a:r>
            <a:r>
              <a:rPr lang="en-US" altLang="zh-CN" sz="1800" b="1">
                <a:latin typeface="黑体" panose="02010609060101010101" pitchFamily="2" charset="-122"/>
                <a:ea typeface="黑体" panose="02010609060101010101" pitchFamily="2" charset="-122"/>
              </a:rPr>
              <a:t>:</a:t>
            </a:r>
            <a:r>
              <a:rPr lang="zh-CN" altLang="en-US" sz="1800" b="1">
                <a:latin typeface="黑体" panose="02010609060101010101" pitchFamily="2" charset="-122"/>
                <a:ea typeface="黑体" panose="02010609060101010101" pitchFamily="2" charset="-122"/>
              </a:rPr>
              <a:t>小车沿斜面滑下速度的变化</a:t>
            </a:r>
          </a:p>
        </p:txBody>
      </p:sp>
      <p:sp>
        <p:nvSpPr>
          <p:cNvPr id="30" name="Text Box 10">
            <a:extLst>
              <a:ext uri="{FF2B5EF4-FFF2-40B4-BE49-F238E27FC236}">
                <a16:creationId xmlns:a16="http://schemas.microsoft.com/office/drawing/2014/main" id="{B40DCA43-8E9E-3787-5CD1-1997B4C7F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563" y="1935998"/>
            <a:ext cx="4681356" cy="3385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进行实验</a:t>
            </a:r>
          </a:p>
        </p:txBody>
      </p:sp>
      <p:grpSp>
        <p:nvGrpSpPr>
          <p:cNvPr id="32" name="Group 2">
            <a:extLst>
              <a:ext uri="{FF2B5EF4-FFF2-40B4-BE49-F238E27FC236}">
                <a16:creationId xmlns:a16="http://schemas.microsoft.com/office/drawing/2014/main" id="{A2AF1813-4D16-470C-C5BF-6E63DDC706A6}"/>
              </a:ext>
            </a:extLst>
          </p:cNvPr>
          <p:cNvGrpSpPr/>
          <p:nvPr/>
        </p:nvGrpSpPr>
        <p:grpSpPr>
          <a:xfrm>
            <a:off x="1452789" y="3472476"/>
            <a:ext cx="7315200" cy="1600200"/>
            <a:chOff x="720" y="2256"/>
            <a:chExt cx="4608" cy="1008"/>
          </a:xfrm>
        </p:grpSpPr>
        <p:sp>
          <p:nvSpPr>
            <p:cNvPr id="33" name="Line 3">
              <a:extLst>
                <a:ext uri="{FF2B5EF4-FFF2-40B4-BE49-F238E27FC236}">
                  <a16:creationId xmlns:a16="http://schemas.microsoft.com/office/drawing/2014/main" id="{A18BD113-99D0-9377-3F75-4B0B786952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3072"/>
              <a:ext cx="46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/>
            </a:p>
          </p:txBody>
        </p:sp>
        <p:sp>
          <p:nvSpPr>
            <p:cNvPr id="34" name="Line 4">
              <a:extLst>
                <a:ext uri="{FF2B5EF4-FFF2-40B4-BE49-F238E27FC236}">
                  <a16:creationId xmlns:a16="http://schemas.microsoft.com/office/drawing/2014/main" id="{4C300D03-76DC-A653-C7D3-5260F99F6A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04" y="2256"/>
              <a:ext cx="3888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/>
            </a:p>
          </p:txBody>
        </p:sp>
        <p:sp>
          <p:nvSpPr>
            <p:cNvPr id="35" name="Rectangle 5" descr="栎木">
              <a:extLst>
                <a:ext uri="{FF2B5EF4-FFF2-40B4-BE49-F238E27FC236}">
                  <a16:creationId xmlns:a16="http://schemas.microsoft.com/office/drawing/2014/main" id="{39E8B0E0-91AB-BB1C-8A40-7349095166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352"/>
              <a:ext cx="528" cy="720"/>
            </a:xfrm>
            <a:prstGeom prst="rect">
              <a:avLst/>
            </a:prstGeom>
            <a:blipFill dpi="0" rotWithShape="0">
              <a:blip r:embed="rId6"/>
              <a:tile tx="0" ty="0" sx="100000" sy="100000" flip="none" algn="tl"/>
            </a:blipFill>
            <a:ln w="31750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rgbClr val="8E163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rgbClr val="8E163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rgbClr val="8E163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rgbClr val="8E163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rgbClr val="8E163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8E163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8E163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8E163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8E163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36" name="Line 6">
              <a:extLst>
                <a:ext uri="{FF2B5EF4-FFF2-40B4-BE49-F238E27FC236}">
                  <a16:creationId xmlns:a16="http://schemas.microsoft.com/office/drawing/2014/main" id="{E81B64CB-0785-0A01-B804-307C6799CC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8" y="3072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/>
            </a:p>
          </p:txBody>
        </p:sp>
        <p:sp>
          <p:nvSpPr>
            <p:cNvPr id="38" name="Line 7">
              <a:extLst>
                <a:ext uri="{FF2B5EF4-FFF2-40B4-BE49-F238E27FC236}">
                  <a16:creationId xmlns:a16="http://schemas.microsoft.com/office/drawing/2014/main" id="{43134B5F-4198-A5E8-DDA8-27B24F51FA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4" y="3072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/>
            </a:p>
          </p:txBody>
        </p:sp>
        <p:sp>
          <p:nvSpPr>
            <p:cNvPr id="39" name="Line 8">
              <a:extLst>
                <a:ext uri="{FF2B5EF4-FFF2-40B4-BE49-F238E27FC236}">
                  <a16:creationId xmlns:a16="http://schemas.microsoft.com/office/drawing/2014/main" id="{388AA0C0-03D8-F7A2-EEE0-5C36087576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0" y="3072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/>
            </a:p>
          </p:txBody>
        </p:sp>
        <p:sp>
          <p:nvSpPr>
            <p:cNvPr id="40" name="Line 9">
              <a:extLst>
                <a:ext uri="{FF2B5EF4-FFF2-40B4-BE49-F238E27FC236}">
                  <a16:creationId xmlns:a16="http://schemas.microsoft.com/office/drawing/2014/main" id="{10C62441-E285-8641-DE4E-0AD876DD39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56" y="3072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/>
            </a:p>
          </p:txBody>
        </p:sp>
        <p:sp>
          <p:nvSpPr>
            <p:cNvPr id="41" name="Line 10">
              <a:extLst>
                <a:ext uri="{FF2B5EF4-FFF2-40B4-BE49-F238E27FC236}">
                  <a16:creationId xmlns:a16="http://schemas.microsoft.com/office/drawing/2014/main" id="{6849FCD0-169E-E463-55CC-13A2D92020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52" y="3072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/>
            </a:p>
          </p:txBody>
        </p:sp>
        <p:sp>
          <p:nvSpPr>
            <p:cNvPr id="45" name="Line 11">
              <a:extLst>
                <a:ext uri="{FF2B5EF4-FFF2-40B4-BE49-F238E27FC236}">
                  <a16:creationId xmlns:a16="http://schemas.microsoft.com/office/drawing/2014/main" id="{AE0D9E13-FA2C-0261-706F-D0A89E67E4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8" y="3072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/>
            </a:p>
          </p:txBody>
        </p:sp>
        <p:sp>
          <p:nvSpPr>
            <p:cNvPr id="47" name="Line 12">
              <a:extLst>
                <a:ext uri="{FF2B5EF4-FFF2-40B4-BE49-F238E27FC236}">
                  <a16:creationId xmlns:a16="http://schemas.microsoft.com/office/drawing/2014/main" id="{38A26710-9CC7-8E72-0F58-2FE030D99E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44" y="3072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/>
            </a:p>
          </p:txBody>
        </p:sp>
        <p:sp>
          <p:nvSpPr>
            <p:cNvPr id="48" name="Line 13">
              <a:extLst>
                <a:ext uri="{FF2B5EF4-FFF2-40B4-BE49-F238E27FC236}">
                  <a16:creationId xmlns:a16="http://schemas.microsoft.com/office/drawing/2014/main" id="{849E4FB5-7C69-1B55-D4FD-65F89BF7CB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0" y="3072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/>
            </a:p>
          </p:txBody>
        </p:sp>
        <p:sp>
          <p:nvSpPr>
            <p:cNvPr id="49" name="Line 14">
              <a:extLst>
                <a:ext uri="{FF2B5EF4-FFF2-40B4-BE49-F238E27FC236}">
                  <a16:creationId xmlns:a16="http://schemas.microsoft.com/office/drawing/2014/main" id="{9BE7CCE3-F322-BA8D-2F6B-46519C9600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36" y="3072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/>
            </a:p>
          </p:txBody>
        </p:sp>
        <p:sp>
          <p:nvSpPr>
            <p:cNvPr id="50" name="Line 15">
              <a:extLst>
                <a:ext uri="{FF2B5EF4-FFF2-40B4-BE49-F238E27FC236}">
                  <a16:creationId xmlns:a16="http://schemas.microsoft.com/office/drawing/2014/main" id="{0A7C24A2-C418-F0AB-90C8-584339818A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32" y="3072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/>
            </a:p>
          </p:txBody>
        </p:sp>
        <p:sp>
          <p:nvSpPr>
            <p:cNvPr id="51" name="Line 16">
              <a:extLst>
                <a:ext uri="{FF2B5EF4-FFF2-40B4-BE49-F238E27FC236}">
                  <a16:creationId xmlns:a16="http://schemas.microsoft.com/office/drawing/2014/main" id="{4E96CFE5-313B-D674-FA83-F0B20AF4CF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8" y="3072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/>
            </a:p>
          </p:txBody>
        </p:sp>
        <p:sp>
          <p:nvSpPr>
            <p:cNvPr id="52" name="Line 17">
              <a:extLst>
                <a:ext uri="{FF2B5EF4-FFF2-40B4-BE49-F238E27FC236}">
                  <a16:creationId xmlns:a16="http://schemas.microsoft.com/office/drawing/2014/main" id="{BD1B503B-3E0C-C1E4-C3BA-A3A9BB7BA6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4" y="3072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/>
            </a:p>
          </p:txBody>
        </p:sp>
        <p:sp>
          <p:nvSpPr>
            <p:cNvPr id="53" name="Line 18">
              <a:extLst>
                <a:ext uri="{FF2B5EF4-FFF2-40B4-BE49-F238E27FC236}">
                  <a16:creationId xmlns:a16="http://schemas.microsoft.com/office/drawing/2014/main" id="{489A8166-38E3-D225-20F2-A932650D29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20" y="3072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/>
            </a:p>
          </p:txBody>
        </p:sp>
        <p:sp>
          <p:nvSpPr>
            <p:cNvPr id="54" name="Line 19">
              <a:extLst>
                <a:ext uri="{FF2B5EF4-FFF2-40B4-BE49-F238E27FC236}">
                  <a16:creationId xmlns:a16="http://schemas.microsoft.com/office/drawing/2014/main" id="{63E8149A-82D8-4BDB-C598-FE65792B79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16" y="3072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/>
            </a:p>
          </p:txBody>
        </p:sp>
        <p:sp>
          <p:nvSpPr>
            <p:cNvPr id="55" name="Line 20">
              <a:extLst>
                <a:ext uri="{FF2B5EF4-FFF2-40B4-BE49-F238E27FC236}">
                  <a16:creationId xmlns:a16="http://schemas.microsoft.com/office/drawing/2014/main" id="{3F991E65-ED9F-60C0-A7A3-5AB2CE0AE4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12" y="3072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/>
            </a:p>
          </p:txBody>
        </p:sp>
        <p:sp>
          <p:nvSpPr>
            <p:cNvPr id="56" name="Line 21">
              <a:extLst>
                <a:ext uri="{FF2B5EF4-FFF2-40B4-BE49-F238E27FC236}">
                  <a16:creationId xmlns:a16="http://schemas.microsoft.com/office/drawing/2014/main" id="{775E9B66-2F73-AB1D-5EC3-5D856AEAC8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08" y="3072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/>
            </a:p>
          </p:txBody>
        </p:sp>
        <p:sp>
          <p:nvSpPr>
            <p:cNvPr id="57" name="Line 22">
              <a:extLst>
                <a:ext uri="{FF2B5EF4-FFF2-40B4-BE49-F238E27FC236}">
                  <a16:creationId xmlns:a16="http://schemas.microsoft.com/office/drawing/2014/main" id="{669865BF-2473-ED2C-937C-7AD4004BCD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04" y="3072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/>
            </a:p>
          </p:txBody>
        </p:sp>
        <p:sp>
          <p:nvSpPr>
            <p:cNvPr id="58" name="Line 23">
              <a:extLst>
                <a:ext uri="{FF2B5EF4-FFF2-40B4-BE49-F238E27FC236}">
                  <a16:creationId xmlns:a16="http://schemas.microsoft.com/office/drawing/2014/main" id="{E8024825-0CF1-F501-FA1F-BC9EDEF4A9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0" y="3072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/>
            </a:p>
          </p:txBody>
        </p:sp>
        <p:sp>
          <p:nvSpPr>
            <p:cNvPr id="59" name="Line 24">
              <a:extLst>
                <a:ext uri="{FF2B5EF4-FFF2-40B4-BE49-F238E27FC236}">
                  <a16:creationId xmlns:a16="http://schemas.microsoft.com/office/drawing/2014/main" id="{B6EACE7E-1801-16AB-8AA1-3DF6ADF2A8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96" y="3072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/>
            </a:p>
          </p:txBody>
        </p:sp>
        <p:sp>
          <p:nvSpPr>
            <p:cNvPr id="60" name="Line 25">
              <a:extLst>
                <a:ext uri="{FF2B5EF4-FFF2-40B4-BE49-F238E27FC236}">
                  <a16:creationId xmlns:a16="http://schemas.microsoft.com/office/drawing/2014/main" id="{85EB816F-9904-4B1E-EA1A-EEBDE25509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92" y="3072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/>
            </a:p>
          </p:txBody>
        </p:sp>
        <p:sp>
          <p:nvSpPr>
            <p:cNvPr id="61" name="Line 26">
              <a:extLst>
                <a:ext uri="{FF2B5EF4-FFF2-40B4-BE49-F238E27FC236}">
                  <a16:creationId xmlns:a16="http://schemas.microsoft.com/office/drawing/2014/main" id="{BA65E835-372A-1BDD-662D-04952F0B37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88" y="3072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/>
            </a:p>
          </p:txBody>
        </p:sp>
        <p:sp>
          <p:nvSpPr>
            <p:cNvPr id="62" name="Line 27">
              <a:extLst>
                <a:ext uri="{FF2B5EF4-FFF2-40B4-BE49-F238E27FC236}">
                  <a16:creationId xmlns:a16="http://schemas.microsoft.com/office/drawing/2014/main" id="{B35EB6C8-ACC6-6FF3-7EED-71A1B01247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84" y="3072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/>
            </a:p>
          </p:txBody>
        </p:sp>
        <p:sp>
          <p:nvSpPr>
            <p:cNvPr id="63" name="Line 28">
              <a:extLst>
                <a:ext uri="{FF2B5EF4-FFF2-40B4-BE49-F238E27FC236}">
                  <a16:creationId xmlns:a16="http://schemas.microsoft.com/office/drawing/2014/main" id="{D4257389-BAF5-6339-A356-DF37E3E12E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80" y="3072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/>
            </a:p>
          </p:txBody>
        </p:sp>
        <p:sp>
          <p:nvSpPr>
            <p:cNvPr id="64" name="Line 29">
              <a:extLst>
                <a:ext uri="{FF2B5EF4-FFF2-40B4-BE49-F238E27FC236}">
                  <a16:creationId xmlns:a16="http://schemas.microsoft.com/office/drawing/2014/main" id="{E11A971B-0DF7-1DD4-55FB-962EB4C643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76" y="3072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/>
            </a:p>
          </p:txBody>
        </p:sp>
        <p:sp>
          <p:nvSpPr>
            <p:cNvPr id="65" name="Line 30">
              <a:extLst>
                <a:ext uri="{FF2B5EF4-FFF2-40B4-BE49-F238E27FC236}">
                  <a16:creationId xmlns:a16="http://schemas.microsoft.com/office/drawing/2014/main" id="{F74AC2B6-CD24-3E28-9D43-502881B2B6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72" y="3072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/>
            </a:p>
          </p:txBody>
        </p:sp>
        <p:sp>
          <p:nvSpPr>
            <p:cNvPr id="66" name="Line 31">
              <a:extLst>
                <a:ext uri="{FF2B5EF4-FFF2-40B4-BE49-F238E27FC236}">
                  <a16:creationId xmlns:a16="http://schemas.microsoft.com/office/drawing/2014/main" id="{7DEF95C4-1CFB-1B55-6031-412B31BE9A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68" y="3072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/>
            </a:p>
          </p:txBody>
        </p:sp>
        <p:sp>
          <p:nvSpPr>
            <p:cNvPr id="67" name="Line 32">
              <a:extLst>
                <a:ext uri="{FF2B5EF4-FFF2-40B4-BE49-F238E27FC236}">
                  <a16:creationId xmlns:a16="http://schemas.microsoft.com/office/drawing/2014/main" id="{8196A987-7EC2-35B5-EFED-9EBC6405F4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64" y="3072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/>
            </a:p>
          </p:txBody>
        </p:sp>
        <p:sp>
          <p:nvSpPr>
            <p:cNvPr id="68" name="Line 33">
              <a:extLst>
                <a:ext uri="{FF2B5EF4-FFF2-40B4-BE49-F238E27FC236}">
                  <a16:creationId xmlns:a16="http://schemas.microsoft.com/office/drawing/2014/main" id="{D98FB136-1E83-8573-9FD0-47D9D7BABC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60" y="3072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/>
            </a:p>
          </p:txBody>
        </p:sp>
        <p:sp>
          <p:nvSpPr>
            <p:cNvPr id="69" name="Line 34">
              <a:extLst>
                <a:ext uri="{FF2B5EF4-FFF2-40B4-BE49-F238E27FC236}">
                  <a16:creationId xmlns:a16="http://schemas.microsoft.com/office/drawing/2014/main" id="{CCA7E241-8C28-EE22-2A29-8F53E7C1F5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6" y="3072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/>
            </a:p>
          </p:txBody>
        </p:sp>
        <p:sp>
          <p:nvSpPr>
            <p:cNvPr id="70" name="Line 35">
              <a:extLst>
                <a:ext uri="{FF2B5EF4-FFF2-40B4-BE49-F238E27FC236}">
                  <a16:creationId xmlns:a16="http://schemas.microsoft.com/office/drawing/2014/main" id="{AC31E80A-77F6-940E-466C-DEFB8427ED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52" y="3072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/>
            </a:p>
          </p:txBody>
        </p:sp>
        <p:sp>
          <p:nvSpPr>
            <p:cNvPr id="71" name="Line 36">
              <a:extLst>
                <a:ext uri="{FF2B5EF4-FFF2-40B4-BE49-F238E27FC236}">
                  <a16:creationId xmlns:a16="http://schemas.microsoft.com/office/drawing/2014/main" id="{0E8A14C7-A76C-BC64-F1CA-7DE330F811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48" y="3072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/>
            </a:p>
          </p:txBody>
        </p:sp>
        <p:sp>
          <p:nvSpPr>
            <p:cNvPr id="72" name="Line 37">
              <a:extLst>
                <a:ext uri="{FF2B5EF4-FFF2-40B4-BE49-F238E27FC236}">
                  <a16:creationId xmlns:a16="http://schemas.microsoft.com/office/drawing/2014/main" id="{4C30B6C1-4322-38BA-E86E-AA687490E5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44" y="3072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/>
            </a:p>
          </p:txBody>
        </p:sp>
        <p:sp>
          <p:nvSpPr>
            <p:cNvPr id="73" name="Line 38">
              <a:extLst>
                <a:ext uri="{FF2B5EF4-FFF2-40B4-BE49-F238E27FC236}">
                  <a16:creationId xmlns:a16="http://schemas.microsoft.com/office/drawing/2014/main" id="{274272A9-A8E5-5F20-09EA-F5ACFD645E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0" y="3072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/>
            </a:p>
          </p:txBody>
        </p:sp>
        <p:sp>
          <p:nvSpPr>
            <p:cNvPr id="74" name="Line 39">
              <a:extLst>
                <a:ext uri="{FF2B5EF4-FFF2-40B4-BE49-F238E27FC236}">
                  <a16:creationId xmlns:a16="http://schemas.microsoft.com/office/drawing/2014/main" id="{CA250282-E41C-271E-8A82-3F4F1DDBA7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36" y="3072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/>
            </a:p>
          </p:txBody>
        </p:sp>
        <p:sp>
          <p:nvSpPr>
            <p:cNvPr id="75" name="Line 40">
              <a:extLst>
                <a:ext uri="{FF2B5EF4-FFF2-40B4-BE49-F238E27FC236}">
                  <a16:creationId xmlns:a16="http://schemas.microsoft.com/office/drawing/2014/main" id="{D635E434-680A-1C26-EA7F-5349D20BB9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32" y="3072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/>
            </a:p>
          </p:txBody>
        </p:sp>
        <p:sp>
          <p:nvSpPr>
            <p:cNvPr id="76" name="Line 41">
              <a:extLst>
                <a:ext uri="{FF2B5EF4-FFF2-40B4-BE49-F238E27FC236}">
                  <a16:creationId xmlns:a16="http://schemas.microsoft.com/office/drawing/2014/main" id="{B64CCE5D-1CB3-8CF5-7DB0-51A54EFEE1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28" y="3072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/>
            </a:p>
          </p:txBody>
        </p:sp>
        <p:sp>
          <p:nvSpPr>
            <p:cNvPr id="77" name="Line 42">
              <a:extLst>
                <a:ext uri="{FF2B5EF4-FFF2-40B4-BE49-F238E27FC236}">
                  <a16:creationId xmlns:a16="http://schemas.microsoft.com/office/drawing/2014/main" id="{5DC5B79D-A5EA-90F3-5A21-7AEF4E2B9B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24" y="3072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/>
            </a:p>
          </p:txBody>
        </p:sp>
        <p:sp>
          <p:nvSpPr>
            <p:cNvPr id="78" name="Line 43">
              <a:extLst>
                <a:ext uri="{FF2B5EF4-FFF2-40B4-BE49-F238E27FC236}">
                  <a16:creationId xmlns:a16="http://schemas.microsoft.com/office/drawing/2014/main" id="{C478D8D2-3798-9E86-D47F-C9B6AAF37B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20" y="3072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/>
            </a:p>
          </p:txBody>
        </p:sp>
        <p:sp>
          <p:nvSpPr>
            <p:cNvPr id="79" name="Line 44">
              <a:extLst>
                <a:ext uri="{FF2B5EF4-FFF2-40B4-BE49-F238E27FC236}">
                  <a16:creationId xmlns:a16="http://schemas.microsoft.com/office/drawing/2014/main" id="{03965BE2-2E48-702E-70C5-22603CAB53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16" y="3072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/>
            </a:p>
          </p:txBody>
        </p:sp>
        <p:sp>
          <p:nvSpPr>
            <p:cNvPr id="80" name="Line 45">
              <a:extLst>
                <a:ext uri="{FF2B5EF4-FFF2-40B4-BE49-F238E27FC236}">
                  <a16:creationId xmlns:a16="http://schemas.microsoft.com/office/drawing/2014/main" id="{686919BC-46E5-9DA2-FBE1-E65A0B8922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12" y="3072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/>
            </a:p>
          </p:txBody>
        </p:sp>
        <p:sp>
          <p:nvSpPr>
            <p:cNvPr id="81" name="Line 46">
              <a:extLst>
                <a:ext uri="{FF2B5EF4-FFF2-40B4-BE49-F238E27FC236}">
                  <a16:creationId xmlns:a16="http://schemas.microsoft.com/office/drawing/2014/main" id="{C3B518D8-0C7C-B3A3-CD2C-FF10BAA93B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08" y="3072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/>
            </a:p>
          </p:txBody>
        </p:sp>
        <p:sp>
          <p:nvSpPr>
            <p:cNvPr id="82" name="Line 47">
              <a:extLst>
                <a:ext uri="{FF2B5EF4-FFF2-40B4-BE49-F238E27FC236}">
                  <a16:creationId xmlns:a16="http://schemas.microsoft.com/office/drawing/2014/main" id="{5A368B15-20BB-D3AB-4783-F589905043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04" y="3072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/>
            </a:p>
          </p:txBody>
        </p:sp>
        <p:sp>
          <p:nvSpPr>
            <p:cNvPr id="83" name="Line 48">
              <a:extLst>
                <a:ext uri="{FF2B5EF4-FFF2-40B4-BE49-F238E27FC236}">
                  <a16:creationId xmlns:a16="http://schemas.microsoft.com/office/drawing/2014/main" id="{AD2D69B4-4B9C-A35A-5CDE-F5E58F5CBB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00" y="3072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/>
            </a:p>
          </p:txBody>
        </p:sp>
        <p:sp>
          <p:nvSpPr>
            <p:cNvPr id="84" name="Line 49">
              <a:extLst>
                <a:ext uri="{FF2B5EF4-FFF2-40B4-BE49-F238E27FC236}">
                  <a16:creationId xmlns:a16="http://schemas.microsoft.com/office/drawing/2014/main" id="{A7FE20B8-F548-BC40-0C8F-C4AD926342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96" y="3072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/>
            </a:p>
          </p:txBody>
        </p:sp>
        <p:sp>
          <p:nvSpPr>
            <p:cNvPr id="85" name="Line 50">
              <a:extLst>
                <a:ext uri="{FF2B5EF4-FFF2-40B4-BE49-F238E27FC236}">
                  <a16:creationId xmlns:a16="http://schemas.microsoft.com/office/drawing/2014/main" id="{2EE67E77-4722-8D85-5D16-84AC2812AC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92" y="3072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/>
            </a:p>
          </p:txBody>
        </p:sp>
      </p:grpSp>
      <p:grpSp>
        <p:nvGrpSpPr>
          <p:cNvPr id="86" name="Group 51">
            <a:extLst>
              <a:ext uri="{FF2B5EF4-FFF2-40B4-BE49-F238E27FC236}">
                <a16:creationId xmlns:a16="http://schemas.microsoft.com/office/drawing/2014/main" id="{96E6ECEB-1A90-46E4-0BB3-B66B88661A10}"/>
              </a:ext>
            </a:extLst>
          </p:cNvPr>
          <p:cNvGrpSpPr/>
          <p:nvPr/>
        </p:nvGrpSpPr>
        <p:grpSpPr>
          <a:xfrm rot="-863535">
            <a:off x="7320189" y="2850176"/>
            <a:ext cx="1006475" cy="698500"/>
            <a:chOff x="1872" y="672"/>
            <a:chExt cx="1296" cy="768"/>
          </a:xfrm>
        </p:grpSpPr>
        <p:sp>
          <p:nvSpPr>
            <p:cNvPr id="87" name="Rectangle 52" descr="深色木质">
              <a:extLst>
                <a:ext uri="{FF2B5EF4-FFF2-40B4-BE49-F238E27FC236}">
                  <a16:creationId xmlns:a16="http://schemas.microsoft.com/office/drawing/2014/main" id="{0ECA91C6-C2E7-92EE-1185-0677C90289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672"/>
              <a:ext cx="1296" cy="528"/>
            </a:xfrm>
            <a:prstGeom prst="rect">
              <a:avLst/>
            </a:prstGeom>
            <a:blipFill dpi="0" rotWithShape="0">
              <a:blip r:embed="rId7"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rgbClr val="8E163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rgbClr val="8E163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rgbClr val="8E163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rgbClr val="8E163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rgbClr val="8E163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8E163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8E163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8E163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8E163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88" name="Oval 53">
              <a:extLst>
                <a:ext uri="{FF2B5EF4-FFF2-40B4-BE49-F238E27FC236}">
                  <a16:creationId xmlns:a16="http://schemas.microsoft.com/office/drawing/2014/main" id="{3E659736-6E72-EF9F-3510-AC8B108686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1200"/>
              <a:ext cx="240" cy="24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defRPr>
                  <a:solidFill>
                    <a:srgbClr val="8E163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rgbClr val="8E163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rgbClr val="8E163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rgbClr val="8E163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rgbClr val="8E163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8E163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8E163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8E163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8E163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89" name="Oval 54">
              <a:extLst>
                <a:ext uri="{FF2B5EF4-FFF2-40B4-BE49-F238E27FC236}">
                  <a16:creationId xmlns:a16="http://schemas.microsoft.com/office/drawing/2014/main" id="{2136ECAA-8E0D-E2E2-85D8-7E61C19531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1200"/>
              <a:ext cx="240" cy="24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defRPr>
                  <a:solidFill>
                    <a:srgbClr val="8E163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rgbClr val="8E163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rgbClr val="8E163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rgbClr val="8E163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rgbClr val="8E163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8E163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8E163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8E163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8E163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90" name="Group 55">
            <a:extLst>
              <a:ext uri="{FF2B5EF4-FFF2-40B4-BE49-F238E27FC236}">
                <a16:creationId xmlns:a16="http://schemas.microsoft.com/office/drawing/2014/main" id="{FCBAD149-E132-7D84-6A27-017402CC994B}"/>
              </a:ext>
            </a:extLst>
          </p:cNvPr>
          <p:cNvGrpSpPr/>
          <p:nvPr/>
        </p:nvGrpSpPr>
        <p:grpSpPr>
          <a:xfrm rot="-863535">
            <a:off x="1986189" y="3929676"/>
            <a:ext cx="1006475" cy="698500"/>
            <a:chOff x="1872" y="672"/>
            <a:chExt cx="1296" cy="768"/>
          </a:xfrm>
        </p:grpSpPr>
        <p:sp>
          <p:nvSpPr>
            <p:cNvPr id="91" name="Rectangle 56" descr="深色木质">
              <a:extLst>
                <a:ext uri="{FF2B5EF4-FFF2-40B4-BE49-F238E27FC236}">
                  <a16:creationId xmlns:a16="http://schemas.microsoft.com/office/drawing/2014/main" id="{31F904F7-69D2-7068-370F-ED5E0A89C8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672"/>
              <a:ext cx="1296" cy="52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8E163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rgbClr val="8E163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rgbClr val="8E163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rgbClr val="8E163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rgbClr val="8E163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8E163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8E163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8E163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8E163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92" name="Oval 57">
              <a:extLst>
                <a:ext uri="{FF2B5EF4-FFF2-40B4-BE49-F238E27FC236}">
                  <a16:creationId xmlns:a16="http://schemas.microsoft.com/office/drawing/2014/main" id="{893D1A0F-008E-F6C6-8C18-260E758F69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1200"/>
              <a:ext cx="240" cy="24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8E163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rgbClr val="8E163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rgbClr val="8E163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rgbClr val="8E163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rgbClr val="8E163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8E163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8E163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8E163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8E163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93" name="Oval 58">
              <a:extLst>
                <a:ext uri="{FF2B5EF4-FFF2-40B4-BE49-F238E27FC236}">
                  <a16:creationId xmlns:a16="http://schemas.microsoft.com/office/drawing/2014/main" id="{279F9F5A-5F18-9E62-0B19-0BE88D7FBE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1200"/>
              <a:ext cx="240" cy="24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8E163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rgbClr val="8E163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rgbClr val="8E163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rgbClr val="8E163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rgbClr val="8E163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8E163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8E163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8E163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8E163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sp>
        <p:nvSpPr>
          <p:cNvPr id="94" name="Line 59">
            <a:extLst>
              <a:ext uri="{FF2B5EF4-FFF2-40B4-BE49-F238E27FC236}">
                <a16:creationId xmlns:a16="http://schemas.microsoft.com/office/drawing/2014/main" id="{A4CEF5D6-6064-FD4D-0900-C9F4F36A8F0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113814" y="2558076"/>
            <a:ext cx="3048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/>
          </a:p>
        </p:txBody>
      </p:sp>
      <p:sp>
        <p:nvSpPr>
          <p:cNvPr id="95" name="Line 60">
            <a:extLst>
              <a:ext uri="{FF2B5EF4-FFF2-40B4-BE49-F238E27FC236}">
                <a16:creationId xmlns:a16="http://schemas.microsoft.com/office/drawing/2014/main" id="{5F770EA7-30C0-DA6D-EBE9-494D5AACF0E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768701" y="3624876"/>
            <a:ext cx="3048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/>
          </a:p>
        </p:txBody>
      </p:sp>
      <p:sp>
        <p:nvSpPr>
          <p:cNvPr id="96" name="Text Box 61">
            <a:extLst>
              <a:ext uri="{FF2B5EF4-FFF2-40B4-BE49-F238E27FC236}">
                <a16:creationId xmlns:a16="http://schemas.microsoft.com/office/drawing/2014/main" id="{F3BC980F-C549-0A76-BCEE-99C425EB0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7882" y="3156281"/>
            <a:ext cx="9541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金属片</a:t>
            </a:r>
          </a:p>
        </p:txBody>
      </p:sp>
      <p:pic>
        <p:nvPicPr>
          <p:cNvPr id="97" name="Picture 2" descr="查看源图像">
            <a:extLst>
              <a:ext uri="{FF2B5EF4-FFF2-40B4-BE49-F238E27FC236}">
                <a16:creationId xmlns:a16="http://schemas.microsoft.com/office/drawing/2014/main" id="{526ADFC5-DC40-CD6B-22F7-9F991BE59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462" b="94357" l="6557" r="90000">
                        <a14:foregroundMark x1="12623" y1="30709" x2="17049" y2="36614"/>
                        <a14:foregroundMark x1="50164" y1="15486" x2="50656" y2="26772"/>
                        <a14:foregroundMark x1="79672" y1="37139" x2="88033" y2="29528"/>
                        <a14:foregroundMark x1="88689" y1="57218" x2="87705" y2="71654"/>
                        <a14:foregroundMark x1="87705" y1="71654" x2="80328" y2="82808"/>
                        <a14:foregroundMark x1="80328" y1="82808" x2="65574" y2="90551"/>
                        <a14:foregroundMark x1="65574" y1="90551" x2="43443" y2="92913"/>
                        <a14:foregroundMark x1="43443" y1="92913" x2="25902" y2="88976"/>
                        <a14:foregroundMark x1="25902" y1="88976" x2="14754" y2="78740"/>
                        <a14:foregroundMark x1="14754" y1="78740" x2="8689" y2="65092"/>
                        <a14:foregroundMark x1="8689" y1="65092" x2="8689" y2="51706"/>
                        <a14:foregroundMark x1="8689" y1="51706" x2="9344" y2="50525"/>
                        <a14:foregroundMark x1="27705" y1="69948" x2="31148" y2="71916"/>
                        <a14:foregroundMark x1="69344" y1="69816" x2="77377" y2="73622"/>
                        <a14:foregroundMark x1="70328" y1="50919" x2="76066" y2="51181"/>
                        <a14:foregroundMark x1="10255" y1="46872" x2="15902" y2="39370"/>
                        <a14:foregroundMark x1="15902" y1="39370" x2="32459" y2="30971"/>
                        <a14:foregroundMark x1="32459" y1="30971" x2="47869" y2="28609"/>
                        <a14:foregroundMark x1="47869" y1="28609" x2="66066" y2="29528"/>
                        <a14:foregroundMark x1="66066" y1="29528" x2="90656" y2="53281"/>
                        <a14:foregroundMark x1="90656" y1="53281" x2="90492" y2="68635"/>
                        <a14:foregroundMark x1="90492" y1="68635" x2="84262" y2="81627"/>
                        <a14:foregroundMark x1="84262" y1="81627" x2="63607" y2="92388"/>
                        <a14:foregroundMark x1="63607" y1="92388" x2="47377" y2="94619"/>
                        <a14:foregroundMark x1="47377" y1="94619" x2="26885" y2="91470"/>
                        <a14:foregroundMark x1="26885" y1="91470" x2="15902" y2="81496"/>
                        <a14:foregroundMark x1="15902" y1="81496" x2="7869" y2="67585"/>
                        <a14:foregroundMark x1="7869" y1="67585" x2="6885" y2="54593"/>
                        <a14:foregroundMark x1="6885" y1="54593" x2="8525" y2="50525"/>
                        <a14:foregroundMark x1="36885" y1="9055" x2="39635" y2="8314"/>
                        <a14:foregroundMark x1="53443" y1="4593" x2="61967" y2="10499"/>
                        <a14:foregroundMark x1="34098" y1="35171" x2="61311" y2="88320"/>
                        <a14:foregroundMark x1="48197" y1="38451" x2="78852" y2="78084"/>
                        <a14:foregroundMark x1="30164" y1="51181" x2="39672" y2="80840"/>
                        <a14:foregroundMark x1="37869" y1="92782" x2="53443" y2="94357"/>
                        <a14:foregroundMark x1="53443" y1="94357" x2="60000" y2="93045"/>
                        <a14:foregroundMark x1="23770" y1="34252" x2="42787" y2="28609"/>
                        <a14:backgroundMark x1="49672" y1="7480" x2="55902" y2="10499"/>
                        <a14:backgroundMark x1="45082" y1="6562" x2="48197" y2="6824"/>
                        <a14:backgroundMark x1="42295" y1="7743" x2="44098" y2="7874"/>
                        <a14:backgroundMark x1="49016" y1="4724" x2="51803" y2="6037"/>
                        <a14:backgroundMark x1="41311" y1="8136" x2="43443" y2="7743"/>
                        <a14:backgroundMark x1="42951" y1="7743" x2="40164" y2="8793"/>
                        <a14:backgroundMark x1="7705" y1="48950" x2="8689" y2="492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75592" y="1483832"/>
            <a:ext cx="1675705" cy="209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椭圆 97">
            <a:extLst>
              <a:ext uri="{FF2B5EF4-FFF2-40B4-BE49-F238E27FC236}">
                <a16:creationId xmlns:a16="http://schemas.microsoft.com/office/drawing/2014/main" id="{79E2783C-BA05-4870-44B2-F845E8B0DE7E}"/>
              </a:ext>
            </a:extLst>
          </p:cNvPr>
          <p:cNvSpPr/>
          <p:nvPr/>
        </p:nvSpPr>
        <p:spPr>
          <a:xfrm>
            <a:off x="-1827322" y="5327206"/>
            <a:ext cx="15672122" cy="2539982"/>
          </a:xfrm>
          <a:prstGeom prst="ellipse">
            <a:avLst/>
          </a:prstGeom>
          <a:solidFill>
            <a:schemeClr val="accent2">
              <a:alpha val="62000"/>
            </a:schemeClr>
          </a:soli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66F8F00D-193D-5BFE-21A4-A3F6219473EE}"/>
              </a:ext>
            </a:extLst>
          </p:cNvPr>
          <p:cNvGrpSpPr/>
          <p:nvPr/>
        </p:nvGrpSpPr>
        <p:grpSpPr>
          <a:xfrm>
            <a:off x="-1892461" y="5423719"/>
            <a:ext cx="15672122" cy="2761797"/>
            <a:chOff x="-1918806" y="5822504"/>
            <a:chExt cx="15672122" cy="2761797"/>
          </a:xfrm>
        </p:grpSpPr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47E959C4-F6D7-4DF4-D5CD-95580F67CEA3}"/>
                </a:ext>
              </a:extLst>
            </p:cNvPr>
            <p:cNvSpPr/>
            <p:nvPr/>
          </p:nvSpPr>
          <p:spPr>
            <a:xfrm>
              <a:off x="-1918806" y="5822504"/>
              <a:ext cx="15672122" cy="25399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9211F38B-2885-FB58-F9FA-25C2661FFA08}"/>
                </a:ext>
              </a:extLst>
            </p:cNvPr>
            <p:cNvSpPr/>
            <p:nvPr/>
          </p:nvSpPr>
          <p:spPr>
            <a:xfrm>
              <a:off x="-1918806" y="6044319"/>
              <a:ext cx="15672122" cy="2539982"/>
            </a:xfrm>
            <a:prstGeom prst="ellipse">
              <a:avLst/>
            </a:prstGeom>
            <a:solidFill>
              <a:schemeClr val="accent1">
                <a:alpha val="73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14790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7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查看源图像">
            <a:extLst>
              <a:ext uri="{FF2B5EF4-FFF2-40B4-BE49-F238E27FC236}">
                <a16:creationId xmlns:a16="http://schemas.microsoft.com/office/drawing/2014/main" id="{D88EB7EA-F5BB-6D8D-65B6-0315FDCA1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217128" cy="641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44619F2-319C-8719-E319-847327CD1E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74" b="93998" l="10000" r="90000">
                        <a14:foregroundMark x1="56000" y1="7181" x2="57417" y2="14148"/>
                        <a14:foregroundMark x1="57417" y1="14148" x2="57417" y2="14148"/>
                        <a14:foregroundMark x1="22667" y1="91640" x2="26417" y2="90032"/>
                        <a14:foregroundMark x1="29833" y1="91533" x2="31167" y2="93998"/>
                        <a14:foregroundMark x1="68583" y1="74920" x2="69083" y2="77170"/>
                        <a14:foregroundMark x1="49667" y1="13719" x2="52833" y2="8039"/>
                        <a14:foregroundMark x1="52833" y1="8039" x2="55583" y2="79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40586" y="359924"/>
            <a:ext cx="8820579" cy="6858000"/>
          </a:xfrm>
          <a:prstGeom prst="rect">
            <a:avLst/>
          </a:prstGeom>
          <a:effectLst>
            <a:softEdge rad="0"/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9298A92-EA68-95AF-04E2-093BF1BF50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333875"/>
            <a:ext cx="7620000" cy="252412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3C9B62CE-A499-BDA2-0701-004A40B59CD8}"/>
              </a:ext>
            </a:extLst>
          </p:cNvPr>
          <p:cNvSpPr/>
          <p:nvPr/>
        </p:nvSpPr>
        <p:spPr>
          <a:xfrm>
            <a:off x="0" y="0"/>
            <a:ext cx="12217128" cy="6858000"/>
          </a:xfrm>
          <a:prstGeom prst="rect">
            <a:avLst/>
          </a:prstGeom>
          <a:solidFill>
            <a:schemeClr val="lt1">
              <a:alpha val="9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FDA6A9C8-D525-27C7-C4B2-A28E13AED590}"/>
              </a:ext>
            </a:extLst>
          </p:cNvPr>
          <p:cNvGrpSpPr/>
          <p:nvPr/>
        </p:nvGrpSpPr>
        <p:grpSpPr>
          <a:xfrm>
            <a:off x="515938" y="422470"/>
            <a:ext cx="4094162" cy="434976"/>
            <a:chOff x="515938" y="441324"/>
            <a:chExt cx="4094162" cy="434976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E9F25222-1D6B-5959-8469-7FF1690F0023}"/>
                </a:ext>
              </a:extLst>
            </p:cNvPr>
            <p:cNvSpPr/>
            <p:nvPr/>
          </p:nvSpPr>
          <p:spPr>
            <a:xfrm>
              <a:off x="515938" y="441325"/>
              <a:ext cx="1074737" cy="434975"/>
            </a:xfrm>
            <a:prstGeom prst="rect">
              <a:avLst/>
            </a:prstGeom>
            <a:solidFill>
              <a:srgbClr val="7959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1860E53B-3342-C97B-EC21-CA63E9BF00DD}"/>
                </a:ext>
              </a:extLst>
            </p:cNvPr>
            <p:cNvSpPr/>
            <p:nvPr/>
          </p:nvSpPr>
          <p:spPr>
            <a:xfrm>
              <a:off x="1887538" y="441324"/>
              <a:ext cx="2722562" cy="434975"/>
            </a:xfrm>
            <a:prstGeom prst="rect">
              <a:avLst/>
            </a:prstGeom>
            <a:solidFill>
              <a:srgbClr val="7959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标题 16385">
              <a:extLst>
                <a:ext uri="{FF2B5EF4-FFF2-40B4-BE49-F238E27FC236}">
                  <a16:creationId xmlns:a16="http://schemas.microsoft.com/office/drawing/2014/main" id="{D42D40AE-A01A-55A0-7CB6-788E3D3D9805}"/>
                </a:ext>
              </a:extLst>
            </p:cNvPr>
            <p:cNvSpPr txBox="1">
              <a:spLocks noRot="1" noChangeArrowheads="1"/>
            </p:cNvSpPr>
            <p:nvPr/>
          </p:nvSpPr>
          <p:spPr>
            <a:xfrm>
              <a:off x="1874837" y="469104"/>
              <a:ext cx="1647825" cy="35877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zh-CN" altLang="en-US" sz="1800" b="1">
                  <a:solidFill>
                    <a:schemeClr val="bg1"/>
                  </a:solidFill>
                </a:rPr>
                <a:t>运动的世界</a:t>
              </a:r>
            </a:p>
          </p:txBody>
        </p:sp>
        <p:sp>
          <p:nvSpPr>
            <p:cNvPr id="17" name="标题 16385">
              <a:extLst>
                <a:ext uri="{FF2B5EF4-FFF2-40B4-BE49-F238E27FC236}">
                  <a16:creationId xmlns:a16="http://schemas.microsoft.com/office/drawing/2014/main" id="{B9C31BC7-4E23-4FD1-A5F4-B67D5F383207}"/>
                </a:ext>
              </a:extLst>
            </p:cNvPr>
            <p:cNvSpPr txBox="1">
              <a:spLocks noRot="1" noChangeArrowheads="1"/>
            </p:cNvSpPr>
            <p:nvPr/>
          </p:nvSpPr>
          <p:spPr>
            <a:xfrm>
              <a:off x="563563" y="489741"/>
              <a:ext cx="1285875" cy="338139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lnSpcReduction="1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zh-CN" altLang="en-US" sz="1800" b="1">
                  <a:solidFill>
                    <a:schemeClr val="bg1"/>
                  </a:solidFill>
                </a:rPr>
                <a:t>第二章</a:t>
              </a:r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AD9F5A8F-BB83-C851-EE46-C0F0E6FD1993}"/>
              </a:ext>
            </a:extLst>
          </p:cNvPr>
          <p:cNvSpPr txBox="1"/>
          <p:nvPr/>
        </p:nvSpPr>
        <p:spPr>
          <a:xfrm>
            <a:off x="8731978" y="422874"/>
            <a:ext cx="3004779" cy="351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 dirty="0"/>
              <a:t>第四节 测量：物体的运动速度</a:t>
            </a:r>
            <a:endParaRPr lang="zh-CN" altLang="en-US" sz="1600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3FAB432-B7C4-5DE1-8F5D-AA13691C5746}"/>
              </a:ext>
            </a:extLst>
          </p:cNvPr>
          <p:cNvSpPr txBox="1"/>
          <p:nvPr/>
        </p:nvSpPr>
        <p:spPr>
          <a:xfrm>
            <a:off x="8767989" y="706399"/>
            <a:ext cx="22161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/>
              <a:t>changes in speed</a:t>
            </a:r>
            <a:endParaRPr lang="zh-CN" altLang="en-US" b="1"/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CA98D01F-5D40-D0AD-0CDF-04F89BAD4963}"/>
              </a:ext>
            </a:extLst>
          </p:cNvPr>
          <p:cNvCxnSpPr/>
          <p:nvPr/>
        </p:nvCxnSpPr>
        <p:spPr>
          <a:xfrm>
            <a:off x="8761964" y="706399"/>
            <a:ext cx="262345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A1CDB8F7-AF12-6FFC-6A28-2F4DC6546E66}"/>
              </a:ext>
            </a:extLst>
          </p:cNvPr>
          <p:cNvSpPr/>
          <p:nvPr/>
        </p:nvSpPr>
        <p:spPr>
          <a:xfrm>
            <a:off x="563563" y="1058209"/>
            <a:ext cx="11112500" cy="525050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AutoShape 3">
            <a:extLst>
              <a:ext uri="{FF2B5EF4-FFF2-40B4-BE49-F238E27FC236}">
                <a16:creationId xmlns:a16="http://schemas.microsoft.com/office/drawing/2014/main" id="{8F0F7505-AB41-8CCA-8113-65F6FBC3A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535" y="1009188"/>
            <a:ext cx="4227841" cy="23780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CN" altLang="en-US" sz="280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273AECBB-BD9E-F31B-91E9-ACF913F00A01}"/>
              </a:ext>
            </a:extLst>
          </p:cNvPr>
          <p:cNvSpPr txBox="1"/>
          <p:nvPr/>
        </p:nvSpPr>
        <p:spPr>
          <a:xfrm>
            <a:off x="515937" y="1212056"/>
            <a:ext cx="4560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>
                <a:latin typeface="黑体" panose="02010609060101010101" pitchFamily="2" charset="-122"/>
                <a:ea typeface="黑体" panose="02010609060101010101" pitchFamily="2" charset="-122"/>
              </a:rPr>
              <a:t>二、</a:t>
            </a:r>
            <a:r>
              <a:rPr lang="zh-CN" altLang="en-US" sz="1800" b="1">
                <a:latin typeface="黑体" panose="02010609060101010101" pitchFamily="2" charset="-122"/>
                <a:ea typeface="黑体" panose="02010609060101010101" pitchFamily="2" charset="-122"/>
              </a:rPr>
              <a:t>实验探究</a:t>
            </a:r>
            <a:r>
              <a:rPr lang="en-US" altLang="zh-CN" sz="1800" b="1">
                <a:latin typeface="黑体" panose="02010609060101010101" pitchFamily="2" charset="-122"/>
                <a:ea typeface="黑体" panose="02010609060101010101" pitchFamily="2" charset="-122"/>
              </a:rPr>
              <a:t>:</a:t>
            </a:r>
            <a:r>
              <a:rPr lang="zh-CN" altLang="en-US" sz="1800" b="1">
                <a:latin typeface="黑体" panose="02010609060101010101" pitchFamily="2" charset="-122"/>
                <a:ea typeface="黑体" panose="02010609060101010101" pitchFamily="2" charset="-122"/>
              </a:rPr>
              <a:t>小车沿斜面滑下速度的变化</a:t>
            </a:r>
          </a:p>
        </p:txBody>
      </p:sp>
      <p:sp>
        <p:nvSpPr>
          <p:cNvPr id="30" name="Text Box 10">
            <a:extLst>
              <a:ext uri="{FF2B5EF4-FFF2-40B4-BE49-F238E27FC236}">
                <a16:creationId xmlns:a16="http://schemas.microsoft.com/office/drawing/2014/main" id="{B40DCA43-8E9E-3787-5CD1-1997B4C7F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563" y="1935998"/>
            <a:ext cx="4681356" cy="3385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分析与论证</a:t>
            </a:r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47E959C4-F6D7-4DF4-D5CD-95580F67CEA3}"/>
              </a:ext>
            </a:extLst>
          </p:cNvPr>
          <p:cNvSpPr/>
          <p:nvPr/>
        </p:nvSpPr>
        <p:spPr>
          <a:xfrm>
            <a:off x="-1892461" y="5423719"/>
            <a:ext cx="15672122" cy="253998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Text Box 3">
            <a:extLst>
              <a:ext uri="{FF2B5EF4-FFF2-40B4-BE49-F238E27FC236}">
                <a16:creationId xmlns:a16="http://schemas.microsoft.com/office/drawing/2014/main" id="{97E07761-AF69-E363-F6E0-BA502A528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08" y="4601579"/>
            <a:ext cx="54132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结论：小车在斜面下滑时的速度越来越（   ）</a:t>
            </a:r>
          </a:p>
        </p:txBody>
      </p:sp>
      <p:graphicFrame>
        <p:nvGraphicFramePr>
          <p:cNvPr id="99" name="Group 54">
            <a:extLst>
              <a:ext uri="{FF2B5EF4-FFF2-40B4-BE49-F238E27FC236}">
                <a16:creationId xmlns:a16="http://schemas.microsoft.com/office/drawing/2014/main" id="{068810FF-2BB4-7694-BB25-5180E3C133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67687"/>
              </p:ext>
            </p:extLst>
          </p:nvPr>
        </p:nvGraphicFramePr>
        <p:xfrm>
          <a:off x="657927" y="2903354"/>
          <a:ext cx="4688296" cy="1523141"/>
        </p:xfrm>
        <a:graphic>
          <a:graphicData uri="http://schemas.openxmlformats.org/drawingml/2006/table">
            <a:tbl>
              <a:tblPr/>
              <a:tblGrid>
                <a:gridCol w="162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9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04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16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itchFamily="18" charset="0"/>
                        </a:rPr>
                        <a:t>路程 </a:t>
                      </a: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itchFamily="18" charset="0"/>
                        </a:rPr>
                        <a:t>/m</a:t>
                      </a:r>
                    </a:p>
                  </a:txBody>
                  <a:tcPr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itchFamily="18" charset="0"/>
                        </a:rPr>
                        <a:t>运动时间 </a:t>
                      </a: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itchFamily="18" charset="0"/>
                        </a:rPr>
                        <a:t>/s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itchFamily="18" charset="0"/>
                        </a:rPr>
                        <a:t>速度</a:t>
                      </a: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itchFamily="18" charset="0"/>
                        </a:rPr>
                        <a:t>/m</a:t>
                      </a: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Arial"/>
                        </a:rPr>
                        <a:t>•</a:t>
                      </a: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itchFamily="18" charset="0"/>
                        </a:rPr>
                        <a:t>s</a:t>
                      </a:r>
                      <a:r>
                        <a:rPr kumimoji="0" lang="en-US" altLang="zh-CN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itchFamily="18" charset="0"/>
                        </a:rPr>
                        <a:t>上半段　</a:t>
                      </a: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itchFamily="18" charset="0"/>
                        </a:rPr>
                        <a:t>s</a:t>
                      </a:r>
                      <a:r>
                        <a:rPr kumimoji="0" lang="en-US" altLang="zh-CN" sz="20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itchFamily="18" charset="0"/>
                        </a:rPr>
                        <a:t>1</a:t>
                      </a: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itchFamily="18" charset="0"/>
                        </a:rPr>
                        <a:t>=</a:t>
                      </a:r>
                    </a:p>
                  </a:txBody>
                  <a:tcPr marT="45696" marB="4569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itchFamily="18" charset="0"/>
                        </a:rPr>
                        <a:t>t</a:t>
                      </a:r>
                      <a:r>
                        <a:rPr kumimoji="0" lang="en-US" altLang="zh-CN" sz="20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itchFamily="18" charset="0"/>
                        </a:rPr>
                        <a:t>1</a:t>
                      </a: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itchFamily="18" charset="0"/>
                        </a:rPr>
                        <a:t>=</a:t>
                      </a: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itchFamily="18" charset="0"/>
                        </a:rPr>
                        <a:t>v</a:t>
                      </a:r>
                      <a:r>
                        <a:rPr kumimoji="0" lang="en-US" altLang="zh-CN" sz="20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itchFamily="18" charset="0"/>
                        </a:rPr>
                        <a:t>1</a:t>
                      </a: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itchFamily="18" charset="0"/>
                        </a:rPr>
                        <a:t>=</a:t>
                      </a: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2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itchFamily="18" charset="0"/>
                        </a:rPr>
                        <a:t>下半段　</a:t>
                      </a: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itchFamily="18" charset="0"/>
                        </a:rPr>
                        <a:t>s</a:t>
                      </a:r>
                      <a:r>
                        <a:rPr kumimoji="0" lang="en-US" altLang="zh-CN" sz="20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itchFamily="18" charset="0"/>
                        </a:rPr>
                        <a:t>2</a:t>
                      </a: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itchFamily="18" charset="0"/>
                        </a:rPr>
                        <a:t>=</a:t>
                      </a:r>
                    </a:p>
                  </a:txBody>
                  <a:tcPr marT="45696" marB="4569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itchFamily="18" charset="0"/>
                        </a:rPr>
                        <a:t>t</a:t>
                      </a:r>
                      <a:r>
                        <a:rPr kumimoji="0" lang="en-US" altLang="zh-CN" sz="20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itchFamily="18" charset="0"/>
                        </a:rPr>
                        <a:t>2</a:t>
                      </a: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itchFamily="18" charset="0"/>
                        </a:rPr>
                        <a:t>=</a:t>
                      </a: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itchFamily="18" charset="0"/>
                        </a:rPr>
                        <a:t>v</a:t>
                      </a:r>
                      <a:r>
                        <a:rPr kumimoji="0" lang="en-US" altLang="zh-CN" sz="20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itchFamily="18" charset="0"/>
                        </a:rPr>
                        <a:t>2</a:t>
                      </a: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itchFamily="18" charset="0"/>
                        </a:rPr>
                        <a:t>=</a:t>
                      </a: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0" name="Text Box 23">
            <a:extLst>
              <a:ext uri="{FF2B5EF4-FFF2-40B4-BE49-F238E27FC236}">
                <a16:creationId xmlns:a16="http://schemas.microsoft.com/office/drawing/2014/main" id="{4E17CBB7-BBAE-4C66-727C-A3C40C4F7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625" y="2395606"/>
            <a:ext cx="52534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实验数据</a:t>
            </a:r>
          </a:p>
        </p:txBody>
      </p:sp>
      <p:sp>
        <p:nvSpPr>
          <p:cNvPr id="101" name="Text Box 25">
            <a:extLst>
              <a:ext uri="{FF2B5EF4-FFF2-40B4-BE49-F238E27FC236}">
                <a16:creationId xmlns:a16="http://schemas.microsoft.com/office/drawing/2014/main" id="{7FE7A9C4-4A18-5AF2-14FB-2621D5661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315" y="4579235"/>
            <a:ext cx="4905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>
                <a:solidFill>
                  <a:srgbClr val="FE8637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大</a:t>
            </a:r>
          </a:p>
        </p:txBody>
      </p:sp>
      <p:sp>
        <p:nvSpPr>
          <p:cNvPr id="102" name="Rectangle 2">
            <a:extLst>
              <a:ext uri="{FF2B5EF4-FFF2-40B4-BE49-F238E27FC236}">
                <a16:creationId xmlns:a16="http://schemas.microsoft.com/office/drawing/2014/main" id="{1B8F31EC-02E7-47B8-51B5-A70C84DCE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7334" y="2870579"/>
            <a:ext cx="6194425" cy="1418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１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上半段路程和下半段路程分得不等；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２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计时；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３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测量估读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……</a:t>
            </a:r>
          </a:p>
        </p:txBody>
      </p:sp>
      <p:sp>
        <p:nvSpPr>
          <p:cNvPr id="103" name="Rectangle 3">
            <a:extLst>
              <a:ext uri="{FF2B5EF4-FFF2-40B4-BE49-F238E27FC236}">
                <a16:creationId xmlns:a16="http://schemas.microsoft.com/office/drawing/2014/main" id="{191A2A64-8802-699A-8E94-8A081BF61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8739" y="2426088"/>
            <a:ext cx="36542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可能产生误差的原因？</a:t>
            </a:r>
          </a:p>
        </p:txBody>
      </p:sp>
      <p:sp>
        <p:nvSpPr>
          <p:cNvPr id="104" name="Rectangle 20">
            <a:extLst>
              <a:ext uri="{FF2B5EF4-FFF2-40B4-BE49-F238E27FC236}">
                <a16:creationId xmlns:a16="http://schemas.microsoft.com/office/drawing/2014/main" id="{ADA300F8-F3E6-1F0D-6575-7B7B707D5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3346" y="1907868"/>
            <a:ext cx="5377037" cy="338554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环节六：评估</a:t>
            </a: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7601DA30-0A19-E160-477D-9318718A1157}"/>
              </a:ext>
            </a:extLst>
          </p:cNvPr>
          <p:cNvCxnSpPr/>
          <p:nvPr/>
        </p:nvCxnSpPr>
        <p:spPr>
          <a:xfrm flipH="1">
            <a:off x="5813072" y="1365516"/>
            <a:ext cx="0" cy="40434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椭圆 28">
            <a:extLst>
              <a:ext uri="{FF2B5EF4-FFF2-40B4-BE49-F238E27FC236}">
                <a16:creationId xmlns:a16="http://schemas.microsoft.com/office/drawing/2014/main" id="{89D747BF-D24F-34DC-DBCB-363EFACE0201}"/>
              </a:ext>
            </a:extLst>
          </p:cNvPr>
          <p:cNvSpPr/>
          <p:nvPr/>
        </p:nvSpPr>
        <p:spPr>
          <a:xfrm>
            <a:off x="-1827322" y="5327206"/>
            <a:ext cx="15672122" cy="2539982"/>
          </a:xfrm>
          <a:prstGeom prst="ellipse">
            <a:avLst/>
          </a:prstGeom>
          <a:solidFill>
            <a:schemeClr val="accent2">
              <a:alpha val="62000"/>
            </a:schemeClr>
          </a:soli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id="{9211F38B-2885-FB58-F9FA-25C2661FFA08}"/>
              </a:ext>
            </a:extLst>
          </p:cNvPr>
          <p:cNvSpPr/>
          <p:nvPr/>
        </p:nvSpPr>
        <p:spPr>
          <a:xfrm>
            <a:off x="-1892461" y="5645534"/>
            <a:ext cx="15672122" cy="2539982"/>
          </a:xfrm>
          <a:prstGeom prst="ellipse">
            <a:avLst/>
          </a:prstGeom>
          <a:solidFill>
            <a:schemeClr val="accent1">
              <a:alpha val="73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46998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101" grpId="0"/>
      <p:bldP spid="102" grpId="0"/>
      <p:bldP spid="10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查看源图像">
            <a:extLst>
              <a:ext uri="{FF2B5EF4-FFF2-40B4-BE49-F238E27FC236}">
                <a16:creationId xmlns:a16="http://schemas.microsoft.com/office/drawing/2014/main" id="{D88EB7EA-F5BB-6D8D-65B6-0315FDCA1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217128" cy="641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44619F2-319C-8719-E319-847327CD1E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74" b="93998" l="10000" r="90000">
                        <a14:foregroundMark x1="56000" y1="7181" x2="57417" y2="14148"/>
                        <a14:foregroundMark x1="57417" y1="14148" x2="57417" y2="14148"/>
                        <a14:foregroundMark x1="22667" y1="91640" x2="26417" y2="90032"/>
                        <a14:foregroundMark x1="29833" y1="91533" x2="31167" y2="93998"/>
                        <a14:foregroundMark x1="68583" y1="74920" x2="69083" y2="77170"/>
                        <a14:foregroundMark x1="49667" y1="13719" x2="52833" y2="8039"/>
                        <a14:foregroundMark x1="52833" y1="8039" x2="55583" y2="79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40586" y="359924"/>
            <a:ext cx="8820579" cy="6858000"/>
          </a:xfrm>
          <a:prstGeom prst="rect">
            <a:avLst/>
          </a:prstGeom>
          <a:effectLst>
            <a:softEdge rad="0"/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9298A92-EA68-95AF-04E2-093BF1BF50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333875"/>
            <a:ext cx="7620000" cy="252412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3C9B62CE-A499-BDA2-0701-004A40B59CD8}"/>
              </a:ext>
            </a:extLst>
          </p:cNvPr>
          <p:cNvSpPr/>
          <p:nvPr/>
        </p:nvSpPr>
        <p:spPr>
          <a:xfrm>
            <a:off x="11249" y="302137"/>
            <a:ext cx="12217128" cy="6858000"/>
          </a:xfrm>
          <a:prstGeom prst="rect">
            <a:avLst/>
          </a:prstGeom>
          <a:solidFill>
            <a:schemeClr val="lt1">
              <a:alpha val="9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FDA6A9C8-D525-27C7-C4B2-A28E13AED590}"/>
              </a:ext>
            </a:extLst>
          </p:cNvPr>
          <p:cNvGrpSpPr/>
          <p:nvPr/>
        </p:nvGrpSpPr>
        <p:grpSpPr>
          <a:xfrm>
            <a:off x="515938" y="422470"/>
            <a:ext cx="4094162" cy="434976"/>
            <a:chOff x="515938" y="441324"/>
            <a:chExt cx="4094162" cy="434976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E9F25222-1D6B-5959-8469-7FF1690F0023}"/>
                </a:ext>
              </a:extLst>
            </p:cNvPr>
            <p:cNvSpPr/>
            <p:nvPr/>
          </p:nvSpPr>
          <p:spPr>
            <a:xfrm>
              <a:off x="515938" y="441325"/>
              <a:ext cx="1074737" cy="434975"/>
            </a:xfrm>
            <a:prstGeom prst="rect">
              <a:avLst/>
            </a:prstGeom>
            <a:solidFill>
              <a:srgbClr val="7959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1860E53B-3342-C97B-EC21-CA63E9BF00DD}"/>
                </a:ext>
              </a:extLst>
            </p:cNvPr>
            <p:cNvSpPr/>
            <p:nvPr/>
          </p:nvSpPr>
          <p:spPr>
            <a:xfrm>
              <a:off x="1887538" y="441324"/>
              <a:ext cx="2722562" cy="434975"/>
            </a:xfrm>
            <a:prstGeom prst="rect">
              <a:avLst/>
            </a:prstGeom>
            <a:solidFill>
              <a:srgbClr val="7959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标题 16385">
              <a:extLst>
                <a:ext uri="{FF2B5EF4-FFF2-40B4-BE49-F238E27FC236}">
                  <a16:creationId xmlns:a16="http://schemas.microsoft.com/office/drawing/2014/main" id="{D42D40AE-A01A-55A0-7CB6-788E3D3D9805}"/>
                </a:ext>
              </a:extLst>
            </p:cNvPr>
            <p:cNvSpPr txBox="1">
              <a:spLocks noRot="1" noChangeArrowheads="1"/>
            </p:cNvSpPr>
            <p:nvPr/>
          </p:nvSpPr>
          <p:spPr>
            <a:xfrm>
              <a:off x="1874837" y="469104"/>
              <a:ext cx="1647825" cy="35877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zh-CN" altLang="en-US" sz="1800" b="1">
                  <a:solidFill>
                    <a:schemeClr val="bg1"/>
                  </a:solidFill>
                </a:rPr>
                <a:t>运动的世界</a:t>
              </a:r>
            </a:p>
          </p:txBody>
        </p:sp>
        <p:sp>
          <p:nvSpPr>
            <p:cNvPr id="17" name="标题 16385">
              <a:extLst>
                <a:ext uri="{FF2B5EF4-FFF2-40B4-BE49-F238E27FC236}">
                  <a16:creationId xmlns:a16="http://schemas.microsoft.com/office/drawing/2014/main" id="{B9C31BC7-4E23-4FD1-A5F4-B67D5F383207}"/>
                </a:ext>
              </a:extLst>
            </p:cNvPr>
            <p:cNvSpPr txBox="1">
              <a:spLocks noRot="1" noChangeArrowheads="1"/>
            </p:cNvSpPr>
            <p:nvPr/>
          </p:nvSpPr>
          <p:spPr>
            <a:xfrm>
              <a:off x="563563" y="489741"/>
              <a:ext cx="1285875" cy="338139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lnSpcReduction="1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zh-CN" altLang="en-US" sz="1800" b="1">
                  <a:solidFill>
                    <a:schemeClr val="bg1"/>
                  </a:solidFill>
                </a:rPr>
                <a:t>第二章</a:t>
              </a:r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AD9F5A8F-BB83-C851-EE46-C0F0E6FD1993}"/>
              </a:ext>
            </a:extLst>
          </p:cNvPr>
          <p:cNvSpPr txBox="1"/>
          <p:nvPr/>
        </p:nvSpPr>
        <p:spPr>
          <a:xfrm>
            <a:off x="8731978" y="422874"/>
            <a:ext cx="3004779" cy="351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 dirty="0"/>
              <a:t>第四节 测量：物体的运动速度</a:t>
            </a:r>
            <a:endParaRPr lang="zh-CN" altLang="en-US" sz="1600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3FAB432-B7C4-5DE1-8F5D-AA13691C5746}"/>
              </a:ext>
            </a:extLst>
          </p:cNvPr>
          <p:cNvSpPr txBox="1"/>
          <p:nvPr/>
        </p:nvSpPr>
        <p:spPr>
          <a:xfrm>
            <a:off x="8767989" y="706399"/>
            <a:ext cx="22161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/>
              <a:t>changes in speed</a:t>
            </a:r>
            <a:endParaRPr lang="zh-CN" altLang="en-US" b="1"/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CA98D01F-5D40-D0AD-0CDF-04F89BAD4963}"/>
              </a:ext>
            </a:extLst>
          </p:cNvPr>
          <p:cNvCxnSpPr/>
          <p:nvPr/>
        </p:nvCxnSpPr>
        <p:spPr>
          <a:xfrm>
            <a:off x="8761964" y="706399"/>
            <a:ext cx="262345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A1CDB8F7-AF12-6FFC-6A28-2F4DC6546E66}"/>
              </a:ext>
            </a:extLst>
          </p:cNvPr>
          <p:cNvSpPr/>
          <p:nvPr/>
        </p:nvSpPr>
        <p:spPr>
          <a:xfrm>
            <a:off x="563563" y="1058209"/>
            <a:ext cx="11112500" cy="525050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AutoShape 3">
            <a:extLst>
              <a:ext uri="{FF2B5EF4-FFF2-40B4-BE49-F238E27FC236}">
                <a16:creationId xmlns:a16="http://schemas.microsoft.com/office/drawing/2014/main" id="{8F0F7505-AB41-8CCA-8113-65F6FBC3A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535" y="1009188"/>
            <a:ext cx="4227841" cy="23780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CN" altLang="en-US" sz="280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273AECBB-BD9E-F31B-91E9-ACF913F00A01}"/>
              </a:ext>
            </a:extLst>
          </p:cNvPr>
          <p:cNvSpPr txBox="1"/>
          <p:nvPr/>
        </p:nvSpPr>
        <p:spPr>
          <a:xfrm>
            <a:off x="515937" y="1212056"/>
            <a:ext cx="4560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>
                <a:latin typeface="黑体" panose="02010609060101010101" pitchFamily="2" charset="-122"/>
                <a:ea typeface="黑体" panose="02010609060101010101" pitchFamily="2" charset="-122"/>
              </a:rPr>
              <a:t>二、</a:t>
            </a:r>
            <a:r>
              <a:rPr lang="zh-CN" altLang="en-US" sz="1800" b="1">
                <a:latin typeface="黑体" panose="02010609060101010101" pitchFamily="2" charset="-122"/>
                <a:ea typeface="黑体" panose="02010609060101010101" pitchFamily="2" charset="-122"/>
              </a:rPr>
              <a:t>实验探究</a:t>
            </a:r>
            <a:r>
              <a:rPr lang="en-US" altLang="zh-CN" sz="1800" b="1">
                <a:latin typeface="黑体" panose="02010609060101010101" pitchFamily="2" charset="-122"/>
                <a:ea typeface="黑体" panose="02010609060101010101" pitchFamily="2" charset="-122"/>
              </a:rPr>
              <a:t>:</a:t>
            </a:r>
            <a:r>
              <a:rPr lang="zh-CN" altLang="en-US" sz="1800" b="1">
                <a:latin typeface="黑体" panose="02010609060101010101" pitchFamily="2" charset="-122"/>
                <a:ea typeface="黑体" panose="02010609060101010101" pitchFamily="2" charset="-122"/>
              </a:rPr>
              <a:t>小车沿斜面滑下速度的变化</a:t>
            </a:r>
          </a:p>
        </p:txBody>
      </p:sp>
      <p:sp>
        <p:nvSpPr>
          <p:cNvPr id="30" name="Text Box 10">
            <a:extLst>
              <a:ext uri="{FF2B5EF4-FFF2-40B4-BE49-F238E27FC236}">
                <a16:creationId xmlns:a16="http://schemas.microsoft.com/office/drawing/2014/main" id="{B40DCA43-8E9E-3787-5CD1-1997B4C7F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563" y="1935998"/>
            <a:ext cx="4681356" cy="3385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环节七：交流与合作</a:t>
            </a:r>
          </a:p>
        </p:txBody>
      </p:sp>
      <p:sp>
        <p:nvSpPr>
          <p:cNvPr id="29" name="Text Box 19">
            <a:extLst>
              <a:ext uri="{FF2B5EF4-FFF2-40B4-BE49-F238E27FC236}">
                <a16:creationId xmlns:a16="http://schemas.microsoft.com/office/drawing/2014/main" id="{C5CA7369-D590-84B0-A650-9872BA0E44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343" y="2592534"/>
            <a:ext cx="28311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>
                <a:solidFill>
                  <a:schemeClr val="accent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回到课前问题：　　　　　</a:t>
            </a:r>
          </a:p>
        </p:txBody>
      </p:sp>
      <p:sp>
        <p:nvSpPr>
          <p:cNvPr id="31" name="Text Box 21">
            <a:extLst>
              <a:ext uri="{FF2B5EF4-FFF2-40B4-BE49-F238E27FC236}">
                <a16:creationId xmlns:a16="http://schemas.microsoft.com/office/drawing/2014/main" id="{D7F49B3A-5868-8AEC-2236-B2C4CE2B3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" y="2945937"/>
            <a:ext cx="6600855" cy="414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怎样才能证明我们跑步速度是越来越小还是越来越大呢</a:t>
            </a:r>
            <a:r>
              <a:rPr lang="en-US" altLang="zh-CN"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?</a:t>
            </a:r>
          </a:p>
        </p:txBody>
      </p:sp>
      <p:sp>
        <p:nvSpPr>
          <p:cNvPr id="32" name="Text Box 22">
            <a:extLst>
              <a:ext uri="{FF2B5EF4-FFF2-40B4-BE49-F238E27FC236}">
                <a16:creationId xmlns:a16="http://schemas.microsoft.com/office/drawing/2014/main" id="{5708FB03-1D8B-6C5E-8880-FEFFAD861E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148" y="3668970"/>
            <a:ext cx="47738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F372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方案：</a:t>
            </a:r>
          </a:p>
        </p:txBody>
      </p:sp>
      <p:sp>
        <p:nvSpPr>
          <p:cNvPr id="33" name="Rectangle 23">
            <a:extLst>
              <a:ext uri="{FF2B5EF4-FFF2-40B4-BE49-F238E27FC236}">
                <a16:creationId xmlns:a16="http://schemas.microsoft.com/office/drawing/2014/main" id="{7ED667E7-1CC6-625E-C004-9DF385B681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314" y="3988155"/>
            <a:ext cx="5311773" cy="115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在操场跑道上量出</a:t>
            </a:r>
            <a:r>
              <a:rPr lang="en-US" altLang="zh-CN"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100m</a:t>
            </a:r>
            <a:r>
              <a:rPr lang="zh-CN" altLang="en-US"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的路程，每隔</a:t>
            </a:r>
            <a:r>
              <a:rPr lang="en-US" altLang="zh-CN"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20m</a:t>
            </a:r>
            <a:r>
              <a:rPr lang="zh-CN" altLang="en-US"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用石灰做记号；</a:t>
            </a:r>
            <a:endParaRPr lang="en-US" altLang="zh-CN" sz="160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选</a:t>
            </a:r>
            <a:r>
              <a:rPr lang="en-US" altLang="zh-CN"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</a:t>
            </a:r>
            <a:r>
              <a:rPr lang="zh-CN" altLang="en-US"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名计时员分别站在</a:t>
            </a:r>
            <a:r>
              <a:rPr lang="en-US" altLang="zh-CN"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20m</a:t>
            </a:r>
            <a:r>
              <a:rPr lang="zh-CN" altLang="en-US"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40m</a:t>
            </a:r>
            <a:r>
              <a:rPr lang="zh-CN" altLang="en-US"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60m</a:t>
            </a:r>
            <a:r>
              <a:rPr lang="zh-CN" altLang="en-US"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80m</a:t>
            </a:r>
            <a:r>
              <a:rPr lang="zh-CN" altLang="en-US"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100m</a:t>
            </a:r>
            <a:r>
              <a:rPr lang="zh-CN" altLang="en-US"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处</a:t>
            </a:r>
            <a:endParaRPr lang="en-US" altLang="zh-CN" sz="160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计时。然后分析数据得出结论。</a:t>
            </a: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8016E356-2D30-1CE4-9985-6D5998417098}"/>
              </a:ext>
            </a:extLst>
          </p:cNvPr>
          <p:cNvSpPr/>
          <p:nvPr/>
        </p:nvSpPr>
        <p:spPr>
          <a:xfrm>
            <a:off x="-1827322" y="5327206"/>
            <a:ext cx="15672122" cy="2539982"/>
          </a:xfrm>
          <a:prstGeom prst="ellipse">
            <a:avLst/>
          </a:prstGeom>
          <a:solidFill>
            <a:schemeClr val="accent2">
              <a:alpha val="62000"/>
            </a:schemeClr>
          </a:soli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66F8F00D-193D-5BFE-21A4-A3F6219473EE}"/>
              </a:ext>
            </a:extLst>
          </p:cNvPr>
          <p:cNvGrpSpPr/>
          <p:nvPr/>
        </p:nvGrpSpPr>
        <p:grpSpPr>
          <a:xfrm>
            <a:off x="-1892461" y="5423719"/>
            <a:ext cx="15672122" cy="2761797"/>
            <a:chOff x="-1918806" y="5822504"/>
            <a:chExt cx="15672122" cy="2761797"/>
          </a:xfrm>
        </p:grpSpPr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47E959C4-F6D7-4DF4-D5CD-95580F67CEA3}"/>
                </a:ext>
              </a:extLst>
            </p:cNvPr>
            <p:cNvSpPr/>
            <p:nvPr/>
          </p:nvSpPr>
          <p:spPr>
            <a:xfrm>
              <a:off x="-1918806" y="5822504"/>
              <a:ext cx="15672122" cy="25399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9211F38B-2885-FB58-F9FA-25C2661FFA08}"/>
                </a:ext>
              </a:extLst>
            </p:cNvPr>
            <p:cNvSpPr/>
            <p:nvPr/>
          </p:nvSpPr>
          <p:spPr>
            <a:xfrm>
              <a:off x="-1918806" y="6044319"/>
              <a:ext cx="15672122" cy="2539982"/>
            </a:xfrm>
            <a:prstGeom prst="ellipse">
              <a:avLst/>
            </a:prstGeom>
            <a:solidFill>
              <a:schemeClr val="accent1">
                <a:alpha val="73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图片 1">
            <a:extLst>
              <a:ext uri="{FF2B5EF4-FFF2-40B4-BE49-F238E27FC236}">
                <a16:creationId xmlns:a16="http://schemas.microsoft.com/office/drawing/2014/main" id="{F792E3EA-0CB7-2E98-FFBE-D2ED7AB625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74" b="93998" l="10000" r="90000">
                        <a14:foregroundMark x1="56000" y1="7181" x2="57417" y2="14148"/>
                        <a14:foregroundMark x1="57417" y1="14148" x2="57417" y2="14148"/>
                        <a14:foregroundMark x1="22667" y1="91640" x2="26417" y2="90032"/>
                        <a14:foregroundMark x1="29833" y1="91533" x2="31167" y2="93998"/>
                        <a14:foregroundMark x1="68583" y1="74920" x2="69083" y2="77170"/>
                        <a14:foregroundMark x1="49667" y1="13719" x2="52833" y2="8039"/>
                        <a14:foregroundMark x1="52833" y1="8039" x2="55583" y2="79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72676" y="470887"/>
            <a:ext cx="8820579" cy="6858000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620400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查看源图像">
            <a:extLst>
              <a:ext uri="{FF2B5EF4-FFF2-40B4-BE49-F238E27FC236}">
                <a16:creationId xmlns:a16="http://schemas.microsoft.com/office/drawing/2014/main" id="{D88EB7EA-F5BB-6D8D-65B6-0315FDCA1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217128" cy="641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44619F2-319C-8719-E319-847327CD1E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74" b="93998" l="10000" r="90000">
                        <a14:foregroundMark x1="56000" y1="7181" x2="57417" y2="14148"/>
                        <a14:foregroundMark x1="57417" y1="14148" x2="57417" y2="14148"/>
                        <a14:foregroundMark x1="22667" y1="91640" x2="26417" y2="90032"/>
                        <a14:foregroundMark x1="29833" y1="91533" x2="31167" y2="93998"/>
                        <a14:foregroundMark x1="68583" y1="74920" x2="69083" y2="77170"/>
                        <a14:foregroundMark x1="49667" y1="13719" x2="52833" y2="8039"/>
                        <a14:foregroundMark x1="52833" y1="8039" x2="55583" y2="79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40586" y="359924"/>
            <a:ext cx="8820579" cy="6858000"/>
          </a:xfrm>
          <a:prstGeom prst="rect">
            <a:avLst/>
          </a:prstGeom>
          <a:effectLst>
            <a:softEdge rad="0"/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9298A92-EA68-95AF-04E2-093BF1BF50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333875"/>
            <a:ext cx="7620000" cy="252412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3C9B62CE-A499-BDA2-0701-004A40B59CD8}"/>
              </a:ext>
            </a:extLst>
          </p:cNvPr>
          <p:cNvSpPr/>
          <p:nvPr/>
        </p:nvSpPr>
        <p:spPr>
          <a:xfrm>
            <a:off x="0" y="0"/>
            <a:ext cx="12217128" cy="6858000"/>
          </a:xfrm>
          <a:prstGeom prst="rect">
            <a:avLst/>
          </a:prstGeom>
          <a:solidFill>
            <a:schemeClr val="lt1">
              <a:alpha val="9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FDA6A9C8-D525-27C7-C4B2-A28E13AED590}"/>
              </a:ext>
            </a:extLst>
          </p:cNvPr>
          <p:cNvGrpSpPr/>
          <p:nvPr/>
        </p:nvGrpSpPr>
        <p:grpSpPr>
          <a:xfrm>
            <a:off x="515938" y="422470"/>
            <a:ext cx="4094162" cy="434976"/>
            <a:chOff x="515938" y="441324"/>
            <a:chExt cx="4094162" cy="434976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E9F25222-1D6B-5959-8469-7FF1690F0023}"/>
                </a:ext>
              </a:extLst>
            </p:cNvPr>
            <p:cNvSpPr/>
            <p:nvPr/>
          </p:nvSpPr>
          <p:spPr>
            <a:xfrm>
              <a:off x="515938" y="441325"/>
              <a:ext cx="1074737" cy="434975"/>
            </a:xfrm>
            <a:prstGeom prst="rect">
              <a:avLst/>
            </a:prstGeom>
            <a:solidFill>
              <a:srgbClr val="7959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1860E53B-3342-C97B-EC21-CA63E9BF00DD}"/>
                </a:ext>
              </a:extLst>
            </p:cNvPr>
            <p:cNvSpPr/>
            <p:nvPr/>
          </p:nvSpPr>
          <p:spPr>
            <a:xfrm>
              <a:off x="1887538" y="441324"/>
              <a:ext cx="2722562" cy="434975"/>
            </a:xfrm>
            <a:prstGeom prst="rect">
              <a:avLst/>
            </a:prstGeom>
            <a:solidFill>
              <a:srgbClr val="7959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标题 16385">
              <a:extLst>
                <a:ext uri="{FF2B5EF4-FFF2-40B4-BE49-F238E27FC236}">
                  <a16:creationId xmlns:a16="http://schemas.microsoft.com/office/drawing/2014/main" id="{D42D40AE-A01A-55A0-7CB6-788E3D3D9805}"/>
                </a:ext>
              </a:extLst>
            </p:cNvPr>
            <p:cNvSpPr txBox="1">
              <a:spLocks noRot="1" noChangeArrowheads="1"/>
            </p:cNvSpPr>
            <p:nvPr/>
          </p:nvSpPr>
          <p:spPr>
            <a:xfrm>
              <a:off x="1874837" y="469104"/>
              <a:ext cx="1647825" cy="35877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zh-CN" altLang="en-US" sz="1800" b="1">
                  <a:solidFill>
                    <a:schemeClr val="bg1"/>
                  </a:solidFill>
                </a:rPr>
                <a:t>运动的世界</a:t>
              </a:r>
            </a:p>
          </p:txBody>
        </p:sp>
        <p:sp>
          <p:nvSpPr>
            <p:cNvPr id="17" name="标题 16385">
              <a:extLst>
                <a:ext uri="{FF2B5EF4-FFF2-40B4-BE49-F238E27FC236}">
                  <a16:creationId xmlns:a16="http://schemas.microsoft.com/office/drawing/2014/main" id="{B9C31BC7-4E23-4FD1-A5F4-B67D5F383207}"/>
                </a:ext>
              </a:extLst>
            </p:cNvPr>
            <p:cNvSpPr txBox="1">
              <a:spLocks noRot="1" noChangeArrowheads="1"/>
            </p:cNvSpPr>
            <p:nvPr/>
          </p:nvSpPr>
          <p:spPr>
            <a:xfrm>
              <a:off x="563563" y="489741"/>
              <a:ext cx="1285875" cy="338139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lnSpcReduction="1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zh-CN" altLang="en-US" sz="1800" b="1">
                  <a:solidFill>
                    <a:schemeClr val="bg1"/>
                  </a:solidFill>
                </a:rPr>
                <a:t>第二章</a:t>
              </a:r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AD9F5A8F-BB83-C851-EE46-C0F0E6FD1993}"/>
              </a:ext>
            </a:extLst>
          </p:cNvPr>
          <p:cNvSpPr txBox="1"/>
          <p:nvPr/>
        </p:nvSpPr>
        <p:spPr>
          <a:xfrm>
            <a:off x="8731978" y="422874"/>
            <a:ext cx="3004779" cy="351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 dirty="0"/>
              <a:t>第四节 测量：物体的运动速度</a:t>
            </a:r>
            <a:endParaRPr lang="zh-CN" altLang="en-US" sz="1600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3FAB432-B7C4-5DE1-8F5D-AA13691C5746}"/>
              </a:ext>
            </a:extLst>
          </p:cNvPr>
          <p:cNvSpPr txBox="1"/>
          <p:nvPr/>
        </p:nvSpPr>
        <p:spPr>
          <a:xfrm>
            <a:off x="8767989" y="706399"/>
            <a:ext cx="22161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/>
              <a:t>changes in speed</a:t>
            </a:r>
            <a:endParaRPr lang="zh-CN" altLang="en-US" b="1"/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CA98D01F-5D40-D0AD-0CDF-04F89BAD4963}"/>
              </a:ext>
            </a:extLst>
          </p:cNvPr>
          <p:cNvCxnSpPr/>
          <p:nvPr/>
        </p:nvCxnSpPr>
        <p:spPr>
          <a:xfrm>
            <a:off x="8761964" y="706399"/>
            <a:ext cx="262345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A1CDB8F7-AF12-6FFC-6A28-2F4DC6546E66}"/>
              </a:ext>
            </a:extLst>
          </p:cNvPr>
          <p:cNvSpPr/>
          <p:nvPr/>
        </p:nvSpPr>
        <p:spPr>
          <a:xfrm>
            <a:off x="563563" y="1058209"/>
            <a:ext cx="11112500" cy="525050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AutoShape 3">
            <a:extLst>
              <a:ext uri="{FF2B5EF4-FFF2-40B4-BE49-F238E27FC236}">
                <a16:creationId xmlns:a16="http://schemas.microsoft.com/office/drawing/2014/main" id="{8F0F7505-AB41-8CCA-8113-65F6FBC3A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535" y="1009188"/>
            <a:ext cx="4227841" cy="23780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CN" altLang="en-US" sz="280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273AECBB-BD9E-F31B-91E9-ACF913F00A01}"/>
              </a:ext>
            </a:extLst>
          </p:cNvPr>
          <p:cNvSpPr txBox="1"/>
          <p:nvPr/>
        </p:nvSpPr>
        <p:spPr>
          <a:xfrm>
            <a:off x="515937" y="1212056"/>
            <a:ext cx="4560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>
                <a:latin typeface="黑体" panose="02010609060101010101" pitchFamily="2" charset="-122"/>
                <a:ea typeface="黑体" panose="02010609060101010101" pitchFamily="2" charset="-122"/>
              </a:rPr>
              <a:t>二、</a:t>
            </a:r>
            <a:r>
              <a:rPr lang="zh-CN" altLang="en-US" sz="1800" b="1">
                <a:latin typeface="黑体" panose="02010609060101010101" pitchFamily="2" charset="-122"/>
                <a:ea typeface="黑体" panose="02010609060101010101" pitchFamily="2" charset="-122"/>
              </a:rPr>
              <a:t>实验探究</a:t>
            </a:r>
            <a:r>
              <a:rPr lang="en-US" altLang="zh-CN" sz="1800" b="1">
                <a:latin typeface="黑体" panose="02010609060101010101" pitchFamily="2" charset="-122"/>
                <a:ea typeface="黑体" panose="02010609060101010101" pitchFamily="2" charset="-122"/>
              </a:rPr>
              <a:t>:</a:t>
            </a:r>
            <a:r>
              <a:rPr lang="zh-CN" altLang="en-US" sz="1800" b="1">
                <a:latin typeface="黑体" panose="02010609060101010101" pitchFamily="2" charset="-122"/>
                <a:ea typeface="黑体" panose="02010609060101010101" pitchFamily="2" charset="-122"/>
              </a:rPr>
              <a:t>小车沿斜面滑下速度的变化</a:t>
            </a:r>
          </a:p>
        </p:txBody>
      </p:sp>
      <p:sp>
        <p:nvSpPr>
          <p:cNvPr id="30" name="Text Box 10">
            <a:extLst>
              <a:ext uri="{FF2B5EF4-FFF2-40B4-BE49-F238E27FC236}">
                <a16:creationId xmlns:a16="http://schemas.microsoft.com/office/drawing/2014/main" id="{B40DCA43-8E9E-3787-5CD1-1997B4C7F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563" y="1935998"/>
            <a:ext cx="4681356" cy="3385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CN" altLang="en-US" sz="160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本课小结</a:t>
            </a:r>
          </a:p>
        </p:txBody>
      </p:sp>
      <p:sp>
        <p:nvSpPr>
          <p:cNvPr id="29" name="Rectangle 142">
            <a:extLst>
              <a:ext uri="{FF2B5EF4-FFF2-40B4-BE49-F238E27FC236}">
                <a16:creationId xmlns:a16="http://schemas.microsoft.com/office/drawing/2014/main" id="{01669397-8849-81ED-BCED-79A27E70A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501" y="2848782"/>
            <a:ext cx="7512050" cy="168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kumimoji="1"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1.</a:t>
            </a:r>
            <a:r>
              <a:rPr kumimoji="1"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科学探究的环节</a:t>
            </a:r>
          </a:p>
          <a:p>
            <a:pPr eaLnBrk="1" hangingPunct="1">
              <a:lnSpc>
                <a:spcPct val="150000"/>
              </a:lnSpc>
            </a:pPr>
            <a:r>
              <a:rPr kumimoji="1"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2.</a:t>
            </a:r>
            <a:r>
              <a:rPr kumimoji="1"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小车在斜面上运动的平均速度（分析过程）</a:t>
            </a:r>
          </a:p>
          <a:p>
            <a:pPr eaLnBrk="1" hangingPunct="1">
              <a:lnSpc>
                <a:spcPct val="150000"/>
              </a:lnSpc>
            </a:pPr>
            <a:r>
              <a:rPr kumimoji="1"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3.</a:t>
            </a:r>
            <a:r>
              <a:rPr kumimoji="1"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实验报告格式</a:t>
            </a: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1CBECF58-1A92-A508-5BCE-01CCBD1C872C}"/>
              </a:ext>
            </a:extLst>
          </p:cNvPr>
          <p:cNvSpPr/>
          <p:nvPr/>
        </p:nvSpPr>
        <p:spPr>
          <a:xfrm>
            <a:off x="-1827322" y="5327206"/>
            <a:ext cx="15672122" cy="2539982"/>
          </a:xfrm>
          <a:prstGeom prst="ellipse">
            <a:avLst/>
          </a:prstGeom>
          <a:solidFill>
            <a:schemeClr val="accent2">
              <a:alpha val="62000"/>
            </a:schemeClr>
          </a:soli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66F8F00D-193D-5BFE-21A4-A3F6219473EE}"/>
              </a:ext>
            </a:extLst>
          </p:cNvPr>
          <p:cNvGrpSpPr/>
          <p:nvPr/>
        </p:nvGrpSpPr>
        <p:grpSpPr>
          <a:xfrm>
            <a:off x="-1892461" y="5423719"/>
            <a:ext cx="15672122" cy="2761797"/>
            <a:chOff x="-1918806" y="5822504"/>
            <a:chExt cx="15672122" cy="2761797"/>
          </a:xfrm>
        </p:grpSpPr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47E959C4-F6D7-4DF4-D5CD-95580F67CEA3}"/>
                </a:ext>
              </a:extLst>
            </p:cNvPr>
            <p:cNvSpPr/>
            <p:nvPr/>
          </p:nvSpPr>
          <p:spPr>
            <a:xfrm>
              <a:off x="-1918806" y="5822504"/>
              <a:ext cx="15672122" cy="25399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9211F38B-2885-FB58-F9FA-25C2661FFA08}"/>
                </a:ext>
              </a:extLst>
            </p:cNvPr>
            <p:cNvSpPr/>
            <p:nvPr/>
          </p:nvSpPr>
          <p:spPr>
            <a:xfrm>
              <a:off x="-1918806" y="6044319"/>
              <a:ext cx="15672122" cy="2539982"/>
            </a:xfrm>
            <a:prstGeom prst="ellipse">
              <a:avLst/>
            </a:prstGeom>
            <a:solidFill>
              <a:schemeClr val="accent1">
                <a:alpha val="73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027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12395200" y="12458700"/>
            <a:ext cx="355600" cy="266700"/>
          </a:xfrm>
          <a:prstGeom prst="cube">
            <a:avLst/>
          </a:prstGeom>
        </p:spPr>
      </p:pic>
    </p:spTree>
    <p:extLst>
      <p:ext uri="{BB962C8B-B14F-4D97-AF65-F5344CB8AC3E}">
        <p14:creationId xmlns:p14="http://schemas.microsoft.com/office/powerpoint/2010/main" val="4026825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查看源图像">
            <a:extLst>
              <a:ext uri="{FF2B5EF4-FFF2-40B4-BE49-F238E27FC236}">
                <a16:creationId xmlns:a16="http://schemas.microsoft.com/office/drawing/2014/main" id="{D88EB7EA-F5BB-6D8D-65B6-0315FDCA1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217128" cy="641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查看源图像">
            <a:extLst>
              <a:ext uri="{FF2B5EF4-FFF2-40B4-BE49-F238E27FC236}">
                <a16:creationId xmlns:a16="http://schemas.microsoft.com/office/drawing/2014/main" id="{D120CC4D-A16F-8A2B-6CED-5C81A1742E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44619F2-319C-8719-E319-847327CD1E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74" b="93998" l="10000" r="90000">
                        <a14:foregroundMark x1="56000" y1="7181" x2="57417" y2="14148"/>
                        <a14:foregroundMark x1="57417" y1="14148" x2="57417" y2="14148"/>
                        <a14:foregroundMark x1="22667" y1="91640" x2="26417" y2="90032"/>
                        <a14:foregroundMark x1="29833" y1="91533" x2="31167" y2="93998"/>
                        <a14:foregroundMark x1="68583" y1="74920" x2="69083" y2="77170"/>
                        <a14:foregroundMark x1="49667" y1="13719" x2="52833" y2="8039"/>
                        <a14:foregroundMark x1="52833" y1="8039" x2="55583" y2="79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40586" y="359924"/>
            <a:ext cx="8820579" cy="6858000"/>
          </a:xfrm>
          <a:prstGeom prst="rect">
            <a:avLst/>
          </a:prstGeom>
          <a:effectLst>
            <a:softEdge rad="0"/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9298A92-EA68-95AF-04E2-093BF1BF50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333875"/>
            <a:ext cx="7620000" cy="252412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3C9B62CE-A499-BDA2-0701-004A40B59CD8}"/>
              </a:ext>
            </a:extLst>
          </p:cNvPr>
          <p:cNvSpPr/>
          <p:nvPr/>
        </p:nvSpPr>
        <p:spPr>
          <a:xfrm>
            <a:off x="0" y="0"/>
            <a:ext cx="12217128" cy="6858000"/>
          </a:xfrm>
          <a:prstGeom prst="rect">
            <a:avLst/>
          </a:prstGeom>
          <a:solidFill>
            <a:schemeClr val="lt1">
              <a:alpha val="9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FDA6A9C8-D525-27C7-C4B2-A28E13AED590}"/>
              </a:ext>
            </a:extLst>
          </p:cNvPr>
          <p:cNvGrpSpPr/>
          <p:nvPr/>
        </p:nvGrpSpPr>
        <p:grpSpPr>
          <a:xfrm>
            <a:off x="515938" y="422470"/>
            <a:ext cx="4094162" cy="434976"/>
            <a:chOff x="515938" y="441324"/>
            <a:chExt cx="4094162" cy="434976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E9F25222-1D6B-5959-8469-7FF1690F0023}"/>
                </a:ext>
              </a:extLst>
            </p:cNvPr>
            <p:cNvSpPr/>
            <p:nvPr/>
          </p:nvSpPr>
          <p:spPr>
            <a:xfrm>
              <a:off x="515938" y="441325"/>
              <a:ext cx="1074737" cy="434975"/>
            </a:xfrm>
            <a:prstGeom prst="rect">
              <a:avLst/>
            </a:prstGeom>
            <a:solidFill>
              <a:srgbClr val="7959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1860E53B-3342-C97B-EC21-CA63E9BF00DD}"/>
                </a:ext>
              </a:extLst>
            </p:cNvPr>
            <p:cNvSpPr/>
            <p:nvPr/>
          </p:nvSpPr>
          <p:spPr>
            <a:xfrm>
              <a:off x="1887538" y="441324"/>
              <a:ext cx="2722562" cy="434975"/>
            </a:xfrm>
            <a:prstGeom prst="rect">
              <a:avLst/>
            </a:prstGeom>
            <a:solidFill>
              <a:srgbClr val="7959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标题 16385">
              <a:extLst>
                <a:ext uri="{FF2B5EF4-FFF2-40B4-BE49-F238E27FC236}">
                  <a16:creationId xmlns:a16="http://schemas.microsoft.com/office/drawing/2014/main" id="{D42D40AE-A01A-55A0-7CB6-788E3D3D9805}"/>
                </a:ext>
              </a:extLst>
            </p:cNvPr>
            <p:cNvSpPr txBox="1">
              <a:spLocks noRot="1" noChangeArrowheads="1"/>
            </p:cNvSpPr>
            <p:nvPr/>
          </p:nvSpPr>
          <p:spPr>
            <a:xfrm>
              <a:off x="1874837" y="469104"/>
              <a:ext cx="1647825" cy="35877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zh-CN" altLang="en-US" sz="1800" b="1">
                  <a:solidFill>
                    <a:schemeClr val="bg1"/>
                  </a:solidFill>
                </a:rPr>
                <a:t>运动的世界</a:t>
              </a:r>
            </a:p>
          </p:txBody>
        </p:sp>
        <p:sp>
          <p:nvSpPr>
            <p:cNvPr id="17" name="标题 16385">
              <a:extLst>
                <a:ext uri="{FF2B5EF4-FFF2-40B4-BE49-F238E27FC236}">
                  <a16:creationId xmlns:a16="http://schemas.microsoft.com/office/drawing/2014/main" id="{B9C31BC7-4E23-4FD1-A5F4-B67D5F383207}"/>
                </a:ext>
              </a:extLst>
            </p:cNvPr>
            <p:cNvSpPr txBox="1">
              <a:spLocks noRot="1" noChangeArrowheads="1"/>
            </p:cNvSpPr>
            <p:nvPr/>
          </p:nvSpPr>
          <p:spPr>
            <a:xfrm>
              <a:off x="563563" y="489741"/>
              <a:ext cx="1285875" cy="338139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lnSpcReduction="1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zh-CN" altLang="en-US" sz="1800" b="1">
                  <a:solidFill>
                    <a:schemeClr val="bg1"/>
                  </a:solidFill>
                </a:rPr>
                <a:t>第二章</a:t>
              </a:r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AD9F5A8F-BB83-C851-EE46-C0F0E6FD1993}"/>
              </a:ext>
            </a:extLst>
          </p:cNvPr>
          <p:cNvSpPr txBox="1"/>
          <p:nvPr/>
        </p:nvSpPr>
        <p:spPr>
          <a:xfrm>
            <a:off x="8731978" y="422874"/>
            <a:ext cx="3004779" cy="351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 dirty="0"/>
              <a:t>第四节 测量：物体的运动速度</a:t>
            </a:r>
            <a:endParaRPr lang="zh-CN" altLang="en-US" sz="1600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3FAB432-B7C4-5DE1-8F5D-AA13691C5746}"/>
              </a:ext>
            </a:extLst>
          </p:cNvPr>
          <p:cNvSpPr txBox="1"/>
          <p:nvPr/>
        </p:nvSpPr>
        <p:spPr>
          <a:xfrm>
            <a:off x="8767989" y="706399"/>
            <a:ext cx="22161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/>
              <a:t>changes in speed</a:t>
            </a:r>
            <a:endParaRPr lang="zh-CN" altLang="en-US" b="1"/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CA98D01F-5D40-D0AD-0CDF-04F89BAD4963}"/>
              </a:ext>
            </a:extLst>
          </p:cNvPr>
          <p:cNvCxnSpPr/>
          <p:nvPr/>
        </p:nvCxnSpPr>
        <p:spPr>
          <a:xfrm>
            <a:off x="8882742" y="774684"/>
            <a:ext cx="262345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A1CDB8F7-AF12-6FFC-6A28-2F4DC6546E66}"/>
              </a:ext>
            </a:extLst>
          </p:cNvPr>
          <p:cNvSpPr/>
          <p:nvPr/>
        </p:nvSpPr>
        <p:spPr>
          <a:xfrm>
            <a:off x="563563" y="1058209"/>
            <a:ext cx="11112500" cy="525050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1A1840F2-C31D-6172-BA3F-1ED0A46A572E}"/>
              </a:ext>
            </a:extLst>
          </p:cNvPr>
          <p:cNvGrpSpPr/>
          <p:nvPr/>
        </p:nvGrpSpPr>
        <p:grpSpPr>
          <a:xfrm>
            <a:off x="2179462" y="1324818"/>
            <a:ext cx="3454010" cy="4456766"/>
            <a:chOff x="1655821" y="1343025"/>
            <a:chExt cx="3454010" cy="4456766"/>
          </a:xfrm>
        </p:grpSpPr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1F8AA8EE-671D-12B8-51AC-31FF5544A5D1}"/>
                </a:ext>
              </a:extLst>
            </p:cNvPr>
            <p:cNvGrpSpPr/>
            <p:nvPr/>
          </p:nvGrpSpPr>
          <p:grpSpPr>
            <a:xfrm>
              <a:off x="1655821" y="1343025"/>
              <a:ext cx="3454010" cy="4456766"/>
              <a:chOff x="4081577" y="1520297"/>
              <a:chExt cx="2507736" cy="4295544"/>
            </a:xfrm>
          </p:grpSpPr>
          <p:sp>
            <p:nvSpPr>
              <p:cNvPr id="29" name="矩形: 圆角 28">
                <a:extLst>
                  <a:ext uri="{FF2B5EF4-FFF2-40B4-BE49-F238E27FC236}">
                    <a16:creationId xmlns:a16="http://schemas.microsoft.com/office/drawing/2014/main" id="{40AF2525-085D-F0F9-8C70-3A6D9FBA1081}"/>
                  </a:ext>
                </a:extLst>
              </p:cNvPr>
              <p:cNvSpPr/>
              <p:nvPr/>
            </p:nvSpPr>
            <p:spPr>
              <a:xfrm>
                <a:off x="4087332" y="1520297"/>
                <a:ext cx="2501981" cy="4295544"/>
              </a:xfrm>
              <a:prstGeom prst="roundRect">
                <a:avLst>
                  <a:gd name="adj" fmla="val 3596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Text Box 3">
                <a:extLst>
                  <a:ext uri="{FF2B5EF4-FFF2-40B4-BE49-F238E27FC236}">
                    <a16:creationId xmlns:a16="http://schemas.microsoft.com/office/drawing/2014/main" id="{6DC70377-5D8C-09EA-8880-DC661BD854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54040" y="2599569"/>
                <a:ext cx="2003523" cy="486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spcBef>
                    <a:spcPct val="50000"/>
                  </a:spcBef>
                  <a:defRPr sz="2000" b="1">
                    <a:latin typeface="Times New Roman" panose="02020603050405020304" pitchFamily="18" charset="0"/>
                  </a:defRPr>
                </a:lvl1pPr>
              </a:lstStyle>
              <a:p>
                <a:pPr>
                  <a:lnSpc>
                    <a:spcPct val="150000"/>
                  </a:lnSpc>
                </a:pPr>
                <a:r>
                  <a:rPr lang="zh-CN" altLang="en-US">
                    <a:solidFill>
                      <a:schemeClr val="accent2"/>
                    </a:solidFill>
                  </a:rPr>
                  <a:t>。</a:t>
                </a:r>
              </a:p>
            </p:txBody>
          </p:sp>
          <p:grpSp>
            <p:nvGrpSpPr>
              <p:cNvPr id="31" name="组合 30">
                <a:extLst>
                  <a:ext uri="{FF2B5EF4-FFF2-40B4-BE49-F238E27FC236}">
                    <a16:creationId xmlns:a16="http://schemas.microsoft.com/office/drawing/2014/main" id="{6C4862D7-9748-861C-3CDC-CDFD61308110}"/>
                  </a:ext>
                </a:extLst>
              </p:cNvPr>
              <p:cNvGrpSpPr/>
              <p:nvPr/>
            </p:nvGrpSpPr>
            <p:grpSpPr>
              <a:xfrm>
                <a:off x="4081577" y="2193380"/>
                <a:ext cx="2198062" cy="98208"/>
                <a:chOff x="1200746" y="2230909"/>
                <a:chExt cx="3556486" cy="81022"/>
              </a:xfrm>
            </p:grpSpPr>
            <p:cxnSp>
              <p:nvCxnSpPr>
                <p:cNvPr id="33" name="直接连接符 32">
                  <a:extLst>
                    <a:ext uri="{FF2B5EF4-FFF2-40B4-BE49-F238E27FC236}">
                      <a16:creationId xmlns:a16="http://schemas.microsoft.com/office/drawing/2014/main" id="{B7BBBDD8-9BB2-80C6-9F4B-8F7E67C9FD0A}"/>
                    </a:ext>
                  </a:extLst>
                </p:cNvPr>
                <p:cNvCxnSpPr/>
                <p:nvPr/>
              </p:nvCxnSpPr>
              <p:spPr>
                <a:xfrm>
                  <a:off x="1200746" y="2230909"/>
                  <a:ext cx="35507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>
                  <a:extLst>
                    <a:ext uri="{FF2B5EF4-FFF2-40B4-BE49-F238E27FC236}">
                      <a16:creationId xmlns:a16="http://schemas.microsoft.com/office/drawing/2014/main" id="{73AA6434-7648-96DD-96B1-73CE7A371151}"/>
                    </a:ext>
                  </a:extLst>
                </p:cNvPr>
                <p:cNvCxnSpPr/>
                <p:nvPr/>
              </p:nvCxnSpPr>
              <p:spPr>
                <a:xfrm>
                  <a:off x="1206500" y="2311931"/>
                  <a:ext cx="35507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2" name="Text Box 3">
                <a:extLst>
                  <a:ext uri="{FF2B5EF4-FFF2-40B4-BE49-F238E27FC236}">
                    <a16:creationId xmlns:a16="http://schemas.microsoft.com/office/drawing/2014/main" id="{241B94BF-7A48-C5EC-6255-B9BC1E720E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0922" y="1699475"/>
                <a:ext cx="209516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zh-CN" altLang="en-US" sz="2000" b="1">
                    <a:latin typeface="Times New Roman" panose="02020603050405020304" pitchFamily="18" charset="0"/>
                  </a:rPr>
                  <a:t>跑步</a:t>
                </a:r>
              </a:p>
            </p:txBody>
          </p:sp>
        </p:grpSp>
        <p:pic>
          <p:nvPicPr>
            <p:cNvPr id="23" name="图片 8194" descr="扫描0003">
              <a:extLst>
                <a:ext uri="{FF2B5EF4-FFF2-40B4-BE49-F238E27FC236}">
                  <a16:creationId xmlns:a16="http://schemas.microsoft.com/office/drawing/2014/main" id="{A68E29C1-703C-0422-77A7-1D14C37BC2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b="5539"/>
            <a:stretch>
              <a:fillRect/>
            </a:stretch>
          </p:blipFill>
          <p:spPr>
            <a:xfrm>
              <a:off x="1874837" y="2283588"/>
              <a:ext cx="2878034" cy="257564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0C89FC0C-BFD9-D339-92A9-DFD9F8407102}"/>
              </a:ext>
            </a:extLst>
          </p:cNvPr>
          <p:cNvGrpSpPr/>
          <p:nvPr/>
        </p:nvGrpSpPr>
        <p:grpSpPr>
          <a:xfrm>
            <a:off x="6497702" y="1353017"/>
            <a:ext cx="3454010" cy="4456766"/>
            <a:chOff x="6860729" y="1413012"/>
            <a:chExt cx="3454010" cy="4456766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FA69D9E7-0245-D0AB-2EB1-8F3053160523}"/>
                </a:ext>
              </a:extLst>
            </p:cNvPr>
            <p:cNvGrpSpPr/>
            <p:nvPr/>
          </p:nvGrpSpPr>
          <p:grpSpPr>
            <a:xfrm>
              <a:off x="6860729" y="1413012"/>
              <a:ext cx="3454010" cy="4456766"/>
              <a:chOff x="4081577" y="1520297"/>
              <a:chExt cx="2507736" cy="4295544"/>
            </a:xfrm>
          </p:grpSpPr>
          <p:sp>
            <p:nvSpPr>
              <p:cNvPr id="36" name="矩形: 圆角 35">
                <a:extLst>
                  <a:ext uri="{FF2B5EF4-FFF2-40B4-BE49-F238E27FC236}">
                    <a16:creationId xmlns:a16="http://schemas.microsoft.com/office/drawing/2014/main" id="{5ED54CB9-2CC5-38E2-DB9D-87A78C10B064}"/>
                  </a:ext>
                </a:extLst>
              </p:cNvPr>
              <p:cNvSpPr/>
              <p:nvPr/>
            </p:nvSpPr>
            <p:spPr>
              <a:xfrm>
                <a:off x="4087332" y="1520297"/>
                <a:ext cx="2501981" cy="4295544"/>
              </a:xfrm>
              <a:prstGeom prst="roundRect">
                <a:avLst>
                  <a:gd name="adj" fmla="val 3596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8" name="组合 37">
                <a:extLst>
                  <a:ext uri="{FF2B5EF4-FFF2-40B4-BE49-F238E27FC236}">
                    <a16:creationId xmlns:a16="http://schemas.microsoft.com/office/drawing/2014/main" id="{9C457741-3F72-6983-85D9-B54DAE3D0A96}"/>
                  </a:ext>
                </a:extLst>
              </p:cNvPr>
              <p:cNvGrpSpPr/>
              <p:nvPr/>
            </p:nvGrpSpPr>
            <p:grpSpPr>
              <a:xfrm>
                <a:off x="4081577" y="2193380"/>
                <a:ext cx="2198062" cy="98208"/>
                <a:chOff x="1200746" y="2230909"/>
                <a:chExt cx="3556486" cy="81022"/>
              </a:xfrm>
            </p:grpSpPr>
            <p:cxnSp>
              <p:nvCxnSpPr>
                <p:cNvPr id="40" name="直接连接符 39">
                  <a:extLst>
                    <a:ext uri="{FF2B5EF4-FFF2-40B4-BE49-F238E27FC236}">
                      <a16:creationId xmlns:a16="http://schemas.microsoft.com/office/drawing/2014/main" id="{6FEE4187-1073-069D-B003-7D76BB06DE61}"/>
                    </a:ext>
                  </a:extLst>
                </p:cNvPr>
                <p:cNvCxnSpPr/>
                <p:nvPr/>
              </p:nvCxnSpPr>
              <p:spPr>
                <a:xfrm>
                  <a:off x="1200746" y="2230909"/>
                  <a:ext cx="35507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接连接符 40">
                  <a:extLst>
                    <a:ext uri="{FF2B5EF4-FFF2-40B4-BE49-F238E27FC236}">
                      <a16:creationId xmlns:a16="http://schemas.microsoft.com/office/drawing/2014/main" id="{72819AD5-10EB-3802-F658-B43D315A0AAD}"/>
                    </a:ext>
                  </a:extLst>
                </p:cNvPr>
                <p:cNvCxnSpPr/>
                <p:nvPr/>
              </p:nvCxnSpPr>
              <p:spPr>
                <a:xfrm>
                  <a:off x="1206500" y="2311931"/>
                  <a:ext cx="35507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9" name="Text Box 3">
                <a:extLst>
                  <a:ext uri="{FF2B5EF4-FFF2-40B4-BE49-F238E27FC236}">
                    <a16:creationId xmlns:a16="http://schemas.microsoft.com/office/drawing/2014/main" id="{FB1EF774-7461-DB05-AB49-AE32D8A968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0922" y="1699475"/>
                <a:ext cx="2095161" cy="6822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000" b="1">
                    <a:latin typeface="Comic Sans MS" panose="030F0702030302020204" pitchFamily="66" charset="0"/>
                    <a:ea typeface="宋体" panose="02010600030101010101" pitchFamily="2" charset="-122"/>
                  </a:rPr>
                  <a:t>阅读教材</a:t>
                </a:r>
                <a:r>
                  <a:rPr lang="en-US" altLang="zh-CN" sz="2000" b="1">
                    <a:latin typeface="Comic Sans MS" panose="030F0702030302020204" pitchFamily="66" charset="0"/>
                    <a:ea typeface="宋体" panose="02010600030101010101" pitchFamily="2" charset="-122"/>
                  </a:rPr>
                  <a:t>32</a:t>
                </a:r>
                <a:r>
                  <a:rPr lang="zh-CN" altLang="en-US" sz="2000" b="1">
                    <a:latin typeface="Comic Sans MS" panose="030F0702030302020204" pitchFamily="66" charset="0"/>
                    <a:ea typeface="宋体" panose="02010600030101010101" pitchFamily="2" charset="-122"/>
                  </a:rPr>
                  <a:t>页材料</a:t>
                </a:r>
              </a:p>
              <a:p>
                <a:endParaRPr lang="zh-CN" altLang="en-US" sz="2000">
                  <a:latin typeface="Comic Sans MS" panose="030F0702030302020204" pitchFamily="66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5" name="矩形 8196">
              <a:extLst>
                <a:ext uri="{FF2B5EF4-FFF2-40B4-BE49-F238E27FC236}">
                  <a16:creationId xmlns:a16="http://schemas.microsoft.com/office/drawing/2014/main" id="{EC962D1E-7B47-3E8B-A00D-E02ABADB64A4}"/>
                </a:ext>
              </a:extLst>
            </p:cNvPr>
            <p:cNvSpPr/>
            <p:nvPr/>
          </p:nvSpPr>
          <p:spPr>
            <a:xfrm>
              <a:off x="7045044" y="2436141"/>
              <a:ext cx="2760709" cy="101566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>
                  <a:latin typeface="Comic Sans MS" panose="030F0702030302020204" pitchFamily="66" charset="0"/>
                  <a:ea typeface="宋体" panose="02010600030101010101" pitchFamily="2" charset="-122"/>
                </a:rPr>
                <a:t>怎样才能证明丁同学跑步速度是越来越小还是越来越大呢</a:t>
              </a:r>
              <a:r>
                <a:rPr lang="en-US" altLang="zh-CN" sz="2000" b="1">
                  <a:latin typeface="Comic Sans MS" panose="030F0702030302020204" pitchFamily="66" charset="0"/>
                  <a:ea typeface="宋体" panose="02010600030101010101" pitchFamily="2" charset="-122"/>
                </a:rPr>
                <a:t>?</a:t>
              </a: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1F6FC827-5A67-0A61-5EB6-CC8954FD230A}"/>
                </a:ext>
              </a:extLst>
            </p:cNvPr>
            <p:cNvSpPr txBox="1"/>
            <p:nvPr/>
          </p:nvSpPr>
          <p:spPr>
            <a:xfrm>
              <a:off x="7110772" y="3892264"/>
              <a:ext cx="2694981" cy="101566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000" b="1">
                  <a:latin typeface="Comic Sans MS" panose="030F0702030302020204" pitchFamily="66" charset="0"/>
                  <a:ea typeface="宋体" panose="02010600030101010101" pitchFamily="2" charset="-122"/>
                </a:rPr>
                <a:t>通常要验证观点是否正确</a:t>
              </a:r>
              <a:r>
                <a:rPr lang="en-US" altLang="zh-CN" sz="2000" b="1">
                  <a:latin typeface="Comic Sans MS" panose="030F0702030302020204" pitchFamily="66" charset="0"/>
                  <a:ea typeface="宋体" panose="02010600030101010101" pitchFamily="2" charset="-122"/>
                </a:rPr>
                <a:t>,</a:t>
              </a:r>
              <a:r>
                <a:rPr lang="zh-CN" altLang="en-US" sz="2000" b="1">
                  <a:latin typeface="Comic Sans MS" panose="030F0702030302020204" pitchFamily="66" charset="0"/>
                  <a:ea typeface="宋体" panose="02010600030101010101" pitchFamily="2" charset="-122"/>
                </a:rPr>
                <a:t>需要寻找证据来证明。</a:t>
              </a: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66F8F00D-193D-5BFE-21A4-A3F6219473EE}"/>
              </a:ext>
            </a:extLst>
          </p:cNvPr>
          <p:cNvGrpSpPr/>
          <p:nvPr/>
        </p:nvGrpSpPr>
        <p:grpSpPr>
          <a:xfrm>
            <a:off x="-1892461" y="5423719"/>
            <a:ext cx="15672122" cy="2761797"/>
            <a:chOff x="-1918806" y="5822504"/>
            <a:chExt cx="15672122" cy="2761797"/>
          </a:xfrm>
        </p:grpSpPr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47E959C4-F6D7-4DF4-D5CD-95580F67CEA3}"/>
                </a:ext>
              </a:extLst>
            </p:cNvPr>
            <p:cNvSpPr/>
            <p:nvPr/>
          </p:nvSpPr>
          <p:spPr>
            <a:xfrm>
              <a:off x="-1918806" y="5822504"/>
              <a:ext cx="15672122" cy="25399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9211F38B-2885-FB58-F9FA-25C2661FFA08}"/>
                </a:ext>
              </a:extLst>
            </p:cNvPr>
            <p:cNvSpPr/>
            <p:nvPr/>
          </p:nvSpPr>
          <p:spPr>
            <a:xfrm>
              <a:off x="-1918806" y="6044319"/>
              <a:ext cx="15672122" cy="2539982"/>
            </a:xfrm>
            <a:prstGeom prst="ellipse">
              <a:avLst/>
            </a:prstGeom>
            <a:solidFill>
              <a:schemeClr val="accent1">
                <a:alpha val="73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4754055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查看源图像">
            <a:extLst>
              <a:ext uri="{FF2B5EF4-FFF2-40B4-BE49-F238E27FC236}">
                <a16:creationId xmlns:a16="http://schemas.microsoft.com/office/drawing/2014/main" id="{D88EB7EA-F5BB-6D8D-65B6-0315FDCA1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217128" cy="641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查看源图像">
            <a:extLst>
              <a:ext uri="{FF2B5EF4-FFF2-40B4-BE49-F238E27FC236}">
                <a16:creationId xmlns:a16="http://schemas.microsoft.com/office/drawing/2014/main" id="{D120CC4D-A16F-8A2B-6CED-5C81A1742E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44619F2-319C-8719-E319-847327CD1E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74" b="93998" l="10000" r="90000">
                        <a14:foregroundMark x1="56000" y1="7181" x2="57417" y2="14148"/>
                        <a14:foregroundMark x1="57417" y1="14148" x2="57417" y2="14148"/>
                        <a14:foregroundMark x1="22667" y1="91640" x2="26417" y2="90032"/>
                        <a14:foregroundMark x1="29833" y1="91533" x2="31167" y2="93998"/>
                        <a14:foregroundMark x1="68583" y1="74920" x2="69083" y2="77170"/>
                        <a14:foregroundMark x1="49667" y1="13719" x2="52833" y2="8039"/>
                        <a14:foregroundMark x1="52833" y1="8039" x2="55583" y2="79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40586" y="359924"/>
            <a:ext cx="8820579" cy="6858000"/>
          </a:xfrm>
          <a:prstGeom prst="rect">
            <a:avLst/>
          </a:prstGeom>
          <a:effectLst>
            <a:softEdge rad="0"/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9298A92-EA68-95AF-04E2-093BF1BF50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333875"/>
            <a:ext cx="7620000" cy="252412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3C9B62CE-A499-BDA2-0701-004A40B59CD8}"/>
              </a:ext>
            </a:extLst>
          </p:cNvPr>
          <p:cNvSpPr/>
          <p:nvPr/>
        </p:nvSpPr>
        <p:spPr>
          <a:xfrm>
            <a:off x="0" y="0"/>
            <a:ext cx="12217128" cy="6858000"/>
          </a:xfrm>
          <a:prstGeom prst="rect">
            <a:avLst/>
          </a:prstGeom>
          <a:solidFill>
            <a:schemeClr val="lt1">
              <a:alpha val="9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FDA6A9C8-D525-27C7-C4B2-A28E13AED590}"/>
              </a:ext>
            </a:extLst>
          </p:cNvPr>
          <p:cNvGrpSpPr/>
          <p:nvPr/>
        </p:nvGrpSpPr>
        <p:grpSpPr>
          <a:xfrm>
            <a:off x="515938" y="422470"/>
            <a:ext cx="4094162" cy="434976"/>
            <a:chOff x="515938" y="441324"/>
            <a:chExt cx="4094162" cy="434976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E9F25222-1D6B-5959-8469-7FF1690F0023}"/>
                </a:ext>
              </a:extLst>
            </p:cNvPr>
            <p:cNvSpPr/>
            <p:nvPr/>
          </p:nvSpPr>
          <p:spPr>
            <a:xfrm>
              <a:off x="515938" y="441325"/>
              <a:ext cx="1074737" cy="434975"/>
            </a:xfrm>
            <a:prstGeom prst="rect">
              <a:avLst/>
            </a:prstGeom>
            <a:solidFill>
              <a:srgbClr val="7959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1860E53B-3342-C97B-EC21-CA63E9BF00DD}"/>
                </a:ext>
              </a:extLst>
            </p:cNvPr>
            <p:cNvSpPr/>
            <p:nvPr/>
          </p:nvSpPr>
          <p:spPr>
            <a:xfrm>
              <a:off x="1887538" y="441324"/>
              <a:ext cx="2722562" cy="434975"/>
            </a:xfrm>
            <a:prstGeom prst="rect">
              <a:avLst/>
            </a:prstGeom>
            <a:solidFill>
              <a:srgbClr val="7959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标题 16385">
              <a:extLst>
                <a:ext uri="{FF2B5EF4-FFF2-40B4-BE49-F238E27FC236}">
                  <a16:creationId xmlns:a16="http://schemas.microsoft.com/office/drawing/2014/main" id="{D42D40AE-A01A-55A0-7CB6-788E3D3D9805}"/>
                </a:ext>
              </a:extLst>
            </p:cNvPr>
            <p:cNvSpPr txBox="1">
              <a:spLocks noRot="1" noChangeArrowheads="1"/>
            </p:cNvSpPr>
            <p:nvPr/>
          </p:nvSpPr>
          <p:spPr>
            <a:xfrm>
              <a:off x="1874837" y="469104"/>
              <a:ext cx="1647825" cy="35877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zh-CN" altLang="en-US" sz="1800" b="1">
                  <a:solidFill>
                    <a:schemeClr val="bg1"/>
                  </a:solidFill>
                </a:rPr>
                <a:t>运动的世界</a:t>
              </a:r>
            </a:p>
          </p:txBody>
        </p:sp>
        <p:sp>
          <p:nvSpPr>
            <p:cNvPr id="17" name="标题 16385">
              <a:extLst>
                <a:ext uri="{FF2B5EF4-FFF2-40B4-BE49-F238E27FC236}">
                  <a16:creationId xmlns:a16="http://schemas.microsoft.com/office/drawing/2014/main" id="{B9C31BC7-4E23-4FD1-A5F4-B67D5F383207}"/>
                </a:ext>
              </a:extLst>
            </p:cNvPr>
            <p:cNvSpPr txBox="1">
              <a:spLocks noRot="1" noChangeArrowheads="1"/>
            </p:cNvSpPr>
            <p:nvPr/>
          </p:nvSpPr>
          <p:spPr>
            <a:xfrm>
              <a:off x="563563" y="489741"/>
              <a:ext cx="1285875" cy="338139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lnSpcReduction="1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zh-CN" altLang="en-US" sz="1800" b="1">
                  <a:solidFill>
                    <a:schemeClr val="bg1"/>
                  </a:solidFill>
                </a:rPr>
                <a:t>第二章</a:t>
              </a:r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AD9F5A8F-BB83-C851-EE46-C0F0E6FD1993}"/>
              </a:ext>
            </a:extLst>
          </p:cNvPr>
          <p:cNvSpPr txBox="1"/>
          <p:nvPr/>
        </p:nvSpPr>
        <p:spPr>
          <a:xfrm>
            <a:off x="8731978" y="422874"/>
            <a:ext cx="3004779" cy="351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 dirty="0"/>
              <a:t>第四节 测量：物体的运动速度</a:t>
            </a:r>
            <a:endParaRPr lang="zh-CN" altLang="en-US" sz="1600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3FAB432-B7C4-5DE1-8F5D-AA13691C5746}"/>
              </a:ext>
            </a:extLst>
          </p:cNvPr>
          <p:cNvSpPr txBox="1"/>
          <p:nvPr/>
        </p:nvSpPr>
        <p:spPr>
          <a:xfrm>
            <a:off x="8767989" y="706399"/>
            <a:ext cx="22161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/>
              <a:t>changes in speed</a:t>
            </a:r>
            <a:endParaRPr lang="zh-CN" altLang="en-US" b="1"/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CA98D01F-5D40-D0AD-0CDF-04F89BAD4963}"/>
              </a:ext>
            </a:extLst>
          </p:cNvPr>
          <p:cNvCxnSpPr/>
          <p:nvPr/>
        </p:nvCxnSpPr>
        <p:spPr>
          <a:xfrm>
            <a:off x="8882742" y="774684"/>
            <a:ext cx="262345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A1CDB8F7-AF12-6FFC-6A28-2F4DC6546E66}"/>
              </a:ext>
            </a:extLst>
          </p:cNvPr>
          <p:cNvSpPr/>
          <p:nvPr/>
        </p:nvSpPr>
        <p:spPr>
          <a:xfrm>
            <a:off x="563563" y="1058209"/>
            <a:ext cx="11112500" cy="525050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1F8AA8EE-671D-12B8-51AC-31FF5544A5D1}"/>
              </a:ext>
            </a:extLst>
          </p:cNvPr>
          <p:cNvGrpSpPr/>
          <p:nvPr/>
        </p:nvGrpSpPr>
        <p:grpSpPr>
          <a:xfrm>
            <a:off x="1224535" y="1977972"/>
            <a:ext cx="3120332" cy="4456766"/>
            <a:chOff x="4081577" y="1520297"/>
            <a:chExt cx="2507736" cy="4295544"/>
          </a:xfrm>
        </p:grpSpPr>
        <p:sp>
          <p:nvSpPr>
            <p:cNvPr id="29" name="矩形: 圆角 28">
              <a:extLst>
                <a:ext uri="{FF2B5EF4-FFF2-40B4-BE49-F238E27FC236}">
                  <a16:creationId xmlns:a16="http://schemas.microsoft.com/office/drawing/2014/main" id="{40AF2525-085D-F0F9-8C70-3A6D9FBA1081}"/>
                </a:ext>
              </a:extLst>
            </p:cNvPr>
            <p:cNvSpPr/>
            <p:nvPr/>
          </p:nvSpPr>
          <p:spPr>
            <a:xfrm>
              <a:off x="4087332" y="1520297"/>
              <a:ext cx="2501981" cy="4295544"/>
            </a:xfrm>
            <a:prstGeom prst="roundRect">
              <a:avLst>
                <a:gd name="adj" fmla="val 3596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6C4862D7-9748-861C-3CDC-CDFD61308110}"/>
                </a:ext>
              </a:extLst>
            </p:cNvPr>
            <p:cNvGrpSpPr/>
            <p:nvPr/>
          </p:nvGrpSpPr>
          <p:grpSpPr>
            <a:xfrm>
              <a:off x="4081577" y="2193380"/>
              <a:ext cx="2198062" cy="98208"/>
              <a:chOff x="1200746" y="2230909"/>
              <a:chExt cx="3556486" cy="81022"/>
            </a:xfrm>
          </p:grpSpPr>
          <p:cxnSp>
            <p:nvCxnSpPr>
              <p:cNvPr id="33" name="直接连接符 32">
                <a:extLst>
                  <a:ext uri="{FF2B5EF4-FFF2-40B4-BE49-F238E27FC236}">
                    <a16:creationId xmlns:a16="http://schemas.microsoft.com/office/drawing/2014/main" id="{B7BBBDD8-9BB2-80C6-9F4B-8F7E67C9FD0A}"/>
                  </a:ext>
                </a:extLst>
              </p:cNvPr>
              <p:cNvCxnSpPr/>
              <p:nvPr/>
            </p:nvCxnSpPr>
            <p:spPr>
              <a:xfrm>
                <a:off x="1200746" y="2230909"/>
                <a:ext cx="35507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>
                <a:extLst>
                  <a:ext uri="{FF2B5EF4-FFF2-40B4-BE49-F238E27FC236}">
                    <a16:creationId xmlns:a16="http://schemas.microsoft.com/office/drawing/2014/main" id="{73AA6434-7648-96DD-96B1-73CE7A371151}"/>
                  </a:ext>
                </a:extLst>
              </p:cNvPr>
              <p:cNvCxnSpPr/>
              <p:nvPr/>
            </p:nvCxnSpPr>
            <p:spPr>
              <a:xfrm>
                <a:off x="1206500" y="2311931"/>
                <a:ext cx="35507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Text Box 3">
              <a:extLst>
                <a:ext uri="{FF2B5EF4-FFF2-40B4-BE49-F238E27FC236}">
                  <a16:creationId xmlns:a16="http://schemas.microsoft.com/office/drawing/2014/main" id="{241B94BF-7A48-C5EC-6255-B9BC1E720E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80922" y="1699475"/>
              <a:ext cx="219450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zh-CN" altLang="en-US" sz="2000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调查研究、公共信息源</a:t>
              </a:r>
              <a:endParaRPr lang="zh-CN" altLang="en-US" sz="2000" b="1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7" name="AutoShape 3">
            <a:extLst>
              <a:ext uri="{FF2B5EF4-FFF2-40B4-BE49-F238E27FC236}">
                <a16:creationId xmlns:a16="http://schemas.microsoft.com/office/drawing/2014/main" id="{8F0F7505-AB41-8CCA-8113-65F6FBC3A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535" y="1009188"/>
            <a:ext cx="4227841" cy="23780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CN" altLang="en-US" sz="280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273AECBB-BD9E-F31B-91E9-ACF913F00A01}"/>
              </a:ext>
            </a:extLst>
          </p:cNvPr>
          <p:cNvSpPr txBox="1"/>
          <p:nvPr/>
        </p:nvSpPr>
        <p:spPr>
          <a:xfrm>
            <a:off x="515937" y="1212056"/>
            <a:ext cx="36527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/>
              <a:t>一、如何收集数据</a:t>
            </a:r>
          </a:p>
        </p:txBody>
      </p:sp>
      <p:sp>
        <p:nvSpPr>
          <p:cNvPr id="47" name="Text Box 5">
            <a:extLst>
              <a:ext uri="{FF2B5EF4-FFF2-40B4-BE49-F238E27FC236}">
                <a16:creationId xmlns:a16="http://schemas.microsoft.com/office/drawing/2014/main" id="{F08837DA-33C0-31AF-8A3C-A43F15842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863" y="2857768"/>
            <a:ext cx="2716562" cy="1418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00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可以通过调查研究</a:t>
            </a:r>
            <a:r>
              <a:rPr lang="en-US" altLang="zh-CN" sz="200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,</a:t>
            </a:r>
            <a:r>
              <a:rPr lang="zh-CN" altLang="en-US" sz="200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从公共信息源查找有关的科学资料</a:t>
            </a: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BE6ACAF8-510A-FF7A-0AE4-A7F392ABAE8A}"/>
              </a:ext>
            </a:extLst>
          </p:cNvPr>
          <p:cNvGrpSpPr/>
          <p:nvPr/>
        </p:nvGrpSpPr>
        <p:grpSpPr>
          <a:xfrm>
            <a:off x="4686448" y="1962856"/>
            <a:ext cx="3104988" cy="4456766"/>
            <a:chOff x="4081577" y="1520297"/>
            <a:chExt cx="2507736" cy="4295544"/>
          </a:xfrm>
        </p:grpSpPr>
        <p:sp>
          <p:nvSpPr>
            <p:cNvPr id="58" name="矩形: 圆角 57">
              <a:extLst>
                <a:ext uri="{FF2B5EF4-FFF2-40B4-BE49-F238E27FC236}">
                  <a16:creationId xmlns:a16="http://schemas.microsoft.com/office/drawing/2014/main" id="{04994CA9-5CDD-65F6-3ABE-128EE7F1D066}"/>
                </a:ext>
              </a:extLst>
            </p:cNvPr>
            <p:cNvSpPr/>
            <p:nvPr/>
          </p:nvSpPr>
          <p:spPr>
            <a:xfrm>
              <a:off x="4087332" y="1520297"/>
              <a:ext cx="2501981" cy="4295544"/>
            </a:xfrm>
            <a:prstGeom prst="roundRect">
              <a:avLst>
                <a:gd name="adj" fmla="val 3596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0" name="组合 59">
              <a:extLst>
                <a:ext uri="{FF2B5EF4-FFF2-40B4-BE49-F238E27FC236}">
                  <a16:creationId xmlns:a16="http://schemas.microsoft.com/office/drawing/2014/main" id="{068DC782-07B3-FA47-66BD-729114C4B60B}"/>
                </a:ext>
              </a:extLst>
            </p:cNvPr>
            <p:cNvGrpSpPr/>
            <p:nvPr/>
          </p:nvGrpSpPr>
          <p:grpSpPr>
            <a:xfrm>
              <a:off x="4081577" y="2193380"/>
              <a:ext cx="2198062" cy="98208"/>
              <a:chOff x="1200746" y="2230909"/>
              <a:chExt cx="3556486" cy="81022"/>
            </a:xfrm>
          </p:grpSpPr>
          <p:cxnSp>
            <p:nvCxnSpPr>
              <p:cNvPr id="62" name="直接连接符 61">
                <a:extLst>
                  <a:ext uri="{FF2B5EF4-FFF2-40B4-BE49-F238E27FC236}">
                    <a16:creationId xmlns:a16="http://schemas.microsoft.com/office/drawing/2014/main" id="{BE9CDB86-F978-6090-979C-29D344048A7E}"/>
                  </a:ext>
                </a:extLst>
              </p:cNvPr>
              <p:cNvCxnSpPr/>
              <p:nvPr/>
            </p:nvCxnSpPr>
            <p:spPr>
              <a:xfrm>
                <a:off x="1200746" y="2230909"/>
                <a:ext cx="35507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>
                <a:extLst>
                  <a:ext uri="{FF2B5EF4-FFF2-40B4-BE49-F238E27FC236}">
                    <a16:creationId xmlns:a16="http://schemas.microsoft.com/office/drawing/2014/main" id="{D89254C5-EF42-B428-B2CB-94A9FD06EF05}"/>
                  </a:ext>
                </a:extLst>
              </p:cNvPr>
              <p:cNvCxnSpPr/>
              <p:nvPr/>
            </p:nvCxnSpPr>
            <p:spPr>
              <a:xfrm>
                <a:off x="1206500" y="2311931"/>
                <a:ext cx="35507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Text Box 3">
              <a:extLst>
                <a:ext uri="{FF2B5EF4-FFF2-40B4-BE49-F238E27FC236}">
                  <a16:creationId xmlns:a16="http://schemas.microsoft.com/office/drawing/2014/main" id="{E17245B5-8751-13C7-1F3F-058A43D939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80922" y="1699475"/>
              <a:ext cx="209516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zh-CN" altLang="en-US" sz="2000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例子：</a:t>
              </a:r>
              <a:endParaRPr lang="zh-CN" altLang="en-US" sz="2000" b="1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01AC3EE8-6A26-FD0D-E9EA-0429664F5DB9}"/>
              </a:ext>
            </a:extLst>
          </p:cNvPr>
          <p:cNvGrpSpPr/>
          <p:nvPr/>
        </p:nvGrpSpPr>
        <p:grpSpPr>
          <a:xfrm>
            <a:off x="8149061" y="1935571"/>
            <a:ext cx="2896039" cy="4456766"/>
            <a:chOff x="4081577" y="1520297"/>
            <a:chExt cx="2507736" cy="4295544"/>
          </a:xfrm>
        </p:grpSpPr>
        <p:sp>
          <p:nvSpPr>
            <p:cNvPr id="65" name="矩形: 圆角 64">
              <a:extLst>
                <a:ext uri="{FF2B5EF4-FFF2-40B4-BE49-F238E27FC236}">
                  <a16:creationId xmlns:a16="http://schemas.microsoft.com/office/drawing/2014/main" id="{DFC8A0DD-2D39-7601-9447-F57D033DE4B5}"/>
                </a:ext>
              </a:extLst>
            </p:cNvPr>
            <p:cNvSpPr/>
            <p:nvPr/>
          </p:nvSpPr>
          <p:spPr>
            <a:xfrm>
              <a:off x="4087332" y="1520297"/>
              <a:ext cx="2501981" cy="4295544"/>
            </a:xfrm>
            <a:prstGeom prst="roundRect">
              <a:avLst>
                <a:gd name="adj" fmla="val 3596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7" name="组合 66">
              <a:extLst>
                <a:ext uri="{FF2B5EF4-FFF2-40B4-BE49-F238E27FC236}">
                  <a16:creationId xmlns:a16="http://schemas.microsoft.com/office/drawing/2014/main" id="{BE20401B-C045-E7DB-76AE-E4A00CC16778}"/>
                </a:ext>
              </a:extLst>
            </p:cNvPr>
            <p:cNvGrpSpPr/>
            <p:nvPr/>
          </p:nvGrpSpPr>
          <p:grpSpPr>
            <a:xfrm>
              <a:off x="4081577" y="2193380"/>
              <a:ext cx="2198062" cy="98208"/>
              <a:chOff x="1200746" y="2230909"/>
              <a:chExt cx="3556486" cy="81022"/>
            </a:xfrm>
          </p:grpSpPr>
          <p:cxnSp>
            <p:nvCxnSpPr>
              <p:cNvPr id="69" name="直接连接符 68">
                <a:extLst>
                  <a:ext uri="{FF2B5EF4-FFF2-40B4-BE49-F238E27FC236}">
                    <a16:creationId xmlns:a16="http://schemas.microsoft.com/office/drawing/2014/main" id="{827BE903-18BD-63C4-FAF0-F5BE603E084C}"/>
                  </a:ext>
                </a:extLst>
              </p:cNvPr>
              <p:cNvCxnSpPr/>
              <p:nvPr/>
            </p:nvCxnSpPr>
            <p:spPr>
              <a:xfrm>
                <a:off x="1200746" y="2230909"/>
                <a:ext cx="35507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接连接符 69">
                <a:extLst>
                  <a:ext uri="{FF2B5EF4-FFF2-40B4-BE49-F238E27FC236}">
                    <a16:creationId xmlns:a16="http://schemas.microsoft.com/office/drawing/2014/main" id="{C079AD57-9D02-DFB2-7666-53312D4E652E}"/>
                  </a:ext>
                </a:extLst>
              </p:cNvPr>
              <p:cNvCxnSpPr/>
              <p:nvPr/>
            </p:nvCxnSpPr>
            <p:spPr>
              <a:xfrm>
                <a:off x="1206500" y="2311931"/>
                <a:ext cx="35507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Text Box 3">
              <a:extLst>
                <a:ext uri="{FF2B5EF4-FFF2-40B4-BE49-F238E27FC236}">
                  <a16:creationId xmlns:a16="http://schemas.microsoft.com/office/drawing/2014/main" id="{36EAAA9F-247E-8951-915D-C697841D10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80922" y="1699475"/>
              <a:ext cx="209516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zh-CN" altLang="en-US" sz="2000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实验</a:t>
              </a:r>
              <a:endParaRPr lang="zh-CN" altLang="en-US" sz="2000" b="1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48" name="Text Box 6">
            <a:extLst>
              <a:ext uri="{FF2B5EF4-FFF2-40B4-BE49-F238E27FC236}">
                <a16:creationId xmlns:a16="http://schemas.microsoft.com/office/drawing/2014/main" id="{03E0EF91-005A-9B53-C6D3-E7ED76B1C4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3755" y="2861622"/>
            <a:ext cx="2574512" cy="495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00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通过实验收集数据</a:t>
            </a:r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66F8F00D-193D-5BFE-21A4-A3F6219473EE}"/>
              </a:ext>
            </a:extLst>
          </p:cNvPr>
          <p:cNvGrpSpPr/>
          <p:nvPr/>
        </p:nvGrpSpPr>
        <p:grpSpPr>
          <a:xfrm>
            <a:off x="-1892461" y="5423719"/>
            <a:ext cx="15672122" cy="2761797"/>
            <a:chOff x="-1918806" y="5822504"/>
            <a:chExt cx="15672122" cy="2761797"/>
          </a:xfrm>
        </p:grpSpPr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47E959C4-F6D7-4DF4-D5CD-95580F67CEA3}"/>
                </a:ext>
              </a:extLst>
            </p:cNvPr>
            <p:cNvSpPr/>
            <p:nvPr/>
          </p:nvSpPr>
          <p:spPr>
            <a:xfrm>
              <a:off x="-1918806" y="5822504"/>
              <a:ext cx="15672122" cy="25399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9211F38B-2885-FB58-F9FA-25C2661FFA08}"/>
                </a:ext>
              </a:extLst>
            </p:cNvPr>
            <p:cNvSpPr/>
            <p:nvPr/>
          </p:nvSpPr>
          <p:spPr>
            <a:xfrm>
              <a:off x="-1918806" y="6044319"/>
              <a:ext cx="15672122" cy="2539982"/>
            </a:xfrm>
            <a:prstGeom prst="ellipse">
              <a:avLst/>
            </a:prstGeom>
            <a:solidFill>
              <a:schemeClr val="accent1">
                <a:alpha val="73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1" name="AutoShape 7">
            <a:extLst>
              <a:ext uri="{FF2B5EF4-FFF2-40B4-BE49-F238E27FC236}">
                <a16:creationId xmlns:a16="http://schemas.microsoft.com/office/drawing/2014/main" id="{79BA0800-BF47-937E-DA9E-75A0AAB6B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0752" y="2831463"/>
            <a:ext cx="1270000" cy="609600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图书馆</a:t>
            </a:r>
          </a:p>
        </p:txBody>
      </p:sp>
      <p:sp>
        <p:nvSpPr>
          <p:cNvPr id="72" name="AutoShape 8">
            <a:extLst>
              <a:ext uri="{FF2B5EF4-FFF2-40B4-BE49-F238E27FC236}">
                <a16:creationId xmlns:a16="http://schemas.microsoft.com/office/drawing/2014/main" id="{E6812D16-D805-13B0-1B43-AAC2229E7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0752" y="4396451"/>
            <a:ext cx="1270000" cy="609600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200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互联网 </a:t>
            </a:r>
          </a:p>
        </p:txBody>
      </p:sp>
      <p:sp>
        <p:nvSpPr>
          <p:cNvPr id="73" name="AutoShape 9">
            <a:extLst>
              <a:ext uri="{FF2B5EF4-FFF2-40B4-BE49-F238E27FC236}">
                <a16:creationId xmlns:a16="http://schemas.microsoft.com/office/drawing/2014/main" id="{FE40766C-E7B7-BF49-51CA-626C02341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0752" y="3607814"/>
            <a:ext cx="1270000" cy="609600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书店</a:t>
            </a:r>
          </a:p>
        </p:txBody>
      </p:sp>
      <p:sp>
        <p:nvSpPr>
          <p:cNvPr id="3" name="笑脸 2">
            <a:extLst>
              <a:ext uri="{FF2B5EF4-FFF2-40B4-BE49-F238E27FC236}">
                <a16:creationId xmlns:a16="http://schemas.microsoft.com/office/drawing/2014/main" id="{371B29F6-16E3-F3F6-D2C8-F3AEE3D711F1}"/>
              </a:ext>
            </a:extLst>
          </p:cNvPr>
          <p:cNvSpPr/>
          <p:nvPr/>
        </p:nvSpPr>
        <p:spPr>
          <a:xfrm>
            <a:off x="3265459" y="4844724"/>
            <a:ext cx="523265" cy="540395"/>
          </a:xfrm>
          <a:prstGeom prst="smileyFace">
            <a:avLst/>
          </a:prstGeom>
          <a:solidFill>
            <a:schemeClr val="accent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思想气泡: 云 9">
            <a:extLst>
              <a:ext uri="{FF2B5EF4-FFF2-40B4-BE49-F238E27FC236}">
                <a16:creationId xmlns:a16="http://schemas.microsoft.com/office/drawing/2014/main" id="{436652FF-FC2B-2FD6-9AA9-3172DE68DA70}"/>
              </a:ext>
            </a:extLst>
          </p:cNvPr>
          <p:cNvSpPr/>
          <p:nvPr/>
        </p:nvSpPr>
        <p:spPr>
          <a:xfrm>
            <a:off x="7013808" y="4860701"/>
            <a:ext cx="487910" cy="42125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箭头: V 形 11">
            <a:extLst>
              <a:ext uri="{FF2B5EF4-FFF2-40B4-BE49-F238E27FC236}">
                <a16:creationId xmlns:a16="http://schemas.microsoft.com/office/drawing/2014/main" id="{39A045AC-D2D4-76CF-4C90-A617E3405F7C}"/>
              </a:ext>
            </a:extLst>
          </p:cNvPr>
          <p:cNvSpPr/>
          <p:nvPr/>
        </p:nvSpPr>
        <p:spPr>
          <a:xfrm>
            <a:off x="10023894" y="5057816"/>
            <a:ext cx="362310" cy="22414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4" name="箭头: V 形 73">
            <a:extLst>
              <a:ext uri="{FF2B5EF4-FFF2-40B4-BE49-F238E27FC236}">
                <a16:creationId xmlns:a16="http://schemas.microsoft.com/office/drawing/2014/main" id="{713E9DAD-85D3-0B30-F380-0575D3284F05}"/>
              </a:ext>
            </a:extLst>
          </p:cNvPr>
          <p:cNvSpPr/>
          <p:nvPr/>
        </p:nvSpPr>
        <p:spPr>
          <a:xfrm>
            <a:off x="10339375" y="5048722"/>
            <a:ext cx="362310" cy="22414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3812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71" grpId="0" animBg="1"/>
      <p:bldP spid="72" grpId="0" animBg="1"/>
      <p:bldP spid="7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查看源图像">
            <a:extLst>
              <a:ext uri="{FF2B5EF4-FFF2-40B4-BE49-F238E27FC236}">
                <a16:creationId xmlns:a16="http://schemas.microsoft.com/office/drawing/2014/main" id="{D88EB7EA-F5BB-6D8D-65B6-0315FDCA1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217128" cy="641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44619F2-319C-8719-E319-847327CD1E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74" b="93998" l="10000" r="90000">
                        <a14:foregroundMark x1="56000" y1="7181" x2="57417" y2="14148"/>
                        <a14:foregroundMark x1="57417" y1="14148" x2="57417" y2="14148"/>
                        <a14:foregroundMark x1="22667" y1="91640" x2="26417" y2="90032"/>
                        <a14:foregroundMark x1="29833" y1="91533" x2="31167" y2="93998"/>
                        <a14:foregroundMark x1="68583" y1="74920" x2="69083" y2="77170"/>
                        <a14:foregroundMark x1="49667" y1="13719" x2="52833" y2="8039"/>
                        <a14:foregroundMark x1="52833" y1="8039" x2="55583" y2="79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40586" y="359924"/>
            <a:ext cx="8820579" cy="6858000"/>
          </a:xfrm>
          <a:prstGeom prst="rect">
            <a:avLst/>
          </a:prstGeom>
          <a:effectLst>
            <a:softEdge rad="0"/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9298A92-EA68-95AF-04E2-093BF1BF50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333875"/>
            <a:ext cx="7620000" cy="252412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3C9B62CE-A499-BDA2-0701-004A40B59CD8}"/>
              </a:ext>
            </a:extLst>
          </p:cNvPr>
          <p:cNvSpPr/>
          <p:nvPr/>
        </p:nvSpPr>
        <p:spPr>
          <a:xfrm>
            <a:off x="0" y="0"/>
            <a:ext cx="12217128" cy="6858000"/>
          </a:xfrm>
          <a:prstGeom prst="rect">
            <a:avLst/>
          </a:prstGeom>
          <a:solidFill>
            <a:schemeClr val="lt1">
              <a:alpha val="9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FDA6A9C8-D525-27C7-C4B2-A28E13AED590}"/>
              </a:ext>
            </a:extLst>
          </p:cNvPr>
          <p:cNvGrpSpPr/>
          <p:nvPr/>
        </p:nvGrpSpPr>
        <p:grpSpPr>
          <a:xfrm>
            <a:off x="515938" y="422470"/>
            <a:ext cx="4094162" cy="434976"/>
            <a:chOff x="515938" y="441324"/>
            <a:chExt cx="4094162" cy="434976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E9F25222-1D6B-5959-8469-7FF1690F0023}"/>
                </a:ext>
              </a:extLst>
            </p:cNvPr>
            <p:cNvSpPr/>
            <p:nvPr/>
          </p:nvSpPr>
          <p:spPr>
            <a:xfrm>
              <a:off x="515938" y="441325"/>
              <a:ext cx="1074737" cy="434975"/>
            </a:xfrm>
            <a:prstGeom prst="rect">
              <a:avLst/>
            </a:prstGeom>
            <a:solidFill>
              <a:srgbClr val="7959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1860E53B-3342-C97B-EC21-CA63E9BF00DD}"/>
                </a:ext>
              </a:extLst>
            </p:cNvPr>
            <p:cNvSpPr/>
            <p:nvPr/>
          </p:nvSpPr>
          <p:spPr>
            <a:xfrm>
              <a:off x="1887538" y="441324"/>
              <a:ext cx="2722562" cy="434975"/>
            </a:xfrm>
            <a:prstGeom prst="rect">
              <a:avLst/>
            </a:prstGeom>
            <a:solidFill>
              <a:srgbClr val="7959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标题 16385">
              <a:extLst>
                <a:ext uri="{FF2B5EF4-FFF2-40B4-BE49-F238E27FC236}">
                  <a16:creationId xmlns:a16="http://schemas.microsoft.com/office/drawing/2014/main" id="{D42D40AE-A01A-55A0-7CB6-788E3D3D9805}"/>
                </a:ext>
              </a:extLst>
            </p:cNvPr>
            <p:cNvSpPr txBox="1">
              <a:spLocks noRot="1" noChangeArrowheads="1"/>
            </p:cNvSpPr>
            <p:nvPr/>
          </p:nvSpPr>
          <p:spPr>
            <a:xfrm>
              <a:off x="1874837" y="469104"/>
              <a:ext cx="1647825" cy="35877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zh-CN" altLang="en-US" sz="1800" b="1">
                  <a:solidFill>
                    <a:schemeClr val="bg1"/>
                  </a:solidFill>
                </a:rPr>
                <a:t>运动的世界</a:t>
              </a:r>
            </a:p>
          </p:txBody>
        </p:sp>
        <p:sp>
          <p:nvSpPr>
            <p:cNvPr id="17" name="标题 16385">
              <a:extLst>
                <a:ext uri="{FF2B5EF4-FFF2-40B4-BE49-F238E27FC236}">
                  <a16:creationId xmlns:a16="http://schemas.microsoft.com/office/drawing/2014/main" id="{B9C31BC7-4E23-4FD1-A5F4-B67D5F383207}"/>
                </a:ext>
              </a:extLst>
            </p:cNvPr>
            <p:cNvSpPr txBox="1">
              <a:spLocks noRot="1" noChangeArrowheads="1"/>
            </p:cNvSpPr>
            <p:nvPr/>
          </p:nvSpPr>
          <p:spPr>
            <a:xfrm>
              <a:off x="563563" y="489741"/>
              <a:ext cx="1285875" cy="338139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lnSpcReduction="1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zh-CN" altLang="en-US" sz="1800" b="1">
                  <a:solidFill>
                    <a:schemeClr val="bg1"/>
                  </a:solidFill>
                </a:rPr>
                <a:t>第二章</a:t>
              </a:r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AD9F5A8F-BB83-C851-EE46-C0F0E6FD1993}"/>
              </a:ext>
            </a:extLst>
          </p:cNvPr>
          <p:cNvSpPr txBox="1"/>
          <p:nvPr/>
        </p:nvSpPr>
        <p:spPr>
          <a:xfrm>
            <a:off x="8731978" y="422874"/>
            <a:ext cx="3004779" cy="351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 dirty="0"/>
              <a:t>第四节 测量：物体的运动速度</a:t>
            </a:r>
            <a:endParaRPr lang="zh-CN" altLang="en-US" sz="1600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3FAB432-B7C4-5DE1-8F5D-AA13691C5746}"/>
              </a:ext>
            </a:extLst>
          </p:cNvPr>
          <p:cNvSpPr txBox="1"/>
          <p:nvPr/>
        </p:nvSpPr>
        <p:spPr>
          <a:xfrm>
            <a:off x="8767989" y="706399"/>
            <a:ext cx="22161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/>
              <a:t>changes in speed</a:t>
            </a:r>
            <a:endParaRPr lang="zh-CN" altLang="en-US" b="1"/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CA98D01F-5D40-D0AD-0CDF-04F89BAD4963}"/>
              </a:ext>
            </a:extLst>
          </p:cNvPr>
          <p:cNvCxnSpPr/>
          <p:nvPr/>
        </p:nvCxnSpPr>
        <p:spPr>
          <a:xfrm>
            <a:off x="8882742" y="774684"/>
            <a:ext cx="262345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A1CDB8F7-AF12-6FFC-6A28-2F4DC6546E66}"/>
              </a:ext>
            </a:extLst>
          </p:cNvPr>
          <p:cNvSpPr/>
          <p:nvPr/>
        </p:nvSpPr>
        <p:spPr>
          <a:xfrm>
            <a:off x="563563" y="1058209"/>
            <a:ext cx="11112500" cy="525050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AutoShape 3">
            <a:extLst>
              <a:ext uri="{FF2B5EF4-FFF2-40B4-BE49-F238E27FC236}">
                <a16:creationId xmlns:a16="http://schemas.microsoft.com/office/drawing/2014/main" id="{8F0F7505-AB41-8CCA-8113-65F6FBC3A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535" y="1009188"/>
            <a:ext cx="4227841" cy="23780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CN" altLang="en-US" sz="280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273AECBB-BD9E-F31B-91E9-ACF913F00A01}"/>
              </a:ext>
            </a:extLst>
          </p:cNvPr>
          <p:cNvSpPr txBox="1"/>
          <p:nvPr/>
        </p:nvSpPr>
        <p:spPr>
          <a:xfrm>
            <a:off x="515937" y="1212056"/>
            <a:ext cx="4560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>
                <a:latin typeface="黑体" panose="02010609060101010101" pitchFamily="2" charset="-122"/>
                <a:ea typeface="黑体" panose="02010609060101010101" pitchFamily="2" charset="-122"/>
              </a:rPr>
              <a:t>二、</a:t>
            </a:r>
            <a:r>
              <a:rPr lang="zh-CN" altLang="en-US" sz="1800" b="1">
                <a:latin typeface="黑体" panose="02010609060101010101" pitchFamily="2" charset="-122"/>
                <a:ea typeface="黑体" panose="02010609060101010101" pitchFamily="2" charset="-122"/>
              </a:rPr>
              <a:t>实验探究</a:t>
            </a:r>
            <a:r>
              <a:rPr lang="en-US" altLang="zh-CN" sz="1800" b="1">
                <a:latin typeface="黑体" panose="02010609060101010101" pitchFamily="2" charset="-122"/>
                <a:ea typeface="黑体" panose="02010609060101010101" pitchFamily="2" charset="-122"/>
              </a:rPr>
              <a:t>:</a:t>
            </a:r>
            <a:r>
              <a:rPr lang="zh-CN" altLang="en-US" sz="1800" b="1">
                <a:latin typeface="黑体" panose="02010609060101010101" pitchFamily="2" charset="-122"/>
                <a:ea typeface="黑体" panose="02010609060101010101" pitchFamily="2" charset="-122"/>
              </a:rPr>
              <a:t>小车沿斜面滑下速度的变化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5B41B344-A3BA-B8FD-48A8-D9F0E83F3646}"/>
              </a:ext>
            </a:extLst>
          </p:cNvPr>
          <p:cNvSpPr/>
          <p:nvPr/>
        </p:nvSpPr>
        <p:spPr>
          <a:xfrm>
            <a:off x="574675" y="1763727"/>
            <a:ext cx="11090276" cy="132103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Text Box 4">
            <a:extLst>
              <a:ext uri="{FF2B5EF4-FFF2-40B4-BE49-F238E27FC236}">
                <a16:creationId xmlns:a16="http://schemas.microsoft.com/office/drawing/2014/main" id="{CE85F117-0AB4-B690-A8D5-FEECDA865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8" y="2216627"/>
            <a:ext cx="4735332" cy="3385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160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小车沿斜面下滑时，速度是否变化？如何变化？ </a:t>
            </a:r>
          </a:p>
        </p:txBody>
      </p:sp>
      <p:sp>
        <p:nvSpPr>
          <p:cNvPr id="52" name="Rectangle 14">
            <a:extLst>
              <a:ext uri="{FF2B5EF4-FFF2-40B4-BE49-F238E27FC236}">
                <a16:creationId xmlns:a16="http://schemas.microsoft.com/office/drawing/2014/main" id="{91311387-2CB9-ABF0-E528-4D949EA89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787" y="1755638"/>
            <a:ext cx="4802187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环节一：提出问题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B5D5DE4-DE92-AC6D-B030-DA89A6A82AA8}"/>
              </a:ext>
            </a:extLst>
          </p:cNvPr>
          <p:cNvSpPr/>
          <p:nvPr/>
        </p:nvSpPr>
        <p:spPr>
          <a:xfrm>
            <a:off x="563136" y="3092849"/>
            <a:ext cx="11119067" cy="12410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Text Box 6">
            <a:extLst>
              <a:ext uri="{FF2B5EF4-FFF2-40B4-BE49-F238E27FC236}">
                <a16:creationId xmlns:a16="http://schemas.microsoft.com/office/drawing/2014/main" id="{C3CC608A-C781-28E9-9D2C-E85459AC09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8" y="3582533"/>
            <a:ext cx="4735332" cy="3385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160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小车在斜面下滑时的速度可能越来越大 </a:t>
            </a:r>
          </a:p>
        </p:txBody>
      </p:sp>
      <p:sp>
        <p:nvSpPr>
          <p:cNvPr id="53" name="Rectangle 17">
            <a:extLst>
              <a:ext uri="{FF2B5EF4-FFF2-40B4-BE49-F238E27FC236}">
                <a16:creationId xmlns:a16="http://schemas.microsoft.com/office/drawing/2014/main" id="{C977B887-0CC3-3C92-3B0B-22E3B6E32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263" y="3108188"/>
            <a:ext cx="4811711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环节二：猜想与假设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A04D303A-E677-8ABD-2D39-789A5D7B6151}"/>
              </a:ext>
            </a:extLst>
          </p:cNvPr>
          <p:cNvSpPr/>
          <p:nvPr/>
        </p:nvSpPr>
        <p:spPr>
          <a:xfrm>
            <a:off x="579863" y="4341836"/>
            <a:ext cx="11096627" cy="169773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66F8F00D-193D-5BFE-21A4-A3F6219473EE}"/>
              </a:ext>
            </a:extLst>
          </p:cNvPr>
          <p:cNvGrpSpPr/>
          <p:nvPr/>
        </p:nvGrpSpPr>
        <p:grpSpPr>
          <a:xfrm>
            <a:off x="-1892461" y="5423719"/>
            <a:ext cx="15672122" cy="2761797"/>
            <a:chOff x="-1918806" y="5822504"/>
            <a:chExt cx="15672122" cy="2761797"/>
          </a:xfrm>
        </p:grpSpPr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47E959C4-F6D7-4DF4-D5CD-95580F67CEA3}"/>
                </a:ext>
              </a:extLst>
            </p:cNvPr>
            <p:cNvSpPr/>
            <p:nvPr/>
          </p:nvSpPr>
          <p:spPr>
            <a:xfrm>
              <a:off x="-1918806" y="5822504"/>
              <a:ext cx="15672122" cy="25399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9211F38B-2885-FB58-F9FA-25C2661FFA08}"/>
                </a:ext>
              </a:extLst>
            </p:cNvPr>
            <p:cNvSpPr/>
            <p:nvPr/>
          </p:nvSpPr>
          <p:spPr>
            <a:xfrm>
              <a:off x="-1918806" y="6044319"/>
              <a:ext cx="15672122" cy="2539982"/>
            </a:xfrm>
            <a:prstGeom prst="ellipse">
              <a:avLst/>
            </a:prstGeom>
            <a:solidFill>
              <a:schemeClr val="accent1">
                <a:alpha val="73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1" name="Text Box 10">
            <a:extLst>
              <a:ext uri="{FF2B5EF4-FFF2-40B4-BE49-F238E27FC236}">
                <a16:creationId xmlns:a16="http://schemas.microsoft.com/office/drawing/2014/main" id="{E2701EF4-4521-C8E2-6AE1-8510E2EFE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036" y="4859508"/>
            <a:ext cx="4681356" cy="3385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如何设计实验？</a:t>
            </a:r>
          </a:p>
        </p:txBody>
      </p:sp>
      <p:sp>
        <p:nvSpPr>
          <p:cNvPr id="54" name="Rectangle 20">
            <a:extLst>
              <a:ext uri="{FF2B5EF4-FFF2-40B4-BE49-F238E27FC236}">
                <a16:creationId xmlns:a16="http://schemas.microsoft.com/office/drawing/2014/main" id="{049020DC-0F91-9AD3-40DA-D9E9B5ADE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563" y="4316275"/>
            <a:ext cx="4824412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环节三：制定计划与设计实验</a:t>
            </a:r>
          </a:p>
        </p:txBody>
      </p:sp>
      <p:pic>
        <p:nvPicPr>
          <p:cNvPr id="2050" name="Picture 2" descr="查看源图像">
            <a:extLst>
              <a:ext uri="{FF2B5EF4-FFF2-40B4-BE49-F238E27FC236}">
                <a16:creationId xmlns:a16="http://schemas.microsoft.com/office/drawing/2014/main" id="{FAF3C58E-EB59-9C81-6E79-C19D2945A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4306" l="10000" r="90000">
                        <a14:foregroundMark x1="30625" y1="50000" x2="32344" y2="55972"/>
                        <a14:foregroundMark x1="35469" y1="89861" x2="40938" y2="91806"/>
                        <a14:foregroundMark x1="40938" y1="91806" x2="46172" y2="91528"/>
                        <a14:foregroundMark x1="46172" y1="91528" x2="47578" y2="90278"/>
                        <a14:foregroundMark x1="50547" y1="90000" x2="54688" y2="94306"/>
                        <a14:foregroundMark x1="54688" y1="94306" x2="55703" y2="89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00648" y="2204407"/>
            <a:ext cx="5565234" cy="3130445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5368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查看源图像">
            <a:extLst>
              <a:ext uri="{FF2B5EF4-FFF2-40B4-BE49-F238E27FC236}">
                <a16:creationId xmlns:a16="http://schemas.microsoft.com/office/drawing/2014/main" id="{D88EB7EA-F5BB-6D8D-65B6-0315FDCA1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217128" cy="641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44619F2-319C-8719-E319-847327CD1E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74" b="93998" l="10000" r="90000">
                        <a14:foregroundMark x1="56000" y1="7181" x2="57417" y2="14148"/>
                        <a14:foregroundMark x1="57417" y1="14148" x2="57417" y2="14148"/>
                        <a14:foregroundMark x1="22667" y1="91640" x2="26417" y2="90032"/>
                        <a14:foregroundMark x1="29833" y1="91533" x2="31167" y2="93998"/>
                        <a14:foregroundMark x1="68583" y1="74920" x2="69083" y2="77170"/>
                        <a14:foregroundMark x1="49667" y1="13719" x2="52833" y2="8039"/>
                        <a14:foregroundMark x1="52833" y1="8039" x2="55583" y2="79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40586" y="359924"/>
            <a:ext cx="8820579" cy="6858000"/>
          </a:xfrm>
          <a:prstGeom prst="rect">
            <a:avLst/>
          </a:prstGeom>
          <a:effectLst>
            <a:softEdge rad="0"/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9298A92-EA68-95AF-04E2-093BF1BF50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333875"/>
            <a:ext cx="7620000" cy="252412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3C9B62CE-A499-BDA2-0701-004A40B59CD8}"/>
              </a:ext>
            </a:extLst>
          </p:cNvPr>
          <p:cNvSpPr/>
          <p:nvPr/>
        </p:nvSpPr>
        <p:spPr>
          <a:xfrm>
            <a:off x="0" y="0"/>
            <a:ext cx="12217128" cy="6858000"/>
          </a:xfrm>
          <a:prstGeom prst="rect">
            <a:avLst/>
          </a:prstGeom>
          <a:solidFill>
            <a:schemeClr val="lt1">
              <a:alpha val="9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FDA6A9C8-D525-27C7-C4B2-A28E13AED590}"/>
              </a:ext>
            </a:extLst>
          </p:cNvPr>
          <p:cNvGrpSpPr/>
          <p:nvPr/>
        </p:nvGrpSpPr>
        <p:grpSpPr>
          <a:xfrm>
            <a:off x="515938" y="422470"/>
            <a:ext cx="4094162" cy="434976"/>
            <a:chOff x="515938" y="441324"/>
            <a:chExt cx="4094162" cy="434976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E9F25222-1D6B-5959-8469-7FF1690F0023}"/>
                </a:ext>
              </a:extLst>
            </p:cNvPr>
            <p:cNvSpPr/>
            <p:nvPr/>
          </p:nvSpPr>
          <p:spPr>
            <a:xfrm>
              <a:off x="515938" y="441325"/>
              <a:ext cx="1074737" cy="434975"/>
            </a:xfrm>
            <a:prstGeom prst="rect">
              <a:avLst/>
            </a:prstGeom>
            <a:solidFill>
              <a:srgbClr val="7959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1860E53B-3342-C97B-EC21-CA63E9BF00DD}"/>
                </a:ext>
              </a:extLst>
            </p:cNvPr>
            <p:cNvSpPr/>
            <p:nvPr/>
          </p:nvSpPr>
          <p:spPr>
            <a:xfrm>
              <a:off x="1887538" y="441324"/>
              <a:ext cx="2722562" cy="434975"/>
            </a:xfrm>
            <a:prstGeom prst="rect">
              <a:avLst/>
            </a:prstGeom>
            <a:solidFill>
              <a:srgbClr val="7959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标题 16385">
              <a:extLst>
                <a:ext uri="{FF2B5EF4-FFF2-40B4-BE49-F238E27FC236}">
                  <a16:creationId xmlns:a16="http://schemas.microsoft.com/office/drawing/2014/main" id="{D42D40AE-A01A-55A0-7CB6-788E3D3D9805}"/>
                </a:ext>
              </a:extLst>
            </p:cNvPr>
            <p:cNvSpPr txBox="1">
              <a:spLocks noRot="1" noChangeArrowheads="1"/>
            </p:cNvSpPr>
            <p:nvPr/>
          </p:nvSpPr>
          <p:spPr>
            <a:xfrm>
              <a:off x="1874837" y="469104"/>
              <a:ext cx="1647825" cy="35877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zh-CN" altLang="en-US" sz="1800" b="1">
                  <a:solidFill>
                    <a:schemeClr val="bg1"/>
                  </a:solidFill>
                </a:rPr>
                <a:t>运动的世界</a:t>
              </a:r>
            </a:p>
          </p:txBody>
        </p:sp>
        <p:sp>
          <p:nvSpPr>
            <p:cNvPr id="17" name="标题 16385">
              <a:extLst>
                <a:ext uri="{FF2B5EF4-FFF2-40B4-BE49-F238E27FC236}">
                  <a16:creationId xmlns:a16="http://schemas.microsoft.com/office/drawing/2014/main" id="{B9C31BC7-4E23-4FD1-A5F4-B67D5F383207}"/>
                </a:ext>
              </a:extLst>
            </p:cNvPr>
            <p:cNvSpPr txBox="1">
              <a:spLocks noRot="1" noChangeArrowheads="1"/>
            </p:cNvSpPr>
            <p:nvPr/>
          </p:nvSpPr>
          <p:spPr>
            <a:xfrm>
              <a:off x="563563" y="489741"/>
              <a:ext cx="1285875" cy="338139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lnSpcReduction="1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zh-CN" altLang="en-US" sz="1800" b="1">
                  <a:solidFill>
                    <a:schemeClr val="bg1"/>
                  </a:solidFill>
                </a:rPr>
                <a:t>第二章</a:t>
              </a:r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AD9F5A8F-BB83-C851-EE46-C0F0E6FD1993}"/>
              </a:ext>
            </a:extLst>
          </p:cNvPr>
          <p:cNvSpPr txBox="1"/>
          <p:nvPr/>
        </p:nvSpPr>
        <p:spPr>
          <a:xfrm>
            <a:off x="8731978" y="422874"/>
            <a:ext cx="3004779" cy="351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 dirty="0"/>
              <a:t>第四节 测量：物体的运动速度</a:t>
            </a:r>
            <a:endParaRPr lang="zh-CN" altLang="en-US" sz="1600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3FAB432-B7C4-5DE1-8F5D-AA13691C5746}"/>
              </a:ext>
            </a:extLst>
          </p:cNvPr>
          <p:cNvSpPr txBox="1"/>
          <p:nvPr/>
        </p:nvSpPr>
        <p:spPr>
          <a:xfrm>
            <a:off x="8767989" y="706399"/>
            <a:ext cx="22161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/>
              <a:t>changes in speed</a:t>
            </a:r>
            <a:endParaRPr lang="zh-CN" altLang="en-US" b="1"/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CA98D01F-5D40-D0AD-0CDF-04F89BAD4963}"/>
              </a:ext>
            </a:extLst>
          </p:cNvPr>
          <p:cNvCxnSpPr/>
          <p:nvPr/>
        </p:nvCxnSpPr>
        <p:spPr>
          <a:xfrm>
            <a:off x="8882742" y="774684"/>
            <a:ext cx="262345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A1CDB8F7-AF12-6FFC-6A28-2F4DC6546E66}"/>
              </a:ext>
            </a:extLst>
          </p:cNvPr>
          <p:cNvSpPr/>
          <p:nvPr/>
        </p:nvSpPr>
        <p:spPr>
          <a:xfrm>
            <a:off x="563563" y="1058209"/>
            <a:ext cx="11112500" cy="525050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AutoShape 3">
            <a:extLst>
              <a:ext uri="{FF2B5EF4-FFF2-40B4-BE49-F238E27FC236}">
                <a16:creationId xmlns:a16="http://schemas.microsoft.com/office/drawing/2014/main" id="{8F0F7505-AB41-8CCA-8113-65F6FBC3A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535" y="1009188"/>
            <a:ext cx="4227841" cy="23780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CN" altLang="en-US" sz="280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273AECBB-BD9E-F31B-91E9-ACF913F00A01}"/>
              </a:ext>
            </a:extLst>
          </p:cNvPr>
          <p:cNvSpPr txBox="1"/>
          <p:nvPr/>
        </p:nvSpPr>
        <p:spPr>
          <a:xfrm>
            <a:off x="515937" y="1212056"/>
            <a:ext cx="4560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>
                <a:latin typeface="黑体" panose="02010609060101010101" pitchFamily="2" charset="-122"/>
                <a:ea typeface="黑体" panose="02010609060101010101" pitchFamily="2" charset="-122"/>
              </a:rPr>
              <a:t>二、</a:t>
            </a:r>
            <a:r>
              <a:rPr lang="zh-CN" altLang="en-US" sz="1800" b="1">
                <a:latin typeface="黑体" panose="02010609060101010101" pitchFamily="2" charset="-122"/>
                <a:ea typeface="黑体" panose="02010609060101010101" pitchFamily="2" charset="-122"/>
              </a:rPr>
              <a:t>实验探究</a:t>
            </a:r>
            <a:r>
              <a:rPr lang="en-US" altLang="zh-CN" sz="1800" b="1">
                <a:latin typeface="黑体" panose="02010609060101010101" pitchFamily="2" charset="-122"/>
                <a:ea typeface="黑体" panose="02010609060101010101" pitchFamily="2" charset="-122"/>
              </a:rPr>
              <a:t>:</a:t>
            </a:r>
            <a:r>
              <a:rPr lang="zh-CN" altLang="en-US" sz="1800" b="1">
                <a:latin typeface="黑体" panose="02010609060101010101" pitchFamily="2" charset="-122"/>
                <a:ea typeface="黑体" panose="02010609060101010101" pitchFamily="2" charset="-122"/>
              </a:rPr>
              <a:t>小车沿斜面滑下速度的变化</a:t>
            </a:r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66F8F00D-193D-5BFE-21A4-A3F6219473EE}"/>
              </a:ext>
            </a:extLst>
          </p:cNvPr>
          <p:cNvGrpSpPr/>
          <p:nvPr/>
        </p:nvGrpSpPr>
        <p:grpSpPr>
          <a:xfrm>
            <a:off x="-1892461" y="5423719"/>
            <a:ext cx="15672122" cy="2761797"/>
            <a:chOff x="-1918806" y="5822504"/>
            <a:chExt cx="15672122" cy="2761797"/>
          </a:xfrm>
        </p:grpSpPr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47E959C4-F6D7-4DF4-D5CD-95580F67CEA3}"/>
                </a:ext>
              </a:extLst>
            </p:cNvPr>
            <p:cNvSpPr/>
            <p:nvPr/>
          </p:nvSpPr>
          <p:spPr>
            <a:xfrm>
              <a:off x="-1918806" y="5822504"/>
              <a:ext cx="15672122" cy="25399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9211F38B-2885-FB58-F9FA-25C2661FFA08}"/>
                </a:ext>
              </a:extLst>
            </p:cNvPr>
            <p:cNvSpPr/>
            <p:nvPr/>
          </p:nvSpPr>
          <p:spPr>
            <a:xfrm>
              <a:off x="-1918806" y="6044319"/>
              <a:ext cx="15672122" cy="2539982"/>
            </a:xfrm>
            <a:prstGeom prst="ellipse">
              <a:avLst/>
            </a:prstGeom>
            <a:solidFill>
              <a:schemeClr val="accent1">
                <a:alpha val="73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0" name="Text Box 10">
            <a:extLst>
              <a:ext uri="{FF2B5EF4-FFF2-40B4-BE49-F238E27FC236}">
                <a16:creationId xmlns:a16="http://schemas.microsoft.com/office/drawing/2014/main" id="{B40DCA43-8E9E-3787-5CD1-1997B4C7F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563" y="1935998"/>
            <a:ext cx="4681356" cy="3385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设计实验</a:t>
            </a:r>
            <a:r>
              <a:rPr lang="en-US" altLang="zh-CN" sz="160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endParaRPr lang="zh-CN" altLang="en-US" sz="160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6" name="Rectangle 12">
            <a:extLst>
              <a:ext uri="{FF2B5EF4-FFF2-40B4-BE49-F238E27FC236}">
                <a16:creationId xmlns:a16="http://schemas.microsoft.com/office/drawing/2014/main" id="{E229FBF1-D09D-828B-2C8A-B2DE1F6275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664" y="4603455"/>
            <a:ext cx="1889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00B0F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3.</a:t>
            </a:r>
            <a:r>
              <a:rPr lang="zh-CN" altLang="en-US" sz="2400">
                <a:solidFill>
                  <a:srgbClr val="00B0F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方法：</a:t>
            </a:r>
          </a:p>
        </p:txBody>
      </p:sp>
      <p:sp>
        <p:nvSpPr>
          <p:cNvPr id="38" name="Text Box 13">
            <a:extLst>
              <a:ext uri="{FF2B5EF4-FFF2-40B4-BE49-F238E27FC236}">
                <a16:creationId xmlns:a16="http://schemas.microsoft.com/office/drawing/2014/main" id="{9EE8D293-C338-A829-953F-06CAD55C5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951" y="3471568"/>
            <a:ext cx="1739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00B0F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2.</a:t>
            </a:r>
            <a:r>
              <a:rPr lang="zh-CN" altLang="en-US" sz="2400">
                <a:solidFill>
                  <a:srgbClr val="00B0F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器材：</a:t>
            </a:r>
          </a:p>
        </p:txBody>
      </p:sp>
      <p:sp>
        <p:nvSpPr>
          <p:cNvPr id="39" name="Text Box 14">
            <a:extLst>
              <a:ext uri="{FF2B5EF4-FFF2-40B4-BE49-F238E27FC236}">
                <a16:creationId xmlns:a16="http://schemas.microsoft.com/office/drawing/2014/main" id="{E2AB997C-DFDD-87E2-92D2-7F0489A66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339" y="2533355"/>
            <a:ext cx="20304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>
                <a:solidFill>
                  <a:srgbClr val="00B0F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１</a:t>
            </a:r>
            <a:r>
              <a:rPr lang="en-US" altLang="zh-CN" sz="2400">
                <a:solidFill>
                  <a:srgbClr val="00B0F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  <a:r>
              <a:rPr lang="zh-CN" altLang="en-US" sz="2400">
                <a:solidFill>
                  <a:srgbClr val="00B0F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原理：</a:t>
            </a:r>
          </a:p>
        </p:txBody>
      </p:sp>
      <p:sp>
        <p:nvSpPr>
          <p:cNvPr id="40" name="Text Box 19">
            <a:extLst>
              <a:ext uri="{FF2B5EF4-FFF2-40B4-BE49-F238E27FC236}">
                <a16:creationId xmlns:a16="http://schemas.microsoft.com/office/drawing/2014/main" id="{FD998738-16DC-5C81-BCA5-C38D7DCDB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2030" y="4612911"/>
            <a:ext cx="73909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取相等的路程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,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测出每段路程运动的时间，进行比较</a:t>
            </a:r>
          </a:p>
        </p:txBody>
      </p:sp>
      <p:sp>
        <p:nvSpPr>
          <p:cNvPr id="41" name="Text Box 20">
            <a:extLst>
              <a:ext uri="{FF2B5EF4-FFF2-40B4-BE49-F238E27FC236}">
                <a16:creationId xmlns:a16="http://schemas.microsoft.com/office/drawing/2014/main" id="{5AD9FCAD-1F30-A659-918F-36794C78D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2171" y="3540996"/>
            <a:ext cx="66829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长木板、小木块、小车、刻度尺、停表、金属块</a:t>
            </a:r>
          </a:p>
        </p:txBody>
      </p:sp>
      <p:graphicFrame>
        <p:nvGraphicFramePr>
          <p:cNvPr id="45" name="Object 15">
            <a:extLst>
              <a:ext uri="{FF2B5EF4-FFF2-40B4-BE49-F238E27FC236}">
                <a16:creationId xmlns:a16="http://schemas.microsoft.com/office/drawing/2014/main" id="{B5FBCF43-CAE3-473E-F5DF-988B27A819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6329466"/>
              </p:ext>
            </p:extLst>
          </p:nvPr>
        </p:nvGraphicFramePr>
        <p:xfrm>
          <a:off x="2133786" y="2311502"/>
          <a:ext cx="720725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17225" imgH="393359" progId="Equation.DSMT4">
                  <p:embed/>
                </p:oleObj>
              </mc:Choice>
              <mc:Fallback>
                <p:oleObj name="Equation" r:id="rId6" imgW="317225" imgH="393359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133786" y="2311502"/>
                        <a:ext cx="720725" cy="893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52515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查看源图像">
            <a:extLst>
              <a:ext uri="{FF2B5EF4-FFF2-40B4-BE49-F238E27FC236}">
                <a16:creationId xmlns:a16="http://schemas.microsoft.com/office/drawing/2014/main" id="{D88EB7EA-F5BB-6D8D-65B6-0315FDCA1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217128" cy="641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44619F2-319C-8719-E319-847327CD1E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74" b="93998" l="10000" r="90000">
                        <a14:foregroundMark x1="56000" y1="7181" x2="57417" y2="14148"/>
                        <a14:foregroundMark x1="57417" y1="14148" x2="57417" y2="14148"/>
                        <a14:foregroundMark x1="22667" y1="91640" x2="26417" y2="90032"/>
                        <a14:foregroundMark x1="29833" y1="91533" x2="31167" y2="93998"/>
                        <a14:foregroundMark x1="68583" y1="74920" x2="69083" y2="77170"/>
                        <a14:foregroundMark x1="49667" y1="13719" x2="52833" y2="8039"/>
                        <a14:foregroundMark x1="52833" y1="8039" x2="55583" y2="79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40586" y="359924"/>
            <a:ext cx="8820579" cy="6858000"/>
          </a:xfrm>
          <a:prstGeom prst="rect">
            <a:avLst/>
          </a:prstGeom>
          <a:effectLst>
            <a:softEdge rad="0"/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9298A92-EA68-95AF-04E2-093BF1BF50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333875"/>
            <a:ext cx="7620000" cy="252412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3C9B62CE-A499-BDA2-0701-004A40B59CD8}"/>
              </a:ext>
            </a:extLst>
          </p:cNvPr>
          <p:cNvSpPr/>
          <p:nvPr/>
        </p:nvSpPr>
        <p:spPr>
          <a:xfrm>
            <a:off x="0" y="0"/>
            <a:ext cx="12217128" cy="6858000"/>
          </a:xfrm>
          <a:prstGeom prst="rect">
            <a:avLst/>
          </a:prstGeom>
          <a:solidFill>
            <a:schemeClr val="lt1">
              <a:alpha val="9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FDA6A9C8-D525-27C7-C4B2-A28E13AED590}"/>
              </a:ext>
            </a:extLst>
          </p:cNvPr>
          <p:cNvGrpSpPr/>
          <p:nvPr/>
        </p:nvGrpSpPr>
        <p:grpSpPr>
          <a:xfrm>
            <a:off x="515938" y="422470"/>
            <a:ext cx="4094162" cy="434976"/>
            <a:chOff x="515938" y="441324"/>
            <a:chExt cx="4094162" cy="434976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E9F25222-1D6B-5959-8469-7FF1690F0023}"/>
                </a:ext>
              </a:extLst>
            </p:cNvPr>
            <p:cNvSpPr/>
            <p:nvPr/>
          </p:nvSpPr>
          <p:spPr>
            <a:xfrm>
              <a:off x="515938" y="441325"/>
              <a:ext cx="1074737" cy="434975"/>
            </a:xfrm>
            <a:prstGeom prst="rect">
              <a:avLst/>
            </a:prstGeom>
            <a:solidFill>
              <a:srgbClr val="7959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1860E53B-3342-C97B-EC21-CA63E9BF00DD}"/>
                </a:ext>
              </a:extLst>
            </p:cNvPr>
            <p:cNvSpPr/>
            <p:nvPr/>
          </p:nvSpPr>
          <p:spPr>
            <a:xfrm>
              <a:off x="1887538" y="441324"/>
              <a:ext cx="2722562" cy="434975"/>
            </a:xfrm>
            <a:prstGeom prst="rect">
              <a:avLst/>
            </a:prstGeom>
            <a:solidFill>
              <a:srgbClr val="7959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标题 16385">
              <a:extLst>
                <a:ext uri="{FF2B5EF4-FFF2-40B4-BE49-F238E27FC236}">
                  <a16:creationId xmlns:a16="http://schemas.microsoft.com/office/drawing/2014/main" id="{D42D40AE-A01A-55A0-7CB6-788E3D3D9805}"/>
                </a:ext>
              </a:extLst>
            </p:cNvPr>
            <p:cNvSpPr txBox="1">
              <a:spLocks noRot="1" noChangeArrowheads="1"/>
            </p:cNvSpPr>
            <p:nvPr/>
          </p:nvSpPr>
          <p:spPr>
            <a:xfrm>
              <a:off x="1874837" y="469104"/>
              <a:ext cx="1647825" cy="35877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zh-CN" altLang="en-US" sz="1800" b="1">
                  <a:solidFill>
                    <a:schemeClr val="bg1"/>
                  </a:solidFill>
                </a:rPr>
                <a:t>运动的世界</a:t>
              </a:r>
            </a:p>
          </p:txBody>
        </p:sp>
        <p:sp>
          <p:nvSpPr>
            <p:cNvPr id="17" name="标题 16385">
              <a:extLst>
                <a:ext uri="{FF2B5EF4-FFF2-40B4-BE49-F238E27FC236}">
                  <a16:creationId xmlns:a16="http://schemas.microsoft.com/office/drawing/2014/main" id="{B9C31BC7-4E23-4FD1-A5F4-B67D5F383207}"/>
                </a:ext>
              </a:extLst>
            </p:cNvPr>
            <p:cNvSpPr txBox="1">
              <a:spLocks noRot="1" noChangeArrowheads="1"/>
            </p:cNvSpPr>
            <p:nvPr/>
          </p:nvSpPr>
          <p:spPr>
            <a:xfrm>
              <a:off x="563563" y="489741"/>
              <a:ext cx="1285875" cy="338139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lnSpcReduction="1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zh-CN" altLang="en-US" sz="1800" b="1">
                  <a:solidFill>
                    <a:schemeClr val="bg1"/>
                  </a:solidFill>
                </a:rPr>
                <a:t>第二章</a:t>
              </a:r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AD9F5A8F-BB83-C851-EE46-C0F0E6FD1993}"/>
              </a:ext>
            </a:extLst>
          </p:cNvPr>
          <p:cNvSpPr txBox="1"/>
          <p:nvPr/>
        </p:nvSpPr>
        <p:spPr>
          <a:xfrm>
            <a:off x="8731978" y="422874"/>
            <a:ext cx="3004779" cy="351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 dirty="0"/>
              <a:t>第四节 测量：物体的运动速度</a:t>
            </a:r>
            <a:endParaRPr lang="zh-CN" altLang="en-US" sz="1600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3FAB432-B7C4-5DE1-8F5D-AA13691C5746}"/>
              </a:ext>
            </a:extLst>
          </p:cNvPr>
          <p:cNvSpPr txBox="1"/>
          <p:nvPr/>
        </p:nvSpPr>
        <p:spPr>
          <a:xfrm>
            <a:off x="8767989" y="706399"/>
            <a:ext cx="22161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/>
              <a:t>changes in speed</a:t>
            </a:r>
            <a:endParaRPr lang="zh-CN" altLang="en-US" b="1"/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CA98D01F-5D40-D0AD-0CDF-04F89BAD4963}"/>
              </a:ext>
            </a:extLst>
          </p:cNvPr>
          <p:cNvCxnSpPr/>
          <p:nvPr/>
        </p:nvCxnSpPr>
        <p:spPr>
          <a:xfrm>
            <a:off x="8882742" y="774684"/>
            <a:ext cx="262345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A1CDB8F7-AF12-6FFC-6A28-2F4DC6546E66}"/>
              </a:ext>
            </a:extLst>
          </p:cNvPr>
          <p:cNvSpPr/>
          <p:nvPr/>
        </p:nvSpPr>
        <p:spPr>
          <a:xfrm>
            <a:off x="563563" y="1058209"/>
            <a:ext cx="11112500" cy="525050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AutoShape 3">
            <a:extLst>
              <a:ext uri="{FF2B5EF4-FFF2-40B4-BE49-F238E27FC236}">
                <a16:creationId xmlns:a16="http://schemas.microsoft.com/office/drawing/2014/main" id="{8F0F7505-AB41-8CCA-8113-65F6FBC3A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535" y="1009188"/>
            <a:ext cx="4227841" cy="23780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CN" altLang="en-US" sz="280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273AECBB-BD9E-F31B-91E9-ACF913F00A01}"/>
              </a:ext>
            </a:extLst>
          </p:cNvPr>
          <p:cNvSpPr txBox="1"/>
          <p:nvPr/>
        </p:nvSpPr>
        <p:spPr>
          <a:xfrm>
            <a:off x="515937" y="1212056"/>
            <a:ext cx="4560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>
                <a:latin typeface="黑体" panose="02010609060101010101" pitchFamily="2" charset="-122"/>
                <a:ea typeface="黑体" panose="02010609060101010101" pitchFamily="2" charset="-122"/>
              </a:rPr>
              <a:t>二、</a:t>
            </a:r>
            <a:r>
              <a:rPr lang="zh-CN" altLang="en-US" sz="1800" b="1">
                <a:latin typeface="黑体" panose="02010609060101010101" pitchFamily="2" charset="-122"/>
                <a:ea typeface="黑体" panose="02010609060101010101" pitchFamily="2" charset="-122"/>
              </a:rPr>
              <a:t>实验探究</a:t>
            </a:r>
            <a:r>
              <a:rPr lang="en-US" altLang="zh-CN" sz="1800" b="1">
                <a:latin typeface="黑体" panose="02010609060101010101" pitchFamily="2" charset="-122"/>
                <a:ea typeface="黑体" panose="02010609060101010101" pitchFamily="2" charset="-122"/>
              </a:rPr>
              <a:t>:</a:t>
            </a:r>
            <a:r>
              <a:rPr lang="zh-CN" altLang="en-US" sz="1800" b="1">
                <a:latin typeface="黑体" panose="02010609060101010101" pitchFamily="2" charset="-122"/>
                <a:ea typeface="黑体" panose="02010609060101010101" pitchFamily="2" charset="-122"/>
              </a:rPr>
              <a:t>小车沿斜面滑下速度的变化</a:t>
            </a:r>
          </a:p>
        </p:txBody>
      </p:sp>
      <p:sp>
        <p:nvSpPr>
          <p:cNvPr id="30" name="Text Box 10">
            <a:extLst>
              <a:ext uri="{FF2B5EF4-FFF2-40B4-BE49-F238E27FC236}">
                <a16:creationId xmlns:a16="http://schemas.microsoft.com/office/drawing/2014/main" id="{B40DCA43-8E9E-3787-5CD1-1997B4C7F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563" y="1935998"/>
            <a:ext cx="4681356" cy="3385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设计实验</a:t>
            </a:r>
            <a:r>
              <a:rPr lang="en-US" altLang="zh-CN" sz="160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endParaRPr lang="zh-CN" altLang="en-US" sz="160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6" name="Text Box 2">
            <a:extLst>
              <a:ext uri="{FF2B5EF4-FFF2-40B4-BE49-F238E27FC236}">
                <a16:creationId xmlns:a16="http://schemas.microsoft.com/office/drawing/2014/main" id="{AD8E4539-5D72-85F7-88D5-AF4959DE8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951" y="2394891"/>
            <a:ext cx="46878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讨论二：怎样测小车运动的时间？</a:t>
            </a:r>
          </a:p>
        </p:txBody>
      </p:sp>
      <p:sp>
        <p:nvSpPr>
          <p:cNvPr id="27" name="Text Box 6">
            <a:extLst>
              <a:ext uri="{FF2B5EF4-FFF2-40B4-BE49-F238E27FC236}">
                <a16:creationId xmlns:a16="http://schemas.microsoft.com/office/drawing/2014/main" id="{35C18F8E-00CD-77CE-D784-A93DC821C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14" y="3368028"/>
            <a:ext cx="5343690" cy="426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）上半段路程的时间怎样测？方法：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</a:t>
            </a:r>
            <a:r>
              <a:rPr lang="en-US" altLang="zh-CN" sz="2000" baseline="-25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 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 t</a:t>
            </a:r>
            <a:r>
              <a:rPr lang="en-US" altLang="zh-CN" sz="2000" baseline="-2500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endParaRPr lang="en-US" altLang="zh-CN" sz="2000" baseline="-2500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8" name="Text Box 8">
            <a:extLst>
              <a:ext uri="{FF2B5EF4-FFF2-40B4-BE49-F238E27FC236}">
                <a16:creationId xmlns:a16="http://schemas.microsoft.com/office/drawing/2014/main" id="{59925020-3417-6B44-9541-39E5CECFD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14" y="2893366"/>
            <a:ext cx="41275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）秒表的使用方法</a:t>
            </a:r>
          </a:p>
        </p:txBody>
      </p:sp>
      <p:pic>
        <p:nvPicPr>
          <p:cNvPr id="29" name="Picture 11">
            <a:extLst>
              <a:ext uri="{FF2B5EF4-FFF2-40B4-BE49-F238E27FC236}">
                <a16:creationId xmlns:a16="http://schemas.microsoft.com/office/drawing/2014/main" id="{17AEA36E-24B5-F7F2-59BB-F6A3016C3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6112" y="1193231"/>
            <a:ext cx="3476625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 Box 7">
            <a:extLst>
              <a:ext uri="{FF2B5EF4-FFF2-40B4-BE49-F238E27FC236}">
                <a16:creationId xmlns:a16="http://schemas.microsoft.com/office/drawing/2014/main" id="{C4A44A9A-1245-2AAC-01C9-0D99A64B5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470" y="3934234"/>
            <a:ext cx="50228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）下半段路程的时间怎样测？</a:t>
            </a:r>
          </a:p>
        </p:txBody>
      </p:sp>
      <p:sp>
        <p:nvSpPr>
          <p:cNvPr id="41" name="Text Box 10">
            <a:extLst>
              <a:ext uri="{FF2B5EF4-FFF2-40B4-BE49-F238E27FC236}">
                <a16:creationId xmlns:a16="http://schemas.microsoft.com/office/drawing/2014/main" id="{43845E2E-7A7B-0C00-8672-00E2C7785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563" y="4422768"/>
            <a:ext cx="8638673" cy="426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思考：能让小车从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点开始运动吗？ 能让小车运动到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点时开始计时吗？</a:t>
            </a:r>
          </a:p>
        </p:txBody>
      </p:sp>
      <p:sp>
        <p:nvSpPr>
          <p:cNvPr id="45" name="Text Box 9">
            <a:extLst>
              <a:ext uri="{FF2B5EF4-FFF2-40B4-BE49-F238E27FC236}">
                <a16:creationId xmlns:a16="http://schemas.microsoft.com/office/drawing/2014/main" id="{705369AE-F37D-9815-A514-429522207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981" y="4929007"/>
            <a:ext cx="4772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方法：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</a:t>
            </a:r>
            <a:r>
              <a:rPr lang="en-US" altLang="zh-CN" sz="2000" baseline="-25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 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 t</a:t>
            </a:r>
            <a:r>
              <a:rPr lang="en-US" altLang="zh-CN" sz="2000" baseline="-2500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 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－</a:t>
            </a:r>
            <a:r>
              <a:rPr lang="en-US" altLang="zh-CN" sz="200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</a:t>
            </a:r>
            <a:r>
              <a:rPr lang="en-US" altLang="zh-CN" sz="2000" baseline="-2500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endParaRPr lang="en-US" altLang="zh-CN" sz="200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47" name="Picture 2" descr="查看源图像">
            <a:extLst>
              <a:ext uri="{FF2B5EF4-FFF2-40B4-BE49-F238E27FC236}">
                <a16:creationId xmlns:a16="http://schemas.microsoft.com/office/drawing/2014/main" id="{49FA8B92-B7E2-EE4C-E7F8-8D4D668E7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462" b="94357" l="6557" r="90000">
                        <a14:foregroundMark x1="12623" y1="30709" x2="17049" y2="36614"/>
                        <a14:foregroundMark x1="50164" y1="15486" x2="50656" y2="26772"/>
                        <a14:foregroundMark x1="79672" y1="37139" x2="88033" y2="29528"/>
                        <a14:foregroundMark x1="88689" y1="57218" x2="87705" y2="71654"/>
                        <a14:foregroundMark x1="87705" y1="71654" x2="80328" y2="82808"/>
                        <a14:foregroundMark x1="80328" y1="82808" x2="65574" y2="90551"/>
                        <a14:foregroundMark x1="65574" y1="90551" x2="43443" y2="92913"/>
                        <a14:foregroundMark x1="43443" y1="92913" x2="25902" y2="88976"/>
                        <a14:foregroundMark x1="25902" y1="88976" x2="14754" y2="78740"/>
                        <a14:foregroundMark x1="14754" y1="78740" x2="8689" y2="65092"/>
                        <a14:foregroundMark x1="8689" y1="65092" x2="8689" y2="51706"/>
                        <a14:foregroundMark x1="8689" y1="51706" x2="9344" y2="50525"/>
                        <a14:foregroundMark x1="27705" y1="69948" x2="31148" y2="71916"/>
                        <a14:foregroundMark x1="69344" y1="69816" x2="77377" y2="73622"/>
                        <a14:foregroundMark x1="70328" y1="50919" x2="76066" y2="51181"/>
                        <a14:foregroundMark x1="10255" y1="46872" x2="15902" y2="39370"/>
                        <a14:foregroundMark x1="15902" y1="39370" x2="32459" y2="30971"/>
                        <a14:foregroundMark x1="32459" y1="30971" x2="47869" y2="28609"/>
                        <a14:foregroundMark x1="47869" y1="28609" x2="66066" y2="29528"/>
                        <a14:foregroundMark x1="66066" y1="29528" x2="90656" y2="53281"/>
                        <a14:foregroundMark x1="90656" y1="53281" x2="90492" y2="68635"/>
                        <a14:foregroundMark x1="90492" y1="68635" x2="84262" y2="81627"/>
                        <a14:foregroundMark x1="84262" y1="81627" x2="63607" y2="92388"/>
                        <a14:foregroundMark x1="63607" y1="92388" x2="47377" y2="94619"/>
                        <a14:foregroundMark x1="47377" y1="94619" x2="26885" y2="91470"/>
                        <a14:foregroundMark x1="26885" y1="91470" x2="15902" y2="81496"/>
                        <a14:foregroundMark x1="15902" y1="81496" x2="7869" y2="67585"/>
                        <a14:foregroundMark x1="7869" y1="67585" x2="6885" y2="54593"/>
                        <a14:foregroundMark x1="6885" y1="54593" x2="8525" y2="50525"/>
                        <a14:foregroundMark x1="36885" y1="9055" x2="39635" y2="8314"/>
                        <a14:foregroundMark x1="53443" y1="4593" x2="61967" y2="10499"/>
                        <a14:foregroundMark x1="34098" y1="35171" x2="61311" y2="88320"/>
                        <a14:foregroundMark x1="48197" y1="38451" x2="78852" y2="78084"/>
                        <a14:foregroundMark x1="30164" y1="51181" x2="39672" y2="80840"/>
                        <a14:foregroundMark x1="37869" y1="92782" x2="53443" y2="94357"/>
                        <a14:foregroundMark x1="53443" y1="94357" x2="60000" y2="93045"/>
                        <a14:foregroundMark x1="23770" y1="34252" x2="42787" y2="28609"/>
                        <a14:backgroundMark x1="49672" y1="7480" x2="55902" y2="10499"/>
                        <a14:backgroundMark x1="45082" y1="6562" x2="48197" y2="6824"/>
                        <a14:backgroundMark x1="42295" y1="7743" x2="44098" y2="7874"/>
                        <a14:backgroundMark x1="49016" y1="4724" x2="51803" y2="6037"/>
                        <a14:backgroundMark x1="41311" y1="8136" x2="43443" y2="7743"/>
                        <a14:backgroundMark x1="42951" y1="7743" x2="40164" y2="8793"/>
                        <a14:backgroundMark x1="7705" y1="48950" x2="8689" y2="492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166965">
            <a:off x="8783385" y="3068666"/>
            <a:ext cx="2342689" cy="292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2" name="组合 41">
            <a:extLst>
              <a:ext uri="{FF2B5EF4-FFF2-40B4-BE49-F238E27FC236}">
                <a16:creationId xmlns:a16="http://schemas.microsoft.com/office/drawing/2014/main" id="{66F8F00D-193D-5BFE-21A4-A3F6219473EE}"/>
              </a:ext>
            </a:extLst>
          </p:cNvPr>
          <p:cNvGrpSpPr/>
          <p:nvPr/>
        </p:nvGrpSpPr>
        <p:grpSpPr>
          <a:xfrm>
            <a:off x="-1892461" y="5423719"/>
            <a:ext cx="15672122" cy="2761797"/>
            <a:chOff x="-1918806" y="5822504"/>
            <a:chExt cx="15672122" cy="2761797"/>
          </a:xfrm>
        </p:grpSpPr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47E959C4-F6D7-4DF4-D5CD-95580F67CEA3}"/>
                </a:ext>
              </a:extLst>
            </p:cNvPr>
            <p:cNvSpPr/>
            <p:nvPr/>
          </p:nvSpPr>
          <p:spPr>
            <a:xfrm>
              <a:off x="-1918806" y="5822504"/>
              <a:ext cx="15672122" cy="25399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9211F38B-2885-FB58-F9FA-25C2661FFA08}"/>
                </a:ext>
              </a:extLst>
            </p:cNvPr>
            <p:cNvSpPr/>
            <p:nvPr/>
          </p:nvSpPr>
          <p:spPr>
            <a:xfrm>
              <a:off x="-1918806" y="6044319"/>
              <a:ext cx="15672122" cy="2539982"/>
            </a:xfrm>
            <a:prstGeom prst="ellipse">
              <a:avLst/>
            </a:prstGeom>
            <a:solidFill>
              <a:schemeClr val="accent1">
                <a:alpha val="73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926117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40" grpId="0"/>
      <p:bldP spid="41" grpId="0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查看源图像">
            <a:extLst>
              <a:ext uri="{FF2B5EF4-FFF2-40B4-BE49-F238E27FC236}">
                <a16:creationId xmlns:a16="http://schemas.microsoft.com/office/drawing/2014/main" id="{D88EB7EA-F5BB-6D8D-65B6-0315FDCA1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217128" cy="641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44619F2-319C-8719-E319-847327CD1E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74" b="93998" l="10000" r="90000">
                        <a14:foregroundMark x1="56000" y1="7181" x2="57417" y2="14148"/>
                        <a14:foregroundMark x1="57417" y1="14148" x2="57417" y2="14148"/>
                        <a14:foregroundMark x1="22667" y1="91640" x2="26417" y2="90032"/>
                        <a14:foregroundMark x1="29833" y1="91533" x2="31167" y2="93998"/>
                        <a14:foregroundMark x1="68583" y1="74920" x2="69083" y2="77170"/>
                        <a14:foregroundMark x1="49667" y1="13719" x2="52833" y2="8039"/>
                        <a14:foregroundMark x1="52833" y1="8039" x2="55583" y2="79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40586" y="359924"/>
            <a:ext cx="8820579" cy="6858000"/>
          </a:xfrm>
          <a:prstGeom prst="rect">
            <a:avLst/>
          </a:prstGeom>
          <a:effectLst>
            <a:softEdge rad="0"/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9298A92-EA68-95AF-04E2-093BF1BF50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333875"/>
            <a:ext cx="7620000" cy="252412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3C9B62CE-A499-BDA2-0701-004A40B59CD8}"/>
              </a:ext>
            </a:extLst>
          </p:cNvPr>
          <p:cNvSpPr/>
          <p:nvPr/>
        </p:nvSpPr>
        <p:spPr>
          <a:xfrm>
            <a:off x="0" y="0"/>
            <a:ext cx="12217128" cy="6858000"/>
          </a:xfrm>
          <a:prstGeom prst="rect">
            <a:avLst/>
          </a:prstGeom>
          <a:solidFill>
            <a:schemeClr val="lt1">
              <a:alpha val="9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FDA6A9C8-D525-27C7-C4B2-A28E13AED590}"/>
              </a:ext>
            </a:extLst>
          </p:cNvPr>
          <p:cNvGrpSpPr/>
          <p:nvPr/>
        </p:nvGrpSpPr>
        <p:grpSpPr>
          <a:xfrm>
            <a:off x="515938" y="422470"/>
            <a:ext cx="4094162" cy="434976"/>
            <a:chOff x="515938" y="441324"/>
            <a:chExt cx="4094162" cy="434976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E9F25222-1D6B-5959-8469-7FF1690F0023}"/>
                </a:ext>
              </a:extLst>
            </p:cNvPr>
            <p:cNvSpPr/>
            <p:nvPr/>
          </p:nvSpPr>
          <p:spPr>
            <a:xfrm>
              <a:off x="515938" y="441325"/>
              <a:ext cx="1074737" cy="434975"/>
            </a:xfrm>
            <a:prstGeom prst="rect">
              <a:avLst/>
            </a:prstGeom>
            <a:solidFill>
              <a:srgbClr val="7959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1860E53B-3342-C97B-EC21-CA63E9BF00DD}"/>
                </a:ext>
              </a:extLst>
            </p:cNvPr>
            <p:cNvSpPr/>
            <p:nvPr/>
          </p:nvSpPr>
          <p:spPr>
            <a:xfrm>
              <a:off x="1887538" y="441324"/>
              <a:ext cx="2722562" cy="434975"/>
            </a:xfrm>
            <a:prstGeom prst="rect">
              <a:avLst/>
            </a:prstGeom>
            <a:solidFill>
              <a:srgbClr val="7959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标题 16385">
              <a:extLst>
                <a:ext uri="{FF2B5EF4-FFF2-40B4-BE49-F238E27FC236}">
                  <a16:creationId xmlns:a16="http://schemas.microsoft.com/office/drawing/2014/main" id="{D42D40AE-A01A-55A0-7CB6-788E3D3D9805}"/>
                </a:ext>
              </a:extLst>
            </p:cNvPr>
            <p:cNvSpPr txBox="1">
              <a:spLocks noRot="1" noChangeArrowheads="1"/>
            </p:cNvSpPr>
            <p:nvPr/>
          </p:nvSpPr>
          <p:spPr>
            <a:xfrm>
              <a:off x="1874837" y="469104"/>
              <a:ext cx="1647825" cy="35877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zh-CN" altLang="en-US" sz="1800" b="1">
                  <a:solidFill>
                    <a:schemeClr val="bg1"/>
                  </a:solidFill>
                </a:rPr>
                <a:t>运动的世界</a:t>
              </a:r>
            </a:p>
          </p:txBody>
        </p:sp>
        <p:sp>
          <p:nvSpPr>
            <p:cNvPr id="17" name="标题 16385">
              <a:extLst>
                <a:ext uri="{FF2B5EF4-FFF2-40B4-BE49-F238E27FC236}">
                  <a16:creationId xmlns:a16="http://schemas.microsoft.com/office/drawing/2014/main" id="{B9C31BC7-4E23-4FD1-A5F4-B67D5F383207}"/>
                </a:ext>
              </a:extLst>
            </p:cNvPr>
            <p:cNvSpPr txBox="1">
              <a:spLocks noRot="1" noChangeArrowheads="1"/>
            </p:cNvSpPr>
            <p:nvPr/>
          </p:nvSpPr>
          <p:spPr>
            <a:xfrm>
              <a:off x="563563" y="489741"/>
              <a:ext cx="1285875" cy="338139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lnSpcReduction="1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zh-CN" altLang="en-US" sz="1800" b="1">
                  <a:solidFill>
                    <a:schemeClr val="bg1"/>
                  </a:solidFill>
                </a:rPr>
                <a:t>第二章</a:t>
              </a:r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AD9F5A8F-BB83-C851-EE46-C0F0E6FD1993}"/>
              </a:ext>
            </a:extLst>
          </p:cNvPr>
          <p:cNvSpPr txBox="1"/>
          <p:nvPr/>
        </p:nvSpPr>
        <p:spPr>
          <a:xfrm>
            <a:off x="8731978" y="422874"/>
            <a:ext cx="3004779" cy="351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 dirty="0"/>
              <a:t>第四节 测量：物体的运动速度</a:t>
            </a:r>
            <a:endParaRPr lang="zh-CN" altLang="en-US" sz="1600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3FAB432-B7C4-5DE1-8F5D-AA13691C5746}"/>
              </a:ext>
            </a:extLst>
          </p:cNvPr>
          <p:cNvSpPr txBox="1"/>
          <p:nvPr/>
        </p:nvSpPr>
        <p:spPr>
          <a:xfrm>
            <a:off x="8767989" y="706399"/>
            <a:ext cx="22161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/>
              <a:t>changes in speed</a:t>
            </a:r>
            <a:endParaRPr lang="zh-CN" altLang="en-US" b="1"/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CA98D01F-5D40-D0AD-0CDF-04F89BAD4963}"/>
              </a:ext>
            </a:extLst>
          </p:cNvPr>
          <p:cNvCxnSpPr/>
          <p:nvPr/>
        </p:nvCxnSpPr>
        <p:spPr>
          <a:xfrm>
            <a:off x="8882742" y="774684"/>
            <a:ext cx="262345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A1CDB8F7-AF12-6FFC-6A28-2F4DC6546E66}"/>
              </a:ext>
            </a:extLst>
          </p:cNvPr>
          <p:cNvSpPr/>
          <p:nvPr/>
        </p:nvSpPr>
        <p:spPr>
          <a:xfrm>
            <a:off x="563563" y="1058209"/>
            <a:ext cx="11112500" cy="525050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AutoShape 3">
            <a:extLst>
              <a:ext uri="{FF2B5EF4-FFF2-40B4-BE49-F238E27FC236}">
                <a16:creationId xmlns:a16="http://schemas.microsoft.com/office/drawing/2014/main" id="{8F0F7505-AB41-8CCA-8113-65F6FBC3A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535" y="1009188"/>
            <a:ext cx="4227841" cy="23780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CN" altLang="en-US" sz="280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273AECBB-BD9E-F31B-91E9-ACF913F00A01}"/>
              </a:ext>
            </a:extLst>
          </p:cNvPr>
          <p:cNvSpPr txBox="1"/>
          <p:nvPr/>
        </p:nvSpPr>
        <p:spPr>
          <a:xfrm>
            <a:off x="515937" y="1212056"/>
            <a:ext cx="4560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>
                <a:latin typeface="黑体" panose="02010609060101010101" pitchFamily="2" charset="-122"/>
                <a:ea typeface="黑体" panose="02010609060101010101" pitchFamily="2" charset="-122"/>
              </a:rPr>
              <a:t>二、</a:t>
            </a:r>
            <a:r>
              <a:rPr lang="zh-CN" altLang="en-US" sz="1800" b="1">
                <a:latin typeface="黑体" panose="02010609060101010101" pitchFamily="2" charset="-122"/>
                <a:ea typeface="黑体" panose="02010609060101010101" pitchFamily="2" charset="-122"/>
              </a:rPr>
              <a:t>实验探究</a:t>
            </a:r>
            <a:r>
              <a:rPr lang="en-US" altLang="zh-CN" sz="1800" b="1">
                <a:latin typeface="黑体" panose="02010609060101010101" pitchFamily="2" charset="-122"/>
                <a:ea typeface="黑体" panose="02010609060101010101" pitchFamily="2" charset="-122"/>
              </a:rPr>
              <a:t>:</a:t>
            </a:r>
            <a:r>
              <a:rPr lang="zh-CN" altLang="en-US" sz="1800" b="1">
                <a:latin typeface="黑体" panose="02010609060101010101" pitchFamily="2" charset="-122"/>
                <a:ea typeface="黑体" panose="02010609060101010101" pitchFamily="2" charset="-122"/>
              </a:rPr>
              <a:t>小车沿斜面滑下速度的变化</a:t>
            </a:r>
          </a:p>
        </p:txBody>
      </p:sp>
      <p:sp>
        <p:nvSpPr>
          <p:cNvPr id="30" name="Text Box 10">
            <a:extLst>
              <a:ext uri="{FF2B5EF4-FFF2-40B4-BE49-F238E27FC236}">
                <a16:creationId xmlns:a16="http://schemas.microsoft.com/office/drawing/2014/main" id="{B40DCA43-8E9E-3787-5CD1-1997B4C7F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563" y="1935998"/>
            <a:ext cx="4681356" cy="3385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设计实验</a:t>
            </a:r>
            <a:r>
              <a:rPr lang="en-US" altLang="zh-CN" sz="160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endParaRPr lang="zh-CN" altLang="en-US" sz="160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47" name="Picture 2" descr="查看源图像">
            <a:extLst>
              <a:ext uri="{FF2B5EF4-FFF2-40B4-BE49-F238E27FC236}">
                <a16:creationId xmlns:a16="http://schemas.microsoft.com/office/drawing/2014/main" id="{49FA8B92-B7E2-EE4C-E7F8-8D4D668E7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62" b="94357" l="6557" r="90000">
                        <a14:foregroundMark x1="12623" y1="30709" x2="17049" y2="36614"/>
                        <a14:foregroundMark x1="50164" y1="15486" x2="50656" y2="26772"/>
                        <a14:foregroundMark x1="79672" y1="37139" x2="88033" y2="29528"/>
                        <a14:foregroundMark x1="88689" y1="57218" x2="87705" y2="71654"/>
                        <a14:foregroundMark x1="87705" y1="71654" x2="80328" y2="82808"/>
                        <a14:foregroundMark x1="80328" y1="82808" x2="65574" y2="90551"/>
                        <a14:foregroundMark x1="65574" y1="90551" x2="43443" y2="92913"/>
                        <a14:foregroundMark x1="43443" y1="92913" x2="25902" y2="88976"/>
                        <a14:foregroundMark x1="25902" y1="88976" x2="14754" y2="78740"/>
                        <a14:foregroundMark x1="14754" y1="78740" x2="8689" y2="65092"/>
                        <a14:foregroundMark x1="8689" y1="65092" x2="8689" y2="51706"/>
                        <a14:foregroundMark x1="8689" y1="51706" x2="9344" y2="50525"/>
                        <a14:foregroundMark x1="27705" y1="69948" x2="31148" y2="71916"/>
                        <a14:foregroundMark x1="69344" y1="69816" x2="77377" y2="73622"/>
                        <a14:foregroundMark x1="70328" y1="50919" x2="76066" y2="51181"/>
                        <a14:foregroundMark x1="10255" y1="46872" x2="15902" y2="39370"/>
                        <a14:foregroundMark x1="15902" y1="39370" x2="32459" y2="30971"/>
                        <a14:foregroundMark x1="32459" y1="30971" x2="47869" y2="28609"/>
                        <a14:foregroundMark x1="47869" y1="28609" x2="66066" y2="29528"/>
                        <a14:foregroundMark x1="66066" y1="29528" x2="90656" y2="53281"/>
                        <a14:foregroundMark x1="90656" y1="53281" x2="90492" y2="68635"/>
                        <a14:foregroundMark x1="90492" y1="68635" x2="84262" y2="81627"/>
                        <a14:foregroundMark x1="84262" y1="81627" x2="63607" y2="92388"/>
                        <a14:foregroundMark x1="63607" y1="92388" x2="47377" y2="94619"/>
                        <a14:foregroundMark x1="47377" y1="94619" x2="26885" y2="91470"/>
                        <a14:foregroundMark x1="26885" y1="91470" x2="15902" y2="81496"/>
                        <a14:foregroundMark x1="15902" y1="81496" x2="7869" y2="67585"/>
                        <a14:foregroundMark x1="7869" y1="67585" x2="6885" y2="54593"/>
                        <a14:foregroundMark x1="6885" y1="54593" x2="8525" y2="50525"/>
                        <a14:foregroundMark x1="36885" y1="9055" x2="39635" y2="8314"/>
                        <a14:foregroundMark x1="53443" y1="4593" x2="61967" y2="10499"/>
                        <a14:foregroundMark x1="34098" y1="35171" x2="61311" y2="88320"/>
                        <a14:foregroundMark x1="48197" y1="38451" x2="78852" y2="78084"/>
                        <a14:foregroundMark x1="30164" y1="51181" x2="39672" y2="80840"/>
                        <a14:foregroundMark x1="37869" y1="92782" x2="53443" y2="94357"/>
                        <a14:foregroundMark x1="53443" y1="94357" x2="60000" y2="93045"/>
                        <a14:foregroundMark x1="23770" y1="34252" x2="42787" y2="28609"/>
                        <a14:backgroundMark x1="49672" y1="7480" x2="55902" y2="10499"/>
                        <a14:backgroundMark x1="45082" y1="6562" x2="48197" y2="6824"/>
                        <a14:backgroundMark x1="42295" y1="7743" x2="44098" y2="7874"/>
                        <a14:backgroundMark x1="49016" y1="4724" x2="51803" y2="6037"/>
                        <a14:backgroundMark x1="41311" y1="8136" x2="43443" y2="7743"/>
                        <a14:backgroundMark x1="42951" y1="7743" x2="40164" y2="8793"/>
                        <a14:backgroundMark x1="7705" y1="48950" x2="8689" y2="492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166965">
            <a:off x="8001606" y="1074590"/>
            <a:ext cx="1675705" cy="209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2" name="组合 41">
            <a:extLst>
              <a:ext uri="{FF2B5EF4-FFF2-40B4-BE49-F238E27FC236}">
                <a16:creationId xmlns:a16="http://schemas.microsoft.com/office/drawing/2014/main" id="{66F8F00D-193D-5BFE-21A4-A3F6219473EE}"/>
              </a:ext>
            </a:extLst>
          </p:cNvPr>
          <p:cNvGrpSpPr/>
          <p:nvPr/>
        </p:nvGrpSpPr>
        <p:grpSpPr>
          <a:xfrm>
            <a:off x="-1892461" y="5423719"/>
            <a:ext cx="15672122" cy="2761797"/>
            <a:chOff x="-1918806" y="5822504"/>
            <a:chExt cx="15672122" cy="2761797"/>
          </a:xfrm>
        </p:grpSpPr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47E959C4-F6D7-4DF4-D5CD-95580F67CEA3}"/>
                </a:ext>
              </a:extLst>
            </p:cNvPr>
            <p:cNvSpPr/>
            <p:nvPr/>
          </p:nvSpPr>
          <p:spPr>
            <a:xfrm>
              <a:off x="-1918806" y="5822504"/>
              <a:ext cx="15672122" cy="25399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9211F38B-2885-FB58-F9FA-25C2661FFA08}"/>
                </a:ext>
              </a:extLst>
            </p:cNvPr>
            <p:cNvSpPr/>
            <p:nvPr/>
          </p:nvSpPr>
          <p:spPr>
            <a:xfrm>
              <a:off x="-1918806" y="6044319"/>
              <a:ext cx="15672122" cy="2539982"/>
            </a:xfrm>
            <a:prstGeom prst="ellipse">
              <a:avLst/>
            </a:prstGeom>
            <a:solidFill>
              <a:schemeClr val="accent1">
                <a:alpha val="73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Text Box 21">
            <a:extLst>
              <a:ext uri="{FF2B5EF4-FFF2-40B4-BE49-F238E27FC236}">
                <a16:creationId xmlns:a16="http://schemas.microsoft.com/office/drawing/2014/main" id="{A1378C4E-FCBC-4041-9F1E-A03CC3D1D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551" y="3219493"/>
            <a:ext cx="467489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</a:t>
            </a:r>
            <a:r>
              <a:rPr lang="en-US" altLang="zh-CN" sz="2400" baseline="-25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</a:t>
            </a:r>
            <a:r>
              <a:rPr lang="en-US" altLang="zh-CN" sz="2400" baseline="-25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240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</a:t>
            </a:r>
            <a:r>
              <a:rPr lang="en-US" altLang="zh-CN" sz="2400" baseline="-2500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240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</a:t>
            </a:r>
            <a:r>
              <a:rPr lang="en-US" altLang="zh-CN" sz="2400" baseline="-2500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</a:t>
            </a:r>
            <a:r>
              <a:rPr lang="en-US" altLang="zh-CN" sz="2400" baseline="-25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</a:t>
            </a:r>
            <a:r>
              <a:rPr lang="en-US" altLang="zh-CN" sz="2400" baseline="-25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v</a:t>
            </a:r>
            <a:r>
              <a:rPr lang="en-US" altLang="zh-CN" sz="2400" baseline="-25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v</a:t>
            </a:r>
            <a:r>
              <a:rPr lang="en-US" altLang="zh-CN" sz="2400" baseline="-25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32" name="Picture 11">
            <a:extLst>
              <a:ext uri="{FF2B5EF4-FFF2-40B4-BE49-F238E27FC236}">
                <a16:creationId xmlns:a16="http://schemas.microsoft.com/office/drawing/2014/main" id="{B95D6B7D-3B5E-DF2D-2116-A05C3440A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49219" y="3042540"/>
            <a:ext cx="4467045" cy="2499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 Box 17">
            <a:extLst>
              <a:ext uri="{FF2B5EF4-FFF2-40B4-BE49-F238E27FC236}">
                <a16:creationId xmlns:a16="http://schemas.microsoft.com/office/drawing/2014/main" id="{3567EB21-B653-99D3-B55D-EF1A591F6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" y="2571847"/>
            <a:ext cx="42278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讨论三：实验中应记录哪些数据？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32D767D-A667-38DD-3186-7E9357D271DF}"/>
              </a:ext>
            </a:extLst>
          </p:cNvPr>
          <p:cNvSpPr txBox="1"/>
          <p:nvPr/>
        </p:nvSpPr>
        <p:spPr>
          <a:xfrm>
            <a:off x="2142517" y="3905815"/>
            <a:ext cx="80788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测量：物体的运动速度</a:t>
            </a:r>
          </a:p>
        </p:txBody>
      </p:sp>
    </p:spTree>
    <p:extLst>
      <p:ext uri="{BB962C8B-B14F-4D97-AF65-F5344CB8AC3E}">
        <p14:creationId xmlns:p14="http://schemas.microsoft.com/office/powerpoint/2010/main" val="31761216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  <p:cond evt="onBegin" delay="0">
                          <p:tn val="6"/>
                        </p:cond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  <p:cond evt="onBegin" delay="0">
                          <p:tn val="10"/>
                        </p:cond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查看源图像">
            <a:extLst>
              <a:ext uri="{FF2B5EF4-FFF2-40B4-BE49-F238E27FC236}">
                <a16:creationId xmlns:a16="http://schemas.microsoft.com/office/drawing/2014/main" id="{D88EB7EA-F5BB-6D8D-65B6-0315FDCA1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217128" cy="641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44619F2-319C-8719-E319-847327CD1E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74" b="93998" l="10000" r="90000">
                        <a14:foregroundMark x1="56000" y1="7181" x2="57417" y2="14148"/>
                        <a14:foregroundMark x1="57417" y1="14148" x2="57417" y2="14148"/>
                        <a14:foregroundMark x1="22667" y1="91640" x2="26417" y2="90032"/>
                        <a14:foregroundMark x1="29833" y1="91533" x2="31167" y2="93998"/>
                        <a14:foregroundMark x1="68583" y1="74920" x2="69083" y2="77170"/>
                        <a14:foregroundMark x1="49667" y1="13719" x2="52833" y2="8039"/>
                        <a14:foregroundMark x1="52833" y1="8039" x2="55583" y2="79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40586" y="359924"/>
            <a:ext cx="8820579" cy="6858000"/>
          </a:xfrm>
          <a:prstGeom prst="rect">
            <a:avLst/>
          </a:prstGeom>
          <a:effectLst>
            <a:softEdge rad="0"/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9298A92-EA68-95AF-04E2-093BF1BF50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333875"/>
            <a:ext cx="7620000" cy="252412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3C9B62CE-A499-BDA2-0701-004A40B59CD8}"/>
              </a:ext>
            </a:extLst>
          </p:cNvPr>
          <p:cNvSpPr/>
          <p:nvPr/>
        </p:nvSpPr>
        <p:spPr>
          <a:xfrm>
            <a:off x="0" y="0"/>
            <a:ext cx="12217128" cy="6858000"/>
          </a:xfrm>
          <a:prstGeom prst="rect">
            <a:avLst/>
          </a:prstGeom>
          <a:solidFill>
            <a:schemeClr val="lt1">
              <a:alpha val="9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FDA6A9C8-D525-27C7-C4B2-A28E13AED590}"/>
              </a:ext>
            </a:extLst>
          </p:cNvPr>
          <p:cNvGrpSpPr/>
          <p:nvPr/>
        </p:nvGrpSpPr>
        <p:grpSpPr>
          <a:xfrm>
            <a:off x="515938" y="422470"/>
            <a:ext cx="4094162" cy="434976"/>
            <a:chOff x="515938" y="441324"/>
            <a:chExt cx="4094162" cy="434976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E9F25222-1D6B-5959-8469-7FF1690F0023}"/>
                </a:ext>
              </a:extLst>
            </p:cNvPr>
            <p:cNvSpPr/>
            <p:nvPr/>
          </p:nvSpPr>
          <p:spPr>
            <a:xfrm>
              <a:off x="515938" y="441325"/>
              <a:ext cx="1074737" cy="434975"/>
            </a:xfrm>
            <a:prstGeom prst="rect">
              <a:avLst/>
            </a:prstGeom>
            <a:solidFill>
              <a:srgbClr val="7959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1860E53B-3342-C97B-EC21-CA63E9BF00DD}"/>
                </a:ext>
              </a:extLst>
            </p:cNvPr>
            <p:cNvSpPr/>
            <p:nvPr/>
          </p:nvSpPr>
          <p:spPr>
            <a:xfrm>
              <a:off x="1887538" y="441324"/>
              <a:ext cx="2722562" cy="434975"/>
            </a:xfrm>
            <a:prstGeom prst="rect">
              <a:avLst/>
            </a:prstGeom>
            <a:solidFill>
              <a:srgbClr val="7959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标题 16385">
              <a:extLst>
                <a:ext uri="{FF2B5EF4-FFF2-40B4-BE49-F238E27FC236}">
                  <a16:creationId xmlns:a16="http://schemas.microsoft.com/office/drawing/2014/main" id="{D42D40AE-A01A-55A0-7CB6-788E3D3D9805}"/>
                </a:ext>
              </a:extLst>
            </p:cNvPr>
            <p:cNvSpPr txBox="1">
              <a:spLocks noRot="1" noChangeArrowheads="1"/>
            </p:cNvSpPr>
            <p:nvPr/>
          </p:nvSpPr>
          <p:spPr>
            <a:xfrm>
              <a:off x="1874837" y="469104"/>
              <a:ext cx="1647825" cy="35877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zh-CN" altLang="en-US" sz="1800" b="1">
                  <a:solidFill>
                    <a:schemeClr val="bg1"/>
                  </a:solidFill>
                </a:rPr>
                <a:t>运动的世界</a:t>
              </a:r>
            </a:p>
          </p:txBody>
        </p:sp>
        <p:sp>
          <p:nvSpPr>
            <p:cNvPr id="17" name="标题 16385">
              <a:extLst>
                <a:ext uri="{FF2B5EF4-FFF2-40B4-BE49-F238E27FC236}">
                  <a16:creationId xmlns:a16="http://schemas.microsoft.com/office/drawing/2014/main" id="{B9C31BC7-4E23-4FD1-A5F4-B67D5F383207}"/>
                </a:ext>
              </a:extLst>
            </p:cNvPr>
            <p:cNvSpPr txBox="1">
              <a:spLocks noRot="1" noChangeArrowheads="1"/>
            </p:cNvSpPr>
            <p:nvPr/>
          </p:nvSpPr>
          <p:spPr>
            <a:xfrm>
              <a:off x="563563" y="489741"/>
              <a:ext cx="1285875" cy="338139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lnSpcReduction="1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zh-CN" altLang="en-US" sz="1800" b="1">
                  <a:solidFill>
                    <a:schemeClr val="bg1"/>
                  </a:solidFill>
                </a:rPr>
                <a:t>第二章</a:t>
              </a:r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AD9F5A8F-BB83-C851-EE46-C0F0E6FD1993}"/>
              </a:ext>
            </a:extLst>
          </p:cNvPr>
          <p:cNvSpPr txBox="1"/>
          <p:nvPr/>
        </p:nvSpPr>
        <p:spPr>
          <a:xfrm>
            <a:off x="8731978" y="422874"/>
            <a:ext cx="3004779" cy="351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 dirty="0"/>
              <a:t>第四节 测量：物体的运动速度</a:t>
            </a:r>
            <a:endParaRPr lang="zh-CN" altLang="en-US" sz="1600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3FAB432-B7C4-5DE1-8F5D-AA13691C5746}"/>
              </a:ext>
            </a:extLst>
          </p:cNvPr>
          <p:cNvSpPr txBox="1"/>
          <p:nvPr/>
        </p:nvSpPr>
        <p:spPr>
          <a:xfrm>
            <a:off x="8767989" y="706399"/>
            <a:ext cx="22161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/>
              <a:t>changes in speed</a:t>
            </a:r>
            <a:endParaRPr lang="zh-CN" altLang="en-US" b="1"/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CA98D01F-5D40-D0AD-0CDF-04F89BAD4963}"/>
              </a:ext>
            </a:extLst>
          </p:cNvPr>
          <p:cNvCxnSpPr/>
          <p:nvPr/>
        </p:nvCxnSpPr>
        <p:spPr>
          <a:xfrm>
            <a:off x="8882742" y="774684"/>
            <a:ext cx="262345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A1CDB8F7-AF12-6FFC-6A28-2F4DC6546E66}"/>
              </a:ext>
            </a:extLst>
          </p:cNvPr>
          <p:cNvSpPr/>
          <p:nvPr/>
        </p:nvSpPr>
        <p:spPr>
          <a:xfrm>
            <a:off x="563563" y="1058209"/>
            <a:ext cx="11112500" cy="525050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AutoShape 3">
            <a:extLst>
              <a:ext uri="{FF2B5EF4-FFF2-40B4-BE49-F238E27FC236}">
                <a16:creationId xmlns:a16="http://schemas.microsoft.com/office/drawing/2014/main" id="{8F0F7505-AB41-8CCA-8113-65F6FBC3A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535" y="1009188"/>
            <a:ext cx="4227841" cy="23780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CN" altLang="en-US" sz="280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273AECBB-BD9E-F31B-91E9-ACF913F00A01}"/>
              </a:ext>
            </a:extLst>
          </p:cNvPr>
          <p:cNvSpPr txBox="1"/>
          <p:nvPr/>
        </p:nvSpPr>
        <p:spPr>
          <a:xfrm>
            <a:off x="515937" y="1212056"/>
            <a:ext cx="4560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>
                <a:latin typeface="黑体" panose="02010609060101010101" pitchFamily="2" charset="-122"/>
                <a:ea typeface="黑体" panose="02010609060101010101" pitchFamily="2" charset="-122"/>
              </a:rPr>
              <a:t>二、</a:t>
            </a:r>
            <a:r>
              <a:rPr lang="zh-CN" altLang="en-US" sz="1800" b="1">
                <a:latin typeface="黑体" panose="02010609060101010101" pitchFamily="2" charset="-122"/>
                <a:ea typeface="黑体" panose="02010609060101010101" pitchFamily="2" charset="-122"/>
              </a:rPr>
              <a:t>实验探究</a:t>
            </a:r>
            <a:r>
              <a:rPr lang="en-US" altLang="zh-CN" sz="1800" b="1">
                <a:latin typeface="黑体" panose="02010609060101010101" pitchFamily="2" charset="-122"/>
                <a:ea typeface="黑体" panose="02010609060101010101" pitchFamily="2" charset="-122"/>
              </a:rPr>
              <a:t>:</a:t>
            </a:r>
            <a:r>
              <a:rPr lang="zh-CN" altLang="en-US" sz="1800" b="1">
                <a:latin typeface="黑体" panose="02010609060101010101" pitchFamily="2" charset="-122"/>
                <a:ea typeface="黑体" panose="02010609060101010101" pitchFamily="2" charset="-122"/>
              </a:rPr>
              <a:t>小车沿斜面滑下速度的变化</a:t>
            </a:r>
          </a:p>
        </p:txBody>
      </p:sp>
      <p:sp>
        <p:nvSpPr>
          <p:cNvPr id="30" name="Text Box 10">
            <a:extLst>
              <a:ext uri="{FF2B5EF4-FFF2-40B4-BE49-F238E27FC236}">
                <a16:creationId xmlns:a16="http://schemas.microsoft.com/office/drawing/2014/main" id="{B40DCA43-8E9E-3787-5CD1-1997B4C7F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563" y="1935998"/>
            <a:ext cx="4681356" cy="3385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设计实验</a:t>
            </a:r>
            <a:r>
              <a:rPr lang="en-US" altLang="zh-CN" sz="160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</a:t>
            </a:r>
            <a:endParaRPr lang="zh-CN" altLang="en-US" sz="160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66F8F00D-193D-5BFE-21A4-A3F6219473EE}"/>
              </a:ext>
            </a:extLst>
          </p:cNvPr>
          <p:cNvGrpSpPr/>
          <p:nvPr/>
        </p:nvGrpSpPr>
        <p:grpSpPr>
          <a:xfrm>
            <a:off x="-1892461" y="5423719"/>
            <a:ext cx="15672122" cy="2761797"/>
            <a:chOff x="-1918806" y="5822504"/>
            <a:chExt cx="15672122" cy="2761797"/>
          </a:xfrm>
        </p:grpSpPr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47E959C4-F6D7-4DF4-D5CD-95580F67CEA3}"/>
                </a:ext>
              </a:extLst>
            </p:cNvPr>
            <p:cNvSpPr/>
            <p:nvPr/>
          </p:nvSpPr>
          <p:spPr>
            <a:xfrm>
              <a:off x="-1918806" y="5822504"/>
              <a:ext cx="15672122" cy="25399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9211F38B-2885-FB58-F9FA-25C2661FFA08}"/>
                </a:ext>
              </a:extLst>
            </p:cNvPr>
            <p:cNvSpPr/>
            <p:nvPr/>
          </p:nvSpPr>
          <p:spPr>
            <a:xfrm>
              <a:off x="-1918806" y="6044319"/>
              <a:ext cx="15672122" cy="2539982"/>
            </a:xfrm>
            <a:prstGeom prst="ellipse">
              <a:avLst/>
            </a:prstGeom>
            <a:solidFill>
              <a:schemeClr val="accent1">
                <a:alpha val="73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2" name="Picture 11">
            <a:extLst>
              <a:ext uri="{FF2B5EF4-FFF2-40B4-BE49-F238E27FC236}">
                <a16:creationId xmlns:a16="http://schemas.microsoft.com/office/drawing/2014/main" id="{B95D6B7D-3B5E-DF2D-2116-A05C3440A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2284" y="2391069"/>
            <a:ext cx="4880916" cy="2731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3">
            <a:extLst>
              <a:ext uri="{FF2B5EF4-FFF2-40B4-BE49-F238E27FC236}">
                <a16:creationId xmlns:a16="http://schemas.microsoft.com/office/drawing/2014/main" id="{C859200F-492D-B7E3-D088-36FAF97BA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335" y="2524125"/>
            <a:ext cx="5033252" cy="2642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）在斜面上用刻度尺将路程分为相等的</a:t>
            </a:r>
            <a:endParaRPr lang="en-US" altLang="zh-CN" sz="200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两段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</a:t>
            </a:r>
            <a:r>
              <a:rPr lang="en-US" altLang="zh-CN" sz="2000" baseline="-25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和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</a:t>
            </a:r>
            <a:r>
              <a:rPr lang="en-US" altLang="zh-CN" sz="2000" baseline="-25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，并标记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 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；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）将金属片放在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点，测出小车从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点滑</a:t>
            </a:r>
            <a:endParaRPr lang="en-US" altLang="zh-CN" sz="200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到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点的时间</a:t>
            </a:r>
            <a:r>
              <a:rPr lang="en-US" altLang="zh-CN" sz="200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</a:t>
            </a:r>
            <a:r>
              <a:rPr lang="en-US" altLang="zh-CN" sz="2000" baseline="-2500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，则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</a:t>
            </a:r>
            <a:r>
              <a:rPr lang="en-US" altLang="zh-CN" sz="2000" baseline="-25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 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 t</a:t>
            </a:r>
            <a:r>
              <a:rPr lang="en-US" altLang="zh-CN" sz="2000" baseline="-2500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 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；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）将金属片放在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点，测出小车从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点滑</a:t>
            </a:r>
            <a:endParaRPr lang="en-US" altLang="zh-CN" sz="200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至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点的时间</a:t>
            </a:r>
            <a:r>
              <a:rPr lang="en-US" altLang="zh-CN" sz="200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</a:t>
            </a:r>
            <a:r>
              <a:rPr lang="en-US" altLang="zh-CN" sz="2000" baseline="-2500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 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 则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</a:t>
            </a:r>
            <a:r>
              <a:rPr lang="en-US" altLang="zh-CN" sz="2000" baseline="-25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 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 t</a:t>
            </a:r>
            <a:r>
              <a:rPr lang="en-US" altLang="zh-CN" sz="2000" baseline="-2500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 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－</a:t>
            </a:r>
            <a:r>
              <a:rPr lang="en-US" altLang="zh-CN" sz="200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</a:t>
            </a:r>
            <a:r>
              <a:rPr lang="en-US" altLang="zh-CN" sz="2000" baseline="-2500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；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）计算出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</a:t>
            </a:r>
            <a:r>
              <a:rPr lang="en-US" altLang="zh-CN" sz="2000" baseline="-25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</a:t>
            </a:r>
            <a:r>
              <a:rPr lang="en-US" altLang="zh-CN" sz="2000" baseline="-25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两段的速度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v</a:t>
            </a:r>
            <a:r>
              <a:rPr lang="en-US" altLang="zh-CN" sz="2000" baseline="-25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v</a:t>
            </a:r>
            <a:r>
              <a:rPr lang="en-US" altLang="zh-CN" sz="2000" baseline="-25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  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1078380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查看源图像">
            <a:extLst>
              <a:ext uri="{FF2B5EF4-FFF2-40B4-BE49-F238E27FC236}">
                <a16:creationId xmlns:a16="http://schemas.microsoft.com/office/drawing/2014/main" id="{D88EB7EA-F5BB-6D8D-65B6-0315FDCA1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217128" cy="641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44619F2-319C-8719-E319-847327CD1E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74" b="93998" l="10000" r="90000">
                        <a14:foregroundMark x1="56000" y1="7181" x2="57417" y2="14148"/>
                        <a14:foregroundMark x1="57417" y1="14148" x2="57417" y2="14148"/>
                        <a14:foregroundMark x1="22667" y1="91640" x2="26417" y2="90032"/>
                        <a14:foregroundMark x1="29833" y1="91533" x2="31167" y2="93998"/>
                        <a14:foregroundMark x1="68583" y1="74920" x2="69083" y2="77170"/>
                        <a14:foregroundMark x1="49667" y1="13719" x2="52833" y2="8039"/>
                        <a14:foregroundMark x1="52833" y1="8039" x2="55583" y2="79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40586" y="359924"/>
            <a:ext cx="8820579" cy="6858000"/>
          </a:xfrm>
          <a:prstGeom prst="rect">
            <a:avLst/>
          </a:prstGeom>
          <a:effectLst>
            <a:softEdge rad="0"/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9298A92-EA68-95AF-04E2-093BF1BF50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333875"/>
            <a:ext cx="7620000" cy="252412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3C9B62CE-A499-BDA2-0701-004A40B59CD8}"/>
              </a:ext>
            </a:extLst>
          </p:cNvPr>
          <p:cNvSpPr/>
          <p:nvPr/>
        </p:nvSpPr>
        <p:spPr>
          <a:xfrm>
            <a:off x="0" y="0"/>
            <a:ext cx="12217128" cy="6858000"/>
          </a:xfrm>
          <a:prstGeom prst="rect">
            <a:avLst/>
          </a:prstGeom>
          <a:solidFill>
            <a:schemeClr val="lt1">
              <a:alpha val="9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FDA6A9C8-D525-27C7-C4B2-A28E13AED590}"/>
              </a:ext>
            </a:extLst>
          </p:cNvPr>
          <p:cNvGrpSpPr/>
          <p:nvPr/>
        </p:nvGrpSpPr>
        <p:grpSpPr>
          <a:xfrm>
            <a:off x="515938" y="422470"/>
            <a:ext cx="4094162" cy="434976"/>
            <a:chOff x="515938" y="441324"/>
            <a:chExt cx="4094162" cy="434976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E9F25222-1D6B-5959-8469-7FF1690F0023}"/>
                </a:ext>
              </a:extLst>
            </p:cNvPr>
            <p:cNvSpPr/>
            <p:nvPr/>
          </p:nvSpPr>
          <p:spPr>
            <a:xfrm>
              <a:off x="515938" y="441325"/>
              <a:ext cx="1074737" cy="434975"/>
            </a:xfrm>
            <a:prstGeom prst="rect">
              <a:avLst/>
            </a:prstGeom>
            <a:solidFill>
              <a:srgbClr val="7959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1860E53B-3342-C97B-EC21-CA63E9BF00DD}"/>
                </a:ext>
              </a:extLst>
            </p:cNvPr>
            <p:cNvSpPr/>
            <p:nvPr/>
          </p:nvSpPr>
          <p:spPr>
            <a:xfrm>
              <a:off x="1887538" y="441324"/>
              <a:ext cx="2722562" cy="434975"/>
            </a:xfrm>
            <a:prstGeom prst="rect">
              <a:avLst/>
            </a:prstGeom>
            <a:solidFill>
              <a:srgbClr val="7959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标题 16385">
              <a:extLst>
                <a:ext uri="{FF2B5EF4-FFF2-40B4-BE49-F238E27FC236}">
                  <a16:creationId xmlns:a16="http://schemas.microsoft.com/office/drawing/2014/main" id="{D42D40AE-A01A-55A0-7CB6-788E3D3D9805}"/>
                </a:ext>
              </a:extLst>
            </p:cNvPr>
            <p:cNvSpPr txBox="1">
              <a:spLocks noRot="1" noChangeArrowheads="1"/>
            </p:cNvSpPr>
            <p:nvPr/>
          </p:nvSpPr>
          <p:spPr>
            <a:xfrm>
              <a:off x="1874837" y="469104"/>
              <a:ext cx="1647825" cy="35877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zh-CN" altLang="en-US" sz="1800" b="1">
                  <a:solidFill>
                    <a:schemeClr val="bg1"/>
                  </a:solidFill>
                </a:rPr>
                <a:t>运动的世界</a:t>
              </a:r>
            </a:p>
          </p:txBody>
        </p:sp>
        <p:sp>
          <p:nvSpPr>
            <p:cNvPr id="17" name="标题 16385">
              <a:extLst>
                <a:ext uri="{FF2B5EF4-FFF2-40B4-BE49-F238E27FC236}">
                  <a16:creationId xmlns:a16="http://schemas.microsoft.com/office/drawing/2014/main" id="{B9C31BC7-4E23-4FD1-A5F4-B67D5F383207}"/>
                </a:ext>
              </a:extLst>
            </p:cNvPr>
            <p:cNvSpPr txBox="1">
              <a:spLocks noRot="1" noChangeArrowheads="1"/>
            </p:cNvSpPr>
            <p:nvPr/>
          </p:nvSpPr>
          <p:spPr>
            <a:xfrm>
              <a:off x="563563" y="489741"/>
              <a:ext cx="1285875" cy="338139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lnSpcReduction="1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zh-CN" altLang="en-US" sz="1800" b="1">
                  <a:solidFill>
                    <a:schemeClr val="bg1"/>
                  </a:solidFill>
                </a:rPr>
                <a:t>第二章</a:t>
              </a:r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AD9F5A8F-BB83-C851-EE46-C0F0E6FD1993}"/>
              </a:ext>
            </a:extLst>
          </p:cNvPr>
          <p:cNvSpPr txBox="1"/>
          <p:nvPr/>
        </p:nvSpPr>
        <p:spPr>
          <a:xfrm>
            <a:off x="8731978" y="422874"/>
            <a:ext cx="3004779" cy="351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 dirty="0"/>
              <a:t>第四节 测量：物体的运动速度</a:t>
            </a:r>
            <a:endParaRPr lang="zh-CN" altLang="en-US" sz="1600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3FAB432-B7C4-5DE1-8F5D-AA13691C5746}"/>
              </a:ext>
            </a:extLst>
          </p:cNvPr>
          <p:cNvSpPr txBox="1"/>
          <p:nvPr/>
        </p:nvSpPr>
        <p:spPr>
          <a:xfrm>
            <a:off x="8767989" y="706399"/>
            <a:ext cx="22161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/>
              <a:t>changes in speed</a:t>
            </a:r>
            <a:endParaRPr lang="zh-CN" altLang="en-US" b="1"/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CA98D01F-5D40-D0AD-0CDF-04F89BAD4963}"/>
              </a:ext>
            </a:extLst>
          </p:cNvPr>
          <p:cNvCxnSpPr/>
          <p:nvPr/>
        </p:nvCxnSpPr>
        <p:spPr>
          <a:xfrm>
            <a:off x="8882742" y="774684"/>
            <a:ext cx="262345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A1CDB8F7-AF12-6FFC-6A28-2F4DC6546E66}"/>
              </a:ext>
            </a:extLst>
          </p:cNvPr>
          <p:cNvSpPr/>
          <p:nvPr/>
        </p:nvSpPr>
        <p:spPr>
          <a:xfrm>
            <a:off x="563563" y="1058209"/>
            <a:ext cx="11112500" cy="525050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AutoShape 3">
            <a:extLst>
              <a:ext uri="{FF2B5EF4-FFF2-40B4-BE49-F238E27FC236}">
                <a16:creationId xmlns:a16="http://schemas.microsoft.com/office/drawing/2014/main" id="{8F0F7505-AB41-8CCA-8113-65F6FBC3A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535" y="1009188"/>
            <a:ext cx="4227841" cy="23780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CN" altLang="en-US" sz="280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273AECBB-BD9E-F31B-91E9-ACF913F00A01}"/>
              </a:ext>
            </a:extLst>
          </p:cNvPr>
          <p:cNvSpPr txBox="1"/>
          <p:nvPr/>
        </p:nvSpPr>
        <p:spPr>
          <a:xfrm>
            <a:off x="515937" y="1212056"/>
            <a:ext cx="4560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>
                <a:latin typeface="黑体" panose="02010609060101010101" pitchFamily="2" charset="-122"/>
                <a:ea typeface="黑体" panose="02010609060101010101" pitchFamily="2" charset="-122"/>
              </a:rPr>
              <a:t>二、</a:t>
            </a:r>
            <a:r>
              <a:rPr lang="zh-CN" altLang="en-US" sz="1800" b="1">
                <a:latin typeface="黑体" panose="02010609060101010101" pitchFamily="2" charset="-122"/>
                <a:ea typeface="黑体" panose="02010609060101010101" pitchFamily="2" charset="-122"/>
              </a:rPr>
              <a:t>实验探究</a:t>
            </a:r>
            <a:r>
              <a:rPr lang="en-US" altLang="zh-CN" sz="1800" b="1">
                <a:latin typeface="黑体" panose="02010609060101010101" pitchFamily="2" charset="-122"/>
                <a:ea typeface="黑体" panose="02010609060101010101" pitchFamily="2" charset="-122"/>
              </a:rPr>
              <a:t>:</a:t>
            </a:r>
            <a:r>
              <a:rPr lang="zh-CN" altLang="en-US" sz="1800" b="1">
                <a:latin typeface="黑体" panose="02010609060101010101" pitchFamily="2" charset="-122"/>
                <a:ea typeface="黑体" panose="02010609060101010101" pitchFamily="2" charset="-122"/>
              </a:rPr>
              <a:t>小车沿斜面滑下速度的变化</a:t>
            </a:r>
          </a:p>
        </p:txBody>
      </p:sp>
      <p:sp>
        <p:nvSpPr>
          <p:cNvPr id="30" name="Text Box 10">
            <a:extLst>
              <a:ext uri="{FF2B5EF4-FFF2-40B4-BE49-F238E27FC236}">
                <a16:creationId xmlns:a16="http://schemas.microsoft.com/office/drawing/2014/main" id="{B40DCA43-8E9E-3787-5CD1-1997B4C7F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563" y="1935998"/>
            <a:ext cx="4681356" cy="3385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设计实验</a:t>
            </a:r>
            <a:r>
              <a:rPr lang="en-US" altLang="zh-CN" sz="160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</a:t>
            </a:r>
            <a:endParaRPr lang="zh-CN" altLang="en-US" sz="160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66F8F00D-193D-5BFE-21A4-A3F6219473EE}"/>
              </a:ext>
            </a:extLst>
          </p:cNvPr>
          <p:cNvGrpSpPr/>
          <p:nvPr/>
        </p:nvGrpSpPr>
        <p:grpSpPr>
          <a:xfrm>
            <a:off x="-1892461" y="5423719"/>
            <a:ext cx="15672122" cy="2761797"/>
            <a:chOff x="-1918806" y="5822504"/>
            <a:chExt cx="15672122" cy="2761797"/>
          </a:xfrm>
        </p:grpSpPr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47E959C4-F6D7-4DF4-D5CD-95580F67CEA3}"/>
                </a:ext>
              </a:extLst>
            </p:cNvPr>
            <p:cNvSpPr/>
            <p:nvPr/>
          </p:nvSpPr>
          <p:spPr>
            <a:xfrm>
              <a:off x="-1918806" y="5822504"/>
              <a:ext cx="15672122" cy="25399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9211F38B-2885-FB58-F9FA-25C2661FFA08}"/>
                </a:ext>
              </a:extLst>
            </p:cNvPr>
            <p:cNvSpPr/>
            <p:nvPr/>
          </p:nvSpPr>
          <p:spPr>
            <a:xfrm>
              <a:off x="-1918806" y="6044319"/>
              <a:ext cx="15672122" cy="2539982"/>
            </a:xfrm>
            <a:prstGeom prst="ellipse">
              <a:avLst/>
            </a:prstGeom>
            <a:solidFill>
              <a:schemeClr val="accent1">
                <a:alpha val="73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2" name="Picture 11">
            <a:extLst>
              <a:ext uri="{FF2B5EF4-FFF2-40B4-BE49-F238E27FC236}">
                <a16:creationId xmlns:a16="http://schemas.microsoft.com/office/drawing/2014/main" id="{B95D6B7D-3B5E-DF2D-2116-A05C3440A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4077" y="2363679"/>
            <a:ext cx="4880916" cy="2731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3">
            <a:extLst>
              <a:ext uri="{FF2B5EF4-FFF2-40B4-BE49-F238E27FC236}">
                <a16:creationId xmlns:a16="http://schemas.microsoft.com/office/drawing/2014/main" id="{574F2AE8-0FA5-031A-F439-E8AAFC3CA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094" y="2304217"/>
            <a:ext cx="303617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</a:t>
            </a:r>
            <a:r>
              <a:rPr lang="en-US" altLang="zh-CN" sz="2000" baseline="-30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 t</a:t>
            </a:r>
            <a:r>
              <a:rPr lang="en-US" altLang="zh-CN" sz="2000" baseline="-3000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= </a:t>
            </a:r>
          </a:p>
          <a:p>
            <a:pPr eaLnBrk="1" hangingPunct="1"/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</a:t>
            </a:r>
            <a:r>
              <a:rPr lang="en-US" altLang="zh-CN" sz="2000" baseline="-30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 t</a:t>
            </a:r>
            <a:r>
              <a:rPr lang="en-US" altLang="zh-CN" sz="2000" baseline="-3000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–t</a:t>
            </a:r>
            <a:r>
              <a:rPr lang="zh-CN" altLang="en-US" sz="2000" baseline="-25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Ｂ 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  <a:r>
              <a:rPr lang="en-US" altLang="zh-CN" sz="2000" baseline="-25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</a:p>
          <a:p>
            <a:pPr eaLnBrk="1" hangingPunct="1"/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</a:t>
            </a:r>
            <a:r>
              <a:rPr lang="en-US" altLang="zh-CN" sz="2000" baseline="-25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     v</a:t>
            </a:r>
            <a:r>
              <a:rPr lang="en-US" altLang="zh-CN" sz="2000" baseline="-25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</a:p>
          <a:p>
            <a:pPr eaLnBrk="1" hangingPunct="1"/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</a:t>
            </a:r>
            <a:r>
              <a:rPr lang="en-US" altLang="zh-CN" sz="2000" baseline="-25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     v</a:t>
            </a:r>
            <a:r>
              <a:rPr lang="en-US" altLang="zh-CN" sz="2000" baseline="-25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</a:p>
        </p:txBody>
      </p:sp>
      <p:graphicFrame>
        <p:nvGraphicFramePr>
          <p:cNvPr id="24" name="Group 64">
            <a:extLst>
              <a:ext uri="{FF2B5EF4-FFF2-40B4-BE49-F238E27FC236}">
                <a16:creationId xmlns:a16="http://schemas.microsoft.com/office/drawing/2014/main" id="{FE89363C-922E-74CE-1D46-58DA19F918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833446"/>
              </p:ext>
            </p:extLst>
          </p:nvPr>
        </p:nvGraphicFramePr>
        <p:xfrm>
          <a:off x="563563" y="3706996"/>
          <a:ext cx="5491776" cy="1558926"/>
        </p:xfrm>
        <a:graphic>
          <a:graphicData uri="http://schemas.openxmlformats.org/drawingml/2006/table">
            <a:tbl>
              <a:tblPr/>
              <a:tblGrid>
                <a:gridCol w="18686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3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91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itchFamily="18" charset="0"/>
                        </a:rPr>
                        <a:t>路程 </a:t>
                      </a: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itchFamily="18" charset="0"/>
                        </a:rPr>
                        <a:t>/m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itchFamily="18" charset="0"/>
                        </a:rPr>
                        <a:t>运动时间 </a:t>
                      </a: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itchFamily="18" charset="0"/>
                        </a:rPr>
                        <a:t>/s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itchFamily="18" charset="0"/>
                        </a:rPr>
                        <a:t>速度 </a:t>
                      </a: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itchFamily="18" charset="0"/>
                        </a:rPr>
                        <a:t>/m•s</a:t>
                      </a:r>
                      <a:r>
                        <a:rPr kumimoji="0" lang="en-US" altLang="zh-CN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itchFamily="18" charset="0"/>
                        </a:rPr>
                        <a:t>-1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itchFamily="18" charset="0"/>
                        </a:rPr>
                        <a:t>上半段</a:t>
                      </a: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itchFamily="18" charset="0"/>
                        </a:rPr>
                        <a:t>s</a:t>
                      </a:r>
                      <a:r>
                        <a:rPr kumimoji="0" lang="en-US" altLang="zh-CN" sz="20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itchFamily="18" charset="0"/>
                        </a:rPr>
                        <a:t>1</a:t>
                      </a: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itchFamily="18" charset="0"/>
                        </a:rPr>
                        <a:t>=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itchFamily="18" charset="0"/>
                        </a:rPr>
                        <a:t>t</a:t>
                      </a:r>
                      <a:r>
                        <a:rPr kumimoji="0" lang="en-US" altLang="zh-CN" sz="20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itchFamily="18" charset="0"/>
                        </a:rPr>
                        <a:t>1</a:t>
                      </a: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itchFamily="18" charset="0"/>
                        </a:rPr>
                        <a:t>=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itchFamily="18" charset="0"/>
                        </a:rPr>
                        <a:t>v</a:t>
                      </a:r>
                      <a:r>
                        <a:rPr kumimoji="0" lang="en-US" altLang="zh-CN" sz="20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itchFamily="18" charset="0"/>
                        </a:rPr>
                        <a:t>1</a:t>
                      </a: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itchFamily="18" charset="0"/>
                        </a:rPr>
                        <a:t>=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itchFamily="18" charset="0"/>
                        </a:rPr>
                        <a:t>下半段</a:t>
                      </a: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itchFamily="18" charset="0"/>
                        </a:rPr>
                        <a:t>s</a:t>
                      </a:r>
                      <a:r>
                        <a:rPr kumimoji="0" lang="en-US" altLang="zh-CN" sz="20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itchFamily="18" charset="0"/>
                        </a:rPr>
                        <a:t>2</a:t>
                      </a: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itchFamily="18" charset="0"/>
                        </a:rPr>
                        <a:t>=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itchFamily="18" charset="0"/>
                        </a:rPr>
                        <a:t>t</a:t>
                      </a:r>
                      <a:r>
                        <a:rPr kumimoji="0" lang="en-US" altLang="zh-CN" sz="20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itchFamily="18" charset="0"/>
                        </a:rPr>
                        <a:t>2</a:t>
                      </a: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itchFamily="18" charset="0"/>
                        </a:rPr>
                        <a:t>=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itchFamily="18" charset="0"/>
                        </a:rPr>
                        <a:t>v</a:t>
                      </a:r>
                      <a:r>
                        <a:rPr kumimoji="0" lang="en-US" altLang="zh-CN" sz="20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itchFamily="18" charset="0"/>
                        </a:rPr>
                        <a:t>2</a:t>
                      </a: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itchFamily="18" charset="0"/>
                        </a:rPr>
                        <a:t>=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40897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1085</Words>
  <Application>Microsoft Office PowerPoint</Application>
  <PresentationFormat>宽屏</PresentationFormat>
  <Paragraphs>167</Paragraphs>
  <Slides>14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等线</vt:lpstr>
      <vt:lpstr>等线 Light</vt:lpstr>
      <vt:lpstr>黑体</vt:lpstr>
      <vt:lpstr>微软雅黑</vt:lpstr>
      <vt:lpstr>Arial</vt:lpstr>
      <vt:lpstr>Comic Sans MS</vt:lpstr>
      <vt:lpstr>Times New Roman</vt:lpstr>
      <vt:lpstr>Office 主题​​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Administrator</cp:lastModifiedBy>
  <cp:revision>1</cp:revision>
  <cp:lastPrinted>2022-07-08T06:38:32Z</cp:lastPrinted>
  <dcterms:created xsi:type="dcterms:W3CDTF">2022-07-08T06:38:32Z</dcterms:created>
  <dcterms:modified xsi:type="dcterms:W3CDTF">2024-08-09T00:50:43Z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