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26CB4-D484-49FA-861E-31975EB998C6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3"/>
          <p:cNvSpPr txBox="1">
            <a:spLocks noChangeArrowheads="1"/>
          </p:cNvSpPr>
          <p:nvPr/>
        </p:nvSpPr>
        <p:spPr bwMode="auto">
          <a:xfrm>
            <a:off x="1475656" y="2348880"/>
            <a:ext cx="68802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zh-CN" altLang="en-US" sz="6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凸透镜成像的规律</a:t>
            </a:r>
          </a:p>
        </p:txBody>
      </p:sp>
    </p:spTree>
    <p:extLst>
      <p:ext uri="{BB962C8B-B14F-4D97-AF65-F5344CB8AC3E}">
        <p14:creationId xmlns:p14="http://schemas.microsoft.com/office/powerpoint/2010/main" xmlns="" val="412724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Freeform 44"/>
          <p:cNvSpPr>
            <a:spLocks noChangeArrowheads="1"/>
          </p:cNvSpPr>
          <p:nvPr/>
        </p:nvSpPr>
        <p:spPr bwMode="auto">
          <a:xfrm flipH="1">
            <a:off x="3044825" y="2049463"/>
            <a:ext cx="2544763" cy="2659062"/>
          </a:xfrm>
          <a:custGeom>
            <a:avLst/>
            <a:gdLst>
              <a:gd name="T0" fmla="*/ 2314 w 4620"/>
              <a:gd name="T1" fmla="*/ 0 h 4615"/>
              <a:gd name="T2" fmla="*/ 4620 w 4620"/>
              <a:gd name="T3" fmla="*/ 2306 h 4615"/>
              <a:gd name="T4" fmla="*/ 2314 w 4620"/>
              <a:gd name="T5" fmla="*/ 4615 h 4615"/>
              <a:gd name="T6" fmla="*/ 2044 w 4620"/>
              <a:gd name="T7" fmla="*/ 4345 h 4615"/>
              <a:gd name="T8" fmla="*/ 2397 w 4620"/>
              <a:gd name="T9" fmla="*/ 3993 h 4615"/>
              <a:gd name="T10" fmla="*/ 2397 w 4620"/>
              <a:gd name="T11" fmla="*/ 4286 h 4615"/>
              <a:gd name="T12" fmla="*/ 2607 w 4620"/>
              <a:gd name="T13" fmla="*/ 4286 h 4615"/>
              <a:gd name="T14" fmla="*/ 2607 w 4620"/>
              <a:gd name="T15" fmla="*/ 3631 h 4615"/>
              <a:gd name="T16" fmla="*/ 1952 w 4620"/>
              <a:gd name="T17" fmla="*/ 3631 h 4615"/>
              <a:gd name="T18" fmla="*/ 1952 w 4620"/>
              <a:gd name="T19" fmla="*/ 3844 h 4615"/>
              <a:gd name="T20" fmla="*/ 2245 w 4620"/>
              <a:gd name="T21" fmla="*/ 3844 h 4615"/>
              <a:gd name="T22" fmla="*/ 1893 w 4620"/>
              <a:gd name="T23" fmla="*/ 4196 h 4615"/>
              <a:gd name="T24" fmla="*/ 1623 w 4620"/>
              <a:gd name="T25" fmla="*/ 3927 h 4615"/>
              <a:gd name="T26" fmla="*/ 2756 w 4620"/>
              <a:gd name="T27" fmla="*/ 2794 h 4615"/>
              <a:gd name="T28" fmla="*/ 0 w 4620"/>
              <a:gd name="T29" fmla="*/ 2794 h 4615"/>
              <a:gd name="T30" fmla="*/ 0 w 4620"/>
              <a:gd name="T31" fmla="*/ 2413 h 4615"/>
              <a:gd name="T32" fmla="*/ 499 w 4620"/>
              <a:gd name="T33" fmla="*/ 2413 h 4615"/>
              <a:gd name="T34" fmla="*/ 291 w 4620"/>
              <a:gd name="T35" fmla="*/ 2621 h 4615"/>
              <a:gd name="T36" fmla="*/ 443 w 4620"/>
              <a:gd name="T37" fmla="*/ 2770 h 4615"/>
              <a:gd name="T38" fmla="*/ 906 w 4620"/>
              <a:gd name="T39" fmla="*/ 2306 h 4615"/>
              <a:gd name="T40" fmla="*/ 443 w 4620"/>
              <a:gd name="T41" fmla="*/ 1843 h 4615"/>
              <a:gd name="T42" fmla="*/ 291 w 4620"/>
              <a:gd name="T43" fmla="*/ 1994 h 4615"/>
              <a:gd name="T44" fmla="*/ 499 w 4620"/>
              <a:gd name="T45" fmla="*/ 2200 h 4615"/>
              <a:gd name="T46" fmla="*/ 0 w 4620"/>
              <a:gd name="T47" fmla="*/ 2200 h 4615"/>
              <a:gd name="T48" fmla="*/ 0 w 4620"/>
              <a:gd name="T49" fmla="*/ 1819 h 4615"/>
              <a:gd name="T50" fmla="*/ 2756 w 4620"/>
              <a:gd name="T51" fmla="*/ 1819 h 4615"/>
              <a:gd name="T52" fmla="*/ 1623 w 4620"/>
              <a:gd name="T53" fmla="*/ 688 h 4615"/>
              <a:gd name="T54" fmla="*/ 1893 w 4620"/>
              <a:gd name="T55" fmla="*/ 418 h 4615"/>
              <a:gd name="T56" fmla="*/ 2245 w 4620"/>
              <a:gd name="T57" fmla="*/ 771 h 4615"/>
              <a:gd name="T58" fmla="*/ 1952 w 4620"/>
              <a:gd name="T59" fmla="*/ 771 h 4615"/>
              <a:gd name="T60" fmla="*/ 1952 w 4620"/>
              <a:gd name="T61" fmla="*/ 981 h 4615"/>
              <a:gd name="T62" fmla="*/ 2607 w 4620"/>
              <a:gd name="T63" fmla="*/ 981 h 4615"/>
              <a:gd name="T64" fmla="*/ 2607 w 4620"/>
              <a:gd name="T65" fmla="*/ 326 h 4615"/>
              <a:gd name="T66" fmla="*/ 2397 w 4620"/>
              <a:gd name="T67" fmla="*/ 326 h 4615"/>
              <a:gd name="T68" fmla="*/ 2397 w 4620"/>
              <a:gd name="T69" fmla="*/ 619 h 4615"/>
              <a:gd name="T70" fmla="*/ 2044 w 4620"/>
              <a:gd name="T71" fmla="*/ 267 h 4615"/>
              <a:gd name="T72" fmla="*/ 2314 w 4620"/>
              <a:gd name="T73" fmla="*/ 0 h 4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620" h="4615">
                <a:moveTo>
                  <a:pt x="2314" y="0"/>
                </a:moveTo>
                <a:lnTo>
                  <a:pt x="4620" y="2306"/>
                </a:lnTo>
                <a:lnTo>
                  <a:pt x="2314" y="4615"/>
                </a:lnTo>
                <a:lnTo>
                  <a:pt x="2044" y="4345"/>
                </a:lnTo>
                <a:lnTo>
                  <a:pt x="2397" y="3993"/>
                </a:lnTo>
                <a:lnTo>
                  <a:pt x="2397" y="4286"/>
                </a:lnTo>
                <a:lnTo>
                  <a:pt x="2607" y="4286"/>
                </a:lnTo>
                <a:lnTo>
                  <a:pt x="2607" y="3631"/>
                </a:lnTo>
                <a:lnTo>
                  <a:pt x="1952" y="3631"/>
                </a:lnTo>
                <a:lnTo>
                  <a:pt x="1952" y="3844"/>
                </a:lnTo>
                <a:lnTo>
                  <a:pt x="2245" y="3844"/>
                </a:lnTo>
                <a:lnTo>
                  <a:pt x="1893" y="4196"/>
                </a:lnTo>
                <a:lnTo>
                  <a:pt x="1623" y="3927"/>
                </a:lnTo>
                <a:lnTo>
                  <a:pt x="2756" y="2794"/>
                </a:lnTo>
                <a:lnTo>
                  <a:pt x="0" y="2794"/>
                </a:lnTo>
                <a:lnTo>
                  <a:pt x="0" y="2413"/>
                </a:lnTo>
                <a:lnTo>
                  <a:pt x="499" y="2413"/>
                </a:lnTo>
                <a:lnTo>
                  <a:pt x="291" y="2621"/>
                </a:lnTo>
                <a:lnTo>
                  <a:pt x="443" y="2770"/>
                </a:lnTo>
                <a:lnTo>
                  <a:pt x="906" y="2306"/>
                </a:lnTo>
                <a:lnTo>
                  <a:pt x="443" y="1843"/>
                </a:lnTo>
                <a:lnTo>
                  <a:pt x="291" y="1994"/>
                </a:lnTo>
                <a:lnTo>
                  <a:pt x="499" y="2200"/>
                </a:lnTo>
                <a:lnTo>
                  <a:pt x="0" y="2200"/>
                </a:lnTo>
                <a:lnTo>
                  <a:pt x="0" y="1819"/>
                </a:lnTo>
                <a:lnTo>
                  <a:pt x="2756" y="1819"/>
                </a:lnTo>
                <a:lnTo>
                  <a:pt x="1623" y="688"/>
                </a:lnTo>
                <a:lnTo>
                  <a:pt x="1893" y="418"/>
                </a:lnTo>
                <a:lnTo>
                  <a:pt x="2245" y="771"/>
                </a:lnTo>
                <a:lnTo>
                  <a:pt x="1952" y="771"/>
                </a:lnTo>
                <a:lnTo>
                  <a:pt x="1952" y="981"/>
                </a:lnTo>
                <a:lnTo>
                  <a:pt x="2607" y="981"/>
                </a:lnTo>
                <a:lnTo>
                  <a:pt x="2607" y="326"/>
                </a:lnTo>
                <a:lnTo>
                  <a:pt x="2397" y="326"/>
                </a:lnTo>
                <a:lnTo>
                  <a:pt x="2397" y="619"/>
                </a:lnTo>
                <a:lnTo>
                  <a:pt x="2044" y="267"/>
                </a:lnTo>
                <a:lnTo>
                  <a:pt x="2314" y="0"/>
                </a:lnTo>
                <a:close/>
              </a:path>
            </a:pathLst>
          </a:custGeom>
          <a:solidFill>
            <a:srgbClr val="1483B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5122" name="Group 12"/>
          <p:cNvGrpSpPr>
            <a:grpSpLocks/>
          </p:cNvGrpSpPr>
          <p:nvPr/>
        </p:nvGrpSpPr>
        <p:grpSpPr bwMode="auto">
          <a:xfrm>
            <a:off x="4570413" y="0"/>
            <a:ext cx="3711575" cy="2349500"/>
            <a:chOff x="0" y="0"/>
            <a:chExt cx="3462" cy="2733"/>
          </a:xfrm>
        </p:grpSpPr>
        <p:sp>
          <p:nvSpPr>
            <p:cNvPr id="5123" name="任意多边形 52"/>
            <p:cNvSpPr>
              <a:spLocks noChangeArrowheads="1"/>
            </p:cNvSpPr>
            <p:nvPr/>
          </p:nvSpPr>
          <p:spPr bwMode="auto">
            <a:xfrm flipH="1">
              <a:off x="0" y="69"/>
              <a:ext cx="3145" cy="2664"/>
            </a:xfrm>
            <a:custGeom>
              <a:avLst/>
              <a:gdLst>
                <a:gd name="T0" fmla="*/ 783772 w 1851026"/>
                <a:gd name="T1" fmla="*/ 0 h 1567544"/>
                <a:gd name="T2" fmla="*/ 1567544 w 1851026"/>
                <a:gd name="T3" fmla="*/ 783772 h 1567544"/>
                <a:gd name="T4" fmla="*/ 1551621 w 1851026"/>
                <a:gd name="T5" fmla="*/ 941729 h 1567544"/>
                <a:gd name="T6" fmla="*/ 1529901 w 1851026"/>
                <a:gd name="T7" fmla="*/ 1011700 h 1567544"/>
                <a:gd name="T8" fmla="*/ 1851026 w 1851026"/>
                <a:gd name="T9" fmla="*/ 1194254 h 1567544"/>
                <a:gd name="T10" fmla="*/ 1448741 w 1851026"/>
                <a:gd name="T11" fmla="*/ 1194254 h 1567544"/>
                <a:gd name="T12" fmla="*/ 1433688 w 1851026"/>
                <a:gd name="T13" fmla="*/ 1221986 h 1567544"/>
                <a:gd name="T14" fmla="*/ 783772 w 1851026"/>
                <a:gd name="T15" fmla="*/ 1567544 h 1567544"/>
                <a:gd name="T16" fmla="*/ 0 w 1851026"/>
                <a:gd name="T17" fmla="*/ 783772 h 1567544"/>
                <a:gd name="T18" fmla="*/ 783772 w 1851026"/>
                <a:gd name="T19" fmla="*/ 0 h 1567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51026" h="1567544">
                  <a:moveTo>
                    <a:pt x="783772" y="0"/>
                  </a:moveTo>
                  <a:cubicBezTo>
                    <a:pt x="1216637" y="0"/>
                    <a:pt x="1567544" y="350907"/>
                    <a:pt x="1567544" y="783772"/>
                  </a:cubicBezTo>
                  <a:cubicBezTo>
                    <a:pt x="1567544" y="837880"/>
                    <a:pt x="1562061" y="890708"/>
                    <a:pt x="1551621" y="941729"/>
                  </a:cubicBezTo>
                  <a:lnTo>
                    <a:pt x="1529901" y="1011700"/>
                  </a:lnTo>
                  <a:lnTo>
                    <a:pt x="1851026" y="1194254"/>
                  </a:lnTo>
                  <a:lnTo>
                    <a:pt x="1448741" y="1194254"/>
                  </a:lnTo>
                  <a:lnTo>
                    <a:pt x="1433688" y="1221986"/>
                  </a:lnTo>
                  <a:cubicBezTo>
                    <a:pt x="1292838" y="1430471"/>
                    <a:pt x="1054313" y="1567544"/>
                    <a:pt x="783772" y="1567544"/>
                  </a:cubicBezTo>
                  <a:cubicBezTo>
                    <a:pt x="350907" y="1567544"/>
                    <a:pt x="0" y="1216637"/>
                    <a:pt x="0" y="783772"/>
                  </a:cubicBezTo>
                  <a:cubicBezTo>
                    <a:pt x="0" y="350907"/>
                    <a:pt x="350907" y="0"/>
                    <a:pt x="783772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24" name="Oval 14"/>
            <p:cNvSpPr>
              <a:spLocks noChangeArrowheads="1"/>
            </p:cNvSpPr>
            <p:nvPr/>
          </p:nvSpPr>
          <p:spPr bwMode="auto">
            <a:xfrm>
              <a:off x="287" y="0"/>
              <a:ext cx="3175" cy="2676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dirty="0">
                  <a:sym typeface="Arial" pitchFamily="34" charset="0"/>
                </a:rPr>
                <a:t>通过实验探究并知道凸透镜成像的规律</a:t>
              </a:r>
            </a:p>
          </p:txBody>
        </p:sp>
      </p:grpSp>
      <p:grpSp>
        <p:nvGrpSpPr>
          <p:cNvPr id="5125" name="Group 15"/>
          <p:cNvGrpSpPr>
            <a:grpSpLocks/>
          </p:cNvGrpSpPr>
          <p:nvPr/>
        </p:nvGrpSpPr>
        <p:grpSpPr bwMode="auto">
          <a:xfrm>
            <a:off x="5510213" y="2155825"/>
            <a:ext cx="4017962" cy="2401888"/>
            <a:chOff x="0" y="0"/>
            <a:chExt cx="3602" cy="2664"/>
          </a:xfrm>
        </p:grpSpPr>
        <p:sp>
          <p:nvSpPr>
            <p:cNvPr id="5126" name="任意多边形 56"/>
            <p:cNvSpPr>
              <a:spLocks noChangeArrowheads="1"/>
            </p:cNvSpPr>
            <p:nvPr/>
          </p:nvSpPr>
          <p:spPr bwMode="auto">
            <a:xfrm rot="16200000" flipH="1">
              <a:off x="271" y="-271"/>
              <a:ext cx="2664" cy="3206"/>
            </a:xfrm>
            <a:custGeom>
              <a:avLst/>
              <a:gdLst>
                <a:gd name="T0" fmla="*/ 0 w 1562100"/>
                <a:gd name="T1" fmla="*/ 1114567 h 1895617"/>
                <a:gd name="T2" fmla="*/ 623641 w 1562100"/>
                <a:gd name="T3" fmla="*/ 349385 h 1895617"/>
                <a:gd name="T4" fmla="*/ 673636 w 1562100"/>
                <a:gd name="T5" fmla="*/ 344345 h 1895617"/>
                <a:gd name="T6" fmla="*/ 781050 w 1562100"/>
                <a:gd name="T7" fmla="*/ 0 h 1895617"/>
                <a:gd name="T8" fmla="*/ 888464 w 1562100"/>
                <a:gd name="T9" fmla="*/ 344345 h 1895617"/>
                <a:gd name="T10" fmla="*/ 938459 w 1562100"/>
                <a:gd name="T11" fmla="*/ 349385 h 1895617"/>
                <a:gd name="T12" fmla="*/ 1562100 w 1562100"/>
                <a:gd name="T13" fmla="*/ 1114567 h 1895617"/>
                <a:gd name="T14" fmla="*/ 781050 w 1562100"/>
                <a:gd name="T15" fmla="*/ 1895617 h 1895617"/>
                <a:gd name="T16" fmla="*/ 0 w 1562100"/>
                <a:gd name="T17" fmla="*/ 1114567 h 1895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2100" h="1895617">
                  <a:moveTo>
                    <a:pt x="0" y="1114567"/>
                  </a:moveTo>
                  <a:cubicBezTo>
                    <a:pt x="0" y="737125"/>
                    <a:pt x="267730" y="422215"/>
                    <a:pt x="623641" y="349385"/>
                  </a:cubicBezTo>
                  <a:lnTo>
                    <a:pt x="673636" y="344345"/>
                  </a:lnTo>
                  <a:lnTo>
                    <a:pt x="781050" y="0"/>
                  </a:lnTo>
                  <a:lnTo>
                    <a:pt x="888464" y="344345"/>
                  </a:lnTo>
                  <a:lnTo>
                    <a:pt x="938459" y="349385"/>
                  </a:lnTo>
                  <a:cubicBezTo>
                    <a:pt x="1294370" y="422215"/>
                    <a:pt x="1562100" y="737125"/>
                    <a:pt x="1562100" y="1114567"/>
                  </a:cubicBezTo>
                  <a:cubicBezTo>
                    <a:pt x="1562100" y="1545929"/>
                    <a:pt x="1212412" y="1895617"/>
                    <a:pt x="781050" y="1895617"/>
                  </a:cubicBezTo>
                  <a:cubicBezTo>
                    <a:pt x="349688" y="1895617"/>
                    <a:pt x="0" y="1545929"/>
                    <a:pt x="0" y="1114567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27" name="Oval 17"/>
            <p:cNvSpPr>
              <a:spLocks noChangeArrowheads="1"/>
            </p:cNvSpPr>
            <p:nvPr/>
          </p:nvSpPr>
          <p:spPr bwMode="auto">
            <a:xfrm>
              <a:off x="360" y="291"/>
              <a:ext cx="3242" cy="2260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/>
              <a:r>
                <a:rPr lang="zh-CN" altLang="en-US" sz="2800">
                  <a:solidFill>
                    <a:schemeClr val="bg1"/>
                  </a:solidFill>
                  <a:sym typeface="Arial" pitchFamily="34" charset="0"/>
                </a:rPr>
                <a:t>通过探究活动，体验科学探究的过程和基本研究方法。</a:t>
              </a:r>
            </a:p>
          </p:txBody>
        </p:sp>
      </p:grpSp>
      <p:grpSp>
        <p:nvGrpSpPr>
          <p:cNvPr id="5128" name="Group 18"/>
          <p:cNvGrpSpPr>
            <a:grpSpLocks/>
          </p:cNvGrpSpPr>
          <p:nvPr/>
        </p:nvGrpSpPr>
        <p:grpSpPr bwMode="auto">
          <a:xfrm>
            <a:off x="4570413" y="4483100"/>
            <a:ext cx="4753970" cy="1997075"/>
            <a:chOff x="0" y="0"/>
            <a:chExt cx="3268" cy="2676"/>
          </a:xfrm>
        </p:grpSpPr>
        <p:sp>
          <p:nvSpPr>
            <p:cNvPr id="5129" name="任意多边形 53"/>
            <p:cNvSpPr>
              <a:spLocks noChangeArrowheads="1"/>
            </p:cNvSpPr>
            <p:nvPr/>
          </p:nvSpPr>
          <p:spPr bwMode="auto">
            <a:xfrm flipH="1" flipV="1">
              <a:off x="0" y="0"/>
              <a:ext cx="3144" cy="2663"/>
            </a:xfrm>
            <a:custGeom>
              <a:avLst/>
              <a:gdLst>
                <a:gd name="T0" fmla="*/ 783772 w 1851026"/>
                <a:gd name="T1" fmla="*/ 0 h 1567544"/>
                <a:gd name="T2" fmla="*/ 1567544 w 1851026"/>
                <a:gd name="T3" fmla="*/ 783772 h 1567544"/>
                <a:gd name="T4" fmla="*/ 1551621 w 1851026"/>
                <a:gd name="T5" fmla="*/ 941729 h 1567544"/>
                <a:gd name="T6" fmla="*/ 1529901 w 1851026"/>
                <a:gd name="T7" fmla="*/ 1011700 h 1567544"/>
                <a:gd name="T8" fmla="*/ 1851026 w 1851026"/>
                <a:gd name="T9" fmla="*/ 1194254 h 1567544"/>
                <a:gd name="T10" fmla="*/ 1448741 w 1851026"/>
                <a:gd name="T11" fmla="*/ 1194254 h 1567544"/>
                <a:gd name="T12" fmla="*/ 1433688 w 1851026"/>
                <a:gd name="T13" fmla="*/ 1221986 h 1567544"/>
                <a:gd name="T14" fmla="*/ 783772 w 1851026"/>
                <a:gd name="T15" fmla="*/ 1567544 h 1567544"/>
                <a:gd name="T16" fmla="*/ 0 w 1851026"/>
                <a:gd name="T17" fmla="*/ 783772 h 1567544"/>
                <a:gd name="T18" fmla="*/ 783772 w 1851026"/>
                <a:gd name="T19" fmla="*/ 0 h 1567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51026" h="1567544">
                  <a:moveTo>
                    <a:pt x="783772" y="0"/>
                  </a:moveTo>
                  <a:cubicBezTo>
                    <a:pt x="1216637" y="0"/>
                    <a:pt x="1567544" y="350907"/>
                    <a:pt x="1567544" y="783772"/>
                  </a:cubicBezTo>
                  <a:cubicBezTo>
                    <a:pt x="1567544" y="837880"/>
                    <a:pt x="1562061" y="890708"/>
                    <a:pt x="1551621" y="941729"/>
                  </a:cubicBezTo>
                  <a:lnTo>
                    <a:pt x="1529901" y="1011700"/>
                  </a:lnTo>
                  <a:lnTo>
                    <a:pt x="1851026" y="1194254"/>
                  </a:lnTo>
                  <a:lnTo>
                    <a:pt x="1448741" y="1194254"/>
                  </a:lnTo>
                  <a:lnTo>
                    <a:pt x="1433688" y="1221986"/>
                  </a:lnTo>
                  <a:cubicBezTo>
                    <a:pt x="1292838" y="1430471"/>
                    <a:pt x="1054313" y="1567544"/>
                    <a:pt x="783772" y="1567544"/>
                  </a:cubicBezTo>
                  <a:cubicBezTo>
                    <a:pt x="350907" y="1567544"/>
                    <a:pt x="0" y="1216637"/>
                    <a:pt x="0" y="783772"/>
                  </a:cubicBezTo>
                  <a:cubicBezTo>
                    <a:pt x="0" y="350907"/>
                    <a:pt x="350907" y="0"/>
                    <a:pt x="783772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30" name="Oval 20"/>
            <p:cNvSpPr>
              <a:spLocks noChangeArrowheads="1"/>
            </p:cNvSpPr>
            <p:nvPr/>
          </p:nvSpPr>
          <p:spPr bwMode="auto">
            <a:xfrm>
              <a:off x="465" y="0"/>
              <a:ext cx="2803" cy="2676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/>
              <a:r>
                <a:rPr lang="zh-CN" altLang="en-US" sz="2300" dirty="0">
                  <a:solidFill>
                    <a:schemeClr val="bg1"/>
                  </a:solidFill>
                  <a:sym typeface="Arial" pitchFamily="34" charset="0"/>
                </a:rPr>
                <a:t>体会实验探究的重要意义，建立生活与物理知识的联系，乐于探究物理学道理。</a:t>
              </a:r>
            </a:p>
          </p:txBody>
        </p:sp>
      </p:grpSp>
      <p:sp>
        <p:nvSpPr>
          <p:cNvPr id="5131" name="文本框 4"/>
          <p:cNvSpPr txBox="1">
            <a:spLocks noChangeArrowheads="1"/>
          </p:cNvSpPr>
          <p:nvPr/>
        </p:nvSpPr>
        <p:spPr bwMode="auto">
          <a:xfrm>
            <a:off x="539552" y="3068960"/>
            <a:ext cx="2376265" cy="67843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SzPct val="125000"/>
            </a:pPr>
            <a:r>
              <a:rPr lang="zh-CN" altLang="en-US" sz="3600" dirty="0">
                <a:solidFill>
                  <a:srgbClr val="000000"/>
                </a:solidFill>
                <a:sym typeface="Arial" pitchFamily="34" charset="0"/>
              </a:rPr>
              <a:t>学习目标</a:t>
            </a:r>
          </a:p>
        </p:txBody>
      </p:sp>
    </p:spTree>
    <p:extLst>
      <p:ext uri="{BB962C8B-B14F-4D97-AF65-F5344CB8AC3E}">
        <p14:creationId xmlns:p14="http://schemas.microsoft.com/office/powerpoint/2010/main" xmlns="" val="152410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矩形 69"/>
          <p:cNvPicPr>
            <a:picLocks noGrp="1"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175" y="2492896"/>
            <a:ext cx="78994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764704"/>
            <a:ext cx="712192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zh-CN" altLang="en-US" sz="3200" dirty="0" smtClean="0">
                <a:solidFill>
                  <a:prstClr val="black"/>
                </a:solidFill>
                <a:ea typeface="宋体" pitchFamily="2" charset="-122"/>
                <a:cs typeface="+mj-cs"/>
              </a:rPr>
              <a:t>一、凸透镜成像的影响因素是什么？</a:t>
            </a:r>
          </a:p>
        </p:txBody>
      </p:sp>
    </p:spTree>
    <p:extLst>
      <p:ext uri="{BB962C8B-B14F-4D97-AF65-F5344CB8AC3E}">
        <p14:creationId xmlns:p14="http://schemas.microsoft.com/office/powerpoint/2010/main" xmlns="" val="327961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图片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7731125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AutoShape 61"/>
          <p:cNvSpPr>
            <a:spLocks noChangeArrowheads="1"/>
          </p:cNvSpPr>
          <p:nvPr/>
        </p:nvSpPr>
        <p:spPr bwMode="auto">
          <a:xfrm>
            <a:off x="395536" y="1052736"/>
            <a:ext cx="5853113" cy="593725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rgbClr val="2C3554"/>
              </a:gs>
              <a:gs pos="100000">
                <a:srgbClr val="5F73B5"/>
              </a:gs>
            </a:gsLst>
            <a:lin ang="5400000" scaled="1"/>
          </a:gradFill>
          <a:ln w="19050">
            <a:solidFill>
              <a:srgbClr val="DDDDDD"/>
            </a:solidFill>
            <a:bevel/>
            <a:headEnd/>
            <a:tailEnd/>
          </a:ln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7171" name="AutoShape 3"/>
          <p:cNvSpPr/>
          <p:nvPr/>
        </p:nvSpPr>
        <p:spPr>
          <a:xfrm rot="5400000" flipH="1">
            <a:off x="2169791" y="2330306"/>
            <a:ext cx="541337" cy="2144713"/>
          </a:xfrm>
          <a:prstGeom prst="leftBrace">
            <a:avLst>
              <a:gd name="adj1" fmla="val 98375"/>
              <a:gd name="adj2" fmla="val 50000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pPr algn="ctr"/>
            <a:endParaRPr lang="zh-CN" altLang="en-US" noProof="1">
              <a:ea typeface="宋体" panose="02010600030101010101" pitchFamily="2" charset="-122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1334766" y="3806681"/>
            <a:ext cx="2209800" cy="5191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noProof="1">
                <a:ea typeface="黑体" panose="02010609060101010101" pitchFamily="2" charset="-122"/>
                <a:sym typeface="+mn-ea"/>
              </a:rPr>
              <a:t>物距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u</a:t>
            </a:r>
          </a:p>
        </p:txBody>
      </p:sp>
      <p:sp>
        <p:nvSpPr>
          <p:cNvPr id="7173" name="AutoShape 5"/>
          <p:cNvSpPr>
            <a:spLocks/>
          </p:cNvSpPr>
          <p:nvPr/>
        </p:nvSpPr>
        <p:spPr bwMode="auto">
          <a:xfrm rot="5400000" flipH="1">
            <a:off x="4981253" y="1936607"/>
            <a:ext cx="682625" cy="3263900"/>
          </a:xfrm>
          <a:prstGeom prst="leftBrace">
            <a:avLst>
              <a:gd name="adj1" fmla="val 41572"/>
              <a:gd name="adj2" fmla="val 50000"/>
            </a:avLst>
          </a:prstGeom>
          <a:noFill/>
          <a:ln w="28575">
            <a:solidFill>
              <a:srgbClr val="AF240D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7174" name="Text Box 6"/>
          <p:cNvSpPr txBox="1"/>
          <p:nvPr/>
        </p:nvSpPr>
        <p:spPr>
          <a:xfrm>
            <a:off x="4217666" y="3805094"/>
            <a:ext cx="2209800" cy="522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noProof="1">
                <a:ea typeface="黑体" panose="02010609060101010101" pitchFamily="2" charset="-122"/>
                <a:sym typeface="+mn-ea"/>
              </a:rPr>
              <a:t>像距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v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979712" y="4653136"/>
            <a:ext cx="6553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dirty="0">
                <a:ea typeface="黑体" pitchFamily="49" charset="-122"/>
              </a:rPr>
              <a:t>物体到透镜中心的距离；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608112" y="5551661"/>
            <a:ext cx="1828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>
                <a:ea typeface="黑体" pitchFamily="49" charset="-122"/>
              </a:rPr>
              <a:t>像距v：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1979712" y="5551661"/>
            <a:ext cx="6553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>
                <a:ea typeface="黑体" pitchFamily="49" charset="-122"/>
              </a:rPr>
              <a:t>光屏到透镜中心的距离；</a:t>
            </a:r>
          </a:p>
        </p:txBody>
      </p:sp>
      <p:grpSp>
        <p:nvGrpSpPr>
          <p:cNvPr id="7178" name="Group 10"/>
          <p:cNvGrpSpPr>
            <a:grpSpLocks/>
          </p:cNvGrpSpPr>
          <p:nvPr/>
        </p:nvGrpSpPr>
        <p:grpSpPr bwMode="auto">
          <a:xfrm>
            <a:off x="303312" y="4653136"/>
            <a:ext cx="2057400" cy="1371600"/>
            <a:chOff x="0" y="0"/>
            <a:chExt cx="1152" cy="864"/>
          </a:xfrm>
        </p:grpSpPr>
        <p:sp>
          <p:nvSpPr>
            <p:cNvPr id="7179" name="Text Box 11"/>
            <p:cNvSpPr txBox="1">
              <a:spLocks noChangeArrowheads="1"/>
            </p:cNvSpPr>
            <p:nvPr/>
          </p:nvSpPr>
          <p:spPr bwMode="auto">
            <a:xfrm>
              <a:off x="192" y="0"/>
              <a:ext cx="960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4000">
                  <a:ea typeface="黑体" pitchFamily="49" charset="-122"/>
                </a:rPr>
                <a:t>物距u：</a:t>
              </a:r>
            </a:p>
          </p:txBody>
        </p:sp>
        <p:sp>
          <p:nvSpPr>
            <p:cNvPr id="7180" name="AutoShape 12"/>
            <p:cNvSpPr>
              <a:spLocks/>
            </p:cNvSpPr>
            <p:nvPr/>
          </p:nvSpPr>
          <p:spPr bwMode="auto">
            <a:xfrm>
              <a:off x="0" y="192"/>
              <a:ext cx="192" cy="672"/>
            </a:xfrm>
            <a:prstGeom prst="leftBrace">
              <a:avLst>
                <a:gd name="adj1" fmla="val 29005"/>
                <a:gd name="adj2" fmla="val 50000"/>
              </a:avLst>
            </a:prstGeom>
            <a:noFill/>
            <a:ln w="38100">
              <a:solidFill>
                <a:schemeClr val="tx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 sz="1800"/>
            </a:p>
          </p:txBody>
        </p:sp>
      </p:grpSp>
      <p:sp>
        <p:nvSpPr>
          <p:cNvPr id="7182" name="Text Box 14"/>
          <p:cNvSpPr txBox="1"/>
          <p:nvPr/>
        </p:nvSpPr>
        <p:spPr>
          <a:xfrm>
            <a:off x="323528" y="188640"/>
            <a:ext cx="7416824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zh-CN" altLang="en-US" sz="36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隶书" panose="02010509060101010101" pitchFamily="49" charset="-122"/>
                <a:sym typeface="+mn-ea"/>
              </a:rPr>
              <a:t>二 实验探究凸透镜成像的规律</a:t>
            </a:r>
          </a:p>
        </p:txBody>
      </p:sp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0" y="1052736"/>
            <a:ext cx="6553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ea typeface="黑体" pitchFamily="49" charset="-122"/>
              </a:rPr>
              <a:t>1.认识定义和实验器材</a:t>
            </a:r>
            <a:endParaRPr lang="en-US" altLang="zh-CN" sz="2800" dirty="0">
              <a:solidFill>
                <a:schemeClr val="bg1"/>
              </a:solidFill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768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AutoShape 61"/>
          <p:cNvSpPr>
            <a:spLocks noChangeArrowheads="1"/>
          </p:cNvSpPr>
          <p:nvPr/>
        </p:nvSpPr>
        <p:spPr bwMode="auto">
          <a:xfrm>
            <a:off x="323528" y="116632"/>
            <a:ext cx="3733800" cy="808038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rgbClr val="2C3554"/>
              </a:gs>
              <a:gs pos="100000">
                <a:srgbClr val="5F73B5"/>
              </a:gs>
            </a:gsLst>
            <a:lin ang="5400000" scaled="1"/>
          </a:gradFill>
          <a:ln w="19050">
            <a:solidFill>
              <a:srgbClr val="DDDDDD"/>
            </a:solidFill>
            <a:bevel/>
            <a:headEnd/>
            <a:tailEnd/>
          </a:ln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182563" y="2073275"/>
            <a:ext cx="2392362" cy="3840163"/>
          </a:xfrm>
          <a:prstGeom prst="flowChartOffpageConnector">
            <a:avLst/>
          </a:prstGeom>
          <a:gradFill rotWithShape="1">
            <a:gsLst>
              <a:gs pos="0">
                <a:schemeClr val="accent2"/>
              </a:gs>
              <a:gs pos="100000">
                <a:srgbClr val="FAE2A5"/>
              </a:gs>
            </a:gsLst>
            <a:lin ang="5400000" scaled="1"/>
          </a:gradFill>
          <a:ln>
            <a:noFill/>
          </a:ln>
          <a:effectLst>
            <a:prstShdw prst="shdw13" dist="45791" dir="3378596">
              <a:srgbClr val="1C1C1C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8195" name="Oval 3"/>
          <p:cNvSpPr>
            <a:spLocks noChangeArrowheads="1"/>
          </p:cNvSpPr>
          <p:nvPr/>
        </p:nvSpPr>
        <p:spPr bwMode="auto">
          <a:xfrm>
            <a:off x="228600" y="1431925"/>
            <a:ext cx="2301875" cy="823913"/>
          </a:xfrm>
          <a:prstGeom prst="ellipse">
            <a:avLst/>
          </a:prstGeom>
          <a:gradFill rotWithShape="1">
            <a:gsLst>
              <a:gs pos="0">
                <a:srgbClr val="DFDFDF"/>
              </a:gs>
              <a:gs pos="50000">
                <a:srgbClr val="F7F7F7"/>
              </a:gs>
              <a:gs pos="100000">
                <a:srgbClr val="DFDFDF"/>
              </a:gs>
            </a:gsLst>
            <a:lin ang="5400000" scaled="1"/>
          </a:gradFill>
          <a:ln w="19050">
            <a:solidFill>
              <a:srgbClr val="C0C0C0"/>
            </a:solidFill>
            <a:bevel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1570038"/>
            <a:ext cx="2454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>
                <a:solidFill>
                  <a:srgbClr val="1C1C1C"/>
                </a:solidFill>
              </a:rPr>
              <a:t>1.三心同高</a:t>
            </a:r>
            <a:endParaRPr lang="en-US" altLang="zh-CN" sz="3200">
              <a:solidFill>
                <a:srgbClr val="1C1C1C"/>
              </a:solidFill>
            </a:endParaRPr>
          </a:p>
        </p:txBody>
      </p:sp>
      <p:sp>
        <p:nvSpPr>
          <p:cNvPr id="8197" name="Rectangle 11"/>
          <p:cNvSpPr>
            <a:spLocks noChangeArrowheads="1"/>
          </p:cNvSpPr>
          <p:nvPr/>
        </p:nvSpPr>
        <p:spPr bwMode="auto">
          <a:xfrm>
            <a:off x="277813" y="2317750"/>
            <a:ext cx="2236787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>
              <a:lnSpc>
                <a:spcPct val="110000"/>
              </a:lnSpc>
            </a:pPr>
            <a:r>
              <a:rPr lang="zh-CN" altLang="en-US" sz="2800"/>
              <a:t>调节</a:t>
            </a:r>
            <a:r>
              <a:rPr lang="en-US" altLang="zh-CN" sz="2800"/>
              <a:t>F</a:t>
            </a:r>
            <a:r>
              <a:rPr lang="zh-CN" altLang="en-US" sz="2800"/>
              <a:t>物体、透镜、光屏的</a:t>
            </a:r>
            <a:r>
              <a:rPr lang="en-US" altLang="zh-CN" sz="2800"/>
              <a:t> </a:t>
            </a:r>
            <a:r>
              <a:rPr lang="zh-CN" altLang="en-US" sz="2800"/>
              <a:t>中心，使它们的三心在同一高度上</a:t>
            </a:r>
            <a:endParaRPr lang="en-US" altLang="zh-CN" sz="2800"/>
          </a:p>
        </p:txBody>
      </p:sp>
      <p:grpSp>
        <p:nvGrpSpPr>
          <p:cNvPr id="8198" name="组合 2"/>
          <p:cNvGrpSpPr>
            <a:grpSpLocks/>
          </p:cNvGrpSpPr>
          <p:nvPr/>
        </p:nvGrpSpPr>
        <p:grpSpPr bwMode="auto">
          <a:xfrm>
            <a:off x="2916238" y="917575"/>
            <a:ext cx="2995612" cy="4995863"/>
            <a:chOff x="4593" y="1446"/>
            <a:chExt cx="4716" cy="7867"/>
          </a:xfrm>
        </p:grpSpPr>
        <p:sp>
          <p:nvSpPr>
            <p:cNvPr id="8199" name="AutoShape 5"/>
            <p:cNvSpPr>
              <a:spLocks noChangeArrowheads="1"/>
            </p:cNvSpPr>
            <p:nvPr/>
          </p:nvSpPr>
          <p:spPr bwMode="auto">
            <a:xfrm>
              <a:off x="4593" y="1765"/>
              <a:ext cx="4495" cy="7548"/>
            </a:xfrm>
            <a:prstGeom prst="flowChartOffpageConnector">
              <a:avLst/>
            </a:prstGeom>
            <a:solidFill>
              <a:srgbClr val="F8AEA2"/>
            </a:solidFill>
            <a:ln>
              <a:noFill/>
            </a:ln>
            <a:effectLst>
              <a:prstShdw prst="shdw13" dist="45791" dir="3378596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 sz="1800"/>
            </a:p>
          </p:txBody>
        </p:sp>
        <p:sp>
          <p:nvSpPr>
            <p:cNvPr id="8200" name="Oval 6"/>
            <p:cNvSpPr>
              <a:spLocks noChangeArrowheads="1"/>
            </p:cNvSpPr>
            <p:nvPr/>
          </p:nvSpPr>
          <p:spPr bwMode="auto">
            <a:xfrm>
              <a:off x="4830" y="1446"/>
              <a:ext cx="4022" cy="1109"/>
            </a:xfrm>
            <a:prstGeom prst="ellipse">
              <a:avLst/>
            </a:prstGeom>
            <a:noFill/>
            <a:ln w="19050">
              <a:solidFill>
                <a:srgbClr val="C0C0C0"/>
              </a:solidFill>
              <a:bevel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 sz="1800"/>
            </a:p>
          </p:txBody>
        </p:sp>
        <p:sp>
          <p:nvSpPr>
            <p:cNvPr id="8201" name="Rectangle 7"/>
            <p:cNvSpPr>
              <a:spLocks noChangeArrowheads="1"/>
            </p:cNvSpPr>
            <p:nvPr/>
          </p:nvSpPr>
          <p:spPr bwMode="auto">
            <a:xfrm>
              <a:off x="5323" y="1619"/>
              <a:ext cx="2775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3200">
                  <a:solidFill>
                    <a:srgbClr val="1C1C1C"/>
                  </a:solidFill>
                </a:rPr>
                <a:t>2.调物距</a:t>
              </a:r>
              <a:endParaRPr lang="en-US" altLang="zh-CN" sz="3200">
                <a:solidFill>
                  <a:srgbClr val="1C1C1C"/>
                </a:solidFill>
              </a:endParaRPr>
            </a:p>
          </p:txBody>
        </p:sp>
        <p:sp>
          <p:nvSpPr>
            <p:cNvPr id="8202" name="Rectangle 12"/>
            <p:cNvSpPr>
              <a:spLocks noChangeArrowheads="1"/>
            </p:cNvSpPr>
            <p:nvPr/>
          </p:nvSpPr>
          <p:spPr bwMode="auto">
            <a:xfrm>
              <a:off x="4699" y="2418"/>
              <a:ext cx="4611" cy="5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171450" indent="-171450"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>
                <a:lnSpc>
                  <a:spcPct val="110000"/>
                </a:lnSpc>
              </a:pPr>
              <a:r>
                <a:rPr lang="zh-CN" altLang="en-US" sz="2800"/>
                <a:t>  把凸透镜放在零刻度线上，调节F物体到透镜的距离，使物距分别处于u&gt;2f, u=2f，  f&lt;u&lt;2f, u=f，  u&lt;f</a:t>
              </a:r>
              <a:r>
                <a:rPr lang="en-US" altLang="zh-CN" sz="2800"/>
                <a:t>.</a:t>
              </a:r>
            </a:p>
          </p:txBody>
        </p:sp>
      </p:grpSp>
      <p:grpSp>
        <p:nvGrpSpPr>
          <p:cNvPr id="8204" name="组合 1"/>
          <p:cNvGrpSpPr>
            <a:grpSpLocks/>
          </p:cNvGrpSpPr>
          <p:nvPr/>
        </p:nvGrpSpPr>
        <p:grpSpPr bwMode="auto">
          <a:xfrm>
            <a:off x="5984875" y="862013"/>
            <a:ext cx="2794000" cy="5173662"/>
            <a:chOff x="9425" y="1358"/>
            <a:chExt cx="4399" cy="8146"/>
          </a:xfrm>
        </p:grpSpPr>
        <p:sp>
          <p:nvSpPr>
            <p:cNvPr id="8205" name="AutoShape 8"/>
            <p:cNvSpPr>
              <a:spLocks noChangeArrowheads="1"/>
            </p:cNvSpPr>
            <p:nvPr/>
          </p:nvSpPr>
          <p:spPr bwMode="auto">
            <a:xfrm>
              <a:off x="9436" y="1358"/>
              <a:ext cx="4389" cy="8147"/>
            </a:xfrm>
            <a:prstGeom prst="flowChartOffpageConnector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rgbClr val="B1D4AC"/>
                </a:gs>
              </a:gsLst>
              <a:lin ang="5400000" scaled="1"/>
            </a:gradFill>
            <a:ln>
              <a:noFill/>
            </a:ln>
            <a:effectLst>
              <a:prstShdw prst="shdw13" dist="45791" dir="3378596">
                <a:srgbClr val="1C1C1C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 sz="1800"/>
            </a:p>
          </p:txBody>
        </p:sp>
        <p:sp>
          <p:nvSpPr>
            <p:cNvPr id="8206" name="Oval 9"/>
            <p:cNvSpPr>
              <a:spLocks noChangeArrowheads="1"/>
            </p:cNvSpPr>
            <p:nvPr/>
          </p:nvSpPr>
          <p:spPr bwMode="auto">
            <a:xfrm>
              <a:off x="9730" y="1573"/>
              <a:ext cx="3658" cy="1126"/>
            </a:xfrm>
            <a:prstGeom prst="ellipse">
              <a:avLst/>
            </a:prstGeom>
            <a:gradFill rotWithShape="1">
              <a:gsLst>
                <a:gs pos="0">
                  <a:srgbClr val="DFDFDF"/>
                </a:gs>
                <a:gs pos="50000">
                  <a:srgbClr val="F7F7F7"/>
                </a:gs>
                <a:gs pos="100000">
                  <a:srgbClr val="DFDFDF"/>
                </a:gs>
              </a:gsLst>
              <a:lin ang="5400000" scaled="1"/>
            </a:gradFill>
            <a:ln w="19050">
              <a:solidFill>
                <a:srgbClr val="C0C0C0"/>
              </a:solidFill>
              <a:bevel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 sz="1800"/>
            </a:p>
          </p:txBody>
        </p:sp>
        <p:sp>
          <p:nvSpPr>
            <p:cNvPr id="8207" name="Rectangle 10"/>
            <p:cNvSpPr>
              <a:spLocks noChangeArrowheads="1"/>
            </p:cNvSpPr>
            <p:nvPr/>
          </p:nvSpPr>
          <p:spPr bwMode="auto">
            <a:xfrm>
              <a:off x="9791" y="1731"/>
              <a:ext cx="3604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1C1C1C"/>
                  </a:solidFill>
                </a:rPr>
                <a:t>3.成像和记录</a:t>
              </a:r>
              <a:endParaRPr lang="en-US" altLang="zh-CN" sz="2800">
                <a:solidFill>
                  <a:srgbClr val="1C1C1C"/>
                </a:solidFill>
              </a:endParaRPr>
            </a:p>
          </p:txBody>
        </p:sp>
        <p:sp>
          <p:nvSpPr>
            <p:cNvPr id="8208" name="Rectangle 14"/>
            <p:cNvSpPr>
              <a:spLocks noChangeArrowheads="1"/>
            </p:cNvSpPr>
            <p:nvPr/>
          </p:nvSpPr>
          <p:spPr bwMode="auto">
            <a:xfrm>
              <a:off x="9425" y="3047"/>
              <a:ext cx="4201" cy="5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171450" indent="-171450"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algn="ctr"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6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l">
                <a:lnSpc>
                  <a:spcPct val="110000"/>
                </a:lnSpc>
              </a:pPr>
              <a:r>
                <a:rPr lang="zh-CN" altLang="en-US" sz="2800"/>
                <a:t>  移动光屏，使物体成像最清晰、最明亮，记录物距u、像距v、成像特点在导学案上。</a:t>
              </a:r>
            </a:p>
          </p:txBody>
        </p:sp>
      </p:grpSp>
      <p:pic>
        <p:nvPicPr>
          <p:cNvPr id="9234" name="图片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2317750"/>
            <a:ext cx="2611438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18"/>
          <p:cNvSpPr/>
          <p:nvPr/>
        </p:nvSpPr>
        <p:spPr>
          <a:xfrm>
            <a:off x="323528" y="188640"/>
            <a:ext cx="3456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zh-CN" altLang="en-US" sz="3200" b="1" dirty="0" smtClean="0">
                <a:solidFill>
                  <a:schemeClr val="bg1"/>
                </a:solidFill>
                <a:ea typeface="宋体" pitchFamily="2" charset="-122"/>
                <a:cs typeface="+mj-cs"/>
              </a:rPr>
              <a:t>2.实验步骤</a:t>
            </a:r>
          </a:p>
        </p:txBody>
      </p:sp>
    </p:spTree>
    <p:extLst>
      <p:ext uri="{BB962C8B-B14F-4D97-AF65-F5344CB8AC3E}">
        <p14:creationId xmlns:p14="http://schemas.microsoft.com/office/powerpoint/2010/main" xmlns="" val="269751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AutoShape 61"/>
          <p:cNvSpPr>
            <a:spLocks noChangeArrowheads="1"/>
          </p:cNvSpPr>
          <p:nvPr/>
        </p:nvSpPr>
        <p:spPr bwMode="auto">
          <a:xfrm>
            <a:off x="1047057" y="260648"/>
            <a:ext cx="4237037" cy="625475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rgbClr val="2C3554"/>
              </a:gs>
              <a:gs pos="100000">
                <a:srgbClr val="5F73B5"/>
              </a:gs>
            </a:gsLst>
            <a:lin ang="5400000" scaled="1"/>
          </a:gradFill>
          <a:ln w="19050">
            <a:solidFill>
              <a:srgbClr val="DDDDDD"/>
            </a:solidFill>
            <a:bevel/>
            <a:headEnd/>
            <a:tailEnd/>
          </a:ln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9218" name="Text Box 7"/>
          <p:cNvSpPr txBox="1">
            <a:spLocks noChangeArrowheads="1"/>
          </p:cNvSpPr>
          <p:nvPr/>
        </p:nvSpPr>
        <p:spPr bwMode="auto">
          <a:xfrm>
            <a:off x="-324544" y="260648"/>
            <a:ext cx="6553201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bg1"/>
                </a:solidFill>
                <a:ea typeface="黑体" pitchFamily="49" charset="-122"/>
              </a:rPr>
              <a:t>3.实验注意事项</a:t>
            </a:r>
          </a:p>
        </p:txBody>
      </p:sp>
      <p:sp>
        <p:nvSpPr>
          <p:cNvPr id="9219" name="AutoShape 15"/>
          <p:cNvSpPr>
            <a:spLocks noChangeArrowheads="1"/>
          </p:cNvSpPr>
          <p:nvPr/>
        </p:nvSpPr>
        <p:spPr bwMode="auto">
          <a:xfrm>
            <a:off x="15875" y="1268760"/>
            <a:ext cx="9258300" cy="150653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C0C0C0"/>
            </a:solidFill>
            <a:bevel/>
            <a:headEnd/>
            <a:tailEnd/>
          </a:ln>
          <a:effectLst>
            <a:outerShdw dist="56796" dir="3806097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9220" name="矩形 9"/>
          <p:cNvSpPr>
            <a:spLocks noChangeArrowheads="1"/>
          </p:cNvSpPr>
          <p:nvPr/>
        </p:nvSpPr>
        <p:spPr bwMode="auto">
          <a:xfrm>
            <a:off x="80407" y="1412776"/>
            <a:ext cx="8761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en-US" sz="3200" dirty="0"/>
              <a:t>1、实验过程中，先确定好物距，然后移动光屏，使成像最明亮、最清晰。</a:t>
            </a:r>
          </a:p>
        </p:txBody>
      </p:sp>
      <p:sp>
        <p:nvSpPr>
          <p:cNvPr id="9221" name="AutoShape 15"/>
          <p:cNvSpPr>
            <a:spLocks noChangeArrowheads="1"/>
          </p:cNvSpPr>
          <p:nvPr/>
        </p:nvSpPr>
        <p:spPr bwMode="auto">
          <a:xfrm>
            <a:off x="-118248" y="3092111"/>
            <a:ext cx="9258301" cy="20399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C0C0C0"/>
            </a:solidFill>
            <a:miter lim="800000"/>
            <a:headEnd/>
            <a:tailEnd/>
          </a:ln>
          <a:effectLst>
            <a:outerShdw dist="56796" dir="3806097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9222" name="矩形 9"/>
          <p:cNvSpPr>
            <a:spLocks noChangeArrowheads="1"/>
          </p:cNvSpPr>
          <p:nvPr/>
        </p:nvSpPr>
        <p:spPr bwMode="auto">
          <a:xfrm>
            <a:off x="304612" y="3092111"/>
            <a:ext cx="87598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en-US" sz="3200" dirty="0"/>
              <a:t>2.组内分工：一人确定物距，一人移动光屏，一人观察像的特点，一人记录物距、像距，完成最快最好的小组有加分。</a:t>
            </a:r>
          </a:p>
        </p:txBody>
      </p:sp>
    </p:spTree>
    <p:extLst>
      <p:ext uri="{BB962C8B-B14F-4D97-AF65-F5344CB8AC3E}">
        <p14:creationId xmlns:p14="http://schemas.microsoft.com/office/powerpoint/2010/main" xmlns="" val="263806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AutoShape 61"/>
          <p:cNvSpPr>
            <a:spLocks noChangeArrowheads="1"/>
          </p:cNvSpPr>
          <p:nvPr/>
        </p:nvSpPr>
        <p:spPr bwMode="auto">
          <a:xfrm>
            <a:off x="1143000" y="0"/>
            <a:ext cx="6430963" cy="808038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rgbClr val="2C3554"/>
              </a:gs>
              <a:gs pos="100000">
                <a:srgbClr val="5F73B5"/>
              </a:gs>
            </a:gsLst>
            <a:lin ang="5400000" scaled="1"/>
          </a:gradFill>
          <a:ln w="19050">
            <a:solidFill>
              <a:srgbClr val="DDDDDD"/>
            </a:solidFill>
            <a:bevel/>
            <a:headEnd/>
            <a:tailEnd/>
          </a:ln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10242" name="Rectangle 1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944563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  <a:ea typeface="宋体" pitchFamily="2" charset="-122"/>
              </a:rPr>
              <a:t>4.实验数据记录表格</a:t>
            </a:r>
          </a:p>
        </p:txBody>
      </p:sp>
      <p:graphicFrame>
        <p:nvGraphicFramePr>
          <p:cNvPr id="10289" name="内容占位符 10288"/>
          <p:cNvGraphicFramePr>
            <a:graphicFrameLocks noGrp="1"/>
          </p:cNvGraphicFramePr>
          <p:nvPr>
            <p:ph sz="half" idx="4294967295"/>
          </p:nvPr>
        </p:nvGraphicFramePr>
        <p:xfrm>
          <a:off x="266700" y="968375"/>
          <a:ext cx="8632825" cy="5345113"/>
        </p:xfrm>
        <a:graphic>
          <a:graphicData uri="http://schemas.openxmlformats.org/drawingml/2006/table">
            <a:tbl>
              <a:tblPr/>
              <a:tblGrid>
                <a:gridCol w="1873250"/>
                <a:gridCol w="1762125"/>
                <a:gridCol w="1568450"/>
                <a:gridCol w="1419225"/>
                <a:gridCol w="2009775"/>
              </a:tblGrid>
              <a:tr h="10604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物距（u/cm）</a:t>
                      </a:r>
                    </a:p>
                  </a:txBody>
                  <a:tcPr>
                    <a:lnL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放大/等大/缩小</a:t>
                      </a: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正立/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倒立</a:t>
                      </a: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虚像/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实像</a:t>
                      </a: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像距（v/cm）</a:t>
                      </a: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63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(u&gt;2f)</a:t>
                      </a:r>
                    </a:p>
                  </a:txBody>
                  <a:tcPr>
                    <a:lnL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</a:tr>
              <a:tr h="87153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(u=2f)</a:t>
                      </a:r>
                    </a:p>
                  </a:txBody>
                  <a:tcPr>
                    <a:lnL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97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(f&lt;u&lt;2f)</a:t>
                      </a:r>
                    </a:p>
                  </a:txBody>
                  <a:tcPr>
                    <a:lnL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/>
                    </a:solidFill>
                  </a:tcPr>
                </a:tc>
              </a:tr>
              <a:tr h="87153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(u=f)</a:t>
                      </a:r>
                    </a:p>
                  </a:txBody>
                  <a:tcPr>
                    <a:lnL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55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ea typeface="宋体" panose="02010600030101010101" pitchFamily="2" charset="-122"/>
                        </a:rPr>
                        <a:t>(u&lt;f)</a:t>
                      </a:r>
                    </a:p>
                  </a:txBody>
                  <a:tcPr>
                    <a:lnL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0" dirty="0"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C0C0C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DDDDD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5D1">
                        <a:alpha val="59998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4788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AutoShape 61"/>
          <p:cNvSpPr>
            <a:spLocks noChangeArrowheads="1"/>
          </p:cNvSpPr>
          <p:nvPr/>
        </p:nvSpPr>
        <p:spPr bwMode="auto">
          <a:xfrm>
            <a:off x="1447800" y="0"/>
            <a:ext cx="6553200" cy="808038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19050">
            <a:solidFill>
              <a:srgbClr val="DDDDDD"/>
            </a:solidFill>
            <a:bevel/>
            <a:headEnd/>
            <a:tailEnd/>
          </a:ln>
        </p:spPr>
        <p:txBody>
          <a:bodyPr wrap="none" anchor="ctr"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 dirty="0">
              <a:solidFill>
                <a:schemeClr val="bg1"/>
              </a:solidFill>
            </a:endParaRPr>
          </a:p>
        </p:txBody>
      </p:sp>
      <p:graphicFrame>
        <p:nvGraphicFramePr>
          <p:cNvPr id="12292" name="表格 12291"/>
          <p:cNvGraphicFramePr/>
          <p:nvPr/>
        </p:nvGraphicFramePr>
        <p:xfrm>
          <a:off x="0" y="1668463"/>
          <a:ext cx="8961438" cy="4629150"/>
        </p:xfrm>
        <a:graphic>
          <a:graphicData uri="http://schemas.openxmlformats.org/drawingml/2006/table">
            <a:tbl>
              <a:tblPr/>
              <a:tblGrid>
                <a:gridCol w="1717675"/>
                <a:gridCol w="1716088"/>
                <a:gridCol w="1331912"/>
                <a:gridCol w="1227138"/>
                <a:gridCol w="1274762"/>
                <a:gridCol w="1693863"/>
              </a:tblGrid>
              <a:tr h="10302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应用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物距</a:t>
                      </a:r>
                    </a:p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（u）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倒立或正立</a:t>
                      </a:r>
                      <a:endParaRPr lang="zh-CN" altLang="en-US" sz="24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放大或缩小</a:t>
                      </a:r>
                      <a:endParaRPr lang="zh-CN" altLang="en-US" sz="24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实像或虚像</a:t>
                      </a:r>
                      <a:endParaRPr lang="zh-CN" altLang="en-US" sz="24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像距</a:t>
                      </a:r>
                    </a:p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（ v）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u</a:t>
                      </a: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＞</a:t>
                      </a:r>
                      <a:r>
                        <a:rPr lang="zh-CN" altLang="en-US" sz="2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2f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倒立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缩小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实像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f＜v＜2f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8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u＝2f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倒立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等大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实像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v＝2f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8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f＜u＜2f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倒立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放大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实像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v＞2f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u＝f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不成像、得到一束平行光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</a:tcPr>
                </a:tc>
              </a:tr>
              <a:tr h="7508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u＜f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正立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放大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虚像</a:t>
                      </a: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kern="1200">
                          <a:solidFill>
                            <a:schemeClr val="accent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kern="12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 defTabSz="914400"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buNone/>
                      </a:pPr>
                      <a:endParaRPr lang="zh-CN" altLang="en-US" sz="2800" dirty="0"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1C1C1C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18" name="Rectangle 13"/>
          <p:cNvSpPr txBox="1">
            <a:spLocks noChangeArrowheads="1"/>
          </p:cNvSpPr>
          <p:nvPr/>
        </p:nvSpPr>
        <p:spPr bwMode="auto">
          <a:xfrm>
            <a:off x="539552" y="12417"/>
            <a:ext cx="91440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5.</a:t>
            </a:r>
            <a:r>
              <a:rPr lang="zh-CN" altLang="en-US" dirty="0">
                <a:solidFill>
                  <a:schemeClr val="bg1"/>
                </a:solidFill>
              </a:rPr>
              <a:t>分析数据，归纳规律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1319" name="TextBox 6"/>
          <p:cNvSpPr txBox="1">
            <a:spLocks noChangeArrowheads="1"/>
          </p:cNvSpPr>
          <p:nvPr/>
        </p:nvSpPr>
        <p:spPr bwMode="auto">
          <a:xfrm>
            <a:off x="655638" y="1020763"/>
            <a:ext cx="75136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/>
              <a:t>综合多组实验数据，在展示板上展示</a:t>
            </a:r>
          </a:p>
        </p:txBody>
      </p:sp>
      <p:sp>
        <p:nvSpPr>
          <p:cNvPr id="12345" name="TextBox 7"/>
          <p:cNvSpPr txBox="1">
            <a:spLocks noChangeArrowheads="1"/>
          </p:cNvSpPr>
          <p:nvPr/>
        </p:nvSpPr>
        <p:spPr bwMode="auto">
          <a:xfrm>
            <a:off x="0" y="2789238"/>
            <a:ext cx="18288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chemeClr val="accent1"/>
                </a:solidFill>
              </a:rPr>
              <a:t>照相机</a:t>
            </a:r>
          </a:p>
        </p:txBody>
      </p:sp>
      <p:sp>
        <p:nvSpPr>
          <p:cNvPr id="12346" name="TextBox 8"/>
          <p:cNvSpPr txBox="1">
            <a:spLocks noChangeArrowheads="1"/>
          </p:cNvSpPr>
          <p:nvPr/>
        </p:nvSpPr>
        <p:spPr bwMode="auto">
          <a:xfrm>
            <a:off x="0" y="4343400"/>
            <a:ext cx="1828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chemeClr val="accent1"/>
                </a:solidFill>
              </a:rPr>
              <a:t>投影仪</a:t>
            </a:r>
          </a:p>
        </p:txBody>
      </p:sp>
      <p:sp>
        <p:nvSpPr>
          <p:cNvPr id="12347" name="TextBox 9"/>
          <p:cNvSpPr txBox="1">
            <a:spLocks noChangeArrowheads="1"/>
          </p:cNvSpPr>
          <p:nvPr/>
        </p:nvSpPr>
        <p:spPr bwMode="auto">
          <a:xfrm>
            <a:off x="0" y="5638800"/>
            <a:ext cx="1828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chemeClr val="accent1"/>
                </a:solidFill>
              </a:rPr>
              <a:t>放大镜</a:t>
            </a:r>
          </a:p>
        </p:txBody>
      </p:sp>
      <p:sp>
        <p:nvSpPr>
          <p:cNvPr id="12348" name="TextBox 10"/>
          <p:cNvSpPr txBox="1">
            <a:spLocks noChangeArrowheads="1"/>
          </p:cNvSpPr>
          <p:nvPr/>
        </p:nvSpPr>
        <p:spPr bwMode="auto">
          <a:xfrm>
            <a:off x="0" y="3581400"/>
            <a:ext cx="1828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>
                <a:solidFill>
                  <a:schemeClr val="accent1"/>
                </a:solidFill>
              </a:rPr>
              <a:t>测焦距</a:t>
            </a:r>
          </a:p>
        </p:txBody>
      </p:sp>
    </p:spTree>
    <p:extLst>
      <p:ext uri="{BB962C8B-B14F-4D97-AF65-F5344CB8AC3E}">
        <p14:creationId xmlns:p14="http://schemas.microsoft.com/office/powerpoint/2010/main" xmlns="" val="3228439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45" grpId="0"/>
      <p:bldP spid="12346" grpId="0"/>
      <p:bldP spid="12347" grpId="0"/>
      <p:bldP spid="123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2" descr="data:image/jpeg;base64,/9j/4AAQSkZJRgABAQAAAQABAAD/2wBDAAgGBgcGBQgHBwcJCQgKDBQNDAsLDBkSEw8UHRofHh0aHBwgJC4nICIsIxwcKDcpLDAxNDQ0Hyc5PTgyPC4zNDL/2wBDAQkJCQwLDBgNDRgyIRwhMjIyMjIyMjIyMjIyMjIyMjIyMjIyMjIyMjIyMjIyMjIyMjIyMjIyMjIyMjIyMjIyMjL/wAARCADcAN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qC8vrTT7Zrm9uYbeBOWkmcKo/E0AT0V53q3xs8FaZIYo76W+l6bbSIsM+mTj9Kyv+Fz3t4f+JT4F1y6XtIYiFP8A47/WgD1mivJ/+FifECU5g+Hc+3p+8lwc0f8ACafFb/onkH/gWv8A8VQB6xRXk/8AwmnxW/6J5B/4Fr/8VQfGvxVUEn4eQ4HJxdL/APFUAesUV5P/AMLH8eQfNdfDu62/9MpNx/TNJ/wue+tf+Ql4D162Qfek8pio/wDHf60Aes0V5fafHrwdNMIrr7fZMe81vwPyOf0rstI8a+GdeZV0zW7K4dukYkCuf+AnB/SgDeooooAKKKKACiiigAooooAKKKKACiiigAooooAKKKKAMHxj4mt/CHha91m4AYwpiKMnHmSHhV/P9M15n4d+G+pePY4PEnj/AFK5uBcKJbfTo3KJGh5GQOnGOBz6mtDxpGPGPxb0LwnJ82nWEZ1C8j7OR90H26D8TXrIAAAAwB0AoAyNH8J+H9AjCaVo9laYGN8cI3n6t1P4mtcADoMV5b4X8d6n4j+MmtaVbMH0OzgKAAZAdCBvz7kkemMfWt6/+IdrpfxJtvCl5EES6hUw3GT/AKw54PscY+v14AO1ooqpqd9HpmlXd9KQI7eJpTn2GaALdFeQ/Anxbq3ia116HUZTNDaTxtbuw5Ak35XPoNoP4169QAUhxjnGPeql7qllp0kCXlwkHntsjMhwGb0z0zXH/EvxrBoPhSWPTriKbU74/ZrVI3DEM3Bb8BQB0sD6D4q05nSKy1G03NGwkjWRcjhgQRXK638F/BWsKzRab/Z056S2LeXg/wC7939Kh+F2iweBfCBg1TU7c3tzIbm4USgiMkDj64HJrqdK8Z6BrWt3Wj6dfrPe2y75UVWwB7HGD+FAHmL3fjT4QzRnULqTxB4VLBDK2TLbj8ckD2yR9K9h0zUrTWNNt9QsZlmtrhA8bqeCDUt3aQX9pLaXUSywTKUdGGQwPavLvhFLNoWueJ/A87lk0y58+0J6+U/9Pun/AIEaAPV6KKKACiiigAooooAKKKKACiiigAooooAKKKKAPJ9BYL+0P4gWU/vGsEMYP93jpXZ+PPEg8L+FLq8jVpLyQeTaxIMs8rcKAB+dcF48mPg74veH/FsuV0+8j+xXcmOF7DPsOD+Br1uW0tbqWC4lgilkhO6F2UMUJHVT24oA8r+Dtha6F4YubiGzuL7Wp7l49TERjDwSKeIzvZeMHPGckmuM8Yz3V5+0Rojiwu0kSS3b7OxjLsq8kDDFeQD3r0n4a2D23ifx9cnOybWmUZHcDcf/AEYKwtQsBP8AtO6XNtyIrBpm/wC/bKP1YUAelW+p6pcatFCdDnt7ExsZLieWPcrdgFVmzXA/G/X7iPQ7bwtpSvNqmruEEUYy3lg8/mePzr1aql3HYW5bU7qKBXt4yTcOg3Io5PzdQKAPGdSkb4K/Cm10+zkT/hIdSl3FgMndxuI9Qowo9yK9h0K7ub/QbC7vITDczQI8kZ6qxHNeR6ZDpfjPxwfGPijVLCGwtzs0rT5rlMlQeHZc9zzitXxl8Wbjwv4hsDb2i3+iXDBHlRGBDcZCseGPOaALPx1tTL4A+0qu5re5RlB6ZJ6ml8fWUNh8NtVuk0DSYHFp8sybdyk45H7vr+Ndxr+h2finw9c6Vehvs90gBI4Ze4I9682+JmgRNpei+ENKlu2u9SnSMq9y7gRJyzkEkY6e1AGz8Mr3Vb7wNpl5/ZNh5jRFRc+bsZ8cAlQnsO9Y3w10u7l+KPjLV9SaA3kcqwN9nz5eSATjPPQCqzSnw7f+KdCgurqSx0LS4JLO2E7LmRl9VwcEkd67TwDeaM0F7Z2MKwX8UitfqpLK0zICSGJOR+PagDs68n8OfP8AtIeLnTlBpsSkjpnbD/ga9Wd1jRndgqqMknoBXk3wiLa54r8Z+LMEw3V4Le3Yj+Fckj8ilAHrdFFFABRRRQAUUUUAFFFFABRRRQAUUUUAFFFFAGN4p8M6f4u8P3GkaihMMoyrr96Nx0Ye4rzDRvFuvfC0poHjO1nu9IjYJZ6tCu4KnYN7D8x0r2iorm1gvIGguYY5onGGSRQwP4GgDC8M6p4avEu7rQ9RtphfXBuZQsoJMhVVPHUcKKunw9p7eKF8RGNjqK2ptA275QhbcePXPf0rj9W+CvhHUZmntIbnS52OS9jKU/TkfpWWPhT4q0/jRviNqMMa/djnjL8e5DD+VAHrNNdEkQo6hlYYKsMg15T/AMId8V4vmi8dWbsOgkgOD9eDWB4u1D4reBNHXU73xRpVzE8qxCJIMuzH0Bjx+tAHtqabYxuGSzt1YdCIwDT5rO2uAgmt4pBGwZA6A7T6j0Neea/8SrrSrLTNI060j1PxdexIWtIuUhJAJL4PH0/lVH+0vjV/0AtD/wC/w/8Ai6APWKy49CtF8Rza65eS8eBbePefliQEkhR7k5J9hXnf2r41zHI07QrfHYyA5/U0Cw+N04A/tbw9bd8lc49v9WaAOon8AQ/8Jjd+J7HWL+yvruIRTJGI3jZRj+F1P90GrB8JkapZ6nf69eS/YpDKqbIYUZiu3LlEBIwT1Ncd/wAIj8WrzC3njiwt16k2sJJz/wB8rSH4N6pqZA8Q+O9VvoycvHGPLB9uSeKAIPiD4/k1+U+C/BbfbNQvP3Vxcw8pCh4YZ/ma9E8HeGbbwh4WstGtju8lcyP/AH5Dyzfiab4Z8GaD4QtTBo9gkBYYeU/M7/VjzW/QAUUUUAFFFFABRRRQAUUUUAFFFFABRRRQAUUUUARzzw2tvJPcSpFDGpZ5JGCqoHUknoKzNG8VaD4hkkj0jVrW8eIZdIpASB649K4n463Vuvw4urVtQit7iSRGSFnw0wB5UDv6/hXjHgbxhoWl+P8AStTe2/seygtjDMY8uJWxjJ+tA7H1pRVPTNVsNasI77TbuK6tpPuyRtkf/WNXCcDJoEFeU/GLwj4n8YXWhWmiRJ9lhlaSaZ5AoifjaxHU8Z6Zr1OKaKeJZYZEkjboyMCD+Ip9AHHeBfh9p/gy2eYubzVrjm5vZeXY+g9BXY0UUAFFFFABRRRQAUUUUAFFFFABRRRQAUUUUAFFFFABRRWXr/iLSvDOnNfatdpbwjhQeWc/3VUck+woA1KK4bR9a8ZeJtSt72HTIdF0EOGIvRuublPZRwgI9efrWv4g8d+GPC6n+19YtoJMZEIJeQ/8AXJ/SgDoq87+I/xSsvBsJsLFVvdclH7uAcrF/tP/AId64/xL8fUvLSaz8KaZdGdxsW8uQFVPcKM/qR9K8qigkM8l3dStcXkxLSzOcliawrV4015nq5blVXGT7R6v/Iddvfa3qUmq67dNeXshyd33U9gOgpzRRsu1kUr6EU+ivLnUlN3bPvMPg6OHp+zpxsvz9SXQda1rwXqP2/w/csqE5ms5CTHKPTFfRngX4h6T4709vJ/0e/jGLiykPzL7j1HvXzdUSG7sNQh1TSrhrXUIDuSRDjPsfauqhimvdmeDmmQxmnVwqs+3f0PeT5vws14fMz+ENRmxzk/2fM3v/cP6V6arBlDKQVIyCO9eI6b8dNA1LSxpnjHSZ45HXZcMsIkhf3xnI/AGvStB8deEteiSLSNbs5CFAWHd5bgf7jYP6V6Cd9j42UXF2krM6WiuCuPCXizTp5Lvw/4vmm3MX+yaogljOewYcqPzp+mfEKS11KLR/GOmNomoyHbDMW3Wtwf9iToD7GmI7qigEEZByKKACiiigAooooAKKKKACiiigAooooAKKKKAMTxR4ltfDGlfa51aWaRhFbW6cvNIeigVxN4mneHok8ZfEO6jm1PB+x2Y+ZLfodkafxN0y1dd4wn0PSNNHiLWbeOU6XmW3ZuquRgBfc9K+XtW1fUfGuuSa5rLlwxxb25PyRJ2AH+c9azqVFTjzM68Fg6mLqqlT/4Y6jxN8WPFHi13h0x20fS24Hln964927fhXGRaXbo5lkDTyscs8p3En1qzJPDCP3kiKB6mqUmtWSHCuXPoozXnyq1qu2x9lQwGXYBXqNOXd2/BGgAAMAAAdhS1k/2vNLxb2MrH1bgUvm6xJ92CFPqay9jLrZfM7v7Sov8AhqUvSLNWisrydYbrcxJn0Xp+lH2LVO+oDP8Au/8A1qPZr+ZB9dqPajL8F+pq0VlfYtU/6CA/75/+tR9i1T/oID/vn/61Hs4/zL8f8g+uVf8AnxL/AMl/zNRlVxhlDD0IzVKbSbSY7hH5bdQyHFQeVrEXSeKX6jFJ9r1WL/WWaP8A7hqowkvgkvvMa2Io1FbEUZfON/yudNonjTxl4UZf7P1V7y1XrbXZ3jHoCeR+deq6D8T/AAv8QrU+HfE9ilndzjZ5U/8Aq3b/AGG/hPpXgo1tUOLi2liPrjIpZpNO1SPb5qiQfdbowNdUK1SP8RadzwsTlmBr3eEqJS/lf/B1R9laVpsOj6VbadbvK8NugjRpn3NgdMnvVpJY5CwR1YodrBTnafQ+9eMfBTx/e6hJJ4U1qczXVvHutJ2OWkjH8JPfHavQ7fRbfQPFeoaymoxW1nqSKbi1lYKpnXjzFJPBI4I79a7E01dHzM4ShJxkrNHTVW1C/ttL064v7yURW1vGZJXIztUdTXnvj34yaJ4Sja2sWTUtTPSKN/kT3Zh/IV49c/H/AMazxzIh0+ESAhWS3yY/cZJGfqDTJPan8da9rC+Z4d8PeVZ9Re6vJ9nRh6qvU1k+IvjFoNhpL6bNq7LrJiAkn0yITRxyY52ljg/rXzLqWsalrF211qN/cXU7dXmkLH/6w9q0PDfg7XfFsk6aLYtcmAAyEHAXPTk0Ae9aH+0D4ci0+ODVE1Np41CmcxKxlPdiAQBXovhTx1oHjS3eXR7ve8f+shkG2RPcj0r5P1jwB4q0bR5b/VNHltLS0wrSyEfNubAx68mr3hm61jQ9UttV0rI1O3hFwEXhby3/AIgQOpGDn6Z7UkVJJPRn2LRWT4Y12HxN4asdZgieJLqPd5bjBUgkEfmDWtTJCiiigArD8RL4gAtZ9EvNOgiik3Xa3qNho++GHQ4z2rcrF8XWM+qeENYsLQn7TPaSJGB1LFTgfj0/GgDwP4wfEO38aiDRdAWaa0tZi80+MRysOAB6geprztbDUZ1AnuxEgGNkYqG21aGwskt2hfzkyHXGMHPeq02v3UmRGqxj6ZNcc/bTlorWPpMM8uwtJOpUcnJK6V0vTS35mrHolonzSb5T6u1TZsLQdYY/yrlZby5mP7yZz+NdB8O9PttV8f6PZXkSy28sxDowyGAUnB/Kk8NJq85DWd4ek7Yagl5v+v1JjrFpnbGXkPoiE02XVmiTebC7Cf3nTaPzr2zW/HXg/wAKam+iaN4eXUdSibY0NpbrhW/u7sEk+wBq3pniLxrrE0Md74Bii0tmAcTSqrBfZWPX8KhUILVr8SJ5/jJaRaXov87nz43iQfw2v5yf/Woj164ncJBZF3PQKSx/QV9Naj8LPB2pXAnm0aJHzk+SSgb6gVu6V4Z0TQ0C6bpdrbY/iSMbvz60+Wj0iYPN8we9T8F/kfN1n4Z8bX1uJ4PDNx5bdC425/OnSeFvHEe7Pha6O3+6pP5Y617v4pvPG8F4o8NaZp9xbKnzNcTYdm9hwAPxrkpfir4k8OSAeLvB1xbQZwbm1O5B+PKn6ZFCpxe0UJ5vjVvUf3L/ACPHdTl1jQnjXWNEubMyAlBKpTd9MiqqeIrVvvxyr+ANeq/GKWy8XeAdL8T6S5lt4ZirHGGUMOjDtgj9a8FrSOHpzV7WGs9x1N/Hf1SOvTVbCcYMyj2cY/nSSafp92NwRMn+JDiuRpyuyHKsVPscUvqltYSaOj/WD2i5cRSjJf13udVYDUvC+qRazo1yRc24YpvAOAQR9D1rE1TXdW1m6e51LULm5mY5LSSE1Lpk2s31ylnYRT3c0nyrFHGXY/gK9Vs/gNDYaJHq/i3xFFpkOwPPFsA8on+HeTgn6Dr61vSVRK03c8vHVMJUkp4aLj3T/Q8btrS6v5jHawSzyAbisaljj14re0XwB4n168W3tNJuFGfnmmQpHGPVmPQV9JfCzStCsFu38O6JcRacVATVbriS7OedqkZCe/Ga0tU8BXevahM+r+JdQl01n3LYQERJt/usRya1OA8oh8DfCOwCw3/iO7urqABbjyWOx3A+bbtXpnsDXf8AgeO4lvoIvCmlf2J4RtyXkluIf32ovjHAb5lA/vHk/pXeaf4f0jS7KKzstOtooIhhFEY4/GtKgDyv4/TyHwFbadCpee/1CKJVHfAJ/mF/OvKrK1urDwHDrcAB1PwnqzQy4/iiLcqfbII/4FX1JNbQXGzz4Y5fLYOm9A21h0Iz0PvXEaD8OYbD/hKbfUpUurHXLkzGFQV2qeeffNAHYaTe22paPZX1mFFtcwpNHtGBtYAj+dXKqaXptro2l2um2Ufl2ttGIolznCj3q3QAUUUUAFcl4o8L6neX6a14d1VtP1aNNhWTLwTqOiuv9RXW1yPxD8FW/jbQBaS38tjLAxkimVsKDj+Idx/KgDC1n4P6N4tsorzVraPT9ckTNzLp/CM/c4PB+ted6l+zdqsbk6drVtMnZZUKt/hXPeDvCWi6j4pvfDGvajfjUYXIhmsbpTFKB6ZU/XrXoPwr0hPDvxd8SaNa3V3LZ29kpVZ5N2SWQ5OABkZOOO9cccbTliXhbNSSvtpbyZXK+XmPP5/gF43ifCQ2Uo9VuP8A61O8KeDNa8GfFLRLfVYIluZFklhVX3AkKQP1r6tryPxh+8+O/hVV5MdrIzew5rqn8LFHdGZ58XgK9g0Dw5pQ1nxbfqZ7qZjgjPJLHsOuB7Val8c+M/DEkNz4w8ORw6VI4je5tX3eST0JHpUfhmS+tvij4++zxW82vtGjWK3B2q0eBgZ9Mbfyr0Dxm8X/AArXVm1tIVzYP5yg5UPt6Ln36VEacWrstzaehowTxXVvHPA4kikUOjqeCD0NSVxvwqNyfhto/wBq3bvLOzd125OK7KuNqzsdCd1c4rxZ49fRtYh0HRdLl1fW5U8z7PEcCNexY9qxD8Q9XsbmGz8deEW0zT71vJE5YSx5PZ+2KX4eSTR+NviJdNbpc65FOBBE7bS0eWwAewOF/Suo8fFb/wCD2rTa9aR205sTIYS27ypxygB9d22uuNGPKc7qO5TtPAOnQaTrejQn/iT6mPMjjByIWI52+2cEV8ua/oF54e8QXWj3SHz4JNgwP9YP4WHsRivq/wCHU1zcfD3Q5LvJmNsAc9cAkL+gFQ658P8AS9e8X6b4humYTWQwYgoKy4OVz9CTWUKnK2maShzJWPnTTPAVxb67ptp4sS60ey1A7IbnYGG7jAPPHWvd9K+AHg+xZXu/td+w7SSbVP4D/GovjdBG3w5muTjzbW5hliJ6htwXj8GNelaJM8/h7Tp3OZJLSJ2PqSgNb0586uYzjyuwzR/DujaBD5Wk6bbWa4wTFGAT9T1P41euLa3u4TDcwRTRE5KSoGU/gawPBHiG68SaA15exRR3MV1NbyLFnblGI4z+FdJWhIiqqIERQqgYAAwBS0UUAFFFFABRRRQAUUUUAFFFFAHi/i74+2+mXE9joGkT3dxExRri5UpGGHHCjlv0rzaTxlc+LpfM8Y+JdSgtc5+w6fakDHueAPyNfVDadYuxZ7K3ZjySYlJP6U3+y9P/AOfG2/78r/hWdWDnHlUmvNWv+KY07HhPhnxh8MvDcsMWl2N5FcSERieW2JdiePvE5resJRov7QwkkO2HXNM2RseAWXHH1/d/rWD4w8QaBL8Yli1OS2tdK0CPdtROZZyAcYA5wSB+BpviK91/x/qGj6l4U8L6gp02486DUJ9sSupxkAMRkcA8E183RwUsNmsZUVKSafNKTvvtr8vxNXLmhqfQTMFGWIA9Sa8i8YMLP47+GLif5Yp7V4kbsW54rpvifa6jefDO9lt9yXlssV26RsefLYM449ACfwrnfinCfEPgHSvGWjfNPp7R30ZHXYcZH4Hr+NfTyV1YyTs7ml4z8Crr97b6xpmovpWuWwxFdJ0Zf7rDuKxP+FfeK/EdxBH418Tx3ulwsH+yWilRKR03HA4/P8K6zTNWi1/R7LV7c7oLqFXXHY9Cv1ByPwq9f30+k+Hru+jtJLuSCJpFt4/vPgdBXJzSirJnU6cWuY0be3itbeO3gjWOKNQiIowFA6CpK8rsPj14Xntg17b31pP0aMRhwPxyP5Usnxoh1JzB4Y8O6pq0/tEQo9zjPH5VPs59hc8e5seLPA2o3mux+JvC2prpmuIgSQvny7hR0DYB/kayX8GeNvF9zBF451m0OkwNvNnYZHnMOm47Rx+f4dak0v4k67Z6/ZaZ4y8OHSEvzttZ1bKlvQ8n1H516LebvIO315+lVzTh7rEoxm7kkEMVvBHBAipFGoREXooHAFc5c+OtJs/G8XhW48yO7lhEqStgRknOFznOeK17Hd5xx93HNfPXi3VPDWo/FvXG8QG9FlFttobiz+9FIgAJPryGFKFPmlYdR8h6F8Y79NRtdI8KWbCa/wBSvYyYkOSsanqfTnH5H0r1a5uLXw/4dknuJNlrYWpZ39FRf/rV5/8ADHwz4GjuZNZ0PVjrOoYx51xJmWEEY+6eR6Zr0PWNIs9e0mfTNQjMlpOAJEDEZAIPUe4FdUIcqsc8pczucz8KrSa3+H9jPcJsnvWkvHX0MjEj9MV2lMiijghSGJAkcahUVeigcACn1ZIUUUUAFFFFABRRRQAUUUUAFFFFABRRRQBx1v8AC/wnD4iu9dk0wXN9czNOxuW8xVdjkkKeOp75rsAAAABgDoBS1z/jPxA3hvw5Ndwp5l5Ky29pF/fmc4Uf1+goAxPE2pX/AIl1pvCGhTm3RVzqt+oyYIz/AMs0/wBth+Qqr4j8QeF/hZ4Qh0MQtcq0TRQWG7c8obOd3sSTU9xd2fwq+Hs+oXr/AGnUH/eSsx+a6uW7Z9M/kBXg0H23WdRl1/W5DPqFydw3dI17ADtV06bm7IipUUFdnU/CHxe+h6o/hzVENtZ3zmayDtkROT9zPv8Az+te9V8xalp6ahbbNxSVDujkHVW7GvUPhh8Qm1iP/hH9cYRazbLhHY4Fyg7j/a9fzrDF4ZwfMtjTDYhTXK9zzPxpqusfDn4g6vDoksdvBfMtwFaFXHPpuBxzmptc1jx/a6LYT3fii6iutQcCGxtwImXP+6BjtXReIorfxf8AGkR+Uslpo0IEpxw79QD+J/Sqlj/xVfxTubpvmsdGXy4x2MnQn88/lUKbSR20sMpq76uy/VnOeNfDMPh7RbTU7/V7281t5EKGeQtyOW65PHrmvo/Q70aloNheht3nW6OT6kgZr5i+LmqG98XizVsxWUKpjtub5if1A/CvffhjdCb4a6LI7jCW+0se2M9aiom4JsVTkVWUYKyRpeMPElv4T8MXmqSld8aEQof45D90fnXzRpdlfWPiC7ttVTNxcQrcyq/Jy4D8+/zc16wXb4qeP0Cgt4Y0STJP8NzMP5j+n1rhNWv01v4meIdShIa3SQW8bL0IQBcj2O0n8a3watUSOPFO9NsoSaILe7S+0m4l0+9jO5JIGK4P4dK9J8FfGi6s7uLR/GqhCx2x6iowp/3wP5iuMqveWUF/btBcIGU/mD6ivSqUIy1WjPPp15R0eqPqpZFlhEsLLIrLuQqchh2wawfDXimPXJLqxurc2Wr2TlbmzdslR2dT/EpGCDXjnwt8f3fhfVofCuuzmXTJ222Vy5/1RPRSfQ/oa9tuPDmnXPiO01/a6ahbxtEJI2wJEP8AC4/iA6j0rhaadmdyaaujXooopDCiiigAooooAKKKKACiiigAooooAKztT0Sx1iawlvY2drC4F1BhiAJACAT69TWjXOeH4dX0jQr641+6Wa5M81wNrZWOPJKqDj0H60AeMfF7Wm8SfEGDQkfdYaSu+VR0aU+v6D86xKytJnfU7zUtZlJaS9uXfJ67c8Vq16FCPLC/c8+vLmnbsFZurWfmRC8hkaC7tv3kU0Zwykc1pVDdIZbSZB1ZCB+VaSipJpmcW4tNHQ/Dqzuh4Sv9YRvP1TUDJIGc/ecA7QT9a1vh/wCHrjw94eZdQQJf3EjSz5YMR6AkEg+v41B8L7yK58F28CsPNtmaORO6nPetbxjq6aL4WvrpmCuYykfPJZuBivAk3zOJ9rRjCNKNTsv+HPPvDfw8HxI1LWtfutTazskvnTAjyWHBOGJwMAjsa6e5vn1qC3+HXgJ5DYQDZf6oTlUTPzAN3z7deg4ya8m0q+lt9P8AsV6+ui0djI0Fo+yN84znjnIFdhF411mPRxo3hTR00KxPDztzK3uSe/vW7pTk7JXPBdWOrbO08XeI9M+HfhWLwh4ZIk1WZPL+Q5aPPV2P949q4DSNPGm2Cwk7pD80jerGo9N0iKxZp5Hae7kJLzOckk9a0q9DDYf2Su9zz8RX9o7LYKKKK6jmKOq6eupWTRHiQfNG3o1e2/BzxlJ4n8J/Y7586rpZFvPu6uv8L/kMH3HvXkFWfAurHwv8VLKbdttNVX7PMO249D+eP1rlxMNOZHVhp68rPpBtVsU1dNJa5QX8kJnSA5y0YOCw7dauVy/ivw/d6nqfh/VNMMaXum3yu7u2N1uwIlT3yMce1dRXGdgUUUUAFFFFABRRRQAUUUUAFFFFABXLfEm+OnfDnXbhThhaOqn3YYH866mvPPjfI0fwn1cqcEtCp+hlUGgDwzQohDotquOSmT+NaNQWIC2FuB08tf5VPXqxVkkeVJ3bYUUUUxGUdLurS+e90jUZ7CaT7/lMQG/Cmz6ZqGqTxPrWrT3yRHKRuflrXorJ0KbfNY2WIqqPJzaCAAAADgUtFFamIUUUUAFFFFABWR4iDxWMd5F/rbWZZkPoQa16pasofSbpT0MZqZq8WioO0kz6j0S/GqaFYX6nIuIEkz9RV+uL+E07z/DDQmkOSsGwfQEgV2leWeoFFFFABRRRQAUUUU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12290" name="AutoShape 4" descr="data:image/jpeg;base64,/9j/4AAQSkZJRgABAQAAAQABAAD/2wBDAAgGBgcGBQgHBwcJCQgKDBQNDAsLDBkSEw8UHRofHh0aHBwgJC4nICIsIxwcKDcpLDAxNDQ0Hyc5PTgyPC4zNDL/2wBDAQkJCQwLDBgNDRgyIRwhMjIyMjIyMjIyMjIyMjIyMjIyMjIyMjIyMjIyMjIyMjIyMjIyMjIyMjIyMjIyMjIyMjL/wAARCADcAN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qC8vrTT7Zrm9uYbeBOWkmcKo/E0AT0V53q3xs8FaZIYo76W+l6bbSIsM+mTj9Kyv+Fz3t4f+JT4F1y6XtIYiFP8A47/WgD1mivJ/+FifECU5g+Hc+3p+8lwc0f8ACafFb/onkH/gWv8A8VQB6xRXk/8AwmnxW/6J5B/4Fr/8VQfGvxVUEn4eQ4HJxdL/APFUAesUV5P/AMLH8eQfNdfDu62/9MpNx/TNJ/wue+tf+Ql4D162Qfek8pio/wDHf60Aes0V5fafHrwdNMIrr7fZMe81vwPyOf0rstI8a+GdeZV0zW7K4dukYkCuf+AnB/SgDeooooAKKKKACiiigAooooAKKKKACiiigAooooAKKKKAMHxj4mt/CHha91m4AYwpiKMnHmSHhV/P9M15n4d+G+pePY4PEnj/AFK5uBcKJbfTo3KJGh5GQOnGOBz6mtDxpGPGPxb0LwnJ82nWEZ1C8j7OR90H26D8TXrIAAAAwB0AoAyNH8J+H9AjCaVo9laYGN8cI3n6t1P4mtcADoMV5b4X8d6n4j+MmtaVbMH0OzgKAAZAdCBvz7kkemMfWt6/+IdrpfxJtvCl5EES6hUw3GT/AKw54PscY+v14AO1ooqpqd9HpmlXd9KQI7eJpTn2GaALdFeQ/Anxbq3ia116HUZTNDaTxtbuw5Ak35XPoNoP4169QAUhxjnGPeql7qllp0kCXlwkHntsjMhwGb0z0zXH/EvxrBoPhSWPTriKbU74/ZrVI3DEM3Bb8BQB0sD6D4q05nSKy1G03NGwkjWRcjhgQRXK638F/BWsKzRab/Z056S2LeXg/wC7939Kh+F2iweBfCBg1TU7c3tzIbm4USgiMkDj64HJrqdK8Z6BrWt3Wj6dfrPe2y75UVWwB7HGD+FAHmL3fjT4QzRnULqTxB4VLBDK2TLbj8ckD2yR9K9h0zUrTWNNt9QsZlmtrhA8bqeCDUt3aQX9pLaXUSywTKUdGGQwPavLvhFLNoWueJ/A87lk0y58+0J6+U/9Pun/AIEaAPV6KKKACiiigAooooAKKKKACiiigAooooAKKKKAPJ9BYL+0P4gWU/vGsEMYP93jpXZ+PPEg8L+FLq8jVpLyQeTaxIMs8rcKAB+dcF48mPg74veH/FsuV0+8j+xXcmOF7DPsOD+Br1uW0tbqWC4lgilkhO6F2UMUJHVT24oA8r+Dtha6F4YubiGzuL7Wp7l49TERjDwSKeIzvZeMHPGckmuM8Yz3V5+0Rojiwu0kSS3b7OxjLsq8kDDFeQD3r0n4a2D23ifx9cnOybWmUZHcDcf/AEYKwtQsBP8AtO6XNtyIrBpm/wC/bKP1YUAelW+p6pcatFCdDnt7ExsZLieWPcrdgFVmzXA/G/X7iPQ7bwtpSvNqmruEEUYy3lg8/mePzr1aql3HYW5bU7qKBXt4yTcOg3Io5PzdQKAPGdSkb4K/Cm10+zkT/hIdSl3FgMndxuI9Qowo9yK9h0K7ub/QbC7vITDczQI8kZ6qxHNeR6ZDpfjPxwfGPijVLCGwtzs0rT5rlMlQeHZc9zzitXxl8Wbjwv4hsDb2i3+iXDBHlRGBDcZCseGPOaALPx1tTL4A+0qu5re5RlB6ZJ6ml8fWUNh8NtVuk0DSYHFp8sybdyk45H7vr+Ndxr+h2finw9c6Vehvs90gBI4Ze4I9682+JmgRNpei+ENKlu2u9SnSMq9y7gRJyzkEkY6e1AGz8Mr3Vb7wNpl5/ZNh5jRFRc+bsZ8cAlQnsO9Y3w10u7l+KPjLV9SaA3kcqwN9nz5eSATjPPQCqzSnw7f+KdCgurqSx0LS4JLO2E7LmRl9VwcEkd67TwDeaM0F7Z2MKwX8UitfqpLK0zICSGJOR+PagDs68n8OfP8AtIeLnTlBpsSkjpnbD/ga9Wd1jRndgqqMknoBXk3wiLa54r8Z+LMEw3V4Le3Yj+Fckj8ilAHrdFFFABRRRQAUUUUAFFFFABRRRQAUUUUAFFFFAGN4p8M6f4u8P3GkaihMMoyrr96Nx0Ye4rzDRvFuvfC0poHjO1nu9IjYJZ6tCu4KnYN7D8x0r2iorm1gvIGguYY5onGGSRQwP4GgDC8M6p4avEu7rQ9RtphfXBuZQsoJMhVVPHUcKKunw9p7eKF8RGNjqK2ptA275QhbcePXPf0rj9W+CvhHUZmntIbnS52OS9jKU/TkfpWWPhT4q0/jRviNqMMa/djnjL8e5DD+VAHrNNdEkQo6hlYYKsMg15T/AMId8V4vmi8dWbsOgkgOD9eDWB4u1D4reBNHXU73xRpVzE8qxCJIMuzH0Bjx+tAHtqabYxuGSzt1YdCIwDT5rO2uAgmt4pBGwZA6A7T6j0Neea/8SrrSrLTNI060j1PxdexIWtIuUhJAJL4PH0/lVH+0vjV/0AtD/wC/w/8Ai6APWKy49CtF8Rza65eS8eBbePefliQEkhR7k5J9hXnf2r41zHI07QrfHYyA5/U0Cw+N04A/tbw9bd8lc49v9WaAOon8AQ/8Jjd+J7HWL+yvruIRTJGI3jZRj+F1P90GrB8JkapZ6nf69eS/YpDKqbIYUZiu3LlEBIwT1Ncd/wAIj8WrzC3njiwt16k2sJJz/wB8rSH4N6pqZA8Q+O9VvoycvHGPLB9uSeKAIPiD4/k1+U+C/BbfbNQvP3Vxcw8pCh4YZ/ma9E8HeGbbwh4WstGtju8lcyP/AH5Dyzfiab4Z8GaD4QtTBo9gkBYYeU/M7/VjzW/QAUUUUAFFFFABRRRQAUUUUAFFFFABRRRQAUUUUARzzw2tvJPcSpFDGpZ5JGCqoHUknoKzNG8VaD4hkkj0jVrW8eIZdIpASB649K4n463Vuvw4urVtQit7iSRGSFnw0wB5UDv6/hXjHgbxhoWl+P8AStTe2/seygtjDMY8uJWxjJ+tA7H1pRVPTNVsNasI77TbuK6tpPuyRtkf/WNXCcDJoEFeU/GLwj4n8YXWhWmiRJ9lhlaSaZ5AoifjaxHU8Z6Zr1OKaKeJZYZEkjboyMCD+Ip9AHHeBfh9p/gy2eYubzVrjm5vZeXY+g9BXY0UUAFFFFABRRRQAUUUUAFFFFABRRRQAUUUUAFFFFABRRWXr/iLSvDOnNfatdpbwjhQeWc/3VUck+woA1KK4bR9a8ZeJtSt72HTIdF0EOGIvRuublPZRwgI9efrWv4g8d+GPC6n+19YtoJMZEIJeQ/8AXJ/SgDoq87+I/xSsvBsJsLFVvdclH7uAcrF/tP/AId64/xL8fUvLSaz8KaZdGdxsW8uQFVPcKM/qR9K8qigkM8l3dStcXkxLSzOcliawrV4015nq5blVXGT7R6v/Iddvfa3qUmq67dNeXshyd33U9gOgpzRRsu1kUr6EU+ivLnUlN3bPvMPg6OHp+zpxsvz9SXQda1rwXqP2/w/csqE5ms5CTHKPTFfRngX4h6T4709vJ/0e/jGLiykPzL7j1HvXzdUSG7sNQh1TSrhrXUIDuSRDjPsfauqhimvdmeDmmQxmnVwqs+3f0PeT5vws14fMz+ENRmxzk/2fM3v/cP6V6arBlDKQVIyCO9eI6b8dNA1LSxpnjHSZ45HXZcMsIkhf3xnI/AGvStB8deEteiSLSNbs5CFAWHd5bgf7jYP6V6Cd9j42UXF2krM6WiuCuPCXizTp5Lvw/4vmm3MX+yaogljOewYcqPzp+mfEKS11KLR/GOmNomoyHbDMW3Wtwf9iToD7GmI7qigEEZByKKACiiigAooooAKKKKACiiigAooooAKKKKAMTxR4ltfDGlfa51aWaRhFbW6cvNIeigVxN4mneHok8ZfEO6jm1PB+x2Y+ZLfodkafxN0y1dd4wn0PSNNHiLWbeOU6XmW3ZuquRgBfc9K+XtW1fUfGuuSa5rLlwxxb25PyRJ2AH+c9azqVFTjzM68Fg6mLqqlT/4Y6jxN8WPFHi13h0x20fS24Hln964927fhXGRaXbo5lkDTyscs8p3En1qzJPDCP3kiKB6mqUmtWSHCuXPoozXnyq1qu2x9lQwGXYBXqNOXd2/BGgAAMAAAdhS1k/2vNLxb2MrH1bgUvm6xJ92CFPqay9jLrZfM7v7Sov8AhqUvSLNWisrydYbrcxJn0Xp+lH2LVO+oDP8Au/8A1qPZr+ZB9dqPajL8F+pq0VlfYtU/6CA/75/+tR9i1T/oID/vn/61Hs4/zL8f8g+uVf8AnxL/AMl/zNRlVxhlDD0IzVKbSbSY7hH5bdQyHFQeVrEXSeKX6jFJ9r1WL/WWaP8A7hqowkvgkvvMa2Io1FbEUZfON/yudNonjTxl4UZf7P1V7y1XrbXZ3jHoCeR+deq6D8T/AAv8QrU+HfE9ilndzjZ5U/8Aq3b/AGG/hPpXgo1tUOLi2liPrjIpZpNO1SPb5qiQfdbowNdUK1SP8RadzwsTlmBr3eEqJS/lf/B1R9laVpsOj6VbadbvK8NugjRpn3NgdMnvVpJY5CwR1YodrBTnafQ+9eMfBTx/e6hJJ4U1qczXVvHutJ2OWkjH8JPfHavQ7fRbfQPFeoaymoxW1nqSKbi1lYKpnXjzFJPBI4I79a7E01dHzM4ShJxkrNHTVW1C/ttL064v7yURW1vGZJXIztUdTXnvj34yaJ4Sja2sWTUtTPSKN/kT3Zh/IV49c/H/AMazxzIh0+ESAhWS3yY/cZJGfqDTJPan8da9rC+Z4d8PeVZ9Re6vJ9nRh6qvU1k+IvjFoNhpL6bNq7LrJiAkn0yITRxyY52ljg/rXzLqWsalrF211qN/cXU7dXmkLH/6w9q0PDfg7XfFsk6aLYtcmAAyEHAXPTk0Ae9aH+0D4ci0+ODVE1Np41CmcxKxlPdiAQBXovhTx1oHjS3eXR7ve8f+shkG2RPcj0r5P1jwB4q0bR5b/VNHltLS0wrSyEfNubAx68mr3hm61jQ9UttV0rI1O3hFwEXhby3/AIgQOpGDn6Z7UkVJJPRn2LRWT4Y12HxN4asdZgieJLqPd5bjBUgkEfmDWtTJCiiigArD8RL4gAtZ9EvNOgiik3Xa3qNho++GHQ4z2rcrF8XWM+qeENYsLQn7TPaSJGB1LFTgfj0/GgDwP4wfEO38aiDRdAWaa0tZi80+MRysOAB6geprztbDUZ1AnuxEgGNkYqG21aGwskt2hfzkyHXGMHPeq02v3UmRGqxj6ZNcc/bTlorWPpMM8uwtJOpUcnJK6V0vTS35mrHolonzSb5T6u1TZsLQdYY/yrlZby5mP7yZz+NdB8O9PttV8f6PZXkSy28sxDowyGAUnB/Kk8NJq85DWd4ek7Yagl5v+v1JjrFpnbGXkPoiE02XVmiTebC7Cf3nTaPzr2zW/HXg/wAKam+iaN4eXUdSibY0NpbrhW/u7sEk+wBq3pniLxrrE0Md74Bii0tmAcTSqrBfZWPX8KhUILVr8SJ5/jJaRaXov87nz43iQfw2v5yf/Woj164ncJBZF3PQKSx/QV9Naj8LPB2pXAnm0aJHzk+SSgb6gVu6V4Z0TQ0C6bpdrbY/iSMbvz60+Wj0iYPN8we9T8F/kfN1n4Z8bX1uJ4PDNx5bdC425/OnSeFvHEe7Pha6O3+6pP5Y617v4pvPG8F4o8NaZp9xbKnzNcTYdm9hwAPxrkpfir4k8OSAeLvB1xbQZwbm1O5B+PKn6ZFCpxe0UJ5vjVvUf3L/ACPHdTl1jQnjXWNEubMyAlBKpTd9MiqqeIrVvvxyr+ANeq/GKWy8XeAdL8T6S5lt4ZirHGGUMOjDtgj9a8FrSOHpzV7WGs9x1N/Hf1SOvTVbCcYMyj2cY/nSSafp92NwRMn+JDiuRpyuyHKsVPscUvqltYSaOj/WD2i5cRSjJf13udVYDUvC+qRazo1yRc24YpvAOAQR9D1rE1TXdW1m6e51LULm5mY5LSSE1Lpk2s31ylnYRT3c0nyrFHGXY/gK9Vs/gNDYaJHq/i3xFFpkOwPPFsA8on+HeTgn6Dr61vSVRK03c8vHVMJUkp4aLj3T/Q8btrS6v5jHawSzyAbisaljj14re0XwB4n168W3tNJuFGfnmmQpHGPVmPQV9JfCzStCsFu38O6JcRacVATVbriS7OedqkZCe/Ga0tU8BXevahM+r+JdQl01n3LYQERJt/usRya1OA8oh8DfCOwCw3/iO7urqABbjyWOx3A+bbtXpnsDXf8AgeO4lvoIvCmlf2J4RtyXkluIf32ovjHAb5lA/vHk/pXeaf4f0jS7KKzstOtooIhhFEY4/GtKgDyv4/TyHwFbadCpee/1CKJVHfAJ/mF/OvKrK1urDwHDrcAB1PwnqzQy4/iiLcqfbII/4FX1JNbQXGzz4Y5fLYOm9A21h0Iz0PvXEaD8OYbD/hKbfUpUurHXLkzGFQV2qeeffNAHYaTe22paPZX1mFFtcwpNHtGBtYAj+dXKqaXptro2l2um2Ufl2ttGIolznCj3q3QAUUUUAFcl4o8L6neX6a14d1VtP1aNNhWTLwTqOiuv9RXW1yPxD8FW/jbQBaS38tjLAxkimVsKDj+Idx/KgDC1n4P6N4tsorzVraPT9ckTNzLp/CM/c4PB+ted6l+zdqsbk6drVtMnZZUKt/hXPeDvCWi6j4pvfDGvajfjUYXIhmsbpTFKB6ZU/XrXoPwr0hPDvxd8SaNa3V3LZ29kpVZ5N2SWQ5OABkZOOO9cccbTliXhbNSSvtpbyZXK+XmPP5/gF43ifCQ2Uo9VuP8A61O8KeDNa8GfFLRLfVYIluZFklhVX3AkKQP1r6tryPxh+8+O/hVV5MdrIzew5rqn8LFHdGZ58XgK9g0Dw5pQ1nxbfqZ7qZjgjPJLHsOuB7Val8c+M/DEkNz4w8ORw6VI4je5tX3eST0JHpUfhmS+tvij4++zxW82vtGjWK3B2q0eBgZ9Mbfyr0Dxm8X/AArXVm1tIVzYP5yg5UPt6Ln36VEacWrstzaehowTxXVvHPA4kikUOjqeCD0NSVxvwqNyfhto/wBq3bvLOzd125OK7KuNqzsdCd1c4rxZ49fRtYh0HRdLl1fW5U8z7PEcCNexY9qxD8Q9XsbmGz8deEW0zT71vJE5YSx5PZ+2KX4eSTR+NviJdNbpc65FOBBE7bS0eWwAewOF/Suo8fFb/wCD2rTa9aR205sTIYS27ypxygB9d22uuNGPKc7qO5TtPAOnQaTrejQn/iT6mPMjjByIWI52+2cEV8ua/oF54e8QXWj3SHz4JNgwP9YP4WHsRivq/wCHU1zcfD3Q5LvJmNsAc9cAkL+gFQ658P8AS9e8X6b4humYTWQwYgoKy4OVz9CTWUKnK2maShzJWPnTTPAVxb67ptp4sS60ey1A7IbnYGG7jAPPHWvd9K+AHg+xZXu/td+w7SSbVP4D/GovjdBG3w5muTjzbW5hliJ6htwXj8GNelaJM8/h7Tp3OZJLSJ2PqSgNb0586uYzjyuwzR/DujaBD5Wk6bbWa4wTFGAT9T1P41euLa3u4TDcwRTRE5KSoGU/gawPBHiG68SaA15exRR3MV1NbyLFnblGI4z+FdJWhIiqqIERQqgYAAwBS0UUAFFFFABRRRQAUUUUAFFFFAHi/i74+2+mXE9joGkT3dxExRri5UpGGHHCjlv0rzaTxlc+LpfM8Y+JdSgtc5+w6fakDHueAPyNfVDadYuxZ7K3ZjySYlJP6U3+y9P/AOfG2/78r/hWdWDnHlUmvNWv+KY07HhPhnxh8MvDcsMWl2N5FcSERieW2JdiePvE5resJRov7QwkkO2HXNM2RseAWXHH1/d/rWD4w8QaBL8Yli1OS2tdK0CPdtROZZyAcYA5wSB+BpviK91/x/qGj6l4U8L6gp02486DUJ9sSupxkAMRkcA8E183RwUsNmsZUVKSafNKTvvtr8vxNXLmhqfQTMFGWIA9Sa8i8YMLP47+GLif5Yp7V4kbsW54rpvifa6jefDO9lt9yXlssV26RsefLYM449ACfwrnfinCfEPgHSvGWjfNPp7R30ZHXYcZH4Hr+NfTyV1YyTs7ml4z8Crr97b6xpmovpWuWwxFdJ0Zf7rDuKxP+FfeK/EdxBH418Tx3ulwsH+yWilRKR03HA4/P8K6zTNWi1/R7LV7c7oLqFXXHY9Cv1ByPwq9f30+k+Hru+jtJLuSCJpFt4/vPgdBXJzSirJnU6cWuY0be3itbeO3gjWOKNQiIowFA6CpK8rsPj14Xntg17b31pP0aMRhwPxyP5Usnxoh1JzB4Y8O6pq0/tEQo9zjPH5VPs59hc8e5seLPA2o3mux+JvC2prpmuIgSQvny7hR0DYB/kayX8GeNvF9zBF451m0OkwNvNnYZHnMOm47Rx+f4dak0v4k67Z6/ZaZ4y8OHSEvzttZ1bKlvQ8n1H516LebvIO315+lVzTh7rEoxm7kkEMVvBHBAipFGoREXooHAFc5c+OtJs/G8XhW48yO7lhEqStgRknOFznOeK17Hd5xx93HNfPXi3VPDWo/FvXG8QG9FlFttobiz+9FIgAJPryGFKFPmlYdR8h6F8Y79NRtdI8KWbCa/wBSvYyYkOSsanqfTnH5H0r1a5uLXw/4dknuJNlrYWpZ39FRf/rV5/8ADHwz4GjuZNZ0PVjrOoYx51xJmWEEY+6eR6Zr0PWNIs9e0mfTNQjMlpOAJEDEZAIPUe4FdUIcqsc8pczucz8KrSa3+H9jPcJsnvWkvHX0MjEj9MV2lMiijghSGJAkcahUVeigcACn1ZIUUUUAFFFFABRRRQAUUUUAFFFFABRRRQBx1v8AC/wnD4iu9dk0wXN9czNOxuW8xVdjkkKeOp75rsAAAABgDoBS1z/jPxA3hvw5Ndwp5l5Ky29pF/fmc4Uf1+goAxPE2pX/AIl1pvCGhTm3RVzqt+oyYIz/AMs0/wBth+Qqr4j8QeF/hZ4Qh0MQtcq0TRQWG7c8obOd3sSTU9xd2fwq+Hs+oXr/AGnUH/eSsx+a6uW7Z9M/kBXg0H23WdRl1/W5DPqFydw3dI17ADtV06bm7IipUUFdnU/CHxe+h6o/hzVENtZ3zmayDtkROT9zPv8Az+te9V8xalp6ahbbNxSVDujkHVW7GvUPhh8Qm1iP/hH9cYRazbLhHY4Fyg7j/a9fzrDF4ZwfMtjTDYhTXK9zzPxpqusfDn4g6vDoksdvBfMtwFaFXHPpuBxzmptc1jx/a6LYT3fii6iutQcCGxtwImXP+6BjtXReIorfxf8AGkR+Uslpo0IEpxw79QD+J/Sqlj/xVfxTubpvmsdGXy4x2MnQn88/lUKbSR20sMpq76uy/VnOeNfDMPh7RbTU7/V7281t5EKGeQtyOW65PHrmvo/Q70aloNheht3nW6OT6kgZr5i+LmqG98XizVsxWUKpjtub5if1A/CvffhjdCb4a6LI7jCW+0se2M9aiom4JsVTkVWUYKyRpeMPElv4T8MXmqSld8aEQof45D90fnXzRpdlfWPiC7ttVTNxcQrcyq/Jy4D8+/zc16wXb4qeP0Cgt4Y0STJP8NzMP5j+n1rhNWv01v4meIdShIa3SQW8bL0IQBcj2O0n8a3watUSOPFO9NsoSaILe7S+0m4l0+9jO5JIGK4P4dK9J8FfGi6s7uLR/GqhCx2x6iowp/3wP5iuMqveWUF/btBcIGU/mD6ivSqUIy1WjPPp15R0eqPqpZFlhEsLLIrLuQqchh2wawfDXimPXJLqxurc2Wr2TlbmzdslR2dT/EpGCDXjnwt8f3fhfVofCuuzmXTJ222Vy5/1RPRSfQ/oa9tuPDmnXPiO01/a6ahbxtEJI2wJEP8AC4/iA6j0rhaadmdyaaujXooopDCiiigAooooAKKKKACiiigAooooAKztT0Sx1iawlvY2drC4F1BhiAJACAT69TWjXOeH4dX0jQr641+6Wa5M81wNrZWOPJKqDj0H60AeMfF7Wm8SfEGDQkfdYaSu+VR0aU+v6D86xKytJnfU7zUtZlJaS9uXfJ67c8Vq16FCPLC/c8+vLmnbsFZurWfmRC8hkaC7tv3kU0Zwykc1pVDdIZbSZB1ZCB+VaSipJpmcW4tNHQ/Dqzuh4Sv9YRvP1TUDJIGc/ecA7QT9a1vh/wCHrjw94eZdQQJf3EjSz5YMR6AkEg+v41B8L7yK58F28CsPNtmaORO6nPetbxjq6aL4WvrpmCuYykfPJZuBivAk3zOJ9rRjCNKNTsv+HPPvDfw8HxI1LWtfutTazskvnTAjyWHBOGJwMAjsa6e5vn1qC3+HXgJ5DYQDZf6oTlUTPzAN3z7deg4ya8m0q+lt9P8AsV6+ui0djI0Fo+yN84znjnIFdhF411mPRxo3hTR00KxPDztzK3uSe/vW7pTk7JXPBdWOrbO08XeI9M+HfhWLwh4ZIk1WZPL+Q5aPPV2P949q4DSNPGm2Cwk7pD80jerGo9N0iKxZp5Hae7kJLzOckk9a0q9DDYf2Su9zz8RX9o7LYKKKK6jmKOq6eupWTRHiQfNG3o1e2/BzxlJ4n8J/Y7586rpZFvPu6uv8L/kMH3HvXkFWfAurHwv8VLKbdttNVX7PMO249D+eP1rlxMNOZHVhp68rPpBtVsU1dNJa5QX8kJnSA5y0YOCw7dauVy/ivw/d6nqfh/VNMMaXum3yu7u2N1uwIlT3yMce1dRXGdgUUUUAFFFFABRRRQAUUUUAFFFFABXLfEm+OnfDnXbhThhaOqn3YYH866mvPPjfI0fwn1cqcEtCp+hlUGgDwzQohDotquOSmT+NaNQWIC2FuB08tf5VPXqxVkkeVJ3bYUUUUxGUdLurS+e90jUZ7CaT7/lMQG/Cmz6ZqGqTxPrWrT3yRHKRuflrXorJ0KbfNY2WIqqPJzaCAAAADgUtFFamIUUUUAFFFFABWR4iDxWMd5F/rbWZZkPoQa16pasofSbpT0MZqZq8WioO0kz6j0S/GqaFYX6nIuIEkz9RV+uL+E07z/DDQmkOSsGwfQEgV2leWeoFFFFABRRRQAUUUU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12291" name="AutoShape 6" descr="data:image/jpeg;base64,/9j/4AAQSkZJRgABAQAAAQABAAD/2wBDAAgGBgcGBQgHBwcJCQgKDBQNDAsLDBkSEw8UHRofHh0aHBwgJC4nICIsIxwcKDcpLDAxNDQ0Hyc5PTgyPC4zNDL/2wBDAQkJCQwLDBgNDRgyIRwhMjIyMjIyMjIyMjIyMjIyMjIyMjIyMjIyMjIyMjIyMjIyMjIyMjIyMjIyMjIyMjIyMjL/wAARCAEsASQDASIAAhEBAxEB/8QAHAAAAQQDAQAAAAAAAAAAAAAAAAEDBAUCBgcI/8QAQhAAAQMDAgQEAwUGBAMJAAAAAQACAwQFERIhBjFBUQcTImEycYEUQlKRoRUjYrHB4SQzctEWQ4IIF0RTY5Oi0vD/xAAZAQADAQEBAAAAAAAAAAAAAAAAAQIDBAX/xAAgEQEBAQEAAgIDAQEAAAAAAAAAAQIRAyESMQQTQSIy/9oADAMBAAIRAxEAPwDvyEJCcDJQCoXHPEbxti4drpbRYIYqqtiJbNUSbxxO/CAPiI69AuVf99fHhn839sNAznR9mj0/lhA49cIXn/hb/tDymaOn4moGeWTg1dICC33LD/Q/Rdztd0orxb4a+31LKilmbqjljOQR/v7ICahCEAIQhACEIQAhCEAIRlISAMnkgFQmHVtK3nUQj/rCjm7UrpXxxPEjmjfTuPlkJdPlT0LWqm7XdtOZgyhpmE4b5shO6qpeKL9TODnU1PUQ/jgBcPzHJHyh/Gt6QtPpePqN+1TA+M92nUFsdBdaO5xCSlnbJ3Gdx9ESylc2JqEmUqZBCEIAQhCAFzDxV8U2cFxttttbHNeZm6vVu2Bh5OcOpPQfVdOPJcJ4/wDBG73q71t6tl2ZVT1LzI+GqGhw7Na4bYAwBnCA4fdb7cbzWyVdfUebM8klwY1o39gFe8KeJPEHCM4dQzRSwE+uGaJpDvqACPzXY/DXwZorbbhcOKKCOouMhIFNNh7IWg9hsXHunvEvwl4fm4brrtaKOO311JE6bEG0coaMkFvQ4GxGFUU2Pw+8ULVxzCYAw0l0Y3VJSvdnI6lh+8P1C3xeFbRdauy3OmuVDK6Kpp3iSNwPUdPkeS9uWS4tvFkobixultVAybHbUAcJUVYIQhBBCEIAVffIbhU2OtgtUscNfJE5kEkudLHEYBOOysEIDx3fPC3jK0VojqrRNP5sga2enPmsc4nGSRuN++F2Ph/wB4dp7Oxt7NRVXB7QZHxyljIzjk0DnjuV18hYyyxwROklkYyNoyXPIAH1Qbyj4peGTeA56Wpo6l89tq3FjPNxrY8DOk45jHIqf4IcY1Fm4thsckrnW+5O0eWTkMlx6XDtnGD9FZeO3HNsv8tDY7XUMqY6SR0s88ZyzXjSGtPXG+StO8I7XNcvEyztiB000v2mR3ZrBn+eB9UB7BHJCEIIIQhACEIQAq+8XqjslE6qq34aOTRzcewWN6vdJY6J1TVPx+Fg5uPYLid+4gq7/XOnqHYYDiOMHZoU28OTrYLl4i3etlIoy2lhztpGXY9ytfq73c6s/wCIr6h47F5x+SrBIGrB0yj5Vr8YddUyjk8n6pynvNVTE6Xu+jsKA+TdY6gVN9nxuFt4xqYfKY50cjYx6Y5mggK2lvUd2MhrLhVUcRIxDANTSP0wucEjmrCkrCWiJzvV0PdRzgb/ACW+z1tNDDROqIyzdzvsjnPefc9lWOgudhqWTGOWAk5jkIxq/wD3ZSLDxi+3Atr31NRG1oEQa7ZuPbqs7pxbR3P/ADLW6XHw+dOcN+QGyfeBsFu471ANroN8bvjP9FslJf7ZW7RVkWr8LjpP5FcZbPh2U75zXkerdObsL9cruYc1wy1wI7hKuNUd5uNEf8PWysHYOyPyKu6Xju4wHE8cVQ0dSNJ/RXPJKm+Ox0pC1m1ca264ObFNmllPSQ+k/VbKCCAQQQequWVnZYVIcY3Sqn4ov9Nwxw3XXip3ZTRlwZnd7uTW/U4CYT6qrpaGAz1VRDTxDm+V4aPzK414p+LllPD1ZY7DVtraurYYZZov8uJh+LfqSNtlw7iLiq88V3J9ZdauSZznHTHk6Ix+FreQCvuH/CTjDiJjJYbaaWmeMtmqz5YI7gcz+ScNp1FRz3Csho6aMvmne2NjR1cTgL3DYreLTY6C3A5FLTxw57lrQCtB8PPB23cHVIuVbP8Ab7o0eh+jTHD3LQevuV04DCKKVCEIIIQhACEIJwgNN8SeN4+BuGXVrWslrZ3+VSxP5F3Mk+wG/wCS8rX7jDiDiicuutyqKnUdotREY9gwbL0jxtwVZPE+UNhv5jraAui8uF7ZGsdn1BzOYOcb5VN4b+Dn/C1/qrjenUlc+LDaFzQSB3eWnk7kAg3GeHvDLiziV8bqS1SxQO/8RUjyowO++5+gXo3w48N6PgS3yOMoqbnUgCefGAAOTWjoP5regEqAEIQgghCEAJisrIaGlfUVDwyNgySn1zbxAvhkqm22B3oi3lx1d2+im05O1qXF1+kvFxLi4+WD6W52A6Ba9nARUvBlJTGpZ33WvOHC7uU05ybLyDgLBz0A5nKM+6aDsDmjX7oM6CdO/dAkLHNcOYOU1rzssX/CUudDYmyB8LJAQdQzt0Q2QZ2VPR1D2w6M7A7KW15JBSsOLIOylDgOaiNecDdKXkKeH/U1svunBJ7qvbIU62TulxSbrGVuHCfFTqSVlBXPLqd5wyRx+A+/stGDwVmJMclU9VG52O/AgjbdaJxlxJwRPXu4T4pniBlY2XTMHCMEk6cvHwu67905wTxG6rj/AGbUkuljbmI9XAdF5t8Ror7LxjcrjerfVUjqmcuYJmEAMGzQDyOwHJby9c9nHbrL4KcN0nE9FfLdcHVVBC7zBSvLZWOd93DxzAO+D2XWQ3A55XJfAGwy2/g+e6zl2q4S/umknAjZsCB7nK64qBAMJUIQCoQhACEIQAqria7CxcM3G6FrnGmgdI1rRkl2Nh+eFapCA4EEZB5goDwk241rLg+vjqZo6tzzI6aN5a/UTknI35r2TwDFdGcEWp15qpaqvkhEskkpy4atwCfYYUS9+GXCN8qG1NVZoWVDXh/mwfuy4g53xsfqFtrGhjA0AAAYAHQINkhCEEEIQgBCMIQES510dtt09XL8MbScdz0H5rhVxqpKiommcSZXkvcV0DxGu2hkFvY7YfvJP6Bctq5dULgAdUhxgdlnq+2mIr3yanHJys2RvkGWtOFKpKBow6U/MFWsbaeJoALQAstadGcS/aj+xyfhKdjt7njkrkyw92pyNzOYIwou2ufHlrs9vljOzSfkohicD8JW5FrHHcApDQxSfdAS/Yq+CX6aU4OB5LEk43W4T2OGQZBwfkquqsbo2ucPUArm+steG5VdKNTMjoVLafdRqWMxySNPQ4T5HqGFbFJY7ZZF+UwDhLqylwHWuWYee6YBShyOGlscU4HYKites9aXAubRXGhulNUtcQY5ASR26/ou2VFJR3OjMFVTxVFPIN45WBzSD7Fefo3kPC7rw9UGpsFDKXaiYWgn3Gy0wy8kTKOiprfSQ0lJAyCnhaGRxRjDWjsApCELVmEIQgFQhCAEIQgBCEIBEIQgBCEIAQOaEIBUjiAN0qqOJq/9nWCrn31aCxmPxHYJUORcT15uF3q6jVnXIWt7aRsFTDACSdznygZSSM1aN8af1WN+3Rn6DjjZNuI5bIcSXbnYdMLAg6wScgchhCoya0dcZ7LIMGrByPqmvV5nTT+qyJOtpDQ7mNzjHujh9qUwOBBbK8H2KtKGWR8rYnEOz1Kp3OOkFpOM76OeFNpZDHJG/JG/Lqo1Ic3Z/WzfZHj7uf8ATuotTHoy0t6dQptvr47gz/DHzSBlwbzb7H3UeqmHmOB743Uca/ttnGk1ERirJg4YychM6sFSbpLruMpby1KITkLWMdM85SgrAHZZBNLLKQFYn2S74QDrSU61R25UiM+kJdB1vNdW8PLj5trkoXuBfC7U0H8J/uuVBbdwTXspL3DkgCT927Pv/dVLxO52OugoKELWVgEjntYMuIA7k4XPvFLxHj4GtTIaRrJbvVA+Qx/wxt5GRw6+w6leX7txPfL5VvqbldKuokccnVKQ0fIDYBM3uJrg4ZBBHcJcrw9aeKb7Y52zWy7VdM9u+GyktPzadiu5eHPjf+16yG08TiKCokIbDWMGlj3dnj7p9+SBx29Cb8wDohBHEIQgEQhCAZqqqnoaaSpqpo4YIm6nySODWtHckrmlz8e+DqCodFAa2t0nBfBDhh+RcRlc18cOOp7xxDLw7STEW63uDZWt/wCbN1z3A5D3ytF4U4JvvGlXJBaKUPZFgyzSO0xx55ZPf2QHpCy+NnBd4mZC+uloJX7AVkehuf8AUMj810KGaKoiZLDI2SN4y17CC1w7gjmvHvFPhdxTwlSOq66iZLRt+Kopn62N/wBXUfUKX4ceJlw4KuMUM00k9nkdiamJzoH4mZ5H25FB8eulpPiXOYrNSxg7PnyR3wFuFLUxVlLFUwPD4ZWB7HDkWkZBWgeLcpjtlvwdzK7+QSv0Mz25lJUNbUEEEk9AE8WSvblsZHzWVst5c0SzA5dvuryOMAcgue2dd3j8Xya6Yakcospsx1IO9M76Lag0dgnWsHYKbvjoz+NGm65gTqpZhj+ArJlTFnDw5h/iaQt0TUjY3ghzGn5hL9h38Sfxqzaqkbze0+wV3aabz5/NlYWsb8AI5+6eNPBuDBHj/SE15LY3aoC+B3eNxH6ck/ki/jWNjip44Gn7O1sedzpGMqsqra19Y+r8x+rTu3PpJA547qGa66wgeVO2buJmj+YUOt4hrIYnieiIyCNUb9h+aJYz14rlr0x1TPJ6uKaysBUsduTg5WJfk5HJWxp7KXUmBI0bEhZa900ndWSss7hNtIWWUGeanWkqOx3dPscFJcSWbhS6SYwSteDgtIcD7jdQ4twn2c9059jnp6BpZhUUsUzeUjA4fUJ3oqzh2XzuHrfIesDf5Kzyto5nJ/ELwcdxleJbxTXmSGscwMEU7NUQAGwBG4/VQvDTwbbw/W1Nx4lp6Srq2P00sYPmRtb+MgjmTyzyXZMKNW19FbaZ1TW1UNNAz4pJnhrR9SqNr3FPAPD/ABPa5aarttOyYsPlVEUYZJG7GxBHP5FeNqmI09XLC45MbywkexwvSPG/jnY6O3VNHw7K+ur5GmNszW6Yos7asn4j2wvNzWSVE40h0j5HbY3LiUB6m8PuOpangK0SV0T56hsRjfKXbu0uLQT74AQrbgngqjsvBdqoK6I/a44AZgDye4lxH0JwhAbyhCEEQowgpUBrV94B4X4iDjc7LSyyu5zMbokz31NwVI4Y4WtfCFp/ZtpicyDW6Ql7tTnOPUnr2V6uace+MNp4PqZLbTwuuF0aPXEx2lkX+t3f2CBG3cXTUdPwfeJa4sFMKOUSa+WC0jH5kLxIBjchbhxh4mcR8ZAwV9QyKiDtTaWnbpZnoT1d9UvAXAFz42vEUccD47ax4NTVOBDQ3qGnq48sBBvTXho2YeGvD3n6vM+xMPq543x+mFC8Sre6uoLaRyZVYcewLf7LcqSnjpKWKmhboihY2NjezQMAfoqPjCVrbZHGebpBj6BRv6V4/wDqOdujDGgAY6JQzZZzkF4SgjSuG17HjjEMWYacbLOMAnCdDMBDohjSViYnOOylsaCeSda0ZR1XVaaZ+OSw+zPzyV2GgLNrGkct0ul6UYp3A/Csjbo52FsjQQeYwr0U7SN85WDoWsAOMI+SbJWmV/BtO8aqaQxnseSoKrh6vot2gSt/hXTyGadxlVNSQ5zsbAHkqnksY78Ga5m5uDiUFjh32StGkbHIW51tFBVR4lja76LWau1SUh1QO1x/hPMLXO+uXf49yjseCOxTzXKM17XHbY9is2uI5rRhziUCnYzuozXg9VIj+aOF2JcRUhuScDmo0Ywrzhqh/aN+pKctLmmQOfjsNyp/odms1MaOzUdOeccTQfnhTUNGAAOSXC3z6jlNTzspoJJpXBkcbS97nHAaAMkrx14gca13GfElTUyTSfYWPLKSnz6WMB2OO555916j414wsfCNvgffA99PWSGDQyPXkYJcSPw45/NaCzgHwu46e2osVZHTzagXRUsunPcGJ3L6J9NyfhPwj4n4tpo6yGCOjoZN21FS7SHDu1o3P8l3DgjwXsnCVTHcKqV1yuMe7HyNxHGe7W9/crpEEEdPBHBCxrIo2hjGNGzWgYACdTDAMwMAlCzQgioQhAIhCEBFuM1RT26pmpIDPUMic6KIHGtwGw+pXi/iCzcRQXmeW926sgrKqYvd5sTgHOceh5Hcr0Z4v+INdwTSWtlpdF9sqZnOcJW6h5bRuMe5I39lT8CeM0nF16pbFcbE01M59MsD8xjAJLi13Ll0QE/grwQsFpoaeqvlOLjcXMDpGTH91G7HwhvXHcrqMFLDSwNhp4o4omDDWRtDWj5AJ5vwhKgMCQ0ZPJck4p4nluNe4R+iGMlrB/Mrqd0dotlS7qI3fyXGqyibMCc4JWPk+3R+PO3qPT3ASkiR26lipYOq1qphlpX45hYRVr2O3zg9FnfG7s+Tnpt9PMHHYqSXqhtdV5j8K3c705WVzx1Z12Jsbm6eaHzBp/uql1c2L4nAYTL7pA7cyBK5V8ovxVREbuws46ljnbOWoyXyma7ALilhvcT34Y4D5pfEv2Z7xu7ZgPdMTznOMbKppbiTjWFZOcx7M6gp4qWGnzADPJV08jNRy4bp+Q8z2VXJuSfdCuMnuaRgHKgys9SeJwsXkFqcvEanVLXW8TuL4wGvHIhVDnugmMU7cHoQtlecc1WVtOKhuDs4ciAujNcHlwiN7hSYXgO3VbG99O8seNgVMByQQdirctWrByXSfDW2g/aq97BkYiY7t1P9FzSnkDwM9F3Dg2gFDw3Sj70o813zP9sIzO1G7yNhHJCEhWrB5+8fbVxHdbzSS09rqZbTSQbTQt1jWTlxIG45AKk8AuHjX8az3SaP93bYTjPSR+w/Ial6cwEzDSU1PJJJDBFG+UgyOYwNLyOROOaDOhKhCoBCEIBUIQgEQhCA5f4l+E83HdwiuMF4NNPDCImQSx6o8ZJ5g5BJKqvCfwtu3B3E1fcLwyB2KcRU0kMmoOLj6j7bAfmuyoQAEqRA5oCuv0ohsda8nGmJxXCZb1JrcHuLADyLV2fjGo8uxTRtPqmxGFx+pp4y8tmiGfkufWv9Oz8fN+PUGS4xzjH2mL/qbuo5053c13u05ClyUVI4YMYCa/Z9OAdDNLsbEHCdrbl6k2oBtSccsK9L8xkDsq21URPqPM8leOovKpy4ndYb1Hb48X4tRuLpA8gZ3VHIJS7GSt5dbhUOy5o+qpLlb20pJBG3UnCrOpfTPyZ4qYKGokIyMA8t1a01pcN3DJ7ZVRFXuZNj7S0Y5bbLYqOpqZsCMRSHHR+CVW/pHj5b7SIaKeNp05I7Ep1z5ItxraOxWUN3iif5c7HxO/iGysBLTVURALXNKxsrpzyIEdcXN0v69Vi5wJ9lnJSxN+Afqo7zo26qGnWL+aacd0OkPVYE5TiLTM2c5HJR3kEdFJk5bqI+TBOAtI5PIjzQNe0hw2UItdTOG+WKwJzueqhVzm6WtGxK1lcuon0rwWgt5ZC9GW9gZb6ZoGAImgD6Beb+HXN/atKyVrXRGVuWu5YyF6YYGhoDcYxtjstMObyM0hSoWkZEQlKRMwhCEAIQhBlSct0FIgioQhACEIQAhCxeQG5U6vIGocZTa3wQDB5uWmVNKJG7tzhX97qTUXWZxOzToH0VW97dJyuLVsr2vxvFJ42vvom564WcNEDzKkzP9ZDRnKk01OcAuzk9EXd42njnT9vpsSNaAMAKfWxEUxA6c07TRNpoy9wwU1NWMeXDG2MLLvW8lVGstHyVRdW+Zlxbq2zuMq3m9ROkYCiuYTlrgqzeVG8dnGkTUTHyuJGM9llDaiDrimc1w6g4K2ea0RSZc0lpKgG3yRP3GpvcHC1+cc/6LKrJP2lG0xifzW/+pusIP2nA/XG9re7W9VfQt8vIEL3O+YVnTA+WdUOj5gKbuVcxVLS1lfLhsjWj2Od1Jc9+fWAD7HKnTSNwQAPmq95y5TKuysXFI1yxKUJs7WT94yoXluedLWkk9FKeTgAdUMlFM7X16Jxnc9IbTPgGQiNvfKUUtpjI+0PEjh3zt+Sn0tBPcCX1EhazoO6jV9rhjdpbnPdOaH6u/wAQa2lpKd0VRRPJjeSC3sV27ge4G5cKUcrnFz2AxOJO+WnC4bUxGGlhjHMkuK6r4VTE2mspic+XMHj5Ef2W2K87zyddASo6JFtHMVBQEJgiEqRACEIQC81islj1QCoQhMwhCEEFHq36IXuHQEp9Q7gc0kw/gP8AJY+S8Vj7cxnqDJI97ju5xPP3USSYb4KiVVYWuEcQy8/os6CImQvneCc7DKy+M517Pj8nJxMggGPMcNzyVlRRa3AlMgAtGAp9BJHC/MmMe6wsdc/57DdflrcKklkIJwVe3B7al58pUtTRytGcKWmL69mGz5fgp12lw91VvL45cEELJ1SWHmmWkvO5CVtI2XuorKkPPL9VaUbhndA4zp7e1oyW5WNW1kbNunRW0QBYq+4Rg6lI416f1H3UZw2UyZmHqO8AK8o0ik4PJZDkkfzKRqpzU6xuopitpJJfhOAptO1SAGmRmsYbqxnup7xWc9VtvuFZb3CnmGqP36K5q2iZrXNJLnckXOmiqaiIQsJ9IDj7rKpPkU50Nc9zW4GkEnKc+16/zmtcrSHVJaNw30hdJ8KARBciBtqYM/QrQKKx3S4zhtPQVEjieflkD8zsuy8H2B3D9n8iZwdUSO8yQjkDjGPounMeL5rL1sYSFARzWsc5QhCE+gmEJUiAEIQmBlGEdUqICIQhMBCEJdAPJRZxqa4dxhScqNNvqC5/Jfa8fbilVEKa4VLDzEjhk/NQ6meWJmuMkK/4ipDHxLOxxwHu1jHYqrqYAW46Kfk9DFvD9HemupGh2zwMEHomKq7hgyZA0Kokpj5pOS0puWgNQzEkmQOyVjqz5NScXFJxRBA/Dpgd1d/8Q0c0ILcOBHMFaO2w08w0ua7PcFYCw11E7VSSlzDzY5RcRpny677bFX1bJMFmCc903VM1Brmjpuqykoq587RNHpHPZbLFSOc31AfJTZxr8+qiDGtXFM4Byj1Nrz6o3Frh77KKypkpJRHUDGeTuhT52CabGKrQ3YqFV1If1zjsoslU0x5aQdlVS1h3GfyU/E/kfmm577qK+Xbmo7qjUdymy8E805lnrZ1zgVkzmmW7lPt2VMalRnA2UijgiMpkkGp/TPRQWyhjhqOAra0ww1V1g1nMW5Lc88b4UcOb+JyofIPTHjB5ldB4Ps5pKA1EzcSzfi5hvRJQ8NUM9XHWtDPJb8LG8nHuVtAaAAByC1xn+uD8r8j5/wCcsmsDeWyU80DkhbxwF6ISJcqoCoSZQmAhGUZTBcIRlCQIhCEwEIQmAhCEqGLtgosjk9O/SFEcclc272tvHGjcaQaLnS1PRzS07LXZGkrfeJKMVdLET/ypA4/JaNXGSKodhgdH7c0Zj0fB4tbnpFkgZI3DhlQzStzjU4BThURyN9Lt+oUV7sE77KrHR8LPuHoKdjSCHqZ5eG5ByoET2nbIypAkLdw5Z6zT4c8x7DjBwsjX6BgA5UZ9wEYw4g/MKHJcqYcyAo+NUeq7tLGepCr33aOoYY5W5B79FHnrYKklkYdnvhQTDo31FXIyu7Kmx1JY8xk6m9D3Cbnky7mo+QMHqNli9+TzVWF82YdlZt36JlnPdPNcFAPMOFIB2UZrgsvMwjhWpAZ5j2txnJ6roFotNDTSskipmNeR8WMlc1nqDDSySgkFrSQR3VEb/dXYJuVX/wC6U5jrm8m+PVFLtA3bGAn15ktnGl/oZGugu1V6fuveXtP0OV1rg7xKgvBZRXUMp6zYNlGzJP8A6n9Ffx44dT26EhY5HdKn1BUICE5QEIQqlAQjdCqAuUJEI6C7oQjKrpBJlL0QjoJzQlWLjgKdXho9QR1URz+xT8xycKM5wPJctvt04npAu2TQS98LTZoS/dbzUtD6d7TyLStJpqqGbLHkNdnG+y0w9T8HyTNVM9sjlJIGh/dqaFmf/wCbn6K9fG0PI2KT0t6rR6vZqKRthqHn0Sf/ABTj7BUwtDny6c8tletroqeInI27qtr7+wtw9zcDspsc9vv3PSrfYjIHB9RnboExJbrdRx5eMv7k5KYqL3NK4tiGn3UIyOccvOSs7Wfl3n6haiRrnZa3S0KDI9PTOyMBRHHCbj16YF/5pMklYuO6UFFSdzgI1qO6RAeT1S4fU1j8rMv1HCitd7p+JpLgUJ6Yu0nl21wDsF7gAtbznYK6v8mIoWZ6kqjD/WFtienJ5r7SWNcxwJOysIJXNcCCobzlgx3UmEEYRYwrr/BXiC8CmtdzaZAcMZU5yR2Dv911JeZbfWi31MFUYhL5UjX6CcB2DnC6pbfFminaPttvmid3jcHj9cLPUqLHR0Kls3E9rvrnMopiZGjJjeNLsd8dVcqZanhUJEquUDCEIVdAQhCAVIhKq6QQg8kgS6AsXnAWR5pmZ4a0qd6PKJM4atzhRi4HOlZyPy7JC1ziriOOw210uA6d/phZ3Pc+wWEnXXPo1xNxnbOHW+VO4zTuH+TEQXD59AufuqhVQeazLdXqHstCvFVNUVBmlkdJJI4uc5xySStksNY2ptcYLvXH6Hf0XRnPIrO+X0lPu1dTOLRKS3om3cR1p2/qnpBG/wCIAqJLBFnLRhaV0Y8259VjJdayYYc/AWDXPkdqe4k+6xMIB2KyY05WVafs3r7p5pDR7rIuWGMLFzsbLPh9I926iSP57rOR6hyyDKpGr1kX+6PM2TJeOiASnwunCVkDsm8+ydjZlKkdiBcp8bS1qZp2DKkv2b8lCpP6przTuqdJYfU3oeqoXNdG7D2lrh0K2Sd2Xkjqqu4sBjDjzBWmNenL5M/1hEdQYOfUqfCckKDSMxFq7qbFs3J6LRgemkDSGD5lPwnOCq3zC+Un3U6nJ5dAlYHQvDVj38UB7fhZC8u9ui7GDlcX8PL3bLRdKh1wq2QebGGMLxsTnPPoux09TBUxCWCVksZ5OY4EFY6l6z19nkJMoSmiKhCFUoKhIhV0mWEIykyqIqEmUZR0AqLU7NUrKi1JwFltfj+1fJsuJce3J9bxDOzV+7gPlsGeWOa6BxXxrFYyaaBomrSM6T8LB3P+y43XVT6uolqJHZfI8vce5Krx599dFvFdO0SNIP0TdrrHW+qLX/5b9j/us5MFRpGgro4iVs/2r7w9TTyIKQ1Q6j9Vr1PWSU/pPqZ2PRT2VUUoy12D2KVbY2sxUNdtyWbZcHYBVzJWDqszUtZ1UXLaaWBlCjSTDOyiOqwc4KiyVQ6lT8T+aVNOAojpS48sJkyF52BSAPPwtJ+SPizukhpyU833UZmsc2uH0UhuSORRVSnW4Kkxt3UdjCTgDdWNPEeZCi1efdOwMwM90Tvw0j2TzsNaq2skGDuo+2t9RHLtRKrK1/mSthb33Kmh4awuJ2Ayq+FxkkdMevJbZy5PJfSUwAYYOQ2RUyGKDS34n7fRLAMnKjzS+fU6W7tbsFq5z1M0nBwp5d5MTnjmmIhoYM81m71Ru33S4VNwuLnEnc53VrbbvcLPMJqCsmp3j8Dtj8xyKqIf812OWVJccBTwq6ZaPFupY1sVzo2THl5kTtLj8xyW623j+wXHDRV+RIfuzjT+vJeetW6ejlx1UXCePUkcjJGB7HBzXbgg5BWa862niy7WggUdXI1md2OOpp+hW72zxYflrbjQB3d8DsfoVH67C46mhalH4j8POYC6omYTzaYjkIU8pNuSIQtJSgQhCVMLXeLL3HYbPJWvPrB0safvO6BbCTsuVeNUmLVbmslbqEriY87nbY4S52nn7cuuFwmr62WpnfqkkcXOPuq97uiguqpg7cjdZGSYjIIPzC6+RVPPwmX7pt08g5gFNuqXDnGrOVk7YptxIOQSPklEzH9cFI4ZCPicvAKqRhG5Km00wqThz8Ksc0/NI0ujcC0kEKLlc2v/ALI085HFK2miYd25+ZymKGt8wBjx6u6u46PLNRI3UX01zOoLIm8tICmRMjaBpaAUOgLdwmslrsKdVpIeewHosWwZ+6s2nIToPYLGtZkkULWuzhSmgNGUkTWkbnBRIdIIyprXkhmebDSOip6iUuKmVEmxVSX6nnCrM6x8uuEle6XELds/EfZZgNaBGwekKXbLdPdK+Kjpmh00pwMnAHuT2WwXDg/7FRTT091oqySAap4Yj6mDqVtJxxa1301KonEEOkH1u2AWNFFhmrdI+DXPrccjoE+6QD0N5q4k6TrdgHYcysZJfWADy5rAv0R6Qdym84Ib1KZdSYRvq77p2R47pgSBrcZ3TTnlykHQ7dPNOQorAVIjCXEnxkJ1jyE0FkTsgHtfuhNZQj403qZJ9Fg6ZjN3va0e5wsJ6ympY/MqJ44WfikcGj9Vzy9Zn1GrK6moKd1RV1EUETeb5HBoWj8T+KFBbmvp7TprKnG8n/LZ/uVyC8X+53uoM9wq5Jj91pPpb8hyCuYtOR0jifxZaBJS2JmehqpRy92t/qVymurKi4TvqKqd80zzlz5HZJUR8hBOfzWGvO+VvnEns5Dc0WW7hRmymI+oZappkBGCEzNEHtKsw5oe3UOqiys2KWOR0L9LvgP6KQWh47hUapewg5yQs2Sub6c5Hupj6cHOAoronNPJASItL9zsR3TvkMPMD5hRG46p+N5b12RYEiNmggDn7K4c252+Fj6mlnijJw0yMIB/NS+Bpaf9tyTuZHJPBTvkgZJydIOXzRNxjdq+nrILrO6pjqIy3y3YxG7oR8iosVndybhuEUxAJ0n3TpLC7IIOVrDHk4ycFSoqh8Tshx+SzsbZ8s/q+aACn2AE4VVBXNfgO9JVlC8EZBysNR143L9JzYxoUSrIZGd91JZJgYIVVcqkA8+XRTJbV6vIrquXHpb8R5JhrA0Y69UB2p5ceZWWB1XTnLzfJ5PlUiiuctqklmi3LonR+4z1Cwo658NPP5QH+IZ5byRvjO/5qNPjyH/JMUb9UWPdVxmkl4GyA4Mb/EUw54a7HVKDjJIRwzmrHqO/YLEEl2o80NBcMuWYG6YG5StCXGE61myAGAhPsOFg0BOADCVDPKMrHOyQFKRNZ5QkwEKk9bFdbzWXCoEtTUSSP5Zcf5BQa25z1UbW1Ez5dI0jW4nA7KPMTkKJMTnmspmLYySt91EfK3KJCVHd1WkAme1wOlRmyaTuVk5MSqgkaw7qsteRzUaJOlOAskbXtxhRi+WAaWuJHupbNym52jfZUVMsr8ECRhHuE8JI5PhIKr3gFxWPLkiFKsfIY/dYmAtPpP0KZppH7jUcKazcJqRsTRu1Mc5rhyLTgqTSOMjCHn1jY+6VwBWMXpqxjbISohl7iyRzexWTJD13SVgAm+aaYdwoCU2TcqXT1z4epLVBCVRcxedWfTZILpC+P4sOA5FVk83nOJOw6BQofiTjyVOcw9ebWs8ZkgBNyTEHDcYUWWR+41FNa3YO61YnKiUlunVz5pKVxa4Y5JstBiJI3WMHPKYTjGRIcZ+aeZECMknKGbtHyTgUqGErWoWQQbINWW45JGpR8SAUHdOA7JrqsxzSK1lndAKTqsfvIiTiEDkhM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12293" name="文本框 13318"/>
          <p:cNvSpPr txBox="1">
            <a:spLocks noChangeArrowheads="1"/>
          </p:cNvSpPr>
          <p:nvPr/>
        </p:nvSpPr>
        <p:spPr bwMode="auto">
          <a:xfrm>
            <a:off x="6359525" y="1179513"/>
            <a:ext cx="255428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en-US" sz="3600" dirty="0"/>
              <a:t>同学们操作、</a:t>
            </a:r>
          </a:p>
          <a:p>
            <a:pPr algn="l"/>
            <a:r>
              <a:rPr lang="zh-CN" altLang="en-US" sz="3600" dirty="0"/>
              <a:t>讨论</a:t>
            </a:r>
            <a:r>
              <a:rPr lang="en-US" altLang="zh-CN" sz="3600" dirty="0"/>
              <a:t>2</a:t>
            </a:r>
            <a:r>
              <a:rPr lang="zh-CN" altLang="en-US" sz="3600" dirty="0"/>
              <a:t>分钟，然后小组派代表发言</a:t>
            </a:r>
          </a:p>
        </p:txBody>
      </p:sp>
      <p:pic>
        <p:nvPicPr>
          <p:cNvPr id="12294" name="图片 2" descr="PYATC$ZH~X$M[$(}XYAGW9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6575" y="1365250"/>
            <a:ext cx="2916238" cy="421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图片 4" descr="PZY)KVN@QOWYRB`BILL$F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65250"/>
            <a:ext cx="2790825" cy="421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211079" y="5805264"/>
            <a:ext cx="6340197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Arial" panose="020B0604020202020204" pitchFamily="34" charset="0"/>
                <a:sym typeface="+mn-ea"/>
              </a:rPr>
              <a:t>范小勤</a:t>
            </a:r>
            <a:r>
              <a:rPr lang="en-US" altLang="zh-CN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Arial" panose="020B0604020202020204" pitchFamily="34" charset="0"/>
                <a:sym typeface="+mn-ea"/>
              </a:rPr>
              <a:t>——“</a:t>
            </a:r>
            <a:r>
              <a:rPr lang="zh-CN" alt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sym typeface="+mn-ea"/>
              </a:rPr>
              <a:t>小马云</a:t>
            </a:r>
            <a:r>
              <a:rPr lang="en-US" altLang="zh-CN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cs typeface="Arial" panose="020B0604020202020204" pitchFamily="34" charset="0"/>
                <a:sym typeface="+mn-ea"/>
              </a:rPr>
              <a:t>”</a:t>
            </a:r>
            <a:endParaRPr lang="en-US" altLang="zh-CN" sz="4800" b="1" dirty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12297" name="文本框 13321"/>
          <p:cNvSpPr txBox="1">
            <a:spLocks noChangeArrowheads="1"/>
          </p:cNvSpPr>
          <p:nvPr/>
        </p:nvSpPr>
        <p:spPr bwMode="auto">
          <a:xfrm>
            <a:off x="6421438" y="3992563"/>
            <a:ext cx="242093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zh-CN" sz="2800"/>
              <a:t>PS:</a:t>
            </a:r>
            <a:r>
              <a:rPr lang="zh-CN" altLang="en-US" sz="2800"/>
              <a:t>同学们可以拉动照相机镜筒，使成像清晰</a:t>
            </a:r>
          </a:p>
        </p:txBody>
      </p:sp>
      <p:sp>
        <p:nvSpPr>
          <p:cNvPr id="11" name="矩形 10"/>
          <p:cNvSpPr/>
          <p:nvPr/>
        </p:nvSpPr>
        <p:spPr>
          <a:xfrm>
            <a:off x="395536" y="404664"/>
            <a:ext cx="65453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kern="10" dirty="0" smtClean="0">
                <a:ln w="9525">
                  <a:solidFill>
                    <a:srgbClr val="99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</a:rPr>
              <a:t>拓展提升</a:t>
            </a:r>
            <a:r>
              <a:rPr lang="en-US" altLang="zh-CN" sz="3200" kern="10" dirty="0" smtClean="0">
                <a:ln w="9525">
                  <a:solidFill>
                    <a:srgbClr val="99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</a:rPr>
              <a:t>1——</a:t>
            </a:r>
            <a:r>
              <a:rPr lang="zh-CN" altLang="en-US" sz="3200" kern="10" dirty="0" smtClean="0">
                <a:ln w="9525">
                  <a:solidFill>
                    <a:srgbClr val="9999FF"/>
                  </a:solidFill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</a:rPr>
              <a:t>如何让照片的人更大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5313977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2" descr="data:image/jpeg;base64,/9j/4AAQSkZJRgABAQAAAQABAAD/2wBDAAgGBgcGBQgHBwcJCQgKDBQNDAsLDBkSEw8UHRofHh0aHBwgJC4nICIsIxwcKDcpLDAxNDQ0Hyc5PTgyPC4zNDL/2wBDAQkJCQwLDBgNDRgyIRwhMjIyMjIyMjIyMjIyMjIyMjIyMjIyMjIyMjIyMjIyMjIyMjIyMjIyMjIyMjIyMjIyMjL/wAARCADcAN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qC8vrTT7Zrm9uYbeBOWkmcKo/E0AT0V53q3xs8FaZIYo76W+l6bbSIsM+mTj9Kyv+Fz3t4f+JT4F1y6XtIYiFP8A47/WgD1mivJ/+FifECU5g+Hc+3p+8lwc0f8ACafFb/onkH/gWv8A8VQB6xRXk/8AwmnxW/6J5B/4Fr/8VQfGvxVUEn4eQ4HJxdL/APFUAesUV5P/AMLH8eQfNdfDu62/9MpNx/TNJ/wue+tf+Ql4D162Qfek8pio/wDHf60Aes0V5fafHrwdNMIrr7fZMe81vwPyOf0rstI8a+GdeZV0zW7K4dukYkCuf+AnB/SgDeooooAKKKKACiiigAooooAKKKKACiiigAooooAKKKKAMHxj4mt/CHha91m4AYwpiKMnHmSHhV/P9M15n4d+G+pePY4PEnj/AFK5uBcKJbfTo3KJGh5GQOnGOBz6mtDxpGPGPxb0LwnJ82nWEZ1C8j7OR90H26D8TXrIAAAAwB0AoAyNH8J+H9AjCaVo9laYGN8cI3n6t1P4mtcADoMV5b4X8d6n4j+MmtaVbMH0OzgKAAZAdCBvz7kkemMfWt6/+IdrpfxJtvCl5EES6hUw3GT/AKw54PscY+v14AO1ooqpqd9HpmlXd9KQI7eJpTn2GaALdFeQ/Anxbq3ia116HUZTNDaTxtbuw5Ak35XPoNoP4169QAUhxjnGPeql7qllp0kCXlwkHntsjMhwGb0z0zXH/EvxrBoPhSWPTriKbU74/ZrVI3DEM3Bb8BQB0sD6D4q05nSKy1G03NGwkjWRcjhgQRXK638F/BWsKzRab/Z056S2LeXg/wC7939Kh+F2iweBfCBg1TU7c3tzIbm4USgiMkDj64HJrqdK8Z6BrWt3Wj6dfrPe2y75UVWwB7HGD+FAHmL3fjT4QzRnULqTxB4VLBDK2TLbj8ckD2yR9K9h0zUrTWNNt9QsZlmtrhA8bqeCDUt3aQX9pLaXUSywTKUdGGQwPavLvhFLNoWueJ/A87lk0y58+0J6+U/9Pun/AIEaAPV6KKKACiiigAooooAKKKKACiiigAooooAKKKKAPJ9BYL+0P4gWU/vGsEMYP93jpXZ+PPEg8L+FLq8jVpLyQeTaxIMs8rcKAB+dcF48mPg74veH/FsuV0+8j+xXcmOF7DPsOD+Br1uW0tbqWC4lgilkhO6F2UMUJHVT24oA8r+Dtha6F4YubiGzuL7Wp7l49TERjDwSKeIzvZeMHPGckmuM8Yz3V5+0Rojiwu0kSS3b7OxjLsq8kDDFeQD3r0n4a2D23ifx9cnOybWmUZHcDcf/AEYKwtQsBP8AtO6XNtyIrBpm/wC/bKP1YUAelW+p6pcatFCdDnt7ExsZLieWPcrdgFVmzXA/G/X7iPQ7bwtpSvNqmruEEUYy3lg8/mePzr1aql3HYW5bU7qKBXt4yTcOg3Io5PzdQKAPGdSkb4K/Cm10+zkT/hIdSl3FgMndxuI9Qowo9yK9h0K7ub/QbC7vITDczQI8kZ6qxHNeR6ZDpfjPxwfGPijVLCGwtzs0rT5rlMlQeHZc9zzitXxl8Wbjwv4hsDb2i3+iXDBHlRGBDcZCseGPOaALPx1tTL4A+0qu5re5RlB6ZJ6ml8fWUNh8NtVuk0DSYHFp8sybdyk45H7vr+Ndxr+h2finw9c6Vehvs90gBI4Ze4I9682+JmgRNpei+ENKlu2u9SnSMq9y7gRJyzkEkY6e1AGz8Mr3Vb7wNpl5/ZNh5jRFRc+bsZ8cAlQnsO9Y3w10u7l+KPjLV9SaA3kcqwN9nz5eSATjPPQCqzSnw7f+KdCgurqSx0LS4JLO2E7LmRl9VwcEkd67TwDeaM0F7Z2MKwX8UitfqpLK0zICSGJOR+PagDs68n8OfP8AtIeLnTlBpsSkjpnbD/ga9Wd1jRndgqqMknoBXk3wiLa54r8Z+LMEw3V4Le3Yj+Fckj8ilAHrdFFFABRRRQAUUUUAFFFFABRRRQAUUUUAFFFFAGN4p8M6f4u8P3GkaihMMoyrr96Nx0Ye4rzDRvFuvfC0poHjO1nu9IjYJZ6tCu4KnYN7D8x0r2iorm1gvIGguYY5onGGSRQwP4GgDC8M6p4avEu7rQ9RtphfXBuZQsoJMhVVPHUcKKunw9p7eKF8RGNjqK2ptA275QhbcePXPf0rj9W+CvhHUZmntIbnS52OS9jKU/TkfpWWPhT4q0/jRviNqMMa/djnjL8e5DD+VAHrNNdEkQo6hlYYKsMg15T/AMId8V4vmi8dWbsOgkgOD9eDWB4u1D4reBNHXU73xRpVzE8qxCJIMuzH0Bjx+tAHtqabYxuGSzt1YdCIwDT5rO2uAgmt4pBGwZA6A7T6j0Neea/8SrrSrLTNI060j1PxdexIWtIuUhJAJL4PH0/lVH+0vjV/0AtD/wC/w/8Ai6APWKy49CtF8Rza65eS8eBbePefliQEkhR7k5J9hXnf2r41zHI07QrfHYyA5/U0Cw+N04A/tbw9bd8lc49v9WaAOon8AQ/8Jjd+J7HWL+yvruIRTJGI3jZRj+F1P90GrB8JkapZ6nf69eS/YpDKqbIYUZiu3LlEBIwT1Ncd/wAIj8WrzC3njiwt16k2sJJz/wB8rSH4N6pqZA8Q+O9VvoycvHGPLB9uSeKAIPiD4/k1+U+C/BbfbNQvP3Vxcw8pCh4YZ/ma9E8HeGbbwh4WstGtju8lcyP/AH5Dyzfiab4Z8GaD4QtTBo9gkBYYeU/M7/VjzW/QAUUUUAFFFFABRRRQAUUUUAFFFFABRRRQAUUUUARzzw2tvJPcSpFDGpZ5JGCqoHUknoKzNG8VaD4hkkj0jVrW8eIZdIpASB649K4n463Vuvw4urVtQit7iSRGSFnw0wB5UDv6/hXjHgbxhoWl+P8AStTe2/seygtjDMY8uJWxjJ+tA7H1pRVPTNVsNasI77TbuK6tpPuyRtkf/WNXCcDJoEFeU/GLwj4n8YXWhWmiRJ9lhlaSaZ5AoifjaxHU8Z6Zr1OKaKeJZYZEkjboyMCD+Ip9AHHeBfh9p/gy2eYubzVrjm5vZeXY+g9BXY0UUAFFFFABRRRQAUUUUAFFFFABRRRQAUUUUAFFFFABRRWXr/iLSvDOnNfatdpbwjhQeWc/3VUck+woA1KK4bR9a8ZeJtSt72HTIdF0EOGIvRuublPZRwgI9efrWv4g8d+GPC6n+19YtoJMZEIJeQ/8AXJ/SgDoq87+I/xSsvBsJsLFVvdclH7uAcrF/tP/AId64/xL8fUvLSaz8KaZdGdxsW8uQFVPcKM/qR9K8qigkM8l3dStcXkxLSzOcliawrV4015nq5blVXGT7R6v/Iddvfa3qUmq67dNeXshyd33U9gOgpzRRsu1kUr6EU+ivLnUlN3bPvMPg6OHp+zpxsvz9SXQda1rwXqP2/w/csqE5ms5CTHKPTFfRngX4h6T4709vJ/0e/jGLiykPzL7j1HvXzdUSG7sNQh1TSrhrXUIDuSRDjPsfauqhimvdmeDmmQxmnVwqs+3f0PeT5vws14fMz+ENRmxzk/2fM3v/cP6V6arBlDKQVIyCO9eI6b8dNA1LSxpnjHSZ45HXZcMsIkhf3xnI/AGvStB8deEteiSLSNbs5CFAWHd5bgf7jYP6V6Cd9j42UXF2krM6WiuCuPCXizTp5Lvw/4vmm3MX+yaogljOewYcqPzp+mfEKS11KLR/GOmNomoyHbDMW3Wtwf9iToD7GmI7qigEEZByKKACiiigAooooAKKKKACiiigAooooAKKKKAMTxR4ltfDGlfa51aWaRhFbW6cvNIeigVxN4mneHok8ZfEO6jm1PB+x2Y+ZLfodkafxN0y1dd4wn0PSNNHiLWbeOU6XmW3ZuquRgBfc9K+XtW1fUfGuuSa5rLlwxxb25PyRJ2AH+c9azqVFTjzM68Fg6mLqqlT/4Y6jxN8WPFHi13h0x20fS24Hln964927fhXGRaXbo5lkDTyscs8p3En1qzJPDCP3kiKB6mqUmtWSHCuXPoozXnyq1qu2x9lQwGXYBXqNOXd2/BGgAAMAAAdhS1k/2vNLxb2MrH1bgUvm6xJ92CFPqay9jLrZfM7v7Sov8AhqUvSLNWisrydYbrcxJn0Xp+lH2LVO+oDP8Au/8A1qPZr+ZB9dqPajL8F+pq0VlfYtU/6CA/75/+tR9i1T/oID/vn/61Hs4/zL8f8g+uVf8AnxL/AMl/zNRlVxhlDD0IzVKbSbSY7hH5bdQyHFQeVrEXSeKX6jFJ9r1WL/WWaP8A7hqowkvgkvvMa2Io1FbEUZfON/yudNonjTxl4UZf7P1V7y1XrbXZ3jHoCeR+deq6D8T/AAv8QrU+HfE9ilndzjZ5U/8Aq3b/AGG/hPpXgo1tUOLi2liPrjIpZpNO1SPb5qiQfdbowNdUK1SP8RadzwsTlmBr3eEqJS/lf/B1R9laVpsOj6VbadbvK8NugjRpn3NgdMnvVpJY5CwR1YodrBTnafQ+9eMfBTx/e6hJJ4U1qczXVvHutJ2OWkjH8JPfHavQ7fRbfQPFeoaymoxW1nqSKbi1lYKpnXjzFJPBI4I79a7E01dHzM4ShJxkrNHTVW1C/ttL064v7yURW1vGZJXIztUdTXnvj34yaJ4Sja2sWTUtTPSKN/kT3Zh/IV49c/H/AMazxzIh0+ESAhWS3yY/cZJGfqDTJPan8da9rC+Z4d8PeVZ9Re6vJ9nRh6qvU1k+IvjFoNhpL6bNq7LrJiAkn0yITRxyY52ljg/rXzLqWsalrF211qN/cXU7dXmkLH/6w9q0PDfg7XfFsk6aLYtcmAAyEHAXPTk0Ae9aH+0D4ci0+ODVE1Np41CmcxKxlPdiAQBXovhTx1oHjS3eXR7ve8f+shkG2RPcj0r5P1jwB4q0bR5b/VNHltLS0wrSyEfNubAx68mr3hm61jQ9UttV0rI1O3hFwEXhby3/AIgQOpGDn6Z7UkVJJPRn2LRWT4Y12HxN4asdZgieJLqPd5bjBUgkEfmDWtTJCiiigArD8RL4gAtZ9EvNOgiik3Xa3qNho++GHQ4z2rcrF8XWM+qeENYsLQn7TPaSJGB1LFTgfj0/GgDwP4wfEO38aiDRdAWaa0tZi80+MRysOAB6geprztbDUZ1AnuxEgGNkYqG21aGwskt2hfzkyHXGMHPeq02v3UmRGqxj6ZNcc/bTlorWPpMM8uwtJOpUcnJK6V0vTS35mrHolonzSb5T6u1TZsLQdYY/yrlZby5mP7yZz+NdB8O9PttV8f6PZXkSy28sxDowyGAUnB/Kk8NJq85DWd4ek7Yagl5v+v1JjrFpnbGXkPoiE02XVmiTebC7Cf3nTaPzr2zW/HXg/wAKam+iaN4eXUdSibY0NpbrhW/u7sEk+wBq3pniLxrrE0Md74Bii0tmAcTSqrBfZWPX8KhUILVr8SJ5/jJaRaXov87nz43iQfw2v5yf/Woj164ncJBZF3PQKSx/QV9Naj8LPB2pXAnm0aJHzk+SSgb6gVu6V4Z0TQ0C6bpdrbY/iSMbvz60+Wj0iYPN8we9T8F/kfN1n4Z8bX1uJ4PDNx5bdC425/OnSeFvHEe7Pha6O3+6pP5Y617v4pvPG8F4o8NaZp9xbKnzNcTYdm9hwAPxrkpfir4k8OSAeLvB1xbQZwbm1O5B+PKn6ZFCpxe0UJ5vjVvUf3L/ACPHdTl1jQnjXWNEubMyAlBKpTd9MiqqeIrVvvxyr+ANeq/GKWy8XeAdL8T6S5lt4ZirHGGUMOjDtgj9a8FrSOHpzV7WGs9x1N/Hf1SOvTVbCcYMyj2cY/nSSafp92NwRMn+JDiuRpyuyHKsVPscUvqltYSaOj/WD2i5cRSjJf13udVYDUvC+qRazo1yRc24YpvAOAQR9D1rE1TXdW1m6e51LULm5mY5LSSE1Lpk2s31ylnYRT3c0nyrFHGXY/gK9Vs/gNDYaJHq/i3xFFpkOwPPFsA8on+HeTgn6Dr61vSVRK03c8vHVMJUkp4aLj3T/Q8btrS6v5jHawSzyAbisaljj14re0XwB4n168W3tNJuFGfnmmQpHGPVmPQV9JfCzStCsFu38O6JcRacVATVbriS7OedqkZCe/Ga0tU8BXevahM+r+JdQl01n3LYQERJt/usRya1OA8oh8DfCOwCw3/iO7urqABbjyWOx3A+bbtXpnsDXf8AgeO4lvoIvCmlf2J4RtyXkluIf32ovjHAb5lA/vHk/pXeaf4f0jS7KKzstOtooIhhFEY4/GtKgDyv4/TyHwFbadCpee/1CKJVHfAJ/mF/OvKrK1urDwHDrcAB1PwnqzQy4/iiLcqfbII/4FX1JNbQXGzz4Y5fLYOm9A21h0Iz0PvXEaD8OYbD/hKbfUpUurHXLkzGFQV2qeeffNAHYaTe22paPZX1mFFtcwpNHtGBtYAj+dXKqaXptro2l2um2Ufl2ttGIolznCj3q3QAUUUUAFcl4o8L6neX6a14d1VtP1aNNhWTLwTqOiuv9RXW1yPxD8FW/jbQBaS38tjLAxkimVsKDj+Idx/KgDC1n4P6N4tsorzVraPT9ckTNzLp/CM/c4PB+ted6l+zdqsbk6drVtMnZZUKt/hXPeDvCWi6j4pvfDGvajfjUYXIhmsbpTFKB6ZU/XrXoPwr0hPDvxd8SaNa3V3LZ29kpVZ5N2SWQ5OABkZOOO9cccbTliXhbNSSvtpbyZXK+XmPP5/gF43ifCQ2Uo9VuP8A61O8KeDNa8GfFLRLfVYIluZFklhVX3AkKQP1r6tryPxh+8+O/hVV5MdrIzew5rqn8LFHdGZ58XgK9g0Dw5pQ1nxbfqZ7qZjgjPJLHsOuB7Val8c+M/DEkNz4w8ORw6VI4je5tX3eST0JHpUfhmS+tvij4++zxW82vtGjWK3B2q0eBgZ9Mbfyr0Dxm8X/AArXVm1tIVzYP5yg5UPt6Ln36VEacWrstzaehowTxXVvHPA4kikUOjqeCD0NSVxvwqNyfhto/wBq3bvLOzd125OK7KuNqzsdCd1c4rxZ49fRtYh0HRdLl1fW5U8z7PEcCNexY9qxD8Q9XsbmGz8deEW0zT71vJE5YSx5PZ+2KX4eSTR+NviJdNbpc65FOBBE7bS0eWwAewOF/Suo8fFb/wCD2rTa9aR205sTIYS27ypxygB9d22uuNGPKc7qO5TtPAOnQaTrejQn/iT6mPMjjByIWI52+2cEV8ua/oF54e8QXWj3SHz4JNgwP9YP4WHsRivq/wCHU1zcfD3Q5LvJmNsAc9cAkL+gFQ658P8AS9e8X6b4humYTWQwYgoKy4OVz9CTWUKnK2maShzJWPnTTPAVxb67ptp4sS60ey1A7IbnYGG7jAPPHWvd9K+AHg+xZXu/td+w7SSbVP4D/GovjdBG3w5muTjzbW5hliJ6htwXj8GNelaJM8/h7Tp3OZJLSJ2PqSgNb0586uYzjyuwzR/DujaBD5Wk6bbWa4wTFGAT9T1P41euLa3u4TDcwRTRE5KSoGU/gawPBHiG68SaA15exRR3MV1NbyLFnblGI4z+FdJWhIiqqIERQqgYAAwBS0UUAFFFFABRRRQAUUUUAFFFFAHi/i74+2+mXE9joGkT3dxExRri5UpGGHHCjlv0rzaTxlc+LpfM8Y+JdSgtc5+w6fakDHueAPyNfVDadYuxZ7K3ZjySYlJP6U3+y9P/AOfG2/78r/hWdWDnHlUmvNWv+KY07HhPhnxh8MvDcsMWl2N5FcSERieW2JdiePvE5resJRov7QwkkO2HXNM2RseAWXHH1/d/rWD4w8QaBL8Yli1OS2tdK0CPdtROZZyAcYA5wSB+BpviK91/x/qGj6l4U8L6gp02486DUJ9sSupxkAMRkcA8E183RwUsNmsZUVKSafNKTvvtr8vxNXLmhqfQTMFGWIA9Sa8i8YMLP47+GLif5Yp7V4kbsW54rpvifa6jefDO9lt9yXlssV26RsefLYM449ACfwrnfinCfEPgHSvGWjfNPp7R30ZHXYcZH4Hr+NfTyV1YyTs7ml4z8Crr97b6xpmovpWuWwxFdJ0Zf7rDuKxP+FfeK/EdxBH418Tx3ulwsH+yWilRKR03HA4/P8K6zTNWi1/R7LV7c7oLqFXXHY9Cv1ByPwq9f30+k+Hru+jtJLuSCJpFt4/vPgdBXJzSirJnU6cWuY0be3itbeO3gjWOKNQiIowFA6CpK8rsPj14Xntg17b31pP0aMRhwPxyP5Usnxoh1JzB4Y8O6pq0/tEQo9zjPH5VPs59hc8e5seLPA2o3mux+JvC2prpmuIgSQvny7hR0DYB/kayX8GeNvF9zBF451m0OkwNvNnYZHnMOm47Rx+f4dak0v4k67Z6/ZaZ4y8OHSEvzttZ1bKlvQ8n1H516LebvIO315+lVzTh7rEoxm7kkEMVvBHBAipFGoREXooHAFc5c+OtJs/G8XhW48yO7lhEqStgRknOFznOeK17Hd5xx93HNfPXi3VPDWo/FvXG8QG9FlFttobiz+9FIgAJPryGFKFPmlYdR8h6F8Y79NRtdI8KWbCa/wBSvYyYkOSsanqfTnH5H0r1a5uLXw/4dknuJNlrYWpZ39FRf/rV5/8ADHwz4GjuZNZ0PVjrOoYx51xJmWEEY+6eR6Zr0PWNIs9e0mfTNQjMlpOAJEDEZAIPUe4FdUIcqsc8pczucz8KrSa3+H9jPcJsnvWkvHX0MjEj9MV2lMiijghSGJAkcahUVeigcACn1ZIUUUUAFFFFABRRRQAUUUUAFFFFABRRRQBx1v8AC/wnD4iu9dk0wXN9czNOxuW8xVdjkkKeOp75rsAAAABgDoBS1z/jPxA3hvw5Ndwp5l5Ky29pF/fmc4Uf1+goAxPE2pX/AIl1pvCGhTm3RVzqt+oyYIz/AMs0/wBth+Qqr4j8QeF/hZ4Qh0MQtcq0TRQWG7c8obOd3sSTU9xd2fwq+Hs+oXr/AGnUH/eSsx+a6uW7Z9M/kBXg0H23WdRl1/W5DPqFydw3dI17ADtV06bm7IipUUFdnU/CHxe+h6o/hzVENtZ3zmayDtkROT9zPv8Az+te9V8xalp6ahbbNxSVDujkHVW7GvUPhh8Qm1iP/hH9cYRazbLhHY4Fyg7j/a9fzrDF4ZwfMtjTDYhTXK9zzPxpqusfDn4g6vDoksdvBfMtwFaFXHPpuBxzmptc1jx/a6LYT3fii6iutQcCGxtwImXP+6BjtXReIorfxf8AGkR+Uslpo0IEpxw79QD+J/Sqlj/xVfxTubpvmsdGXy4x2MnQn88/lUKbSR20sMpq76uy/VnOeNfDMPh7RbTU7/V7281t5EKGeQtyOW65PHrmvo/Q70aloNheht3nW6OT6kgZr5i+LmqG98XizVsxWUKpjtub5if1A/CvffhjdCb4a6LI7jCW+0se2M9aiom4JsVTkVWUYKyRpeMPElv4T8MXmqSld8aEQof45D90fnXzRpdlfWPiC7ttVTNxcQrcyq/Jy4D8+/zc16wXb4qeP0Cgt4Y0STJP8NzMP5j+n1rhNWv01v4meIdShIa3SQW8bL0IQBcj2O0n8a3watUSOPFO9NsoSaILe7S+0m4l0+9jO5JIGK4P4dK9J8FfGi6s7uLR/GqhCx2x6iowp/3wP5iuMqveWUF/btBcIGU/mD6ivSqUIy1WjPPp15R0eqPqpZFlhEsLLIrLuQqchh2wawfDXimPXJLqxurc2Wr2TlbmzdslR2dT/EpGCDXjnwt8f3fhfVofCuuzmXTJ222Vy5/1RPRSfQ/oa9tuPDmnXPiO01/a6ahbxtEJI2wJEP8AC4/iA6j0rhaadmdyaaujXooopDCiiigAooooAKKKKACiiigAooooAKztT0Sx1iawlvY2drC4F1BhiAJACAT69TWjXOeH4dX0jQr641+6Wa5M81wNrZWOPJKqDj0H60AeMfF7Wm8SfEGDQkfdYaSu+VR0aU+v6D86xKytJnfU7zUtZlJaS9uXfJ67c8Vq16FCPLC/c8+vLmnbsFZurWfmRC8hkaC7tv3kU0Zwykc1pVDdIZbSZB1ZCB+VaSipJpmcW4tNHQ/Dqzuh4Sv9YRvP1TUDJIGc/ecA7QT9a1vh/wCHrjw94eZdQQJf3EjSz5YMR6AkEg+v41B8L7yK58F28CsPNtmaORO6nPetbxjq6aL4WvrpmCuYykfPJZuBivAk3zOJ9rRjCNKNTsv+HPPvDfw8HxI1LWtfutTazskvnTAjyWHBOGJwMAjsa6e5vn1qC3+HXgJ5DYQDZf6oTlUTPzAN3z7deg4ya8m0q+lt9P8AsV6+ui0djI0Fo+yN84znjnIFdhF411mPRxo3hTR00KxPDztzK3uSe/vW7pTk7JXPBdWOrbO08XeI9M+HfhWLwh4ZIk1WZPL+Q5aPPV2P949q4DSNPGm2Cwk7pD80jerGo9N0iKxZp5Hae7kJLzOckk9a0q9DDYf2Su9zz8RX9o7LYKKKK6jmKOq6eupWTRHiQfNG3o1e2/BzxlJ4n8J/Y7586rpZFvPu6uv8L/kMH3HvXkFWfAurHwv8VLKbdttNVX7PMO249D+eP1rlxMNOZHVhp68rPpBtVsU1dNJa5QX8kJnSA5y0YOCw7dauVy/ivw/d6nqfh/VNMMaXum3yu7u2N1uwIlT3yMce1dRXGdgUUUUAFFFFABRRRQAUUUUAFFFFABXLfEm+OnfDnXbhThhaOqn3YYH866mvPPjfI0fwn1cqcEtCp+hlUGgDwzQohDotquOSmT+NaNQWIC2FuB08tf5VPXqxVkkeVJ3bYUUUUxGUdLurS+e90jUZ7CaT7/lMQG/Cmz6ZqGqTxPrWrT3yRHKRuflrXorJ0KbfNY2WIqqPJzaCAAAADgUtFFamIUUUUAFFFFABWR4iDxWMd5F/rbWZZkPoQa16pasofSbpT0MZqZq8WioO0kz6j0S/GqaFYX6nIuIEkz9RV+uL+E07z/DDQmkOSsGwfQEgV2leWeoFFFFABRRRQAUUUU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13314" name="AutoShape 4" descr="data:image/jpeg;base64,/9j/4AAQSkZJRgABAQAAAQABAAD/2wBDAAgGBgcGBQgHBwcJCQgKDBQNDAsLDBkSEw8UHRofHh0aHBwgJC4nICIsIxwcKDcpLDAxNDQ0Hyc5PTgyPC4zNDL/2wBDAQkJCQwLDBgNDRgyIRwhMjIyMjIyMjIyMjIyMjIyMjIyMjIyMjIyMjIyMjIyMjIyMjIyMjIyMjIyMjIyMjIyMjL/wAARCADcAN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qC8vrTT7Zrm9uYbeBOWkmcKo/E0AT0V53q3xs8FaZIYo76W+l6bbSIsM+mTj9Kyv+Fz3t4f+JT4F1y6XtIYiFP8A47/WgD1mivJ/+FifECU5g+Hc+3p+8lwc0f8ACafFb/onkH/gWv8A8VQB6xRXk/8AwmnxW/6J5B/4Fr/8VQfGvxVUEn4eQ4HJxdL/APFUAesUV5P/AMLH8eQfNdfDu62/9MpNx/TNJ/wue+tf+Ql4D162Qfek8pio/wDHf60Aes0V5fafHrwdNMIrr7fZMe81vwPyOf0rstI8a+GdeZV0zW7K4dukYkCuf+AnB/SgDeooooAKKKKACiiigAooooAKKKKACiiigAooooAKKKKAMHxj4mt/CHha91m4AYwpiKMnHmSHhV/P9M15n4d+G+pePY4PEnj/AFK5uBcKJbfTo3KJGh5GQOnGOBz6mtDxpGPGPxb0LwnJ82nWEZ1C8j7OR90H26D8TXrIAAAAwB0AoAyNH8J+H9AjCaVo9laYGN8cI3n6t1P4mtcADoMV5b4X8d6n4j+MmtaVbMH0OzgKAAZAdCBvz7kkemMfWt6/+IdrpfxJtvCl5EES6hUw3GT/AKw54PscY+v14AO1ooqpqd9HpmlXd9KQI7eJpTn2GaALdFeQ/Anxbq3ia116HUZTNDaTxtbuw5Ak35XPoNoP4169QAUhxjnGPeql7qllp0kCXlwkHntsjMhwGb0z0zXH/EvxrBoPhSWPTriKbU74/ZrVI3DEM3Bb8BQB0sD6D4q05nSKy1G03NGwkjWRcjhgQRXK638F/BWsKzRab/Z056S2LeXg/wC7939Kh+F2iweBfCBg1TU7c3tzIbm4USgiMkDj64HJrqdK8Z6BrWt3Wj6dfrPe2y75UVWwB7HGD+FAHmL3fjT4QzRnULqTxB4VLBDK2TLbj8ckD2yR9K9h0zUrTWNNt9QsZlmtrhA8bqeCDUt3aQX9pLaXUSywTKUdGGQwPavLvhFLNoWueJ/A87lk0y58+0J6+U/9Pun/AIEaAPV6KKKACiiigAooooAKKKKACiiigAooooAKKKKAPJ9BYL+0P4gWU/vGsEMYP93jpXZ+PPEg8L+FLq8jVpLyQeTaxIMs8rcKAB+dcF48mPg74veH/FsuV0+8j+xXcmOF7DPsOD+Br1uW0tbqWC4lgilkhO6F2UMUJHVT24oA8r+Dtha6F4YubiGzuL7Wp7l49TERjDwSKeIzvZeMHPGckmuM8Yz3V5+0Rojiwu0kSS3b7OxjLsq8kDDFeQD3r0n4a2D23ifx9cnOybWmUZHcDcf/AEYKwtQsBP8AtO6XNtyIrBpm/wC/bKP1YUAelW+p6pcatFCdDnt7ExsZLieWPcrdgFVmzXA/G/X7iPQ7bwtpSvNqmruEEUYy3lg8/mePzr1aql3HYW5bU7qKBXt4yTcOg3Io5PzdQKAPGdSkb4K/Cm10+zkT/hIdSl3FgMndxuI9Qowo9yK9h0K7ub/QbC7vITDczQI8kZ6qxHNeR6ZDpfjPxwfGPijVLCGwtzs0rT5rlMlQeHZc9zzitXxl8Wbjwv4hsDb2i3+iXDBHlRGBDcZCseGPOaALPx1tTL4A+0qu5re5RlB6ZJ6ml8fWUNh8NtVuk0DSYHFp8sybdyk45H7vr+Ndxr+h2finw9c6Vehvs90gBI4Ze4I9682+JmgRNpei+ENKlu2u9SnSMq9y7gRJyzkEkY6e1AGz8Mr3Vb7wNpl5/ZNh5jRFRc+bsZ8cAlQnsO9Y3w10u7l+KPjLV9SaA3kcqwN9nz5eSATjPPQCqzSnw7f+KdCgurqSx0LS4JLO2E7LmRl9VwcEkd67TwDeaM0F7Z2MKwX8UitfqpLK0zICSGJOR+PagDs68n8OfP8AtIeLnTlBpsSkjpnbD/ga9Wd1jRndgqqMknoBXk3wiLa54r8Z+LMEw3V4Le3Yj+Fckj8ilAHrdFFFABRRRQAUUUUAFFFFABRRRQAUUUUAFFFFAGN4p8M6f4u8P3GkaihMMoyrr96Nx0Ye4rzDRvFuvfC0poHjO1nu9IjYJZ6tCu4KnYN7D8x0r2iorm1gvIGguYY5onGGSRQwP4GgDC8M6p4avEu7rQ9RtphfXBuZQsoJMhVVPHUcKKunw9p7eKF8RGNjqK2ptA275QhbcePXPf0rj9W+CvhHUZmntIbnS52OS9jKU/TkfpWWPhT4q0/jRviNqMMa/djnjL8e5DD+VAHrNNdEkQo6hlYYKsMg15T/AMId8V4vmi8dWbsOgkgOD9eDWB4u1D4reBNHXU73xRpVzE8qxCJIMuzH0Bjx+tAHtqabYxuGSzt1YdCIwDT5rO2uAgmt4pBGwZA6A7T6j0Neea/8SrrSrLTNI060j1PxdexIWtIuUhJAJL4PH0/lVH+0vjV/0AtD/wC/w/8Ai6APWKy49CtF8Rza65eS8eBbePefliQEkhR7k5J9hXnf2r41zHI07QrfHYyA5/U0Cw+N04A/tbw9bd8lc49v9WaAOon8AQ/8Jjd+J7HWL+yvruIRTJGI3jZRj+F1P90GrB8JkapZ6nf69eS/YpDKqbIYUZiu3LlEBIwT1Ncd/wAIj8WrzC3njiwt16k2sJJz/wB8rSH4N6pqZA8Q+O9VvoycvHGPLB9uSeKAIPiD4/k1+U+C/BbfbNQvP3Vxcw8pCh4YZ/ma9E8HeGbbwh4WstGtju8lcyP/AH5Dyzfiab4Z8GaD4QtTBo9gkBYYeU/M7/VjzW/QAUUUUAFFFFABRRRQAUUUUAFFFFABRRRQAUUUUARzzw2tvJPcSpFDGpZ5JGCqoHUknoKzNG8VaD4hkkj0jVrW8eIZdIpASB649K4n463Vuvw4urVtQit7iSRGSFnw0wB5UDv6/hXjHgbxhoWl+P8AStTe2/seygtjDMY8uJWxjJ+tA7H1pRVPTNVsNasI77TbuK6tpPuyRtkf/WNXCcDJoEFeU/GLwj4n8YXWhWmiRJ9lhlaSaZ5AoifjaxHU8Z6Zr1OKaKeJZYZEkjboyMCD+Ip9AHHeBfh9p/gy2eYubzVrjm5vZeXY+g9BXY0UUAFFFFABRRRQAUUUUAFFFFABRRRQAUUUUAFFFFABRRWXr/iLSvDOnNfatdpbwjhQeWc/3VUck+woA1KK4bR9a8ZeJtSt72HTIdF0EOGIvRuublPZRwgI9efrWv4g8d+GPC6n+19YtoJMZEIJeQ/8AXJ/SgDoq87+I/xSsvBsJsLFVvdclH7uAcrF/tP/AId64/xL8fUvLSaz8KaZdGdxsW8uQFVPcKM/qR9K8qigkM8l3dStcXkxLSzOcliawrV4015nq5blVXGT7R6v/Iddvfa3qUmq67dNeXshyd33U9gOgpzRRsu1kUr6EU+ivLnUlN3bPvMPg6OHp+zpxsvz9SXQda1rwXqP2/w/csqE5ms5CTHKPTFfRngX4h6T4709vJ/0e/jGLiykPzL7j1HvXzdUSG7sNQh1TSrhrXUIDuSRDjPsfauqhimvdmeDmmQxmnVwqs+3f0PeT5vws14fMz+ENRmxzk/2fM3v/cP6V6arBlDKQVIyCO9eI6b8dNA1LSxpnjHSZ45HXZcMsIkhf3xnI/AGvStB8deEteiSLSNbs5CFAWHd5bgf7jYP6V6Cd9j42UXF2krM6WiuCuPCXizTp5Lvw/4vmm3MX+yaogljOewYcqPzp+mfEKS11KLR/GOmNomoyHbDMW3Wtwf9iToD7GmI7qigEEZByKKACiiigAooooAKKKKACiiigAooooAKKKKAMTxR4ltfDGlfa51aWaRhFbW6cvNIeigVxN4mneHok8ZfEO6jm1PB+x2Y+ZLfodkafxN0y1dd4wn0PSNNHiLWbeOU6XmW3ZuquRgBfc9K+XtW1fUfGuuSa5rLlwxxb25PyRJ2AH+c9azqVFTjzM68Fg6mLqqlT/4Y6jxN8WPFHi13h0x20fS24Hln964927fhXGRaXbo5lkDTyscs8p3En1qzJPDCP3kiKB6mqUmtWSHCuXPoozXnyq1qu2x9lQwGXYBXqNOXd2/BGgAAMAAAdhS1k/2vNLxb2MrH1bgUvm6xJ92CFPqay9jLrZfM7v7Sov8AhqUvSLNWisrydYbrcxJn0Xp+lH2LVO+oDP8Au/8A1qPZr+ZB9dqPajL8F+pq0VlfYtU/6CA/75/+tR9i1T/oID/vn/61Hs4/zL8f8g+uVf8AnxL/AMl/zNRlVxhlDD0IzVKbSbSY7hH5bdQyHFQeVrEXSeKX6jFJ9r1WL/WWaP8A7hqowkvgkvvMa2Io1FbEUZfON/yudNonjTxl4UZf7P1V7y1XrbXZ3jHoCeR+deq6D8T/AAv8QrU+HfE9ilndzjZ5U/8Aq3b/AGG/hPpXgo1tUOLi2liPrjIpZpNO1SPb5qiQfdbowNdUK1SP8RadzwsTlmBr3eEqJS/lf/B1R9laVpsOj6VbadbvK8NugjRpn3NgdMnvVpJY5CwR1YodrBTnafQ+9eMfBTx/e6hJJ4U1qczXVvHutJ2OWkjH8JPfHavQ7fRbfQPFeoaymoxW1nqSKbi1lYKpnXjzFJPBI4I79a7E01dHzM4ShJxkrNHTVW1C/ttL064v7yURW1vGZJXIztUdTXnvj34yaJ4Sja2sWTUtTPSKN/kT3Zh/IV49c/H/AMazxzIh0+ESAhWS3yY/cZJGfqDTJPan8da9rC+Z4d8PeVZ9Re6vJ9nRh6qvU1k+IvjFoNhpL6bNq7LrJiAkn0yITRxyY52ljg/rXzLqWsalrF211qN/cXU7dXmkLH/6w9q0PDfg7XfFsk6aLYtcmAAyEHAXPTk0Ae9aH+0D4ci0+ODVE1Np41CmcxKxlPdiAQBXovhTx1oHjS3eXR7ve8f+shkG2RPcj0r5P1jwB4q0bR5b/VNHltLS0wrSyEfNubAx68mr3hm61jQ9UttV0rI1O3hFwEXhby3/AIgQOpGDn6Z7UkVJJPRn2LRWT4Y12HxN4asdZgieJLqPd5bjBUgkEfmDWtTJCiiigArD8RL4gAtZ9EvNOgiik3Xa3qNho++GHQ4z2rcrF8XWM+qeENYsLQn7TPaSJGB1LFTgfj0/GgDwP4wfEO38aiDRdAWaa0tZi80+MRysOAB6geprztbDUZ1AnuxEgGNkYqG21aGwskt2hfzkyHXGMHPeq02v3UmRGqxj6ZNcc/bTlorWPpMM8uwtJOpUcnJK6V0vTS35mrHolonzSb5T6u1TZsLQdYY/yrlZby5mP7yZz+NdB8O9PttV8f6PZXkSy28sxDowyGAUnB/Kk8NJq85DWd4ek7Yagl5v+v1JjrFpnbGXkPoiE02XVmiTebC7Cf3nTaPzr2zW/HXg/wAKam+iaN4eXUdSibY0NpbrhW/u7sEk+wBq3pniLxrrE0Md74Bii0tmAcTSqrBfZWPX8KhUILVr8SJ5/jJaRaXov87nz43iQfw2v5yf/Woj164ncJBZF3PQKSx/QV9Naj8LPB2pXAnm0aJHzk+SSgb6gVu6V4Z0TQ0C6bpdrbY/iSMbvz60+Wj0iYPN8we9T8F/kfN1n4Z8bX1uJ4PDNx5bdC425/OnSeFvHEe7Pha6O3+6pP5Y617v4pvPG8F4o8NaZp9xbKnzNcTYdm9hwAPxrkpfir4k8OSAeLvB1xbQZwbm1O5B+PKn6ZFCpxe0UJ5vjVvUf3L/ACPHdTl1jQnjXWNEubMyAlBKpTd9MiqqeIrVvvxyr+ANeq/GKWy8XeAdL8T6S5lt4ZirHGGUMOjDtgj9a8FrSOHpzV7WGs9x1N/Hf1SOvTVbCcYMyj2cY/nSSafp92NwRMn+JDiuRpyuyHKsVPscUvqltYSaOj/WD2i5cRSjJf13udVYDUvC+qRazo1yRc24YpvAOAQR9D1rE1TXdW1m6e51LULm5mY5LSSE1Lpk2s31ylnYRT3c0nyrFHGXY/gK9Vs/gNDYaJHq/i3xFFpkOwPPFsA8on+HeTgn6Dr61vSVRK03c8vHVMJUkp4aLj3T/Q8btrS6v5jHawSzyAbisaljj14re0XwB4n168W3tNJuFGfnmmQpHGPVmPQV9JfCzStCsFu38O6JcRacVATVbriS7OedqkZCe/Ga0tU8BXevahM+r+JdQl01n3LYQERJt/usRya1OA8oh8DfCOwCw3/iO7urqABbjyWOx3A+bbtXpnsDXf8AgeO4lvoIvCmlf2J4RtyXkluIf32ovjHAb5lA/vHk/pXeaf4f0jS7KKzstOtooIhhFEY4/GtKgDyv4/TyHwFbadCpee/1CKJVHfAJ/mF/OvKrK1urDwHDrcAB1PwnqzQy4/iiLcqfbII/4FX1JNbQXGzz4Y5fLYOm9A21h0Iz0PvXEaD8OYbD/hKbfUpUurHXLkzGFQV2qeeffNAHYaTe22paPZX1mFFtcwpNHtGBtYAj+dXKqaXptro2l2um2Ufl2ttGIolznCj3q3QAUUUUAFcl4o8L6neX6a14d1VtP1aNNhWTLwTqOiuv9RXW1yPxD8FW/jbQBaS38tjLAxkimVsKDj+Idx/KgDC1n4P6N4tsorzVraPT9ckTNzLp/CM/c4PB+ted6l+zdqsbk6drVtMnZZUKt/hXPeDvCWi6j4pvfDGvajfjUYXIhmsbpTFKB6ZU/XrXoPwr0hPDvxd8SaNa3V3LZ29kpVZ5N2SWQ5OABkZOOO9cccbTliXhbNSSvtpbyZXK+XmPP5/gF43ifCQ2Uo9VuP8A61O8KeDNa8GfFLRLfVYIluZFklhVX3AkKQP1r6tryPxh+8+O/hVV5MdrIzew5rqn8LFHdGZ58XgK9g0Dw5pQ1nxbfqZ7qZjgjPJLHsOuB7Val8c+M/DEkNz4w8ORw6VI4je5tX3eST0JHpUfhmS+tvij4++zxW82vtGjWK3B2q0eBgZ9Mbfyr0Dxm8X/AArXVm1tIVzYP5yg5UPt6Ln36VEacWrstzaehowTxXVvHPA4kikUOjqeCD0NSVxvwqNyfhto/wBq3bvLOzd125OK7KuNqzsdCd1c4rxZ49fRtYh0HRdLl1fW5U8z7PEcCNexY9qxD8Q9XsbmGz8deEW0zT71vJE5YSx5PZ+2KX4eSTR+NviJdNbpc65FOBBE7bS0eWwAewOF/Suo8fFb/wCD2rTa9aR205sTIYS27ypxygB9d22uuNGPKc7qO5TtPAOnQaTrejQn/iT6mPMjjByIWI52+2cEV8ua/oF54e8QXWj3SHz4JNgwP9YP4WHsRivq/wCHU1zcfD3Q5LvJmNsAc9cAkL+gFQ658P8AS9e8X6b4humYTWQwYgoKy4OVz9CTWUKnK2maShzJWPnTTPAVxb67ptp4sS60ey1A7IbnYGG7jAPPHWvd9K+AHg+xZXu/td+w7SSbVP4D/GovjdBG3w5muTjzbW5hliJ6htwXj8GNelaJM8/h7Tp3OZJLSJ2PqSgNb0586uYzjyuwzR/DujaBD5Wk6bbWa4wTFGAT9T1P41euLa3u4TDcwRTRE5KSoGU/gawPBHiG68SaA15exRR3MV1NbyLFnblGI4z+FdJWhIiqqIERQqgYAAwBS0UUAFFFFABRRRQAUUUUAFFFFAHi/i74+2+mXE9joGkT3dxExRri5UpGGHHCjlv0rzaTxlc+LpfM8Y+JdSgtc5+w6fakDHueAPyNfVDadYuxZ7K3ZjySYlJP6U3+y9P/AOfG2/78r/hWdWDnHlUmvNWv+KY07HhPhnxh8MvDcsMWl2N5FcSERieW2JdiePvE5resJRov7QwkkO2HXNM2RseAWXHH1/d/rWD4w8QaBL8Yli1OS2tdK0CPdtROZZyAcYA5wSB+BpviK91/x/qGj6l4U8L6gp02486DUJ9sSupxkAMRkcA8E183RwUsNmsZUVKSafNKTvvtr8vxNXLmhqfQTMFGWIA9Sa8i8YMLP47+GLif5Yp7V4kbsW54rpvifa6jefDO9lt9yXlssV26RsefLYM449ACfwrnfinCfEPgHSvGWjfNPp7R30ZHXYcZH4Hr+NfTyV1YyTs7ml4z8Crr97b6xpmovpWuWwxFdJ0Zf7rDuKxP+FfeK/EdxBH418Tx3ulwsH+yWilRKR03HA4/P8K6zTNWi1/R7LV7c7oLqFXXHY9Cv1ByPwq9f30+k+Hru+jtJLuSCJpFt4/vPgdBXJzSirJnU6cWuY0be3itbeO3gjWOKNQiIowFA6CpK8rsPj14Xntg17b31pP0aMRhwPxyP5Usnxoh1JzB4Y8O6pq0/tEQo9zjPH5VPs59hc8e5seLPA2o3mux+JvC2prpmuIgSQvny7hR0DYB/kayX8GeNvF9zBF451m0OkwNvNnYZHnMOm47Rx+f4dak0v4k67Z6/ZaZ4y8OHSEvzttZ1bKlvQ8n1H516LebvIO315+lVzTh7rEoxm7kkEMVvBHBAipFGoREXooHAFc5c+OtJs/G8XhW48yO7lhEqStgRknOFznOeK17Hd5xx93HNfPXi3VPDWo/FvXG8QG9FlFttobiz+9FIgAJPryGFKFPmlYdR8h6F8Y79NRtdI8KWbCa/wBSvYyYkOSsanqfTnH5H0r1a5uLXw/4dknuJNlrYWpZ39FRf/rV5/8ADHwz4GjuZNZ0PVjrOoYx51xJmWEEY+6eR6Zr0PWNIs9e0mfTNQjMlpOAJEDEZAIPUe4FdUIcqsc8pczucz8KrSa3+H9jPcJsnvWkvHX0MjEj9MV2lMiijghSGJAkcahUVeigcACn1ZIUUUUAFFFFABRRRQAUUUUAFFFFABRRRQBx1v8AC/wnD4iu9dk0wXN9czNOxuW8xVdjkkKeOp75rsAAAABgDoBS1z/jPxA3hvw5Ndwp5l5Ky29pF/fmc4Uf1+goAxPE2pX/AIl1pvCGhTm3RVzqt+oyYIz/AMs0/wBth+Qqr4j8QeF/hZ4Qh0MQtcq0TRQWG7c8obOd3sSTU9xd2fwq+Hs+oXr/AGnUH/eSsx+a6uW7Z9M/kBXg0H23WdRl1/W5DPqFydw3dI17ADtV06bm7IipUUFdnU/CHxe+h6o/hzVENtZ3zmayDtkROT9zPv8Az+te9V8xalp6ahbbNxSVDujkHVW7GvUPhh8Qm1iP/hH9cYRazbLhHY4Fyg7j/a9fzrDF4ZwfMtjTDYhTXK9zzPxpqusfDn4g6vDoksdvBfMtwFaFXHPpuBxzmptc1jx/a6LYT3fii6iutQcCGxtwImXP+6BjtXReIorfxf8AGkR+Uslpo0IEpxw79QD+J/Sqlj/xVfxTubpvmsdGXy4x2MnQn88/lUKbSR20sMpq76uy/VnOeNfDMPh7RbTU7/V7281t5EKGeQtyOW65PHrmvo/Q70aloNheht3nW6OT6kgZr5i+LmqG98XizVsxWUKpjtub5if1A/CvffhjdCb4a6LI7jCW+0se2M9aiom4JsVTkVWUYKyRpeMPElv4T8MXmqSld8aEQof45D90fnXzRpdlfWPiC7ttVTNxcQrcyq/Jy4D8+/zc16wXb4qeP0Cgt4Y0STJP8NzMP5j+n1rhNWv01v4meIdShIa3SQW8bL0IQBcj2O0n8a3watUSOPFO9NsoSaILe7S+0m4l0+9jO5JIGK4P4dK9J8FfGi6s7uLR/GqhCx2x6iowp/3wP5iuMqveWUF/btBcIGU/mD6ivSqUIy1WjPPp15R0eqPqpZFlhEsLLIrLuQqchh2wawfDXimPXJLqxurc2Wr2TlbmzdslR2dT/EpGCDXjnwt8f3fhfVofCuuzmXTJ222Vy5/1RPRSfQ/oa9tuPDmnXPiO01/a6ahbxtEJI2wJEP8AC4/iA6j0rhaadmdyaaujXooopDCiiigAooooAKKKKACiiigAooooAKztT0Sx1iawlvY2drC4F1BhiAJACAT69TWjXOeH4dX0jQr641+6Wa5M81wNrZWOPJKqDj0H60AeMfF7Wm8SfEGDQkfdYaSu+VR0aU+v6D86xKytJnfU7zUtZlJaS9uXfJ67c8Vq16FCPLC/c8+vLmnbsFZurWfmRC8hkaC7tv3kU0Zwykc1pVDdIZbSZB1ZCB+VaSipJpmcW4tNHQ/Dqzuh4Sv9YRvP1TUDJIGc/ecA7QT9a1vh/wCHrjw94eZdQQJf3EjSz5YMR6AkEg+v41B8L7yK58F28CsPNtmaORO6nPetbxjq6aL4WvrpmCuYykfPJZuBivAk3zOJ9rRjCNKNTsv+HPPvDfw8HxI1LWtfutTazskvnTAjyWHBOGJwMAjsa6e5vn1qC3+HXgJ5DYQDZf6oTlUTPzAN3z7deg4ya8m0q+lt9P8AsV6+ui0djI0Fo+yN84znjnIFdhF411mPRxo3hTR00KxPDztzK3uSe/vW7pTk7JXPBdWOrbO08XeI9M+HfhWLwh4ZIk1WZPL+Q5aPPV2P949q4DSNPGm2Cwk7pD80jerGo9N0iKxZp5Hae7kJLzOckk9a0q9DDYf2Su9zz8RX9o7LYKKKK6jmKOq6eupWTRHiQfNG3o1e2/BzxlJ4n8J/Y7586rpZFvPu6uv8L/kMH3HvXkFWfAurHwv8VLKbdttNVX7PMO249D+eP1rlxMNOZHVhp68rPpBtVsU1dNJa5QX8kJnSA5y0YOCw7dauVy/ivw/d6nqfh/VNMMaXum3yu7u2N1uwIlT3yMce1dRXGdgUUUUAFFFFABRRRQAUUUUAFFFFABXLfEm+OnfDnXbhThhaOqn3YYH866mvPPjfI0fwn1cqcEtCp+hlUGgDwzQohDotquOSmT+NaNQWIC2FuB08tf5VPXqxVkkeVJ3bYUUUUxGUdLurS+e90jUZ7CaT7/lMQG/Cmz6ZqGqTxPrWrT3yRHKRuflrXorJ0KbfNY2WIqqPJzaCAAAADgUtFFamIUUUUAFFFFABWR4iDxWMd5F/rbWZZkPoQa16pasofSbpT0MZqZq8WioO0kz6j0S/GqaFYX6nIuIEkz9RV+uL+E07z/DDQmkOSsGwfQEgV2leWeoFFFFABRRRQAUUUU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13315" name="AutoShape 6" descr="data:image/jpeg;base64,/9j/4AAQSkZJRgABAQAAAQABAAD/2wBDAAgGBgcGBQgHBwcJCQgKDBQNDAsLDBkSEw8UHRofHh0aHBwgJC4nICIsIxwcKDcpLDAxNDQ0Hyc5PTgyPC4zNDL/2wBDAQkJCQwLDBgNDRgyIRwhMjIyMjIyMjIyMjIyMjIyMjIyMjIyMjIyMjIyMjIyMjIyMjIyMjIyMjIyMjIyMjIyMjL/wAARCAEsASQDASIAAhEBAxEB/8QAHAAAAQQDAQAAAAAAAAAAAAAAAAEDBAUCBgcI/8QAQhAAAQMDAgQEAwUGBAMJAAAAAQACAwQFERIhBjFBUQcTImEycYEUQlKRoRUjYrHB4SQzctEWQ4IIF0RTY5Oi0vD/xAAZAQADAQEBAAAAAAAAAAAAAAAAAQIDBAX/xAAgEQEBAQEAAgIDAQEAAAAAAAAAAQIRAyESMQQTQSIy/9oADAMBAAIRAxEAPwDvyEJCcDJQCoXHPEbxti4drpbRYIYqqtiJbNUSbxxO/CAPiI69AuVf99fHhn839sNAznR9mj0/lhA49cIXn/hb/tDymaOn4moGeWTg1dICC33LD/Q/Rdztd0orxb4a+31LKilmbqjljOQR/v7ICahCEAIQhACEIQAhCEAIRlISAMnkgFQmHVtK3nUQj/rCjm7UrpXxxPEjmjfTuPlkJdPlT0LWqm7XdtOZgyhpmE4b5shO6qpeKL9TODnU1PUQ/jgBcPzHJHyh/Gt6QtPpePqN+1TA+M92nUFsdBdaO5xCSlnbJ3Gdx9ESylc2JqEmUqZBCEIAQhCAFzDxV8U2cFxttttbHNeZm6vVu2Bh5OcOpPQfVdOPJcJ4/wDBG73q71t6tl2ZVT1LzI+GqGhw7Na4bYAwBnCA4fdb7cbzWyVdfUebM8klwY1o39gFe8KeJPEHCM4dQzRSwE+uGaJpDvqACPzXY/DXwZorbbhcOKKCOouMhIFNNh7IWg9hsXHunvEvwl4fm4brrtaKOO311JE6bEG0coaMkFvQ4GxGFUU2Pw+8ULVxzCYAw0l0Y3VJSvdnI6lh+8P1C3xeFbRdauy3OmuVDK6Kpp3iSNwPUdPkeS9uWS4tvFkobixultVAybHbUAcJUVYIQhBBCEIAVffIbhU2OtgtUscNfJE5kEkudLHEYBOOysEIDx3fPC3jK0VojqrRNP5sga2enPmsc4nGSRuN++F2Ph/wB4dp7Oxt7NRVXB7QZHxyljIzjk0DnjuV18hYyyxwROklkYyNoyXPIAH1Qbyj4peGTeA56Wpo6l89tq3FjPNxrY8DOk45jHIqf4IcY1Fm4thsckrnW+5O0eWTkMlx6XDtnGD9FZeO3HNsv8tDY7XUMqY6SR0s88ZyzXjSGtPXG+StO8I7XNcvEyztiB000v2mR3ZrBn+eB9UB7BHJCEIIIQhACEIQAq+8XqjslE6qq34aOTRzcewWN6vdJY6J1TVPx+Fg5uPYLid+4gq7/XOnqHYYDiOMHZoU28OTrYLl4i3etlIoy2lhztpGXY9ytfq73c6s/wCIr6h47F5x+SrBIGrB0yj5Vr8YddUyjk8n6pynvNVTE6Xu+jsKA+TdY6gVN9nxuFt4xqYfKY50cjYx6Y5mggK2lvUd2MhrLhVUcRIxDANTSP0wucEjmrCkrCWiJzvV0PdRzgb/ACW+z1tNDDROqIyzdzvsjnPefc9lWOgudhqWTGOWAk5jkIxq/wD3ZSLDxi+3Atr31NRG1oEQa7ZuPbqs7pxbR3P/ADLW6XHw+dOcN+QGyfeBsFu471ANroN8bvjP9FslJf7ZW7RVkWr8LjpP5FcZbPh2U75zXkerdObsL9cruYc1wy1wI7hKuNUd5uNEf8PWysHYOyPyKu6Xju4wHE8cVQ0dSNJ/RXPJKm+Ox0pC1m1ca264ObFNmllPSQ+k/VbKCCAQQQequWVnZYVIcY3Sqn4ov9Nwxw3XXip3ZTRlwZnd7uTW/U4CYT6qrpaGAz1VRDTxDm+V4aPzK414p+LllPD1ZY7DVtraurYYZZov8uJh+LfqSNtlw7iLiq88V3J9ZdauSZznHTHk6Ix+FreQCvuH/CTjDiJjJYbaaWmeMtmqz5YI7gcz+ScNp1FRz3Csho6aMvmne2NjR1cTgL3DYreLTY6C3A5FLTxw57lrQCtB8PPB23cHVIuVbP8Ab7o0eh+jTHD3LQevuV04DCKKVCEIIIQhACEIJwgNN8SeN4+BuGXVrWslrZ3+VSxP5F3Mk+wG/wCS8rX7jDiDiicuutyqKnUdotREY9gwbL0jxtwVZPE+UNhv5jraAui8uF7ZGsdn1BzOYOcb5VN4b+Dn/C1/qrjenUlc+LDaFzQSB3eWnk7kAg3GeHvDLiziV8bqS1SxQO/8RUjyowO++5+gXo3w48N6PgS3yOMoqbnUgCefGAAOTWjoP5regEqAEIQgghCEAJisrIaGlfUVDwyNgySn1zbxAvhkqm22B3oi3lx1d2+im05O1qXF1+kvFxLi4+WD6W52A6Ba9nARUvBlJTGpZ33WvOHC7uU05ybLyDgLBz0A5nKM+6aDsDmjX7oM6CdO/dAkLHNcOYOU1rzssX/CUudDYmyB8LJAQdQzt0Q2QZ2VPR1D2w6M7A7KW15JBSsOLIOylDgOaiNecDdKXkKeH/U1svunBJ7qvbIU62TulxSbrGVuHCfFTqSVlBXPLqd5wyRx+A+/stGDwVmJMclU9VG52O/AgjbdaJxlxJwRPXu4T4pniBlY2XTMHCMEk6cvHwu67905wTxG6rj/AGbUkuljbmI9XAdF5t8Ror7LxjcrjerfVUjqmcuYJmEAMGzQDyOwHJby9c9nHbrL4KcN0nE9FfLdcHVVBC7zBSvLZWOd93DxzAO+D2XWQ3A55XJfAGwy2/g+e6zl2q4S/umknAjZsCB7nK64qBAMJUIQCoQhACEIQAqria7CxcM3G6FrnGmgdI1rRkl2Nh+eFapCA4EEZB5goDwk241rLg+vjqZo6tzzI6aN5a/UTknI35r2TwDFdGcEWp15qpaqvkhEskkpy4atwCfYYUS9+GXCN8qG1NVZoWVDXh/mwfuy4g53xsfqFtrGhjA0AAAYAHQINkhCEEEIQgBCMIQES510dtt09XL8MbScdz0H5rhVxqpKiommcSZXkvcV0DxGu2hkFvY7YfvJP6Bctq5dULgAdUhxgdlnq+2mIr3yanHJys2RvkGWtOFKpKBow6U/MFWsbaeJoALQAstadGcS/aj+xyfhKdjt7njkrkyw92pyNzOYIwou2ufHlrs9vljOzSfkohicD8JW5FrHHcApDQxSfdAS/Yq+CX6aU4OB5LEk43W4T2OGQZBwfkquqsbo2ucPUArm+steG5VdKNTMjoVLafdRqWMxySNPQ4T5HqGFbFJY7ZZF+UwDhLqylwHWuWYee6YBShyOGlscU4HYKites9aXAubRXGhulNUtcQY5ASR26/ou2VFJR3OjMFVTxVFPIN45WBzSD7Fefo3kPC7rw9UGpsFDKXaiYWgn3Gy0wy8kTKOiprfSQ0lJAyCnhaGRxRjDWjsApCELVmEIQgFQhCAEIQgBCEIBEIQgBCEIAQOaEIBUjiAN0qqOJq/9nWCrn31aCxmPxHYJUORcT15uF3q6jVnXIWt7aRsFTDACSdznygZSSM1aN8af1WN+3Rn6DjjZNuI5bIcSXbnYdMLAg6wScgchhCoya0dcZ7LIMGrByPqmvV5nTT+qyJOtpDQ7mNzjHujh9qUwOBBbK8H2KtKGWR8rYnEOz1Kp3OOkFpOM76OeFNpZDHJG/JG/Lqo1Ic3Z/WzfZHj7uf8ATuotTHoy0t6dQptvr47gz/DHzSBlwbzb7H3UeqmHmOB743Uca/ttnGk1ERirJg4YychM6sFSbpLruMpby1KITkLWMdM85SgrAHZZBNLLKQFYn2S74QDrSU61R25UiM+kJdB1vNdW8PLj5trkoXuBfC7U0H8J/uuVBbdwTXspL3DkgCT927Pv/dVLxO52OugoKELWVgEjntYMuIA7k4XPvFLxHj4GtTIaRrJbvVA+Qx/wxt5GRw6+w6leX7txPfL5VvqbldKuokccnVKQ0fIDYBM3uJrg4ZBBHcJcrw9aeKb7Y52zWy7VdM9u+GyktPzadiu5eHPjf+16yG08TiKCokIbDWMGlj3dnj7p9+SBx29Cb8wDohBHEIQgEQhCAZqqqnoaaSpqpo4YIm6nySODWtHckrmlz8e+DqCodFAa2t0nBfBDhh+RcRlc18cOOp7xxDLw7STEW63uDZWt/wCbN1z3A5D3ytF4U4JvvGlXJBaKUPZFgyzSO0xx55ZPf2QHpCy+NnBd4mZC+uloJX7AVkehuf8AUMj810KGaKoiZLDI2SN4y17CC1w7gjmvHvFPhdxTwlSOq66iZLRt+Kopn62N/wBXUfUKX4ceJlw4KuMUM00k9nkdiamJzoH4mZ5H25FB8eulpPiXOYrNSxg7PnyR3wFuFLUxVlLFUwPD4ZWB7HDkWkZBWgeLcpjtlvwdzK7+QSv0Mz25lJUNbUEEEk9AE8WSvblsZHzWVst5c0SzA5dvuryOMAcgue2dd3j8Xya6Yakcospsx1IO9M76Lag0dgnWsHYKbvjoz+NGm65gTqpZhj+ArJlTFnDw5h/iaQt0TUjY3ghzGn5hL9h38Sfxqzaqkbze0+wV3aabz5/NlYWsb8AI5+6eNPBuDBHj/SE15LY3aoC+B3eNxH6ck/ki/jWNjip44Gn7O1sedzpGMqsqra19Y+r8x+rTu3PpJA547qGa66wgeVO2buJmj+YUOt4hrIYnieiIyCNUb9h+aJYz14rlr0x1TPJ6uKaysBUsduTg5WJfk5HJWxp7KXUmBI0bEhZa900ndWSss7hNtIWWUGeanWkqOx3dPscFJcSWbhS6SYwSteDgtIcD7jdQ4twn2c9059jnp6BpZhUUsUzeUjA4fUJ3oqzh2XzuHrfIesDf5Kzyto5nJ/ELwcdxleJbxTXmSGscwMEU7NUQAGwBG4/VQvDTwbbw/W1Nx4lp6Srq2P00sYPmRtb+MgjmTyzyXZMKNW19FbaZ1TW1UNNAz4pJnhrR9SqNr3FPAPD/ABPa5aarttOyYsPlVEUYZJG7GxBHP5FeNqmI09XLC45MbywkexwvSPG/jnY6O3VNHw7K+ur5GmNszW6Yos7asn4j2wvNzWSVE40h0j5HbY3LiUB6m8PuOpangK0SV0T56hsRjfKXbu0uLQT74AQrbgngqjsvBdqoK6I/a44AZgDye4lxH0JwhAbyhCEEQowgpUBrV94B4X4iDjc7LSyyu5zMbokz31NwVI4Y4WtfCFp/ZtpicyDW6Ql7tTnOPUnr2V6uace+MNp4PqZLbTwuuF0aPXEx2lkX+t3f2CBG3cXTUdPwfeJa4sFMKOUSa+WC0jH5kLxIBjchbhxh4mcR8ZAwV9QyKiDtTaWnbpZnoT1d9UvAXAFz42vEUccD47ax4NTVOBDQ3qGnq48sBBvTXho2YeGvD3n6vM+xMPq543x+mFC8Sre6uoLaRyZVYcewLf7LcqSnjpKWKmhboihY2NjezQMAfoqPjCVrbZHGebpBj6BRv6V4/wDqOdujDGgAY6JQzZZzkF4SgjSuG17HjjEMWYacbLOMAnCdDMBDohjSViYnOOylsaCeSda0ZR1XVaaZ+OSw+zPzyV2GgLNrGkct0ul6UYp3A/Csjbo52FsjQQeYwr0U7SN85WDoWsAOMI+SbJWmV/BtO8aqaQxnseSoKrh6vot2gSt/hXTyGadxlVNSQ5zsbAHkqnksY78Ga5m5uDiUFjh32StGkbHIW51tFBVR4lja76LWau1SUh1QO1x/hPMLXO+uXf49yjseCOxTzXKM17XHbY9is2uI5rRhziUCnYzuozXg9VIj+aOF2JcRUhuScDmo0Ywrzhqh/aN+pKctLmmQOfjsNyp/odms1MaOzUdOeccTQfnhTUNGAAOSXC3z6jlNTzspoJJpXBkcbS97nHAaAMkrx14gca13GfElTUyTSfYWPLKSnz6WMB2OO555916j414wsfCNvgffA99PWSGDQyPXkYJcSPw45/NaCzgHwu46e2osVZHTzagXRUsunPcGJ3L6J9NyfhPwj4n4tpo6yGCOjoZN21FS7SHDu1o3P8l3DgjwXsnCVTHcKqV1yuMe7HyNxHGe7W9/crpEEEdPBHBCxrIo2hjGNGzWgYACdTDAMwMAlCzQgioQhAIhCEBFuM1RT26pmpIDPUMic6KIHGtwGw+pXi/iCzcRQXmeW926sgrKqYvd5sTgHOceh5Hcr0Z4v+INdwTSWtlpdF9sqZnOcJW6h5bRuMe5I39lT8CeM0nF16pbFcbE01M59MsD8xjAJLi13Ll0QE/grwQsFpoaeqvlOLjcXMDpGTH91G7HwhvXHcrqMFLDSwNhp4o4omDDWRtDWj5AJ5vwhKgMCQ0ZPJck4p4nluNe4R+iGMlrB/Mrqd0dotlS7qI3fyXGqyibMCc4JWPk+3R+PO3qPT3ASkiR26lipYOq1qphlpX45hYRVr2O3zg9FnfG7s+Tnpt9PMHHYqSXqhtdV5j8K3c705WVzx1Z12Jsbm6eaHzBp/uql1c2L4nAYTL7pA7cyBK5V8ovxVREbuws46ljnbOWoyXyma7ALilhvcT34Y4D5pfEv2Z7xu7ZgPdMTznOMbKppbiTjWFZOcx7M6gp4qWGnzADPJV08jNRy4bp+Q8z2VXJuSfdCuMnuaRgHKgys9SeJwsXkFqcvEanVLXW8TuL4wGvHIhVDnugmMU7cHoQtlecc1WVtOKhuDs4ciAujNcHlwiN7hSYXgO3VbG99O8seNgVMByQQdirctWrByXSfDW2g/aq97BkYiY7t1P9FzSnkDwM9F3Dg2gFDw3Sj70o813zP9sIzO1G7yNhHJCEhWrB5+8fbVxHdbzSS09rqZbTSQbTQt1jWTlxIG45AKk8AuHjX8az3SaP93bYTjPSR+w/Ial6cwEzDSU1PJJJDBFG+UgyOYwNLyOROOaDOhKhCoBCEIBUIQgEQhCA5f4l+E83HdwiuMF4NNPDCImQSx6o8ZJ5g5BJKqvCfwtu3B3E1fcLwyB2KcRU0kMmoOLj6j7bAfmuyoQAEqRA5oCuv0ohsda8nGmJxXCZb1JrcHuLADyLV2fjGo8uxTRtPqmxGFx+pp4y8tmiGfkufWv9Oz8fN+PUGS4xzjH2mL/qbuo5053c13u05ClyUVI4YMYCa/Z9OAdDNLsbEHCdrbl6k2oBtSccsK9L8xkDsq21URPqPM8leOovKpy4ndYb1Hb48X4tRuLpA8gZ3VHIJS7GSt5dbhUOy5o+qpLlb20pJBG3UnCrOpfTPyZ4qYKGokIyMA8t1a01pcN3DJ7ZVRFXuZNj7S0Y5bbLYqOpqZsCMRSHHR+CVW/pHj5b7SIaKeNp05I7Ep1z5ItxraOxWUN3iif5c7HxO/iGysBLTVURALXNKxsrpzyIEdcXN0v69Vi5wJ9lnJSxN+Afqo7zo26qGnWL+aacd0OkPVYE5TiLTM2c5HJR3kEdFJk5bqI+TBOAtI5PIjzQNe0hw2UItdTOG+WKwJzueqhVzm6WtGxK1lcuon0rwWgt5ZC9GW9gZb6ZoGAImgD6Beb+HXN/atKyVrXRGVuWu5YyF6YYGhoDcYxtjstMObyM0hSoWkZEQlKRMwhCEAIQhBlSct0FIgioQhACEIQAhCxeQG5U6vIGocZTa3wQDB5uWmVNKJG7tzhX97qTUXWZxOzToH0VW97dJyuLVsr2vxvFJ42vvom564WcNEDzKkzP9ZDRnKk01OcAuzk9EXd42njnT9vpsSNaAMAKfWxEUxA6c07TRNpoy9wwU1NWMeXDG2MLLvW8lVGstHyVRdW+Zlxbq2zuMq3m9ROkYCiuYTlrgqzeVG8dnGkTUTHyuJGM9llDaiDrimc1w6g4K2ea0RSZc0lpKgG3yRP3GpvcHC1+cc/6LKrJP2lG0xifzW/+pusIP2nA/XG9re7W9VfQt8vIEL3O+YVnTA+WdUOj5gKbuVcxVLS1lfLhsjWj2Od1Jc9+fWAD7HKnTSNwQAPmq95y5TKuysXFI1yxKUJs7WT94yoXluedLWkk9FKeTgAdUMlFM7X16Jxnc9IbTPgGQiNvfKUUtpjI+0PEjh3zt+Sn0tBPcCX1EhazoO6jV9rhjdpbnPdOaH6u/wAQa2lpKd0VRRPJjeSC3sV27ge4G5cKUcrnFz2AxOJO+WnC4bUxGGlhjHMkuK6r4VTE2mspic+XMHj5Ef2W2K87zyddASo6JFtHMVBQEJgiEqRACEIQC81islj1QCoQhMwhCEEFHq36IXuHQEp9Q7gc0kw/gP8AJY+S8Vj7cxnqDJI97ju5xPP3USSYb4KiVVYWuEcQy8/os6CImQvneCc7DKy+M517Pj8nJxMggGPMcNzyVlRRa3AlMgAtGAp9BJHC/MmMe6wsdc/57DdflrcKklkIJwVe3B7al58pUtTRytGcKWmL69mGz5fgp12lw91VvL45cEELJ1SWHmmWkvO5CVtI2XuorKkPPL9VaUbhndA4zp7e1oyW5WNW1kbNunRW0QBYq+4Rg6lI416f1H3UZw2UyZmHqO8AK8o0ik4PJZDkkfzKRqpzU6xuopitpJJfhOAptO1SAGmRmsYbqxnup7xWc9VtvuFZb3CnmGqP36K5q2iZrXNJLnckXOmiqaiIQsJ9IDj7rKpPkU50Nc9zW4GkEnKc+16/zmtcrSHVJaNw30hdJ8KARBciBtqYM/QrQKKx3S4zhtPQVEjieflkD8zsuy8H2B3D9n8iZwdUSO8yQjkDjGPounMeL5rL1sYSFARzWsc5QhCE+gmEJUiAEIQmBlGEdUqICIQhMBCEJdAPJRZxqa4dxhScqNNvqC5/Jfa8fbilVEKa4VLDzEjhk/NQ6meWJmuMkK/4ipDHxLOxxwHu1jHYqrqYAW46Kfk9DFvD9HemupGh2zwMEHomKq7hgyZA0Kokpj5pOS0puWgNQzEkmQOyVjqz5NScXFJxRBA/Dpgd1d/8Q0c0ILcOBHMFaO2w08w0ua7PcFYCw11E7VSSlzDzY5RcRpny677bFX1bJMFmCc903VM1Brmjpuqykoq587RNHpHPZbLFSOc31AfJTZxr8+qiDGtXFM4Byj1Nrz6o3Frh77KKypkpJRHUDGeTuhT52CabGKrQ3YqFV1If1zjsoslU0x5aQdlVS1h3GfyU/E/kfmm577qK+Xbmo7qjUdymy8E805lnrZ1zgVkzmmW7lPt2VMalRnA2UijgiMpkkGp/TPRQWyhjhqOAra0ww1V1g1nMW5Lc88b4UcOb+JyofIPTHjB5ldB4Ps5pKA1EzcSzfi5hvRJQ8NUM9XHWtDPJb8LG8nHuVtAaAAByC1xn+uD8r8j5/wCcsmsDeWyU80DkhbxwF6ISJcqoCoSZQmAhGUZTBcIRlCQIhCEwEIQmAhCEqGLtgosjk9O/SFEcclc272tvHGjcaQaLnS1PRzS07LXZGkrfeJKMVdLET/ypA4/JaNXGSKodhgdH7c0Zj0fB4tbnpFkgZI3DhlQzStzjU4BThURyN9Lt+oUV7sE77KrHR8LPuHoKdjSCHqZ5eG5ByoET2nbIypAkLdw5Z6zT4c8x7DjBwsjX6BgA5UZ9wEYw4g/MKHJcqYcyAo+NUeq7tLGepCr33aOoYY5W5B79FHnrYKklkYdnvhQTDo31FXIyu7Kmx1JY8xk6m9D3Cbnky7mo+QMHqNli9+TzVWF82YdlZt36JlnPdPNcFAPMOFIB2UZrgsvMwjhWpAZ5j2txnJ6roFotNDTSskipmNeR8WMlc1nqDDSySgkFrSQR3VEb/dXYJuVX/wC6U5jrm8m+PVFLtA3bGAn15ktnGl/oZGugu1V6fuveXtP0OV1rg7xKgvBZRXUMp6zYNlGzJP8A6n9Ffx44dT26EhY5HdKn1BUICE5QEIQqlAQjdCqAuUJEI6C7oQjKrpBJlL0QjoJzQlWLjgKdXho9QR1URz+xT8xycKM5wPJctvt04npAu2TQS98LTZoS/dbzUtD6d7TyLStJpqqGbLHkNdnG+y0w9T8HyTNVM9sjlJIGh/dqaFmf/wCbn6K9fG0PI2KT0t6rR6vZqKRthqHn0Sf/ABTj7BUwtDny6c8tletroqeInI27qtr7+wtw9zcDspsc9vv3PSrfYjIHB9RnboExJbrdRx5eMv7k5KYqL3NK4tiGn3UIyOccvOSs7Wfl3n6haiRrnZa3S0KDI9PTOyMBRHHCbj16YF/5pMklYuO6UFFSdzgI1qO6RAeT1S4fU1j8rMv1HCitd7p+JpLgUJ6Yu0nl21wDsF7gAtbznYK6v8mIoWZ6kqjD/WFtienJ5r7SWNcxwJOysIJXNcCCobzlgx3UmEEYRYwrr/BXiC8CmtdzaZAcMZU5yR2Dv911JeZbfWi31MFUYhL5UjX6CcB2DnC6pbfFminaPttvmid3jcHj9cLPUqLHR0Kls3E9rvrnMopiZGjJjeNLsd8dVcqZanhUJEquUDCEIVdAQhCAVIhKq6QQg8kgS6AsXnAWR5pmZ4a0qd6PKJM4atzhRi4HOlZyPy7JC1ziriOOw210uA6d/phZ3Pc+wWEnXXPo1xNxnbOHW+VO4zTuH+TEQXD59AufuqhVQeazLdXqHstCvFVNUVBmlkdJJI4uc5xySStksNY2ptcYLvXH6Hf0XRnPIrO+X0lPu1dTOLRKS3om3cR1p2/qnpBG/wCIAqJLBFnLRhaV0Y8259VjJdayYYc/AWDXPkdqe4k+6xMIB2KyY05WVafs3r7p5pDR7rIuWGMLFzsbLPh9I926iSP57rOR6hyyDKpGr1kX+6PM2TJeOiASnwunCVkDsm8+ydjZlKkdiBcp8bS1qZp2DKkv2b8lCpP6przTuqdJYfU3oeqoXNdG7D2lrh0K2Sd2Xkjqqu4sBjDjzBWmNenL5M/1hEdQYOfUqfCckKDSMxFq7qbFs3J6LRgemkDSGD5lPwnOCq3zC+Un3U6nJ5dAlYHQvDVj38UB7fhZC8u9ui7GDlcX8PL3bLRdKh1wq2QebGGMLxsTnPPoux09TBUxCWCVksZ5OY4EFY6l6z19nkJMoSmiKhCFUoKhIhV0mWEIykyqIqEmUZR0AqLU7NUrKi1JwFltfj+1fJsuJce3J9bxDOzV+7gPlsGeWOa6BxXxrFYyaaBomrSM6T8LB3P+y43XVT6uolqJHZfI8vce5Krx599dFvFdO0SNIP0TdrrHW+qLX/5b9j/us5MFRpGgro4iVs/2r7w9TTyIKQ1Q6j9Vr1PWSU/pPqZ2PRT2VUUoy12D2KVbY2sxUNdtyWbZcHYBVzJWDqszUtZ1UXLaaWBlCjSTDOyiOqwc4KiyVQ6lT8T+aVNOAojpS48sJkyF52BSAPPwtJ+SPizukhpyU833UZmsc2uH0UhuSORRVSnW4Kkxt3UdjCTgDdWNPEeZCi1efdOwMwM90Tvw0j2TzsNaq2skGDuo+2t9RHLtRKrK1/mSthb33Kmh4awuJ2Ayq+FxkkdMevJbZy5PJfSUwAYYOQ2RUyGKDS34n7fRLAMnKjzS+fU6W7tbsFq5z1M0nBwp5d5MTnjmmIhoYM81m71Ru33S4VNwuLnEnc53VrbbvcLPMJqCsmp3j8Dtj8xyKqIf812OWVJccBTwq6ZaPFupY1sVzo2THl5kTtLj8xyW623j+wXHDRV+RIfuzjT+vJeetW6ejlx1UXCePUkcjJGB7HBzXbgg5BWa862niy7WggUdXI1md2OOpp+hW72zxYflrbjQB3d8DsfoVH67C46mhalH4j8POYC6omYTzaYjkIU8pNuSIQtJSgQhCVMLXeLL3HYbPJWvPrB0safvO6BbCTsuVeNUmLVbmslbqEriY87nbY4S52nn7cuuFwmr62WpnfqkkcXOPuq97uiguqpg7cjdZGSYjIIPzC6+RVPPwmX7pt08g5gFNuqXDnGrOVk7YptxIOQSPklEzH9cFI4ZCPicvAKqRhG5Km00wqThz8Ksc0/NI0ujcC0kEKLlc2v/ALI085HFK2miYd25+ZymKGt8wBjx6u6u46PLNRI3UX01zOoLIm8tICmRMjaBpaAUOgLdwmslrsKdVpIeewHosWwZ+6s2nIToPYLGtZkkULWuzhSmgNGUkTWkbnBRIdIIyprXkhmebDSOip6iUuKmVEmxVSX6nnCrM6x8uuEle6XELds/EfZZgNaBGwekKXbLdPdK+Kjpmh00pwMnAHuT2WwXDg/7FRTT091oqySAap4Yj6mDqVtJxxa1301KonEEOkH1u2AWNFFhmrdI+DXPrccjoE+6QD0N5q4k6TrdgHYcysZJfWADy5rAv0R6Qdym84Ib1KZdSYRvq77p2R47pgSBrcZ3TTnlykHQ7dPNOQorAVIjCXEnxkJ1jyE0FkTsgHtfuhNZQj403qZJ9Fg6ZjN3va0e5wsJ6ympY/MqJ44WfikcGj9Vzy9Zn1GrK6moKd1RV1EUETeb5HBoWj8T+KFBbmvp7TprKnG8n/LZ/uVyC8X+53uoM9wq5Jj91pPpb8hyCuYtOR0jifxZaBJS2JmehqpRy92t/qVymurKi4TvqKqd80zzlz5HZJUR8hBOfzWGvO+VvnEns5Dc0WW7hRmymI+oZappkBGCEzNEHtKsw5oe3UOqiys2KWOR0L9LvgP6KQWh47hUapewg5yQs2Sub6c5Hupj6cHOAoronNPJASItL9zsR3TvkMPMD5hRG46p+N5b12RYEiNmggDn7K4c252+Fj6mlnijJw0yMIB/NS+Bpaf9tyTuZHJPBTvkgZJydIOXzRNxjdq+nrILrO6pjqIy3y3YxG7oR8iosVndybhuEUxAJ0n3TpLC7IIOVrDHk4ycFSoqh8Tshx+SzsbZ8s/q+aACn2AE4VVBXNfgO9JVlC8EZBysNR143L9JzYxoUSrIZGd91JZJgYIVVcqkA8+XRTJbV6vIrquXHpb8R5JhrA0Y69UB2p5ceZWWB1XTnLzfJ5PlUiiuctqklmi3LonR+4z1Cwo658NPP5QH+IZ5byRvjO/5qNPjyH/JMUb9UWPdVxmkl4GyA4Mb/EUw54a7HVKDjJIRwzmrHqO/YLEEl2o80NBcMuWYG6YG5StCXGE61myAGAhPsOFg0BOADCVDPKMrHOyQFKRNZ5QkwEKk9bFdbzWXCoEtTUSSP5Zcf5BQa25z1UbW1Ez5dI0jW4nA7KPMTkKJMTnmspmLYySt91EfK3KJCVHd1WkAme1wOlRmyaTuVk5MSqgkaw7qsteRzUaJOlOAskbXtxhRi+WAaWuJHupbNym52jfZUVMsr8ECRhHuE8JI5PhIKr3gFxWPLkiFKsfIY/dYmAtPpP0KZppH7jUcKazcJqRsTRu1Mc5rhyLTgqTSOMjCHn1jY+6VwBWMXpqxjbISohl7iyRzexWTJD13SVgAm+aaYdwoCU2TcqXT1z4epLVBCVRcxedWfTZILpC+P4sOA5FVk83nOJOw6BQofiTjyVOcw9ebWs8ZkgBNyTEHDcYUWWR+41FNa3YO61YnKiUlunVz5pKVxa4Y5JstBiJI3WMHPKYTjGRIcZ+aeZECMknKGbtHyTgUqGErWoWQQbINWW45JGpR8SAUHdOA7JrqsxzSK1lndAKTqsfvIiTiEDkhM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1800"/>
          </a:p>
        </p:txBody>
      </p:sp>
      <p:sp>
        <p:nvSpPr>
          <p:cNvPr id="13317" name="文本框 13318"/>
          <p:cNvSpPr txBox="1">
            <a:spLocks noChangeArrowheads="1"/>
          </p:cNvSpPr>
          <p:nvPr/>
        </p:nvSpPr>
        <p:spPr bwMode="auto">
          <a:xfrm>
            <a:off x="6359525" y="1179513"/>
            <a:ext cx="255428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en-US" sz="3600"/>
              <a:t>同学们操作、</a:t>
            </a:r>
          </a:p>
          <a:p>
            <a:pPr algn="l"/>
            <a:r>
              <a:rPr lang="zh-CN" altLang="en-US" sz="3600"/>
              <a:t>讨论</a:t>
            </a:r>
            <a:r>
              <a:rPr lang="en-US" altLang="zh-CN" sz="3600"/>
              <a:t>2</a:t>
            </a:r>
            <a:r>
              <a:rPr lang="zh-CN" altLang="en-US" sz="3600"/>
              <a:t>分钟，然后小组派代表发言</a:t>
            </a:r>
          </a:p>
        </p:txBody>
      </p:sp>
      <p:sp>
        <p:nvSpPr>
          <p:cNvPr id="13318" name="文本框 13318"/>
          <p:cNvSpPr txBox="1">
            <a:spLocks noChangeArrowheads="1"/>
          </p:cNvSpPr>
          <p:nvPr/>
        </p:nvSpPr>
        <p:spPr bwMode="auto">
          <a:xfrm>
            <a:off x="6432550" y="3795713"/>
            <a:ext cx="25542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en-US" altLang="zh-CN" sz="3600"/>
              <a:t>PS</a:t>
            </a:r>
            <a:r>
              <a:rPr lang="zh-CN" altLang="en-US" sz="3600"/>
              <a:t>：同学们可站起来。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423920" y="4984750"/>
            <a:ext cx="3434080" cy="94488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2800" noProof="1">
                <a:ln w="9525" cap="flat" cmpd="sng">
                  <a:solidFill>
                    <a:srgbClr val="99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像距多远，照相机才能当投影仪使用？</a:t>
            </a:r>
            <a:endParaRPr lang="zh-CN" altLang="en-US" sz="2800" noProof="1">
              <a:ln w="9525" cap="flat" cmpd="sng">
                <a:solidFill>
                  <a:srgbClr val="99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pic>
        <p:nvPicPr>
          <p:cNvPr id="13320" name="Picture 7" descr="G:\凸透镜成像 ppt和教案文档\wh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5975" y="1585913"/>
            <a:ext cx="27813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图片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89075"/>
            <a:ext cx="3317875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右大括号 3"/>
          <p:cNvSpPr/>
          <p:nvPr/>
        </p:nvSpPr>
        <p:spPr>
          <a:xfrm>
            <a:off x="1878013" y="3368675"/>
            <a:ext cx="381000" cy="2695575"/>
          </a:xfrm>
          <a:prstGeom prst="rightBrac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1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46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46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46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4600" b="1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noProof="1">
              <a:ea typeface="宋体" panose="02010600030101010101" pitchFamily="2" charset="-122"/>
            </a:endParaRPr>
          </a:p>
        </p:txBody>
      </p:sp>
      <p:sp>
        <p:nvSpPr>
          <p:cNvPr id="13323" name="文本框 4"/>
          <p:cNvSpPr txBox="1">
            <a:spLocks noChangeArrowheads="1"/>
          </p:cNvSpPr>
          <p:nvPr/>
        </p:nvSpPr>
        <p:spPr bwMode="auto">
          <a:xfrm>
            <a:off x="2366963" y="4171950"/>
            <a:ext cx="619125" cy="1311275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zh-CN" sz="4000"/>
              <a:t>像距</a:t>
            </a:r>
          </a:p>
        </p:txBody>
      </p:sp>
      <p:sp>
        <p:nvSpPr>
          <p:cNvPr id="13" name="矩形 12"/>
          <p:cNvSpPr/>
          <p:nvPr/>
        </p:nvSpPr>
        <p:spPr>
          <a:xfrm>
            <a:off x="395536" y="332656"/>
            <a:ext cx="5032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kern="10" dirty="0" smtClean="0">
                <a:ln w="9525">
                  <a:solidFill>
                    <a:srgbClr val="99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</a:rPr>
              <a:t>拓展提升</a:t>
            </a:r>
            <a:r>
              <a:rPr lang="en-US" altLang="zh-CN" sz="2800" kern="10" dirty="0" smtClean="0">
                <a:ln w="9525">
                  <a:solidFill>
                    <a:srgbClr val="99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</a:rPr>
              <a:t>2——</a:t>
            </a:r>
            <a:r>
              <a:rPr lang="zh-CN" altLang="en-US" sz="2800" kern="10" dirty="0" smtClean="0">
                <a:ln w="9525">
                  <a:solidFill>
                    <a:srgbClr val="99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宋体"/>
              </a:rPr>
              <a:t>不仅仅是照相机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5127299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30"/>
          <p:cNvSpPr txBox="1">
            <a:spLocks noChangeArrowheads="1"/>
          </p:cNvSpPr>
          <p:nvPr/>
        </p:nvSpPr>
        <p:spPr bwMode="auto">
          <a:xfrm>
            <a:off x="233363" y="0"/>
            <a:ext cx="8686800" cy="108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algn="ctr"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dirty="0"/>
              <a:t>四、小结</a:t>
            </a:r>
            <a:endParaRPr lang="en-US" altLang="zh-CN" dirty="0"/>
          </a:p>
        </p:txBody>
      </p:sp>
    </p:spTree>
    <p:controls>
      <p:control spid="1026" name="ShockwaveFlash1" r:id="rId2" imgW="8640381" imgH="5284316"/>
    </p:controls>
    <p:extLst>
      <p:ext uri="{BB962C8B-B14F-4D97-AF65-F5344CB8AC3E}">
        <p14:creationId xmlns:p14="http://schemas.microsoft.com/office/powerpoint/2010/main" xmlns="" val="1330634300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525</Words>
  <Application>Microsoft Office PowerPoint</Application>
  <PresentationFormat>全屏显示(4:3)</PresentationFormat>
  <Paragraphs>84</Paragraphs>
  <Slides>11</Slides>
  <Notes>0</Notes>
  <HiddenSlides>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4.实验数据记录表格</vt:lpstr>
      <vt:lpstr>幻灯片 8</vt:lpstr>
      <vt:lpstr>幻灯片 9</vt:lpstr>
      <vt:lpstr>幻灯片 10</vt:lpstr>
      <vt:lpstr>幻灯片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Microsoft</dc:creator>
  <cp:lastModifiedBy>China</cp:lastModifiedBy>
  <cp:revision>12</cp:revision>
  <dcterms:created xsi:type="dcterms:W3CDTF">2016-09-13T07:51:41Z</dcterms:created>
  <dcterms:modified xsi:type="dcterms:W3CDTF">2018-11-15T00:28:59Z</dcterms:modified>
</cp:coreProperties>
</file>